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84" r:id="rId3"/>
    <p:sldId id="310" r:id="rId4"/>
    <p:sldId id="309" r:id="rId5"/>
    <p:sldId id="311" r:id="rId6"/>
    <p:sldId id="332" r:id="rId7"/>
    <p:sldId id="331" r:id="rId8"/>
    <p:sldId id="330" r:id="rId9"/>
    <p:sldId id="334" r:id="rId10"/>
    <p:sldId id="329" r:id="rId11"/>
    <p:sldId id="285" r:id="rId12"/>
    <p:sldId id="301" r:id="rId13"/>
    <p:sldId id="303" r:id="rId14"/>
    <p:sldId id="304" r:id="rId15"/>
    <p:sldId id="333" r:id="rId16"/>
    <p:sldId id="321" r:id="rId17"/>
    <p:sldId id="337" r:id="rId18"/>
    <p:sldId id="323" r:id="rId19"/>
    <p:sldId id="324" r:id="rId20"/>
    <p:sldId id="325" r:id="rId21"/>
    <p:sldId id="326" r:id="rId22"/>
    <p:sldId id="327" r:id="rId23"/>
    <p:sldId id="328" r:id="rId24"/>
    <p:sldId id="319" r:id="rId25"/>
    <p:sldId id="314" r:id="rId26"/>
    <p:sldId id="338" r:id="rId27"/>
    <p:sldId id="317" r:id="rId28"/>
    <p:sldId id="335" r:id="rId29"/>
    <p:sldId id="336" r:id="rId30"/>
  </p:sldIdLst>
  <p:sldSz cx="9144000" cy="5143500" type="screen16x9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284"/>
            <p14:sldId id="310"/>
            <p14:sldId id="309"/>
            <p14:sldId id="311"/>
            <p14:sldId id="332"/>
            <p14:sldId id="331"/>
            <p14:sldId id="330"/>
            <p14:sldId id="334"/>
            <p14:sldId id="329"/>
            <p14:sldId id="285"/>
            <p14:sldId id="301"/>
            <p14:sldId id="303"/>
            <p14:sldId id="304"/>
            <p14:sldId id="333"/>
            <p14:sldId id="321"/>
            <p14:sldId id="337"/>
            <p14:sldId id="323"/>
            <p14:sldId id="324"/>
            <p14:sldId id="325"/>
            <p14:sldId id="326"/>
            <p14:sldId id="327"/>
            <p14:sldId id="328"/>
            <p14:sldId id="319"/>
            <p14:sldId id="314"/>
            <p14:sldId id="338"/>
            <p14:sldId id="317"/>
            <p14:sldId id="335"/>
            <p14:sldId id="336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DF9"/>
    <a:srgbClr val="EDF7F9"/>
    <a:srgbClr val="FEFEFE"/>
    <a:srgbClr val="F6FBFC"/>
    <a:srgbClr val="CB3535"/>
    <a:srgbClr val="FEF1E6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192" y="3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mp\_&#1054;&#1090;&#1095;&#1077;&#1090;%20&#1087;&#1086;%20&#1085;&#1086;&#1084;&#1077;&#1085;&#1082;&#1083;&#1072;&#1090;&#1091;&#1088;&#1077;%20&#1052;&#1072;&#1083;&#1099;&#1093;%20&#1079;&#1072;&#1082;&#1091;&#1087;&#1086;&#108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51715101313324"/>
          <c:y val="5.3789315857204596E-2"/>
          <c:w val="0.65523874974596441"/>
          <c:h val="0.944931628191791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63000"/>
              </a:schemeClr>
            </a:solidFill>
            <a:ln>
              <a:solidFill>
                <a:schemeClr val="accent1">
                  <a:lumMod val="20000"/>
                  <a:lumOff val="80000"/>
                  <a:alpha val="36000"/>
                </a:schemeClr>
              </a:solidFill>
            </a:ln>
            <a:effectLst/>
          </c:spPr>
          <c:invertIfNegative val="0"/>
          <c:dLbls>
            <c:numFmt formatCode="#,##0.0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Лист4!$A$2:$A$15</c:f>
              <c:strCache>
                <c:ptCount val="14"/>
                <c:pt idx="0">
                  <c:v>Бакалейная продукция</c:v>
                </c:pt>
                <c:pt idx="1">
                  <c:v>Молочная продукция</c:v>
                </c:pt>
                <c:pt idx="2">
                  <c:v>Овощи</c:v>
                </c:pt>
                <c:pt idx="3">
                  <c:v>Мясная продукция</c:v>
                </c:pt>
                <c:pt idx="4">
                  <c:v>Хлебобулочные изделия</c:v>
                </c:pt>
                <c:pt idx="5">
                  <c:v>Фрукты</c:v>
                </c:pt>
                <c:pt idx="6">
                  <c:v>Мясо птицы</c:v>
                </c:pt>
                <c:pt idx="7">
                  <c:v>Рыбная продукция</c:v>
                </c:pt>
                <c:pt idx="8">
                  <c:v>Соки</c:v>
                </c:pt>
                <c:pt idx="9">
                  <c:v>Детское питание</c:v>
                </c:pt>
                <c:pt idx="10">
                  <c:v>Лечебное питание</c:v>
                </c:pt>
                <c:pt idx="11">
                  <c:v>Продукты (молочная кухня)</c:v>
                </c:pt>
                <c:pt idx="12">
                  <c:v>Вода негазированная</c:v>
                </c:pt>
                <c:pt idx="13">
                  <c:v>Продукты питания прочие</c:v>
                </c:pt>
              </c:strCache>
            </c:strRef>
          </c:cat>
          <c:val>
            <c:numRef>
              <c:f>Лист4!$C$2:$C$15</c:f>
              <c:numCache>
                <c:formatCode>#\ ##0.000</c:formatCode>
                <c:ptCount val="14"/>
                <c:pt idx="0">
                  <c:v>148.38740619000023</c:v>
                </c:pt>
                <c:pt idx="1">
                  <c:v>143.59579504999985</c:v>
                </c:pt>
                <c:pt idx="2">
                  <c:v>105.55209939999986</c:v>
                </c:pt>
                <c:pt idx="3">
                  <c:v>72.015611469999953</c:v>
                </c:pt>
                <c:pt idx="4">
                  <c:v>49.457444120000005</c:v>
                </c:pt>
                <c:pt idx="5">
                  <c:v>40.765782449999961</c:v>
                </c:pt>
                <c:pt idx="6">
                  <c:v>35.930271750000017</c:v>
                </c:pt>
                <c:pt idx="7">
                  <c:v>20.831902939999999</c:v>
                </c:pt>
                <c:pt idx="8">
                  <c:v>10.460221059999997</c:v>
                </c:pt>
                <c:pt idx="9">
                  <c:v>7.2202451700000001</c:v>
                </c:pt>
                <c:pt idx="10">
                  <c:v>5.3562000000000003</c:v>
                </c:pt>
                <c:pt idx="11">
                  <c:v>2.3604240000000001</c:v>
                </c:pt>
                <c:pt idx="12">
                  <c:v>1.7985915600000002</c:v>
                </c:pt>
                <c:pt idx="13">
                  <c:v>1.0378010999999998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overlap val="48"/>
        <c:axId val="153633880"/>
        <c:axId val="153636624"/>
      </c:barChart>
      <c:catAx>
        <c:axId val="153633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3636624"/>
        <c:crosses val="autoZero"/>
        <c:auto val="1"/>
        <c:lblAlgn val="ctr"/>
        <c:lblOffset val="100"/>
        <c:noMultiLvlLbl val="0"/>
      </c:catAx>
      <c:valAx>
        <c:axId val="153636624"/>
        <c:scaling>
          <c:orientation val="minMax"/>
        </c:scaling>
        <c:delete val="1"/>
        <c:axPos val="b"/>
        <c:numFmt formatCode="#,##0" sourceLinked="0"/>
        <c:majorTickMark val="none"/>
        <c:minorTickMark val="none"/>
        <c:tickLblPos val="nextTo"/>
        <c:crossAx val="153633880"/>
        <c:crosses val="autoZero"/>
        <c:crossBetween val="between"/>
      </c:valAx>
      <c:spPr>
        <a:solidFill>
          <a:schemeClr val="bg1">
            <a:alpha val="17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alpha val="7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4C0D6-C819-49A5-92D7-28B7845B039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0924F23-7715-4618-842F-C4E52CAC0B0C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/>
            <a:t>Исключения</a:t>
          </a:r>
        </a:p>
      </dgm:t>
    </dgm:pt>
    <dgm:pt modelId="{7EDBF414-78EF-4607-935F-30CE87B87487}" type="parTrans" cxnId="{FC9432A7-05D3-4105-BD6E-C0A599034FBC}">
      <dgm:prSet/>
      <dgm:spPr/>
      <dgm:t>
        <a:bodyPr/>
        <a:lstStyle/>
        <a:p>
          <a:endParaRPr lang="ru-RU"/>
        </a:p>
      </dgm:t>
    </dgm:pt>
    <dgm:pt modelId="{7A642051-B2C6-43EC-8494-F0F388CDEF3D}" type="sibTrans" cxnId="{FC9432A7-05D3-4105-BD6E-C0A599034FBC}">
      <dgm:prSet/>
      <dgm:spPr/>
      <dgm:t>
        <a:bodyPr/>
        <a:lstStyle/>
        <a:p>
          <a:endParaRPr lang="ru-RU"/>
        </a:p>
      </dgm:t>
    </dgm:pt>
    <dgm:pt modelId="{18A653DE-A488-4FD0-8FB1-2F35AC9B51D9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2400"/>
            <a:t>Оферты</a:t>
          </a:r>
        </a:p>
      </dgm:t>
    </dgm:pt>
    <dgm:pt modelId="{DE6F8EA3-27AF-417B-A243-B4611932B986}" type="parTrans" cxnId="{AFD5BA19-C56D-4570-B25B-F97BBF3AE843}">
      <dgm:prSet/>
      <dgm:spPr/>
      <dgm:t>
        <a:bodyPr/>
        <a:lstStyle/>
        <a:p>
          <a:endParaRPr lang="ru-RU"/>
        </a:p>
      </dgm:t>
    </dgm:pt>
    <dgm:pt modelId="{E9D1E49B-D3DB-4BA2-84E0-83B1164FFBE7}" type="sibTrans" cxnId="{AFD5BA19-C56D-4570-B25B-F97BBF3AE843}">
      <dgm:prSet/>
      <dgm:spPr/>
      <dgm:t>
        <a:bodyPr/>
        <a:lstStyle/>
        <a:p>
          <a:endParaRPr lang="ru-RU"/>
        </a:p>
      </dgm:t>
    </dgm:pt>
    <dgm:pt modelId="{9BC51578-32FE-4EF3-8E18-F6711A7D5AF4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4000"/>
            <a:t>Извещения</a:t>
          </a:r>
        </a:p>
      </dgm:t>
    </dgm:pt>
    <dgm:pt modelId="{C136A1E5-F6F4-4D87-AE96-F4ABC862BC91}" type="parTrans" cxnId="{69A12B57-6351-41EA-89EB-E8E5C9854F87}">
      <dgm:prSet/>
      <dgm:spPr/>
      <dgm:t>
        <a:bodyPr/>
        <a:lstStyle/>
        <a:p>
          <a:endParaRPr lang="ru-RU"/>
        </a:p>
      </dgm:t>
    </dgm:pt>
    <dgm:pt modelId="{A93B8DA2-F99D-4A3D-A8C4-C1A3B3DE5448}" type="sibTrans" cxnId="{69A12B57-6351-41EA-89EB-E8E5C9854F87}">
      <dgm:prSet/>
      <dgm:spPr/>
      <dgm:t>
        <a:bodyPr/>
        <a:lstStyle/>
        <a:p>
          <a:endParaRPr lang="ru-RU"/>
        </a:p>
      </dgm:t>
    </dgm:pt>
    <dgm:pt modelId="{7CB7E949-7D37-46F7-911B-F078005ECB2D}" type="pres">
      <dgm:prSet presAssocID="{28F4C0D6-C819-49A5-92D7-28B7845B0393}" presName="Name0" presStyleCnt="0">
        <dgm:presLayoutVars>
          <dgm:dir/>
          <dgm:animLvl val="lvl"/>
          <dgm:resizeHandles val="exact"/>
        </dgm:presLayoutVars>
      </dgm:prSet>
      <dgm:spPr/>
    </dgm:pt>
    <dgm:pt modelId="{987007C4-86C6-4E3F-A744-855EF6336202}" type="pres">
      <dgm:prSet presAssocID="{B0924F23-7715-4618-842F-C4E52CAC0B0C}" presName="Name8" presStyleCnt="0"/>
      <dgm:spPr/>
    </dgm:pt>
    <dgm:pt modelId="{04C79E25-69FB-473C-A062-AD706EE18081}" type="pres">
      <dgm:prSet presAssocID="{B0924F23-7715-4618-842F-C4E52CAC0B0C}" presName="level" presStyleLbl="node1" presStyleIdx="0" presStyleCnt="3" custScaleX="100655" custScaleY="496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E2572-17AD-4E3F-B1D4-A19694A66A7D}" type="pres">
      <dgm:prSet presAssocID="{B0924F23-7715-4618-842F-C4E52CAC0B0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E8238-D29F-4492-B4EF-4D28433CE6DE}" type="pres">
      <dgm:prSet presAssocID="{18A653DE-A488-4FD0-8FB1-2F35AC9B51D9}" presName="Name8" presStyleCnt="0"/>
      <dgm:spPr/>
    </dgm:pt>
    <dgm:pt modelId="{91EFDAF2-ACC0-4B63-A7F8-6D396A328862}" type="pres">
      <dgm:prSet presAssocID="{18A653DE-A488-4FD0-8FB1-2F35AC9B51D9}" presName="level" presStyleLbl="node1" presStyleIdx="1" presStyleCnt="3" custScaleX="100301" custScaleY="50047" custLinFactNeighborX="40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DC49A-77E5-47C2-A76C-878EFE221118}" type="pres">
      <dgm:prSet presAssocID="{18A653DE-A488-4FD0-8FB1-2F35AC9B51D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7EF2C-FAE7-4F45-9C65-5DDFD221C4F9}" type="pres">
      <dgm:prSet presAssocID="{9BC51578-32FE-4EF3-8E18-F6711A7D5AF4}" presName="Name8" presStyleCnt="0"/>
      <dgm:spPr/>
    </dgm:pt>
    <dgm:pt modelId="{32A8C43B-C614-482D-9F60-CEA8E0C5ABF3}" type="pres">
      <dgm:prSet presAssocID="{9BC51578-32FE-4EF3-8E18-F6711A7D5AF4}" presName="level" presStyleLbl="node1" presStyleIdx="2" presStyleCnt="3" custScaleX="99550" custScaleY="97898" custLinFactNeighborY="60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39603-1100-4DAA-9145-F5EAC729F526}" type="pres">
      <dgm:prSet presAssocID="{9BC51578-32FE-4EF3-8E18-F6711A7D5AF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67BDE8-6057-47EF-9C38-11E531C21F50}" type="presOf" srcId="{B0924F23-7715-4618-842F-C4E52CAC0B0C}" destId="{04C79E25-69FB-473C-A062-AD706EE18081}" srcOrd="0" destOrd="0" presId="urn:microsoft.com/office/officeart/2005/8/layout/pyramid1"/>
    <dgm:cxn modelId="{AFD5BA19-C56D-4570-B25B-F97BBF3AE843}" srcId="{28F4C0D6-C819-49A5-92D7-28B7845B0393}" destId="{18A653DE-A488-4FD0-8FB1-2F35AC9B51D9}" srcOrd="1" destOrd="0" parTransId="{DE6F8EA3-27AF-417B-A243-B4611932B986}" sibTransId="{E9D1E49B-D3DB-4BA2-84E0-83B1164FFBE7}"/>
    <dgm:cxn modelId="{8B7D7959-9B63-4B90-8179-0255546477EC}" type="presOf" srcId="{9BC51578-32FE-4EF3-8E18-F6711A7D5AF4}" destId="{32A8C43B-C614-482D-9F60-CEA8E0C5ABF3}" srcOrd="0" destOrd="0" presId="urn:microsoft.com/office/officeart/2005/8/layout/pyramid1"/>
    <dgm:cxn modelId="{25EA0195-4F0E-4B19-B233-EA073ECC28BF}" type="presOf" srcId="{9BC51578-32FE-4EF3-8E18-F6711A7D5AF4}" destId="{3D639603-1100-4DAA-9145-F5EAC729F526}" srcOrd="1" destOrd="0" presId="urn:microsoft.com/office/officeart/2005/8/layout/pyramid1"/>
    <dgm:cxn modelId="{47A0847A-BAD0-4E3E-B07B-754093438BDB}" type="presOf" srcId="{B0924F23-7715-4618-842F-C4E52CAC0B0C}" destId="{1C7E2572-17AD-4E3F-B1D4-A19694A66A7D}" srcOrd="1" destOrd="0" presId="urn:microsoft.com/office/officeart/2005/8/layout/pyramid1"/>
    <dgm:cxn modelId="{FC9432A7-05D3-4105-BD6E-C0A599034FBC}" srcId="{28F4C0D6-C819-49A5-92D7-28B7845B0393}" destId="{B0924F23-7715-4618-842F-C4E52CAC0B0C}" srcOrd="0" destOrd="0" parTransId="{7EDBF414-78EF-4607-935F-30CE87B87487}" sibTransId="{7A642051-B2C6-43EC-8494-F0F388CDEF3D}"/>
    <dgm:cxn modelId="{69A12B57-6351-41EA-89EB-E8E5C9854F87}" srcId="{28F4C0D6-C819-49A5-92D7-28B7845B0393}" destId="{9BC51578-32FE-4EF3-8E18-F6711A7D5AF4}" srcOrd="2" destOrd="0" parTransId="{C136A1E5-F6F4-4D87-AE96-F4ABC862BC91}" sibTransId="{A93B8DA2-F99D-4A3D-A8C4-C1A3B3DE5448}"/>
    <dgm:cxn modelId="{2E5C903B-E25D-4DE8-9A9D-C10D91D58CF4}" type="presOf" srcId="{28F4C0D6-C819-49A5-92D7-28B7845B0393}" destId="{7CB7E949-7D37-46F7-911B-F078005ECB2D}" srcOrd="0" destOrd="0" presId="urn:microsoft.com/office/officeart/2005/8/layout/pyramid1"/>
    <dgm:cxn modelId="{4A45D025-FD81-4FF2-934A-706BB521E8EB}" type="presOf" srcId="{18A653DE-A488-4FD0-8FB1-2F35AC9B51D9}" destId="{91EFDAF2-ACC0-4B63-A7F8-6D396A328862}" srcOrd="0" destOrd="0" presId="urn:microsoft.com/office/officeart/2005/8/layout/pyramid1"/>
    <dgm:cxn modelId="{CE0F0327-D01C-49D6-8AAA-ACB8E13A6193}" type="presOf" srcId="{18A653DE-A488-4FD0-8FB1-2F35AC9B51D9}" destId="{5B0DC49A-77E5-47C2-A76C-878EFE221118}" srcOrd="1" destOrd="0" presId="urn:microsoft.com/office/officeart/2005/8/layout/pyramid1"/>
    <dgm:cxn modelId="{871CEBE6-FA66-4B4F-802D-4153F2AD74A9}" type="presParOf" srcId="{7CB7E949-7D37-46F7-911B-F078005ECB2D}" destId="{987007C4-86C6-4E3F-A744-855EF6336202}" srcOrd="0" destOrd="0" presId="urn:microsoft.com/office/officeart/2005/8/layout/pyramid1"/>
    <dgm:cxn modelId="{4C7A3726-F087-439E-99AE-FB90149AC14C}" type="presParOf" srcId="{987007C4-86C6-4E3F-A744-855EF6336202}" destId="{04C79E25-69FB-473C-A062-AD706EE18081}" srcOrd="0" destOrd="0" presId="urn:microsoft.com/office/officeart/2005/8/layout/pyramid1"/>
    <dgm:cxn modelId="{C2E3F911-1E21-489F-AA85-13E78A901DFA}" type="presParOf" srcId="{987007C4-86C6-4E3F-A744-855EF6336202}" destId="{1C7E2572-17AD-4E3F-B1D4-A19694A66A7D}" srcOrd="1" destOrd="0" presId="urn:microsoft.com/office/officeart/2005/8/layout/pyramid1"/>
    <dgm:cxn modelId="{700B8B96-AD54-429E-BEAC-1E50B8D1B3CE}" type="presParOf" srcId="{7CB7E949-7D37-46F7-911B-F078005ECB2D}" destId="{0CEE8238-D29F-4492-B4EF-4D28433CE6DE}" srcOrd="1" destOrd="0" presId="urn:microsoft.com/office/officeart/2005/8/layout/pyramid1"/>
    <dgm:cxn modelId="{CC157B19-80F9-4E01-8869-AB6E76221377}" type="presParOf" srcId="{0CEE8238-D29F-4492-B4EF-4D28433CE6DE}" destId="{91EFDAF2-ACC0-4B63-A7F8-6D396A328862}" srcOrd="0" destOrd="0" presId="urn:microsoft.com/office/officeart/2005/8/layout/pyramid1"/>
    <dgm:cxn modelId="{C68B2BF6-A9C1-4E00-8CA0-497C8E059016}" type="presParOf" srcId="{0CEE8238-D29F-4492-B4EF-4D28433CE6DE}" destId="{5B0DC49A-77E5-47C2-A76C-878EFE221118}" srcOrd="1" destOrd="0" presId="urn:microsoft.com/office/officeart/2005/8/layout/pyramid1"/>
    <dgm:cxn modelId="{25F3106A-8AD5-4932-AEC7-52167E6B5031}" type="presParOf" srcId="{7CB7E949-7D37-46F7-911B-F078005ECB2D}" destId="{E007EF2C-FAE7-4F45-9C65-5DDFD221C4F9}" srcOrd="2" destOrd="0" presId="urn:microsoft.com/office/officeart/2005/8/layout/pyramid1"/>
    <dgm:cxn modelId="{AA6BE50C-7BC8-4B8A-8AF8-8E622C400D2A}" type="presParOf" srcId="{E007EF2C-FAE7-4F45-9C65-5DDFD221C4F9}" destId="{32A8C43B-C614-482D-9F60-CEA8E0C5ABF3}" srcOrd="0" destOrd="0" presId="urn:microsoft.com/office/officeart/2005/8/layout/pyramid1"/>
    <dgm:cxn modelId="{EBF5E2D7-6F81-47F8-9DEA-BB1F036181C6}" type="presParOf" srcId="{E007EF2C-FAE7-4F45-9C65-5DDFD221C4F9}" destId="{3D639603-1100-4DAA-9145-F5EAC729F52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79E25-69FB-473C-A062-AD706EE18081}">
      <dsp:nvSpPr>
        <dsp:cNvPr id="0" name=""/>
        <dsp:cNvSpPr/>
      </dsp:nvSpPr>
      <dsp:spPr>
        <a:xfrm>
          <a:off x="1593601" y="0"/>
          <a:ext cx="1079997" cy="804727"/>
        </a:xfrm>
        <a:prstGeom prst="trapezoid">
          <a:avLst>
            <a:gd name="adj" fmla="val 66667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/>
            <a:t>Исключения</a:t>
          </a:r>
        </a:p>
      </dsp:txBody>
      <dsp:txXfrm>
        <a:off x="1593601" y="0"/>
        <a:ext cx="1079997" cy="804727"/>
      </dsp:txXfrm>
    </dsp:sp>
    <dsp:sp modelId="{91EFDAF2-ACC0-4B63-A7F8-6D396A328862}">
      <dsp:nvSpPr>
        <dsp:cNvPr id="0" name=""/>
        <dsp:cNvSpPr/>
      </dsp:nvSpPr>
      <dsp:spPr>
        <a:xfrm>
          <a:off x="1062278" y="804727"/>
          <a:ext cx="2159999" cy="810410"/>
        </a:xfrm>
        <a:prstGeom prst="trapezoid">
          <a:avLst>
            <a:gd name="adj" fmla="val 66667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/>
            <a:t>Оферты</a:t>
          </a:r>
        </a:p>
      </dsp:txBody>
      <dsp:txXfrm>
        <a:off x="1440278" y="804727"/>
        <a:ext cx="1403999" cy="810410"/>
      </dsp:txXfrm>
    </dsp:sp>
    <dsp:sp modelId="{32A8C43B-C614-482D-9F60-CEA8E0C5ABF3}">
      <dsp:nvSpPr>
        <dsp:cNvPr id="0" name=""/>
        <dsp:cNvSpPr/>
      </dsp:nvSpPr>
      <dsp:spPr>
        <a:xfrm>
          <a:off x="9601" y="1615138"/>
          <a:ext cx="4247997" cy="1585261"/>
        </a:xfrm>
        <a:prstGeom prst="trapezoid">
          <a:avLst>
            <a:gd name="adj" fmla="val 66667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/>
            <a:t>Извещения</a:t>
          </a:r>
        </a:p>
      </dsp:txBody>
      <dsp:txXfrm>
        <a:off x="753000" y="1615138"/>
        <a:ext cx="2761198" cy="1585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4278845" cy="340915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1519" y="3"/>
            <a:ext cx="4278845" cy="340915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6456762"/>
            <a:ext cx="4278845" cy="340915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1519" y="6456762"/>
            <a:ext cx="4278845" cy="340915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278154" cy="339883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8" y="2"/>
            <a:ext cx="4278154" cy="339883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13.09.2022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1763" y="509588"/>
            <a:ext cx="4529137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7" tIns="45303" rIns="90607" bIns="45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0607" tIns="45303" rIns="90607" bIns="4530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6456615"/>
            <a:ext cx="4278154" cy="339883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8" y="6456615"/>
            <a:ext cx="4278154" cy="339883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06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95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353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545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86088" y="469900"/>
            <a:ext cx="4168775" cy="23463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3CD05F-FAD7-4C14-8094-5BF5D571E56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310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F8C9A-150E-435A-9639-446567A20D3F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4446-615D-4FA7-B5A0-461F8187BB77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0794-A227-4466-BD4F-F7628283913B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8775-F1F2-4B42-AF18-E90E667D7EA1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502C-A66C-4527-A2B8-AC796327C53F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B017-1BA0-43F5-A689-9D9815A38C67}" type="datetime1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3A3B-5E75-4DC3-9918-EEE83C35F360}" type="datetime1">
              <a:rPr lang="ru-RU" smtClean="0"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35F6-E570-451C-B5AE-D78F53DABD8A}" type="datetime1">
              <a:rPr lang="ru-RU" smtClean="0"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4B50-BE73-4FCD-9242-D4778FFF9246}" type="datetime1">
              <a:rPr lang="ru-RU" smtClean="0"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319-2245-4CE8-A0F6-9A25476E8624}" type="datetime1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FFBB-6FE6-4D68-A12B-637BEE2E5771}" type="datetime1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81366-91EC-41E5-9D97-AEBD68E62C70}" type="datetime1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1.wdp"/><Relationship Id="rId7" Type="http://schemas.openxmlformats.org/officeDocument/2006/relationships/image" Target="../media/image3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4850" y="379849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Малые закупки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35" y="282224"/>
            <a:ext cx="2558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Помощь техническая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71" y="699334"/>
            <a:ext cx="7207063" cy="4176671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791406" y="775740"/>
            <a:ext cx="905197" cy="2370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109" y="1084014"/>
            <a:ext cx="4224374" cy="3710103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4523696" y="1228650"/>
            <a:ext cx="951297" cy="4434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23696" y="2596349"/>
            <a:ext cx="2876451" cy="6227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290390" y="3786265"/>
            <a:ext cx="972000" cy="14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00" dirty="0" smtClean="0"/>
              <a:t>Скриншот всего экрана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30071" y="3473353"/>
            <a:ext cx="2022730" cy="5580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6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35" y="282224"/>
            <a:ext cx="2140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Помощь в работе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653841"/>
            <a:ext cx="6106107" cy="43792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6820" y="2140567"/>
            <a:ext cx="2200275" cy="218122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932040" y="2283718"/>
            <a:ext cx="1224136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r="12365"/>
          <a:stretch/>
        </p:blipFill>
        <p:spPr>
          <a:xfrm>
            <a:off x="576269" y="2121517"/>
            <a:ext cx="4067739" cy="276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8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0" y="1735931"/>
            <a:ext cx="7019925" cy="2024063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25" y="1762125"/>
            <a:ext cx="2776538" cy="1997869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62700" y="1271588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3786188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192" y="3786188"/>
            <a:ext cx="982265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507831" y="1268016"/>
            <a:ext cx="982266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507831" y="122635"/>
            <a:ext cx="273843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410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10" y="0"/>
            <a:ext cx="112752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444" y="204608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ЭЛЕКТРОННОЕ АКТИРОВАНИЕ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5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544" y="894160"/>
            <a:ext cx="4362450" cy="424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араллелограмм 4"/>
          <p:cNvSpPr/>
          <p:nvPr/>
        </p:nvSpPr>
        <p:spPr>
          <a:xfrm rot="10800000">
            <a:off x="9525" y="4317206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1300" y="4317206"/>
            <a:ext cx="981075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700" y="483394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263" y="454819"/>
            <a:ext cx="982266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681" y="129779"/>
            <a:ext cx="1790700" cy="72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ru-RU" sz="2000" b="1" dirty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639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8" y="720329"/>
            <a:ext cx="7661672" cy="413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1" y="65485"/>
            <a:ext cx="112752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15816" y="1995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err="1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303735"/>
            <a:ext cx="7344817" cy="2695574"/>
          </a:xfrm>
          <a:prstGeom prst="rect">
            <a:avLst/>
          </a:prstGeom>
          <a:solidFill>
            <a:srgbClr val="EDF7F9"/>
          </a:solidFill>
          <a:effectLst>
            <a:outerShdw blurRad="889000" dist="50800" dir="5400000" sx="103000" sy="103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>
                <a:solidFill>
                  <a:srgbClr val="FF0000"/>
                </a:solidFill>
              </a:rPr>
              <a:t>Важно: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</a:br>
            <a:r>
              <a:rPr lang="ru-RU" u="sng" dirty="0" smtClean="0">
                <a:solidFill>
                  <a:srgbClr val="FF0000"/>
                </a:solidFill>
              </a:rPr>
              <a:t>Обязательность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электронного актирования предусмотрена в отношении </a:t>
            </a:r>
            <a:r>
              <a:rPr lang="ru-RU" dirty="0" smtClean="0">
                <a:solidFill>
                  <a:srgbClr val="FF0000"/>
                </a:solidFill>
              </a:rPr>
              <a:t>извещений </a:t>
            </a:r>
            <a:r>
              <a:rPr lang="ru-RU" dirty="0">
                <a:solidFill>
                  <a:srgbClr val="FF0000"/>
                </a:solidFill>
              </a:rPr>
              <a:t>о </a:t>
            </a:r>
            <a:r>
              <a:rPr lang="ru-RU" dirty="0" smtClean="0">
                <a:solidFill>
                  <a:srgbClr val="FF0000"/>
                </a:solidFill>
              </a:rPr>
              <a:t>закупках, которые </a:t>
            </a:r>
            <a:r>
              <a:rPr lang="ru-RU" dirty="0">
                <a:solidFill>
                  <a:srgbClr val="FF0000"/>
                </a:solidFill>
              </a:rPr>
              <a:t>были</a:t>
            </a:r>
            <a:r>
              <a:rPr lang="ru-RU" u="sng" dirty="0">
                <a:solidFill>
                  <a:srgbClr val="FF0000"/>
                </a:solidFill>
              </a:rPr>
              <a:t> размещены с 1 января 2022 </a:t>
            </a:r>
            <a:r>
              <a:rPr lang="ru-RU" u="sng" dirty="0" smtClean="0">
                <a:solidFill>
                  <a:srgbClr val="FF0000"/>
                </a:solidFill>
              </a:rPr>
              <a:t>года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Приемка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 бумажной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форме </a:t>
            </a:r>
            <a:r>
              <a:rPr lang="ru-RU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возможна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только по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контрактам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извещения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 проведении которых были </a:t>
            </a:r>
            <a:r>
              <a:rPr lang="ru-RU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размещены ранее этой </a:t>
            </a:r>
            <a:r>
              <a:rPr lang="ru-RU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даты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Письмо Казначейства РФ от 28.12.2021 № 95-09-11/10-640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25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4"/>
          <p:cNvGrpSpPr>
            <a:grpSpLocks/>
          </p:cNvGrpSpPr>
          <p:nvPr/>
        </p:nvGrpSpPr>
        <p:grpSpPr bwMode="auto">
          <a:xfrm>
            <a:off x="5553075" y="86916"/>
            <a:ext cx="3590925" cy="5056584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4"/>
              <a:ext cx="3708496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4"/>
              <a:ext cx="1308134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17419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412331" y="1107282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561FDA-0C97-46BD-882F-F188F0EC3CF5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2198" y="311944"/>
            <a:ext cx="423635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921425"/>
            <a:ext cx="77402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Обязательный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электронный документооборот касается только электронных способов закупок — как открытых, так и закрытых. Для закрытых электронных процедур предусмотрено право применять или не применять указанный порядок (п. 5 ч. 11 ст. 24 Закона № 44-ФЗ).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Аналогичное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право предусмотрено и в отношении закупок у единственного поставщика. Согласно ч. 12 ст. 93 Закона № 44-ФЗ такие закупки на сумму не более 3 млн руб. проводятся в электронной форме, а значит, электронное актирование обязательно.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Электронное актирование обязательно для всех электронных процедур, 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1500" b="1" dirty="0" smtClean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за </a:t>
            </a:r>
            <a:r>
              <a:rPr lang="ru-RU" sz="1500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исключением: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закупок </a:t>
            </a:r>
            <a:r>
              <a:rPr lang="ru-RU" sz="1500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у единственного поставщика, в том числе малых закупок, по п. 4, 5 ч. 1 ст. 93 Закона № 44-ФЗ;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1500" b="1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закрытых электронных процедур — право, а не обязанность. </a:t>
            </a:r>
            <a:endParaRPr lang="ru-RU" sz="1500" b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4"/>
          <p:cNvGrpSpPr>
            <a:grpSpLocks/>
          </p:cNvGrpSpPr>
          <p:nvPr/>
        </p:nvGrpSpPr>
        <p:grpSpPr bwMode="auto">
          <a:xfrm>
            <a:off x="5553075" y="86916"/>
            <a:ext cx="3590925" cy="5056584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4"/>
              <a:ext cx="3708496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4"/>
              <a:ext cx="1308134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17419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412331" y="1107282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561FDA-0C97-46BD-882F-F188F0EC3CF5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2198" y="311944"/>
            <a:ext cx="423635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2198" y="1215478"/>
            <a:ext cx="774020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Поставщик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формирует в личном кабинете ЕРУЗ документ о приемке и может приложить к нему иные документы, которые будут являться неотъемлемой частью такого документа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b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500" b="1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При этом если есть расхождение информации между прикрепленными документами и информации, сформированной через ЕИС – приоритет отдается документу, сформированному через </a:t>
            </a:r>
            <a:r>
              <a:rPr lang="ru-RU" sz="1500" b="1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ЕИС</a:t>
            </a:r>
            <a:r>
              <a:rPr lang="ru-RU" sz="1500" b="1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br>
              <a:rPr lang="ru-RU" sz="1500" b="1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500" b="1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Срок формирования документа о приемке и направления его заказчику устанавливается в контракте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качестве срока исполнения контракта </a:t>
            </a: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sz="15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отдельного этапа контракта).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0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/>
          <p:nvPr/>
        </p:nvPicPr>
        <p:blipFill rotWithShape="1">
          <a:blip r:embed="rId4"/>
          <a:srcRect t="1816" b="25792"/>
          <a:stretch/>
        </p:blipFill>
        <p:spPr bwMode="auto">
          <a:xfrm>
            <a:off x="179513" y="693639"/>
            <a:ext cx="8701388" cy="3552203"/>
          </a:xfrm>
          <a:prstGeom prst="rect">
            <a:avLst/>
          </a:prstGeom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656" y="1023557"/>
            <a:ext cx="7344816" cy="3222285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72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Полная 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8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8" y="116791"/>
            <a:ext cx="8783276" cy="49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8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38942" y="123478"/>
            <a:ext cx="8784126" cy="4925112"/>
            <a:chOff x="179512" y="109194"/>
            <a:chExt cx="8784126" cy="492511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/>
            <a:srcRect t="13346"/>
            <a:stretch/>
          </p:blipFill>
          <p:spPr>
            <a:xfrm>
              <a:off x="179512" y="1347614"/>
              <a:ext cx="7383183" cy="356400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4863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41"/>
          </a:xfrm>
          <a:prstGeom prst="rect">
            <a:avLst/>
          </a:prstGeom>
        </p:spPr>
      </p:pic>
      <p:sp>
        <p:nvSpPr>
          <p:cNvPr id="12" name="Параллелограмм 4"/>
          <p:cNvSpPr/>
          <p:nvPr/>
        </p:nvSpPr>
        <p:spPr>
          <a:xfrm>
            <a:off x="7308304" y="843558"/>
            <a:ext cx="183569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1744498"/>
            <a:ext cx="421196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1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2,5  тыс. поставщиков, 9,7 тыс. (77%) – МСП!</a:t>
            </a: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2022 году заключено 44,8 тыс. контрактов на сумму 3,8 млрд. руб.!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395536" y="34557"/>
            <a:ext cx="8792809" cy="4925112"/>
            <a:chOff x="171679" y="109194"/>
            <a:chExt cx="8792809" cy="4925112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/>
            <a:srcRect b="16526"/>
            <a:stretch/>
          </p:blipFill>
          <p:spPr>
            <a:xfrm>
              <a:off x="171679" y="1808699"/>
              <a:ext cx="8792809" cy="3132000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14" name="Прямоугольная выноска 13"/>
          <p:cNvSpPr/>
          <p:nvPr/>
        </p:nvSpPr>
        <p:spPr>
          <a:xfrm>
            <a:off x="5004048" y="1640455"/>
            <a:ext cx="2574602" cy="1179943"/>
          </a:xfrm>
          <a:prstGeom prst="wedgeRectCallout">
            <a:avLst>
              <a:gd name="adj1" fmla="val 86475"/>
              <a:gd name="adj2" fmla="val 103979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Для сведения конечной суммы до «+/- 1 копейка»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допустима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корректировка объемов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 миллиграммов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97625" y="68971"/>
            <a:ext cx="8783276" cy="4968621"/>
            <a:chOff x="180362" y="109194"/>
            <a:chExt cx="8783276" cy="4968621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0484" y="1459811"/>
              <a:ext cx="6121908" cy="3618004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6362392" y="1851670"/>
              <a:ext cx="2518509" cy="1944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ая выноска 13"/>
          <p:cNvSpPr/>
          <p:nvPr/>
        </p:nvSpPr>
        <p:spPr>
          <a:xfrm>
            <a:off x="5004048" y="2163519"/>
            <a:ext cx="3744416" cy="1930552"/>
          </a:xfrm>
          <a:prstGeom prst="wedgeRectCallout">
            <a:avLst>
              <a:gd name="adj1" fmla="val -50012"/>
              <a:gd name="adj2" fmla="val -18859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Первичный учетный документ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должен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быть составлен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совершении факта хозяйственной жизни,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если это не представляется возможным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непосредственно после его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окончания</a:t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(ч.3, ст.9, ФЗ-402 «О бухгалтерском учете»)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4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179512" y="65686"/>
            <a:ext cx="8844988" cy="4925112"/>
            <a:chOff x="118650" y="109194"/>
            <a:chExt cx="8844988" cy="4925112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6"/>
            <a:srcRect t="13623" r="29559" b="17618"/>
            <a:stretch/>
          </p:blipFill>
          <p:spPr>
            <a:xfrm>
              <a:off x="118650" y="1804684"/>
              <a:ext cx="8668949" cy="3101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0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289341" y="123478"/>
            <a:ext cx="8783276" cy="4925112"/>
            <a:chOff x="180362" y="109194"/>
            <a:chExt cx="8783276" cy="492511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6"/>
            <a:srcRect b="5114"/>
            <a:stretch/>
          </p:blipFill>
          <p:spPr>
            <a:xfrm>
              <a:off x="240996" y="1419622"/>
              <a:ext cx="7962900" cy="3542850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2381"/>
            <a:ext cx="9144000" cy="49387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705" y="65686"/>
            <a:ext cx="9026561" cy="497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  <p:sp>
        <p:nvSpPr>
          <p:cNvPr id="9" name="Прямоугольная выноска 8"/>
          <p:cNvSpPr/>
          <p:nvPr/>
        </p:nvSpPr>
        <p:spPr>
          <a:xfrm>
            <a:off x="2629735" y="1844228"/>
            <a:ext cx="3744416" cy="1930552"/>
          </a:xfrm>
          <a:prstGeom prst="wedgeRectCallout">
            <a:avLst>
              <a:gd name="adj1" fmla="val 49607"/>
              <a:gd name="adj2" fmla="val -19611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1066800" dist="50800" dir="5400000" algn="ctr" rotWithShape="0">
              <a:srgbClr val="000000">
                <a:alpha val="7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 не единичной поставки для сокращения времени заполнения УПД</a:t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можно воспользоваться функцией</a:t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копирования документа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82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4"/>
          <p:cNvGrpSpPr>
            <a:grpSpLocks/>
          </p:cNvGrpSpPr>
          <p:nvPr/>
        </p:nvGrpSpPr>
        <p:grpSpPr bwMode="auto">
          <a:xfrm>
            <a:off x="5691188" y="0"/>
            <a:ext cx="3590925" cy="5056585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5"/>
              <a:ext cx="3708496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5"/>
              <a:ext cx="1308134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21518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330717" y="945165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416AA-59FA-4F8A-BA02-03A369074072}" type="slidenum">
              <a:rPr lang="ru-RU"/>
              <a:pPr>
                <a:defRPr/>
              </a:pPr>
              <a:t>25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254919" y="1278732"/>
            <a:ext cx="184731" cy="21698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7894" y="627460"/>
            <a:ext cx="2084785" cy="819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43517" y="731050"/>
            <a:ext cx="73990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программе «1С:Бухгалтерия 8» начиная с версии 3.0.105.31 добавлена возможность обмена с заказчиками государственных контрактов через личный кабинет 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ЕИС </a:t>
            </a:r>
            <a:endParaRPr lang="ru-RU" sz="15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33" y="116161"/>
            <a:ext cx="3758786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Пример. Интеграция 1С</a:t>
            </a:r>
            <a:endParaRPr lang="ru-RU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B9AA9C4-EFD0-484D-A3C5-B0453BD39069}"/>
              </a:ext>
            </a:extLst>
          </p:cNvPr>
          <p:cNvSpPr txBox="1"/>
          <p:nvPr/>
        </p:nvSpPr>
        <p:spPr>
          <a:xfrm>
            <a:off x="181503" y="3954948"/>
            <a:ext cx="79208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ВАЖНО!</a:t>
            </a:r>
          </a:p>
          <a:p>
            <a:r>
              <a:rPr lang="ru-RU" sz="15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Подписание </a:t>
            </a:r>
            <a:r>
              <a:rPr lang="ru-RU" sz="15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электронных документов и другие криптографические операции </a:t>
            </a:r>
            <a:r>
              <a:rPr lang="ru-RU" sz="15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выполняются </a:t>
            </a:r>
            <a:r>
              <a:rPr lang="ru-RU" sz="15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личном кабинете </a:t>
            </a:r>
            <a:r>
              <a:rPr lang="ru-RU" sz="15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ЕИС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A39E804-2E17-4C46-8095-363C035593D9}"/>
              </a:ext>
            </a:extLst>
          </p:cNvPr>
          <p:cNvSpPr txBox="1"/>
          <p:nvPr/>
        </p:nvSpPr>
        <p:spPr>
          <a:xfrm>
            <a:off x="111775" y="1596764"/>
            <a:ext cx="45223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Документы из личного кабинета ЕИС поступают во входящие документы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ЭДО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8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Если один и тот же товар соответствует разным объектам закупки, можно использовать разные элементы справочника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Номенклатура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8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Для объектов закупки с типом Работа или Услуга можно указывать одинаковые элементы справочника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Номенклатура</a:t>
            </a:r>
            <a:endParaRPr lang="ru-RU" sz="14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Объект 4">
            <a:extLst>
              <a:ext uri="{FF2B5EF4-FFF2-40B4-BE49-F238E27FC236}">
                <a16:creationId xmlns="" xmlns:a16="http://schemas.microsoft.com/office/drawing/2014/main" id="{97935C9C-4E6F-4747-99B7-6E609F64E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632" y="1310889"/>
            <a:ext cx="4355024" cy="29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3565"/>
            <a:ext cx="8392696" cy="4163006"/>
          </a:xfrm>
          <a:prstGeom prst="rect">
            <a:avLst/>
          </a:prstGeom>
        </p:spPr>
      </p:pic>
      <p:grpSp>
        <p:nvGrpSpPr>
          <p:cNvPr id="26" name="Группа 25"/>
          <p:cNvGrpSpPr/>
          <p:nvPr/>
        </p:nvGrpSpPr>
        <p:grpSpPr>
          <a:xfrm>
            <a:off x="2654852" y="1848631"/>
            <a:ext cx="4662140" cy="1941768"/>
            <a:chOff x="2782016" y="1974477"/>
            <a:chExt cx="4662140" cy="1941768"/>
          </a:xfrm>
        </p:grpSpPr>
        <p:cxnSp>
          <p:nvCxnSpPr>
            <p:cNvPr id="4" name="Прямая со стрелкой 3"/>
            <p:cNvCxnSpPr/>
            <p:nvPr/>
          </p:nvCxnSpPr>
          <p:spPr>
            <a:xfrm>
              <a:off x="6559758" y="1974477"/>
              <a:ext cx="0" cy="288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6588224" y="2744794"/>
              <a:ext cx="0" cy="180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 flipH="1">
              <a:off x="4226474" y="2924794"/>
              <a:ext cx="2376264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4262759" y="3140557"/>
              <a:ext cx="1764000" cy="1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6811505" y="3500336"/>
              <a:ext cx="0" cy="108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H="1">
              <a:off x="4211960" y="3623404"/>
              <a:ext cx="2628000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Скругленный прямоугольник 19"/>
            <p:cNvSpPr/>
            <p:nvPr/>
          </p:nvSpPr>
          <p:spPr>
            <a:xfrm>
              <a:off x="2804654" y="2786867"/>
              <a:ext cx="1420913" cy="540000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6023243" y="2982368"/>
              <a:ext cx="1420913" cy="540000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с двумя скругленными противолежащими углами 22"/>
            <p:cNvSpPr/>
            <p:nvPr/>
          </p:nvSpPr>
          <p:spPr>
            <a:xfrm>
              <a:off x="2782016" y="3376245"/>
              <a:ext cx="1440000" cy="540000"/>
            </a:xfrm>
            <a:prstGeom prst="round2Diag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с двумя скругленными противолежащими углами 26"/>
            <p:cNvSpPr/>
            <p:nvPr/>
          </p:nvSpPr>
          <p:spPr>
            <a:xfrm>
              <a:off x="5968778" y="2229727"/>
              <a:ext cx="1260000" cy="540000"/>
            </a:xfrm>
            <a:prstGeom prst="round2Diag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" y="1"/>
            <a:ext cx="2411760" cy="55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67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197" y="83409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3565"/>
            <a:ext cx="8392696" cy="4163006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1069954" y="1851670"/>
            <a:ext cx="7375972" cy="2643996"/>
            <a:chOff x="1069954" y="1851670"/>
            <a:chExt cx="7375972" cy="2643996"/>
          </a:xfrm>
        </p:grpSpPr>
        <p:cxnSp>
          <p:nvCxnSpPr>
            <p:cNvPr id="14" name="Прямая со стрелкой 13"/>
            <p:cNvCxnSpPr/>
            <p:nvPr/>
          </p:nvCxnSpPr>
          <p:spPr>
            <a:xfrm flipV="1">
              <a:off x="2517247" y="4198906"/>
              <a:ext cx="1944000" cy="1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7855340" y="2582761"/>
              <a:ext cx="0" cy="1332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H="1">
              <a:off x="2491025" y="3914761"/>
              <a:ext cx="5364000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с двумя скругленными противолежащими углами 16"/>
            <p:cNvSpPr/>
            <p:nvPr/>
          </p:nvSpPr>
          <p:spPr>
            <a:xfrm>
              <a:off x="7257926" y="2118493"/>
              <a:ext cx="1188000" cy="468000"/>
            </a:xfrm>
            <a:prstGeom prst="round2Diag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 flipH="1" flipV="1">
              <a:off x="2198192" y="2922236"/>
              <a:ext cx="6822" cy="943474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2198192" y="2931790"/>
              <a:ext cx="468000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flipV="1">
              <a:off x="4151686" y="3018894"/>
              <a:ext cx="1764000" cy="1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>
              <a:off x="6689260" y="3371095"/>
              <a:ext cx="0" cy="108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/>
            <p:nvPr/>
          </p:nvCxnSpPr>
          <p:spPr>
            <a:xfrm flipH="1">
              <a:off x="4082458" y="3494163"/>
              <a:ext cx="2628000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7949119" y="1930935"/>
              <a:ext cx="3926" cy="194815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6436951" y="1851670"/>
              <a:ext cx="0" cy="7200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flipV="1">
              <a:off x="6415742" y="1920667"/>
              <a:ext cx="1548000" cy="0"/>
            </a:xfrm>
            <a:prstGeom prst="straightConnector1">
              <a:avLst/>
            </a:prstGeom>
            <a:ln w="41275">
              <a:solidFill>
                <a:schemeClr val="accent6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Скругленный прямоугольник 39"/>
            <p:cNvSpPr/>
            <p:nvPr/>
          </p:nvSpPr>
          <p:spPr>
            <a:xfrm>
              <a:off x="1069954" y="3847083"/>
              <a:ext cx="1420913" cy="540000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4430317" y="3955666"/>
              <a:ext cx="1420913" cy="540000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6516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4"/>
          <p:cNvGrpSpPr>
            <a:grpSpLocks/>
          </p:cNvGrpSpPr>
          <p:nvPr/>
        </p:nvGrpSpPr>
        <p:grpSpPr bwMode="auto">
          <a:xfrm>
            <a:off x="5691188" y="0"/>
            <a:ext cx="3590925" cy="5056585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5"/>
              <a:ext cx="3708496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5"/>
              <a:ext cx="1308134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21518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330717" y="945165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416AA-59FA-4F8A-BA02-03A369074072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254919" y="1278732"/>
            <a:ext cx="184731" cy="21698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7894" y="627460"/>
            <a:ext cx="2084785" cy="819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29" y="302518"/>
            <a:ext cx="7318736" cy="45349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7894" y="4005235"/>
            <a:ext cx="2248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https://clck.ru/zpmcU</a:t>
            </a:r>
            <a:endParaRPr lang="ru-RU" dirty="0" err="1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725" y="2169098"/>
            <a:ext cx="1729285" cy="171404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8837" y="119629"/>
            <a:ext cx="4176913" cy="507831"/>
          </a:xfrm>
          <a:prstGeom prst="rect">
            <a:avLst/>
          </a:prstGeom>
          <a:solidFill>
            <a:srgbClr val="FCFDF9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Независимый регистратор</a:t>
            </a:r>
            <a:endParaRPr lang="ru-RU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2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4"/>
          <p:cNvGrpSpPr>
            <a:grpSpLocks/>
          </p:cNvGrpSpPr>
          <p:nvPr/>
        </p:nvGrpSpPr>
        <p:grpSpPr bwMode="auto">
          <a:xfrm>
            <a:off x="5691188" y="0"/>
            <a:ext cx="3590925" cy="5056585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5"/>
              <a:ext cx="3708496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5"/>
              <a:ext cx="1308134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21518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330717" y="945165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416AA-59FA-4F8A-BA02-03A369074072}" type="slidenum">
              <a:rPr lang="ru-RU"/>
              <a:pPr>
                <a:defRPr/>
              </a:pPr>
              <a:t>29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254919" y="1278732"/>
            <a:ext cx="184731" cy="21698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7894" y="627460"/>
            <a:ext cx="2084785" cy="819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565548"/>
            <a:ext cx="8845422" cy="450702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8837" y="119629"/>
            <a:ext cx="4828951" cy="507831"/>
          </a:xfrm>
          <a:prstGeom prst="rect">
            <a:avLst/>
          </a:prstGeom>
          <a:solidFill>
            <a:srgbClr val="FCFDF9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Методические материалы ЕИС</a:t>
            </a:r>
            <a:endParaRPr lang="ru-RU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28761" y="3930104"/>
            <a:ext cx="2196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https://clck.ru/Y2XB6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410" y="2086794"/>
            <a:ext cx="170556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5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clrChange>
              <a:clrFrom>
                <a:srgbClr val="BBD621"/>
              </a:clrFrom>
              <a:clrTo>
                <a:srgbClr val="BBD621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640" y="1203599"/>
            <a:ext cx="4472360" cy="333936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14425" y="334960"/>
            <a:ext cx="5006697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Способы заключения контракта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96136" y="2790145"/>
            <a:ext cx="2467246" cy="809174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 sz="18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</a:rPr>
              <a:t>1242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позиции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96136" y="1563639"/>
            <a:ext cx="2467246" cy="809174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 sz="1800"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</a:rPr>
              <a:t>15 </a:t>
            </a:r>
            <a:r>
              <a:rPr lang="ru-RU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групп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9512" y="4260349"/>
            <a:ext cx="5328592" cy="6726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Участник после подачи заявки видит минимальное ценовое предложение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Повторная подача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заявки 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после отзыва доступна через 10 минут</a:t>
            </a:r>
            <a:endParaRPr lang="ru-RU" sz="12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2288390784"/>
              </p:ext>
            </p:extLst>
          </p:nvPr>
        </p:nvGraphicFramePr>
        <p:xfrm>
          <a:off x="657447" y="939767"/>
          <a:ext cx="42672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653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63646" y="214091"/>
            <a:ext cx="5044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Направления закупок продуктов питания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484" y="893379"/>
            <a:ext cx="3223700" cy="3057957"/>
          </a:xfrm>
          <a:prstGeom prst="rect">
            <a:avLst/>
          </a:prstGeom>
        </p:spPr>
      </p:pic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4980972"/>
              </p:ext>
            </p:extLst>
          </p:nvPr>
        </p:nvGraphicFramePr>
        <p:xfrm>
          <a:off x="74145" y="893380"/>
          <a:ext cx="8428161" cy="3958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5724128" y="2505914"/>
            <a:ext cx="2467246" cy="57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9280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контрактов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724128" y="3291894"/>
            <a:ext cx="2467246" cy="57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69,5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средняя сумма контракта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724128" y="1767681"/>
            <a:ext cx="2467246" cy="57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644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,8 </a:t>
            </a:r>
            <a:r>
              <a:rPr lang="ru-RU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млн.руб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 8 месяцев 2022 года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24128" y="1019003"/>
            <a:ext cx="2467246" cy="576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526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заказчиков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8240" y="812138"/>
            <a:ext cx="7941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00" dirty="0" err="1" smtClean="0">
                <a:solidFill>
                  <a:schemeClr val="bg2">
                    <a:lumMod val="10000"/>
                  </a:schemeClr>
                </a:solidFill>
              </a:rPr>
              <a:t>Млн.руб</a:t>
            </a:r>
            <a:endParaRPr lang="ru-RU" sz="1300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532859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Оферты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47670" y="1322496"/>
            <a:ext cx="936000" cy="10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210" y="617296"/>
            <a:ext cx="7405468" cy="40536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921977"/>
            <a:ext cx="7200800" cy="929693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895982"/>
            <a:ext cx="7200800" cy="2763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496572" y="1631476"/>
            <a:ext cx="6487554" cy="1025251"/>
            <a:chOff x="496572" y="1631476"/>
            <a:chExt cx="6487554" cy="1025251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96572" y="2067742"/>
              <a:ext cx="4392488" cy="4320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ая выноска 21"/>
            <p:cNvSpPr/>
            <p:nvPr/>
          </p:nvSpPr>
          <p:spPr>
            <a:xfrm>
              <a:off x="5396252" y="1631476"/>
              <a:ext cx="1587874" cy="1025251"/>
            </a:xfrm>
            <a:prstGeom prst="wedgeRectCallout">
              <a:avLst>
                <a:gd name="adj1" fmla="val -75586"/>
                <a:gd name="adj2" fmla="val 8962"/>
              </a:avLst>
            </a:prstGeom>
            <a:solidFill>
              <a:srgbClr val="FCFDF9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Заполняем</a:t>
              </a:r>
              <a:br>
                <a:rPr lang="ru-RU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u-RU" sz="1400" b="1" u="sng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только если </a:t>
              </a:r>
              <a:r>
                <a:rPr lang="ru-RU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имеется скидка</a:t>
              </a:r>
              <a:endPara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84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532859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Оферты - ошибки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47670" y="1322496"/>
            <a:ext cx="936000" cy="10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93" y="704313"/>
            <a:ext cx="7092280" cy="22998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7142" y="2621586"/>
            <a:ext cx="6967726" cy="2083351"/>
          </a:xfrm>
          <a:prstGeom prst="rect">
            <a:avLst/>
          </a:prstGeom>
        </p:spPr>
      </p:pic>
      <p:sp>
        <p:nvSpPr>
          <p:cNvPr id="4" name="Прямоугольная выноска 3"/>
          <p:cNvSpPr/>
          <p:nvPr/>
        </p:nvSpPr>
        <p:spPr>
          <a:xfrm>
            <a:off x="2195736" y="1185180"/>
            <a:ext cx="2050895" cy="1061455"/>
          </a:xfrm>
          <a:prstGeom prst="wedgeRectCallout">
            <a:avLst>
              <a:gd name="adj1" fmla="val 101744"/>
              <a:gd name="adj2" fmla="val 24659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Минимальное и максимальное количество должны отличаться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3635096" y="2863465"/>
            <a:ext cx="1619405" cy="887165"/>
          </a:xfrm>
          <a:prstGeom prst="wedgeRectCallout">
            <a:avLst>
              <a:gd name="adj1" fmla="val 119112"/>
              <a:gd name="adj2" fmla="val 20512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Период действия не должен быть коротким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8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532859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Оферты - ошибки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47670" y="1322496"/>
            <a:ext cx="936000" cy="10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56" y="656318"/>
            <a:ext cx="7380312" cy="40044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784"/>
          <a:stretch/>
        </p:blipFill>
        <p:spPr>
          <a:xfrm>
            <a:off x="225156" y="3013082"/>
            <a:ext cx="6147044" cy="95412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6169" y="3987728"/>
            <a:ext cx="6858355" cy="2345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4336863" y="1203599"/>
            <a:ext cx="2216560" cy="1500172"/>
          </a:xfrm>
          <a:prstGeom prst="wedgeRectCallout">
            <a:avLst>
              <a:gd name="adj1" fmla="val -68056"/>
              <a:gd name="adj2" fmla="val 87330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Существенные условия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 заполнены!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Допустимо написать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соответствии с условиями договора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6664341" y="2063723"/>
            <a:ext cx="2216560" cy="1500172"/>
          </a:xfrm>
          <a:prstGeom prst="wedgeRectCallout">
            <a:avLst>
              <a:gd name="adj1" fmla="val -68056"/>
              <a:gd name="adj2" fmla="val 87330"/>
            </a:avLst>
          </a:prstGeom>
          <a:solidFill>
            <a:srgbClr val="FCFDF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Описание не соответствует позиции каталога!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7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35" y="282224"/>
            <a:ext cx="2558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Помощь техническая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43" y="702748"/>
            <a:ext cx="7092280" cy="39306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872" y="1438869"/>
            <a:ext cx="5199438" cy="314781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190500" dist="50800" dir="7020000" algn="ctr" rotWithShape="0">
              <a:srgbClr val="000000">
                <a:alpha val="57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819617" y="3939902"/>
            <a:ext cx="540000" cy="180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60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7935" y="282224"/>
            <a:ext cx="42947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Подписка на оповещения о закупках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66" y="702748"/>
            <a:ext cx="6491823" cy="3873141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5508104" y="2931790"/>
            <a:ext cx="576064" cy="576064"/>
          </a:xfrm>
          <a:prstGeom prst="straightConnector1">
            <a:avLst/>
          </a:prstGeom>
          <a:ln w="50800"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3768" y="2859782"/>
            <a:ext cx="3613291" cy="1645715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683568" y="783015"/>
            <a:ext cx="2376264" cy="27656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37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8656</TotalTime>
  <Words>341</Words>
  <Application>Microsoft Office PowerPoint</Application>
  <PresentationFormat>Экран (16:9)</PresentationFormat>
  <Paragraphs>74</Paragraphs>
  <Slides>29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Bookman Old Style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307</cp:revision>
  <cp:lastPrinted>2022-09-13T10:57:41Z</cp:lastPrinted>
  <dcterms:created xsi:type="dcterms:W3CDTF">2020-09-14T07:25:20Z</dcterms:created>
  <dcterms:modified xsi:type="dcterms:W3CDTF">2022-09-13T14:31:22Z</dcterms:modified>
</cp:coreProperties>
</file>