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5" r:id="rId2"/>
    <p:sldId id="266" r:id="rId3"/>
    <p:sldId id="278" r:id="rId4"/>
    <p:sldId id="268" r:id="rId5"/>
    <p:sldId id="269" r:id="rId6"/>
    <p:sldId id="277" r:id="rId7"/>
    <p:sldId id="274" r:id="rId8"/>
    <p:sldId id="273" r:id="rId9"/>
    <p:sldId id="271" r:id="rId10"/>
    <p:sldId id="276" r:id="rId11"/>
    <p:sldId id="282" r:id="rId12"/>
    <p:sldId id="275" r:id="rId13"/>
    <p:sldId id="279" r:id="rId14"/>
    <p:sldId id="280" r:id="rId15"/>
  </p:sldIdLst>
  <p:sldSz cx="12192000" cy="6858000"/>
  <p:notesSz cx="6805613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AE79"/>
    <a:srgbClr val="EAE3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8" autoAdjust="0"/>
    <p:restoredTop sz="94660"/>
  </p:normalViewPr>
  <p:slideViewPr>
    <p:cSldViewPr snapToGrid="0">
      <p:cViewPr>
        <p:scale>
          <a:sx n="100" d="100"/>
          <a:sy n="100" d="100"/>
        </p:scale>
        <p:origin x="48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E320CC-0ABD-475A-9A97-DC336F39F5A7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FB4434E-9869-4EE9-954E-2E6D04BDBF0C}">
      <dgm:prSet phldrT="[Текст]" custT="1"/>
      <dgm:spPr/>
      <dgm:t>
        <a:bodyPr/>
        <a:lstStyle/>
        <a:p>
          <a:r>
            <a:rPr lang="ru-RU" sz="1600" dirty="0" smtClean="0"/>
            <a:t>Жилье и городская среда</a:t>
          </a:r>
          <a:endParaRPr lang="ru-RU" sz="1600" dirty="0"/>
        </a:p>
      </dgm:t>
    </dgm:pt>
    <dgm:pt modelId="{4E42E859-3A49-4647-9CDB-550B367488DD}" type="parTrans" cxnId="{A9B637BF-6F2B-4BD9-B028-74C752D7E14C}">
      <dgm:prSet/>
      <dgm:spPr/>
      <dgm:t>
        <a:bodyPr/>
        <a:lstStyle/>
        <a:p>
          <a:endParaRPr lang="ru-RU"/>
        </a:p>
      </dgm:t>
    </dgm:pt>
    <dgm:pt modelId="{B2AE67EB-82BE-4B50-90BD-989CF02F40D6}" type="sibTrans" cxnId="{A9B637BF-6F2B-4BD9-B028-74C752D7E14C}">
      <dgm:prSet/>
      <dgm:spPr/>
      <dgm:t>
        <a:bodyPr/>
        <a:lstStyle/>
        <a:p>
          <a:endParaRPr lang="ru-RU"/>
        </a:p>
      </dgm:t>
    </dgm:pt>
    <dgm:pt modelId="{64AC9DA2-776B-4C08-AC9E-301F103ED089}">
      <dgm:prSet phldrT="[Текст]" custT="1"/>
      <dgm:spPr/>
      <dgm:t>
        <a:bodyPr/>
        <a:lstStyle/>
        <a:p>
          <a:r>
            <a:rPr lang="ru-RU" sz="1600" dirty="0" smtClean="0"/>
            <a:t>Жилье</a:t>
          </a:r>
          <a:endParaRPr lang="ru-RU" sz="1600" dirty="0"/>
        </a:p>
      </dgm:t>
    </dgm:pt>
    <dgm:pt modelId="{2001D078-1366-41D2-B47F-9CF59EF3AAAC}" type="parTrans" cxnId="{CC5DDA70-76C7-43CB-BB48-FF50539A4123}">
      <dgm:prSet/>
      <dgm:spPr/>
      <dgm:t>
        <a:bodyPr/>
        <a:lstStyle/>
        <a:p>
          <a:endParaRPr lang="ru-RU"/>
        </a:p>
      </dgm:t>
    </dgm:pt>
    <dgm:pt modelId="{32D532F2-45F3-4DD4-A901-D0BCB57AD04A}" type="sibTrans" cxnId="{CC5DDA70-76C7-43CB-BB48-FF50539A4123}">
      <dgm:prSet/>
      <dgm:spPr/>
      <dgm:t>
        <a:bodyPr/>
        <a:lstStyle/>
        <a:p>
          <a:endParaRPr lang="ru-RU"/>
        </a:p>
      </dgm:t>
    </dgm:pt>
    <dgm:pt modelId="{E79956FF-EF6B-4BA4-BFE4-0AA0D713945A}">
      <dgm:prSet phldrT="[Текст]" custT="1"/>
      <dgm:spPr/>
      <dgm:t>
        <a:bodyPr/>
        <a:lstStyle/>
        <a:p>
          <a:r>
            <a:rPr lang="ru-RU" sz="800" u="none" dirty="0" smtClean="0"/>
            <a:t>12. Строительство детского сада на 140 мест в с. Белозерки Красноярского района Самарской области </a:t>
          </a:r>
          <a:endParaRPr lang="ru-RU" sz="800" dirty="0" smtClean="0"/>
        </a:p>
      </dgm:t>
    </dgm:pt>
    <dgm:pt modelId="{CFC86BEE-10B2-4DCD-BF02-8D2ACA8487D9}" type="parTrans" cxnId="{C2F87B3B-13FB-4A7D-9AAC-B032D20FDEE7}">
      <dgm:prSet/>
      <dgm:spPr/>
      <dgm:t>
        <a:bodyPr/>
        <a:lstStyle/>
        <a:p>
          <a:endParaRPr lang="ru-RU"/>
        </a:p>
      </dgm:t>
    </dgm:pt>
    <dgm:pt modelId="{FE6AD889-C6B6-48B5-817C-F62F157EADE1}" type="sibTrans" cxnId="{C2F87B3B-13FB-4A7D-9AAC-B032D20FDEE7}">
      <dgm:prSet/>
      <dgm:spPr/>
      <dgm:t>
        <a:bodyPr/>
        <a:lstStyle/>
        <a:p>
          <a:endParaRPr lang="ru-RU"/>
        </a:p>
      </dgm:t>
    </dgm:pt>
    <dgm:pt modelId="{5F831232-3C09-4451-B747-5E0894A8F3F8}">
      <dgm:prSet phldrT="[Текст]" custT="1"/>
      <dgm:spPr/>
      <dgm:t>
        <a:bodyPr/>
        <a:lstStyle/>
        <a:p>
          <a:r>
            <a:rPr lang="ru-RU" sz="1400" dirty="0" smtClean="0"/>
            <a:t>Обеспечение устойчивого сокращения непригодного для проживания жилищного фонда</a:t>
          </a:r>
          <a:endParaRPr lang="ru-RU" sz="1400" dirty="0"/>
        </a:p>
      </dgm:t>
    </dgm:pt>
    <dgm:pt modelId="{8F01FD28-2485-4E02-8889-673A0377F205}" type="parTrans" cxnId="{76E651B3-2E96-4C1B-BBAB-979344B99902}">
      <dgm:prSet/>
      <dgm:spPr/>
      <dgm:t>
        <a:bodyPr/>
        <a:lstStyle/>
        <a:p>
          <a:endParaRPr lang="ru-RU"/>
        </a:p>
      </dgm:t>
    </dgm:pt>
    <dgm:pt modelId="{58D339AD-0B7D-4F8D-9747-B220D705E150}" type="sibTrans" cxnId="{76E651B3-2E96-4C1B-BBAB-979344B99902}">
      <dgm:prSet/>
      <dgm:spPr/>
      <dgm:t>
        <a:bodyPr/>
        <a:lstStyle/>
        <a:p>
          <a:endParaRPr lang="ru-RU"/>
        </a:p>
      </dgm:t>
    </dgm:pt>
    <dgm:pt modelId="{0162A509-92E5-4BC1-B249-637CB0DC840A}">
      <dgm:prSet phldrT="[Текст]" custT="1"/>
      <dgm:spPr/>
      <dgm:t>
        <a:bodyPr/>
        <a:lstStyle/>
        <a:p>
          <a:r>
            <a:rPr lang="ru-RU" sz="1100" b="0" i="0" u="none" dirty="0" smtClean="0"/>
            <a:t>1. Увеличена численность врачей,…</a:t>
          </a:r>
          <a:endParaRPr lang="ru-RU" sz="1100" dirty="0"/>
        </a:p>
      </dgm:t>
    </dgm:pt>
    <dgm:pt modelId="{87837733-32B0-4F8F-8CDD-798B37FB710E}" type="parTrans" cxnId="{B17CF076-D9B8-4FE3-A851-01A1F36F532E}">
      <dgm:prSet/>
      <dgm:spPr/>
      <dgm:t>
        <a:bodyPr/>
        <a:lstStyle/>
        <a:p>
          <a:endParaRPr lang="ru-RU"/>
        </a:p>
      </dgm:t>
    </dgm:pt>
    <dgm:pt modelId="{DBF182D5-4B15-4A55-8700-D1462CCE5A99}" type="sibTrans" cxnId="{B17CF076-D9B8-4FE3-A851-01A1F36F532E}">
      <dgm:prSet/>
      <dgm:spPr/>
      <dgm:t>
        <a:bodyPr/>
        <a:lstStyle/>
        <a:p>
          <a:endParaRPr lang="ru-RU"/>
        </a:p>
      </dgm:t>
    </dgm:pt>
    <dgm:pt modelId="{191D767C-14B2-4EEB-9F1B-3154005A9A21}">
      <dgm:prSet phldrT="[Текст]"/>
      <dgm:spPr/>
      <dgm:t>
        <a:bodyPr/>
        <a:lstStyle/>
        <a:p>
          <a:r>
            <a:rPr lang="ru-RU" dirty="0" smtClean="0"/>
            <a:t>Национальный проект</a:t>
          </a:r>
          <a:endParaRPr lang="ru-RU" dirty="0"/>
        </a:p>
      </dgm:t>
    </dgm:pt>
    <dgm:pt modelId="{988A6EEB-DDE2-4EC1-BFF4-AADC48BBF6C6}" type="parTrans" cxnId="{E6DE9784-B3E3-4A76-ADA4-F9468DC766E1}">
      <dgm:prSet/>
      <dgm:spPr/>
      <dgm:t>
        <a:bodyPr/>
        <a:lstStyle/>
        <a:p>
          <a:endParaRPr lang="ru-RU"/>
        </a:p>
      </dgm:t>
    </dgm:pt>
    <dgm:pt modelId="{0D0A4026-B9DF-4B4D-BB27-EEE0B4DE22E1}" type="sibTrans" cxnId="{E6DE9784-B3E3-4A76-ADA4-F9468DC766E1}">
      <dgm:prSet/>
      <dgm:spPr/>
      <dgm:t>
        <a:bodyPr/>
        <a:lstStyle/>
        <a:p>
          <a:endParaRPr lang="ru-RU"/>
        </a:p>
      </dgm:t>
    </dgm:pt>
    <dgm:pt modelId="{DDB06F2C-F916-4DF8-B63B-72309A6870F1}">
      <dgm:prSet phldrT="[Текст]"/>
      <dgm:spPr/>
      <dgm:t>
        <a:bodyPr/>
        <a:lstStyle/>
        <a:p>
          <a:r>
            <a:rPr lang="ru-RU" dirty="0" smtClean="0"/>
            <a:t>Федеральный проект (региональная составляющая)</a:t>
          </a:r>
          <a:endParaRPr lang="ru-RU" dirty="0"/>
        </a:p>
      </dgm:t>
    </dgm:pt>
    <dgm:pt modelId="{89D8CE53-1583-4584-9390-91642054ED8D}" type="parTrans" cxnId="{9B1120A0-9861-4B5A-A2E5-150A3E90EA1F}">
      <dgm:prSet/>
      <dgm:spPr/>
      <dgm:t>
        <a:bodyPr/>
        <a:lstStyle/>
        <a:p>
          <a:endParaRPr lang="ru-RU"/>
        </a:p>
      </dgm:t>
    </dgm:pt>
    <dgm:pt modelId="{A1F94460-E725-4D72-8A93-4F0AF799F1A2}" type="sibTrans" cxnId="{9B1120A0-9861-4B5A-A2E5-150A3E90EA1F}">
      <dgm:prSet/>
      <dgm:spPr/>
      <dgm:t>
        <a:bodyPr/>
        <a:lstStyle/>
        <a:p>
          <a:endParaRPr lang="ru-RU"/>
        </a:p>
      </dgm:t>
    </dgm:pt>
    <dgm:pt modelId="{EE1DF39C-A2F8-4EB8-B10A-62A7C56CA16D}">
      <dgm:prSet phldrT="[Текст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ru-RU" dirty="0" smtClean="0"/>
            <a:t>Результат регионального проекта</a:t>
          </a:r>
          <a:endParaRPr lang="ru-RU" dirty="0"/>
        </a:p>
      </dgm:t>
    </dgm:pt>
    <dgm:pt modelId="{1CC8A86D-269A-4994-ABC0-A5CCB1582949}" type="parTrans" cxnId="{A974BBF4-4F0D-4C1C-9A6D-D665557ACF2D}">
      <dgm:prSet/>
      <dgm:spPr/>
      <dgm:t>
        <a:bodyPr/>
        <a:lstStyle/>
        <a:p>
          <a:endParaRPr lang="ru-RU"/>
        </a:p>
      </dgm:t>
    </dgm:pt>
    <dgm:pt modelId="{D25FCF08-3D33-4118-AD91-FC74ABE33836}" type="sibTrans" cxnId="{A974BBF4-4F0D-4C1C-9A6D-D665557ACF2D}">
      <dgm:prSet/>
      <dgm:spPr/>
      <dgm:t>
        <a:bodyPr/>
        <a:lstStyle/>
        <a:p>
          <a:endParaRPr lang="ru-RU"/>
        </a:p>
      </dgm:t>
    </dgm:pt>
    <dgm:pt modelId="{C8544176-6274-4D0F-B2E0-C55DBC34135E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/>
            <a:t>Мероприятие регионального проекта</a:t>
          </a:r>
          <a:endParaRPr lang="ru-RU" dirty="0"/>
        </a:p>
      </dgm:t>
    </dgm:pt>
    <dgm:pt modelId="{FD31792F-D264-4BCD-ABC7-9749E0142696}" type="parTrans" cxnId="{D3EAEFD6-3556-49E0-90E1-AA6AE8BC3D10}">
      <dgm:prSet/>
      <dgm:spPr/>
      <dgm:t>
        <a:bodyPr/>
        <a:lstStyle/>
        <a:p>
          <a:endParaRPr lang="ru-RU"/>
        </a:p>
      </dgm:t>
    </dgm:pt>
    <dgm:pt modelId="{4CA68E34-E81D-43D5-828B-FECC9713E117}" type="sibTrans" cxnId="{D3EAEFD6-3556-49E0-90E1-AA6AE8BC3D10}">
      <dgm:prSet/>
      <dgm:spPr/>
      <dgm:t>
        <a:bodyPr/>
        <a:lstStyle/>
        <a:p>
          <a:endParaRPr lang="ru-RU"/>
        </a:p>
      </dgm:t>
    </dgm:pt>
    <dgm:pt modelId="{A418E5E8-F268-42E1-BDD9-9CAEF2AE94D7}">
      <dgm:prSet custT="1"/>
      <dgm:spPr/>
      <dgm:t>
        <a:bodyPr/>
        <a:lstStyle/>
        <a:p>
          <a:r>
            <a:rPr lang="ru-RU" sz="800" b="0" i="0" u="none" dirty="0" smtClean="0"/>
            <a:t>9. Обеспечен ввод жилья в субъектах Российской Федерации</a:t>
          </a:r>
          <a:endParaRPr lang="ru-RU" sz="800" dirty="0"/>
        </a:p>
      </dgm:t>
    </dgm:pt>
    <dgm:pt modelId="{B2A81E91-01F5-4838-886B-8286D8F8926A}" type="parTrans" cxnId="{023B1812-24E6-43A8-BFAB-7620C9AAC212}">
      <dgm:prSet/>
      <dgm:spPr/>
      <dgm:t>
        <a:bodyPr/>
        <a:lstStyle/>
        <a:p>
          <a:endParaRPr lang="ru-RU"/>
        </a:p>
      </dgm:t>
    </dgm:pt>
    <dgm:pt modelId="{D3EA818C-A057-45B7-A653-69213E70A199}" type="sibTrans" cxnId="{023B1812-24E6-43A8-BFAB-7620C9AAC212}">
      <dgm:prSet/>
      <dgm:spPr/>
      <dgm:t>
        <a:bodyPr/>
        <a:lstStyle/>
        <a:p>
          <a:endParaRPr lang="ru-RU"/>
        </a:p>
      </dgm:t>
    </dgm:pt>
    <dgm:pt modelId="{EDD7F6B5-DBCE-43E2-AB46-F9DA8B1D94A7}">
      <dgm:prSet custT="1"/>
      <dgm:spPr/>
      <dgm:t>
        <a:bodyPr/>
        <a:lstStyle/>
        <a:p>
          <a:r>
            <a:rPr lang="ru-RU" sz="900" b="1" dirty="0" smtClean="0"/>
            <a:t>1. Обеспечен ввод жилья в субъектах Российской Федерации, 2019 год</a:t>
          </a:r>
        </a:p>
      </dgm:t>
    </dgm:pt>
    <dgm:pt modelId="{F456C877-28C3-45D5-95A6-4152EB5FF57B}" type="parTrans" cxnId="{F26745BC-8331-4D2A-B708-9C849B76BF3C}">
      <dgm:prSet/>
      <dgm:spPr/>
      <dgm:t>
        <a:bodyPr/>
        <a:lstStyle/>
        <a:p>
          <a:endParaRPr lang="ru-RU"/>
        </a:p>
      </dgm:t>
    </dgm:pt>
    <dgm:pt modelId="{3A386969-FCF0-4731-9F1A-BD3AF5E90D0A}" type="sibTrans" cxnId="{F26745BC-8331-4D2A-B708-9C849B76BF3C}">
      <dgm:prSet/>
      <dgm:spPr/>
      <dgm:t>
        <a:bodyPr/>
        <a:lstStyle/>
        <a:p>
          <a:endParaRPr lang="ru-RU"/>
        </a:p>
      </dgm:t>
    </dgm:pt>
    <dgm:pt modelId="{849456C6-A66E-4F31-956F-5AC1BFE164A9}">
      <dgm:prSet phldrT="[Текст]" custT="1"/>
      <dgm:spPr/>
      <dgm:t>
        <a:bodyPr/>
        <a:lstStyle/>
        <a:p>
          <a:r>
            <a:rPr lang="ru-RU" sz="800" b="0" i="0" dirty="0" smtClean="0"/>
            <a:t>3. Обеспечен ввод жилья в рамках реализации мероприятий по стимулированию…</a:t>
          </a:r>
          <a:endParaRPr lang="ru-RU" sz="800" dirty="0"/>
        </a:p>
      </dgm:t>
    </dgm:pt>
    <dgm:pt modelId="{40F800F7-44A2-449D-83B2-12CE1B7F12AB}" type="sibTrans" cxnId="{59593F65-8085-499C-B8E0-2920792DE6A3}">
      <dgm:prSet/>
      <dgm:spPr/>
      <dgm:t>
        <a:bodyPr/>
        <a:lstStyle/>
        <a:p>
          <a:endParaRPr lang="ru-RU"/>
        </a:p>
      </dgm:t>
    </dgm:pt>
    <dgm:pt modelId="{29EC1429-0EEE-4B26-A29F-71AD2025D79C}" type="parTrans" cxnId="{59593F65-8085-499C-B8E0-2920792DE6A3}">
      <dgm:prSet/>
      <dgm:spPr/>
      <dgm:t>
        <a:bodyPr/>
        <a:lstStyle/>
        <a:p>
          <a:endParaRPr lang="ru-RU"/>
        </a:p>
      </dgm:t>
    </dgm:pt>
    <dgm:pt modelId="{6DEB8EC3-FB05-4169-9AC7-D9232C0AA0A7}">
      <dgm:prSet custT="1"/>
      <dgm:spPr/>
      <dgm:t>
        <a:bodyPr/>
        <a:lstStyle/>
        <a:p>
          <a:r>
            <a:rPr lang="ru-RU" sz="900" b="1" i="0" dirty="0" smtClean="0"/>
            <a:t>2. Обеспечен ввод жилья в субъектах Российской Федерации, 2020 год</a:t>
          </a:r>
          <a:endParaRPr lang="ru-RU" sz="900" dirty="0"/>
        </a:p>
      </dgm:t>
    </dgm:pt>
    <dgm:pt modelId="{E500005D-6883-4594-922E-B5F203AC3CA5}" type="parTrans" cxnId="{DFFBA92D-9514-472E-A2A3-FEC54BB7BB37}">
      <dgm:prSet/>
      <dgm:spPr/>
      <dgm:t>
        <a:bodyPr/>
        <a:lstStyle/>
        <a:p>
          <a:endParaRPr lang="ru-RU"/>
        </a:p>
      </dgm:t>
    </dgm:pt>
    <dgm:pt modelId="{2D8AF803-01EE-4949-BAD6-98914526975A}" type="sibTrans" cxnId="{DFFBA92D-9514-472E-A2A3-FEC54BB7BB37}">
      <dgm:prSet/>
      <dgm:spPr/>
      <dgm:t>
        <a:bodyPr/>
        <a:lstStyle/>
        <a:p>
          <a:endParaRPr lang="ru-RU"/>
        </a:p>
      </dgm:t>
    </dgm:pt>
    <dgm:pt modelId="{6CEA1155-7D89-4CAB-9188-5DC243DBBEE5}">
      <dgm:prSet custT="1"/>
      <dgm:spPr/>
      <dgm:t>
        <a:bodyPr/>
        <a:lstStyle/>
        <a:p>
          <a:r>
            <a:rPr lang="ru-RU" sz="900" b="1" i="0" dirty="0" smtClean="0"/>
            <a:t>3. Обеспечен ввод жилья в субъектах Российской Федерации, 2021 год</a:t>
          </a:r>
          <a:endParaRPr lang="ru-RU" sz="900" dirty="0"/>
        </a:p>
      </dgm:t>
    </dgm:pt>
    <dgm:pt modelId="{0028F4E4-8772-4FD4-BD21-21404A413C67}" type="parTrans" cxnId="{0E096276-E1D9-472A-8316-41C545D2B12B}">
      <dgm:prSet/>
      <dgm:spPr/>
      <dgm:t>
        <a:bodyPr/>
        <a:lstStyle/>
        <a:p>
          <a:endParaRPr lang="ru-RU"/>
        </a:p>
      </dgm:t>
    </dgm:pt>
    <dgm:pt modelId="{5765D344-A60C-4832-A742-32FB369A2E36}" type="sibTrans" cxnId="{0E096276-E1D9-472A-8316-41C545D2B12B}">
      <dgm:prSet/>
      <dgm:spPr/>
      <dgm:t>
        <a:bodyPr/>
        <a:lstStyle/>
        <a:p>
          <a:endParaRPr lang="ru-RU"/>
        </a:p>
      </dgm:t>
    </dgm:pt>
    <dgm:pt modelId="{AABDAB73-BF28-4372-B866-B5EA4FEFB9B5}" type="pres">
      <dgm:prSet presAssocID="{56E320CC-0ABD-475A-9A97-DC336F39F5A7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89377E2-1D02-4F35-9C19-6D5AA74EEFB3}" type="pres">
      <dgm:prSet presAssocID="{56E320CC-0ABD-475A-9A97-DC336F39F5A7}" presName="hierFlow" presStyleCnt="0"/>
      <dgm:spPr/>
    </dgm:pt>
    <dgm:pt modelId="{990FFA87-AA22-4E65-8FF4-FDB566F144EE}" type="pres">
      <dgm:prSet presAssocID="{56E320CC-0ABD-475A-9A97-DC336F39F5A7}" presName="firstBuf" presStyleCnt="0"/>
      <dgm:spPr/>
    </dgm:pt>
    <dgm:pt modelId="{11D372DD-F74C-48C5-A905-E63191E2EF79}" type="pres">
      <dgm:prSet presAssocID="{56E320CC-0ABD-475A-9A97-DC336F39F5A7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E5D7BF19-74A1-46DC-893C-23D63DCF16B7}" type="pres">
      <dgm:prSet presAssocID="{9FB4434E-9869-4EE9-954E-2E6D04BDBF0C}" presName="Name14" presStyleCnt="0"/>
      <dgm:spPr/>
    </dgm:pt>
    <dgm:pt modelId="{EE1985C0-D4BB-4C58-A7EF-5CCB585EE8FD}" type="pres">
      <dgm:prSet presAssocID="{9FB4434E-9869-4EE9-954E-2E6D04BDBF0C}" presName="level1Shape" presStyleLbl="node0" presStyleIdx="0" presStyleCnt="1" custScaleX="1566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7FE2D60-1F1D-43C3-9E7A-CFBD15813BB1}" type="pres">
      <dgm:prSet presAssocID="{9FB4434E-9869-4EE9-954E-2E6D04BDBF0C}" presName="hierChild2" presStyleCnt="0"/>
      <dgm:spPr/>
    </dgm:pt>
    <dgm:pt modelId="{B66018A8-A0E2-4400-9BBD-35FEEC90D957}" type="pres">
      <dgm:prSet presAssocID="{2001D078-1366-41D2-B47F-9CF59EF3AAAC}" presName="Name19" presStyleLbl="parChTrans1D2" presStyleIdx="0" presStyleCnt="2"/>
      <dgm:spPr/>
      <dgm:t>
        <a:bodyPr/>
        <a:lstStyle/>
        <a:p>
          <a:endParaRPr lang="ru-RU"/>
        </a:p>
      </dgm:t>
    </dgm:pt>
    <dgm:pt modelId="{F55CCD78-6FFB-4AB0-8B03-26CDBCA3B149}" type="pres">
      <dgm:prSet presAssocID="{64AC9DA2-776B-4C08-AC9E-301F103ED089}" presName="Name21" presStyleCnt="0"/>
      <dgm:spPr/>
    </dgm:pt>
    <dgm:pt modelId="{83104ABD-BB91-4C24-BB1E-79E841F06584}" type="pres">
      <dgm:prSet presAssocID="{64AC9DA2-776B-4C08-AC9E-301F103ED089}" presName="level2Shape" presStyleLbl="node2" presStyleIdx="0" presStyleCnt="2" custScaleX="202947"/>
      <dgm:spPr/>
      <dgm:t>
        <a:bodyPr/>
        <a:lstStyle/>
        <a:p>
          <a:endParaRPr lang="ru-RU"/>
        </a:p>
      </dgm:t>
    </dgm:pt>
    <dgm:pt modelId="{A365B19F-C5FD-47A2-A8DA-DF88CD72DE39}" type="pres">
      <dgm:prSet presAssocID="{64AC9DA2-776B-4C08-AC9E-301F103ED089}" presName="hierChild3" presStyleCnt="0"/>
      <dgm:spPr/>
    </dgm:pt>
    <dgm:pt modelId="{5A5E1FAA-8B65-4E52-A0B0-BF600DC85D5F}" type="pres">
      <dgm:prSet presAssocID="{29EC1429-0EEE-4B26-A29F-71AD2025D79C}" presName="Name19" presStyleLbl="parChTrans1D3" presStyleIdx="0" presStyleCnt="4"/>
      <dgm:spPr/>
      <dgm:t>
        <a:bodyPr/>
        <a:lstStyle/>
        <a:p>
          <a:endParaRPr lang="ru-RU"/>
        </a:p>
      </dgm:t>
    </dgm:pt>
    <dgm:pt modelId="{AE5CBECB-75D2-4369-B2FB-BED4A424E105}" type="pres">
      <dgm:prSet presAssocID="{849456C6-A66E-4F31-956F-5AC1BFE164A9}" presName="Name21" presStyleCnt="0"/>
      <dgm:spPr/>
    </dgm:pt>
    <dgm:pt modelId="{D35B64A2-2B4A-461B-9896-28A08DB144DD}" type="pres">
      <dgm:prSet presAssocID="{849456C6-A66E-4F31-956F-5AC1BFE164A9}" presName="level2Shape" presStyleLbl="node3" presStyleIdx="0" presStyleCnt="4"/>
      <dgm:spPr/>
      <dgm:t>
        <a:bodyPr/>
        <a:lstStyle/>
        <a:p>
          <a:endParaRPr lang="ru-RU"/>
        </a:p>
      </dgm:t>
    </dgm:pt>
    <dgm:pt modelId="{E25FA90B-0BF2-42A2-A429-77AB6554B27A}" type="pres">
      <dgm:prSet presAssocID="{849456C6-A66E-4F31-956F-5AC1BFE164A9}" presName="hierChild3" presStyleCnt="0"/>
      <dgm:spPr/>
    </dgm:pt>
    <dgm:pt modelId="{63FCF0AA-173B-45C0-9531-0B86A42DCCA0}" type="pres">
      <dgm:prSet presAssocID="{B2A81E91-01F5-4838-886B-8286D8F8926A}" presName="Name19" presStyleLbl="parChTrans1D3" presStyleIdx="1" presStyleCnt="4"/>
      <dgm:spPr/>
      <dgm:t>
        <a:bodyPr/>
        <a:lstStyle/>
        <a:p>
          <a:endParaRPr lang="ru-RU"/>
        </a:p>
      </dgm:t>
    </dgm:pt>
    <dgm:pt modelId="{D6302BE4-0660-4226-9BC4-31D8BB5C2AD5}" type="pres">
      <dgm:prSet presAssocID="{A418E5E8-F268-42E1-BDD9-9CAEF2AE94D7}" presName="Name21" presStyleCnt="0"/>
      <dgm:spPr/>
    </dgm:pt>
    <dgm:pt modelId="{3496B489-CCB3-4D87-BAE9-DFC6E90F71EB}" type="pres">
      <dgm:prSet presAssocID="{A418E5E8-F268-42E1-BDD9-9CAEF2AE94D7}" presName="level2Shape" presStyleLbl="node3" presStyleIdx="1" presStyleCnt="4"/>
      <dgm:spPr/>
      <dgm:t>
        <a:bodyPr/>
        <a:lstStyle/>
        <a:p>
          <a:endParaRPr lang="ru-RU"/>
        </a:p>
      </dgm:t>
    </dgm:pt>
    <dgm:pt modelId="{92C06DBB-898C-4887-A045-E8D8DD5A3202}" type="pres">
      <dgm:prSet presAssocID="{A418E5E8-F268-42E1-BDD9-9CAEF2AE94D7}" presName="hierChild3" presStyleCnt="0"/>
      <dgm:spPr/>
    </dgm:pt>
    <dgm:pt modelId="{D4490F4B-3563-486D-9C35-355EEFC4326C}" type="pres">
      <dgm:prSet presAssocID="{F456C877-28C3-45D5-95A6-4152EB5FF57B}" presName="Name19" presStyleLbl="parChTrans1D4" presStyleIdx="0" presStyleCnt="3"/>
      <dgm:spPr/>
      <dgm:t>
        <a:bodyPr/>
        <a:lstStyle/>
        <a:p>
          <a:endParaRPr lang="ru-RU"/>
        </a:p>
      </dgm:t>
    </dgm:pt>
    <dgm:pt modelId="{D8DF4022-72AD-40EC-B0E9-F6B930E60F0C}" type="pres">
      <dgm:prSet presAssocID="{EDD7F6B5-DBCE-43E2-AB46-F9DA8B1D94A7}" presName="Name21" presStyleCnt="0"/>
      <dgm:spPr/>
    </dgm:pt>
    <dgm:pt modelId="{3BA42EA3-AB7B-4EED-96C9-C7E0B3E9A6B5}" type="pres">
      <dgm:prSet presAssocID="{EDD7F6B5-DBCE-43E2-AB46-F9DA8B1D94A7}" presName="level2Shape" presStyleLbl="node4" presStyleIdx="0" presStyleCnt="3"/>
      <dgm:spPr/>
      <dgm:t>
        <a:bodyPr/>
        <a:lstStyle/>
        <a:p>
          <a:endParaRPr lang="ru-RU"/>
        </a:p>
      </dgm:t>
    </dgm:pt>
    <dgm:pt modelId="{CE220351-64C8-4BF8-B438-7C459CB6550A}" type="pres">
      <dgm:prSet presAssocID="{EDD7F6B5-DBCE-43E2-AB46-F9DA8B1D94A7}" presName="hierChild3" presStyleCnt="0"/>
      <dgm:spPr/>
    </dgm:pt>
    <dgm:pt modelId="{08A18119-C986-4C2A-A922-BB6A2800545D}" type="pres">
      <dgm:prSet presAssocID="{E500005D-6883-4594-922E-B5F203AC3CA5}" presName="Name19" presStyleLbl="parChTrans1D4" presStyleIdx="1" presStyleCnt="3"/>
      <dgm:spPr/>
      <dgm:t>
        <a:bodyPr/>
        <a:lstStyle/>
        <a:p>
          <a:endParaRPr lang="ru-RU"/>
        </a:p>
      </dgm:t>
    </dgm:pt>
    <dgm:pt modelId="{2854B950-F3DE-4AB0-88EE-4B75F8772FB3}" type="pres">
      <dgm:prSet presAssocID="{6DEB8EC3-FB05-4169-9AC7-D9232C0AA0A7}" presName="Name21" presStyleCnt="0"/>
      <dgm:spPr/>
    </dgm:pt>
    <dgm:pt modelId="{6EA32113-DF3B-4926-9DB7-19E1BF0026BC}" type="pres">
      <dgm:prSet presAssocID="{6DEB8EC3-FB05-4169-9AC7-D9232C0AA0A7}" presName="level2Shape" presStyleLbl="node4" presStyleIdx="1" presStyleCnt="3"/>
      <dgm:spPr/>
      <dgm:t>
        <a:bodyPr/>
        <a:lstStyle/>
        <a:p>
          <a:endParaRPr lang="ru-RU"/>
        </a:p>
      </dgm:t>
    </dgm:pt>
    <dgm:pt modelId="{AF2B24DD-C2A7-40CD-BEE2-921D6D565CB6}" type="pres">
      <dgm:prSet presAssocID="{6DEB8EC3-FB05-4169-9AC7-D9232C0AA0A7}" presName="hierChild3" presStyleCnt="0"/>
      <dgm:spPr/>
    </dgm:pt>
    <dgm:pt modelId="{FB759EA0-F356-4BCA-AEDC-040E60C3E801}" type="pres">
      <dgm:prSet presAssocID="{0028F4E4-8772-4FD4-BD21-21404A413C67}" presName="Name19" presStyleLbl="parChTrans1D4" presStyleIdx="2" presStyleCnt="3"/>
      <dgm:spPr/>
      <dgm:t>
        <a:bodyPr/>
        <a:lstStyle/>
        <a:p>
          <a:endParaRPr lang="ru-RU"/>
        </a:p>
      </dgm:t>
    </dgm:pt>
    <dgm:pt modelId="{F170C514-6C34-4328-A7F3-B043A4EB01BD}" type="pres">
      <dgm:prSet presAssocID="{6CEA1155-7D89-4CAB-9188-5DC243DBBEE5}" presName="Name21" presStyleCnt="0"/>
      <dgm:spPr/>
    </dgm:pt>
    <dgm:pt modelId="{CCC28B46-6B5F-43E4-A6C0-4D4CF008EAD5}" type="pres">
      <dgm:prSet presAssocID="{6CEA1155-7D89-4CAB-9188-5DC243DBBEE5}" presName="level2Shape" presStyleLbl="node4" presStyleIdx="2" presStyleCnt="3"/>
      <dgm:spPr/>
      <dgm:t>
        <a:bodyPr/>
        <a:lstStyle/>
        <a:p>
          <a:endParaRPr lang="ru-RU"/>
        </a:p>
      </dgm:t>
    </dgm:pt>
    <dgm:pt modelId="{8D88E284-20EE-4B54-A255-188EA47137F1}" type="pres">
      <dgm:prSet presAssocID="{6CEA1155-7D89-4CAB-9188-5DC243DBBEE5}" presName="hierChild3" presStyleCnt="0"/>
      <dgm:spPr/>
    </dgm:pt>
    <dgm:pt modelId="{A3AB2C54-8D3E-4A1E-9C01-5254E70BE454}" type="pres">
      <dgm:prSet presAssocID="{CFC86BEE-10B2-4DCD-BF02-8D2ACA8487D9}" presName="Name19" presStyleLbl="parChTrans1D3" presStyleIdx="2" presStyleCnt="4"/>
      <dgm:spPr/>
      <dgm:t>
        <a:bodyPr/>
        <a:lstStyle/>
        <a:p>
          <a:endParaRPr lang="ru-RU"/>
        </a:p>
      </dgm:t>
    </dgm:pt>
    <dgm:pt modelId="{98B82420-C87D-473B-B4A3-E0B7716C6673}" type="pres">
      <dgm:prSet presAssocID="{E79956FF-EF6B-4BA4-BFE4-0AA0D713945A}" presName="Name21" presStyleCnt="0"/>
      <dgm:spPr/>
    </dgm:pt>
    <dgm:pt modelId="{7672EA8B-E6ED-4559-9181-5DEFAA643DDC}" type="pres">
      <dgm:prSet presAssocID="{E79956FF-EF6B-4BA4-BFE4-0AA0D713945A}" presName="level2Shape" presStyleLbl="node3" presStyleIdx="2" presStyleCnt="4"/>
      <dgm:spPr/>
      <dgm:t>
        <a:bodyPr/>
        <a:lstStyle/>
        <a:p>
          <a:endParaRPr lang="ru-RU"/>
        </a:p>
      </dgm:t>
    </dgm:pt>
    <dgm:pt modelId="{F1D2814B-F47F-4437-B99F-7C96810DEC1A}" type="pres">
      <dgm:prSet presAssocID="{E79956FF-EF6B-4BA4-BFE4-0AA0D713945A}" presName="hierChild3" presStyleCnt="0"/>
      <dgm:spPr/>
    </dgm:pt>
    <dgm:pt modelId="{2978B52E-D121-4767-9514-912366568C4B}" type="pres">
      <dgm:prSet presAssocID="{8F01FD28-2485-4E02-8889-673A0377F205}" presName="Name19" presStyleLbl="parChTrans1D2" presStyleIdx="1" presStyleCnt="2"/>
      <dgm:spPr/>
      <dgm:t>
        <a:bodyPr/>
        <a:lstStyle/>
        <a:p>
          <a:endParaRPr lang="ru-RU"/>
        </a:p>
      </dgm:t>
    </dgm:pt>
    <dgm:pt modelId="{3843D5C0-CC1A-4A10-B371-FFB309DCE007}" type="pres">
      <dgm:prSet presAssocID="{5F831232-3C09-4451-B747-5E0894A8F3F8}" presName="Name21" presStyleCnt="0"/>
      <dgm:spPr/>
    </dgm:pt>
    <dgm:pt modelId="{D86D214B-47FA-47D7-B239-29CEC6C761C2}" type="pres">
      <dgm:prSet presAssocID="{5F831232-3C09-4451-B747-5E0894A8F3F8}" presName="level2Shape" presStyleLbl="node2" presStyleIdx="1" presStyleCnt="2" custScaleX="209466"/>
      <dgm:spPr/>
      <dgm:t>
        <a:bodyPr/>
        <a:lstStyle/>
        <a:p>
          <a:endParaRPr lang="ru-RU"/>
        </a:p>
      </dgm:t>
    </dgm:pt>
    <dgm:pt modelId="{03252D79-3760-4B14-ACAE-924405E5A96C}" type="pres">
      <dgm:prSet presAssocID="{5F831232-3C09-4451-B747-5E0894A8F3F8}" presName="hierChild3" presStyleCnt="0"/>
      <dgm:spPr/>
    </dgm:pt>
    <dgm:pt modelId="{D005B835-46EC-4BF9-908E-0CCE63F4015B}" type="pres">
      <dgm:prSet presAssocID="{87837733-32B0-4F8F-8CDD-798B37FB710E}" presName="Name19" presStyleLbl="parChTrans1D3" presStyleIdx="3" presStyleCnt="4"/>
      <dgm:spPr/>
      <dgm:t>
        <a:bodyPr/>
        <a:lstStyle/>
        <a:p>
          <a:endParaRPr lang="ru-RU"/>
        </a:p>
      </dgm:t>
    </dgm:pt>
    <dgm:pt modelId="{9F63FCA8-E99E-4A93-9D0C-8487281BD6A4}" type="pres">
      <dgm:prSet presAssocID="{0162A509-92E5-4BC1-B249-637CB0DC840A}" presName="Name21" presStyleCnt="0"/>
      <dgm:spPr/>
    </dgm:pt>
    <dgm:pt modelId="{DFD68B81-E73A-417D-8C13-7B8998F12FCC}" type="pres">
      <dgm:prSet presAssocID="{0162A509-92E5-4BC1-B249-637CB0DC840A}" presName="level2Shape" presStyleLbl="node3" presStyleIdx="3" presStyleCnt="4"/>
      <dgm:spPr/>
      <dgm:t>
        <a:bodyPr/>
        <a:lstStyle/>
        <a:p>
          <a:endParaRPr lang="ru-RU"/>
        </a:p>
      </dgm:t>
    </dgm:pt>
    <dgm:pt modelId="{3A0BF9D0-F0A1-46C6-B774-3591165D33C9}" type="pres">
      <dgm:prSet presAssocID="{0162A509-92E5-4BC1-B249-637CB0DC840A}" presName="hierChild3" presStyleCnt="0"/>
      <dgm:spPr/>
    </dgm:pt>
    <dgm:pt modelId="{A0257F9E-567F-4B16-9CDB-3FE446F83A99}" type="pres">
      <dgm:prSet presAssocID="{56E320CC-0ABD-475A-9A97-DC336F39F5A7}" presName="bgShapesFlow" presStyleCnt="0"/>
      <dgm:spPr/>
    </dgm:pt>
    <dgm:pt modelId="{B9B9A741-352B-41EF-8887-B5142B9A8809}" type="pres">
      <dgm:prSet presAssocID="{191D767C-14B2-4EEB-9F1B-3154005A9A21}" presName="rectComp" presStyleCnt="0"/>
      <dgm:spPr/>
    </dgm:pt>
    <dgm:pt modelId="{AE02CFFB-C7C4-4DE6-88BD-997A0C8140A5}" type="pres">
      <dgm:prSet presAssocID="{191D767C-14B2-4EEB-9F1B-3154005A9A21}" presName="bgRect" presStyleLbl="bgShp" presStyleIdx="0" presStyleCnt="4" custLinFactNeighborX="3902" custLinFactNeighborY="-1208"/>
      <dgm:spPr/>
      <dgm:t>
        <a:bodyPr/>
        <a:lstStyle/>
        <a:p>
          <a:endParaRPr lang="ru-RU"/>
        </a:p>
      </dgm:t>
    </dgm:pt>
    <dgm:pt modelId="{275E23F5-1531-4CB7-B671-81D75C20AAF5}" type="pres">
      <dgm:prSet presAssocID="{191D767C-14B2-4EEB-9F1B-3154005A9A21}" presName="bgRectTx" presStyleLbl="bgShp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AD02FC-317A-419D-9B11-4BB459360337}" type="pres">
      <dgm:prSet presAssocID="{191D767C-14B2-4EEB-9F1B-3154005A9A21}" presName="spComp" presStyleCnt="0"/>
      <dgm:spPr/>
    </dgm:pt>
    <dgm:pt modelId="{DC8F5AE8-E604-4D2C-AF18-556375BBA46C}" type="pres">
      <dgm:prSet presAssocID="{191D767C-14B2-4EEB-9F1B-3154005A9A21}" presName="vSp" presStyleCnt="0"/>
      <dgm:spPr/>
    </dgm:pt>
    <dgm:pt modelId="{9ECCEB0C-3BD6-4DBE-BE90-72504BB3C29F}" type="pres">
      <dgm:prSet presAssocID="{DDB06F2C-F916-4DF8-B63B-72309A6870F1}" presName="rectComp" presStyleCnt="0"/>
      <dgm:spPr/>
    </dgm:pt>
    <dgm:pt modelId="{0CB618A5-5B1A-4A57-B56B-2E991AA6A1F5}" type="pres">
      <dgm:prSet presAssocID="{DDB06F2C-F916-4DF8-B63B-72309A6870F1}" presName="bgRect" presStyleLbl="bgShp" presStyleIdx="1" presStyleCnt="4"/>
      <dgm:spPr/>
      <dgm:t>
        <a:bodyPr/>
        <a:lstStyle/>
        <a:p>
          <a:endParaRPr lang="ru-RU"/>
        </a:p>
      </dgm:t>
    </dgm:pt>
    <dgm:pt modelId="{D3259AD9-7D14-4AA0-96DE-2CE1F2E43CC4}" type="pres">
      <dgm:prSet presAssocID="{DDB06F2C-F916-4DF8-B63B-72309A6870F1}" presName="bgRectTx" presStyleLbl="bgShp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8D3DB5-3E56-4B88-A21A-26B1A508EF10}" type="pres">
      <dgm:prSet presAssocID="{DDB06F2C-F916-4DF8-B63B-72309A6870F1}" presName="spComp" presStyleCnt="0"/>
      <dgm:spPr/>
    </dgm:pt>
    <dgm:pt modelId="{BCEBB97C-992F-4EB8-BCAA-0A1269200088}" type="pres">
      <dgm:prSet presAssocID="{DDB06F2C-F916-4DF8-B63B-72309A6870F1}" presName="vSp" presStyleCnt="0"/>
      <dgm:spPr/>
    </dgm:pt>
    <dgm:pt modelId="{996082F0-FF20-46AC-B66B-9370D413FA54}" type="pres">
      <dgm:prSet presAssocID="{EE1DF39C-A2F8-4EB8-B10A-62A7C56CA16D}" presName="rectComp" presStyleCnt="0"/>
      <dgm:spPr/>
    </dgm:pt>
    <dgm:pt modelId="{83420B4D-FEF3-4723-96E8-7A853D92D314}" type="pres">
      <dgm:prSet presAssocID="{EE1DF39C-A2F8-4EB8-B10A-62A7C56CA16D}" presName="bgRect" presStyleLbl="bgShp" presStyleIdx="2" presStyleCnt="4"/>
      <dgm:spPr/>
      <dgm:t>
        <a:bodyPr/>
        <a:lstStyle/>
        <a:p>
          <a:endParaRPr lang="ru-RU"/>
        </a:p>
      </dgm:t>
    </dgm:pt>
    <dgm:pt modelId="{02EEE7C0-7201-4F33-ACD5-BD834098E344}" type="pres">
      <dgm:prSet presAssocID="{EE1DF39C-A2F8-4EB8-B10A-62A7C56CA16D}" presName="bgRectTx" presStyleLbl="bgShp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AAD0B9-3636-45C1-9E2A-CF90CA0B7189}" type="pres">
      <dgm:prSet presAssocID="{EE1DF39C-A2F8-4EB8-B10A-62A7C56CA16D}" presName="spComp" presStyleCnt="0"/>
      <dgm:spPr/>
    </dgm:pt>
    <dgm:pt modelId="{2CA5195E-950B-4792-85DB-3B6F972E320E}" type="pres">
      <dgm:prSet presAssocID="{EE1DF39C-A2F8-4EB8-B10A-62A7C56CA16D}" presName="vSp" presStyleCnt="0"/>
      <dgm:spPr/>
    </dgm:pt>
    <dgm:pt modelId="{7A104C0F-7047-4C6A-A6B8-166A9B614CCB}" type="pres">
      <dgm:prSet presAssocID="{C8544176-6274-4D0F-B2E0-C55DBC34135E}" presName="rectComp" presStyleCnt="0"/>
      <dgm:spPr/>
    </dgm:pt>
    <dgm:pt modelId="{D278149F-3E1F-48BB-93F3-7A39BD7F81DC}" type="pres">
      <dgm:prSet presAssocID="{C8544176-6274-4D0F-B2E0-C55DBC34135E}" presName="bgRect" presStyleLbl="bgShp" presStyleIdx="3" presStyleCnt="4" custLinFactNeighborX="0" custLinFactNeighborY="3343"/>
      <dgm:spPr/>
      <dgm:t>
        <a:bodyPr/>
        <a:lstStyle/>
        <a:p>
          <a:endParaRPr lang="ru-RU"/>
        </a:p>
      </dgm:t>
    </dgm:pt>
    <dgm:pt modelId="{A13A3D12-27CF-4F27-9AFC-1AA452E5BDEB}" type="pres">
      <dgm:prSet presAssocID="{C8544176-6274-4D0F-B2E0-C55DBC34135E}" presName="bgRectTx" presStyleLbl="bgShp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2F87B3B-13FB-4A7D-9AAC-B032D20FDEE7}" srcId="{64AC9DA2-776B-4C08-AC9E-301F103ED089}" destId="{E79956FF-EF6B-4BA4-BFE4-0AA0D713945A}" srcOrd="2" destOrd="0" parTransId="{CFC86BEE-10B2-4DCD-BF02-8D2ACA8487D9}" sibTransId="{FE6AD889-C6B6-48B5-817C-F62F157EADE1}"/>
    <dgm:cxn modelId="{3B635391-60FF-40DA-844C-E0AA1E9ABDFD}" type="presOf" srcId="{EE1DF39C-A2F8-4EB8-B10A-62A7C56CA16D}" destId="{83420B4D-FEF3-4723-96E8-7A853D92D314}" srcOrd="0" destOrd="0" presId="urn:microsoft.com/office/officeart/2005/8/layout/hierarchy6"/>
    <dgm:cxn modelId="{4F2DDC5C-1128-4690-93DA-4EBB27B9C493}" type="presOf" srcId="{29EC1429-0EEE-4B26-A29F-71AD2025D79C}" destId="{5A5E1FAA-8B65-4E52-A0B0-BF600DC85D5F}" srcOrd="0" destOrd="0" presId="urn:microsoft.com/office/officeart/2005/8/layout/hierarchy6"/>
    <dgm:cxn modelId="{E7314647-E208-4749-AC3E-5CA5A9067794}" type="presOf" srcId="{DDB06F2C-F916-4DF8-B63B-72309A6870F1}" destId="{0CB618A5-5B1A-4A57-B56B-2E991AA6A1F5}" srcOrd="0" destOrd="0" presId="urn:microsoft.com/office/officeart/2005/8/layout/hierarchy6"/>
    <dgm:cxn modelId="{9B1120A0-9861-4B5A-A2E5-150A3E90EA1F}" srcId="{56E320CC-0ABD-475A-9A97-DC336F39F5A7}" destId="{DDB06F2C-F916-4DF8-B63B-72309A6870F1}" srcOrd="2" destOrd="0" parTransId="{89D8CE53-1583-4584-9390-91642054ED8D}" sibTransId="{A1F94460-E725-4D72-8A93-4F0AF799F1A2}"/>
    <dgm:cxn modelId="{753CF2C6-8598-4B1C-8183-2686BC909373}" type="presOf" srcId="{191D767C-14B2-4EEB-9F1B-3154005A9A21}" destId="{AE02CFFB-C7C4-4DE6-88BD-997A0C8140A5}" srcOrd="0" destOrd="0" presId="urn:microsoft.com/office/officeart/2005/8/layout/hierarchy6"/>
    <dgm:cxn modelId="{2F0415A4-0F09-4D5D-AFE5-4A5184932978}" type="presOf" srcId="{C8544176-6274-4D0F-B2E0-C55DBC34135E}" destId="{D278149F-3E1F-48BB-93F3-7A39BD7F81DC}" srcOrd="0" destOrd="0" presId="urn:microsoft.com/office/officeart/2005/8/layout/hierarchy6"/>
    <dgm:cxn modelId="{F26745BC-8331-4D2A-B708-9C849B76BF3C}" srcId="{A418E5E8-F268-42E1-BDD9-9CAEF2AE94D7}" destId="{EDD7F6B5-DBCE-43E2-AB46-F9DA8B1D94A7}" srcOrd="0" destOrd="0" parTransId="{F456C877-28C3-45D5-95A6-4152EB5FF57B}" sibTransId="{3A386969-FCF0-4731-9F1A-BD3AF5E90D0A}"/>
    <dgm:cxn modelId="{7E9EB9B2-6AE2-45CB-A08D-3A5EB651FB6E}" type="presOf" srcId="{6CEA1155-7D89-4CAB-9188-5DC243DBBEE5}" destId="{CCC28B46-6B5F-43E4-A6C0-4D4CF008EAD5}" srcOrd="0" destOrd="0" presId="urn:microsoft.com/office/officeart/2005/8/layout/hierarchy6"/>
    <dgm:cxn modelId="{D3EAEFD6-3556-49E0-90E1-AA6AE8BC3D10}" srcId="{56E320CC-0ABD-475A-9A97-DC336F39F5A7}" destId="{C8544176-6274-4D0F-B2E0-C55DBC34135E}" srcOrd="4" destOrd="0" parTransId="{FD31792F-D264-4BCD-ABC7-9749E0142696}" sibTransId="{4CA68E34-E81D-43D5-828B-FECC9713E117}"/>
    <dgm:cxn modelId="{B7EA78A7-83B6-4F7E-9247-6DAEA657DFB0}" type="presOf" srcId="{2001D078-1366-41D2-B47F-9CF59EF3AAAC}" destId="{B66018A8-A0E2-4400-9BBD-35FEEC90D957}" srcOrd="0" destOrd="0" presId="urn:microsoft.com/office/officeart/2005/8/layout/hierarchy6"/>
    <dgm:cxn modelId="{A974BBF4-4F0D-4C1C-9A6D-D665557ACF2D}" srcId="{56E320CC-0ABD-475A-9A97-DC336F39F5A7}" destId="{EE1DF39C-A2F8-4EB8-B10A-62A7C56CA16D}" srcOrd="3" destOrd="0" parTransId="{1CC8A86D-269A-4994-ABC0-A5CCB1582949}" sibTransId="{D25FCF08-3D33-4118-AD91-FC74ABE33836}"/>
    <dgm:cxn modelId="{DFFBA92D-9514-472E-A2A3-FEC54BB7BB37}" srcId="{A418E5E8-F268-42E1-BDD9-9CAEF2AE94D7}" destId="{6DEB8EC3-FB05-4169-9AC7-D9232C0AA0A7}" srcOrd="1" destOrd="0" parTransId="{E500005D-6883-4594-922E-B5F203AC3CA5}" sibTransId="{2D8AF803-01EE-4949-BAD6-98914526975A}"/>
    <dgm:cxn modelId="{CC5DDA70-76C7-43CB-BB48-FF50539A4123}" srcId="{9FB4434E-9869-4EE9-954E-2E6D04BDBF0C}" destId="{64AC9DA2-776B-4C08-AC9E-301F103ED089}" srcOrd="0" destOrd="0" parTransId="{2001D078-1366-41D2-B47F-9CF59EF3AAAC}" sibTransId="{32D532F2-45F3-4DD4-A901-D0BCB57AD04A}"/>
    <dgm:cxn modelId="{CBBA55D7-56A3-49F9-B4FC-14E30F1A4DA5}" type="presOf" srcId="{0162A509-92E5-4BC1-B249-637CB0DC840A}" destId="{DFD68B81-E73A-417D-8C13-7B8998F12FCC}" srcOrd="0" destOrd="0" presId="urn:microsoft.com/office/officeart/2005/8/layout/hierarchy6"/>
    <dgm:cxn modelId="{D93146B7-E079-4E21-8FC4-1F5FF184D4F7}" type="presOf" srcId="{CFC86BEE-10B2-4DCD-BF02-8D2ACA8487D9}" destId="{A3AB2C54-8D3E-4A1E-9C01-5254E70BE454}" srcOrd="0" destOrd="0" presId="urn:microsoft.com/office/officeart/2005/8/layout/hierarchy6"/>
    <dgm:cxn modelId="{B3E2E0F7-750F-4233-B284-FB1F3C88D881}" type="presOf" srcId="{5F831232-3C09-4451-B747-5E0894A8F3F8}" destId="{D86D214B-47FA-47D7-B239-29CEC6C761C2}" srcOrd="0" destOrd="0" presId="urn:microsoft.com/office/officeart/2005/8/layout/hierarchy6"/>
    <dgm:cxn modelId="{023B1812-24E6-43A8-BFAB-7620C9AAC212}" srcId="{64AC9DA2-776B-4C08-AC9E-301F103ED089}" destId="{A418E5E8-F268-42E1-BDD9-9CAEF2AE94D7}" srcOrd="1" destOrd="0" parTransId="{B2A81E91-01F5-4838-886B-8286D8F8926A}" sibTransId="{D3EA818C-A057-45B7-A653-69213E70A199}"/>
    <dgm:cxn modelId="{59593F65-8085-499C-B8E0-2920792DE6A3}" srcId="{64AC9DA2-776B-4C08-AC9E-301F103ED089}" destId="{849456C6-A66E-4F31-956F-5AC1BFE164A9}" srcOrd="0" destOrd="0" parTransId="{29EC1429-0EEE-4B26-A29F-71AD2025D79C}" sibTransId="{40F800F7-44A2-449D-83B2-12CE1B7F12AB}"/>
    <dgm:cxn modelId="{B17CF076-D9B8-4FE3-A851-01A1F36F532E}" srcId="{5F831232-3C09-4451-B747-5E0894A8F3F8}" destId="{0162A509-92E5-4BC1-B249-637CB0DC840A}" srcOrd="0" destOrd="0" parTransId="{87837733-32B0-4F8F-8CDD-798B37FB710E}" sibTransId="{DBF182D5-4B15-4A55-8700-D1462CCE5A99}"/>
    <dgm:cxn modelId="{A7EC773A-69DA-4D47-9690-A7C190E3CC0A}" type="presOf" srcId="{EDD7F6B5-DBCE-43E2-AB46-F9DA8B1D94A7}" destId="{3BA42EA3-AB7B-4EED-96C9-C7E0B3E9A6B5}" srcOrd="0" destOrd="0" presId="urn:microsoft.com/office/officeart/2005/8/layout/hierarchy6"/>
    <dgm:cxn modelId="{0E096276-E1D9-472A-8316-41C545D2B12B}" srcId="{A418E5E8-F268-42E1-BDD9-9CAEF2AE94D7}" destId="{6CEA1155-7D89-4CAB-9188-5DC243DBBEE5}" srcOrd="2" destOrd="0" parTransId="{0028F4E4-8772-4FD4-BD21-21404A413C67}" sibTransId="{5765D344-A60C-4832-A742-32FB369A2E36}"/>
    <dgm:cxn modelId="{EB888CF1-A154-4071-9BA7-4D7D2955B8C9}" type="presOf" srcId="{0028F4E4-8772-4FD4-BD21-21404A413C67}" destId="{FB759EA0-F356-4BCA-AEDC-040E60C3E801}" srcOrd="0" destOrd="0" presId="urn:microsoft.com/office/officeart/2005/8/layout/hierarchy6"/>
    <dgm:cxn modelId="{8DC5F388-622C-46FA-99A9-D55DDDEC0948}" type="presOf" srcId="{B2A81E91-01F5-4838-886B-8286D8F8926A}" destId="{63FCF0AA-173B-45C0-9531-0B86A42DCCA0}" srcOrd="0" destOrd="0" presId="urn:microsoft.com/office/officeart/2005/8/layout/hierarchy6"/>
    <dgm:cxn modelId="{04F3D735-3DE5-4258-9CC7-0597257D1B01}" type="presOf" srcId="{A418E5E8-F268-42E1-BDD9-9CAEF2AE94D7}" destId="{3496B489-CCB3-4D87-BAE9-DFC6E90F71EB}" srcOrd="0" destOrd="0" presId="urn:microsoft.com/office/officeart/2005/8/layout/hierarchy6"/>
    <dgm:cxn modelId="{DA0E0611-3216-4476-852D-205A6603E079}" type="presOf" srcId="{56E320CC-0ABD-475A-9A97-DC336F39F5A7}" destId="{AABDAB73-BF28-4372-B866-B5EA4FEFB9B5}" srcOrd="0" destOrd="0" presId="urn:microsoft.com/office/officeart/2005/8/layout/hierarchy6"/>
    <dgm:cxn modelId="{76E651B3-2E96-4C1B-BBAB-979344B99902}" srcId="{9FB4434E-9869-4EE9-954E-2E6D04BDBF0C}" destId="{5F831232-3C09-4451-B747-5E0894A8F3F8}" srcOrd="1" destOrd="0" parTransId="{8F01FD28-2485-4E02-8889-673A0377F205}" sibTransId="{58D339AD-0B7D-4F8D-9747-B220D705E150}"/>
    <dgm:cxn modelId="{CB0E49D5-4AA3-46A9-A750-F06D782E78B1}" type="presOf" srcId="{64AC9DA2-776B-4C08-AC9E-301F103ED089}" destId="{83104ABD-BB91-4C24-BB1E-79E841F06584}" srcOrd="0" destOrd="0" presId="urn:microsoft.com/office/officeart/2005/8/layout/hierarchy6"/>
    <dgm:cxn modelId="{E6DE9784-B3E3-4A76-ADA4-F9468DC766E1}" srcId="{56E320CC-0ABD-475A-9A97-DC336F39F5A7}" destId="{191D767C-14B2-4EEB-9F1B-3154005A9A21}" srcOrd="1" destOrd="0" parTransId="{988A6EEB-DDE2-4EC1-BFF4-AADC48BBF6C6}" sibTransId="{0D0A4026-B9DF-4B4D-BB27-EEE0B4DE22E1}"/>
    <dgm:cxn modelId="{9AEAC413-1977-4337-8CE5-4F6503CF9111}" type="presOf" srcId="{EE1DF39C-A2F8-4EB8-B10A-62A7C56CA16D}" destId="{02EEE7C0-7201-4F33-ACD5-BD834098E344}" srcOrd="1" destOrd="0" presId="urn:microsoft.com/office/officeart/2005/8/layout/hierarchy6"/>
    <dgm:cxn modelId="{6F3B26A9-8109-4D45-895E-5305F2C0BA63}" type="presOf" srcId="{6DEB8EC3-FB05-4169-9AC7-D9232C0AA0A7}" destId="{6EA32113-DF3B-4926-9DB7-19E1BF0026BC}" srcOrd="0" destOrd="0" presId="urn:microsoft.com/office/officeart/2005/8/layout/hierarchy6"/>
    <dgm:cxn modelId="{6B6D9581-4C18-42F6-9B3D-AE8F51CAC28A}" type="presOf" srcId="{C8544176-6274-4D0F-B2E0-C55DBC34135E}" destId="{A13A3D12-27CF-4F27-9AFC-1AA452E5BDEB}" srcOrd="1" destOrd="0" presId="urn:microsoft.com/office/officeart/2005/8/layout/hierarchy6"/>
    <dgm:cxn modelId="{8C9EA93E-8C5C-4410-AA5C-D2208BF37CFD}" type="presOf" srcId="{87837733-32B0-4F8F-8CDD-798B37FB710E}" destId="{D005B835-46EC-4BF9-908E-0CCE63F4015B}" srcOrd="0" destOrd="0" presId="urn:microsoft.com/office/officeart/2005/8/layout/hierarchy6"/>
    <dgm:cxn modelId="{8C3948B6-4AEA-4609-B204-865492BF6D82}" type="presOf" srcId="{8F01FD28-2485-4E02-8889-673A0377F205}" destId="{2978B52E-D121-4767-9514-912366568C4B}" srcOrd="0" destOrd="0" presId="urn:microsoft.com/office/officeart/2005/8/layout/hierarchy6"/>
    <dgm:cxn modelId="{6B1CCA19-B489-4B6A-AF9E-0FABBE779F66}" type="presOf" srcId="{DDB06F2C-F916-4DF8-B63B-72309A6870F1}" destId="{D3259AD9-7D14-4AA0-96DE-2CE1F2E43CC4}" srcOrd="1" destOrd="0" presId="urn:microsoft.com/office/officeart/2005/8/layout/hierarchy6"/>
    <dgm:cxn modelId="{0143D540-6764-4DFC-97C8-49C46D199257}" type="presOf" srcId="{E79956FF-EF6B-4BA4-BFE4-0AA0D713945A}" destId="{7672EA8B-E6ED-4559-9181-5DEFAA643DDC}" srcOrd="0" destOrd="0" presId="urn:microsoft.com/office/officeart/2005/8/layout/hierarchy6"/>
    <dgm:cxn modelId="{189DC702-EDA3-4F45-8A01-1B739F08CFD9}" type="presOf" srcId="{9FB4434E-9869-4EE9-954E-2E6D04BDBF0C}" destId="{EE1985C0-D4BB-4C58-A7EF-5CCB585EE8FD}" srcOrd="0" destOrd="0" presId="urn:microsoft.com/office/officeart/2005/8/layout/hierarchy6"/>
    <dgm:cxn modelId="{9DEC887B-5AF0-43AA-9F5C-DB0E24A42547}" type="presOf" srcId="{F456C877-28C3-45D5-95A6-4152EB5FF57B}" destId="{D4490F4B-3563-486D-9C35-355EEFC4326C}" srcOrd="0" destOrd="0" presId="urn:microsoft.com/office/officeart/2005/8/layout/hierarchy6"/>
    <dgm:cxn modelId="{58215754-10DB-447C-8C31-9A2CEADF370A}" type="presOf" srcId="{191D767C-14B2-4EEB-9F1B-3154005A9A21}" destId="{275E23F5-1531-4CB7-B671-81D75C20AAF5}" srcOrd="1" destOrd="0" presId="urn:microsoft.com/office/officeart/2005/8/layout/hierarchy6"/>
    <dgm:cxn modelId="{1589DDB9-6486-45ED-BBA2-517079B162C0}" type="presOf" srcId="{E500005D-6883-4594-922E-B5F203AC3CA5}" destId="{08A18119-C986-4C2A-A922-BB6A2800545D}" srcOrd="0" destOrd="0" presId="urn:microsoft.com/office/officeart/2005/8/layout/hierarchy6"/>
    <dgm:cxn modelId="{4E9AECC7-E688-4B77-A991-52D8975F57C0}" type="presOf" srcId="{849456C6-A66E-4F31-956F-5AC1BFE164A9}" destId="{D35B64A2-2B4A-461B-9896-28A08DB144DD}" srcOrd="0" destOrd="0" presId="urn:microsoft.com/office/officeart/2005/8/layout/hierarchy6"/>
    <dgm:cxn modelId="{A9B637BF-6F2B-4BD9-B028-74C752D7E14C}" srcId="{56E320CC-0ABD-475A-9A97-DC336F39F5A7}" destId="{9FB4434E-9869-4EE9-954E-2E6D04BDBF0C}" srcOrd="0" destOrd="0" parTransId="{4E42E859-3A49-4647-9CDB-550B367488DD}" sibTransId="{B2AE67EB-82BE-4B50-90BD-989CF02F40D6}"/>
    <dgm:cxn modelId="{7C036321-7117-449C-A62A-ED83B456966A}" type="presParOf" srcId="{AABDAB73-BF28-4372-B866-B5EA4FEFB9B5}" destId="{189377E2-1D02-4F35-9C19-6D5AA74EEFB3}" srcOrd="0" destOrd="0" presId="urn:microsoft.com/office/officeart/2005/8/layout/hierarchy6"/>
    <dgm:cxn modelId="{2A54DDAF-EDDF-439E-9462-CB980A8DCAD4}" type="presParOf" srcId="{189377E2-1D02-4F35-9C19-6D5AA74EEFB3}" destId="{990FFA87-AA22-4E65-8FF4-FDB566F144EE}" srcOrd="0" destOrd="0" presId="urn:microsoft.com/office/officeart/2005/8/layout/hierarchy6"/>
    <dgm:cxn modelId="{C7950201-4DC7-4312-A0FA-7A13528912C6}" type="presParOf" srcId="{189377E2-1D02-4F35-9C19-6D5AA74EEFB3}" destId="{11D372DD-F74C-48C5-A905-E63191E2EF79}" srcOrd="1" destOrd="0" presId="urn:microsoft.com/office/officeart/2005/8/layout/hierarchy6"/>
    <dgm:cxn modelId="{8A4A5246-F919-4C07-82F1-08D041F1B478}" type="presParOf" srcId="{11D372DD-F74C-48C5-A905-E63191E2EF79}" destId="{E5D7BF19-74A1-46DC-893C-23D63DCF16B7}" srcOrd="0" destOrd="0" presId="urn:microsoft.com/office/officeart/2005/8/layout/hierarchy6"/>
    <dgm:cxn modelId="{90B49EB8-3050-4BBA-ADF5-E8CB511E95E7}" type="presParOf" srcId="{E5D7BF19-74A1-46DC-893C-23D63DCF16B7}" destId="{EE1985C0-D4BB-4C58-A7EF-5CCB585EE8FD}" srcOrd="0" destOrd="0" presId="urn:microsoft.com/office/officeart/2005/8/layout/hierarchy6"/>
    <dgm:cxn modelId="{7BD347B8-6381-408D-BB7C-5ADA34D5FFB1}" type="presParOf" srcId="{E5D7BF19-74A1-46DC-893C-23D63DCF16B7}" destId="{B7FE2D60-1F1D-43C3-9E7A-CFBD15813BB1}" srcOrd="1" destOrd="0" presId="urn:microsoft.com/office/officeart/2005/8/layout/hierarchy6"/>
    <dgm:cxn modelId="{00E66C37-07DF-4CAC-9484-800ED30E56F1}" type="presParOf" srcId="{B7FE2D60-1F1D-43C3-9E7A-CFBD15813BB1}" destId="{B66018A8-A0E2-4400-9BBD-35FEEC90D957}" srcOrd="0" destOrd="0" presId="urn:microsoft.com/office/officeart/2005/8/layout/hierarchy6"/>
    <dgm:cxn modelId="{05E4D2BD-EEAF-4C5E-BEF1-989F599A41AE}" type="presParOf" srcId="{B7FE2D60-1F1D-43C3-9E7A-CFBD15813BB1}" destId="{F55CCD78-6FFB-4AB0-8B03-26CDBCA3B149}" srcOrd="1" destOrd="0" presId="urn:microsoft.com/office/officeart/2005/8/layout/hierarchy6"/>
    <dgm:cxn modelId="{B8720A9E-9CE1-4474-8BC2-1FC2EE2D31DE}" type="presParOf" srcId="{F55CCD78-6FFB-4AB0-8B03-26CDBCA3B149}" destId="{83104ABD-BB91-4C24-BB1E-79E841F06584}" srcOrd="0" destOrd="0" presId="urn:microsoft.com/office/officeart/2005/8/layout/hierarchy6"/>
    <dgm:cxn modelId="{969DB2A4-4939-465D-92B6-0F3DBAF538DF}" type="presParOf" srcId="{F55CCD78-6FFB-4AB0-8B03-26CDBCA3B149}" destId="{A365B19F-C5FD-47A2-A8DA-DF88CD72DE39}" srcOrd="1" destOrd="0" presId="urn:microsoft.com/office/officeart/2005/8/layout/hierarchy6"/>
    <dgm:cxn modelId="{0129F7E3-3687-4824-B155-A01594F6AF11}" type="presParOf" srcId="{A365B19F-C5FD-47A2-A8DA-DF88CD72DE39}" destId="{5A5E1FAA-8B65-4E52-A0B0-BF600DC85D5F}" srcOrd="0" destOrd="0" presId="urn:microsoft.com/office/officeart/2005/8/layout/hierarchy6"/>
    <dgm:cxn modelId="{0A834257-1D54-4A97-9AF3-FF90EFA9BECB}" type="presParOf" srcId="{A365B19F-C5FD-47A2-A8DA-DF88CD72DE39}" destId="{AE5CBECB-75D2-4369-B2FB-BED4A424E105}" srcOrd="1" destOrd="0" presId="urn:microsoft.com/office/officeart/2005/8/layout/hierarchy6"/>
    <dgm:cxn modelId="{E8AD6168-B8A1-442C-8BBD-A56F9038A171}" type="presParOf" srcId="{AE5CBECB-75D2-4369-B2FB-BED4A424E105}" destId="{D35B64A2-2B4A-461B-9896-28A08DB144DD}" srcOrd="0" destOrd="0" presId="urn:microsoft.com/office/officeart/2005/8/layout/hierarchy6"/>
    <dgm:cxn modelId="{635AE301-8BBD-4BA4-8562-D057D88BCA17}" type="presParOf" srcId="{AE5CBECB-75D2-4369-B2FB-BED4A424E105}" destId="{E25FA90B-0BF2-42A2-A429-77AB6554B27A}" srcOrd="1" destOrd="0" presId="urn:microsoft.com/office/officeart/2005/8/layout/hierarchy6"/>
    <dgm:cxn modelId="{E316B587-F811-4182-843B-F4CCE7A60CC7}" type="presParOf" srcId="{A365B19F-C5FD-47A2-A8DA-DF88CD72DE39}" destId="{63FCF0AA-173B-45C0-9531-0B86A42DCCA0}" srcOrd="2" destOrd="0" presId="urn:microsoft.com/office/officeart/2005/8/layout/hierarchy6"/>
    <dgm:cxn modelId="{E135C33F-DF22-4936-9B91-634CE69CAC8E}" type="presParOf" srcId="{A365B19F-C5FD-47A2-A8DA-DF88CD72DE39}" destId="{D6302BE4-0660-4226-9BC4-31D8BB5C2AD5}" srcOrd="3" destOrd="0" presId="urn:microsoft.com/office/officeart/2005/8/layout/hierarchy6"/>
    <dgm:cxn modelId="{07C55487-0174-4DDA-95D8-AC086FB01166}" type="presParOf" srcId="{D6302BE4-0660-4226-9BC4-31D8BB5C2AD5}" destId="{3496B489-CCB3-4D87-BAE9-DFC6E90F71EB}" srcOrd="0" destOrd="0" presId="urn:microsoft.com/office/officeart/2005/8/layout/hierarchy6"/>
    <dgm:cxn modelId="{A589E206-DBE6-4AF7-9996-26F4A36B1B90}" type="presParOf" srcId="{D6302BE4-0660-4226-9BC4-31D8BB5C2AD5}" destId="{92C06DBB-898C-4887-A045-E8D8DD5A3202}" srcOrd="1" destOrd="0" presId="urn:microsoft.com/office/officeart/2005/8/layout/hierarchy6"/>
    <dgm:cxn modelId="{6E42CED1-3547-4C38-A3D2-12B1BF74541C}" type="presParOf" srcId="{92C06DBB-898C-4887-A045-E8D8DD5A3202}" destId="{D4490F4B-3563-486D-9C35-355EEFC4326C}" srcOrd="0" destOrd="0" presId="urn:microsoft.com/office/officeart/2005/8/layout/hierarchy6"/>
    <dgm:cxn modelId="{2ADA554C-E2A6-464B-AB26-B73ACCE915D0}" type="presParOf" srcId="{92C06DBB-898C-4887-A045-E8D8DD5A3202}" destId="{D8DF4022-72AD-40EC-B0E9-F6B930E60F0C}" srcOrd="1" destOrd="0" presId="urn:microsoft.com/office/officeart/2005/8/layout/hierarchy6"/>
    <dgm:cxn modelId="{D6714321-D76D-4EA1-B185-23133D4D1A0D}" type="presParOf" srcId="{D8DF4022-72AD-40EC-B0E9-F6B930E60F0C}" destId="{3BA42EA3-AB7B-4EED-96C9-C7E0B3E9A6B5}" srcOrd="0" destOrd="0" presId="urn:microsoft.com/office/officeart/2005/8/layout/hierarchy6"/>
    <dgm:cxn modelId="{34A19533-7EE3-4419-B28C-747E7701910B}" type="presParOf" srcId="{D8DF4022-72AD-40EC-B0E9-F6B930E60F0C}" destId="{CE220351-64C8-4BF8-B438-7C459CB6550A}" srcOrd="1" destOrd="0" presId="urn:microsoft.com/office/officeart/2005/8/layout/hierarchy6"/>
    <dgm:cxn modelId="{C6CBF33B-8974-4846-BC3F-F819D91C5585}" type="presParOf" srcId="{92C06DBB-898C-4887-A045-E8D8DD5A3202}" destId="{08A18119-C986-4C2A-A922-BB6A2800545D}" srcOrd="2" destOrd="0" presId="urn:microsoft.com/office/officeart/2005/8/layout/hierarchy6"/>
    <dgm:cxn modelId="{987A4D83-0030-4364-A4D8-4678A2E5F368}" type="presParOf" srcId="{92C06DBB-898C-4887-A045-E8D8DD5A3202}" destId="{2854B950-F3DE-4AB0-88EE-4B75F8772FB3}" srcOrd="3" destOrd="0" presId="urn:microsoft.com/office/officeart/2005/8/layout/hierarchy6"/>
    <dgm:cxn modelId="{72D6C5F5-0877-482A-B1D6-9A49A16D9CA6}" type="presParOf" srcId="{2854B950-F3DE-4AB0-88EE-4B75F8772FB3}" destId="{6EA32113-DF3B-4926-9DB7-19E1BF0026BC}" srcOrd="0" destOrd="0" presId="urn:microsoft.com/office/officeart/2005/8/layout/hierarchy6"/>
    <dgm:cxn modelId="{4AC5AC19-594E-41E4-B891-9A3A7112A474}" type="presParOf" srcId="{2854B950-F3DE-4AB0-88EE-4B75F8772FB3}" destId="{AF2B24DD-C2A7-40CD-BEE2-921D6D565CB6}" srcOrd="1" destOrd="0" presId="urn:microsoft.com/office/officeart/2005/8/layout/hierarchy6"/>
    <dgm:cxn modelId="{ACAF0B44-02F9-46A9-9124-AD0F9F6E7D5C}" type="presParOf" srcId="{92C06DBB-898C-4887-A045-E8D8DD5A3202}" destId="{FB759EA0-F356-4BCA-AEDC-040E60C3E801}" srcOrd="4" destOrd="0" presId="urn:microsoft.com/office/officeart/2005/8/layout/hierarchy6"/>
    <dgm:cxn modelId="{5631F009-A735-4B6D-AF2B-C274076EF075}" type="presParOf" srcId="{92C06DBB-898C-4887-A045-E8D8DD5A3202}" destId="{F170C514-6C34-4328-A7F3-B043A4EB01BD}" srcOrd="5" destOrd="0" presId="urn:microsoft.com/office/officeart/2005/8/layout/hierarchy6"/>
    <dgm:cxn modelId="{08CA50ED-57D3-40CC-B5B4-4DBDE80C20F1}" type="presParOf" srcId="{F170C514-6C34-4328-A7F3-B043A4EB01BD}" destId="{CCC28B46-6B5F-43E4-A6C0-4D4CF008EAD5}" srcOrd="0" destOrd="0" presId="urn:microsoft.com/office/officeart/2005/8/layout/hierarchy6"/>
    <dgm:cxn modelId="{0A386D4F-A0FA-41D3-BE3C-4F0A860F55AB}" type="presParOf" srcId="{F170C514-6C34-4328-A7F3-B043A4EB01BD}" destId="{8D88E284-20EE-4B54-A255-188EA47137F1}" srcOrd="1" destOrd="0" presId="urn:microsoft.com/office/officeart/2005/8/layout/hierarchy6"/>
    <dgm:cxn modelId="{E4B200E6-3944-40B8-A002-8068069528B1}" type="presParOf" srcId="{A365B19F-C5FD-47A2-A8DA-DF88CD72DE39}" destId="{A3AB2C54-8D3E-4A1E-9C01-5254E70BE454}" srcOrd="4" destOrd="0" presId="urn:microsoft.com/office/officeart/2005/8/layout/hierarchy6"/>
    <dgm:cxn modelId="{BD470151-DDC4-4C3C-85CE-B5742E77FDF6}" type="presParOf" srcId="{A365B19F-C5FD-47A2-A8DA-DF88CD72DE39}" destId="{98B82420-C87D-473B-B4A3-E0B7716C6673}" srcOrd="5" destOrd="0" presId="urn:microsoft.com/office/officeart/2005/8/layout/hierarchy6"/>
    <dgm:cxn modelId="{0E28F634-F073-4D93-ABA1-077A2D27A3F7}" type="presParOf" srcId="{98B82420-C87D-473B-B4A3-E0B7716C6673}" destId="{7672EA8B-E6ED-4559-9181-5DEFAA643DDC}" srcOrd="0" destOrd="0" presId="urn:microsoft.com/office/officeart/2005/8/layout/hierarchy6"/>
    <dgm:cxn modelId="{52FEED6B-0B8B-40A0-B7CA-B7AB7AEBE6C0}" type="presParOf" srcId="{98B82420-C87D-473B-B4A3-E0B7716C6673}" destId="{F1D2814B-F47F-4437-B99F-7C96810DEC1A}" srcOrd="1" destOrd="0" presId="urn:microsoft.com/office/officeart/2005/8/layout/hierarchy6"/>
    <dgm:cxn modelId="{6F6FBE7C-562C-4BFC-9DAA-BA17F2E00103}" type="presParOf" srcId="{B7FE2D60-1F1D-43C3-9E7A-CFBD15813BB1}" destId="{2978B52E-D121-4767-9514-912366568C4B}" srcOrd="2" destOrd="0" presId="urn:microsoft.com/office/officeart/2005/8/layout/hierarchy6"/>
    <dgm:cxn modelId="{51AE1D3B-FE55-4FCC-B983-424D46D67200}" type="presParOf" srcId="{B7FE2D60-1F1D-43C3-9E7A-CFBD15813BB1}" destId="{3843D5C0-CC1A-4A10-B371-FFB309DCE007}" srcOrd="3" destOrd="0" presId="urn:microsoft.com/office/officeart/2005/8/layout/hierarchy6"/>
    <dgm:cxn modelId="{B331F239-D168-422C-990D-68CD42ED040F}" type="presParOf" srcId="{3843D5C0-CC1A-4A10-B371-FFB309DCE007}" destId="{D86D214B-47FA-47D7-B239-29CEC6C761C2}" srcOrd="0" destOrd="0" presId="urn:microsoft.com/office/officeart/2005/8/layout/hierarchy6"/>
    <dgm:cxn modelId="{888EDC3C-A01F-4C88-8F75-3115A28251A6}" type="presParOf" srcId="{3843D5C0-CC1A-4A10-B371-FFB309DCE007}" destId="{03252D79-3760-4B14-ACAE-924405E5A96C}" srcOrd="1" destOrd="0" presId="urn:microsoft.com/office/officeart/2005/8/layout/hierarchy6"/>
    <dgm:cxn modelId="{B75FF165-AD3F-4F90-8E8B-9094FE8D8B6C}" type="presParOf" srcId="{03252D79-3760-4B14-ACAE-924405E5A96C}" destId="{D005B835-46EC-4BF9-908E-0CCE63F4015B}" srcOrd="0" destOrd="0" presId="urn:microsoft.com/office/officeart/2005/8/layout/hierarchy6"/>
    <dgm:cxn modelId="{23A52279-62F0-4D55-B9E9-B885E819770D}" type="presParOf" srcId="{03252D79-3760-4B14-ACAE-924405E5A96C}" destId="{9F63FCA8-E99E-4A93-9D0C-8487281BD6A4}" srcOrd="1" destOrd="0" presId="urn:microsoft.com/office/officeart/2005/8/layout/hierarchy6"/>
    <dgm:cxn modelId="{9834A263-25F0-4B35-BFFD-D596AA951A23}" type="presParOf" srcId="{9F63FCA8-E99E-4A93-9D0C-8487281BD6A4}" destId="{DFD68B81-E73A-417D-8C13-7B8998F12FCC}" srcOrd="0" destOrd="0" presId="urn:microsoft.com/office/officeart/2005/8/layout/hierarchy6"/>
    <dgm:cxn modelId="{A764DE08-6592-412D-9174-6D057A059F89}" type="presParOf" srcId="{9F63FCA8-E99E-4A93-9D0C-8487281BD6A4}" destId="{3A0BF9D0-F0A1-46C6-B774-3591165D33C9}" srcOrd="1" destOrd="0" presId="urn:microsoft.com/office/officeart/2005/8/layout/hierarchy6"/>
    <dgm:cxn modelId="{4AAB5F5F-3A2C-4634-8D95-5EF0AF6700D2}" type="presParOf" srcId="{AABDAB73-BF28-4372-B866-B5EA4FEFB9B5}" destId="{A0257F9E-567F-4B16-9CDB-3FE446F83A99}" srcOrd="1" destOrd="0" presId="urn:microsoft.com/office/officeart/2005/8/layout/hierarchy6"/>
    <dgm:cxn modelId="{271B2132-F0BE-4502-8DF2-27F358040EB2}" type="presParOf" srcId="{A0257F9E-567F-4B16-9CDB-3FE446F83A99}" destId="{B9B9A741-352B-41EF-8887-B5142B9A8809}" srcOrd="0" destOrd="0" presId="urn:microsoft.com/office/officeart/2005/8/layout/hierarchy6"/>
    <dgm:cxn modelId="{2AE4DF80-1F0F-4CE6-AF62-125F9DD9C440}" type="presParOf" srcId="{B9B9A741-352B-41EF-8887-B5142B9A8809}" destId="{AE02CFFB-C7C4-4DE6-88BD-997A0C8140A5}" srcOrd="0" destOrd="0" presId="urn:microsoft.com/office/officeart/2005/8/layout/hierarchy6"/>
    <dgm:cxn modelId="{E827C914-3AF6-4D6F-BC18-404C23861B72}" type="presParOf" srcId="{B9B9A741-352B-41EF-8887-B5142B9A8809}" destId="{275E23F5-1531-4CB7-B671-81D75C20AAF5}" srcOrd="1" destOrd="0" presId="urn:microsoft.com/office/officeart/2005/8/layout/hierarchy6"/>
    <dgm:cxn modelId="{78376EAC-4987-4B35-8901-E4FA6A86E691}" type="presParOf" srcId="{A0257F9E-567F-4B16-9CDB-3FE446F83A99}" destId="{2DAD02FC-317A-419D-9B11-4BB459360337}" srcOrd="1" destOrd="0" presId="urn:microsoft.com/office/officeart/2005/8/layout/hierarchy6"/>
    <dgm:cxn modelId="{578CC63B-8897-4864-A9E4-DC1AF1D11652}" type="presParOf" srcId="{2DAD02FC-317A-419D-9B11-4BB459360337}" destId="{DC8F5AE8-E604-4D2C-AF18-556375BBA46C}" srcOrd="0" destOrd="0" presId="urn:microsoft.com/office/officeart/2005/8/layout/hierarchy6"/>
    <dgm:cxn modelId="{F3CA12CA-51A7-4FB0-8D23-03123A98BE94}" type="presParOf" srcId="{A0257F9E-567F-4B16-9CDB-3FE446F83A99}" destId="{9ECCEB0C-3BD6-4DBE-BE90-72504BB3C29F}" srcOrd="2" destOrd="0" presId="urn:microsoft.com/office/officeart/2005/8/layout/hierarchy6"/>
    <dgm:cxn modelId="{569BC297-F979-4FCD-9FC7-A531F8599B96}" type="presParOf" srcId="{9ECCEB0C-3BD6-4DBE-BE90-72504BB3C29F}" destId="{0CB618A5-5B1A-4A57-B56B-2E991AA6A1F5}" srcOrd="0" destOrd="0" presId="urn:microsoft.com/office/officeart/2005/8/layout/hierarchy6"/>
    <dgm:cxn modelId="{6978C546-F2FD-45C5-83BD-AEDD4D2F5215}" type="presParOf" srcId="{9ECCEB0C-3BD6-4DBE-BE90-72504BB3C29F}" destId="{D3259AD9-7D14-4AA0-96DE-2CE1F2E43CC4}" srcOrd="1" destOrd="0" presId="urn:microsoft.com/office/officeart/2005/8/layout/hierarchy6"/>
    <dgm:cxn modelId="{5167E6BA-1A98-4189-AE83-A6D15A0FECB7}" type="presParOf" srcId="{A0257F9E-567F-4B16-9CDB-3FE446F83A99}" destId="{8A8D3DB5-3E56-4B88-A21A-26B1A508EF10}" srcOrd="3" destOrd="0" presId="urn:microsoft.com/office/officeart/2005/8/layout/hierarchy6"/>
    <dgm:cxn modelId="{419F13E1-2A4B-4275-897A-DA6EFF24FAB5}" type="presParOf" srcId="{8A8D3DB5-3E56-4B88-A21A-26B1A508EF10}" destId="{BCEBB97C-992F-4EB8-BCAA-0A1269200088}" srcOrd="0" destOrd="0" presId="urn:microsoft.com/office/officeart/2005/8/layout/hierarchy6"/>
    <dgm:cxn modelId="{3FA0DAD6-C9B3-4AF8-AADB-726D292C676B}" type="presParOf" srcId="{A0257F9E-567F-4B16-9CDB-3FE446F83A99}" destId="{996082F0-FF20-46AC-B66B-9370D413FA54}" srcOrd="4" destOrd="0" presId="urn:microsoft.com/office/officeart/2005/8/layout/hierarchy6"/>
    <dgm:cxn modelId="{73A23FEC-4663-44D5-8CDC-D8E90FB28BA6}" type="presParOf" srcId="{996082F0-FF20-46AC-B66B-9370D413FA54}" destId="{83420B4D-FEF3-4723-96E8-7A853D92D314}" srcOrd="0" destOrd="0" presId="urn:microsoft.com/office/officeart/2005/8/layout/hierarchy6"/>
    <dgm:cxn modelId="{C6C114FE-61A0-456A-9C30-5CB1B631F65C}" type="presParOf" srcId="{996082F0-FF20-46AC-B66B-9370D413FA54}" destId="{02EEE7C0-7201-4F33-ACD5-BD834098E344}" srcOrd="1" destOrd="0" presId="urn:microsoft.com/office/officeart/2005/8/layout/hierarchy6"/>
    <dgm:cxn modelId="{AC6A5873-3170-4C20-AEDA-3AF08C80980A}" type="presParOf" srcId="{A0257F9E-567F-4B16-9CDB-3FE446F83A99}" destId="{90AAD0B9-3636-45C1-9E2A-CF90CA0B7189}" srcOrd="5" destOrd="0" presId="urn:microsoft.com/office/officeart/2005/8/layout/hierarchy6"/>
    <dgm:cxn modelId="{EAFB361C-F741-4F7F-A760-3D01123339DE}" type="presParOf" srcId="{90AAD0B9-3636-45C1-9E2A-CF90CA0B7189}" destId="{2CA5195E-950B-4792-85DB-3B6F972E320E}" srcOrd="0" destOrd="0" presId="urn:microsoft.com/office/officeart/2005/8/layout/hierarchy6"/>
    <dgm:cxn modelId="{97C554C8-BF82-45CF-A664-997A4295347C}" type="presParOf" srcId="{A0257F9E-567F-4B16-9CDB-3FE446F83A99}" destId="{7A104C0F-7047-4C6A-A6B8-166A9B614CCB}" srcOrd="6" destOrd="0" presId="urn:microsoft.com/office/officeart/2005/8/layout/hierarchy6"/>
    <dgm:cxn modelId="{F090D7E9-234A-4787-B4CB-4088F379467C}" type="presParOf" srcId="{7A104C0F-7047-4C6A-A6B8-166A9B614CCB}" destId="{D278149F-3E1F-48BB-93F3-7A39BD7F81DC}" srcOrd="0" destOrd="0" presId="urn:microsoft.com/office/officeart/2005/8/layout/hierarchy6"/>
    <dgm:cxn modelId="{3E85448F-AA76-4890-B09B-50C9B6A21248}" type="presParOf" srcId="{7A104C0F-7047-4C6A-A6B8-166A9B614CCB}" destId="{A13A3D12-27CF-4F27-9AFC-1AA452E5BDEB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78149F-3E1F-48BB-93F3-7A39BD7F81DC}">
      <dsp:nvSpPr>
        <dsp:cNvPr id="0" name=""/>
        <dsp:cNvSpPr/>
      </dsp:nvSpPr>
      <dsp:spPr>
        <a:xfrm>
          <a:off x="0" y="3589981"/>
          <a:ext cx="9515963" cy="949737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Мероприятие регионального проекта</a:t>
          </a:r>
          <a:endParaRPr lang="ru-RU" sz="1600" kern="1200" dirty="0"/>
        </a:p>
      </dsp:txBody>
      <dsp:txXfrm>
        <a:off x="0" y="3589981"/>
        <a:ext cx="2854788" cy="949737"/>
      </dsp:txXfrm>
    </dsp:sp>
    <dsp:sp modelId="{83420B4D-FEF3-4723-96E8-7A853D92D314}">
      <dsp:nvSpPr>
        <dsp:cNvPr id="0" name=""/>
        <dsp:cNvSpPr/>
      </dsp:nvSpPr>
      <dsp:spPr>
        <a:xfrm>
          <a:off x="0" y="2450204"/>
          <a:ext cx="9515963" cy="949737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Результат регионального проекта</a:t>
          </a:r>
          <a:endParaRPr lang="ru-RU" sz="1600" kern="1200" dirty="0"/>
        </a:p>
      </dsp:txBody>
      <dsp:txXfrm>
        <a:off x="0" y="2450204"/>
        <a:ext cx="2854788" cy="949737"/>
      </dsp:txXfrm>
    </dsp:sp>
    <dsp:sp modelId="{0CB618A5-5B1A-4A57-B56B-2E991AA6A1F5}">
      <dsp:nvSpPr>
        <dsp:cNvPr id="0" name=""/>
        <dsp:cNvSpPr/>
      </dsp:nvSpPr>
      <dsp:spPr>
        <a:xfrm>
          <a:off x="0" y="1342177"/>
          <a:ext cx="9515963" cy="94973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Федеральный проект (региональная составляющая)</a:t>
          </a:r>
          <a:endParaRPr lang="ru-RU" sz="1600" kern="1200" dirty="0"/>
        </a:p>
      </dsp:txBody>
      <dsp:txXfrm>
        <a:off x="0" y="1342177"/>
        <a:ext cx="2854788" cy="949737"/>
      </dsp:txXfrm>
    </dsp:sp>
    <dsp:sp modelId="{AE02CFFB-C7C4-4DE6-88BD-997A0C8140A5}">
      <dsp:nvSpPr>
        <dsp:cNvPr id="0" name=""/>
        <dsp:cNvSpPr/>
      </dsp:nvSpPr>
      <dsp:spPr>
        <a:xfrm>
          <a:off x="0" y="222677"/>
          <a:ext cx="9515963" cy="94973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Национальный проект</a:t>
          </a:r>
          <a:endParaRPr lang="ru-RU" sz="1600" kern="1200" dirty="0"/>
        </a:p>
      </dsp:txBody>
      <dsp:txXfrm>
        <a:off x="0" y="222677"/>
        <a:ext cx="2854788" cy="949737"/>
      </dsp:txXfrm>
    </dsp:sp>
    <dsp:sp modelId="{EE1985C0-D4BB-4C58-A7EF-5CCB585EE8FD}">
      <dsp:nvSpPr>
        <dsp:cNvPr id="0" name=""/>
        <dsp:cNvSpPr/>
      </dsp:nvSpPr>
      <dsp:spPr>
        <a:xfrm>
          <a:off x="5626658" y="313294"/>
          <a:ext cx="1859360" cy="7914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Жилье и городская среда</a:t>
          </a:r>
          <a:endParaRPr lang="ru-RU" sz="1600" kern="1200" dirty="0"/>
        </a:p>
      </dsp:txBody>
      <dsp:txXfrm>
        <a:off x="5649839" y="336475"/>
        <a:ext cx="1812998" cy="745086"/>
      </dsp:txXfrm>
    </dsp:sp>
    <dsp:sp modelId="{B66018A8-A0E2-4400-9BBD-35FEEC90D957}">
      <dsp:nvSpPr>
        <dsp:cNvPr id="0" name=""/>
        <dsp:cNvSpPr/>
      </dsp:nvSpPr>
      <dsp:spPr>
        <a:xfrm>
          <a:off x="4993666" y="1104743"/>
          <a:ext cx="1562671" cy="316579"/>
        </a:xfrm>
        <a:custGeom>
          <a:avLst/>
          <a:gdLst/>
          <a:ahLst/>
          <a:cxnLst/>
          <a:rect l="0" t="0" r="0" b="0"/>
          <a:pathLst>
            <a:path>
              <a:moveTo>
                <a:pt x="1562671" y="0"/>
              </a:moveTo>
              <a:lnTo>
                <a:pt x="1562671" y="158289"/>
              </a:lnTo>
              <a:lnTo>
                <a:pt x="0" y="158289"/>
              </a:lnTo>
              <a:lnTo>
                <a:pt x="0" y="31657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104ABD-BB91-4C24-BB1E-79E841F06584}">
      <dsp:nvSpPr>
        <dsp:cNvPr id="0" name=""/>
        <dsp:cNvSpPr/>
      </dsp:nvSpPr>
      <dsp:spPr>
        <a:xfrm>
          <a:off x="3789001" y="1421322"/>
          <a:ext cx="2409330" cy="7914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Жилье</a:t>
          </a:r>
          <a:endParaRPr lang="ru-RU" sz="1600" kern="1200" dirty="0"/>
        </a:p>
      </dsp:txBody>
      <dsp:txXfrm>
        <a:off x="3812182" y="1444503"/>
        <a:ext cx="2362968" cy="745086"/>
      </dsp:txXfrm>
    </dsp:sp>
    <dsp:sp modelId="{5A5E1FAA-8B65-4E52-A0B0-BF600DC85D5F}">
      <dsp:nvSpPr>
        <dsp:cNvPr id="0" name=""/>
        <dsp:cNvSpPr/>
      </dsp:nvSpPr>
      <dsp:spPr>
        <a:xfrm>
          <a:off x="3450343" y="2212770"/>
          <a:ext cx="1543323" cy="316579"/>
        </a:xfrm>
        <a:custGeom>
          <a:avLst/>
          <a:gdLst/>
          <a:ahLst/>
          <a:cxnLst/>
          <a:rect l="0" t="0" r="0" b="0"/>
          <a:pathLst>
            <a:path>
              <a:moveTo>
                <a:pt x="1543323" y="0"/>
              </a:moveTo>
              <a:lnTo>
                <a:pt x="1543323" y="158289"/>
              </a:lnTo>
              <a:lnTo>
                <a:pt x="0" y="158289"/>
              </a:lnTo>
              <a:lnTo>
                <a:pt x="0" y="31657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5B64A2-2B4A-461B-9896-28A08DB144DD}">
      <dsp:nvSpPr>
        <dsp:cNvPr id="0" name=""/>
        <dsp:cNvSpPr/>
      </dsp:nvSpPr>
      <dsp:spPr>
        <a:xfrm>
          <a:off x="2856757" y="2529349"/>
          <a:ext cx="1187172" cy="7914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0" i="0" kern="1200" dirty="0" smtClean="0"/>
            <a:t>3. Обеспечен ввод жилья в рамках реализации мероприятий по стимулированию…</a:t>
          </a:r>
          <a:endParaRPr lang="ru-RU" sz="800" kern="1200" dirty="0"/>
        </a:p>
      </dsp:txBody>
      <dsp:txXfrm>
        <a:off x="2879938" y="2552530"/>
        <a:ext cx="1140810" cy="745086"/>
      </dsp:txXfrm>
    </dsp:sp>
    <dsp:sp modelId="{63FCF0AA-173B-45C0-9531-0B86A42DCCA0}">
      <dsp:nvSpPr>
        <dsp:cNvPr id="0" name=""/>
        <dsp:cNvSpPr/>
      </dsp:nvSpPr>
      <dsp:spPr>
        <a:xfrm>
          <a:off x="4947946" y="2212770"/>
          <a:ext cx="91440" cy="31657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657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96B489-CCB3-4D87-BAE9-DFC6E90F71EB}">
      <dsp:nvSpPr>
        <dsp:cNvPr id="0" name=""/>
        <dsp:cNvSpPr/>
      </dsp:nvSpPr>
      <dsp:spPr>
        <a:xfrm>
          <a:off x="4400080" y="2529349"/>
          <a:ext cx="1187172" cy="7914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0" i="0" u="none" kern="1200" dirty="0" smtClean="0"/>
            <a:t>9. Обеспечен ввод жилья в субъектах Российской Федерации</a:t>
          </a:r>
          <a:endParaRPr lang="ru-RU" sz="800" kern="1200" dirty="0"/>
        </a:p>
      </dsp:txBody>
      <dsp:txXfrm>
        <a:off x="4423261" y="2552530"/>
        <a:ext cx="1140810" cy="745086"/>
      </dsp:txXfrm>
    </dsp:sp>
    <dsp:sp modelId="{D4490F4B-3563-486D-9C35-355EEFC4326C}">
      <dsp:nvSpPr>
        <dsp:cNvPr id="0" name=""/>
        <dsp:cNvSpPr/>
      </dsp:nvSpPr>
      <dsp:spPr>
        <a:xfrm>
          <a:off x="3450343" y="3320797"/>
          <a:ext cx="1543323" cy="316579"/>
        </a:xfrm>
        <a:custGeom>
          <a:avLst/>
          <a:gdLst/>
          <a:ahLst/>
          <a:cxnLst/>
          <a:rect l="0" t="0" r="0" b="0"/>
          <a:pathLst>
            <a:path>
              <a:moveTo>
                <a:pt x="1543323" y="0"/>
              </a:moveTo>
              <a:lnTo>
                <a:pt x="1543323" y="158289"/>
              </a:lnTo>
              <a:lnTo>
                <a:pt x="0" y="158289"/>
              </a:lnTo>
              <a:lnTo>
                <a:pt x="0" y="31657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A42EA3-AB7B-4EED-96C9-C7E0B3E9A6B5}">
      <dsp:nvSpPr>
        <dsp:cNvPr id="0" name=""/>
        <dsp:cNvSpPr/>
      </dsp:nvSpPr>
      <dsp:spPr>
        <a:xfrm>
          <a:off x="2856757" y="3637376"/>
          <a:ext cx="1187172" cy="7914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/>
            <a:t>1. Обеспечен ввод жилья в субъектах Российской Федерации, 2019 год</a:t>
          </a:r>
        </a:p>
      </dsp:txBody>
      <dsp:txXfrm>
        <a:off x="2879938" y="3660557"/>
        <a:ext cx="1140810" cy="745086"/>
      </dsp:txXfrm>
    </dsp:sp>
    <dsp:sp modelId="{08A18119-C986-4C2A-A922-BB6A2800545D}">
      <dsp:nvSpPr>
        <dsp:cNvPr id="0" name=""/>
        <dsp:cNvSpPr/>
      </dsp:nvSpPr>
      <dsp:spPr>
        <a:xfrm>
          <a:off x="4947946" y="3320797"/>
          <a:ext cx="91440" cy="31657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657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A32113-DF3B-4926-9DB7-19E1BF0026BC}">
      <dsp:nvSpPr>
        <dsp:cNvPr id="0" name=""/>
        <dsp:cNvSpPr/>
      </dsp:nvSpPr>
      <dsp:spPr>
        <a:xfrm>
          <a:off x="4400080" y="3637376"/>
          <a:ext cx="1187172" cy="7914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i="0" kern="1200" dirty="0" smtClean="0"/>
            <a:t>2. Обеспечен ввод жилья в субъектах Российской Федерации, 2020 год</a:t>
          </a:r>
          <a:endParaRPr lang="ru-RU" sz="900" kern="1200" dirty="0"/>
        </a:p>
      </dsp:txBody>
      <dsp:txXfrm>
        <a:off x="4423261" y="3660557"/>
        <a:ext cx="1140810" cy="745086"/>
      </dsp:txXfrm>
    </dsp:sp>
    <dsp:sp modelId="{FB759EA0-F356-4BCA-AEDC-040E60C3E801}">
      <dsp:nvSpPr>
        <dsp:cNvPr id="0" name=""/>
        <dsp:cNvSpPr/>
      </dsp:nvSpPr>
      <dsp:spPr>
        <a:xfrm>
          <a:off x="4993666" y="3320797"/>
          <a:ext cx="1543323" cy="3165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8289"/>
              </a:lnTo>
              <a:lnTo>
                <a:pt x="1543323" y="158289"/>
              </a:lnTo>
              <a:lnTo>
                <a:pt x="1543323" y="31657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C28B46-6B5F-43E4-A6C0-4D4CF008EAD5}">
      <dsp:nvSpPr>
        <dsp:cNvPr id="0" name=""/>
        <dsp:cNvSpPr/>
      </dsp:nvSpPr>
      <dsp:spPr>
        <a:xfrm>
          <a:off x="5943404" y="3637376"/>
          <a:ext cx="1187172" cy="7914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i="0" kern="1200" dirty="0" smtClean="0"/>
            <a:t>3. Обеспечен ввод жилья в субъектах Российской Федерации, 2021 год</a:t>
          </a:r>
          <a:endParaRPr lang="ru-RU" sz="900" kern="1200" dirty="0"/>
        </a:p>
      </dsp:txBody>
      <dsp:txXfrm>
        <a:off x="5966585" y="3660557"/>
        <a:ext cx="1140810" cy="745086"/>
      </dsp:txXfrm>
    </dsp:sp>
    <dsp:sp modelId="{A3AB2C54-8D3E-4A1E-9C01-5254E70BE454}">
      <dsp:nvSpPr>
        <dsp:cNvPr id="0" name=""/>
        <dsp:cNvSpPr/>
      </dsp:nvSpPr>
      <dsp:spPr>
        <a:xfrm>
          <a:off x="4993666" y="2212770"/>
          <a:ext cx="1543323" cy="3165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8289"/>
              </a:lnTo>
              <a:lnTo>
                <a:pt x="1543323" y="158289"/>
              </a:lnTo>
              <a:lnTo>
                <a:pt x="1543323" y="31657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72EA8B-E6ED-4559-9181-5DEFAA643DDC}">
      <dsp:nvSpPr>
        <dsp:cNvPr id="0" name=""/>
        <dsp:cNvSpPr/>
      </dsp:nvSpPr>
      <dsp:spPr>
        <a:xfrm>
          <a:off x="5943404" y="2529349"/>
          <a:ext cx="1187172" cy="7914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u="none" kern="1200" dirty="0" smtClean="0"/>
            <a:t>12. Строительство детского сада на 140 мест в с. Белозерки Красноярского района Самарской области </a:t>
          </a:r>
          <a:endParaRPr lang="ru-RU" sz="800" kern="1200" dirty="0" smtClean="0"/>
        </a:p>
      </dsp:txBody>
      <dsp:txXfrm>
        <a:off x="5966585" y="2552530"/>
        <a:ext cx="1140810" cy="745086"/>
      </dsp:txXfrm>
    </dsp:sp>
    <dsp:sp modelId="{2978B52E-D121-4767-9514-912366568C4B}">
      <dsp:nvSpPr>
        <dsp:cNvPr id="0" name=""/>
        <dsp:cNvSpPr/>
      </dsp:nvSpPr>
      <dsp:spPr>
        <a:xfrm>
          <a:off x="6556338" y="1104743"/>
          <a:ext cx="1523975" cy="3165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8289"/>
              </a:lnTo>
              <a:lnTo>
                <a:pt x="1523975" y="158289"/>
              </a:lnTo>
              <a:lnTo>
                <a:pt x="1523975" y="31657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6D214B-47FA-47D7-B239-29CEC6C761C2}">
      <dsp:nvSpPr>
        <dsp:cNvPr id="0" name=""/>
        <dsp:cNvSpPr/>
      </dsp:nvSpPr>
      <dsp:spPr>
        <a:xfrm>
          <a:off x="6836953" y="1421322"/>
          <a:ext cx="2486721" cy="7914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Обеспечение устойчивого сокращения непригодного для проживания жилищного фонда</a:t>
          </a:r>
          <a:endParaRPr lang="ru-RU" sz="1400" kern="1200" dirty="0"/>
        </a:p>
      </dsp:txBody>
      <dsp:txXfrm>
        <a:off x="6860134" y="1444503"/>
        <a:ext cx="2440359" cy="745086"/>
      </dsp:txXfrm>
    </dsp:sp>
    <dsp:sp modelId="{D005B835-46EC-4BF9-908E-0CCE63F4015B}">
      <dsp:nvSpPr>
        <dsp:cNvPr id="0" name=""/>
        <dsp:cNvSpPr/>
      </dsp:nvSpPr>
      <dsp:spPr>
        <a:xfrm>
          <a:off x="8034594" y="2212770"/>
          <a:ext cx="91440" cy="31657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657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D68B81-E73A-417D-8C13-7B8998F12FCC}">
      <dsp:nvSpPr>
        <dsp:cNvPr id="0" name=""/>
        <dsp:cNvSpPr/>
      </dsp:nvSpPr>
      <dsp:spPr>
        <a:xfrm>
          <a:off x="7486728" y="2529349"/>
          <a:ext cx="1187172" cy="7914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i="0" u="none" kern="1200" dirty="0" smtClean="0"/>
            <a:t>1. Увеличена численность врачей,…</a:t>
          </a:r>
          <a:endParaRPr lang="ru-RU" sz="1100" kern="1200" dirty="0"/>
        </a:p>
      </dsp:txBody>
      <dsp:txXfrm>
        <a:off x="7509909" y="2552530"/>
        <a:ext cx="1140810" cy="7450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9B9E60-7785-4C37-BBBC-99466D7442A6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445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A759DF-4700-4831-8D1C-766FD15642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513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841" cy="497047"/>
          </a:xfrm>
          <a:prstGeom prst="rect">
            <a:avLst/>
          </a:prstGeom>
        </p:spPr>
        <p:txBody>
          <a:bodyPr vert="horz" lIns="91842" tIns="45921" rIns="91842" bIns="4592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183" y="1"/>
            <a:ext cx="2949841" cy="497047"/>
          </a:xfrm>
          <a:prstGeom prst="rect">
            <a:avLst/>
          </a:prstGeom>
        </p:spPr>
        <p:txBody>
          <a:bodyPr vert="horz" lIns="91842" tIns="45921" rIns="91842" bIns="45921" rtlCol="0"/>
          <a:lstStyle>
            <a:lvl1pPr algn="r">
              <a:defRPr sz="1200"/>
            </a:lvl1pPr>
          </a:lstStyle>
          <a:p>
            <a:fld id="{63BB6905-5DF7-4C0D-BF5F-186B69A20D45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27813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42" tIns="45921" rIns="91842" bIns="4592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244" y="4721146"/>
            <a:ext cx="5445126" cy="4473422"/>
          </a:xfrm>
          <a:prstGeom prst="rect">
            <a:avLst/>
          </a:prstGeom>
        </p:spPr>
        <p:txBody>
          <a:bodyPr vert="horz" lIns="91842" tIns="45921" rIns="91842" bIns="4592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693"/>
            <a:ext cx="2949841" cy="497046"/>
          </a:xfrm>
          <a:prstGeom prst="rect">
            <a:avLst/>
          </a:prstGeom>
        </p:spPr>
        <p:txBody>
          <a:bodyPr vert="horz" lIns="91842" tIns="45921" rIns="91842" bIns="4592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183" y="9440693"/>
            <a:ext cx="2949841" cy="497046"/>
          </a:xfrm>
          <a:prstGeom prst="rect">
            <a:avLst/>
          </a:prstGeom>
        </p:spPr>
        <p:txBody>
          <a:bodyPr vert="horz" lIns="91842" tIns="45921" rIns="91842" bIns="45921" rtlCol="0" anchor="b"/>
          <a:lstStyle>
            <a:lvl1pPr algn="r">
              <a:defRPr sz="1200"/>
            </a:lvl1pPr>
          </a:lstStyle>
          <a:p>
            <a:fld id="{581E5700-CFC4-4D66-A574-3FDF0F166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94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E5700-CFC4-4D66-A574-3FDF0F16606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369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BDFDF-0360-4F1B-A9A9-FF587ADFE6A6}" type="datetime1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445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9F6A9-F19F-4BA1-A28B-3233932EDF05}" type="datetime1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954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C8DA5-D884-40FD-B48D-968EF9274C4E}" type="datetime1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898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151F-5ABC-4F66-9204-89CDFEAF1A31}" type="datetime1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629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B0E4-E721-45A1-B8AA-6AD2C68F9325}" type="datetime1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856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25DFC-3D8E-46BA-A5DD-76C4B558BD4A}" type="datetime1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102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72B3D-368B-49F4-B5F7-FECE23640F0C}" type="datetime1">
              <a:rPr lang="ru-RU" smtClean="0"/>
              <a:t>14.12.2020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170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E98D7-F0CD-4D22-9C51-8AC032898B7F}" type="datetime1">
              <a:rPr lang="ru-RU" smtClean="0"/>
              <a:t>14.12.2020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304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1E5E7-C3DA-48F2-9000-A487BB261E44}" type="datetime1">
              <a:rPr lang="ru-RU" smtClean="0"/>
              <a:t>14.12.2020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726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61EAF-F3D4-4957-AA9B-8DDBEAD37C26}" type="datetime1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522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B198-6766-43E2-953B-14BFAF475676}" type="datetime1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18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3C1D5-EBA0-4A3F-A3D3-DD666990A2D2}" type="datetime1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230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ebtorgi.samregion.ru/site/Show/Category/1173?ItemId=573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normativ.kontur.ru/document?moduleId=1&amp;documentId=351374#l1430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2BE52825342D4FD8D042DBFE77F440EC000902C83F6FC354736EAED0DA6A4F23A2AA7B9DCB9D6208E2ACEC487D4CF22BF2D22530CA17F9F0h7c9H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5408864" y="6257315"/>
            <a:ext cx="1420337" cy="430887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2020 </a:t>
            </a:r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год</a:t>
            </a:r>
          </a:p>
        </p:txBody>
      </p:sp>
      <p:sp>
        <p:nvSpPr>
          <p:cNvPr id="3" name="Параллелограмм 2"/>
          <p:cNvSpPr/>
          <p:nvPr/>
        </p:nvSpPr>
        <p:spPr>
          <a:xfrm>
            <a:off x="-659" y="2314698"/>
            <a:ext cx="9361021" cy="2698479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07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20766" y="34183"/>
                </a:lnTo>
                <a:lnTo>
                  <a:pt x="6038493" y="26984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4" name="Параллелограмм 3"/>
          <p:cNvSpPr/>
          <p:nvPr/>
        </p:nvSpPr>
        <p:spPr>
          <a:xfrm>
            <a:off x="8496269" y="2348880"/>
            <a:ext cx="3702033" cy="2664296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4477" h="2664296">
                <a:moveTo>
                  <a:pt x="0" y="2664296"/>
                </a:moveTo>
                <a:lnTo>
                  <a:pt x="867904" y="0"/>
                </a:lnTo>
                <a:lnTo>
                  <a:pt x="2339752" y="0"/>
                </a:lnTo>
                <a:lnTo>
                  <a:pt x="2344477" y="2664296"/>
                </a:lnTo>
                <a:lnTo>
                  <a:pt x="0" y="2664296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>
            <a:off x="8496267" y="1368240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7" name="Параллелограмм 4"/>
          <p:cNvSpPr/>
          <p:nvPr/>
        </p:nvSpPr>
        <p:spPr>
          <a:xfrm>
            <a:off x="7177689" y="1368240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659" y="5532687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30940" y="5532688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1502" y="229468"/>
            <a:ext cx="6007530" cy="160043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Отражение сведений о финансировании </a:t>
            </a:r>
            <a:r>
              <a:rPr lang="ru-RU" sz="2400" b="1" dirty="0">
                <a:solidFill>
                  <a:schemeClr val="tx2"/>
                </a:solidFill>
              </a:rPr>
              <a:t>закупок в целях достижения результатов </a:t>
            </a:r>
            <a:r>
              <a:rPr lang="ru-RU" sz="2400" b="1" dirty="0" smtClean="0">
                <a:solidFill>
                  <a:schemeClr val="tx2"/>
                </a:solidFill>
              </a:rPr>
              <a:t>национальных проектов в кодах бюджетной классификации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829201" y="5409206"/>
            <a:ext cx="5330601" cy="98488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/>
            <a:r>
              <a:rPr lang="ru-RU" sz="1900" b="1" dirty="0" smtClean="0">
                <a:solidFill>
                  <a:schemeClr val="tx2"/>
                </a:solidFill>
              </a:rPr>
              <a:t>Главный </a:t>
            </a:r>
            <a:r>
              <a:rPr lang="ru-RU" sz="1900" b="1" dirty="0" smtClean="0">
                <a:solidFill>
                  <a:schemeClr val="tx2"/>
                </a:solidFill>
              </a:rPr>
              <a:t>консультант </a:t>
            </a:r>
            <a:r>
              <a:rPr lang="ru-RU" sz="1900" b="1" dirty="0" smtClean="0">
                <a:solidFill>
                  <a:schemeClr val="tx2"/>
                </a:solidFill>
              </a:rPr>
              <a:t>Главного управления организации торгов Самарской области</a:t>
            </a:r>
            <a:endParaRPr lang="ru-RU" sz="1900" b="1" dirty="0">
              <a:solidFill>
                <a:schemeClr val="tx2"/>
              </a:solidFill>
            </a:endParaRPr>
          </a:p>
          <a:p>
            <a:r>
              <a:rPr lang="ru-RU" b="1" dirty="0" smtClean="0">
                <a:solidFill>
                  <a:schemeClr val="tx2"/>
                </a:solidFill>
              </a:rPr>
              <a:t>Кочетков Владимир Сергеевич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22" name="Параллелограмм 4"/>
          <p:cNvSpPr/>
          <p:nvPr/>
        </p:nvSpPr>
        <p:spPr>
          <a:xfrm>
            <a:off x="8483189" y="1368240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164612" y="1368240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951139" y="507637"/>
            <a:ext cx="4728851" cy="67710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Главное управление организации торгов Самарской области</a:t>
            </a: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7595" y="87581"/>
            <a:ext cx="1503605" cy="1517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99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араллелограмм 4"/>
          <p:cNvSpPr/>
          <p:nvPr/>
        </p:nvSpPr>
        <p:spPr>
          <a:xfrm>
            <a:off x="-4535" y="-16328"/>
            <a:ext cx="6245584" cy="1027634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Затруднения при определении мероприятия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45926" y="3048001"/>
            <a:ext cx="10743672" cy="158404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rgbClr val="00B050"/>
              </a:solidFill>
            </a:endParaRPr>
          </a:p>
          <a:p>
            <a:pPr algn="ctr"/>
            <a:endParaRPr lang="ru-RU" sz="1400" b="1" dirty="0">
              <a:solidFill>
                <a:srgbClr val="00B050"/>
              </a:solidFill>
            </a:endParaRPr>
          </a:p>
          <a:p>
            <a:pPr algn="ctr"/>
            <a:endParaRPr lang="ru-RU" sz="1400" b="1" dirty="0" smtClean="0">
              <a:solidFill>
                <a:srgbClr val="00B050"/>
              </a:solidFill>
            </a:endParaRPr>
          </a:p>
          <a:p>
            <a:pPr algn="ctr"/>
            <a:r>
              <a:rPr lang="ru-RU" sz="1400" b="1" dirty="0" smtClean="0">
                <a:solidFill>
                  <a:srgbClr val="00B050"/>
                </a:solidFill>
              </a:rPr>
              <a:t>Результат: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На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сети автомобильных дорог общего пользования федерального, регионального или межмуниципального значения, дорожной сети городских агломераций выполнены дорожные работы в целях приведения в нормативное состояние, снижения уровня перегрузки и ликвидации мест концентрации дорожно-транспортных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происшествий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10</a:t>
            </a:fld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26826" y="1191126"/>
            <a:ext cx="3617783" cy="2574758"/>
          </a:xfrm>
          <a:prstGeom prst="round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Реестровый номер: </a:t>
            </a:r>
            <a:r>
              <a:rPr lang="ru-RU" sz="1400" b="1" dirty="0">
                <a:solidFill>
                  <a:srgbClr val="00B050"/>
                </a:solidFill>
              </a:rPr>
              <a:t>0842200002120000262</a:t>
            </a:r>
            <a:endParaRPr lang="ru-RU" sz="1050" dirty="0">
              <a:solidFill>
                <a:srgbClr val="00B050"/>
              </a:solidFill>
            </a:endParaRPr>
          </a:p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Предмет закупки: «Капитальный ремонт автомобильной дороги общего пользования межмуниципального значения в Самарской области Тольятти – </a:t>
            </a:r>
            <a:r>
              <a:rPr lang="ru-RU" sz="1400" b="1" dirty="0" err="1">
                <a:solidFill>
                  <a:schemeClr val="accent1">
                    <a:lumMod val="75000"/>
                  </a:schemeClr>
                </a:solidFill>
              </a:rPr>
              <a:t>Хрящевка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 на участке км 10+880 – км 12+400, км 17+700 – км 20+300, км 41+900 – км 43+179, расположенной в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муниципальном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районе Ставропольский» </a:t>
            </a:r>
            <a:endParaRPr lang="ru-RU" sz="105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201236" y="1191126"/>
            <a:ext cx="3617783" cy="2574758"/>
          </a:xfrm>
          <a:prstGeom prst="round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Реестровый номер: </a:t>
            </a:r>
          </a:p>
          <a:p>
            <a:pPr algn="ctr"/>
            <a:r>
              <a:rPr lang="ru-RU" sz="1400" b="1" dirty="0">
                <a:solidFill>
                  <a:srgbClr val="00B050"/>
                </a:solidFill>
              </a:rPr>
              <a:t>0842200002120000275</a:t>
            </a:r>
          </a:p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Предмет закупки: «Выполнение работ по проведению строительного контроля при осуществлении реконструкции объекта «Реконструкция мостового перехода через реку Сок на км 0+250 автомобильной дороги Волжский - </a:t>
            </a:r>
            <a:r>
              <a:rPr lang="ru-RU" sz="1400" b="1" dirty="0" err="1">
                <a:solidFill>
                  <a:schemeClr val="accent1">
                    <a:lumMod val="75000"/>
                  </a:schemeClr>
                </a:solidFill>
              </a:rPr>
              <a:t>Курумоч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 - "Урал" муниципального района Красноярский Самарской области. I этап. Подготовка территории строительства, II  этап»»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8075647" y="1191126"/>
            <a:ext cx="3617783" cy="2574758"/>
          </a:xfrm>
          <a:prstGeom prst="round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Реестровый номер: </a:t>
            </a:r>
            <a:r>
              <a:rPr lang="ru-RU" sz="1400" b="1" dirty="0" smtClean="0">
                <a:solidFill>
                  <a:srgbClr val="00B050"/>
                </a:solidFill>
              </a:rPr>
              <a:t>0842200002120000263</a:t>
            </a:r>
            <a:endParaRPr lang="ru-RU" sz="1400" b="1" dirty="0">
              <a:solidFill>
                <a:srgbClr val="00B050"/>
              </a:solidFill>
            </a:endParaRPr>
          </a:p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Предмет закупки: «Капитальный ремонт автомобильной дороги общего пользования регионального значения в Самарской области «Урал» – </a:t>
            </a:r>
            <a:r>
              <a:rPr lang="ru-RU" sz="1400" b="1" dirty="0" err="1">
                <a:solidFill>
                  <a:schemeClr val="accent1">
                    <a:lumMod val="75000"/>
                  </a:schemeClr>
                </a:solidFill>
              </a:rPr>
              <a:t>Исаклы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 – Шентала на участке км 47+000 - км 52+450, расположенной в муниципальном районе </a:t>
            </a:r>
            <a:r>
              <a:rPr lang="ru-RU" sz="1400" b="1" dirty="0" err="1">
                <a:solidFill>
                  <a:schemeClr val="accent1">
                    <a:lumMod val="75000"/>
                  </a:schemeClr>
                </a:solidFill>
              </a:rPr>
              <a:t>Шенталинский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»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168533" y="4795605"/>
            <a:ext cx="4054674" cy="1678329"/>
          </a:xfrm>
          <a:prstGeom prst="round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B050"/>
                </a:solidFill>
              </a:rPr>
              <a:t>Мероприятие: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 Правительством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Самарской области обеспечено выполнение мероприятий, предусмотренных региональным проектом на 2019 год, в том числе приемка выполнения соответствующих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работ</a:t>
            </a:r>
          </a:p>
          <a:p>
            <a:pPr algn="ctr"/>
            <a:r>
              <a:rPr lang="en-US" sz="1400" b="1" dirty="0">
                <a:solidFill>
                  <a:srgbClr val="00B050"/>
                </a:solidFill>
              </a:rPr>
              <a:t>205R153930.04.</a:t>
            </a:r>
            <a:r>
              <a:rPr lang="en-US" sz="1400" b="1" dirty="0">
                <a:solidFill>
                  <a:srgbClr val="FF0000"/>
                </a:solidFill>
              </a:rPr>
              <a:t>010701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686419" y="4777368"/>
            <a:ext cx="4089102" cy="1678329"/>
          </a:xfrm>
          <a:prstGeom prst="round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B050"/>
                </a:solidFill>
              </a:rPr>
              <a:t>Мероприятие:</a:t>
            </a:r>
            <a:r>
              <a:rPr lang="ru-RU" sz="1400" b="1" dirty="0">
                <a:solidFill>
                  <a:srgbClr val="00B050"/>
                </a:solidFill>
              </a:rPr>
              <a:t>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Правительством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Самарской области и органами местного самоуправления обеспечено заключение контрактов на выполнение мероприятий, необходимых для реализации и достижения целевых показателей регионального проекта на 2019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год</a:t>
            </a:r>
          </a:p>
          <a:p>
            <a:pPr algn="ctr"/>
            <a:r>
              <a:rPr lang="en-US" sz="1400" b="1" dirty="0">
                <a:solidFill>
                  <a:srgbClr val="00B050"/>
                </a:solidFill>
              </a:rPr>
              <a:t>205R153930.04.</a:t>
            </a:r>
            <a:r>
              <a:rPr lang="en-US" sz="1400" b="1" dirty="0">
                <a:solidFill>
                  <a:srgbClr val="FF0000"/>
                </a:solidFill>
              </a:rPr>
              <a:t>011401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33676" y="5009147"/>
            <a:ext cx="84227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dirty="0" smtClean="0">
                <a:solidFill>
                  <a:srgbClr val="FF0000"/>
                </a:solidFill>
                <a:latin typeface="Constantia" panose="02030602050306030303" pitchFamily="18" charset="0"/>
              </a:rPr>
              <a:t>?</a:t>
            </a:r>
            <a:endParaRPr lang="ru-RU" sz="8800" dirty="0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71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араллелограмм 4"/>
          <p:cNvSpPr/>
          <p:nvPr/>
        </p:nvSpPr>
        <p:spPr>
          <a:xfrm>
            <a:off x="-4535" y="-16328"/>
            <a:ext cx="4678012" cy="627063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Материалы по закупкам в рамках НП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11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9511" y="658111"/>
            <a:ext cx="9149467" cy="5785299"/>
          </a:xfrm>
          <a:prstGeom prst="rect">
            <a:avLst/>
          </a:prstGeom>
        </p:spPr>
      </p:pic>
      <p:sp>
        <p:nvSpPr>
          <p:cNvPr id="18" name="Параллелограмм 4"/>
          <p:cNvSpPr/>
          <p:nvPr/>
        </p:nvSpPr>
        <p:spPr>
          <a:xfrm rot="10800000">
            <a:off x="0" y="6273389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08811" y="6273389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84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араллелограмм 4"/>
          <p:cNvSpPr/>
          <p:nvPr/>
        </p:nvSpPr>
        <p:spPr>
          <a:xfrm>
            <a:off x="-4536" y="-16328"/>
            <a:ext cx="5886352" cy="1027634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Порядок действий при отсутствии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кода мероприятия в ГИС «Госзаказ»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156060" y="1217404"/>
            <a:ext cx="2637064" cy="14532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Добавление сведений или внесение изменений в НП_Мониторинг</a:t>
            </a:r>
            <a:endParaRPr lang="ru-RU" b="1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354945" y="3032240"/>
            <a:ext cx="2637064" cy="14532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Д</a:t>
            </a:r>
            <a:r>
              <a:rPr lang="ru-RU" sz="1600" b="1" dirty="0" smtClean="0"/>
              <a:t>обавление в справочник объектов национальных проектов в </a:t>
            </a:r>
          </a:p>
          <a:p>
            <a:pPr algn="ctr"/>
            <a:r>
              <a:rPr lang="ru-RU" sz="1600" b="1" dirty="0" smtClean="0"/>
              <a:t>ГИС «Госзаказ»</a:t>
            </a:r>
            <a:endParaRPr lang="ru-RU" sz="1600" b="1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317353" y="4811591"/>
            <a:ext cx="2637064" cy="14532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Выбор классификации при заполнении документации в ГИС «Госзаказ»</a:t>
            </a:r>
            <a:endParaRPr lang="ru-RU" b="1" dirty="0"/>
          </a:p>
        </p:txBody>
      </p:sp>
      <p:cxnSp>
        <p:nvCxnSpPr>
          <p:cNvPr id="5" name="Прямая со стрелкой 4"/>
          <p:cNvCxnSpPr>
            <a:stCxn id="3" idx="3"/>
            <a:endCxn id="35" idx="1"/>
          </p:cNvCxnSpPr>
          <p:nvPr/>
        </p:nvCxnSpPr>
        <p:spPr>
          <a:xfrm flipV="1">
            <a:off x="3793124" y="1921420"/>
            <a:ext cx="4336463" cy="22606"/>
          </a:xfrm>
          <a:prstGeom prst="straightConnector1">
            <a:avLst/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21" idx="3"/>
            <a:endCxn id="37" idx="1"/>
          </p:cNvCxnSpPr>
          <p:nvPr/>
        </p:nvCxnSpPr>
        <p:spPr>
          <a:xfrm>
            <a:off x="5992009" y="3758862"/>
            <a:ext cx="2788730" cy="14990"/>
          </a:xfrm>
          <a:prstGeom prst="straightConnector1">
            <a:avLst/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endCxn id="38" idx="1"/>
          </p:cNvCxnSpPr>
          <p:nvPr/>
        </p:nvCxnSpPr>
        <p:spPr>
          <a:xfrm>
            <a:off x="7009039" y="5502729"/>
            <a:ext cx="2241097" cy="1"/>
          </a:xfrm>
          <a:prstGeom prst="straightConnector1">
            <a:avLst/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Скругленный прямоугольник 34"/>
          <p:cNvSpPr/>
          <p:nvPr/>
        </p:nvSpPr>
        <p:spPr>
          <a:xfrm>
            <a:off x="8129587" y="1194798"/>
            <a:ext cx="2637064" cy="1453243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Руководство пользователя и контакты технической поддержки </a:t>
            </a:r>
            <a:r>
              <a:rPr lang="ru-RU" sz="1600" dirty="0" err="1" smtClean="0">
                <a:solidFill>
                  <a:srgbClr val="FF0000"/>
                </a:solidFill>
              </a:rPr>
              <a:t>НП_Мониторинг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доступны в личном кабинете ЕИСУБП</a:t>
            </a:r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8780739" y="3047230"/>
            <a:ext cx="2637064" cy="1453243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Необходимо завести обращение в </a:t>
            </a:r>
            <a:r>
              <a:rPr lang="ru-RU" sz="1600" dirty="0">
                <a:solidFill>
                  <a:srgbClr val="FF0000"/>
                </a:solidFill>
              </a:rPr>
              <a:t>Багтрекинг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для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</a:rPr>
              <a:t>подгрузки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новых данных в справочник мероприятия НП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9250136" y="4776108"/>
            <a:ext cx="2637064" cy="1453243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В 2021 году контроль будет работать </a:t>
            </a:r>
            <a:r>
              <a:rPr lang="ru-RU" sz="1400" dirty="0" smtClean="0">
                <a:solidFill>
                  <a:srgbClr val="FF0000"/>
                </a:solidFill>
              </a:rPr>
              <a:t>блокирующий контроль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на соответствие основному коду мероприятия и направления расходов целевой статьи и кода мероприятия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" name="Соединительная линия уступом 8"/>
          <p:cNvCxnSpPr>
            <a:stCxn id="3" idx="2"/>
            <a:endCxn id="21" idx="0"/>
          </p:cNvCxnSpPr>
          <p:nvPr/>
        </p:nvCxnSpPr>
        <p:spPr>
          <a:xfrm rot="16200000" flipH="1">
            <a:off x="3393238" y="1752000"/>
            <a:ext cx="361593" cy="2198885"/>
          </a:xfrm>
          <a:prstGeom prst="bentConnector3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Соединительная линия уступом 10"/>
          <p:cNvCxnSpPr>
            <a:stCxn id="21" idx="2"/>
            <a:endCxn id="25" idx="0"/>
          </p:cNvCxnSpPr>
          <p:nvPr/>
        </p:nvCxnSpPr>
        <p:spPr>
          <a:xfrm rot="16200000" flipH="1">
            <a:off x="5491627" y="3667333"/>
            <a:ext cx="326108" cy="1962408"/>
          </a:xfrm>
          <a:prstGeom prst="bentConnector3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275587" y="4847076"/>
            <a:ext cx="4255407" cy="1382275"/>
          </a:xfrm>
          <a:prstGeom prst="rect">
            <a:avLst/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Добавление сведений в </a:t>
            </a:r>
            <a:r>
              <a:rPr lang="ru-RU" sz="1400" dirty="0" smtClean="0">
                <a:solidFill>
                  <a:srgbClr val="FF0000"/>
                </a:solidFill>
              </a:rPr>
              <a:t>НП_Мониторинг</a:t>
            </a:r>
            <a:r>
              <a:rPr lang="ru-RU" sz="1400" dirty="0" smtClean="0">
                <a:solidFill>
                  <a:schemeClr val="tx1"/>
                </a:solidFill>
              </a:rPr>
              <a:t>, проверка актуальности сведений о мероприятии, изменение существующих сведений осуществляется при взаимодействии </a:t>
            </a:r>
            <a:r>
              <a:rPr lang="ru-RU" sz="1400" dirty="0" smtClean="0">
                <a:solidFill>
                  <a:srgbClr val="FF0000"/>
                </a:solidFill>
              </a:rPr>
              <a:t>МЭР СО </a:t>
            </a:r>
            <a:r>
              <a:rPr lang="ru-RU" sz="1400" dirty="0" smtClean="0">
                <a:solidFill>
                  <a:schemeClr val="tx1"/>
                </a:solidFill>
              </a:rPr>
              <a:t>посредством заполнения </a:t>
            </a:r>
            <a:r>
              <a:rPr lang="ru-RU" sz="1400" dirty="0" smtClean="0">
                <a:solidFill>
                  <a:srgbClr val="FF0000"/>
                </a:solidFill>
              </a:rPr>
              <a:t>паспорта региональной составляющей национального проекта</a:t>
            </a:r>
            <a:endParaRPr lang="ru-RU" sz="1400" dirty="0">
              <a:solidFill>
                <a:srgbClr val="FF0000"/>
              </a:solidFill>
            </a:endParaRPr>
          </a:p>
        </p:txBody>
      </p:sp>
      <p:cxnSp>
        <p:nvCxnSpPr>
          <p:cNvPr id="42" name="Соединительная линия уступом 41"/>
          <p:cNvCxnSpPr>
            <a:stCxn id="3" idx="1"/>
            <a:endCxn id="40" idx="0"/>
          </p:cNvCxnSpPr>
          <p:nvPr/>
        </p:nvCxnSpPr>
        <p:spPr>
          <a:xfrm rot="10800000" flipH="1" flipV="1">
            <a:off x="1156059" y="1944026"/>
            <a:ext cx="1247231" cy="2903050"/>
          </a:xfrm>
          <a:prstGeom prst="bentConnector4">
            <a:avLst>
              <a:gd name="adj1" fmla="val -36026"/>
              <a:gd name="adj2" fmla="val 82608"/>
            </a:avLst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4127550" y="1113395"/>
            <a:ext cx="30322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Постановление Правительства</a:t>
            </a:r>
          </a:p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Самарской области от 18 августа</a:t>
            </a:r>
          </a:p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2017 г. №542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943660" y="2837669"/>
            <a:ext cx="29181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С правилами формирования</a:t>
            </a:r>
          </a:p>
          <a:p>
            <a:pPr algn="ctr"/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о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бращений можно ознакомиться</a:t>
            </a:r>
          </a:p>
          <a:p>
            <a:pPr algn="ctr"/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н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а сайте ГУОТ СО </a:t>
            </a:r>
          </a:p>
          <a:p>
            <a:pPr algn="ctr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после авторизации</a:t>
            </a:r>
          </a:p>
        </p:txBody>
      </p:sp>
      <p:sp>
        <p:nvSpPr>
          <p:cNvPr id="52" name="Прямоугольная выноска 51"/>
          <p:cNvSpPr/>
          <p:nvPr/>
        </p:nvSpPr>
        <p:spPr>
          <a:xfrm>
            <a:off x="996042" y="3132576"/>
            <a:ext cx="1863498" cy="963386"/>
          </a:xfrm>
          <a:prstGeom prst="wedgeRectCallout">
            <a:avLst>
              <a:gd name="adj1" fmla="val 75078"/>
              <a:gd name="adj2" fmla="val 8602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50" b="1" dirty="0" smtClean="0">
                <a:solidFill>
                  <a:schemeClr val="tx1"/>
                </a:solidFill>
              </a:rPr>
              <a:t>Перед заведением обращения в </a:t>
            </a:r>
            <a:r>
              <a:rPr lang="ru-RU" sz="1050" b="1" dirty="0" smtClean="0">
                <a:solidFill>
                  <a:srgbClr val="FF0000"/>
                </a:solidFill>
              </a:rPr>
              <a:t>Багтрекинг </a:t>
            </a:r>
            <a:r>
              <a:rPr lang="ru-RU" sz="1050" b="1" dirty="0" smtClean="0">
                <a:solidFill>
                  <a:schemeClr val="tx1"/>
                </a:solidFill>
              </a:rPr>
              <a:t>необходимо проверить наличие данного мероприятия в перечне </a:t>
            </a:r>
            <a:r>
              <a:rPr lang="ru-RU" sz="1050" b="1" dirty="0" smtClean="0">
                <a:solidFill>
                  <a:srgbClr val="FF0000"/>
                </a:solidFill>
              </a:rPr>
              <a:t>НП_Мониторинг</a:t>
            </a:r>
            <a:endParaRPr lang="ru-RU" sz="1050" b="1" dirty="0">
              <a:solidFill>
                <a:srgbClr val="FF0000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12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0486" y="1972005"/>
            <a:ext cx="7104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ГРБС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08697" y="3800552"/>
            <a:ext cx="1188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Заказчик</a:t>
            </a:r>
            <a:endParaRPr lang="ru-RU" sz="16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77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-4" y="6186987"/>
            <a:ext cx="3708813" cy="58460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08811" y="6186991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араллелограмм 4"/>
          <p:cNvSpPr/>
          <p:nvPr/>
        </p:nvSpPr>
        <p:spPr>
          <a:xfrm>
            <a:off x="-4535" y="-16328"/>
            <a:ext cx="4678012" cy="1027634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Особенности муниципальных закупок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02018" y="1787308"/>
            <a:ext cx="3929646" cy="35990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Протокол оперативного совещания в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Правительстве Самарской области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от 25 февраля 2020 года раздел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VII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пункт 1</a:t>
            </a:r>
          </a:p>
          <a:p>
            <a:pPr algn="ctr"/>
            <a:endParaRPr lang="ru-R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«ГРБС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обязаны включить в соглашения о предоставлении субсидий из областного бюджета в рамках национальных проектов условия о централизации закупок через ГУОТ независимо от суммы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субсидий»</a:t>
            </a:r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13</a:t>
            </a:fld>
            <a:endParaRPr lang="ru-RU"/>
          </a:p>
        </p:txBody>
      </p:sp>
      <p:pic>
        <p:nvPicPr>
          <p:cNvPr id="21" name="Рисунок 2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673" y="1787308"/>
            <a:ext cx="7057429" cy="36236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897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-4" y="6186987"/>
            <a:ext cx="3708813" cy="58460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640443" y="6186985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араллелограмм 4"/>
          <p:cNvSpPr/>
          <p:nvPr/>
        </p:nvSpPr>
        <p:spPr>
          <a:xfrm>
            <a:off x="-8613" y="47475"/>
            <a:ext cx="4678012" cy="56325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Итоги 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14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14628" y="1051869"/>
            <a:ext cx="10839172" cy="2877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>
              <a:buAutoNum type="arabicPeriod"/>
            </a:pP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данные для формирование аналитических данных по закупкам в рамках национальных проектов формируются из ГИС «Госзаказ»</a:t>
            </a:r>
          </a:p>
          <a:p>
            <a:pPr algn="just"/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Исключение: закупки муниципальных образований у единственного поставщика</a:t>
            </a:r>
          </a:p>
          <a:p>
            <a:pPr algn="just"/>
            <a:endParaRPr lang="ru-RU" sz="15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Ответственные специалисты от ГРБС </a:t>
            </a: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обладают информацией </a:t>
            </a: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результатах и мероприятиях региональных составляющих национальных проектов в целях консультирования заказчиков по выбору необходимого кода</a:t>
            </a:r>
          </a:p>
          <a:p>
            <a:pPr algn="just"/>
            <a:endParaRPr lang="ru-RU" sz="15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Добавление мероприятий в справочник  происходит в </a:t>
            </a:r>
            <a:r>
              <a:rPr lang="ru-RU" sz="15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НП_мониторинг</a:t>
            </a:r>
            <a:endParaRPr lang="ru-RU" sz="15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5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Справочная информация размещена на сайте ГУОТ </a:t>
            </a: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доступна </a:t>
            </a: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разделе </a:t>
            </a:r>
            <a:r>
              <a:rPr lang="ru-RU" sz="15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5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Региональные составляющие национальных проектов</a:t>
            </a: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algn="just"/>
            <a:endParaRPr lang="ru-RU" sz="1600" dirty="0">
              <a:latin typeface="Roboto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6752300"/>
              </p:ext>
            </p:extLst>
          </p:nvPr>
        </p:nvGraphicFramePr>
        <p:xfrm>
          <a:off x="1286911" y="4530907"/>
          <a:ext cx="9294606" cy="13984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60293"/>
                <a:gridCol w="2192619"/>
                <a:gridCol w="2463501"/>
                <a:gridCol w="1678193"/>
              </a:tblGrid>
              <a:tr h="3811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Ф.И.О.</a:t>
                      </a:r>
                      <a:endParaRPr lang="ru-RU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Контактный</a:t>
                      </a:r>
                      <a:r>
                        <a:rPr lang="ru-RU" sz="1400" b="1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телефон</a:t>
                      </a:r>
                      <a:endParaRPr lang="ru-RU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E-mail</a:t>
                      </a:r>
                      <a:endParaRPr lang="ru-RU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telegram</a:t>
                      </a:r>
                      <a:endParaRPr lang="ru-RU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191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Шарапов Ильяс Рифкатович</a:t>
                      </a: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4138" indent="0" algn="l" fontAlgn="ctr"/>
                      <a:r>
                        <a:rPr lang="ru-RU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8-846-334-03-69 (54-55)</a:t>
                      </a:r>
                      <a:endParaRPr lang="ru-RU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4138" indent="0" algn="ctr" fontAlgn="ctr"/>
                      <a:r>
                        <a:rPr lang="en-US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SharapovIR@samregion.ru</a:t>
                      </a:r>
                      <a:endParaRPr lang="ru-RU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4138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@</a:t>
                      </a:r>
                      <a:r>
                        <a:rPr lang="en-US" sz="1400" b="0" i="0" u="none" strike="noStrike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sharapov_ir</a:t>
                      </a:r>
                      <a:endParaRPr lang="ru-RU" sz="1400" b="0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84138" indent="0" algn="ctr" fontAlgn="ctr"/>
                      <a:endParaRPr lang="ru-RU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53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Кочетков Владимир Сергеевич</a:t>
                      </a:r>
                      <a:endParaRPr lang="ru-RU" sz="1400" b="1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4138" indent="0" algn="l" fontAlgn="ctr"/>
                      <a:r>
                        <a:rPr lang="ru-RU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8-846-334-03-69 (54-48)</a:t>
                      </a:r>
                      <a:endParaRPr lang="ru-RU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4138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KochetkovVS@samregion.ru</a:t>
                      </a:r>
                      <a:endParaRPr lang="ru-RU" sz="1400" b="0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4138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@</a:t>
                      </a:r>
                      <a:r>
                        <a:rPr lang="en-US" sz="1400" b="0" i="0" u="none" strike="noStrike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Vkcht</a:t>
                      </a:r>
                      <a:endParaRPr lang="ru-RU" sz="1400" b="0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4948987" y="4050721"/>
            <a:ext cx="247557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КОНТАКТНЫЕ ДАННЫЕ</a:t>
            </a:r>
            <a:endParaRPr lang="ru-RU" sz="1600" dirty="0"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75757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0" y="6273389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670444" y="6273389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133162"/>
              </p:ext>
            </p:extLst>
          </p:nvPr>
        </p:nvGraphicFramePr>
        <p:xfrm>
          <a:off x="2407103" y="1138389"/>
          <a:ext cx="6972300" cy="1658276"/>
        </p:xfrm>
        <a:graphic>
          <a:graphicData uri="http://schemas.openxmlformats.org/drawingml/2006/table">
            <a:tbl>
              <a:tblPr/>
              <a:tblGrid>
                <a:gridCol w="335154">
                  <a:extLst>
                    <a:ext uri="{9D8B030D-6E8A-4147-A177-3AD203B41FA5}">
                      <a16:colId xmlns:a16="http://schemas.microsoft.com/office/drawing/2014/main" xmlns="" val="764813772"/>
                    </a:ext>
                  </a:extLst>
                </a:gridCol>
                <a:gridCol w="832390">
                  <a:extLst>
                    <a:ext uri="{9D8B030D-6E8A-4147-A177-3AD203B41FA5}">
                      <a16:colId xmlns:a16="http://schemas.microsoft.com/office/drawing/2014/main" xmlns="" val="2465929181"/>
                    </a:ext>
                  </a:extLst>
                </a:gridCol>
                <a:gridCol w="490142">
                  <a:extLst>
                    <a:ext uri="{9D8B030D-6E8A-4147-A177-3AD203B41FA5}">
                      <a16:colId xmlns:a16="http://schemas.microsoft.com/office/drawing/2014/main" xmlns="" val="3103569862"/>
                    </a:ext>
                  </a:extLst>
                </a:gridCol>
                <a:gridCol w="532828">
                  <a:extLst>
                    <a:ext uri="{9D8B030D-6E8A-4147-A177-3AD203B41FA5}">
                      <a16:colId xmlns:a16="http://schemas.microsoft.com/office/drawing/2014/main" xmlns="" val="1538652162"/>
                    </a:ext>
                  </a:extLst>
                </a:gridCol>
                <a:gridCol w="1427704">
                  <a:extLst>
                    <a:ext uri="{9D8B030D-6E8A-4147-A177-3AD203B41FA5}">
                      <a16:colId xmlns:a16="http://schemas.microsoft.com/office/drawing/2014/main" xmlns="" val="1364236876"/>
                    </a:ext>
                  </a:extLst>
                </a:gridCol>
                <a:gridCol w="942695">
                  <a:extLst>
                    <a:ext uri="{9D8B030D-6E8A-4147-A177-3AD203B41FA5}">
                      <a16:colId xmlns:a16="http://schemas.microsoft.com/office/drawing/2014/main" xmlns="" val="3829292276"/>
                    </a:ext>
                  </a:extLst>
                </a:gridCol>
                <a:gridCol w="853890">
                  <a:extLst>
                    <a:ext uri="{9D8B030D-6E8A-4147-A177-3AD203B41FA5}">
                      <a16:colId xmlns:a16="http://schemas.microsoft.com/office/drawing/2014/main" xmlns="" val="4128350316"/>
                    </a:ext>
                  </a:extLst>
                </a:gridCol>
                <a:gridCol w="765086">
                  <a:extLst>
                    <a:ext uri="{9D8B030D-6E8A-4147-A177-3AD203B41FA5}">
                      <a16:colId xmlns:a16="http://schemas.microsoft.com/office/drawing/2014/main" xmlns="" val="1010353600"/>
                    </a:ext>
                  </a:extLst>
                </a:gridCol>
                <a:gridCol w="792411">
                  <a:extLst>
                    <a:ext uri="{9D8B030D-6E8A-4147-A177-3AD203B41FA5}">
                      <a16:colId xmlns:a16="http://schemas.microsoft.com/office/drawing/2014/main" xmlns="" val="1239078683"/>
                    </a:ext>
                  </a:extLst>
                </a:gridCol>
              </a:tblGrid>
              <a:tr h="153437">
                <a:tc rowSpan="2">
                  <a:txBody>
                    <a:bodyPr/>
                    <a:lstStyle/>
                    <a:p>
                      <a:pPr algn="l" fontAlgn="t"/>
                      <a:r>
                        <a:rPr lang="en-US" sz="1000" b="0" dirty="0">
                          <a:effectLst/>
                        </a:rPr>
                        <a:t>N </a:t>
                      </a:r>
                      <a:r>
                        <a:rPr lang="ru-RU" sz="1000" b="0" dirty="0">
                          <a:effectLst/>
                        </a:rPr>
                        <a:t>п/п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C892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1000" b="0" dirty="0">
                          <a:effectLst/>
                        </a:rPr>
                        <a:t>Наименование показателя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1000" b="0" dirty="0">
                          <a:effectLst/>
                        </a:rPr>
                        <a:t>Коды строк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1000" b="0" dirty="0">
                          <a:effectLst/>
                        </a:rPr>
                        <a:t>Год начала закупки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1000" b="0" dirty="0">
                          <a:effectLst/>
                        </a:rPr>
                        <a:t>Код по бюджетной классификации Российской </a:t>
                      </a:r>
                      <a:r>
                        <a:rPr lang="ru-RU" sz="1000" b="0" dirty="0" smtClean="0">
                          <a:effectLst/>
                        </a:rPr>
                        <a:t>Федерации</a:t>
                      </a:r>
                      <a:endParaRPr lang="ru-RU" sz="1000" b="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t"/>
                      <a:r>
                        <a:rPr lang="ru-RU" sz="1000" b="0" dirty="0">
                          <a:effectLst/>
                        </a:rPr>
                        <a:t>Сумма</a:t>
                      </a:r>
                      <a:endParaRPr lang="ru-RU" sz="900" b="0" dirty="0">
                        <a:effectLst/>
                      </a:endParaRP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92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28705811"/>
                  </a:ext>
                </a:extLst>
              </a:tr>
              <a:tr h="12912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dirty="0">
                          <a:effectLst/>
                        </a:rPr>
                        <a:t>на 20__ г. (текущий финансовый год)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dirty="0">
                          <a:effectLst/>
                        </a:rPr>
                        <a:t>на 20__ г. (первый год планового периода)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>
                          <a:effectLst/>
                        </a:rPr>
                        <a:t>на 20__ г. (второй год планового периода)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>
                          <a:effectLst/>
                        </a:rPr>
                        <a:t>за пределами планового периода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093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75994765"/>
                  </a:ext>
                </a:extLst>
              </a:tr>
              <a:tr h="153437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>
                          <a:effectLst/>
                        </a:rPr>
                        <a:t>1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1093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>
                          <a:effectLst/>
                        </a:rPr>
                        <a:t>2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dirty="0">
                          <a:effectLst/>
                        </a:rPr>
                        <a:t>3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dirty="0">
                          <a:effectLst/>
                        </a:rPr>
                        <a:t>4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dirty="0">
                          <a:effectLst/>
                        </a:rPr>
                        <a:t>4.1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dirty="0">
                          <a:effectLst/>
                        </a:rPr>
                        <a:t>5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>
                          <a:effectLst/>
                        </a:rPr>
                        <a:t>6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>
                          <a:effectLst/>
                        </a:rPr>
                        <a:t>7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dirty="0">
                          <a:effectLst/>
                        </a:rPr>
                        <a:t>8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892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31262342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538981" y="1056746"/>
            <a:ext cx="1539240" cy="1802246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>
            <a:endCxn id="6" idx="2"/>
          </p:cNvCxnSpPr>
          <p:nvPr/>
        </p:nvCxnSpPr>
        <p:spPr>
          <a:xfrm flipV="1">
            <a:off x="5308601" y="2858992"/>
            <a:ext cx="0" cy="27199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72377" y="5332599"/>
            <a:ext cx="11795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FF0000"/>
                </a:solidFill>
              </a:rPr>
              <a:t>«&lt;</a:t>
            </a:r>
            <a:r>
              <a:rPr lang="ru-RU" sz="1600" dirty="0">
                <a:solidFill>
                  <a:srgbClr val="FF0000"/>
                </a:solidFill>
              </a:rPr>
              <a:t>10.1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&gt; В случаях, если учреждению предоставляются субсидия на иные цели, субсидия на осуществление капитальных вложений или грант в форме </a:t>
            </a:r>
            <a:r>
              <a:rPr lang="ru-RU" sz="1600" dirty="0">
                <a:solidFill>
                  <a:srgbClr val="FF0000"/>
                </a:solidFill>
              </a:rPr>
              <a:t>субсидии</a:t>
            </a:r>
            <a:r>
              <a:rPr lang="ru-RU" sz="1600" dirty="0"/>
              <a:t>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в соответствии с абзацем первым</a:t>
            </a:r>
            <a:r>
              <a:rPr lang="ru-RU" sz="1600" dirty="0"/>
              <a:t> </a:t>
            </a:r>
            <a:r>
              <a:rPr lang="ru-RU" sz="1600" dirty="0">
                <a:hlinkClick r:id="rId3"/>
              </a:rPr>
              <a:t>пункта 4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 статьи 78.1 Бюджетного кодекса Российской Федерации </a:t>
            </a:r>
            <a:r>
              <a:rPr lang="ru-RU" sz="1600" dirty="0">
                <a:solidFill>
                  <a:srgbClr val="FF0000"/>
                </a:solidFill>
              </a:rPr>
              <a:t>в целях достижения результатов федерального проекта, в том числе входящего в состав соответствующего национального </a:t>
            </a:r>
            <a:r>
              <a:rPr lang="ru-RU" sz="1600" dirty="0" smtClean="0">
                <a:solidFill>
                  <a:srgbClr val="FF0000"/>
                </a:solidFill>
              </a:rPr>
              <a:t>проекта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…»</a:t>
            </a:r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5" name="Прямоугольная выноска 24"/>
          <p:cNvSpPr/>
          <p:nvPr/>
        </p:nvSpPr>
        <p:spPr>
          <a:xfrm>
            <a:off x="9966479" y="1124810"/>
            <a:ext cx="1836617" cy="1928395"/>
          </a:xfrm>
          <a:prstGeom prst="wedgeRectCallout">
            <a:avLst>
              <a:gd name="adj1" fmla="val -80857"/>
              <a:gd name="adj2" fmla="val 4462"/>
            </a:avLst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Детализацию необходимо производить </a:t>
            </a:r>
            <a:r>
              <a:rPr lang="ru-RU" sz="1200" b="1" dirty="0">
                <a:solidFill>
                  <a:srgbClr val="FF0000"/>
                </a:solidFill>
              </a:rPr>
              <a:t>вне зависимости от наличия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или отсутствия в качестве источника финансового обеспечения </a:t>
            </a:r>
            <a:r>
              <a:rPr lang="ru-RU" sz="1200" b="1" dirty="0">
                <a:solidFill>
                  <a:srgbClr val="FF0000"/>
                </a:solidFill>
              </a:rPr>
              <a:t>средств федерального </a:t>
            </a:r>
            <a:r>
              <a:rPr lang="ru-RU" sz="1200" b="1" dirty="0" smtClean="0">
                <a:solidFill>
                  <a:srgbClr val="FF0000"/>
                </a:solidFill>
              </a:rPr>
              <a:t>бюджета</a:t>
            </a:r>
            <a:endParaRPr lang="ru-RU" sz="1050" b="1" dirty="0">
              <a:solidFill>
                <a:srgbClr val="FF000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308723" y="4142902"/>
            <a:ext cx="1624692" cy="8082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Субсидия </a:t>
            </a:r>
            <a:r>
              <a:rPr lang="ru-RU" dirty="0"/>
              <a:t>на иные цели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769563" y="4183047"/>
            <a:ext cx="1872072" cy="10858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Субсидия </a:t>
            </a:r>
            <a:r>
              <a:rPr lang="ru-RU" dirty="0"/>
              <a:t>на осуществление капитальных вложений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9471123" y="4159758"/>
            <a:ext cx="1603348" cy="8082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Грант </a:t>
            </a:r>
            <a:r>
              <a:rPr lang="ru-RU" dirty="0"/>
              <a:t>в форме субсидии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990974" y="3130981"/>
            <a:ext cx="5429249" cy="7800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Сведения по выплатам на закупку товаров, работ, услуг </a:t>
            </a:r>
            <a:r>
              <a:rPr lang="ru-RU" b="1" dirty="0">
                <a:solidFill>
                  <a:srgbClr val="FFFF00"/>
                </a:solidFill>
              </a:rPr>
              <a:t>в рамках достижения результатов  национального проекта</a:t>
            </a:r>
          </a:p>
        </p:txBody>
      </p:sp>
      <p:cxnSp>
        <p:nvCxnSpPr>
          <p:cNvPr id="30" name="Прямая со стрелкой 29"/>
          <p:cNvCxnSpPr>
            <a:stCxn id="12" idx="0"/>
            <a:endCxn id="28" idx="1"/>
          </p:cNvCxnSpPr>
          <p:nvPr/>
        </p:nvCxnSpPr>
        <p:spPr>
          <a:xfrm flipV="1">
            <a:off x="3121069" y="3521019"/>
            <a:ext cx="869905" cy="621883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26" idx="0"/>
            <a:endCxn id="28" idx="2"/>
          </p:cNvCxnSpPr>
          <p:nvPr/>
        </p:nvCxnSpPr>
        <p:spPr>
          <a:xfrm flipV="1">
            <a:off x="6705599" y="3911057"/>
            <a:ext cx="0" cy="27199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27" idx="0"/>
            <a:endCxn id="28" idx="3"/>
          </p:cNvCxnSpPr>
          <p:nvPr/>
        </p:nvCxnSpPr>
        <p:spPr>
          <a:xfrm flipH="1" flipV="1">
            <a:off x="9420223" y="3521019"/>
            <a:ext cx="852574" cy="638739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Параллелограмм 4"/>
          <p:cNvSpPr/>
          <p:nvPr/>
        </p:nvSpPr>
        <p:spPr>
          <a:xfrm>
            <a:off x="-4536" y="-16329"/>
            <a:ext cx="5164314" cy="1027635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Приказ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Минфина России от 31.08.2018 </a:t>
            </a:r>
            <a:endParaRPr lang="ru-RU" sz="2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N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186н (ред. от 07.02.2020) 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(формирование ПФХД)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2</a:t>
            </a:fld>
            <a:endParaRPr lang="ru-RU"/>
          </a:p>
        </p:txBody>
      </p:sp>
      <p:sp>
        <p:nvSpPr>
          <p:cNvPr id="21" name="Прямоугольная выноска 20"/>
          <p:cNvSpPr/>
          <p:nvPr/>
        </p:nvSpPr>
        <p:spPr>
          <a:xfrm>
            <a:off x="278671" y="1138389"/>
            <a:ext cx="1836617" cy="3829633"/>
          </a:xfrm>
          <a:prstGeom prst="wedgeRectCallout">
            <a:avLst>
              <a:gd name="adj1" fmla="val -39886"/>
              <a:gd name="adj2" fmla="val 15823"/>
            </a:avLst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письмо Министерства финансов Российской Федерации от 19.08.2020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№ 26-04-05/72886  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>«Об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обеспечении детализации выплат на закупку товаров, работ, услуг и информации об объемах и источниках финансирования закупок по кодам бюджетной классификации руководителями государственных бюджетных и автономных учреждений субъекта Российской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>Федерации»</a:t>
            </a:r>
            <a:endParaRPr lang="ru-RU" sz="12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ru-RU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9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0" y="6186991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9099079" y="6109097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Параллелограмм 4"/>
          <p:cNvSpPr/>
          <p:nvPr/>
        </p:nvSpPr>
        <p:spPr>
          <a:xfrm>
            <a:off x="0" y="0"/>
            <a:ext cx="503409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Детализация БК в документах закупок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426" y="2745276"/>
            <a:ext cx="7415727" cy="3346978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7871" y="4023688"/>
            <a:ext cx="4383679" cy="269142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32" name="Прямоугольник 31"/>
          <p:cNvSpPr/>
          <p:nvPr/>
        </p:nvSpPr>
        <p:spPr>
          <a:xfrm>
            <a:off x="2615172" y="5525356"/>
            <a:ext cx="701040" cy="129540"/>
          </a:xfrm>
          <a:prstGeom prst="rect">
            <a:avLst/>
          </a:prstGeom>
          <a:solidFill>
            <a:schemeClr val="bg1">
              <a:alpha val="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4064111" y="5525356"/>
            <a:ext cx="1432560" cy="175260"/>
          </a:xfrm>
          <a:prstGeom prst="rect">
            <a:avLst/>
          </a:prstGeom>
          <a:solidFill>
            <a:schemeClr val="bg1">
              <a:alpha val="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6930076" y="4997673"/>
            <a:ext cx="654079" cy="129540"/>
          </a:xfrm>
          <a:prstGeom prst="rect">
            <a:avLst/>
          </a:prstGeom>
          <a:solidFill>
            <a:schemeClr val="bg1">
              <a:alpha val="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6930076" y="5700616"/>
            <a:ext cx="1053194" cy="209549"/>
          </a:xfrm>
          <a:prstGeom prst="rect">
            <a:avLst/>
          </a:prstGeom>
          <a:solidFill>
            <a:schemeClr val="bg1">
              <a:alpha val="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489711" y="2946470"/>
            <a:ext cx="36255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Заполнение БК в ГИС «Госзаказ»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3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40586" y="1730251"/>
            <a:ext cx="48644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Формирование план-графика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Постановление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Правительства Российской Федерации от 30.09.2019 №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1279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546577" y="1729613"/>
            <a:ext cx="449455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Формирование реестра контрактов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Приказ Минфина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России от 19.07.2019 №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113н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82175" y="913922"/>
            <a:ext cx="10660646" cy="753296"/>
          </a:xfrm>
          <a:prstGeom prst="round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 В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случае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осуществления </a:t>
            </a:r>
            <a:r>
              <a:rPr lang="ru-RU" sz="1400" b="1" dirty="0" smtClean="0">
                <a:solidFill>
                  <a:srgbClr val="FF0000"/>
                </a:solidFill>
              </a:rPr>
              <a:t>закупок </a:t>
            </a:r>
            <a:r>
              <a:rPr lang="ru-RU" sz="1400" b="1" dirty="0">
                <a:solidFill>
                  <a:srgbClr val="FF0000"/>
                </a:solidFill>
              </a:rPr>
              <a:t>в рамках национальных проектов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заказчиками, в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том числе бюджетными и автономными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учреждениями, унитарными предприятиями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уровня субъекта и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муниципального уровня,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объем финансового обеспечения детализируется по каждому коду бюджетной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классификации (указывается код целевой статьи)</a:t>
            </a:r>
          </a:p>
        </p:txBody>
      </p:sp>
    </p:spTree>
    <p:extLst>
      <p:ext uri="{BB962C8B-B14F-4D97-AF65-F5344CB8AC3E}">
        <p14:creationId xmlns:p14="http://schemas.microsoft.com/office/powerpoint/2010/main" val="217233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0" y="6273389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08811" y="6273389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Параллелограмм 4"/>
          <p:cNvSpPr/>
          <p:nvPr/>
        </p:nvSpPr>
        <p:spPr>
          <a:xfrm>
            <a:off x="-4537" y="-16329"/>
            <a:ext cx="6813551" cy="1285875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ПРИКАЗ от 6 июня 2019 г. N 85н О ПОРЯДКЕ ФОРМИРОВАНИЯ И ПРИМЕНЕНИЯ КОДОВ БЮДЖЕТНОЙ КЛАССИФИКАЦИИ РОССИЙСКОЙ ФЕДЕРАЦИИ, ИХ СТРУКТУРЕ И ПРИНЦИПАХ НАЗНАЧЕНИЯ 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25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5172928"/>
              </p:ext>
            </p:extLst>
          </p:nvPr>
        </p:nvGraphicFramePr>
        <p:xfrm>
          <a:off x="838200" y="1490732"/>
          <a:ext cx="10174360" cy="11899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87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xmlns="" val="20017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xmlns="" val="20018"/>
                    </a:ext>
                  </a:extLst>
                </a:gridCol>
                <a:gridCol w="508718">
                  <a:extLst>
                    <a:ext uri="{9D8B030D-6E8A-4147-A177-3AD203B41FA5}">
                      <a16:colId xmlns:a16="http://schemas.microsoft.com/office/drawing/2014/main" xmlns="" val="20019"/>
                    </a:ext>
                  </a:extLst>
                </a:gridCol>
              </a:tblGrid>
              <a:tr h="190122">
                <a:tc gridSpan="2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Структура кода классификации расходов бюджетов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2943">
                <a:tc rowSpan="2"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Код главного распорядителя бюджетных средств</a:t>
                      </a:r>
                    </a:p>
                  </a:txBody>
                  <a:tcPr marL="0" marR="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Код раздела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Код подраздела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Код целевой статьи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>
                          <a:effectLst/>
                        </a:rPr>
                        <a:t>Код вида расходов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5886"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>
                          <a:effectLst/>
                        </a:rPr>
                        <a:t>Программная (непрограммная) статья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Направление расходов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>
                          <a:effectLst/>
                        </a:rPr>
                        <a:t>группа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>
                          <a:effectLst/>
                        </a:rPr>
                        <a:t>подгруппа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>
                          <a:effectLst/>
                        </a:rPr>
                        <a:t>элемент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294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0" marR="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4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6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7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9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10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11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12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13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14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15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16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17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18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19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20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6" name="Прямоугольник 25"/>
          <p:cNvSpPr/>
          <p:nvPr/>
        </p:nvSpPr>
        <p:spPr>
          <a:xfrm>
            <a:off x="6403156" y="5190706"/>
            <a:ext cx="4671346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1100" b="1" dirty="0">
                <a:latin typeface="Roboto"/>
              </a:rPr>
              <a:t>К</a:t>
            </a:r>
            <a:r>
              <a:rPr lang="ru-RU" sz="1100" b="1" dirty="0" smtClean="0">
                <a:latin typeface="Roboto"/>
              </a:rPr>
              <a:t>од </a:t>
            </a:r>
            <a:r>
              <a:rPr lang="ru-RU" sz="1100" b="1" dirty="0">
                <a:latin typeface="Roboto"/>
              </a:rPr>
              <a:t>направления расходов (</a:t>
            </a:r>
            <a:r>
              <a:rPr lang="ru-RU" sz="1100" b="1" dirty="0">
                <a:solidFill>
                  <a:srgbClr val="FF0000"/>
                </a:solidFill>
                <a:latin typeface="Roboto"/>
              </a:rPr>
              <a:t>13 - 17 разряды кода классификации расходов бюджетов</a:t>
            </a:r>
            <a:r>
              <a:rPr lang="ru-RU" sz="1100" b="1" dirty="0">
                <a:latin typeface="Roboto"/>
              </a:rPr>
              <a:t>), предназначенный для кодирования бюджетных ассигнований по соответствующему направлению (цели) расходования средств</a:t>
            </a:r>
            <a:r>
              <a:rPr lang="ru-RU" sz="1100" b="1" dirty="0">
                <a:solidFill>
                  <a:srgbClr val="FF0000"/>
                </a:solidFill>
                <a:latin typeface="Roboto"/>
              </a:rPr>
              <a:t>, а также по соответствующему результату реализации федерального проекта</a:t>
            </a:r>
            <a:r>
              <a:rPr lang="ru-RU" sz="1100" b="1" dirty="0">
                <a:latin typeface="Roboto"/>
              </a:rPr>
              <a:t>.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6403156" y="2901487"/>
            <a:ext cx="4671346" cy="21236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1100" b="1" dirty="0">
                <a:latin typeface="Roboto"/>
              </a:rPr>
              <a:t>К</a:t>
            </a:r>
            <a:r>
              <a:rPr lang="ru-RU" sz="1100" b="1" dirty="0" smtClean="0">
                <a:latin typeface="Roboto"/>
              </a:rPr>
              <a:t>од </a:t>
            </a:r>
            <a:r>
              <a:rPr lang="ru-RU" sz="1100" b="1" dirty="0">
                <a:latin typeface="Roboto"/>
              </a:rPr>
              <a:t>основного мероприятия (</a:t>
            </a:r>
            <a:r>
              <a:rPr lang="ru-RU" sz="1100" b="1" dirty="0">
                <a:solidFill>
                  <a:srgbClr val="FF0000"/>
                </a:solidFill>
                <a:latin typeface="Roboto"/>
              </a:rPr>
              <a:t>11 - 12 разряды</a:t>
            </a:r>
            <a:r>
              <a:rPr lang="ru-RU" sz="1100" b="1" dirty="0">
                <a:latin typeface="Roboto"/>
              </a:rPr>
              <a:t> </a:t>
            </a:r>
            <a:r>
              <a:rPr lang="ru-RU" sz="1100" b="1" dirty="0">
                <a:solidFill>
                  <a:srgbClr val="FF0000"/>
                </a:solidFill>
                <a:latin typeface="Roboto"/>
              </a:rPr>
              <a:t>кода классификации расходов бюджетов</a:t>
            </a:r>
            <a:r>
              <a:rPr lang="ru-RU" sz="1100" b="1" dirty="0">
                <a:latin typeface="Roboto"/>
              </a:rPr>
              <a:t>), предназначенный для кодирования бюджетных ассигнований по основным мероприятиям, национальным проектам (программам), комплексному плану модернизации и расширения магистральной инфраструктуры (далее - Комплексный план), федеральным проектам, ведомственным проектам (программам), ведомственным целевым программам в рамках подпрограмм государственных программ Российской Федерации, федеральным проектам в рамках федеральных целевых программ, подпрограммам федеральных целевых программ;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932936" y="2866261"/>
            <a:ext cx="494064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Код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классификации расходов бюджетов состоит из двадцати знаков. Структура двадцатизначного кода классификации расходов бюджетов является единой для бюджетов бюджетной системы Российской Федерации и включает следующие составные части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:</a:t>
            </a:r>
            <a:endParaRPr lang="ru-RU" sz="12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hlinkClick r:id="rId3"/>
            </a:endParaRPr>
          </a:p>
          <a:p>
            <a:pPr algn="just"/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код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главного распорядителя бюджетных средств (1 - 3 разряды);</a:t>
            </a:r>
          </a:p>
          <a:p>
            <a:pPr algn="just"/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код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раздела (4 - 5 разряды);</a:t>
            </a:r>
          </a:p>
          <a:p>
            <a:pPr algn="just"/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код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подраздела (6 - 7 разряды);</a:t>
            </a:r>
          </a:p>
          <a:p>
            <a:pPr algn="just"/>
            <a:r>
              <a:rPr lang="ru-RU" sz="12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код 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целевой статьи (8 - 17 разряды</a:t>
            </a:r>
            <a:r>
              <a:rPr lang="ru-RU" sz="12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algn="just"/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код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программного (непрограммного) направления расходов (8 - 9 разряды кода классификации расходов бюджетов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ru-RU" sz="12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код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подпрограммы (10 разряд кода классификации расходов бюджетов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ru-RU" sz="12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код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вида расходов (18 - 20 разряды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/>
            <a:endParaRPr lang="ru-RU" sz="1200" dirty="0">
              <a:latin typeface="Roboto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53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0" y="6186991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08811" y="6186991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174" y="2175256"/>
            <a:ext cx="3440824" cy="3337186"/>
          </a:xfrm>
          <a:prstGeom prst="rect">
            <a:avLst/>
          </a:prstGeom>
        </p:spPr>
      </p:pic>
      <p:sp>
        <p:nvSpPr>
          <p:cNvPr id="13" name="Объект 2"/>
          <p:cNvSpPr txBox="1">
            <a:spLocks/>
          </p:cNvSpPr>
          <p:nvPr/>
        </p:nvSpPr>
        <p:spPr>
          <a:xfrm>
            <a:off x="392091" y="2123825"/>
            <a:ext cx="3800476" cy="36227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Культура (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A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  <a:p>
            <a:pPr marL="0" indent="0" algn="r">
              <a:lnSpc>
                <a:spcPct val="100000"/>
              </a:lnSpc>
              <a:buNone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Экология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(G)</a:t>
            </a: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r">
              <a:lnSpc>
                <a:spcPct val="100000"/>
              </a:lnSpc>
              <a:buNone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Комплексный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план модернизации и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расширения магистральной инфраструктуры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(V)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r">
              <a:lnSpc>
                <a:spcPct val="100000"/>
              </a:lnSpc>
              <a:buNone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Малое и среднее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предпринимательство и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поддержка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индивидуальной предпринимательской инициативы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 (I)</a:t>
            </a: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r">
              <a:lnSpc>
                <a:spcPct val="100000"/>
              </a:lnSpc>
              <a:buNone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Здравоохранение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(N)</a:t>
            </a: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r">
              <a:lnSpc>
                <a:spcPct val="100000"/>
              </a:lnSpc>
              <a:buNone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Демография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(P)</a:t>
            </a: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r">
              <a:lnSpc>
                <a:spcPct val="100000"/>
              </a:lnSpc>
              <a:buNone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Цифровая экономика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D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8558048" y="2175256"/>
            <a:ext cx="3543300" cy="362274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Образование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Жилье и городская среда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F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  <a:p>
            <a:pPr marL="0" indent="0">
              <a:buNone/>
            </a:pP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Наука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(S)</a:t>
            </a: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Международная кооперация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и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экспорт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(T)</a:t>
            </a: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Производительность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труда и поддержка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занятости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(L)</a:t>
            </a: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Безопасные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и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качественные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автомобильные дороги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(R)</a:t>
            </a: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4208298" y="2302329"/>
            <a:ext cx="1577975" cy="158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4208298" y="2684524"/>
            <a:ext cx="1023226" cy="115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4208298" y="3265870"/>
            <a:ext cx="644525" cy="16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4208298" y="4062876"/>
            <a:ext cx="526257" cy="47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4208298" y="4771247"/>
            <a:ext cx="809057" cy="10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4208298" y="5143500"/>
            <a:ext cx="1247775" cy="4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V="1">
            <a:off x="4208298" y="5451929"/>
            <a:ext cx="1955800" cy="58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араллелограмм 4"/>
          <p:cNvSpPr/>
          <p:nvPr/>
        </p:nvSpPr>
        <p:spPr>
          <a:xfrm>
            <a:off x="-4537" y="-16329"/>
            <a:ext cx="7261653" cy="1894115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КОДЫ ОСНОВНЫХ МЕРОПРИЯТИЙ ЦЕЛЕВЫХ СТАТЕЙ РАСХОДОВ, ИХ НАИМЕНОВАНИЯ И СООТВЕТСТВУЮЩИЕ ИМ ПОЛНЫЕ НАИМЕНОВАНИЯ ФЕДЕРАЛЬНЫХ ПРОЕКТОВ В СОСТАВЕ НАЦИОНАЛЬНЫХ ПРОЕКТОВ (ПРОГРАММЫ) И КОМПЛЕКСНОГО ПЛАНА МОДЕРНИЗАЦИИ И РАСШИРЕНИЯ МАГИСТРАЛЬНОЙ ИНФРАСТРУКТУРЫ </a:t>
            </a:r>
          </a:p>
        </p:txBody>
      </p:sp>
      <p:cxnSp>
        <p:nvCxnSpPr>
          <p:cNvPr id="25" name="Прямая со стрелкой 24"/>
          <p:cNvCxnSpPr/>
          <p:nvPr/>
        </p:nvCxnSpPr>
        <p:spPr>
          <a:xfrm flipH="1">
            <a:off x="7181166" y="2286455"/>
            <a:ext cx="130854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7713785" y="2661709"/>
            <a:ext cx="84426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8067580" y="3267529"/>
            <a:ext cx="4980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>
            <a:off x="8157998" y="3986630"/>
            <a:ext cx="4221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>
            <a:off x="7911388" y="4736907"/>
            <a:ext cx="65580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7385538" y="5311338"/>
            <a:ext cx="12147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AutoShape 2" descr="http://budget.gov.ru/epbs/reporting/customResources?uuid=a4cc8de8-cf8b-45fc-aff8-ff5cdac0ea43&amp;version=18.11.2019%2011.41.08.12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AutoShape 4" descr="http://budget.gov.ru/epbs/reporting/customResources?uuid=a4cc8de8-cf8b-45fc-aff8-ff5cdac0ea43&amp;version=18.11.2019%2011.41.08.12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47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0" y="6186991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08811" y="6186991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AutoShape 2" descr="http://budget.gov.ru/epbs/reporting/customResources?uuid=a4cc8de8-cf8b-45fc-aff8-ff5cdac0ea43&amp;version=18.11.2019%2011.41.08.12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AutoShape 4" descr="http://budget.gov.ru/epbs/reporting/customResources?uuid=a4cc8de8-cf8b-45fc-aff8-ff5cdac0ea43&amp;version=18.11.2019%2011.41.08.12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6</a:t>
            </a:fld>
            <a:endParaRPr lang="ru-RU" dirty="0"/>
          </a:p>
        </p:txBody>
      </p:sp>
      <p:sp>
        <p:nvSpPr>
          <p:cNvPr id="32" name="Параллелограмм 4"/>
          <p:cNvSpPr/>
          <p:nvPr/>
        </p:nvSpPr>
        <p:spPr>
          <a:xfrm>
            <a:off x="-4536" y="-16329"/>
            <a:ext cx="5164314" cy="1027635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Уровень декомпозиции данных на портале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«Национальные проекты Самарской области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»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132107633"/>
              </p:ext>
            </p:extLst>
          </p:nvPr>
        </p:nvGraphicFramePr>
        <p:xfrm>
          <a:off x="307975" y="1213658"/>
          <a:ext cx="9515963" cy="4742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Правая фигурная скобка 8"/>
          <p:cNvSpPr/>
          <p:nvPr/>
        </p:nvSpPr>
        <p:spPr>
          <a:xfrm>
            <a:off x="9982200" y="1568477"/>
            <a:ext cx="224287" cy="186330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449605" y="3764514"/>
            <a:ext cx="148108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Уровни могут быть обеспечены только при наличии в структуре регионального проекта  в </a:t>
            </a:r>
            <a:r>
              <a:rPr lang="ru-RU" sz="1400" dirty="0" err="1" smtClean="0">
                <a:solidFill>
                  <a:schemeClr val="accent2">
                    <a:lumMod val="75000"/>
                  </a:schemeClr>
                </a:solidFill>
              </a:rPr>
              <a:t>НП_Мониторинг</a:t>
            </a:r>
            <a:endParaRPr lang="ru-RU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4" name="Правая фигурная скобка 43"/>
          <p:cNvSpPr/>
          <p:nvPr/>
        </p:nvSpPr>
        <p:spPr>
          <a:xfrm>
            <a:off x="9982200" y="3774458"/>
            <a:ext cx="224287" cy="1863306"/>
          </a:xfrm>
          <a:prstGeom prst="rightBrac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/>
          <p:cNvSpPr txBox="1"/>
          <p:nvPr/>
        </p:nvSpPr>
        <p:spPr>
          <a:xfrm>
            <a:off x="10449605" y="1819008"/>
            <a:ext cx="13962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Уровни обеспечены при заполнении заказчиком целевой статьи 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-3" y="6186989"/>
            <a:ext cx="3777244" cy="58460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08811" y="6186991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араллелограмм 4"/>
          <p:cNvSpPr/>
          <p:nvPr/>
        </p:nvSpPr>
        <p:spPr>
          <a:xfrm>
            <a:off x="-4535" y="-16328"/>
            <a:ext cx="4678012" cy="1027634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Перечень мероприятий региональных проектов</a:t>
            </a:r>
          </a:p>
        </p:txBody>
      </p:sp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3554116"/>
              </p:ext>
            </p:extLst>
          </p:nvPr>
        </p:nvGraphicFramePr>
        <p:xfrm>
          <a:off x="1054507" y="1432223"/>
          <a:ext cx="10457554" cy="21431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64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147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478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186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51321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871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Код ЦСР</a:t>
                      </a:r>
                      <a:endParaRPr lang="ru-RU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Номер результата</a:t>
                      </a:r>
                      <a:endParaRPr lang="ru-RU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Наименование результата</a:t>
                      </a:r>
                      <a:endParaRPr lang="ru-RU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Номер мероприятия</a:t>
                      </a:r>
                      <a:endParaRPr lang="ru-RU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Наименование</a:t>
                      </a:r>
                      <a:r>
                        <a:rPr lang="ru-RU" sz="1400" b="1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мероприятия</a:t>
                      </a:r>
                      <a:endParaRPr lang="ru-RU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233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018</a:t>
                      </a:r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N7</a:t>
                      </a:r>
                      <a:r>
                        <a:rPr lang="en-US" sz="14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51140</a:t>
                      </a:r>
                      <a:endParaRPr lang="en-US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4138" indent="0" algn="l" fontAlgn="ctr"/>
                      <a:r>
                        <a:rPr lang="ru-RU" sz="14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Не менее 90% медицинских организаций, подведомственных министерству здравоохранения Самарской области, обеспечивают межведомственное электронное взаимодействие, в том числе с учреждениями медико-социальной экспертизы.</a:t>
                      </a:r>
                      <a:endParaRPr lang="ru-RU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1.1.1</a:t>
                      </a:r>
                      <a:endParaRPr lang="ru-RU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4138" indent="0" algn="l" fontAlgn="ctr"/>
                      <a:r>
                        <a:rPr lang="ru-RU" sz="14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Создание, развитие, внедрение, модернизация  медицинских информационных систем, государственных медицинских организаций Самарской области для обеспечения межведомственного информационного взаимодействия</a:t>
                      </a:r>
                      <a:endParaRPr lang="ru-RU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cxnSp>
        <p:nvCxnSpPr>
          <p:cNvPr id="27" name="Прямая со стрелкой 26"/>
          <p:cNvCxnSpPr>
            <a:endCxn id="24" idx="0"/>
          </p:cNvCxnSpPr>
          <p:nvPr/>
        </p:nvCxnSpPr>
        <p:spPr>
          <a:xfrm>
            <a:off x="1589908" y="3582375"/>
            <a:ext cx="736929" cy="7245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endCxn id="33" idx="0"/>
          </p:cNvCxnSpPr>
          <p:nvPr/>
        </p:nvCxnSpPr>
        <p:spPr>
          <a:xfrm>
            <a:off x="2639792" y="3582375"/>
            <a:ext cx="1063128" cy="7245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26" idx="2"/>
            <a:endCxn id="34" idx="0"/>
          </p:cNvCxnSpPr>
          <p:nvPr/>
        </p:nvCxnSpPr>
        <p:spPr>
          <a:xfrm flipH="1">
            <a:off x="4890593" y="3575369"/>
            <a:ext cx="1392691" cy="7200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>
          <a:xfrm>
            <a:off x="6630773" y="4007860"/>
            <a:ext cx="4551010" cy="178717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Перечень мероприятий региональных проектов формируется на основе паспортов региональной составляющей национального или федерального проекта и доступен для ознакомления  в системе НП_Мониторинг</a:t>
            </a:r>
            <a:r>
              <a:rPr lang="ru-RU" b="1" dirty="0" smtClean="0"/>
              <a:t>. </a:t>
            </a:r>
            <a:endParaRPr lang="ru-RU" b="1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408601" y="4306963"/>
            <a:ext cx="1836471" cy="52210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018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N7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51140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3375649" y="4306964"/>
            <a:ext cx="654541" cy="5221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02</a:t>
            </a:r>
            <a:endParaRPr lang="ru-RU" dirty="0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187431" y="4295389"/>
            <a:ext cx="1406324" cy="5336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010101</a:t>
            </a:r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3207816" y="4524825"/>
            <a:ext cx="3356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997022" y="4524825"/>
            <a:ext cx="3356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7</a:t>
            </a:fld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1408601" y="4955307"/>
            <a:ext cx="4185154" cy="532230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Код в справочнике объектов национальных проектов в ГИС «Госзаказ»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29493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0" y="6186991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08811" y="6186991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араллелограмм 4"/>
          <p:cNvSpPr/>
          <p:nvPr/>
        </p:nvSpPr>
        <p:spPr>
          <a:xfrm>
            <a:off x="-4535" y="-16328"/>
            <a:ext cx="4678012" cy="1027634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Перечень мероприятий региональных проектов</a:t>
            </a:r>
          </a:p>
        </p:txBody>
      </p:sp>
      <p:pic>
        <p:nvPicPr>
          <p:cNvPr id="33" name="Объект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4301" y="1394057"/>
            <a:ext cx="8226191" cy="404416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89053" y="1123983"/>
            <a:ext cx="3466195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Паспорт региональной составляющей национального проекта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включает в себя:</a:t>
            </a:r>
          </a:p>
          <a:p>
            <a:pPr marL="285750" indent="-285750" algn="just">
              <a:buFontTx/>
              <a:buChar char="-"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наименование региональной составляющей национального проекта;</a:t>
            </a:r>
          </a:p>
          <a:p>
            <a:pPr marL="285750" indent="-285750" algn="just">
              <a:buFontTx/>
              <a:buChar char="-"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ее цели и показатели;</a:t>
            </a:r>
          </a:p>
          <a:p>
            <a:pPr marL="285750" indent="-285750" algn="just">
              <a:buFontTx/>
              <a:buChar char="-"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методики расчета показателей;</a:t>
            </a:r>
          </a:p>
          <a:p>
            <a:pPr marL="285750" indent="-285750" algn="just">
              <a:buFontTx/>
              <a:buChar char="-"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задачи и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buFontTx/>
              <a:buChar char="-"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контрольные точки и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buFontTx/>
              <a:buChar char="-"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перечень и общие сведения о региональных составляющих федеральных проектов, обеспечивающих достижение целей и показателей;</a:t>
            </a:r>
          </a:p>
          <a:p>
            <a:pPr marL="285750" indent="-285750" algn="just">
              <a:buFontTx/>
              <a:buChar char="-"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выполнение задач региональной составляющей национального проекта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buFontTx/>
              <a:buChar char="-"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сроки реализации и объемы финансового обеспечения региональной составляющей национального проекта;</a:t>
            </a:r>
          </a:p>
          <a:p>
            <a:pPr marL="285750" indent="-285750" algn="just">
              <a:buFontTx/>
              <a:buChar char="-"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информацию о кураторе, руководителе, администраторе и участниках региональной составляющей национального проекта;</a:t>
            </a:r>
          </a:p>
          <a:p>
            <a:pPr marL="285750" indent="-285750" algn="just">
              <a:buFontTx/>
              <a:buChar char="-"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 также иные сведения.</a:t>
            </a:r>
          </a:p>
          <a:p>
            <a:pPr marL="285750" indent="-285750" algn="just">
              <a:buFontTx/>
              <a:buChar char="-"/>
            </a:pPr>
            <a:endParaRPr lang="ru-RU" sz="12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8</a:t>
            </a:fld>
            <a:endParaRPr lang="ru-RU"/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8362950" y="1701520"/>
            <a:ext cx="790575" cy="36540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883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араллелограмм 4"/>
          <p:cNvSpPr/>
          <p:nvPr/>
        </p:nvSpPr>
        <p:spPr>
          <a:xfrm rot="10800000">
            <a:off x="0" y="6273389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08811" y="6273389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Объект 2"/>
          <p:cNvSpPr txBox="1">
            <a:spLocks/>
          </p:cNvSpPr>
          <p:nvPr/>
        </p:nvSpPr>
        <p:spPr>
          <a:xfrm>
            <a:off x="1381124" y="2554172"/>
            <a:ext cx="3800476" cy="36227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000" b="1" u="sng" dirty="0" smtClean="0">
                <a:solidFill>
                  <a:schemeClr val="accent1">
                    <a:lumMod val="75000"/>
                  </a:schemeClr>
                </a:solidFill>
              </a:rPr>
              <a:t>Электронный бюджет</a:t>
            </a:r>
            <a:endParaRPr lang="ru-RU" sz="2000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- Перечень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национальных проектов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- Перечень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федеральных проектов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- Перечень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региональных проектов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- Интерактивная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карта объектов капитального строительства</a:t>
            </a:r>
          </a:p>
        </p:txBody>
      </p:sp>
      <p:sp>
        <p:nvSpPr>
          <p:cNvPr id="29" name="Параллелограмм 4"/>
          <p:cNvSpPr/>
          <p:nvPr/>
        </p:nvSpPr>
        <p:spPr>
          <a:xfrm>
            <a:off x="-4535" y="-16328"/>
            <a:ext cx="4678012" cy="627063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НПА и методология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288" y="1306042"/>
            <a:ext cx="3835312" cy="1248130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7117837" y="1571317"/>
            <a:ext cx="48455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t_sansbold"/>
              </a:rPr>
              <a:t>Министерство экономического развития</a:t>
            </a:r>
            <a:b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t_sansbold"/>
              </a:rPr>
            </a:b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t_sansbold"/>
              </a:rPr>
              <a:t>и инвестиций Самарской области</a:t>
            </a:r>
            <a:endParaRPr lang="ru-RU" sz="1600" b="1" i="0" u="none" strike="noStrike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pt_sansbold"/>
            </a:endParaRPr>
          </a:p>
        </p:txBody>
      </p:sp>
      <p:pic>
        <p:nvPicPr>
          <p:cNvPr id="27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9726" y="1467356"/>
            <a:ext cx="718111" cy="72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Объект 2"/>
          <p:cNvSpPr txBox="1">
            <a:spLocks/>
          </p:cNvSpPr>
          <p:nvPr/>
        </p:nvSpPr>
        <p:spPr>
          <a:xfrm>
            <a:off x="6399725" y="2888799"/>
            <a:ext cx="5108533" cy="2144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u="sng" dirty="0" smtClean="0">
                <a:solidFill>
                  <a:schemeClr val="accent1">
                    <a:lumMod val="75000"/>
                  </a:schemeClr>
                </a:solidFill>
              </a:rPr>
              <a:t>Министерство </a:t>
            </a:r>
            <a:r>
              <a:rPr lang="ru-RU" sz="2000" b="1" u="sng" dirty="0">
                <a:solidFill>
                  <a:schemeClr val="accent1">
                    <a:lumMod val="75000"/>
                  </a:schemeClr>
                </a:solidFill>
              </a:rPr>
              <a:t>экономического развития </a:t>
            </a:r>
            <a:r>
              <a:rPr lang="ru-RU" sz="2000" b="1" u="sng" dirty="0" smtClean="0">
                <a:solidFill>
                  <a:schemeClr val="accent1">
                    <a:lumMod val="75000"/>
                  </a:schemeClr>
                </a:solidFill>
              </a:rPr>
              <a:t>СО</a:t>
            </a:r>
            <a:endParaRPr lang="ru-RU" sz="1600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- НПА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и методические материалы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- Декомпозированные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показатели региональных составляющих федеральных проектов по муниципальным образованиям Самарской области 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- Паспорта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региональных составляющих федеральных проектов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9</a:t>
            </a:fld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597430" y="5987018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Положение о проектной деятельности в Правительстве Самарской области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утверждено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Постановлением Правительства Самарской области </a:t>
            </a:r>
            <a:endParaRPr lang="ru-RU" sz="1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от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18 августа 2017 г. N 542</a:t>
            </a:r>
          </a:p>
        </p:txBody>
      </p:sp>
    </p:spTree>
    <p:extLst>
      <p:ext uri="{BB962C8B-B14F-4D97-AF65-F5344CB8AC3E}">
        <p14:creationId xmlns:p14="http://schemas.microsoft.com/office/powerpoint/2010/main" val="247958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7457</TotalTime>
  <Words>1637</Words>
  <Application>Microsoft Office PowerPoint</Application>
  <PresentationFormat>Широкоэкранный</PresentationFormat>
  <Paragraphs>240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Constantia</vt:lpstr>
      <vt:lpstr>pt_sansbold</vt:lpstr>
      <vt:lpstr>Roboto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Необходимость заполнения</dc:title>
  <dc:creator>kcht</dc:creator>
  <cp:lastModifiedBy>Кочетков Владимир Сергеевич</cp:lastModifiedBy>
  <cp:revision>171</cp:revision>
  <cp:lastPrinted>2020-12-01T06:04:06Z</cp:lastPrinted>
  <dcterms:created xsi:type="dcterms:W3CDTF">2020-10-10T08:15:03Z</dcterms:created>
  <dcterms:modified xsi:type="dcterms:W3CDTF">2020-12-15T13:18:59Z</dcterms:modified>
</cp:coreProperties>
</file>