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256" r:id="rId2"/>
    <p:sldId id="349" r:id="rId3"/>
    <p:sldId id="320" r:id="rId4"/>
    <p:sldId id="319" r:id="rId5"/>
    <p:sldId id="332" r:id="rId6"/>
    <p:sldId id="333" r:id="rId7"/>
    <p:sldId id="330" r:id="rId8"/>
    <p:sldId id="334" r:id="rId9"/>
    <p:sldId id="335" r:id="rId10"/>
    <p:sldId id="336" r:id="rId11"/>
    <p:sldId id="337" r:id="rId12"/>
    <p:sldId id="338" r:id="rId13"/>
    <p:sldId id="339" r:id="rId14"/>
    <p:sldId id="348" r:id="rId15"/>
    <p:sldId id="340" r:id="rId16"/>
    <p:sldId id="341" r:id="rId17"/>
    <p:sldId id="342" r:id="rId18"/>
    <p:sldId id="343" r:id="rId19"/>
    <p:sldId id="344" r:id="rId20"/>
    <p:sldId id="350" r:id="rId21"/>
    <p:sldId id="351" r:id="rId22"/>
    <p:sldId id="345" r:id="rId23"/>
    <p:sldId id="346" r:id="rId24"/>
    <p:sldId id="347" r:id="rId25"/>
  </p:sldIdLst>
  <p:sldSz cx="12192000" cy="6858000"/>
  <p:notesSz cx="6805613" cy="99393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48E8E"/>
    <a:srgbClr val="9CBC5C"/>
    <a:srgbClr val="FFFF66"/>
    <a:srgbClr val="1C51A6"/>
    <a:srgbClr val="0F65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3" autoAdjust="0"/>
    <p:restoredTop sz="96229" autoAdjust="0"/>
  </p:normalViewPr>
  <p:slideViewPr>
    <p:cSldViewPr>
      <p:cViewPr>
        <p:scale>
          <a:sx n="70" d="100"/>
          <a:sy n="70" d="100"/>
        </p:scale>
        <p:origin x="-618" y="-50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841" cy="497047"/>
          </a:xfrm>
          <a:prstGeom prst="rect">
            <a:avLst/>
          </a:prstGeom>
        </p:spPr>
        <p:txBody>
          <a:bodyPr vert="horz" lIns="91842" tIns="45921" rIns="91842" bIns="45921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4183" y="1"/>
            <a:ext cx="2949841" cy="497047"/>
          </a:xfrm>
          <a:prstGeom prst="rect">
            <a:avLst/>
          </a:prstGeom>
        </p:spPr>
        <p:txBody>
          <a:bodyPr vert="horz" lIns="91842" tIns="45921" rIns="91842" bIns="45921" rtlCol="0"/>
          <a:lstStyle>
            <a:lvl1pPr algn="r">
              <a:defRPr sz="1200"/>
            </a:lvl1pPr>
          </a:lstStyle>
          <a:p>
            <a:fld id="{A8EC1302-7AB2-41C0-80A3-52C712120B3C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0693"/>
            <a:ext cx="2949841" cy="497046"/>
          </a:xfrm>
          <a:prstGeom prst="rect">
            <a:avLst/>
          </a:prstGeom>
        </p:spPr>
        <p:txBody>
          <a:bodyPr vert="horz" lIns="91842" tIns="45921" rIns="91842" bIns="45921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4183" y="9440693"/>
            <a:ext cx="2949841" cy="497046"/>
          </a:xfrm>
          <a:prstGeom prst="rect">
            <a:avLst/>
          </a:prstGeom>
        </p:spPr>
        <p:txBody>
          <a:bodyPr vert="horz" lIns="91842" tIns="45921" rIns="91842" bIns="45921" rtlCol="0" anchor="b"/>
          <a:lstStyle>
            <a:lvl1pPr algn="r">
              <a:defRPr sz="1200"/>
            </a:lvl1pPr>
          </a:lstStyle>
          <a:p>
            <a:fld id="{8291ACEA-4E09-4ACA-902A-A9D3CA6815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4510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6967"/>
          </a:xfrm>
          <a:prstGeom prst="rect">
            <a:avLst/>
          </a:prstGeom>
        </p:spPr>
        <p:txBody>
          <a:bodyPr vert="horz" lIns="91842" tIns="45921" rIns="91842" bIns="45921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4940" y="0"/>
            <a:ext cx="2949099" cy="496967"/>
          </a:xfrm>
          <a:prstGeom prst="rect">
            <a:avLst/>
          </a:prstGeom>
        </p:spPr>
        <p:txBody>
          <a:bodyPr vert="horz" lIns="91842" tIns="45921" rIns="91842" bIns="45921" rtlCol="0"/>
          <a:lstStyle>
            <a:lvl1pPr algn="r">
              <a:defRPr sz="1200"/>
            </a:lvl1pPr>
          </a:lstStyle>
          <a:p>
            <a:fld id="{AAC6F9AF-578D-4606-8ED9-CDA80934F555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8900" y="744538"/>
            <a:ext cx="6627813" cy="37290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42" tIns="45921" rIns="91842" bIns="45921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562" y="4721185"/>
            <a:ext cx="5444490" cy="4472702"/>
          </a:xfrm>
          <a:prstGeom prst="rect">
            <a:avLst/>
          </a:prstGeom>
        </p:spPr>
        <p:txBody>
          <a:bodyPr vert="horz" lIns="91842" tIns="45921" rIns="91842" bIns="45921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0646"/>
            <a:ext cx="2949099" cy="496967"/>
          </a:xfrm>
          <a:prstGeom prst="rect">
            <a:avLst/>
          </a:prstGeom>
        </p:spPr>
        <p:txBody>
          <a:bodyPr vert="horz" lIns="91842" tIns="45921" rIns="91842" bIns="45921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4940" y="9440646"/>
            <a:ext cx="2949099" cy="496967"/>
          </a:xfrm>
          <a:prstGeom prst="rect">
            <a:avLst/>
          </a:prstGeom>
        </p:spPr>
        <p:txBody>
          <a:bodyPr vert="horz" lIns="91842" tIns="45921" rIns="91842" bIns="45921" rtlCol="0" anchor="b"/>
          <a:lstStyle>
            <a:lvl1pPr algn="r">
              <a:defRPr sz="1200"/>
            </a:lvl1pPr>
          </a:lstStyle>
          <a:p>
            <a:fld id="{841EB0D7-59C4-427C-9656-F944E8D0D9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90494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30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C7A43-4621-4E30-9AFE-F93490F6BF07}" type="datetime1">
              <a:rPr lang="ru-RU" smtClean="0"/>
              <a:t>06.10.2020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04C52-DE41-4BE1-B81D-C7E9D68B0FE0}" type="datetime1">
              <a:rPr lang="ru-RU" smtClean="0"/>
              <a:t>06.10.2020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43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43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CB2BE-AB75-4BB4-A291-E845E64BE156}" type="datetime1">
              <a:rPr lang="ru-RU" smtClean="0"/>
              <a:t>06.10.2020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DE255-278E-40FA-83B7-5F20AB976F3B}" type="datetime1">
              <a:rPr lang="ru-RU" smtClean="0"/>
              <a:t>06.10.2020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86B04-54F6-40BA-88D5-6B4154F0587C}" type="datetime1">
              <a:rPr lang="ru-RU" smtClean="0"/>
              <a:t>06.10.2020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5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5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D66F3-9F3D-4561-8994-767373379056}" type="datetime1">
              <a:rPr lang="ru-RU" smtClean="0"/>
              <a:t>06.10.2020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70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D50A5-532B-4D2A-865D-28829025E133}" type="datetime1">
              <a:rPr lang="ru-RU" smtClean="0"/>
              <a:t>06.10.2020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4FFC9-DD88-41CB-BB72-A31954C8E446}" type="datetime1">
              <a:rPr lang="ru-RU" smtClean="0"/>
              <a:t>06.10.2020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53D64-007A-4F49-A027-E956F38F8F89}" type="datetime1">
              <a:rPr lang="ru-RU" smtClean="0"/>
              <a:t>06.10.2020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5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ED874-03A4-4A4C-A6B2-47F4B6B7CC05}" type="datetime1">
              <a:rPr lang="ru-RU" smtClean="0"/>
              <a:t>06.10.2020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1F968-3277-4BC1-856B-EC1D3FFB2E81}" type="datetime1">
              <a:rPr lang="ru-RU" smtClean="0"/>
              <a:t>06.10.2020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5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449390-2E00-414C-A308-3FB71ED3C7BA}" type="datetime1">
              <a:rPr lang="ru-RU" smtClean="0"/>
              <a:t>06.10.2020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6395080"/>
            <a:ext cx="12192000" cy="46292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20</a:t>
            </a:r>
            <a:r>
              <a:rPr lang="ru-RU" sz="1400" dirty="0">
                <a:solidFill>
                  <a:schemeClr val="bg1">
                    <a:lumMod val="50000"/>
                  </a:schemeClr>
                </a:solidFill>
              </a:rPr>
              <a:t>20 год</a:t>
            </a:r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198" y="234518"/>
            <a:ext cx="1497905" cy="1497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700851" y="3253890"/>
            <a:ext cx="36724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ИНСТРУМЕНТ ОБЕСПЕЧЕНИЯ </a:t>
            </a:r>
            <a:r>
              <a:rPr lang="ru-RU" sz="160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ПРОДОВОЛЬСТВЕННОЙ БЕЗОПАСНОСТИ</a:t>
            </a:r>
            <a:endParaRPr lang="ru-RU" sz="16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99175" y="5538659"/>
            <a:ext cx="201617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webtorgi.samregion.ru</a:t>
            </a:r>
            <a:endParaRPr lang="ru-RU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4119" y="922510"/>
            <a:ext cx="5472608" cy="5423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480376" y="6443981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 dirty="0"/>
          </a:p>
        </p:txBody>
      </p:sp>
      <p:pic>
        <p:nvPicPr>
          <p:cNvPr id="11" name="Picture 14" descr="C:\Users\sharapovir\Desktop\qr-code (1)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197" y="4182490"/>
            <a:ext cx="1356171" cy="1356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700853" y="1904338"/>
            <a:ext cx="645159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cs typeface="Times New Roman" panose="02020603050405020304" pitchFamily="18" charset="0"/>
              </a:rPr>
              <a:t>СПЕЦИАЛИЗИРОВАННЫЙ</a:t>
            </a:r>
          </a:p>
          <a:p>
            <a:r>
              <a:rPr lang="ru-RU" sz="4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cs typeface="Times New Roman" panose="02020603050405020304" pitchFamily="18" charset="0"/>
              </a:rPr>
              <a:t>СКЛАД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2715348" y="638842"/>
            <a:ext cx="216189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Главное управление</a:t>
            </a:r>
          </a:p>
          <a:p>
            <a:r>
              <a:rPr lang="ru-RU" sz="16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организации торгов</a:t>
            </a:r>
          </a:p>
          <a:p>
            <a:r>
              <a:rPr lang="ru-RU" sz="16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Самарской области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2" y="722706"/>
            <a:ext cx="5250319" cy="539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722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407370" y="6481229"/>
            <a:ext cx="176419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webtorgi.samregion.ru</a:t>
            </a:r>
            <a:endParaRPr lang="ru-RU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480376" y="6443981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10</a:t>
            </a:fld>
            <a:endParaRPr lang="ru-RU" dirty="0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795" y="312829"/>
            <a:ext cx="1008112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0" y="6373905"/>
            <a:ext cx="12192000" cy="46292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15343" y="6457881"/>
            <a:ext cx="176419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webtorgi.samregion.ru</a:t>
            </a:r>
            <a:endParaRPr lang="ru-RU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" name="Номер слайда 1"/>
          <p:cNvSpPr txBox="1">
            <a:spLocks/>
          </p:cNvSpPr>
          <p:nvPr/>
        </p:nvSpPr>
        <p:spPr>
          <a:xfrm>
            <a:off x="9632776" y="659638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14" name="Номер слайда 1"/>
          <p:cNvSpPr txBox="1">
            <a:spLocks/>
          </p:cNvSpPr>
          <p:nvPr/>
        </p:nvSpPr>
        <p:spPr>
          <a:xfrm>
            <a:off x="9688501" y="6419425"/>
            <a:ext cx="16640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19B0651-EE4F-4900-A07F-96A6BFA9D0F0}" type="slidenum">
              <a:rPr lang="ru-RU" smtClean="0"/>
              <a:pPr/>
              <a:t>10</a:t>
            </a:fld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021763" y="1313539"/>
            <a:ext cx="3048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dirty="0" smtClean="0">
                <a:solidFill>
                  <a:prstClr val="black"/>
                </a:solidFill>
              </a:rPr>
              <a:t>.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2" name="Штриховая стрелка вправо 11"/>
          <p:cNvSpPr/>
          <p:nvPr/>
        </p:nvSpPr>
        <p:spPr>
          <a:xfrm>
            <a:off x="7464597" y="100935"/>
            <a:ext cx="2232248" cy="803594"/>
          </a:xfrm>
          <a:prstGeom prst="stripedRightArrow">
            <a:avLst/>
          </a:prstGeom>
          <a:solidFill>
            <a:srgbClr val="4E5B6F">
              <a:lumMod val="20000"/>
              <a:lumOff val="80000"/>
            </a:srgbClr>
          </a:solidFill>
          <a:ln w="9525" algn="ctr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none" anchor="ctr"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Штриховая стрелка вправо 16"/>
          <p:cNvSpPr/>
          <p:nvPr/>
        </p:nvSpPr>
        <p:spPr>
          <a:xfrm>
            <a:off x="4698376" y="2421782"/>
            <a:ext cx="2732636" cy="1021698"/>
          </a:xfrm>
          <a:prstGeom prst="stripedRightArrow">
            <a:avLst/>
          </a:prstGeom>
          <a:solidFill>
            <a:srgbClr val="4E5B6F">
              <a:lumMod val="20000"/>
              <a:lumOff val="80000"/>
            </a:srgbClr>
          </a:solidFill>
          <a:ln w="9525" algn="ctr">
            <a:noFill/>
            <a:miter lim="800000"/>
            <a:headEnd/>
            <a:tailEnd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softEdge rad="317500"/>
          </a:effectLst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none" anchor="ctr"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778694" y="276335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Могут быть заменены</a:t>
            </a:r>
            <a:endParaRPr lang="ru-RU" sz="11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949382" y="194835"/>
            <a:ext cx="954721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</a:pP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После слов </a:t>
            </a:r>
            <a:r>
              <a:rPr lang="ru-RU" sz="2400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«дата изготовления</a:t>
            </a: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 указывается дата изготовления пищевой продукции или место нанесения этой даты на потребительскую упаковку.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1830520" y="2578688"/>
            <a:ext cx="269261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Слово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sng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«дата изготовления» </a:t>
            </a:r>
            <a:endParaRPr kumimoji="0" lang="ru-RU" b="0" i="0" u="sng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6488301" y="2497119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Слово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sng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«дата производства»</a:t>
            </a:r>
            <a:endParaRPr kumimoji="0" lang="ru-RU" sz="2000" b="0" i="0" u="sng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2" name="Штриховая стрелка вправо 21"/>
          <p:cNvSpPr/>
          <p:nvPr/>
        </p:nvSpPr>
        <p:spPr>
          <a:xfrm>
            <a:off x="4532663" y="4401741"/>
            <a:ext cx="2732636" cy="1021698"/>
          </a:xfrm>
          <a:prstGeom prst="stripedRightArrow">
            <a:avLst/>
          </a:prstGeom>
          <a:solidFill>
            <a:srgbClr val="4E5B6F">
              <a:lumMod val="20000"/>
              <a:lumOff val="80000"/>
            </a:srgbClr>
          </a:solidFill>
          <a:ln w="9525" algn="ctr">
            <a:noFill/>
            <a:miter lim="800000"/>
            <a:headEnd/>
            <a:tailEnd/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none" anchor="ctr"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           могут быть </a:t>
            </a:r>
            <a:endParaRPr kumimoji="0" lang="ru-RU" sz="16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815031" y="4401741"/>
            <a:ext cx="2549924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</a:pPr>
            <a:r>
              <a:rPr 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ТР ТС на отдельные виды пищевой продукции вместо слов </a:t>
            </a:r>
            <a:r>
              <a:rPr lang="ru-RU" sz="2000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«дата изготовления» </a:t>
            </a:r>
            <a:endParaRPr lang="ru-RU" b="1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7638015" y="4201498"/>
            <a:ext cx="288032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дата розлива напитков;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дата сортировки яиц;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год урожая; сельскохозяйственных культур;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год сбора дикорастущих фруктов, орехов.</a:t>
            </a:r>
            <a:endParaRPr kumimoji="0" lang="ru-RU" sz="20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430385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407370" y="6481229"/>
            <a:ext cx="176419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webtorgi.samregion.ru</a:t>
            </a:r>
            <a:endParaRPr lang="ru-RU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480376" y="6443981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11</a:t>
            </a:fld>
            <a:endParaRPr lang="ru-RU" dirty="0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795" y="312829"/>
            <a:ext cx="1008112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0" y="6373905"/>
            <a:ext cx="12192000" cy="46292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15343" y="6457881"/>
            <a:ext cx="176419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webtorgi.samregion.ru</a:t>
            </a:r>
            <a:endParaRPr lang="ru-RU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" name="Номер слайда 1"/>
          <p:cNvSpPr txBox="1">
            <a:spLocks/>
          </p:cNvSpPr>
          <p:nvPr/>
        </p:nvSpPr>
        <p:spPr>
          <a:xfrm>
            <a:off x="9632776" y="659638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14" name="Номер слайда 1"/>
          <p:cNvSpPr txBox="1">
            <a:spLocks/>
          </p:cNvSpPr>
          <p:nvPr/>
        </p:nvSpPr>
        <p:spPr>
          <a:xfrm>
            <a:off x="9688501" y="6419425"/>
            <a:ext cx="16640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19B0651-EE4F-4900-A07F-96A6BFA9D0F0}" type="slidenum">
              <a:rPr lang="ru-RU" smtClean="0"/>
              <a:pPr/>
              <a:t>11</a:t>
            </a:fld>
            <a:endParaRPr lang="ru-RU" dirty="0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flipH="1">
            <a:off x="2063554" y="980728"/>
            <a:ext cx="971004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9021763" y="1313539"/>
            <a:ext cx="3048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dirty="0" smtClean="0">
                <a:solidFill>
                  <a:prstClr val="black"/>
                </a:solidFill>
              </a:rPr>
              <a:t>.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2447393" y="-1164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0000"/>
              </a:lnSpc>
            </a:pPr>
            <a:r>
              <a:rPr lang="ru-RU" sz="2500" b="1" smtClean="0">
                <a:latin typeface="Times New Roman"/>
                <a:ea typeface="Times New Roman"/>
              </a:rPr>
              <a:t>Общие требования к указанию в маркировке пищевой ценности пищевой продукции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Oval 4"/>
          <p:cNvSpPr>
            <a:spLocks noChangeArrowheads="1"/>
          </p:cNvSpPr>
          <p:nvPr/>
        </p:nvSpPr>
        <p:spPr bwMode="gray">
          <a:xfrm>
            <a:off x="4584168" y="2931796"/>
            <a:ext cx="3956050" cy="3881437"/>
          </a:xfrm>
          <a:prstGeom prst="ellipse">
            <a:avLst/>
          </a:prstGeom>
          <a:noFill/>
          <a:ln w="12700">
            <a:solidFill>
              <a:srgbClr val="D6ECFF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19" name="Oval 5"/>
          <p:cNvSpPr>
            <a:spLocks noChangeArrowheads="1"/>
          </p:cNvSpPr>
          <p:nvPr/>
        </p:nvSpPr>
        <p:spPr bwMode="gray">
          <a:xfrm>
            <a:off x="4584168" y="3141626"/>
            <a:ext cx="3490913" cy="3490912"/>
          </a:xfrm>
          <a:prstGeom prst="ellipse">
            <a:avLst/>
          </a:prstGeom>
          <a:noFill/>
          <a:ln w="12700">
            <a:solidFill>
              <a:srgbClr val="D6ECFF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0" name="Oval 6"/>
          <p:cNvSpPr>
            <a:spLocks noChangeArrowheads="1"/>
          </p:cNvSpPr>
          <p:nvPr/>
        </p:nvSpPr>
        <p:spPr bwMode="gray">
          <a:xfrm>
            <a:off x="5017555" y="3465196"/>
            <a:ext cx="2973388" cy="2973387"/>
          </a:xfrm>
          <a:prstGeom prst="ellipse">
            <a:avLst/>
          </a:prstGeom>
          <a:noFill/>
          <a:ln w="12700">
            <a:solidFill>
              <a:srgbClr val="D6ECFF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1" name="AutoShape 7"/>
          <p:cNvSpPr>
            <a:spLocks noChangeArrowheads="1"/>
          </p:cNvSpPr>
          <p:nvPr/>
        </p:nvSpPr>
        <p:spPr bwMode="gray">
          <a:xfrm rot="9044363">
            <a:off x="3905639" y="4856355"/>
            <a:ext cx="2250509" cy="1855787"/>
          </a:xfrm>
          <a:prstGeom prst="chevron">
            <a:avLst>
              <a:gd name="adj" fmla="val 28655"/>
            </a:avLst>
          </a:prstGeom>
          <a:gradFill flip="none" rotWithShape="1">
            <a:gsLst>
              <a:gs pos="0">
                <a:srgbClr val="7FD13B">
                  <a:lumMod val="60000"/>
                  <a:lumOff val="40000"/>
                  <a:shade val="30000"/>
                  <a:satMod val="115000"/>
                </a:srgbClr>
              </a:gs>
              <a:gs pos="50000">
                <a:srgbClr val="7FD13B">
                  <a:lumMod val="60000"/>
                  <a:lumOff val="40000"/>
                  <a:shade val="67500"/>
                  <a:satMod val="115000"/>
                </a:srgbClr>
              </a:gs>
              <a:gs pos="100000">
                <a:srgbClr val="7FD13B">
                  <a:lumMod val="60000"/>
                  <a:lumOff val="40000"/>
                  <a:shade val="100000"/>
                  <a:satMod val="115000"/>
                </a:srgbClr>
              </a:gs>
            </a:gsLst>
            <a:lin ang="8100000" scaled="1"/>
            <a:tileRect/>
          </a:gradFill>
          <a:ln w="9525">
            <a:noFill/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163500" prstMaterial="legacyMatte">
            <a:bevelT w="13500" h="13500" prst="angle"/>
            <a:bevelB w="13500" h="13500" prst="angle"/>
            <a:extrusionClr>
              <a:srgbClr val="99CC00"/>
            </a:extrusionClr>
          </a:sp3d>
        </p:spPr>
        <p:txBody>
          <a:bodyPr wrap="none" anchor="ctr">
            <a:flatTx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2" name="AutoShape 8"/>
          <p:cNvSpPr>
            <a:spLocks noChangeArrowheads="1"/>
          </p:cNvSpPr>
          <p:nvPr/>
        </p:nvSpPr>
        <p:spPr bwMode="gray">
          <a:xfrm rot="16200000">
            <a:off x="5431741" y="2463331"/>
            <a:ext cx="2084691" cy="1855787"/>
          </a:xfrm>
          <a:prstGeom prst="chevron">
            <a:avLst>
              <a:gd name="adj" fmla="val 28655"/>
            </a:avLst>
          </a:prstGeom>
          <a:solidFill>
            <a:srgbClr val="7FD13B"/>
          </a:solidFill>
          <a:ln w="9525">
            <a:noFill/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163500" prstMaterial="legacyPlastic">
            <a:bevelT w="13500" h="13500" prst="angle"/>
            <a:bevelB w="13500" h="13500" prst="angle"/>
            <a:extrusionClr>
              <a:srgbClr val="7FD13B"/>
            </a:extrusionClr>
          </a:sp3d>
        </p:spPr>
        <p:txBody>
          <a:bodyPr wrap="none" anchor="ctr">
            <a:flatTx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3" name="AutoShape 9"/>
          <p:cNvSpPr>
            <a:spLocks noChangeArrowheads="1"/>
          </p:cNvSpPr>
          <p:nvPr/>
        </p:nvSpPr>
        <p:spPr bwMode="gray">
          <a:xfrm rot="1788254">
            <a:off x="6786142" y="4853600"/>
            <a:ext cx="2182018" cy="1855787"/>
          </a:xfrm>
          <a:prstGeom prst="chevron">
            <a:avLst>
              <a:gd name="adj" fmla="val 28655"/>
            </a:avLst>
          </a:prstGeom>
          <a:solidFill>
            <a:srgbClr val="EB8803"/>
          </a:solidFill>
          <a:ln w="9525">
            <a:noFill/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163500" prstMaterial="legacyMatte">
            <a:bevelT w="13500" h="13500" prst="angle"/>
            <a:bevelB w="13500" h="13500" prst="angle"/>
            <a:extrusionClr>
              <a:srgbClr val="EB8803"/>
            </a:extrusionClr>
          </a:sp3d>
        </p:spPr>
        <p:txBody>
          <a:bodyPr wrap="none" anchor="ctr">
            <a:flatTx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4" name="Text Box 10"/>
          <p:cNvSpPr txBox="1">
            <a:spLocks noChangeArrowheads="1"/>
          </p:cNvSpPr>
          <p:nvPr/>
        </p:nvSpPr>
        <p:spPr bwMode="gray">
          <a:xfrm>
            <a:off x="5538218" y="4331414"/>
            <a:ext cx="1855787" cy="138499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Пищевая ценность пищевой продукции, указываемая в ее маркировке, включает</a:t>
            </a: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srgbClr val="1C1C1C"/>
              </a:solidFill>
              <a:effectLst/>
              <a:uLnTx/>
              <a:uFillTx/>
            </a:endParaRPr>
          </a:p>
        </p:txBody>
      </p:sp>
      <p:sp>
        <p:nvSpPr>
          <p:cNvPr id="25" name="Rectangle 11"/>
          <p:cNvSpPr>
            <a:spLocks noChangeArrowheads="1"/>
          </p:cNvSpPr>
          <p:nvPr/>
        </p:nvSpPr>
        <p:spPr bwMode="gray">
          <a:xfrm>
            <a:off x="5453951" y="2931796"/>
            <a:ext cx="2043113" cy="9233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энергетическую ценность (калорийность);</a:t>
            </a:r>
            <a:endParaRPr kumimoji="0" lang="en-US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26" name="Rectangle 12"/>
          <p:cNvSpPr>
            <a:spLocks noChangeArrowheads="1"/>
          </p:cNvSpPr>
          <p:nvPr/>
        </p:nvSpPr>
        <p:spPr bwMode="gray">
          <a:xfrm>
            <a:off x="7373592" y="5050466"/>
            <a:ext cx="1325985" cy="132343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количество витаминов и минеральных веществ</a:t>
            </a:r>
            <a:endParaRPr kumimoji="0" lang="en-US" sz="16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27" name="Rectangle 13"/>
          <p:cNvSpPr>
            <a:spLocks noChangeArrowheads="1"/>
          </p:cNvSpPr>
          <p:nvPr/>
        </p:nvSpPr>
        <p:spPr bwMode="gray">
          <a:xfrm>
            <a:off x="4136146" y="5211800"/>
            <a:ext cx="1402072" cy="120032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количество белков, жиров, углеводов;</a:t>
            </a:r>
            <a:endParaRPr kumimoji="0" lang="en-US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28" name="Text Box 14"/>
          <p:cNvSpPr txBox="1">
            <a:spLocks noChangeArrowheads="1"/>
          </p:cNvSpPr>
          <p:nvPr/>
        </p:nvSpPr>
        <p:spPr bwMode="black">
          <a:xfrm>
            <a:off x="7634152" y="2804712"/>
            <a:ext cx="432726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120650" marR="0" lvl="0" indent="-120650" algn="just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12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Указывается в джоулях и калориях или в кратных или дольных единицах указанных величин</a:t>
            </a:r>
            <a:endParaRPr kumimoji="0" lang="en-US" sz="1050" b="1" i="0" u="none" strike="noStrike" kern="0" cap="none" spc="0" normalizeH="0" baseline="0" noProof="0" dirty="0" smtClean="0">
              <a:ln>
                <a:noFill/>
              </a:ln>
              <a:solidFill>
                <a:srgbClr val="7FD13B"/>
              </a:solidFill>
              <a:effectLst/>
              <a:uLnTx/>
              <a:uFillTx/>
            </a:endParaRPr>
          </a:p>
        </p:txBody>
      </p:sp>
      <p:sp>
        <p:nvSpPr>
          <p:cNvPr id="29" name="Text Box 15"/>
          <p:cNvSpPr txBox="1">
            <a:spLocks noChangeArrowheads="1"/>
          </p:cNvSpPr>
          <p:nvPr/>
        </p:nvSpPr>
        <p:spPr bwMode="black">
          <a:xfrm>
            <a:off x="8930683" y="4802461"/>
            <a:ext cx="3287688" cy="16210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ru-RU" sz="1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Указывается </a:t>
            </a: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ед. </a:t>
            </a: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величин Международной системы единиц </a:t>
            </a:r>
            <a:r>
              <a:rPr lang="ru-RU" sz="1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миллиграммах или микрограммах) или в иных </a:t>
            </a:r>
            <a:r>
              <a:rPr lang="ru-RU" sz="1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ед. </a:t>
            </a: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величин, допущенных к применению в государствах - членах </a:t>
            </a:r>
            <a:r>
              <a:rPr lang="ru-RU" sz="1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ТС.</a:t>
            </a:r>
            <a:endParaRPr lang="ru-RU" sz="14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 Box 16"/>
          <p:cNvSpPr txBox="1">
            <a:spLocks noChangeArrowheads="1"/>
          </p:cNvSpPr>
          <p:nvPr/>
        </p:nvSpPr>
        <p:spPr bwMode="black">
          <a:xfrm>
            <a:off x="133933" y="5275146"/>
            <a:ext cx="401840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Указывается в </a:t>
            </a:r>
            <a:r>
              <a:rPr 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граммах или в кратных или дольных единицах указанных величин.</a:t>
            </a:r>
          </a:p>
        </p:txBody>
      </p:sp>
      <p:cxnSp>
        <p:nvCxnSpPr>
          <p:cNvPr id="31" name="Соединительная линия уступом 30"/>
          <p:cNvCxnSpPr/>
          <p:nvPr/>
        </p:nvCxnSpPr>
        <p:spPr>
          <a:xfrm flipV="1">
            <a:off x="7525805" y="3465196"/>
            <a:ext cx="4543958" cy="265991"/>
          </a:xfrm>
          <a:prstGeom prst="bentConnector3">
            <a:avLst/>
          </a:prstGeom>
          <a:noFill/>
          <a:ln w="28575" cap="flat" cmpd="sng" algn="ctr">
            <a:solidFill>
              <a:sysClr val="windowText" lastClr="000000"/>
            </a:solidFill>
            <a:prstDash val="lgDashDot"/>
            <a:tailEnd type="arrow"/>
          </a:ln>
          <a:effectLst/>
        </p:spPr>
      </p:cxnSp>
      <p:cxnSp>
        <p:nvCxnSpPr>
          <p:cNvPr id="32" name="Соединительная линия уступом 31"/>
          <p:cNvCxnSpPr/>
          <p:nvPr/>
        </p:nvCxnSpPr>
        <p:spPr>
          <a:xfrm flipV="1">
            <a:off x="7724391" y="6412129"/>
            <a:ext cx="4345372" cy="321484"/>
          </a:xfrm>
          <a:prstGeom prst="bentConnector3">
            <a:avLst/>
          </a:prstGeom>
          <a:noFill/>
          <a:ln w="28575" cap="flat" cmpd="sng" algn="ctr">
            <a:solidFill>
              <a:sysClr val="windowText" lastClr="000000"/>
            </a:solidFill>
            <a:prstDash val="lgDashDot"/>
            <a:tailEnd type="arrow"/>
          </a:ln>
          <a:effectLst/>
        </p:spPr>
      </p:cxnSp>
      <p:cxnSp>
        <p:nvCxnSpPr>
          <p:cNvPr id="33" name="Соединительная линия уступом 32"/>
          <p:cNvCxnSpPr/>
          <p:nvPr/>
        </p:nvCxnSpPr>
        <p:spPr>
          <a:xfrm rot="10800000">
            <a:off x="0" y="6383059"/>
            <a:ext cx="5163046" cy="473338"/>
          </a:xfrm>
          <a:prstGeom prst="bentConnector3">
            <a:avLst/>
          </a:prstGeom>
          <a:noFill/>
          <a:ln w="28575" cap="flat" cmpd="sng" algn="ctr">
            <a:solidFill>
              <a:sysClr val="windowText" lastClr="000000"/>
            </a:solidFill>
            <a:prstDash val="lgDashDot"/>
            <a:tailEnd type="arrow"/>
          </a:ln>
          <a:effectLst/>
        </p:spPr>
      </p:cxnSp>
      <p:sp>
        <p:nvSpPr>
          <p:cNvPr id="34" name="Прямоугольник 33"/>
          <p:cNvSpPr/>
          <p:nvPr/>
        </p:nvSpPr>
        <p:spPr>
          <a:xfrm>
            <a:off x="441795" y="1131358"/>
            <a:ext cx="11627968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6088" algn="just">
              <a:lnSpc>
                <a:spcPct val="120000"/>
              </a:lnSpc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</a:pPr>
            <a:r>
              <a:rPr 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Пищевая ценность пищевой продукции должна быть приведена в расчете на 100 граммов или 100 миллилитров и (или) на одну порцию (определенное количество пищевой продукции, указанное в ее маркировке как одна порция при обязательном указании количества такой порции) пищевой продукции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77473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407370" y="6481229"/>
            <a:ext cx="176419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webtorgi.samregion.ru</a:t>
            </a:r>
            <a:endParaRPr lang="ru-RU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480376" y="6443981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12</a:t>
            </a:fld>
            <a:endParaRPr lang="ru-RU" dirty="0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795" y="312829"/>
            <a:ext cx="1008112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0" y="6373905"/>
            <a:ext cx="12192000" cy="46292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15343" y="6457881"/>
            <a:ext cx="176419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webtorgi.samregion.ru</a:t>
            </a:r>
            <a:endParaRPr lang="ru-RU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" name="Номер слайда 1"/>
          <p:cNvSpPr txBox="1">
            <a:spLocks/>
          </p:cNvSpPr>
          <p:nvPr/>
        </p:nvSpPr>
        <p:spPr>
          <a:xfrm>
            <a:off x="9632776" y="659638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14" name="Номер слайда 1"/>
          <p:cNvSpPr txBox="1">
            <a:spLocks/>
          </p:cNvSpPr>
          <p:nvPr/>
        </p:nvSpPr>
        <p:spPr>
          <a:xfrm>
            <a:off x="9688501" y="6419425"/>
            <a:ext cx="16640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19B0651-EE4F-4900-A07F-96A6BFA9D0F0}" type="slidenum">
              <a:rPr lang="ru-RU" smtClean="0"/>
              <a:pPr/>
              <a:t>12</a:t>
            </a:fld>
            <a:endParaRPr lang="ru-RU" dirty="0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flipH="1">
            <a:off x="2063554" y="980728"/>
            <a:ext cx="971004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9021763" y="1313539"/>
            <a:ext cx="3048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dirty="0" smtClean="0">
                <a:solidFill>
                  <a:prstClr val="black"/>
                </a:solidFill>
              </a:rPr>
              <a:t>.</a:t>
            </a:r>
            <a:endParaRPr lang="ru-RU" dirty="0">
              <a:solidFill>
                <a:prstClr val="black"/>
              </a:solidFill>
            </a:endParaRPr>
          </a:p>
        </p:txBody>
      </p:sp>
      <p:grpSp>
        <p:nvGrpSpPr>
          <p:cNvPr id="12" name="Group 8"/>
          <p:cNvGrpSpPr>
            <a:grpSpLocks/>
          </p:cNvGrpSpPr>
          <p:nvPr/>
        </p:nvGrpSpPr>
        <p:grpSpPr bwMode="auto">
          <a:xfrm>
            <a:off x="6791126" y="3224164"/>
            <a:ext cx="5387561" cy="638244"/>
            <a:chOff x="720" y="1392"/>
            <a:chExt cx="4058" cy="459"/>
          </a:xfrm>
        </p:grpSpPr>
        <p:sp>
          <p:nvSpPr>
            <p:cNvPr id="17" name="AutoShape 9"/>
            <p:cNvSpPr>
              <a:spLocks noChangeArrowheads="1"/>
            </p:cNvSpPr>
            <p:nvPr/>
          </p:nvSpPr>
          <p:spPr bwMode="gray">
            <a:xfrm>
              <a:off x="720" y="1392"/>
              <a:ext cx="4058" cy="24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rgbClr val="8DC765"/>
                </a:gs>
                <a:gs pos="50000">
                  <a:srgbClr val="8DC765">
                    <a:gamma/>
                    <a:shade val="92157"/>
                    <a:invGamma/>
                  </a:srgbClr>
                </a:gs>
                <a:gs pos="100000">
                  <a:srgbClr val="8DC765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18" name="Group 10"/>
            <p:cNvGrpSpPr>
              <a:grpSpLocks/>
            </p:cNvGrpSpPr>
            <p:nvPr/>
          </p:nvGrpSpPr>
          <p:grpSpPr bwMode="auto">
            <a:xfrm>
              <a:off x="730" y="1407"/>
              <a:ext cx="4043" cy="444"/>
              <a:chOff x="744" y="1407"/>
              <a:chExt cx="3988" cy="444"/>
            </a:xfrm>
          </p:grpSpPr>
          <p:sp>
            <p:nvSpPr>
              <p:cNvPr id="19" name="AutoShape 11"/>
              <p:cNvSpPr>
                <a:spLocks noChangeArrowheads="1"/>
              </p:cNvSpPr>
              <p:nvPr/>
            </p:nvSpPr>
            <p:spPr bwMode="gray">
              <a:xfrm>
                <a:off x="744" y="1736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8DC765">
                      <a:alpha val="0"/>
                    </a:srgbClr>
                  </a:gs>
                  <a:gs pos="100000">
                    <a:srgbClr val="8DC765">
                      <a:gamma/>
                      <a:tint val="0"/>
                      <a:invGamma/>
                    </a:srgb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0" name="AutoShape 12"/>
              <p:cNvSpPr>
                <a:spLocks noChangeArrowheads="1"/>
              </p:cNvSpPr>
              <p:nvPr/>
            </p:nvSpPr>
            <p:spPr bwMode="gray">
              <a:xfrm>
                <a:off x="744" y="1407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8DC765">
                      <a:gamma/>
                      <a:tint val="0"/>
                      <a:invGamma/>
                    </a:srgbClr>
                  </a:gs>
                  <a:gs pos="100000">
                    <a:srgbClr val="8DC765">
                      <a:alpha val="0"/>
                    </a:srgb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sp>
        <p:nvSpPr>
          <p:cNvPr id="21" name="Заголовок 1"/>
          <p:cNvSpPr txBox="1">
            <a:spLocks/>
          </p:cNvSpPr>
          <p:nvPr/>
        </p:nvSpPr>
        <p:spPr>
          <a:xfrm>
            <a:off x="1703512" y="-155306"/>
            <a:ext cx="993710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0000"/>
              </a:lnSpc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Маркировка транспортной упаковки, в которую помещена пищевая продукция</a:t>
            </a:r>
            <a:endParaRPr lang="en-US" sz="32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AutoShape 2"/>
          <p:cNvSpPr>
            <a:spLocks noChangeArrowheads="1"/>
          </p:cNvSpPr>
          <p:nvPr/>
        </p:nvSpPr>
        <p:spPr bwMode="invGray">
          <a:xfrm rot="5400000">
            <a:off x="5051533" y="2267541"/>
            <a:ext cx="2354681" cy="1283489"/>
          </a:xfrm>
          <a:prstGeom prst="triangle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4" name="Group 3"/>
          <p:cNvGrpSpPr>
            <a:grpSpLocks/>
          </p:cNvGrpSpPr>
          <p:nvPr/>
        </p:nvGrpSpPr>
        <p:grpSpPr bwMode="auto">
          <a:xfrm>
            <a:off x="6787407" y="1318930"/>
            <a:ext cx="5378025" cy="493767"/>
            <a:chOff x="720" y="1392"/>
            <a:chExt cx="4058" cy="480"/>
          </a:xfrm>
        </p:grpSpPr>
        <p:sp>
          <p:nvSpPr>
            <p:cNvPr id="25" name="AutoShape 4"/>
            <p:cNvSpPr>
              <a:spLocks noChangeArrowheads="1"/>
            </p:cNvSpPr>
            <p:nvPr/>
          </p:nvSpPr>
          <p:spPr bwMode="gray">
            <a:xfrm>
              <a:off x="720" y="1392"/>
              <a:ext cx="4058" cy="48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rgbClr val="FEB80A"/>
                </a:gs>
                <a:gs pos="50000">
                  <a:srgbClr val="FEB80A">
                    <a:gamma/>
                    <a:shade val="92157"/>
                    <a:invGamma/>
                  </a:srgbClr>
                </a:gs>
                <a:gs pos="100000">
                  <a:srgbClr val="FEB80A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26" name="Group 5"/>
            <p:cNvGrpSpPr>
              <a:grpSpLocks/>
            </p:cNvGrpSpPr>
            <p:nvPr/>
          </p:nvGrpSpPr>
          <p:grpSpPr bwMode="auto">
            <a:xfrm>
              <a:off x="730" y="1407"/>
              <a:ext cx="4043" cy="444"/>
              <a:chOff x="744" y="1407"/>
              <a:chExt cx="3988" cy="444"/>
            </a:xfrm>
          </p:grpSpPr>
          <p:sp>
            <p:nvSpPr>
              <p:cNvPr id="27" name="AutoShape 6"/>
              <p:cNvSpPr>
                <a:spLocks noChangeArrowheads="1"/>
              </p:cNvSpPr>
              <p:nvPr/>
            </p:nvSpPr>
            <p:spPr bwMode="gray">
              <a:xfrm>
                <a:off x="744" y="1736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FEB80A">
                      <a:alpha val="0"/>
                    </a:srgbClr>
                  </a:gs>
                  <a:gs pos="100000">
                    <a:srgbClr val="FEB80A">
                      <a:gamma/>
                      <a:tint val="0"/>
                      <a:invGamma/>
                    </a:srgb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8" name="AutoShape 7"/>
              <p:cNvSpPr>
                <a:spLocks noChangeArrowheads="1"/>
              </p:cNvSpPr>
              <p:nvPr/>
            </p:nvSpPr>
            <p:spPr bwMode="gray">
              <a:xfrm>
                <a:off x="744" y="1407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FEB80A">
                      <a:gamma/>
                      <a:tint val="0"/>
                      <a:invGamma/>
                    </a:srgbClr>
                  </a:gs>
                  <a:gs pos="100000">
                    <a:srgbClr val="FEB80A">
                      <a:alpha val="0"/>
                    </a:srgb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9" name="Group 8"/>
          <p:cNvGrpSpPr>
            <a:grpSpLocks/>
          </p:cNvGrpSpPr>
          <p:nvPr/>
        </p:nvGrpSpPr>
        <p:grpSpPr bwMode="auto">
          <a:xfrm>
            <a:off x="6776834" y="1848802"/>
            <a:ext cx="5408536" cy="463039"/>
            <a:chOff x="633" y="1392"/>
            <a:chExt cx="4258" cy="480"/>
          </a:xfrm>
        </p:grpSpPr>
        <p:sp>
          <p:nvSpPr>
            <p:cNvPr id="30" name="AutoShape 9"/>
            <p:cNvSpPr>
              <a:spLocks noChangeArrowheads="1"/>
            </p:cNvSpPr>
            <p:nvPr/>
          </p:nvSpPr>
          <p:spPr bwMode="gray">
            <a:xfrm>
              <a:off x="633" y="1392"/>
              <a:ext cx="4258" cy="48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rgbClr val="8DC765"/>
                </a:gs>
                <a:gs pos="50000">
                  <a:srgbClr val="8DC765">
                    <a:gamma/>
                    <a:shade val="92157"/>
                    <a:invGamma/>
                  </a:srgbClr>
                </a:gs>
                <a:gs pos="100000">
                  <a:srgbClr val="8DC765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31" name="Group 10"/>
            <p:cNvGrpSpPr>
              <a:grpSpLocks/>
            </p:cNvGrpSpPr>
            <p:nvPr/>
          </p:nvGrpSpPr>
          <p:grpSpPr bwMode="auto">
            <a:xfrm>
              <a:off x="730" y="1407"/>
              <a:ext cx="4043" cy="444"/>
              <a:chOff x="744" y="1407"/>
              <a:chExt cx="3988" cy="444"/>
            </a:xfrm>
          </p:grpSpPr>
          <p:sp>
            <p:nvSpPr>
              <p:cNvPr id="32" name="AutoShape 11"/>
              <p:cNvSpPr>
                <a:spLocks noChangeArrowheads="1"/>
              </p:cNvSpPr>
              <p:nvPr/>
            </p:nvSpPr>
            <p:spPr bwMode="gray">
              <a:xfrm>
                <a:off x="744" y="1736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8DC765">
                      <a:alpha val="0"/>
                    </a:srgbClr>
                  </a:gs>
                  <a:gs pos="100000">
                    <a:srgbClr val="8DC765">
                      <a:gamma/>
                      <a:tint val="0"/>
                      <a:invGamma/>
                    </a:srgb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3" name="AutoShape 12"/>
              <p:cNvSpPr>
                <a:spLocks noChangeArrowheads="1"/>
              </p:cNvSpPr>
              <p:nvPr/>
            </p:nvSpPr>
            <p:spPr bwMode="gray">
              <a:xfrm>
                <a:off x="744" y="1407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8DC765">
                      <a:gamma/>
                      <a:tint val="0"/>
                      <a:invGamma/>
                    </a:srgbClr>
                  </a:gs>
                  <a:gs pos="100000">
                    <a:srgbClr val="8DC765">
                      <a:alpha val="0"/>
                    </a:srgb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34" name="Group 13"/>
          <p:cNvGrpSpPr>
            <a:grpSpLocks/>
          </p:cNvGrpSpPr>
          <p:nvPr/>
        </p:nvGrpSpPr>
        <p:grpSpPr bwMode="auto">
          <a:xfrm>
            <a:off x="6811152" y="2316125"/>
            <a:ext cx="5380848" cy="472163"/>
            <a:chOff x="720" y="1392"/>
            <a:chExt cx="4058" cy="480"/>
          </a:xfrm>
        </p:grpSpPr>
        <p:sp>
          <p:nvSpPr>
            <p:cNvPr id="35" name="AutoShape 14"/>
            <p:cNvSpPr>
              <a:spLocks noChangeArrowheads="1"/>
            </p:cNvSpPr>
            <p:nvPr/>
          </p:nvSpPr>
          <p:spPr bwMode="gray">
            <a:xfrm>
              <a:off x="720" y="1392"/>
              <a:ext cx="4058" cy="48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rgbClr val="AA8A14"/>
                </a:gs>
                <a:gs pos="50000">
                  <a:srgbClr val="AA8A14">
                    <a:gamma/>
                    <a:shade val="92157"/>
                    <a:invGamma/>
                  </a:srgbClr>
                </a:gs>
                <a:gs pos="100000">
                  <a:srgbClr val="AA8A14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36" name="Group 15"/>
            <p:cNvGrpSpPr>
              <a:grpSpLocks/>
            </p:cNvGrpSpPr>
            <p:nvPr/>
          </p:nvGrpSpPr>
          <p:grpSpPr bwMode="auto">
            <a:xfrm>
              <a:off x="730" y="1407"/>
              <a:ext cx="4043" cy="444"/>
              <a:chOff x="744" y="1407"/>
              <a:chExt cx="3988" cy="444"/>
            </a:xfrm>
          </p:grpSpPr>
          <p:sp>
            <p:nvSpPr>
              <p:cNvPr id="37" name="AutoShape 16"/>
              <p:cNvSpPr>
                <a:spLocks noChangeArrowheads="1"/>
              </p:cNvSpPr>
              <p:nvPr/>
            </p:nvSpPr>
            <p:spPr bwMode="gray">
              <a:xfrm>
                <a:off x="744" y="1736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AA8A14">
                      <a:alpha val="0"/>
                    </a:srgbClr>
                  </a:gs>
                  <a:gs pos="100000">
                    <a:srgbClr val="AA8A14">
                      <a:gamma/>
                      <a:tint val="0"/>
                      <a:invGamma/>
                    </a:srgb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8" name="AutoShape 17"/>
              <p:cNvSpPr>
                <a:spLocks noChangeArrowheads="1"/>
              </p:cNvSpPr>
              <p:nvPr/>
            </p:nvSpPr>
            <p:spPr bwMode="gray">
              <a:xfrm>
                <a:off x="744" y="1407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AA8A14">
                      <a:gamma/>
                      <a:tint val="0"/>
                      <a:invGamma/>
                    </a:srgbClr>
                  </a:gs>
                  <a:gs pos="100000">
                    <a:srgbClr val="AA8A14">
                      <a:alpha val="0"/>
                    </a:srgb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sp>
        <p:nvSpPr>
          <p:cNvPr id="39" name="Text Box 18"/>
          <p:cNvSpPr txBox="1">
            <a:spLocks noChangeArrowheads="1"/>
          </p:cNvSpPr>
          <p:nvPr/>
        </p:nvSpPr>
        <p:spPr bwMode="white">
          <a:xfrm>
            <a:off x="7351982" y="1433469"/>
            <a:ext cx="4820066" cy="313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80000"/>
              </a:lnSpc>
            </a:pPr>
            <a:r>
              <a:rPr 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наименование пищевой продукции</a:t>
            </a: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</p:txBody>
      </p:sp>
      <p:sp>
        <p:nvSpPr>
          <p:cNvPr id="40" name="Text Box 19"/>
          <p:cNvSpPr txBox="1">
            <a:spLocks noChangeArrowheads="1"/>
          </p:cNvSpPr>
          <p:nvPr/>
        </p:nvSpPr>
        <p:spPr bwMode="white">
          <a:xfrm>
            <a:off x="7332628" y="1916881"/>
            <a:ext cx="4826178" cy="313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80000"/>
              </a:lnSpc>
            </a:pPr>
            <a:r>
              <a:rPr 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количество пищевой продукции</a:t>
            </a: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</p:txBody>
      </p:sp>
      <p:sp>
        <p:nvSpPr>
          <p:cNvPr id="41" name="Text Box 20"/>
          <p:cNvSpPr txBox="1">
            <a:spLocks noChangeArrowheads="1"/>
          </p:cNvSpPr>
          <p:nvPr/>
        </p:nvSpPr>
        <p:spPr bwMode="white">
          <a:xfrm>
            <a:off x="7361640" y="2425299"/>
            <a:ext cx="4797166" cy="289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80000"/>
              </a:lnSpc>
            </a:pPr>
            <a:r>
              <a:rPr lang="ru-RU" sz="1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дату изготовления пищевой продукции</a:t>
            </a: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</p:txBody>
      </p:sp>
      <p:sp>
        <p:nvSpPr>
          <p:cNvPr id="42" name="AutoShape 21"/>
          <p:cNvSpPr>
            <a:spLocks noChangeArrowheads="1"/>
          </p:cNvSpPr>
          <p:nvPr/>
        </p:nvSpPr>
        <p:spPr bwMode="gray">
          <a:xfrm>
            <a:off x="1449907" y="1565813"/>
            <a:ext cx="4329844" cy="2648608"/>
          </a:xfrm>
          <a:prstGeom prst="flowChartAlternateProcess">
            <a:avLst/>
          </a:prstGeom>
          <a:gradFill rotWithShape="1">
            <a:gsLst>
              <a:gs pos="0">
                <a:srgbClr val="FFFFFF">
                  <a:gamma/>
                  <a:shade val="89020"/>
                  <a:invGamma/>
                </a:srgbClr>
              </a:gs>
              <a:gs pos="50000">
                <a:srgbClr val="FFFFFF"/>
              </a:gs>
              <a:gs pos="100000">
                <a:srgbClr val="FFFFFF">
                  <a:gamma/>
                  <a:shade val="89020"/>
                  <a:invGamma/>
                </a:srgbClr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  <a:effectLst>
            <a:prstShdw prst="shdw17" dist="17961" dir="2700000">
              <a:srgbClr val="FFFFFF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" name="Rectangle 22"/>
          <p:cNvSpPr>
            <a:spLocks noChangeArrowheads="1"/>
          </p:cNvSpPr>
          <p:nvPr/>
        </p:nvSpPr>
        <p:spPr bwMode="black">
          <a:xfrm>
            <a:off x="1289468" y="1869011"/>
            <a:ext cx="4325183" cy="19882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Маркировка транспортной упаковки, в которую помещена пищевая продукция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4" name="Picture 24" descr="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invGray">
          <a:xfrm>
            <a:off x="6743087" y="1340422"/>
            <a:ext cx="498475" cy="508380"/>
          </a:xfrm>
          <a:prstGeom prst="rect">
            <a:avLst/>
          </a:prstGeom>
          <a:noFill/>
        </p:spPr>
      </p:pic>
      <p:pic>
        <p:nvPicPr>
          <p:cNvPr id="45" name="Picture 25" descr="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invGray">
          <a:xfrm>
            <a:off x="6776834" y="1824474"/>
            <a:ext cx="498475" cy="508000"/>
          </a:xfrm>
          <a:prstGeom prst="rect">
            <a:avLst/>
          </a:prstGeom>
          <a:noFill/>
        </p:spPr>
      </p:pic>
      <p:grpSp>
        <p:nvGrpSpPr>
          <p:cNvPr id="46" name="Group 3"/>
          <p:cNvGrpSpPr>
            <a:grpSpLocks/>
          </p:cNvGrpSpPr>
          <p:nvPr/>
        </p:nvGrpSpPr>
        <p:grpSpPr bwMode="auto">
          <a:xfrm>
            <a:off x="6802654" y="2778333"/>
            <a:ext cx="5369394" cy="415263"/>
            <a:chOff x="720" y="1392"/>
            <a:chExt cx="4058" cy="480"/>
          </a:xfrm>
        </p:grpSpPr>
        <p:sp>
          <p:nvSpPr>
            <p:cNvPr id="47" name="AutoShape 4"/>
            <p:cNvSpPr>
              <a:spLocks noChangeArrowheads="1"/>
            </p:cNvSpPr>
            <p:nvPr/>
          </p:nvSpPr>
          <p:spPr bwMode="gray">
            <a:xfrm>
              <a:off x="720" y="1392"/>
              <a:ext cx="4058" cy="48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rgbClr val="FEB80A"/>
                </a:gs>
                <a:gs pos="50000">
                  <a:srgbClr val="FEB80A">
                    <a:gamma/>
                    <a:shade val="92157"/>
                    <a:invGamma/>
                  </a:srgbClr>
                </a:gs>
                <a:gs pos="100000">
                  <a:srgbClr val="FEB80A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48" name="Group 5"/>
            <p:cNvGrpSpPr>
              <a:grpSpLocks/>
            </p:cNvGrpSpPr>
            <p:nvPr/>
          </p:nvGrpSpPr>
          <p:grpSpPr bwMode="auto">
            <a:xfrm>
              <a:off x="730" y="1407"/>
              <a:ext cx="4043" cy="444"/>
              <a:chOff x="744" y="1407"/>
              <a:chExt cx="3988" cy="444"/>
            </a:xfrm>
          </p:grpSpPr>
          <p:sp>
            <p:nvSpPr>
              <p:cNvPr id="49" name="AutoShape 6"/>
              <p:cNvSpPr>
                <a:spLocks noChangeArrowheads="1"/>
              </p:cNvSpPr>
              <p:nvPr/>
            </p:nvSpPr>
            <p:spPr bwMode="gray">
              <a:xfrm>
                <a:off x="744" y="1736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FEB80A">
                      <a:alpha val="0"/>
                    </a:srgbClr>
                  </a:gs>
                  <a:gs pos="100000">
                    <a:srgbClr val="FEB80A">
                      <a:gamma/>
                      <a:tint val="0"/>
                      <a:invGamma/>
                    </a:srgb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0" name="AutoShape 7"/>
              <p:cNvSpPr>
                <a:spLocks noChangeArrowheads="1"/>
              </p:cNvSpPr>
              <p:nvPr/>
            </p:nvSpPr>
            <p:spPr bwMode="gray">
              <a:xfrm>
                <a:off x="744" y="1407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FEB80A">
                      <a:gamma/>
                      <a:tint val="0"/>
                      <a:invGamma/>
                    </a:srgbClr>
                  </a:gs>
                  <a:gs pos="100000">
                    <a:srgbClr val="FEB80A">
                      <a:alpha val="0"/>
                    </a:srgb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51" name="Group 13"/>
          <p:cNvGrpSpPr>
            <a:grpSpLocks/>
          </p:cNvGrpSpPr>
          <p:nvPr/>
        </p:nvGrpSpPr>
        <p:grpSpPr bwMode="auto">
          <a:xfrm>
            <a:off x="6797758" y="3574098"/>
            <a:ext cx="5387569" cy="672857"/>
            <a:chOff x="720" y="1392"/>
            <a:chExt cx="4058" cy="480"/>
          </a:xfrm>
        </p:grpSpPr>
        <p:sp>
          <p:nvSpPr>
            <p:cNvPr id="52" name="AutoShape 14"/>
            <p:cNvSpPr>
              <a:spLocks noChangeArrowheads="1"/>
            </p:cNvSpPr>
            <p:nvPr/>
          </p:nvSpPr>
          <p:spPr bwMode="gray">
            <a:xfrm>
              <a:off x="720" y="1392"/>
              <a:ext cx="4058" cy="48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rgbClr val="AA8A14"/>
                </a:gs>
                <a:gs pos="50000">
                  <a:srgbClr val="AA8A14">
                    <a:gamma/>
                    <a:shade val="92157"/>
                    <a:invGamma/>
                  </a:srgbClr>
                </a:gs>
                <a:gs pos="100000">
                  <a:srgbClr val="AA8A14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53" name="Group 15"/>
            <p:cNvGrpSpPr>
              <a:grpSpLocks/>
            </p:cNvGrpSpPr>
            <p:nvPr/>
          </p:nvGrpSpPr>
          <p:grpSpPr bwMode="auto">
            <a:xfrm>
              <a:off x="730" y="1407"/>
              <a:ext cx="4043" cy="444"/>
              <a:chOff x="744" y="1407"/>
              <a:chExt cx="3988" cy="444"/>
            </a:xfrm>
          </p:grpSpPr>
          <p:sp>
            <p:nvSpPr>
              <p:cNvPr id="54" name="AutoShape 16"/>
              <p:cNvSpPr>
                <a:spLocks noChangeArrowheads="1"/>
              </p:cNvSpPr>
              <p:nvPr/>
            </p:nvSpPr>
            <p:spPr bwMode="gray">
              <a:xfrm>
                <a:off x="744" y="1736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AA8A14">
                      <a:alpha val="0"/>
                    </a:srgbClr>
                  </a:gs>
                  <a:gs pos="100000">
                    <a:srgbClr val="AA8A14">
                      <a:gamma/>
                      <a:tint val="0"/>
                      <a:invGamma/>
                    </a:srgb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5" name="AutoShape 17"/>
              <p:cNvSpPr>
                <a:spLocks noChangeArrowheads="1"/>
              </p:cNvSpPr>
              <p:nvPr/>
            </p:nvSpPr>
            <p:spPr bwMode="gray">
              <a:xfrm>
                <a:off x="744" y="1407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AA8A14">
                      <a:gamma/>
                      <a:tint val="0"/>
                      <a:invGamma/>
                    </a:srgbClr>
                  </a:gs>
                  <a:gs pos="100000">
                    <a:srgbClr val="AA8A14">
                      <a:alpha val="0"/>
                    </a:srgb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sp>
        <p:nvSpPr>
          <p:cNvPr id="56" name="Text Box 18"/>
          <p:cNvSpPr txBox="1">
            <a:spLocks noChangeArrowheads="1"/>
          </p:cNvSpPr>
          <p:nvPr/>
        </p:nvSpPr>
        <p:spPr bwMode="white">
          <a:xfrm>
            <a:off x="7448043" y="3216305"/>
            <a:ext cx="3515906" cy="289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80000"/>
              </a:lnSpc>
            </a:pPr>
            <a:r>
              <a:rPr lang="ru-RU" sz="1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срок годности пищевой продукции</a:t>
            </a: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</p:txBody>
      </p:sp>
      <p:sp>
        <p:nvSpPr>
          <p:cNvPr id="57" name="Text Box 19"/>
          <p:cNvSpPr txBox="1">
            <a:spLocks noChangeArrowheads="1"/>
          </p:cNvSpPr>
          <p:nvPr/>
        </p:nvSpPr>
        <p:spPr bwMode="white">
          <a:xfrm>
            <a:off x="7075018" y="2853620"/>
            <a:ext cx="5083787" cy="289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80000"/>
              </a:lnSpc>
            </a:pPr>
            <a:r>
              <a:rPr lang="ru-RU" sz="1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условия</a:t>
            </a: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хранения пищевой продукции</a:t>
            </a: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</p:txBody>
      </p:sp>
      <p:pic>
        <p:nvPicPr>
          <p:cNvPr id="58" name="Picture 24" descr="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invGray">
          <a:xfrm>
            <a:off x="6972873" y="4007091"/>
            <a:ext cx="498475" cy="508000"/>
          </a:xfrm>
          <a:prstGeom prst="rect">
            <a:avLst/>
          </a:prstGeom>
          <a:noFill/>
        </p:spPr>
      </p:pic>
      <p:pic>
        <p:nvPicPr>
          <p:cNvPr id="59" name="Picture 25" descr="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invGray">
          <a:xfrm>
            <a:off x="7004340" y="4778651"/>
            <a:ext cx="498475" cy="508000"/>
          </a:xfrm>
          <a:prstGeom prst="rect">
            <a:avLst/>
          </a:prstGeom>
          <a:noFill/>
        </p:spPr>
      </p:pic>
      <p:pic>
        <p:nvPicPr>
          <p:cNvPr id="60" name="Picture 26" descr="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invGray">
          <a:xfrm>
            <a:off x="6972873" y="5595466"/>
            <a:ext cx="498475" cy="508000"/>
          </a:xfrm>
          <a:prstGeom prst="rect">
            <a:avLst/>
          </a:prstGeom>
          <a:noFill/>
        </p:spPr>
      </p:pic>
      <p:grpSp>
        <p:nvGrpSpPr>
          <p:cNvPr id="61" name="Group 3"/>
          <p:cNvGrpSpPr>
            <a:grpSpLocks/>
          </p:cNvGrpSpPr>
          <p:nvPr/>
        </p:nvGrpSpPr>
        <p:grpSpPr bwMode="auto">
          <a:xfrm>
            <a:off x="6763521" y="4217518"/>
            <a:ext cx="5415166" cy="1069132"/>
            <a:chOff x="720" y="1392"/>
            <a:chExt cx="4058" cy="480"/>
          </a:xfrm>
        </p:grpSpPr>
        <p:sp>
          <p:nvSpPr>
            <p:cNvPr id="62" name="AutoShape 4"/>
            <p:cNvSpPr>
              <a:spLocks noChangeArrowheads="1"/>
            </p:cNvSpPr>
            <p:nvPr/>
          </p:nvSpPr>
          <p:spPr bwMode="gray">
            <a:xfrm>
              <a:off x="720" y="1392"/>
              <a:ext cx="4058" cy="48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rgbClr val="FEB80A"/>
                </a:gs>
                <a:gs pos="50000">
                  <a:srgbClr val="FEB80A">
                    <a:gamma/>
                    <a:shade val="92157"/>
                    <a:invGamma/>
                  </a:srgbClr>
                </a:gs>
                <a:gs pos="100000">
                  <a:srgbClr val="FEB80A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63" name="Group 5"/>
            <p:cNvGrpSpPr>
              <a:grpSpLocks/>
            </p:cNvGrpSpPr>
            <p:nvPr/>
          </p:nvGrpSpPr>
          <p:grpSpPr bwMode="auto">
            <a:xfrm>
              <a:off x="730" y="1407"/>
              <a:ext cx="4043" cy="444"/>
              <a:chOff x="744" y="1407"/>
              <a:chExt cx="3988" cy="444"/>
            </a:xfrm>
          </p:grpSpPr>
          <p:sp>
            <p:nvSpPr>
              <p:cNvPr id="64" name="AutoShape 6"/>
              <p:cNvSpPr>
                <a:spLocks noChangeArrowheads="1"/>
              </p:cNvSpPr>
              <p:nvPr/>
            </p:nvSpPr>
            <p:spPr bwMode="gray">
              <a:xfrm>
                <a:off x="744" y="1736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FEB80A">
                      <a:alpha val="0"/>
                    </a:srgbClr>
                  </a:gs>
                  <a:gs pos="100000">
                    <a:srgbClr val="FEB80A">
                      <a:gamma/>
                      <a:tint val="0"/>
                      <a:invGamma/>
                    </a:srgb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5" name="AutoShape 7"/>
              <p:cNvSpPr>
                <a:spLocks noChangeArrowheads="1"/>
              </p:cNvSpPr>
              <p:nvPr/>
            </p:nvSpPr>
            <p:spPr bwMode="gray">
              <a:xfrm>
                <a:off x="744" y="1407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FEB80A">
                      <a:gamma/>
                      <a:tint val="0"/>
                      <a:invGamma/>
                    </a:srgbClr>
                  </a:gs>
                  <a:gs pos="100000">
                    <a:srgbClr val="FEB80A">
                      <a:alpha val="0"/>
                    </a:srgb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sp>
        <p:nvSpPr>
          <p:cNvPr id="66" name="Text Box 18"/>
          <p:cNvSpPr txBox="1">
            <a:spLocks noChangeArrowheads="1"/>
          </p:cNvSpPr>
          <p:nvPr/>
        </p:nvSpPr>
        <p:spPr bwMode="white">
          <a:xfrm>
            <a:off x="6811152" y="4329663"/>
            <a:ext cx="5701318" cy="880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indent="-182880" algn="ctr">
              <a:lnSpc>
                <a:spcPct val="80000"/>
              </a:lnSpc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</a:pPr>
            <a:r>
              <a:rPr lang="ru-RU" sz="1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наименование </a:t>
            </a:r>
            <a:r>
              <a:rPr lang="ru-RU" sz="1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 место нахождения изготовителя пищевой продукции или фамилию, имя, отчество и место нахождения </a:t>
            </a:r>
            <a:r>
              <a:rPr lang="ru-RU" sz="1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индивидуального предпринимателя - </a:t>
            </a:r>
            <a:r>
              <a:rPr lang="ru-RU" sz="1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изготовителя пищевой продукции</a:t>
            </a:r>
          </a:p>
        </p:txBody>
      </p:sp>
      <p:pic>
        <p:nvPicPr>
          <p:cNvPr id="67" name="Picture 24" descr="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invGray">
          <a:xfrm>
            <a:off x="6921684" y="6260188"/>
            <a:ext cx="498475" cy="508000"/>
          </a:xfrm>
          <a:prstGeom prst="rect">
            <a:avLst/>
          </a:prstGeom>
          <a:noFill/>
        </p:spPr>
      </p:pic>
      <p:sp>
        <p:nvSpPr>
          <p:cNvPr id="68" name="AutoShape 21"/>
          <p:cNvSpPr>
            <a:spLocks noChangeArrowheads="1"/>
          </p:cNvSpPr>
          <p:nvPr/>
        </p:nvSpPr>
        <p:spPr bwMode="gray">
          <a:xfrm>
            <a:off x="119336" y="5317260"/>
            <a:ext cx="12072664" cy="1356995"/>
          </a:xfrm>
          <a:prstGeom prst="flowChartAlternateProcess">
            <a:avLst/>
          </a:prstGeom>
          <a:gradFill rotWithShape="1">
            <a:gsLst>
              <a:gs pos="0">
                <a:srgbClr val="FFFFFF">
                  <a:gamma/>
                  <a:shade val="89020"/>
                  <a:invGamma/>
                </a:srgbClr>
              </a:gs>
              <a:gs pos="50000">
                <a:srgbClr val="FFFFFF"/>
              </a:gs>
              <a:gs pos="100000">
                <a:srgbClr val="FFFFFF">
                  <a:gamma/>
                  <a:shade val="89020"/>
                  <a:invGamma/>
                </a:srgbClr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  <a:effectLst>
            <a:prstShdw prst="shdw17" dist="17961" dir="2700000">
              <a:srgbClr val="FFFFFF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119335" y="5633947"/>
            <a:ext cx="1195042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80000"/>
              </a:lnSpc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Маркировка пищевой продукции, помещенной непосредственно в транспортную упаковку, должна наноситься на транспортную упаковку, и (или) на этикетку, и (или) листок-вкладыш, помещаемый в каждую транспортную упаковку или прилагаемый к каждой транспортной упаковке, либо содержаться в документах, сопровождающих пищевую продукцию.</a:t>
            </a:r>
          </a:p>
        </p:txBody>
      </p:sp>
      <p:sp>
        <p:nvSpPr>
          <p:cNvPr id="70" name="Text Box 20"/>
          <p:cNvSpPr txBox="1">
            <a:spLocks noChangeArrowheads="1"/>
          </p:cNvSpPr>
          <p:nvPr/>
        </p:nvSpPr>
        <p:spPr bwMode="white">
          <a:xfrm>
            <a:off x="6743087" y="3657880"/>
            <a:ext cx="5448913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80000"/>
              </a:lnSpc>
            </a:pPr>
            <a:r>
              <a:rPr 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сведения, позволяющие идентифицировать партию пищевой продукции </a:t>
            </a:r>
          </a:p>
        </p:txBody>
      </p:sp>
      <p:pic>
        <p:nvPicPr>
          <p:cNvPr id="71" name="Picture 24" descr="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invGray">
          <a:xfrm>
            <a:off x="6818005" y="2287477"/>
            <a:ext cx="498475" cy="508380"/>
          </a:xfrm>
          <a:prstGeom prst="rect">
            <a:avLst/>
          </a:prstGeom>
          <a:noFill/>
        </p:spPr>
      </p:pic>
      <p:pic>
        <p:nvPicPr>
          <p:cNvPr id="72" name="Picture 24" descr="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invGray">
          <a:xfrm>
            <a:off x="6808736" y="2711070"/>
            <a:ext cx="498475" cy="508380"/>
          </a:xfrm>
          <a:prstGeom prst="rect">
            <a:avLst/>
          </a:prstGeom>
          <a:noFill/>
        </p:spPr>
      </p:pic>
      <p:pic>
        <p:nvPicPr>
          <p:cNvPr id="73" name="Picture 24" descr="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invGray">
          <a:xfrm>
            <a:off x="6808736" y="3125683"/>
            <a:ext cx="498475" cy="508380"/>
          </a:xfrm>
          <a:prstGeom prst="rect">
            <a:avLst/>
          </a:prstGeom>
          <a:noFill/>
        </p:spPr>
      </p:pic>
      <p:pic>
        <p:nvPicPr>
          <p:cNvPr id="74" name="Picture 24" descr="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invGray">
          <a:xfrm>
            <a:off x="6822540" y="3477079"/>
            <a:ext cx="498475" cy="508380"/>
          </a:xfrm>
          <a:prstGeom prst="rect">
            <a:avLst/>
          </a:prstGeom>
          <a:noFill/>
        </p:spPr>
      </p:pic>
      <p:pic>
        <p:nvPicPr>
          <p:cNvPr id="75" name="Picture 24" descr="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invGray">
          <a:xfrm>
            <a:off x="6834153" y="3958712"/>
            <a:ext cx="498475" cy="5083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2751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407370" y="6481229"/>
            <a:ext cx="176419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webtorgi.samregion.ru</a:t>
            </a:r>
            <a:endParaRPr lang="ru-RU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480376" y="6443981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13</a:t>
            </a:fld>
            <a:endParaRPr lang="ru-RU" dirty="0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795" y="312829"/>
            <a:ext cx="1008112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0" y="6373905"/>
            <a:ext cx="12192000" cy="46292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15343" y="6457881"/>
            <a:ext cx="176419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webtorgi.samregion.ru</a:t>
            </a:r>
            <a:endParaRPr lang="ru-RU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" name="Номер слайда 1"/>
          <p:cNvSpPr txBox="1">
            <a:spLocks/>
          </p:cNvSpPr>
          <p:nvPr/>
        </p:nvSpPr>
        <p:spPr>
          <a:xfrm>
            <a:off x="9632776" y="659638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14" name="Номер слайда 1"/>
          <p:cNvSpPr txBox="1">
            <a:spLocks/>
          </p:cNvSpPr>
          <p:nvPr/>
        </p:nvSpPr>
        <p:spPr>
          <a:xfrm>
            <a:off x="9688501" y="6419425"/>
            <a:ext cx="16640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19B0651-EE4F-4900-A07F-96A6BFA9D0F0}" type="slidenum">
              <a:rPr lang="ru-RU" smtClean="0"/>
              <a:pPr/>
              <a:t>13</a:t>
            </a:fld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021763" y="1313539"/>
            <a:ext cx="3048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dirty="0" smtClean="0">
                <a:solidFill>
                  <a:prstClr val="black"/>
                </a:solidFill>
              </a:rPr>
              <a:t>.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1940404" y="-258671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0000"/>
              </a:lnSpc>
            </a:pPr>
            <a:r>
              <a:rPr lang="ru-RU" b="1" smtClean="0">
                <a:latin typeface="Times New Roman"/>
                <a:ea typeface="Times New Roman"/>
              </a:rPr>
              <a:t>Маркировка упаковки</a:t>
            </a:r>
            <a:endParaRPr lang="en-US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715572" y="6366065"/>
            <a:ext cx="2987824" cy="476672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Содержимое 2"/>
          <p:cNvSpPr txBox="1">
            <a:spLocks/>
          </p:cNvSpPr>
          <p:nvPr/>
        </p:nvSpPr>
        <p:spPr>
          <a:xfrm>
            <a:off x="191343" y="2274877"/>
            <a:ext cx="11878419" cy="150019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Упаковка (укупорочные средства), предназначенная для контакта с пищевой продукцией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Символ, обозначающий, что упаковка предназначена для контакта с пищевой продукцией, допускается наносить как без рамки, так и в рамке (круглой, квадратной и др.).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Picture 2" descr="C:\Users\Светлана\Downloads\Решение Комиссии Таможенного союза от 16.08.2011 N 769 (ред. (1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52232" y="858737"/>
            <a:ext cx="1224136" cy="1244453"/>
          </a:xfrm>
          <a:prstGeom prst="rect">
            <a:avLst/>
          </a:prstGeom>
          <a:noFill/>
        </p:spPr>
      </p:pic>
      <p:pic>
        <p:nvPicPr>
          <p:cNvPr id="20" name="Picture 3" descr="C:\Users\Светлана\Downloads\Решение Комиссии Таможенного союза от 16.08.2011 N 769 (ред.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39256" y="3540106"/>
            <a:ext cx="4450089" cy="1527051"/>
          </a:xfrm>
          <a:prstGeom prst="rect">
            <a:avLst/>
          </a:prstGeom>
          <a:noFill/>
        </p:spPr>
      </p:pic>
      <p:sp>
        <p:nvSpPr>
          <p:cNvPr id="21" name="TextBox 20"/>
          <p:cNvSpPr txBox="1"/>
          <p:nvPr/>
        </p:nvSpPr>
        <p:spPr>
          <a:xfrm>
            <a:off x="306248" y="5485439"/>
            <a:ext cx="11670026" cy="13742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  <a:spcBef>
                <a:spcPct val="20000"/>
              </a:spcBef>
              <a:spcAft>
                <a:spcPts val="300"/>
              </a:spcAft>
              <a:buClr>
                <a:srgbClr val="1AB39F">
                  <a:lumMod val="75000"/>
                </a:srgbClr>
              </a:buClr>
              <a:buSzPct val="130000"/>
            </a:pPr>
            <a:r>
              <a:rPr lang="ru-RU" sz="2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Возможность утилизации использованной упаковки (укупорочных средств) - петля Мебиуса</a:t>
            </a:r>
          </a:p>
          <a:p>
            <a:pPr algn="ctr"/>
            <a:endParaRPr lang="ru-RU" sz="36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Picture 4" descr="C:\Users\Светлана\Downloads\Решение Комиссии Таможенного союза от 16.08.2011 N 769 (ред. (2)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27876" y="6346669"/>
            <a:ext cx="3672847" cy="499873"/>
          </a:xfrm>
          <a:prstGeom prst="rect">
            <a:avLst/>
          </a:prstGeom>
          <a:noFill/>
        </p:spPr>
      </p:pic>
      <p:sp>
        <p:nvSpPr>
          <p:cNvPr id="23" name="Rectangle 257"/>
          <p:cNvSpPr>
            <a:spLocks noChangeArrowheads="1"/>
          </p:cNvSpPr>
          <p:nvPr/>
        </p:nvSpPr>
        <p:spPr bwMode="gray">
          <a:xfrm rot="3419336">
            <a:off x="2317180" y="1030043"/>
            <a:ext cx="479425" cy="520700"/>
          </a:xfrm>
          <a:prstGeom prst="rect">
            <a:avLst/>
          </a:prstGeom>
          <a:gradFill rotWithShape="1">
            <a:gsLst>
              <a:gs pos="0">
                <a:srgbClr val="3891A7"/>
              </a:gs>
              <a:gs pos="100000">
                <a:srgbClr val="3891A7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3891A7"/>
            </a:extrusionClr>
          </a:sp3d>
        </p:spPr>
        <p:txBody>
          <a:bodyPr wrap="none" anchor="ctr">
            <a:flatTx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4" name="Text Box 259"/>
          <p:cNvSpPr txBox="1">
            <a:spLocks noChangeArrowheads="1"/>
          </p:cNvSpPr>
          <p:nvPr/>
        </p:nvSpPr>
        <p:spPr bwMode="gray">
          <a:xfrm>
            <a:off x="2372743" y="1072905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rgbClr val="FFFFFF"/>
                </a:solidFill>
                <a:latin typeface="Arial" charset="0"/>
              </a:rPr>
              <a:t>1</a:t>
            </a:r>
          </a:p>
        </p:txBody>
      </p:sp>
      <p:sp>
        <p:nvSpPr>
          <p:cNvPr id="25" name="Rectangle 257"/>
          <p:cNvSpPr>
            <a:spLocks noChangeArrowheads="1"/>
          </p:cNvSpPr>
          <p:nvPr/>
        </p:nvSpPr>
        <p:spPr bwMode="gray">
          <a:xfrm rot="3419336">
            <a:off x="2275786" y="3514891"/>
            <a:ext cx="479425" cy="520700"/>
          </a:xfrm>
          <a:prstGeom prst="rect">
            <a:avLst/>
          </a:prstGeom>
          <a:gradFill rotWithShape="1">
            <a:gsLst>
              <a:gs pos="0">
                <a:srgbClr val="3891A7"/>
              </a:gs>
              <a:gs pos="100000">
                <a:srgbClr val="3891A7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3891A7"/>
            </a:extrusionClr>
          </a:sp3d>
        </p:spPr>
        <p:txBody>
          <a:bodyPr wrap="none" anchor="ctr">
            <a:flatTx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6" name="Text Box 259"/>
          <p:cNvSpPr txBox="1">
            <a:spLocks noChangeArrowheads="1"/>
          </p:cNvSpPr>
          <p:nvPr/>
        </p:nvSpPr>
        <p:spPr bwMode="gray">
          <a:xfrm>
            <a:off x="2330262" y="3557753"/>
            <a:ext cx="356188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ru-RU" sz="2400" b="1" dirty="0" smtClean="0">
                <a:solidFill>
                  <a:srgbClr val="FFFFFF"/>
                </a:solidFill>
                <a:latin typeface="Arial" charset="0"/>
              </a:rPr>
              <a:t>2</a:t>
            </a:r>
            <a:endParaRPr lang="en-US" sz="2400" b="1" dirty="0">
              <a:solidFill>
                <a:srgbClr val="FFFFFF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2493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407370" y="6481229"/>
            <a:ext cx="176419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webtorgi.samregion.ru</a:t>
            </a:r>
            <a:endParaRPr lang="ru-RU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480376" y="6443981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14</a:t>
            </a:fld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0" y="6373905"/>
            <a:ext cx="12192000" cy="46292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15343" y="6457881"/>
            <a:ext cx="176419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webtorgi.samregion.ru</a:t>
            </a:r>
            <a:endParaRPr lang="ru-RU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" name="Номер слайда 1"/>
          <p:cNvSpPr txBox="1">
            <a:spLocks/>
          </p:cNvSpPr>
          <p:nvPr/>
        </p:nvSpPr>
        <p:spPr>
          <a:xfrm>
            <a:off x="9632776" y="659638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14" name="Номер слайда 1"/>
          <p:cNvSpPr txBox="1">
            <a:spLocks/>
          </p:cNvSpPr>
          <p:nvPr/>
        </p:nvSpPr>
        <p:spPr>
          <a:xfrm>
            <a:off x="9688501" y="6419425"/>
            <a:ext cx="16640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19B0651-EE4F-4900-A07F-96A6BFA9D0F0}" type="slidenum">
              <a:rPr lang="ru-RU" smtClean="0"/>
              <a:pPr/>
              <a:t>14</a:t>
            </a:fld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021763" y="1313539"/>
            <a:ext cx="3048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dirty="0" smtClean="0">
                <a:solidFill>
                  <a:prstClr val="black"/>
                </a:solidFill>
              </a:rPr>
              <a:t>.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17" name="Picture 5" descr="C:\Users\StrelkovaAV\Desktop\Screenshot_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25" t="2283" r="2184" b="1921"/>
          <a:stretch/>
        </p:blipFill>
        <p:spPr bwMode="auto">
          <a:xfrm>
            <a:off x="3495431" y="36682"/>
            <a:ext cx="4968551" cy="5688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Выноска 2 5"/>
          <p:cNvSpPr/>
          <p:nvPr/>
        </p:nvSpPr>
        <p:spPr>
          <a:xfrm>
            <a:off x="8616280" y="3856303"/>
            <a:ext cx="3453483" cy="504056"/>
          </a:xfrm>
          <a:prstGeom prst="borderCallout2">
            <a:avLst>
              <a:gd name="adj1" fmla="val 11191"/>
              <a:gd name="adj2" fmla="val -886"/>
              <a:gd name="adj3" fmla="val 18750"/>
              <a:gd name="adj4" fmla="val -16667"/>
              <a:gd name="adj5" fmla="val 70608"/>
              <a:gd name="adj6" fmla="val -34216"/>
            </a:avLst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8632054" y="3830261"/>
            <a:ext cx="3453483" cy="517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200" b="1" dirty="0">
                <a:ea typeface="Calibri"/>
                <a:cs typeface="Times New Roman"/>
              </a:rPr>
              <a:t>Единый знак обращения продукция на рынке  государств –членов Таможенного союза</a:t>
            </a:r>
          </a:p>
        </p:txBody>
      </p:sp>
      <p:sp>
        <p:nvSpPr>
          <p:cNvPr id="22" name="Выноска 2 21"/>
          <p:cNvSpPr/>
          <p:nvPr/>
        </p:nvSpPr>
        <p:spPr>
          <a:xfrm>
            <a:off x="8817730" y="4684494"/>
            <a:ext cx="3037619" cy="288032"/>
          </a:xfrm>
          <a:prstGeom prst="borderCallout2">
            <a:avLst>
              <a:gd name="adj1" fmla="val 51819"/>
              <a:gd name="adj2" fmla="val -807"/>
              <a:gd name="adj3" fmla="val 18750"/>
              <a:gd name="adj4" fmla="val -16667"/>
              <a:gd name="adj5" fmla="val -129206"/>
              <a:gd name="adj6" fmla="val -23729"/>
            </a:avLst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200" b="1" dirty="0">
                <a:ea typeface="Calibri"/>
                <a:cs typeface="Times New Roman"/>
              </a:rPr>
              <a:t>знак «изготовлено из пищевого пластика»</a:t>
            </a:r>
          </a:p>
        </p:txBody>
      </p:sp>
      <p:sp>
        <p:nvSpPr>
          <p:cNvPr id="23" name="Выноска 2 22"/>
          <p:cNvSpPr/>
          <p:nvPr/>
        </p:nvSpPr>
        <p:spPr>
          <a:xfrm>
            <a:off x="8403157" y="3212976"/>
            <a:ext cx="3682380" cy="504056"/>
          </a:xfrm>
          <a:prstGeom prst="borderCallout2">
            <a:avLst>
              <a:gd name="adj1" fmla="val 47095"/>
              <a:gd name="adj2" fmla="val -1162"/>
              <a:gd name="adj3" fmla="val 94337"/>
              <a:gd name="adj4" fmla="val -10599"/>
              <a:gd name="adj5" fmla="val 194443"/>
              <a:gd name="adj6" fmla="val -40354"/>
            </a:avLst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8403157" y="3196122"/>
            <a:ext cx="3666606" cy="4530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050" b="1" dirty="0">
                <a:ea typeface="Calibri"/>
                <a:cs typeface="Times New Roman"/>
              </a:rPr>
              <a:t>Код переработки-специальный знак, </a:t>
            </a:r>
            <a:r>
              <a:rPr lang="ru-RU" sz="1050" b="1" dirty="0" smtClean="0">
                <a:ea typeface="Calibri"/>
                <a:cs typeface="Times New Roman"/>
              </a:rPr>
              <a:t>применяется </a:t>
            </a:r>
            <a:r>
              <a:rPr lang="ru-RU" sz="1050" b="1" dirty="0">
                <a:ea typeface="Calibri"/>
                <a:cs typeface="Times New Roman"/>
              </a:rPr>
              <a:t>для обозначения материала, из которого изготовлена упаковка</a:t>
            </a:r>
          </a:p>
        </p:txBody>
      </p:sp>
      <p:sp>
        <p:nvSpPr>
          <p:cNvPr id="26" name="Выноска 2 25"/>
          <p:cNvSpPr/>
          <p:nvPr/>
        </p:nvSpPr>
        <p:spPr>
          <a:xfrm>
            <a:off x="8463982" y="0"/>
            <a:ext cx="3621555" cy="1249328"/>
          </a:xfrm>
          <a:prstGeom prst="borderCallout2">
            <a:avLst>
              <a:gd name="adj1" fmla="val 11191"/>
              <a:gd name="adj2" fmla="val -886"/>
              <a:gd name="adj3" fmla="val 18750"/>
              <a:gd name="adj4" fmla="val -16667"/>
              <a:gd name="adj5" fmla="val 64391"/>
              <a:gd name="adj6" fmla="val -55053"/>
            </a:avLst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ru-RU" sz="1200" b="1" dirty="0" smtClean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200" b="1" dirty="0" smtClean="0">
                <a:ea typeface="Calibri"/>
                <a:cs typeface="Times New Roman"/>
              </a:rPr>
              <a:t>Состав пищевой продукции.</a:t>
            </a:r>
            <a:r>
              <a:rPr lang="ru-RU" sz="1200" b="1" dirty="0"/>
              <a:t> Компоненты указываются в порядке убывания, обязательно расшифровка </a:t>
            </a:r>
            <a:r>
              <a:rPr lang="ru-RU" sz="1200" b="1" dirty="0" err="1"/>
              <a:t>мнокомпонентных</a:t>
            </a:r>
            <a:r>
              <a:rPr lang="ru-RU" sz="1200" b="1" dirty="0"/>
              <a:t> составляющих, указание функциональных составляющих, аллергенов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ru-RU" sz="1200" b="1" dirty="0">
              <a:ea typeface="Calibri"/>
              <a:cs typeface="Times New Roman"/>
            </a:endParaRPr>
          </a:p>
        </p:txBody>
      </p:sp>
      <p:sp>
        <p:nvSpPr>
          <p:cNvPr id="27" name="Выноска 2 26"/>
          <p:cNvSpPr/>
          <p:nvPr/>
        </p:nvSpPr>
        <p:spPr>
          <a:xfrm rot="10800000">
            <a:off x="-16371" y="1479034"/>
            <a:ext cx="2566582" cy="518865"/>
          </a:xfrm>
          <a:prstGeom prst="borderCallout2">
            <a:avLst>
              <a:gd name="adj1" fmla="val 11191"/>
              <a:gd name="adj2" fmla="val -886"/>
              <a:gd name="adj3" fmla="val 18750"/>
              <a:gd name="adj4" fmla="val -16667"/>
              <a:gd name="adj5" fmla="val 165977"/>
              <a:gd name="adj6" fmla="val -39549"/>
            </a:avLst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400" b="1" dirty="0">
              <a:ea typeface="Calibri"/>
              <a:cs typeface="Times New Roman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0" y="1479034"/>
            <a:ext cx="2574990" cy="517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200" b="1" dirty="0">
                <a:ea typeface="Calibri"/>
                <a:cs typeface="Times New Roman"/>
              </a:rPr>
              <a:t>Энергетическая ценность  указывается в джоулях и калориях</a:t>
            </a:r>
          </a:p>
        </p:txBody>
      </p:sp>
      <p:sp>
        <p:nvSpPr>
          <p:cNvPr id="29" name="Выноска 2 28"/>
          <p:cNvSpPr/>
          <p:nvPr/>
        </p:nvSpPr>
        <p:spPr>
          <a:xfrm rot="10800000">
            <a:off x="-16370" y="2132855"/>
            <a:ext cx="2566582" cy="1516339"/>
          </a:xfrm>
          <a:prstGeom prst="borderCallout2">
            <a:avLst>
              <a:gd name="adj1" fmla="val 11191"/>
              <a:gd name="adj2" fmla="val -886"/>
              <a:gd name="adj3" fmla="val 18750"/>
              <a:gd name="adj4" fmla="val -16667"/>
              <a:gd name="adj5" fmla="val 124610"/>
              <a:gd name="adj6" fmla="val -40937"/>
            </a:avLst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400" b="1" dirty="0">
              <a:ea typeface="Calibri"/>
              <a:cs typeface="Times New Roman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-16372" y="2142271"/>
            <a:ext cx="2602575" cy="15788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200" b="1" dirty="0" smtClean="0">
                <a:ea typeface="Calibri"/>
                <a:cs typeface="Times New Roman"/>
              </a:rPr>
              <a:t>Срок годности пищевой продукции. Условия </a:t>
            </a:r>
            <a:r>
              <a:rPr lang="ru-RU" sz="1200" b="1" dirty="0">
                <a:ea typeface="Calibri"/>
                <a:cs typeface="Times New Roman"/>
              </a:rPr>
              <a:t>хранения пищевой </a:t>
            </a:r>
            <a:r>
              <a:rPr lang="ru-RU" sz="1200" b="1" dirty="0" smtClean="0">
                <a:ea typeface="Calibri"/>
                <a:cs typeface="Times New Roman"/>
              </a:rPr>
              <a:t>продукции, </a:t>
            </a:r>
            <a:r>
              <a:rPr lang="ru-RU" sz="1200" b="1" dirty="0">
                <a:ea typeface="Calibri"/>
                <a:cs typeface="Times New Roman"/>
              </a:rPr>
              <a:t>качество и безопасность которой изменяется после вскрытия упаковки, указывают также условия хранения после вскрытия упаковки</a:t>
            </a:r>
          </a:p>
        </p:txBody>
      </p:sp>
      <p:sp>
        <p:nvSpPr>
          <p:cNvPr id="31" name="Выноска 2 30"/>
          <p:cNvSpPr/>
          <p:nvPr/>
        </p:nvSpPr>
        <p:spPr>
          <a:xfrm rot="10800000">
            <a:off x="28758" y="0"/>
            <a:ext cx="2566582" cy="1332147"/>
          </a:xfrm>
          <a:prstGeom prst="borderCallout2">
            <a:avLst>
              <a:gd name="adj1" fmla="val 11191"/>
              <a:gd name="adj2" fmla="val -886"/>
              <a:gd name="adj3" fmla="val 18750"/>
              <a:gd name="adj4" fmla="val -16667"/>
              <a:gd name="adj5" fmla="val 36748"/>
              <a:gd name="adj6" fmla="val -38161"/>
            </a:avLst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400" b="1" dirty="0">
              <a:ea typeface="Calibri"/>
              <a:cs typeface="Times New Roman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0" y="-67251"/>
            <a:ext cx="2550211" cy="13165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>
                <a:ea typeface="Calibri"/>
                <a:cs typeface="Times New Roman"/>
              </a:rPr>
              <a:t>Показатель пищевой ценности продукта  указывается в граммах или в кратных или дольных единицах указанных величин.</a:t>
            </a:r>
          </a:p>
        </p:txBody>
      </p:sp>
      <p:sp>
        <p:nvSpPr>
          <p:cNvPr id="33" name="Выноска 2 32"/>
          <p:cNvSpPr/>
          <p:nvPr/>
        </p:nvSpPr>
        <p:spPr>
          <a:xfrm rot="10800000" flipV="1">
            <a:off x="-1" y="4052378"/>
            <a:ext cx="2855640" cy="1966213"/>
          </a:xfrm>
          <a:prstGeom prst="borderCallout2">
            <a:avLst>
              <a:gd name="adj1" fmla="val 11191"/>
              <a:gd name="adj2" fmla="val -886"/>
              <a:gd name="adj3" fmla="val 18750"/>
              <a:gd name="adj4" fmla="val -16667"/>
              <a:gd name="adj5" fmla="val -78494"/>
              <a:gd name="adj6" fmla="val -26962"/>
            </a:avLst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400" b="1" dirty="0">
              <a:ea typeface="Calibri"/>
              <a:cs typeface="Times New Roman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-62074" y="4043680"/>
            <a:ext cx="284570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Наименование и место нахождения изготовителя пищевой продукции указываются в маркировке пищевой продукции независимо от производства пищевой продукции на территории государств - членов Таможенного союза или поставляемой из третьих стран. 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6" name="Выноска 2 35"/>
          <p:cNvSpPr/>
          <p:nvPr/>
        </p:nvSpPr>
        <p:spPr>
          <a:xfrm rot="10800000" flipV="1">
            <a:off x="8603318" y="1332148"/>
            <a:ext cx="3466444" cy="1738119"/>
          </a:xfrm>
          <a:prstGeom prst="borderCallout2">
            <a:avLst>
              <a:gd name="adj1" fmla="val 51241"/>
              <a:gd name="adj2" fmla="val 99732"/>
              <a:gd name="adj3" fmla="val 79649"/>
              <a:gd name="adj4" fmla="val 139238"/>
              <a:gd name="adj5" fmla="val 88874"/>
              <a:gd name="adj6" fmla="val 186215"/>
            </a:avLst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400" b="1" dirty="0">
              <a:ea typeface="Calibri"/>
              <a:cs typeface="Times New Roman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8616280" y="1340598"/>
            <a:ext cx="3388918" cy="17681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hangingPunct="0">
              <a:lnSpc>
                <a:spcPct val="110000"/>
              </a:lnSpc>
            </a:pPr>
            <a:r>
              <a:rPr lang="ru-RU" sz="11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информации, предоставляемой потребителю </a:t>
            </a:r>
            <a:r>
              <a:rPr lang="ru-RU" sz="11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следует </a:t>
            </a:r>
            <a:r>
              <a:rPr lang="ru-RU" sz="11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использовать официально зарегистрированное наименование и место нахождения (адрес, включая страну) изготовителя. При несовпадении с адресом изготовителя также указывают адрес(а) производств(а) и лица, уполномоченного изготовителем на принятие претензий от потребителей (приобретателей) на ее территории.</a:t>
            </a:r>
            <a:endParaRPr lang="en-US" sz="1200" b="1" dirty="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3883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407370" y="6481229"/>
            <a:ext cx="176419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webtorgi.samregion.ru</a:t>
            </a:r>
            <a:endParaRPr lang="ru-RU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480376" y="6443981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15</a:t>
            </a:fld>
            <a:endParaRPr lang="ru-RU" dirty="0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795" y="312829"/>
            <a:ext cx="1008112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0" y="6373905"/>
            <a:ext cx="12192000" cy="46292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15343" y="6457881"/>
            <a:ext cx="176419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webtorgi.samregion.ru</a:t>
            </a:r>
            <a:endParaRPr lang="ru-RU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" name="Номер слайда 1"/>
          <p:cNvSpPr txBox="1">
            <a:spLocks/>
          </p:cNvSpPr>
          <p:nvPr/>
        </p:nvSpPr>
        <p:spPr>
          <a:xfrm>
            <a:off x="9632776" y="659638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14" name="Номер слайда 1"/>
          <p:cNvSpPr txBox="1">
            <a:spLocks/>
          </p:cNvSpPr>
          <p:nvPr/>
        </p:nvSpPr>
        <p:spPr>
          <a:xfrm>
            <a:off x="9688501" y="6419425"/>
            <a:ext cx="16640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19B0651-EE4F-4900-A07F-96A6BFA9D0F0}" type="slidenum">
              <a:rPr lang="ru-RU" smtClean="0"/>
              <a:pPr/>
              <a:t>15</a:t>
            </a:fld>
            <a:endParaRPr lang="ru-RU" dirty="0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flipH="1">
            <a:off x="2063554" y="980728"/>
            <a:ext cx="971004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9021763" y="1313539"/>
            <a:ext cx="3048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dirty="0" smtClean="0">
                <a:solidFill>
                  <a:prstClr val="black"/>
                </a:solidFill>
              </a:rPr>
              <a:t>.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7" name="Text Box 259"/>
          <p:cNvSpPr txBox="1">
            <a:spLocks noChangeArrowheads="1"/>
          </p:cNvSpPr>
          <p:nvPr/>
        </p:nvSpPr>
        <p:spPr bwMode="gray">
          <a:xfrm>
            <a:off x="2284522" y="3573016"/>
            <a:ext cx="356188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ru-RU" sz="2400" b="1" dirty="0" smtClean="0">
                <a:solidFill>
                  <a:srgbClr val="FFFFFF"/>
                </a:solidFill>
                <a:latin typeface="Arial" charset="0"/>
              </a:rPr>
              <a:t>2</a:t>
            </a:r>
            <a:endParaRPr lang="en-US" sz="2400" b="1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8" name="Заголовок 2"/>
          <p:cNvSpPr txBox="1">
            <a:spLocks/>
          </p:cNvSpPr>
          <p:nvPr/>
        </p:nvSpPr>
        <p:spPr>
          <a:xfrm>
            <a:off x="1981200" y="-31541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 не правильной маркировки продукции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Picture 2" descr="C:\Users\PalienkoKV\Downloads\Маркировка\IMG_198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80" t="15339" r="7761" b="3227"/>
          <a:stretch/>
        </p:blipFill>
        <p:spPr bwMode="auto">
          <a:xfrm>
            <a:off x="1552214" y="620688"/>
            <a:ext cx="4173402" cy="4644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0" y="5373216"/>
            <a:ext cx="5725616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банке отсутствует маркировка в части указания сорта горошка, вместе с тем согласно спецификации горошек должен быть высшего сорта</a:t>
            </a:r>
          </a:p>
          <a:p>
            <a:pPr algn="ctr"/>
            <a:endParaRPr lang="ru-RU" sz="1400" dirty="0">
              <a:solidFill>
                <a:srgbClr val="2F2B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" name="Picture 3" descr="C:\Users\PalienkoKV\Downloads\Маркировка\IMG_1978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04" b="64158"/>
          <a:stretch/>
        </p:blipFill>
        <p:spPr bwMode="auto">
          <a:xfrm>
            <a:off x="5869632" y="620688"/>
            <a:ext cx="5698976" cy="5998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Рамка 21"/>
          <p:cNvSpPr/>
          <p:nvPr/>
        </p:nvSpPr>
        <p:spPr>
          <a:xfrm>
            <a:off x="5896272" y="4872186"/>
            <a:ext cx="3296072" cy="504056"/>
          </a:xfrm>
          <a:prstGeom prst="frame">
            <a:avLst/>
          </a:prstGeom>
          <a:solidFill>
            <a:srgbClr val="EA157A"/>
          </a:solidFill>
          <a:ln w="25400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7584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407370" y="6481229"/>
            <a:ext cx="176419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webtorgi.samregion.ru</a:t>
            </a:r>
            <a:endParaRPr lang="ru-RU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480376" y="6443981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16</a:t>
            </a:fld>
            <a:endParaRPr lang="ru-RU" dirty="0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795" y="312829"/>
            <a:ext cx="1008112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0" y="6373905"/>
            <a:ext cx="12192000" cy="46292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15343" y="6457881"/>
            <a:ext cx="176419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webtorgi.samregion.ru</a:t>
            </a:r>
            <a:endParaRPr lang="ru-RU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" name="Номер слайда 1"/>
          <p:cNvSpPr txBox="1">
            <a:spLocks/>
          </p:cNvSpPr>
          <p:nvPr/>
        </p:nvSpPr>
        <p:spPr>
          <a:xfrm>
            <a:off x="9632776" y="659638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14" name="Номер слайда 1"/>
          <p:cNvSpPr txBox="1">
            <a:spLocks/>
          </p:cNvSpPr>
          <p:nvPr/>
        </p:nvSpPr>
        <p:spPr>
          <a:xfrm>
            <a:off x="9688501" y="6419425"/>
            <a:ext cx="16640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19B0651-EE4F-4900-A07F-96A6BFA9D0F0}" type="slidenum">
              <a:rPr lang="ru-RU" smtClean="0"/>
              <a:pPr/>
              <a:t>16</a:t>
            </a:fld>
            <a:endParaRPr lang="ru-RU" dirty="0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flipH="1">
            <a:off x="2063554" y="980728"/>
            <a:ext cx="971004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9021763" y="1313539"/>
            <a:ext cx="3048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dirty="0" smtClean="0">
                <a:solidFill>
                  <a:prstClr val="black"/>
                </a:solidFill>
              </a:rPr>
              <a:t>.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4" name="Text Box 259"/>
          <p:cNvSpPr txBox="1">
            <a:spLocks noChangeArrowheads="1"/>
          </p:cNvSpPr>
          <p:nvPr/>
        </p:nvSpPr>
        <p:spPr bwMode="gray">
          <a:xfrm>
            <a:off x="2613547" y="962783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rgbClr val="FFFFFF"/>
                </a:solidFill>
                <a:latin typeface="Arial" charset="0"/>
              </a:rPr>
              <a:t>1</a:t>
            </a:r>
          </a:p>
        </p:txBody>
      </p:sp>
      <p:sp>
        <p:nvSpPr>
          <p:cNvPr id="25" name="Text Box 259"/>
          <p:cNvSpPr txBox="1">
            <a:spLocks noChangeArrowheads="1"/>
          </p:cNvSpPr>
          <p:nvPr/>
        </p:nvSpPr>
        <p:spPr bwMode="gray">
          <a:xfrm>
            <a:off x="2571066" y="3447631"/>
            <a:ext cx="356188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ru-RU" sz="2400" b="1" dirty="0" smtClean="0">
                <a:solidFill>
                  <a:srgbClr val="FFFFFF"/>
                </a:solidFill>
                <a:latin typeface="Arial" charset="0"/>
              </a:rPr>
              <a:t>2</a:t>
            </a:r>
            <a:endParaRPr lang="en-US" sz="2400" b="1" dirty="0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26" name="Picture 2" descr="C:\Users\PalienkoKV\Downloads\Маркировка\Маркировка\IMG_199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52" y="312829"/>
            <a:ext cx="5676800" cy="4886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TextBox 26"/>
          <p:cNvSpPr txBox="1"/>
          <p:nvPr/>
        </p:nvSpPr>
        <p:spPr>
          <a:xfrm>
            <a:off x="6218195" y="5199511"/>
            <a:ext cx="584157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2F2B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</a:t>
            </a:r>
            <a:r>
              <a:rPr lang="ru-RU" sz="1400" b="1" dirty="0" smtClean="0">
                <a:solidFill>
                  <a:srgbClr val="2F2B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Энергетическая </a:t>
            </a:r>
            <a:r>
              <a:rPr lang="ru-RU" sz="1400" b="1" dirty="0">
                <a:solidFill>
                  <a:srgbClr val="2F2B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ценность </a:t>
            </a:r>
            <a:r>
              <a:rPr lang="ru-RU" sz="1400" b="1" dirty="0" smtClean="0">
                <a:solidFill>
                  <a:srgbClr val="2F2B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должна быть указана одновременно в джоулях и калориях, на маркировке энергетическая ценность указана только </a:t>
            </a:r>
            <a:r>
              <a:rPr lang="ru-RU" sz="1400" b="1" dirty="0">
                <a:solidFill>
                  <a:srgbClr val="2F2B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400" b="1" dirty="0" smtClean="0">
                <a:solidFill>
                  <a:srgbClr val="2F2B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калориях, отсутствует </a:t>
            </a:r>
            <a:r>
              <a:rPr lang="ru-RU" sz="1400" b="1" dirty="0">
                <a:solidFill>
                  <a:srgbClr val="2F2B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единый знак обращения продукции на рынке государств - членов Таможенного союза (EAC). </a:t>
            </a:r>
            <a:endParaRPr lang="ru-RU" sz="1600" b="1" dirty="0">
              <a:solidFill>
                <a:srgbClr val="2F2B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2850" y="5296687"/>
            <a:ext cx="57488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dirty="0">
                <a:solidFill>
                  <a:srgbClr val="2F2B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</a:t>
            </a:r>
            <a:r>
              <a:rPr lang="ru-RU" sz="1600" b="1" dirty="0" smtClean="0">
                <a:solidFill>
                  <a:srgbClr val="2F2B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Все манипуляционные знаки отсутствуют, также отсутствует энергетическая ценность, отсутствует </a:t>
            </a:r>
            <a:r>
              <a:rPr lang="ru-RU" sz="1600" b="1" dirty="0">
                <a:solidFill>
                  <a:srgbClr val="2F2B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единый знак обращения продукции на рынке государств </a:t>
            </a:r>
            <a:r>
              <a:rPr lang="ru-RU" sz="1600" b="1" dirty="0" smtClean="0">
                <a:solidFill>
                  <a:srgbClr val="2F2B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членов Таможенного союза</a:t>
            </a:r>
            <a:r>
              <a:rPr lang="en-US" sz="1600" b="1" dirty="0" smtClean="0">
                <a:solidFill>
                  <a:srgbClr val="2F2B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(EAC</a:t>
            </a:r>
            <a:r>
              <a:rPr lang="ru-RU" sz="1600" b="1" dirty="0" smtClean="0">
                <a:solidFill>
                  <a:srgbClr val="2F2B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ru-RU" sz="1600" b="1" dirty="0">
              <a:solidFill>
                <a:srgbClr val="2F2B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9" name="Picture 5" descr="C:\Users\PalienkoKV\Downloads\Маркировка\Маркировка\IMG_199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3" y="312829"/>
            <a:ext cx="5545411" cy="4886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1128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407370" y="6481229"/>
            <a:ext cx="176419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webtorgi.samregion.ru</a:t>
            </a:r>
            <a:endParaRPr lang="ru-RU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480376" y="6443981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17</a:t>
            </a:fld>
            <a:endParaRPr lang="ru-RU" dirty="0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795" y="312829"/>
            <a:ext cx="1008112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0" y="6373905"/>
            <a:ext cx="12192000" cy="46292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15343" y="6457881"/>
            <a:ext cx="176419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webtorgi.samregion.ru</a:t>
            </a:r>
            <a:endParaRPr lang="ru-RU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" name="Номер слайда 1"/>
          <p:cNvSpPr txBox="1">
            <a:spLocks/>
          </p:cNvSpPr>
          <p:nvPr/>
        </p:nvSpPr>
        <p:spPr>
          <a:xfrm>
            <a:off x="9632776" y="659638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14" name="Номер слайда 1"/>
          <p:cNvSpPr txBox="1">
            <a:spLocks/>
          </p:cNvSpPr>
          <p:nvPr/>
        </p:nvSpPr>
        <p:spPr>
          <a:xfrm>
            <a:off x="9688501" y="6419425"/>
            <a:ext cx="16640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19B0651-EE4F-4900-A07F-96A6BFA9D0F0}" type="slidenum">
              <a:rPr lang="ru-RU" smtClean="0"/>
              <a:pPr/>
              <a:t>17</a:t>
            </a:fld>
            <a:endParaRPr lang="ru-RU" dirty="0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flipH="1">
            <a:off x="2063554" y="980728"/>
            <a:ext cx="971004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9021763" y="1313539"/>
            <a:ext cx="3048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dirty="0" smtClean="0">
                <a:solidFill>
                  <a:prstClr val="black"/>
                </a:solidFill>
              </a:rPr>
              <a:t>.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2" name="Багетная рамка 11"/>
          <p:cNvSpPr/>
          <p:nvPr/>
        </p:nvSpPr>
        <p:spPr>
          <a:xfrm>
            <a:off x="7172075" y="2420888"/>
            <a:ext cx="720080" cy="216024"/>
          </a:xfrm>
          <a:prstGeom prst="bevel">
            <a:avLst/>
          </a:prstGeom>
          <a:solidFill>
            <a:sysClr val="window" lastClr="FFFFFF"/>
          </a:solidFill>
          <a:ln w="25400" cap="flat" cmpd="sng" algn="ctr">
            <a:solidFill>
              <a:srgbClr val="7FD13B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Text Box 259"/>
          <p:cNvSpPr txBox="1">
            <a:spLocks noChangeArrowheads="1"/>
          </p:cNvSpPr>
          <p:nvPr/>
        </p:nvSpPr>
        <p:spPr bwMode="gray">
          <a:xfrm>
            <a:off x="2189286" y="872144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rgbClr val="FFFFFF"/>
                </a:solidFill>
                <a:latin typeface="Arial" charset="0"/>
              </a:rPr>
              <a:t>1</a:t>
            </a:r>
          </a:p>
        </p:txBody>
      </p:sp>
      <p:sp>
        <p:nvSpPr>
          <p:cNvPr id="19" name="Text Box 259"/>
          <p:cNvSpPr txBox="1">
            <a:spLocks noChangeArrowheads="1"/>
          </p:cNvSpPr>
          <p:nvPr/>
        </p:nvSpPr>
        <p:spPr bwMode="gray">
          <a:xfrm>
            <a:off x="2146805" y="3356992"/>
            <a:ext cx="356188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ru-RU" sz="2400" b="1" dirty="0" smtClean="0">
                <a:solidFill>
                  <a:srgbClr val="FFFFFF"/>
                </a:solidFill>
                <a:latin typeface="Arial" charset="0"/>
              </a:rPr>
              <a:t>2</a:t>
            </a:r>
            <a:endParaRPr lang="en-US" sz="2400" b="1" dirty="0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20" name="Picture 3" descr="C:\Users\PalienkoKV\Downloads\Маркировка\IMG_197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28808" r="7144" b="10115"/>
          <a:stretch/>
        </p:blipFill>
        <p:spPr bwMode="auto">
          <a:xfrm>
            <a:off x="6091955" y="260648"/>
            <a:ext cx="5260629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C:\Users\PalienkoKV\Downloads\Маркировка\IMG_1978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94" r="3052" b="30637"/>
          <a:stretch/>
        </p:blipFill>
        <p:spPr bwMode="auto">
          <a:xfrm>
            <a:off x="1483443" y="260648"/>
            <a:ext cx="4448472" cy="6264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/>
          <p:cNvSpPr txBox="1"/>
          <p:nvPr/>
        </p:nvSpPr>
        <p:spPr>
          <a:xfrm>
            <a:off x="6091955" y="5334307"/>
            <a:ext cx="59778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2F2B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Нарушение: Спецификация предполагает поставку макаронных изделий группы А, вместо этого макаронные изделия группы В.</a:t>
            </a:r>
            <a:endParaRPr lang="ru-RU" sz="2000" b="1" dirty="0">
              <a:solidFill>
                <a:srgbClr val="2F2B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Рамка 22"/>
          <p:cNvSpPr/>
          <p:nvPr/>
        </p:nvSpPr>
        <p:spPr>
          <a:xfrm>
            <a:off x="8025596" y="1185328"/>
            <a:ext cx="996167" cy="288032"/>
          </a:xfrm>
          <a:prstGeom prst="frame">
            <a:avLst/>
          </a:prstGeom>
          <a:solidFill>
            <a:srgbClr val="EA157A"/>
          </a:solidFill>
          <a:ln w="25400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Рамка 23"/>
          <p:cNvSpPr/>
          <p:nvPr/>
        </p:nvSpPr>
        <p:spPr>
          <a:xfrm>
            <a:off x="1751211" y="5842480"/>
            <a:ext cx="2252512" cy="341955"/>
          </a:xfrm>
          <a:prstGeom prst="frame">
            <a:avLst/>
          </a:prstGeom>
          <a:solidFill>
            <a:srgbClr val="EA157A"/>
          </a:solidFill>
          <a:ln w="25400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0978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407370" y="6481229"/>
            <a:ext cx="176419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webtorgi.samregion.ru</a:t>
            </a:r>
            <a:endParaRPr lang="ru-RU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480376" y="6443981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18</a:t>
            </a:fld>
            <a:endParaRPr lang="ru-RU" dirty="0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795" y="312829"/>
            <a:ext cx="1008112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0" y="6373905"/>
            <a:ext cx="12192000" cy="46292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15343" y="6457881"/>
            <a:ext cx="176419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webtorgi.samregion.ru</a:t>
            </a:r>
            <a:endParaRPr lang="ru-RU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" name="Номер слайда 1"/>
          <p:cNvSpPr txBox="1">
            <a:spLocks/>
          </p:cNvSpPr>
          <p:nvPr/>
        </p:nvSpPr>
        <p:spPr>
          <a:xfrm>
            <a:off x="9632776" y="659638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14" name="Номер слайда 1"/>
          <p:cNvSpPr txBox="1">
            <a:spLocks/>
          </p:cNvSpPr>
          <p:nvPr/>
        </p:nvSpPr>
        <p:spPr>
          <a:xfrm>
            <a:off x="9688501" y="6419425"/>
            <a:ext cx="16640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19B0651-EE4F-4900-A07F-96A6BFA9D0F0}" type="slidenum">
              <a:rPr lang="ru-RU" smtClean="0"/>
              <a:pPr/>
              <a:t>18</a:t>
            </a:fld>
            <a:endParaRPr lang="ru-RU" dirty="0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flipH="1">
            <a:off x="2063554" y="980728"/>
            <a:ext cx="971004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9021763" y="1313539"/>
            <a:ext cx="3048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dirty="0" smtClean="0">
                <a:solidFill>
                  <a:prstClr val="black"/>
                </a:solidFill>
              </a:rPr>
              <a:t>.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7" name="Text Box 259"/>
          <p:cNvSpPr txBox="1">
            <a:spLocks noChangeArrowheads="1"/>
          </p:cNvSpPr>
          <p:nvPr/>
        </p:nvSpPr>
        <p:spPr bwMode="gray">
          <a:xfrm>
            <a:off x="2641314" y="1099248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rgbClr val="FFFFFF"/>
                </a:solidFill>
                <a:latin typeface="Arial" charset="0"/>
              </a:rPr>
              <a:t>1</a:t>
            </a:r>
          </a:p>
        </p:txBody>
      </p:sp>
      <p:sp>
        <p:nvSpPr>
          <p:cNvPr id="18" name="Text Box 259"/>
          <p:cNvSpPr txBox="1">
            <a:spLocks noChangeArrowheads="1"/>
          </p:cNvSpPr>
          <p:nvPr/>
        </p:nvSpPr>
        <p:spPr bwMode="gray">
          <a:xfrm>
            <a:off x="2598833" y="3584096"/>
            <a:ext cx="356188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ru-RU" sz="2400" b="1" dirty="0" smtClean="0">
                <a:solidFill>
                  <a:srgbClr val="FFFFFF"/>
                </a:solidFill>
                <a:latin typeface="Arial" charset="0"/>
              </a:rPr>
              <a:t>2</a:t>
            </a:r>
            <a:endParaRPr lang="en-US" sz="2400" b="1" dirty="0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19" name="Picture 2" descr="C:\Users\PalienkoKV\Downloads\Маркировка\IMG_197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18" b="44234"/>
          <a:stretch/>
        </p:blipFill>
        <p:spPr bwMode="auto">
          <a:xfrm>
            <a:off x="1935471" y="199720"/>
            <a:ext cx="4090220" cy="6264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3" descr="C:\Users\PalienkoKV\Downloads\Маркировка\IMG_1970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66" r="10364" b="4581"/>
          <a:stretch/>
        </p:blipFill>
        <p:spPr bwMode="auto">
          <a:xfrm>
            <a:off x="6156175" y="199720"/>
            <a:ext cx="5412433" cy="5256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6096000" y="5565768"/>
            <a:ext cx="6096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2F2B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Нарушение: </a:t>
            </a:r>
            <a:r>
              <a:rPr lang="ru-RU" sz="2000" b="1" dirty="0">
                <a:solidFill>
                  <a:srgbClr val="2F2B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b="1" dirty="0" smtClean="0">
                <a:solidFill>
                  <a:srgbClr val="2F2B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спецификации указан концентрат </a:t>
            </a:r>
            <a:r>
              <a:rPr lang="ru-RU" sz="2000" b="1" dirty="0">
                <a:solidFill>
                  <a:srgbClr val="2F2B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киселя </a:t>
            </a:r>
            <a:r>
              <a:rPr lang="ru-RU" sz="2000" b="1" dirty="0" smtClean="0">
                <a:solidFill>
                  <a:srgbClr val="2F2B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плодово-ягодный, а в </a:t>
            </a:r>
            <a:r>
              <a:rPr lang="ru-RU" sz="2000" b="1" dirty="0">
                <a:solidFill>
                  <a:srgbClr val="2F2B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маркировке </a:t>
            </a:r>
            <a:r>
              <a:rPr lang="ru-RU" sz="2000" b="1" dirty="0" smtClean="0">
                <a:solidFill>
                  <a:srgbClr val="2F2B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товара - краситель</a:t>
            </a:r>
            <a:r>
              <a:rPr lang="ru-RU" sz="2000" b="1" dirty="0">
                <a:solidFill>
                  <a:srgbClr val="2F2B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 smtClean="0">
                <a:solidFill>
                  <a:srgbClr val="2F2B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ароматизатор</a:t>
            </a:r>
            <a:endParaRPr lang="ru-RU" sz="2000" b="1" dirty="0">
              <a:solidFill>
                <a:srgbClr val="2F2B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Рамка 21"/>
          <p:cNvSpPr/>
          <p:nvPr/>
        </p:nvSpPr>
        <p:spPr>
          <a:xfrm>
            <a:off x="2022769" y="5744337"/>
            <a:ext cx="2216958" cy="360040"/>
          </a:xfrm>
          <a:prstGeom prst="frame">
            <a:avLst/>
          </a:prstGeom>
          <a:solidFill>
            <a:srgbClr val="EA157A"/>
          </a:solidFill>
          <a:ln w="25400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2352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407370" y="6481229"/>
            <a:ext cx="176419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webtorgi.samregion.ru</a:t>
            </a:r>
            <a:endParaRPr lang="ru-RU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480376" y="6443981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19</a:t>
            </a:fld>
            <a:endParaRPr lang="ru-RU" dirty="0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795" y="312829"/>
            <a:ext cx="1008112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0" y="6373905"/>
            <a:ext cx="12192000" cy="46292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15343" y="6457881"/>
            <a:ext cx="176419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webtorgi.samregion.ru</a:t>
            </a:r>
            <a:endParaRPr lang="ru-RU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" name="Номер слайда 1"/>
          <p:cNvSpPr txBox="1">
            <a:spLocks/>
          </p:cNvSpPr>
          <p:nvPr/>
        </p:nvSpPr>
        <p:spPr>
          <a:xfrm>
            <a:off x="9632776" y="659638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14" name="Номер слайда 1"/>
          <p:cNvSpPr txBox="1">
            <a:spLocks/>
          </p:cNvSpPr>
          <p:nvPr/>
        </p:nvSpPr>
        <p:spPr>
          <a:xfrm>
            <a:off x="9688501" y="6419425"/>
            <a:ext cx="16640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19B0651-EE4F-4900-A07F-96A6BFA9D0F0}" type="slidenum">
              <a:rPr lang="ru-RU" smtClean="0"/>
              <a:pPr/>
              <a:t>19</a:t>
            </a:fld>
            <a:endParaRPr lang="ru-RU" dirty="0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flipH="1">
            <a:off x="2063554" y="980728"/>
            <a:ext cx="971004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9021763" y="1313539"/>
            <a:ext cx="3048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dirty="0" smtClean="0">
                <a:solidFill>
                  <a:prstClr val="black"/>
                </a:solidFill>
              </a:rPr>
              <a:t>.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7" name="Text Box 259"/>
          <p:cNvSpPr txBox="1">
            <a:spLocks noChangeArrowheads="1"/>
          </p:cNvSpPr>
          <p:nvPr/>
        </p:nvSpPr>
        <p:spPr bwMode="gray">
          <a:xfrm>
            <a:off x="2484067" y="836898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rgbClr val="FFFFFF"/>
                </a:solidFill>
                <a:latin typeface="Arial" charset="0"/>
              </a:rPr>
              <a:t>1</a:t>
            </a:r>
          </a:p>
        </p:txBody>
      </p:sp>
      <p:sp>
        <p:nvSpPr>
          <p:cNvPr id="18" name="Text Box 259"/>
          <p:cNvSpPr txBox="1">
            <a:spLocks noChangeArrowheads="1"/>
          </p:cNvSpPr>
          <p:nvPr/>
        </p:nvSpPr>
        <p:spPr bwMode="gray">
          <a:xfrm>
            <a:off x="2441586" y="3321746"/>
            <a:ext cx="356188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ru-RU" sz="2400" b="1" dirty="0" smtClean="0">
                <a:solidFill>
                  <a:srgbClr val="FFFFFF"/>
                </a:solidFill>
                <a:latin typeface="Arial" charset="0"/>
              </a:rPr>
              <a:t>2</a:t>
            </a:r>
            <a:endParaRPr lang="en-US" sz="2400" b="1" dirty="0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13" r="12715" b="23619"/>
          <a:stretch/>
        </p:blipFill>
        <p:spPr bwMode="auto">
          <a:xfrm rot="5400000">
            <a:off x="979821" y="1149234"/>
            <a:ext cx="4885763" cy="37264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5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06" t="3458" r="21253" b="12393"/>
          <a:stretch/>
        </p:blipFill>
        <p:spPr bwMode="auto">
          <a:xfrm rot="5400000">
            <a:off x="6681656" y="623485"/>
            <a:ext cx="4864879" cy="47434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Прямоугольник 20"/>
          <p:cNvSpPr/>
          <p:nvPr/>
        </p:nvSpPr>
        <p:spPr>
          <a:xfrm>
            <a:off x="0" y="5455322"/>
            <a:ext cx="5920159" cy="10635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На </a:t>
            </a:r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маркировке 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потребительской упаковочной единицы свежих яблок  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е 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указан помологический </a:t>
            </a:r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сорт и условия хранения. 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Не верно указан Цифровой код и буквенное обозначение (аббревиатура) материала, из которого изготавливается </a:t>
            </a:r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упаковка.</a:t>
            </a:r>
            <a:endParaRPr lang="ru-RU" sz="1400" b="1" dirty="0">
              <a:solidFill>
                <a:prstClr val="black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6158429" y="5524571"/>
            <a:ext cx="591133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На Маркировке упаковочных единиц со свежими грушами</a:t>
            </a:r>
          </a:p>
          <a:p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</a:t>
            </a:r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е 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указан помологический </a:t>
            </a:r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сорт,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Не указано условие хранения, дата сбора и дата упаковки</a:t>
            </a:r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 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Не верно указан Цифровой код и буквенное обозначение (аббревиатура) материала, из которого изготавливается упаковка (укупорочные средства). </a:t>
            </a:r>
          </a:p>
        </p:txBody>
      </p:sp>
    </p:spTree>
    <p:extLst>
      <p:ext uri="{BB962C8B-B14F-4D97-AF65-F5344CB8AC3E}">
        <p14:creationId xmlns:p14="http://schemas.microsoft.com/office/powerpoint/2010/main" val="1956635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407370" y="6481229"/>
            <a:ext cx="176419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prstClr val="white">
                    <a:lumMod val="50000"/>
                  </a:prstClr>
                </a:solidFill>
              </a:rPr>
              <a:t>webtorgi.samregion.ru</a:t>
            </a:r>
            <a:endParaRPr lang="ru-RU" sz="1400" dirty="0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480376" y="6443981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795" y="312829"/>
            <a:ext cx="1008112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0" y="6373905"/>
            <a:ext cx="12192000" cy="46292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15343" y="6457881"/>
            <a:ext cx="176419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prstClr val="white">
                    <a:lumMod val="50000"/>
                  </a:prstClr>
                </a:solidFill>
              </a:rPr>
              <a:t>webtorgi.samregion.ru</a:t>
            </a:r>
            <a:endParaRPr lang="ru-RU" sz="1400" dirty="0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13" name="Номер слайда 1"/>
          <p:cNvSpPr txBox="1">
            <a:spLocks/>
          </p:cNvSpPr>
          <p:nvPr/>
        </p:nvSpPr>
        <p:spPr>
          <a:xfrm>
            <a:off x="9632776" y="659638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4" name="Номер слайда 1"/>
          <p:cNvSpPr txBox="1">
            <a:spLocks/>
          </p:cNvSpPr>
          <p:nvPr/>
        </p:nvSpPr>
        <p:spPr>
          <a:xfrm>
            <a:off x="9688501" y="6419425"/>
            <a:ext cx="16640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flipH="1">
            <a:off x="2063554" y="980728"/>
            <a:ext cx="971004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9021763" y="1313539"/>
            <a:ext cx="3048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>
                <a:solidFill>
                  <a:prstClr val="black"/>
                </a:solidFill>
              </a:rPr>
              <a:t>.</a:t>
            </a:r>
            <a:endParaRPr lang="ru-RU" dirty="0">
              <a:solidFill>
                <a:prstClr val="black"/>
              </a:solidFill>
            </a:endParaRPr>
          </a:p>
        </p:txBody>
      </p:sp>
      <p:grpSp>
        <p:nvGrpSpPr>
          <p:cNvPr id="12" name="组合 7"/>
          <p:cNvGrpSpPr/>
          <p:nvPr/>
        </p:nvGrpSpPr>
        <p:grpSpPr>
          <a:xfrm>
            <a:off x="1407608" y="1304977"/>
            <a:ext cx="10062864" cy="4587210"/>
            <a:chOff x="1219200" y="1233488"/>
            <a:chExt cx="6725805" cy="4391025"/>
          </a:xfrm>
          <a:solidFill>
            <a:srgbClr val="7FD13B">
              <a:lumMod val="20000"/>
              <a:lumOff val="80000"/>
            </a:srgbClr>
          </a:solidFill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17" name="AutoShape 4"/>
            <p:cNvSpPr>
              <a:spLocks noChangeArrowheads="1"/>
            </p:cNvSpPr>
            <p:nvPr/>
          </p:nvSpPr>
          <p:spPr bwMode="grayWhite">
            <a:xfrm>
              <a:off x="1219200" y="2957513"/>
              <a:ext cx="2286000" cy="266700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67AABF">
                    <a:gamma/>
                    <a:tint val="36471"/>
                    <a:invGamma/>
                  </a:srgbClr>
                </a:gs>
                <a:gs pos="100000">
                  <a:srgbClr val="67AABF"/>
                </a:gs>
              </a:gsLst>
              <a:lin ang="2700000" scaled="1"/>
            </a:gradFill>
            <a:ln w="9525" algn="ctr">
              <a:noFill/>
              <a:miter lim="800000"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/>
            </a:sp3d>
            <a:extLst/>
          </p:spPr>
          <p:txBody>
            <a:bodyPr wrap="none" anchor="ctr"/>
            <a:lstStyle/>
            <a:p>
              <a:pPr marL="0" marR="0" lvl="0" indent="0" defTabSz="9144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zh-CN" sz="180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 charset="0"/>
              </a:endParaRPr>
            </a:p>
          </p:txBody>
        </p:sp>
        <p:sp>
          <p:nvSpPr>
            <p:cNvPr id="18" name="Freeform 7"/>
            <p:cNvSpPr>
              <a:spLocks/>
            </p:cNvSpPr>
            <p:nvPr/>
          </p:nvSpPr>
          <p:spPr bwMode="gray">
            <a:xfrm>
              <a:off x="3298825" y="2860675"/>
              <a:ext cx="903288" cy="1241425"/>
            </a:xfrm>
            <a:custGeom>
              <a:avLst/>
              <a:gdLst>
                <a:gd name="T0" fmla="*/ 580 w 580"/>
                <a:gd name="T1" fmla="*/ 0 h 798"/>
                <a:gd name="T2" fmla="*/ 578 w 580"/>
                <a:gd name="T3" fmla="*/ 90 h 798"/>
                <a:gd name="T4" fmla="*/ 568 w 580"/>
                <a:gd name="T5" fmla="*/ 174 h 798"/>
                <a:gd name="T6" fmla="*/ 552 w 580"/>
                <a:gd name="T7" fmla="*/ 252 h 798"/>
                <a:gd name="T8" fmla="*/ 526 w 580"/>
                <a:gd name="T9" fmla="*/ 324 h 798"/>
                <a:gd name="T10" fmla="*/ 494 w 580"/>
                <a:gd name="T11" fmla="*/ 390 h 798"/>
                <a:gd name="T12" fmla="*/ 452 w 580"/>
                <a:gd name="T13" fmla="*/ 450 h 798"/>
                <a:gd name="T14" fmla="*/ 402 w 580"/>
                <a:gd name="T15" fmla="*/ 508 h 798"/>
                <a:gd name="T16" fmla="*/ 342 w 580"/>
                <a:gd name="T17" fmla="*/ 560 h 798"/>
                <a:gd name="T18" fmla="*/ 270 w 580"/>
                <a:gd name="T19" fmla="*/ 610 h 798"/>
                <a:gd name="T20" fmla="*/ 188 w 580"/>
                <a:gd name="T21" fmla="*/ 656 h 798"/>
                <a:gd name="T22" fmla="*/ 188 w 580"/>
                <a:gd name="T23" fmla="*/ 798 h 798"/>
                <a:gd name="T24" fmla="*/ 0 w 580"/>
                <a:gd name="T25" fmla="*/ 514 h 798"/>
                <a:gd name="T26" fmla="*/ 188 w 580"/>
                <a:gd name="T27" fmla="*/ 230 h 798"/>
                <a:gd name="T28" fmla="*/ 188 w 580"/>
                <a:gd name="T29" fmla="*/ 372 h 798"/>
                <a:gd name="T30" fmla="*/ 224 w 580"/>
                <a:gd name="T31" fmla="*/ 368 h 798"/>
                <a:gd name="T32" fmla="*/ 264 w 580"/>
                <a:gd name="T33" fmla="*/ 356 h 798"/>
                <a:gd name="T34" fmla="*/ 306 w 580"/>
                <a:gd name="T35" fmla="*/ 336 h 798"/>
                <a:gd name="T36" fmla="*/ 348 w 580"/>
                <a:gd name="T37" fmla="*/ 310 h 798"/>
                <a:gd name="T38" fmla="*/ 392 w 580"/>
                <a:gd name="T39" fmla="*/ 280 h 798"/>
                <a:gd name="T40" fmla="*/ 432 w 580"/>
                <a:gd name="T41" fmla="*/ 246 h 798"/>
                <a:gd name="T42" fmla="*/ 472 w 580"/>
                <a:gd name="T43" fmla="*/ 208 h 798"/>
                <a:gd name="T44" fmla="*/ 506 w 580"/>
                <a:gd name="T45" fmla="*/ 166 h 798"/>
                <a:gd name="T46" fmla="*/ 536 w 580"/>
                <a:gd name="T47" fmla="*/ 124 h 798"/>
                <a:gd name="T48" fmla="*/ 558 w 580"/>
                <a:gd name="T49" fmla="*/ 82 h 798"/>
                <a:gd name="T50" fmla="*/ 574 w 580"/>
                <a:gd name="T51" fmla="*/ 40 h 798"/>
                <a:gd name="T52" fmla="*/ 578 w 580"/>
                <a:gd name="T53" fmla="*/ 0 h 798"/>
                <a:gd name="T54" fmla="*/ 580 w 580"/>
                <a:gd name="T55" fmla="*/ 0 h 7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580" h="798">
                  <a:moveTo>
                    <a:pt x="580" y="0"/>
                  </a:moveTo>
                  <a:lnTo>
                    <a:pt x="578" y="90"/>
                  </a:lnTo>
                  <a:lnTo>
                    <a:pt x="568" y="174"/>
                  </a:lnTo>
                  <a:lnTo>
                    <a:pt x="552" y="252"/>
                  </a:lnTo>
                  <a:lnTo>
                    <a:pt x="526" y="324"/>
                  </a:lnTo>
                  <a:lnTo>
                    <a:pt x="494" y="390"/>
                  </a:lnTo>
                  <a:lnTo>
                    <a:pt x="452" y="450"/>
                  </a:lnTo>
                  <a:lnTo>
                    <a:pt x="402" y="508"/>
                  </a:lnTo>
                  <a:lnTo>
                    <a:pt x="342" y="560"/>
                  </a:lnTo>
                  <a:lnTo>
                    <a:pt x="270" y="610"/>
                  </a:lnTo>
                  <a:lnTo>
                    <a:pt x="188" y="656"/>
                  </a:lnTo>
                  <a:lnTo>
                    <a:pt x="188" y="798"/>
                  </a:lnTo>
                  <a:lnTo>
                    <a:pt x="0" y="514"/>
                  </a:lnTo>
                  <a:lnTo>
                    <a:pt x="188" y="230"/>
                  </a:lnTo>
                  <a:lnTo>
                    <a:pt x="188" y="372"/>
                  </a:lnTo>
                  <a:lnTo>
                    <a:pt x="224" y="368"/>
                  </a:lnTo>
                  <a:lnTo>
                    <a:pt x="264" y="356"/>
                  </a:lnTo>
                  <a:lnTo>
                    <a:pt x="306" y="336"/>
                  </a:lnTo>
                  <a:lnTo>
                    <a:pt x="348" y="310"/>
                  </a:lnTo>
                  <a:lnTo>
                    <a:pt x="392" y="280"/>
                  </a:lnTo>
                  <a:lnTo>
                    <a:pt x="432" y="246"/>
                  </a:lnTo>
                  <a:lnTo>
                    <a:pt x="472" y="208"/>
                  </a:lnTo>
                  <a:lnTo>
                    <a:pt x="506" y="166"/>
                  </a:lnTo>
                  <a:lnTo>
                    <a:pt x="536" y="124"/>
                  </a:lnTo>
                  <a:lnTo>
                    <a:pt x="558" y="82"/>
                  </a:lnTo>
                  <a:lnTo>
                    <a:pt x="574" y="40"/>
                  </a:lnTo>
                  <a:lnTo>
                    <a:pt x="578" y="0"/>
                  </a:lnTo>
                  <a:lnTo>
                    <a:pt x="580" y="0"/>
                  </a:lnTo>
                  <a:close/>
                </a:path>
              </a:pathLst>
            </a:custGeom>
            <a:solidFill>
              <a:srgbClr val="4E5B6F">
                <a:lumMod val="20000"/>
                <a:lumOff val="80000"/>
              </a:srgbClr>
            </a:solidFill>
            <a:ln w="9525" algn="ctr">
              <a:noFill/>
              <a:miter lim="800000"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prst="angle"/>
            </a:sp3d>
            <a:extLst/>
          </p:spPr>
          <p:txBody>
            <a:bodyPr wrap="none" anchor="ctr"/>
            <a:lstStyle/>
            <a:p>
              <a:pPr marL="0" marR="0" lvl="0" indent="0" defTabSz="9144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 charset="0"/>
              </a:endParaRPr>
            </a:p>
          </p:txBody>
        </p:sp>
        <p:grpSp>
          <p:nvGrpSpPr>
            <p:cNvPr id="19" name="组合 6"/>
            <p:cNvGrpSpPr/>
            <p:nvPr/>
          </p:nvGrpSpPr>
          <p:grpSpPr>
            <a:xfrm>
              <a:off x="1602377" y="1233488"/>
              <a:ext cx="6003110" cy="1341438"/>
              <a:chOff x="1602377" y="1233488"/>
              <a:chExt cx="6003110" cy="1341438"/>
            </a:xfrm>
            <a:grpFill/>
          </p:grpSpPr>
          <p:sp>
            <p:nvSpPr>
              <p:cNvPr id="22" name="Oval 14"/>
              <p:cNvSpPr>
                <a:spLocks noChangeArrowheads="1"/>
              </p:cNvSpPr>
              <p:nvPr/>
            </p:nvSpPr>
            <p:spPr bwMode="gray">
              <a:xfrm>
                <a:off x="1602377" y="1233488"/>
                <a:ext cx="6003110" cy="1341438"/>
              </a:xfrm>
              <a:prstGeom prst="ellipse">
                <a:avLst/>
              </a:prstGeom>
              <a:gradFill rotWithShape="1">
                <a:gsLst>
                  <a:gs pos="0">
                    <a:srgbClr val="67AABF">
                      <a:gamma/>
                      <a:tint val="36471"/>
                      <a:invGamma/>
                    </a:srgbClr>
                  </a:gs>
                  <a:gs pos="100000">
                    <a:srgbClr val="67AABF"/>
                  </a:gs>
                </a:gsLst>
                <a:lin ang="2700000" scaled="1"/>
              </a:gradFill>
              <a:ln w="9525" algn="ctr">
                <a:noFill/>
                <a:miter lim="800000"/>
                <a:headEnd/>
                <a:tailEnd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  <a:extLst/>
            </p:spPr>
            <p:txBody>
              <a:bodyPr wrap="none" anchor="ctr"/>
              <a:lstStyle/>
              <a:p>
                <a:pPr marL="0" marR="0" lvl="0" indent="0" defTabSz="91440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uLnTx/>
                  <a:uFillTx/>
                  <a:latin typeface="Arial" charset="0"/>
                </a:endParaRPr>
              </a:p>
            </p:txBody>
          </p:sp>
          <p:sp>
            <p:nvSpPr>
              <p:cNvPr id="23" name="Oval 15"/>
              <p:cNvSpPr>
                <a:spLocks noChangeArrowheads="1"/>
              </p:cNvSpPr>
              <p:nvPr/>
            </p:nvSpPr>
            <p:spPr bwMode="gray">
              <a:xfrm>
                <a:off x="3300413" y="1241426"/>
                <a:ext cx="2619375" cy="1308100"/>
              </a:xfrm>
              <a:prstGeom prst="ellipse">
                <a:avLst/>
              </a:prstGeom>
              <a:gradFill rotWithShape="1">
                <a:gsLst>
                  <a:gs pos="0">
                    <a:srgbClr val="67AABF">
                      <a:gamma/>
                      <a:tint val="36471"/>
                      <a:invGamma/>
                    </a:srgbClr>
                  </a:gs>
                  <a:gs pos="100000">
                    <a:srgbClr val="67AABF"/>
                  </a:gs>
                </a:gsLst>
                <a:lin ang="2700000" scaled="1"/>
              </a:gradFill>
              <a:ln w="9525" algn="ctr">
                <a:noFill/>
                <a:miter lim="800000"/>
                <a:headEnd/>
                <a:tailEnd/>
              </a:ln>
              <a:effectLst/>
              <a:extLst/>
            </p:spPr>
            <p:txBody>
              <a:bodyPr wrap="none" anchor="ctr"/>
              <a:lstStyle/>
              <a:p>
                <a:pPr marL="0" marR="0" lvl="0" indent="0" defTabSz="91440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uLnTx/>
                  <a:uFillTx/>
                  <a:latin typeface="Arial" charset="0"/>
                </a:endParaRPr>
              </a:p>
            </p:txBody>
          </p:sp>
          <p:sp>
            <p:nvSpPr>
              <p:cNvPr id="24" name="Oval 16"/>
              <p:cNvSpPr>
                <a:spLocks noChangeArrowheads="1"/>
              </p:cNvSpPr>
              <p:nvPr/>
            </p:nvSpPr>
            <p:spPr bwMode="gray">
              <a:xfrm>
                <a:off x="3327400" y="1254126"/>
                <a:ext cx="2492375" cy="1222375"/>
              </a:xfrm>
              <a:prstGeom prst="ellipse">
                <a:avLst/>
              </a:prstGeom>
              <a:gradFill rotWithShape="1">
                <a:gsLst>
                  <a:gs pos="0">
                    <a:srgbClr val="67AABF">
                      <a:gamma/>
                      <a:tint val="36471"/>
                      <a:invGamma/>
                    </a:srgbClr>
                  </a:gs>
                  <a:gs pos="100000">
                    <a:srgbClr val="67AABF"/>
                  </a:gs>
                </a:gsLst>
                <a:lin ang="2700000" scaled="1"/>
              </a:gradFill>
              <a:ln w="9525" algn="ctr">
                <a:noFill/>
                <a:miter lim="800000"/>
                <a:headEnd/>
                <a:tailEnd/>
              </a:ln>
              <a:effectLst/>
              <a:extLst/>
            </p:spPr>
            <p:txBody>
              <a:bodyPr wrap="none" anchor="ctr"/>
              <a:lstStyle/>
              <a:p>
                <a:pPr marL="0" marR="0" lvl="0" indent="0" defTabSz="91440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uLnTx/>
                  <a:uFillTx/>
                  <a:latin typeface="Arial" charset="0"/>
                </a:endParaRPr>
              </a:p>
            </p:txBody>
          </p:sp>
        </p:grpSp>
        <p:sp>
          <p:nvSpPr>
            <p:cNvPr id="20" name="AutoShape 3"/>
            <p:cNvSpPr>
              <a:spLocks noChangeArrowheads="1"/>
            </p:cNvSpPr>
            <p:nvPr/>
          </p:nvSpPr>
          <p:spPr bwMode="grayWhite">
            <a:xfrm>
              <a:off x="5659005" y="2957513"/>
              <a:ext cx="2286000" cy="266700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67AABF">
                    <a:gamma/>
                    <a:tint val="36471"/>
                    <a:invGamma/>
                  </a:srgbClr>
                </a:gs>
                <a:gs pos="100000">
                  <a:srgbClr val="67AABF"/>
                </a:gs>
              </a:gsLst>
              <a:lin ang="2700000" scaled="1"/>
            </a:gradFill>
            <a:ln w="9525" algn="ctr">
              <a:noFill/>
              <a:miter lim="800000"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/>
            </a:sp3d>
            <a:extLst/>
          </p:spPr>
          <p:txBody>
            <a:bodyPr wrap="none" anchor="ctr"/>
            <a:lstStyle/>
            <a:p>
              <a:pPr marL="0" marR="0" lvl="0" indent="0" defTabSz="9144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zh-CN" sz="180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 charset="0"/>
              </a:endParaRPr>
            </a:p>
          </p:txBody>
        </p:sp>
        <p:sp>
          <p:nvSpPr>
            <p:cNvPr id="21" name="Freeform 9"/>
            <p:cNvSpPr>
              <a:spLocks/>
            </p:cNvSpPr>
            <p:nvPr/>
          </p:nvSpPr>
          <p:spPr bwMode="gray">
            <a:xfrm flipH="1">
              <a:off x="4951413" y="2860675"/>
              <a:ext cx="903287" cy="1241425"/>
            </a:xfrm>
            <a:custGeom>
              <a:avLst/>
              <a:gdLst>
                <a:gd name="T0" fmla="*/ 580 w 580"/>
                <a:gd name="T1" fmla="*/ 0 h 798"/>
                <a:gd name="T2" fmla="*/ 578 w 580"/>
                <a:gd name="T3" fmla="*/ 90 h 798"/>
                <a:gd name="T4" fmla="*/ 568 w 580"/>
                <a:gd name="T5" fmla="*/ 174 h 798"/>
                <a:gd name="T6" fmla="*/ 552 w 580"/>
                <a:gd name="T7" fmla="*/ 252 h 798"/>
                <a:gd name="T8" fmla="*/ 526 w 580"/>
                <a:gd name="T9" fmla="*/ 324 h 798"/>
                <a:gd name="T10" fmla="*/ 494 w 580"/>
                <a:gd name="T11" fmla="*/ 390 h 798"/>
                <a:gd name="T12" fmla="*/ 452 w 580"/>
                <a:gd name="T13" fmla="*/ 450 h 798"/>
                <a:gd name="T14" fmla="*/ 402 w 580"/>
                <a:gd name="T15" fmla="*/ 508 h 798"/>
                <a:gd name="T16" fmla="*/ 342 w 580"/>
                <a:gd name="T17" fmla="*/ 560 h 798"/>
                <a:gd name="T18" fmla="*/ 270 w 580"/>
                <a:gd name="T19" fmla="*/ 610 h 798"/>
                <a:gd name="T20" fmla="*/ 188 w 580"/>
                <a:gd name="T21" fmla="*/ 656 h 798"/>
                <a:gd name="T22" fmla="*/ 188 w 580"/>
                <a:gd name="T23" fmla="*/ 798 h 798"/>
                <a:gd name="T24" fmla="*/ 0 w 580"/>
                <a:gd name="T25" fmla="*/ 514 h 798"/>
                <a:gd name="T26" fmla="*/ 188 w 580"/>
                <a:gd name="T27" fmla="*/ 230 h 798"/>
                <a:gd name="T28" fmla="*/ 188 w 580"/>
                <a:gd name="T29" fmla="*/ 372 h 798"/>
                <a:gd name="T30" fmla="*/ 224 w 580"/>
                <a:gd name="T31" fmla="*/ 368 h 798"/>
                <a:gd name="T32" fmla="*/ 264 w 580"/>
                <a:gd name="T33" fmla="*/ 356 h 798"/>
                <a:gd name="T34" fmla="*/ 306 w 580"/>
                <a:gd name="T35" fmla="*/ 336 h 798"/>
                <a:gd name="T36" fmla="*/ 348 w 580"/>
                <a:gd name="T37" fmla="*/ 310 h 798"/>
                <a:gd name="T38" fmla="*/ 392 w 580"/>
                <a:gd name="T39" fmla="*/ 280 h 798"/>
                <a:gd name="T40" fmla="*/ 432 w 580"/>
                <a:gd name="T41" fmla="*/ 246 h 798"/>
                <a:gd name="T42" fmla="*/ 472 w 580"/>
                <a:gd name="T43" fmla="*/ 208 h 798"/>
                <a:gd name="T44" fmla="*/ 506 w 580"/>
                <a:gd name="T45" fmla="*/ 166 h 798"/>
                <a:gd name="T46" fmla="*/ 536 w 580"/>
                <a:gd name="T47" fmla="*/ 124 h 798"/>
                <a:gd name="T48" fmla="*/ 558 w 580"/>
                <a:gd name="T49" fmla="*/ 82 h 798"/>
                <a:gd name="T50" fmla="*/ 574 w 580"/>
                <a:gd name="T51" fmla="*/ 40 h 798"/>
                <a:gd name="T52" fmla="*/ 578 w 580"/>
                <a:gd name="T53" fmla="*/ 0 h 798"/>
                <a:gd name="T54" fmla="*/ 580 w 580"/>
                <a:gd name="T55" fmla="*/ 0 h 7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580" h="798">
                  <a:moveTo>
                    <a:pt x="580" y="0"/>
                  </a:moveTo>
                  <a:lnTo>
                    <a:pt x="578" y="90"/>
                  </a:lnTo>
                  <a:lnTo>
                    <a:pt x="568" y="174"/>
                  </a:lnTo>
                  <a:lnTo>
                    <a:pt x="552" y="252"/>
                  </a:lnTo>
                  <a:lnTo>
                    <a:pt x="526" y="324"/>
                  </a:lnTo>
                  <a:lnTo>
                    <a:pt x="494" y="390"/>
                  </a:lnTo>
                  <a:lnTo>
                    <a:pt x="452" y="450"/>
                  </a:lnTo>
                  <a:lnTo>
                    <a:pt x="402" y="508"/>
                  </a:lnTo>
                  <a:lnTo>
                    <a:pt x="342" y="560"/>
                  </a:lnTo>
                  <a:lnTo>
                    <a:pt x="270" y="610"/>
                  </a:lnTo>
                  <a:lnTo>
                    <a:pt x="188" y="656"/>
                  </a:lnTo>
                  <a:lnTo>
                    <a:pt x="188" y="798"/>
                  </a:lnTo>
                  <a:lnTo>
                    <a:pt x="0" y="514"/>
                  </a:lnTo>
                  <a:lnTo>
                    <a:pt x="188" y="230"/>
                  </a:lnTo>
                  <a:lnTo>
                    <a:pt x="188" y="372"/>
                  </a:lnTo>
                  <a:lnTo>
                    <a:pt x="224" y="368"/>
                  </a:lnTo>
                  <a:lnTo>
                    <a:pt x="264" y="356"/>
                  </a:lnTo>
                  <a:lnTo>
                    <a:pt x="306" y="336"/>
                  </a:lnTo>
                  <a:lnTo>
                    <a:pt x="348" y="310"/>
                  </a:lnTo>
                  <a:lnTo>
                    <a:pt x="392" y="280"/>
                  </a:lnTo>
                  <a:lnTo>
                    <a:pt x="432" y="246"/>
                  </a:lnTo>
                  <a:lnTo>
                    <a:pt x="472" y="208"/>
                  </a:lnTo>
                  <a:lnTo>
                    <a:pt x="506" y="166"/>
                  </a:lnTo>
                  <a:lnTo>
                    <a:pt x="536" y="124"/>
                  </a:lnTo>
                  <a:lnTo>
                    <a:pt x="558" y="82"/>
                  </a:lnTo>
                  <a:lnTo>
                    <a:pt x="574" y="40"/>
                  </a:lnTo>
                  <a:lnTo>
                    <a:pt x="578" y="0"/>
                  </a:lnTo>
                  <a:lnTo>
                    <a:pt x="580" y="0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9525" algn="ctr">
              <a:noFill/>
              <a:miter lim="800000"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prst="angle"/>
            </a:sp3d>
            <a:extLst/>
          </p:spPr>
          <p:txBody>
            <a:bodyPr wrap="none" anchor="ctr"/>
            <a:lstStyle/>
            <a:p>
              <a:pPr marL="0" marR="0" lvl="0" indent="0" defTabSz="9144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 charset="0"/>
              </a:endParaRPr>
            </a:p>
          </p:txBody>
        </p:sp>
      </p:grpSp>
      <p:sp>
        <p:nvSpPr>
          <p:cNvPr id="25" name="Прямоугольник 24"/>
          <p:cNvSpPr/>
          <p:nvPr/>
        </p:nvSpPr>
        <p:spPr>
          <a:xfrm>
            <a:off x="2173886" y="1574778"/>
            <a:ext cx="824075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Требования к маркировке пищевых продуктов устанавливается </a:t>
            </a:r>
            <a:endParaRPr lang="ru-RU" sz="28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1795407" y="3934703"/>
            <a:ext cx="264462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Техническим </a:t>
            </a:r>
            <a:r>
              <a:rPr lang="ru-RU" sz="2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Регламентом</a:t>
            </a:r>
            <a:endParaRPr lang="ru-RU" sz="28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8184232" y="3958373"/>
            <a:ext cx="3168352" cy="10143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Bef>
                <a:spcPts val="1800"/>
              </a:spcBef>
              <a:spcAft>
                <a:spcPts val="1800"/>
              </a:spcAft>
            </a:pP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Национальными стандартами</a:t>
            </a:r>
            <a:endParaRPr lang="ru-RU" sz="2400" b="1" dirty="0">
              <a:solidFill>
                <a:prstClr val="black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6618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407370" y="6481229"/>
            <a:ext cx="176419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webtorgi.samregion.ru</a:t>
            </a:r>
            <a:endParaRPr lang="ru-RU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480376" y="6443981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20</a:t>
            </a:fld>
            <a:endParaRPr lang="ru-RU" dirty="0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795" y="312829"/>
            <a:ext cx="1008112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0" y="6373905"/>
            <a:ext cx="12192000" cy="46292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15343" y="6457881"/>
            <a:ext cx="176419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webtorgi.samregion.ru</a:t>
            </a:r>
            <a:endParaRPr lang="ru-RU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" name="Номер слайда 1"/>
          <p:cNvSpPr txBox="1">
            <a:spLocks/>
          </p:cNvSpPr>
          <p:nvPr/>
        </p:nvSpPr>
        <p:spPr>
          <a:xfrm>
            <a:off x="9632776" y="659638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14" name="Номер слайда 1"/>
          <p:cNvSpPr txBox="1">
            <a:spLocks/>
          </p:cNvSpPr>
          <p:nvPr/>
        </p:nvSpPr>
        <p:spPr>
          <a:xfrm>
            <a:off x="9688501" y="6419425"/>
            <a:ext cx="16640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19B0651-EE4F-4900-A07F-96A6BFA9D0F0}" type="slidenum">
              <a:rPr lang="ru-RU" smtClean="0"/>
              <a:pPr/>
              <a:t>20</a:t>
            </a:fld>
            <a:endParaRPr lang="ru-RU" dirty="0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flipH="1">
            <a:off x="2063554" y="980728"/>
            <a:ext cx="971004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9021763" y="1313539"/>
            <a:ext cx="3048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dirty="0" smtClean="0">
                <a:solidFill>
                  <a:prstClr val="black"/>
                </a:solidFill>
              </a:rPr>
              <a:t>.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7" name="Text Box 259"/>
          <p:cNvSpPr txBox="1">
            <a:spLocks noChangeArrowheads="1"/>
          </p:cNvSpPr>
          <p:nvPr/>
        </p:nvSpPr>
        <p:spPr bwMode="gray">
          <a:xfrm>
            <a:off x="2484067" y="836898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rgbClr val="FFFFFF"/>
                </a:solidFill>
                <a:latin typeface="Arial" charset="0"/>
              </a:rPr>
              <a:t>1</a:t>
            </a:r>
          </a:p>
        </p:txBody>
      </p:sp>
      <p:sp>
        <p:nvSpPr>
          <p:cNvPr id="18" name="Text Box 259"/>
          <p:cNvSpPr txBox="1">
            <a:spLocks noChangeArrowheads="1"/>
          </p:cNvSpPr>
          <p:nvPr/>
        </p:nvSpPr>
        <p:spPr bwMode="gray">
          <a:xfrm>
            <a:off x="2441586" y="3321746"/>
            <a:ext cx="356188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ru-RU" sz="2400" b="1" dirty="0" smtClean="0">
                <a:solidFill>
                  <a:srgbClr val="FFFFFF"/>
                </a:solidFill>
                <a:latin typeface="Arial" charset="0"/>
              </a:rPr>
              <a:t>2</a:t>
            </a:r>
            <a:endParaRPr lang="en-US" sz="2400" b="1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24" name="Text Box 259"/>
          <p:cNvSpPr txBox="1">
            <a:spLocks noChangeArrowheads="1"/>
          </p:cNvSpPr>
          <p:nvPr/>
        </p:nvSpPr>
        <p:spPr bwMode="gray">
          <a:xfrm>
            <a:off x="2342769" y="1086047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rgbClr val="FFFFFF"/>
                </a:solidFill>
                <a:latin typeface="Arial" charset="0"/>
              </a:rPr>
              <a:t>1</a:t>
            </a:r>
          </a:p>
        </p:txBody>
      </p:sp>
      <p:sp>
        <p:nvSpPr>
          <p:cNvPr id="25" name="Text Box 259"/>
          <p:cNvSpPr txBox="1">
            <a:spLocks noChangeArrowheads="1"/>
          </p:cNvSpPr>
          <p:nvPr/>
        </p:nvSpPr>
        <p:spPr bwMode="gray">
          <a:xfrm>
            <a:off x="2300288" y="3570895"/>
            <a:ext cx="356188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ru-RU" sz="2400" b="1" dirty="0" smtClean="0">
                <a:solidFill>
                  <a:srgbClr val="FFFFFF"/>
                </a:solidFill>
                <a:latin typeface="Arial" charset="0"/>
              </a:rPr>
              <a:t>2</a:t>
            </a:r>
            <a:endParaRPr lang="en-US" sz="2400" b="1" dirty="0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85" r="14479" b="16473"/>
          <a:stretch/>
        </p:blipFill>
        <p:spPr bwMode="auto">
          <a:xfrm>
            <a:off x="1924958" y="114511"/>
            <a:ext cx="3744416" cy="52768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" name="Прямоугольник 26"/>
          <p:cNvSpPr/>
          <p:nvPr/>
        </p:nvSpPr>
        <p:spPr>
          <a:xfrm>
            <a:off x="191344" y="5402060"/>
            <a:ext cx="12000655" cy="9417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На маркировке потребительской упаковочной единицы с цитрусовыми плодами  (лимоны) отсутствует информация: адрес импортера продукции; </a:t>
            </a:r>
            <a:r>
              <a:rPr lang="ru-RU" sz="16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дата </a:t>
            </a:r>
            <a: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фасовки</a:t>
            </a:r>
            <a:r>
              <a:rPr lang="ru-RU" sz="16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, дата </a:t>
            </a:r>
            <a: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упаковки; размера, выраженного минимальным и максимальным наибольшим поперечным диаметром (в мм);  помологического </a:t>
            </a:r>
            <a:r>
              <a:rPr lang="ru-RU" sz="16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сорта . Вместо заявителя должен быть указан импортер.</a:t>
            </a:r>
            <a:endParaRPr lang="ru-RU" sz="1600" b="1" dirty="0">
              <a:solidFill>
                <a:prstClr val="black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28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32" t="30078" r="22211" b="24484"/>
          <a:stretch/>
        </p:blipFill>
        <p:spPr bwMode="auto">
          <a:xfrm>
            <a:off x="6610236" y="114510"/>
            <a:ext cx="3235602" cy="52768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5698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407370" y="6481229"/>
            <a:ext cx="176419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webtorgi.samregion.ru</a:t>
            </a:r>
            <a:endParaRPr lang="ru-RU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480376" y="6443981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21</a:t>
            </a:fld>
            <a:endParaRPr lang="ru-RU" dirty="0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795" y="312829"/>
            <a:ext cx="1008112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0" y="6373905"/>
            <a:ext cx="12192000" cy="46292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15343" y="6457881"/>
            <a:ext cx="176419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webtorgi.samregion.ru</a:t>
            </a:r>
            <a:endParaRPr lang="ru-RU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" name="Номер слайда 1"/>
          <p:cNvSpPr txBox="1">
            <a:spLocks/>
          </p:cNvSpPr>
          <p:nvPr/>
        </p:nvSpPr>
        <p:spPr>
          <a:xfrm>
            <a:off x="9632776" y="659638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14" name="Номер слайда 1"/>
          <p:cNvSpPr txBox="1">
            <a:spLocks/>
          </p:cNvSpPr>
          <p:nvPr/>
        </p:nvSpPr>
        <p:spPr>
          <a:xfrm>
            <a:off x="9688501" y="6419425"/>
            <a:ext cx="16640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19B0651-EE4F-4900-A07F-96A6BFA9D0F0}" type="slidenum">
              <a:rPr lang="ru-RU" smtClean="0"/>
              <a:pPr/>
              <a:t>21</a:t>
            </a:fld>
            <a:endParaRPr lang="ru-RU" dirty="0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flipH="1">
            <a:off x="2063554" y="980728"/>
            <a:ext cx="971004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9021763" y="1313539"/>
            <a:ext cx="3048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dirty="0" smtClean="0">
                <a:solidFill>
                  <a:prstClr val="black"/>
                </a:solidFill>
              </a:rPr>
              <a:t>.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7" name="Text Box 259"/>
          <p:cNvSpPr txBox="1">
            <a:spLocks noChangeArrowheads="1"/>
          </p:cNvSpPr>
          <p:nvPr/>
        </p:nvSpPr>
        <p:spPr bwMode="gray">
          <a:xfrm>
            <a:off x="2484067" y="836898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rgbClr val="FFFFFF"/>
                </a:solidFill>
                <a:latin typeface="Arial" charset="0"/>
              </a:rPr>
              <a:t>1</a:t>
            </a:r>
          </a:p>
        </p:txBody>
      </p:sp>
      <p:sp>
        <p:nvSpPr>
          <p:cNvPr id="18" name="Text Box 259"/>
          <p:cNvSpPr txBox="1">
            <a:spLocks noChangeArrowheads="1"/>
          </p:cNvSpPr>
          <p:nvPr/>
        </p:nvSpPr>
        <p:spPr bwMode="gray">
          <a:xfrm>
            <a:off x="2441586" y="3321746"/>
            <a:ext cx="356188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ru-RU" sz="2400" b="1" dirty="0" smtClean="0">
                <a:solidFill>
                  <a:srgbClr val="FFFFFF"/>
                </a:solidFill>
                <a:latin typeface="Arial" charset="0"/>
              </a:rPr>
              <a:t>2</a:t>
            </a:r>
            <a:endParaRPr lang="en-US" sz="2400" b="1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24" name="Text Box 259"/>
          <p:cNvSpPr txBox="1">
            <a:spLocks noChangeArrowheads="1"/>
          </p:cNvSpPr>
          <p:nvPr/>
        </p:nvSpPr>
        <p:spPr bwMode="gray">
          <a:xfrm>
            <a:off x="2342769" y="1086047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rgbClr val="FFFFFF"/>
                </a:solidFill>
                <a:latin typeface="Arial" charset="0"/>
              </a:rPr>
              <a:t>1</a:t>
            </a:r>
          </a:p>
        </p:txBody>
      </p:sp>
      <p:sp>
        <p:nvSpPr>
          <p:cNvPr id="25" name="Text Box 259"/>
          <p:cNvSpPr txBox="1">
            <a:spLocks noChangeArrowheads="1"/>
          </p:cNvSpPr>
          <p:nvPr/>
        </p:nvSpPr>
        <p:spPr bwMode="gray">
          <a:xfrm>
            <a:off x="2300288" y="3570895"/>
            <a:ext cx="356188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ru-RU" sz="2400" b="1" dirty="0" smtClean="0">
                <a:solidFill>
                  <a:srgbClr val="FFFFFF"/>
                </a:solidFill>
                <a:latin typeface="Arial" charset="0"/>
              </a:rPr>
              <a:t>2</a:t>
            </a:r>
            <a:endParaRPr lang="en-US" sz="2400" b="1" dirty="0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80" r="13680" b="24639"/>
          <a:stretch/>
        </p:blipFill>
        <p:spPr bwMode="auto">
          <a:xfrm>
            <a:off x="1559496" y="312829"/>
            <a:ext cx="5012620" cy="52044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93769" y="5644475"/>
            <a:ext cx="11388904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Представлена </a:t>
            </a:r>
            <a:r>
              <a:rPr lang="ru-RU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задвоенная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маркировка (переклей) . Маркировка продукции должна быть достоверной, читаемой и доступной для осмотра и идентификации. </a:t>
            </a:r>
          </a:p>
        </p:txBody>
      </p:sp>
      <p:pic>
        <p:nvPicPr>
          <p:cNvPr id="1027" name="Picture 3" descr="C:\Users\StrelkovaAV\Desktop\IMG_0239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303" r="19070"/>
          <a:stretch/>
        </p:blipFill>
        <p:spPr bwMode="auto">
          <a:xfrm>
            <a:off x="7134844" y="312829"/>
            <a:ext cx="4932596" cy="5331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183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407370" y="6481229"/>
            <a:ext cx="176419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webtorgi.samregion.ru</a:t>
            </a:r>
            <a:endParaRPr lang="ru-RU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480376" y="6443981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22</a:t>
            </a:fld>
            <a:endParaRPr lang="ru-RU" dirty="0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795" y="312829"/>
            <a:ext cx="1008112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0" y="6373905"/>
            <a:ext cx="12192000" cy="46292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15343" y="6457881"/>
            <a:ext cx="176419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webtorgi.samregion.ru</a:t>
            </a:r>
            <a:endParaRPr lang="ru-RU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" name="Номер слайда 1"/>
          <p:cNvSpPr txBox="1">
            <a:spLocks/>
          </p:cNvSpPr>
          <p:nvPr/>
        </p:nvSpPr>
        <p:spPr>
          <a:xfrm>
            <a:off x="9632776" y="659638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14" name="Номер слайда 1"/>
          <p:cNvSpPr txBox="1">
            <a:spLocks/>
          </p:cNvSpPr>
          <p:nvPr/>
        </p:nvSpPr>
        <p:spPr>
          <a:xfrm>
            <a:off x="9688501" y="6419425"/>
            <a:ext cx="16640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19B0651-EE4F-4900-A07F-96A6BFA9D0F0}" type="slidenum">
              <a:rPr lang="ru-RU" smtClean="0"/>
              <a:pPr/>
              <a:t>22</a:t>
            </a:fld>
            <a:endParaRPr lang="ru-RU" dirty="0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flipH="1">
            <a:off x="2063554" y="980728"/>
            <a:ext cx="971004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9021763" y="1313539"/>
            <a:ext cx="3048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dirty="0" smtClean="0">
                <a:solidFill>
                  <a:prstClr val="black"/>
                </a:solidFill>
              </a:rPr>
              <a:t>.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2" name="矩形 1"/>
          <p:cNvSpPr/>
          <p:nvPr/>
        </p:nvSpPr>
        <p:spPr>
          <a:xfrm rot="10800000">
            <a:off x="1881097" y="23750"/>
            <a:ext cx="9543494" cy="2276872"/>
          </a:xfrm>
          <a:custGeom>
            <a:avLst/>
            <a:gdLst/>
            <a:ahLst/>
            <a:cxnLst/>
            <a:rect l="l" t="t" r="r" b="b"/>
            <a:pathLst>
              <a:path w="4032448" h="864096">
                <a:moveTo>
                  <a:pt x="0" y="0"/>
                </a:moveTo>
                <a:lnTo>
                  <a:pt x="712802" y="0"/>
                </a:lnTo>
                <a:lnTo>
                  <a:pt x="969037" y="256235"/>
                </a:lnTo>
                <a:lnTo>
                  <a:pt x="1225272" y="0"/>
                </a:lnTo>
                <a:lnTo>
                  <a:pt x="2873042" y="0"/>
                </a:lnTo>
                <a:lnTo>
                  <a:pt x="3129277" y="256235"/>
                </a:lnTo>
                <a:lnTo>
                  <a:pt x="3385512" y="0"/>
                </a:lnTo>
                <a:lnTo>
                  <a:pt x="4032448" y="0"/>
                </a:lnTo>
                <a:lnTo>
                  <a:pt x="4032448" y="864096"/>
                </a:lnTo>
                <a:lnTo>
                  <a:pt x="0" y="864096"/>
                </a:ln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 w="9525">
            <a:miter lim="800000"/>
            <a:headEnd/>
            <a:tailEnd/>
          </a:ln>
          <a:effectLst/>
          <a:scene3d>
            <a:camera prst="legacyObliqueBottom">
              <a:rot lat="20099996" lon="0" rev="0"/>
            </a:camera>
            <a:lightRig rig="legacyNormal2" dir="t"/>
          </a:scene3d>
          <a:sp3d extrusionH="163500" prstMaterial="legacyPlastic">
            <a:bevelT w="13500" h="13500" prst="angle"/>
            <a:bevelB w="13500" h="13500" prst="angle"/>
            <a:extrusionClr>
              <a:srgbClr val="26CBEC"/>
            </a:extrusionClr>
          </a:sp3d>
        </p:spPr>
        <p:txBody>
          <a:bodyPr wrap="none" anchor="ctr">
            <a:flatTx/>
          </a:bodyPr>
          <a:lstStyle/>
          <a:p>
            <a:pPr algn="ctr"/>
            <a:endParaRPr lang="zh-CN" altLang="zh-CN" kern="0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7" name="Заголовок 1"/>
          <p:cNvSpPr txBox="1">
            <a:spLocks/>
          </p:cNvSpPr>
          <p:nvPr/>
        </p:nvSpPr>
        <p:spPr>
          <a:xfrm>
            <a:off x="2312048" y="54251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Ответственность за нарушение правил маркировки товара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下箭头标注 2"/>
          <p:cNvSpPr/>
          <p:nvPr/>
        </p:nvSpPr>
        <p:spPr>
          <a:xfrm rot="10800000">
            <a:off x="1701592" y="1578085"/>
            <a:ext cx="4644008" cy="4653136"/>
          </a:xfrm>
          <a:prstGeom prst="downArrowCallout">
            <a:avLst/>
          </a:prstGeom>
          <a:gradFill flip="none" rotWithShape="1">
            <a:gsLst>
              <a:gs pos="0">
                <a:sysClr val="window" lastClr="FFFFFF">
                  <a:shade val="30000"/>
                  <a:satMod val="115000"/>
                </a:sysClr>
              </a:gs>
              <a:gs pos="50000">
                <a:sysClr val="window" lastClr="FFFFFF">
                  <a:shade val="67500"/>
                  <a:satMod val="115000"/>
                </a:sysClr>
              </a:gs>
              <a:gs pos="100000">
                <a:sysClr val="window" lastClr="FFFFFF">
                  <a:shade val="100000"/>
                  <a:satMod val="115000"/>
                </a:sysClr>
              </a:gs>
            </a:gsLst>
            <a:lin ang="16200000" scaled="1"/>
            <a:tileRect/>
          </a:gradFill>
          <a:ln w="9525">
            <a:miter lim="800000"/>
            <a:headEnd/>
            <a:tailEnd/>
          </a:ln>
          <a:effectLst/>
          <a:scene3d>
            <a:camera prst="legacyObliqueBottom">
              <a:rot lat="20099996" lon="0" rev="0"/>
            </a:camera>
            <a:lightRig rig="legacyNormal2" dir="t"/>
          </a:scene3d>
          <a:sp3d extrusionH="163500" prstMaterial="legacyPlastic">
            <a:bevelT w="13500" h="13500" prst="angle"/>
            <a:bevelB w="13500" h="13500" prst="angle"/>
            <a:extrusionClr>
              <a:srgbClr val="26CBEC"/>
            </a:extrusionClr>
          </a:sp3d>
        </p:spPr>
        <p:txBody>
          <a:bodyPr wrap="none" anchor="ctr">
            <a:flatTx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19" name="下箭头标注 3"/>
          <p:cNvSpPr/>
          <p:nvPr/>
        </p:nvSpPr>
        <p:spPr>
          <a:xfrm rot="10800000">
            <a:off x="6489615" y="1578085"/>
            <a:ext cx="4248472" cy="4653136"/>
          </a:xfrm>
          <a:prstGeom prst="downArrowCallout">
            <a:avLst/>
          </a:prstGeom>
          <a:gradFill flip="none" rotWithShape="1">
            <a:gsLst>
              <a:gs pos="0">
                <a:sysClr val="window" lastClr="FFFFFF">
                  <a:lumMod val="95000"/>
                  <a:shade val="30000"/>
                  <a:satMod val="115000"/>
                </a:sysClr>
              </a:gs>
              <a:gs pos="50000">
                <a:sysClr val="window" lastClr="FFFFFF">
                  <a:lumMod val="95000"/>
                  <a:shade val="67500"/>
                  <a:satMod val="115000"/>
                </a:sysClr>
              </a:gs>
              <a:gs pos="100000">
                <a:sysClr val="window" lastClr="FFFFFF">
                  <a:lumMod val="95000"/>
                  <a:shade val="100000"/>
                  <a:satMod val="115000"/>
                </a:sys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ysClr val="windowText" lastClr="000000">
                <a:lumMod val="50000"/>
                <a:lumOff val="50000"/>
              </a:sysClr>
            </a:solidFill>
            <a:miter lim="800000"/>
            <a:headEnd/>
            <a:tailEnd/>
          </a:ln>
          <a:effectLst/>
          <a:scene3d>
            <a:camera prst="legacyObliqueBottom">
              <a:rot lat="20099996" lon="0" rev="0"/>
            </a:camera>
            <a:lightRig rig="legacyNormal2" dir="t"/>
          </a:scene3d>
          <a:sp3d extrusionH="163500" prstMaterial="legacyPlastic">
            <a:bevelT w="13500" h="13500" prst="angle"/>
            <a:bevelB w="13500" h="13500" prst="angle"/>
            <a:extrusionClr>
              <a:srgbClr val="26CBEC"/>
            </a:extrusionClr>
          </a:sp3d>
        </p:spPr>
        <p:txBody>
          <a:bodyPr wrap="none" anchor="ctr">
            <a:flatTx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113599" y="3618979"/>
            <a:ext cx="4302225" cy="16904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Производство 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или продажа товаров и продукции, в отношении которых установлены требования по маркировке и (или) нанесению информации, без соответствующей маркировки и (или) информации, а также с нарушением установленного порядка нанесения такой маркировки и (или) </a:t>
            </a:r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информации</a:t>
            </a:r>
            <a:endParaRPr lang="ru-RU" sz="1200" b="1" dirty="0">
              <a:solidFill>
                <a:prstClr val="black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6674106" y="3771714"/>
            <a:ext cx="3816424" cy="1169551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Производство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, приобретение, хранение, перевозка или сбыт товаров и продукции без маркировки и (или) нанесения информации, предусмотренной законодательством Российской Федерации</a:t>
            </a:r>
            <a:endParaRPr lang="ru-RU" sz="1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582690" y="2586325"/>
            <a:ext cx="100976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КоАП РФ 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456503" y="2894102"/>
            <a:ext cx="116967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статья 15.12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8233472" y="2438418"/>
            <a:ext cx="795539" cy="307777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УК РФ 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8001519" y="2746195"/>
            <a:ext cx="1259447" cy="307777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статья 171.1. 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593844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407370" y="6481229"/>
            <a:ext cx="176419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webtorgi.samregion.ru</a:t>
            </a:r>
            <a:endParaRPr lang="ru-RU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480376" y="6443981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23</a:t>
            </a:fld>
            <a:endParaRPr lang="ru-RU" dirty="0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795" y="312829"/>
            <a:ext cx="1008112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0" y="6373905"/>
            <a:ext cx="12192000" cy="46292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15343" y="6457881"/>
            <a:ext cx="176419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webtorgi.samregion.ru</a:t>
            </a:r>
            <a:endParaRPr lang="ru-RU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" name="Номер слайда 1"/>
          <p:cNvSpPr txBox="1">
            <a:spLocks/>
          </p:cNvSpPr>
          <p:nvPr/>
        </p:nvSpPr>
        <p:spPr>
          <a:xfrm>
            <a:off x="9632776" y="659638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14" name="Номер слайда 1"/>
          <p:cNvSpPr txBox="1">
            <a:spLocks/>
          </p:cNvSpPr>
          <p:nvPr/>
        </p:nvSpPr>
        <p:spPr>
          <a:xfrm>
            <a:off x="9688501" y="6419425"/>
            <a:ext cx="16640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19B0651-EE4F-4900-A07F-96A6BFA9D0F0}" type="slidenum">
              <a:rPr lang="ru-RU" smtClean="0"/>
              <a:pPr/>
              <a:t>23</a:t>
            </a:fld>
            <a:endParaRPr lang="ru-RU" dirty="0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flipH="1">
            <a:off x="2063554" y="980728"/>
            <a:ext cx="971004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9021763" y="1313539"/>
            <a:ext cx="3048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dirty="0" smtClean="0">
                <a:solidFill>
                  <a:prstClr val="black"/>
                </a:solidFill>
              </a:rPr>
              <a:t>.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2324879" y="-98825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0000"/>
              </a:lnSpc>
            </a:pPr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 несет ответственность за отсутствии маркировки?</a:t>
            </a:r>
            <a:endParaRPr lang="en-US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AutoShape 7"/>
          <p:cNvSpPr>
            <a:spLocks noChangeArrowheads="1"/>
          </p:cNvSpPr>
          <p:nvPr/>
        </p:nvSpPr>
        <p:spPr bwMode="gray">
          <a:xfrm>
            <a:off x="5368642" y="2180895"/>
            <a:ext cx="2497137" cy="1985962"/>
          </a:xfrm>
          <a:prstGeom prst="diamond">
            <a:avLst/>
          </a:prstGeom>
          <a:solidFill>
            <a:srgbClr val="F8F8F8"/>
          </a:solidFill>
          <a:ln w="9525">
            <a:miter lim="800000"/>
            <a:headEnd/>
            <a:tailEnd/>
          </a:ln>
          <a:scene3d>
            <a:camera prst="legacyObliqueBottom">
              <a:rot lat="20099996" lon="0" rev="0"/>
            </a:camera>
            <a:lightRig rig="legacyNormal2" dir="t"/>
          </a:scene3d>
          <a:sp3d extrusionH="163500" prstMaterial="legacyPlastic">
            <a:bevelT w="13500" h="13500" prst="angle"/>
            <a:bevelB w="13500" h="13500" prst="angle"/>
            <a:extrusionClr>
              <a:srgbClr val="F8F8F8"/>
            </a:extrusionClr>
          </a:sp3d>
        </p:spPr>
        <p:txBody>
          <a:bodyPr wrap="none" anchor="ctr">
            <a:flatTx/>
          </a:bodyPr>
          <a:lstStyle/>
          <a:p>
            <a:pPr algn="ctr"/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AutoShape 8"/>
          <p:cNvSpPr>
            <a:spLocks noChangeArrowheads="1"/>
          </p:cNvSpPr>
          <p:nvPr/>
        </p:nvSpPr>
        <p:spPr bwMode="gray">
          <a:xfrm>
            <a:off x="4111342" y="3063545"/>
            <a:ext cx="2497137" cy="1985962"/>
          </a:xfrm>
          <a:prstGeom prst="diamond">
            <a:avLst/>
          </a:prstGeom>
          <a:solidFill>
            <a:srgbClr val="F8F8F8"/>
          </a:solidFill>
          <a:ln w="9525">
            <a:miter lim="800000"/>
            <a:headEnd/>
            <a:tailEnd/>
          </a:ln>
          <a:scene3d>
            <a:camera prst="legacyObliqueBottom">
              <a:rot lat="20099996" lon="0" rev="0"/>
            </a:camera>
            <a:lightRig rig="legacyFlat2" dir="t"/>
          </a:scene3d>
          <a:sp3d extrusionH="163500" prstMaterial="legacyPlastic">
            <a:bevelT w="13500" h="13500" prst="angle"/>
            <a:bevelB w="13500" h="13500" prst="angle"/>
            <a:extrusionClr>
              <a:srgbClr val="F8F8F8"/>
            </a:extrusionClr>
          </a:sp3d>
        </p:spPr>
        <p:txBody>
          <a:bodyPr wrap="none" anchor="ctr">
            <a:flatTx/>
          </a:bodyPr>
          <a:lstStyle/>
          <a:p>
            <a:pPr algn="ctr"/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AutoShape 9"/>
          <p:cNvSpPr>
            <a:spLocks noChangeArrowheads="1"/>
          </p:cNvSpPr>
          <p:nvPr/>
        </p:nvSpPr>
        <p:spPr bwMode="gray">
          <a:xfrm>
            <a:off x="6622767" y="3063545"/>
            <a:ext cx="2497137" cy="1985962"/>
          </a:xfrm>
          <a:prstGeom prst="diamond">
            <a:avLst/>
          </a:prstGeom>
          <a:solidFill>
            <a:srgbClr val="F8F8F8"/>
          </a:solidFill>
          <a:ln w="9525">
            <a:miter lim="800000"/>
            <a:headEnd/>
            <a:tailEnd/>
          </a:ln>
          <a:scene3d>
            <a:camera prst="legacyObliqueBottom">
              <a:rot lat="20099996" lon="0" rev="0"/>
            </a:camera>
            <a:lightRig rig="legacyFlat2" dir="t"/>
          </a:scene3d>
          <a:sp3d extrusionH="163500" prstMaterial="legacyPlastic">
            <a:bevelT w="13500" h="13500" prst="angle"/>
            <a:bevelB w="13500" h="13500" prst="angle"/>
            <a:extrusionClr>
              <a:srgbClr val="F8F8F8"/>
            </a:extrusionClr>
          </a:sp3d>
        </p:spPr>
        <p:txBody>
          <a:bodyPr wrap="none" anchor="ctr">
            <a:flatTx/>
          </a:bodyPr>
          <a:lstStyle/>
          <a:p>
            <a:pPr algn="ctr"/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0" name="Group 10"/>
          <p:cNvGrpSpPr>
            <a:grpSpLocks/>
          </p:cNvGrpSpPr>
          <p:nvPr/>
        </p:nvGrpSpPr>
        <p:grpSpPr bwMode="auto">
          <a:xfrm>
            <a:off x="5357529" y="1963407"/>
            <a:ext cx="2497138" cy="1985963"/>
            <a:chOff x="2144" y="1110"/>
            <a:chExt cx="1573" cy="1251"/>
          </a:xfrm>
        </p:grpSpPr>
        <p:sp>
          <p:nvSpPr>
            <p:cNvPr id="21" name="AutoShape 11"/>
            <p:cNvSpPr>
              <a:spLocks noChangeArrowheads="1"/>
            </p:cNvSpPr>
            <p:nvPr/>
          </p:nvSpPr>
          <p:spPr bwMode="gray">
            <a:xfrm>
              <a:off x="2144" y="1110"/>
              <a:ext cx="1573" cy="1251"/>
            </a:xfrm>
            <a:prstGeom prst="diamond">
              <a:avLst/>
            </a:prstGeom>
            <a:gradFill rotWithShape="1">
              <a:gsLst>
                <a:gs pos="0">
                  <a:srgbClr val="98C723">
                    <a:gamma/>
                    <a:shade val="46275"/>
                    <a:invGamma/>
                  </a:srgbClr>
                </a:gs>
                <a:gs pos="100000">
                  <a:srgbClr val="98C723"/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ObliqueBottom">
                <a:rot lat="20099996" lon="0" rev="0"/>
              </a:camera>
              <a:lightRig rig="legacyFlat2" dir="t"/>
            </a:scene3d>
            <a:sp3d extrusionH="163500" prstMaterial="legacyPlastic">
              <a:bevelT w="13500" h="13500" prst="angle"/>
              <a:bevelB w="13500" h="13500" prst="angle"/>
              <a:extrusionClr>
                <a:srgbClr val="98C723"/>
              </a:extrusionClr>
            </a:sp3d>
          </p:spPr>
          <p:txBody>
            <a:bodyPr wrap="none" anchor="ctr">
              <a:flatTx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cs typeface="Arial" charset="0"/>
              </a:endParaRPr>
            </a:p>
          </p:txBody>
        </p:sp>
        <p:sp>
          <p:nvSpPr>
            <p:cNvPr id="22" name="Line 12"/>
            <p:cNvSpPr>
              <a:spLocks noChangeShapeType="1"/>
            </p:cNvSpPr>
            <p:nvPr/>
          </p:nvSpPr>
          <p:spPr bwMode="gray">
            <a:xfrm>
              <a:off x="2144" y="1736"/>
              <a:ext cx="787" cy="433"/>
            </a:xfrm>
            <a:prstGeom prst="line">
              <a:avLst/>
            </a:prstGeom>
            <a:noFill/>
            <a:ln w="6350">
              <a:solidFill>
                <a:srgbClr val="FFFFFF">
                  <a:alpha val="30196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23" name="Group 13"/>
          <p:cNvGrpSpPr>
            <a:grpSpLocks/>
          </p:cNvGrpSpPr>
          <p:nvPr/>
        </p:nvGrpSpPr>
        <p:grpSpPr bwMode="auto">
          <a:xfrm>
            <a:off x="4100229" y="2874632"/>
            <a:ext cx="2497138" cy="1985963"/>
            <a:chOff x="1352" y="1684"/>
            <a:chExt cx="1573" cy="1251"/>
          </a:xfrm>
        </p:grpSpPr>
        <p:sp>
          <p:nvSpPr>
            <p:cNvPr id="24" name="AutoShape 14"/>
            <p:cNvSpPr>
              <a:spLocks noChangeArrowheads="1"/>
            </p:cNvSpPr>
            <p:nvPr/>
          </p:nvSpPr>
          <p:spPr bwMode="gray">
            <a:xfrm>
              <a:off x="1352" y="1684"/>
              <a:ext cx="1573" cy="1251"/>
            </a:xfrm>
            <a:prstGeom prst="diamond">
              <a:avLst/>
            </a:prstGeom>
            <a:gradFill rotWithShape="1">
              <a:gsLst>
                <a:gs pos="0">
                  <a:srgbClr val="59B0B9">
                    <a:gamma/>
                    <a:shade val="46275"/>
                    <a:invGamma/>
                  </a:srgbClr>
                </a:gs>
                <a:gs pos="100000">
                  <a:srgbClr val="59B0B9"/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ObliqueBottom">
                <a:rot lat="20099996" lon="0" rev="0"/>
              </a:camera>
              <a:lightRig rig="legacyNormal2" dir="t"/>
            </a:scene3d>
            <a:sp3d extrusionH="163500" prstMaterial="legacyPlastic">
              <a:bevelT w="13500" h="13500" prst="angle"/>
              <a:bevelB w="13500" h="13500" prst="angle"/>
              <a:extrusionClr>
                <a:srgbClr val="59B0B9"/>
              </a:extrusionClr>
            </a:sp3d>
          </p:spPr>
          <p:txBody>
            <a:bodyPr wrap="none" anchor="ctr">
              <a:flatTx/>
            </a:bodyPr>
            <a:lstStyle/>
            <a:p>
              <a:pPr algn="ctr">
                <a:defRPr/>
              </a:pPr>
              <a:endParaRPr lang="ru-RU" sz="1400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Line 15"/>
            <p:cNvSpPr>
              <a:spLocks noChangeShapeType="1"/>
            </p:cNvSpPr>
            <p:nvPr/>
          </p:nvSpPr>
          <p:spPr bwMode="gray">
            <a:xfrm>
              <a:off x="1355" y="2307"/>
              <a:ext cx="787" cy="433"/>
            </a:xfrm>
            <a:prstGeom prst="line">
              <a:avLst/>
            </a:prstGeom>
            <a:noFill/>
            <a:ln w="6350">
              <a:solidFill>
                <a:srgbClr val="FFFFFF">
                  <a:alpha val="30196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sz="1400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6" name="Group 16"/>
          <p:cNvGrpSpPr>
            <a:grpSpLocks/>
          </p:cNvGrpSpPr>
          <p:nvPr/>
        </p:nvGrpSpPr>
        <p:grpSpPr bwMode="auto">
          <a:xfrm>
            <a:off x="6611654" y="2874632"/>
            <a:ext cx="2497138" cy="1985963"/>
            <a:chOff x="2934" y="1684"/>
            <a:chExt cx="1573" cy="1251"/>
          </a:xfrm>
        </p:grpSpPr>
        <p:sp>
          <p:nvSpPr>
            <p:cNvPr id="27" name="AutoShape 17"/>
            <p:cNvSpPr>
              <a:spLocks noChangeArrowheads="1"/>
            </p:cNvSpPr>
            <p:nvPr/>
          </p:nvSpPr>
          <p:spPr bwMode="gray">
            <a:xfrm>
              <a:off x="2934" y="1684"/>
              <a:ext cx="1573" cy="1251"/>
            </a:xfrm>
            <a:prstGeom prst="diamond">
              <a:avLst/>
            </a:prstGeom>
            <a:gradFill rotWithShape="1">
              <a:gsLst>
                <a:gs pos="0">
                  <a:srgbClr val="26CBEC">
                    <a:gamma/>
                    <a:shade val="46275"/>
                    <a:invGamma/>
                  </a:srgbClr>
                </a:gs>
                <a:gs pos="100000">
                  <a:srgbClr val="26CBEC"/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ObliqueBottom">
                <a:rot lat="20099996" lon="0" rev="0"/>
              </a:camera>
              <a:lightRig rig="legacyNormal2" dir="t"/>
            </a:scene3d>
            <a:sp3d extrusionH="163500" prstMaterial="legacyPlastic">
              <a:bevelT w="13500" h="13500" prst="angle"/>
              <a:bevelB w="13500" h="13500" prst="angle"/>
              <a:extrusionClr>
                <a:srgbClr val="26CBEC"/>
              </a:extrusionClr>
            </a:sp3d>
          </p:spPr>
          <p:txBody>
            <a:bodyPr wrap="none" anchor="ctr">
              <a:flatTx/>
            </a:bodyPr>
            <a:lstStyle/>
            <a:p>
              <a:pPr algn="ctr">
                <a:defRPr/>
              </a:pPr>
              <a:endParaRPr lang="ru-RU" sz="1400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Line 18"/>
            <p:cNvSpPr>
              <a:spLocks noChangeShapeType="1"/>
            </p:cNvSpPr>
            <p:nvPr/>
          </p:nvSpPr>
          <p:spPr bwMode="gray">
            <a:xfrm>
              <a:off x="2941" y="2308"/>
              <a:ext cx="787" cy="433"/>
            </a:xfrm>
            <a:prstGeom prst="line">
              <a:avLst/>
            </a:prstGeom>
            <a:noFill/>
            <a:ln w="6350">
              <a:solidFill>
                <a:srgbClr val="FFFFFF">
                  <a:alpha val="30196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sz="1400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9" name="Text Box 19"/>
          <p:cNvSpPr txBox="1">
            <a:spLocks noChangeArrowheads="1"/>
          </p:cNvSpPr>
          <p:nvPr/>
        </p:nvSpPr>
        <p:spPr bwMode="gray">
          <a:xfrm>
            <a:off x="5679792" y="2755570"/>
            <a:ext cx="1857375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rgbClr val="969696">
                <a:alpha val="50000"/>
              </a:srgb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1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Дистрибьютор товаров или продукции</a:t>
            </a:r>
            <a:endParaRPr lang="en-US" sz="14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 Box 20"/>
          <p:cNvSpPr txBox="1">
            <a:spLocks noChangeArrowheads="1"/>
          </p:cNvSpPr>
          <p:nvPr/>
        </p:nvSpPr>
        <p:spPr bwMode="gray">
          <a:xfrm>
            <a:off x="4399550" y="3563227"/>
            <a:ext cx="1857375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rgbClr val="969696">
                <a:alpha val="50000"/>
              </a:srgbClr>
            </a:outerShdw>
          </a:effectLst>
        </p:spPr>
        <p:txBody>
          <a:bodyPr>
            <a:spAutoFit/>
          </a:bodyPr>
          <a:lstStyle/>
          <a:p>
            <a:pPr algn="ctr"/>
            <a:r>
              <a:rPr lang="ru-RU" sz="1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Организация-производитель </a:t>
            </a:r>
            <a:r>
              <a:rPr lang="ru-RU" sz="14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товаров</a:t>
            </a:r>
            <a:endParaRPr lang="ru-RU" sz="14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 Box 21"/>
          <p:cNvSpPr txBox="1">
            <a:spLocks noChangeArrowheads="1"/>
          </p:cNvSpPr>
          <p:nvPr/>
        </p:nvSpPr>
        <p:spPr bwMode="gray">
          <a:xfrm>
            <a:off x="6906929" y="3636632"/>
            <a:ext cx="18573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rgbClr val="969696">
                <a:alpha val="50000"/>
              </a:srgbClr>
            </a:outerShdw>
          </a:effectLst>
        </p:spPr>
        <p:txBody>
          <a:bodyPr>
            <a:spAutoFit/>
          </a:bodyPr>
          <a:lstStyle/>
          <a:p>
            <a:pPr algn="ctr"/>
            <a:r>
              <a:rPr lang="ru-RU" sz="1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Логист  и продавец </a:t>
            </a:r>
            <a:r>
              <a:rPr lang="ru-RU" sz="14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продукции</a:t>
            </a:r>
            <a:endParaRPr lang="ru-RU" sz="14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2" name="Group 22"/>
          <p:cNvGrpSpPr>
            <a:grpSpLocks/>
          </p:cNvGrpSpPr>
          <p:nvPr/>
        </p:nvGrpSpPr>
        <p:grpSpPr bwMode="auto">
          <a:xfrm>
            <a:off x="5889342" y="4250995"/>
            <a:ext cx="1682750" cy="1552575"/>
            <a:chOff x="482" y="1851"/>
            <a:chExt cx="860" cy="796"/>
          </a:xfrm>
        </p:grpSpPr>
        <p:sp>
          <p:nvSpPr>
            <p:cNvPr id="33" name="Freeform 23"/>
            <p:cNvSpPr>
              <a:spLocks/>
            </p:cNvSpPr>
            <p:nvPr/>
          </p:nvSpPr>
          <p:spPr bwMode="gray">
            <a:xfrm>
              <a:off x="567" y="2464"/>
              <a:ext cx="335" cy="173"/>
            </a:xfrm>
            <a:custGeom>
              <a:avLst/>
              <a:gdLst>
                <a:gd name="T0" fmla="*/ 0 w 335"/>
                <a:gd name="T1" fmla="*/ 166 h 173"/>
                <a:gd name="T2" fmla="*/ 58 w 335"/>
                <a:gd name="T3" fmla="*/ 173 h 173"/>
                <a:gd name="T4" fmla="*/ 297 w 335"/>
                <a:gd name="T5" fmla="*/ 32 h 173"/>
                <a:gd name="T6" fmla="*/ 289 w 335"/>
                <a:gd name="T7" fmla="*/ 8 h 173"/>
                <a:gd name="T8" fmla="*/ 223 w 335"/>
                <a:gd name="T9" fmla="*/ 26 h 173"/>
                <a:gd name="T10" fmla="*/ 0 w 335"/>
                <a:gd name="T11" fmla="*/ 166 h 17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35"/>
                <a:gd name="T19" fmla="*/ 0 h 173"/>
                <a:gd name="T20" fmla="*/ 335 w 335"/>
                <a:gd name="T21" fmla="*/ 173 h 17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35" h="173">
                  <a:moveTo>
                    <a:pt x="0" y="166"/>
                  </a:moveTo>
                  <a:lnTo>
                    <a:pt x="58" y="173"/>
                  </a:lnTo>
                  <a:lnTo>
                    <a:pt x="297" y="32"/>
                  </a:lnTo>
                  <a:cubicBezTo>
                    <a:pt x="335" y="5"/>
                    <a:pt x="301" y="9"/>
                    <a:pt x="289" y="8"/>
                  </a:cubicBezTo>
                  <a:cubicBezTo>
                    <a:pt x="277" y="7"/>
                    <a:pt x="271" y="0"/>
                    <a:pt x="223" y="26"/>
                  </a:cubicBezTo>
                  <a:lnTo>
                    <a:pt x="0" y="166"/>
                  </a:lnTo>
                  <a:close/>
                </a:path>
              </a:pathLst>
            </a:custGeom>
            <a:gradFill rotWithShape="1">
              <a:gsLst>
                <a:gs pos="0">
                  <a:srgbClr val="181818">
                    <a:alpha val="0"/>
                  </a:srgbClr>
                </a:gs>
                <a:gs pos="100000">
                  <a:srgbClr val="1C1C1C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Freeform 24"/>
            <p:cNvSpPr>
              <a:spLocks/>
            </p:cNvSpPr>
            <p:nvPr/>
          </p:nvSpPr>
          <p:spPr bwMode="gray">
            <a:xfrm>
              <a:off x="797" y="2401"/>
              <a:ext cx="367" cy="170"/>
            </a:xfrm>
            <a:custGeom>
              <a:avLst/>
              <a:gdLst>
                <a:gd name="T0" fmla="*/ 0 w 367"/>
                <a:gd name="T1" fmla="*/ 158 h 170"/>
                <a:gd name="T2" fmla="*/ 80 w 367"/>
                <a:gd name="T3" fmla="*/ 170 h 170"/>
                <a:gd name="T4" fmla="*/ 332 w 367"/>
                <a:gd name="T5" fmla="*/ 37 h 170"/>
                <a:gd name="T6" fmla="*/ 292 w 367"/>
                <a:gd name="T7" fmla="*/ 1 h 170"/>
                <a:gd name="T8" fmla="*/ 230 w 367"/>
                <a:gd name="T9" fmla="*/ 29 h 170"/>
                <a:gd name="T10" fmla="*/ 0 w 367"/>
                <a:gd name="T11" fmla="*/ 158 h 17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67"/>
                <a:gd name="T19" fmla="*/ 0 h 170"/>
                <a:gd name="T20" fmla="*/ 367 w 367"/>
                <a:gd name="T21" fmla="*/ 170 h 17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67" h="170">
                  <a:moveTo>
                    <a:pt x="0" y="158"/>
                  </a:moveTo>
                  <a:lnTo>
                    <a:pt x="80" y="170"/>
                  </a:lnTo>
                  <a:lnTo>
                    <a:pt x="332" y="37"/>
                  </a:lnTo>
                  <a:cubicBezTo>
                    <a:pt x="367" y="9"/>
                    <a:pt x="309" y="2"/>
                    <a:pt x="292" y="1"/>
                  </a:cubicBezTo>
                  <a:cubicBezTo>
                    <a:pt x="280" y="0"/>
                    <a:pt x="279" y="3"/>
                    <a:pt x="230" y="29"/>
                  </a:cubicBezTo>
                  <a:lnTo>
                    <a:pt x="0" y="158"/>
                  </a:lnTo>
                  <a:close/>
                </a:path>
              </a:pathLst>
            </a:custGeom>
            <a:gradFill rotWithShape="1">
              <a:gsLst>
                <a:gs pos="0">
                  <a:srgbClr val="181818">
                    <a:alpha val="0"/>
                  </a:srgbClr>
                </a:gs>
                <a:gs pos="100000">
                  <a:srgbClr val="1C1C1C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Freeform 25"/>
            <p:cNvSpPr>
              <a:spLocks/>
            </p:cNvSpPr>
            <p:nvPr/>
          </p:nvSpPr>
          <p:spPr bwMode="gray">
            <a:xfrm>
              <a:off x="1035" y="2504"/>
              <a:ext cx="307" cy="143"/>
            </a:xfrm>
            <a:custGeom>
              <a:avLst/>
              <a:gdLst>
                <a:gd name="T0" fmla="*/ 0 w 307"/>
                <a:gd name="T1" fmla="*/ 134 h 143"/>
                <a:gd name="T2" fmla="*/ 66 w 307"/>
                <a:gd name="T3" fmla="*/ 143 h 143"/>
                <a:gd name="T4" fmla="*/ 282 w 307"/>
                <a:gd name="T5" fmla="*/ 35 h 143"/>
                <a:gd name="T6" fmla="*/ 219 w 307"/>
                <a:gd name="T7" fmla="*/ 17 h 143"/>
                <a:gd name="T8" fmla="*/ 0 w 307"/>
                <a:gd name="T9" fmla="*/ 134 h 14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7"/>
                <a:gd name="T16" fmla="*/ 0 h 143"/>
                <a:gd name="T17" fmla="*/ 307 w 307"/>
                <a:gd name="T18" fmla="*/ 143 h 14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7" h="143">
                  <a:moveTo>
                    <a:pt x="0" y="134"/>
                  </a:moveTo>
                  <a:lnTo>
                    <a:pt x="66" y="143"/>
                  </a:lnTo>
                  <a:lnTo>
                    <a:pt x="282" y="35"/>
                  </a:lnTo>
                  <a:cubicBezTo>
                    <a:pt x="307" y="14"/>
                    <a:pt x="266" y="0"/>
                    <a:pt x="219" y="17"/>
                  </a:cubicBezTo>
                  <a:lnTo>
                    <a:pt x="0" y="134"/>
                  </a:lnTo>
                  <a:close/>
                </a:path>
              </a:pathLst>
            </a:custGeom>
            <a:gradFill rotWithShape="1">
              <a:gsLst>
                <a:gs pos="0">
                  <a:srgbClr val="181818">
                    <a:alpha val="0"/>
                  </a:srgbClr>
                </a:gs>
                <a:gs pos="100000">
                  <a:srgbClr val="1C1C1C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Freeform 26"/>
            <p:cNvSpPr>
              <a:spLocks/>
            </p:cNvSpPr>
            <p:nvPr/>
          </p:nvSpPr>
          <p:spPr bwMode="gray">
            <a:xfrm>
              <a:off x="482" y="2066"/>
              <a:ext cx="224" cy="569"/>
            </a:xfrm>
            <a:custGeom>
              <a:avLst/>
              <a:gdLst>
                <a:gd name="T0" fmla="*/ 103 w 224"/>
                <a:gd name="T1" fmla="*/ 101 h 569"/>
                <a:gd name="T2" fmla="*/ 74 w 224"/>
                <a:gd name="T3" fmla="*/ 50 h 569"/>
                <a:gd name="T4" fmla="*/ 121 w 224"/>
                <a:gd name="T5" fmla="*/ 1 h 569"/>
                <a:gd name="T6" fmla="*/ 171 w 224"/>
                <a:gd name="T7" fmla="*/ 52 h 569"/>
                <a:gd name="T8" fmla="*/ 135 w 224"/>
                <a:gd name="T9" fmla="*/ 101 h 569"/>
                <a:gd name="T10" fmla="*/ 134 w 224"/>
                <a:gd name="T11" fmla="*/ 124 h 569"/>
                <a:gd name="T12" fmla="*/ 209 w 224"/>
                <a:gd name="T13" fmla="*/ 145 h 569"/>
                <a:gd name="T14" fmla="*/ 221 w 224"/>
                <a:gd name="T15" fmla="*/ 204 h 569"/>
                <a:gd name="T16" fmla="*/ 218 w 224"/>
                <a:gd name="T17" fmla="*/ 321 h 569"/>
                <a:gd name="T18" fmla="*/ 209 w 224"/>
                <a:gd name="T19" fmla="*/ 365 h 569"/>
                <a:gd name="T20" fmla="*/ 196 w 224"/>
                <a:gd name="T21" fmla="*/ 308 h 569"/>
                <a:gd name="T22" fmla="*/ 187 w 224"/>
                <a:gd name="T23" fmla="*/ 202 h 569"/>
                <a:gd name="T24" fmla="*/ 170 w 224"/>
                <a:gd name="T25" fmla="*/ 321 h 569"/>
                <a:gd name="T26" fmla="*/ 144 w 224"/>
                <a:gd name="T27" fmla="*/ 569 h 569"/>
                <a:gd name="T28" fmla="*/ 78 w 224"/>
                <a:gd name="T29" fmla="*/ 565 h 569"/>
                <a:gd name="T30" fmla="*/ 50 w 224"/>
                <a:gd name="T31" fmla="*/ 325 h 569"/>
                <a:gd name="T32" fmla="*/ 33 w 224"/>
                <a:gd name="T33" fmla="*/ 208 h 569"/>
                <a:gd name="T34" fmla="*/ 25 w 224"/>
                <a:gd name="T35" fmla="*/ 310 h 569"/>
                <a:gd name="T36" fmla="*/ 12 w 224"/>
                <a:gd name="T37" fmla="*/ 365 h 569"/>
                <a:gd name="T38" fmla="*/ 1 w 224"/>
                <a:gd name="T39" fmla="*/ 305 h 569"/>
                <a:gd name="T40" fmla="*/ 7 w 224"/>
                <a:gd name="T41" fmla="*/ 184 h 569"/>
                <a:gd name="T42" fmla="*/ 23 w 224"/>
                <a:gd name="T43" fmla="*/ 140 h 569"/>
                <a:gd name="T44" fmla="*/ 102 w 224"/>
                <a:gd name="T45" fmla="*/ 124 h 569"/>
                <a:gd name="T46" fmla="*/ 103 w 224"/>
                <a:gd name="T47" fmla="*/ 101 h 569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224"/>
                <a:gd name="T73" fmla="*/ 0 h 569"/>
                <a:gd name="T74" fmla="*/ 224 w 224"/>
                <a:gd name="T75" fmla="*/ 569 h 569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224" h="569">
                  <a:moveTo>
                    <a:pt x="103" y="101"/>
                  </a:moveTo>
                  <a:cubicBezTo>
                    <a:pt x="87" y="94"/>
                    <a:pt x="75" y="75"/>
                    <a:pt x="74" y="50"/>
                  </a:cubicBezTo>
                  <a:cubicBezTo>
                    <a:pt x="72" y="26"/>
                    <a:pt x="90" y="0"/>
                    <a:pt x="121" y="1"/>
                  </a:cubicBezTo>
                  <a:cubicBezTo>
                    <a:pt x="152" y="2"/>
                    <a:pt x="172" y="18"/>
                    <a:pt x="171" y="52"/>
                  </a:cubicBezTo>
                  <a:cubicBezTo>
                    <a:pt x="170" y="85"/>
                    <a:pt x="151" y="96"/>
                    <a:pt x="135" y="101"/>
                  </a:cubicBezTo>
                  <a:cubicBezTo>
                    <a:pt x="132" y="111"/>
                    <a:pt x="132" y="118"/>
                    <a:pt x="134" y="124"/>
                  </a:cubicBezTo>
                  <a:cubicBezTo>
                    <a:pt x="151" y="131"/>
                    <a:pt x="194" y="132"/>
                    <a:pt x="209" y="145"/>
                  </a:cubicBezTo>
                  <a:cubicBezTo>
                    <a:pt x="224" y="156"/>
                    <a:pt x="219" y="175"/>
                    <a:pt x="221" y="204"/>
                  </a:cubicBezTo>
                  <a:lnTo>
                    <a:pt x="218" y="321"/>
                  </a:lnTo>
                  <a:cubicBezTo>
                    <a:pt x="216" y="348"/>
                    <a:pt x="212" y="367"/>
                    <a:pt x="209" y="365"/>
                  </a:cubicBezTo>
                  <a:cubicBezTo>
                    <a:pt x="199" y="370"/>
                    <a:pt x="200" y="335"/>
                    <a:pt x="196" y="308"/>
                  </a:cubicBezTo>
                  <a:lnTo>
                    <a:pt x="187" y="202"/>
                  </a:lnTo>
                  <a:cubicBezTo>
                    <a:pt x="182" y="204"/>
                    <a:pt x="177" y="260"/>
                    <a:pt x="170" y="321"/>
                  </a:cubicBezTo>
                  <a:lnTo>
                    <a:pt x="144" y="569"/>
                  </a:lnTo>
                  <a:lnTo>
                    <a:pt x="78" y="565"/>
                  </a:lnTo>
                  <a:lnTo>
                    <a:pt x="50" y="325"/>
                  </a:lnTo>
                  <a:cubicBezTo>
                    <a:pt x="39" y="255"/>
                    <a:pt x="37" y="211"/>
                    <a:pt x="33" y="208"/>
                  </a:cubicBezTo>
                  <a:lnTo>
                    <a:pt x="25" y="310"/>
                  </a:lnTo>
                  <a:cubicBezTo>
                    <a:pt x="22" y="336"/>
                    <a:pt x="16" y="366"/>
                    <a:pt x="12" y="365"/>
                  </a:cubicBezTo>
                  <a:cubicBezTo>
                    <a:pt x="4" y="365"/>
                    <a:pt x="2" y="335"/>
                    <a:pt x="1" y="305"/>
                  </a:cubicBezTo>
                  <a:cubicBezTo>
                    <a:pt x="0" y="275"/>
                    <a:pt x="3" y="212"/>
                    <a:pt x="7" y="184"/>
                  </a:cubicBezTo>
                  <a:cubicBezTo>
                    <a:pt x="12" y="157"/>
                    <a:pt x="7" y="150"/>
                    <a:pt x="23" y="140"/>
                  </a:cubicBezTo>
                  <a:cubicBezTo>
                    <a:pt x="39" y="131"/>
                    <a:pt x="89" y="131"/>
                    <a:pt x="102" y="124"/>
                  </a:cubicBezTo>
                  <a:cubicBezTo>
                    <a:pt x="106" y="120"/>
                    <a:pt x="108" y="108"/>
                    <a:pt x="103" y="101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scene3d>
              <a:camera prst="legacyPerspectiveTopRight">
                <a:rot lat="0" lon="899998" rev="0"/>
              </a:camera>
              <a:lightRig rig="legacyFlat1" dir="t"/>
            </a:scene3d>
            <a:sp3d extrusionH="36500" prstMaterial="legacyMetal">
              <a:bevelT w="13500" h="13500" prst="angle"/>
              <a:bevelB w="13500" h="13500" prst="angle"/>
              <a:extrusionClr>
                <a:srgbClr val="333333"/>
              </a:extrusionClr>
            </a:sp3d>
          </p:spPr>
          <p:txBody>
            <a:bodyPr>
              <a:flatTx/>
            </a:bodyPr>
            <a:lstStyle/>
            <a:p>
              <a:pPr algn="ctr"/>
              <a:endPara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7" name="Freeform 27"/>
            <p:cNvSpPr>
              <a:spLocks/>
            </p:cNvSpPr>
            <p:nvPr/>
          </p:nvSpPr>
          <p:spPr bwMode="gray">
            <a:xfrm>
              <a:off x="698" y="1851"/>
              <a:ext cx="282" cy="716"/>
            </a:xfrm>
            <a:custGeom>
              <a:avLst/>
              <a:gdLst>
                <a:gd name="T0" fmla="*/ 130 w 224"/>
                <a:gd name="T1" fmla="*/ 127 h 569"/>
                <a:gd name="T2" fmla="*/ 93 w 224"/>
                <a:gd name="T3" fmla="*/ 63 h 569"/>
                <a:gd name="T4" fmla="*/ 152 w 224"/>
                <a:gd name="T5" fmla="*/ 1 h 569"/>
                <a:gd name="T6" fmla="*/ 215 w 224"/>
                <a:gd name="T7" fmla="*/ 65 h 569"/>
                <a:gd name="T8" fmla="*/ 170 w 224"/>
                <a:gd name="T9" fmla="*/ 127 h 569"/>
                <a:gd name="T10" fmla="*/ 169 w 224"/>
                <a:gd name="T11" fmla="*/ 156 h 569"/>
                <a:gd name="T12" fmla="*/ 263 w 224"/>
                <a:gd name="T13" fmla="*/ 182 h 569"/>
                <a:gd name="T14" fmla="*/ 278 w 224"/>
                <a:gd name="T15" fmla="*/ 257 h 569"/>
                <a:gd name="T16" fmla="*/ 274 w 224"/>
                <a:gd name="T17" fmla="*/ 404 h 569"/>
                <a:gd name="T18" fmla="*/ 263 w 224"/>
                <a:gd name="T19" fmla="*/ 459 h 569"/>
                <a:gd name="T20" fmla="*/ 247 w 224"/>
                <a:gd name="T21" fmla="*/ 388 h 569"/>
                <a:gd name="T22" fmla="*/ 235 w 224"/>
                <a:gd name="T23" fmla="*/ 254 h 569"/>
                <a:gd name="T24" fmla="*/ 214 w 224"/>
                <a:gd name="T25" fmla="*/ 404 h 569"/>
                <a:gd name="T26" fmla="*/ 181 w 224"/>
                <a:gd name="T27" fmla="*/ 716 h 569"/>
                <a:gd name="T28" fmla="*/ 98 w 224"/>
                <a:gd name="T29" fmla="*/ 711 h 569"/>
                <a:gd name="T30" fmla="*/ 63 w 224"/>
                <a:gd name="T31" fmla="*/ 409 h 569"/>
                <a:gd name="T32" fmla="*/ 42 w 224"/>
                <a:gd name="T33" fmla="*/ 262 h 569"/>
                <a:gd name="T34" fmla="*/ 31 w 224"/>
                <a:gd name="T35" fmla="*/ 390 h 569"/>
                <a:gd name="T36" fmla="*/ 15 w 224"/>
                <a:gd name="T37" fmla="*/ 459 h 569"/>
                <a:gd name="T38" fmla="*/ 1 w 224"/>
                <a:gd name="T39" fmla="*/ 384 h 569"/>
                <a:gd name="T40" fmla="*/ 9 w 224"/>
                <a:gd name="T41" fmla="*/ 232 h 569"/>
                <a:gd name="T42" fmla="*/ 29 w 224"/>
                <a:gd name="T43" fmla="*/ 176 h 569"/>
                <a:gd name="T44" fmla="*/ 128 w 224"/>
                <a:gd name="T45" fmla="*/ 156 h 569"/>
                <a:gd name="T46" fmla="*/ 130 w 224"/>
                <a:gd name="T47" fmla="*/ 127 h 569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224"/>
                <a:gd name="T73" fmla="*/ 0 h 569"/>
                <a:gd name="T74" fmla="*/ 224 w 224"/>
                <a:gd name="T75" fmla="*/ 569 h 569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224" h="569">
                  <a:moveTo>
                    <a:pt x="103" y="101"/>
                  </a:moveTo>
                  <a:cubicBezTo>
                    <a:pt x="87" y="94"/>
                    <a:pt x="75" y="75"/>
                    <a:pt x="74" y="50"/>
                  </a:cubicBezTo>
                  <a:cubicBezTo>
                    <a:pt x="72" y="26"/>
                    <a:pt x="90" y="0"/>
                    <a:pt x="121" y="1"/>
                  </a:cubicBezTo>
                  <a:cubicBezTo>
                    <a:pt x="152" y="2"/>
                    <a:pt x="172" y="18"/>
                    <a:pt x="171" y="52"/>
                  </a:cubicBezTo>
                  <a:cubicBezTo>
                    <a:pt x="170" y="85"/>
                    <a:pt x="151" y="96"/>
                    <a:pt x="135" y="101"/>
                  </a:cubicBezTo>
                  <a:cubicBezTo>
                    <a:pt x="132" y="111"/>
                    <a:pt x="132" y="118"/>
                    <a:pt x="134" y="124"/>
                  </a:cubicBezTo>
                  <a:cubicBezTo>
                    <a:pt x="151" y="131"/>
                    <a:pt x="194" y="132"/>
                    <a:pt x="209" y="145"/>
                  </a:cubicBezTo>
                  <a:cubicBezTo>
                    <a:pt x="224" y="156"/>
                    <a:pt x="219" y="175"/>
                    <a:pt x="221" y="204"/>
                  </a:cubicBezTo>
                  <a:lnTo>
                    <a:pt x="218" y="321"/>
                  </a:lnTo>
                  <a:cubicBezTo>
                    <a:pt x="216" y="348"/>
                    <a:pt x="212" y="367"/>
                    <a:pt x="209" y="365"/>
                  </a:cubicBezTo>
                  <a:cubicBezTo>
                    <a:pt x="199" y="370"/>
                    <a:pt x="200" y="335"/>
                    <a:pt x="196" y="308"/>
                  </a:cubicBezTo>
                  <a:lnTo>
                    <a:pt x="187" y="202"/>
                  </a:lnTo>
                  <a:cubicBezTo>
                    <a:pt x="182" y="204"/>
                    <a:pt x="177" y="260"/>
                    <a:pt x="170" y="321"/>
                  </a:cubicBezTo>
                  <a:lnTo>
                    <a:pt x="144" y="569"/>
                  </a:lnTo>
                  <a:lnTo>
                    <a:pt x="78" y="565"/>
                  </a:lnTo>
                  <a:lnTo>
                    <a:pt x="50" y="325"/>
                  </a:lnTo>
                  <a:cubicBezTo>
                    <a:pt x="39" y="255"/>
                    <a:pt x="37" y="211"/>
                    <a:pt x="33" y="208"/>
                  </a:cubicBezTo>
                  <a:lnTo>
                    <a:pt x="25" y="310"/>
                  </a:lnTo>
                  <a:cubicBezTo>
                    <a:pt x="22" y="336"/>
                    <a:pt x="16" y="366"/>
                    <a:pt x="12" y="365"/>
                  </a:cubicBezTo>
                  <a:cubicBezTo>
                    <a:pt x="4" y="365"/>
                    <a:pt x="2" y="335"/>
                    <a:pt x="1" y="305"/>
                  </a:cubicBezTo>
                  <a:cubicBezTo>
                    <a:pt x="0" y="275"/>
                    <a:pt x="3" y="212"/>
                    <a:pt x="7" y="184"/>
                  </a:cubicBezTo>
                  <a:cubicBezTo>
                    <a:pt x="12" y="157"/>
                    <a:pt x="7" y="150"/>
                    <a:pt x="23" y="140"/>
                  </a:cubicBezTo>
                  <a:cubicBezTo>
                    <a:pt x="39" y="131"/>
                    <a:pt x="89" y="131"/>
                    <a:pt x="102" y="124"/>
                  </a:cubicBezTo>
                  <a:cubicBezTo>
                    <a:pt x="106" y="120"/>
                    <a:pt x="108" y="108"/>
                    <a:pt x="103" y="101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scene3d>
              <a:camera prst="legacyPerspectiveTopRight">
                <a:rot lat="0" lon="899998" rev="0"/>
              </a:camera>
              <a:lightRig rig="legacyFlat1" dir="t"/>
            </a:scene3d>
            <a:sp3d extrusionH="36500" prstMaterial="legacyMetal">
              <a:bevelT w="13500" h="13500" prst="angle"/>
              <a:bevelB w="13500" h="13500" prst="angle"/>
              <a:extrusionClr>
                <a:srgbClr val="333333"/>
              </a:extrusionClr>
            </a:sp3d>
          </p:spPr>
          <p:txBody>
            <a:bodyPr>
              <a:flatTx/>
            </a:bodyPr>
            <a:lstStyle/>
            <a:p>
              <a:pPr algn="ctr"/>
              <a:endPara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" name="Freeform 28"/>
            <p:cNvSpPr>
              <a:spLocks/>
            </p:cNvSpPr>
            <p:nvPr/>
          </p:nvSpPr>
          <p:spPr bwMode="gray">
            <a:xfrm>
              <a:off x="956" y="2078"/>
              <a:ext cx="224" cy="569"/>
            </a:xfrm>
            <a:custGeom>
              <a:avLst/>
              <a:gdLst>
                <a:gd name="T0" fmla="*/ 103 w 224"/>
                <a:gd name="T1" fmla="*/ 101 h 569"/>
                <a:gd name="T2" fmla="*/ 74 w 224"/>
                <a:gd name="T3" fmla="*/ 50 h 569"/>
                <a:gd name="T4" fmla="*/ 121 w 224"/>
                <a:gd name="T5" fmla="*/ 1 h 569"/>
                <a:gd name="T6" fmla="*/ 171 w 224"/>
                <a:gd name="T7" fmla="*/ 52 h 569"/>
                <a:gd name="T8" fmla="*/ 135 w 224"/>
                <a:gd name="T9" fmla="*/ 101 h 569"/>
                <a:gd name="T10" fmla="*/ 134 w 224"/>
                <a:gd name="T11" fmla="*/ 124 h 569"/>
                <a:gd name="T12" fmla="*/ 209 w 224"/>
                <a:gd name="T13" fmla="*/ 145 h 569"/>
                <a:gd name="T14" fmla="*/ 221 w 224"/>
                <a:gd name="T15" fmla="*/ 204 h 569"/>
                <a:gd name="T16" fmla="*/ 218 w 224"/>
                <a:gd name="T17" fmla="*/ 321 h 569"/>
                <a:gd name="T18" fmla="*/ 209 w 224"/>
                <a:gd name="T19" fmla="*/ 365 h 569"/>
                <a:gd name="T20" fmla="*/ 196 w 224"/>
                <a:gd name="T21" fmla="*/ 308 h 569"/>
                <a:gd name="T22" fmla="*/ 187 w 224"/>
                <a:gd name="T23" fmla="*/ 202 h 569"/>
                <a:gd name="T24" fmla="*/ 170 w 224"/>
                <a:gd name="T25" fmla="*/ 321 h 569"/>
                <a:gd name="T26" fmla="*/ 144 w 224"/>
                <a:gd name="T27" fmla="*/ 569 h 569"/>
                <a:gd name="T28" fmla="*/ 78 w 224"/>
                <a:gd name="T29" fmla="*/ 565 h 569"/>
                <a:gd name="T30" fmla="*/ 50 w 224"/>
                <a:gd name="T31" fmla="*/ 325 h 569"/>
                <a:gd name="T32" fmla="*/ 33 w 224"/>
                <a:gd name="T33" fmla="*/ 208 h 569"/>
                <a:gd name="T34" fmla="*/ 25 w 224"/>
                <a:gd name="T35" fmla="*/ 310 h 569"/>
                <a:gd name="T36" fmla="*/ 12 w 224"/>
                <a:gd name="T37" fmla="*/ 365 h 569"/>
                <a:gd name="T38" fmla="*/ 1 w 224"/>
                <a:gd name="T39" fmla="*/ 305 h 569"/>
                <a:gd name="T40" fmla="*/ 7 w 224"/>
                <a:gd name="T41" fmla="*/ 184 h 569"/>
                <a:gd name="T42" fmla="*/ 23 w 224"/>
                <a:gd name="T43" fmla="*/ 140 h 569"/>
                <a:gd name="T44" fmla="*/ 102 w 224"/>
                <a:gd name="T45" fmla="*/ 124 h 569"/>
                <a:gd name="T46" fmla="*/ 103 w 224"/>
                <a:gd name="T47" fmla="*/ 101 h 569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224"/>
                <a:gd name="T73" fmla="*/ 0 h 569"/>
                <a:gd name="T74" fmla="*/ 224 w 224"/>
                <a:gd name="T75" fmla="*/ 569 h 569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224" h="569">
                  <a:moveTo>
                    <a:pt x="103" y="101"/>
                  </a:moveTo>
                  <a:cubicBezTo>
                    <a:pt x="87" y="94"/>
                    <a:pt x="75" y="75"/>
                    <a:pt x="74" y="50"/>
                  </a:cubicBezTo>
                  <a:cubicBezTo>
                    <a:pt x="72" y="26"/>
                    <a:pt x="90" y="0"/>
                    <a:pt x="121" y="1"/>
                  </a:cubicBezTo>
                  <a:cubicBezTo>
                    <a:pt x="152" y="2"/>
                    <a:pt x="172" y="18"/>
                    <a:pt x="171" y="52"/>
                  </a:cubicBezTo>
                  <a:cubicBezTo>
                    <a:pt x="170" y="85"/>
                    <a:pt x="151" y="96"/>
                    <a:pt x="135" y="101"/>
                  </a:cubicBezTo>
                  <a:cubicBezTo>
                    <a:pt x="132" y="111"/>
                    <a:pt x="132" y="118"/>
                    <a:pt x="134" y="124"/>
                  </a:cubicBezTo>
                  <a:cubicBezTo>
                    <a:pt x="151" y="131"/>
                    <a:pt x="194" y="132"/>
                    <a:pt x="209" y="145"/>
                  </a:cubicBezTo>
                  <a:cubicBezTo>
                    <a:pt x="224" y="156"/>
                    <a:pt x="219" y="175"/>
                    <a:pt x="221" y="204"/>
                  </a:cubicBezTo>
                  <a:lnTo>
                    <a:pt x="218" y="321"/>
                  </a:lnTo>
                  <a:cubicBezTo>
                    <a:pt x="216" y="348"/>
                    <a:pt x="212" y="367"/>
                    <a:pt x="209" y="365"/>
                  </a:cubicBezTo>
                  <a:cubicBezTo>
                    <a:pt x="199" y="370"/>
                    <a:pt x="200" y="335"/>
                    <a:pt x="196" y="308"/>
                  </a:cubicBezTo>
                  <a:lnTo>
                    <a:pt x="187" y="202"/>
                  </a:lnTo>
                  <a:cubicBezTo>
                    <a:pt x="182" y="204"/>
                    <a:pt x="177" y="260"/>
                    <a:pt x="170" y="321"/>
                  </a:cubicBezTo>
                  <a:lnTo>
                    <a:pt x="144" y="569"/>
                  </a:lnTo>
                  <a:lnTo>
                    <a:pt x="78" y="565"/>
                  </a:lnTo>
                  <a:lnTo>
                    <a:pt x="50" y="325"/>
                  </a:lnTo>
                  <a:cubicBezTo>
                    <a:pt x="39" y="255"/>
                    <a:pt x="37" y="211"/>
                    <a:pt x="33" y="208"/>
                  </a:cubicBezTo>
                  <a:lnTo>
                    <a:pt x="25" y="310"/>
                  </a:lnTo>
                  <a:cubicBezTo>
                    <a:pt x="22" y="336"/>
                    <a:pt x="16" y="366"/>
                    <a:pt x="12" y="365"/>
                  </a:cubicBezTo>
                  <a:cubicBezTo>
                    <a:pt x="4" y="365"/>
                    <a:pt x="2" y="335"/>
                    <a:pt x="1" y="305"/>
                  </a:cubicBezTo>
                  <a:cubicBezTo>
                    <a:pt x="0" y="275"/>
                    <a:pt x="3" y="212"/>
                    <a:pt x="7" y="184"/>
                  </a:cubicBezTo>
                  <a:cubicBezTo>
                    <a:pt x="12" y="157"/>
                    <a:pt x="7" y="150"/>
                    <a:pt x="23" y="140"/>
                  </a:cubicBezTo>
                  <a:cubicBezTo>
                    <a:pt x="39" y="131"/>
                    <a:pt x="89" y="131"/>
                    <a:pt x="102" y="124"/>
                  </a:cubicBezTo>
                  <a:cubicBezTo>
                    <a:pt x="106" y="120"/>
                    <a:pt x="108" y="108"/>
                    <a:pt x="103" y="101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scene3d>
              <a:camera prst="legacyPerspectiveTopRight">
                <a:rot lat="0" lon="899998" rev="0"/>
              </a:camera>
              <a:lightRig rig="legacyFlat1" dir="t"/>
            </a:scene3d>
            <a:sp3d extrusionH="36500" prstMaterial="legacyMetal">
              <a:bevelT w="13500" h="13500" prst="angle"/>
              <a:bevelB w="13500" h="13500" prst="angle"/>
              <a:extrusionClr>
                <a:srgbClr val="333333"/>
              </a:extrusionClr>
            </a:sp3d>
          </p:spPr>
          <p:txBody>
            <a:bodyPr>
              <a:flatTx/>
            </a:bodyPr>
            <a:lstStyle/>
            <a:p>
              <a:pPr algn="ctr"/>
              <a:endPara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51254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407370" y="6481229"/>
            <a:ext cx="176419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webtorgi.samregion.ru</a:t>
            </a:r>
            <a:endParaRPr lang="ru-RU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480376" y="6443981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24</a:t>
            </a:fld>
            <a:endParaRPr lang="ru-RU" dirty="0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795" y="312829"/>
            <a:ext cx="1008112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-109964" y="6413444"/>
            <a:ext cx="12192000" cy="46292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15343" y="6457881"/>
            <a:ext cx="176419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webtorgi.samregion.ru</a:t>
            </a:r>
            <a:endParaRPr lang="ru-RU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" name="Номер слайда 1"/>
          <p:cNvSpPr txBox="1">
            <a:spLocks/>
          </p:cNvSpPr>
          <p:nvPr/>
        </p:nvSpPr>
        <p:spPr>
          <a:xfrm>
            <a:off x="9632776" y="659638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14" name="Номер слайда 1"/>
          <p:cNvSpPr txBox="1">
            <a:spLocks/>
          </p:cNvSpPr>
          <p:nvPr/>
        </p:nvSpPr>
        <p:spPr>
          <a:xfrm>
            <a:off x="9688501" y="6419425"/>
            <a:ext cx="16640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19B0651-EE4F-4900-A07F-96A6BFA9D0F0}" type="slidenum">
              <a:rPr lang="ru-RU" smtClean="0"/>
              <a:pPr/>
              <a:t>24</a:t>
            </a:fld>
            <a:endParaRPr lang="ru-RU" dirty="0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flipH="1">
            <a:off x="2063554" y="980728"/>
            <a:ext cx="971004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9021763" y="1313539"/>
            <a:ext cx="3048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dirty="0" smtClean="0">
                <a:solidFill>
                  <a:prstClr val="black"/>
                </a:solidFill>
              </a:rPr>
              <a:t>.</a:t>
            </a:r>
            <a:endParaRPr lang="ru-RU" dirty="0">
              <a:solidFill>
                <a:prstClr val="black"/>
              </a:solidFill>
            </a:endParaRPr>
          </a:p>
        </p:txBody>
      </p:sp>
      <p:grpSp>
        <p:nvGrpSpPr>
          <p:cNvPr id="17" name="Group 3"/>
          <p:cNvGrpSpPr>
            <a:grpSpLocks/>
          </p:cNvGrpSpPr>
          <p:nvPr/>
        </p:nvGrpSpPr>
        <p:grpSpPr bwMode="auto">
          <a:xfrm>
            <a:off x="2171566" y="1407973"/>
            <a:ext cx="2520281" cy="1290662"/>
            <a:chOff x="816" y="2304"/>
            <a:chExt cx="1440" cy="448"/>
          </a:xfrm>
        </p:grpSpPr>
        <p:sp>
          <p:nvSpPr>
            <p:cNvPr id="18" name="Freeform 4"/>
            <p:cNvSpPr>
              <a:spLocks/>
            </p:cNvSpPr>
            <p:nvPr/>
          </p:nvSpPr>
          <p:spPr bwMode="gray">
            <a:xfrm>
              <a:off x="901" y="2562"/>
              <a:ext cx="1270" cy="190"/>
            </a:xfrm>
            <a:custGeom>
              <a:avLst/>
              <a:gdLst/>
              <a:ahLst/>
              <a:cxnLst>
                <a:cxn ang="0">
                  <a:pos x="1120" y="252"/>
                </a:cxn>
                <a:cxn ang="0">
                  <a:pos x="1116" y="250"/>
                </a:cxn>
                <a:cxn ang="0">
                  <a:pos x="1100" y="246"/>
                </a:cxn>
                <a:cxn ang="0">
                  <a:pos x="1074" y="240"/>
                </a:cxn>
                <a:cxn ang="0">
                  <a:pos x="1038" y="232"/>
                </a:cxn>
                <a:cxn ang="0">
                  <a:pos x="992" y="222"/>
                </a:cxn>
                <a:cxn ang="0">
                  <a:pos x="938" y="212"/>
                </a:cxn>
                <a:cxn ang="0">
                  <a:pos x="876" y="204"/>
                </a:cxn>
                <a:cxn ang="0">
                  <a:pos x="806" y="196"/>
                </a:cxn>
                <a:cxn ang="0">
                  <a:pos x="730" y="190"/>
                </a:cxn>
                <a:cxn ang="0">
                  <a:pos x="646" y="184"/>
                </a:cxn>
                <a:cxn ang="0">
                  <a:pos x="556" y="184"/>
                </a:cxn>
                <a:cxn ang="0">
                  <a:pos x="466" y="184"/>
                </a:cxn>
                <a:cxn ang="0">
                  <a:pos x="384" y="190"/>
                </a:cxn>
                <a:cxn ang="0">
                  <a:pos x="308" y="196"/>
                </a:cxn>
                <a:cxn ang="0">
                  <a:pos x="238" y="204"/>
                </a:cxn>
                <a:cxn ang="0">
                  <a:pos x="178" y="212"/>
                </a:cxn>
                <a:cxn ang="0">
                  <a:pos x="126" y="222"/>
                </a:cxn>
                <a:cxn ang="0">
                  <a:pos x="82" y="232"/>
                </a:cxn>
                <a:cxn ang="0">
                  <a:pos x="46" y="240"/>
                </a:cxn>
                <a:cxn ang="0">
                  <a:pos x="20" y="246"/>
                </a:cxn>
                <a:cxn ang="0">
                  <a:pos x="6" y="250"/>
                </a:cxn>
                <a:cxn ang="0">
                  <a:pos x="0" y="252"/>
                </a:cxn>
                <a:cxn ang="0">
                  <a:pos x="0" y="62"/>
                </a:cxn>
                <a:cxn ang="0">
                  <a:pos x="560" y="0"/>
                </a:cxn>
                <a:cxn ang="0">
                  <a:pos x="1120" y="62"/>
                </a:cxn>
                <a:cxn ang="0">
                  <a:pos x="1120" y="252"/>
                </a:cxn>
                <a:cxn ang="0">
                  <a:pos x="1120" y="252"/>
                </a:cxn>
              </a:cxnLst>
              <a:rect l="0" t="0" r="r" b="b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96969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Rectangle 5"/>
            <p:cNvSpPr>
              <a:spLocks noChangeArrowheads="1"/>
            </p:cNvSpPr>
            <p:nvPr/>
          </p:nvSpPr>
          <p:spPr bwMode="gray">
            <a:xfrm>
              <a:off x="816" y="2304"/>
              <a:ext cx="1440" cy="393"/>
            </a:xfrm>
            <a:prstGeom prst="rect">
              <a:avLst/>
            </a:prstGeom>
            <a:gradFill rotWithShape="1">
              <a:gsLst>
                <a:gs pos="0">
                  <a:srgbClr val="6F6F74">
                    <a:gamma/>
                    <a:tint val="48627"/>
                    <a:invGamma/>
                  </a:srgbClr>
                </a:gs>
                <a:gs pos="100000">
                  <a:srgbClr val="6F6F74"/>
                </a:gs>
              </a:gsLst>
              <a:lin ang="27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 b="1" kern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0" name="Group 6"/>
          <p:cNvGrpSpPr>
            <a:grpSpLocks/>
          </p:cNvGrpSpPr>
          <p:nvPr/>
        </p:nvGrpSpPr>
        <p:grpSpPr bwMode="auto">
          <a:xfrm>
            <a:off x="2171567" y="2903044"/>
            <a:ext cx="2520280" cy="1244600"/>
            <a:chOff x="816" y="2304"/>
            <a:chExt cx="1440" cy="448"/>
          </a:xfrm>
        </p:grpSpPr>
        <p:sp>
          <p:nvSpPr>
            <p:cNvPr id="21" name="Freeform 7"/>
            <p:cNvSpPr>
              <a:spLocks/>
            </p:cNvSpPr>
            <p:nvPr/>
          </p:nvSpPr>
          <p:spPr bwMode="gray">
            <a:xfrm>
              <a:off x="901" y="2562"/>
              <a:ext cx="1270" cy="190"/>
            </a:xfrm>
            <a:custGeom>
              <a:avLst/>
              <a:gdLst/>
              <a:ahLst/>
              <a:cxnLst>
                <a:cxn ang="0">
                  <a:pos x="1120" y="252"/>
                </a:cxn>
                <a:cxn ang="0">
                  <a:pos x="1116" y="250"/>
                </a:cxn>
                <a:cxn ang="0">
                  <a:pos x="1100" y="246"/>
                </a:cxn>
                <a:cxn ang="0">
                  <a:pos x="1074" y="240"/>
                </a:cxn>
                <a:cxn ang="0">
                  <a:pos x="1038" y="232"/>
                </a:cxn>
                <a:cxn ang="0">
                  <a:pos x="992" y="222"/>
                </a:cxn>
                <a:cxn ang="0">
                  <a:pos x="938" y="212"/>
                </a:cxn>
                <a:cxn ang="0">
                  <a:pos x="876" y="204"/>
                </a:cxn>
                <a:cxn ang="0">
                  <a:pos x="806" y="196"/>
                </a:cxn>
                <a:cxn ang="0">
                  <a:pos x="730" y="190"/>
                </a:cxn>
                <a:cxn ang="0">
                  <a:pos x="646" y="184"/>
                </a:cxn>
                <a:cxn ang="0">
                  <a:pos x="556" y="184"/>
                </a:cxn>
                <a:cxn ang="0">
                  <a:pos x="466" y="184"/>
                </a:cxn>
                <a:cxn ang="0">
                  <a:pos x="384" y="190"/>
                </a:cxn>
                <a:cxn ang="0">
                  <a:pos x="308" y="196"/>
                </a:cxn>
                <a:cxn ang="0">
                  <a:pos x="238" y="204"/>
                </a:cxn>
                <a:cxn ang="0">
                  <a:pos x="178" y="212"/>
                </a:cxn>
                <a:cxn ang="0">
                  <a:pos x="126" y="222"/>
                </a:cxn>
                <a:cxn ang="0">
                  <a:pos x="82" y="232"/>
                </a:cxn>
                <a:cxn ang="0">
                  <a:pos x="46" y="240"/>
                </a:cxn>
                <a:cxn ang="0">
                  <a:pos x="20" y="246"/>
                </a:cxn>
                <a:cxn ang="0">
                  <a:pos x="6" y="250"/>
                </a:cxn>
                <a:cxn ang="0">
                  <a:pos x="0" y="252"/>
                </a:cxn>
                <a:cxn ang="0">
                  <a:pos x="0" y="62"/>
                </a:cxn>
                <a:cxn ang="0">
                  <a:pos x="560" y="0"/>
                </a:cxn>
                <a:cxn ang="0">
                  <a:pos x="1120" y="62"/>
                </a:cxn>
                <a:cxn ang="0">
                  <a:pos x="1120" y="252"/>
                </a:cxn>
                <a:cxn ang="0">
                  <a:pos x="1120" y="252"/>
                </a:cxn>
              </a:cxnLst>
              <a:rect l="0" t="0" r="r" b="b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96969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22" name="Rectangle 8"/>
            <p:cNvSpPr>
              <a:spLocks noChangeArrowheads="1"/>
            </p:cNvSpPr>
            <p:nvPr/>
          </p:nvSpPr>
          <p:spPr bwMode="gray">
            <a:xfrm>
              <a:off x="816" y="2304"/>
              <a:ext cx="1440" cy="393"/>
            </a:xfrm>
            <a:prstGeom prst="rect">
              <a:avLst/>
            </a:prstGeom>
            <a:gradFill rotWithShape="1">
              <a:gsLst>
                <a:gs pos="0">
                  <a:srgbClr val="A7B789">
                    <a:gamma/>
                    <a:tint val="51373"/>
                    <a:invGamma/>
                  </a:srgbClr>
                </a:gs>
                <a:gs pos="100000">
                  <a:srgbClr val="A7B789"/>
                </a:gs>
              </a:gsLst>
              <a:lin ang="27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 charset="0"/>
              </a:endParaRPr>
            </a:p>
          </p:txBody>
        </p:sp>
      </p:grpSp>
      <p:grpSp>
        <p:nvGrpSpPr>
          <p:cNvPr id="23" name="Group 9"/>
          <p:cNvGrpSpPr>
            <a:grpSpLocks/>
          </p:cNvGrpSpPr>
          <p:nvPr/>
        </p:nvGrpSpPr>
        <p:grpSpPr bwMode="auto">
          <a:xfrm>
            <a:off x="2171566" y="4266864"/>
            <a:ext cx="2664296" cy="1101548"/>
            <a:chOff x="447" y="2304"/>
            <a:chExt cx="1809" cy="448"/>
          </a:xfrm>
        </p:grpSpPr>
        <p:sp>
          <p:nvSpPr>
            <p:cNvPr id="24" name="Freeform 10"/>
            <p:cNvSpPr>
              <a:spLocks/>
            </p:cNvSpPr>
            <p:nvPr/>
          </p:nvSpPr>
          <p:spPr bwMode="gray">
            <a:xfrm>
              <a:off x="550" y="2562"/>
              <a:ext cx="1621" cy="190"/>
            </a:xfrm>
            <a:custGeom>
              <a:avLst/>
              <a:gdLst/>
              <a:ahLst/>
              <a:cxnLst>
                <a:cxn ang="0">
                  <a:pos x="1120" y="252"/>
                </a:cxn>
                <a:cxn ang="0">
                  <a:pos x="1116" y="250"/>
                </a:cxn>
                <a:cxn ang="0">
                  <a:pos x="1100" y="246"/>
                </a:cxn>
                <a:cxn ang="0">
                  <a:pos x="1074" y="240"/>
                </a:cxn>
                <a:cxn ang="0">
                  <a:pos x="1038" y="232"/>
                </a:cxn>
                <a:cxn ang="0">
                  <a:pos x="992" y="222"/>
                </a:cxn>
                <a:cxn ang="0">
                  <a:pos x="938" y="212"/>
                </a:cxn>
                <a:cxn ang="0">
                  <a:pos x="876" y="204"/>
                </a:cxn>
                <a:cxn ang="0">
                  <a:pos x="806" y="196"/>
                </a:cxn>
                <a:cxn ang="0">
                  <a:pos x="730" y="190"/>
                </a:cxn>
                <a:cxn ang="0">
                  <a:pos x="646" y="184"/>
                </a:cxn>
                <a:cxn ang="0">
                  <a:pos x="556" y="184"/>
                </a:cxn>
                <a:cxn ang="0">
                  <a:pos x="466" y="184"/>
                </a:cxn>
                <a:cxn ang="0">
                  <a:pos x="384" y="190"/>
                </a:cxn>
                <a:cxn ang="0">
                  <a:pos x="308" y="196"/>
                </a:cxn>
                <a:cxn ang="0">
                  <a:pos x="238" y="204"/>
                </a:cxn>
                <a:cxn ang="0">
                  <a:pos x="178" y="212"/>
                </a:cxn>
                <a:cxn ang="0">
                  <a:pos x="126" y="222"/>
                </a:cxn>
                <a:cxn ang="0">
                  <a:pos x="82" y="232"/>
                </a:cxn>
                <a:cxn ang="0">
                  <a:pos x="46" y="240"/>
                </a:cxn>
                <a:cxn ang="0">
                  <a:pos x="20" y="246"/>
                </a:cxn>
                <a:cxn ang="0">
                  <a:pos x="6" y="250"/>
                </a:cxn>
                <a:cxn ang="0">
                  <a:pos x="0" y="252"/>
                </a:cxn>
                <a:cxn ang="0">
                  <a:pos x="0" y="62"/>
                </a:cxn>
                <a:cxn ang="0">
                  <a:pos x="560" y="0"/>
                </a:cxn>
                <a:cxn ang="0">
                  <a:pos x="1120" y="62"/>
                </a:cxn>
                <a:cxn ang="0">
                  <a:pos x="1120" y="252"/>
                </a:cxn>
                <a:cxn ang="0">
                  <a:pos x="1120" y="252"/>
                </a:cxn>
              </a:cxnLst>
              <a:rect l="0" t="0" r="r" b="b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96969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25" name="Rectangle 11"/>
            <p:cNvSpPr>
              <a:spLocks noChangeArrowheads="1"/>
            </p:cNvSpPr>
            <p:nvPr/>
          </p:nvSpPr>
          <p:spPr bwMode="gray">
            <a:xfrm>
              <a:off x="447" y="2304"/>
              <a:ext cx="1809" cy="393"/>
            </a:xfrm>
            <a:prstGeom prst="rect">
              <a:avLst/>
            </a:prstGeom>
            <a:gradFill rotWithShape="1">
              <a:gsLst>
                <a:gs pos="0">
                  <a:srgbClr val="67AABF">
                    <a:gamma/>
                    <a:tint val="36471"/>
                    <a:invGamma/>
                  </a:srgbClr>
                </a:gs>
                <a:gs pos="100000">
                  <a:srgbClr val="67AABF"/>
                </a:gs>
              </a:gsLst>
              <a:lin ang="27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 charset="0"/>
              </a:endParaRPr>
            </a:p>
          </p:txBody>
        </p:sp>
      </p:grpSp>
      <p:cxnSp>
        <p:nvCxnSpPr>
          <p:cNvPr id="26" name="AutoShape 15"/>
          <p:cNvCxnSpPr>
            <a:cxnSpLocks noChangeShapeType="1"/>
            <a:stCxn id="19" idx="2"/>
            <a:endCxn id="22" idx="0"/>
          </p:cNvCxnSpPr>
          <p:nvPr/>
        </p:nvCxnSpPr>
        <p:spPr bwMode="gray">
          <a:xfrm>
            <a:off x="3431707" y="2540183"/>
            <a:ext cx="0" cy="362861"/>
          </a:xfrm>
          <a:prstGeom prst="straightConnector1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ffectLst/>
        </p:spPr>
      </p:cxnSp>
      <p:cxnSp>
        <p:nvCxnSpPr>
          <p:cNvPr id="27" name="AutoShape 16"/>
          <p:cNvCxnSpPr>
            <a:cxnSpLocks noChangeShapeType="1"/>
            <a:endCxn id="25" idx="0"/>
          </p:cNvCxnSpPr>
          <p:nvPr/>
        </p:nvCxnSpPr>
        <p:spPr bwMode="gray">
          <a:xfrm>
            <a:off x="3503714" y="3994847"/>
            <a:ext cx="0" cy="272017"/>
          </a:xfrm>
          <a:prstGeom prst="straightConnector1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ffectLst/>
        </p:spPr>
      </p:cxnSp>
      <p:sp>
        <p:nvSpPr>
          <p:cNvPr id="28" name="Line 18"/>
          <p:cNvSpPr>
            <a:spLocks noChangeShapeType="1"/>
          </p:cNvSpPr>
          <p:nvPr/>
        </p:nvSpPr>
        <p:spPr bwMode="auto">
          <a:xfrm>
            <a:off x="3671828" y="2903044"/>
            <a:ext cx="5943600" cy="0"/>
          </a:xfrm>
          <a:prstGeom prst="line">
            <a:avLst/>
          </a:prstGeom>
          <a:noFill/>
          <a:ln w="38100" cap="rnd">
            <a:solidFill>
              <a:srgbClr val="969696"/>
            </a:solidFill>
            <a:prstDash val="sysDot"/>
            <a:round/>
            <a:headEnd/>
            <a:tailEnd type="oval" w="med" len="me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29" name="Line 19"/>
          <p:cNvSpPr>
            <a:spLocks noChangeShapeType="1"/>
          </p:cNvSpPr>
          <p:nvPr/>
        </p:nvSpPr>
        <p:spPr bwMode="auto">
          <a:xfrm>
            <a:off x="3671828" y="4147644"/>
            <a:ext cx="5943600" cy="0"/>
          </a:xfrm>
          <a:prstGeom prst="line">
            <a:avLst/>
          </a:prstGeom>
          <a:noFill/>
          <a:ln w="38100" cap="rnd">
            <a:solidFill>
              <a:srgbClr val="969696"/>
            </a:solidFill>
            <a:prstDash val="sysDot"/>
            <a:round/>
            <a:headEnd/>
            <a:tailEnd type="oval" w="med" len="me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30" name="Line 20"/>
          <p:cNvSpPr>
            <a:spLocks noChangeShapeType="1"/>
          </p:cNvSpPr>
          <p:nvPr/>
        </p:nvSpPr>
        <p:spPr bwMode="auto">
          <a:xfrm flipV="1">
            <a:off x="3671828" y="5265244"/>
            <a:ext cx="5943600" cy="3175"/>
          </a:xfrm>
          <a:prstGeom prst="line">
            <a:avLst/>
          </a:prstGeom>
          <a:noFill/>
          <a:ln w="38100" cap="rnd">
            <a:solidFill>
              <a:srgbClr val="969696"/>
            </a:solidFill>
            <a:prstDash val="sysDot"/>
            <a:round/>
            <a:headEnd/>
            <a:tailEnd type="oval" w="med" len="me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31" name="Text Box 21"/>
          <p:cNvSpPr txBox="1">
            <a:spLocks noChangeArrowheads="1"/>
          </p:cNvSpPr>
          <p:nvPr/>
        </p:nvSpPr>
        <p:spPr bwMode="auto">
          <a:xfrm>
            <a:off x="5314820" y="1637697"/>
            <a:ext cx="4370676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0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физ.лиц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2-4 </a:t>
            </a: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 руб.,</a:t>
            </a:r>
            <a:endParaRPr lang="ru-RU" sz="2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ИП: 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5-10 тыс. руб.,</a:t>
            </a:r>
          </a:p>
          <a:p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0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юр.лиц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50-300 тыс. руб</a:t>
            </a: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 Box 22"/>
          <p:cNvSpPr txBox="1">
            <a:spLocks noChangeArrowheads="1"/>
          </p:cNvSpPr>
          <p:nvPr/>
        </p:nvSpPr>
        <p:spPr bwMode="auto">
          <a:xfrm>
            <a:off x="5314820" y="3107324"/>
            <a:ext cx="4370676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ИП: 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5-10 тыс. руб.,</a:t>
            </a:r>
          </a:p>
          <a:p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0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юр.лиц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50-100 тыс. руб</a:t>
            </a: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 Box 23"/>
          <p:cNvSpPr txBox="1">
            <a:spLocks noChangeArrowheads="1"/>
          </p:cNvSpPr>
          <p:nvPr/>
        </p:nvSpPr>
        <p:spPr bwMode="auto">
          <a:xfrm>
            <a:off x="5465014" y="4286090"/>
            <a:ext cx="3901082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ИП: 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20-30 тыс. руб.,</a:t>
            </a:r>
          </a:p>
          <a:p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юр. 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лиц: 100-300 тыс. руб</a:t>
            </a: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2228287" y="1524520"/>
            <a:ext cx="247942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Штраф за отсутствие маркировки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2151664" y="3058409"/>
            <a:ext cx="25020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Штрафы за неправильную </a:t>
            </a:r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маркировку</a:t>
            </a:r>
            <a:endParaRPr lang="ru-RU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2151664" y="4443176"/>
            <a:ext cx="279566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Штрафы за нарушение маркировки</a:t>
            </a:r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8394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407370" y="6481229"/>
            <a:ext cx="176419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webtorgi.samregion.ru</a:t>
            </a:r>
            <a:endParaRPr lang="ru-RU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480376" y="6443981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fld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795" y="312829"/>
            <a:ext cx="1008112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0" y="6373905"/>
            <a:ext cx="12192000" cy="46292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15343" y="6457881"/>
            <a:ext cx="176419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webtorgi.samregion.ru</a:t>
            </a:r>
            <a:endParaRPr lang="ru-RU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" name="Номер слайда 1"/>
          <p:cNvSpPr txBox="1">
            <a:spLocks/>
          </p:cNvSpPr>
          <p:nvPr/>
        </p:nvSpPr>
        <p:spPr>
          <a:xfrm>
            <a:off x="9632776" y="659638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Номер слайда 1"/>
          <p:cNvSpPr txBox="1">
            <a:spLocks/>
          </p:cNvSpPr>
          <p:nvPr/>
        </p:nvSpPr>
        <p:spPr>
          <a:xfrm>
            <a:off x="9688501" y="6419425"/>
            <a:ext cx="16640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19B0651-EE4F-4900-A07F-96A6BFA9D0F0}" type="slidenum"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3</a:t>
            </a:fld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flipH="1">
            <a:off x="2063554" y="980728"/>
            <a:ext cx="971004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9021763" y="1313539"/>
            <a:ext cx="3048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7" name="组合 57"/>
          <p:cNvGrpSpPr/>
          <p:nvPr/>
        </p:nvGrpSpPr>
        <p:grpSpPr>
          <a:xfrm>
            <a:off x="-28895" y="-1251523"/>
            <a:ext cx="12220895" cy="9361043"/>
            <a:chOff x="1658340" y="-365390"/>
            <a:chExt cx="7215122" cy="6355371"/>
          </a:xfrm>
          <a:solidFill>
            <a:srgbClr val="7FD13B">
              <a:lumMod val="20000"/>
              <a:lumOff val="80000"/>
            </a:srgbClr>
          </a:solidFill>
        </p:grpSpPr>
        <p:sp>
          <p:nvSpPr>
            <p:cNvPr id="18" name="椭圆 2"/>
            <p:cNvSpPr/>
            <p:nvPr/>
          </p:nvSpPr>
          <p:spPr>
            <a:xfrm>
              <a:off x="1658340" y="2101056"/>
              <a:ext cx="2125439" cy="1728787"/>
            </a:xfrm>
            <a:prstGeom prst="ellipse">
              <a:avLst/>
            </a:prstGeom>
            <a:gradFill flip="none" rotWithShape="1">
              <a:gsLst>
                <a:gs pos="0">
                  <a:srgbClr val="DDEBCF"/>
                </a:gs>
                <a:gs pos="91000">
                  <a:srgbClr val="9CB86E"/>
                </a:gs>
                <a:gs pos="100000">
                  <a:srgbClr val="156B13"/>
                </a:gs>
              </a:gsLst>
              <a:lin ang="2700000" scaled="0"/>
              <a:tileRect/>
            </a:gradFill>
            <a:ln w="9525">
              <a:miter lim="800000"/>
              <a:headEnd/>
              <a:tailEnd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legacyObliqueBottom">
                <a:rot lat="20099996" lon="0" rev="0"/>
              </a:camera>
              <a:lightRig rig="legacyNormal2" dir="t"/>
            </a:scene3d>
            <a:sp3d extrusionH="163500" prstMaterial="legacyPlastic">
              <a:bevelT w="13500" h="13500" prst="angle"/>
              <a:bevelB w="13500" h="13500" prst="angle"/>
              <a:extrusionClr>
                <a:srgbClr val="26CBEC"/>
              </a:extrusionClr>
            </a:sp3d>
          </p:spPr>
          <p:txBody>
            <a:bodyPr wrap="none" anchor="ctr">
              <a:flatTx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cs typeface="Arial" charset="0"/>
              </a:endParaRPr>
            </a:p>
          </p:txBody>
        </p:sp>
        <p:grpSp>
          <p:nvGrpSpPr>
            <p:cNvPr id="19" name="组合 56"/>
            <p:cNvGrpSpPr/>
            <p:nvPr/>
          </p:nvGrpSpPr>
          <p:grpSpPr>
            <a:xfrm>
              <a:off x="3881522" y="-365390"/>
              <a:ext cx="4991940" cy="6355371"/>
              <a:chOff x="3881522" y="-365390"/>
              <a:chExt cx="4991940" cy="6355371"/>
            </a:xfrm>
            <a:grpFill/>
          </p:grpSpPr>
          <p:sp>
            <p:nvSpPr>
              <p:cNvPr id="20" name="五边形 13"/>
              <p:cNvSpPr/>
              <p:nvPr/>
            </p:nvSpPr>
            <p:spPr>
              <a:xfrm flipH="1">
                <a:off x="3881522" y="-365390"/>
                <a:ext cx="4991940" cy="6355371"/>
              </a:xfrm>
              <a:prstGeom prst="homePlate">
                <a:avLst>
                  <a:gd name="adj" fmla="val 29026"/>
                </a:avLst>
              </a:prstGeom>
              <a:gradFill flip="none" rotWithShape="1">
                <a:gsLst>
                  <a:gs pos="0">
                    <a:sysClr val="window" lastClr="FFFFFF">
                      <a:shade val="30000"/>
                      <a:satMod val="115000"/>
                    </a:sysClr>
                  </a:gs>
                  <a:gs pos="50000">
                    <a:sysClr val="window" lastClr="FFFFFF">
                      <a:shade val="67500"/>
                      <a:satMod val="115000"/>
                    </a:sysClr>
                  </a:gs>
                  <a:gs pos="100000">
                    <a:sysClr val="window" lastClr="FFFFFF">
                      <a:shade val="100000"/>
                      <a:satMod val="115000"/>
                    </a:sysClr>
                  </a:gs>
                </a:gsLst>
                <a:path path="circle">
                  <a:fillToRect l="50000" t="50000" r="50000" b="50000"/>
                </a:path>
                <a:tileRect/>
              </a:gradFill>
              <a:ln w="9525">
                <a:solidFill>
                  <a:sysClr val="window" lastClr="FFFFFF">
                    <a:lumMod val="95000"/>
                  </a:sysClr>
                </a:solidFill>
                <a:miter lim="800000"/>
                <a:headEnd/>
                <a:tailEnd/>
              </a:ln>
              <a:effectLst>
                <a:softEdge rad="635000"/>
              </a:effectLst>
              <a:scene3d>
                <a:camera prst="legacyObliqueBottom">
                  <a:rot lat="20099996" lon="0" rev="0"/>
                </a:camera>
                <a:lightRig rig="legacyNormal2" dir="t"/>
              </a:scene3d>
              <a:sp3d extrusionH="163500" prstMaterial="legacyPlastic">
                <a:bevelT w="13500" h="13500" prst="angle"/>
                <a:bevelB w="13500" h="13500" prst="angle"/>
                <a:extrusionClr>
                  <a:srgbClr val="26CBEC"/>
                </a:extrusionClr>
              </a:sp3d>
            </p:spPr>
            <p:txBody>
              <a:bodyPr wrap="none" anchor="ctr">
                <a:flatTx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cs typeface="Arial" charset="0"/>
                </a:endParaRPr>
              </a:p>
            </p:txBody>
          </p:sp>
          <p:sp>
            <p:nvSpPr>
              <p:cNvPr id="21" name="矩形 14"/>
              <p:cNvSpPr/>
              <p:nvPr/>
            </p:nvSpPr>
            <p:spPr>
              <a:xfrm>
                <a:off x="5201785" y="1406223"/>
                <a:ext cx="3671677" cy="431800"/>
              </a:xfrm>
              <a:prstGeom prst="rect">
                <a:avLst/>
              </a:prstGeom>
              <a:gradFill flip="none" rotWithShape="1">
                <a:gsLst>
                  <a:gs pos="0">
                    <a:srgbClr val="DDEBCF"/>
                  </a:gs>
                  <a:gs pos="91000">
                    <a:srgbClr val="9CB86E"/>
                  </a:gs>
                  <a:gs pos="100000">
                    <a:srgbClr val="156B13"/>
                  </a:gs>
                </a:gsLst>
                <a:lin ang="2700000" scaled="0"/>
                <a:tileRect/>
              </a:gradFill>
              <a:ln w="9525">
                <a:miter lim="800000"/>
                <a:headEnd/>
                <a:tailEnd/>
              </a:ln>
              <a:effectLst/>
              <a:scene3d>
                <a:camera prst="legacyObliqueBottom">
                  <a:rot lat="20099996" lon="0" rev="0"/>
                </a:camera>
                <a:lightRig rig="legacyNormal2" dir="t"/>
              </a:scene3d>
              <a:sp3d extrusionH="163500" prstMaterial="legacyPlastic">
                <a:bevelT w="13500" h="13500" prst="angle"/>
                <a:bevelB w="13500" h="13500" prst="angle"/>
                <a:extrusionClr>
                  <a:srgbClr val="26CBEC"/>
                </a:extrusionClr>
              </a:sp3d>
            </p:spPr>
            <p:txBody>
              <a:bodyPr wrap="none" anchor="ctr">
                <a:flatTx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cs typeface="Arial" charset="0"/>
                </a:endParaRPr>
              </a:p>
            </p:txBody>
          </p:sp>
          <p:sp>
            <p:nvSpPr>
              <p:cNvPr id="22" name="矩形 15"/>
              <p:cNvSpPr/>
              <p:nvPr/>
            </p:nvSpPr>
            <p:spPr>
              <a:xfrm>
                <a:off x="5215895" y="1854993"/>
                <a:ext cx="3657567" cy="431800"/>
              </a:xfrm>
              <a:prstGeom prst="rect">
                <a:avLst/>
              </a:prstGeom>
              <a:gradFill flip="none" rotWithShape="1">
                <a:gsLst>
                  <a:gs pos="0">
                    <a:srgbClr val="DDEBCF"/>
                  </a:gs>
                  <a:gs pos="91000">
                    <a:srgbClr val="9CB86E"/>
                  </a:gs>
                  <a:gs pos="100000">
                    <a:srgbClr val="156B13"/>
                  </a:gs>
                </a:gsLst>
                <a:lin ang="2700000" scaled="0"/>
                <a:tileRect/>
              </a:gradFill>
              <a:ln w="9525">
                <a:miter lim="800000"/>
                <a:headEnd/>
                <a:tailEnd/>
              </a:ln>
              <a:effectLst/>
              <a:scene3d>
                <a:camera prst="legacyObliqueBottom">
                  <a:rot lat="20099996" lon="0" rev="0"/>
                </a:camera>
                <a:lightRig rig="legacyNormal2" dir="t"/>
              </a:scene3d>
              <a:sp3d extrusionH="163500" prstMaterial="legacyPlastic">
                <a:bevelT w="13500" h="13500" prst="angle"/>
                <a:bevelB w="13500" h="13500" prst="angle"/>
                <a:extrusionClr>
                  <a:srgbClr val="26CBEC"/>
                </a:extrusionClr>
              </a:sp3d>
            </p:spPr>
            <p:txBody>
              <a:bodyPr wrap="none" anchor="ctr">
                <a:flatTx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cs typeface="Arial" charset="0"/>
                </a:endParaRPr>
              </a:p>
            </p:txBody>
          </p:sp>
          <p:sp>
            <p:nvSpPr>
              <p:cNvPr id="23" name="矩形 16"/>
              <p:cNvSpPr/>
              <p:nvPr/>
            </p:nvSpPr>
            <p:spPr>
              <a:xfrm>
                <a:off x="5200876" y="2286793"/>
                <a:ext cx="3672586" cy="431800"/>
              </a:xfrm>
              <a:prstGeom prst="rect">
                <a:avLst/>
              </a:prstGeom>
              <a:gradFill flip="none" rotWithShape="1">
                <a:gsLst>
                  <a:gs pos="0">
                    <a:srgbClr val="DDEBCF"/>
                  </a:gs>
                  <a:gs pos="91000">
                    <a:srgbClr val="9CB86E"/>
                  </a:gs>
                  <a:gs pos="100000">
                    <a:srgbClr val="156B13"/>
                  </a:gs>
                </a:gsLst>
                <a:lin ang="2700000" scaled="0"/>
                <a:tileRect/>
              </a:gradFill>
              <a:ln w="9525">
                <a:miter lim="800000"/>
                <a:headEnd/>
                <a:tailEnd/>
              </a:ln>
              <a:effectLst/>
              <a:scene3d>
                <a:camera prst="legacyObliqueBottom">
                  <a:rot lat="20099996" lon="0" rev="0"/>
                </a:camera>
                <a:lightRig rig="legacyNormal2" dir="t"/>
              </a:scene3d>
              <a:sp3d extrusionH="163500" prstMaterial="legacyPlastic">
                <a:bevelT w="13500" h="13500" prst="angle"/>
                <a:bevelB w="13500" h="13500" prst="angle"/>
                <a:extrusionClr>
                  <a:srgbClr val="26CBEC"/>
                </a:extrusionClr>
              </a:sp3d>
            </p:spPr>
            <p:txBody>
              <a:bodyPr wrap="none" anchor="ctr">
                <a:flatTx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cs typeface="Arial" charset="0"/>
                </a:endParaRPr>
              </a:p>
            </p:txBody>
          </p:sp>
          <p:sp>
            <p:nvSpPr>
              <p:cNvPr id="24" name="矩形 17"/>
              <p:cNvSpPr/>
              <p:nvPr/>
            </p:nvSpPr>
            <p:spPr>
              <a:xfrm>
                <a:off x="5238621" y="2749549"/>
                <a:ext cx="3634841" cy="431800"/>
              </a:xfrm>
              <a:prstGeom prst="rect">
                <a:avLst/>
              </a:prstGeom>
              <a:gradFill flip="none" rotWithShape="1">
                <a:gsLst>
                  <a:gs pos="0">
                    <a:srgbClr val="DDEBCF"/>
                  </a:gs>
                  <a:gs pos="91000">
                    <a:srgbClr val="9CB86E"/>
                  </a:gs>
                  <a:gs pos="100000">
                    <a:srgbClr val="156B13"/>
                  </a:gs>
                </a:gsLst>
                <a:lin ang="2700000" scaled="0"/>
                <a:tileRect/>
              </a:gradFill>
              <a:ln w="9525">
                <a:miter lim="800000"/>
                <a:headEnd/>
                <a:tailEnd/>
              </a:ln>
              <a:effectLst/>
              <a:scene3d>
                <a:camera prst="legacyObliqueBottom">
                  <a:rot lat="20099996" lon="0" rev="0"/>
                </a:camera>
                <a:lightRig rig="legacyNormal2" dir="t"/>
              </a:scene3d>
              <a:sp3d extrusionH="163500" prstMaterial="legacyPlastic">
                <a:bevelT w="13500" h="13500" prst="angle"/>
                <a:bevelB w="13500" h="13500" prst="angle"/>
                <a:extrusionClr>
                  <a:srgbClr val="26CBEC"/>
                </a:extrusionClr>
              </a:sp3d>
            </p:spPr>
            <p:txBody>
              <a:bodyPr wrap="none" anchor="ctr">
                <a:flatTx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cs typeface="Arial" charset="0"/>
                </a:endParaRPr>
              </a:p>
            </p:txBody>
          </p:sp>
          <p:sp>
            <p:nvSpPr>
              <p:cNvPr id="25" name="矩形 18"/>
              <p:cNvSpPr/>
              <p:nvPr/>
            </p:nvSpPr>
            <p:spPr>
              <a:xfrm>
                <a:off x="5215895" y="3207128"/>
                <a:ext cx="3657567" cy="431800"/>
              </a:xfrm>
              <a:prstGeom prst="rect">
                <a:avLst/>
              </a:prstGeom>
              <a:gradFill flip="none" rotWithShape="1">
                <a:gsLst>
                  <a:gs pos="0">
                    <a:srgbClr val="DDEBCF"/>
                  </a:gs>
                  <a:gs pos="91000">
                    <a:srgbClr val="9CB86E"/>
                  </a:gs>
                  <a:gs pos="100000">
                    <a:srgbClr val="156B13"/>
                  </a:gs>
                </a:gsLst>
                <a:lin ang="2700000" scaled="0"/>
                <a:tileRect/>
              </a:gradFill>
              <a:ln w="9525">
                <a:miter lim="800000"/>
                <a:headEnd/>
                <a:tailEnd/>
              </a:ln>
              <a:effectLst/>
              <a:scene3d>
                <a:camera prst="legacyObliqueBottom">
                  <a:rot lat="20099996" lon="0" rev="0"/>
                </a:camera>
                <a:lightRig rig="legacyNormal2" dir="t"/>
              </a:scene3d>
              <a:sp3d extrusionH="163500" prstMaterial="legacyPlastic">
                <a:bevelT w="13500" h="13500" prst="angle"/>
                <a:bevelB w="13500" h="13500" prst="angle"/>
                <a:extrusionClr>
                  <a:srgbClr val="26CBEC"/>
                </a:extrusionClr>
              </a:sp3d>
            </p:spPr>
            <p:txBody>
              <a:bodyPr wrap="none" anchor="ctr">
                <a:flatTx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cs typeface="Arial" charset="0"/>
                </a:endParaRPr>
              </a:p>
            </p:txBody>
          </p:sp>
          <p:sp>
            <p:nvSpPr>
              <p:cNvPr id="26" name="矩形 19"/>
              <p:cNvSpPr/>
              <p:nvPr/>
            </p:nvSpPr>
            <p:spPr>
              <a:xfrm>
                <a:off x="5200876" y="3638928"/>
                <a:ext cx="3672585" cy="431800"/>
              </a:xfrm>
              <a:prstGeom prst="rect">
                <a:avLst/>
              </a:prstGeom>
              <a:gradFill flip="none" rotWithShape="1">
                <a:gsLst>
                  <a:gs pos="0">
                    <a:srgbClr val="DDEBCF"/>
                  </a:gs>
                  <a:gs pos="91000">
                    <a:srgbClr val="9CB86E"/>
                  </a:gs>
                  <a:gs pos="100000">
                    <a:srgbClr val="156B13"/>
                  </a:gs>
                </a:gsLst>
                <a:lin ang="2700000" scaled="0"/>
                <a:tileRect/>
              </a:gradFill>
              <a:ln w="9525">
                <a:miter lim="800000"/>
                <a:headEnd/>
                <a:tailEnd/>
              </a:ln>
              <a:effectLst/>
              <a:scene3d>
                <a:camera prst="legacyObliqueBottom">
                  <a:rot lat="20099996" lon="0" rev="0"/>
                </a:camera>
                <a:lightRig rig="legacyNormal2" dir="t"/>
              </a:scene3d>
              <a:sp3d extrusionH="163500" prstMaterial="legacyPlastic">
                <a:bevelT w="13500" h="13500" prst="angle"/>
                <a:bevelB w="13500" h="13500" prst="angle"/>
                <a:extrusionClr>
                  <a:srgbClr val="26CBEC"/>
                </a:extrusionClr>
              </a:sp3d>
            </p:spPr>
            <p:txBody>
              <a:bodyPr wrap="none" anchor="ctr">
                <a:flatTx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cs typeface="Arial" charset="0"/>
                </a:endParaRPr>
              </a:p>
            </p:txBody>
          </p:sp>
          <p:sp>
            <p:nvSpPr>
              <p:cNvPr id="27" name="矩形 20"/>
              <p:cNvSpPr/>
              <p:nvPr/>
            </p:nvSpPr>
            <p:spPr>
              <a:xfrm>
                <a:off x="5200876" y="4070728"/>
                <a:ext cx="3672586" cy="431800"/>
              </a:xfrm>
              <a:prstGeom prst="rect">
                <a:avLst/>
              </a:prstGeom>
              <a:gradFill flip="none" rotWithShape="1">
                <a:gsLst>
                  <a:gs pos="0">
                    <a:srgbClr val="DDEBCF"/>
                  </a:gs>
                  <a:gs pos="91000">
                    <a:srgbClr val="9CB86E"/>
                  </a:gs>
                  <a:gs pos="100000">
                    <a:srgbClr val="156B13"/>
                  </a:gs>
                </a:gsLst>
                <a:lin ang="2700000" scaled="0"/>
                <a:tileRect/>
              </a:gradFill>
              <a:ln w="9525">
                <a:miter lim="800000"/>
                <a:headEnd/>
                <a:tailEnd/>
              </a:ln>
              <a:effectLst/>
              <a:scene3d>
                <a:camera prst="legacyObliqueBottom">
                  <a:rot lat="20099996" lon="0" rev="0"/>
                </a:camera>
                <a:lightRig rig="legacyNormal2" dir="t"/>
              </a:scene3d>
              <a:sp3d extrusionH="163500" prstMaterial="legacyPlastic">
                <a:bevelT w="13500" h="13500" prst="angle"/>
                <a:bevelB w="13500" h="13500" prst="angle"/>
                <a:extrusionClr>
                  <a:srgbClr val="26CBEC"/>
                </a:extrusionClr>
              </a:sp3d>
            </p:spPr>
            <p:txBody>
              <a:bodyPr wrap="none" anchor="ctr">
                <a:flatTx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cs typeface="Arial" charset="0"/>
                </a:endParaRPr>
              </a:p>
            </p:txBody>
          </p:sp>
          <p:sp>
            <p:nvSpPr>
              <p:cNvPr id="28" name="矩形 21"/>
              <p:cNvSpPr/>
              <p:nvPr/>
            </p:nvSpPr>
            <p:spPr>
              <a:xfrm>
                <a:off x="5250147" y="4548913"/>
                <a:ext cx="3623315" cy="431800"/>
              </a:xfrm>
              <a:prstGeom prst="rect">
                <a:avLst/>
              </a:prstGeom>
              <a:gradFill flip="none" rotWithShape="1">
                <a:gsLst>
                  <a:gs pos="0">
                    <a:srgbClr val="DDEBCF"/>
                  </a:gs>
                  <a:gs pos="91000">
                    <a:srgbClr val="9CB86E"/>
                  </a:gs>
                  <a:gs pos="100000">
                    <a:srgbClr val="156B13"/>
                  </a:gs>
                </a:gsLst>
                <a:lin ang="2700000" scaled="0"/>
                <a:tileRect/>
              </a:gradFill>
              <a:ln w="9525">
                <a:miter lim="800000"/>
                <a:headEnd/>
                <a:tailEnd/>
              </a:ln>
              <a:effectLst/>
              <a:scene3d>
                <a:camera prst="legacyObliqueBottom">
                  <a:rot lat="20099996" lon="0" rev="0"/>
                </a:camera>
                <a:lightRig rig="legacyNormal2" dir="t"/>
              </a:scene3d>
              <a:sp3d extrusionH="163500" prstMaterial="legacyPlastic">
                <a:bevelT w="13500" h="13500" prst="angle"/>
                <a:bevelB w="13500" h="13500" prst="angle"/>
                <a:extrusionClr>
                  <a:srgbClr val="26CBEC"/>
                </a:extrusionClr>
              </a:sp3d>
            </p:spPr>
            <p:txBody>
              <a:bodyPr wrap="none" anchor="ctr">
                <a:flatTx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cs typeface="Arial" charset="0"/>
                </a:endParaRPr>
              </a:p>
            </p:txBody>
          </p:sp>
        </p:grpSp>
      </p:grpSp>
      <p:sp>
        <p:nvSpPr>
          <p:cNvPr id="29" name="Прямоугольник 28"/>
          <p:cNvSpPr/>
          <p:nvPr/>
        </p:nvSpPr>
        <p:spPr>
          <a:xfrm>
            <a:off x="179186" y="2972973"/>
            <a:ext cx="310850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/>
                <a:ea typeface="Times New Roman"/>
                <a:cs typeface="+mj-cs"/>
              </a:rPr>
              <a:t>Технические регламенты Таможенного союза и Евразийского экономического союза</a:t>
            </a:r>
            <a:endParaRPr kumimoji="0" lang="ru-RU" sz="12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30" name="矩形 14"/>
          <p:cNvSpPr/>
          <p:nvPr/>
        </p:nvSpPr>
        <p:spPr>
          <a:xfrm>
            <a:off x="6075208" y="221193"/>
            <a:ext cx="6116792" cy="580488"/>
          </a:xfrm>
          <a:prstGeom prst="rect">
            <a:avLst/>
          </a:prstGeom>
          <a:gradFill flip="none" rotWithShape="1">
            <a:gsLst>
              <a:gs pos="100000">
                <a:srgbClr val="DDEBCF"/>
              </a:gs>
              <a:gs pos="100000">
                <a:srgbClr val="156B13"/>
              </a:gs>
            </a:gsLst>
            <a:lin ang="2700000" scaled="0"/>
            <a:tileRect/>
          </a:gradFill>
          <a:ln w="9525">
            <a:miter lim="800000"/>
            <a:headEnd/>
            <a:tailEnd/>
          </a:ln>
          <a:effectLst/>
          <a:scene3d>
            <a:camera prst="legacyObliqueBottom">
              <a:rot lat="20099996" lon="0" rev="0"/>
            </a:camera>
            <a:lightRig rig="legacyNormal2" dir="t"/>
          </a:scene3d>
          <a:sp3d extrusionH="163500" prstMaterial="legacyPlastic">
            <a:bevelT w="13500" h="13500" prst="angle"/>
            <a:bevelB w="13500" h="13500" prst="angle"/>
            <a:extrusionClr>
              <a:srgbClr val="26CBEC"/>
            </a:extrusionClr>
          </a:sp3d>
        </p:spPr>
        <p:txBody>
          <a:bodyPr wrap="none" anchor="ctr">
            <a:flatTx/>
          </a:bodyPr>
          <a:lstStyle/>
          <a:p>
            <a:pPr marL="45720" algn="just">
              <a:spcBef>
                <a:spcPct val="20000"/>
              </a:spcBef>
              <a:spcAft>
                <a:spcPts val="300"/>
              </a:spcAft>
              <a:buSzPct val="100000"/>
            </a:pPr>
            <a:r>
              <a:rPr lang="ru-RU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itchFamily="18" charset="0"/>
              </a:rPr>
              <a:t>ТР ТС 021/2011 «О безопасности пищевой продукции»</a:t>
            </a:r>
          </a:p>
        </p:txBody>
      </p:sp>
      <p:sp>
        <p:nvSpPr>
          <p:cNvPr id="31" name="矩形 14"/>
          <p:cNvSpPr/>
          <p:nvPr/>
        </p:nvSpPr>
        <p:spPr>
          <a:xfrm>
            <a:off x="5985870" y="777458"/>
            <a:ext cx="6206129" cy="580488"/>
          </a:xfrm>
          <a:prstGeom prst="rect">
            <a:avLst/>
          </a:prstGeom>
          <a:gradFill flip="none" rotWithShape="1">
            <a:gsLst>
              <a:gs pos="0">
                <a:srgbClr val="DDEBCF"/>
              </a:gs>
              <a:gs pos="91000">
                <a:srgbClr val="9CB86E"/>
              </a:gs>
              <a:gs pos="100000">
                <a:srgbClr val="156B13"/>
              </a:gs>
            </a:gsLst>
            <a:lin ang="2700000" scaled="0"/>
            <a:tileRect/>
          </a:gradFill>
          <a:ln w="9525">
            <a:miter lim="800000"/>
            <a:headEnd/>
            <a:tailEnd/>
          </a:ln>
          <a:effectLst/>
          <a:scene3d>
            <a:camera prst="legacyObliqueBottom">
              <a:rot lat="20099996" lon="0" rev="0"/>
            </a:camera>
            <a:lightRig rig="legacyNormal2" dir="t"/>
          </a:scene3d>
          <a:sp3d extrusionH="163500" prstMaterial="legacyPlastic">
            <a:bevelT w="13500" h="13500" prst="angle"/>
            <a:bevelB w="13500" h="13500" prst="angle"/>
            <a:extrusionClr>
              <a:srgbClr val="26CBEC"/>
            </a:extrusionClr>
          </a:sp3d>
        </p:spPr>
        <p:txBody>
          <a:bodyPr wrap="none" anchor="ctr">
            <a:flatTx/>
          </a:bodyPr>
          <a:lstStyle/>
          <a:p>
            <a:pPr algn="ctr"/>
            <a:endParaRPr lang="zh-CN" altLang="en-US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5965452" y="956139"/>
            <a:ext cx="526432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" lvl="0" algn="just">
              <a:spcBef>
                <a:spcPct val="20000"/>
              </a:spcBef>
              <a:spcAft>
                <a:spcPts val="300"/>
              </a:spcAft>
              <a:buSzPct val="100000"/>
            </a:pPr>
            <a:r>
              <a:rPr lang="ru-RU" sz="1400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itchFamily="18" charset="0"/>
              </a:rPr>
              <a:t>ТР ТС 022/2011 «Пищевая продукция в части ее маркировки</a:t>
            </a:r>
            <a:r>
              <a:rPr lang="ru-RU" sz="1100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5858554" y="1552066"/>
            <a:ext cx="376615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" lvl="0" algn="just">
              <a:spcBef>
                <a:spcPct val="20000"/>
              </a:spcBef>
              <a:spcAft>
                <a:spcPts val="300"/>
              </a:spcAft>
              <a:buSzPct val="100000"/>
            </a:pPr>
            <a:r>
              <a:rPr lang="ru-RU" sz="1400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itchFamily="18" charset="0"/>
              </a:rPr>
              <a:t>ТР ТС 005/2011 «О безопасности упаковки»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985870" y="2095016"/>
            <a:ext cx="6096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" lvl="0" algn="just">
              <a:spcBef>
                <a:spcPct val="20000"/>
              </a:spcBef>
              <a:spcAft>
                <a:spcPts val="300"/>
              </a:spcAft>
              <a:buSzPct val="100000"/>
            </a:pPr>
            <a:r>
              <a:rPr lang="ru-RU" sz="1400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itchFamily="18" charset="0"/>
              </a:rPr>
              <a:t>ТР ТС 023/2011 «Технический регламент на соковую продукцию из фруктов и овощей»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901435" y="2845405"/>
            <a:ext cx="620684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" lvl="0" algn="just">
              <a:spcBef>
                <a:spcPct val="20000"/>
              </a:spcBef>
              <a:spcAft>
                <a:spcPts val="300"/>
              </a:spcAft>
              <a:buSzPct val="100000"/>
            </a:pPr>
            <a:r>
              <a:rPr lang="ru-RU" sz="1400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itchFamily="18" charset="0"/>
              </a:rPr>
              <a:t>ТР ТС 024/2011 «Технический регламент на масло жировую продукцию»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035346" y="3428998"/>
            <a:ext cx="6096000" cy="423193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" lvl="0" algn="just">
              <a:spcBef>
                <a:spcPct val="20000"/>
              </a:spcBef>
              <a:spcAft>
                <a:spcPts val="300"/>
              </a:spcAft>
              <a:buSzPct val="100000"/>
            </a:pPr>
            <a:r>
              <a:rPr lang="ru-RU" sz="1050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itchFamily="18" charset="0"/>
              </a:rPr>
              <a:t>ТР ТС 027/2012 «О безопасности отдельных видов специализированной пищевой продукции, в том числе диетического лечебного и диетического профилактического </a:t>
            </a:r>
            <a:r>
              <a:rPr lang="ru-RU" sz="900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itchFamily="18" charset="0"/>
                <a:cs typeface="Times New Roman" pitchFamily="18" charset="0"/>
              </a:rPr>
              <a:t>питания</a:t>
            </a:r>
            <a:r>
              <a:rPr lang="ru-RU" sz="1050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054868" y="4155772"/>
            <a:ext cx="6096000" cy="430887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" lvl="0" algn="just">
              <a:spcBef>
                <a:spcPct val="20000"/>
              </a:spcBef>
              <a:spcAft>
                <a:spcPts val="300"/>
              </a:spcAft>
              <a:buSzPct val="100000"/>
            </a:pPr>
            <a:r>
              <a:rPr lang="ru-RU" sz="1100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itchFamily="18" charset="0"/>
              </a:rPr>
              <a:t>ТР ТС 029/2012 «Требования безопасности пищевых добавок, </a:t>
            </a:r>
            <a:r>
              <a:rPr lang="ru-RU" sz="1100" b="1" dirty="0" err="1">
                <a:solidFill>
                  <a:prstClr val="black">
                    <a:lumMod val="75000"/>
                    <a:lumOff val="25000"/>
                  </a:prstClr>
                </a:solidFill>
                <a:latin typeface="Times New Roman" pitchFamily="18" charset="0"/>
                <a:cs typeface="Times New Roman" pitchFamily="18" charset="0"/>
              </a:rPr>
              <a:t>ароматизаторов</a:t>
            </a:r>
            <a:r>
              <a:rPr lang="ru-RU" sz="1100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itchFamily="18" charset="0"/>
                <a:cs typeface="Times New Roman" pitchFamily="18" charset="0"/>
              </a:rPr>
              <a:t> и технологических вспомогательных средств»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933335" y="4818713"/>
            <a:ext cx="6096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" lvl="0" algn="just">
              <a:spcBef>
                <a:spcPct val="20000"/>
              </a:spcBef>
              <a:spcAft>
                <a:spcPts val="300"/>
              </a:spcAft>
              <a:buSzPct val="100000"/>
            </a:pPr>
            <a:r>
              <a:rPr lang="ru-RU" sz="1400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itchFamily="18" charset="0"/>
              </a:rPr>
              <a:t>ТР ТС 0332013 «О безопасности молока и молочной продукции»</a:t>
            </a:r>
          </a:p>
        </p:txBody>
      </p:sp>
      <p:sp>
        <p:nvSpPr>
          <p:cNvPr id="36" name="Прямоугольник 35"/>
          <p:cNvSpPr/>
          <p:nvPr/>
        </p:nvSpPr>
        <p:spPr>
          <a:xfrm>
            <a:off x="6096000" y="5465049"/>
            <a:ext cx="407162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" lvl="0" algn="just">
              <a:spcBef>
                <a:spcPct val="20000"/>
              </a:spcBef>
              <a:spcAft>
                <a:spcPts val="300"/>
              </a:spcAft>
              <a:buSzPct val="100000"/>
            </a:pPr>
            <a:r>
              <a:rPr lang="ru-RU" sz="1100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itchFamily="18" charset="0"/>
              </a:rPr>
              <a:t>ТР ТС 034/2013 «О безопасности мяса и мясной продукции»</a:t>
            </a:r>
          </a:p>
        </p:txBody>
      </p:sp>
      <p:sp>
        <p:nvSpPr>
          <p:cNvPr id="37" name="Прямоугольник 36"/>
          <p:cNvSpPr/>
          <p:nvPr/>
        </p:nvSpPr>
        <p:spPr>
          <a:xfrm>
            <a:off x="6100870" y="6150283"/>
            <a:ext cx="435856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" lvl="0" algn="just">
              <a:spcBef>
                <a:spcPct val="20000"/>
              </a:spcBef>
              <a:spcAft>
                <a:spcPts val="300"/>
              </a:spcAft>
              <a:buSzPct val="100000"/>
            </a:pPr>
            <a:r>
              <a:rPr lang="ru-RU" sz="1100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itchFamily="18" charset="0"/>
              </a:rPr>
              <a:t>ТР ЕАЭС 040/2016 «О безопасности рыбы и рыбной продукции»</a:t>
            </a:r>
          </a:p>
        </p:txBody>
      </p:sp>
    </p:spTree>
    <p:extLst>
      <p:ext uri="{BB962C8B-B14F-4D97-AF65-F5344CB8AC3E}">
        <p14:creationId xmlns:p14="http://schemas.microsoft.com/office/powerpoint/2010/main" val="224520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407370" y="6481229"/>
            <a:ext cx="176419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webtorgi.samregion.ru</a:t>
            </a:r>
            <a:endParaRPr lang="ru-RU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480376" y="6443981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4</a:t>
            </a:fld>
            <a:endParaRPr lang="ru-RU" dirty="0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795" y="312829"/>
            <a:ext cx="1008112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0" y="6373905"/>
            <a:ext cx="12192000" cy="46292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15343" y="6457881"/>
            <a:ext cx="176419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webtorgi.samregion.ru</a:t>
            </a:r>
            <a:endParaRPr lang="ru-RU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" name="Номер слайда 1"/>
          <p:cNvSpPr txBox="1">
            <a:spLocks/>
          </p:cNvSpPr>
          <p:nvPr/>
        </p:nvSpPr>
        <p:spPr>
          <a:xfrm>
            <a:off x="9632776" y="659638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14" name="Номер слайда 1"/>
          <p:cNvSpPr txBox="1">
            <a:spLocks/>
          </p:cNvSpPr>
          <p:nvPr/>
        </p:nvSpPr>
        <p:spPr>
          <a:xfrm>
            <a:off x="9688501" y="6419425"/>
            <a:ext cx="16640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19B0651-EE4F-4900-A07F-96A6BFA9D0F0}" type="slidenum">
              <a:rPr lang="ru-RU" smtClean="0"/>
              <a:pPr/>
              <a:t>4</a:t>
            </a:fld>
            <a:endParaRPr lang="ru-RU" dirty="0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flipH="1">
            <a:off x="2063554" y="980728"/>
            <a:ext cx="971004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9021763" y="1313539"/>
            <a:ext cx="3048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dirty="0" smtClean="0">
                <a:solidFill>
                  <a:prstClr val="black"/>
                </a:solidFill>
              </a:rPr>
              <a:t>.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8" name="Шестиугольник 17"/>
          <p:cNvSpPr/>
          <p:nvPr/>
        </p:nvSpPr>
        <p:spPr>
          <a:xfrm>
            <a:off x="5542341" y="1223817"/>
            <a:ext cx="864096" cy="790347"/>
          </a:xfrm>
          <a:prstGeom prst="hexagon">
            <a:avLst/>
          </a:prstGeom>
          <a:solidFill>
            <a:srgbClr val="4BACC6"/>
          </a:solidFill>
          <a:ln w="28575" cap="flat" cmpd="sng" algn="ctr">
            <a:solidFill>
              <a:srgbClr val="7FD13B">
                <a:lumMod val="50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19" name="Шестиугольник 18"/>
          <p:cNvSpPr/>
          <p:nvPr/>
        </p:nvSpPr>
        <p:spPr>
          <a:xfrm>
            <a:off x="7979598" y="3748476"/>
            <a:ext cx="1706400" cy="1440000"/>
          </a:xfrm>
          <a:prstGeom prst="hexagon">
            <a:avLst/>
          </a:prstGeom>
          <a:solidFill>
            <a:srgbClr val="7FD13B">
              <a:lumMod val="20000"/>
              <a:lumOff val="80000"/>
            </a:srgbClr>
          </a:solidFill>
          <a:ln w="28575" cap="flat" cmpd="sng" algn="ctr">
            <a:solidFill>
              <a:srgbClr val="7FD13B">
                <a:lumMod val="50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0" name="Шестиугольник 19"/>
          <p:cNvSpPr/>
          <p:nvPr/>
        </p:nvSpPr>
        <p:spPr>
          <a:xfrm>
            <a:off x="5136707" y="5256265"/>
            <a:ext cx="1706400" cy="1440000"/>
          </a:xfrm>
          <a:prstGeom prst="hexagon">
            <a:avLst/>
          </a:prstGeom>
          <a:solidFill>
            <a:srgbClr val="7FD13B">
              <a:lumMod val="20000"/>
              <a:lumOff val="80000"/>
            </a:srgbClr>
          </a:solidFill>
          <a:ln w="28575" cap="flat" cmpd="sng" algn="ctr">
            <a:solidFill>
              <a:srgbClr val="7FD13B">
                <a:lumMod val="50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Сведения о наличии </a:t>
            </a:r>
            <a:r>
              <a:rPr kumimoji="0" lang="ru-RU" sz="1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в </a:t>
            </a:r>
            <a:r>
              <a:rPr kumimoji="0" lang="ru-RU" sz="9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пищевой продукции компонентов, полученных с </a:t>
            </a:r>
            <a:r>
              <a:rPr kumimoji="0" lang="ru-RU" sz="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применением</a:t>
            </a:r>
            <a:r>
              <a:rPr kumimoji="0" lang="ru-RU" sz="9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генно-модифицированных организмов.</a:t>
            </a:r>
          </a:p>
        </p:txBody>
      </p:sp>
      <p:sp>
        <p:nvSpPr>
          <p:cNvPr id="21" name="Шестиугольник 20"/>
          <p:cNvSpPr/>
          <p:nvPr/>
        </p:nvSpPr>
        <p:spPr>
          <a:xfrm>
            <a:off x="5095099" y="3723914"/>
            <a:ext cx="1769799" cy="1440000"/>
          </a:xfrm>
          <a:prstGeom prst="hexagon">
            <a:avLst/>
          </a:prstGeom>
          <a:solidFill>
            <a:sysClr val="window" lastClr="FFFFFF"/>
          </a:solidFill>
          <a:ln w="38100" cap="flat" cmpd="sng" algn="ctr">
            <a:solidFill>
              <a:srgbClr val="7FD13B">
                <a:lumMod val="50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Дата изготовления</a:t>
            </a:r>
            <a:endParaRPr kumimoji="0" lang="ru-RU" sz="1400" b="1" i="0" u="none" strike="noStrike" kern="0" cap="none" spc="0" normalizeH="0" baseline="0" noProof="0" dirty="0" smtClean="0">
              <a:ln>
                <a:noFill/>
              </a:ln>
              <a:solidFill>
                <a:srgbClr val="1F497D"/>
              </a:solidFill>
              <a:effectLst/>
              <a:uLnTx/>
              <a:uFillTx/>
              <a:cs typeface="Times New Roman" panose="02020603050405020304" pitchFamily="18" charset="0"/>
            </a:endParaRPr>
          </a:p>
        </p:txBody>
      </p:sp>
      <p:sp>
        <p:nvSpPr>
          <p:cNvPr id="22" name="Шестиугольник 21"/>
          <p:cNvSpPr/>
          <p:nvPr/>
        </p:nvSpPr>
        <p:spPr>
          <a:xfrm>
            <a:off x="6540702" y="2974724"/>
            <a:ext cx="1706400" cy="1440000"/>
          </a:xfrm>
          <a:prstGeom prst="hexagon">
            <a:avLst/>
          </a:prstGeom>
          <a:solidFill>
            <a:srgbClr val="9BBB59">
              <a:lumMod val="20000"/>
              <a:lumOff val="80000"/>
            </a:srgbClr>
          </a:solidFill>
          <a:ln w="38100" cap="flat" cmpd="sng" algn="ctr">
            <a:solidFill>
              <a:srgbClr val="7FD13B">
                <a:lumMod val="50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Пищевая ценность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Шестиугольник 22"/>
          <p:cNvSpPr/>
          <p:nvPr/>
        </p:nvSpPr>
        <p:spPr>
          <a:xfrm>
            <a:off x="6576867" y="4464177"/>
            <a:ext cx="1706400" cy="1440000"/>
          </a:xfrm>
          <a:prstGeom prst="hexagon">
            <a:avLst/>
          </a:prstGeom>
          <a:solidFill>
            <a:srgbClr val="7FD13B">
              <a:lumMod val="20000"/>
              <a:lumOff val="80000"/>
            </a:srgbClr>
          </a:solidFill>
          <a:ln w="28575" cap="flat" cmpd="sng" algn="ctr">
            <a:solidFill>
              <a:srgbClr val="7FD13B">
                <a:lumMod val="50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Наименование</a:t>
            </a:r>
            <a:r>
              <a:rPr kumimoji="0" lang="ru-RU" sz="12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105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и место нахождения изготовителя</a:t>
            </a:r>
            <a:endParaRPr kumimoji="0" lang="ru-RU" sz="1050" b="1" i="0" u="none" strike="noStrike" kern="0" cap="none" spc="0" normalizeH="0" baseline="0" noProof="0" dirty="0" smtClean="0">
              <a:ln>
                <a:noFill/>
              </a:ln>
              <a:solidFill>
                <a:srgbClr val="1F497D"/>
              </a:solidFill>
              <a:effectLst/>
              <a:uLnTx/>
              <a:uFillTx/>
              <a:cs typeface="Times New Roman" panose="02020603050405020304" pitchFamily="18" charset="0"/>
            </a:endParaRPr>
          </a:p>
        </p:txBody>
      </p:sp>
      <p:sp>
        <p:nvSpPr>
          <p:cNvPr id="24" name="Шестиугольник 23"/>
          <p:cNvSpPr/>
          <p:nvPr/>
        </p:nvSpPr>
        <p:spPr>
          <a:xfrm>
            <a:off x="2230310" y="3744522"/>
            <a:ext cx="1706400" cy="1440000"/>
          </a:xfrm>
          <a:prstGeom prst="hexagon">
            <a:avLst/>
          </a:prstGeom>
          <a:solidFill>
            <a:sysClr val="window" lastClr="FFFFFF"/>
          </a:solidFill>
          <a:ln w="38100" cap="flat" cmpd="sng" algn="ctr">
            <a:solidFill>
              <a:srgbClr val="7FD13B">
                <a:lumMod val="50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Условия хранения</a:t>
            </a:r>
            <a:endParaRPr kumimoji="0" lang="ru-RU" sz="1400" b="1" i="0" u="none" strike="noStrike" kern="0" cap="none" spc="0" normalizeH="0" baseline="0" noProof="0" dirty="0" smtClean="0">
              <a:ln>
                <a:noFill/>
              </a:ln>
              <a:solidFill>
                <a:srgbClr val="1F497D"/>
              </a:solidFill>
              <a:effectLst/>
              <a:uLnTx/>
              <a:uFillTx/>
              <a:cs typeface="Times New Roman" panose="02020603050405020304" pitchFamily="18" charset="0"/>
            </a:endParaRPr>
          </a:p>
        </p:txBody>
      </p:sp>
      <p:sp>
        <p:nvSpPr>
          <p:cNvPr id="25" name="Шестиугольник 24"/>
          <p:cNvSpPr/>
          <p:nvPr/>
        </p:nvSpPr>
        <p:spPr>
          <a:xfrm>
            <a:off x="5106435" y="2183806"/>
            <a:ext cx="1706400" cy="1440000"/>
          </a:xfrm>
          <a:prstGeom prst="hexagon">
            <a:avLst/>
          </a:prstGeom>
          <a:solidFill>
            <a:sysClr val="window" lastClr="FFFFFF"/>
          </a:solidFill>
          <a:ln w="38100" cap="flat" cmpd="sng" algn="ctr">
            <a:solidFill>
              <a:srgbClr val="7FD13B">
                <a:lumMod val="50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Состав</a:t>
            </a:r>
            <a:endParaRPr kumimoji="0" lang="ru-RU" sz="1400" b="1" i="0" u="none" strike="noStrike" kern="0" cap="none" spc="0" normalizeH="0" baseline="0" noProof="0" dirty="0" smtClean="0">
              <a:ln>
                <a:noFill/>
              </a:ln>
              <a:solidFill>
                <a:srgbClr val="1F497D"/>
              </a:solidFill>
              <a:effectLst/>
              <a:uLnTx/>
              <a:uFillTx/>
              <a:cs typeface="Times New Roman" panose="02020603050405020304" pitchFamily="18" charset="0"/>
            </a:endParaRPr>
          </a:p>
        </p:txBody>
      </p:sp>
      <p:sp>
        <p:nvSpPr>
          <p:cNvPr id="26" name="Шестиугольник 25"/>
          <p:cNvSpPr/>
          <p:nvPr/>
        </p:nvSpPr>
        <p:spPr>
          <a:xfrm>
            <a:off x="3681706" y="2955217"/>
            <a:ext cx="1706400" cy="1440000"/>
          </a:xfrm>
          <a:prstGeom prst="hexagon">
            <a:avLst/>
          </a:prstGeom>
          <a:solidFill>
            <a:sysClr val="window" lastClr="FFFFFF"/>
          </a:solidFill>
          <a:ln w="38100" cap="flat" cmpd="sng" algn="ctr">
            <a:solidFill>
              <a:srgbClr val="7FD13B">
                <a:lumMod val="50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Количество</a:t>
            </a:r>
            <a:endParaRPr kumimoji="0" lang="ru-RU" sz="1400" b="1" i="0" u="none" strike="noStrike" kern="0" cap="none" spc="0" normalizeH="0" baseline="0" noProof="0" dirty="0" smtClean="0">
              <a:ln>
                <a:noFill/>
              </a:ln>
              <a:solidFill>
                <a:srgbClr val="1F497D"/>
              </a:solidFill>
              <a:effectLst/>
              <a:uLnTx/>
              <a:uFillTx/>
              <a:cs typeface="Times New Roman" panose="02020603050405020304" pitchFamily="18" charset="0"/>
            </a:endParaRPr>
          </a:p>
        </p:txBody>
      </p:sp>
      <p:sp>
        <p:nvSpPr>
          <p:cNvPr id="27" name="Шестиугольник 26"/>
          <p:cNvSpPr/>
          <p:nvPr/>
        </p:nvSpPr>
        <p:spPr>
          <a:xfrm>
            <a:off x="3624539" y="1367833"/>
            <a:ext cx="1706400" cy="1440000"/>
          </a:xfrm>
          <a:prstGeom prst="hexagon">
            <a:avLst/>
          </a:prstGeom>
          <a:solidFill>
            <a:sysClr val="window" lastClr="FFFFFF"/>
          </a:solidFill>
          <a:ln w="38100" cap="flat" cmpd="sng" algn="ctr">
            <a:solidFill>
              <a:srgbClr val="7FD13B">
                <a:lumMod val="50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Наименование продукции</a:t>
            </a:r>
            <a:endParaRPr kumimoji="0" lang="ru-RU" sz="1400" b="1" i="0" u="none" strike="noStrike" kern="0" cap="none" spc="0" normalizeH="0" baseline="0" noProof="0" dirty="0" smtClean="0">
              <a:ln>
                <a:noFill/>
              </a:ln>
              <a:solidFill>
                <a:srgbClr val="1F497D"/>
              </a:solidFill>
              <a:effectLst/>
              <a:uLnTx/>
              <a:uFillTx/>
              <a:cs typeface="Times New Roman" panose="02020603050405020304" pitchFamily="18" charset="0"/>
            </a:endParaRPr>
          </a:p>
        </p:txBody>
      </p:sp>
      <p:sp>
        <p:nvSpPr>
          <p:cNvPr id="28" name="Шестиугольник 27"/>
          <p:cNvSpPr/>
          <p:nvPr/>
        </p:nvSpPr>
        <p:spPr>
          <a:xfrm>
            <a:off x="6554869" y="1403297"/>
            <a:ext cx="1750190" cy="1440000"/>
          </a:xfrm>
          <a:prstGeom prst="hexagon">
            <a:avLst/>
          </a:prstGeom>
          <a:solidFill>
            <a:srgbClr val="7FD13B">
              <a:lumMod val="20000"/>
              <a:lumOff val="80000"/>
            </a:srgbClr>
          </a:solidFill>
          <a:ln w="28575" cap="flat" cmpd="sng" algn="ctr">
            <a:solidFill>
              <a:srgbClr val="7FD13B">
                <a:lumMod val="50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Рекомендации и ограничения</a:t>
            </a:r>
          </a:p>
        </p:txBody>
      </p:sp>
      <p:sp>
        <p:nvSpPr>
          <p:cNvPr id="29" name="Шестиугольник 28"/>
          <p:cNvSpPr/>
          <p:nvPr/>
        </p:nvSpPr>
        <p:spPr>
          <a:xfrm>
            <a:off x="3676928" y="4505439"/>
            <a:ext cx="1706400" cy="1440000"/>
          </a:xfrm>
          <a:prstGeom prst="hexagon">
            <a:avLst/>
          </a:prstGeom>
          <a:solidFill>
            <a:sysClr val="window" lastClr="FFFFFF"/>
          </a:solidFill>
          <a:ln w="38100" cap="flat" cmpd="sng" algn="ctr">
            <a:solidFill>
              <a:srgbClr val="7FD13B">
                <a:lumMod val="50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Срок годности</a:t>
            </a:r>
            <a:endParaRPr kumimoji="0" lang="ru-RU" sz="1400" b="1" i="0" u="none" strike="noStrike" kern="0" cap="none" spc="0" normalizeH="0" baseline="0" noProof="0" dirty="0" smtClean="0">
              <a:ln>
                <a:noFill/>
              </a:ln>
              <a:solidFill>
                <a:srgbClr val="1F497D"/>
              </a:solidFill>
              <a:effectLst/>
              <a:uLnTx/>
              <a:uFillTx/>
              <a:cs typeface="Times New Roman" panose="02020603050405020304" pitchFamily="18" charset="0"/>
            </a:endParaRPr>
          </a:p>
        </p:txBody>
      </p:sp>
      <p:sp>
        <p:nvSpPr>
          <p:cNvPr id="30" name="Шестиугольник 29"/>
          <p:cNvSpPr/>
          <p:nvPr/>
        </p:nvSpPr>
        <p:spPr>
          <a:xfrm>
            <a:off x="2818640" y="5361776"/>
            <a:ext cx="864096" cy="790347"/>
          </a:xfrm>
          <a:prstGeom prst="hexagon">
            <a:avLst/>
          </a:prstGeom>
          <a:solidFill>
            <a:srgbClr val="4BACC6"/>
          </a:solidFill>
          <a:ln w="28575" cap="flat" cmpd="sng" algn="ctr">
            <a:solidFill>
              <a:srgbClr val="7FD13B">
                <a:lumMod val="50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31" name="Шестиугольник 30"/>
          <p:cNvSpPr/>
          <p:nvPr/>
        </p:nvSpPr>
        <p:spPr>
          <a:xfrm>
            <a:off x="8161043" y="2663977"/>
            <a:ext cx="864096" cy="790347"/>
          </a:xfrm>
          <a:prstGeom prst="hexagon">
            <a:avLst/>
          </a:prstGeom>
          <a:solidFill>
            <a:srgbClr val="4BACC6"/>
          </a:solidFill>
          <a:ln w="28575" cap="flat" cmpd="sng" algn="ctr">
            <a:solidFill>
              <a:srgbClr val="7FD13B">
                <a:lumMod val="50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2179539" y="352876"/>
            <a:ext cx="89031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Times New Roman"/>
              </a:rPr>
              <a:t>Требования к маркировки пищевой продукции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pic>
        <p:nvPicPr>
          <p:cNvPr id="33" name="Picture 2" descr="https://files.stroyinf.ru/Data2/1/4293750/4293750373.files/x00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05059" y="3960121"/>
            <a:ext cx="1011902" cy="7920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3556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407370" y="6481229"/>
            <a:ext cx="176419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webtorgi.samregion.ru</a:t>
            </a:r>
            <a:endParaRPr lang="ru-RU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480376" y="6443981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5</a:t>
            </a:fld>
            <a:endParaRPr lang="ru-RU" dirty="0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795" y="312829"/>
            <a:ext cx="1008112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0" y="6373905"/>
            <a:ext cx="12192000" cy="46292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15343" y="6457881"/>
            <a:ext cx="176419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webtorgi.samregion.ru</a:t>
            </a:r>
            <a:endParaRPr lang="ru-RU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" name="Номер слайда 1"/>
          <p:cNvSpPr txBox="1">
            <a:spLocks/>
          </p:cNvSpPr>
          <p:nvPr/>
        </p:nvSpPr>
        <p:spPr>
          <a:xfrm>
            <a:off x="9632776" y="659638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14" name="Номер слайда 1"/>
          <p:cNvSpPr txBox="1">
            <a:spLocks/>
          </p:cNvSpPr>
          <p:nvPr/>
        </p:nvSpPr>
        <p:spPr>
          <a:xfrm>
            <a:off x="9688501" y="6419425"/>
            <a:ext cx="16640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19B0651-EE4F-4900-A07F-96A6BFA9D0F0}" type="slidenum">
              <a:rPr lang="ru-RU" smtClean="0"/>
              <a:pPr/>
              <a:t>5</a:t>
            </a:fld>
            <a:endParaRPr lang="ru-RU" dirty="0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flipH="1">
            <a:off x="2063554" y="980728"/>
            <a:ext cx="971004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9021763" y="1313539"/>
            <a:ext cx="3048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dirty="0" smtClean="0">
                <a:solidFill>
                  <a:prstClr val="black"/>
                </a:solidFill>
              </a:rPr>
              <a:t>.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999486" y="1422600"/>
            <a:ext cx="2448272" cy="144016"/>
          </a:xfrm>
          <a:prstGeom prst="roundRect">
            <a:avLst/>
          </a:prstGeom>
          <a:solidFill>
            <a:srgbClr val="7FD13B"/>
          </a:solidFill>
          <a:ln w="25400" cap="flat" cmpd="sng" algn="ctr">
            <a:solidFill>
              <a:srgbClr val="7FD13B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695518" y="6319144"/>
            <a:ext cx="2987824" cy="476672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Text Box 259"/>
          <p:cNvSpPr txBox="1">
            <a:spLocks noChangeArrowheads="1"/>
          </p:cNvSpPr>
          <p:nvPr/>
        </p:nvSpPr>
        <p:spPr bwMode="gray">
          <a:xfrm>
            <a:off x="2379845" y="3510832"/>
            <a:ext cx="248786" cy="24622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ru-RU" sz="1000" b="1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1000" b="1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Заголовок 2"/>
          <p:cNvSpPr txBox="1">
            <a:spLocks/>
          </p:cNvSpPr>
          <p:nvPr/>
        </p:nvSpPr>
        <p:spPr>
          <a:xfrm>
            <a:off x="1981200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Мясо и мясные продукты</a:t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AutoShape 4"/>
          <p:cNvSpPr>
            <a:spLocks noChangeArrowheads="1"/>
          </p:cNvSpPr>
          <p:nvPr/>
        </p:nvSpPr>
        <p:spPr bwMode="ltGray">
          <a:xfrm>
            <a:off x="4349278" y="774529"/>
            <a:ext cx="2362200" cy="5782478"/>
          </a:xfrm>
          <a:prstGeom prst="upArrow">
            <a:avLst>
              <a:gd name="adj1" fmla="val 56361"/>
              <a:gd name="adj2" fmla="val 78336"/>
            </a:avLst>
          </a:prstGeom>
          <a:gradFill rotWithShape="1">
            <a:gsLst>
              <a:gs pos="0">
                <a:srgbClr val="849A0A"/>
              </a:gs>
              <a:gs pos="100000">
                <a:srgbClr val="849A0A">
                  <a:gamma/>
                  <a:shade val="56078"/>
                  <a:invGamma/>
                </a:srgb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ObliqueTopRight">
              <a:rot lat="0" lon="19199999" rev="0"/>
            </a:camera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rgbClr val="849A0A"/>
            </a:extrusionClr>
          </a:sp3d>
        </p:spPr>
        <p:txBody>
          <a:bodyPr wrap="none" anchor="ctr">
            <a:flatTx/>
          </a:bodyPr>
          <a:lstStyle/>
          <a:p>
            <a:pPr algn="ctr">
              <a:defRPr/>
            </a:pPr>
            <a:endParaRPr lang="ru-RU" sz="1000" b="1" kern="0" smtClean="0">
              <a:solidFill>
                <a:srgbClr val="2F2B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AutoShape 5"/>
          <p:cNvSpPr>
            <a:spLocks noChangeArrowheads="1"/>
          </p:cNvSpPr>
          <p:nvPr/>
        </p:nvSpPr>
        <p:spPr bwMode="ltGray">
          <a:xfrm>
            <a:off x="6354291" y="702520"/>
            <a:ext cx="2389187" cy="6058160"/>
          </a:xfrm>
          <a:prstGeom prst="downArrow">
            <a:avLst>
              <a:gd name="adj1" fmla="val 65009"/>
              <a:gd name="adj2" fmla="val 57909"/>
            </a:avLst>
          </a:prstGeom>
          <a:gradFill rotWithShape="1">
            <a:gsLst>
              <a:gs pos="0">
                <a:srgbClr val="A9A57C">
                  <a:gamma/>
                  <a:shade val="46275"/>
                  <a:invGamma/>
                </a:srgbClr>
              </a:gs>
              <a:gs pos="100000">
                <a:srgbClr val="A9A57C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ObliqueTopRight">
              <a:rot lat="0" lon="600000" rev="0"/>
            </a:camera>
            <a:lightRig rig="legacyFlat3" dir="t"/>
          </a:scene3d>
          <a:sp3d extrusionH="430200" prstMaterial="legacyPlastic">
            <a:bevelT w="13500" h="13500" prst="angle"/>
            <a:bevelB w="13500" h="13500" prst="angle"/>
            <a:extrusionClr>
              <a:srgbClr val="A9A57C"/>
            </a:extrusionClr>
          </a:sp3d>
        </p:spPr>
        <p:txBody>
          <a:bodyPr wrap="none" anchor="ctr">
            <a:flatTx/>
          </a:bodyPr>
          <a:lstStyle/>
          <a:p>
            <a:pPr algn="ctr">
              <a:defRPr/>
            </a:pPr>
            <a:endParaRPr lang="ru-RU" sz="1000" b="1" kern="0" smtClean="0">
              <a:solidFill>
                <a:srgbClr val="2F2B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AutoShape 6"/>
          <p:cNvSpPr>
            <a:spLocks noChangeArrowheads="1"/>
          </p:cNvSpPr>
          <p:nvPr/>
        </p:nvSpPr>
        <p:spPr bwMode="gray">
          <a:xfrm>
            <a:off x="1631504" y="774529"/>
            <a:ext cx="3898874" cy="5782951"/>
          </a:xfrm>
          <a:prstGeom prst="roundRect">
            <a:avLst>
              <a:gd name="adj" fmla="val 16667"/>
            </a:avLst>
          </a:prstGeom>
          <a:solidFill>
            <a:srgbClr val="FFFFFF">
              <a:alpha val="89999"/>
            </a:srgbClr>
          </a:solidFill>
          <a:ln w="28575">
            <a:solidFill>
              <a:srgbClr val="849A0A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476298" y="1519993"/>
            <a:ext cx="3872039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260"/>
              </a:lnSpc>
            </a:pP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Общие требования к содержанию </a:t>
            </a: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информации:</a:t>
            </a:r>
          </a:p>
          <a:p>
            <a:pPr algn="just">
              <a:lnSpc>
                <a:spcPts val="1260"/>
              </a:lnSpc>
            </a:pPr>
            <a:endParaRPr lang="ru-RU" sz="1400" dirty="0" smtClean="0">
              <a:solidFill>
                <a:prstClr val="black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lnSpc>
                <a:spcPts val="1260"/>
              </a:lnSpc>
            </a:pPr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ctr">
              <a:lnSpc>
                <a:spcPts val="1260"/>
              </a:lnSpc>
            </a:pPr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наименование продукта</a:t>
            </a:r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;</a:t>
            </a:r>
          </a:p>
          <a:p>
            <a:pPr marL="171450" indent="-171450" algn="ctr">
              <a:lnSpc>
                <a:spcPts val="1260"/>
              </a:lnSpc>
              <a:buFontTx/>
              <a:buChar char="-"/>
            </a:pPr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категория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, сорт (при наличии</a:t>
            </a:r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);</a:t>
            </a:r>
          </a:p>
          <a:p>
            <a:pPr algn="ctr">
              <a:lnSpc>
                <a:spcPts val="1260"/>
              </a:lnSpc>
            </a:pPr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наименование и местонахождение изготовителя </a:t>
            </a:r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;</a:t>
            </a:r>
          </a:p>
          <a:p>
            <a:pPr algn="ctr">
              <a:lnSpc>
                <a:spcPts val="1260"/>
              </a:lnSpc>
            </a:pPr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товарный знак изготовителя (при наличии</a:t>
            </a:r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);</a:t>
            </a:r>
          </a:p>
          <a:p>
            <a:pPr algn="ctr">
              <a:lnSpc>
                <a:spcPts val="1260"/>
              </a:lnSpc>
            </a:pPr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масса нетто или количество</a:t>
            </a:r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;</a:t>
            </a:r>
          </a:p>
          <a:p>
            <a:pPr algn="ctr">
              <a:lnSpc>
                <a:spcPts val="1260"/>
              </a:lnSpc>
            </a:pPr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состав продукта</a:t>
            </a:r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;</a:t>
            </a:r>
          </a:p>
          <a:p>
            <a:pPr algn="ctr">
              <a:lnSpc>
                <a:spcPts val="1260"/>
              </a:lnSpc>
            </a:pPr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пищевые добавки, </a:t>
            </a:r>
            <a:r>
              <a:rPr lang="ru-RU" sz="14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ароматизаторы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, биологически активные добавки к пище, ингредиенты продуктов нетрадиционного состава</a:t>
            </a:r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;</a:t>
            </a:r>
          </a:p>
          <a:p>
            <a:pPr algn="ctr">
              <a:lnSpc>
                <a:spcPts val="1260"/>
              </a:lnSpc>
            </a:pPr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пищевая ценность</a:t>
            </a:r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;</a:t>
            </a:r>
          </a:p>
          <a:p>
            <a:pPr algn="ctr">
              <a:lnSpc>
                <a:spcPts val="1260"/>
              </a:lnSpc>
            </a:pPr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дата изготовления и дата упаковывания</a:t>
            </a:r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;</a:t>
            </a:r>
          </a:p>
          <a:p>
            <a:pPr algn="ctr">
              <a:lnSpc>
                <a:spcPts val="1260"/>
              </a:lnSpc>
            </a:pPr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условия хранения</a:t>
            </a:r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;</a:t>
            </a:r>
          </a:p>
          <a:p>
            <a:pPr algn="ctr">
              <a:lnSpc>
                <a:spcPts val="1260"/>
              </a:lnSpc>
            </a:pPr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срок годности</a:t>
            </a:r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;</a:t>
            </a:r>
          </a:p>
          <a:p>
            <a:pPr algn="ctr">
              <a:lnSpc>
                <a:spcPts val="1260"/>
              </a:lnSpc>
            </a:pPr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обозначение документа, в соответствии с которым изготовлен и может быть идентифицирован продукт</a:t>
            </a:r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;</a:t>
            </a:r>
          </a:p>
          <a:p>
            <a:pPr algn="ctr">
              <a:lnSpc>
                <a:spcPts val="1260"/>
              </a:lnSpc>
            </a:pPr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информация о наличии ГМО 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4" name="AutoShape 6"/>
          <p:cNvSpPr>
            <a:spLocks noChangeArrowheads="1"/>
          </p:cNvSpPr>
          <p:nvPr/>
        </p:nvSpPr>
        <p:spPr bwMode="gray">
          <a:xfrm>
            <a:off x="7831695" y="774529"/>
            <a:ext cx="3941899" cy="5986151"/>
          </a:xfrm>
          <a:prstGeom prst="roundRect">
            <a:avLst>
              <a:gd name="adj" fmla="val 16667"/>
            </a:avLst>
          </a:prstGeom>
          <a:solidFill>
            <a:srgbClr val="FFFFFF">
              <a:alpha val="89999"/>
            </a:srgbClr>
          </a:solidFill>
          <a:ln w="28575">
            <a:solidFill>
              <a:srgbClr val="849A0A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7844978" y="855728"/>
            <a:ext cx="3723629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Дополнительные требования к содержанию </a:t>
            </a:r>
            <a:r>
              <a:rPr lang="ru-RU" sz="1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информации</a:t>
            </a:r>
          </a:p>
          <a:p>
            <a:pPr algn="ctr"/>
            <a:endParaRPr lang="ru-RU" sz="16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1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Мясо в тушах, полутушах и четвертинах:</a:t>
            </a:r>
          </a:p>
          <a:p>
            <a:pPr algn="ctr"/>
            <a:r>
              <a:rPr lang="ru-RU" sz="11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оттиск государственного ветеринарного клейма овальной формы в соответствии с инструкцией по ветеринарному клеймению мяса;</a:t>
            </a:r>
          </a:p>
          <a:p>
            <a:pPr algn="ctr"/>
            <a:r>
              <a:rPr lang="ru-RU" sz="11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товароведческое клеймо (категория упитанности) и штампы.</a:t>
            </a:r>
          </a:p>
          <a:p>
            <a:pPr algn="ctr"/>
            <a:r>
              <a:rPr lang="ru-RU" sz="11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Фасованное </a:t>
            </a:r>
            <a:r>
              <a:rPr lang="ru-RU" sz="11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мясо:</a:t>
            </a:r>
          </a:p>
          <a:p>
            <a:pPr algn="ctr"/>
            <a:r>
              <a:rPr lang="ru-RU" sz="11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термическое состояние (охлажденное, замороженное);</a:t>
            </a:r>
          </a:p>
          <a:p>
            <a:pPr algn="ctr"/>
            <a:r>
              <a:rPr lang="ru-RU" sz="11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сорт.</a:t>
            </a:r>
          </a:p>
          <a:p>
            <a:pPr algn="ctr"/>
            <a:r>
              <a:rPr lang="ru-RU" sz="11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Мясо и субпродукты, замороженные в блоках:</a:t>
            </a:r>
          </a:p>
          <a:p>
            <a:pPr algn="ctr"/>
            <a:r>
              <a:rPr lang="ru-RU" sz="11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категория (для субпродуктов), сорт (при наличии).</a:t>
            </a:r>
          </a:p>
          <a:p>
            <a:pPr algn="ctr"/>
            <a:r>
              <a:rPr lang="ru-RU" sz="11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Субпродукты:</a:t>
            </a:r>
          </a:p>
          <a:p>
            <a:pPr algn="ctr"/>
            <a:r>
              <a:rPr lang="ru-RU" sz="11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категория;</a:t>
            </a:r>
          </a:p>
          <a:p>
            <a:pPr algn="ctr"/>
            <a:r>
              <a:rPr lang="ru-RU" sz="11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термическое состояние (охлажденные, замороженные).</a:t>
            </a:r>
          </a:p>
          <a:p>
            <a:pPr algn="ctr"/>
            <a:r>
              <a:rPr lang="ru-RU" sz="11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Полуфабрикаты, кулинарные изделия:</a:t>
            </a:r>
          </a:p>
          <a:p>
            <a:pPr algn="ctr"/>
            <a:r>
              <a:rPr lang="ru-RU" sz="11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термическое состояние (охлажденные, замороженные);</a:t>
            </a:r>
          </a:p>
          <a:p>
            <a:pPr algn="ctr"/>
            <a:r>
              <a:rPr lang="ru-RU" sz="11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дата изготовления и дата упаковывания;</a:t>
            </a:r>
          </a:p>
          <a:p>
            <a:pPr algn="ctr"/>
            <a:r>
              <a:rPr lang="ru-RU" sz="11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рекомендации по приготовлению готовых блюд.</a:t>
            </a:r>
          </a:p>
          <a:p>
            <a:pPr algn="ctr"/>
            <a:r>
              <a:rPr lang="ru-RU" sz="11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Колбасные изделия и продукты из мяса:</a:t>
            </a:r>
          </a:p>
          <a:p>
            <a:pPr algn="ctr"/>
            <a:r>
              <a:rPr lang="ru-RU" sz="11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термическое состояние (охлажденные, замороженные);</a:t>
            </a:r>
          </a:p>
          <a:p>
            <a:pPr algn="ctr"/>
            <a:r>
              <a:rPr lang="ru-RU" sz="11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упаковано под вакуумом (при наличии вакуума в упаковке).</a:t>
            </a:r>
          </a:p>
          <a:p>
            <a:pPr algn="ctr"/>
            <a:r>
              <a:rPr lang="ru-RU" sz="11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колбасные изделия в искусственной оболочке информацию частично или полностью допускается наносить непосредственно на оболочку.</a:t>
            </a:r>
          </a:p>
        </p:txBody>
      </p:sp>
      <p:sp>
        <p:nvSpPr>
          <p:cNvPr id="26" name="Рамка 25"/>
          <p:cNvSpPr/>
          <p:nvPr/>
        </p:nvSpPr>
        <p:spPr>
          <a:xfrm>
            <a:off x="8251304" y="1579516"/>
            <a:ext cx="2957264" cy="265308"/>
          </a:xfrm>
          <a:prstGeom prst="frame">
            <a:avLst/>
          </a:prstGeom>
          <a:solidFill>
            <a:srgbClr val="7FD13B">
              <a:lumMod val="75000"/>
            </a:srgbClr>
          </a:solidFill>
          <a:ln w="25400" cap="flat" cmpd="sng" algn="ctr">
            <a:solidFill>
              <a:srgbClr val="7FD13B"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Рамка 26"/>
          <p:cNvSpPr/>
          <p:nvPr/>
        </p:nvSpPr>
        <p:spPr>
          <a:xfrm>
            <a:off x="8408640" y="2617902"/>
            <a:ext cx="2448272" cy="216024"/>
          </a:xfrm>
          <a:prstGeom prst="frame">
            <a:avLst/>
          </a:prstGeom>
          <a:solidFill>
            <a:srgbClr val="7FD13B">
              <a:lumMod val="75000"/>
            </a:srgbClr>
          </a:solidFill>
          <a:ln w="25400" cap="flat" cmpd="sng" algn="ctr">
            <a:solidFill>
              <a:srgbClr val="7FD13B"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Рамка 27"/>
          <p:cNvSpPr/>
          <p:nvPr/>
        </p:nvSpPr>
        <p:spPr>
          <a:xfrm>
            <a:off x="8408640" y="3458695"/>
            <a:ext cx="2448272" cy="216024"/>
          </a:xfrm>
          <a:prstGeom prst="frame">
            <a:avLst/>
          </a:prstGeom>
          <a:solidFill>
            <a:srgbClr val="7FD13B">
              <a:lumMod val="75000"/>
            </a:srgbClr>
          </a:solidFill>
          <a:ln w="25400" cap="flat" cmpd="sng" algn="ctr">
            <a:solidFill>
              <a:srgbClr val="7FD13B"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Рамка 28"/>
          <p:cNvSpPr/>
          <p:nvPr/>
        </p:nvSpPr>
        <p:spPr>
          <a:xfrm>
            <a:off x="8114580" y="4077072"/>
            <a:ext cx="3021979" cy="288032"/>
          </a:xfrm>
          <a:prstGeom prst="frame">
            <a:avLst/>
          </a:prstGeom>
          <a:solidFill>
            <a:srgbClr val="7FD13B">
              <a:lumMod val="75000"/>
            </a:srgbClr>
          </a:solidFill>
          <a:ln w="25400" cap="flat" cmpd="sng" algn="ctr">
            <a:solidFill>
              <a:srgbClr val="7FD13B"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Рамка 29"/>
          <p:cNvSpPr/>
          <p:nvPr/>
        </p:nvSpPr>
        <p:spPr>
          <a:xfrm>
            <a:off x="8114580" y="4976604"/>
            <a:ext cx="3093988" cy="216024"/>
          </a:xfrm>
          <a:prstGeom prst="frame">
            <a:avLst/>
          </a:prstGeom>
          <a:solidFill>
            <a:srgbClr val="7FD13B">
              <a:lumMod val="75000"/>
            </a:srgbClr>
          </a:solidFill>
          <a:ln w="25400" cap="flat" cmpd="sng" algn="ctr">
            <a:solidFill>
              <a:srgbClr val="7FD13B"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048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407370" y="6481229"/>
            <a:ext cx="176419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webtorgi.samregion.ru</a:t>
            </a:r>
            <a:endParaRPr lang="ru-RU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480376" y="6443981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6</a:t>
            </a:fld>
            <a:endParaRPr lang="ru-RU" dirty="0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795" y="312829"/>
            <a:ext cx="1008112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0" y="6373905"/>
            <a:ext cx="12192000" cy="46292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15343" y="6457881"/>
            <a:ext cx="176419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webtorgi.samregion.ru</a:t>
            </a:r>
            <a:endParaRPr lang="ru-RU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" name="Номер слайда 1"/>
          <p:cNvSpPr txBox="1">
            <a:spLocks/>
          </p:cNvSpPr>
          <p:nvPr/>
        </p:nvSpPr>
        <p:spPr>
          <a:xfrm>
            <a:off x="9632776" y="659638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14" name="Номер слайда 1"/>
          <p:cNvSpPr txBox="1">
            <a:spLocks/>
          </p:cNvSpPr>
          <p:nvPr/>
        </p:nvSpPr>
        <p:spPr>
          <a:xfrm>
            <a:off x="9688501" y="6419425"/>
            <a:ext cx="16640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19B0651-EE4F-4900-A07F-96A6BFA9D0F0}" type="slidenum">
              <a:rPr lang="ru-RU" smtClean="0"/>
              <a:pPr/>
              <a:t>6</a:t>
            </a:fld>
            <a:endParaRPr lang="ru-RU" dirty="0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flipH="1">
            <a:off x="2063554" y="980728"/>
            <a:ext cx="971004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9021763" y="1313539"/>
            <a:ext cx="3048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dirty="0" smtClean="0">
                <a:solidFill>
                  <a:prstClr val="black"/>
                </a:solidFill>
              </a:rPr>
              <a:t>.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859859" y="1527182"/>
            <a:ext cx="2448272" cy="144016"/>
          </a:xfrm>
          <a:prstGeom prst="roundRect">
            <a:avLst/>
          </a:prstGeom>
          <a:solidFill>
            <a:srgbClr val="7FD13B"/>
          </a:solidFill>
          <a:ln w="25400" cap="flat" cmpd="sng" algn="ctr">
            <a:solidFill>
              <a:srgbClr val="7FD13B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555891" y="6423726"/>
            <a:ext cx="2987824" cy="476672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Text Box 259"/>
          <p:cNvSpPr txBox="1">
            <a:spLocks noChangeArrowheads="1"/>
          </p:cNvSpPr>
          <p:nvPr/>
        </p:nvSpPr>
        <p:spPr bwMode="gray">
          <a:xfrm>
            <a:off x="2240218" y="3615414"/>
            <a:ext cx="248786" cy="24622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ru-RU" sz="1000" b="1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1000" b="1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Заголовок 2"/>
          <p:cNvSpPr txBox="1">
            <a:spLocks/>
          </p:cNvSpPr>
          <p:nvPr/>
        </p:nvSpPr>
        <p:spPr>
          <a:xfrm>
            <a:off x="1811187" y="-258671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Мясо птицы, упакованное в потребительскую тару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AutoShape 4"/>
          <p:cNvSpPr>
            <a:spLocks noChangeArrowheads="1"/>
          </p:cNvSpPr>
          <p:nvPr/>
        </p:nvSpPr>
        <p:spPr bwMode="ltGray">
          <a:xfrm>
            <a:off x="4209651" y="879111"/>
            <a:ext cx="2362200" cy="5782478"/>
          </a:xfrm>
          <a:prstGeom prst="upArrow">
            <a:avLst>
              <a:gd name="adj1" fmla="val 56361"/>
              <a:gd name="adj2" fmla="val 78336"/>
            </a:avLst>
          </a:prstGeom>
          <a:gradFill rotWithShape="1">
            <a:gsLst>
              <a:gs pos="0">
                <a:srgbClr val="849A0A"/>
              </a:gs>
              <a:gs pos="100000">
                <a:srgbClr val="849A0A">
                  <a:gamma/>
                  <a:shade val="56078"/>
                  <a:invGamma/>
                </a:srgb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ObliqueTopRight">
              <a:rot lat="0" lon="19199999" rev="0"/>
            </a:camera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rgbClr val="849A0A"/>
            </a:extrusionClr>
          </a:sp3d>
        </p:spPr>
        <p:txBody>
          <a:bodyPr wrap="none" anchor="ctr">
            <a:flatTx/>
          </a:bodyPr>
          <a:lstStyle/>
          <a:p>
            <a:pPr algn="ctr">
              <a:defRPr/>
            </a:pPr>
            <a:endParaRPr lang="ru-RU" sz="1000" b="1" kern="0" smtClean="0">
              <a:solidFill>
                <a:srgbClr val="2F2B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AutoShape 5"/>
          <p:cNvSpPr>
            <a:spLocks noChangeArrowheads="1"/>
          </p:cNvSpPr>
          <p:nvPr/>
        </p:nvSpPr>
        <p:spPr bwMode="ltGray">
          <a:xfrm>
            <a:off x="6214664" y="807102"/>
            <a:ext cx="2389187" cy="6058160"/>
          </a:xfrm>
          <a:prstGeom prst="downArrow">
            <a:avLst>
              <a:gd name="adj1" fmla="val 65009"/>
              <a:gd name="adj2" fmla="val 57909"/>
            </a:avLst>
          </a:prstGeom>
          <a:gradFill rotWithShape="1">
            <a:gsLst>
              <a:gs pos="0">
                <a:srgbClr val="A9A57C">
                  <a:gamma/>
                  <a:shade val="46275"/>
                  <a:invGamma/>
                </a:srgbClr>
              </a:gs>
              <a:gs pos="100000">
                <a:srgbClr val="A9A57C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ObliqueTopRight">
              <a:rot lat="0" lon="600000" rev="0"/>
            </a:camera>
            <a:lightRig rig="legacyFlat3" dir="t"/>
          </a:scene3d>
          <a:sp3d extrusionH="430200" prstMaterial="legacyPlastic">
            <a:bevelT w="13500" h="13500" prst="angle"/>
            <a:bevelB w="13500" h="13500" prst="angle"/>
            <a:extrusionClr>
              <a:srgbClr val="A9A57C"/>
            </a:extrusionClr>
          </a:sp3d>
        </p:spPr>
        <p:txBody>
          <a:bodyPr wrap="none" anchor="ctr">
            <a:flatTx/>
          </a:bodyPr>
          <a:lstStyle/>
          <a:p>
            <a:pPr algn="ctr">
              <a:defRPr/>
            </a:pPr>
            <a:endParaRPr lang="ru-RU" sz="1000" b="1" kern="0" smtClean="0">
              <a:solidFill>
                <a:srgbClr val="2F2B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AutoShape 6"/>
          <p:cNvSpPr>
            <a:spLocks noChangeArrowheads="1"/>
          </p:cNvSpPr>
          <p:nvPr/>
        </p:nvSpPr>
        <p:spPr bwMode="gray">
          <a:xfrm>
            <a:off x="1449907" y="844384"/>
            <a:ext cx="3914009" cy="5529521"/>
          </a:xfrm>
          <a:prstGeom prst="roundRect">
            <a:avLst>
              <a:gd name="adj" fmla="val 16667"/>
            </a:avLst>
          </a:prstGeom>
          <a:solidFill>
            <a:srgbClr val="FFFFFF">
              <a:alpha val="89999"/>
            </a:srgbClr>
          </a:solidFill>
          <a:ln w="28575">
            <a:solidFill>
              <a:srgbClr val="849A0A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449907" y="1095134"/>
            <a:ext cx="3914010" cy="54989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260"/>
              </a:lnSpc>
            </a:pPr>
            <a: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Общие требования к содержанию </a:t>
            </a:r>
            <a:r>
              <a:rPr lang="ru-RU" sz="16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информации:</a:t>
            </a:r>
          </a:p>
          <a:p>
            <a:pPr algn="just">
              <a:lnSpc>
                <a:spcPts val="1260"/>
              </a:lnSpc>
            </a:pPr>
            <a:endParaRPr lang="ru-RU" sz="1100" dirty="0" smtClean="0">
              <a:solidFill>
                <a:prstClr val="black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ctr"/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наименование 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продукта (тушки, </a:t>
            </a:r>
            <a:r>
              <a:rPr lang="ru-RU" sz="1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полутушки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рагу, окорочка, шейка, крылышки и т.д.), включая вид и возраст птицы (например, "кур", "цыплят", "уток", "утят" и т.д</a:t>
            </a:r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.);</a:t>
            </a:r>
          </a:p>
          <a:p>
            <a:pPr algn="ctr"/>
            <a:endParaRPr lang="ru-RU" sz="14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algn="ctr">
              <a:buFontTx/>
              <a:buChar char="-"/>
            </a:pPr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сорт 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 категория при наличии</a:t>
            </a:r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ctr"/>
            <a:endParaRPr lang="ru-RU" sz="14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algn="ctr">
              <a:buFontTx/>
              <a:buChar char="-"/>
            </a:pPr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наименование 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местонахождение изготовителя</a:t>
            </a:r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171450" indent="-171450" algn="ctr">
              <a:buFontTx/>
              <a:buChar char="-"/>
            </a:pPr>
            <a:endParaRPr lang="ru-RU" sz="14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algn="ctr">
              <a:buFontTx/>
              <a:buChar char="-"/>
            </a:pPr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товарный 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 изготовителя (при наличии</a:t>
            </a:r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171450" indent="-171450" algn="ctr">
              <a:buFontTx/>
              <a:buChar char="-"/>
            </a:pPr>
            <a:endParaRPr lang="ru-RU" sz="14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способ 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обработки (для целых </a:t>
            </a:r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тушек потрошеные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полупотрошеные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потрошеные с комплектом потрохов и шеей</a:t>
            </a:r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ctr"/>
            <a:endParaRPr lang="ru-RU" sz="14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algn="ctr">
              <a:buFontTx/>
              <a:buChar char="-"/>
            </a:pPr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защитные 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покрытия, консерванты, пищевые продукты нетрадиционного состава</a:t>
            </a:r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171450" indent="-171450" algn="ctr">
              <a:buFontTx/>
              <a:buChar char="-"/>
            </a:pPr>
            <a:endParaRPr lang="ru-RU" sz="14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слово "</a:t>
            </a:r>
            <a:r>
              <a:rPr lang="ru-RU" sz="1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Госветнадзор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 (для целых тушек);</a:t>
            </a:r>
          </a:p>
        </p:txBody>
      </p:sp>
      <p:sp>
        <p:nvSpPr>
          <p:cNvPr id="24" name="AutoShape 6"/>
          <p:cNvSpPr>
            <a:spLocks noChangeArrowheads="1"/>
          </p:cNvSpPr>
          <p:nvPr/>
        </p:nvSpPr>
        <p:spPr bwMode="gray">
          <a:xfrm>
            <a:off x="7694658" y="835184"/>
            <a:ext cx="4233990" cy="5986151"/>
          </a:xfrm>
          <a:prstGeom prst="roundRect">
            <a:avLst>
              <a:gd name="adj" fmla="val 16667"/>
            </a:avLst>
          </a:prstGeom>
          <a:solidFill>
            <a:srgbClr val="FFFFFF">
              <a:alpha val="89999"/>
            </a:srgbClr>
          </a:solidFill>
          <a:ln w="28575">
            <a:solidFill>
              <a:srgbClr val="849A0A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7555891" y="1167141"/>
            <a:ext cx="4300749" cy="4387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ctr">
              <a:lnSpc>
                <a:spcPct val="115000"/>
              </a:lnSpc>
              <a:spcBef>
                <a:spcPts val="1100"/>
              </a:spcBef>
            </a:pPr>
            <a:r>
              <a:rPr lang="ru-RU" sz="11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</a:t>
            </a:r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термическое 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состояние (охлажденное, замороженное, </a:t>
            </a:r>
            <a:r>
              <a:rPr lang="ru-RU" sz="14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легкозамороженное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или глубокозамороженное</a:t>
            </a:r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);</a:t>
            </a:r>
          </a:p>
          <a:p>
            <a:pPr indent="342900" algn="ctr">
              <a:lnSpc>
                <a:spcPct val="115000"/>
              </a:lnSpc>
              <a:spcBef>
                <a:spcPts val="1100"/>
              </a:spcBef>
            </a:pPr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масса нетто (для тушек указывают массу нетто в каждой единице потребительской тары или общую массу нетто упакованных тушек в каждой единице транспортной тары);</a:t>
            </a:r>
          </a:p>
          <a:p>
            <a:pPr indent="342900" algn="ctr">
              <a:lnSpc>
                <a:spcPct val="115000"/>
              </a:lnSpc>
              <a:spcBef>
                <a:spcPts val="1100"/>
              </a:spcBef>
            </a:pPr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пищевая ценность;</a:t>
            </a:r>
          </a:p>
          <a:p>
            <a:pPr indent="342900" algn="ctr">
              <a:lnSpc>
                <a:spcPct val="115000"/>
              </a:lnSpc>
              <a:spcBef>
                <a:spcPts val="1100"/>
              </a:spcBef>
            </a:pPr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дата изготовления и дата упаковывания;</a:t>
            </a:r>
          </a:p>
          <a:p>
            <a:pPr indent="342900" algn="ctr">
              <a:lnSpc>
                <a:spcPct val="115000"/>
              </a:lnSpc>
              <a:spcBef>
                <a:spcPts val="1100"/>
              </a:spcBef>
            </a:pP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срок годности и условия хранения;</a:t>
            </a:r>
          </a:p>
          <a:p>
            <a:pPr indent="342900" algn="ctr">
              <a:lnSpc>
                <a:spcPct val="115000"/>
              </a:lnSpc>
              <a:spcBef>
                <a:spcPts val="1100"/>
              </a:spcBef>
            </a:pP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обозначение документа, в соответствии с которым изготовлен и может быть идентифицирован продукт;</a:t>
            </a:r>
          </a:p>
          <a:p>
            <a:pPr indent="342900" algn="ctr">
              <a:lnSpc>
                <a:spcPct val="115000"/>
              </a:lnSpc>
              <a:spcBef>
                <a:spcPts val="1100"/>
              </a:spcBef>
            </a:pPr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 информация о наличии ГМО </a:t>
            </a:r>
            <a:endParaRPr lang="ru-RU" sz="1400" b="1" dirty="0">
              <a:solidFill>
                <a:prstClr val="black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4420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407370" y="6481229"/>
            <a:ext cx="176419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webtorgi.samregion.ru</a:t>
            </a:r>
            <a:endParaRPr lang="ru-RU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480376" y="6443981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7</a:t>
            </a:fld>
            <a:endParaRPr lang="ru-RU" dirty="0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795" y="312829"/>
            <a:ext cx="1008112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0" y="6373905"/>
            <a:ext cx="12192000" cy="46292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15343" y="6457881"/>
            <a:ext cx="176419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webtorgi.samregion.ru</a:t>
            </a:r>
            <a:endParaRPr lang="ru-RU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" name="Номер слайда 1"/>
          <p:cNvSpPr txBox="1">
            <a:spLocks/>
          </p:cNvSpPr>
          <p:nvPr/>
        </p:nvSpPr>
        <p:spPr>
          <a:xfrm>
            <a:off x="9632776" y="659638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14" name="Номер слайда 1"/>
          <p:cNvSpPr txBox="1">
            <a:spLocks/>
          </p:cNvSpPr>
          <p:nvPr/>
        </p:nvSpPr>
        <p:spPr>
          <a:xfrm>
            <a:off x="9688501" y="6419425"/>
            <a:ext cx="16640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19B0651-EE4F-4900-A07F-96A6BFA9D0F0}" type="slidenum">
              <a:rPr lang="ru-RU" smtClean="0"/>
              <a:pPr/>
              <a:t>7</a:t>
            </a:fld>
            <a:endParaRPr lang="ru-RU" dirty="0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flipH="1">
            <a:off x="2063554" y="980728"/>
            <a:ext cx="971004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9021763" y="1313539"/>
            <a:ext cx="3048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dirty="0" smtClean="0">
                <a:solidFill>
                  <a:prstClr val="black"/>
                </a:solidFill>
              </a:rPr>
              <a:t>.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7752184" y="1484784"/>
            <a:ext cx="2448272" cy="144016"/>
          </a:xfrm>
          <a:prstGeom prst="roundRect">
            <a:avLst/>
          </a:prstGeom>
          <a:solidFill>
            <a:srgbClr val="7FD13B"/>
          </a:solidFill>
          <a:ln w="25400" cap="flat" cmpd="sng" algn="ctr">
            <a:solidFill>
              <a:srgbClr val="7FD13B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Text Box 259"/>
          <p:cNvSpPr txBox="1">
            <a:spLocks noChangeArrowheads="1"/>
          </p:cNvSpPr>
          <p:nvPr/>
        </p:nvSpPr>
        <p:spPr bwMode="gray">
          <a:xfrm>
            <a:off x="2132543" y="3573016"/>
            <a:ext cx="248786" cy="24622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ru-RU" sz="1000" b="1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1000" b="1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Заголовок 2"/>
          <p:cNvSpPr txBox="1">
            <a:spLocks/>
          </p:cNvSpPr>
          <p:nvPr/>
        </p:nvSpPr>
        <p:spPr>
          <a:xfrm>
            <a:off x="1703512" y="-30628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Плодоовощные продукты и картофель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AutoShape 4"/>
          <p:cNvSpPr>
            <a:spLocks noChangeArrowheads="1"/>
          </p:cNvSpPr>
          <p:nvPr/>
        </p:nvSpPr>
        <p:spPr bwMode="ltGray">
          <a:xfrm>
            <a:off x="4101976" y="836713"/>
            <a:ext cx="2362200" cy="5782478"/>
          </a:xfrm>
          <a:prstGeom prst="upArrow">
            <a:avLst>
              <a:gd name="adj1" fmla="val 56361"/>
              <a:gd name="adj2" fmla="val 78336"/>
            </a:avLst>
          </a:prstGeom>
          <a:gradFill rotWithShape="1">
            <a:gsLst>
              <a:gs pos="0">
                <a:srgbClr val="849A0A"/>
              </a:gs>
              <a:gs pos="100000">
                <a:srgbClr val="849A0A">
                  <a:gamma/>
                  <a:shade val="56078"/>
                  <a:invGamma/>
                </a:srgb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ObliqueTopRight">
              <a:rot lat="0" lon="19199999" rev="0"/>
            </a:camera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rgbClr val="849A0A"/>
            </a:extrusionClr>
          </a:sp3d>
        </p:spPr>
        <p:txBody>
          <a:bodyPr wrap="none" anchor="ctr">
            <a:flatTx/>
          </a:bodyPr>
          <a:lstStyle/>
          <a:p>
            <a:pPr algn="ctr">
              <a:defRPr/>
            </a:pPr>
            <a:endParaRPr lang="ru-RU" sz="1000" b="1" kern="0" smtClean="0">
              <a:solidFill>
                <a:srgbClr val="2F2B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AutoShape 5"/>
          <p:cNvSpPr>
            <a:spLocks noChangeArrowheads="1"/>
          </p:cNvSpPr>
          <p:nvPr/>
        </p:nvSpPr>
        <p:spPr bwMode="ltGray">
          <a:xfrm>
            <a:off x="6119561" y="750944"/>
            <a:ext cx="2389187" cy="6058160"/>
          </a:xfrm>
          <a:prstGeom prst="downArrow">
            <a:avLst>
              <a:gd name="adj1" fmla="val 65009"/>
              <a:gd name="adj2" fmla="val 57909"/>
            </a:avLst>
          </a:prstGeom>
          <a:gradFill rotWithShape="1">
            <a:gsLst>
              <a:gs pos="0">
                <a:srgbClr val="A9A57C">
                  <a:gamma/>
                  <a:shade val="46275"/>
                  <a:invGamma/>
                </a:srgbClr>
              </a:gs>
              <a:gs pos="100000">
                <a:srgbClr val="A9A57C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ObliqueTopRight">
              <a:rot lat="0" lon="600000" rev="0"/>
            </a:camera>
            <a:lightRig rig="legacyFlat3" dir="t"/>
          </a:scene3d>
          <a:sp3d extrusionH="430200" prstMaterial="legacyPlastic">
            <a:bevelT w="13500" h="13500" prst="angle"/>
            <a:bevelB w="13500" h="13500" prst="angle"/>
            <a:extrusionClr>
              <a:srgbClr val="A9A57C"/>
            </a:extrusionClr>
          </a:sp3d>
        </p:spPr>
        <p:txBody>
          <a:bodyPr wrap="none" anchor="ctr">
            <a:flatTx/>
          </a:bodyPr>
          <a:lstStyle/>
          <a:p>
            <a:pPr algn="ctr">
              <a:defRPr/>
            </a:pPr>
            <a:endParaRPr lang="ru-RU" sz="1000" b="1" kern="0" smtClean="0">
              <a:solidFill>
                <a:srgbClr val="2F2B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AutoShape 6"/>
          <p:cNvSpPr>
            <a:spLocks noChangeArrowheads="1"/>
          </p:cNvSpPr>
          <p:nvPr/>
        </p:nvSpPr>
        <p:spPr bwMode="gray">
          <a:xfrm>
            <a:off x="1289468" y="801986"/>
            <a:ext cx="4014444" cy="5782951"/>
          </a:xfrm>
          <a:prstGeom prst="roundRect">
            <a:avLst>
              <a:gd name="adj" fmla="val 16667"/>
            </a:avLst>
          </a:prstGeom>
          <a:solidFill>
            <a:srgbClr val="FFFFFF">
              <a:alpha val="89999"/>
            </a:srgbClr>
          </a:solidFill>
          <a:ln w="28575">
            <a:solidFill>
              <a:srgbClr val="849A0A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1289468" y="1398791"/>
            <a:ext cx="3833169" cy="39344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наименование </a:t>
            </a:r>
            <a: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продукта;</a:t>
            </a:r>
          </a:p>
          <a:p>
            <a:pPr algn="ctr"/>
            <a: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наименование и местонахождение изготовителя </a:t>
            </a:r>
            <a:r>
              <a:rPr lang="ru-RU" sz="1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(юридический адрес, включая страну, и, при несовпадении с юридическим адресом, адрес(а) производств(а)) и организации в Российской Федерации, уполномоченной изготовителем на принятие претензий от потребителей на ее территории (</a:t>
            </a:r>
            <a: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наличии);</a:t>
            </a:r>
          </a:p>
          <a:p>
            <a:pPr algn="ctr"/>
            <a: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товарный знак изготовителя (при наличии);</a:t>
            </a:r>
          </a:p>
          <a:p>
            <a:pPr algn="ctr"/>
            <a: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масса нетто или объем продукта;</a:t>
            </a:r>
          </a:p>
          <a:p>
            <a:pPr algn="just">
              <a:lnSpc>
                <a:spcPts val="1260"/>
              </a:lnSpc>
            </a:pPr>
            <a:endParaRPr lang="ru-RU" sz="1100" b="1" dirty="0" smtClean="0">
              <a:solidFill>
                <a:prstClr val="black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ctr">
              <a:lnSpc>
                <a:spcPts val="1260"/>
              </a:lnSpc>
            </a:pPr>
            <a:endParaRPr lang="ru-RU" sz="1100" b="1" dirty="0">
              <a:solidFill>
                <a:prstClr val="black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ctr"/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endParaRPr lang="ru-RU" sz="1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AutoShape 6"/>
          <p:cNvSpPr>
            <a:spLocks noChangeArrowheads="1"/>
          </p:cNvSpPr>
          <p:nvPr/>
        </p:nvSpPr>
        <p:spPr bwMode="gray">
          <a:xfrm>
            <a:off x="7513410" y="570867"/>
            <a:ext cx="4252966" cy="5986151"/>
          </a:xfrm>
          <a:prstGeom prst="roundRect">
            <a:avLst>
              <a:gd name="adj" fmla="val 16667"/>
            </a:avLst>
          </a:prstGeom>
          <a:solidFill>
            <a:srgbClr val="FFFFFF">
              <a:alpha val="89999"/>
            </a:srgbClr>
          </a:solidFill>
          <a:ln w="28575">
            <a:solidFill>
              <a:srgbClr val="849A0A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 sz="1400" b="1" dirty="0">
              <a:solidFill>
                <a:prstClr val="black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7612187" y="980728"/>
            <a:ext cx="4152628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помологический (для плодово-ягодных культур), ботанический (для овощных культур и картофеля) или </a:t>
            </a:r>
            <a:r>
              <a:rPr lang="ru-RU" sz="16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ампелографический</a:t>
            </a:r>
            <a: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(для винограда) сорт;</a:t>
            </a:r>
          </a:p>
          <a:p>
            <a:pPr algn="ctr"/>
            <a: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товарный сорт (при наличии);</a:t>
            </a:r>
          </a:p>
          <a:p>
            <a:pPr algn="ctr"/>
            <a: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указание на особые способы обработки продукта (при необходимости);</a:t>
            </a:r>
          </a:p>
          <a:p>
            <a:pPr algn="ctr"/>
            <a: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сведения рекламного характера (при необходимости);</a:t>
            </a:r>
          </a:p>
          <a:p>
            <a:pPr algn="ctr"/>
            <a: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дата сбора и дата упаковывания;</a:t>
            </a:r>
          </a:p>
          <a:p>
            <a:pPr algn="ctr"/>
            <a: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выращено в защищенном грунте (для продукции, выращенной в защищенном грунте);</a:t>
            </a:r>
          </a:p>
          <a:p>
            <a:pPr marL="171450" indent="-171450" algn="ctr">
              <a:buFontTx/>
              <a:buChar char="-"/>
            </a:pPr>
            <a:r>
              <a:rPr lang="ru-RU" sz="1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</a:t>
            </a:r>
            <a: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хранения </a:t>
            </a:r>
            <a:r>
              <a:rPr lang="ru-RU" sz="1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ctr"/>
            <a:r>
              <a:rPr lang="ru-RU" sz="1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обозначение документа, в соответствии с которым изготовлен и может быть идентифицирован продукт;</a:t>
            </a:r>
          </a:p>
          <a:p>
            <a:pPr algn="ctr"/>
            <a: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 годности</a:t>
            </a:r>
            <a:endParaRPr lang="ru-RU" sz="16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информация о наличии ГМО</a:t>
            </a:r>
            <a:endParaRPr lang="ru-RU" sz="1600" b="1" dirty="0">
              <a:solidFill>
                <a:prstClr val="black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078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407370" y="6481229"/>
            <a:ext cx="176419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webtorgi.samregion.ru</a:t>
            </a:r>
            <a:endParaRPr lang="ru-RU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480376" y="6443981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8</a:t>
            </a:fld>
            <a:endParaRPr lang="ru-RU" dirty="0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795" y="312829"/>
            <a:ext cx="1008112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0" y="6373905"/>
            <a:ext cx="12192000" cy="46292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15343" y="6457881"/>
            <a:ext cx="176419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webtorgi.samregion.ru</a:t>
            </a:r>
            <a:endParaRPr lang="ru-RU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" name="Номер слайда 1"/>
          <p:cNvSpPr txBox="1">
            <a:spLocks/>
          </p:cNvSpPr>
          <p:nvPr/>
        </p:nvSpPr>
        <p:spPr>
          <a:xfrm>
            <a:off x="9632776" y="659638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14" name="Номер слайда 1"/>
          <p:cNvSpPr txBox="1">
            <a:spLocks/>
          </p:cNvSpPr>
          <p:nvPr/>
        </p:nvSpPr>
        <p:spPr>
          <a:xfrm>
            <a:off x="9688501" y="6419425"/>
            <a:ext cx="16640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19B0651-EE4F-4900-A07F-96A6BFA9D0F0}" type="slidenum">
              <a:rPr lang="ru-RU" smtClean="0"/>
              <a:pPr/>
              <a:t>8</a:t>
            </a:fld>
            <a:endParaRPr lang="ru-RU" dirty="0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flipH="1">
            <a:off x="2063554" y="980728"/>
            <a:ext cx="971004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9021763" y="1313539"/>
            <a:ext cx="3048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dirty="0" smtClean="0">
                <a:solidFill>
                  <a:prstClr val="black"/>
                </a:solidFill>
              </a:rPr>
              <a:t>.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8502292" y="1464956"/>
            <a:ext cx="2448272" cy="144016"/>
          </a:xfrm>
          <a:prstGeom prst="roundRect">
            <a:avLst/>
          </a:prstGeom>
          <a:solidFill>
            <a:srgbClr val="7FD13B"/>
          </a:solidFill>
          <a:ln w="25400" cap="flat" cmpd="sng" algn="ctr">
            <a:solidFill>
              <a:srgbClr val="7FD13B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Text Box 259"/>
          <p:cNvSpPr txBox="1">
            <a:spLocks noChangeArrowheads="1"/>
          </p:cNvSpPr>
          <p:nvPr/>
        </p:nvSpPr>
        <p:spPr bwMode="gray">
          <a:xfrm>
            <a:off x="2882651" y="3553188"/>
            <a:ext cx="248786" cy="24622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ru-RU" sz="1000" b="1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1000" b="1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Заголовок 2"/>
          <p:cNvSpPr txBox="1">
            <a:spLocks/>
          </p:cNvSpPr>
          <p:nvPr/>
        </p:nvSpPr>
        <p:spPr>
          <a:xfrm>
            <a:off x="2453620" y="-326115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Рыбная продукция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AutoShape 4"/>
          <p:cNvSpPr>
            <a:spLocks noChangeArrowheads="1"/>
          </p:cNvSpPr>
          <p:nvPr/>
        </p:nvSpPr>
        <p:spPr bwMode="ltGray">
          <a:xfrm>
            <a:off x="4852084" y="816885"/>
            <a:ext cx="2362200" cy="5782478"/>
          </a:xfrm>
          <a:prstGeom prst="upArrow">
            <a:avLst>
              <a:gd name="adj1" fmla="val 56361"/>
              <a:gd name="adj2" fmla="val 78336"/>
            </a:avLst>
          </a:prstGeom>
          <a:gradFill rotWithShape="1">
            <a:gsLst>
              <a:gs pos="0">
                <a:srgbClr val="849A0A"/>
              </a:gs>
              <a:gs pos="100000">
                <a:srgbClr val="849A0A">
                  <a:gamma/>
                  <a:shade val="56078"/>
                  <a:invGamma/>
                </a:srgb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ObliqueTopRight">
              <a:rot lat="0" lon="19199999" rev="0"/>
            </a:camera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rgbClr val="849A0A"/>
            </a:extrusionClr>
          </a:sp3d>
        </p:spPr>
        <p:txBody>
          <a:bodyPr wrap="none" anchor="ctr">
            <a:flatTx/>
          </a:bodyPr>
          <a:lstStyle/>
          <a:p>
            <a:pPr algn="ctr"/>
            <a:endParaRPr lang="ru-RU" sz="1000" b="1" kern="0" smtClean="0">
              <a:solidFill>
                <a:srgbClr val="2F2B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AutoShape 5"/>
          <p:cNvSpPr>
            <a:spLocks noChangeArrowheads="1"/>
          </p:cNvSpPr>
          <p:nvPr/>
        </p:nvSpPr>
        <p:spPr bwMode="ltGray">
          <a:xfrm>
            <a:off x="6857097" y="744876"/>
            <a:ext cx="2389187" cy="6058160"/>
          </a:xfrm>
          <a:prstGeom prst="downArrow">
            <a:avLst>
              <a:gd name="adj1" fmla="val 65009"/>
              <a:gd name="adj2" fmla="val 57909"/>
            </a:avLst>
          </a:prstGeom>
          <a:gradFill rotWithShape="1">
            <a:gsLst>
              <a:gs pos="0">
                <a:srgbClr val="A9A57C">
                  <a:gamma/>
                  <a:shade val="46275"/>
                  <a:invGamma/>
                </a:srgbClr>
              </a:gs>
              <a:gs pos="100000">
                <a:srgbClr val="A9A57C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ObliqueTopRight">
              <a:rot lat="0" lon="600000" rev="0"/>
            </a:camera>
            <a:lightRig rig="legacyFlat3" dir="t"/>
          </a:scene3d>
          <a:sp3d extrusionH="430200" prstMaterial="legacyPlastic">
            <a:bevelT w="13500" h="13500" prst="angle"/>
            <a:bevelB w="13500" h="13500" prst="angle"/>
            <a:extrusionClr>
              <a:srgbClr val="A9A57C"/>
            </a:extrusionClr>
          </a:sp3d>
        </p:spPr>
        <p:txBody>
          <a:bodyPr wrap="none" anchor="ctr">
            <a:flatTx/>
          </a:bodyPr>
          <a:lstStyle/>
          <a:p>
            <a:pPr algn="ctr"/>
            <a:endParaRPr lang="ru-RU" sz="1000" b="1" kern="0" smtClean="0">
              <a:solidFill>
                <a:srgbClr val="2F2B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AutoShape 6"/>
          <p:cNvSpPr>
            <a:spLocks noChangeArrowheads="1"/>
          </p:cNvSpPr>
          <p:nvPr/>
        </p:nvSpPr>
        <p:spPr bwMode="gray">
          <a:xfrm>
            <a:off x="1127449" y="782158"/>
            <a:ext cx="5358620" cy="5782951"/>
          </a:xfrm>
          <a:prstGeom prst="roundRect">
            <a:avLst>
              <a:gd name="adj" fmla="val 16667"/>
            </a:avLst>
          </a:prstGeom>
          <a:solidFill>
            <a:srgbClr val="FFFFFF">
              <a:alpha val="89999"/>
            </a:srgbClr>
          </a:solidFill>
          <a:ln w="28575">
            <a:solidFill>
              <a:srgbClr val="849A0A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3" name="AutoShape 6"/>
          <p:cNvSpPr>
            <a:spLocks noChangeArrowheads="1"/>
          </p:cNvSpPr>
          <p:nvPr/>
        </p:nvSpPr>
        <p:spPr bwMode="gray">
          <a:xfrm>
            <a:off x="7710204" y="744876"/>
            <a:ext cx="4359558" cy="6014233"/>
          </a:xfrm>
          <a:prstGeom prst="roundRect">
            <a:avLst>
              <a:gd name="adj" fmla="val 16667"/>
            </a:avLst>
          </a:prstGeom>
          <a:solidFill>
            <a:srgbClr val="FFFFFF">
              <a:alpha val="89999"/>
            </a:srgbClr>
          </a:solidFill>
          <a:ln w="28575">
            <a:solidFill>
              <a:srgbClr val="849A0A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061724" y="980728"/>
            <a:ext cx="5256324" cy="62940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а) наименование пищевой рыбной продукции, которое включает в себя:</a:t>
            </a:r>
          </a:p>
          <a:p>
            <a:pPr algn="ctr"/>
            <a:r>
              <a:rPr lang="ru-RU" sz="13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наименование вида пищевой рыбной продукции (например, "рыбный кулинарный полуфабрикат"</a:t>
            </a:r>
          </a:p>
          <a:p>
            <a:pPr algn="ctr"/>
            <a:r>
              <a:rPr lang="ru-RU" sz="13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зоологическое наименование вида водного биологического ресурса или объекта </a:t>
            </a:r>
            <a:r>
              <a:rPr lang="ru-RU" sz="13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аквакультуры</a:t>
            </a:r>
            <a:r>
              <a:rPr lang="ru-RU" sz="13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(например, "палтус черный гренландский");</a:t>
            </a:r>
          </a:p>
          <a:p>
            <a:pPr algn="ctr"/>
            <a:r>
              <a:rPr lang="ru-RU" sz="13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 разделки пищевой рыбной продукции (например, "филе трески", "спинка минтая", "тушка сельди");</a:t>
            </a:r>
          </a:p>
          <a:p>
            <a:pPr algn="ctr"/>
            <a:r>
              <a:rPr lang="ru-RU" sz="13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 обработки (например, "пастеризованная", "маринованная", "восстановленная").</a:t>
            </a:r>
          </a:p>
          <a:p>
            <a:pPr algn="ctr"/>
            <a:r>
              <a:rPr lang="ru-RU" sz="13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б) для </a:t>
            </a:r>
            <a:r>
              <a:rPr lang="ru-RU" sz="13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непереработанной</a:t>
            </a:r>
            <a:r>
              <a:rPr lang="ru-RU" sz="13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пищевой рыбной продукции - информация о принадлежности к району добычи, или к объектам </a:t>
            </a:r>
            <a:r>
              <a:rPr lang="ru-RU" sz="13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аквакультуры</a:t>
            </a:r>
            <a:r>
              <a:rPr lang="ru-RU" sz="13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ctr"/>
            <a:r>
              <a:rPr lang="ru-RU" sz="13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в) информация о составе пищевой рыбной продукции;</a:t>
            </a:r>
          </a:p>
          <a:p>
            <a:pPr algn="ctr"/>
            <a:r>
              <a:rPr lang="ru-RU" sz="13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г) наименование и место нахождения изготовителя или ФИО и место нахождения ИП-изготовителя, наименование и место нахождения уполномоченного изготовителем лица (при наличии), наименование и место нахождения импортера;</a:t>
            </a:r>
          </a:p>
          <a:p>
            <a:pPr algn="ctr"/>
            <a:r>
              <a:rPr lang="ru-RU" sz="13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д) дата производства пищевой рыбной продукции (для продукции, упакованной не в месте изготовления, дополнительно указывают дату упаковывания).</a:t>
            </a:r>
          </a:p>
          <a:p>
            <a:pPr algn="ctr"/>
            <a:r>
              <a:rPr lang="ru-RU" sz="13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е) срок годности пищевой рыбной продукции (кроме живой рыбы и живых водных беспозвоночных);</a:t>
            </a:r>
          </a:p>
          <a:p>
            <a:pPr algn="ctr"/>
            <a:r>
              <a:rPr lang="ru-RU" sz="13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ж) условия хранения пищевой рыбной продукции</a:t>
            </a:r>
            <a:r>
              <a:rPr lang="ru-RU" sz="13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ctr"/>
            <a:r>
              <a:rPr lang="ru-RU" sz="13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з) масса нетто (для мороженой глазированной пищевой рыбной продукции - масса нетто мороженой пищевой рыбной продукции без глазури);</a:t>
            </a:r>
          </a:p>
          <a:p>
            <a:pPr algn="ctr"/>
            <a:endParaRPr lang="ru-RU" sz="13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3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3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7710204" y="744876"/>
            <a:ext cx="324036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000"/>
              </a:spcAft>
            </a:pPr>
            <a:r>
              <a:rPr lang="ru-RU" sz="11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з</a:t>
            </a:r>
            <a:endParaRPr lang="ru-RU" sz="11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8026335" y="875681"/>
            <a:ext cx="4043427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информация об использовании ионизирующего излучения (при использовании);</a:t>
            </a:r>
          </a:p>
          <a:p>
            <a:pPr algn="ctr"/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к) состав модифицированной газовой среды в потребительской упаковке пищевой рыбной продукции (при использовании);</a:t>
            </a:r>
          </a:p>
          <a:p>
            <a:pPr algn="ctr"/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л) наличие вакуума, кроме рыбных консервов (при использовании);</a:t>
            </a:r>
          </a:p>
          <a:p>
            <a:pPr algn="ctr"/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м) рекомендации по использованию (в том числе по приготовлению) пищевой рыбной продукции в случае, если ее использование без таких рекомендаций затруднено либо может причинить вред здоровью потребителей.</a:t>
            </a:r>
          </a:p>
          <a:p>
            <a:pPr algn="ctr"/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н) использование рыбы с нерестовыми изменениями при производстве пищевой рыбной продукции (при производстве рыбных консервов);</a:t>
            </a:r>
          </a:p>
          <a:p>
            <a:pPr algn="ctr"/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о) информация о замораживании (охлаждении) пищевой рыбной продукции;</a:t>
            </a:r>
          </a:p>
          <a:p>
            <a:pPr algn="ctr"/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п) массовая доля глазури в процентах (для мороженой глазированной пищевой рыбной продукции);</a:t>
            </a:r>
          </a:p>
          <a:p>
            <a:pPr algn="ctr"/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р) показатели пищевой ценности (для переработанной пищевой рыбной продукции);</a:t>
            </a:r>
          </a:p>
          <a:p>
            <a:pPr algn="ctr"/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с) сведения о наличии в продукции ГМО</a:t>
            </a:r>
          </a:p>
          <a:p>
            <a:pPr algn="ctr"/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т) единый знак обращения продукции на рынке </a:t>
            </a:r>
          </a:p>
        </p:txBody>
      </p:sp>
    </p:spTree>
    <p:extLst>
      <p:ext uri="{BB962C8B-B14F-4D97-AF65-F5344CB8AC3E}">
        <p14:creationId xmlns:p14="http://schemas.microsoft.com/office/powerpoint/2010/main" val="3067487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407370" y="6481229"/>
            <a:ext cx="176419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webtorgi.samregion.ru</a:t>
            </a:r>
            <a:endParaRPr lang="ru-RU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480376" y="6443981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9</a:t>
            </a:fld>
            <a:endParaRPr lang="ru-RU" dirty="0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795" y="312829"/>
            <a:ext cx="1008112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0" y="6373905"/>
            <a:ext cx="12192000" cy="46292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15343" y="6457881"/>
            <a:ext cx="176419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webtorgi.samregion.ru</a:t>
            </a:r>
            <a:endParaRPr lang="ru-RU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" name="Номер слайда 1"/>
          <p:cNvSpPr txBox="1">
            <a:spLocks/>
          </p:cNvSpPr>
          <p:nvPr/>
        </p:nvSpPr>
        <p:spPr>
          <a:xfrm>
            <a:off x="9632776" y="659638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14" name="Номер слайда 1"/>
          <p:cNvSpPr txBox="1">
            <a:spLocks/>
          </p:cNvSpPr>
          <p:nvPr/>
        </p:nvSpPr>
        <p:spPr>
          <a:xfrm>
            <a:off x="9688501" y="6419425"/>
            <a:ext cx="16640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19B0651-EE4F-4900-A07F-96A6BFA9D0F0}" type="slidenum">
              <a:rPr lang="ru-RU" smtClean="0"/>
              <a:pPr/>
              <a:t>9</a:t>
            </a:fld>
            <a:endParaRPr lang="ru-RU" dirty="0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flipH="1">
            <a:off x="2063554" y="980728"/>
            <a:ext cx="971004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9021763" y="1313539"/>
            <a:ext cx="3048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dirty="0" smtClean="0">
                <a:solidFill>
                  <a:prstClr val="black"/>
                </a:solidFill>
              </a:rPr>
              <a:t>.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2" name="Freeform 7"/>
          <p:cNvSpPr>
            <a:spLocks/>
          </p:cNvSpPr>
          <p:nvPr/>
        </p:nvSpPr>
        <p:spPr bwMode="gray">
          <a:xfrm rot="10199330">
            <a:off x="3544410" y="2125344"/>
            <a:ext cx="1138465" cy="1458962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solidFill>
            <a:srgbClr val="4E5B6F">
              <a:lumMod val="20000"/>
              <a:lumOff val="80000"/>
            </a:srgbClr>
          </a:solidFill>
          <a:ln w="9525" algn="ctr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prst="angle"/>
          </a:sp3d>
          <a:extLst/>
        </p:spPr>
        <p:txBody>
          <a:bodyPr wrap="none" anchor="ctr"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AutoShape 7"/>
          <p:cNvSpPr>
            <a:spLocks noChangeArrowheads="1"/>
          </p:cNvSpPr>
          <p:nvPr/>
        </p:nvSpPr>
        <p:spPr bwMode="gray">
          <a:xfrm>
            <a:off x="5271841" y="3320195"/>
            <a:ext cx="5457825" cy="1304925"/>
          </a:xfrm>
          <a:prstGeom prst="roundRect">
            <a:avLst>
              <a:gd name="adj" fmla="val 11505"/>
            </a:avLst>
          </a:prstGeom>
          <a:gradFill rotWithShape="1">
            <a:gsLst>
              <a:gs pos="0">
                <a:srgbClr val="FFFFFF"/>
              </a:gs>
              <a:gs pos="26000">
                <a:srgbClr val="E6E6E6"/>
              </a:gs>
              <a:gs pos="63000">
                <a:srgbClr val="7D8496"/>
              </a:gs>
              <a:gs pos="73000">
                <a:srgbClr val="E6E6E6"/>
              </a:gs>
              <a:gs pos="93000">
                <a:srgbClr val="7D8496"/>
              </a:gs>
              <a:gs pos="100000">
                <a:srgbClr val="E6E6E6"/>
              </a:gs>
            </a:gsLst>
            <a:lin ang="2700000" scaled="0"/>
          </a:gradFill>
          <a:ln w="9525" algn="ctr">
            <a:noFill/>
            <a:miter lim="800000"/>
            <a:headEnd/>
            <a:tailEnd/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  <a:reflection blurRad="6350" stA="50000" endA="300" endPos="55500" dist="50800" dir="5400000" sy="-100000" algn="bl" rotWithShape="0"/>
          </a:effectLst>
          <a:scene3d>
            <a:camera prst="orthographicFront"/>
            <a:lightRig rig="threePt" dir="t"/>
          </a:scene3d>
          <a:sp3d>
            <a:bevelB prst="relaxedInset"/>
          </a:sp3d>
        </p:spPr>
        <p:txBody>
          <a:bodyPr wrap="none" anchor="ctr"/>
          <a:lstStyle/>
          <a:p>
            <a:pPr eaLnBrk="0" hangingPunct="0"/>
            <a:endParaRPr lang="ru-RU" sz="1600" b="1" kern="0">
              <a:solidFill>
                <a:prstClr val="black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AutoShape 8"/>
          <p:cNvSpPr>
            <a:spLocks noChangeArrowheads="1"/>
          </p:cNvSpPr>
          <p:nvPr/>
        </p:nvSpPr>
        <p:spPr bwMode="gray">
          <a:xfrm>
            <a:off x="6151316" y="3766282"/>
            <a:ext cx="376237" cy="344488"/>
          </a:xfrm>
          <a:prstGeom prst="rightArrow">
            <a:avLst>
              <a:gd name="adj1" fmla="val 50000"/>
              <a:gd name="adj2" fmla="val 45507"/>
            </a:avLst>
          </a:prstGeom>
          <a:solidFill>
            <a:srgbClr val="FEFEF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600" b="1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AutoShape 9"/>
          <p:cNvSpPr>
            <a:spLocks noChangeArrowheads="1"/>
          </p:cNvSpPr>
          <p:nvPr/>
        </p:nvSpPr>
        <p:spPr bwMode="ltGray">
          <a:xfrm>
            <a:off x="5309941" y="4842607"/>
            <a:ext cx="5422900" cy="1314450"/>
          </a:xfrm>
          <a:prstGeom prst="roundRect">
            <a:avLst>
              <a:gd name="adj" fmla="val 11505"/>
            </a:avLst>
          </a:prstGeom>
          <a:gradFill rotWithShape="1">
            <a:gsLst>
              <a:gs pos="0">
                <a:srgbClr val="FFFFFF"/>
              </a:gs>
              <a:gs pos="26000">
                <a:srgbClr val="E6E6E6"/>
              </a:gs>
              <a:gs pos="63000">
                <a:srgbClr val="7D8496"/>
              </a:gs>
              <a:gs pos="73000">
                <a:srgbClr val="E6E6E6"/>
              </a:gs>
              <a:gs pos="93000">
                <a:srgbClr val="7D8496"/>
              </a:gs>
              <a:gs pos="100000">
                <a:srgbClr val="E6E6E6"/>
              </a:gs>
            </a:gsLst>
            <a:lin ang="2700000" scaled="0"/>
          </a:gradFill>
          <a:ln w="9525" algn="ctr">
            <a:noFill/>
            <a:miter lim="800000"/>
            <a:headEnd/>
            <a:tailEnd/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  <a:reflection blurRad="6350" stA="50000" endA="300" endPos="55500" dist="50800" dir="5400000" sy="-100000" algn="bl" rotWithShape="0"/>
          </a:effectLst>
          <a:scene3d>
            <a:camera prst="orthographicFront"/>
            <a:lightRig rig="threePt" dir="t"/>
          </a:scene3d>
          <a:sp3d>
            <a:bevelB prst="relaxedInset"/>
          </a:sp3d>
        </p:spPr>
        <p:txBody>
          <a:bodyPr wrap="none" anchor="ctr"/>
          <a:lstStyle/>
          <a:p>
            <a:pPr eaLnBrk="0" hangingPunct="0"/>
            <a:endParaRPr lang="ru-RU" sz="1600" b="1" kern="0">
              <a:solidFill>
                <a:prstClr val="black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AutoShape 10"/>
          <p:cNvSpPr>
            <a:spLocks noChangeArrowheads="1"/>
          </p:cNvSpPr>
          <p:nvPr/>
        </p:nvSpPr>
        <p:spPr bwMode="gray">
          <a:xfrm>
            <a:off x="6124328" y="5307745"/>
            <a:ext cx="376238" cy="347662"/>
          </a:xfrm>
          <a:prstGeom prst="rightArrow">
            <a:avLst>
              <a:gd name="adj1" fmla="val 50000"/>
              <a:gd name="adj2" fmla="val 45091"/>
            </a:avLst>
          </a:prstGeom>
          <a:solidFill>
            <a:srgbClr val="FEFEF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600" b="1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AutoShape 11"/>
          <p:cNvSpPr>
            <a:spLocks noChangeArrowheads="1"/>
          </p:cNvSpPr>
          <p:nvPr/>
        </p:nvSpPr>
        <p:spPr bwMode="gray">
          <a:xfrm>
            <a:off x="5202859" y="1843648"/>
            <a:ext cx="5457825" cy="1304925"/>
          </a:xfrm>
          <a:prstGeom prst="roundRect">
            <a:avLst>
              <a:gd name="adj" fmla="val 11505"/>
            </a:avLst>
          </a:prstGeom>
          <a:gradFill rotWithShape="1">
            <a:gsLst>
              <a:gs pos="0">
                <a:srgbClr val="FFFFFF"/>
              </a:gs>
              <a:gs pos="26000">
                <a:srgbClr val="E6E6E6"/>
              </a:gs>
              <a:gs pos="63000">
                <a:srgbClr val="7D8496"/>
              </a:gs>
              <a:gs pos="73000">
                <a:srgbClr val="E6E6E6"/>
              </a:gs>
              <a:gs pos="93000">
                <a:srgbClr val="7D8496"/>
              </a:gs>
              <a:gs pos="100000">
                <a:srgbClr val="E6E6E6"/>
              </a:gs>
            </a:gsLst>
            <a:lin ang="2700000" scaled="0"/>
          </a:gradFill>
          <a:ln w="9525" algn="ctr">
            <a:noFill/>
            <a:miter lim="800000"/>
            <a:headEnd/>
            <a:tailEnd/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  <a:reflection blurRad="6350" stA="50000" endA="300" endPos="55500" dist="50800" dir="5400000" sy="-100000" algn="bl" rotWithShape="0"/>
            <a:softEdge rad="635000"/>
          </a:effectLst>
          <a:scene3d>
            <a:camera prst="orthographicFront"/>
            <a:lightRig rig="threePt" dir="t"/>
          </a:scene3d>
          <a:sp3d>
            <a:bevelB prst="relaxedInset"/>
          </a:sp3d>
        </p:spPr>
        <p:txBody>
          <a:bodyPr wrap="none" anchor="ctr"/>
          <a:lstStyle/>
          <a:p>
            <a:pPr eaLnBrk="0" hangingPunct="0"/>
            <a:endParaRPr lang="ru-RU" sz="1600" b="1" kern="0">
              <a:solidFill>
                <a:prstClr val="black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AutoShape 12"/>
          <p:cNvSpPr>
            <a:spLocks noChangeArrowheads="1"/>
          </p:cNvSpPr>
          <p:nvPr/>
        </p:nvSpPr>
        <p:spPr bwMode="gray">
          <a:xfrm>
            <a:off x="6132266" y="2270857"/>
            <a:ext cx="376237" cy="344488"/>
          </a:xfrm>
          <a:prstGeom prst="rightArrow">
            <a:avLst>
              <a:gd name="adj1" fmla="val 50000"/>
              <a:gd name="adj2" fmla="val 45507"/>
            </a:avLst>
          </a:prstGeom>
          <a:solidFill>
            <a:srgbClr val="FEFEF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600" b="1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AutoShape 13"/>
          <p:cNvSpPr>
            <a:spLocks noChangeArrowheads="1"/>
          </p:cNvSpPr>
          <p:nvPr/>
        </p:nvSpPr>
        <p:spPr bwMode="gray">
          <a:xfrm>
            <a:off x="4643191" y="1823855"/>
            <a:ext cx="1628775" cy="1298575"/>
          </a:xfrm>
          <a:prstGeom prst="roundRect">
            <a:avLst>
              <a:gd name="adj" fmla="val 11921"/>
            </a:avLst>
          </a:prstGeom>
          <a:solidFill>
            <a:sysClr val="window" lastClr="FFFFFF">
              <a:lumMod val="85000"/>
            </a:sysClr>
          </a:solidFill>
          <a:ln w="25400">
            <a:solidFill>
              <a:srgbClr val="FEFEFE"/>
            </a:solidFill>
            <a:round/>
            <a:headEnd/>
            <a:tailEnd/>
          </a:ln>
          <a:effectLst>
            <a:outerShdw dist="53882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5" name="Freeform 14"/>
          <p:cNvSpPr>
            <a:spLocks/>
          </p:cNvSpPr>
          <p:nvPr/>
        </p:nvSpPr>
        <p:spPr bwMode="gray">
          <a:xfrm>
            <a:off x="4752728" y="1873982"/>
            <a:ext cx="811213" cy="649288"/>
          </a:xfrm>
          <a:custGeom>
            <a:avLst/>
            <a:gdLst/>
            <a:ahLst/>
            <a:cxnLst>
              <a:cxn ang="0">
                <a:pos x="118" y="0"/>
              </a:cxn>
              <a:cxn ang="0">
                <a:pos x="0" y="118"/>
              </a:cxn>
              <a:cxn ang="0">
                <a:pos x="0" y="589"/>
              </a:cxn>
              <a:cxn ang="0">
                <a:pos x="161" y="174"/>
              </a:cxn>
              <a:cxn ang="0">
                <a:pos x="589" y="0"/>
              </a:cxn>
              <a:cxn ang="0">
                <a:pos x="118" y="0"/>
              </a:cxn>
            </a:cxnLst>
            <a:rect l="0" t="0" r="r" b="b"/>
            <a:pathLst>
              <a:path w="596" h="598">
                <a:moveTo>
                  <a:pt x="118" y="0"/>
                </a:moveTo>
                <a:cubicBezTo>
                  <a:pt x="53" y="0"/>
                  <a:pt x="0" y="53"/>
                  <a:pt x="0" y="118"/>
                </a:cubicBezTo>
                <a:lnTo>
                  <a:pt x="0" y="589"/>
                </a:lnTo>
                <a:cubicBezTo>
                  <a:pt x="27" y="598"/>
                  <a:pt x="12" y="309"/>
                  <a:pt x="161" y="174"/>
                </a:cubicBezTo>
                <a:cubicBezTo>
                  <a:pt x="310" y="39"/>
                  <a:pt x="596" y="29"/>
                  <a:pt x="589" y="0"/>
                </a:cubicBezTo>
                <a:lnTo>
                  <a:pt x="118" y="0"/>
                </a:lnTo>
                <a:close/>
              </a:path>
            </a:pathLst>
          </a:custGeom>
          <a:solidFill>
            <a:sysClr val="window" lastClr="FFFFFF">
              <a:lumMod val="95000"/>
            </a:sysClr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6" name="AutoShape 15"/>
          <p:cNvSpPr>
            <a:spLocks noChangeArrowheads="1"/>
          </p:cNvSpPr>
          <p:nvPr/>
        </p:nvSpPr>
        <p:spPr bwMode="gray">
          <a:xfrm>
            <a:off x="4701928" y="3310670"/>
            <a:ext cx="1628775" cy="1298575"/>
          </a:xfrm>
          <a:prstGeom prst="roundRect">
            <a:avLst>
              <a:gd name="adj" fmla="val 11921"/>
            </a:avLst>
          </a:prstGeom>
          <a:solidFill>
            <a:sysClr val="window" lastClr="FFFFFF">
              <a:lumMod val="85000"/>
            </a:sysClr>
          </a:solidFill>
          <a:ln w="25400">
            <a:solidFill>
              <a:srgbClr val="FEFEFE"/>
            </a:solidFill>
            <a:round/>
            <a:headEnd/>
            <a:tailEnd/>
          </a:ln>
          <a:effectLst>
            <a:outerShdw dist="53882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Freeform 16"/>
          <p:cNvSpPr>
            <a:spLocks/>
          </p:cNvSpPr>
          <p:nvPr/>
        </p:nvSpPr>
        <p:spPr bwMode="gray">
          <a:xfrm>
            <a:off x="4755903" y="3375757"/>
            <a:ext cx="811213" cy="649288"/>
          </a:xfrm>
          <a:custGeom>
            <a:avLst/>
            <a:gdLst/>
            <a:ahLst/>
            <a:cxnLst>
              <a:cxn ang="0">
                <a:pos x="118" y="0"/>
              </a:cxn>
              <a:cxn ang="0">
                <a:pos x="0" y="118"/>
              </a:cxn>
              <a:cxn ang="0">
                <a:pos x="0" y="589"/>
              </a:cxn>
              <a:cxn ang="0">
                <a:pos x="161" y="174"/>
              </a:cxn>
              <a:cxn ang="0">
                <a:pos x="589" y="0"/>
              </a:cxn>
              <a:cxn ang="0">
                <a:pos x="118" y="0"/>
              </a:cxn>
            </a:cxnLst>
            <a:rect l="0" t="0" r="r" b="b"/>
            <a:pathLst>
              <a:path w="596" h="598">
                <a:moveTo>
                  <a:pt x="118" y="0"/>
                </a:moveTo>
                <a:cubicBezTo>
                  <a:pt x="53" y="0"/>
                  <a:pt x="0" y="53"/>
                  <a:pt x="0" y="118"/>
                </a:cubicBezTo>
                <a:lnTo>
                  <a:pt x="0" y="589"/>
                </a:lnTo>
                <a:cubicBezTo>
                  <a:pt x="27" y="598"/>
                  <a:pt x="12" y="309"/>
                  <a:pt x="161" y="174"/>
                </a:cubicBezTo>
                <a:cubicBezTo>
                  <a:pt x="310" y="39"/>
                  <a:pt x="596" y="29"/>
                  <a:pt x="589" y="0"/>
                </a:cubicBezTo>
                <a:lnTo>
                  <a:pt x="118" y="0"/>
                </a:lnTo>
                <a:close/>
              </a:path>
            </a:pathLst>
          </a:custGeom>
          <a:solidFill>
            <a:sysClr val="window" lastClr="FFFFFF">
              <a:lumMod val="95000"/>
            </a:sysClr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8" name="AutoShape 17"/>
          <p:cNvSpPr>
            <a:spLocks noChangeArrowheads="1"/>
          </p:cNvSpPr>
          <p:nvPr/>
        </p:nvSpPr>
        <p:spPr bwMode="gray">
          <a:xfrm>
            <a:off x="4682878" y="4833082"/>
            <a:ext cx="1628775" cy="1298575"/>
          </a:xfrm>
          <a:prstGeom prst="roundRect">
            <a:avLst>
              <a:gd name="adj" fmla="val 11921"/>
            </a:avLst>
          </a:prstGeom>
          <a:solidFill>
            <a:sysClr val="window" lastClr="FFFFFF">
              <a:lumMod val="85000"/>
            </a:sysClr>
          </a:solidFill>
          <a:ln w="25400">
            <a:solidFill>
              <a:srgbClr val="FEFEFE"/>
            </a:solidFill>
            <a:round/>
            <a:headEnd/>
            <a:tailEnd/>
          </a:ln>
          <a:effectLst>
            <a:outerShdw dist="53882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Freeform 18"/>
          <p:cNvSpPr>
            <a:spLocks/>
          </p:cNvSpPr>
          <p:nvPr/>
        </p:nvSpPr>
        <p:spPr bwMode="gray">
          <a:xfrm>
            <a:off x="4736853" y="4888645"/>
            <a:ext cx="811213" cy="649287"/>
          </a:xfrm>
          <a:custGeom>
            <a:avLst/>
            <a:gdLst/>
            <a:ahLst/>
            <a:cxnLst>
              <a:cxn ang="0">
                <a:pos x="118" y="0"/>
              </a:cxn>
              <a:cxn ang="0">
                <a:pos x="0" y="118"/>
              </a:cxn>
              <a:cxn ang="0">
                <a:pos x="0" y="589"/>
              </a:cxn>
              <a:cxn ang="0">
                <a:pos x="161" y="174"/>
              </a:cxn>
              <a:cxn ang="0">
                <a:pos x="589" y="0"/>
              </a:cxn>
              <a:cxn ang="0">
                <a:pos x="118" y="0"/>
              </a:cxn>
            </a:cxnLst>
            <a:rect l="0" t="0" r="r" b="b"/>
            <a:pathLst>
              <a:path w="596" h="598">
                <a:moveTo>
                  <a:pt x="118" y="0"/>
                </a:moveTo>
                <a:cubicBezTo>
                  <a:pt x="53" y="0"/>
                  <a:pt x="0" y="53"/>
                  <a:pt x="0" y="118"/>
                </a:cubicBezTo>
                <a:lnTo>
                  <a:pt x="0" y="589"/>
                </a:lnTo>
                <a:cubicBezTo>
                  <a:pt x="27" y="598"/>
                  <a:pt x="12" y="309"/>
                  <a:pt x="161" y="174"/>
                </a:cubicBezTo>
                <a:cubicBezTo>
                  <a:pt x="310" y="39"/>
                  <a:pt x="596" y="29"/>
                  <a:pt x="589" y="0"/>
                </a:cubicBezTo>
                <a:lnTo>
                  <a:pt x="118" y="0"/>
                </a:lnTo>
                <a:close/>
              </a:path>
            </a:pathLst>
          </a:custGeom>
          <a:solidFill>
            <a:sysClr val="window" lastClr="FFFFFF">
              <a:lumMod val="95000"/>
            </a:sysClr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0" name="Text Box 20"/>
          <p:cNvSpPr txBox="1">
            <a:spLocks noChangeArrowheads="1"/>
          </p:cNvSpPr>
          <p:nvPr/>
        </p:nvSpPr>
        <p:spPr bwMode="black">
          <a:xfrm>
            <a:off x="6471787" y="2244553"/>
            <a:ext cx="3932237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  <a:reflection blurRad="6350" stA="50000" endA="300" endPos="55500" dist="50800" dir="5400000" sy="-100000" algn="bl" rotWithShape="0"/>
          </a:effectLst>
          <a:scene3d>
            <a:camera prst="orthographicFront"/>
            <a:lightRig rig="threePt" dir="t"/>
          </a:scene3d>
          <a:sp3d>
            <a:bevelB prst="relaxedInset"/>
          </a:sp3d>
        </p:spPr>
        <p:txBody>
          <a:bodyPr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hangingPunct="0"/>
            <a: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 указанием часа, числа, месяца</a:t>
            </a:r>
            <a:endParaRPr lang="en-US" sz="2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 Box 21"/>
          <p:cNvSpPr txBox="1">
            <a:spLocks noChangeArrowheads="1"/>
          </p:cNvSpPr>
          <p:nvPr/>
        </p:nvSpPr>
        <p:spPr bwMode="black">
          <a:xfrm>
            <a:off x="6522407" y="3741499"/>
            <a:ext cx="3932237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hangingPunct="0"/>
            <a: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 указанием числа, месяца, года</a:t>
            </a:r>
            <a:endParaRPr lang="en-US" sz="2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 Box 22"/>
          <p:cNvSpPr txBox="1">
            <a:spLocks noChangeArrowheads="1"/>
          </p:cNvSpPr>
          <p:nvPr/>
        </p:nvSpPr>
        <p:spPr bwMode="black">
          <a:xfrm>
            <a:off x="6541841" y="5114070"/>
            <a:ext cx="3932237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hangingPunct="0"/>
            <a:r>
              <a:rPr 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 указанием месяца, года или числа, месяца, года</a:t>
            </a:r>
            <a:endParaRPr lang="en-US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 Box 24"/>
          <p:cNvSpPr txBox="1">
            <a:spLocks noChangeArrowheads="1"/>
          </p:cNvSpPr>
          <p:nvPr/>
        </p:nvSpPr>
        <p:spPr bwMode="white">
          <a:xfrm>
            <a:off x="4670178" y="2206489"/>
            <a:ext cx="1673225" cy="584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ru-RU" sz="1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срок годности до 72 часов</a:t>
            </a:r>
            <a:endParaRPr lang="en-US" sz="16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 Box 25"/>
          <p:cNvSpPr txBox="1">
            <a:spLocks noChangeArrowheads="1"/>
          </p:cNvSpPr>
          <p:nvPr/>
        </p:nvSpPr>
        <p:spPr bwMode="white">
          <a:xfrm>
            <a:off x="4657478" y="3633778"/>
            <a:ext cx="1673225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ru-RU" sz="1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срок годности от 72 часов до трех месяцев</a:t>
            </a:r>
            <a:endParaRPr lang="en-US" sz="16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ext Box 26"/>
          <p:cNvSpPr txBox="1">
            <a:spLocks noChangeArrowheads="1"/>
          </p:cNvSpPr>
          <p:nvPr/>
        </p:nvSpPr>
        <p:spPr bwMode="white">
          <a:xfrm>
            <a:off x="4673169" y="5188155"/>
            <a:ext cx="1673225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ru-RU" sz="1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срок годности не менее трех месяцев</a:t>
            </a:r>
            <a:endParaRPr lang="en-US" sz="16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Стрелка вниз 35"/>
          <p:cNvSpPr/>
          <p:nvPr/>
        </p:nvSpPr>
        <p:spPr>
          <a:xfrm rot="16200000">
            <a:off x="3723091" y="3396791"/>
            <a:ext cx="1146401" cy="1046162"/>
          </a:xfrm>
          <a:prstGeom prst="downArrow">
            <a:avLst/>
          </a:prstGeom>
          <a:solidFill>
            <a:srgbClr val="4E5B6F">
              <a:lumMod val="20000"/>
              <a:lumOff val="80000"/>
            </a:srgbClr>
          </a:solidFill>
          <a:ln w="9525" algn="ctr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none" anchor="ctr"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AutoShape 15"/>
          <p:cNvSpPr>
            <a:spLocks noChangeArrowheads="1"/>
          </p:cNvSpPr>
          <p:nvPr/>
        </p:nvSpPr>
        <p:spPr bwMode="gray">
          <a:xfrm>
            <a:off x="1778624" y="3176019"/>
            <a:ext cx="1877268" cy="1298575"/>
          </a:xfrm>
          <a:prstGeom prst="roundRect">
            <a:avLst>
              <a:gd name="adj" fmla="val 11921"/>
            </a:avLst>
          </a:prstGeom>
          <a:solidFill>
            <a:sysClr val="window" lastClr="FFFFFF">
              <a:lumMod val="85000"/>
            </a:sysClr>
          </a:solidFill>
          <a:ln w="25400">
            <a:solidFill>
              <a:srgbClr val="FEFEFE"/>
            </a:solidFill>
            <a:round/>
            <a:headEnd/>
            <a:tailEnd/>
          </a:ln>
          <a:effectLst>
            <a:glow rad="101600">
              <a:sysClr val="windowText" lastClr="000000">
                <a:lumMod val="75000"/>
                <a:lumOff val="25000"/>
                <a:alpha val="60000"/>
              </a:sysClr>
            </a:glow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дата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изготовления</a:t>
            </a:r>
            <a:endParaRPr kumimoji="0" lang="ru-RU" sz="14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Freeform 9"/>
          <p:cNvSpPr>
            <a:spLocks/>
          </p:cNvSpPr>
          <p:nvPr/>
        </p:nvSpPr>
        <p:spPr bwMode="gray">
          <a:xfrm flipH="1">
            <a:off x="3624698" y="4474594"/>
            <a:ext cx="1018493" cy="1183232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solidFill>
            <a:srgbClr val="4E5B6F">
              <a:lumMod val="20000"/>
              <a:lumOff val="80000"/>
            </a:srgbClr>
          </a:solidFill>
          <a:ln w="9525" algn="ctr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prst="angle"/>
          </a:sp3d>
          <a:extLst/>
        </p:spPr>
        <p:txBody>
          <a:bodyPr wrap="none" anchor="ctr"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1748384" y="149731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Указание в маркировке пищевой продукции даты ее изготовления в зависимости от срока ее годности </a:t>
            </a:r>
            <a:endParaRPr kumimoji="0" lang="ru-RU" sz="20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397162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a: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TM01859861[[fn=Выставка]]</Template>
  <TotalTime>2602</TotalTime>
  <Words>2358</Words>
  <Application>Microsoft Office PowerPoint</Application>
  <PresentationFormat>Произвольный</PresentationFormat>
  <Paragraphs>364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Шарапов Ильяс Рифкатович</dc:creator>
  <cp:lastModifiedBy>Стрелкова Анастасия Вадимовна</cp:lastModifiedBy>
  <cp:revision>220</cp:revision>
  <cp:lastPrinted>2020-02-26T07:55:01Z</cp:lastPrinted>
  <dcterms:created xsi:type="dcterms:W3CDTF">2020-01-20T08:21:55Z</dcterms:created>
  <dcterms:modified xsi:type="dcterms:W3CDTF">2020-10-06T14:38:20Z</dcterms:modified>
</cp:coreProperties>
</file>