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74" r:id="rId2"/>
    <p:sldId id="257" r:id="rId3"/>
    <p:sldId id="258" r:id="rId4"/>
    <p:sldId id="259" r:id="rId5"/>
    <p:sldId id="275" r:id="rId6"/>
    <p:sldId id="277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embeddedFontLst>
    <p:embeddedFont>
      <p:font typeface="Raleway" panose="020B0604020202020204" charset="-52"/>
      <p:regular r:id="rId21"/>
    </p:embeddedFont>
    <p:embeddedFont>
      <p:font typeface="Source Sans Pro" panose="020B0604020202020204" charset="0"/>
      <p:regular r:id="rId22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580"/>
  </p:normalViewPr>
  <p:slideViewPr>
    <p:cSldViewPr snapToGrid="0">
      <p:cViewPr>
        <p:scale>
          <a:sx n="116" d="100"/>
          <a:sy n="116" d="100"/>
        </p:scale>
        <p:origin x="-437" y="-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34176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728061f99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728061f99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728061f99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728061f99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728061f99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728061f997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28061f99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28061f99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28061f997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728061f997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28061f99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28061f997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28061f99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28061f99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7548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 panose="020B0503030403020204"/>
              <a:buNone/>
              <a:defRPr sz="120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 panose="020B0503030403020204"/>
              <a:buNone/>
              <a:defRPr sz="120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 panose="020B0503030403020204"/>
              <a:buNone/>
              <a:defRPr sz="120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 panose="020B0503030403020204"/>
              <a:buNone/>
              <a:defRPr sz="120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 panose="020B0503030403020204"/>
              <a:buNone/>
              <a:defRPr sz="120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 panose="020B0503030403020204"/>
              <a:buNone/>
              <a:defRPr sz="120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 panose="020B0503030403020204"/>
              <a:buNone/>
              <a:defRPr sz="120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 panose="020B0503030403020204"/>
              <a:buNone/>
              <a:defRPr sz="120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 panose="020B0503030403020204"/>
              <a:buNone/>
              <a:defRPr sz="120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 panose="020B0503030101060003"/>
              <a:buNone/>
              <a:defRPr sz="3000" b="1">
                <a:solidFill>
                  <a:schemeClr val="dk2"/>
                </a:solidFill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 panose="020B0503030101060003"/>
              <a:buNone/>
              <a:defRPr sz="3000" b="1">
                <a:solidFill>
                  <a:schemeClr val="dk2"/>
                </a:solidFill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 panose="020B0503030101060003"/>
              <a:buNone/>
              <a:defRPr sz="3000" b="1">
                <a:solidFill>
                  <a:schemeClr val="dk2"/>
                </a:solidFill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 panose="020B0503030101060003"/>
              <a:buNone/>
              <a:defRPr sz="3000" b="1">
                <a:solidFill>
                  <a:schemeClr val="dk2"/>
                </a:solidFill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 panose="020B0503030101060003"/>
              <a:buNone/>
              <a:defRPr sz="3000" b="1">
                <a:solidFill>
                  <a:schemeClr val="dk2"/>
                </a:solidFill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 panose="020B0503030101060003"/>
              <a:buNone/>
              <a:defRPr sz="3000" b="1">
                <a:solidFill>
                  <a:schemeClr val="dk2"/>
                </a:solidFill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 panose="020B0503030101060003"/>
              <a:buNone/>
              <a:defRPr sz="3000" b="1">
                <a:solidFill>
                  <a:schemeClr val="dk2"/>
                </a:solidFill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 panose="020B0503030101060003"/>
              <a:buNone/>
              <a:defRPr sz="3000" b="1">
                <a:solidFill>
                  <a:schemeClr val="dk2"/>
                </a:solidFill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 panose="020B0503030101060003"/>
              <a:buNone/>
              <a:defRPr sz="3000" b="1">
                <a:solidFill>
                  <a:schemeClr val="dk2"/>
                </a:solidFill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 panose="020B0503030403020204"/>
              <a:buChar char="●"/>
              <a:defRPr sz="18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 panose="020B0503030403020204"/>
              <a:buChar char="○"/>
              <a:defRPr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 panose="020B0503030403020204"/>
              <a:buChar char="■"/>
              <a:defRPr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 panose="020B0503030403020204"/>
              <a:buChar char="●"/>
              <a:defRPr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 panose="020B0503030403020204"/>
              <a:buChar char="○"/>
              <a:defRPr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 panose="020B0503030403020204"/>
              <a:buChar char="■"/>
              <a:defRPr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 panose="020B0503030403020204"/>
              <a:buChar char="●"/>
              <a:defRPr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 panose="020B0503030403020204"/>
              <a:buChar char="○"/>
              <a:defRPr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Source Sans Pro" panose="020B0503030403020204"/>
              <a:buChar char="■"/>
              <a:defRPr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14300" indent="0">
              <a:buNone/>
            </a:pPr>
            <a:endParaRPr lang="ru-RU" b="1" dirty="0" smtClean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>
              <a:buNone/>
            </a:pPr>
            <a:endParaRPr lang="ru-RU" b="1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>
              <a:buNone/>
            </a:pPr>
            <a:endParaRPr lang="ru-RU" b="1" dirty="0" smtClean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>
              <a:buNone/>
            </a:pPr>
            <a:endParaRPr lang="ru-RU" b="1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>
              <a:buNone/>
            </a:pPr>
            <a:endParaRPr lang="ru-RU" b="1" dirty="0" smtClean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>
              <a:buNone/>
            </a:pPr>
            <a:endParaRPr lang="ru-RU" b="1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 algn="ctr">
              <a:buNone/>
            </a:pPr>
            <a:r>
              <a:rPr lang="ru-RU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Обзор изменений в законодательстве о контрактной системе с начала </a:t>
            </a:r>
            <a:r>
              <a:rPr lang="ru-RU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2020 </a:t>
            </a:r>
            <a:r>
              <a:rPr lang="ru-RU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года</a:t>
            </a:r>
            <a:endParaRPr lang="ru-RU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 algn="ctr">
              <a:buNone/>
            </a:pPr>
            <a:endParaRPr lang="ru-RU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 algn="ctr">
              <a:buNone/>
            </a:pP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 algn="ctr">
              <a:buNone/>
            </a:pPr>
            <a:endParaRPr lang="ru-RU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 algn="ctr">
              <a:buNone/>
            </a:pP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114300" indent="0" algn="r">
              <a:buNone/>
            </a:pPr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Times New Roman" panose="02020603050405020304"/>
              </a:rPr>
              <a:t>Акопян А.П.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1195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197272" y="2282711"/>
            <a:ext cx="5981063" cy="286079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xfrm>
            <a:off x="342078" y="0"/>
            <a:ext cx="8490222" cy="22827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600"/>
              </a:spcAft>
              <a:buNone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Правительству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ли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право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до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31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декабря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2020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года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включительно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устанавливать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новые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основания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для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закупки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у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единственного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поставщика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и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определять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порядок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таких</a:t>
            </a:r>
            <a:r>
              <a:rPr lang="en-US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закупок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</a:t>
            </a:r>
            <a:r>
              <a:rPr lang="ru-RU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(Ст.16 </a:t>
            </a:r>
            <a:r>
              <a:rPr lang="en-US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ФЗ-98  от </a:t>
            </a:r>
            <a:r>
              <a:rPr lang="en-US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01.04.2020</a:t>
            </a:r>
            <a:r>
              <a:rPr lang="ru-RU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вступило в силу с 01.04.2020)</a:t>
            </a:r>
            <a:r>
              <a:rPr lang="en-US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endParaRPr lang="ru-RU" sz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>
              <a:spcAft>
                <a:spcPts val="1600"/>
              </a:spcAft>
              <a:buNone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 настоящее время утвержден порядок, позволяющий субъектам РФ осуществлять закупки у ед. поставщика за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счет средств резервных фондов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высших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исполнительных органов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субъектов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РФ (</a:t>
            </a:r>
            <a:r>
              <a:rPr lang="ru-RU" sz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ПП РФ от 8 мая 2020 г. </a:t>
            </a:r>
            <a:r>
              <a:rPr lang="ru-RU" sz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№ 647 вступило в силу с 10.05.2020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)</a:t>
            </a:r>
            <a:endParaRPr lang="ru-RU" sz="1600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>
              <a:spcAft>
                <a:spcPts val="1600"/>
              </a:spcAft>
              <a:buNone/>
            </a:pPr>
            <a:endParaRPr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220" y="1291371"/>
            <a:ext cx="2945765" cy="34702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1181474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«под ключ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519" y="1276214"/>
            <a:ext cx="6236340" cy="3230002"/>
          </a:xfrm>
        </p:spPr>
        <p:txBody>
          <a:bodyPr/>
          <a:lstStyle/>
          <a:p>
            <a:pPr marL="114300" indent="0" algn="ctr">
              <a:buNone/>
            </a:pP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закупкой проектно-изыскательских и строительно-монтажных работ возможна поставка </a:t>
            </a:r>
            <a:r>
              <a:rPr lang="ru-RU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ЛЮБОГО оборудования</a:t>
            </a:r>
            <a:endParaRPr lang="ru-RU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предыдущей редакции Закона № 44-ФЗ допускается поставка только МЕДИЦИНСКОГО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чч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55-63 ст.112)).</a:t>
            </a:r>
          </a:p>
          <a:p>
            <a:pPr marL="114300" indent="0" algn="ctr">
              <a:buNone/>
            </a:pP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можно будет проводить как в форме электронного аукциона, так и в форме электронного конкурса. </a:t>
            </a:r>
          </a:p>
          <a:p>
            <a:pPr marL="114300" indent="0" algn="ctr">
              <a:buNone/>
            </a:pP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объектов капитального строительства </a:t>
            </a:r>
            <a:r>
              <a:rPr lang="ru-RU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д.б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утвержден ОИВ СО</a:t>
            </a:r>
          </a:p>
          <a:p>
            <a:pPr marL="114300" indent="0" algn="ctr">
              <a:buNone/>
            </a:pPr>
            <a:r>
              <a:rPr lang="ru-RU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(вступило в силу с 01.04.2020)</a:t>
            </a:r>
            <a:endParaRPr lang="ru-RU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Прямые закупки по п.4 ч.1 ст. 93 ФЗ-44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699" y="1152474"/>
            <a:ext cx="4615536" cy="3774761"/>
          </a:xfrm>
        </p:spPr>
        <p:txBody>
          <a:bodyPr/>
          <a:lstStyle/>
          <a:p>
            <a:pPr marL="114300" indent="425450">
              <a:buNone/>
            </a:pP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до 600 тыс. руб. цены закупки по п.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ч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ст. 93 Закона № 44-ФЗ.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14300" indent="425450">
              <a:buNone/>
            </a:pP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вырос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таких закупок с 5% до 10% от СГОЗ,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порог в 50 млн руб. и вариативное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объема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 в 2 млн руб. остались прежними (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изменения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вступили в силу с 24 апреля 2020 г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</p:txBody>
      </p:sp>
      <p:pic>
        <p:nvPicPr>
          <p:cNvPr id="1026" name="Picture 2" descr="C:\Users\AkopyanAP\Desktop\человечки для презентаций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16" y="1231214"/>
            <a:ext cx="3177375" cy="334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378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445024"/>
            <a:ext cx="8520600" cy="745669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вопросу о гарантийных обязательствах</a:t>
            </a:r>
            <a:endParaRPr lang="ru-RU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9981" y="1572242"/>
            <a:ext cx="4368068" cy="3157639"/>
          </a:xfrm>
        </p:spPr>
        <p:txBody>
          <a:bodyPr/>
          <a:lstStyle/>
          <a:p>
            <a:pPr marL="114300" indent="0">
              <a:buNone/>
            </a:pP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обеспечения гарантийных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заказчика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обязанность,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раньше. Ранее, если заказчик устанавливал гарантию на товар/работу/услугу, то он обязан был установить также гарантийные обязательства.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503030101060003"/>
                <a:sym typeface="Raleway" panose="020B0503030101060003"/>
              </a:rPr>
              <a:t> (вступают в силу с 1 июля 2020 г)</a:t>
            </a:r>
            <a:endParaRPr lang="ru-RU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64;p14"/>
          <p:cNvPicPr preferRelativeResize="0"/>
          <p:nvPr/>
        </p:nvPicPr>
        <p:blipFill rotWithShape="1">
          <a:blip r:embed="rId2"/>
          <a:srcRect l="6500" t="-1550" r="-6500" b="1549"/>
          <a:stretch>
            <a:fillRect/>
          </a:stretch>
        </p:blipFill>
        <p:spPr>
          <a:xfrm>
            <a:off x="4807687" y="866285"/>
            <a:ext cx="4231057" cy="3646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451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732512"/>
          </a:xfrm>
        </p:spPr>
        <p:txBody>
          <a:bodyPr/>
          <a:lstStyle/>
          <a:p>
            <a:r>
              <a:rPr lang="ru-RU" sz="1800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части регулирования вопросов </a:t>
            </a:r>
            <a:r>
              <a:rPr lang="ru-RU" sz="18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обеспечения </a:t>
            </a:r>
            <a:r>
              <a:rPr lang="ru-RU" sz="1800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исполнения контрактов (</a:t>
            </a:r>
            <a:r>
              <a:rPr lang="ru-R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вступают в </a:t>
            </a: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силу с </a:t>
            </a:r>
            <a:r>
              <a:rPr lang="ru-R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июля 2020 г</a:t>
            </a:r>
            <a:r>
              <a:rPr lang="ru-RU" sz="1800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6028" y="1151222"/>
            <a:ext cx="5256155" cy="3854954"/>
          </a:xfrm>
        </p:spPr>
        <p:txBody>
          <a:bodyPr/>
          <a:lstStyle/>
          <a:p>
            <a:pPr marL="114300" indent="0">
              <a:buNone/>
            </a:pP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общему правилу размер такого 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теперь 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0,5% (вместо 5%) до 30% от 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НМЦК, но 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появился ряд новых исключений, 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если 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по контракту подлежат 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казначейскому 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сопровождению, заказчик вправе не 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устанавливать 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исполнения 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контракта, но 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установления его 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размер 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 10% от НМЦК (цены 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закупка проводилась только для 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СМП, СОНКО </a:t>
            </a:r>
            <a:r>
              <a:rPr lang="ru-RU" sz="1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ограничением участия</a:t>
            </a:r>
            <a:r>
              <a:rPr lang="ru-RU" sz="1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114300" indent="0">
              <a:buNone/>
            </a:pPr>
            <a:r>
              <a:rPr lang="ru-RU" sz="1200" i="1" u="sng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200" i="1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 аванс, размер </a:t>
            </a:r>
            <a:r>
              <a:rPr lang="ru-RU" sz="1200" i="1" u="sng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исполнения </a:t>
            </a:r>
            <a:r>
              <a:rPr lang="ru-RU" sz="1200" i="1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должен составлять не </a:t>
            </a:r>
            <a:r>
              <a:rPr lang="ru-RU" sz="1200" i="1" u="sng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</a:t>
            </a:r>
            <a:r>
              <a:rPr lang="ru-RU" sz="1200" i="1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размера аванса (кроме случая, когда </a:t>
            </a:r>
            <a:r>
              <a:rPr lang="ru-RU" sz="1200" i="1" u="sng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в </a:t>
            </a:r>
            <a:r>
              <a:rPr lang="ru-RU" sz="1200" i="1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выплаты аванса подлежат </a:t>
            </a:r>
            <a:r>
              <a:rPr lang="ru-RU" sz="1200" i="1" u="sng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казначейскому сопровождению</a:t>
            </a:r>
            <a:r>
              <a:rPr lang="ru-RU" sz="1200" i="1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050" name="Picture 2" descr="C:\Users\AkopyanAP\Desktop\человечки для презентаций\skidk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780" y="1452059"/>
            <a:ext cx="2789249" cy="335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041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445024"/>
            <a:ext cx="8520600" cy="1133796"/>
          </a:xfrm>
        </p:spPr>
        <p:txBody>
          <a:bodyPr/>
          <a:lstStyle/>
          <a:p>
            <a:r>
              <a:rPr lang="ru-RU" sz="24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части проверки соответствия участников</a:t>
            </a:r>
            <a:br>
              <a:rPr lang="ru-RU" sz="24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закупок единым </a:t>
            </a:r>
            <a:r>
              <a:rPr lang="ru-RU" sz="24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требованиям (изменения </a:t>
            </a:r>
            <a:r>
              <a:rPr lang="ru-RU" sz="24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вступают </a:t>
            </a:r>
            <a:r>
              <a:rPr lang="ru-RU" sz="24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силу с </a:t>
            </a:r>
            <a:r>
              <a:rPr lang="ru-RU" sz="24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января 2021 г.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049" y="1690652"/>
            <a:ext cx="4762773" cy="2914239"/>
          </a:xfrm>
        </p:spPr>
        <p:txBody>
          <a:bodyPr/>
          <a:lstStyle/>
          <a:p>
            <a:pPr marL="114300" indent="0">
              <a:buNone/>
            </a:pP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закупкам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проверять соответствие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требованию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предусмотренному п. 7.1 ч. 1 ст. 31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44-ФЗ (участник – юридическое лицо,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в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двух лет до момента подачи заявки не было</a:t>
            </a:r>
          </a:p>
          <a:p>
            <a:pPr marL="114300" indent="0">
              <a:buNone/>
            </a:pP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привлечено к ответственности по ст. 19.28 КоАП РФ).</a:t>
            </a:r>
          </a:p>
        </p:txBody>
      </p:sp>
      <p:pic>
        <p:nvPicPr>
          <p:cNvPr id="3074" name="Picture 2" descr="C:\Users\AkopyanAP\Desktop\человечки для презентаций\DMK-akcii-tepliy-kredit-paritet-odessa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323" y="1238615"/>
            <a:ext cx="3629138" cy="321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62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568" y="445024"/>
            <a:ext cx="8700732" cy="975913"/>
          </a:xfrm>
        </p:spPr>
        <p:txBody>
          <a:bodyPr/>
          <a:lstStyle/>
          <a:p>
            <a:r>
              <a:rPr lang="ru-RU" sz="18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Утвержден </a:t>
            </a:r>
            <a:r>
              <a:rPr lang="ru-RU" sz="18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определения </a:t>
            </a:r>
            <a:r>
              <a:rPr lang="ru-RU" sz="18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НМЦК для строительных контрактов </a:t>
            </a:r>
            <a:r>
              <a:rPr lang="ru-RU" sz="18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«под ключ</a:t>
            </a:r>
            <a:r>
              <a:rPr lang="ru-RU" sz="18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</a:t>
            </a:r>
            <a:r>
              <a:rPr lang="ru-RU" sz="18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вступили в силу с 1 мая 2020 г.</a:t>
            </a:r>
            <a:r>
              <a:rPr lang="ru-RU" sz="18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1800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5234" y="1407781"/>
            <a:ext cx="4756196" cy="3012092"/>
          </a:xfrm>
        </p:spPr>
        <p:txBody>
          <a:bodyPr/>
          <a:lstStyle/>
          <a:p>
            <a:pPr marL="114300" indent="0">
              <a:buNone/>
            </a:pP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Минстроем утверждены: </a:t>
            </a:r>
          </a:p>
          <a:p>
            <a:pPr marL="114300" indent="0">
              <a:buNone/>
            </a:pP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порядок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устанавливающий общие правила </a:t>
            </a: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 начальной (максимальной) </a:t>
            </a: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цены строительного 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и цены такого контракта, </a:t>
            </a: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заключаемого 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единственным подрядчиком. </a:t>
            </a: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определения 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НМЦК оформляется заказчиками в </a:t>
            </a: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 протокола 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расчета НМЦК, согласно </a:t>
            </a: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рекомендуемым формам 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(приведены в приложениях № 1 и № 2 к </a:t>
            </a: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порядку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114300" indent="0">
              <a:buNone/>
            </a:pP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методика составления сметы строительного контракта;</a:t>
            </a:r>
          </a:p>
          <a:p>
            <a:pPr marL="114300" indent="0">
              <a:buNone/>
            </a:pP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порядок изменения цены строительного </a:t>
            </a: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в 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случаях, предусмотренных </a:t>
            </a:r>
            <a:r>
              <a:rPr lang="ru-RU" sz="1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«а» п. 1 и п. 2 ч. </a:t>
            </a:r>
            <a:r>
              <a:rPr lang="ru-RU" sz="1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ст</a:t>
            </a: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112 Закона № 44-ФЗ.</a:t>
            </a:r>
          </a:p>
        </p:txBody>
      </p:sp>
      <p:pic>
        <p:nvPicPr>
          <p:cNvPr id="4098" name="Picture 2" descr="C:\Users\AkopyanAP\Desktop\человечки для презентаций\s120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203" y="1696408"/>
            <a:ext cx="2723464" cy="272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57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980" y="445024"/>
            <a:ext cx="8582320" cy="844345"/>
          </a:xfrm>
        </p:spPr>
        <p:txBody>
          <a:bodyPr/>
          <a:lstStyle/>
          <a:p>
            <a:r>
              <a:rPr lang="ru-RU" sz="20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 РФ установило </a:t>
            </a:r>
            <a:r>
              <a:rPr lang="ru-RU" sz="20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на допуск </a:t>
            </a:r>
            <a:r>
              <a:rPr lang="ru-RU" sz="20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 </a:t>
            </a:r>
            <a:r>
              <a:rPr lang="ru-RU" sz="20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промтоваров для </a:t>
            </a:r>
            <a:r>
              <a:rPr lang="ru-RU" sz="20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целей </a:t>
            </a:r>
            <a:r>
              <a:rPr lang="ru-RU" sz="2000" b="0" dirty="0" err="1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госзакупок</a:t>
            </a:r>
            <a:r>
              <a:rPr lang="ru-RU" sz="20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(ПП РФ 616)</a:t>
            </a:r>
            <a:endParaRPr lang="ru-RU" sz="2000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354" y="1315684"/>
            <a:ext cx="5874525" cy="3361572"/>
          </a:xfrm>
        </p:spPr>
        <p:txBody>
          <a:bodyPr/>
          <a:lstStyle/>
          <a:p>
            <a:pPr marL="114300" indent="333375" algn="just">
              <a:buNone/>
            </a:pP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№ 616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 запрет на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промтоваров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происходящих из иностранных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 (за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исключением стран ЕВРАЗЭС), для целей </a:t>
            </a:r>
            <a:r>
              <a:rPr lang="ru-RU" sz="10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госзакупок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промтоваров в частности, вошли: одежда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обувь, бумага и картон, инструменты, многие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автотранспортных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холодильники, станки,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мебель.</a:t>
            </a:r>
          </a:p>
          <a:p>
            <a:pPr marL="114300" indent="333375" algn="just">
              <a:buNone/>
            </a:pPr>
            <a:endParaRPr lang="ru-RU" sz="100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333375" algn="just">
              <a:buNone/>
            </a:pP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Постановлении № 616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условия, при </a:t>
            </a:r>
            <a:r>
              <a:rPr lang="ru-RU" sz="1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запрет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применяется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3), а также установлено,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запрет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распространяется, в том числе, на товары,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поставляемые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 при выполнении (оказании)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закупаемых работ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(услуг) и являющиеся предметом аренды (лизинга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4). </a:t>
            </a:r>
          </a:p>
          <a:p>
            <a:pPr marL="114300" indent="333375" algn="just">
              <a:buNone/>
            </a:pP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определено, что в целях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запрета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одной закупки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могут быть </a:t>
            </a:r>
            <a:r>
              <a:rPr lang="ru-RU" sz="1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промтовары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включенные и не включенные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утвержденный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616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перечень.</a:t>
            </a:r>
          </a:p>
          <a:p>
            <a:pPr marL="114300" indent="333375" algn="just">
              <a:buNone/>
            </a:pPr>
            <a:endParaRPr lang="ru-RU" sz="1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333375" algn="just">
              <a:buNone/>
            </a:pPr>
            <a:r>
              <a:rPr lang="ru-RU" sz="1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документа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подтверждающего соответствие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закупаемых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промтоваров запретам, участник закупки в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должен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выписку из </a:t>
            </a:r>
            <a:r>
              <a:rPr lang="ru-RU" sz="1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реестра российской </a:t>
            </a:r>
            <a:r>
              <a:rPr lang="ru-RU" sz="1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промпродукции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из реестра </a:t>
            </a:r>
            <a:r>
              <a:rPr lang="ru-RU" sz="1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евразийской </a:t>
            </a:r>
            <a:r>
              <a:rPr lang="ru-RU" sz="1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промпродукции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ведение которых будет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</a:t>
            </a:r>
            <a:r>
              <a:rPr lang="ru-RU" sz="10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Минпромторг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России. Порядок предоставления и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 такой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выписки должен утвердить </a:t>
            </a:r>
            <a:r>
              <a:rPr lang="ru-RU" sz="10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Минпромторг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в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месяца.</a:t>
            </a:r>
          </a:p>
        </p:txBody>
      </p:sp>
      <p:pic>
        <p:nvPicPr>
          <p:cNvPr id="5122" name="Picture 2" descr="C:\Users\AkopyanAP\Desktop\человечки для презентаций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458" y="1519613"/>
            <a:ext cx="2852903" cy="262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07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 РФ установило </a:t>
            </a:r>
            <a:r>
              <a:rPr lang="ru-RU" sz="20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допуска </a:t>
            </a:r>
            <a:r>
              <a:rPr lang="ru-RU" sz="20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 промтоваров для целей </a:t>
            </a:r>
            <a:r>
              <a:rPr lang="ru-RU" sz="2000" b="0" dirty="0" err="1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госзакупок</a:t>
            </a:r>
            <a:r>
              <a:rPr lang="ru-RU" sz="20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(ПП РФ 617)</a:t>
            </a:r>
            <a:endParaRPr lang="ru-RU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243320"/>
            <a:ext cx="5983845" cy="3651022"/>
          </a:xfrm>
        </p:spPr>
        <p:txBody>
          <a:bodyPr/>
          <a:lstStyle/>
          <a:p>
            <a:pPr marL="114300" indent="425450" algn="just">
              <a:buNone/>
            </a:pP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№ 617 с 1 мая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введены ограничения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 промтоваров,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происходящих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иностранных государств (за исключением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 ЕВРАЗЭС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для целей </a:t>
            </a:r>
            <a:r>
              <a:rPr lang="ru-RU" sz="11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госзакупок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Соответственно,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закупках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промтоваров,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Закона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44-ФЗ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начнет действовать правило «третий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лишний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10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425450" algn="just">
              <a:buNone/>
            </a:pPr>
            <a:endParaRPr lang="ru-RU" sz="110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425450" algn="just">
              <a:buNone/>
            </a:pP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Заказчики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будут отклонять все заявки,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содержащие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о поставке иностранных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промтоваров,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условии, что на участие в закупке подано не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2-х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заявок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содержится предложение о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поставке отечественных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(евразийских) промтоваров разных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производителей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1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425450" algn="just">
              <a:buNone/>
            </a:pPr>
            <a:endParaRPr lang="ru-RU" sz="11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425450" algn="just">
              <a:buNone/>
            </a:pP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в качестве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подтверждающего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 закупки на этапе подачи заявки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потребуется только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информации (декларации) о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том, что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предлагаемая им продукция находится в Реестре </a:t>
            </a:r>
            <a:r>
              <a:rPr lang="ru-RU" sz="1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1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промпродукции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указанием номера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реестровой записи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либо о наличии у него сертификата СТ-1. </a:t>
            </a:r>
            <a:endParaRPr lang="ru-RU" sz="110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425450" algn="just">
              <a:buNone/>
            </a:pP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 распространяется также на товары,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поставляемые 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заказчику при выполнении (оказании) </a:t>
            </a:r>
            <a:r>
              <a:rPr lang="ru-RU" sz="10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закупаемых работ</a:t>
            </a:r>
            <a:r>
              <a:rPr lang="ru-RU" sz="1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услуг.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определено, что в целях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ограничений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 нельзя объединять в одну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закупку промтовары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включенные и не включенные в </a:t>
            </a:r>
            <a:r>
              <a:rPr lang="ru-RU" sz="11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sz="11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№ 617 перечень.</a:t>
            </a:r>
          </a:p>
        </p:txBody>
      </p:sp>
      <p:pic>
        <p:nvPicPr>
          <p:cNvPr id="6146" name="Picture 2" descr="C:\Users\AkopyanAP\Desktop\человечки для презентаций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908" y="1104853"/>
            <a:ext cx="2454067" cy="354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205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 rotWithShape="1">
          <a:blip r:embed="rId3"/>
          <a:srcRect l="6500" t="-1550" r="-6500" b="1549"/>
          <a:stretch>
            <a:fillRect/>
          </a:stretch>
        </p:blipFill>
        <p:spPr>
          <a:xfrm>
            <a:off x="5215550" y="1136000"/>
            <a:ext cx="4007500" cy="4007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0" y="599075"/>
            <a:ext cx="5920500" cy="44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нарушение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срока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исполнения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отдельного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этапа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пени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будут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рассчитывать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исходя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из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цены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соответствующего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этапа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вычетом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исполненных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этому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этапу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обязательств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        </a:t>
            </a:r>
            <a:endParaRPr sz="2400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Ранее было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независимо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стоимости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этапа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пени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рассчитывают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исходя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из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цены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вычетом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исполненных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обязательств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</a:t>
            </a:r>
            <a:endParaRPr lang="ru-RU" sz="2400" dirty="0" smtClean="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Ст.34 фз-44 (вступило в силу с 01.04.2020)</a:t>
            </a:r>
            <a:endParaRPr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00"/>
              </a:solidFill>
              <a:highlight>
                <a:srgbClr val="FFFFFF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713929" y="0"/>
            <a:ext cx="343007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48656" y="664420"/>
            <a:ext cx="6094269" cy="3670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Исключения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(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случаи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когда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участник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закупки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предоставляет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обеспечение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исполнения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контракта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)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будут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действовать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и в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отношении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обеспечения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гарантийных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обязательств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</a:t>
            </a:r>
            <a:r>
              <a:rPr lang="ru-RU" sz="2400" b="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/>
            </a:r>
            <a:br>
              <a:rPr lang="ru-RU" sz="2400" b="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ru-RU" sz="1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ч.8, ч. 8.1 статьи 96 фз-44 (вступило в силу с 01.04.2020)</a:t>
            </a:r>
            <a:endParaRPr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highlight>
                <a:srgbClr val="FFFFFF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4350725" y="0"/>
            <a:ext cx="4481700" cy="10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единственного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поставщика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9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ч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1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ст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93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Закона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№ 44-ФЗ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можно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будет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закупить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любые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товары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работы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услуги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</a:t>
            </a:r>
            <a:endParaRPr sz="2400" b="0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придется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учитывать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их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наличие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перечне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правительства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</a:t>
            </a:r>
            <a:endParaRPr sz="2400" b="0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lvl="0" algn="ctr"/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списку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оснований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для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такой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закупки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добавят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введение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режима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повышенной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готовности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для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предупреждения</a:t>
            </a:r>
            <a:r>
              <a:rPr lang="en-US" sz="20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ЧС</a:t>
            </a:r>
            <a:r>
              <a:rPr lang="en-US" sz="2000" b="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</a:t>
            </a:r>
            <a:r>
              <a:rPr lang="ru-RU" sz="2000" b="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/>
            </a:r>
            <a:br>
              <a:rPr lang="ru-RU" sz="2000" b="0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ru-RU" sz="2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(вступило в силу с 01.04.2020)</a:t>
            </a:r>
            <a:endParaRPr sz="2000" b="0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highlight>
                <a:srgbClr val="FFFFFF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508100"/>
            <a:ext cx="4350724" cy="4635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543" y="497652"/>
            <a:ext cx="8520600" cy="857502"/>
          </a:xfrm>
        </p:spPr>
        <p:txBody>
          <a:bodyPr/>
          <a:lstStyle/>
          <a:p>
            <a:r>
              <a:rPr lang="ru-RU" sz="20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Утверждены правила списания </a:t>
            </a:r>
            <a:r>
              <a:rPr lang="ru-RU" sz="20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начисленных и </a:t>
            </a:r>
            <a:r>
              <a:rPr lang="ru-RU" sz="20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неуплаченных сумм неустоек по </a:t>
            </a:r>
            <a:r>
              <a:rPr lang="ru-RU" sz="2000" b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неисполненным </a:t>
            </a:r>
            <a:r>
              <a:rPr lang="ru-RU" sz="2000" b="0" dirty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2020 г. обязательствам</a:t>
            </a:r>
            <a:endParaRPr lang="ru-RU" sz="2000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02607" y="1341996"/>
            <a:ext cx="4736461" cy="3539189"/>
          </a:xfrm>
        </p:spPr>
        <p:txBody>
          <a:bodyPr/>
          <a:lstStyle/>
          <a:p>
            <a:pPr marL="139700" indent="307975">
              <a:buNone/>
            </a:pP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Определено, что списание начисленных и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неуплаченных сумм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неустоек осуществляется по контрактам,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которым исполнены в полном объеме, за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исключением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контрактов, по которым в 2020 году:</a:t>
            </a:r>
          </a:p>
          <a:p>
            <a:pPr marL="139700" indent="307975">
              <a:buNone/>
            </a:pP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изменены по соглашению сторон условия о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сроке и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(или) цене и (или) количестве (объеме);</a:t>
            </a:r>
          </a:p>
          <a:p>
            <a:pPr marL="139700" indent="307975">
              <a:buNone/>
            </a:pP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обязательства не были исполнены в полном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объеме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возникновением не зависящих от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поставщика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обстоятельств, повлекших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невозможность исполнения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в связи с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распространением </a:t>
            </a:r>
            <a:r>
              <a:rPr lang="ru-RU" sz="12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инфекции.</a:t>
            </a:r>
          </a:p>
          <a:p>
            <a:pPr marL="139700" indent="307975">
              <a:buNone/>
            </a:pP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в случае, если неуплаченные неустойки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начислены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вследствие неисполнения поставщиком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 в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распространением </a:t>
            </a:r>
            <a:r>
              <a:rPr lang="ru-RU" sz="12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инфекции, заказчик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списание начисленных и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неуплаченных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 неустоек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39700" indent="307975">
              <a:buNone/>
            </a:pPr>
            <a:r>
              <a:rPr lang="ru-RU" sz="1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ПП РФ от 26.04.2020 № </a:t>
            </a:r>
            <a:r>
              <a:rPr lang="ru-RU" sz="1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591 </a:t>
            </a:r>
            <a:r>
              <a:rPr lang="ru-RU" sz="1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(вступило в силу с 27.04.2020)</a:t>
            </a:r>
            <a:endParaRPr lang="ru-RU" sz="12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82;p17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506135" y="1493300"/>
            <a:ext cx="3362019" cy="3406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8529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списания неустоек по ПП РФ 591</a:t>
            </a:r>
            <a:endParaRPr lang="ru-RU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15442" y="1145896"/>
            <a:ext cx="4532529" cy="355109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92075" indent="0">
              <a:buAutoNum type="arabicPeriod"/>
            </a:pP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неустоек не превышает 5% от цены контракта -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списывается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39700" indent="0">
              <a:buNone/>
            </a:pPr>
            <a:endParaRPr lang="ru-RU" sz="12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Общая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неустоек больше 5%, но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20% от цены контракта -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списывается половина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суммы (вторая половина должна быть внесена до 1 января 2021 г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marL="139700" indent="0">
              <a:buNone/>
            </a:pPr>
            <a:endParaRPr lang="ru-RU" sz="12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Неустойки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начислены по контракту, который невозможно исполнить в связи с распространением новой </a:t>
            </a:r>
            <a:r>
              <a:rPr lang="ru-RU" sz="12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инфекции, - спишите в полном объеме.</a:t>
            </a:r>
          </a:p>
          <a:p>
            <a:pPr marL="139700" indent="0">
              <a:buNone/>
            </a:pPr>
            <a:endParaRPr lang="ru-RU" sz="120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списываются неустойки,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для этого нет оснований. Требовать ее уплаты -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заказчика (ч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6 ст. 34 Закона </a:t>
            </a:r>
            <a:r>
              <a:rPr lang="ru-RU" sz="1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44-ФЗ). При наличии начисленных штрафов или пеней контролирующие органы требуют идти до конца и взыскивать их с поставщика даже в судебном порядке</a:t>
            </a:r>
            <a:r>
              <a:rPr lang="ru-RU" sz="1200" dirty="0">
                <a:solidFill>
                  <a:schemeClr val="bg2"/>
                </a:solidFill>
              </a:rPr>
              <a:t>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1026" name="Picture 2" descr="C:\Users\AkopyanAP\Desktop\универ, учеба\человечки для презентаций\47ee4494ce82515770bfa7c62e4a99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45" y="1230165"/>
            <a:ext cx="3747253" cy="323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731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206483" y="582700"/>
            <a:ext cx="4937518" cy="42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0" y="513850"/>
            <a:ext cx="5195700" cy="5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Для контрактов с СМП и СОНКО госзаказчик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сможет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до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конца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года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устанавливать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требование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обеспечении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исполнения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контракта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и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гарантийных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обязательств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</a:t>
            </a:r>
            <a:endParaRPr sz="2400" b="0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Исключение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составят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случаи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когда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предусматривает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авансирование</a:t>
            </a: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</a:t>
            </a:r>
            <a:endParaRPr sz="2400" b="0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2400" b="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ru-RU" sz="1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ч.64 ст. 112 ФЗ-44 (вступило в силу с 01.04.2020)</a:t>
            </a:r>
            <a:endParaRPr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2020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году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стороны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госконтракта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взаимному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согласию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смогут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изменить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срок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его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исполнения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(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или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)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его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цену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(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цену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единицы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товара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работы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услуги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),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если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на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прежних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условиях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госконтракт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невозможно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исполнить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независящим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от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контрагентов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обстоятельствам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</a:t>
            </a:r>
            <a:endParaRPr sz="2400" b="0" dirty="0">
              <a:highlight>
                <a:srgbClr val="FFD966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lvl="0" algn="ctr"/>
            <a:r>
              <a:rPr lang="ru-RU" sz="14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ч.65 ст. 112 ФЗ-44 (вступило в силу с 01.04.2020</a:t>
            </a:r>
            <a:r>
              <a:rPr lang="ru-RU" sz="1400" b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)</a:t>
            </a:r>
            <a:br>
              <a:rPr lang="ru-RU" sz="1400" b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endParaRPr sz="2400" b="0" dirty="0">
              <a:highlight>
                <a:srgbClr val="FFD966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Речь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идет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тех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обстоятельствах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которые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возникли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например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связи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распространением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4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коронавируса</a:t>
            </a:r>
            <a:r>
              <a:rPr lang="en-US" sz="24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</a:t>
            </a:r>
            <a:endParaRPr sz="2400" b="0" dirty="0">
              <a:highlight>
                <a:srgbClr val="FFD966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algn="ctr"/>
            <a:r>
              <a:rPr lang="en-US" sz="1800" b="0" dirty="0" err="1" smtClean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Все</a:t>
            </a:r>
            <a:r>
              <a:rPr lang="en-US" sz="1800" b="0" dirty="0" smtClean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18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изменения</a:t>
            </a:r>
            <a:r>
              <a:rPr lang="en-US" sz="18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18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нужно</a:t>
            </a:r>
            <a:r>
              <a:rPr lang="en-US" sz="18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18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вносить</a:t>
            </a:r>
            <a:r>
              <a:rPr lang="en-US" sz="18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с </a:t>
            </a:r>
            <a:r>
              <a:rPr lang="en-US" sz="1800" b="0" dirty="0" err="1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учетом</a:t>
            </a:r>
            <a:r>
              <a:rPr lang="en-US" sz="1800" b="0" dirty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ЛБО</a:t>
            </a:r>
            <a:r>
              <a:rPr lang="en-US" sz="1800" b="0" dirty="0" smtClean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</a:t>
            </a:r>
            <a:r>
              <a:rPr lang="ru-RU" sz="1800" b="0" dirty="0" smtClean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/>
            </a:r>
            <a:br>
              <a:rPr lang="ru-RU" sz="1800" b="0" dirty="0" smtClean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ru-RU" sz="1200" b="0" dirty="0" smtClean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/>
            </a:r>
            <a:br>
              <a:rPr lang="ru-RU" sz="1200" b="0" dirty="0" smtClean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ru-RU" sz="1200" b="0" i="1" dirty="0" smtClean="0">
                <a:highlight>
                  <a:srgbClr val="FFD966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ru-RU" sz="1200" i="1" dirty="0" smtClean="0">
                <a:latin typeface="Times New Roman"/>
                <a:ea typeface="Calibri"/>
                <a:cs typeface="Times New Roman"/>
              </a:rPr>
              <a:t>  Каждому ГРБС необходимо принять Распоряжение </a:t>
            </a:r>
            <a:r>
              <a:rPr lang="ru-RU" sz="1200" i="1" dirty="0">
                <a:latin typeface="Times New Roman"/>
                <a:ea typeface="Calibri"/>
                <a:cs typeface="Times New Roman"/>
              </a:rPr>
              <a:t>Правительства Самарской </a:t>
            </a:r>
            <a:r>
              <a:rPr lang="ru-RU" sz="1200" i="1" dirty="0" smtClean="0">
                <a:latin typeface="Times New Roman"/>
                <a:ea typeface="Calibri"/>
                <a:cs typeface="Times New Roman"/>
              </a:rPr>
              <a:t>области по своим подведомственным учреждениям, </a:t>
            </a:r>
            <a:r>
              <a:rPr lang="ru-RU" sz="1200" i="1" dirty="0">
                <a:latin typeface="Times New Roman"/>
                <a:ea typeface="Calibri"/>
                <a:cs typeface="Times New Roman"/>
              </a:rPr>
              <a:t>предусматривающего основания для изменения существенных условий контрактов в случае невозможности их исполнения в условиях распространения </a:t>
            </a:r>
            <a:r>
              <a:rPr lang="ru-RU" sz="1200" i="1" dirty="0" err="1">
                <a:latin typeface="Times New Roman"/>
                <a:ea typeface="Calibri"/>
                <a:cs typeface="Times New Roman"/>
              </a:rPr>
              <a:t>коронавирусной</a:t>
            </a:r>
            <a:r>
              <a:rPr lang="ru-RU" sz="1200" i="1" dirty="0">
                <a:latin typeface="Times New Roman"/>
                <a:ea typeface="Calibri"/>
                <a:cs typeface="Times New Roman"/>
              </a:rPr>
              <a:t> инфекции.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/>
            </a:r>
            <a:br>
              <a:rPr lang="ru-RU" sz="2400" dirty="0">
                <a:latin typeface="Calibri"/>
                <a:ea typeface="Calibri"/>
                <a:cs typeface="Times New Roman"/>
              </a:rPr>
            </a:br>
            <a:endParaRPr sz="2400" b="0" dirty="0">
              <a:highlight>
                <a:srgbClr val="FFD966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417100" y="3619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Для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изменения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контракта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заказчику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будет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необходимо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подготовить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письменное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обоснование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а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поставщику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—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предоставить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обеспечение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исполнения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контракта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в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случае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если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в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результате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этого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изменения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у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него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появились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новые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обеспеченные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ранее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обязательства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</a:t>
            </a:r>
            <a:endParaRPr b="1" dirty="0">
              <a:solidFill>
                <a:srgbClr val="000000"/>
              </a:solidFill>
              <a:highlight>
                <a:srgbClr val="E8CAFF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При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необходимости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размер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обеспечения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можно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будет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уменьшить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по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правилам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установленным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Законом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№ 44-ФЗ.</a:t>
            </a:r>
            <a:endParaRPr b="1" dirty="0">
              <a:solidFill>
                <a:srgbClr val="000000"/>
              </a:solidFill>
              <a:highlight>
                <a:srgbClr val="E8CAFF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Если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исполнение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контракта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было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обеспечено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деньгами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поставщик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и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заказчик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выполнят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перерасчет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</a:t>
            </a:r>
            <a:endParaRPr b="1" dirty="0">
              <a:solidFill>
                <a:srgbClr val="000000"/>
              </a:solidFill>
              <a:highlight>
                <a:srgbClr val="E8CAFF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При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изменении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срока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исполнения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контракта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нужно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будет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определить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новый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срок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возврата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средств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Если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же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контракт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был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обеспечен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банковской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гарантией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возвращать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будут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 По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ней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предъявят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взыскания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,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если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поставщик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предоставит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новый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документ</a:t>
            </a:r>
            <a:r>
              <a:rPr lang="en-US" b="1" dirty="0">
                <a:solidFill>
                  <a:srgbClr val="000000"/>
                </a:solidFill>
                <a:highlight>
                  <a:srgbClr val="E8CAFF"/>
                </a:highligh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.</a:t>
            </a:r>
            <a:endParaRPr b="1" dirty="0">
              <a:solidFill>
                <a:srgbClr val="000000"/>
              </a:solidFill>
              <a:highlight>
                <a:srgbClr val="E8CAFF"/>
              </a:highligh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1558</Words>
  <Application>Microsoft Office PowerPoint</Application>
  <PresentationFormat>Экран (16:9)</PresentationFormat>
  <Paragraphs>85</Paragraphs>
  <Slides>18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Raleway</vt:lpstr>
      <vt:lpstr>Source Sans Pro</vt:lpstr>
      <vt:lpstr>Calibri</vt:lpstr>
      <vt:lpstr>Times New Roman</vt:lpstr>
      <vt:lpstr>Plum</vt:lpstr>
      <vt:lpstr>Презентация PowerPoint</vt:lpstr>
      <vt:lpstr>Презентация PowerPoint</vt:lpstr>
      <vt:lpstr>Исключения (случаи, когда участник закупки не предоставляет обеспечение исполнения контракта) будут действовать и в отношении обеспечения гарантийных обязательств.  ч.8, ч. 8.1 статьи 96 фз-44 (вступило в силу с 01.04.2020) </vt:lpstr>
      <vt:lpstr>У единственного поставщика по п. 9 ч. 1 ст. 93 Закона № 44-ФЗ можно будет закупить любые товары, работы, услуги.  Не придется учитывать их наличие в перечне правительства.   К списку оснований для такой закупки добавят введение режима повышенной готовности для предупреждения ЧС. (вступило в силу с 01.04.2020) </vt:lpstr>
      <vt:lpstr>Утверждены правила списания начисленных и неуплаченных сумм неустоек по неисполненным в 2020 г. обязательствам</vt:lpstr>
      <vt:lpstr>Порядок списания неустоек по ПП РФ 591</vt:lpstr>
      <vt:lpstr>Для контрактов с СМП и СОНКО госзаказчик сможет до конца года не устанавливать требование об обеспечении исполнения контракта и гарантийных обязательств.  Исключение составят случаи, когда контракт предусматривает авансирование.  ч.64 ст. 112 ФЗ-44 (вступило в силу с 01.04.2020)</vt:lpstr>
      <vt:lpstr>В 2020 году стороны госконтракта по взаимному согласию смогут изменить срок его исполнения и (или) его цену (цену единицы товара, работы, услуги), если на прежних условиях госконтракт невозможно исполнить по независящим от контрагентов обстоятельствам. ч.65 ст. 112 ФЗ-44 (вступило в силу с 01.04.2020)  Речь идет о тех обстоятельствах, которые возникли, например, в связи с распространением коронавируса. Все изменения нужно вносить с учетом ЛБО.     Каждому ГРБС необходимо принять Распоряжение Правительства Самарской области по своим подведомственным учреждениям, предусматривающего основания для изменения существенных условий контрактов в случае невозможности их исполнения в условиях распространения коронавирусной инфекции. </vt:lpstr>
      <vt:lpstr>Презентация PowerPoint</vt:lpstr>
      <vt:lpstr>Презентация PowerPoint</vt:lpstr>
      <vt:lpstr>Строительство «под ключ»</vt:lpstr>
      <vt:lpstr>Прямые закупки по п.4 ч.1 ст. 93 ФЗ-44</vt:lpstr>
      <vt:lpstr>К вопросу о гарантийных обязательствах</vt:lpstr>
      <vt:lpstr>Изменения в части регулирования вопросов обеспечения исполнения контрактов (вступают в силу с 1 июля 2020 г)</vt:lpstr>
      <vt:lpstr>Изменения в части проверки соответствия участников закупок единым требованиям (изменения вступают в силу с 1 января 2021 г.</vt:lpstr>
      <vt:lpstr>Утвержден порядок определения НМЦК для строительных контрактов «под ключ» (изменения вступили в силу с 1 мая 2020 г.)</vt:lpstr>
      <vt:lpstr>Правительство РФ установило запрет на допуск иностранных промтоваров для целей госзакупок (ПП РФ 616)</vt:lpstr>
      <vt:lpstr>Правительство РФ установило ограничения допуска иностранных промтоваров для целей госзакупок (ПП РФ 617)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законодательство о госзакупках                                                                 в период пандемии новой коронавирусной инфекции, вызванной 2019-nCoV</dc:title>
  <dc:creator>Акопян Аргам Паркевович</dc:creator>
  <cp:lastModifiedBy>Акопян Аргам Паркевович</cp:lastModifiedBy>
  <cp:revision>31</cp:revision>
  <dcterms:created xsi:type="dcterms:W3CDTF">2020-04-01T16:14:19Z</dcterms:created>
  <dcterms:modified xsi:type="dcterms:W3CDTF">2020-05-27T07:41:01Z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2057-11.2.0.9232</vt:lpwstr>
  </property>
</Properties>
</file>