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7"/>
  </p:notesMasterIdLst>
  <p:sldIdLst>
    <p:sldId id="256" r:id="rId2"/>
    <p:sldId id="259" r:id="rId3"/>
    <p:sldId id="257" r:id="rId4"/>
    <p:sldId id="269" r:id="rId5"/>
    <p:sldId id="295" r:id="rId6"/>
    <p:sldId id="272" r:id="rId7"/>
    <p:sldId id="294" r:id="rId8"/>
    <p:sldId id="263" r:id="rId9"/>
    <p:sldId id="288" r:id="rId10"/>
    <p:sldId id="268" r:id="rId11"/>
    <p:sldId id="292" r:id="rId12"/>
    <p:sldId id="291" r:id="rId13"/>
    <p:sldId id="289" r:id="rId14"/>
    <p:sldId id="281" r:id="rId15"/>
    <p:sldId id="293" r:id="rId16"/>
  </p:sldIdLst>
  <p:sldSz cx="9144000" cy="5143500" type="screen16x9"/>
  <p:notesSz cx="6797675" cy="987266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B1BAA89-D5E0-4414-A035-6941FA8726E9}">
  <a:tblStyle styleId="{8B1BAA89-D5E0-4414-A035-6941FA8726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3943" autoAdjust="0"/>
  </p:normalViewPr>
  <p:slideViewPr>
    <p:cSldViewPr>
      <p:cViewPr>
        <p:scale>
          <a:sx n="146" d="100"/>
          <a:sy n="146" d="100"/>
        </p:scale>
        <p:origin x="-624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45489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5ed75ccf_0141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5ed75ccf_0141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44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6E671152875E0CD313F9183A6A9FE42CBA0B1E9C46F9427BFED783C7E8E0F14B1904D7710AD18E89B71F95E7133CB82411885D4E2EB5139AV7AEH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consultantplus://offline/ref=B724EBFCB24B81B29588BEFBC3EC402127C12669401BFE7AAC99B790280761F2D8796F501E1D387E5384803F2E26438273BC268CD684214EvAC6H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-684584" y="483518"/>
            <a:ext cx="9073008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3200" dirty="0"/>
              <a:t>Национальный режим в закупках</a:t>
            </a:r>
            <a:br>
              <a:rPr lang="ru-RU" sz="3200" dirty="0"/>
            </a:br>
            <a:r>
              <a:rPr lang="ru-RU" sz="3200" dirty="0"/>
              <a:t> (в контексте постановлений Правительства РФ 616, 617)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683568" y="0"/>
            <a:ext cx="6264696" cy="11315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допуска 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промышленных товаров   происходящих из иностранных государств (перечень ПП РФ №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617)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3" name="Google Shape;343;p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526000" cy="4555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grpSp>
        <p:nvGrpSpPr>
          <p:cNvPr id="13" name="组合 57"/>
          <p:cNvGrpSpPr/>
          <p:nvPr/>
        </p:nvGrpSpPr>
        <p:grpSpPr>
          <a:xfrm>
            <a:off x="148365" y="1387560"/>
            <a:ext cx="8950882" cy="3560452"/>
            <a:chOff x="251520" y="1364627"/>
            <a:chExt cx="8599215" cy="3892948"/>
          </a:xfrm>
          <a:solidFill>
            <a:schemeClr val="accent3">
              <a:lumMod val="20000"/>
              <a:lumOff val="80000"/>
            </a:schemeClr>
          </a:solidFill>
        </p:grpSpPr>
        <p:grpSp>
          <p:nvGrpSpPr>
            <p:cNvPr id="15" name="组合 56"/>
            <p:cNvGrpSpPr/>
            <p:nvPr/>
          </p:nvGrpSpPr>
          <p:grpSpPr>
            <a:xfrm>
              <a:off x="5459243" y="1364627"/>
              <a:ext cx="3391492" cy="3892948"/>
              <a:chOff x="5459243" y="1364627"/>
              <a:chExt cx="3391492" cy="3892948"/>
            </a:xfrm>
            <a:grpFill/>
          </p:grpSpPr>
          <p:sp>
            <p:nvSpPr>
              <p:cNvPr id="25" name="五边形 13"/>
              <p:cNvSpPr/>
              <p:nvPr/>
            </p:nvSpPr>
            <p:spPr>
              <a:xfrm flipH="1">
                <a:off x="5459243" y="1364627"/>
                <a:ext cx="3391492" cy="3892948"/>
              </a:xfrm>
              <a:prstGeom prst="homePlate">
                <a:avLst>
                  <a:gd name="adj" fmla="val 29026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矩形 14"/>
              <p:cNvSpPr/>
              <p:nvPr/>
            </p:nvSpPr>
            <p:spPr>
              <a:xfrm>
                <a:off x="6584433" y="1580527"/>
                <a:ext cx="2160587" cy="518769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endParaRPr lang="zh-CN" altLang="en-US" sz="1200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矩形 15"/>
              <p:cNvSpPr/>
              <p:nvPr/>
            </p:nvSpPr>
            <p:spPr>
              <a:xfrm>
                <a:off x="6604448" y="2201191"/>
                <a:ext cx="2160587" cy="431801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2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Пианино</a:t>
                </a:r>
                <a:endParaRPr lang="zh-CN" altLang="en-US" sz="12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矩形 16"/>
              <p:cNvSpPr/>
              <p:nvPr/>
            </p:nvSpPr>
            <p:spPr>
              <a:xfrm>
                <a:off x="6604447" y="2691352"/>
                <a:ext cx="2160587" cy="431801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200" b="1" dirty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С</a:t>
                </a:r>
                <a:r>
                  <a:rPr lang="ru-RU" altLang="zh-CN" sz="12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трунные</a:t>
                </a:r>
                <a:endParaRPr lang="zh-CN" altLang="en-US" sz="12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矩形 17"/>
              <p:cNvSpPr/>
              <p:nvPr/>
            </p:nvSpPr>
            <p:spPr>
              <a:xfrm>
                <a:off x="6607309" y="3182142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200" b="1" dirty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У</a:t>
                </a:r>
                <a:r>
                  <a:rPr lang="ru-RU" altLang="zh-CN" sz="12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дарные</a:t>
                </a:r>
                <a:endParaRPr lang="zh-CN" altLang="en-US" sz="12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矩形 18"/>
              <p:cNvSpPr/>
              <p:nvPr/>
            </p:nvSpPr>
            <p:spPr>
              <a:xfrm>
                <a:off x="6616047" y="3652343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2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Народные </a:t>
                </a:r>
                <a:endParaRPr lang="zh-CN" altLang="en-US" sz="12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矩形 19"/>
              <p:cNvSpPr/>
              <p:nvPr/>
            </p:nvSpPr>
            <p:spPr>
              <a:xfrm>
                <a:off x="6641653" y="4148273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2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Звуковое оборудование</a:t>
                </a:r>
                <a:endParaRPr lang="zh-CN" altLang="en-US" sz="12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矩形 21"/>
              <p:cNvSpPr/>
              <p:nvPr/>
            </p:nvSpPr>
            <p:spPr>
              <a:xfrm>
                <a:off x="6672688" y="4681044"/>
                <a:ext cx="2160587" cy="366373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05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Прочие музыкальные инструменты</a:t>
                </a:r>
                <a:endParaRPr lang="zh-CN" altLang="en-US" sz="105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组合 55"/>
            <p:cNvGrpSpPr/>
            <p:nvPr/>
          </p:nvGrpSpPr>
          <p:grpSpPr>
            <a:xfrm>
              <a:off x="251520" y="1580527"/>
              <a:ext cx="3391492" cy="3677048"/>
              <a:chOff x="251520" y="1580527"/>
              <a:chExt cx="3391492" cy="3677048"/>
            </a:xfrm>
            <a:grpFill/>
          </p:grpSpPr>
          <p:sp>
            <p:nvSpPr>
              <p:cNvPr id="17" name="五边形 5"/>
              <p:cNvSpPr/>
              <p:nvPr/>
            </p:nvSpPr>
            <p:spPr>
              <a:xfrm>
                <a:off x="251520" y="1580527"/>
                <a:ext cx="3391492" cy="3677048"/>
              </a:xfrm>
              <a:prstGeom prst="homePlate">
                <a:avLst>
                  <a:gd name="adj" fmla="val 29026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000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矩形 6"/>
              <p:cNvSpPr/>
              <p:nvPr/>
            </p:nvSpPr>
            <p:spPr>
              <a:xfrm flipH="1">
                <a:off x="331488" y="1613919"/>
                <a:ext cx="2160587" cy="431801"/>
              </a:xfrm>
              <a:prstGeom prst="rect">
                <a:avLst/>
              </a:prstGeom>
              <a:solidFill>
                <a:schemeClr val="accent4">
                  <a:lumMod val="90000"/>
                </a:schemeClr>
              </a:solidFill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endParaRPr lang="zh-CN" altLang="en-US" sz="1200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矩形 7"/>
              <p:cNvSpPr/>
              <p:nvPr/>
            </p:nvSpPr>
            <p:spPr>
              <a:xfrm flipH="1">
                <a:off x="335103" y="2116157"/>
                <a:ext cx="2160587" cy="431799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114300">
                  <a:prstClr val="black"/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endParaRPr lang="zh-CN" altLang="en-US" sz="1200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矩形 8"/>
              <p:cNvSpPr/>
              <p:nvPr/>
            </p:nvSpPr>
            <p:spPr>
              <a:xfrm flipH="1">
                <a:off x="353810" y="2632992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endParaRPr lang="zh-CN" altLang="en-US" sz="1200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矩形 9"/>
              <p:cNvSpPr/>
              <p:nvPr/>
            </p:nvSpPr>
            <p:spPr>
              <a:xfrm flipH="1">
                <a:off x="346678" y="3137992"/>
                <a:ext cx="2160587" cy="47595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endParaRPr lang="zh-CN" altLang="en-US" sz="1200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矩形 10"/>
              <p:cNvSpPr/>
              <p:nvPr/>
            </p:nvSpPr>
            <p:spPr>
              <a:xfrm flipH="1">
                <a:off x="346678" y="3652343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Трубы, трубки, шланги, плиты</a:t>
                </a:r>
                <a:endParaRPr lang="zh-CN" altLang="en-US" sz="10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矩形 11"/>
              <p:cNvSpPr/>
              <p:nvPr/>
            </p:nvSpPr>
            <p:spPr>
              <a:xfrm flipH="1">
                <a:off x="346678" y="4166693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0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Посуда столовая и кухонная</a:t>
                </a:r>
                <a:endParaRPr lang="zh-CN" altLang="en-US" sz="10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矩形 12"/>
              <p:cNvSpPr/>
              <p:nvPr/>
            </p:nvSpPr>
            <p:spPr>
              <a:xfrm flipH="1">
                <a:off x="341845" y="4674408"/>
                <a:ext cx="2160587" cy="431800"/>
              </a:xfrm>
              <a:prstGeom prst="rect">
                <a:avLst/>
              </a:prstGeom>
              <a:grpFill/>
              <a:ln w="3175" cap="flat" cmpd="sng" algn="ctr">
                <a:solidFill>
                  <a:srgbClr val="D7D7D7"/>
                </a:solidFill>
                <a:prstDash val="solid"/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  <a:buClrTx/>
                  <a:buFontTx/>
                  <a:buNone/>
                  <a:defRPr/>
                </a:pPr>
                <a:r>
                  <a:rPr lang="ru-RU" altLang="zh-CN" sz="1000" b="1" dirty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П</a:t>
                </a:r>
                <a:r>
                  <a:rPr lang="ru-RU" altLang="zh-CN" sz="1000" b="1" dirty="0" smtClean="0">
                    <a:solidFill>
                      <a:srgbClr val="4D4D4D"/>
                    </a:solidFill>
                    <a:latin typeface="Times New Roman" panose="02020603050405020304" pitchFamily="18" charset="0"/>
                    <a:ea typeface="微软雅黑" pitchFamily="34" charset="-122"/>
                    <a:cs typeface="Times New Roman" panose="02020603050405020304" pitchFamily="18" charset="0"/>
                  </a:rPr>
                  <a:t>рочие промышленные товары</a:t>
                </a:r>
                <a:endParaRPr lang="zh-CN" altLang="en-US" sz="1000" b="1" dirty="0">
                  <a:solidFill>
                    <a:srgbClr val="4D4D4D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椭圆 2"/>
            <p:cNvSpPr/>
            <p:nvPr/>
          </p:nvSpPr>
          <p:spPr>
            <a:xfrm>
              <a:off x="3145751" y="2492375"/>
              <a:ext cx="2665757" cy="1728787"/>
            </a:xfrm>
            <a:prstGeom prst="ellipse">
              <a:avLst/>
            </a:prstGeom>
            <a:solidFill>
              <a:schemeClr val="accent4">
                <a:lumMod val="90000"/>
              </a:schemeClr>
            </a:solidFill>
            <a:ln w="3175" cap="flat" cmpd="sng" algn="ctr">
              <a:solidFill>
                <a:srgbClr val="D7D7D7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/>
            <a:lstStyle/>
            <a:p>
              <a:pPr algn="ctr">
                <a:lnSpc>
                  <a:spcPct val="120000"/>
                </a:lnSpc>
                <a:buClrTx/>
                <a:buFontTx/>
                <a:buNone/>
                <a:defRPr/>
              </a:pPr>
              <a:r>
                <a:rPr lang="ru-RU" altLang="zh-CN" sz="2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Ограничение допуска</a:t>
              </a:r>
              <a:endPara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65393" y="2066551"/>
            <a:ext cx="1895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Подгузники 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пеленки детские из бумажной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массы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788" y="2518558"/>
            <a:ext cx="1929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Блокноты, альбомы, папки и </a:t>
            </a:r>
            <a:r>
              <a:rPr lang="ru-RU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обложки, тетради, </a:t>
            </a:r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 канцелярские прочие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1090" y="2995891"/>
            <a:ext cx="22000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Мыло туалетное марки "Детское", Крема детские, Тальк и прочие присыпки для детей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356" y="1612965"/>
            <a:ext cx="2430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"/>
              </a:rPr>
              <a:t>ПЕРЕЧЕНЬ ОТДЕЛЬНЫХ ВИДОВ ПРОМЫШЛЕННЫХ ТОВАРОВ </a:t>
            </a:r>
            <a:endParaRPr lang="ru-RU" sz="1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45547" y="1545540"/>
            <a:ext cx="2286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ПРОИЗВОДСТВЕННЫЕ ГРУППЫ МУЗЫКАЛЬНЫХ ИНСТРУМЕНТОВ И ЗВУКОВОГО ОБОРУДОВАНИЯ </a:t>
            </a:r>
          </a:p>
        </p:txBody>
      </p:sp>
      <p:grpSp>
        <p:nvGrpSpPr>
          <p:cNvPr id="37" name="Google Shape;194;p12"/>
          <p:cNvGrpSpPr/>
          <p:nvPr/>
        </p:nvGrpSpPr>
        <p:grpSpPr>
          <a:xfrm>
            <a:off x="212603" y="597649"/>
            <a:ext cx="309041" cy="403123"/>
            <a:chOff x="590250" y="244200"/>
            <a:chExt cx="407975" cy="532175"/>
          </a:xfrm>
        </p:grpSpPr>
        <p:sp>
          <p:nvSpPr>
            <p:cNvPr id="38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18" name="文本1"/>
          <p:cNvSpPr>
            <a:spLocks noChangeArrowheads="1"/>
          </p:cNvSpPr>
          <p:nvPr/>
        </p:nvSpPr>
        <p:spPr bwMode="gray">
          <a:xfrm>
            <a:off x="3347864" y="123478"/>
            <a:ext cx="4536503" cy="748206"/>
          </a:xfrm>
          <a:prstGeom prst="roundRect">
            <a:avLst>
              <a:gd name="adj" fmla="val 11505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 в закупке подано не менее 2 заявок, удовлетворяющих требованиям извещения об осуществлении закупки</a:t>
            </a:r>
          </a:p>
        </p:txBody>
      </p:sp>
      <p:sp>
        <p:nvSpPr>
          <p:cNvPr id="19" name="标题1"/>
          <p:cNvSpPr>
            <a:spLocks noChangeArrowheads="1"/>
          </p:cNvSpPr>
          <p:nvPr/>
        </p:nvSpPr>
        <p:spPr bwMode="gray">
          <a:xfrm>
            <a:off x="2699792" y="123478"/>
            <a:ext cx="583015" cy="726553"/>
          </a:xfrm>
          <a:prstGeom prst="roundRect">
            <a:avLst>
              <a:gd name="adj" fmla="val 11921"/>
            </a:avLst>
          </a:prstGeom>
          <a:solidFill>
            <a:schemeClr val="accent4">
              <a:lumMod val="9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zh-CN" sz="28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zh-CN" sz="2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2"/>
          <p:cNvSpPr>
            <a:spLocks noChangeArrowheads="1"/>
          </p:cNvSpPr>
          <p:nvPr/>
        </p:nvSpPr>
        <p:spPr bwMode="gray">
          <a:xfrm>
            <a:off x="3347864" y="1347614"/>
            <a:ext cx="4442542" cy="692941"/>
          </a:xfrm>
          <a:prstGeom prst="roundRect">
            <a:avLst>
              <a:gd name="adj" fmla="val 11505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о поставке отдельных видов промышленных товаров, страной происхождения которых являются только государства - члены Евразийского экономического союза</a:t>
            </a:r>
          </a:p>
        </p:txBody>
      </p:sp>
      <p:sp>
        <p:nvSpPr>
          <p:cNvPr id="21" name="标题2"/>
          <p:cNvSpPr>
            <a:spLocks noChangeArrowheads="1"/>
          </p:cNvSpPr>
          <p:nvPr/>
        </p:nvSpPr>
        <p:spPr bwMode="gray">
          <a:xfrm>
            <a:off x="2627784" y="1347614"/>
            <a:ext cx="644299" cy="671929"/>
          </a:xfrm>
          <a:prstGeom prst="roundRect">
            <a:avLst>
              <a:gd name="adj" fmla="val 11921"/>
            </a:avLst>
          </a:prstGeom>
          <a:solidFill>
            <a:schemeClr val="accent4">
              <a:lumMod val="9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zh-CN" sz="2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zh-CN" sz="2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文本3"/>
          <p:cNvSpPr>
            <a:spLocks noChangeArrowheads="1"/>
          </p:cNvSpPr>
          <p:nvPr/>
        </p:nvSpPr>
        <p:spPr bwMode="ltGray">
          <a:xfrm>
            <a:off x="3491880" y="2643758"/>
            <a:ext cx="4404445" cy="591116"/>
          </a:xfrm>
          <a:prstGeom prst="roundRect">
            <a:avLst>
              <a:gd name="adj" fmla="val 11505"/>
            </a:avLst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содержат предложений о поставке одного и того же вида промышленного товара одного производителя либо производителей</a:t>
            </a:r>
          </a:p>
        </p:txBody>
      </p:sp>
      <p:sp>
        <p:nvSpPr>
          <p:cNvPr id="23" name="标题3"/>
          <p:cNvSpPr>
            <a:spLocks noChangeArrowheads="1"/>
          </p:cNvSpPr>
          <p:nvPr/>
        </p:nvSpPr>
        <p:spPr bwMode="gray">
          <a:xfrm>
            <a:off x="2699792" y="2643758"/>
            <a:ext cx="707211" cy="591116"/>
          </a:xfrm>
          <a:prstGeom prst="roundRect">
            <a:avLst>
              <a:gd name="adj" fmla="val 11921"/>
            </a:avLst>
          </a:prstGeom>
          <a:solidFill>
            <a:schemeClr val="accent4">
              <a:lumMod val="9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zh-CN" sz="2800" b="1" dirty="0" smtClea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zh-CN" sz="28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0" y="915566"/>
            <a:ext cx="1950789" cy="1800200"/>
          </a:xfrm>
          <a:prstGeom prst="ellipse">
            <a:avLst/>
          </a:prstGeom>
          <a:solidFill>
            <a:schemeClr val="accent4">
              <a:lumMod val="90000"/>
            </a:schemeClr>
          </a:solidFill>
          <a:ln w="9525">
            <a:solidFill>
              <a:srgbClr val="F9F9F9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altLang="zh-CN" sz="1200" b="1" kern="0" dirty="0" smtClean="0">
                <a:solidFill>
                  <a:srgbClr val="4D4D4D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Условия ограничения допуска отдельных видов промышленных товаров</a:t>
            </a:r>
            <a:endParaRPr lang="zh-CN" altLang="en-US" sz="1200" b="1" kern="0" dirty="0">
              <a:solidFill>
                <a:srgbClr val="4D4D4D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1907704" y="123478"/>
            <a:ext cx="792088" cy="30532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529" y="3795886"/>
          <a:ext cx="6600592" cy="1167270"/>
        </p:xfrm>
        <a:graphic>
          <a:graphicData uri="http://schemas.openxmlformats.org/drawingml/2006/table">
            <a:tbl>
              <a:tblPr firstRow="1" firstCol="1" bandRow="1"/>
              <a:tblGrid>
                <a:gridCol w="1095455"/>
                <a:gridCol w="1271346"/>
                <a:gridCol w="1695637"/>
                <a:gridCol w="25381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заявки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Страна 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происхождения товара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Производитель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Решение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Завка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РФ 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ООО «Раунд»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Соответствует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Завка 2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Армения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ООО «Ван»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Соответствует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Завка</a:t>
                      </a: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Китай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соответствует</a:t>
                      </a:r>
                    </a:p>
                  </a:txBody>
                  <a:tcPr marL="67929" marR="67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3528" y="3435846"/>
            <a:ext cx="1224136" cy="32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lnSpc>
                <a:spcPct val="115000"/>
              </a:lnSpc>
              <a:spcBef>
                <a:spcPts val="1100"/>
              </a:spcBef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Пример: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подтверждающие соответствие закупки</a:t>
            </a:r>
          </a:p>
        </p:txBody>
      </p:sp>
      <p:sp>
        <p:nvSpPr>
          <p:cNvPr id="343" name="Google Shape;343;p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12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12" name="组合 3071"/>
          <p:cNvGrpSpPr>
            <a:grpSpLocks/>
          </p:cNvGrpSpPr>
          <p:nvPr/>
        </p:nvGrpSpPr>
        <p:grpSpPr bwMode="auto">
          <a:xfrm>
            <a:off x="-1332657" y="1590162"/>
            <a:ext cx="10225137" cy="2455458"/>
            <a:chOff x="1670956" y="1432583"/>
            <a:chExt cx="10514147" cy="3410140"/>
          </a:xfrm>
        </p:grpSpPr>
        <p:grpSp>
          <p:nvGrpSpPr>
            <p:cNvPr id="13" name="组合 28"/>
            <p:cNvGrpSpPr>
              <a:grpSpLocks/>
            </p:cNvGrpSpPr>
            <p:nvPr/>
          </p:nvGrpSpPr>
          <p:grpSpPr bwMode="auto">
            <a:xfrm>
              <a:off x="3326955" y="1432583"/>
              <a:ext cx="8858148" cy="1715627"/>
              <a:chOff x="3326955" y="1432583"/>
              <a:chExt cx="8858148" cy="1715627"/>
            </a:xfrm>
          </p:grpSpPr>
          <p:sp>
            <p:nvSpPr>
              <p:cNvPr id="21" name="矩形 1"/>
              <p:cNvSpPr/>
              <p:nvPr/>
            </p:nvSpPr>
            <p:spPr>
              <a:xfrm>
                <a:off x="5337946" y="1565607"/>
                <a:ext cx="6847157" cy="149761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88900" dir="2700000" algn="tl" rotWithShape="0">
                  <a:sysClr val="windowText" lastClr="000000">
                    <a:lumMod val="65000"/>
                    <a:lumOff val="35000"/>
                    <a:alpha val="40000"/>
                  </a:sys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Batang" pitchFamily="18" charset="-127"/>
                  <a:ea typeface="Batang" pitchFamily="18" charset="-127"/>
                  <a:cs typeface="+mn-cs"/>
                </a:endParaRPr>
              </a:p>
            </p:txBody>
          </p:sp>
          <p:grpSp>
            <p:nvGrpSpPr>
              <p:cNvPr id="22" name="组合 11"/>
              <p:cNvGrpSpPr/>
              <p:nvPr/>
            </p:nvGrpSpPr>
            <p:grpSpPr>
              <a:xfrm>
                <a:off x="3326955" y="1432583"/>
                <a:ext cx="2034457" cy="1715627"/>
                <a:chOff x="3326955" y="1432583"/>
                <a:chExt cx="2034457" cy="1715627"/>
              </a:xfrm>
              <a:effectLst>
                <a:outerShdw blurRad="50800" dist="88900" dir="2700000" algn="tl" rotWithShape="0">
                  <a:sysClr val="window" lastClr="FFFFFF">
                    <a:lumMod val="85000"/>
                    <a:alpha val="40000"/>
                  </a:sysClr>
                </a:outerShdw>
              </a:effectLst>
            </p:grpSpPr>
            <p:sp>
              <p:nvSpPr>
                <p:cNvPr id="23" name="直角三角形 15"/>
                <p:cNvSpPr/>
                <p:nvPr/>
              </p:nvSpPr>
              <p:spPr>
                <a:xfrm>
                  <a:off x="3326956" y="1432583"/>
                  <a:ext cx="2010991" cy="858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5135" h="858572">
                      <a:moveTo>
                        <a:pt x="2561135" y="0"/>
                      </a:moveTo>
                      <a:lnTo>
                        <a:pt x="3335135" y="858571"/>
                      </a:lnTo>
                      <a:lnTo>
                        <a:pt x="2561135" y="858571"/>
                      </a:lnTo>
                      <a:lnTo>
                        <a:pt x="141075" y="858571"/>
                      </a:lnTo>
                      <a:lnTo>
                        <a:pt x="141075" y="858572"/>
                      </a:lnTo>
                      <a:lnTo>
                        <a:pt x="0" y="858572"/>
                      </a:lnTo>
                      <a:lnTo>
                        <a:pt x="141075" y="768572"/>
                      </a:lnTo>
                      <a:lnTo>
                        <a:pt x="141075" y="318571"/>
                      </a:lnTo>
                      <a:lnTo>
                        <a:pt x="2561135" y="31857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25400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25" name="直角三角形 15"/>
                <p:cNvSpPr/>
                <p:nvPr/>
              </p:nvSpPr>
              <p:spPr>
                <a:xfrm flipV="1">
                  <a:off x="3326955" y="2289638"/>
                  <a:ext cx="2034457" cy="858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5135" h="858572">
                      <a:moveTo>
                        <a:pt x="2561135" y="0"/>
                      </a:moveTo>
                      <a:lnTo>
                        <a:pt x="3335135" y="858571"/>
                      </a:lnTo>
                      <a:lnTo>
                        <a:pt x="2561135" y="858571"/>
                      </a:lnTo>
                      <a:lnTo>
                        <a:pt x="141075" y="858571"/>
                      </a:lnTo>
                      <a:lnTo>
                        <a:pt x="141075" y="858572"/>
                      </a:lnTo>
                      <a:lnTo>
                        <a:pt x="0" y="858572"/>
                      </a:lnTo>
                      <a:lnTo>
                        <a:pt x="141075" y="768572"/>
                      </a:lnTo>
                      <a:lnTo>
                        <a:pt x="141075" y="318571"/>
                      </a:lnTo>
                      <a:lnTo>
                        <a:pt x="2561135" y="318571"/>
                      </a:lnTo>
                      <a:close/>
                    </a:path>
                  </a:pathLst>
                </a:custGeom>
                <a:solidFill>
                  <a:schemeClr val="accent4">
                    <a:lumMod val="90000"/>
                  </a:schemeClr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</p:grpSp>
        <p:grpSp>
          <p:nvGrpSpPr>
            <p:cNvPr id="14" name="组合 30"/>
            <p:cNvGrpSpPr>
              <a:grpSpLocks/>
            </p:cNvGrpSpPr>
            <p:nvPr/>
          </p:nvGrpSpPr>
          <p:grpSpPr bwMode="auto">
            <a:xfrm>
              <a:off x="3326954" y="3148210"/>
              <a:ext cx="8858148" cy="1694513"/>
              <a:chOff x="3326954" y="3148210"/>
              <a:chExt cx="8858148" cy="1694513"/>
            </a:xfrm>
          </p:grpSpPr>
          <p:sp>
            <p:nvSpPr>
              <p:cNvPr id="16" name="矩形 26"/>
              <p:cNvSpPr/>
              <p:nvPr/>
            </p:nvSpPr>
            <p:spPr>
              <a:xfrm>
                <a:off x="5428163" y="3540304"/>
                <a:ext cx="6756939" cy="122564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88900" dir="2700000" algn="tl" rotWithShape="0">
                  <a:sysClr val="windowText" lastClr="000000">
                    <a:lumMod val="50000"/>
                    <a:lumOff val="50000"/>
                    <a:alpha val="40000"/>
                  </a:sys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Batang" pitchFamily="18" charset="-127"/>
                  <a:ea typeface="Batang" pitchFamily="18" charset="-127"/>
                  <a:cs typeface="+mn-cs"/>
                </a:endParaRPr>
              </a:p>
            </p:txBody>
          </p:sp>
          <p:grpSp>
            <p:nvGrpSpPr>
              <p:cNvPr id="17" name="组合 13"/>
              <p:cNvGrpSpPr/>
              <p:nvPr/>
            </p:nvGrpSpPr>
            <p:grpSpPr>
              <a:xfrm>
                <a:off x="3326954" y="3148210"/>
                <a:ext cx="2034460" cy="1694513"/>
                <a:chOff x="3326954" y="2978794"/>
                <a:chExt cx="2034460" cy="1694513"/>
              </a:xfrm>
              <a:effectLst>
                <a:outerShdw blurRad="50800" dist="88900" dir="2700000" algn="tl" rotWithShape="0">
                  <a:sysClr val="window" lastClr="FFFFFF">
                    <a:lumMod val="75000"/>
                    <a:alpha val="40000"/>
                  </a:sysClr>
                </a:outerShdw>
              </a:effectLst>
            </p:grpSpPr>
            <p:sp>
              <p:nvSpPr>
                <p:cNvPr id="18" name="直角三角形 15"/>
                <p:cNvSpPr/>
                <p:nvPr/>
              </p:nvSpPr>
              <p:spPr>
                <a:xfrm>
                  <a:off x="3356432" y="2978794"/>
                  <a:ext cx="2004982" cy="858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5135" h="858572">
                      <a:moveTo>
                        <a:pt x="2561135" y="0"/>
                      </a:moveTo>
                      <a:lnTo>
                        <a:pt x="3335135" y="858571"/>
                      </a:lnTo>
                      <a:lnTo>
                        <a:pt x="2561135" y="858571"/>
                      </a:lnTo>
                      <a:lnTo>
                        <a:pt x="141075" y="858571"/>
                      </a:lnTo>
                      <a:lnTo>
                        <a:pt x="141075" y="858572"/>
                      </a:lnTo>
                      <a:lnTo>
                        <a:pt x="0" y="858572"/>
                      </a:lnTo>
                      <a:lnTo>
                        <a:pt x="141075" y="768572"/>
                      </a:lnTo>
                      <a:lnTo>
                        <a:pt x="141075" y="318571"/>
                      </a:lnTo>
                      <a:lnTo>
                        <a:pt x="2561135" y="31857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直角三角形 15"/>
                <p:cNvSpPr/>
                <p:nvPr/>
              </p:nvSpPr>
              <p:spPr>
                <a:xfrm flipV="1">
                  <a:off x="3326954" y="3814737"/>
                  <a:ext cx="2034459" cy="858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5135" h="858572">
                      <a:moveTo>
                        <a:pt x="2561135" y="0"/>
                      </a:moveTo>
                      <a:lnTo>
                        <a:pt x="3335135" y="858571"/>
                      </a:lnTo>
                      <a:lnTo>
                        <a:pt x="2561135" y="858571"/>
                      </a:lnTo>
                      <a:lnTo>
                        <a:pt x="141075" y="858571"/>
                      </a:lnTo>
                      <a:lnTo>
                        <a:pt x="141075" y="858572"/>
                      </a:lnTo>
                      <a:lnTo>
                        <a:pt x="0" y="858572"/>
                      </a:lnTo>
                      <a:lnTo>
                        <a:pt x="141075" y="768572"/>
                      </a:lnTo>
                      <a:lnTo>
                        <a:pt x="141075" y="318571"/>
                      </a:lnTo>
                      <a:lnTo>
                        <a:pt x="2561135" y="318571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</p:grpSp>
        <p:sp>
          <p:nvSpPr>
            <p:cNvPr id="15" name="矩形 25"/>
            <p:cNvSpPr/>
            <p:nvPr/>
          </p:nvSpPr>
          <p:spPr bwMode="auto">
            <a:xfrm flipH="1">
              <a:off x="1670956" y="2752295"/>
              <a:ext cx="3312000" cy="3600"/>
            </a:xfrm>
            <a:prstGeom prst="rect">
              <a:avLst/>
            </a:prstGeom>
            <a:gradFill flip="none" rotWithShape="1">
              <a:gsLst>
                <a:gs pos="0">
                  <a:srgbClr val="AA4B16"/>
                </a:gs>
                <a:gs pos="100000">
                  <a:srgbClr val="FFBB3E"/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61455" y="1895282"/>
            <a:ext cx="6259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нахождении отдельного вида промышленных товаров в реестре российской промышленной продукции с указанием номера реестровой записи и совокупном количестве баллов за выполнение технологических операций (условий) на территории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801" y="3156901"/>
            <a:ext cx="16835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  <a:defRPr/>
            </a:pPr>
            <a:r>
              <a:rPr lang="ru-RU" altLang="zh-CN" sz="1200" b="1" kern="1200" dirty="0" smtClean="0">
                <a:solidFill>
                  <a:srgbClr val="263248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На этапе </a:t>
            </a:r>
            <a:r>
              <a:rPr lang="ru-RU" altLang="zh-CN" sz="1200" b="1" kern="1200" dirty="0">
                <a:solidFill>
                  <a:srgbClr val="263248"/>
                </a:solidFill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исполнения контракта</a:t>
            </a:r>
            <a:endParaRPr lang="zh-CN" altLang="en-US" sz="1200" b="1" kern="1200" dirty="0">
              <a:solidFill>
                <a:srgbClr val="263248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1776" y="3324300"/>
            <a:ext cx="5904653" cy="500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выписки из реестра российской промышленной продукции ИЛИ копии сертификата СТ-1</a:t>
            </a:r>
            <a:endParaRPr lang="ru-RU" sz="120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801" y="1907065"/>
            <a:ext cx="1616628" cy="56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составе заявки на закупку</a:t>
            </a:r>
          </a:p>
        </p:txBody>
      </p:sp>
      <p:grpSp>
        <p:nvGrpSpPr>
          <p:cNvPr id="28" name="Google Shape;194;p12"/>
          <p:cNvGrpSpPr/>
          <p:nvPr/>
        </p:nvGrpSpPr>
        <p:grpSpPr>
          <a:xfrm>
            <a:off x="249388" y="559099"/>
            <a:ext cx="309041" cy="403123"/>
            <a:chOff x="590250" y="244200"/>
            <a:chExt cx="407975" cy="532175"/>
          </a:xfrm>
        </p:grpSpPr>
        <p:sp>
          <p:nvSpPr>
            <p:cNvPr id="29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8662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ПП РФ 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617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3" name="Google Shape;343;p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13</a:t>
            </a:fld>
            <a:endParaRPr>
              <a:solidFill>
                <a:srgbClr val="FFFFFF"/>
              </a:solidFill>
            </a:endParaRPr>
          </a:p>
        </p:txBody>
      </p:sp>
      <p:grpSp>
        <p:nvGrpSpPr>
          <p:cNvPr id="344" name="Google Shape;344;p23"/>
          <p:cNvGrpSpPr/>
          <p:nvPr/>
        </p:nvGrpSpPr>
        <p:grpSpPr>
          <a:xfrm>
            <a:off x="307844" y="634299"/>
            <a:ext cx="318264" cy="282756"/>
            <a:chOff x="5292575" y="3681900"/>
            <a:chExt cx="420150" cy="373275"/>
          </a:xfrm>
        </p:grpSpPr>
        <p:sp>
          <p:nvSpPr>
            <p:cNvPr id="345" name="Google Shape;345;p23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2" name="Google Shape;389;p26"/>
          <p:cNvGrpSpPr/>
          <p:nvPr/>
        </p:nvGrpSpPr>
        <p:grpSpPr>
          <a:xfrm>
            <a:off x="175125" y="1597155"/>
            <a:ext cx="8712968" cy="891060"/>
            <a:chOff x="-1535283" y="1287960"/>
            <a:chExt cx="11486579" cy="2067200"/>
          </a:xfrm>
          <a:solidFill>
            <a:schemeClr val="accent3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4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5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7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8" name="Google Shape;389;p26"/>
          <p:cNvGrpSpPr/>
          <p:nvPr/>
        </p:nvGrpSpPr>
        <p:grpSpPr>
          <a:xfrm>
            <a:off x="192695" y="2395345"/>
            <a:ext cx="8712964" cy="926779"/>
            <a:chOff x="-1535283" y="1287960"/>
            <a:chExt cx="11486579" cy="2067200"/>
          </a:xfrm>
          <a:solidFill>
            <a:schemeClr val="accent3">
              <a:lumMod val="60000"/>
              <a:lumOff val="4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9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0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1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2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3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4" name="Google Shape;389;p26"/>
          <p:cNvGrpSpPr/>
          <p:nvPr/>
        </p:nvGrpSpPr>
        <p:grpSpPr>
          <a:xfrm>
            <a:off x="281184" y="3149008"/>
            <a:ext cx="8422175" cy="1014776"/>
            <a:chOff x="-1535283" y="1287960"/>
            <a:chExt cx="11486579" cy="2067200"/>
          </a:xfrm>
          <a:solidFill>
            <a:schemeClr val="accent4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6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7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8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9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54420" y="2534395"/>
            <a:ext cx="682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закупать вместе музыкальные инструменты и звуковое оборудование, входящие в различные производственные группы, а также другие отдельные виды промышленных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6222" y="3331945"/>
            <a:ext cx="6605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заявка не отклоняется в соответствии с  ПП РФ № 617 применяются условия </a:t>
            </a:r>
            <a:r>
              <a:rPr lang="ru-R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 в соответствии с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 126н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3646" y="1810722"/>
            <a:ext cx="6812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предметом одного контракта (одного лота) промышленные товары, включенные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перечень, и  промышленные товары, не включенные в него</a:t>
            </a:r>
            <a:endParaRPr lang="ru-RU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grpSp>
        <p:nvGrpSpPr>
          <p:cNvPr id="33" name="Google Shape;389;p26"/>
          <p:cNvGrpSpPr/>
          <p:nvPr/>
        </p:nvGrpSpPr>
        <p:grpSpPr>
          <a:xfrm>
            <a:off x="181212" y="4011910"/>
            <a:ext cx="8712964" cy="821578"/>
            <a:chOff x="-1535283" y="1287960"/>
            <a:chExt cx="11486579" cy="2067200"/>
          </a:xfrm>
          <a:solidFill>
            <a:schemeClr val="accent3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6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110033" y="4207166"/>
            <a:ext cx="67891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 контракта не допускайте замены товара на иностранный (не из ЕАЭС), если в ходе проведения закупки отклонили заявки</a:t>
            </a:r>
          </a:p>
        </p:txBody>
      </p:sp>
    </p:spTree>
    <p:extLst>
      <p:ext uri="{BB962C8B-B14F-4D97-AF65-F5344CB8AC3E}">
        <p14:creationId xmlns:p14="http://schemas.microsoft.com/office/powerpoint/2010/main" val="228662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Перечень утративших силу актов Правительства  РФ</a:t>
            </a:r>
            <a:endParaRPr dirty="0"/>
          </a:p>
        </p:txBody>
      </p:sp>
      <p:sp>
        <p:nvSpPr>
          <p:cNvPr id="521" name="Google Shape;521;p36"/>
          <p:cNvSpPr txBox="1">
            <a:spLocks noGrp="1"/>
          </p:cNvSpPr>
          <p:nvPr>
            <p:ph type="body" idx="1"/>
          </p:nvPr>
        </p:nvSpPr>
        <p:spPr>
          <a:xfrm>
            <a:off x="421010" y="1560277"/>
            <a:ext cx="8148840" cy="26211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indent="342900" algn="just">
              <a:lnSpc>
                <a:spcPct val="115000"/>
              </a:lnSpc>
            </a:pP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Постановление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Правительства Российской Федерации от 11 августа 2014 г. N 791 "Об установлении запрета на допуск товаров легкой промышленности, происходящих из иностранных государств, в целях осуществления закупок для обеспечения федеральных нужд" </a:t>
            </a:r>
          </a:p>
          <a:p>
            <a:pPr indent="342900" algn="just">
              <a:lnSpc>
                <a:spcPct val="115000"/>
              </a:lnSpc>
              <a:spcBef>
                <a:spcPts val="1100"/>
              </a:spcBef>
            </a:pP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Постановление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Правительства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Российской Федерации от 5 сентября 2017 г. N 1072 "Об установлении запрета на допуск отдельных видов товаров мебельной и деревообрабатывающей промышленности, происходящих из иностранных государств, для целей осуществления закупок для обеспечения государственных и муниципальных нужд" </a:t>
            </a:r>
          </a:p>
          <a:p>
            <a:pPr indent="342900" algn="just">
              <a:lnSpc>
                <a:spcPct val="115000"/>
              </a:lnSpc>
              <a:spcBef>
                <a:spcPts val="1100"/>
              </a:spcBef>
            </a:pP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Постановление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Правительства Российской Федерации от 7 марта 2019 г. N 239 "Об установлении запрета на допуск отдельных видов товаров </a:t>
            </a:r>
            <a:r>
              <a:rPr lang="ru-RU" sz="9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станкоинструментальной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промышленности, происходящих из иностранных государств, для целей осуществления закупок для нужд обороны страны и безопасности государства" </a:t>
            </a:r>
          </a:p>
          <a:p>
            <a:pPr indent="342900" algn="just">
              <a:lnSpc>
                <a:spcPct val="115000"/>
              </a:lnSpc>
            </a:pP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С 1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июля 2020г. 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признается утратившим силу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Постановление Правительства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Российской Федерации от 14 июля 2014 г. N 656 "Об установлении запрета на допуск отдельных видов товаров машиностроения, происходящих из иностранных государств, для целей осуществления закупок для обеспечения государственных и муниципальных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нужд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 </a:t>
            </a:r>
          </a:p>
          <a:p>
            <a:pPr indent="0" algn="just">
              <a:lnSpc>
                <a:spcPct val="115000"/>
              </a:lnSpc>
              <a:buNone/>
            </a:pPr>
            <a:endParaRPr sz="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22" name="Google Shape;522;p36"/>
          <p:cNvSpPr txBox="1"/>
          <p:nvPr/>
        </p:nvSpPr>
        <p:spPr>
          <a:xfrm>
            <a:off x="814275" y="4171650"/>
            <a:ext cx="613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3" name="Google Shape;523;p3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grpSp>
        <p:nvGrpSpPr>
          <p:cNvPr id="524" name="Google Shape;524;p36"/>
          <p:cNvGrpSpPr/>
          <p:nvPr/>
        </p:nvGrpSpPr>
        <p:grpSpPr>
          <a:xfrm>
            <a:off x="283552" y="610550"/>
            <a:ext cx="330270" cy="330251"/>
            <a:chOff x="1923675" y="1633650"/>
            <a:chExt cx="436000" cy="435975"/>
          </a:xfrm>
        </p:grpSpPr>
        <p:sp>
          <p:nvSpPr>
            <p:cNvPr id="525" name="Google Shape;525;p36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6"/>
          <p:cNvSpPr txBox="1">
            <a:spLocks noGrp="1"/>
          </p:cNvSpPr>
          <p:nvPr>
            <p:ph type="body" idx="1"/>
          </p:nvPr>
        </p:nvSpPr>
        <p:spPr>
          <a:xfrm>
            <a:off x="395536" y="1581007"/>
            <a:ext cx="8148840" cy="26211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 smtClean="0">
                <a:solidFill>
                  <a:srgbClr val="FF9800"/>
                </a:solidFill>
              </a:rPr>
              <a:t>        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 внимание !!!</a:t>
            </a:r>
            <a:endParaRPr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22" name="Google Shape;522;p36"/>
          <p:cNvSpPr txBox="1"/>
          <p:nvPr/>
        </p:nvSpPr>
        <p:spPr>
          <a:xfrm>
            <a:off x="814275" y="4171650"/>
            <a:ext cx="6132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3" name="Google Shape;523;p3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2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5188595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Запрет на допуск промышленных товаров</a:t>
            </a:r>
            <a:endParaRPr dirty="0"/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dirty="0" smtClean="0"/>
              <a:t>ПП РФ от 30 апреля 2020г.№616</a:t>
            </a:r>
            <a:endParaRPr dirty="0"/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dirty="0"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3000" b="1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AutoShape 38"/>
          <p:cNvSpPr>
            <a:spLocks noChangeArrowheads="1"/>
          </p:cNvSpPr>
          <p:nvPr/>
        </p:nvSpPr>
        <p:spPr bwMode="gray">
          <a:xfrm>
            <a:off x="3275855" y="1364513"/>
            <a:ext cx="2165887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17" name="AutoShape 39"/>
          <p:cNvSpPr>
            <a:spLocks noChangeArrowheads="1"/>
          </p:cNvSpPr>
          <p:nvPr/>
        </p:nvSpPr>
        <p:spPr bwMode="gray">
          <a:xfrm>
            <a:off x="3303846" y="1398445"/>
            <a:ext cx="2100181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13" name="AutoShape 38"/>
          <p:cNvSpPr>
            <a:spLocks noChangeArrowheads="1"/>
          </p:cNvSpPr>
          <p:nvPr/>
        </p:nvSpPr>
        <p:spPr bwMode="gray">
          <a:xfrm>
            <a:off x="1806942" y="4158179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38276" y="-164554"/>
            <a:ext cx="6918534" cy="1395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допуск промышленных товаров   происходящих из иностранных государств </a:t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(перечень ПП РФ №616)</a:t>
            </a:r>
            <a:endParaRPr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dirty="0">
              <a:solidFill>
                <a:srgbClr val="FF0000"/>
              </a:solidFill>
            </a:endParaRPr>
          </a:p>
        </p:txBody>
      </p:sp>
      <p:grpSp>
        <p:nvGrpSpPr>
          <p:cNvPr id="194" name="Google Shape;194;p12"/>
          <p:cNvGrpSpPr/>
          <p:nvPr/>
        </p:nvGrpSpPr>
        <p:grpSpPr>
          <a:xfrm>
            <a:off x="82416" y="699542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6" name="Picture 3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0946" y="2250201"/>
            <a:ext cx="2587144" cy="171688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grpSp>
        <p:nvGrpSpPr>
          <p:cNvPr id="59" name="Group 6"/>
          <p:cNvGrpSpPr>
            <a:grpSpLocks/>
          </p:cNvGrpSpPr>
          <p:nvPr/>
        </p:nvGrpSpPr>
        <p:grpSpPr bwMode="auto">
          <a:xfrm rot="-3733502" flipH="1" flipV="1">
            <a:off x="4649193" y="3036615"/>
            <a:ext cx="1503759" cy="485775"/>
            <a:chOff x="2532" y="1051"/>
            <a:chExt cx="893" cy="246"/>
          </a:xfrm>
        </p:grpSpPr>
        <p:grpSp>
          <p:nvGrpSpPr>
            <p:cNvPr id="60" name="Group 7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66" name="AutoShape 8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7" name="AutoShape 9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AutoShape 10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9" name="AutoShape 11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1" name="Group 12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62" name="AutoShape 13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AutoShape 14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AutoShape 15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AutoShape 16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2" name="Line 19"/>
          <p:cNvSpPr>
            <a:spLocks noChangeShapeType="1"/>
          </p:cNvSpPr>
          <p:nvPr/>
        </p:nvSpPr>
        <p:spPr bwMode="auto">
          <a:xfrm>
            <a:off x="2676046" y="2296057"/>
            <a:ext cx="342900" cy="80963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" name="Line 20"/>
          <p:cNvSpPr>
            <a:spLocks noChangeShapeType="1"/>
          </p:cNvSpPr>
          <p:nvPr/>
        </p:nvSpPr>
        <p:spPr bwMode="auto">
          <a:xfrm flipV="1">
            <a:off x="2604325" y="3429610"/>
            <a:ext cx="247650" cy="14287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Line 21"/>
          <p:cNvSpPr>
            <a:spLocks noChangeShapeType="1"/>
          </p:cNvSpPr>
          <p:nvPr/>
        </p:nvSpPr>
        <p:spPr bwMode="auto">
          <a:xfrm rot="18903867" flipV="1">
            <a:off x="3043675" y="4030290"/>
            <a:ext cx="280052" cy="59521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Line 22"/>
          <p:cNvSpPr>
            <a:spLocks noChangeShapeType="1"/>
          </p:cNvSpPr>
          <p:nvPr/>
        </p:nvSpPr>
        <p:spPr bwMode="auto">
          <a:xfrm rot="2103433" flipV="1">
            <a:off x="2610869" y="2884824"/>
            <a:ext cx="249237" cy="14287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Line 24"/>
          <p:cNvSpPr>
            <a:spLocks noChangeShapeType="1"/>
          </p:cNvSpPr>
          <p:nvPr/>
        </p:nvSpPr>
        <p:spPr bwMode="auto">
          <a:xfrm rot="4384254" flipH="1">
            <a:off x="6105128" y="3191992"/>
            <a:ext cx="185738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8" name="Line 25"/>
          <p:cNvSpPr>
            <a:spLocks noChangeShapeType="1"/>
          </p:cNvSpPr>
          <p:nvPr/>
        </p:nvSpPr>
        <p:spPr bwMode="auto">
          <a:xfrm rot="120645" flipH="1">
            <a:off x="6079796" y="2250042"/>
            <a:ext cx="247650" cy="14287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" name="AutoShape 26"/>
          <p:cNvSpPr>
            <a:spLocks noChangeArrowheads="1"/>
          </p:cNvSpPr>
          <p:nvPr/>
        </p:nvSpPr>
        <p:spPr bwMode="gray">
          <a:xfrm>
            <a:off x="1109442" y="1992436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0" name="AutoShape 27"/>
          <p:cNvSpPr>
            <a:spLocks noChangeArrowheads="1"/>
          </p:cNvSpPr>
          <p:nvPr/>
        </p:nvSpPr>
        <p:spPr bwMode="gray">
          <a:xfrm>
            <a:off x="1143657" y="2029752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83" name="Rectangle 30"/>
          <p:cNvSpPr>
            <a:spLocks noChangeArrowheads="1"/>
          </p:cNvSpPr>
          <p:nvPr/>
        </p:nvSpPr>
        <p:spPr bwMode="black">
          <a:xfrm>
            <a:off x="906171" y="2046579"/>
            <a:ext cx="169815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Ткани, изделия  текстильные</a:t>
            </a:r>
            <a:endParaRPr lang="en-US" sz="1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Rectangle 31"/>
          <p:cNvSpPr>
            <a:spLocks noChangeArrowheads="1"/>
          </p:cNvSpPr>
          <p:nvPr/>
        </p:nvSpPr>
        <p:spPr bwMode="auto">
          <a:xfrm>
            <a:off x="3347864" y="1395575"/>
            <a:ext cx="19767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Шины, покрышки и камеры резиновые новые</a:t>
            </a:r>
          </a:p>
        </p:txBody>
      </p:sp>
      <p:sp>
        <p:nvSpPr>
          <p:cNvPr id="85" name="AutoShape 32"/>
          <p:cNvSpPr>
            <a:spLocks noChangeArrowheads="1"/>
          </p:cNvSpPr>
          <p:nvPr/>
        </p:nvSpPr>
        <p:spPr bwMode="gray">
          <a:xfrm>
            <a:off x="1026170" y="2662264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6" name="AutoShape 33"/>
          <p:cNvSpPr>
            <a:spLocks noChangeArrowheads="1"/>
          </p:cNvSpPr>
          <p:nvPr/>
        </p:nvSpPr>
        <p:spPr bwMode="gray">
          <a:xfrm>
            <a:off x="1067445" y="2707298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87" name="Rectangle 34"/>
          <p:cNvSpPr>
            <a:spLocks noChangeArrowheads="1"/>
          </p:cNvSpPr>
          <p:nvPr/>
        </p:nvSpPr>
        <p:spPr bwMode="black">
          <a:xfrm>
            <a:off x="1036118" y="2707298"/>
            <a:ext cx="130175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AutoShape 35"/>
          <p:cNvSpPr>
            <a:spLocks noChangeArrowheads="1"/>
          </p:cNvSpPr>
          <p:nvPr/>
        </p:nvSpPr>
        <p:spPr bwMode="gray">
          <a:xfrm>
            <a:off x="1073854" y="3333080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9" name="AutoShape 36"/>
          <p:cNvSpPr>
            <a:spLocks noChangeArrowheads="1"/>
          </p:cNvSpPr>
          <p:nvPr/>
        </p:nvSpPr>
        <p:spPr bwMode="gray">
          <a:xfrm>
            <a:off x="1108720" y="3362250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90" name="Rectangle 37"/>
          <p:cNvSpPr>
            <a:spLocks noChangeArrowheads="1"/>
          </p:cNvSpPr>
          <p:nvPr/>
        </p:nvSpPr>
        <p:spPr bwMode="black">
          <a:xfrm>
            <a:off x="1169316" y="3476507"/>
            <a:ext cx="115288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и картон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AutoShape 41"/>
          <p:cNvSpPr>
            <a:spLocks noChangeArrowheads="1"/>
          </p:cNvSpPr>
          <p:nvPr/>
        </p:nvSpPr>
        <p:spPr bwMode="gray">
          <a:xfrm flipH="1">
            <a:off x="6365454" y="1868623"/>
            <a:ext cx="1382713" cy="508397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2" name="AutoShape 42"/>
          <p:cNvSpPr>
            <a:spLocks noChangeArrowheads="1"/>
          </p:cNvSpPr>
          <p:nvPr/>
        </p:nvSpPr>
        <p:spPr bwMode="ltGray">
          <a:xfrm flipH="1">
            <a:off x="6447965" y="1904151"/>
            <a:ext cx="1300162" cy="440531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6279664" y="1855207"/>
            <a:ext cx="157497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пластмассовые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AutoShape 44"/>
          <p:cNvSpPr>
            <a:spLocks noChangeArrowheads="1"/>
          </p:cNvSpPr>
          <p:nvPr/>
        </p:nvSpPr>
        <p:spPr bwMode="gray">
          <a:xfrm flipH="1">
            <a:off x="6493117" y="2583328"/>
            <a:ext cx="1382712" cy="508397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5" name="AutoShape 45"/>
          <p:cNvSpPr>
            <a:spLocks noChangeArrowheads="1"/>
          </p:cNvSpPr>
          <p:nvPr/>
        </p:nvSpPr>
        <p:spPr bwMode="ltGray">
          <a:xfrm flipH="1">
            <a:off x="6554976" y="2611544"/>
            <a:ext cx="1300163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96" name="Rectangle 46"/>
          <p:cNvSpPr>
            <a:spLocks noChangeArrowheads="1"/>
          </p:cNvSpPr>
          <p:nvPr/>
        </p:nvSpPr>
        <p:spPr bwMode="auto">
          <a:xfrm>
            <a:off x="6709055" y="2513208"/>
            <a:ext cx="1312182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легковые</a:t>
            </a:r>
          </a:p>
        </p:txBody>
      </p:sp>
      <p:sp>
        <p:nvSpPr>
          <p:cNvPr id="97" name="AutoShape 47"/>
          <p:cNvSpPr>
            <a:spLocks noChangeArrowheads="1"/>
          </p:cNvSpPr>
          <p:nvPr/>
        </p:nvSpPr>
        <p:spPr bwMode="gray">
          <a:xfrm flipH="1">
            <a:off x="6375797" y="3228901"/>
            <a:ext cx="1382712" cy="508397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8" name="AutoShape 48"/>
          <p:cNvSpPr>
            <a:spLocks noChangeArrowheads="1"/>
          </p:cNvSpPr>
          <p:nvPr/>
        </p:nvSpPr>
        <p:spPr bwMode="ltGray">
          <a:xfrm flipH="1">
            <a:off x="6413687" y="3257476"/>
            <a:ext cx="1300163" cy="440531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/>
            <a:endParaRPr lang="ru-RU" dirty="0"/>
          </a:p>
        </p:txBody>
      </p:sp>
      <p:sp>
        <p:nvSpPr>
          <p:cNvPr id="99" name="Rectangle 49"/>
          <p:cNvSpPr>
            <a:spLocks noChangeArrowheads="1"/>
          </p:cNvSpPr>
          <p:nvPr/>
        </p:nvSpPr>
        <p:spPr bwMode="auto">
          <a:xfrm>
            <a:off x="6388880" y="3208661"/>
            <a:ext cx="135924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автотранспортные для перевозки 10 или более человек</a:t>
            </a:r>
          </a:p>
        </p:txBody>
      </p:sp>
      <p:sp>
        <p:nvSpPr>
          <p:cNvPr id="100" name="Line 50"/>
          <p:cNvSpPr>
            <a:spLocks noChangeShapeType="1"/>
          </p:cNvSpPr>
          <p:nvPr/>
        </p:nvSpPr>
        <p:spPr bwMode="auto">
          <a:xfrm rot="2147097" flipH="1">
            <a:off x="6112399" y="2749143"/>
            <a:ext cx="249237" cy="142875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" name="AutoShape 38"/>
          <p:cNvSpPr>
            <a:spLocks noChangeArrowheads="1"/>
          </p:cNvSpPr>
          <p:nvPr/>
        </p:nvSpPr>
        <p:spPr bwMode="gray">
          <a:xfrm>
            <a:off x="3801762" y="4481040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6" name="AutoShape 39"/>
          <p:cNvSpPr>
            <a:spLocks noChangeArrowheads="1"/>
          </p:cNvSpPr>
          <p:nvPr/>
        </p:nvSpPr>
        <p:spPr bwMode="gray">
          <a:xfrm>
            <a:off x="3832561" y="4514973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107" name="Rectangle 40"/>
          <p:cNvSpPr>
            <a:spLocks noChangeArrowheads="1"/>
          </p:cNvSpPr>
          <p:nvPr/>
        </p:nvSpPr>
        <p:spPr bwMode="black">
          <a:xfrm>
            <a:off x="3875269" y="4604433"/>
            <a:ext cx="1301750" cy="261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100" b="1" dirty="0"/>
              <a:t>П</a:t>
            </a:r>
            <a:r>
              <a:rPr lang="ru-RU" sz="1100" b="1" dirty="0" smtClean="0"/>
              <a:t>рочие товары</a:t>
            </a:r>
            <a:endParaRPr lang="ru-RU" sz="11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75855" y="2553541"/>
            <a:ext cx="232092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допуск промышленных товаров   происходящих из иностранных государств (перечень ПП РФ №616)</a:t>
            </a:r>
            <a:endParaRPr lang="ru-RU" sz="1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AutoShape 38"/>
          <p:cNvSpPr>
            <a:spLocks noChangeArrowheads="1"/>
          </p:cNvSpPr>
          <p:nvPr/>
        </p:nvSpPr>
        <p:spPr bwMode="gray">
          <a:xfrm>
            <a:off x="5871496" y="4128508"/>
            <a:ext cx="1384300" cy="508397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0" name="AutoShape 39"/>
          <p:cNvSpPr>
            <a:spLocks noChangeArrowheads="1"/>
          </p:cNvSpPr>
          <p:nvPr/>
        </p:nvSpPr>
        <p:spPr bwMode="gray">
          <a:xfrm>
            <a:off x="5912771" y="4144332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Матрасы</a:t>
            </a:r>
          </a:p>
        </p:txBody>
      </p:sp>
      <p:sp>
        <p:nvSpPr>
          <p:cNvPr id="111" name="AutoShape 39"/>
          <p:cNvSpPr>
            <a:spLocks noChangeArrowheads="1"/>
          </p:cNvSpPr>
          <p:nvPr/>
        </p:nvSpPr>
        <p:spPr bwMode="gray">
          <a:xfrm>
            <a:off x="1842867" y="4196374"/>
            <a:ext cx="1301750" cy="440531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Мебель</a:t>
            </a:r>
          </a:p>
        </p:txBody>
      </p:sp>
      <p:sp>
        <p:nvSpPr>
          <p:cNvPr id="120" name="Line 21"/>
          <p:cNvSpPr>
            <a:spLocks noChangeShapeType="1"/>
          </p:cNvSpPr>
          <p:nvPr/>
        </p:nvSpPr>
        <p:spPr bwMode="auto">
          <a:xfrm rot="18903867" flipV="1">
            <a:off x="5766629" y="3827615"/>
            <a:ext cx="21537" cy="278934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" name="Line 23"/>
          <p:cNvSpPr>
            <a:spLocks noChangeShapeType="1"/>
          </p:cNvSpPr>
          <p:nvPr/>
        </p:nvSpPr>
        <p:spPr bwMode="auto">
          <a:xfrm rot="15143245" flipH="1" flipV="1">
            <a:off x="4257586" y="2012325"/>
            <a:ext cx="215794" cy="68506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4" name="Line 23"/>
          <p:cNvSpPr>
            <a:spLocks noChangeShapeType="1"/>
          </p:cNvSpPr>
          <p:nvPr/>
        </p:nvSpPr>
        <p:spPr bwMode="auto">
          <a:xfrm rot="15143245">
            <a:off x="4448336" y="4172198"/>
            <a:ext cx="39290" cy="13491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5" name="Line 23"/>
          <p:cNvSpPr>
            <a:spLocks noChangeShapeType="1"/>
          </p:cNvSpPr>
          <p:nvPr/>
        </p:nvSpPr>
        <p:spPr bwMode="auto">
          <a:xfrm rot="15143245">
            <a:off x="4351550" y="4232560"/>
            <a:ext cx="213922" cy="74006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820472" y="4666576"/>
            <a:ext cx="2696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fld id="{00000000-1234-1234-1234-123412341234}" type="slidenum">
              <a:rPr lang="en" sz="1200" b="1">
                <a:solidFill>
                  <a:srgbClr val="FFFFFF"/>
                </a:solidFill>
                <a:latin typeface="Roboto Condensed"/>
                <a:sym typeface="Roboto Condensed"/>
              </a:rPr>
              <a:pPr lvl="0" algn="r"/>
              <a:t>3</a:t>
            </a:fld>
            <a:endParaRPr lang="en" sz="1200" b="1" dirty="0">
              <a:solidFill>
                <a:srgbClr val="FFFFFF"/>
              </a:solidFill>
              <a:latin typeface="Roboto Condensed"/>
              <a:sym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grpSp>
        <p:nvGrpSpPr>
          <p:cNvPr id="18" name="组合 7"/>
          <p:cNvGrpSpPr/>
          <p:nvPr/>
        </p:nvGrpSpPr>
        <p:grpSpPr>
          <a:xfrm>
            <a:off x="755576" y="339502"/>
            <a:ext cx="6984776" cy="4536504"/>
            <a:chOff x="1219200" y="1233488"/>
            <a:chExt cx="6705600" cy="6093389"/>
          </a:xfrm>
        </p:grpSpPr>
        <p:grpSp>
          <p:nvGrpSpPr>
            <p:cNvPr id="19" name="组合 1"/>
            <p:cNvGrpSpPr/>
            <p:nvPr/>
          </p:nvGrpSpPr>
          <p:grpSpPr>
            <a:xfrm>
              <a:off x="1219200" y="2957513"/>
              <a:ext cx="2286000" cy="2112006"/>
              <a:chOff x="1219200" y="2957513"/>
              <a:chExt cx="2286000" cy="2112006"/>
            </a:xfrm>
          </p:grpSpPr>
          <p:sp>
            <p:nvSpPr>
              <p:cNvPr id="35" name="AutoShape 4"/>
              <p:cNvSpPr>
                <a:spLocks noChangeArrowheads="1"/>
              </p:cNvSpPr>
              <p:nvPr/>
            </p:nvSpPr>
            <p:spPr bwMode="grayWhite">
              <a:xfrm>
                <a:off x="1219200" y="2957513"/>
                <a:ext cx="2286000" cy="2112006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33000">
                    <a:srgbClr val="F9F9F9"/>
                  </a:gs>
                  <a:gs pos="100000">
                    <a:srgbClr val="D7D7D7"/>
                  </a:gs>
                </a:gsLst>
                <a:lin ang="5400000" scaled="0"/>
              </a:gradFill>
              <a:ln w="3175" cap="flat" cmpd="sng" algn="ctr">
                <a:solidFill>
                  <a:srgbClr val="EAEAE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  <a:extLst/>
            </p:spPr>
            <p:txBody>
              <a:bodyPr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2000" kern="0">
                  <a:solidFill>
                    <a:srgbClr val="4D4D4D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314450" y="3157538"/>
                <a:ext cx="2038350" cy="6414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eaLnBrk="0" hangingPunct="0">
                  <a:lnSpc>
                    <a:spcPct val="150000"/>
                  </a:lnSpc>
                  <a:defRPr/>
                </a:pPr>
                <a:endParaRPr lang="en-US" altLang="zh-CN" sz="1400" kern="0" dirty="0">
                  <a:solidFill>
                    <a:srgbClr val="333333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0" name="AutoShape 6"/>
            <p:cNvSpPr>
              <a:spLocks noChangeAspect="1" noChangeArrowheads="1" noTextEdit="1"/>
            </p:cNvSpPr>
            <p:nvPr/>
          </p:nvSpPr>
          <p:spPr bwMode="gray">
            <a:xfrm>
              <a:off x="3298825" y="2857501"/>
              <a:ext cx="909638" cy="12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gray">
            <a:xfrm>
              <a:off x="3298825" y="2860675"/>
              <a:ext cx="903288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chemeClr val="accent4">
                <a:lumMod val="90000"/>
              </a:schemeClr>
            </a:solidFill>
            <a:ln w="25400" cap="flat" cmpd="sng" algn="ctr">
              <a:noFill/>
              <a:prstDash val="soli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2" name="AutoShape 8"/>
            <p:cNvSpPr>
              <a:spLocks noChangeAspect="1" noChangeArrowheads="1" noTextEdit="1"/>
            </p:cNvSpPr>
            <p:nvPr/>
          </p:nvSpPr>
          <p:spPr bwMode="gray">
            <a:xfrm flipH="1">
              <a:off x="4945063" y="2857501"/>
              <a:ext cx="909637" cy="12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3" name="组合 6"/>
            <p:cNvGrpSpPr/>
            <p:nvPr/>
          </p:nvGrpSpPr>
          <p:grpSpPr>
            <a:xfrm>
              <a:off x="1752782" y="1233488"/>
              <a:ext cx="5480719" cy="6093389"/>
              <a:chOff x="1752782" y="1233488"/>
              <a:chExt cx="5480719" cy="6093389"/>
            </a:xfrm>
          </p:grpSpPr>
          <p:sp>
            <p:nvSpPr>
              <p:cNvPr id="28" name="Oval 12"/>
              <p:cNvSpPr>
                <a:spLocks noChangeArrowheads="1"/>
              </p:cNvSpPr>
              <p:nvPr/>
            </p:nvSpPr>
            <p:spPr bwMode="gray">
              <a:xfrm>
                <a:off x="2953696" y="5624512"/>
                <a:ext cx="2966092" cy="1412204"/>
              </a:xfrm>
              <a:prstGeom prst="ellipse">
                <a:avLst/>
              </a:prstGeom>
              <a:gradFill rotWithShape="1">
                <a:gsLst>
                  <a:gs pos="0">
                    <a:srgbClr val="0000FF"/>
                  </a:gs>
                  <a:gs pos="100000">
                    <a:srgbClr val="0000FF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9" name="Oval 13"/>
              <p:cNvSpPr>
                <a:spLocks noChangeArrowheads="1"/>
              </p:cNvSpPr>
              <p:nvPr/>
            </p:nvSpPr>
            <p:spPr bwMode="gray">
              <a:xfrm>
                <a:off x="1752782" y="5266240"/>
                <a:ext cx="5480719" cy="2060637"/>
              </a:xfrm>
              <a:prstGeom prst="ellipse">
                <a:avLst/>
              </a:prstGeom>
              <a:solidFill>
                <a:schemeClr val="accent4">
                  <a:lumMod val="90000"/>
                </a:schemeClr>
              </a:solidFill>
              <a:ln w="3175" cap="flat" cmpd="sng" algn="ctr">
                <a:solidFill>
                  <a:schemeClr val="bg2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  <a:extLst/>
            </p:spPr>
            <p:txBody>
              <a:bodyPr lIns="0" rIns="0" anchor="ctr"/>
              <a:lstStyle/>
              <a:p>
                <a:pPr marL="182563" indent="-182563" fontAlgn="base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/>
                </a:pPr>
                <a:endParaRPr lang="zh-CN" altLang="en-US" sz="14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0" name="Oval 14"/>
              <p:cNvSpPr>
                <a:spLocks noChangeArrowheads="1"/>
              </p:cNvSpPr>
              <p:nvPr/>
            </p:nvSpPr>
            <p:spPr bwMode="gray">
              <a:xfrm>
                <a:off x="3265488" y="1233488"/>
                <a:ext cx="2684463" cy="1341438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gamma/>
                      <a:shade val="46275"/>
                      <a:invGamma/>
                    </a:srgbClr>
                  </a:gs>
                  <a:gs pos="100000">
                    <a:srgbClr val="4F81BD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1" name="Oval 15"/>
              <p:cNvSpPr>
                <a:spLocks noChangeArrowheads="1"/>
              </p:cNvSpPr>
              <p:nvPr/>
            </p:nvSpPr>
            <p:spPr bwMode="gray">
              <a:xfrm>
                <a:off x="3300413" y="1241426"/>
                <a:ext cx="2619375" cy="1308100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3175" cap="flat" cmpd="sng" algn="ctr">
                <a:solidFill>
                  <a:srgbClr val="C00000">
                    <a:lumMod val="20000"/>
                    <a:lumOff val="80000"/>
                  </a:srgbClr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lIns="0" rIns="0" anchor="ctr"/>
              <a:lstStyle/>
              <a:p>
                <a:pPr marL="182563" indent="-182563" fontAlgn="base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itchFamily="34" charset="0"/>
                  <a:buChar char="•"/>
                  <a:defRPr/>
                </a:pPr>
                <a:endParaRPr lang="zh-CN" altLang="en-US" sz="1400" kern="0" dirty="0">
                  <a:solidFill>
                    <a:prstClr val="white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2" name="Oval 16"/>
              <p:cNvSpPr>
                <a:spLocks noChangeArrowheads="1"/>
              </p:cNvSpPr>
              <p:nvPr/>
            </p:nvSpPr>
            <p:spPr bwMode="gray">
              <a:xfrm>
                <a:off x="2586414" y="1233488"/>
                <a:ext cx="3802144" cy="1367668"/>
              </a:xfrm>
              <a:prstGeom prst="ellipse">
                <a:avLst/>
              </a:prstGeom>
              <a:gradFill>
                <a:gsLst>
                  <a:gs pos="33000">
                    <a:srgbClr val="F9F9F9"/>
                  </a:gs>
                  <a:gs pos="100000">
                    <a:srgbClr val="D7D7D7"/>
                  </a:gs>
                </a:gsLst>
                <a:lin ang="5400000" scaled="0"/>
              </a:gradFill>
              <a:ln w="3175" cap="flat" cmpd="sng" algn="ctr">
                <a:solidFill>
                  <a:srgbClr val="EAEAE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  <a:extLst/>
            </p:spPr>
            <p:txBody>
              <a:bodyPr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 dirty="0">
                  <a:solidFill>
                    <a:srgbClr val="4D4D4D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4" name="Text Box 18"/>
              <p:cNvSpPr txBox="1">
                <a:spLocks noChangeArrowheads="1"/>
              </p:cNvSpPr>
              <p:nvPr/>
            </p:nvSpPr>
            <p:spPr bwMode="auto">
              <a:xfrm>
                <a:off x="4582747" y="5362968"/>
                <a:ext cx="309493" cy="5230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algn="ctr" eaLnBrk="0" hangingPunct="0">
                  <a:defRPr/>
                </a:pPr>
                <a:endParaRPr lang="en-US" altLang="zh-CN" sz="1400" kern="0" dirty="0">
                  <a:solidFill>
                    <a:srgbClr val="333333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4" name="组合 2"/>
            <p:cNvGrpSpPr/>
            <p:nvPr/>
          </p:nvGrpSpPr>
          <p:grpSpPr>
            <a:xfrm>
              <a:off x="5638800" y="2957513"/>
              <a:ext cx="2286000" cy="2013647"/>
              <a:chOff x="5638800" y="2957513"/>
              <a:chExt cx="2286000" cy="2013647"/>
            </a:xfrm>
          </p:grpSpPr>
          <p:sp>
            <p:nvSpPr>
              <p:cNvPr id="26" name="AutoShape 3"/>
              <p:cNvSpPr>
                <a:spLocks noChangeArrowheads="1"/>
              </p:cNvSpPr>
              <p:nvPr/>
            </p:nvSpPr>
            <p:spPr bwMode="grayWhite">
              <a:xfrm>
                <a:off x="5638800" y="2957513"/>
                <a:ext cx="2286000" cy="2013647"/>
              </a:xfrm>
              <a:prstGeom prst="roundRect">
                <a:avLst>
                  <a:gd name="adj" fmla="val 16667"/>
                </a:avLst>
              </a:prstGeom>
              <a:gradFill>
                <a:gsLst>
                  <a:gs pos="33000">
                    <a:srgbClr val="F9F9F9"/>
                  </a:gs>
                  <a:gs pos="100000">
                    <a:srgbClr val="D7D7D7"/>
                  </a:gs>
                </a:gsLst>
                <a:lin ang="5400000" scaled="0"/>
              </a:gradFill>
              <a:ln w="3175" cap="flat" cmpd="sng" algn="ctr">
                <a:solidFill>
                  <a:srgbClr val="EAEAE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  <a:extLst/>
            </p:spPr>
            <p:txBody>
              <a:bodyPr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zh-CN" sz="2000" kern="0">
                  <a:solidFill>
                    <a:srgbClr val="4D4D4D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7" name="Text Box 19"/>
              <p:cNvSpPr txBox="1">
                <a:spLocks noChangeArrowheads="1"/>
              </p:cNvSpPr>
              <p:nvPr/>
            </p:nvSpPr>
            <p:spPr bwMode="auto">
              <a:xfrm>
                <a:off x="5791200" y="3138487"/>
                <a:ext cx="2038350" cy="6414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charset="-122"/>
                  </a:defRPr>
                </a:lvl9pPr>
              </a:lstStyle>
              <a:p>
                <a:pPr eaLnBrk="0" hangingPunct="0">
                  <a:lnSpc>
                    <a:spcPct val="150000"/>
                  </a:lnSpc>
                  <a:defRPr/>
                </a:pPr>
                <a:endParaRPr lang="en-US" altLang="zh-CN" sz="1400" kern="0" dirty="0">
                  <a:solidFill>
                    <a:srgbClr val="333333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" name="Freeform 9"/>
            <p:cNvSpPr>
              <a:spLocks/>
            </p:cNvSpPr>
            <p:nvPr/>
          </p:nvSpPr>
          <p:spPr bwMode="gray">
            <a:xfrm flipH="1">
              <a:off x="4951413" y="2860675"/>
              <a:ext cx="903287" cy="1241425"/>
            </a:xfrm>
            <a:custGeom>
              <a:avLst/>
              <a:gdLst>
                <a:gd name="T0" fmla="*/ 580 w 580"/>
                <a:gd name="T1" fmla="*/ 0 h 798"/>
                <a:gd name="T2" fmla="*/ 578 w 580"/>
                <a:gd name="T3" fmla="*/ 90 h 798"/>
                <a:gd name="T4" fmla="*/ 568 w 580"/>
                <a:gd name="T5" fmla="*/ 174 h 798"/>
                <a:gd name="T6" fmla="*/ 552 w 580"/>
                <a:gd name="T7" fmla="*/ 252 h 798"/>
                <a:gd name="T8" fmla="*/ 526 w 580"/>
                <a:gd name="T9" fmla="*/ 324 h 798"/>
                <a:gd name="T10" fmla="*/ 494 w 580"/>
                <a:gd name="T11" fmla="*/ 390 h 798"/>
                <a:gd name="T12" fmla="*/ 452 w 580"/>
                <a:gd name="T13" fmla="*/ 450 h 798"/>
                <a:gd name="T14" fmla="*/ 402 w 580"/>
                <a:gd name="T15" fmla="*/ 508 h 798"/>
                <a:gd name="T16" fmla="*/ 342 w 580"/>
                <a:gd name="T17" fmla="*/ 560 h 798"/>
                <a:gd name="T18" fmla="*/ 270 w 580"/>
                <a:gd name="T19" fmla="*/ 610 h 798"/>
                <a:gd name="T20" fmla="*/ 188 w 580"/>
                <a:gd name="T21" fmla="*/ 656 h 798"/>
                <a:gd name="T22" fmla="*/ 188 w 580"/>
                <a:gd name="T23" fmla="*/ 798 h 798"/>
                <a:gd name="T24" fmla="*/ 0 w 580"/>
                <a:gd name="T25" fmla="*/ 514 h 798"/>
                <a:gd name="T26" fmla="*/ 188 w 580"/>
                <a:gd name="T27" fmla="*/ 230 h 798"/>
                <a:gd name="T28" fmla="*/ 188 w 580"/>
                <a:gd name="T29" fmla="*/ 372 h 798"/>
                <a:gd name="T30" fmla="*/ 224 w 580"/>
                <a:gd name="T31" fmla="*/ 368 h 798"/>
                <a:gd name="T32" fmla="*/ 264 w 580"/>
                <a:gd name="T33" fmla="*/ 356 h 798"/>
                <a:gd name="T34" fmla="*/ 306 w 580"/>
                <a:gd name="T35" fmla="*/ 336 h 798"/>
                <a:gd name="T36" fmla="*/ 348 w 580"/>
                <a:gd name="T37" fmla="*/ 310 h 798"/>
                <a:gd name="T38" fmla="*/ 392 w 580"/>
                <a:gd name="T39" fmla="*/ 280 h 798"/>
                <a:gd name="T40" fmla="*/ 432 w 580"/>
                <a:gd name="T41" fmla="*/ 246 h 798"/>
                <a:gd name="T42" fmla="*/ 472 w 580"/>
                <a:gd name="T43" fmla="*/ 208 h 798"/>
                <a:gd name="T44" fmla="*/ 506 w 580"/>
                <a:gd name="T45" fmla="*/ 166 h 798"/>
                <a:gd name="T46" fmla="*/ 536 w 580"/>
                <a:gd name="T47" fmla="*/ 124 h 798"/>
                <a:gd name="T48" fmla="*/ 558 w 580"/>
                <a:gd name="T49" fmla="*/ 82 h 798"/>
                <a:gd name="T50" fmla="*/ 574 w 580"/>
                <a:gd name="T51" fmla="*/ 40 h 798"/>
                <a:gd name="T52" fmla="*/ 578 w 580"/>
                <a:gd name="T53" fmla="*/ 0 h 798"/>
                <a:gd name="T54" fmla="*/ 580 w 580"/>
                <a:gd name="T55" fmla="*/ 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0" h="798">
                  <a:moveTo>
                    <a:pt x="580" y="0"/>
                  </a:moveTo>
                  <a:lnTo>
                    <a:pt x="578" y="90"/>
                  </a:lnTo>
                  <a:lnTo>
                    <a:pt x="568" y="174"/>
                  </a:lnTo>
                  <a:lnTo>
                    <a:pt x="552" y="252"/>
                  </a:lnTo>
                  <a:lnTo>
                    <a:pt x="526" y="324"/>
                  </a:lnTo>
                  <a:lnTo>
                    <a:pt x="494" y="390"/>
                  </a:lnTo>
                  <a:lnTo>
                    <a:pt x="452" y="450"/>
                  </a:lnTo>
                  <a:lnTo>
                    <a:pt x="402" y="508"/>
                  </a:lnTo>
                  <a:lnTo>
                    <a:pt x="342" y="560"/>
                  </a:lnTo>
                  <a:lnTo>
                    <a:pt x="270" y="610"/>
                  </a:lnTo>
                  <a:lnTo>
                    <a:pt x="188" y="656"/>
                  </a:lnTo>
                  <a:lnTo>
                    <a:pt x="188" y="798"/>
                  </a:lnTo>
                  <a:lnTo>
                    <a:pt x="0" y="514"/>
                  </a:lnTo>
                  <a:lnTo>
                    <a:pt x="188" y="230"/>
                  </a:lnTo>
                  <a:lnTo>
                    <a:pt x="188" y="372"/>
                  </a:lnTo>
                  <a:lnTo>
                    <a:pt x="224" y="368"/>
                  </a:lnTo>
                  <a:lnTo>
                    <a:pt x="264" y="356"/>
                  </a:lnTo>
                  <a:lnTo>
                    <a:pt x="306" y="336"/>
                  </a:lnTo>
                  <a:lnTo>
                    <a:pt x="348" y="310"/>
                  </a:lnTo>
                  <a:lnTo>
                    <a:pt x="392" y="280"/>
                  </a:lnTo>
                  <a:lnTo>
                    <a:pt x="432" y="246"/>
                  </a:lnTo>
                  <a:lnTo>
                    <a:pt x="472" y="208"/>
                  </a:lnTo>
                  <a:lnTo>
                    <a:pt x="506" y="166"/>
                  </a:lnTo>
                  <a:lnTo>
                    <a:pt x="536" y="124"/>
                  </a:lnTo>
                  <a:lnTo>
                    <a:pt x="558" y="82"/>
                  </a:lnTo>
                  <a:lnTo>
                    <a:pt x="574" y="40"/>
                  </a:lnTo>
                  <a:lnTo>
                    <a:pt x="578" y="0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chemeClr val="accent4">
                <a:lumMod val="90000"/>
              </a:schemeClr>
            </a:solidFill>
            <a:ln w="25400" cap="flat" cmpd="sng" algn="ctr">
              <a:noFill/>
              <a:prstDash val="soli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256811" y="570739"/>
            <a:ext cx="3700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подтверждающие соответствие закупки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9085" y="1988779"/>
            <a:ext cx="2232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реестра российской промышленной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18741" y="2105841"/>
            <a:ext cx="24620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реестра евразийской</a:t>
            </a:r>
          </a:p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промышленной продукции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7530" y="3617782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указанием номеров реестровых записей соответствующих реестров и (или) информацию о совокупном количестве баллов за выполнение технологических операций (условий) на территории Российской Федерации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8148" y="1739871"/>
            <a:ext cx="4940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711206"/>
              </p:ext>
            </p:extLst>
          </p:nvPr>
        </p:nvGraphicFramePr>
        <p:xfrm>
          <a:off x="395536" y="699542"/>
          <a:ext cx="8208913" cy="3988562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1368152"/>
                <a:gridCol w="637946"/>
                <a:gridCol w="3394502"/>
                <a:gridCol w="1800201"/>
              </a:tblGrid>
              <a:tr h="1224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заявки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товара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Страна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происхождения товара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42900"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выписка из реестра российской или евразийской промышленной продукции  ( с указанием номеров реестровых записей соответствующих реестров и (или) информацию о совокупном количестве баллов за выполнение технологических операций (условий) на территории РФ)</a:t>
                      </a:r>
                    </a:p>
                    <a:p>
                      <a:pPr algn="ctr">
                        <a:lnSpc>
                          <a:spcPts val="12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Решение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Заявка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Аппарат дыхательный автономный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РФ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выписка из реестра российской промышленной </a:t>
                      </a:r>
                      <a:r>
                        <a:rPr lang="ru-RU" sz="1100" b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продукции </a:t>
                      </a:r>
                      <a:r>
                        <a:rPr lang="ru-RU" sz="1100" b="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 указание номера реестровой записи</a:t>
                      </a:r>
                      <a:endParaRPr lang="ru-RU" sz="11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Соответствует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Заявка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Аппарат дыхательный автономный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выписка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соответсвует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Заявка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Аппарат дыхательный автономный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Китай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соответствует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483768" y="195486"/>
            <a:ext cx="3672408" cy="32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1100"/>
              </a:spcBef>
            </a:pP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Пример: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63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применения ПП РФ №616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9" name="Google Shape;419;p2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grpSp>
        <p:nvGrpSpPr>
          <p:cNvPr id="435" name="Google Shape;435;p27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436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389;p26"/>
          <p:cNvGrpSpPr/>
          <p:nvPr/>
        </p:nvGrpSpPr>
        <p:grpSpPr>
          <a:xfrm>
            <a:off x="663006" y="1779662"/>
            <a:ext cx="7437386" cy="1269130"/>
            <a:chOff x="-1535283" y="1287960"/>
            <a:chExt cx="11486579" cy="2067200"/>
          </a:xfrm>
          <a:solidFill>
            <a:schemeClr val="accent4">
              <a:lumMod val="7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25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6" name="Google Shape;391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7" name="Google Shape;392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8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29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0" name="Google Shape;395;p26"/>
          <p:cNvGrpSpPr/>
          <p:nvPr/>
        </p:nvGrpSpPr>
        <p:grpSpPr>
          <a:xfrm>
            <a:off x="755576" y="3048792"/>
            <a:ext cx="7272808" cy="1539182"/>
            <a:chOff x="-1535283" y="1287960"/>
            <a:chExt cx="11486579" cy="2067200"/>
          </a:xfrm>
          <a:solidFill>
            <a:schemeClr val="accent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1" name="Google Shape;396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2" name="Google Shape;397;p26"/>
            <p:cNvSpPr/>
            <p:nvPr/>
          </p:nvSpPr>
          <p:spPr>
            <a:xfrm rot="10800000" flipH="1">
              <a:off x="-308909" y="1697039"/>
              <a:ext cx="9030600" cy="12438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3" name="Google Shape;398;p26"/>
            <p:cNvSpPr/>
            <p:nvPr/>
          </p:nvSpPr>
          <p:spPr>
            <a:xfrm rot="10800000" flipH="1">
              <a:off x="8707496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4" name="Google Shape;399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400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499159" y="2055774"/>
            <a:ext cx="57629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предметом одного контракта (одного лота) промышленные товары, включенные в перечень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ПП РФ № 616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включенные в него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32062" y="3493265"/>
            <a:ext cx="570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контракта замена промышленных товаров, указанных в перечне, на промышленные товары, происходящие из иностранного государства (не из ЕАЭС), не допускается.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06311" y="1131590"/>
            <a:ext cx="3923928" cy="11060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на территории РФ производства промышленного товара, которое подтверждается наличием разрешения на закупку происходящего из иностранного государства промышленного товара, выдаваемого Министерством промышленности и торговли РФ;</a:t>
            </a:r>
            <a:endParaRPr lang="ru-RU" sz="105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0" y="392575"/>
            <a:ext cx="7236296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не применяется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596336" y="4594488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组合 105"/>
          <p:cNvGrpSpPr/>
          <p:nvPr/>
        </p:nvGrpSpPr>
        <p:grpSpPr>
          <a:xfrm rot="10800000">
            <a:off x="-2" y="1802390"/>
            <a:ext cx="5177021" cy="1476669"/>
            <a:chOff x="4040381" y="339501"/>
            <a:chExt cx="2611282" cy="111469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7" name="梯形 109"/>
            <p:cNvSpPr/>
            <p:nvPr/>
          </p:nvSpPr>
          <p:spPr>
            <a:xfrm>
              <a:off x="4071739" y="526757"/>
              <a:ext cx="2579924" cy="584545"/>
            </a:xfrm>
            <a:prstGeom prst="trapezoid">
              <a:avLst>
                <a:gd name="adj" fmla="val 120009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等腰三角形 107"/>
            <p:cNvSpPr/>
            <p:nvPr/>
          </p:nvSpPr>
          <p:spPr>
            <a:xfrm rot="16200000">
              <a:off x="4080939" y="834780"/>
              <a:ext cx="578859" cy="659973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等腰三角形 108"/>
            <p:cNvSpPr/>
            <p:nvPr/>
          </p:nvSpPr>
          <p:spPr>
            <a:xfrm>
              <a:off x="4040381" y="339501"/>
              <a:ext cx="664105" cy="561363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  <a:effectLst>
              <a:outerShdw blurRad="457200" dist="38100" dir="16200000" sx="108000" sy="108000" rotWithShape="0">
                <a:prstClr val="black">
                  <a:alpha val="3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11"/>
          <p:cNvGrpSpPr/>
          <p:nvPr/>
        </p:nvGrpSpPr>
        <p:grpSpPr>
          <a:xfrm>
            <a:off x="3773509" y="1039131"/>
            <a:ext cx="1355727" cy="1656183"/>
            <a:chOff x="4067943" y="339501"/>
            <a:chExt cx="636542" cy="1168583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80" name="等腰三角形 99"/>
            <p:cNvSpPr/>
            <p:nvPr/>
          </p:nvSpPr>
          <p:spPr>
            <a:xfrm rot="16200000">
              <a:off x="4069841" y="873440"/>
              <a:ext cx="632746" cy="636541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等腰三角形 10"/>
            <p:cNvSpPr/>
            <p:nvPr/>
          </p:nvSpPr>
          <p:spPr>
            <a:xfrm>
              <a:off x="4071739" y="339501"/>
              <a:ext cx="632746" cy="538548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  <a:effectLst>
              <a:outerShdw blurRad="393700" dist="38100" dir="5400000" sx="108000" sy="108000" algn="t" rotWithShape="0">
                <a:prstClr val="black">
                  <a:alpha val="3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82573" y="2154346"/>
            <a:ext cx="354135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одной единицы товара, стоимость которой не превышает 100 тыс. рублей, и закупки совокупности таких товаров, суммарная стоимость которых составляет менее 1 млн.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  <a:p>
            <a:pPr algn="ctr"/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1372" y="1226824"/>
            <a:ext cx="5693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</a:t>
            </a: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23928" y="2227115"/>
            <a:ext cx="5693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</a:t>
            </a: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611676" y="2981150"/>
            <a:ext cx="184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99235" y="2913870"/>
            <a:ext cx="11665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№1: </a:t>
            </a: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587110"/>
              </p:ext>
            </p:extLst>
          </p:nvPr>
        </p:nvGraphicFramePr>
        <p:xfrm>
          <a:off x="102457" y="3110962"/>
          <a:ext cx="8845705" cy="517774"/>
        </p:xfrm>
        <a:graphic>
          <a:graphicData uri="http://schemas.openxmlformats.org/drawingml/2006/table">
            <a:tbl>
              <a:tblPr firstRow="1" firstCol="1" bandRow="1"/>
              <a:tblGrid>
                <a:gridCol w="791639"/>
                <a:gridCol w="935573"/>
                <a:gridCol w="647704"/>
                <a:gridCol w="575737"/>
                <a:gridCol w="575737"/>
                <a:gridCol w="575737"/>
                <a:gridCol w="4743578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товара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ОКПД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Ед.изм</a:t>
                      </a:r>
                      <a:r>
                        <a:rPr lang="ru-RU" sz="90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Цена за единицу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Запрет на допуск промышленных товаров, происходящих из иностранных государств </a:t>
                      </a:r>
                      <a:r>
                        <a:rPr lang="ru-RU" sz="9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(ПП РФ </a:t>
                      </a:r>
                      <a:r>
                        <a:rPr lang="ru-RU" sz="9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РФ № 616 от 30.04.2020)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Матрас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31.03.12.110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штука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10000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500 000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42963" y="1510284"/>
            <a:ext cx="569387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2456" y="3622230"/>
            <a:ext cx="94769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№2: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037821"/>
              </p:ext>
            </p:extLst>
          </p:nvPr>
        </p:nvGraphicFramePr>
        <p:xfrm>
          <a:off x="102455" y="3858313"/>
          <a:ext cx="9008309" cy="576063"/>
        </p:xfrm>
        <a:graphic>
          <a:graphicData uri="http://schemas.openxmlformats.org/drawingml/2006/table">
            <a:tbl>
              <a:tblPr firstRow="1" firstCol="1" bandRow="1"/>
              <a:tblGrid>
                <a:gridCol w="1237699"/>
                <a:gridCol w="792088"/>
                <a:gridCol w="504056"/>
                <a:gridCol w="553272"/>
                <a:gridCol w="531991"/>
                <a:gridCol w="778430"/>
                <a:gridCol w="4610773"/>
              </a:tblGrid>
              <a:tr h="2880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товара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ОКПД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Ед.изм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Цена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 ед.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Запрет на допуск промышленных товаров, происходящих из иностранных государств </a:t>
                      </a:r>
                      <a:r>
                        <a:rPr lang="ru-RU" sz="9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(ПП РФ </a:t>
                      </a:r>
                      <a:r>
                        <a:rPr lang="ru-RU" sz="900" i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616 от 30.04.2020)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Шкафы холодильные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28.25.13.111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штука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90 000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1 170 000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3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0" y="392575"/>
            <a:ext cx="7236296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не применяется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596336" y="4594488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组合 110"/>
          <p:cNvGrpSpPr/>
          <p:nvPr/>
        </p:nvGrpSpPr>
        <p:grpSpPr>
          <a:xfrm>
            <a:off x="2594970" y="1299871"/>
            <a:ext cx="5850929" cy="1814587"/>
            <a:chOff x="4067944" y="238492"/>
            <a:chExt cx="2664296" cy="1158066"/>
          </a:xfrm>
        </p:grpSpPr>
        <p:sp>
          <p:nvSpPr>
            <p:cNvPr id="92" name="梯形 114"/>
            <p:cNvSpPr/>
            <p:nvPr/>
          </p:nvSpPr>
          <p:spPr>
            <a:xfrm>
              <a:off x="4133626" y="283894"/>
              <a:ext cx="2422595" cy="644123"/>
            </a:xfrm>
            <a:prstGeom prst="trapezoid">
              <a:avLst>
                <a:gd name="adj" fmla="val 116476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9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7" r="7205" b="57679"/>
            <a:stretch/>
          </p:blipFill>
          <p:spPr bwMode="auto">
            <a:xfrm rot="2420526" flipH="1">
              <a:off x="5912862" y="551666"/>
              <a:ext cx="819378" cy="65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0" name="等腰三角形 112"/>
            <p:cNvSpPr/>
            <p:nvPr/>
          </p:nvSpPr>
          <p:spPr>
            <a:xfrm rot="16200000">
              <a:off x="4119838" y="823444"/>
              <a:ext cx="521220" cy="625008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等腰三角形 113"/>
            <p:cNvSpPr/>
            <p:nvPr/>
          </p:nvSpPr>
          <p:spPr>
            <a:xfrm>
              <a:off x="4071739" y="238492"/>
              <a:ext cx="632746" cy="63955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355600" dist="38100" dir="5400000" sx="108000" sy="108000" algn="t" rotWithShape="0">
                <a:prstClr val="black">
                  <a:alpha val="3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3" name="组合 115"/>
          <p:cNvGrpSpPr/>
          <p:nvPr/>
        </p:nvGrpSpPr>
        <p:grpSpPr>
          <a:xfrm rot="10800000">
            <a:off x="285163" y="2831215"/>
            <a:ext cx="5114117" cy="1988770"/>
            <a:chOff x="4067944" y="305137"/>
            <a:chExt cx="2485802" cy="1192142"/>
          </a:xfrm>
          <a:solidFill>
            <a:schemeClr val="accent4">
              <a:lumMod val="90000"/>
            </a:schemeClr>
          </a:solidFill>
        </p:grpSpPr>
        <p:sp>
          <p:nvSpPr>
            <p:cNvPr id="95" name="等腰三角形 117"/>
            <p:cNvSpPr/>
            <p:nvPr/>
          </p:nvSpPr>
          <p:spPr>
            <a:xfrm rot="16200000">
              <a:off x="4082152" y="862635"/>
              <a:ext cx="632746" cy="636541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等腰三角形 118"/>
            <p:cNvSpPr/>
            <p:nvPr/>
          </p:nvSpPr>
          <p:spPr>
            <a:xfrm>
              <a:off x="4071739" y="339501"/>
              <a:ext cx="632746" cy="538548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  <a:effectLst>
              <a:outerShdw blurRad="355600" dist="38100" dir="16200000" sx="108000" sy="108000" rotWithShape="0">
                <a:prstClr val="black">
                  <a:alpha val="3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梯形 119"/>
            <p:cNvSpPr/>
            <p:nvPr/>
          </p:nvSpPr>
          <p:spPr>
            <a:xfrm>
              <a:off x="4067944" y="305137"/>
              <a:ext cx="2485802" cy="572912"/>
            </a:xfrm>
            <a:prstGeom prst="trapezoid">
              <a:avLst>
                <a:gd name="adj" fmla="val 120009"/>
              </a:avLst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3992846" y="1490933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обеспечения взаимодействия товаров с товарами, используемыми заказчиком, ввиду их несовместимости с товарами, имеющими другие товарные знаки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13268" y="3988167"/>
            <a:ext cx="33163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Calibri"/>
              </a:rPr>
              <a:t>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запасных частей и расходных материалов к машинам и оборудованию, используемым заказчиком в соответствии с технической документацией на указанные машины и оборудование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43700" y="1226824"/>
            <a:ext cx="184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116256" y="2227115"/>
            <a:ext cx="184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393423" y="1503133"/>
            <a:ext cx="5693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</a:t>
            </a: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181040" y="3065659"/>
            <a:ext cx="5693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4</a:t>
            </a: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5188595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допуска промышленных товаров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Google Shape;222;p14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 РФ от 30 апреля 2020г.№617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934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1006</Words>
  <Application>Microsoft Office PowerPoint</Application>
  <PresentationFormat>Экран (16:9)</PresentationFormat>
  <Paragraphs>166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Salerio template</vt:lpstr>
      <vt:lpstr>Национальный режим в закупках  (в контексте постановлений Правительства РФ 616, 617)</vt:lpstr>
      <vt:lpstr>Запрет на допуск промышленных товаров</vt:lpstr>
      <vt:lpstr>Запрет на допуск промышленных товаров   происходящих из иностранных государств  (перечень ПП РФ №616)</vt:lpstr>
      <vt:lpstr>Презентация PowerPoint</vt:lpstr>
      <vt:lpstr>Презентация PowerPoint</vt:lpstr>
      <vt:lpstr>Особенности применения ПП РФ №616</vt:lpstr>
      <vt:lpstr>Запрет не применяется</vt:lpstr>
      <vt:lpstr>Запрет не применяется</vt:lpstr>
      <vt:lpstr>Ограничение допуска промышленных товаров</vt:lpstr>
      <vt:lpstr>Ограничение допуска промышленных товаров   происходящих из иностранных государств (перечень ПП РФ №617)</vt:lpstr>
      <vt:lpstr>Презентация PowerPoint</vt:lpstr>
      <vt:lpstr>Документы подтверждающие соответствие закупки</vt:lpstr>
      <vt:lpstr>Особенности применения ПП РФ №617</vt:lpstr>
      <vt:lpstr>Перечень утративших силу актов Правительства  РФ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Стрелкова Анастасия Вадимовна</dc:creator>
  <cp:lastModifiedBy>Стрелкова Анастасия Вадимовна</cp:lastModifiedBy>
  <cp:revision>64</cp:revision>
  <cp:lastPrinted>2020-05-26T12:10:28Z</cp:lastPrinted>
  <dcterms:modified xsi:type="dcterms:W3CDTF">2020-05-28T04:56:22Z</dcterms:modified>
</cp:coreProperties>
</file>