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80" r:id="rId5"/>
    <p:sldId id="281" r:id="rId6"/>
    <p:sldId id="282" r:id="rId7"/>
    <p:sldId id="283" r:id="rId8"/>
    <p:sldId id="260" r:id="rId9"/>
    <p:sldId id="261" r:id="rId10"/>
    <p:sldId id="262" r:id="rId11"/>
    <p:sldId id="263" r:id="rId12"/>
    <p:sldId id="264" r:id="rId13"/>
    <p:sldId id="265" r:id="rId14"/>
    <p:sldId id="266" r:id="rId15"/>
    <p:sldId id="268" r:id="rId16"/>
    <p:sldId id="269" r:id="rId17"/>
    <p:sldId id="279" r:id="rId18"/>
    <p:sldId id="270" r:id="rId19"/>
    <p:sldId id="271" r:id="rId20"/>
    <p:sldId id="272" r:id="rId21"/>
    <p:sldId id="273" r:id="rId22"/>
    <p:sldId id="274" r:id="rId23"/>
    <p:sldId id="275" r:id="rId24"/>
    <p:sldId id="276" r:id="rId25"/>
    <p:sldId id="277" r:id="rId26"/>
    <p:sldId id="278"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9E2A47C1-8111-4822-8B47-F1639138D907}" type="datetimeFigureOut">
              <a:rPr lang="ru-RU" smtClean="0"/>
              <a:t>17.01.2014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FDC2B46-7081-4ACC-B89F-C0500B2689C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FDC2B46-7081-4ACC-B89F-C0500B2689C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FDC2B46-7081-4ACC-B89F-C0500B2689C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FDC2B46-7081-4ACC-B89F-C0500B2689C3}"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FDC2B46-7081-4ACC-B89F-C0500B2689C3}"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FDC2B46-7081-4ACC-B89F-C0500B2689C3}"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FDC2B46-7081-4ACC-B89F-C0500B2689C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FDC2B46-7081-4ACC-B89F-C0500B2689C3}"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9E2A47C1-8111-4822-8B47-F1639138D907}" type="datetimeFigureOut">
              <a:rPr lang="ru-RU" smtClean="0"/>
              <a:t>17.01.2014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FDC2B46-7081-4ACC-B89F-C0500B2689C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9E2A47C1-8111-4822-8B47-F1639138D907}" type="datetimeFigureOut">
              <a:rPr lang="ru-RU" smtClean="0"/>
              <a:t>17.01.2014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FDC2B46-7081-4ACC-B89F-C0500B2689C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9E2A47C1-8111-4822-8B47-F1639138D907}" type="datetimeFigureOut">
              <a:rPr lang="ru-RU" smtClean="0"/>
              <a:t>17.01.2014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FDC2B46-7081-4ACC-B89F-C0500B2689C3}"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E2A47C1-8111-4822-8B47-F1639138D907}" type="datetimeFigureOut">
              <a:rPr lang="ru-RU" smtClean="0"/>
              <a:t>17.01.2014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DC2B46-7081-4ACC-B89F-C0500B2689C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Определение поставщиков способом запроса котировок</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782755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r>
              <a:rPr lang="ru-RU" dirty="0" smtClean="0"/>
              <a:t>Заказчик вправе принять решение о внесении изменений в извещение о проведении запроса котировок не позднее чем за 2 рабочих дня до даты истечения срока подачи заявок  (</a:t>
            </a:r>
            <a:r>
              <a:rPr lang="ru-RU" u="sng" dirty="0" smtClean="0"/>
              <a:t>Изменение объекта закупки не допускается</a:t>
            </a:r>
            <a:r>
              <a:rPr lang="ru-RU" dirty="0" smtClean="0"/>
              <a:t>).</a:t>
            </a:r>
          </a:p>
          <a:p>
            <a:pPr>
              <a:buFontTx/>
              <a:buChar char="-"/>
            </a:pPr>
            <a:r>
              <a:rPr lang="ru-RU" dirty="0" smtClean="0"/>
              <a:t>В течении 1 рабочего дня с даты принятия указанного решения изменения размещаются заказчиком в ЕИС в порядке, установленном для размещения извещений о проведении запроса котировок.</a:t>
            </a:r>
          </a:p>
          <a:p>
            <a:pPr>
              <a:buFontTx/>
              <a:buChar char="-"/>
            </a:pPr>
            <a:r>
              <a:rPr lang="ru-RU" dirty="0" smtClean="0"/>
              <a:t>Срок подачи котировочных заявок должен быть продлен так, чтобы с даты размещения в ЕИС изменений до даты истечения срока подачи заявок было не менее чем 7 рабочих дней, а в случае, если начальная (максимальная) цена контракта не превышает 250 000 руб., не менее чем 4 рабочих дня.</a:t>
            </a:r>
          </a:p>
          <a:p>
            <a:pPr marL="0" indent="0">
              <a:buNone/>
            </a:pPr>
            <a:endParaRPr lang="ru-RU" dirty="0"/>
          </a:p>
        </p:txBody>
      </p:sp>
      <p:sp>
        <p:nvSpPr>
          <p:cNvPr id="2" name="Заголовок 1"/>
          <p:cNvSpPr>
            <a:spLocks noGrp="1"/>
          </p:cNvSpPr>
          <p:nvPr>
            <p:ph type="title"/>
          </p:nvPr>
        </p:nvSpPr>
        <p:spPr/>
        <p:txBody>
          <a:bodyPr>
            <a:normAutofit fontScale="90000"/>
          </a:bodyPr>
          <a:lstStyle/>
          <a:p>
            <a:r>
              <a:rPr lang="ru-RU" dirty="0" smtClean="0"/>
              <a:t>Порядок внесения изменений в запрос котировок (ч.6 ст.74)</a:t>
            </a:r>
            <a:endParaRPr lang="ru-RU" dirty="0"/>
          </a:p>
        </p:txBody>
      </p:sp>
    </p:spTree>
    <p:extLst>
      <p:ext uri="{BB962C8B-B14F-4D97-AF65-F5344CB8AC3E}">
        <p14:creationId xmlns:p14="http://schemas.microsoft.com/office/powerpoint/2010/main" val="3374875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a:buFont typeface="Wingdings" pitchFamily="2" charset="2"/>
              <a:buChar char="Ø"/>
            </a:pPr>
            <a:r>
              <a:rPr lang="ru-RU" dirty="0" smtClean="0"/>
              <a:t>В соответствии с ч. 1 ст. 36 заказчик вправе отменить запрос котировок не позднее чем за 2 дня до даты окончания срока подачи заявок, по истечении указанного срока в соответствии с ч.1 ст. 36 Закона о КС и до заключения контракта заказчик вправе отменить запрос котировок только в случае возникновения обстоятельств непреодолимой силы в соответствии с гражданским законодательством.</a:t>
            </a:r>
            <a:endParaRPr lang="ru-RU" dirty="0"/>
          </a:p>
          <a:p>
            <a:pPr>
              <a:buFont typeface="Wingdings" pitchFamily="2" charset="2"/>
              <a:buChar char="Ø"/>
            </a:pPr>
            <a:r>
              <a:rPr lang="ru-RU" dirty="0" smtClean="0"/>
              <a:t>После размещения в ЕИС извещения об отмене запроса котировок заказчик не вправе вскрывать конверты с заявками участников закупки (открывать доступ к поданным в электронном виде заявкам).</a:t>
            </a:r>
          </a:p>
          <a:p>
            <a:pPr>
              <a:buFont typeface="Wingdings" pitchFamily="2" charset="2"/>
              <a:buChar char="Ø"/>
            </a:pPr>
            <a:r>
              <a:rPr lang="ru-RU" dirty="0" smtClean="0"/>
              <a:t>Заказчик не позднее следующего рабочего дня после принятия решения об отмене запроса котировок обязан внести соответствующие изменения в план график.</a:t>
            </a:r>
          </a:p>
          <a:p>
            <a:pPr>
              <a:buFont typeface="Wingdings" pitchFamily="2" charset="2"/>
              <a:buChar char="Ø"/>
            </a:pPr>
            <a:r>
              <a:rPr lang="ru-RU" dirty="0" smtClean="0"/>
              <a:t>Решение об отмене запроса котировок размещается в ЕИС в день принятия этого решения, а также незамедлительно доводится до сведения участников закупки, подавших заявки (при наличии у заказчика информации для осуществления связи с данными участниками).</a:t>
            </a:r>
          </a:p>
          <a:p>
            <a:pPr marL="0" indent="0">
              <a:buNone/>
            </a:pPr>
            <a:r>
              <a:rPr lang="ru-RU" dirty="0" smtClean="0"/>
              <a:t>Запрос котировок считается отмененным с момента размещения решения о его отмене в ЕИС.</a:t>
            </a:r>
          </a:p>
          <a:p>
            <a:pPr>
              <a:buFont typeface="Wingdings" pitchFamily="2" charset="2"/>
              <a:buChar char="Ø"/>
            </a:pPr>
            <a:r>
              <a:rPr lang="ru-RU" dirty="0" smtClean="0"/>
              <a:t>При отмене запроса котировок заказчик не несет ответственность перед участниками закупки, подавшими заявки, за исключением случая, если вследствие отмены запроса котировок участникам закупки причинены убытки в результате недобросовестных действий заказчика.</a:t>
            </a:r>
            <a:endParaRPr lang="ru-RU" dirty="0"/>
          </a:p>
        </p:txBody>
      </p:sp>
      <p:sp>
        <p:nvSpPr>
          <p:cNvPr id="2" name="Заголовок 1"/>
          <p:cNvSpPr>
            <a:spLocks noGrp="1"/>
          </p:cNvSpPr>
          <p:nvPr>
            <p:ph type="title"/>
          </p:nvPr>
        </p:nvSpPr>
        <p:spPr/>
        <p:txBody>
          <a:bodyPr>
            <a:normAutofit fontScale="90000"/>
          </a:bodyPr>
          <a:lstStyle/>
          <a:p>
            <a:r>
              <a:rPr lang="ru-RU" dirty="0" smtClean="0"/>
              <a:t>Процедура отмены запроса котировок</a:t>
            </a:r>
            <a:endParaRPr lang="ru-RU" dirty="0"/>
          </a:p>
        </p:txBody>
      </p:sp>
    </p:spTree>
    <p:extLst>
      <p:ext uri="{BB962C8B-B14F-4D97-AF65-F5344CB8AC3E}">
        <p14:creationId xmlns:p14="http://schemas.microsoft.com/office/powerpoint/2010/main" val="2001062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1844824"/>
            <a:ext cx="8208912" cy="352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p:txBody>
          <a:bodyPr>
            <a:normAutofit fontScale="90000"/>
          </a:bodyPr>
          <a:lstStyle/>
          <a:p>
            <a:r>
              <a:rPr lang="ru-RU" dirty="0" smtClean="0"/>
              <a:t>Порядок проведения запроса котировок  (ст.74)</a:t>
            </a:r>
            <a:endParaRPr lang="ru-RU" dirty="0"/>
          </a:p>
        </p:txBody>
      </p:sp>
      <p:sp>
        <p:nvSpPr>
          <p:cNvPr id="4" name="TextBox 3"/>
          <p:cNvSpPr txBox="1"/>
          <p:nvPr/>
        </p:nvSpPr>
        <p:spPr>
          <a:xfrm>
            <a:off x="221002" y="5373216"/>
            <a:ext cx="9145016" cy="738664"/>
          </a:xfrm>
          <a:prstGeom prst="rect">
            <a:avLst/>
          </a:prstGeom>
          <a:noFill/>
        </p:spPr>
        <p:txBody>
          <a:bodyPr wrap="square" rtlCol="0">
            <a:spAutoFit/>
          </a:bodyPr>
          <a:lstStyle/>
          <a:p>
            <a:r>
              <a:rPr lang="ru-RU" sz="1400" dirty="0">
                <a:latin typeface="Times New Roman" pitchFamily="18" charset="0"/>
                <a:cs typeface="Times New Roman" pitchFamily="18" charset="0"/>
              </a:rPr>
              <a:t>Срок подачи заявок (</a:t>
            </a:r>
            <a:r>
              <a:rPr lang="ru-RU" sz="1400" dirty="0" err="1">
                <a:latin typeface="Times New Roman" pitchFamily="18" charset="0"/>
                <a:cs typeface="Times New Roman" pitchFamily="18" charset="0"/>
              </a:rPr>
              <a:t>min</a:t>
            </a:r>
            <a:r>
              <a:rPr lang="ru-RU" sz="1400" dirty="0">
                <a:latin typeface="Times New Roman" pitchFamily="18" charset="0"/>
                <a:cs typeface="Times New Roman" pitchFamily="18" charset="0"/>
              </a:rPr>
              <a:t>. 4 рабочих дня если Н(М)Ц ≤ 250 тыс. руб.; </a:t>
            </a:r>
            <a:r>
              <a:rPr lang="ru-RU" sz="1400" dirty="0" err="1">
                <a:latin typeface="Times New Roman" pitchFamily="18" charset="0"/>
                <a:cs typeface="Times New Roman" pitchFamily="18" charset="0"/>
              </a:rPr>
              <a:t>min</a:t>
            </a:r>
            <a:r>
              <a:rPr lang="ru-RU" sz="1400" dirty="0">
                <a:latin typeface="Times New Roman" pitchFamily="18" charset="0"/>
                <a:cs typeface="Times New Roman" pitchFamily="18" charset="0"/>
              </a:rPr>
              <a:t>. 7 рабочих дней &gt; 250 тыс. руб</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Исчисление срока подачи заявок начинается с первого рабочего дня, после дня публикации извещения в ЕИС.</a:t>
            </a: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84186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dirty="0" smtClean="0"/>
              <a:t>Заказчик одновременно с размещением в ЕИС извещения о проведении запроса котировок вправе направить запрос о предоставлении котировок не менее чем 3-м лицам, осуществляющим поставки товаров, выполнение работ, оказание слуг, предусмотренных извещением.</a:t>
            </a:r>
          </a:p>
          <a:p>
            <a:pPr marL="0" indent="0">
              <a:buNone/>
            </a:pPr>
            <a:r>
              <a:rPr lang="ru-RU" dirty="0" smtClean="0"/>
              <a:t>Запрос может направляться с использованием любых средств связи, в том числе в форме электронного документа.</a:t>
            </a:r>
          </a:p>
          <a:p>
            <a:pPr marL="0" indent="0">
              <a:buNone/>
            </a:pPr>
            <a:endParaRPr lang="ru-RU" dirty="0"/>
          </a:p>
        </p:txBody>
      </p:sp>
      <p:sp>
        <p:nvSpPr>
          <p:cNvPr id="2" name="Заголовок 1"/>
          <p:cNvSpPr>
            <a:spLocks noGrp="1"/>
          </p:cNvSpPr>
          <p:nvPr>
            <p:ph type="title"/>
          </p:nvPr>
        </p:nvSpPr>
        <p:spPr/>
        <p:txBody>
          <a:bodyPr>
            <a:normAutofit fontScale="90000"/>
          </a:bodyPr>
          <a:lstStyle/>
          <a:p>
            <a:r>
              <a:rPr lang="ru-RU" dirty="0" smtClean="0"/>
              <a:t>Порядок проведения запроса котировок</a:t>
            </a:r>
            <a:endParaRPr lang="ru-RU" dirty="0"/>
          </a:p>
        </p:txBody>
      </p:sp>
    </p:spTree>
    <p:extLst>
      <p:ext uri="{BB962C8B-B14F-4D97-AF65-F5344CB8AC3E}">
        <p14:creationId xmlns:p14="http://schemas.microsoft.com/office/powerpoint/2010/main" val="2694578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buNone/>
            </a:pPr>
            <a:r>
              <a:rPr lang="ru-RU" dirty="0" smtClean="0"/>
              <a:t>    В соответствии с ч.3 ст. 73 заявка на участие в запросе котировок должна содержать информацию, необходимую заказчику в соответствии с извещением о проведении запроса котировок, а также:</a:t>
            </a:r>
          </a:p>
          <a:p>
            <a:pPr marL="514350" indent="-514350">
              <a:buAutoNum type="arabicPeriod"/>
            </a:pPr>
            <a:r>
              <a:rPr lang="ru-RU" dirty="0" smtClean="0"/>
              <a:t>Согласие участника исполнить условия контракта, указанные в извещении о проведении запроса котировок;</a:t>
            </a:r>
          </a:p>
          <a:p>
            <a:pPr marL="514350" indent="-514350">
              <a:buAutoNum type="arabicPeriod"/>
            </a:pPr>
            <a:r>
              <a:rPr lang="ru-RU" dirty="0" smtClean="0"/>
              <a:t>Цену товара, работы или услуги;</a:t>
            </a:r>
          </a:p>
          <a:p>
            <a:pPr marL="514350" indent="-514350">
              <a:buAutoNum type="arabicPeriod"/>
            </a:pPr>
            <a:r>
              <a:rPr lang="ru-RU" dirty="0" smtClean="0"/>
              <a:t>Документы, подтверждающие право участника запроса котировок на получение преимуществ в соответствии со ст. 28-30 Закона о КС, иди копии таких документы.</a:t>
            </a:r>
          </a:p>
          <a:p>
            <a:pPr marL="0" indent="0">
              <a:buNone/>
            </a:pPr>
            <a:r>
              <a:rPr lang="ru-RU" dirty="0"/>
              <a:t> </a:t>
            </a:r>
            <a:endParaRPr lang="ru-RU" dirty="0" smtClean="0"/>
          </a:p>
          <a:p>
            <a:pPr marL="0" indent="0" algn="ctr">
              <a:buNone/>
            </a:pPr>
            <a:r>
              <a:rPr lang="ru-RU" i="1" dirty="0" smtClean="0"/>
              <a:t>Требовать от участника запроса котировок предоставления иных документов и информации не допускается.</a:t>
            </a:r>
            <a:endParaRPr lang="ru-RU" i="1" dirty="0"/>
          </a:p>
        </p:txBody>
      </p:sp>
      <p:sp>
        <p:nvSpPr>
          <p:cNvPr id="2" name="Заголовок 1"/>
          <p:cNvSpPr>
            <a:spLocks noGrp="1"/>
          </p:cNvSpPr>
          <p:nvPr>
            <p:ph type="title"/>
          </p:nvPr>
        </p:nvSpPr>
        <p:spPr/>
        <p:txBody>
          <a:bodyPr>
            <a:normAutofit fontScale="90000"/>
          </a:bodyPr>
          <a:lstStyle/>
          <a:p>
            <a:r>
              <a:rPr lang="ru-RU" dirty="0" smtClean="0"/>
              <a:t>Заявка на участие в запросе котировок</a:t>
            </a:r>
            <a:endParaRPr lang="ru-RU" dirty="0"/>
          </a:p>
        </p:txBody>
      </p:sp>
    </p:spTree>
    <p:extLst>
      <p:ext uri="{BB962C8B-B14F-4D97-AF65-F5344CB8AC3E}">
        <p14:creationId xmlns:p14="http://schemas.microsoft.com/office/powerpoint/2010/main" val="365280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29600" cy="4525963"/>
          </a:xfrm>
        </p:spPr>
        <p:txBody>
          <a:bodyPr>
            <a:normAutofit fontScale="62500" lnSpcReduction="20000"/>
          </a:bodyPr>
          <a:lstStyle/>
          <a:p>
            <a:pPr marL="0" indent="0" algn="ctr">
              <a:buNone/>
            </a:pPr>
            <a:r>
              <a:rPr lang="ru-RU" dirty="0" smtClean="0"/>
              <a:t>Любой участник закупки вправе подать только одну заявку на участие в запросе котировок.</a:t>
            </a:r>
          </a:p>
          <a:p>
            <a:pPr algn="just">
              <a:buFont typeface="Wingdings" pitchFamily="2" charset="2"/>
              <a:buChar char="Ø"/>
            </a:pPr>
            <a:r>
              <a:rPr lang="ru-RU" dirty="0" smtClean="0"/>
              <a:t>Участник закупки вправе изменить или отозвать свою заявку только в случае если заказчиком были внесены изменения в извещение о проведении запроса котировок (данная процедура возможна только до окончания срока подачи заявок).</a:t>
            </a:r>
          </a:p>
          <a:p>
            <a:pPr marL="0" indent="0" algn="just">
              <a:buNone/>
            </a:pPr>
            <a:r>
              <a:rPr lang="ru-RU" dirty="0" smtClean="0"/>
              <a:t>- Заявка подается в письменной форме в запечатанном конверте, не позволяющем просматривать содержание такой заявки до вскрытия конверта, или в форме электронного документа (Электронные заявки должны быть подписаны УЭНП и поданы с использованием ЕИС. Ключи УНЭП, а также сертификаты ключей проверки электронных подписей должны быть  созданы и выданы удостоверяющими центрами, получившими аккредитацию). </a:t>
            </a:r>
          </a:p>
          <a:p>
            <a:pPr marL="0" indent="0" algn="just">
              <a:buNone/>
            </a:pPr>
            <a:r>
              <a:rPr lang="ru-RU" dirty="0" smtClean="0"/>
              <a:t>- Заказчик обязан регистрировать заявки поданные в срок. Отказ в приеме и регистрации конверта с заявкой, поданной в срок, на котором не указана информация о подавшем его лице, и требование предоставления данной информации не допускаются. По требованию участника, заказчик выдает расписку в получении заявки с указанием даты и времени её получения.</a:t>
            </a:r>
          </a:p>
          <a:p>
            <a:pPr marL="0" indent="0" algn="just">
              <a:buNone/>
            </a:pPr>
            <a:endParaRPr lang="ru-RU" dirty="0"/>
          </a:p>
        </p:txBody>
      </p:sp>
      <p:sp>
        <p:nvSpPr>
          <p:cNvPr id="2" name="Заголовок 1"/>
          <p:cNvSpPr>
            <a:spLocks noGrp="1"/>
          </p:cNvSpPr>
          <p:nvPr>
            <p:ph type="title"/>
          </p:nvPr>
        </p:nvSpPr>
        <p:spPr/>
        <p:txBody>
          <a:bodyPr>
            <a:normAutofit fontScale="90000"/>
          </a:bodyPr>
          <a:lstStyle/>
          <a:p>
            <a:r>
              <a:rPr lang="ru-RU" dirty="0" smtClean="0"/>
              <a:t>Порядок подачи заявок на участие в запросе котировок</a:t>
            </a:r>
            <a:br>
              <a:rPr lang="ru-RU" dirty="0" smtClean="0"/>
            </a:br>
            <a:r>
              <a:rPr lang="ru-RU" dirty="0" smtClean="0"/>
              <a:t>(ст. 77)</a:t>
            </a:r>
            <a:endParaRPr lang="ru-RU" dirty="0"/>
          </a:p>
        </p:txBody>
      </p:sp>
    </p:spTree>
    <p:extLst>
      <p:ext uri="{BB962C8B-B14F-4D97-AF65-F5344CB8AC3E}">
        <p14:creationId xmlns:p14="http://schemas.microsoft.com/office/powerpoint/2010/main" val="2616215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7500" lnSpcReduction="20000"/>
          </a:bodyPr>
          <a:lstStyle/>
          <a:p>
            <a:pPr>
              <a:buFont typeface="Wingdings" pitchFamily="2" charset="2"/>
              <a:buChar char="Ø"/>
            </a:pPr>
            <a:r>
              <a:rPr lang="ru-RU" dirty="0" smtClean="0"/>
              <a:t>Заказчик обеспечивает сохранность конвертов с заявками, защищенность, неприкосновенность и конфиденциальность поданных в форме электронного документа заявок и обеспечивает рассмотрение содержания заявок только после вскрытия конвертов с такими заявками и (или) открытия доступа к поданным в форме электронных документов заявкам.</a:t>
            </a:r>
          </a:p>
          <a:p>
            <a:pPr>
              <a:buFont typeface="Wingdings" pitchFamily="2" charset="2"/>
              <a:buChar char="Ø"/>
            </a:pPr>
            <a:r>
              <a:rPr lang="ru-RU" dirty="0" smtClean="0"/>
              <a:t>Лица, осуществляющие хранение конвертов с заявками, не вправе допускать повреждение этих конвертов до момента их вскрытия, допускать открытие доступа к поданным в форме электронных документов заявкам.</a:t>
            </a:r>
          </a:p>
          <a:p>
            <a:pPr>
              <a:buFont typeface="Wingdings" pitchFamily="2" charset="2"/>
              <a:buChar char="Ø"/>
            </a:pPr>
            <a:r>
              <a:rPr lang="ru-RU" dirty="0" smtClean="0"/>
              <a:t>За нарушение указанных требований виновные лица несут ответственность, предусмотренную законодательством </a:t>
            </a:r>
            <a:r>
              <a:rPr lang="ru-RU" dirty="0"/>
              <a:t>Р</a:t>
            </a:r>
            <a:r>
              <a:rPr lang="ru-RU" dirty="0" smtClean="0"/>
              <a:t>оссийской Федерации.</a:t>
            </a:r>
          </a:p>
          <a:p>
            <a:pPr>
              <a:buFont typeface="Wingdings" pitchFamily="2" charset="2"/>
              <a:buChar char="Ø"/>
            </a:pPr>
            <a:r>
              <a:rPr lang="ru-RU" dirty="0" smtClean="0"/>
              <a:t>Заявки, поданные после окончания срока подачи таких заявок, не рассматриваются и в день их поступления возвращаются лицам, подавшим такие заявки.</a:t>
            </a:r>
            <a:endParaRPr lang="ru-RU" dirty="0"/>
          </a:p>
        </p:txBody>
      </p:sp>
    </p:spTree>
    <p:extLst>
      <p:ext uri="{BB962C8B-B14F-4D97-AF65-F5344CB8AC3E}">
        <p14:creationId xmlns:p14="http://schemas.microsoft.com/office/powerpoint/2010/main" val="3627168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a:buFont typeface="Wingdings" pitchFamily="2" charset="2"/>
              <a:buChar char="Ø"/>
            </a:pPr>
            <a:r>
              <a:rPr lang="ru-RU" dirty="0" smtClean="0"/>
              <a:t>Если запрос котировок признан несостоявшимся  по основанию, предусмотренному ч.9 ст.78 в связи с тем, что котировочной комиссией отклонены все поданные заявки, заказчик продлевает срок подачи заявок на 4 рабочих дня и в течении одного дня после даты окончания срока подачи таких заявок размещает в ЕИС извещение о продлении срока подачи таких заявок. При этом </a:t>
            </a:r>
            <a:r>
              <a:rPr lang="ru-RU" b="1" dirty="0" smtClean="0"/>
              <a:t>заказчик обязан направить запрос о подаче заявок на участие в запросе котировок не менее чем 3 его участникам, </a:t>
            </a:r>
            <a:r>
              <a:rPr lang="ru-RU" dirty="0" smtClean="0"/>
              <a:t>которые могут осуществить поставку необходимого товара, выполнение работ или оказание услуг.</a:t>
            </a:r>
          </a:p>
          <a:p>
            <a:pPr>
              <a:buFontTx/>
              <a:buChar char="-"/>
            </a:pPr>
            <a:r>
              <a:rPr lang="ru-RU" dirty="0" smtClean="0"/>
              <a:t>В случае, если после даты окончания срока подачи заявок на участие в запросе котировок указанного в извещении  о продлении срока подачи заявок, подана только одна  заявка и она признана соответствующей требованиям Закона о КС  и  требованиям, указанным в извещении о проведении запроса котировок, заказчик заключает контракт с единственным поставщиком (подрядчиком, исполнителем) в соответствии с п.25 ч.1 ст.93.</a:t>
            </a:r>
          </a:p>
          <a:p>
            <a:pPr>
              <a:buFontTx/>
              <a:buChar char="-"/>
            </a:pPr>
            <a:r>
              <a:rPr lang="ru-RU" dirty="0" smtClean="0"/>
              <a:t>В случае, если </a:t>
            </a:r>
            <a:r>
              <a:rPr lang="ru-RU" dirty="0"/>
              <a:t>после даты окончания срока подачи заявок на участие в запросе котировок указанного в извещении  о продлении срока подачи </a:t>
            </a:r>
            <a:r>
              <a:rPr lang="ru-RU" dirty="0" smtClean="0"/>
              <a:t>заявок, не подано ни одной заявки, заказчик вносит изменения в план-график (при необходимости также в план закупок) и снова осуществляет закупку.</a:t>
            </a:r>
            <a:endParaRPr lang="ru-RU" dirty="0"/>
          </a:p>
        </p:txBody>
      </p:sp>
      <p:sp>
        <p:nvSpPr>
          <p:cNvPr id="2" name="Заголовок 1"/>
          <p:cNvSpPr>
            <a:spLocks noGrp="1"/>
          </p:cNvSpPr>
          <p:nvPr>
            <p:ph type="title"/>
          </p:nvPr>
        </p:nvSpPr>
        <p:spPr/>
        <p:txBody>
          <a:bodyPr>
            <a:normAutofit fontScale="90000"/>
          </a:bodyPr>
          <a:lstStyle/>
          <a:p>
            <a:r>
              <a:rPr lang="ru-RU" dirty="0" smtClean="0"/>
              <a:t>Продление срока подачи заявок на участие в запросе котировок</a:t>
            </a:r>
            <a:endParaRPr lang="ru-RU" dirty="0"/>
          </a:p>
        </p:txBody>
      </p:sp>
    </p:spTree>
    <p:extLst>
      <p:ext uri="{BB962C8B-B14F-4D97-AF65-F5344CB8AC3E}">
        <p14:creationId xmlns:p14="http://schemas.microsoft.com/office/powerpoint/2010/main" val="2288751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a:buFont typeface="Wingdings" pitchFamily="2" charset="2"/>
              <a:buChar char="Ø"/>
            </a:pPr>
            <a:r>
              <a:rPr lang="ru-RU" dirty="0" smtClean="0"/>
              <a:t>В течении одного рабочего дня, следующего после окончания срока подачи заявок, котировочная комиссия вскрывает конверты с заявками и (или) открывает доступ к поданным в форме электронных документов заявкам, рассматривает заявки в части соответствия их требованиям, установленным в извещении, и оценивает такие заявки.</a:t>
            </a:r>
          </a:p>
          <a:p>
            <a:pPr>
              <a:buFont typeface="Wingdings" pitchFamily="2" charset="2"/>
              <a:buChar char="Ø"/>
            </a:pPr>
            <a:r>
              <a:rPr lang="ru-RU" dirty="0" smtClean="0"/>
              <a:t>Конверты с заявками вскрываются публично во время и в месте, согласно извещения.</a:t>
            </a:r>
          </a:p>
          <a:p>
            <a:pPr>
              <a:buFont typeface="Wingdings" pitchFamily="2" charset="2"/>
              <a:buChar char="Ø"/>
            </a:pPr>
            <a:r>
              <a:rPr lang="ru-RU" dirty="0" smtClean="0"/>
              <a:t>Вскрытие всех поступивших конвертов с заявками и открытия доступа к поданным в форме электронных документов заявкам осуществляется в один день.</a:t>
            </a:r>
          </a:p>
          <a:p>
            <a:pPr>
              <a:buFont typeface="Wingdings" pitchFamily="2" charset="2"/>
              <a:buChar char="Ø"/>
            </a:pPr>
            <a:r>
              <a:rPr lang="ru-RU" dirty="0" smtClean="0"/>
              <a:t>При вскрытии конвертов объявляются:</a:t>
            </a:r>
          </a:p>
          <a:p>
            <a:pPr>
              <a:buFontTx/>
              <a:buChar char="-"/>
            </a:pPr>
            <a:r>
              <a:rPr lang="ru-RU" dirty="0" smtClean="0"/>
              <a:t>Информация о месте, дате, времени вскрытия конвертов с заявками и (или) об открытии доступа к заявкам, поступившим в электронном виде;</a:t>
            </a:r>
          </a:p>
          <a:p>
            <a:pPr>
              <a:buFontTx/>
              <a:buChar char="-"/>
            </a:pPr>
            <a:r>
              <a:rPr lang="ru-RU" dirty="0" smtClean="0"/>
              <a:t>Наименование (для юр. лица), фамилия, имя, отчество (при наличии) (для физ. лица);</a:t>
            </a:r>
          </a:p>
          <a:p>
            <a:pPr>
              <a:buFontTx/>
              <a:buChar char="-"/>
            </a:pPr>
            <a:r>
              <a:rPr lang="ru-RU" dirty="0" smtClean="0"/>
              <a:t>Почтовый адрес каждого участника, подавшего заявку;</a:t>
            </a:r>
          </a:p>
          <a:p>
            <a:pPr>
              <a:buFontTx/>
              <a:buChar char="-"/>
            </a:pPr>
            <a:r>
              <a:rPr lang="ru-RU" dirty="0" smtClean="0"/>
              <a:t>Цена товар, работы или услуги, указанная в заявке;</a:t>
            </a:r>
          </a:p>
          <a:p>
            <a:pPr>
              <a:buFontTx/>
              <a:buChar char="-"/>
            </a:pPr>
            <a:r>
              <a:rPr lang="ru-RU" dirty="0" smtClean="0"/>
              <a:t>Информация необходимая заказчику в соответствии с извещением. </a:t>
            </a:r>
            <a:endParaRPr lang="ru-RU" dirty="0"/>
          </a:p>
        </p:txBody>
      </p:sp>
      <p:sp>
        <p:nvSpPr>
          <p:cNvPr id="2" name="Заголовок 1"/>
          <p:cNvSpPr>
            <a:spLocks noGrp="1"/>
          </p:cNvSpPr>
          <p:nvPr>
            <p:ph type="title"/>
          </p:nvPr>
        </p:nvSpPr>
        <p:spPr/>
        <p:txBody>
          <a:bodyPr>
            <a:normAutofit/>
          </a:bodyPr>
          <a:lstStyle/>
          <a:p>
            <a:r>
              <a:rPr lang="ru-RU" dirty="0" smtClean="0"/>
              <a:t>Рассмотрение и оценка заявок</a:t>
            </a:r>
            <a:endParaRPr lang="ru-RU" dirty="0"/>
          </a:p>
        </p:txBody>
      </p:sp>
    </p:spTree>
    <p:extLst>
      <p:ext uri="{BB962C8B-B14F-4D97-AF65-F5344CB8AC3E}">
        <p14:creationId xmlns:p14="http://schemas.microsoft.com/office/powerpoint/2010/main" val="168065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62500" lnSpcReduction="20000"/>
          </a:bodyPr>
          <a:lstStyle/>
          <a:p>
            <a:pPr>
              <a:buFont typeface="Wingdings" pitchFamily="2" charset="2"/>
              <a:buChar char="Ø"/>
            </a:pPr>
            <a:r>
              <a:rPr lang="ru-RU" dirty="0" smtClean="0"/>
              <a:t>Заказчик обязан предоставить возможность всем участника запроса котировок, подавшим заявки, или представителям этих участников присутствовать при вскрытии конвертов с такими заявками и (или) открытии доступа к заявкам поданным в электронной форме (Заказчик признается исполнившим эту обязанность, если участникам была предоставлена возможность получать в режиме реального времени полную информацию о вскрытии конвертов с заявками </a:t>
            </a:r>
            <a:r>
              <a:rPr lang="ru-RU" dirty="0"/>
              <a:t>и (или) открытии доступа к заявкам поданным в электронной форме</a:t>
            </a:r>
            <a:r>
              <a:rPr lang="ru-RU" dirty="0" smtClean="0"/>
              <a:t>);</a:t>
            </a:r>
          </a:p>
          <a:p>
            <a:pPr>
              <a:buFont typeface="Wingdings" pitchFamily="2" charset="2"/>
              <a:buChar char="Ø"/>
            </a:pPr>
            <a:r>
              <a:rPr lang="ru-RU" dirty="0" smtClean="0"/>
              <a:t>Непосредственно перед вскрытием конвертов </a:t>
            </a:r>
            <a:r>
              <a:rPr lang="ru-RU" dirty="0"/>
              <a:t>с заявками и (или) открытии доступа к заявкам поданным в электронной </a:t>
            </a:r>
            <a:r>
              <a:rPr lang="ru-RU" dirty="0" smtClean="0"/>
              <a:t>форме таким заявкам котировочная комиссия обязана объявить участникам, присутствующим при вскрытии этих </a:t>
            </a:r>
            <a:r>
              <a:rPr lang="ru-RU" dirty="0"/>
              <a:t>конвертов и (или) открытии доступа к </a:t>
            </a:r>
            <a:r>
              <a:rPr lang="ru-RU" dirty="0" smtClean="0"/>
              <a:t> данным заявкам </a:t>
            </a:r>
            <a:r>
              <a:rPr lang="ru-RU" dirty="0"/>
              <a:t>поданным в электронной </a:t>
            </a:r>
            <a:r>
              <a:rPr lang="ru-RU" dirty="0" smtClean="0"/>
              <a:t>форме, о возможности подачи заявок на участие в запросе котировок до вскрытия конвертов с такими заявками и (или) открытия доступа к поданным в форме электронных документов заявкам;</a:t>
            </a:r>
          </a:p>
          <a:p>
            <a:pPr>
              <a:buFont typeface="Wingdings" pitchFamily="2" charset="2"/>
              <a:buChar char="Ø"/>
            </a:pPr>
            <a:r>
              <a:rPr lang="ru-RU" dirty="0" smtClean="0"/>
              <a:t> Заказчик обязан обеспечить осуществление аудиозаписи вскрытия конвертов </a:t>
            </a:r>
            <a:r>
              <a:rPr lang="ru-RU" dirty="0"/>
              <a:t>с </a:t>
            </a:r>
            <a:r>
              <a:rPr lang="ru-RU" dirty="0" smtClean="0"/>
              <a:t>заявками и </a:t>
            </a:r>
            <a:r>
              <a:rPr lang="ru-RU" dirty="0"/>
              <a:t>(или) открытия доступа к поданным в форме электронных документов </a:t>
            </a:r>
            <a:r>
              <a:rPr lang="ru-RU" dirty="0" smtClean="0"/>
              <a:t>заявкам.</a:t>
            </a:r>
          </a:p>
          <a:p>
            <a:pPr>
              <a:buFont typeface="Wingdings" pitchFamily="2" charset="2"/>
              <a:buChar char="Ø"/>
            </a:pPr>
            <a:r>
              <a:rPr lang="ru-RU" dirty="0" smtClean="0"/>
              <a:t>Любой участник, присутствующий при вскрытии </a:t>
            </a:r>
            <a:r>
              <a:rPr lang="ru-RU" dirty="0"/>
              <a:t>конвертов и (или) </a:t>
            </a:r>
            <a:r>
              <a:rPr lang="ru-RU" dirty="0" smtClean="0"/>
              <a:t>открытии </a:t>
            </a:r>
            <a:r>
              <a:rPr lang="ru-RU" dirty="0"/>
              <a:t>доступа к поданным в форме электронных документов </a:t>
            </a:r>
            <a:r>
              <a:rPr lang="ru-RU" dirty="0" smtClean="0"/>
              <a:t>заявкам, вправе осуществлять аудио- и видеозапись вскрытия этих конвертов и (или) открытия данного доступа.</a:t>
            </a:r>
            <a:endParaRPr lang="ru-RU" dirty="0"/>
          </a:p>
        </p:txBody>
      </p:sp>
    </p:spTree>
    <p:extLst>
      <p:ext uri="{BB962C8B-B14F-4D97-AF65-F5344CB8AC3E}">
        <p14:creationId xmlns:p14="http://schemas.microsoft.com/office/powerpoint/2010/main" val="1129254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00808"/>
            <a:ext cx="8229600" cy="4525963"/>
          </a:xfrm>
        </p:spPr>
        <p:txBody>
          <a:bodyPr>
            <a:normAutofit fontScale="85000" lnSpcReduction="20000"/>
          </a:bodyPr>
          <a:lstStyle/>
          <a:p>
            <a:r>
              <a:rPr lang="ru-RU" dirty="0" smtClean="0"/>
              <a:t>Запрос котировок – способ определения поставщика (подрядчика исполнителя), при котором информация о потребностях заказчика в товаре, работе или услуге сообщается неограниченному кругу лиц путем размещения в ЕИС* извещения о проведении запроса котировок и победителем запроса котировок признается участник закупки, предложивший наиболее низкую цену контракта (ст. 72 Федерального закона от 05.04.2013 №44-ФЗ «О контрактной системе в сфере закупок товаров, работ, услуг для обеспечения государственных и муниципальных нужд» (далее – Закон о КС) ).</a:t>
            </a:r>
          </a:p>
          <a:p>
            <a:endParaRPr lang="ru-RU" dirty="0"/>
          </a:p>
          <a:p>
            <a:r>
              <a:rPr lang="ru-RU" dirty="0" smtClean="0"/>
              <a:t>* </a:t>
            </a:r>
            <a:r>
              <a:rPr lang="ru-RU" sz="1900" dirty="0" smtClean="0"/>
              <a:t>До ввода в эксплуатацию ЕИС – на официальном сайте </a:t>
            </a:r>
            <a:r>
              <a:rPr lang="en-US" sz="1900" dirty="0" smtClean="0"/>
              <a:t>zakupki.gov.ru</a:t>
            </a:r>
            <a:endParaRPr lang="ru-RU" sz="1900" dirty="0"/>
          </a:p>
        </p:txBody>
      </p:sp>
      <p:sp>
        <p:nvSpPr>
          <p:cNvPr id="2" name="Заголовок 1"/>
          <p:cNvSpPr>
            <a:spLocks noGrp="1"/>
          </p:cNvSpPr>
          <p:nvPr>
            <p:ph type="title"/>
          </p:nvPr>
        </p:nvSpPr>
        <p:spPr>
          <a:xfrm>
            <a:off x="457200" y="274638"/>
            <a:ext cx="6923112" cy="706090"/>
          </a:xfrm>
        </p:spPr>
        <p:txBody>
          <a:bodyPr>
            <a:normAutofit fontScale="90000"/>
          </a:bodyPr>
          <a:lstStyle/>
          <a:p>
            <a:r>
              <a:rPr lang="ru-RU" dirty="0"/>
              <a:t>Определение поставщиков способом запроса котировок</a:t>
            </a:r>
          </a:p>
        </p:txBody>
      </p:sp>
    </p:spTree>
    <p:extLst>
      <p:ext uri="{BB962C8B-B14F-4D97-AF65-F5344CB8AC3E}">
        <p14:creationId xmlns:p14="http://schemas.microsoft.com/office/powerpoint/2010/main" val="4196019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91264" cy="5721499"/>
          </a:xfrm>
        </p:spPr>
        <p:txBody>
          <a:bodyPr>
            <a:normAutofit fontScale="77500" lnSpcReduction="20000"/>
          </a:bodyPr>
          <a:lstStyle/>
          <a:p>
            <a:pPr>
              <a:buFont typeface="Wingdings" pitchFamily="2" charset="2"/>
              <a:buChar char="Ø"/>
            </a:pPr>
            <a:r>
              <a:rPr lang="ru-RU" dirty="0" smtClean="0"/>
              <a:t>Победителем запроса котировок признается участник, подавший заявку, которая соответствует всем требованиям, установленным в извещении, и в которой  указана наиболее низкая цена товара, работы или услуги.</a:t>
            </a:r>
          </a:p>
          <a:p>
            <a:pPr>
              <a:buFontTx/>
              <a:buChar char="-"/>
            </a:pPr>
            <a:r>
              <a:rPr lang="ru-RU" dirty="0" smtClean="0"/>
              <a:t>При предложении наиболее низкой цены товара, работы или услуги несколькими участниками победителем признается участник, заявка которого поступила ранее других заявок, в которых предложена такая же цена.</a:t>
            </a:r>
          </a:p>
          <a:p>
            <a:pPr>
              <a:buFont typeface="Wingdings" pitchFamily="2" charset="2"/>
              <a:buChar char="Ø"/>
            </a:pPr>
            <a:r>
              <a:rPr lang="ru-RU" dirty="0" smtClean="0"/>
              <a:t>Котировочная комиссия не рассматривает и отклоняет заявки на участие в запросе котировок, если они не соответствуют требованиям, установленным в извещении, либо предложенная в таких заявках цена превышает начальную (максимальную) цену контракта, указанную в извещении, или участником не представлены документы и информация, предусмотренные ч.3 ст.73</a:t>
            </a:r>
          </a:p>
          <a:p>
            <a:pPr>
              <a:buFont typeface="Wingdings" pitchFamily="2" charset="2"/>
              <a:buChar char="Ø"/>
            </a:pPr>
            <a:endParaRPr lang="ru-RU" dirty="0"/>
          </a:p>
          <a:p>
            <a:pPr marL="0" indent="0" algn="ctr">
              <a:buNone/>
            </a:pPr>
            <a:r>
              <a:rPr lang="ru-RU" u="sng" dirty="0" smtClean="0"/>
              <a:t>Отклонение заявок на участие в запросе котировок по иным основаниям не допускается.</a:t>
            </a:r>
            <a:endParaRPr lang="ru-RU" u="sng" dirty="0"/>
          </a:p>
        </p:txBody>
      </p:sp>
    </p:spTree>
    <p:extLst>
      <p:ext uri="{BB962C8B-B14F-4D97-AF65-F5344CB8AC3E}">
        <p14:creationId xmlns:p14="http://schemas.microsoft.com/office/powerpoint/2010/main" val="85993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47500" lnSpcReduction="20000"/>
          </a:bodyPr>
          <a:lstStyle/>
          <a:p>
            <a:pPr marL="0" indent="0">
              <a:buNone/>
            </a:pPr>
            <a:r>
              <a:rPr lang="ru-RU" dirty="0" smtClean="0"/>
              <a:t>Результаты рассмотрения и оценки заявок оформляются протоколом, в котором содержаться:</a:t>
            </a:r>
          </a:p>
          <a:p>
            <a:pPr>
              <a:buFontTx/>
              <a:buChar char="-"/>
            </a:pPr>
            <a:r>
              <a:rPr lang="ru-RU" dirty="0" smtClean="0"/>
              <a:t>Информация о заказчике;</a:t>
            </a:r>
          </a:p>
          <a:p>
            <a:pPr>
              <a:buFontTx/>
              <a:buChar char="-"/>
            </a:pPr>
            <a:r>
              <a:rPr lang="ru-RU" dirty="0" smtClean="0"/>
              <a:t>О существенных условиях исполнения контракта;</a:t>
            </a:r>
          </a:p>
          <a:p>
            <a:pPr>
              <a:buFontTx/>
              <a:buChar char="-"/>
            </a:pPr>
            <a:r>
              <a:rPr lang="ru-RU" dirty="0" smtClean="0"/>
              <a:t>О всех участниках, подавших заявки;</a:t>
            </a:r>
          </a:p>
          <a:p>
            <a:pPr>
              <a:buFontTx/>
              <a:buChar char="-"/>
            </a:pPr>
            <a:r>
              <a:rPr lang="ru-RU" dirty="0" smtClean="0"/>
              <a:t>Об отклоненных заявках с обоснованием причин отклонения (с указанием положений Закона о КС и положений извещения о проведении запроса котировок.</a:t>
            </a:r>
          </a:p>
          <a:p>
            <a:pPr>
              <a:buFontTx/>
              <a:buChar char="-"/>
            </a:pPr>
            <a:r>
              <a:rPr lang="ru-RU" dirty="0" smtClean="0"/>
              <a:t>Предложение о наиболее низкой цене ТРУ;</a:t>
            </a:r>
          </a:p>
          <a:p>
            <a:pPr>
              <a:buFontTx/>
              <a:buChar char="-"/>
            </a:pPr>
            <a:r>
              <a:rPr lang="ru-RU" dirty="0" smtClean="0"/>
              <a:t>Информация о победителе;</a:t>
            </a:r>
          </a:p>
          <a:p>
            <a:pPr marL="0" indent="0">
              <a:buNone/>
            </a:pPr>
            <a:r>
              <a:rPr lang="ru-RU" dirty="0" smtClean="0"/>
              <a:t>Информация об участнике, предложившем в заявке цену контракта, такую же, </a:t>
            </a:r>
            <a:r>
              <a:rPr lang="ru-RU" dirty="0"/>
              <a:t>к</a:t>
            </a:r>
            <a:r>
              <a:rPr lang="ru-RU" dirty="0" smtClean="0"/>
              <a:t>ак и победитель, или об участнике, предложение о цене контракта которого содержит лучшие условия по цене контракта, следующие после предложенных победителем условий.</a:t>
            </a:r>
          </a:p>
          <a:p>
            <a:pPr>
              <a:buFont typeface="Wingdings" pitchFamily="2" charset="2"/>
              <a:buChar char="Ø"/>
            </a:pPr>
            <a:r>
              <a:rPr lang="ru-RU" dirty="0" smtClean="0"/>
              <a:t>Протокол рассмотрения и оценки заявок подписывается всеми присутствующими  на заседании членами котировочной комиссии и в день его подписания размещается в ЕИС.</a:t>
            </a:r>
          </a:p>
          <a:p>
            <a:pPr>
              <a:buFont typeface="Wingdings" pitchFamily="2" charset="2"/>
              <a:buChar char="Ø"/>
            </a:pPr>
            <a:r>
              <a:rPr lang="ru-RU" dirty="0" smtClean="0"/>
              <a:t>Протокол составляется в двух экземплярах, один из которых остается у заказчика, другой в течении  двух рабочих дней с даты подписания передается победителю с приложением проекта контракта, который составляется путем включения в него условий исполнения контракта. Предусмотренных извещением, и цены, предложенной победителем в заявке.</a:t>
            </a:r>
          </a:p>
          <a:p>
            <a:pPr>
              <a:buFontTx/>
              <a:buChar char="-"/>
            </a:pPr>
            <a:endParaRPr lang="ru-RU" dirty="0"/>
          </a:p>
        </p:txBody>
      </p:sp>
      <p:sp>
        <p:nvSpPr>
          <p:cNvPr id="2" name="Заголовок 1"/>
          <p:cNvSpPr>
            <a:spLocks noGrp="1"/>
          </p:cNvSpPr>
          <p:nvPr>
            <p:ph type="title"/>
          </p:nvPr>
        </p:nvSpPr>
        <p:spPr/>
        <p:txBody>
          <a:bodyPr>
            <a:normAutofit fontScale="90000"/>
          </a:bodyPr>
          <a:lstStyle/>
          <a:p>
            <a:r>
              <a:rPr lang="ru-RU" dirty="0" smtClean="0"/>
              <a:t>Протокол рассмотрения и оценки котировочных заявок</a:t>
            </a:r>
            <a:endParaRPr lang="ru-RU" dirty="0"/>
          </a:p>
        </p:txBody>
      </p:sp>
    </p:spTree>
    <p:extLst>
      <p:ext uri="{BB962C8B-B14F-4D97-AF65-F5344CB8AC3E}">
        <p14:creationId xmlns:p14="http://schemas.microsoft.com/office/powerpoint/2010/main" val="2776148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a:buFont typeface="Wingdings" pitchFamily="2" charset="2"/>
              <a:buChar char="Ø"/>
            </a:pPr>
            <a:r>
              <a:rPr lang="ru-RU" dirty="0" smtClean="0"/>
              <a:t>Любой участник запроса котировок, подавший заявку, после размещения в ЕИС протокола рассмотрения и оценки заявок вправе направить заказчику в письменной форме или в форме электронного документа запрос о предоставлении разъяснений результантов рассмотрения и оценки заявок.</a:t>
            </a:r>
          </a:p>
          <a:p>
            <a:pPr>
              <a:buFontTx/>
              <a:buChar char="-"/>
            </a:pPr>
            <a:r>
              <a:rPr lang="ru-RU" dirty="0" smtClean="0"/>
              <a:t>В течении двух рабочих дней с даты поступления данного запроса заказчик обязан предоставить указанному участнику соответствующие разъяснения в письменной форме или в форме электронного документа.</a:t>
            </a:r>
          </a:p>
          <a:p>
            <a:pPr>
              <a:buFontTx/>
              <a:buChar char="-"/>
            </a:pPr>
            <a:endParaRPr lang="ru-RU" dirty="0"/>
          </a:p>
          <a:p>
            <a:pPr>
              <a:buFontTx/>
              <a:buChar char="-"/>
            </a:pPr>
            <a:endParaRPr lang="ru-RU" dirty="0" smtClean="0"/>
          </a:p>
          <a:p>
            <a:pPr>
              <a:buFontTx/>
              <a:buChar char="-"/>
            </a:pPr>
            <a:endParaRPr lang="ru-RU" dirty="0"/>
          </a:p>
        </p:txBody>
      </p:sp>
      <p:sp>
        <p:nvSpPr>
          <p:cNvPr id="2" name="Заголовок 1"/>
          <p:cNvSpPr>
            <a:spLocks noGrp="1"/>
          </p:cNvSpPr>
          <p:nvPr>
            <p:ph type="title"/>
          </p:nvPr>
        </p:nvSpPr>
        <p:spPr/>
        <p:txBody>
          <a:bodyPr>
            <a:normAutofit fontScale="90000"/>
          </a:bodyPr>
          <a:lstStyle/>
          <a:p>
            <a:r>
              <a:rPr lang="ru-RU" dirty="0" smtClean="0"/>
              <a:t>Разъяснения результатов </a:t>
            </a:r>
            <a:r>
              <a:rPr lang="ru-RU" smtClean="0"/>
              <a:t>запроса котировок</a:t>
            </a:r>
            <a:endParaRPr lang="ru-RU"/>
          </a:p>
        </p:txBody>
      </p:sp>
    </p:spTree>
    <p:extLst>
      <p:ext uri="{BB962C8B-B14F-4D97-AF65-F5344CB8AC3E}">
        <p14:creationId xmlns:p14="http://schemas.microsoft.com/office/powerpoint/2010/main" val="420042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algn="just">
              <a:buFont typeface="Wingdings" pitchFamily="2" charset="2"/>
              <a:buChar char="Ø"/>
            </a:pPr>
            <a:r>
              <a:rPr lang="ru-RU" dirty="0" smtClean="0"/>
              <a:t>Контракт может быть заключен не ранее чем через 7 дней с даты размещения в ЕИС протокола рассмотрения и оценки заявок на участие в запросе котировок и не позднее чем через 20 дней с даты подписания указанного протокола.</a:t>
            </a:r>
          </a:p>
          <a:p>
            <a:pPr algn="just">
              <a:buFontTx/>
              <a:buChar char="-"/>
            </a:pPr>
            <a:r>
              <a:rPr lang="ru-RU" dirty="0" smtClean="0"/>
              <a:t>Контракт заключается на условиях, предусмотренных извещением, по цене, предложенной в заявке.</a:t>
            </a:r>
          </a:p>
          <a:p>
            <a:pPr algn="just">
              <a:buFont typeface="Wingdings" pitchFamily="2" charset="2"/>
              <a:buChar char="Ø"/>
            </a:pPr>
            <a:r>
              <a:rPr lang="ru-RU" dirty="0" smtClean="0"/>
              <a:t>В случае наличия принятых судом или арбитражным судом судебных актов либо возникновения обстоятельств непреодолимой силы, препятствующих подписанию контракта одной из сторон в установленные сроки, эта сторона обязана уведомить другую сторону о наличии данных судебных актов или обстоятельств в течении 1-го дня. </a:t>
            </a:r>
          </a:p>
          <a:p>
            <a:pPr marL="0" indent="0" algn="just">
              <a:buNone/>
            </a:pPr>
            <a:r>
              <a:rPr lang="ru-RU" dirty="0" smtClean="0"/>
              <a:t>- Течение установленных для заключения контракта сроков приостанавливается на срок исполнения данных судебных актов или срок действия данных обстоятельств, но не более чем на 30 дней. В случае отмены, изменения или исполнения данных судебных актов либо прекращения действия данных обстоятельств соответствующая сторона обязана уведомить другую сторону об этом не позднее дня, следующего за днем отмены, изменения или исполнения данных судебных актов либо прекращения действия данных обстоятельств.</a:t>
            </a:r>
            <a:endParaRPr lang="ru-RU" dirty="0"/>
          </a:p>
        </p:txBody>
      </p:sp>
      <p:sp>
        <p:nvSpPr>
          <p:cNvPr id="2" name="Заголовок 1"/>
          <p:cNvSpPr>
            <a:spLocks noGrp="1"/>
          </p:cNvSpPr>
          <p:nvPr>
            <p:ph type="title"/>
          </p:nvPr>
        </p:nvSpPr>
        <p:spPr/>
        <p:txBody>
          <a:bodyPr/>
          <a:lstStyle/>
          <a:p>
            <a:r>
              <a:rPr lang="ru-RU" dirty="0" smtClean="0"/>
              <a:t>Заключение контракта</a:t>
            </a:r>
            <a:endParaRPr lang="ru-RU" dirty="0"/>
          </a:p>
        </p:txBody>
      </p:sp>
    </p:spTree>
    <p:extLst>
      <p:ext uri="{BB962C8B-B14F-4D97-AF65-F5344CB8AC3E}">
        <p14:creationId xmlns:p14="http://schemas.microsoft.com/office/powerpoint/2010/main" val="3377566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a:buFont typeface="Wingdings" pitchFamily="2" charset="2"/>
              <a:buChar char="Ø"/>
            </a:pPr>
            <a:r>
              <a:rPr lang="ru-RU" dirty="0" smtClean="0"/>
              <a:t>В случае, если победитель не представил заказчику подписанный контракт в срок, указанный в извещении, такой победитель признается уклонившимся от заключения контракта.</a:t>
            </a:r>
          </a:p>
          <a:p>
            <a:pPr>
              <a:buFont typeface="Wingdings" pitchFamily="2" charset="2"/>
              <a:buChar char="Ø"/>
            </a:pPr>
            <a:r>
              <a:rPr lang="ru-RU" dirty="0" smtClean="0"/>
              <a:t>В случае признания победителя уклонившимся от заключения контракта заказчик вправе обратиться в суд с иском о возмещении убытков, причиненных уклонением от заключения контракта, и заключить контракт с участником, предложившим такую же, как и победитель, цену контракта, или при отсутствии этого участника с участником, предложение о цене контракта которого содержит лучшее условие по цене контракта, следующее после предложенного победителем, если цена контракта не превышает начальную (максимальную) цену контракта, указанную в извещении.</a:t>
            </a:r>
          </a:p>
          <a:p>
            <a:pPr marL="0" indent="0">
              <a:buNone/>
            </a:pPr>
            <a:r>
              <a:rPr lang="ru-RU" dirty="0" smtClean="0"/>
              <a:t>- При этом </a:t>
            </a:r>
            <a:r>
              <a:rPr lang="ru-RU" b="1" dirty="0" smtClean="0"/>
              <a:t>заключение контракта для этих участников является обязательным. </a:t>
            </a:r>
            <a:r>
              <a:rPr lang="ru-RU" dirty="0" smtClean="0"/>
              <a:t>В случае уклонения этих участников от заключения контракта заказчик вправе обратиться в суд с иском о возмещении убытков, причиненных уклонением от заключения контракта, и осуществить повторно запрос котировок.</a:t>
            </a:r>
            <a:endParaRPr lang="ru-RU" dirty="0"/>
          </a:p>
        </p:txBody>
      </p:sp>
      <p:sp>
        <p:nvSpPr>
          <p:cNvPr id="2" name="Заголовок 1"/>
          <p:cNvSpPr>
            <a:spLocks noGrp="1"/>
          </p:cNvSpPr>
          <p:nvPr>
            <p:ph type="title"/>
          </p:nvPr>
        </p:nvSpPr>
        <p:spPr/>
        <p:txBody>
          <a:bodyPr>
            <a:normAutofit fontScale="90000"/>
          </a:bodyPr>
          <a:lstStyle/>
          <a:p>
            <a:r>
              <a:rPr lang="ru-RU" dirty="0" smtClean="0"/>
              <a:t>Уклонение победителя от заключения контракта </a:t>
            </a:r>
            <a:endParaRPr lang="ru-RU" dirty="0"/>
          </a:p>
        </p:txBody>
      </p:sp>
    </p:spTree>
    <p:extLst>
      <p:ext uri="{BB962C8B-B14F-4D97-AF65-F5344CB8AC3E}">
        <p14:creationId xmlns:p14="http://schemas.microsoft.com/office/powerpoint/2010/main" val="127520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buNone/>
            </a:pPr>
            <a:r>
              <a:rPr lang="ru-RU" dirty="0" smtClean="0"/>
              <a:t>Запрос котировок признается несостоявшимся если:</a:t>
            </a:r>
          </a:p>
          <a:p>
            <a:pPr marL="514350" indent="-514350">
              <a:buAutoNum type="arabicPeriod"/>
            </a:pPr>
            <a:r>
              <a:rPr lang="ru-RU" dirty="0" smtClean="0"/>
              <a:t>По окончании срока подачи заявок подана только одна заявка или не подано ни одной заявки (ч. 6 ст.77);</a:t>
            </a:r>
          </a:p>
          <a:p>
            <a:pPr marL="514350" indent="-514350">
              <a:buAutoNum type="arabicPeriod"/>
            </a:pPr>
            <a:r>
              <a:rPr lang="ru-RU" dirty="0" smtClean="0"/>
              <a:t>Котировочной комиссией отклонены все поданные заявки или по результатам рассмотрения заявок только одна заявка признана соответствующей всем требованиям указанным в извещении (ч.9 ст.78).</a:t>
            </a:r>
            <a:endParaRPr lang="ru-RU" dirty="0"/>
          </a:p>
        </p:txBody>
      </p:sp>
      <p:sp>
        <p:nvSpPr>
          <p:cNvPr id="2" name="Заголовок 1"/>
          <p:cNvSpPr>
            <a:spLocks noGrp="1"/>
          </p:cNvSpPr>
          <p:nvPr>
            <p:ph type="title"/>
          </p:nvPr>
        </p:nvSpPr>
        <p:spPr/>
        <p:txBody>
          <a:bodyPr>
            <a:normAutofit fontScale="90000"/>
          </a:bodyPr>
          <a:lstStyle/>
          <a:p>
            <a:r>
              <a:rPr lang="ru-RU" dirty="0" smtClean="0"/>
              <a:t>Признание запроса котировок несостоявшимся</a:t>
            </a:r>
            <a:endParaRPr lang="ru-RU" dirty="0"/>
          </a:p>
        </p:txBody>
      </p:sp>
    </p:spTree>
    <p:extLst>
      <p:ext uri="{BB962C8B-B14F-4D97-AF65-F5344CB8AC3E}">
        <p14:creationId xmlns:p14="http://schemas.microsoft.com/office/powerpoint/2010/main" val="2402409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buNone/>
            </a:pPr>
            <a:r>
              <a:rPr lang="ru-RU" dirty="0" smtClean="0"/>
              <a:t>Заказчик заключает контракт с единственным поставщиком (подрядчиком, исполнителем) в соответствии с п.25 ч.1 ст.93 (необходимо согласование с органом, уполномоченным на осуществление контроля) в случаях, если запрос котировок признан несостоявшимся по основаниям, предусмотренным:</a:t>
            </a:r>
          </a:p>
          <a:p>
            <a:pPr marL="514350" indent="-514350">
              <a:buAutoNum type="arabicPeriod"/>
            </a:pPr>
            <a:r>
              <a:rPr lang="ru-RU" dirty="0" smtClean="0"/>
              <a:t>ч.6 ст.77 в связи с тем, что по окончании срока подачи заявок подана только одна заявка. При этом такая заявка признана соответствующей требованиям Закона о КС и требованиям, указанным в извещении;</a:t>
            </a:r>
          </a:p>
          <a:p>
            <a:pPr marL="514350" indent="-514350">
              <a:buAutoNum type="arabicPeriod"/>
            </a:pPr>
            <a:r>
              <a:rPr lang="ru-RU" dirty="0" smtClean="0"/>
              <a:t>Ч.9 ст.78 в связи с тем, что по результатам рассмотрения заявок только одна такая заявка признана соответствующей требованиям закона о КС и требованиям, указанным в извещении. </a:t>
            </a:r>
            <a:endParaRPr lang="ru-RU" dirty="0"/>
          </a:p>
        </p:txBody>
      </p:sp>
      <p:sp>
        <p:nvSpPr>
          <p:cNvPr id="2" name="Заголовок 1"/>
          <p:cNvSpPr>
            <a:spLocks noGrp="1"/>
          </p:cNvSpPr>
          <p:nvPr>
            <p:ph type="title"/>
          </p:nvPr>
        </p:nvSpPr>
        <p:spPr/>
        <p:txBody>
          <a:bodyPr>
            <a:normAutofit fontScale="90000"/>
          </a:bodyPr>
          <a:lstStyle/>
          <a:p>
            <a:r>
              <a:rPr lang="ru-RU" dirty="0" smtClean="0"/>
              <a:t>Последствия признания запроса котировок несостоявшимся</a:t>
            </a:r>
            <a:endParaRPr lang="ru-RU" dirty="0"/>
          </a:p>
        </p:txBody>
      </p:sp>
    </p:spTree>
    <p:extLst>
      <p:ext uri="{BB962C8B-B14F-4D97-AF65-F5344CB8AC3E}">
        <p14:creationId xmlns:p14="http://schemas.microsoft.com/office/powerpoint/2010/main" val="162525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a:buFont typeface="Wingdings" pitchFamily="2" charset="2"/>
              <a:buChar char="ü"/>
            </a:pPr>
            <a:r>
              <a:rPr lang="ru-RU" dirty="0" smtClean="0"/>
              <a:t>Начальная (максимальная) цена контракта /договора не превышает 500 000 руб.;</a:t>
            </a:r>
          </a:p>
          <a:p>
            <a:pPr>
              <a:buFont typeface="Wingdings" pitchFamily="2" charset="2"/>
              <a:buChar char="ü"/>
            </a:pPr>
            <a:r>
              <a:rPr lang="ru-RU" dirty="0" smtClean="0"/>
              <a:t>Совокупный годовой объем закупок, осуществляемый путем проведения запроса котировок, не должен превышать 10% объема средств, предусмотренных на все закупки заказчика в соответствии с планом-графиком;</a:t>
            </a:r>
          </a:p>
          <a:p>
            <a:pPr>
              <a:buFont typeface="Wingdings" pitchFamily="2" charset="2"/>
              <a:buChar char="ü"/>
            </a:pPr>
            <a:r>
              <a:rPr lang="ru-RU" dirty="0" smtClean="0"/>
              <a:t>Совокупный годовой объем закупок, осуществляемый путем проведения запроса котировок, не должен превышать 100 млн. руб. в год.</a:t>
            </a:r>
          </a:p>
          <a:p>
            <a:pPr marL="0" indent="0">
              <a:buNone/>
            </a:pPr>
            <a:endParaRPr lang="ru-RU" b="1" dirty="0" smtClean="0"/>
          </a:p>
          <a:p>
            <a:pPr marL="0" indent="0">
              <a:buNone/>
            </a:pPr>
            <a:endParaRPr lang="ru-RU" b="1" dirty="0"/>
          </a:p>
          <a:p>
            <a:pPr marL="0" indent="0">
              <a:buNone/>
            </a:pPr>
            <a:r>
              <a:rPr lang="ru-RU" b="1" dirty="0" smtClean="0"/>
              <a:t>Все три условия </a:t>
            </a:r>
            <a:r>
              <a:rPr lang="ru-RU" b="1" u="sng" dirty="0" smtClean="0"/>
              <a:t>должны соблюдаться одновременно!</a:t>
            </a:r>
            <a:endParaRPr lang="ru-RU" b="1" u="sng" dirty="0"/>
          </a:p>
        </p:txBody>
      </p:sp>
      <p:sp>
        <p:nvSpPr>
          <p:cNvPr id="2" name="Заголовок 1"/>
          <p:cNvSpPr>
            <a:spLocks noGrp="1"/>
          </p:cNvSpPr>
          <p:nvPr>
            <p:ph type="title"/>
          </p:nvPr>
        </p:nvSpPr>
        <p:spPr/>
        <p:txBody>
          <a:bodyPr>
            <a:normAutofit fontScale="90000"/>
          </a:bodyPr>
          <a:lstStyle/>
          <a:p>
            <a:r>
              <a:rPr lang="ru-RU" dirty="0" smtClean="0"/>
              <a:t>Условия применения запроса котировок</a:t>
            </a:r>
            <a:endParaRPr lang="ru-RU" dirty="0"/>
          </a:p>
        </p:txBody>
      </p:sp>
    </p:spTree>
    <p:extLst>
      <p:ext uri="{BB962C8B-B14F-4D97-AF65-F5344CB8AC3E}">
        <p14:creationId xmlns:p14="http://schemas.microsoft.com/office/powerpoint/2010/main" val="44753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buNone/>
            </a:pPr>
            <a:r>
              <a:rPr lang="ru-RU" dirty="0" smtClean="0"/>
              <a:t>Для определения поставщика  (подрядчика, исполнителя) заказчик создает комиссию по осуществлению закупок (ч. 1 ст. 39 Закона о КС).</a:t>
            </a:r>
          </a:p>
          <a:p>
            <a:pPr marL="0" indent="0">
              <a:buNone/>
            </a:pPr>
            <a:r>
              <a:rPr lang="ru-RU" dirty="0" smtClean="0"/>
              <a:t>Решение о создании комиссии принимается заказчиком </a:t>
            </a:r>
            <a:r>
              <a:rPr lang="ru-RU" b="1" dirty="0" smtClean="0"/>
              <a:t>до начала проведения закупки.</a:t>
            </a:r>
            <a:endParaRPr lang="ru-RU" dirty="0" smtClean="0"/>
          </a:p>
          <a:p>
            <a:pPr marL="0" indent="0">
              <a:buNone/>
            </a:pPr>
            <a:r>
              <a:rPr lang="ru-RU" dirty="0" smtClean="0"/>
              <a:t>В решении указывается:</a:t>
            </a:r>
          </a:p>
          <a:p>
            <a:pPr marL="0" indent="0">
              <a:buNone/>
            </a:pPr>
            <a:r>
              <a:rPr lang="ru-RU" dirty="0" smtClean="0"/>
              <a:t>-состав комиссии;</a:t>
            </a:r>
          </a:p>
          <a:p>
            <a:pPr marL="0" indent="0">
              <a:buNone/>
            </a:pPr>
            <a:r>
              <a:rPr lang="ru-RU" dirty="0" smtClean="0"/>
              <a:t>-порядок работы комиссии;</a:t>
            </a:r>
          </a:p>
          <a:p>
            <a:pPr>
              <a:buFontTx/>
              <a:buChar char="-"/>
            </a:pPr>
            <a:r>
              <a:rPr lang="ru-RU" dirty="0" smtClean="0"/>
              <a:t>Назначается председатель комиссии.</a:t>
            </a:r>
          </a:p>
          <a:p>
            <a:pPr marL="0" indent="0">
              <a:buNone/>
            </a:pPr>
            <a:r>
              <a:rPr lang="ru-RU" dirty="0" smtClean="0"/>
              <a:t>Состав котировочной комиссии не менее 3-х человек.</a:t>
            </a:r>
          </a:p>
          <a:p>
            <a:pPr marL="0" indent="0">
              <a:buNone/>
            </a:pPr>
            <a:endParaRPr lang="ru-RU" dirty="0" smtClean="0"/>
          </a:p>
        </p:txBody>
      </p:sp>
      <p:sp>
        <p:nvSpPr>
          <p:cNvPr id="2" name="Заголовок 1"/>
          <p:cNvSpPr>
            <a:spLocks noGrp="1"/>
          </p:cNvSpPr>
          <p:nvPr>
            <p:ph type="title"/>
          </p:nvPr>
        </p:nvSpPr>
        <p:spPr/>
        <p:txBody>
          <a:bodyPr/>
          <a:lstStyle/>
          <a:p>
            <a:r>
              <a:rPr lang="ru-RU" dirty="0" smtClean="0"/>
              <a:t>Котировочная комиссия</a:t>
            </a:r>
            <a:endParaRPr lang="ru-RU" dirty="0"/>
          </a:p>
        </p:txBody>
      </p:sp>
    </p:spTree>
    <p:extLst>
      <p:ext uri="{BB962C8B-B14F-4D97-AF65-F5344CB8AC3E}">
        <p14:creationId xmlns:p14="http://schemas.microsoft.com/office/powerpoint/2010/main" val="377171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5865515"/>
          </a:xfrm>
        </p:spPr>
        <p:txBody>
          <a:bodyPr>
            <a:normAutofit/>
          </a:bodyPr>
          <a:lstStyle/>
          <a:p>
            <a:pPr marL="0" indent="0">
              <a:buNone/>
            </a:pPr>
            <a:r>
              <a:rPr lang="ru-RU" dirty="0" smtClean="0"/>
              <a:t>Условия правомочности комиссии:</a:t>
            </a:r>
          </a:p>
          <a:p>
            <a:pPr>
              <a:buFontTx/>
              <a:buChar char="-"/>
            </a:pPr>
            <a:r>
              <a:rPr lang="ru-RU" dirty="0" smtClean="0"/>
              <a:t>Комиссия правомочна осуществлять свои функции, если на заседании комиссии присутствует не менее чем пятьдесят процентов  общего числа её членов;</a:t>
            </a:r>
          </a:p>
          <a:p>
            <a:pPr>
              <a:buFontTx/>
              <a:buChar char="-"/>
            </a:pPr>
            <a:r>
              <a:rPr lang="ru-RU" dirty="0" smtClean="0"/>
              <a:t>Члены комиссии должны быть своевременно уведомлены председателем комиссии о месте, дате и времени проведения заседания комиссии;</a:t>
            </a:r>
          </a:p>
          <a:p>
            <a:pPr>
              <a:buFontTx/>
              <a:buChar char="-"/>
            </a:pPr>
            <a:r>
              <a:rPr lang="ru-RU" dirty="0" smtClean="0"/>
              <a:t>Принятие решения членами комиссии путем проведения заочного голосования, а также делегирование ими своих полномочий иным лицам не допускается.</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331125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lstStyle/>
          <a:p>
            <a:pPr marL="0" indent="0">
              <a:buNone/>
            </a:pPr>
            <a:r>
              <a:rPr lang="ru-RU" dirty="0" smtClean="0"/>
              <a:t>Требование к членам комиссии:</a:t>
            </a:r>
          </a:p>
          <a:p>
            <a:pPr marL="0" indent="0">
              <a:buNone/>
            </a:pPr>
            <a:r>
              <a:rPr lang="ru-RU" dirty="0" smtClean="0"/>
              <a:t>В состав комиссии преимущественно включаются:</a:t>
            </a:r>
          </a:p>
          <a:p>
            <a:pPr>
              <a:buFontTx/>
              <a:buChar char="-"/>
            </a:pPr>
            <a:r>
              <a:rPr lang="ru-RU" dirty="0"/>
              <a:t>Л</a:t>
            </a:r>
            <a:r>
              <a:rPr lang="ru-RU" dirty="0" smtClean="0"/>
              <a:t>ица, прошедшие профессиональную переподготовку в сфере закупок;</a:t>
            </a:r>
          </a:p>
          <a:p>
            <a:pPr>
              <a:buFontTx/>
              <a:buChar char="-"/>
            </a:pPr>
            <a:r>
              <a:rPr lang="ru-RU" dirty="0" smtClean="0"/>
              <a:t>Лица, прошедшие повышение квалификации в сфере закупок;</a:t>
            </a:r>
          </a:p>
          <a:p>
            <a:pPr>
              <a:buFontTx/>
              <a:buChar char="-"/>
            </a:pPr>
            <a:r>
              <a:rPr lang="ru-RU" dirty="0" smtClean="0"/>
              <a:t>Лица, обладающие специальными знаниями, относящимися к объекту закупки. </a:t>
            </a:r>
          </a:p>
          <a:p>
            <a:pPr>
              <a:buFontTx/>
              <a:buChar char="-"/>
            </a:pPr>
            <a:endParaRPr lang="ru-RU" dirty="0" smtClean="0"/>
          </a:p>
          <a:p>
            <a:pPr marL="0" indent="0">
              <a:buNone/>
            </a:pPr>
            <a:endParaRPr lang="ru-RU" dirty="0"/>
          </a:p>
        </p:txBody>
      </p:sp>
    </p:spTree>
    <p:extLst>
      <p:ext uri="{BB962C8B-B14F-4D97-AF65-F5344CB8AC3E}">
        <p14:creationId xmlns:p14="http://schemas.microsoft.com/office/powerpoint/2010/main" val="188591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5721499"/>
          </a:xfrm>
        </p:spPr>
        <p:txBody>
          <a:bodyPr>
            <a:normAutofit fontScale="62500" lnSpcReduction="20000"/>
          </a:bodyPr>
          <a:lstStyle/>
          <a:p>
            <a:r>
              <a:rPr lang="ru-RU" dirty="0" smtClean="0"/>
              <a:t>Ограничения по включению в состав комиссий:</a:t>
            </a:r>
          </a:p>
          <a:p>
            <a:pPr marL="0" indent="0">
              <a:buNone/>
            </a:pPr>
            <a:r>
              <a:rPr lang="ru-RU" dirty="0" smtClean="0"/>
              <a:t>Членами комиссий не могут быть:</a:t>
            </a:r>
          </a:p>
          <a:p>
            <a:pPr>
              <a:buFontTx/>
              <a:buChar char="-"/>
            </a:pPr>
            <a:r>
              <a:rPr lang="ru-RU" dirty="0" smtClean="0"/>
              <a:t>Физические лица лично заинтересованные в результатах определения победителя;</a:t>
            </a:r>
          </a:p>
          <a:p>
            <a:pPr>
              <a:buFontTx/>
              <a:buChar char="-"/>
            </a:pPr>
            <a:r>
              <a:rPr lang="ru-RU" dirty="0" smtClean="0"/>
              <a:t>Физические лица, подавшие заявки на участие или состоящие в штате организаций, подавших заявки;</a:t>
            </a:r>
          </a:p>
          <a:p>
            <a:pPr>
              <a:buFontTx/>
              <a:buChar char="-"/>
            </a:pPr>
            <a:r>
              <a:rPr lang="ru-RU" dirty="0" smtClean="0"/>
              <a:t>Физические лица, на которых способны оказать влияние участники закупки (в том числе физические лица, являющиеся участниками (акционерами)  этих организаций, членами их органов управления, кредиторами указанных участников закупки);</a:t>
            </a:r>
          </a:p>
          <a:p>
            <a:pPr>
              <a:buFontTx/>
              <a:buChar char="-"/>
            </a:pPr>
            <a:r>
              <a:rPr lang="ru-RU" dirty="0" smtClean="0"/>
              <a:t>Физические лица состоящие в браке с руководителем участника закупки, либо являющиеся близкими родственниками (родственниками по прямой восходящей и нисходящей линии (родителями и детьми, дедушкой, бабушкой и внуками), полнородными и </a:t>
            </a:r>
            <a:r>
              <a:rPr lang="ru-RU" dirty="0" err="1" smtClean="0"/>
              <a:t>неполнородными</a:t>
            </a:r>
            <a:r>
              <a:rPr lang="ru-RU" dirty="0" smtClean="0"/>
              <a:t> (имеющими общих отца или мать) братьями и сестрами), усыновителями руководителя или усыновленными руководителем участника закупки;</a:t>
            </a:r>
          </a:p>
          <a:p>
            <a:pPr>
              <a:buFontTx/>
              <a:buChar char="-"/>
            </a:pPr>
            <a:r>
              <a:rPr lang="ru-RU" dirty="0" smtClean="0"/>
              <a:t>Физические лица, непосредственно осуществляющие контроль в сфере закупок должностные лица контрольного органа в сфере закупок;</a:t>
            </a:r>
          </a:p>
          <a:p>
            <a:pPr marL="0" indent="0">
              <a:buNone/>
            </a:pPr>
            <a:r>
              <a:rPr lang="ru-RU" dirty="0" smtClean="0"/>
              <a:t>В случае выявления в составе комиссии указанных лиц заказчик обязан незамедлительно произвести замену.</a:t>
            </a:r>
          </a:p>
          <a:p>
            <a:pPr marL="0" indent="0">
              <a:buNone/>
            </a:pPr>
            <a:r>
              <a:rPr lang="ru-RU" dirty="0" smtClean="0"/>
              <a:t>Замена члена комиссии допускается только по решению заказчика, принявшего решение л создании комиссии.</a:t>
            </a:r>
            <a:endParaRPr lang="ru-RU" dirty="0"/>
          </a:p>
        </p:txBody>
      </p:sp>
    </p:spTree>
    <p:extLst>
      <p:ext uri="{BB962C8B-B14F-4D97-AF65-F5344CB8AC3E}">
        <p14:creationId xmlns:p14="http://schemas.microsoft.com/office/powerpoint/2010/main" val="1584669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47500" lnSpcReduction="20000"/>
          </a:bodyPr>
          <a:lstStyle/>
          <a:p>
            <a:pPr marL="0" indent="0">
              <a:buNone/>
            </a:pPr>
            <a:r>
              <a:rPr lang="ru-RU" dirty="0" smtClean="0"/>
              <a:t>Извещение должно содержать:</a:t>
            </a:r>
          </a:p>
          <a:p>
            <a:pPr marL="514350" indent="-514350">
              <a:buAutoNum type="arabicPeriod"/>
            </a:pPr>
            <a:r>
              <a:rPr lang="ru-RU" dirty="0" smtClean="0"/>
              <a:t>Информация в соответствии с п. 1-6т.42 Закона о КС, в том числе:</a:t>
            </a:r>
          </a:p>
          <a:p>
            <a:pPr>
              <a:buFontTx/>
              <a:buChar char="-"/>
            </a:pPr>
            <a:r>
              <a:rPr lang="ru-RU" dirty="0" smtClean="0"/>
              <a:t>обоснование начальной (максимальной) цены контракта;</a:t>
            </a:r>
          </a:p>
          <a:p>
            <a:pPr>
              <a:buFontTx/>
              <a:buChar char="-"/>
            </a:pPr>
            <a:r>
              <a:rPr lang="ru-RU" dirty="0" smtClean="0"/>
              <a:t>наименование, место нахождения, почтовый адрес, адрес электронной почты, номер контактного телефона, ответственное должностное лицо заказчика, специализированной организации;</a:t>
            </a:r>
          </a:p>
          <a:p>
            <a:pPr>
              <a:buFontTx/>
              <a:buChar char="-"/>
            </a:pPr>
            <a:r>
              <a:rPr lang="ru-RU" dirty="0"/>
              <a:t>и</a:t>
            </a:r>
            <a:r>
              <a:rPr lang="ru-RU" dirty="0" smtClean="0"/>
              <a:t>дентификационный код закупки (с 01.01.2016 г.);</a:t>
            </a:r>
          </a:p>
          <a:p>
            <a:pPr>
              <a:buFontTx/>
              <a:buChar char="-"/>
            </a:pPr>
            <a:r>
              <a:rPr lang="ru-RU" dirty="0" smtClean="0"/>
              <a:t>ограничение участия в определении поставщика (подрядчика исполнителя), установленное в соответствии с Законом о КС;</a:t>
            </a:r>
          </a:p>
          <a:p>
            <a:pPr>
              <a:buFontTx/>
              <a:buChar char="-"/>
            </a:pPr>
            <a:r>
              <a:rPr lang="ru-RU" dirty="0" smtClean="0"/>
              <a:t>используемый способ определения поставщика (подрядчика, исполнителя);</a:t>
            </a:r>
          </a:p>
          <a:p>
            <a:pPr>
              <a:buFontTx/>
              <a:buChar char="-"/>
            </a:pPr>
            <a:r>
              <a:rPr lang="ru-RU" dirty="0" smtClean="0"/>
              <a:t>Краткое изложение условий контракта, содержащее:</a:t>
            </a:r>
          </a:p>
          <a:p>
            <a:r>
              <a:rPr lang="ru-RU" dirty="0" smtClean="0"/>
              <a:t>Наименование и описание объекта закупки с учетом требований, предусмотренных ст.33;</a:t>
            </a:r>
          </a:p>
          <a:p>
            <a:r>
              <a:rPr lang="ru-RU" dirty="0" smtClean="0"/>
              <a:t>Информация о количестве и месте поставки товара, являющегося предметом контракта, месте выполнения работ или оказания услуг, являющихся предметом контракта;</a:t>
            </a:r>
          </a:p>
          <a:p>
            <a:r>
              <a:rPr lang="ru-RU" dirty="0" smtClean="0"/>
              <a:t>Сроки поставки товара, выполнения работ, оказания услуг.</a:t>
            </a:r>
          </a:p>
          <a:p>
            <a:pPr>
              <a:buFontTx/>
              <a:buChar char="-"/>
            </a:pPr>
            <a:r>
              <a:rPr lang="ru-RU" dirty="0" smtClean="0"/>
              <a:t>Начальную (максимальную) цену контракта, источник финансирования.</a:t>
            </a:r>
          </a:p>
          <a:p>
            <a:pPr>
              <a:buFontTx/>
              <a:buChar char="-"/>
            </a:pPr>
            <a:r>
              <a:rPr lang="ru-RU" dirty="0" smtClean="0"/>
              <a:t>Требования, предъявляемые  к участникам запроса котировок, и исчерпывающий перечень документов, которые должны быть представлены участниками запроса котировок в соответствии со ст. 31 Закона о КС.</a:t>
            </a:r>
          </a:p>
        </p:txBody>
      </p:sp>
      <p:sp>
        <p:nvSpPr>
          <p:cNvPr id="2" name="Заголовок 1"/>
          <p:cNvSpPr>
            <a:spLocks noGrp="1"/>
          </p:cNvSpPr>
          <p:nvPr>
            <p:ph type="title"/>
          </p:nvPr>
        </p:nvSpPr>
        <p:spPr/>
        <p:txBody>
          <a:bodyPr>
            <a:normAutofit fontScale="90000"/>
          </a:bodyPr>
          <a:lstStyle/>
          <a:p>
            <a:r>
              <a:rPr lang="ru-RU" sz="3200" dirty="0" smtClean="0"/>
              <a:t>Извещение о проведении запроса котировок</a:t>
            </a:r>
            <a:br>
              <a:rPr lang="ru-RU" sz="3200" dirty="0" smtClean="0"/>
            </a:br>
            <a:r>
              <a:rPr lang="ru-RU" sz="3200" dirty="0" smtClean="0"/>
              <a:t>(ч.1 ст.73)</a:t>
            </a:r>
            <a:endParaRPr lang="ru-RU" sz="3200" dirty="0"/>
          </a:p>
        </p:txBody>
      </p:sp>
    </p:spTree>
    <p:extLst>
      <p:ext uri="{BB962C8B-B14F-4D97-AF65-F5344CB8AC3E}">
        <p14:creationId xmlns:p14="http://schemas.microsoft.com/office/powerpoint/2010/main" val="1041180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97346"/>
            <a:ext cx="7128792" cy="4247317"/>
          </a:xfrm>
          <a:prstGeom prst="rect">
            <a:avLst/>
          </a:prstGeom>
        </p:spPr>
        <p:txBody>
          <a:bodyPr wrap="square">
            <a:spAutoFit/>
          </a:bodyPr>
          <a:lstStyle/>
          <a:p>
            <a:pPr marL="514350" indent="-514350">
              <a:buAutoNum type="arabicPeriod" startAt="2"/>
            </a:pPr>
            <a:r>
              <a:rPr lang="ru-RU" dirty="0" smtClean="0"/>
              <a:t>Форма заявки на участие в запросе котировок;</a:t>
            </a:r>
          </a:p>
          <a:p>
            <a:pPr marL="514350" indent="-514350">
              <a:buAutoNum type="arabicPeriod" startAt="2"/>
            </a:pPr>
            <a:r>
              <a:rPr lang="ru-RU" dirty="0" smtClean="0"/>
              <a:t>Место, дата и время вскрытия конвертов с заявками на участие и (или) открытия доступа к поданным в электронном виде заявок;</a:t>
            </a:r>
          </a:p>
          <a:p>
            <a:pPr marL="514350" indent="-514350">
              <a:buAutoNum type="arabicPeriod" startAt="2"/>
            </a:pPr>
            <a:r>
              <a:rPr lang="ru-RU" dirty="0" smtClean="0"/>
              <a:t>Срок подачи заявок (</a:t>
            </a:r>
            <a:r>
              <a:rPr lang="en-US" dirty="0" smtClean="0"/>
              <a:t>min. </a:t>
            </a:r>
            <a:r>
              <a:rPr lang="ru-RU" dirty="0" smtClean="0"/>
              <a:t>4 рабочих дня если Н(М)Ц </a:t>
            </a:r>
            <a:r>
              <a:rPr lang="en-US" dirty="0" smtClean="0"/>
              <a:t>≤ 250 </a:t>
            </a:r>
            <a:r>
              <a:rPr lang="ru-RU" dirty="0" smtClean="0"/>
              <a:t>тыс. руб.; </a:t>
            </a:r>
            <a:r>
              <a:rPr lang="en-US" dirty="0">
                <a:solidFill>
                  <a:prstClr val="black"/>
                </a:solidFill>
              </a:rPr>
              <a:t>min. </a:t>
            </a:r>
            <a:r>
              <a:rPr lang="ru-RU" dirty="0" smtClean="0">
                <a:solidFill>
                  <a:prstClr val="black"/>
                </a:solidFill>
              </a:rPr>
              <a:t>7 рабочих дней</a:t>
            </a:r>
            <a:r>
              <a:rPr lang="en-US" dirty="0" smtClean="0">
                <a:solidFill>
                  <a:prstClr val="black"/>
                </a:solidFill>
              </a:rPr>
              <a:t> &gt;</a:t>
            </a:r>
            <a:r>
              <a:rPr lang="ru-RU" dirty="0" smtClean="0">
                <a:solidFill>
                  <a:prstClr val="black"/>
                </a:solidFill>
              </a:rPr>
              <a:t> 250 тыс. руб.).</a:t>
            </a:r>
            <a:endParaRPr lang="ru-RU" dirty="0" smtClean="0"/>
          </a:p>
          <a:p>
            <a:pPr marL="514350" indent="-514350">
              <a:buAutoNum type="arabicPeriod" startAt="2"/>
            </a:pPr>
            <a:r>
              <a:rPr lang="ru-RU" dirty="0" smtClean="0"/>
              <a:t>Информация о контрактной службе, контрактном управляющем, ответственных за заключение контракта, срок в течении которого победитель или иной участник, с которым заключается контракт при уклонении победителя от заключения контракта, должен подписать контракт, условия признания победителя или иного участника от заключения контракта;</a:t>
            </a:r>
          </a:p>
          <a:p>
            <a:pPr marL="514350" indent="-514350">
              <a:buAutoNum type="arabicPeriod" startAt="2"/>
            </a:pPr>
            <a:r>
              <a:rPr lang="ru-RU" dirty="0" smtClean="0"/>
              <a:t>Информация о возможности одностороннего отказа от заключения контракта (</a:t>
            </a:r>
            <a:r>
              <a:rPr lang="ru-RU" dirty="0" err="1" smtClean="0"/>
              <a:t>чч</a:t>
            </a:r>
            <a:r>
              <a:rPr lang="ru-RU" dirty="0" smtClean="0"/>
              <a:t>. 8-26 ст.95 Закона о КС);</a:t>
            </a:r>
          </a:p>
          <a:p>
            <a:pPr marL="514350" indent="-514350">
              <a:buAutoNum type="arabicPeriod" startAt="2"/>
            </a:pPr>
            <a:r>
              <a:rPr lang="ru-RU" dirty="0" smtClean="0"/>
              <a:t>Требования к обеспечению исполнения контракта (ч.1 ст.96);</a:t>
            </a:r>
          </a:p>
          <a:p>
            <a:pPr marL="514350" indent="-514350">
              <a:buAutoNum type="arabicPeriod" startAt="2"/>
            </a:pPr>
            <a:r>
              <a:rPr lang="ru-RU" dirty="0" smtClean="0"/>
              <a:t>Проект контракта.</a:t>
            </a:r>
          </a:p>
        </p:txBody>
      </p:sp>
    </p:spTree>
    <p:extLst>
      <p:ext uri="{BB962C8B-B14F-4D97-AF65-F5344CB8AC3E}">
        <p14:creationId xmlns:p14="http://schemas.microsoft.com/office/powerpoint/2010/main" val="78963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362</TotalTime>
  <Words>3111</Words>
  <Application>Microsoft Office PowerPoint</Application>
  <PresentationFormat>Экран (4:3)</PresentationFormat>
  <Paragraphs>147</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Открытая</vt:lpstr>
      <vt:lpstr>Определение поставщиков способом запроса котировок</vt:lpstr>
      <vt:lpstr>Определение поставщиков способом запроса котировок</vt:lpstr>
      <vt:lpstr>Условия применения запроса котировок</vt:lpstr>
      <vt:lpstr>Котировочная комиссия</vt:lpstr>
      <vt:lpstr>Презентация PowerPoint</vt:lpstr>
      <vt:lpstr>Презентация PowerPoint</vt:lpstr>
      <vt:lpstr>Презентация PowerPoint</vt:lpstr>
      <vt:lpstr>Извещение о проведении запроса котировок (ч.1 ст.73)</vt:lpstr>
      <vt:lpstr>Презентация PowerPoint</vt:lpstr>
      <vt:lpstr>Порядок внесения изменений в запрос котировок (ч.6 ст.74)</vt:lpstr>
      <vt:lpstr>Процедура отмены запроса котировок</vt:lpstr>
      <vt:lpstr>Порядок проведения запроса котировок  (ст.74)</vt:lpstr>
      <vt:lpstr>Порядок проведения запроса котировок</vt:lpstr>
      <vt:lpstr>Заявка на участие в запросе котировок</vt:lpstr>
      <vt:lpstr>Порядок подачи заявок на участие в запросе котировок (ст. 77)</vt:lpstr>
      <vt:lpstr>Презентация PowerPoint</vt:lpstr>
      <vt:lpstr>Продление срока подачи заявок на участие в запросе котировок</vt:lpstr>
      <vt:lpstr>Рассмотрение и оценка заявок</vt:lpstr>
      <vt:lpstr>Презентация PowerPoint</vt:lpstr>
      <vt:lpstr>Презентация PowerPoint</vt:lpstr>
      <vt:lpstr>Протокол рассмотрения и оценки котировочных заявок</vt:lpstr>
      <vt:lpstr>Разъяснения результатов запроса котировок</vt:lpstr>
      <vt:lpstr>Заключение контракта</vt:lpstr>
      <vt:lpstr>Уклонение победителя от заключения контракта </vt:lpstr>
      <vt:lpstr>Признание запроса котировок несостоявшимся</vt:lpstr>
      <vt:lpstr>Последствия признания запроса котировок несостоявшимся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Определение поставщиков способом запроса котировок</dc:title>
  <dc:creator>Орехова Анна Владимировна</dc:creator>
  <cp:lastModifiedBy>Krasnov</cp:lastModifiedBy>
  <cp:revision>34</cp:revision>
  <dcterms:created xsi:type="dcterms:W3CDTF">2014-01-10T12:05:23Z</dcterms:created>
  <dcterms:modified xsi:type="dcterms:W3CDTF">2014-01-17T10:06:22Z</dcterms:modified>
</cp:coreProperties>
</file>