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0" r:id="rId4"/>
    <p:sldId id="259" r:id="rId5"/>
    <p:sldId id="261" r:id="rId6"/>
    <p:sldId id="262" r:id="rId7"/>
    <p:sldId id="264" r:id="rId8"/>
    <p:sldId id="263" r:id="rId9"/>
  </p:sldIdLst>
  <p:sldSz cx="9144000" cy="5143500" type="screen16x9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1" autoAdjust="0"/>
    <p:restoredTop sz="94660" autoAdjust="0"/>
  </p:normalViewPr>
  <p:slideViewPr>
    <p:cSldViewPr>
      <p:cViewPr varScale="1">
        <p:scale>
          <a:sx n="122" d="100"/>
          <a:sy n="122" d="100"/>
        </p:scale>
        <p:origin x="534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32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2254" tIns="46127" rIns="92254" bIns="4612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2254" tIns="46127" rIns="92254" bIns="46127" rtlCol="0"/>
          <a:lstStyle>
            <a:lvl1pPr algn="r">
              <a:defRPr sz="1200"/>
            </a:lvl1pPr>
          </a:lstStyle>
          <a:p>
            <a:fld id="{4D5895D7-4BA1-42D6-8BFF-806A9E04F8B5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54" tIns="46127" rIns="92254" bIns="4612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2254" tIns="46127" rIns="92254" bIns="4612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2254" tIns="46127" rIns="92254" bIns="4612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2254" tIns="46127" rIns="92254" bIns="46127" rtlCol="0" anchor="b"/>
          <a:lstStyle>
            <a:lvl1pPr algn="r">
              <a:defRPr sz="1200"/>
            </a:lvl1pPr>
          </a:lstStyle>
          <a:p>
            <a:fld id="{741E4372-06BA-4F22-B848-1B2EF4B454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760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926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167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03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893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76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153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569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056647" y="4692986"/>
            <a:ext cx="106525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2020 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год</a:t>
            </a:r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76613" y="707779"/>
            <a:ext cx="461141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tx2"/>
                </a:solidFill>
              </a:rPr>
              <a:t>Сбор сведений о реализации национальных проектов </a:t>
            </a:r>
            <a:endParaRPr lang="ru-RU" sz="2600" b="1" dirty="0">
              <a:solidFill>
                <a:schemeClr val="tx2"/>
              </a:solidFill>
            </a:endParaRPr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354769" y="253545"/>
            <a:ext cx="35466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</a:rPr>
              <a:t>Главное </a:t>
            </a:r>
            <a:r>
              <a:rPr lang="ru-RU" sz="1600" b="1" dirty="0" smtClean="0">
                <a:solidFill>
                  <a:schemeClr val="tx2"/>
                </a:solidFill>
              </a:rPr>
              <a:t>управление организации торгов Самарской </a:t>
            </a:r>
            <a:r>
              <a:rPr lang="ru-RU" sz="1600" b="1" dirty="0">
                <a:solidFill>
                  <a:schemeClr val="tx2"/>
                </a:solidFill>
              </a:rPr>
              <a:t>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73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357000" y="-2"/>
            <a:ext cx="2802931" cy="44489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7508" h="593199">
                <a:moveTo>
                  <a:pt x="0" y="576066"/>
                </a:moveTo>
                <a:lnTo>
                  <a:pt x="212383" y="2"/>
                </a:lnTo>
                <a:lnTo>
                  <a:pt x="2797508" y="0"/>
                </a:lnTo>
                <a:lnTo>
                  <a:pt x="2781608" y="593199"/>
                </a:lnTo>
                <a:lnTo>
                  <a:pt x="0" y="57606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-441" y="-6102"/>
            <a:ext cx="6195481" cy="43851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818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lnTo>
                  <a:pt x="3182163" y="584689"/>
                </a:lnTo>
                <a:lnTo>
                  <a:pt x="233" y="5846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7820"/>
            <a:ext cx="586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Справочник объектов национальных проектов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798205" y="4705043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915566"/>
            <a:ext cx="6249114" cy="309634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4024" y="1019909"/>
            <a:ext cx="239974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Три группы кодов: </a:t>
            </a:r>
          </a:p>
          <a:p>
            <a:endParaRPr lang="ru-RU" sz="15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Tx/>
              <a:buAutoNum type="arabicParenR"/>
            </a:pPr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Средства не относятся к реализации национальных 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проектов</a:t>
            </a:r>
          </a:p>
          <a:p>
            <a:pPr marL="342900" indent="-342900">
              <a:buAutoNum type="arabicParenR"/>
            </a:pP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Обобщенные </a:t>
            </a:r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коды федеральных проектов </a:t>
            </a:r>
          </a:p>
          <a:p>
            <a:pPr marL="342900" indent="-342900">
              <a:buAutoNum type="arabicParenR"/>
            </a:pPr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Коды объектов капитального строительства </a:t>
            </a:r>
            <a:endParaRPr lang="ru-RU" sz="15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55776" y="1851670"/>
            <a:ext cx="6105098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2555776" y="2422470"/>
            <a:ext cx="6105098" cy="10133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555776" y="3435846"/>
            <a:ext cx="6105098" cy="576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8690846" y="191438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711864" y="2636099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714080" y="3553357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357000" y="-2"/>
            <a:ext cx="2802931" cy="44489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7508" h="593199">
                <a:moveTo>
                  <a:pt x="0" y="576066"/>
                </a:moveTo>
                <a:lnTo>
                  <a:pt x="212383" y="2"/>
                </a:lnTo>
                <a:lnTo>
                  <a:pt x="2797508" y="0"/>
                </a:lnTo>
                <a:lnTo>
                  <a:pt x="2781608" y="593199"/>
                </a:lnTo>
                <a:lnTo>
                  <a:pt x="0" y="57606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-441" y="-6102"/>
            <a:ext cx="6195481" cy="43851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818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lnTo>
                  <a:pt x="3182163" y="584689"/>
                </a:lnTo>
                <a:lnTo>
                  <a:pt x="233" y="5846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7820"/>
            <a:ext cx="586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Заполнение финансирования в документе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798205" y="4705043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15937"/>
            <a:ext cx="6408712" cy="41010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987574"/>
            <a:ext cx="4323337" cy="290187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44008" y="987574"/>
            <a:ext cx="4323337" cy="2901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03648" y="4155926"/>
            <a:ext cx="3240359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68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357000" y="-2"/>
            <a:ext cx="2802931" cy="44489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7508" h="593199">
                <a:moveTo>
                  <a:pt x="0" y="576066"/>
                </a:moveTo>
                <a:lnTo>
                  <a:pt x="212383" y="2"/>
                </a:lnTo>
                <a:lnTo>
                  <a:pt x="2797508" y="0"/>
                </a:lnTo>
                <a:lnTo>
                  <a:pt x="2781608" y="593199"/>
                </a:lnTo>
                <a:lnTo>
                  <a:pt x="0" y="57606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-441" y="-6102"/>
            <a:ext cx="6195481" cy="43851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818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lnTo>
                  <a:pt x="3182163" y="584689"/>
                </a:lnTo>
                <a:lnTo>
                  <a:pt x="233" y="5846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7820"/>
            <a:ext cx="586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Контроль на обязательность заполнения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798205" y="4705043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412044"/>
            <a:ext cx="7819603" cy="72687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9552" y="728323"/>
            <a:ext cx="758432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При сохранении документов: </a:t>
            </a:r>
          </a:p>
          <a:p>
            <a:pPr marL="342900" indent="-342900">
              <a:buAutoNum type="arabicParenR"/>
            </a:pP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Лот плана-графика</a:t>
            </a:r>
          </a:p>
          <a:p>
            <a:pPr marL="342900" indent="-342900">
              <a:buAutoNum type="arabicParenR"/>
            </a:pP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Заявка на закупку</a:t>
            </a:r>
          </a:p>
          <a:p>
            <a:pPr marL="342900" indent="-342900">
              <a:buAutoNum type="arabicParenR"/>
            </a:pP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Контракт</a:t>
            </a:r>
          </a:p>
          <a:p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контроль обязательно  требует заполнения справочника объектов национальных проектов во всех строках бюджетной классификации.</a:t>
            </a:r>
          </a:p>
          <a:p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случае если средства закупки (либо часть средств) не относятся к реализации национальных проектов, от заказчика потребуется  сознательно поставить код «00» -средства не относятся к реализации национальных проектов, для того чтобы обойти контроль.</a:t>
            </a:r>
          </a:p>
        </p:txBody>
      </p:sp>
    </p:spTree>
    <p:extLst>
      <p:ext uri="{BB962C8B-B14F-4D97-AF65-F5344CB8AC3E}">
        <p14:creationId xmlns:p14="http://schemas.microsoft.com/office/powerpoint/2010/main" val="299342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357000" y="-2"/>
            <a:ext cx="2802931" cy="44489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7508" h="593199">
                <a:moveTo>
                  <a:pt x="0" y="576066"/>
                </a:moveTo>
                <a:lnTo>
                  <a:pt x="212383" y="2"/>
                </a:lnTo>
                <a:lnTo>
                  <a:pt x="2797508" y="0"/>
                </a:lnTo>
                <a:lnTo>
                  <a:pt x="2781608" y="593199"/>
                </a:lnTo>
                <a:lnTo>
                  <a:pt x="0" y="57606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-441" y="-6102"/>
            <a:ext cx="6195481" cy="43851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818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lnTo>
                  <a:pt x="3182163" y="584689"/>
                </a:lnTo>
                <a:lnTo>
                  <a:pt x="233" y="5846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59762" y="-6102"/>
            <a:ext cx="586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Выгрузка данных 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798205" y="4705043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48" y="2985205"/>
            <a:ext cx="8464476" cy="8616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460" y="3876338"/>
            <a:ext cx="8568952" cy="8352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62905" y="3146631"/>
            <a:ext cx="392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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9076" y="4042748"/>
            <a:ext cx="683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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558506"/>
            <a:ext cx="5169376" cy="2146176"/>
          </a:xfrm>
          <a:prstGeom prst="rect">
            <a:avLst/>
          </a:prstGeom>
        </p:spPr>
      </p:pic>
      <p:sp>
        <p:nvSpPr>
          <p:cNvPr id="16" name="Стрелка вниз 15"/>
          <p:cNvSpPr/>
          <p:nvPr/>
        </p:nvSpPr>
        <p:spPr>
          <a:xfrm>
            <a:off x="6511244" y="2772413"/>
            <a:ext cx="432048" cy="219157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46118" y="516817"/>
            <a:ext cx="32417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Из веб-торгов формируется 4-е выгрузки: </a:t>
            </a:r>
          </a:p>
          <a:p>
            <a:pPr marL="342900" indent="-342900">
              <a:buAutoNum type="arabicParenR"/>
            </a:pP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 лотам плана-графика</a:t>
            </a:r>
          </a:p>
          <a:p>
            <a:pPr marL="342900" indent="-342900">
              <a:buAutoNum type="arabicParenR"/>
            </a:pP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Заявка+ извещение</a:t>
            </a:r>
          </a:p>
          <a:p>
            <a:pPr marL="342900" indent="-342900">
              <a:buAutoNum type="arabicParenR"/>
            </a:pP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Контракт</a:t>
            </a:r>
          </a:p>
          <a:p>
            <a:pPr marL="342900" indent="-342900">
              <a:buAutoNum type="arabicParenR"/>
            </a:pP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Договор МЗ</a:t>
            </a:r>
          </a:p>
          <a:p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</a:t>
            </a:r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итоговый отчет попадет только финансирование 2020 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года </a:t>
            </a:r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разрезе </a:t>
            </a:r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указанных федеральных проектов.</a:t>
            </a:r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95220" y="2201080"/>
            <a:ext cx="864096" cy="10365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295220" y="2298793"/>
            <a:ext cx="864096" cy="10365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295220" y="2592392"/>
            <a:ext cx="864096" cy="10365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29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357000" y="-2"/>
            <a:ext cx="2802931" cy="44489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7508" h="593199">
                <a:moveTo>
                  <a:pt x="0" y="576066"/>
                </a:moveTo>
                <a:lnTo>
                  <a:pt x="212383" y="2"/>
                </a:lnTo>
                <a:lnTo>
                  <a:pt x="2797508" y="0"/>
                </a:lnTo>
                <a:lnTo>
                  <a:pt x="2781608" y="593199"/>
                </a:lnTo>
                <a:lnTo>
                  <a:pt x="0" y="57606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0" y="6379"/>
            <a:ext cx="6195481" cy="43851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818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lnTo>
                  <a:pt x="3182163" y="584689"/>
                </a:lnTo>
                <a:lnTo>
                  <a:pt x="233" y="5846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3227" y="-6102"/>
            <a:ext cx="586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Достоверность данных в разделе финансирование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798205" y="4705043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7" y="1844875"/>
            <a:ext cx="4564758" cy="222641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5536" y="692142"/>
            <a:ext cx="367210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Заказчик указал принадлежность ФП </a:t>
            </a:r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A1</a:t>
            </a:r>
            <a:r>
              <a:rPr lang="ru-RU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в отчетах предоставляемых ГРСБ закупка отсутствует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071" y="1842037"/>
            <a:ext cx="4277467" cy="222925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870290" y="683860"/>
            <a:ext cx="39604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Закупка присутствует в предоставляемых ГРБС отчетах,  но заказчиком не указана принадлежность к НП</a:t>
            </a:r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357000" y="-2"/>
            <a:ext cx="2802931" cy="44489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7508" h="593199">
                <a:moveTo>
                  <a:pt x="0" y="576066"/>
                </a:moveTo>
                <a:lnTo>
                  <a:pt x="212383" y="2"/>
                </a:lnTo>
                <a:lnTo>
                  <a:pt x="2797508" y="0"/>
                </a:lnTo>
                <a:lnTo>
                  <a:pt x="2781608" y="593199"/>
                </a:lnTo>
                <a:lnTo>
                  <a:pt x="0" y="57606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-441" y="-6102"/>
            <a:ext cx="6195481" cy="43851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818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lnTo>
                  <a:pt x="3182163" y="584689"/>
                </a:lnTo>
                <a:lnTo>
                  <a:pt x="233" y="5846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3227" y="-6102"/>
            <a:ext cx="586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Достоверность данных в разделе финансирование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798205" y="4705043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27" y="1491630"/>
            <a:ext cx="4460591" cy="267724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1491630"/>
            <a:ext cx="4036937" cy="26772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2388" y="762898"/>
            <a:ext cx="72686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Предметы закупок в договорах по Малым закупкам вызывают вопросы по поводу правильности указания средств в рамках реализации национальных проектов</a:t>
            </a:r>
            <a:endParaRPr lang="ru-RU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3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4"/>
          <p:cNvSpPr/>
          <p:nvPr/>
        </p:nvSpPr>
        <p:spPr>
          <a:xfrm>
            <a:off x="6357000" y="-2"/>
            <a:ext cx="2802931" cy="44489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7508" h="593199">
                <a:moveTo>
                  <a:pt x="0" y="576066"/>
                </a:moveTo>
                <a:lnTo>
                  <a:pt x="212383" y="2"/>
                </a:lnTo>
                <a:lnTo>
                  <a:pt x="2797508" y="0"/>
                </a:lnTo>
                <a:lnTo>
                  <a:pt x="2781608" y="593199"/>
                </a:lnTo>
                <a:lnTo>
                  <a:pt x="0" y="57606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-441" y="-6102"/>
            <a:ext cx="6195481" cy="43851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818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lnTo>
                  <a:pt x="3182163" y="584689"/>
                </a:lnTo>
                <a:lnTo>
                  <a:pt x="233" y="5846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3227" y="-6102"/>
            <a:ext cx="586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Достоверность данных в разделе финансирование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798205" y="4705043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1520" y="3646275"/>
            <a:ext cx="3611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Заказчик указал конкретный код </a:t>
            </a:r>
            <a:r>
              <a:rPr lang="ru-R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объекта 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капитального строительства 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17" y="991110"/>
            <a:ext cx="3768797" cy="24877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839803"/>
            <a:ext cx="4780692" cy="119517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99992" y="2038077"/>
            <a:ext cx="3909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справочнике этот код соотнесен с федеральным проектом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F1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81735" y="2647414"/>
            <a:ext cx="1285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19.09.51.001</a:t>
            </a:r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95558" y="3440881"/>
            <a:ext cx="1481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F1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«Жилье»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31370" y="3446943"/>
            <a:ext cx="31126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P2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«Содействие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занятости женщин - создание условий дошкольного образования для детей в возрасте до трех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лет»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5136182" y="3063011"/>
            <a:ext cx="659954" cy="36507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7" idx="0"/>
          </p:cNvCxnSpPr>
          <p:nvPr/>
        </p:nvCxnSpPr>
        <p:spPr>
          <a:xfrm>
            <a:off x="6969771" y="3027856"/>
            <a:ext cx="617914" cy="41908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418358" y="3078507"/>
            <a:ext cx="161754" cy="2853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5406991" y="3071549"/>
            <a:ext cx="173121" cy="2922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13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252</Words>
  <Application>Microsoft Office PowerPoint</Application>
  <PresentationFormat>Экран (16:9)</PresentationFormat>
  <Paragraphs>49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Кочетков Владимир Сергеевич</cp:lastModifiedBy>
  <cp:revision>112</cp:revision>
  <cp:lastPrinted>2020-03-19T05:35:01Z</cp:lastPrinted>
  <dcterms:created xsi:type="dcterms:W3CDTF">2020-02-06T07:24:56Z</dcterms:created>
  <dcterms:modified xsi:type="dcterms:W3CDTF">2020-03-19T10:57:28Z</dcterms:modified>
</cp:coreProperties>
</file>