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686" r:id="rId3"/>
    <p:sldMasterId id="2147483699" r:id="rId4"/>
    <p:sldMasterId id="2147483711" r:id="rId5"/>
  </p:sldMasterIdLst>
  <p:notesMasterIdLst>
    <p:notesMasterId r:id="rId31"/>
  </p:notesMasterIdLst>
  <p:sldIdLst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19900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2E25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50" autoAdjust="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36E73C-CDF2-4403-9BC7-E7A6742EFE6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F78135-AA74-427D-9DA9-6C2FF3DBE77F}">
      <dgm:prSet phldrT="[Текст]" custT="1"/>
      <dgm:spPr/>
      <dgm:t>
        <a:bodyPr/>
        <a:lstStyle/>
        <a:p>
          <a:r>
            <a:rPr lang="ru-RU" sz="2000" dirty="0" smtClean="0"/>
            <a:t>Требования к определению  нормативных затрат </a:t>
          </a:r>
          <a:r>
            <a:rPr lang="ru-RU" sz="2000" b="1" dirty="0" smtClean="0"/>
            <a:t>распространяются на</a:t>
          </a:r>
          <a:r>
            <a:rPr lang="ru-RU" sz="2000" dirty="0" smtClean="0"/>
            <a:t>:</a:t>
          </a:r>
          <a:endParaRPr lang="ru-RU" sz="2000" dirty="0"/>
        </a:p>
      </dgm:t>
    </dgm:pt>
    <dgm:pt modelId="{D37DDEEE-65CE-4447-9C10-5CE0B0DEEBEC}" type="parTrans" cxnId="{2935DB6D-453F-4D3B-B7E8-2E98A86FF0F7}">
      <dgm:prSet/>
      <dgm:spPr/>
      <dgm:t>
        <a:bodyPr/>
        <a:lstStyle/>
        <a:p>
          <a:endParaRPr lang="ru-RU"/>
        </a:p>
      </dgm:t>
    </dgm:pt>
    <dgm:pt modelId="{9C698655-9C14-435A-8A21-764A37793C2E}" type="sibTrans" cxnId="{2935DB6D-453F-4D3B-B7E8-2E98A86FF0F7}">
      <dgm:prSet/>
      <dgm:spPr/>
      <dgm:t>
        <a:bodyPr/>
        <a:lstStyle/>
        <a:p>
          <a:endParaRPr lang="ru-RU"/>
        </a:p>
      </dgm:t>
    </dgm:pt>
    <dgm:pt modelId="{370E506C-028F-4CE7-89AB-F14561C515EF}">
      <dgm:prSet phldrT="[Текст]" custT="1"/>
      <dgm:spPr/>
      <dgm:t>
        <a:bodyPr/>
        <a:lstStyle/>
        <a:p>
          <a:r>
            <a:rPr lang="ru-RU" sz="1700" dirty="0" smtClean="0"/>
            <a:t>государственные органы</a:t>
          </a:r>
          <a:endParaRPr lang="ru-RU" sz="1700" dirty="0"/>
        </a:p>
      </dgm:t>
    </dgm:pt>
    <dgm:pt modelId="{988D75C1-006E-4305-8061-E3D8FB3D5AAB}" type="parTrans" cxnId="{30D41DDA-CD6D-4BD2-AE05-055D7730C5AD}">
      <dgm:prSet/>
      <dgm:spPr/>
      <dgm:t>
        <a:bodyPr/>
        <a:lstStyle/>
        <a:p>
          <a:endParaRPr lang="ru-RU"/>
        </a:p>
      </dgm:t>
    </dgm:pt>
    <dgm:pt modelId="{AE406A98-2210-425B-A038-0B6D746E44BA}" type="sibTrans" cxnId="{30D41DDA-CD6D-4BD2-AE05-055D7730C5AD}">
      <dgm:prSet/>
      <dgm:spPr/>
      <dgm:t>
        <a:bodyPr/>
        <a:lstStyle/>
        <a:p>
          <a:endParaRPr lang="ru-RU"/>
        </a:p>
      </dgm:t>
    </dgm:pt>
    <dgm:pt modelId="{B7B5FD26-FE44-4BC0-A4AC-851CC10871AE}">
      <dgm:prSet phldrT="[Текст]" custT="1"/>
      <dgm:spPr/>
      <dgm:t>
        <a:bodyPr/>
        <a:lstStyle/>
        <a:p>
          <a:r>
            <a:rPr lang="ru-RU" sz="1700" dirty="0" smtClean="0"/>
            <a:t>муниципальные органы</a:t>
          </a:r>
          <a:endParaRPr lang="ru-RU" sz="1700" dirty="0"/>
        </a:p>
      </dgm:t>
    </dgm:pt>
    <dgm:pt modelId="{4E4A2969-6AC2-4D77-945A-286028533175}" type="parTrans" cxnId="{39B3CD37-3401-4E49-A0B0-5F70784A0E20}">
      <dgm:prSet/>
      <dgm:spPr/>
      <dgm:t>
        <a:bodyPr/>
        <a:lstStyle/>
        <a:p>
          <a:endParaRPr lang="ru-RU"/>
        </a:p>
      </dgm:t>
    </dgm:pt>
    <dgm:pt modelId="{A6583FBC-D00F-4187-BF73-16AFB34D4CA0}" type="sibTrans" cxnId="{39B3CD37-3401-4E49-A0B0-5F70784A0E20}">
      <dgm:prSet/>
      <dgm:spPr/>
      <dgm:t>
        <a:bodyPr/>
        <a:lstStyle/>
        <a:p>
          <a:endParaRPr lang="ru-RU"/>
        </a:p>
      </dgm:t>
    </dgm:pt>
    <dgm:pt modelId="{84825627-B77E-4316-A1E9-EA8FDE046379}">
      <dgm:prSet phldrT="[Текст]" custT="1"/>
      <dgm:spPr/>
      <dgm:t>
        <a:bodyPr/>
        <a:lstStyle/>
        <a:p>
          <a:r>
            <a:rPr lang="ru-RU" sz="1700" dirty="0" smtClean="0"/>
            <a:t>органы управления государственными внебюджетными фондами</a:t>
          </a:r>
          <a:endParaRPr lang="ru-RU" sz="1700" dirty="0"/>
        </a:p>
      </dgm:t>
    </dgm:pt>
    <dgm:pt modelId="{82E9D416-25F8-4F9A-8053-D3289BBCCFFE}" type="parTrans" cxnId="{AC7D647A-5671-4C75-8ED8-B329C78C9B4C}">
      <dgm:prSet/>
      <dgm:spPr/>
      <dgm:t>
        <a:bodyPr/>
        <a:lstStyle/>
        <a:p>
          <a:endParaRPr lang="ru-RU"/>
        </a:p>
      </dgm:t>
    </dgm:pt>
    <dgm:pt modelId="{C7727BA0-7F98-456F-AC7B-E66B5A253EC1}" type="sibTrans" cxnId="{AC7D647A-5671-4C75-8ED8-B329C78C9B4C}">
      <dgm:prSet/>
      <dgm:spPr/>
      <dgm:t>
        <a:bodyPr/>
        <a:lstStyle/>
        <a:p>
          <a:endParaRPr lang="ru-RU"/>
        </a:p>
      </dgm:t>
    </dgm:pt>
    <dgm:pt modelId="{45330629-F2A0-4399-A722-7C171BF847DB}">
      <dgm:prSet phldrT="[Текст]" custT="1"/>
      <dgm:spPr/>
      <dgm:t>
        <a:bodyPr/>
        <a:lstStyle/>
        <a:p>
          <a:endParaRPr lang="ru-RU" sz="1700" dirty="0"/>
        </a:p>
      </dgm:t>
    </dgm:pt>
    <dgm:pt modelId="{21FD0D06-667E-4D69-BEEB-586F15580145}" type="sibTrans" cxnId="{BBB3798D-8DA4-4C9C-93E4-9A865EADA625}">
      <dgm:prSet/>
      <dgm:spPr/>
      <dgm:t>
        <a:bodyPr/>
        <a:lstStyle/>
        <a:p>
          <a:endParaRPr lang="ru-RU"/>
        </a:p>
      </dgm:t>
    </dgm:pt>
    <dgm:pt modelId="{5C4B81CD-BA53-47B9-9C00-E1E2740A6F96}" type="parTrans" cxnId="{BBB3798D-8DA4-4C9C-93E4-9A865EADA625}">
      <dgm:prSet/>
      <dgm:spPr/>
      <dgm:t>
        <a:bodyPr/>
        <a:lstStyle/>
        <a:p>
          <a:endParaRPr lang="ru-RU"/>
        </a:p>
      </dgm:t>
    </dgm:pt>
    <dgm:pt modelId="{59B56BA1-AE54-4DB9-8A93-765B74E8052F}" type="pres">
      <dgm:prSet presAssocID="{F536E73C-CDF2-4403-9BC7-E7A6742EFE6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635BC1-86CB-4CBF-84B5-565742DA14F5}" type="pres">
      <dgm:prSet presAssocID="{5CF78135-AA74-427D-9DA9-6C2FF3DBE77F}" presName="thickLine" presStyleLbl="alignNode1" presStyleIdx="0" presStyleCnt="2"/>
      <dgm:spPr/>
    </dgm:pt>
    <dgm:pt modelId="{04257954-C477-4A81-B11C-7C29F3B2D26E}" type="pres">
      <dgm:prSet presAssocID="{5CF78135-AA74-427D-9DA9-6C2FF3DBE77F}" presName="horz1" presStyleCnt="0"/>
      <dgm:spPr/>
    </dgm:pt>
    <dgm:pt modelId="{C7F0AFC8-BCF6-47FA-BEB6-D265360B8C4F}" type="pres">
      <dgm:prSet presAssocID="{5CF78135-AA74-427D-9DA9-6C2FF3DBE77F}" presName="tx1" presStyleLbl="revTx" presStyleIdx="0" presStyleCnt="5" custScaleX="261306"/>
      <dgm:spPr/>
      <dgm:t>
        <a:bodyPr/>
        <a:lstStyle/>
        <a:p>
          <a:endParaRPr lang="ru-RU"/>
        </a:p>
      </dgm:t>
    </dgm:pt>
    <dgm:pt modelId="{79ADF59B-E483-4831-B5B5-66B99F757A31}" type="pres">
      <dgm:prSet presAssocID="{5CF78135-AA74-427D-9DA9-6C2FF3DBE77F}" presName="vert1" presStyleCnt="0"/>
      <dgm:spPr/>
    </dgm:pt>
    <dgm:pt modelId="{6035123B-08A9-4519-A04D-600EC4B77EB9}" type="pres">
      <dgm:prSet presAssocID="{370E506C-028F-4CE7-89AB-F14561C515EF}" presName="vertSpace2a" presStyleCnt="0"/>
      <dgm:spPr/>
    </dgm:pt>
    <dgm:pt modelId="{2D95F3BC-AAE6-4F4A-BECB-807650B92FB1}" type="pres">
      <dgm:prSet presAssocID="{370E506C-028F-4CE7-89AB-F14561C515EF}" presName="horz2" presStyleCnt="0"/>
      <dgm:spPr/>
    </dgm:pt>
    <dgm:pt modelId="{791285B0-6110-46FA-8024-3B0057B83F64}" type="pres">
      <dgm:prSet presAssocID="{370E506C-028F-4CE7-89AB-F14561C515EF}" presName="horzSpace2" presStyleCnt="0"/>
      <dgm:spPr/>
    </dgm:pt>
    <dgm:pt modelId="{09DD9D37-3C3F-4CFE-8D4E-A37C16A92DA0}" type="pres">
      <dgm:prSet presAssocID="{370E506C-028F-4CE7-89AB-F14561C515EF}" presName="tx2" presStyleLbl="revTx" presStyleIdx="1" presStyleCnt="5" custLinFactNeighborX="-1753" custLinFactNeighborY="4941"/>
      <dgm:spPr/>
      <dgm:t>
        <a:bodyPr/>
        <a:lstStyle/>
        <a:p>
          <a:endParaRPr lang="ru-RU"/>
        </a:p>
      </dgm:t>
    </dgm:pt>
    <dgm:pt modelId="{EB54586C-B45B-4DF6-90D5-7CF7B2DF9A57}" type="pres">
      <dgm:prSet presAssocID="{370E506C-028F-4CE7-89AB-F14561C515EF}" presName="vert2" presStyleCnt="0"/>
      <dgm:spPr/>
    </dgm:pt>
    <dgm:pt modelId="{C67F7A11-05B6-47E2-995D-D234CFFAB0AF}" type="pres">
      <dgm:prSet presAssocID="{370E506C-028F-4CE7-89AB-F14561C515EF}" presName="thinLine2b" presStyleLbl="callout" presStyleIdx="0" presStyleCnt="3" custFlipVert="1" custSzY="45720" custScaleX="76214" custLinFactY="-482719" custLinFactNeighborX="-890" custLinFactNeighborY="-500000"/>
      <dgm:spPr/>
    </dgm:pt>
    <dgm:pt modelId="{F44947F7-E093-4430-8EA7-0D9B44843136}" type="pres">
      <dgm:prSet presAssocID="{370E506C-028F-4CE7-89AB-F14561C515EF}" presName="vertSpace2b" presStyleCnt="0"/>
      <dgm:spPr/>
    </dgm:pt>
    <dgm:pt modelId="{B8A35389-54CD-4BCD-9B4F-B792961E8E00}" type="pres">
      <dgm:prSet presAssocID="{B7B5FD26-FE44-4BC0-A4AC-851CC10871AE}" presName="horz2" presStyleCnt="0"/>
      <dgm:spPr/>
    </dgm:pt>
    <dgm:pt modelId="{B1B556CE-F8A4-4F57-B70D-ECC152F8F224}" type="pres">
      <dgm:prSet presAssocID="{B7B5FD26-FE44-4BC0-A4AC-851CC10871AE}" presName="horzSpace2" presStyleCnt="0"/>
      <dgm:spPr/>
    </dgm:pt>
    <dgm:pt modelId="{F5E42918-0F41-4C9D-90BC-AE94BA1C5962}" type="pres">
      <dgm:prSet presAssocID="{B7B5FD26-FE44-4BC0-A4AC-851CC10871AE}" presName="tx2" presStyleLbl="revTx" presStyleIdx="2" presStyleCnt="5" custLinFactNeighborX="-3650" custLinFactNeighborY="93274"/>
      <dgm:spPr/>
      <dgm:t>
        <a:bodyPr/>
        <a:lstStyle/>
        <a:p>
          <a:endParaRPr lang="ru-RU"/>
        </a:p>
      </dgm:t>
    </dgm:pt>
    <dgm:pt modelId="{36913622-6EE2-4ACA-9101-5DCEEA0E1BCD}" type="pres">
      <dgm:prSet presAssocID="{B7B5FD26-FE44-4BC0-A4AC-851CC10871AE}" presName="vert2" presStyleCnt="0"/>
      <dgm:spPr/>
    </dgm:pt>
    <dgm:pt modelId="{9AE734A1-B330-4985-830D-81741471A8D9}" type="pres">
      <dgm:prSet presAssocID="{B7B5FD26-FE44-4BC0-A4AC-851CC10871AE}" presName="thinLine2b" presStyleLbl="callout" presStyleIdx="1" presStyleCnt="3" custLinFactY="-466494" custLinFactNeighborX="-890" custLinFactNeighborY="-500000"/>
      <dgm:spPr/>
    </dgm:pt>
    <dgm:pt modelId="{66E32852-3518-451D-87F4-7FB7CE59FAF6}" type="pres">
      <dgm:prSet presAssocID="{B7B5FD26-FE44-4BC0-A4AC-851CC10871AE}" presName="vertSpace2b" presStyleCnt="0"/>
      <dgm:spPr/>
    </dgm:pt>
    <dgm:pt modelId="{9F6A364C-FE05-45B6-95B6-D9D2BECB39FE}" type="pres">
      <dgm:prSet presAssocID="{84825627-B77E-4316-A1E9-EA8FDE046379}" presName="horz2" presStyleCnt="0"/>
      <dgm:spPr/>
    </dgm:pt>
    <dgm:pt modelId="{C62F0D36-E586-4908-A3F8-FBBB2842CB95}" type="pres">
      <dgm:prSet presAssocID="{84825627-B77E-4316-A1E9-EA8FDE046379}" presName="horzSpace2" presStyleCnt="0"/>
      <dgm:spPr/>
    </dgm:pt>
    <dgm:pt modelId="{FAAC3411-AD45-4EE3-B98A-B3FC1F37F895}" type="pres">
      <dgm:prSet presAssocID="{84825627-B77E-4316-A1E9-EA8FDE046379}" presName="tx2" presStyleLbl="revTx" presStyleIdx="3" presStyleCnt="5" custLinFactY="-45662" custLinFactNeighborX="-2818" custLinFactNeighborY="-100000"/>
      <dgm:spPr/>
      <dgm:t>
        <a:bodyPr/>
        <a:lstStyle/>
        <a:p>
          <a:endParaRPr lang="ru-RU"/>
        </a:p>
      </dgm:t>
    </dgm:pt>
    <dgm:pt modelId="{34C822CE-AE6E-45DE-959C-1A4BA3789022}" type="pres">
      <dgm:prSet presAssocID="{84825627-B77E-4316-A1E9-EA8FDE046379}" presName="vert2" presStyleCnt="0"/>
      <dgm:spPr/>
    </dgm:pt>
    <dgm:pt modelId="{A0FD2DAB-EC15-452C-B255-58F51CCAED40}" type="pres">
      <dgm:prSet presAssocID="{84825627-B77E-4316-A1E9-EA8FDE046379}" presName="thinLine2b" presStyleLbl="callout" presStyleIdx="2" presStyleCnt="3" custLinFactY="-600000" custLinFactNeighborX="-890" custLinFactNeighborY="-688806"/>
      <dgm:spPr/>
    </dgm:pt>
    <dgm:pt modelId="{10FED818-0732-4967-B50C-FF17F9A68623}" type="pres">
      <dgm:prSet presAssocID="{84825627-B77E-4316-A1E9-EA8FDE046379}" presName="vertSpace2b" presStyleCnt="0"/>
      <dgm:spPr/>
    </dgm:pt>
    <dgm:pt modelId="{90BDBA0E-D752-4C39-B2BD-372A8CCBC076}" type="pres">
      <dgm:prSet presAssocID="{45330629-F2A0-4399-A722-7C171BF847DB}" presName="thickLine" presStyleLbl="alignNode1" presStyleIdx="1" presStyleCnt="2"/>
      <dgm:spPr/>
    </dgm:pt>
    <dgm:pt modelId="{4DEC456A-2F1F-46ED-A05B-C3975CC320F7}" type="pres">
      <dgm:prSet presAssocID="{45330629-F2A0-4399-A722-7C171BF847DB}" presName="horz1" presStyleCnt="0"/>
      <dgm:spPr/>
    </dgm:pt>
    <dgm:pt modelId="{FA9553F7-5757-45E4-9EA8-B1D0A1B90411}" type="pres">
      <dgm:prSet presAssocID="{45330629-F2A0-4399-A722-7C171BF847DB}" presName="tx1" presStyleLbl="revTx" presStyleIdx="4" presStyleCnt="5"/>
      <dgm:spPr/>
      <dgm:t>
        <a:bodyPr/>
        <a:lstStyle/>
        <a:p>
          <a:endParaRPr lang="ru-RU"/>
        </a:p>
      </dgm:t>
    </dgm:pt>
    <dgm:pt modelId="{5301DA71-973C-4453-A479-540A15FD30EB}" type="pres">
      <dgm:prSet presAssocID="{45330629-F2A0-4399-A722-7C171BF847DB}" presName="vert1" presStyleCnt="0"/>
      <dgm:spPr/>
    </dgm:pt>
  </dgm:ptLst>
  <dgm:cxnLst>
    <dgm:cxn modelId="{44E2AC76-AF6D-4F50-A3C7-27D020CBF789}" type="presOf" srcId="{84825627-B77E-4316-A1E9-EA8FDE046379}" destId="{FAAC3411-AD45-4EE3-B98A-B3FC1F37F895}" srcOrd="0" destOrd="0" presId="urn:microsoft.com/office/officeart/2008/layout/LinedList"/>
    <dgm:cxn modelId="{A233E7E6-D279-4780-9D1E-E1CD29BBD746}" type="presOf" srcId="{45330629-F2A0-4399-A722-7C171BF847DB}" destId="{FA9553F7-5757-45E4-9EA8-B1D0A1B90411}" srcOrd="0" destOrd="0" presId="urn:microsoft.com/office/officeart/2008/layout/LinedList"/>
    <dgm:cxn modelId="{BBB3798D-8DA4-4C9C-93E4-9A865EADA625}" srcId="{F536E73C-CDF2-4403-9BC7-E7A6742EFE6B}" destId="{45330629-F2A0-4399-A722-7C171BF847DB}" srcOrd="1" destOrd="0" parTransId="{5C4B81CD-BA53-47B9-9C00-E1E2740A6F96}" sibTransId="{21FD0D06-667E-4D69-BEEB-586F15580145}"/>
    <dgm:cxn modelId="{30D41DDA-CD6D-4BD2-AE05-055D7730C5AD}" srcId="{5CF78135-AA74-427D-9DA9-6C2FF3DBE77F}" destId="{370E506C-028F-4CE7-89AB-F14561C515EF}" srcOrd="0" destOrd="0" parTransId="{988D75C1-006E-4305-8061-E3D8FB3D5AAB}" sibTransId="{AE406A98-2210-425B-A038-0B6D746E44BA}"/>
    <dgm:cxn modelId="{209BCEF5-C141-481F-B4D4-50280712372C}" type="presOf" srcId="{F536E73C-CDF2-4403-9BC7-E7A6742EFE6B}" destId="{59B56BA1-AE54-4DB9-8A93-765B74E8052F}" srcOrd="0" destOrd="0" presId="urn:microsoft.com/office/officeart/2008/layout/LinedList"/>
    <dgm:cxn modelId="{7856C8E2-2716-482B-B046-F8460F142F5D}" type="presOf" srcId="{B7B5FD26-FE44-4BC0-A4AC-851CC10871AE}" destId="{F5E42918-0F41-4C9D-90BC-AE94BA1C5962}" srcOrd="0" destOrd="0" presId="urn:microsoft.com/office/officeart/2008/layout/LinedList"/>
    <dgm:cxn modelId="{2935DB6D-453F-4D3B-B7E8-2E98A86FF0F7}" srcId="{F536E73C-CDF2-4403-9BC7-E7A6742EFE6B}" destId="{5CF78135-AA74-427D-9DA9-6C2FF3DBE77F}" srcOrd="0" destOrd="0" parTransId="{D37DDEEE-65CE-4447-9C10-5CE0B0DEEBEC}" sibTransId="{9C698655-9C14-435A-8A21-764A37793C2E}"/>
    <dgm:cxn modelId="{39B3CD37-3401-4E49-A0B0-5F70784A0E20}" srcId="{5CF78135-AA74-427D-9DA9-6C2FF3DBE77F}" destId="{B7B5FD26-FE44-4BC0-A4AC-851CC10871AE}" srcOrd="1" destOrd="0" parTransId="{4E4A2969-6AC2-4D77-945A-286028533175}" sibTransId="{A6583FBC-D00F-4187-BF73-16AFB34D4CA0}"/>
    <dgm:cxn modelId="{AC7D647A-5671-4C75-8ED8-B329C78C9B4C}" srcId="{5CF78135-AA74-427D-9DA9-6C2FF3DBE77F}" destId="{84825627-B77E-4316-A1E9-EA8FDE046379}" srcOrd="2" destOrd="0" parTransId="{82E9D416-25F8-4F9A-8053-D3289BBCCFFE}" sibTransId="{C7727BA0-7F98-456F-AC7B-E66B5A253EC1}"/>
    <dgm:cxn modelId="{52F3A2AD-3D67-4D92-82B1-417D6414D559}" type="presOf" srcId="{370E506C-028F-4CE7-89AB-F14561C515EF}" destId="{09DD9D37-3C3F-4CFE-8D4E-A37C16A92DA0}" srcOrd="0" destOrd="0" presId="urn:microsoft.com/office/officeart/2008/layout/LinedList"/>
    <dgm:cxn modelId="{B7EA04E4-A971-49B0-8170-D7B1B5957E28}" type="presOf" srcId="{5CF78135-AA74-427D-9DA9-6C2FF3DBE77F}" destId="{C7F0AFC8-BCF6-47FA-BEB6-D265360B8C4F}" srcOrd="0" destOrd="0" presId="urn:microsoft.com/office/officeart/2008/layout/LinedList"/>
    <dgm:cxn modelId="{F26D78A0-12E5-4B14-BAA8-02524A6C0027}" type="presParOf" srcId="{59B56BA1-AE54-4DB9-8A93-765B74E8052F}" destId="{E1635BC1-86CB-4CBF-84B5-565742DA14F5}" srcOrd="0" destOrd="0" presId="urn:microsoft.com/office/officeart/2008/layout/LinedList"/>
    <dgm:cxn modelId="{9CD2AABF-0E2A-451A-810C-4144C7D277AD}" type="presParOf" srcId="{59B56BA1-AE54-4DB9-8A93-765B74E8052F}" destId="{04257954-C477-4A81-B11C-7C29F3B2D26E}" srcOrd="1" destOrd="0" presId="urn:microsoft.com/office/officeart/2008/layout/LinedList"/>
    <dgm:cxn modelId="{A66C648E-7116-407D-85B2-CED209E3AF89}" type="presParOf" srcId="{04257954-C477-4A81-B11C-7C29F3B2D26E}" destId="{C7F0AFC8-BCF6-47FA-BEB6-D265360B8C4F}" srcOrd="0" destOrd="0" presId="urn:microsoft.com/office/officeart/2008/layout/LinedList"/>
    <dgm:cxn modelId="{3BD2586B-DC34-4509-9073-A62BD402C71B}" type="presParOf" srcId="{04257954-C477-4A81-B11C-7C29F3B2D26E}" destId="{79ADF59B-E483-4831-B5B5-66B99F757A31}" srcOrd="1" destOrd="0" presId="urn:microsoft.com/office/officeart/2008/layout/LinedList"/>
    <dgm:cxn modelId="{FAF74D6B-4C92-4B4C-94C2-A9509A5F2510}" type="presParOf" srcId="{79ADF59B-E483-4831-B5B5-66B99F757A31}" destId="{6035123B-08A9-4519-A04D-600EC4B77EB9}" srcOrd="0" destOrd="0" presId="urn:microsoft.com/office/officeart/2008/layout/LinedList"/>
    <dgm:cxn modelId="{9996D426-E7C9-439C-9058-3B3530BA8709}" type="presParOf" srcId="{79ADF59B-E483-4831-B5B5-66B99F757A31}" destId="{2D95F3BC-AAE6-4F4A-BECB-807650B92FB1}" srcOrd="1" destOrd="0" presId="urn:microsoft.com/office/officeart/2008/layout/LinedList"/>
    <dgm:cxn modelId="{5D8B2EDE-4024-4470-B456-F5F5E4A66EC4}" type="presParOf" srcId="{2D95F3BC-AAE6-4F4A-BECB-807650B92FB1}" destId="{791285B0-6110-46FA-8024-3B0057B83F64}" srcOrd="0" destOrd="0" presId="urn:microsoft.com/office/officeart/2008/layout/LinedList"/>
    <dgm:cxn modelId="{530F40E6-2801-4F39-AE21-D13EF704D122}" type="presParOf" srcId="{2D95F3BC-AAE6-4F4A-BECB-807650B92FB1}" destId="{09DD9D37-3C3F-4CFE-8D4E-A37C16A92DA0}" srcOrd="1" destOrd="0" presId="urn:microsoft.com/office/officeart/2008/layout/LinedList"/>
    <dgm:cxn modelId="{F12D63BA-C213-4E74-A422-AA333A40C089}" type="presParOf" srcId="{2D95F3BC-AAE6-4F4A-BECB-807650B92FB1}" destId="{EB54586C-B45B-4DF6-90D5-7CF7B2DF9A57}" srcOrd="2" destOrd="0" presId="urn:microsoft.com/office/officeart/2008/layout/LinedList"/>
    <dgm:cxn modelId="{DCBB0F59-3D10-4371-B88A-3910B31935C2}" type="presParOf" srcId="{79ADF59B-E483-4831-B5B5-66B99F757A31}" destId="{C67F7A11-05B6-47E2-995D-D234CFFAB0AF}" srcOrd="2" destOrd="0" presId="urn:microsoft.com/office/officeart/2008/layout/LinedList"/>
    <dgm:cxn modelId="{5C040B09-6187-489A-9A61-C8A6FEFF618F}" type="presParOf" srcId="{79ADF59B-E483-4831-B5B5-66B99F757A31}" destId="{F44947F7-E093-4430-8EA7-0D9B44843136}" srcOrd="3" destOrd="0" presId="urn:microsoft.com/office/officeart/2008/layout/LinedList"/>
    <dgm:cxn modelId="{56D252AA-E1B5-41B1-BEAF-D45AF5366E2C}" type="presParOf" srcId="{79ADF59B-E483-4831-B5B5-66B99F757A31}" destId="{B8A35389-54CD-4BCD-9B4F-B792961E8E00}" srcOrd="4" destOrd="0" presId="urn:microsoft.com/office/officeart/2008/layout/LinedList"/>
    <dgm:cxn modelId="{69C468C1-8C2E-4C34-98C6-6822D13AFBB4}" type="presParOf" srcId="{B8A35389-54CD-4BCD-9B4F-B792961E8E00}" destId="{B1B556CE-F8A4-4F57-B70D-ECC152F8F224}" srcOrd="0" destOrd="0" presId="urn:microsoft.com/office/officeart/2008/layout/LinedList"/>
    <dgm:cxn modelId="{DBF6D9CF-AF61-477E-93A1-11367F116E49}" type="presParOf" srcId="{B8A35389-54CD-4BCD-9B4F-B792961E8E00}" destId="{F5E42918-0F41-4C9D-90BC-AE94BA1C5962}" srcOrd="1" destOrd="0" presId="urn:microsoft.com/office/officeart/2008/layout/LinedList"/>
    <dgm:cxn modelId="{B30E6701-C535-4F23-8289-558A56FE4E86}" type="presParOf" srcId="{B8A35389-54CD-4BCD-9B4F-B792961E8E00}" destId="{36913622-6EE2-4ACA-9101-5DCEEA0E1BCD}" srcOrd="2" destOrd="0" presId="urn:microsoft.com/office/officeart/2008/layout/LinedList"/>
    <dgm:cxn modelId="{1DF2B0A2-3830-4285-AED7-AB194B12290E}" type="presParOf" srcId="{79ADF59B-E483-4831-B5B5-66B99F757A31}" destId="{9AE734A1-B330-4985-830D-81741471A8D9}" srcOrd="5" destOrd="0" presId="urn:microsoft.com/office/officeart/2008/layout/LinedList"/>
    <dgm:cxn modelId="{18411019-2CF8-4F47-A31D-C89E01FF6035}" type="presParOf" srcId="{79ADF59B-E483-4831-B5B5-66B99F757A31}" destId="{66E32852-3518-451D-87F4-7FB7CE59FAF6}" srcOrd="6" destOrd="0" presId="urn:microsoft.com/office/officeart/2008/layout/LinedList"/>
    <dgm:cxn modelId="{478914E2-05AD-4AE6-9693-2FE79C372A40}" type="presParOf" srcId="{79ADF59B-E483-4831-B5B5-66B99F757A31}" destId="{9F6A364C-FE05-45B6-95B6-D9D2BECB39FE}" srcOrd="7" destOrd="0" presId="urn:microsoft.com/office/officeart/2008/layout/LinedList"/>
    <dgm:cxn modelId="{A61935ED-29A4-4B87-940E-49986A3EAC90}" type="presParOf" srcId="{9F6A364C-FE05-45B6-95B6-D9D2BECB39FE}" destId="{C62F0D36-E586-4908-A3F8-FBBB2842CB95}" srcOrd="0" destOrd="0" presId="urn:microsoft.com/office/officeart/2008/layout/LinedList"/>
    <dgm:cxn modelId="{5E189618-51D4-4263-B7B4-74B905500243}" type="presParOf" srcId="{9F6A364C-FE05-45B6-95B6-D9D2BECB39FE}" destId="{FAAC3411-AD45-4EE3-B98A-B3FC1F37F895}" srcOrd="1" destOrd="0" presId="urn:microsoft.com/office/officeart/2008/layout/LinedList"/>
    <dgm:cxn modelId="{14A4E2BC-3B9D-4155-AB85-844B9CF747D8}" type="presParOf" srcId="{9F6A364C-FE05-45B6-95B6-D9D2BECB39FE}" destId="{34C822CE-AE6E-45DE-959C-1A4BA3789022}" srcOrd="2" destOrd="0" presId="urn:microsoft.com/office/officeart/2008/layout/LinedList"/>
    <dgm:cxn modelId="{C7022FE3-A105-4741-9A2B-A41CA1287649}" type="presParOf" srcId="{79ADF59B-E483-4831-B5B5-66B99F757A31}" destId="{A0FD2DAB-EC15-452C-B255-58F51CCAED40}" srcOrd="8" destOrd="0" presId="urn:microsoft.com/office/officeart/2008/layout/LinedList"/>
    <dgm:cxn modelId="{9B4DF768-D7A9-429B-8B04-51EB143FE504}" type="presParOf" srcId="{79ADF59B-E483-4831-B5B5-66B99F757A31}" destId="{10FED818-0732-4967-B50C-FF17F9A68623}" srcOrd="9" destOrd="0" presId="urn:microsoft.com/office/officeart/2008/layout/LinedList"/>
    <dgm:cxn modelId="{8F161A4A-7EEB-40E6-8768-5ED16A159EDC}" type="presParOf" srcId="{59B56BA1-AE54-4DB9-8A93-765B74E8052F}" destId="{90BDBA0E-D752-4C39-B2BD-372A8CCBC076}" srcOrd="2" destOrd="0" presId="urn:microsoft.com/office/officeart/2008/layout/LinedList"/>
    <dgm:cxn modelId="{AF7EBBFF-6526-42B7-B1FC-90E195F50355}" type="presParOf" srcId="{59B56BA1-AE54-4DB9-8A93-765B74E8052F}" destId="{4DEC456A-2F1F-46ED-A05B-C3975CC320F7}" srcOrd="3" destOrd="0" presId="urn:microsoft.com/office/officeart/2008/layout/LinedList"/>
    <dgm:cxn modelId="{25053DE1-A61F-4ACC-AE37-CB9BD04F7F61}" type="presParOf" srcId="{4DEC456A-2F1F-46ED-A05B-C3975CC320F7}" destId="{FA9553F7-5757-45E4-9EA8-B1D0A1B90411}" srcOrd="0" destOrd="0" presId="urn:microsoft.com/office/officeart/2008/layout/LinedList"/>
    <dgm:cxn modelId="{E67DF97E-244B-4C36-9FF8-007FAC044EC9}" type="presParOf" srcId="{4DEC456A-2F1F-46ED-A05B-C3975CC320F7}" destId="{5301DA71-973C-4453-A479-540A15FD30E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36E73C-CDF2-4403-9BC7-E7A6742EFE6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F78135-AA74-427D-9DA9-6C2FF3DBE77F}">
      <dgm:prSet phldrT="[Текст]" custT="1"/>
      <dgm:spPr/>
      <dgm:t>
        <a:bodyPr/>
        <a:lstStyle/>
        <a:p>
          <a:r>
            <a:rPr lang="ru-RU" sz="2000" dirty="0" smtClean="0"/>
            <a:t>Требования к объекту закупки </a:t>
          </a:r>
          <a:r>
            <a:rPr lang="ru-RU" sz="2000" b="1" dirty="0" smtClean="0"/>
            <a:t>распространяются на</a:t>
          </a:r>
          <a:r>
            <a:rPr lang="ru-RU" sz="2000" dirty="0" smtClean="0"/>
            <a:t>:</a:t>
          </a:r>
          <a:endParaRPr lang="ru-RU" sz="2000" dirty="0"/>
        </a:p>
      </dgm:t>
    </dgm:pt>
    <dgm:pt modelId="{D37DDEEE-65CE-4447-9C10-5CE0B0DEEBEC}" type="parTrans" cxnId="{2935DB6D-453F-4D3B-B7E8-2E98A86FF0F7}">
      <dgm:prSet/>
      <dgm:spPr/>
      <dgm:t>
        <a:bodyPr/>
        <a:lstStyle/>
        <a:p>
          <a:endParaRPr lang="ru-RU"/>
        </a:p>
      </dgm:t>
    </dgm:pt>
    <dgm:pt modelId="{9C698655-9C14-435A-8A21-764A37793C2E}" type="sibTrans" cxnId="{2935DB6D-453F-4D3B-B7E8-2E98A86FF0F7}">
      <dgm:prSet/>
      <dgm:spPr/>
      <dgm:t>
        <a:bodyPr/>
        <a:lstStyle/>
        <a:p>
          <a:endParaRPr lang="ru-RU"/>
        </a:p>
      </dgm:t>
    </dgm:pt>
    <dgm:pt modelId="{370E506C-028F-4CE7-89AB-F14561C515EF}">
      <dgm:prSet phldrT="[Текст]" custT="1"/>
      <dgm:spPr/>
      <dgm:t>
        <a:bodyPr/>
        <a:lstStyle/>
        <a:p>
          <a:r>
            <a:rPr lang="ru-RU" sz="1700" dirty="0" smtClean="0"/>
            <a:t>государственные органы</a:t>
          </a:r>
          <a:endParaRPr lang="ru-RU" sz="1700" dirty="0"/>
        </a:p>
      </dgm:t>
    </dgm:pt>
    <dgm:pt modelId="{988D75C1-006E-4305-8061-E3D8FB3D5AAB}" type="parTrans" cxnId="{30D41DDA-CD6D-4BD2-AE05-055D7730C5AD}">
      <dgm:prSet/>
      <dgm:spPr/>
      <dgm:t>
        <a:bodyPr/>
        <a:lstStyle/>
        <a:p>
          <a:endParaRPr lang="ru-RU"/>
        </a:p>
      </dgm:t>
    </dgm:pt>
    <dgm:pt modelId="{AE406A98-2210-425B-A038-0B6D746E44BA}" type="sibTrans" cxnId="{30D41DDA-CD6D-4BD2-AE05-055D7730C5AD}">
      <dgm:prSet/>
      <dgm:spPr/>
      <dgm:t>
        <a:bodyPr/>
        <a:lstStyle/>
        <a:p>
          <a:endParaRPr lang="ru-RU"/>
        </a:p>
      </dgm:t>
    </dgm:pt>
    <dgm:pt modelId="{B7B5FD26-FE44-4BC0-A4AC-851CC10871AE}">
      <dgm:prSet phldrT="[Текст]" custT="1"/>
      <dgm:spPr/>
      <dgm:t>
        <a:bodyPr/>
        <a:lstStyle/>
        <a:p>
          <a:r>
            <a:rPr lang="ru-RU" sz="1700" dirty="0" smtClean="0"/>
            <a:t>муниципальные органы</a:t>
          </a:r>
          <a:endParaRPr lang="ru-RU" sz="1700" dirty="0"/>
        </a:p>
      </dgm:t>
    </dgm:pt>
    <dgm:pt modelId="{4E4A2969-6AC2-4D77-945A-286028533175}" type="parTrans" cxnId="{39B3CD37-3401-4E49-A0B0-5F70784A0E20}">
      <dgm:prSet/>
      <dgm:spPr/>
      <dgm:t>
        <a:bodyPr/>
        <a:lstStyle/>
        <a:p>
          <a:endParaRPr lang="ru-RU"/>
        </a:p>
      </dgm:t>
    </dgm:pt>
    <dgm:pt modelId="{A6583FBC-D00F-4187-BF73-16AFB34D4CA0}" type="sibTrans" cxnId="{39B3CD37-3401-4E49-A0B0-5F70784A0E20}">
      <dgm:prSet/>
      <dgm:spPr/>
      <dgm:t>
        <a:bodyPr/>
        <a:lstStyle/>
        <a:p>
          <a:endParaRPr lang="ru-RU"/>
        </a:p>
      </dgm:t>
    </dgm:pt>
    <dgm:pt modelId="{84825627-B77E-4316-A1E9-EA8FDE046379}">
      <dgm:prSet phldrT="[Текст]" custT="1"/>
      <dgm:spPr/>
      <dgm:t>
        <a:bodyPr/>
        <a:lstStyle/>
        <a:p>
          <a:r>
            <a:rPr lang="ru-RU" sz="1700" dirty="0" smtClean="0"/>
            <a:t>органы управления государственными внебюджетными фондами</a:t>
          </a:r>
          <a:endParaRPr lang="ru-RU" sz="1700" dirty="0"/>
        </a:p>
      </dgm:t>
    </dgm:pt>
    <dgm:pt modelId="{82E9D416-25F8-4F9A-8053-D3289BBCCFFE}" type="parTrans" cxnId="{AC7D647A-5671-4C75-8ED8-B329C78C9B4C}">
      <dgm:prSet/>
      <dgm:spPr/>
      <dgm:t>
        <a:bodyPr/>
        <a:lstStyle/>
        <a:p>
          <a:endParaRPr lang="ru-RU"/>
        </a:p>
      </dgm:t>
    </dgm:pt>
    <dgm:pt modelId="{C7727BA0-7F98-456F-AC7B-E66B5A253EC1}" type="sibTrans" cxnId="{AC7D647A-5671-4C75-8ED8-B329C78C9B4C}">
      <dgm:prSet/>
      <dgm:spPr/>
      <dgm:t>
        <a:bodyPr/>
        <a:lstStyle/>
        <a:p>
          <a:endParaRPr lang="ru-RU"/>
        </a:p>
      </dgm:t>
    </dgm:pt>
    <dgm:pt modelId="{45330629-F2A0-4399-A722-7C171BF847DB}">
      <dgm:prSet phldrT="[Текст]" custT="1"/>
      <dgm:spPr/>
      <dgm:t>
        <a:bodyPr/>
        <a:lstStyle/>
        <a:p>
          <a:r>
            <a:rPr lang="ru-RU" sz="1700" dirty="0" smtClean="0"/>
            <a:t>автономные учреждения, государственные, муниципальные унитарными предприятиями в  части закупок товаров, работ, услуг в соответствии </a:t>
          </a:r>
          <a:r>
            <a:rPr lang="ru-RU" sz="1700" b="1" dirty="0" smtClean="0"/>
            <a:t>с частью 4 статьи 15</a:t>
          </a:r>
          <a:r>
            <a:rPr lang="ru-RU" sz="1700" dirty="0" smtClean="0"/>
            <a:t> Федерального закона № 44-ФЗ</a:t>
          </a:r>
          <a:endParaRPr lang="ru-RU" sz="1700" dirty="0"/>
        </a:p>
      </dgm:t>
    </dgm:pt>
    <dgm:pt modelId="{5C4B81CD-BA53-47B9-9C00-E1E2740A6F96}" type="parTrans" cxnId="{BBB3798D-8DA4-4C9C-93E4-9A865EADA625}">
      <dgm:prSet/>
      <dgm:spPr/>
      <dgm:t>
        <a:bodyPr/>
        <a:lstStyle/>
        <a:p>
          <a:endParaRPr lang="ru-RU"/>
        </a:p>
      </dgm:t>
    </dgm:pt>
    <dgm:pt modelId="{21FD0D06-667E-4D69-BEEB-586F15580145}" type="sibTrans" cxnId="{BBB3798D-8DA4-4C9C-93E4-9A865EADA625}">
      <dgm:prSet/>
      <dgm:spPr/>
      <dgm:t>
        <a:bodyPr/>
        <a:lstStyle/>
        <a:p>
          <a:endParaRPr lang="ru-RU"/>
        </a:p>
      </dgm:t>
    </dgm:pt>
    <dgm:pt modelId="{59B56BA1-AE54-4DB9-8A93-765B74E8052F}" type="pres">
      <dgm:prSet presAssocID="{F536E73C-CDF2-4403-9BC7-E7A6742EFE6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635BC1-86CB-4CBF-84B5-565742DA14F5}" type="pres">
      <dgm:prSet presAssocID="{5CF78135-AA74-427D-9DA9-6C2FF3DBE77F}" presName="thickLine" presStyleLbl="alignNode1" presStyleIdx="0" presStyleCnt="1"/>
      <dgm:spPr/>
    </dgm:pt>
    <dgm:pt modelId="{04257954-C477-4A81-B11C-7C29F3B2D26E}" type="pres">
      <dgm:prSet presAssocID="{5CF78135-AA74-427D-9DA9-6C2FF3DBE77F}" presName="horz1" presStyleCnt="0"/>
      <dgm:spPr/>
    </dgm:pt>
    <dgm:pt modelId="{C7F0AFC8-BCF6-47FA-BEB6-D265360B8C4F}" type="pres">
      <dgm:prSet presAssocID="{5CF78135-AA74-427D-9DA9-6C2FF3DBE77F}" presName="tx1" presStyleLbl="revTx" presStyleIdx="0" presStyleCnt="5" custScaleX="261306"/>
      <dgm:spPr/>
      <dgm:t>
        <a:bodyPr/>
        <a:lstStyle/>
        <a:p>
          <a:endParaRPr lang="ru-RU"/>
        </a:p>
      </dgm:t>
    </dgm:pt>
    <dgm:pt modelId="{79ADF59B-E483-4831-B5B5-66B99F757A31}" type="pres">
      <dgm:prSet presAssocID="{5CF78135-AA74-427D-9DA9-6C2FF3DBE77F}" presName="vert1" presStyleCnt="0"/>
      <dgm:spPr/>
    </dgm:pt>
    <dgm:pt modelId="{6035123B-08A9-4519-A04D-600EC4B77EB9}" type="pres">
      <dgm:prSet presAssocID="{370E506C-028F-4CE7-89AB-F14561C515EF}" presName="vertSpace2a" presStyleCnt="0"/>
      <dgm:spPr/>
    </dgm:pt>
    <dgm:pt modelId="{2D95F3BC-AAE6-4F4A-BECB-807650B92FB1}" type="pres">
      <dgm:prSet presAssocID="{370E506C-028F-4CE7-89AB-F14561C515EF}" presName="horz2" presStyleCnt="0"/>
      <dgm:spPr/>
    </dgm:pt>
    <dgm:pt modelId="{791285B0-6110-46FA-8024-3B0057B83F64}" type="pres">
      <dgm:prSet presAssocID="{370E506C-028F-4CE7-89AB-F14561C515EF}" presName="horzSpace2" presStyleCnt="0"/>
      <dgm:spPr/>
    </dgm:pt>
    <dgm:pt modelId="{09DD9D37-3C3F-4CFE-8D4E-A37C16A92DA0}" type="pres">
      <dgm:prSet presAssocID="{370E506C-028F-4CE7-89AB-F14561C515EF}" presName="tx2" presStyleLbl="revTx" presStyleIdx="1" presStyleCnt="5" custLinFactNeighborX="-1753" custLinFactNeighborY="4941"/>
      <dgm:spPr/>
      <dgm:t>
        <a:bodyPr/>
        <a:lstStyle/>
        <a:p>
          <a:endParaRPr lang="ru-RU"/>
        </a:p>
      </dgm:t>
    </dgm:pt>
    <dgm:pt modelId="{EB54586C-B45B-4DF6-90D5-7CF7B2DF9A57}" type="pres">
      <dgm:prSet presAssocID="{370E506C-028F-4CE7-89AB-F14561C515EF}" presName="vert2" presStyleCnt="0"/>
      <dgm:spPr/>
    </dgm:pt>
    <dgm:pt modelId="{C67F7A11-05B6-47E2-995D-D234CFFAB0AF}" type="pres">
      <dgm:prSet presAssocID="{370E506C-028F-4CE7-89AB-F14561C515EF}" presName="thinLine2b" presStyleLbl="callout" presStyleIdx="0" presStyleCnt="4" custFlipVert="1" custSzY="45720" custScaleX="76214" custLinFactY="-482719" custLinFactNeighborX="-890" custLinFactNeighborY="-500000"/>
      <dgm:spPr/>
    </dgm:pt>
    <dgm:pt modelId="{F44947F7-E093-4430-8EA7-0D9B44843136}" type="pres">
      <dgm:prSet presAssocID="{370E506C-028F-4CE7-89AB-F14561C515EF}" presName="vertSpace2b" presStyleCnt="0"/>
      <dgm:spPr/>
    </dgm:pt>
    <dgm:pt modelId="{B8A35389-54CD-4BCD-9B4F-B792961E8E00}" type="pres">
      <dgm:prSet presAssocID="{B7B5FD26-FE44-4BC0-A4AC-851CC10871AE}" presName="horz2" presStyleCnt="0"/>
      <dgm:spPr/>
    </dgm:pt>
    <dgm:pt modelId="{B1B556CE-F8A4-4F57-B70D-ECC152F8F224}" type="pres">
      <dgm:prSet presAssocID="{B7B5FD26-FE44-4BC0-A4AC-851CC10871AE}" presName="horzSpace2" presStyleCnt="0"/>
      <dgm:spPr/>
    </dgm:pt>
    <dgm:pt modelId="{F5E42918-0F41-4C9D-90BC-AE94BA1C5962}" type="pres">
      <dgm:prSet presAssocID="{B7B5FD26-FE44-4BC0-A4AC-851CC10871AE}" presName="tx2" presStyleLbl="revTx" presStyleIdx="2" presStyleCnt="5" custLinFactNeighborX="-3650" custLinFactNeighborY="93274"/>
      <dgm:spPr/>
      <dgm:t>
        <a:bodyPr/>
        <a:lstStyle/>
        <a:p>
          <a:endParaRPr lang="ru-RU"/>
        </a:p>
      </dgm:t>
    </dgm:pt>
    <dgm:pt modelId="{36913622-6EE2-4ACA-9101-5DCEEA0E1BCD}" type="pres">
      <dgm:prSet presAssocID="{B7B5FD26-FE44-4BC0-A4AC-851CC10871AE}" presName="vert2" presStyleCnt="0"/>
      <dgm:spPr/>
    </dgm:pt>
    <dgm:pt modelId="{9AE734A1-B330-4985-830D-81741471A8D9}" type="pres">
      <dgm:prSet presAssocID="{B7B5FD26-FE44-4BC0-A4AC-851CC10871AE}" presName="thinLine2b" presStyleLbl="callout" presStyleIdx="1" presStyleCnt="4" custLinFactY="-466494" custLinFactNeighborX="-890" custLinFactNeighborY="-500000"/>
      <dgm:spPr/>
    </dgm:pt>
    <dgm:pt modelId="{66E32852-3518-451D-87F4-7FB7CE59FAF6}" type="pres">
      <dgm:prSet presAssocID="{B7B5FD26-FE44-4BC0-A4AC-851CC10871AE}" presName="vertSpace2b" presStyleCnt="0"/>
      <dgm:spPr/>
    </dgm:pt>
    <dgm:pt modelId="{9F6A364C-FE05-45B6-95B6-D9D2BECB39FE}" type="pres">
      <dgm:prSet presAssocID="{84825627-B77E-4316-A1E9-EA8FDE046379}" presName="horz2" presStyleCnt="0"/>
      <dgm:spPr/>
    </dgm:pt>
    <dgm:pt modelId="{C62F0D36-E586-4908-A3F8-FBBB2842CB95}" type="pres">
      <dgm:prSet presAssocID="{84825627-B77E-4316-A1E9-EA8FDE046379}" presName="horzSpace2" presStyleCnt="0"/>
      <dgm:spPr/>
    </dgm:pt>
    <dgm:pt modelId="{FAAC3411-AD45-4EE3-B98A-B3FC1F37F895}" type="pres">
      <dgm:prSet presAssocID="{84825627-B77E-4316-A1E9-EA8FDE046379}" presName="tx2" presStyleLbl="revTx" presStyleIdx="3" presStyleCnt="5" custLinFactY="-45662" custLinFactNeighborX="-2818" custLinFactNeighborY="-100000"/>
      <dgm:spPr/>
      <dgm:t>
        <a:bodyPr/>
        <a:lstStyle/>
        <a:p>
          <a:endParaRPr lang="ru-RU"/>
        </a:p>
      </dgm:t>
    </dgm:pt>
    <dgm:pt modelId="{34C822CE-AE6E-45DE-959C-1A4BA3789022}" type="pres">
      <dgm:prSet presAssocID="{84825627-B77E-4316-A1E9-EA8FDE046379}" presName="vert2" presStyleCnt="0"/>
      <dgm:spPr/>
    </dgm:pt>
    <dgm:pt modelId="{A0FD2DAB-EC15-452C-B255-58F51CCAED40}" type="pres">
      <dgm:prSet presAssocID="{84825627-B77E-4316-A1E9-EA8FDE046379}" presName="thinLine2b" presStyleLbl="callout" presStyleIdx="2" presStyleCnt="4" custLinFactY="-600000" custLinFactNeighborX="-890" custLinFactNeighborY="-688806"/>
      <dgm:spPr/>
    </dgm:pt>
    <dgm:pt modelId="{10FED818-0732-4967-B50C-FF17F9A68623}" type="pres">
      <dgm:prSet presAssocID="{84825627-B77E-4316-A1E9-EA8FDE046379}" presName="vertSpace2b" presStyleCnt="0"/>
      <dgm:spPr/>
    </dgm:pt>
    <dgm:pt modelId="{F48A9F3E-17CF-4D75-8A50-9AAE65752084}" type="pres">
      <dgm:prSet presAssocID="{45330629-F2A0-4399-A722-7C171BF847DB}" presName="horz2" presStyleCnt="0"/>
      <dgm:spPr/>
    </dgm:pt>
    <dgm:pt modelId="{1B544B92-9D70-469F-B4F4-4247068E0DD5}" type="pres">
      <dgm:prSet presAssocID="{45330629-F2A0-4399-A722-7C171BF847DB}" presName="horzSpace2" presStyleCnt="0"/>
      <dgm:spPr/>
    </dgm:pt>
    <dgm:pt modelId="{492464EF-9A18-4103-93D9-D6C98F066707}" type="pres">
      <dgm:prSet presAssocID="{45330629-F2A0-4399-A722-7C171BF847DB}" presName="tx2" presStyleLbl="revTx" presStyleIdx="4" presStyleCnt="5" custLinFactNeighborX="-3650" custLinFactNeighborY="-34803"/>
      <dgm:spPr/>
      <dgm:t>
        <a:bodyPr/>
        <a:lstStyle/>
        <a:p>
          <a:endParaRPr lang="ru-RU"/>
        </a:p>
      </dgm:t>
    </dgm:pt>
    <dgm:pt modelId="{D38FA907-15E4-43B6-9620-2448AAAD97F2}" type="pres">
      <dgm:prSet presAssocID="{45330629-F2A0-4399-A722-7C171BF847DB}" presName="vert2" presStyleCnt="0"/>
      <dgm:spPr/>
    </dgm:pt>
    <dgm:pt modelId="{E0654FC4-8C78-43A4-B912-706F3198DFE4}" type="pres">
      <dgm:prSet presAssocID="{45330629-F2A0-4399-A722-7C171BF847DB}" presName="thinLine2b" presStyleLbl="callout" presStyleIdx="3" presStyleCnt="4" custLinFactY="200000" custLinFactNeighborX="-862" custLinFactNeighborY="206513"/>
      <dgm:spPr/>
    </dgm:pt>
    <dgm:pt modelId="{0EF075B9-4704-4957-9629-5BB3F124188B}" type="pres">
      <dgm:prSet presAssocID="{45330629-F2A0-4399-A722-7C171BF847DB}" presName="vertSpace2b" presStyleCnt="0"/>
      <dgm:spPr/>
    </dgm:pt>
  </dgm:ptLst>
  <dgm:cxnLst>
    <dgm:cxn modelId="{515D668B-9950-49E2-9389-760031675B72}" type="presOf" srcId="{B7B5FD26-FE44-4BC0-A4AC-851CC10871AE}" destId="{F5E42918-0F41-4C9D-90BC-AE94BA1C5962}" srcOrd="0" destOrd="0" presId="urn:microsoft.com/office/officeart/2008/layout/LinedList"/>
    <dgm:cxn modelId="{B0A0A5FA-E769-47B3-A754-96EFE287ED7F}" type="presOf" srcId="{84825627-B77E-4316-A1E9-EA8FDE046379}" destId="{FAAC3411-AD45-4EE3-B98A-B3FC1F37F895}" srcOrd="0" destOrd="0" presId="urn:microsoft.com/office/officeart/2008/layout/LinedList"/>
    <dgm:cxn modelId="{18926355-5888-4B82-98F7-7A7222520F8C}" type="presOf" srcId="{F536E73C-CDF2-4403-9BC7-E7A6742EFE6B}" destId="{59B56BA1-AE54-4DB9-8A93-765B74E8052F}" srcOrd="0" destOrd="0" presId="urn:microsoft.com/office/officeart/2008/layout/LinedList"/>
    <dgm:cxn modelId="{BBB3798D-8DA4-4C9C-93E4-9A865EADA625}" srcId="{5CF78135-AA74-427D-9DA9-6C2FF3DBE77F}" destId="{45330629-F2A0-4399-A722-7C171BF847DB}" srcOrd="3" destOrd="0" parTransId="{5C4B81CD-BA53-47B9-9C00-E1E2740A6F96}" sibTransId="{21FD0D06-667E-4D69-BEEB-586F15580145}"/>
    <dgm:cxn modelId="{30D41DDA-CD6D-4BD2-AE05-055D7730C5AD}" srcId="{5CF78135-AA74-427D-9DA9-6C2FF3DBE77F}" destId="{370E506C-028F-4CE7-89AB-F14561C515EF}" srcOrd="0" destOrd="0" parTransId="{988D75C1-006E-4305-8061-E3D8FB3D5AAB}" sibTransId="{AE406A98-2210-425B-A038-0B6D746E44BA}"/>
    <dgm:cxn modelId="{52B1D1DA-C7AA-4ACB-A0E9-192DF60FAE46}" type="presOf" srcId="{370E506C-028F-4CE7-89AB-F14561C515EF}" destId="{09DD9D37-3C3F-4CFE-8D4E-A37C16A92DA0}" srcOrd="0" destOrd="0" presId="urn:microsoft.com/office/officeart/2008/layout/LinedList"/>
    <dgm:cxn modelId="{0CCCD371-08E3-4C4D-A723-296D6989A4C9}" type="presOf" srcId="{45330629-F2A0-4399-A722-7C171BF847DB}" destId="{492464EF-9A18-4103-93D9-D6C98F066707}" srcOrd="0" destOrd="0" presId="urn:microsoft.com/office/officeart/2008/layout/LinedList"/>
    <dgm:cxn modelId="{2935DB6D-453F-4D3B-B7E8-2E98A86FF0F7}" srcId="{F536E73C-CDF2-4403-9BC7-E7A6742EFE6B}" destId="{5CF78135-AA74-427D-9DA9-6C2FF3DBE77F}" srcOrd="0" destOrd="0" parTransId="{D37DDEEE-65CE-4447-9C10-5CE0B0DEEBEC}" sibTransId="{9C698655-9C14-435A-8A21-764A37793C2E}"/>
    <dgm:cxn modelId="{39B3CD37-3401-4E49-A0B0-5F70784A0E20}" srcId="{5CF78135-AA74-427D-9DA9-6C2FF3DBE77F}" destId="{B7B5FD26-FE44-4BC0-A4AC-851CC10871AE}" srcOrd="1" destOrd="0" parTransId="{4E4A2969-6AC2-4D77-945A-286028533175}" sibTransId="{A6583FBC-D00F-4187-BF73-16AFB34D4CA0}"/>
    <dgm:cxn modelId="{AC7D647A-5671-4C75-8ED8-B329C78C9B4C}" srcId="{5CF78135-AA74-427D-9DA9-6C2FF3DBE77F}" destId="{84825627-B77E-4316-A1E9-EA8FDE046379}" srcOrd="2" destOrd="0" parTransId="{82E9D416-25F8-4F9A-8053-D3289BBCCFFE}" sibTransId="{C7727BA0-7F98-456F-AC7B-E66B5A253EC1}"/>
    <dgm:cxn modelId="{73616E93-64FC-404C-9FCB-A65D7D193ACE}" type="presOf" srcId="{5CF78135-AA74-427D-9DA9-6C2FF3DBE77F}" destId="{C7F0AFC8-BCF6-47FA-BEB6-D265360B8C4F}" srcOrd="0" destOrd="0" presId="urn:microsoft.com/office/officeart/2008/layout/LinedList"/>
    <dgm:cxn modelId="{71533269-C232-4880-81CD-5B9CC2889A47}" type="presParOf" srcId="{59B56BA1-AE54-4DB9-8A93-765B74E8052F}" destId="{E1635BC1-86CB-4CBF-84B5-565742DA14F5}" srcOrd="0" destOrd="0" presId="urn:microsoft.com/office/officeart/2008/layout/LinedList"/>
    <dgm:cxn modelId="{F387F7D6-B704-45A5-9CE2-662469CEB966}" type="presParOf" srcId="{59B56BA1-AE54-4DB9-8A93-765B74E8052F}" destId="{04257954-C477-4A81-B11C-7C29F3B2D26E}" srcOrd="1" destOrd="0" presId="urn:microsoft.com/office/officeart/2008/layout/LinedList"/>
    <dgm:cxn modelId="{3A8928D4-ADB7-44A3-A04F-EFC14599ADC4}" type="presParOf" srcId="{04257954-C477-4A81-B11C-7C29F3B2D26E}" destId="{C7F0AFC8-BCF6-47FA-BEB6-D265360B8C4F}" srcOrd="0" destOrd="0" presId="urn:microsoft.com/office/officeart/2008/layout/LinedList"/>
    <dgm:cxn modelId="{28E69AB7-6749-44E3-BB7D-2682B6F3E0AC}" type="presParOf" srcId="{04257954-C477-4A81-B11C-7C29F3B2D26E}" destId="{79ADF59B-E483-4831-B5B5-66B99F757A31}" srcOrd="1" destOrd="0" presId="urn:microsoft.com/office/officeart/2008/layout/LinedList"/>
    <dgm:cxn modelId="{455C175C-9CDE-40A4-A15B-DD013E94C33E}" type="presParOf" srcId="{79ADF59B-E483-4831-B5B5-66B99F757A31}" destId="{6035123B-08A9-4519-A04D-600EC4B77EB9}" srcOrd="0" destOrd="0" presId="urn:microsoft.com/office/officeart/2008/layout/LinedList"/>
    <dgm:cxn modelId="{97259FD8-66C6-4D43-91FD-2B44155456B2}" type="presParOf" srcId="{79ADF59B-E483-4831-B5B5-66B99F757A31}" destId="{2D95F3BC-AAE6-4F4A-BECB-807650B92FB1}" srcOrd="1" destOrd="0" presId="urn:microsoft.com/office/officeart/2008/layout/LinedList"/>
    <dgm:cxn modelId="{6EFD7199-7FED-4E11-9769-9FE9E2D1CC07}" type="presParOf" srcId="{2D95F3BC-AAE6-4F4A-BECB-807650B92FB1}" destId="{791285B0-6110-46FA-8024-3B0057B83F64}" srcOrd="0" destOrd="0" presId="urn:microsoft.com/office/officeart/2008/layout/LinedList"/>
    <dgm:cxn modelId="{0A43EA07-B84E-4836-9B7F-3E373D16C936}" type="presParOf" srcId="{2D95F3BC-AAE6-4F4A-BECB-807650B92FB1}" destId="{09DD9D37-3C3F-4CFE-8D4E-A37C16A92DA0}" srcOrd="1" destOrd="0" presId="urn:microsoft.com/office/officeart/2008/layout/LinedList"/>
    <dgm:cxn modelId="{2884BC30-7792-4DB7-BB9B-AE1322D99816}" type="presParOf" srcId="{2D95F3BC-AAE6-4F4A-BECB-807650B92FB1}" destId="{EB54586C-B45B-4DF6-90D5-7CF7B2DF9A57}" srcOrd="2" destOrd="0" presId="urn:microsoft.com/office/officeart/2008/layout/LinedList"/>
    <dgm:cxn modelId="{764E3C99-E3D6-48D2-BD46-758D5F10F2CE}" type="presParOf" srcId="{79ADF59B-E483-4831-B5B5-66B99F757A31}" destId="{C67F7A11-05B6-47E2-995D-D234CFFAB0AF}" srcOrd="2" destOrd="0" presId="urn:microsoft.com/office/officeart/2008/layout/LinedList"/>
    <dgm:cxn modelId="{5C1506AE-771C-4A95-800B-3A77D012BE45}" type="presParOf" srcId="{79ADF59B-E483-4831-B5B5-66B99F757A31}" destId="{F44947F7-E093-4430-8EA7-0D9B44843136}" srcOrd="3" destOrd="0" presId="urn:microsoft.com/office/officeart/2008/layout/LinedList"/>
    <dgm:cxn modelId="{B01CD102-C3B0-435E-A0DE-555AC99DDC11}" type="presParOf" srcId="{79ADF59B-E483-4831-B5B5-66B99F757A31}" destId="{B8A35389-54CD-4BCD-9B4F-B792961E8E00}" srcOrd="4" destOrd="0" presId="urn:microsoft.com/office/officeart/2008/layout/LinedList"/>
    <dgm:cxn modelId="{9561BEF2-3B7D-4E26-97F1-8CBCF6890DA5}" type="presParOf" srcId="{B8A35389-54CD-4BCD-9B4F-B792961E8E00}" destId="{B1B556CE-F8A4-4F57-B70D-ECC152F8F224}" srcOrd="0" destOrd="0" presId="urn:microsoft.com/office/officeart/2008/layout/LinedList"/>
    <dgm:cxn modelId="{0BC9151B-7D26-4900-AE26-1EC49BC62C51}" type="presParOf" srcId="{B8A35389-54CD-4BCD-9B4F-B792961E8E00}" destId="{F5E42918-0F41-4C9D-90BC-AE94BA1C5962}" srcOrd="1" destOrd="0" presId="urn:microsoft.com/office/officeart/2008/layout/LinedList"/>
    <dgm:cxn modelId="{70A8BD86-F1AC-4C4E-BFEE-B5514B045B88}" type="presParOf" srcId="{B8A35389-54CD-4BCD-9B4F-B792961E8E00}" destId="{36913622-6EE2-4ACA-9101-5DCEEA0E1BCD}" srcOrd="2" destOrd="0" presId="urn:microsoft.com/office/officeart/2008/layout/LinedList"/>
    <dgm:cxn modelId="{88BD9DE5-162A-4FBC-A774-860719B949DA}" type="presParOf" srcId="{79ADF59B-E483-4831-B5B5-66B99F757A31}" destId="{9AE734A1-B330-4985-830D-81741471A8D9}" srcOrd="5" destOrd="0" presId="urn:microsoft.com/office/officeart/2008/layout/LinedList"/>
    <dgm:cxn modelId="{E07B1111-CCC6-49D4-9912-4059D5981B42}" type="presParOf" srcId="{79ADF59B-E483-4831-B5B5-66B99F757A31}" destId="{66E32852-3518-451D-87F4-7FB7CE59FAF6}" srcOrd="6" destOrd="0" presId="urn:microsoft.com/office/officeart/2008/layout/LinedList"/>
    <dgm:cxn modelId="{9A6DB868-C72B-4F61-8B16-A8A562E424DB}" type="presParOf" srcId="{79ADF59B-E483-4831-B5B5-66B99F757A31}" destId="{9F6A364C-FE05-45B6-95B6-D9D2BECB39FE}" srcOrd="7" destOrd="0" presId="urn:microsoft.com/office/officeart/2008/layout/LinedList"/>
    <dgm:cxn modelId="{D06E01C0-F7A0-4D4B-959E-19B84556DDCB}" type="presParOf" srcId="{9F6A364C-FE05-45B6-95B6-D9D2BECB39FE}" destId="{C62F0D36-E586-4908-A3F8-FBBB2842CB95}" srcOrd="0" destOrd="0" presId="urn:microsoft.com/office/officeart/2008/layout/LinedList"/>
    <dgm:cxn modelId="{14201ECD-B306-4391-9413-55AFCC956319}" type="presParOf" srcId="{9F6A364C-FE05-45B6-95B6-D9D2BECB39FE}" destId="{FAAC3411-AD45-4EE3-B98A-B3FC1F37F895}" srcOrd="1" destOrd="0" presId="urn:microsoft.com/office/officeart/2008/layout/LinedList"/>
    <dgm:cxn modelId="{772BBD5B-FD8E-4F16-A62F-2C5E3F02232E}" type="presParOf" srcId="{9F6A364C-FE05-45B6-95B6-D9D2BECB39FE}" destId="{34C822CE-AE6E-45DE-959C-1A4BA3789022}" srcOrd="2" destOrd="0" presId="urn:microsoft.com/office/officeart/2008/layout/LinedList"/>
    <dgm:cxn modelId="{32638BA5-F663-4080-B3DD-BEFF6244DE43}" type="presParOf" srcId="{79ADF59B-E483-4831-B5B5-66B99F757A31}" destId="{A0FD2DAB-EC15-452C-B255-58F51CCAED40}" srcOrd="8" destOrd="0" presId="urn:microsoft.com/office/officeart/2008/layout/LinedList"/>
    <dgm:cxn modelId="{B2406FE0-41DC-4FD1-AE20-7A795628017D}" type="presParOf" srcId="{79ADF59B-E483-4831-B5B5-66B99F757A31}" destId="{10FED818-0732-4967-B50C-FF17F9A68623}" srcOrd="9" destOrd="0" presId="urn:microsoft.com/office/officeart/2008/layout/LinedList"/>
    <dgm:cxn modelId="{35BD2F52-71A5-4C4A-A60A-426BB4BC5DE0}" type="presParOf" srcId="{79ADF59B-E483-4831-B5B5-66B99F757A31}" destId="{F48A9F3E-17CF-4D75-8A50-9AAE65752084}" srcOrd="10" destOrd="0" presId="urn:microsoft.com/office/officeart/2008/layout/LinedList"/>
    <dgm:cxn modelId="{E896F2FB-8F69-47D2-90EA-BF876E62D195}" type="presParOf" srcId="{F48A9F3E-17CF-4D75-8A50-9AAE65752084}" destId="{1B544B92-9D70-469F-B4F4-4247068E0DD5}" srcOrd="0" destOrd="0" presId="urn:microsoft.com/office/officeart/2008/layout/LinedList"/>
    <dgm:cxn modelId="{9562F1F2-CB38-4CC7-9DEA-FD49D9E0FE36}" type="presParOf" srcId="{F48A9F3E-17CF-4D75-8A50-9AAE65752084}" destId="{492464EF-9A18-4103-93D9-D6C98F066707}" srcOrd="1" destOrd="0" presId="urn:microsoft.com/office/officeart/2008/layout/LinedList"/>
    <dgm:cxn modelId="{3CFB001F-CC82-4690-AE1B-36BCADCC03E7}" type="presParOf" srcId="{F48A9F3E-17CF-4D75-8A50-9AAE65752084}" destId="{D38FA907-15E4-43B6-9620-2448AAAD97F2}" srcOrd="2" destOrd="0" presId="urn:microsoft.com/office/officeart/2008/layout/LinedList"/>
    <dgm:cxn modelId="{53A828C4-3B7B-4F37-A35D-315A03D0F281}" type="presParOf" srcId="{79ADF59B-E483-4831-B5B5-66B99F757A31}" destId="{E0654FC4-8C78-43A4-B912-706F3198DFE4}" srcOrd="11" destOrd="0" presId="urn:microsoft.com/office/officeart/2008/layout/LinedList"/>
    <dgm:cxn modelId="{F1A66BD4-A171-4C22-9677-37AD8994C069}" type="presParOf" srcId="{79ADF59B-E483-4831-B5B5-66B99F757A31}" destId="{0EF075B9-4704-4957-9629-5BB3F124188B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35BC1-86CB-4CBF-84B5-565742DA14F5}">
      <dsp:nvSpPr>
        <dsp:cNvPr id="0" name=""/>
        <dsp:cNvSpPr/>
      </dsp:nvSpPr>
      <dsp:spPr>
        <a:xfrm>
          <a:off x="0" y="11075"/>
          <a:ext cx="61926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0AFC8-BCF6-47FA-BEB6-D265360B8C4F}">
      <dsp:nvSpPr>
        <dsp:cNvPr id="0" name=""/>
        <dsp:cNvSpPr/>
      </dsp:nvSpPr>
      <dsp:spPr>
        <a:xfrm>
          <a:off x="0" y="11075"/>
          <a:ext cx="2446242" cy="22571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Требования к определению  нормативных затрат </a:t>
          </a:r>
          <a:r>
            <a:rPr lang="ru-RU" sz="2000" b="1" kern="1200" dirty="0" smtClean="0"/>
            <a:t>распространяются на</a:t>
          </a:r>
          <a:r>
            <a:rPr lang="ru-RU" sz="2000" kern="1200" dirty="0" smtClean="0"/>
            <a:t>:</a:t>
          </a:r>
          <a:endParaRPr lang="ru-RU" sz="2000" kern="1200" dirty="0"/>
        </a:p>
      </dsp:txBody>
      <dsp:txXfrm>
        <a:off x="0" y="11075"/>
        <a:ext cx="2446242" cy="2257176"/>
      </dsp:txXfrm>
    </dsp:sp>
    <dsp:sp modelId="{09DD9D37-3C3F-4CFE-8D4E-A37C16A92DA0}">
      <dsp:nvSpPr>
        <dsp:cNvPr id="0" name=""/>
        <dsp:cNvSpPr/>
      </dsp:nvSpPr>
      <dsp:spPr>
        <a:xfrm>
          <a:off x="2452042" y="79684"/>
          <a:ext cx="3674429" cy="690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государственные органы</a:t>
          </a:r>
          <a:endParaRPr lang="ru-RU" sz="1700" kern="1200" dirty="0"/>
        </a:p>
      </dsp:txBody>
      <dsp:txXfrm>
        <a:off x="2452042" y="79684"/>
        <a:ext cx="3674429" cy="690158"/>
      </dsp:txXfrm>
    </dsp:sp>
    <dsp:sp modelId="{C67F7A11-05B6-47E2-995D-D234CFFAB0AF}">
      <dsp:nvSpPr>
        <dsp:cNvPr id="0" name=""/>
        <dsp:cNvSpPr/>
      </dsp:nvSpPr>
      <dsp:spPr>
        <a:xfrm flipV="1">
          <a:off x="2412915" y="389423"/>
          <a:ext cx="2853940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42918-0F41-4C9D-90BC-AE94BA1C5962}">
      <dsp:nvSpPr>
        <dsp:cNvPr id="0" name=""/>
        <dsp:cNvSpPr/>
      </dsp:nvSpPr>
      <dsp:spPr>
        <a:xfrm>
          <a:off x="2382338" y="1459708"/>
          <a:ext cx="3674429" cy="690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муниципальные органы</a:t>
          </a:r>
          <a:endParaRPr lang="ru-RU" sz="1700" kern="1200" dirty="0"/>
        </a:p>
      </dsp:txBody>
      <dsp:txXfrm>
        <a:off x="2382338" y="1459708"/>
        <a:ext cx="3674429" cy="690158"/>
      </dsp:txXfrm>
    </dsp:sp>
    <dsp:sp modelId="{9AE734A1-B330-4985-830D-81741471A8D9}">
      <dsp:nvSpPr>
        <dsp:cNvPr id="0" name=""/>
        <dsp:cNvSpPr/>
      </dsp:nvSpPr>
      <dsp:spPr>
        <a:xfrm>
          <a:off x="2412915" y="1165650"/>
          <a:ext cx="374464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AC3411-AD45-4EE3-B98A-B3FC1F37F895}">
      <dsp:nvSpPr>
        <dsp:cNvPr id="0" name=""/>
        <dsp:cNvSpPr/>
      </dsp:nvSpPr>
      <dsp:spPr>
        <a:xfrm>
          <a:off x="2412909" y="535337"/>
          <a:ext cx="3674429" cy="690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органы управления государственными внебюджетными фондами</a:t>
          </a:r>
          <a:endParaRPr lang="ru-RU" sz="1700" kern="1200" dirty="0"/>
        </a:p>
      </dsp:txBody>
      <dsp:txXfrm>
        <a:off x="2412909" y="535337"/>
        <a:ext cx="3674429" cy="690158"/>
      </dsp:txXfrm>
    </dsp:sp>
    <dsp:sp modelId="{A0FD2DAB-EC15-452C-B255-58F51CCAED40}">
      <dsp:nvSpPr>
        <dsp:cNvPr id="0" name=""/>
        <dsp:cNvSpPr/>
      </dsp:nvSpPr>
      <dsp:spPr>
        <a:xfrm>
          <a:off x="2412915" y="1777101"/>
          <a:ext cx="374464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BDBA0E-D752-4C39-B2BD-372A8CCBC076}">
      <dsp:nvSpPr>
        <dsp:cNvPr id="0" name=""/>
        <dsp:cNvSpPr/>
      </dsp:nvSpPr>
      <dsp:spPr>
        <a:xfrm>
          <a:off x="0" y="2268252"/>
          <a:ext cx="61926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9553F7-5757-45E4-9EA8-B1D0A1B90411}">
      <dsp:nvSpPr>
        <dsp:cNvPr id="0" name=""/>
        <dsp:cNvSpPr/>
      </dsp:nvSpPr>
      <dsp:spPr>
        <a:xfrm>
          <a:off x="0" y="2268252"/>
          <a:ext cx="1238537" cy="22571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0" y="2268252"/>
        <a:ext cx="1238537" cy="22571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35BC1-86CB-4CBF-84B5-565742DA14F5}">
      <dsp:nvSpPr>
        <dsp:cNvPr id="0" name=""/>
        <dsp:cNvSpPr/>
      </dsp:nvSpPr>
      <dsp:spPr>
        <a:xfrm>
          <a:off x="0" y="2215"/>
          <a:ext cx="61926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0AFC8-BCF6-47FA-BEB6-D265360B8C4F}">
      <dsp:nvSpPr>
        <dsp:cNvPr id="0" name=""/>
        <dsp:cNvSpPr/>
      </dsp:nvSpPr>
      <dsp:spPr>
        <a:xfrm>
          <a:off x="0" y="2215"/>
          <a:ext cx="2446242" cy="45320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Требования к объекту закупки </a:t>
          </a:r>
          <a:r>
            <a:rPr lang="ru-RU" sz="2000" b="1" kern="1200" dirty="0" smtClean="0"/>
            <a:t>распространяются на</a:t>
          </a:r>
          <a:r>
            <a:rPr lang="ru-RU" sz="2000" kern="1200" dirty="0" smtClean="0"/>
            <a:t>:</a:t>
          </a:r>
          <a:endParaRPr lang="ru-RU" sz="2000" kern="1200" dirty="0"/>
        </a:p>
      </dsp:txBody>
      <dsp:txXfrm>
        <a:off x="0" y="2215"/>
        <a:ext cx="2446242" cy="4532073"/>
      </dsp:txXfrm>
    </dsp:sp>
    <dsp:sp modelId="{09DD9D37-3C3F-4CFE-8D4E-A37C16A92DA0}">
      <dsp:nvSpPr>
        <dsp:cNvPr id="0" name=""/>
        <dsp:cNvSpPr/>
      </dsp:nvSpPr>
      <dsp:spPr>
        <a:xfrm>
          <a:off x="2452042" y="107046"/>
          <a:ext cx="3674429" cy="1054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государственные органы</a:t>
          </a:r>
          <a:endParaRPr lang="ru-RU" sz="1700" kern="1200" dirty="0"/>
        </a:p>
      </dsp:txBody>
      <dsp:txXfrm>
        <a:off x="2452042" y="107046"/>
        <a:ext cx="3674429" cy="1054535"/>
      </dsp:txXfrm>
    </dsp:sp>
    <dsp:sp modelId="{C67F7A11-05B6-47E2-995D-D234CFFAB0AF}">
      <dsp:nvSpPr>
        <dsp:cNvPr id="0" name=""/>
        <dsp:cNvSpPr/>
      </dsp:nvSpPr>
      <dsp:spPr>
        <a:xfrm flipV="1">
          <a:off x="2412915" y="672064"/>
          <a:ext cx="2853940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E42918-0F41-4C9D-90BC-AE94BA1C5962}">
      <dsp:nvSpPr>
        <dsp:cNvPr id="0" name=""/>
        <dsp:cNvSpPr/>
      </dsp:nvSpPr>
      <dsp:spPr>
        <a:xfrm>
          <a:off x="2382338" y="2191530"/>
          <a:ext cx="3674429" cy="1054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муниципальные органы</a:t>
          </a:r>
          <a:endParaRPr lang="ru-RU" sz="1700" kern="1200" dirty="0"/>
        </a:p>
      </dsp:txBody>
      <dsp:txXfrm>
        <a:off x="2382338" y="2191530"/>
        <a:ext cx="3674429" cy="1054535"/>
      </dsp:txXfrm>
    </dsp:sp>
    <dsp:sp modelId="{9AE734A1-B330-4985-830D-81741471A8D9}">
      <dsp:nvSpPr>
        <dsp:cNvPr id="0" name=""/>
        <dsp:cNvSpPr/>
      </dsp:nvSpPr>
      <dsp:spPr>
        <a:xfrm>
          <a:off x="2412915" y="1830887"/>
          <a:ext cx="374464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AC3411-AD45-4EE3-B98A-B3FC1F37F895}">
      <dsp:nvSpPr>
        <dsp:cNvPr id="0" name=""/>
        <dsp:cNvSpPr/>
      </dsp:nvSpPr>
      <dsp:spPr>
        <a:xfrm>
          <a:off x="2412909" y="779128"/>
          <a:ext cx="3674429" cy="1054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органы управления государственными внебюджетными фондами</a:t>
          </a:r>
          <a:endParaRPr lang="ru-RU" sz="1700" kern="1200" dirty="0"/>
        </a:p>
      </dsp:txBody>
      <dsp:txXfrm>
        <a:off x="2412909" y="779128"/>
        <a:ext cx="3674429" cy="1054535"/>
      </dsp:txXfrm>
    </dsp:sp>
    <dsp:sp modelId="{A0FD2DAB-EC15-452C-B255-58F51CCAED40}">
      <dsp:nvSpPr>
        <dsp:cNvPr id="0" name=""/>
        <dsp:cNvSpPr/>
      </dsp:nvSpPr>
      <dsp:spPr>
        <a:xfrm>
          <a:off x="2412915" y="2790535"/>
          <a:ext cx="374464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464EF-9A18-4103-93D9-D6C98F066707}">
      <dsp:nvSpPr>
        <dsp:cNvPr id="0" name=""/>
        <dsp:cNvSpPr/>
      </dsp:nvSpPr>
      <dsp:spPr>
        <a:xfrm>
          <a:off x="2382338" y="3055437"/>
          <a:ext cx="3674429" cy="1054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автономные учреждения, государственные, муниципальные унитарными предприятиями в  части закупок товаров, работ, услуг в соответствии </a:t>
          </a:r>
          <a:r>
            <a:rPr lang="ru-RU" sz="1700" b="1" kern="1200" dirty="0" smtClean="0"/>
            <a:t>с частью 4 статьи 15</a:t>
          </a:r>
          <a:r>
            <a:rPr lang="ru-RU" sz="1700" kern="1200" dirty="0" smtClean="0"/>
            <a:t> Федерального закона № 44-ФЗ</a:t>
          </a:r>
          <a:endParaRPr lang="ru-RU" sz="1700" kern="1200" dirty="0"/>
        </a:p>
      </dsp:txBody>
      <dsp:txXfrm>
        <a:off x="2382338" y="3055437"/>
        <a:ext cx="3674429" cy="1054535"/>
      </dsp:txXfrm>
    </dsp:sp>
    <dsp:sp modelId="{E0654FC4-8C78-43A4-B912-706F3198DFE4}">
      <dsp:nvSpPr>
        <dsp:cNvPr id="0" name=""/>
        <dsp:cNvSpPr/>
      </dsp:nvSpPr>
      <dsp:spPr>
        <a:xfrm>
          <a:off x="2413964" y="4536504"/>
          <a:ext cx="374464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2275" y="0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97713A-5825-4BE2-B257-908191DAC40B}" type="datetimeFigureOut">
              <a:rPr lang="ru-RU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8688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672" y="4718214"/>
            <a:ext cx="5456557" cy="4469130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234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2275" y="9433234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9351BA-EF2D-42AB-A1F7-522CDE196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33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4064" indent="-286179" eaLnBrk="0" hangingPunct="0"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4715" indent="-228943" eaLnBrk="0" hangingPunct="0"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2600" indent="-228943" eaLnBrk="0" hangingPunct="0"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60486" indent="-228943" eaLnBrk="0" hangingPunct="0"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8347" algn="l"/>
                <a:tab pos="898283" algn="l"/>
                <a:tab pos="1348219" algn="l"/>
                <a:tab pos="1798156" algn="l"/>
                <a:tab pos="2248092" algn="l"/>
                <a:tab pos="2698029" algn="l"/>
                <a:tab pos="3147965" algn="l"/>
                <a:tab pos="3597902" algn="l"/>
                <a:tab pos="4047838" algn="l"/>
                <a:tab pos="4497775" algn="l"/>
                <a:tab pos="4947710" algn="l"/>
                <a:tab pos="5397647" algn="l"/>
                <a:tab pos="5847583" algn="l"/>
                <a:tab pos="6297520" algn="l"/>
                <a:tab pos="6747456" algn="l"/>
                <a:tab pos="7197393" algn="l"/>
                <a:tab pos="7647329" algn="l"/>
                <a:tab pos="8097266" algn="l"/>
                <a:tab pos="8547202" algn="l"/>
                <a:tab pos="8997138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A9168E5-67B1-425C-B1E5-4FAC165682C2}" type="slidenum">
              <a:rPr lang="en-GB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3863868" y="9436427"/>
            <a:ext cx="2952848" cy="49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135" tIns="46870" rIns="90135" bIns="4687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4F922E8E-C922-4E15-B7F6-22416820B632}" type="slidenum">
              <a:rPr lang="en-GB"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4" name="Text Box 2"/>
          <p:cNvSpPr txBox="1">
            <a:spLocks noChangeArrowheads="1"/>
          </p:cNvSpPr>
          <p:nvPr/>
        </p:nvSpPr>
        <p:spPr bwMode="auto">
          <a:xfrm>
            <a:off x="3863867" y="9436427"/>
            <a:ext cx="2956033" cy="49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135" tIns="46870" rIns="90135" bIns="4687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BECBBF0E-DD7C-4AF1-B7F7-576D0DE05C5B}" type="slidenum">
              <a:rPr lang="en-GB"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1</a:t>
            </a:fld>
            <a:endParaRPr lang="en-GB" sz="12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933318" y="745654"/>
            <a:ext cx="4954860" cy="372507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577" tIns="45789" rIns="91577" bIns="45789" anchor="ctr"/>
          <a:lstStyle>
            <a:lvl1pPr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846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911021" y="4719810"/>
            <a:ext cx="4973972" cy="4465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150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9351BA-EF2D-42AB-A1F7-522CDE196AD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865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3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4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6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7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8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9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0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1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2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3.bin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55ACC-75FD-4278-A6A7-EAFC39768973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E3EB6-D087-4865-AEA7-4F18EA786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94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45F45-3B8F-49C2-8892-66EB32D0EDA0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C2EF-5F37-4E34-9A6B-F57AB9E66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8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90E21-10B4-417E-B164-5AD4DB8BE0B3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188BC-3ECB-4305-BFA9-202E1333A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06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087D4-8240-4BD3-BEBA-ED70800E375F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D8DB4-2907-4911-B09A-E6EDF7EDA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14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DFBD-AD70-48E3-8654-775415C4CAA3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71452-6E0B-4B2B-B87F-DD1DFD0C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11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7B88A-DFFE-4E53-AC59-3A40855B568E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6636A-BB95-410E-8F45-C4DE7AF05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121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C1BAB-BD01-41DE-9277-2FA0625A047C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89905-B39C-4210-82AE-56016B76A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87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ACE3-19C2-4060-AAB4-65EB690B2C6E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AF4E2-3995-4860-9B0E-2A763B43A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712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75A13-F190-4D39-B9C7-E9F21EF9B230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6D4D6-C095-4B69-8CBE-84AB3933A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44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6BE8D-CE0B-4F9A-B2EF-D10A7FBB9123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ACEE-74BC-481E-858E-F7EE45CE5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701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8D01-8348-4CA9-BCD5-797B1A6DE8AF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37BFF-9B6B-4CA2-A1E9-58FB60C0E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9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0F58B-08CA-4A95-88AC-2C21545B3006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FF6E-50EE-4943-82B2-7E162C998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896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D5630-6F0E-42C7-9AA6-24D787DB4343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54C83-32A8-48BD-B262-1D2C5B56D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4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74AA-AF34-41B7-8A8B-63189348FB65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9FFC7-4782-476D-8956-DE530B5FD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143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55F20-D1CC-45A8-A01C-0542EDBF3AAE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DF1A-4059-4A57-8998-FED1E15C0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162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2AB5-E778-476C-869D-DA975180D5DB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F8915-0EA2-4CDD-908B-39F0C1D4A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47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98ED-067B-4297-8CE9-0EDC87EEB8BC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BEF7-13DF-4E22-9D04-353695ECA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8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2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E5FF45C2-02F6-4892-9960-0C1BB110D638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6D10723-E28A-4E99-9B00-22592951B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51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78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ECAF9ABE-6069-4419-90D1-93199C5E741B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E0598E7-486D-4972-A2A7-BDF0956A8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84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54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71D60575-F710-4DA6-AA33-A00C23ABAFD0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EBAAAFE-EB3A-4E12-9B4F-E30D69B2F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45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30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0338" y="1487488"/>
            <a:ext cx="4316412" cy="4532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9150" y="1487488"/>
            <a:ext cx="4318000" cy="4532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7AE2C081-5834-4921-BF42-33005D3B0A8B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ED97D7-EF78-49B3-9843-BFE59AA71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9238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06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8F555FA6-3FC3-426B-BD55-A404D0E2A3DE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CB0795D-0B89-429E-B620-C89AE9E4F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07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A03FB-48A5-4517-BF00-CF1DE0B65BAE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4D369-B910-45C5-9DD2-5599F4AF9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2950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82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6913A632-25C3-4DF2-B4EB-2506D1F0042A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3AE46F0-ECBC-44EC-BDBD-F56CCE4C8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054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58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65048070-1854-433A-8109-A24942799D34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9FC5620-2336-41C8-B651-548F4437A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3736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34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41214EC1-E6ED-4683-AD7F-7DD059CC9E91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EF3215C-3E1A-4B29-9648-81371726C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8205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0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A5427B8A-8542-43E8-8696-C7D3C128849F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E1E722B-801C-408B-AE0A-37E7ABABF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018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86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84BF61F9-84C4-408E-8AD8-FC2E5F15F759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9DFE163-A2E1-41CA-B1AA-40BE9ACC2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490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62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3875" y="731838"/>
            <a:ext cx="2241550" cy="52879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6050" y="731838"/>
            <a:ext cx="6575425" cy="5287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CA75DC1B-E187-49B7-993E-BAFFFF0A2739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47CAAA8-744D-4CC7-B9B8-ECD8441D7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091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38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50" y="731838"/>
            <a:ext cx="8969375" cy="6381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60338" y="1487488"/>
            <a:ext cx="8786812" cy="453231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4648AE2C-54E9-4351-988B-2D4555175EC0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E2E9D36-6635-48EB-A297-5CEC7DBE6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736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128713" y="1354138"/>
            <a:ext cx="8015287" cy="5080000"/>
          </a:xfrm>
          <a:prstGeom prst="rect">
            <a:avLst/>
          </a:prstGeom>
          <a:solidFill>
            <a:srgbClr val="E6E6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427288" y="1211263"/>
            <a:ext cx="2279650" cy="147637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546350" y="1828800"/>
            <a:ext cx="2001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mtClean="0">
                <a:solidFill>
                  <a:srgbClr val="ED1B2E"/>
                </a:solidFill>
              </a:rPr>
              <a:t>Вставьте картинку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25700" y="3776663"/>
            <a:ext cx="6597650" cy="1549400"/>
          </a:xfrm>
        </p:spPr>
        <p:txBody>
          <a:bodyPr anchor="t"/>
          <a:lstStyle>
            <a:lvl1pPr>
              <a:defRPr sz="2000">
                <a:solidFill>
                  <a:srgbClr val="003864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9350" y="5397500"/>
            <a:ext cx="6565900" cy="1076325"/>
          </a:xfrm>
        </p:spPr>
        <p:txBody>
          <a:bodyPr/>
          <a:lstStyle>
            <a:lvl1pPr marL="0" indent="0">
              <a:buFont typeface="Tahoma" pitchFamily="34" charset="0"/>
              <a:buNone/>
              <a:defRPr sz="1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1605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E0D39-3C74-4C56-A0B9-985991026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84350"/>
      </p:ext>
    </p:extLst>
  </p:cSld>
  <p:clrMapOvr>
    <a:masterClrMapping/>
  </p:clrMapOvr>
  <p:transition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93C21-0F0D-431F-AEE2-6B4B5A86D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32586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63D2-C1BD-4E3A-AC1F-84A9CFC3CA47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C37E7-7114-40A6-B042-30194F13A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9851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4838" y="984250"/>
            <a:ext cx="4062412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19650" y="984250"/>
            <a:ext cx="4064000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4789B-5CB8-49E8-9A58-4105DCBDB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25070"/>
      </p:ext>
    </p:extLst>
  </p:cSld>
  <p:clrMapOvr>
    <a:masterClrMapping/>
  </p:clrMapOvr>
  <p:transition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0E6D5-471E-4223-A24C-1B66733DF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026187"/>
      </p:ext>
    </p:extLst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490AD-C8B3-4B64-BAC6-45BB174A3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010466"/>
      </p:ext>
    </p:extLst>
  </p:cSld>
  <p:clrMapOvr>
    <a:masterClrMapping/>
  </p:clrMapOvr>
  <p:transition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D38D0-05A5-4C80-B91D-E29320E37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521512"/>
      </p:ext>
    </p:extLst>
  </p:cSld>
  <p:clrMapOvr>
    <a:masterClrMapping/>
  </p:clrMapOvr>
  <p:transition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2643A-D427-4FD2-A69B-DCF3AF748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07174"/>
      </p:ext>
    </p:extLst>
  </p:cSld>
  <p:clrMapOvr>
    <a:masterClrMapping/>
  </p:clrMapOvr>
  <p:transition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42723-DB78-48AB-A7DA-C0AA922A5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62602"/>
      </p:ext>
    </p:extLst>
  </p:cSld>
  <p:clrMapOvr>
    <a:masterClrMapping/>
  </p:clrMapOvr>
  <p:transition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1ABE-4A8B-4CE6-B17E-800B339D3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96498"/>
      </p:ext>
    </p:extLst>
  </p:cSld>
  <p:clrMapOvr>
    <a:masterClrMapping/>
  </p:clrMapOvr>
  <p:transition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1488" y="104775"/>
            <a:ext cx="2071687" cy="6021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4838" y="104775"/>
            <a:ext cx="6064250" cy="6021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8730B-23A2-486B-AEB0-7C352E547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268676"/>
      </p:ext>
    </p:extLst>
  </p:cSld>
  <p:clrMapOvr>
    <a:masterClrMapping/>
  </p:clrMapOvr>
  <p:transition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9EDF-8B5D-4857-A57B-D43220A8D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53959"/>
      </p:ext>
    </p:extLst>
  </p:cSld>
  <p:clrMapOvr>
    <a:masterClrMapping/>
  </p:clrMapOvr>
  <p:transition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CD61-3732-4C5E-B157-F5E49E2D5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3169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06D04-A101-4A86-91E0-D3B46C255BD6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8D8D-1646-4CCD-B364-DE95F291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441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EDD8F-FBF7-474F-8966-EF9809BEB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43358"/>
      </p:ext>
    </p:extLst>
  </p:cSld>
  <p:clrMapOvr>
    <a:masterClrMapping/>
  </p:clrMapOvr>
  <p:transition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60425" y="2043113"/>
            <a:ext cx="3976688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89513" y="2043113"/>
            <a:ext cx="3978275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8FA42-3022-4325-99B6-6ED902315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975948"/>
      </p:ext>
    </p:extLst>
  </p:cSld>
  <p:clrMapOvr>
    <a:masterClrMapping/>
  </p:clrMapOvr>
  <p:transition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26F60-CF55-4AAB-9AA0-4715AC427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065956"/>
      </p:ext>
    </p:extLst>
  </p:cSld>
  <p:clrMapOvr>
    <a:masterClrMapping/>
  </p:clrMapOvr>
  <p:transition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F3D0C-D6A0-49E4-8088-022EF4911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094226"/>
      </p:ext>
    </p:extLst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528F9-C9A7-4AFC-8FAE-3E538B0BC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23934"/>
      </p:ext>
    </p:extLst>
  </p:cSld>
  <p:clrMapOvr>
    <a:masterClrMapping/>
  </p:clrMapOvr>
  <p:transition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C4C02-AF1C-40E7-BDA2-D1F9445D5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4389"/>
      </p:ext>
    </p:extLst>
  </p:cSld>
  <p:clrMapOvr>
    <a:masterClrMapping/>
  </p:clrMapOvr>
  <p:transition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01B8-AD4F-45F0-A361-7BE85B627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60085"/>
      </p:ext>
    </p:extLst>
  </p:cSld>
  <p:clrMapOvr>
    <a:masterClrMapping/>
  </p:clrMapOvr>
  <p:transition>
    <p:fade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64C31-7A8E-409F-A1CB-70925A92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61672"/>
      </p:ext>
    </p:extLst>
  </p:cSld>
  <p:clrMapOvr>
    <a:masterClrMapping/>
  </p:clrMapOvr>
  <p:transition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40550" y="190500"/>
            <a:ext cx="2027238" cy="5926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4075" y="190500"/>
            <a:ext cx="5934075" cy="5926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AD2B1-10A6-41F3-9DC7-8E105DF37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3017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7E627-818E-4FED-9DBE-737E9EF53554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10FF4-330E-4579-9CD3-93411C5C1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8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1FE3D-C40B-47F1-B123-085C9B790B4C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8DED5-5EC7-4792-8119-89742D3F5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932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9D8E5-3795-4A3D-94A9-0EBA13C7CD00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01CC8-CEC1-470E-AA28-BC7602E7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02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AF8D9-8F63-4D24-BF18-12C6182BE885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CA879-2CE5-4C5D-8057-B4D54AE95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19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6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vmlDrawing" Target="../drawings/vmlDrawing1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992C1E-2471-4B34-99FE-EA6D0EC1579D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53473F-8535-4E62-8C95-EAC006F38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7837B4-7176-4CB6-956C-6051EF42B94C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9ADD2-4599-4E7D-9DA7-08BF2A50F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  <p:sldLayoutId id="2147484064" r:id="rId12"/>
    <p:sldLayoutId id="214748406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307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" r:id="rId16" imgW="466616" imgH="509362" progId="">
                  <p:embed/>
                </p:oleObj>
              </mc:Choice>
              <mc:Fallback>
                <p:oleObj r:id="rId16" imgW="466616" imgH="509362" progId="">
                  <p:embed/>
                  <p:pic>
                    <p:nvPicPr>
                      <p:cNvPr id="0" name="Pictur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46050" y="731838"/>
            <a:ext cx="8969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338" y="1487488"/>
            <a:ext cx="8786812" cy="453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7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l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pitchFamily="32" charset="0"/>
              </a:defRPr>
            </a:lvl1pPr>
          </a:lstStyle>
          <a:p>
            <a:pPr>
              <a:defRPr/>
            </a:pPr>
            <a:fld id="{4F197C67-C8DD-4C66-9ED0-8571EE226D17}" type="datetime1">
              <a:rPr lang="ru-RU" smtClean="0"/>
              <a:pPr>
                <a:defRPr/>
              </a:pPr>
              <a:t>01.12.2014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702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534150"/>
            <a:ext cx="2565400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</a:defRPr>
            </a:lvl1pPr>
          </a:lstStyle>
          <a:p>
            <a:pPr>
              <a:defRPr/>
            </a:pPr>
            <a:fld id="{24A05822-61A1-4D5D-B202-6DCEF8B00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  <p:sldLayoutId id="214748409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+mj-lt"/>
          <a:ea typeface="Arial Unicode MS" pitchFamily="34" charset="-128"/>
          <a:cs typeface="+mj-cs"/>
        </a:defRPr>
      </a:lvl1pPr>
      <a:lvl2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2pPr>
      <a:lvl3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3pPr>
      <a:lvl4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4pPr>
      <a:lvl5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5pPr>
      <a:lvl6pPr marL="4572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6pPr>
      <a:lvl7pPr marL="9144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7pPr>
      <a:lvl8pPr marL="13716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8pPr>
      <a:lvl9pPr marL="18288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9pPr>
    </p:titleStyle>
    <p:bodyStyle>
      <a:lvl1pPr marL="317500" indent="-317500" algn="l" defTabSz="449263" rtl="0" eaLnBrk="0" fontAlgn="base" hangingPunct="0">
        <a:lnSpc>
          <a:spcPct val="33000"/>
        </a:lnSpc>
        <a:spcBef>
          <a:spcPts val="65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600">
          <a:solidFill>
            <a:srgbClr val="000000"/>
          </a:solidFill>
          <a:latin typeface="+mn-lt"/>
          <a:ea typeface="Arial Unicode MS" pitchFamily="34" charset="-128"/>
          <a:cs typeface="+mn-cs"/>
        </a:defRPr>
      </a:lvl1pPr>
      <a:lvl2pPr marL="717550" indent="-260350" algn="l" defTabSz="449263" rtl="0" eaLnBrk="0" fontAlgn="base" hangingPunct="0">
        <a:lnSpc>
          <a:spcPct val="33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400">
          <a:solidFill>
            <a:srgbClr val="000000"/>
          </a:solidFill>
          <a:latin typeface="+mn-lt"/>
          <a:ea typeface="Arial Unicode MS" pitchFamily="34" charset="-128"/>
          <a:cs typeface="+mn-cs"/>
        </a:defRPr>
      </a:lvl2pPr>
      <a:lvl3pPr marL="11430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3pPr>
      <a:lvl4pPr marL="16002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4pPr>
      <a:lvl5pPr marL="20574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5pPr>
      <a:lvl6pPr marL="25146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99" name="Group 18"/>
          <p:cNvGrpSpPr>
            <a:grpSpLocks/>
          </p:cNvGrpSpPr>
          <p:nvPr/>
        </p:nvGrpSpPr>
        <p:grpSpPr bwMode="auto">
          <a:xfrm>
            <a:off x="228600" y="985838"/>
            <a:ext cx="8686800" cy="5218112"/>
            <a:chOff x="144" y="288"/>
            <a:chExt cx="5760" cy="4032"/>
          </a:xfrm>
        </p:grpSpPr>
        <p:grpSp>
          <p:nvGrpSpPr>
            <p:cNvPr id="4105" name="Group 19"/>
            <p:cNvGrpSpPr>
              <a:grpSpLocks/>
            </p:cNvGrpSpPr>
            <p:nvPr/>
          </p:nvGrpSpPr>
          <p:grpSpPr bwMode="auto">
            <a:xfrm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4113" name="Line 20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4" name="Line 21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5" name="Line 22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6" name="Line 23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7" name="Line 24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8" name="Line 25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grpSp>
          <p:nvGrpSpPr>
            <p:cNvPr id="4106" name="Group 26"/>
            <p:cNvGrpSpPr>
              <a:grpSpLocks/>
            </p:cNvGrpSpPr>
            <p:nvPr/>
          </p:nvGrpSpPr>
          <p:grpSpPr bwMode="auto">
            <a:xfrm flipH="1"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4107" name="Line 27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08" name="Line 28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09" name="Line 29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0" name="Line 30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1" name="Line 31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2" name="Line 32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</p:grpSp>
      <p:sp>
        <p:nvSpPr>
          <p:cNvPr id="4100" name="Rectangle 10"/>
          <p:cNvSpPr>
            <a:spLocks noChangeArrowheads="1"/>
          </p:cNvSpPr>
          <p:nvPr/>
        </p:nvSpPr>
        <p:spPr bwMode="auto">
          <a:xfrm>
            <a:off x="596900" y="6783388"/>
            <a:ext cx="8547100" cy="74612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01" name="Picture 12" descr="razdel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785813"/>
            <a:ext cx="85534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04838" y="104775"/>
            <a:ext cx="8288337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3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4838" y="984250"/>
            <a:ext cx="8278812" cy="514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9113" y="6367463"/>
            <a:ext cx="21336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6B7995"/>
                </a:solidFill>
                <a:latin typeface="Arial" charset="0"/>
              </a:defRPr>
            </a:lvl1pPr>
          </a:lstStyle>
          <a:p>
            <a:pPr>
              <a:defRPr/>
            </a:pPr>
            <a:fld id="{9392F9C5-27AE-4935-BA21-6CF39F1B5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85000"/>
        <a:buFont typeface="Tahoma" pitchFamily="34" charset="0"/>
        <a:buChar char="●"/>
        <a:defRPr sz="2000" b="1">
          <a:solidFill>
            <a:srgbClr val="003864"/>
          </a:solidFill>
          <a:latin typeface="+mn-lt"/>
          <a:ea typeface="+mn-ea"/>
          <a:cs typeface="+mn-cs"/>
        </a:defRPr>
      </a:lvl1pPr>
      <a:lvl2pPr marL="538163" indent="-18256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120000"/>
        <a:buFont typeface="Tahoma" pitchFamily="34" charset="0"/>
        <a:buChar char="◦"/>
        <a:defRPr sz="2000">
          <a:solidFill>
            <a:srgbClr val="003864"/>
          </a:solidFill>
          <a:latin typeface="+mn-lt"/>
        </a:defRPr>
      </a:lvl2pPr>
      <a:lvl3pPr marL="900113" indent="-18256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120000"/>
        <a:buFont typeface="Tahoma" pitchFamily="34" charset="0"/>
        <a:buChar char="▪"/>
        <a:defRPr>
          <a:solidFill>
            <a:srgbClr val="003864"/>
          </a:solidFill>
          <a:latin typeface="+mn-lt"/>
        </a:defRPr>
      </a:lvl3pPr>
      <a:lvl4pPr marL="1254125" indent="-174625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-"/>
        <a:defRPr sz="1600">
          <a:solidFill>
            <a:schemeClr val="tx1"/>
          </a:solidFill>
          <a:latin typeface="+mn-lt"/>
        </a:defRPr>
      </a:lvl4pPr>
      <a:lvl5pPr marL="1976438" indent="-18256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5pPr>
      <a:lvl6pPr marL="24336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6pPr>
      <a:lvl7pPr marL="28908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7pPr>
      <a:lvl8pPr marL="33480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8pPr>
      <a:lvl9pPr marL="38052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23" name="Group 15"/>
          <p:cNvGrpSpPr>
            <a:grpSpLocks/>
          </p:cNvGrpSpPr>
          <p:nvPr/>
        </p:nvGrpSpPr>
        <p:grpSpPr bwMode="auto">
          <a:xfrm>
            <a:off x="228600" y="985838"/>
            <a:ext cx="8686800" cy="5218112"/>
            <a:chOff x="144" y="288"/>
            <a:chExt cx="5760" cy="4032"/>
          </a:xfrm>
        </p:grpSpPr>
        <p:grpSp>
          <p:nvGrpSpPr>
            <p:cNvPr id="5129" name="Group 16"/>
            <p:cNvGrpSpPr>
              <a:grpSpLocks/>
            </p:cNvGrpSpPr>
            <p:nvPr/>
          </p:nvGrpSpPr>
          <p:grpSpPr bwMode="auto">
            <a:xfrm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5137" name="Line 17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9" name="Line 19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0" name="Line 20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1" name="Line 21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2" name="Line 22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grpSp>
          <p:nvGrpSpPr>
            <p:cNvPr id="5130" name="Group 23"/>
            <p:cNvGrpSpPr>
              <a:grpSpLocks/>
            </p:cNvGrpSpPr>
            <p:nvPr/>
          </p:nvGrpSpPr>
          <p:grpSpPr bwMode="auto">
            <a:xfrm flipH="1"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5131" name="Line 24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2" name="Line 25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3" name="Line 26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4" name="Line 27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5" name="Line 28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6" name="Line 29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</p:grp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7240588" cy="1790700"/>
          </a:xfrm>
          <a:prstGeom prst="rect">
            <a:avLst/>
          </a:prstGeom>
          <a:solidFill>
            <a:srgbClr val="E6E6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596900" y="6783388"/>
            <a:ext cx="8547100" cy="74612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854075" y="190500"/>
            <a:ext cx="59848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0425" y="2043113"/>
            <a:ext cx="8107363" cy="407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9113" y="6367463"/>
            <a:ext cx="21336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6B7995"/>
                </a:solidFill>
                <a:latin typeface="Arial" charset="0"/>
              </a:defRPr>
            </a:lvl1pPr>
          </a:lstStyle>
          <a:p>
            <a:pPr>
              <a:defRPr/>
            </a:pPr>
            <a:fld id="{554667B3-E06D-4313-B0B3-BF91F5186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78" r:id="rId3"/>
    <p:sldLayoutId id="2147484079" r:id="rId4"/>
    <p:sldLayoutId id="2147484080" r:id="rId5"/>
    <p:sldLayoutId id="2147484081" r:id="rId6"/>
    <p:sldLayoutId id="2147484082" r:id="rId7"/>
    <p:sldLayoutId id="2147484083" r:id="rId8"/>
    <p:sldLayoutId id="2147484084" r:id="rId9"/>
    <p:sldLayoutId id="2147484085" r:id="rId10"/>
    <p:sldLayoutId id="2147484086" r:id="rId1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9pPr>
    </p:titleStyle>
    <p:bodyStyle>
      <a:lvl1pPr marL="495300" indent="-495300" algn="l" rtl="0" eaLnBrk="0" fontAlgn="base" hangingPunct="0">
        <a:spcBef>
          <a:spcPct val="20000"/>
        </a:spcBef>
        <a:spcAft>
          <a:spcPct val="0"/>
        </a:spcAft>
        <a:buAutoNum type="arabicPeriod"/>
        <a:defRPr sz="2600">
          <a:solidFill>
            <a:srgbClr val="003864"/>
          </a:solidFill>
          <a:latin typeface="+mn-lt"/>
          <a:ea typeface="+mn-ea"/>
          <a:cs typeface="+mn-cs"/>
        </a:defRPr>
      </a:lvl1pPr>
      <a:lvl2pPr marL="757238" indent="-5778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FreeSet" pitchFamily="2" charset="0"/>
        </a:defRPr>
      </a:lvl2pPr>
      <a:lvl3pPr marL="1393825" indent="-4572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FreeSet" pitchFamily="2" charset="0"/>
        </a:defRPr>
      </a:lvl3pPr>
      <a:lvl4pPr marL="1752600" indent="-3810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FreeSet" pitchFamily="2" charset="0"/>
        </a:defRPr>
      </a:lvl4pPr>
      <a:lvl5pPr marL="2209800" indent="-3810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25085" y="2564904"/>
            <a:ext cx="91440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ts val="650"/>
              </a:spcBef>
              <a:buClr>
                <a:srgbClr val="000066"/>
              </a:buClr>
              <a:buSzPct val="100000"/>
              <a:buFont typeface="Arial" charset="0"/>
              <a:buNone/>
            </a:pPr>
            <a:r>
              <a:rPr lang="ru-RU" sz="3600" b="1" i="1" dirty="0" smtClean="0">
                <a:solidFill>
                  <a:srgbClr val="00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Тема:</a:t>
            </a:r>
          </a:p>
          <a:p>
            <a:pPr algn="ctr">
              <a:lnSpc>
                <a:spcPct val="80000"/>
              </a:lnSpc>
              <a:spcBef>
                <a:spcPts val="650"/>
              </a:spcBef>
              <a:buClr>
                <a:srgbClr val="000066"/>
              </a:buClr>
              <a:buSzPct val="100000"/>
              <a:buFont typeface="Arial" charset="0"/>
              <a:buNone/>
            </a:pPr>
            <a:r>
              <a:rPr lang="ru-RU" sz="3200" b="1" i="1" dirty="0">
                <a:solidFill>
                  <a:srgbClr val="00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«Нормирование закупок товаров, работ, услуг для обеспечения государственных (муниципальных) нужд»</a:t>
            </a:r>
            <a:endParaRPr lang="ru-RU" sz="3200" b="1" i="1" dirty="0" smtClean="0">
              <a:solidFill>
                <a:srgbClr val="000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666750"/>
            <a:ext cx="17621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4" y="692696"/>
            <a:ext cx="8675687" cy="66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i="1" kern="0" dirty="0" smtClean="0">
                <a:ea typeface="Arial Unicode MS" pitchFamily="34" charset="-128"/>
                <a:cs typeface="Arial Unicode M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600" b="1" i="1" kern="0" dirty="0" smtClean="0">
                <a:ea typeface="Arial Unicode MS" pitchFamily="34" charset="-128"/>
                <a:cs typeface="Arial Unicode MS"/>
              </a:rPr>
              <a:t>в сфере закупок </a:t>
            </a:r>
            <a:r>
              <a:rPr lang="en-US" sz="2600" b="1" i="1" kern="0" dirty="0" smtClean="0">
                <a:ea typeface="Arial Unicode MS" pitchFamily="34" charset="-128"/>
                <a:cs typeface="Arial Unicode MS"/>
              </a:rPr>
              <a:t>[</a:t>
            </a:r>
            <a:r>
              <a:rPr lang="ru-RU" sz="2600" b="1" i="1" kern="0" dirty="0">
                <a:ea typeface="Arial Unicode MS" pitchFamily="34" charset="-128"/>
                <a:cs typeface="Arial Unicode MS"/>
              </a:rPr>
              <a:t>2</a:t>
            </a:r>
            <a:r>
              <a:rPr lang="en-US" sz="2600" b="1" i="1" kern="0" dirty="0" smtClean="0">
                <a:ea typeface="Arial Unicode MS" pitchFamily="34" charset="-128"/>
                <a:cs typeface="Arial Unicode MS"/>
              </a:rPr>
              <a:t>]</a:t>
            </a:r>
            <a:endParaRPr lang="ru-RU" b="1" i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14384" y="1353888"/>
            <a:ext cx="763284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b="1" i="1" dirty="0" smtClean="0"/>
              <a:t>К </a:t>
            </a:r>
            <a:r>
              <a:rPr lang="ru-RU" sz="1700" b="1" i="1" dirty="0"/>
              <a:t>затратам, связанным с закупкой </a:t>
            </a:r>
            <a:r>
              <a:rPr lang="ru-RU" sz="1700" b="1" i="1" dirty="0" smtClean="0"/>
              <a:t>относятся</a:t>
            </a:r>
            <a:r>
              <a:rPr lang="ru-RU" sz="1700" b="1" i="1" dirty="0"/>
              <a:t>:</a:t>
            </a:r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закупку </a:t>
            </a:r>
            <a:r>
              <a:rPr lang="ru-RU" sz="1700" dirty="0" smtClean="0"/>
              <a:t>горюче-смазочных материалов, </a:t>
            </a:r>
            <a:r>
              <a:rPr lang="ru-RU" sz="1700" dirty="0"/>
              <a:t>вещевого обеспечения органов в сфере национальной безопасности, правоохранительной деятельности и обороны вне рамок </a:t>
            </a:r>
            <a:r>
              <a:rPr lang="ru-RU" sz="1700" dirty="0" smtClean="0"/>
              <a:t>ГОЗ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закупку </a:t>
            </a:r>
            <a:r>
              <a:rPr lang="ru-RU" sz="1700" dirty="0" smtClean="0"/>
              <a:t>в </a:t>
            </a:r>
            <a:r>
              <a:rPr lang="ru-RU" sz="1700" dirty="0"/>
              <a:t>целях формирования государственного материального резерва как в рамках, так и вне рамок </a:t>
            </a:r>
            <a:r>
              <a:rPr lang="ru-RU" sz="1700" dirty="0" smtClean="0"/>
              <a:t>ГОЗ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научно-исследовательские и опытно-конструкторские </a:t>
            </a:r>
            <a:r>
              <a:rPr lang="ru-RU" sz="1700" dirty="0" smtClean="0"/>
              <a:t>работы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информационно-коммуникационные </a:t>
            </a:r>
            <a:r>
              <a:rPr lang="ru-RU" sz="1700" dirty="0" smtClean="0"/>
              <a:t>технологии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капитальный ремонт государственного (муниципального) </a:t>
            </a:r>
            <a:r>
              <a:rPr lang="ru-RU" sz="1700" dirty="0" smtClean="0"/>
              <a:t>имущества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финансовое обеспечение строительства, </a:t>
            </a:r>
            <a:r>
              <a:rPr lang="ru-RU" sz="1700" dirty="0" smtClean="0"/>
              <a:t>реконструкции (в том числе с элементами реставрации), </a:t>
            </a:r>
            <a:r>
              <a:rPr lang="ru-RU" sz="1700" dirty="0"/>
              <a:t>технического перевооружения объектов капитального строительства или на приобретение объектов недвижимого </a:t>
            </a:r>
            <a:r>
              <a:rPr lang="ru-RU" sz="1700" dirty="0" smtClean="0"/>
              <a:t>имущества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затраты на дополнительное профессиональное образование </a:t>
            </a:r>
            <a:r>
              <a:rPr lang="ru-RU" sz="1700" dirty="0" smtClean="0"/>
              <a:t>работников</a:t>
            </a:r>
            <a:endParaRPr lang="ru-RU" sz="1700" dirty="0"/>
          </a:p>
          <a:p>
            <a:pPr>
              <a:spcAft>
                <a:spcPts val="600"/>
              </a:spcAft>
            </a:pPr>
            <a:r>
              <a:rPr lang="ru-RU" sz="1700" dirty="0"/>
              <a:t>- прочие </a:t>
            </a:r>
            <a:r>
              <a:rPr lang="ru-RU" sz="1700" dirty="0" smtClean="0"/>
              <a:t>затраты (в том числе затраты на закупку товаров, работ, услуг в целях оказания государственных (муниципальных ) услуг (выполнения работ) и </a:t>
            </a:r>
            <a:r>
              <a:rPr lang="ru-RU" sz="1700" dirty="0" err="1" smtClean="0"/>
              <a:t>реализции</a:t>
            </a:r>
            <a:r>
              <a:rPr lang="ru-RU" sz="1700" dirty="0" smtClean="0"/>
              <a:t> государственных (муниципальных) функций)</a:t>
            </a:r>
            <a:endParaRPr lang="ru-RU" sz="1700" dirty="0"/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7812419" y="1484784"/>
            <a:ext cx="0" cy="4968552"/>
          </a:xfrm>
          <a:prstGeom prst="line">
            <a:avLst/>
          </a:prstGeom>
          <a:solidFill>
            <a:srgbClr val="00B8FF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23335" y="1461131"/>
            <a:ext cx="989471" cy="519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222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226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24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231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232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22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241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242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24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243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400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3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r>
              <a:rPr lang="ru-RU" sz="1700" b="1" i="1" kern="0" dirty="0" smtClean="0">
                <a:ea typeface="Arial Unicode MS" pitchFamily="34" charset="-128"/>
                <a:cs typeface="Arial Unicode MS"/>
              </a:rPr>
              <a:t>244</a:t>
            </a: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 smtClean="0">
              <a:ea typeface="Arial Unicode MS" pitchFamily="34" charset="-128"/>
              <a:cs typeface="Arial Unicode MS"/>
            </a:endParaRPr>
          </a:p>
          <a:p>
            <a:pPr lvl="0" algn="ctr" eaLnBrk="1" hangingPunct="1">
              <a:lnSpc>
                <a:spcPct val="70000"/>
              </a:lnSpc>
            </a:pPr>
            <a:endParaRPr lang="ru-RU" sz="1700" b="1" i="1" kern="0" dirty="0">
              <a:ea typeface="Arial Unicode MS" pitchFamily="34" charset="-128"/>
              <a:cs typeface="Arial Unicode M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314384" y="2564904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314384" y="3140968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314384" y="3501008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314384" y="3861048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314384" y="4437112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314384" y="5517232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314384" y="5877272"/>
            <a:ext cx="8498422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40273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29091" y="513886"/>
            <a:ext cx="8675687" cy="704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3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95536" y="1154706"/>
                <a:ext cx="859453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При определении нормативных затрат используется показатель расчетной численности основных работников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</a:rPr>
                          <m:t>Ч</m:t>
                        </m:r>
                      </m:e>
                      <m:sub>
                        <m:r>
                          <a:rPr lang="ru-RU" i="1">
                            <a:latin typeface="Cambria Math"/>
                          </a:rPr>
                          <m:t>оп</m:t>
                        </m:r>
                      </m:sub>
                    </m:sSub>
                  </m:oMath>
                </a14:m>
                <a:r>
                  <a:rPr lang="ru-RU" dirty="0" smtClean="0"/>
                  <a:t>)</a:t>
                </a:r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154706"/>
                <a:ext cx="8594535" cy="646331"/>
              </a:xfrm>
              <a:prstGeom prst="rect">
                <a:avLst/>
              </a:prstGeom>
              <a:blipFill rotWithShape="0">
                <a:blip r:embed="rId2"/>
                <a:stretch>
                  <a:fillRect l="-638" t="-471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07125" y="1929022"/>
            <a:ext cx="85689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Для государственных и муниципальных органов:</a:t>
            </a:r>
          </a:p>
          <a:p>
            <a:pPr marL="342900" indent="-342900">
              <a:buAutoNum type="arabicPeriod"/>
            </a:pPr>
            <a:endParaRPr lang="ru-RU" sz="1500" dirty="0" smtClean="0"/>
          </a:p>
          <a:p>
            <a:pPr marL="342900" indent="-342900">
              <a:buAutoNum type="arabicPeriod"/>
            </a:pPr>
            <a:r>
              <a:rPr lang="ru-RU" dirty="0" smtClean="0"/>
              <a:t>Для государственных </a:t>
            </a:r>
            <a:r>
              <a:rPr lang="ru-RU" dirty="0"/>
              <a:t>органов, относящихся к сфере национальной безопасности, правоохранительной деятельности и </a:t>
            </a:r>
            <a:r>
              <a:rPr lang="ru-RU" dirty="0" smtClean="0"/>
              <a:t>обороны:</a:t>
            </a:r>
          </a:p>
          <a:p>
            <a:pPr marL="342900" indent="-342900">
              <a:buAutoNum type="arabicPeriod"/>
            </a:pPr>
            <a:endParaRPr lang="ru-RU" sz="2900" dirty="0"/>
          </a:p>
          <a:p>
            <a:pPr marL="342900" indent="-342900">
              <a:buAutoNum type="arabicPeriod"/>
            </a:pPr>
            <a:r>
              <a:rPr lang="ru-RU" dirty="0" smtClean="0"/>
              <a:t>Для государственных внебюджетных фондов: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5670573" y="1929022"/>
                <a:ext cx="3319498" cy="3942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оп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endChr m:val=""/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Ч</m:t>
                              </m:r>
                            </m:e>
                          </m:d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с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р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нсот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)×1,1  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0573" y="1929022"/>
                <a:ext cx="3319498" cy="394210"/>
              </a:xfrm>
              <a:prstGeom prst="rect">
                <a:avLst/>
              </a:prstGeom>
              <a:blipFill rotWithShape="0">
                <a:blip r:embed="rId3"/>
                <a:stretch>
                  <a:fillRect t="-110769" b="-16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179575" y="4365104"/>
            <a:ext cx="8882566" cy="14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indent="444500" algn="just">
              <a:lnSpc>
                <a:spcPct val="102000"/>
              </a:lnSpc>
              <a:spcAft>
                <a:spcPts val="1000"/>
              </a:spcAft>
            </a:pPr>
            <a:r>
              <a:rPr lang="ru-RU" sz="1600" dirty="0" smtClean="0"/>
              <a:t>Субъектами </a:t>
            </a:r>
            <a:r>
              <a:rPr lang="ru-RU" sz="1600" dirty="0"/>
              <a:t>Российской Федерации и </a:t>
            </a:r>
            <a:r>
              <a:rPr lang="ru-RU" sz="1600" dirty="0" smtClean="0"/>
              <a:t>муниципальными органами показатель расчетной численности определяется </a:t>
            </a:r>
            <a:r>
              <a:rPr lang="ru-RU" sz="1600" dirty="0"/>
              <a:t>по формуле, установленной для федеральных государственных органов, </a:t>
            </a:r>
            <a:r>
              <a:rPr lang="ru-RU" sz="1600" dirty="0" smtClean="0"/>
              <a:t>если в </a:t>
            </a:r>
            <a:r>
              <a:rPr lang="ru-RU" sz="1600" b="1" dirty="0" smtClean="0"/>
              <a:t>Требованиях</a:t>
            </a:r>
            <a:r>
              <a:rPr lang="ru-RU" sz="1600" dirty="0" smtClean="0"/>
              <a:t>, </a:t>
            </a:r>
            <a:r>
              <a:rPr lang="ru-RU" sz="1600" dirty="0"/>
              <a:t>утвержденных государственными органами субъектов Российской Федерации или муниципальными органами, </a:t>
            </a:r>
            <a:r>
              <a:rPr lang="ru-RU" sz="1600" b="1" dirty="0"/>
              <a:t>не установлен иной порядок расчета показателя</a:t>
            </a:r>
            <a:r>
              <a:rPr lang="ru-RU" sz="1600" dirty="0"/>
              <a:t>.</a:t>
            </a:r>
          </a:p>
          <a:p>
            <a:pPr marL="12700" indent="444500" algn="just">
              <a:lnSpc>
                <a:spcPct val="102000"/>
              </a:lnSpc>
              <a:spcAft>
                <a:spcPts val="1000"/>
              </a:spcAft>
            </a:pPr>
            <a:endParaRPr lang="ru-RU" sz="1700" dirty="0" smtClean="0">
              <a:solidFill>
                <a:srgbClr val="FF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1907704" y="3027442"/>
                <a:ext cx="5058308" cy="394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оп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endChr m:val=""/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i="0">
                                  <a:latin typeface="Cambria Math" panose="02040503050406030204" pitchFamily="18" charset="0"/>
                                </a:rPr>
                                <m:t>Ч</m:t>
                              </m:r>
                            </m:e>
                          </m:d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с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р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нсот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воен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спецзв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)×1,1  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3027442"/>
                <a:ext cx="5058308" cy="394210"/>
              </a:xfrm>
              <a:prstGeom prst="rect">
                <a:avLst/>
              </a:prstGeom>
              <a:blipFill rotWithShape="0">
                <a:blip r:embed="rId5"/>
                <a:stretch>
                  <a:fillRect t="-112500" b="-1718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5493571" y="3423774"/>
                <a:ext cx="1870897" cy="3942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оп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Ч</m:t>
                          </m:r>
                        </m:e>
                        <m:sub>
                          <m:r>
                            <a:rPr lang="ru-RU" i="0">
                              <a:latin typeface="Cambria Math" panose="02040503050406030204" pitchFamily="18" charset="0"/>
                            </a:rPr>
                            <m:t>ф</m:t>
                          </m:r>
                        </m:sub>
                      </m:sSub>
                      <m:r>
                        <a:rPr lang="ru-RU" i="0">
                          <a:latin typeface="Cambria Math" panose="02040503050406030204" pitchFamily="18" charset="0"/>
                        </a:rPr>
                        <m:t>×1,1  ,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3571" y="3423774"/>
                <a:ext cx="1870897" cy="394275"/>
              </a:xfrm>
              <a:prstGeom prst="rect">
                <a:avLst/>
              </a:prstGeom>
              <a:blipFill rotWithShape="0">
                <a:blip r:embed="rId6"/>
                <a:stretch>
                  <a:fillRect b="-109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Прямая соединительная линия 11"/>
          <p:cNvCxnSpPr/>
          <p:nvPr/>
        </p:nvCxnSpPr>
        <p:spPr bwMode="auto">
          <a:xfrm>
            <a:off x="307125" y="3969168"/>
            <a:ext cx="8513347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04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52197" y="673123"/>
            <a:ext cx="8229600" cy="504056"/>
          </a:xfrm>
          <a:prstGeom prst="rect">
            <a:avLst/>
          </a:prstGeom>
        </p:spPr>
        <p:txBody>
          <a:bodyPr/>
          <a:lstStyle>
            <a:lvl1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defRPr>
            </a:lvl1pPr>
            <a:lvl2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2pPr>
            <a:lvl3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3pPr>
            <a:lvl4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4pPr>
            <a:lvl5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5pPr>
            <a:lvl6pPr marL="4572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6pPr>
            <a:lvl7pPr marL="9144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7pPr>
            <a:lvl8pPr marL="13716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8pPr>
            <a:lvl9pPr marL="18288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sz="2800" b="1" kern="0" dirty="0" smtClean="0"/>
              <a:t>Пример по нормированию затрат</a:t>
            </a:r>
            <a:r>
              <a:rPr lang="en-US" sz="2800" b="1" kern="0" dirty="0" smtClean="0"/>
              <a:t> [</a:t>
            </a:r>
            <a:r>
              <a:rPr lang="ru-RU" sz="2800" b="1" kern="0" dirty="0" smtClean="0"/>
              <a:t>1</a:t>
            </a:r>
            <a:r>
              <a:rPr lang="en-US" sz="2800" b="1" kern="0" dirty="0" smtClean="0"/>
              <a:t>]</a:t>
            </a:r>
            <a:endParaRPr lang="ru-RU" sz="2800" b="1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3"/>
              <p:cNvSpPr txBox="1">
                <a:spLocks/>
              </p:cNvSpPr>
              <p:nvPr/>
            </p:nvSpPr>
            <p:spPr>
              <a:xfrm>
                <a:off x="395536" y="1340768"/>
                <a:ext cx="8229600" cy="4680520"/>
              </a:xfrm>
              <a:prstGeom prst="rect">
                <a:avLst/>
              </a:prstGeom>
            </p:spPr>
            <p:txBody>
              <a:bodyPr/>
              <a:lstStyle>
                <a:lvl1pPr marL="317500" indent="-317500" algn="l" defTabSz="449263" rtl="0" eaLnBrk="0" fontAlgn="base" hangingPunct="0">
                  <a:lnSpc>
                    <a:spcPct val="33000"/>
                  </a:lnSpc>
                  <a:spcBef>
                    <a:spcPts val="65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8" charset="2"/>
                  <a:buChar char=""/>
                  <a:defRPr sz="2600">
                    <a:solidFill>
                      <a:srgbClr val="000000"/>
                    </a:solidFill>
                    <a:latin typeface="+mn-lt"/>
                    <a:ea typeface="Arial Unicode MS" pitchFamily="34" charset="-128"/>
                    <a:cs typeface="+mn-cs"/>
                  </a:defRPr>
                </a:lvl1pPr>
                <a:lvl2pPr marL="717550" indent="-260350" algn="l" defTabSz="449263" rtl="0" eaLnBrk="0" fontAlgn="base" hangingPunct="0">
                  <a:lnSpc>
                    <a:spcPct val="33000"/>
                  </a:lnSpc>
                  <a:spcBef>
                    <a:spcPts val="6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8" charset="2"/>
                  <a:buChar char=""/>
                  <a:defRPr sz="2400">
                    <a:solidFill>
                      <a:srgbClr val="000000"/>
                    </a:solidFill>
                    <a:latin typeface="+mn-lt"/>
                    <a:ea typeface="Arial Unicode MS" pitchFamily="34" charset="-128"/>
                    <a:cs typeface="+mn-cs"/>
                  </a:defRPr>
                </a:lvl2pPr>
                <a:lvl3pPr marL="1143000" indent="-228600" algn="l" defTabSz="449263" rtl="0" eaLnBrk="0" fontAlgn="base" hangingPunct="0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8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ea typeface="Arial Unicode MS" pitchFamily="34" charset="-128"/>
                    <a:cs typeface="+mn-cs"/>
                  </a:defRPr>
                </a:lvl3pPr>
                <a:lvl4pPr marL="1600200" indent="-228600" algn="l" defTabSz="449263" rtl="0" eaLnBrk="0" fontAlgn="base" hangingPunct="0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8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ea typeface="Arial Unicode MS" pitchFamily="34" charset="-128"/>
                    <a:cs typeface="+mn-cs"/>
                  </a:defRPr>
                </a:lvl4pPr>
                <a:lvl5pPr marL="2057400" indent="-228600" algn="l" defTabSz="449263" rtl="0" eaLnBrk="0" fontAlgn="base" hangingPunct="0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8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ea typeface="Arial Unicode MS" pitchFamily="34" charset="-128"/>
                    <a:cs typeface="+mn-cs"/>
                  </a:defRPr>
                </a:lvl5pPr>
                <a:lvl6pPr marL="2514600" indent="-228600" algn="l" defTabSz="449263" rtl="0" eaLnBrk="1" fontAlgn="base" hangingPunct="1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6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cs typeface="+mn-cs"/>
                  </a:defRPr>
                </a:lvl6pPr>
                <a:lvl7pPr marL="2971800" indent="-228600" algn="l" defTabSz="449263" rtl="0" eaLnBrk="1" fontAlgn="base" hangingPunct="1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6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cs typeface="+mn-cs"/>
                  </a:defRPr>
                </a:lvl7pPr>
                <a:lvl8pPr marL="3429000" indent="-228600" algn="l" defTabSz="449263" rtl="0" eaLnBrk="1" fontAlgn="base" hangingPunct="1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6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cs typeface="+mn-cs"/>
                  </a:defRPr>
                </a:lvl8pPr>
                <a:lvl9pPr marL="3886200" indent="-228600" algn="l" defTabSz="449263" rtl="0" eaLnBrk="1" fontAlgn="base" hangingPunct="1">
                  <a:lnSpc>
                    <a:spcPct val="33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Symbol" pitchFamily="16" charset="2"/>
                  <a:buChar char=""/>
                  <a:defRPr sz="2000">
                    <a:solidFill>
                      <a:srgbClr val="000000"/>
                    </a:solidFill>
                    <a:latin typeface="+mn-lt"/>
                    <a:cs typeface="+mn-cs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ts val="0"/>
                  </a:spcBef>
                  <a:buFont typeface="Courier New" panose="02070309020205020404" pitchFamily="49" charset="0"/>
                  <a:buChar char="o"/>
                </a:pPr>
                <a:r>
                  <a:rPr lang="ru-RU" kern="0" dirty="0" smtClean="0"/>
                  <a:t>Прочие затраты. Затраты на приобретение основных средств. Затраты на приобретение транспортных средств.</a:t>
                </a:r>
              </a:p>
              <a:p>
                <a:pPr algn="just">
                  <a:lnSpc>
                    <a:spcPct val="100000"/>
                  </a:lnSpc>
                  <a:spcBef>
                    <a:spcPts val="0"/>
                  </a:spcBef>
                  <a:buFont typeface="Courier New" panose="02070309020205020404" pitchFamily="49" charset="0"/>
                  <a:buChar char="o"/>
                </a:pPr>
                <a:endParaRPr lang="ru-RU" kern="0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Font typeface="Symbol" pitchFamily="18" charset="2"/>
                  <a:buNone/>
                </a:pPr>
                <a:r>
                  <a:rPr lang="ru-RU" kern="0" dirty="0" smtClean="0"/>
                  <a:t>	З</a:t>
                </a:r>
                <a:r>
                  <a:rPr lang="ru-RU" kern="0" baseline="-25000" dirty="0" smtClean="0"/>
                  <a:t>ам</a:t>
                </a:r>
                <a:r>
                  <a:rPr lang="ru-RU" kern="0" dirty="0" smtClean="0"/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ru-RU" i="1" kern="0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kern="0" smtClean="0">
                            <a:latin typeface="Cambria Math"/>
                          </a:rPr>
                          <m:t>𝑖</m:t>
                        </m:r>
                        <m:r>
                          <a:rPr lang="en-US" b="0" i="1" kern="0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kern="0" smtClean="0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b="0" i="1" kern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kern="0" smtClean="0">
                                <a:latin typeface="Cambria Math"/>
                              </a:rPr>
                              <m:t>𝑄</m:t>
                            </m:r>
                          </m:e>
                          <m:sub>
                            <m:r>
                              <a:rPr lang="en-US" b="0" i="1" kern="0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ru-RU" b="0" i="1" kern="0" smtClean="0">
                                <a:latin typeface="Cambria Math"/>
                              </a:rPr>
                              <m:t> ам</m:t>
                            </m:r>
                            <m:r>
                              <a:rPr lang="en-US" b="0" i="1" kern="0" smtClean="0">
                                <a:latin typeface="Cambria Math"/>
                              </a:rPr>
                              <m:t> </m:t>
                            </m:r>
                          </m:sub>
                        </m:sSub>
                        <m:r>
                          <a:rPr lang="en-US" b="0" i="1" kern="0" smtClean="0">
                            <a:latin typeface="Cambria Math"/>
                            <a:ea typeface="Cambria Math"/>
                          </a:rPr>
                          <m:t>×</m:t>
                        </m:r>
                        <m:sSub>
                          <m:sSubPr>
                            <m:ctrlPr>
                              <a:rPr lang="en-US" b="0" i="1" kern="0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ru-RU" b="0" i="1" kern="0" smtClean="0">
                                <a:latin typeface="Cambria Math"/>
                                <a:ea typeface="Cambria Math"/>
                              </a:rPr>
                              <m:t>Р</m:t>
                            </m:r>
                          </m:e>
                          <m:sub>
                            <m:r>
                              <a:rPr lang="en-US" b="0" i="1" kern="0" smtClean="0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en-US" b="0" i="1" kern="0" smtClean="0">
                                <a:latin typeface="Cambria Math"/>
                                <a:ea typeface="Cambria Math"/>
                              </a:rPr>
                              <m:t> ам</m:t>
                            </m:r>
                          </m:sub>
                        </m:sSub>
                      </m:e>
                    </m:nary>
                  </m:oMath>
                </a14:m>
                <a:endParaRPr lang="ru-RU" sz="2400" b="1" kern="0" dirty="0" smtClean="0">
                  <a:solidFill>
                    <a:prstClr val="black"/>
                  </a:solidFill>
                </a:endParaRPr>
              </a:p>
              <a:p>
                <a:pPr marL="450850" indent="0">
                  <a:lnSpc>
                    <a:spcPct val="100000"/>
                  </a:lnSpc>
                  <a:spcBef>
                    <a:spcPts val="0"/>
                  </a:spcBef>
                  <a:buFont typeface="Symbol" pitchFamily="18" charset="2"/>
                  <a:buNone/>
                </a:pPr>
                <a:r>
                  <a:rPr lang="ru-RU" sz="2400" b="1" kern="0" dirty="0" smtClean="0">
                    <a:solidFill>
                      <a:prstClr val="black"/>
                    </a:solidFill>
                  </a:rPr>
                  <a:t>З</a:t>
                </a:r>
                <a:r>
                  <a:rPr lang="en-US" sz="2400" b="1" kern="0" dirty="0" smtClean="0">
                    <a:solidFill>
                      <a:prstClr val="black"/>
                    </a:solidFill>
                  </a:rPr>
                  <a:t> </a:t>
                </a:r>
                <a:r>
                  <a:rPr lang="ru-RU" sz="2400" b="1" kern="0" baseline="-25000" dirty="0" err="1" smtClean="0">
                    <a:solidFill>
                      <a:prstClr val="black"/>
                    </a:solidFill>
                  </a:rPr>
                  <a:t>ам</a:t>
                </a:r>
                <a:r>
                  <a:rPr lang="ru-RU" sz="2400" kern="0" dirty="0" smtClean="0">
                    <a:solidFill>
                      <a:prstClr val="black"/>
                    </a:solidFill>
                  </a:rPr>
                  <a:t> – затраты на приобретение транспортных средств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0"/>
                  </a:spcBef>
                  <a:buFont typeface="Symbol" pitchFamily="18" charset="2"/>
                  <a:buNone/>
                </a:pPr>
                <a:r>
                  <a:rPr lang="ru-RU" sz="2400" b="1" kern="0" dirty="0" smtClean="0">
                    <a:solidFill>
                      <a:prstClr val="black"/>
                    </a:solidFill>
                  </a:rPr>
                  <a:t>	</a:t>
                </a:r>
                <a:r>
                  <a:rPr lang="en-US" sz="2400" b="1" kern="0" dirty="0" smtClean="0">
                    <a:solidFill>
                      <a:prstClr val="black"/>
                    </a:solidFill>
                  </a:rPr>
                  <a:t>Q</a:t>
                </a:r>
                <a:r>
                  <a:rPr lang="en-US" sz="2400" b="1" kern="0" baseline="-25000" dirty="0" smtClean="0">
                    <a:solidFill>
                      <a:prstClr val="black"/>
                    </a:solidFill>
                  </a:rPr>
                  <a:t>i a</a:t>
                </a:r>
                <a:r>
                  <a:rPr lang="ru-RU" sz="2400" b="1" kern="0" baseline="-25000" dirty="0" smtClean="0">
                    <a:solidFill>
                      <a:prstClr val="black"/>
                    </a:solidFill>
                  </a:rPr>
                  <a:t>м</a:t>
                </a:r>
                <a:r>
                  <a:rPr lang="en-US" sz="2400" b="1" kern="0" dirty="0" smtClean="0">
                    <a:solidFill>
                      <a:prstClr val="black"/>
                    </a:solidFill>
                  </a:rPr>
                  <a:t> </a:t>
                </a:r>
                <a:r>
                  <a:rPr lang="ru-RU" sz="2400" kern="0" dirty="0" smtClean="0">
                    <a:solidFill>
                      <a:prstClr val="black"/>
                    </a:solidFill>
                  </a:rPr>
                  <a:t>- планируемое к приобретению количество 	</a:t>
                </a:r>
                <a:r>
                  <a:rPr lang="en-US" sz="2400" kern="0" dirty="0" err="1" smtClean="0">
                    <a:solidFill>
                      <a:prstClr val="black"/>
                    </a:solidFill>
                  </a:rPr>
                  <a:t>i</a:t>
                </a:r>
                <a:r>
                  <a:rPr lang="en-US" sz="2400" kern="0" dirty="0" smtClean="0">
                    <a:solidFill>
                      <a:prstClr val="black"/>
                    </a:solidFill>
                  </a:rPr>
                  <a:t>-</a:t>
                </a:r>
                <a:r>
                  <a:rPr lang="ru-RU" sz="2400" kern="0" dirty="0" smtClean="0">
                    <a:solidFill>
                      <a:prstClr val="black"/>
                    </a:solidFill>
                  </a:rPr>
                  <a:t>х транспортных средств на основании </a:t>
                </a:r>
                <a:r>
                  <a:rPr lang="ru-RU" sz="2400" b="1" i="1" kern="0" dirty="0" smtClean="0">
                    <a:solidFill>
                      <a:prstClr val="black"/>
                    </a:solidFill>
                  </a:rPr>
                  <a:t>нормативов 	обеспечения</a:t>
                </a:r>
                <a:endParaRPr lang="ru-RU" sz="2400" kern="0" dirty="0" smtClean="0">
                  <a:solidFill>
                    <a:prstClr val="black"/>
                  </a:solidFill>
                </a:endParaRPr>
              </a:p>
              <a:p>
                <a:pPr marL="0" indent="0" algn="just">
                  <a:lnSpc>
                    <a:spcPct val="100000"/>
                  </a:lnSpc>
                  <a:spcBef>
                    <a:spcPts val="0"/>
                  </a:spcBef>
                  <a:buFont typeface="Symbol" pitchFamily="18" charset="2"/>
                  <a:buNone/>
                </a:pPr>
                <a:r>
                  <a:rPr lang="ru-RU" sz="2400" b="1" kern="0" dirty="0" smtClean="0">
                    <a:solidFill>
                      <a:prstClr val="black"/>
                    </a:solidFill>
                  </a:rPr>
                  <a:t>	</a:t>
                </a:r>
                <a:r>
                  <a:rPr lang="en-US" sz="2400" b="1" kern="0" dirty="0" smtClean="0">
                    <a:solidFill>
                      <a:prstClr val="black"/>
                    </a:solidFill>
                  </a:rPr>
                  <a:t>P</a:t>
                </a:r>
                <a:r>
                  <a:rPr lang="en-US" sz="2400" b="1" kern="0" baseline="-25000" dirty="0" smtClean="0">
                    <a:solidFill>
                      <a:prstClr val="black"/>
                    </a:solidFill>
                  </a:rPr>
                  <a:t>i </a:t>
                </a:r>
                <a:r>
                  <a:rPr lang="ru-RU" sz="2400" b="1" kern="0" baseline="-25000" dirty="0" err="1" smtClean="0">
                    <a:solidFill>
                      <a:prstClr val="black"/>
                    </a:solidFill>
                  </a:rPr>
                  <a:t>ам</a:t>
                </a:r>
                <a:r>
                  <a:rPr lang="ru-RU" sz="2400" b="1" kern="0" baseline="-25000" dirty="0" smtClean="0">
                    <a:solidFill>
                      <a:prstClr val="black"/>
                    </a:solidFill>
                  </a:rPr>
                  <a:t> </a:t>
                </a:r>
                <a:r>
                  <a:rPr lang="ru-RU" sz="2400" kern="0" dirty="0" smtClean="0">
                    <a:solidFill>
                      <a:prstClr val="black"/>
                    </a:solidFill>
                  </a:rPr>
                  <a:t>- цена приобретения </a:t>
                </a:r>
                <a:r>
                  <a:rPr lang="en-US" sz="2400" kern="0" dirty="0" err="1" smtClean="0">
                    <a:solidFill>
                      <a:prstClr val="black"/>
                    </a:solidFill>
                  </a:rPr>
                  <a:t>i</a:t>
                </a:r>
                <a:r>
                  <a:rPr lang="en-US" sz="2400" kern="0" dirty="0" smtClean="0">
                    <a:solidFill>
                      <a:prstClr val="black"/>
                    </a:solidFill>
                  </a:rPr>
                  <a:t>-</a:t>
                </a:r>
                <a:r>
                  <a:rPr lang="ru-RU" sz="2400" kern="0" dirty="0" err="1" smtClean="0">
                    <a:solidFill>
                      <a:prstClr val="black"/>
                    </a:solidFill>
                  </a:rPr>
                  <a:t>го</a:t>
                </a:r>
                <a:r>
                  <a:rPr lang="ru-RU" sz="2400" kern="0" dirty="0" smtClean="0">
                    <a:solidFill>
                      <a:prstClr val="black"/>
                    </a:solidFill>
                  </a:rPr>
                  <a:t> транспортного средства на 	основании </a:t>
                </a:r>
                <a:r>
                  <a:rPr lang="ru-RU" sz="2400" b="1" i="1" kern="0" dirty="0" smtClean="0">
                    <a:solidFill>
                      <a:prstClr val="black"/>
                    </a:solidFill>
                  </a:rPr>
                  <a:t>нормативов обеспечения</a:t>
                </a:r>
              </a:p>
              <a:p>
                <a:pPr marL="452438" indent="0" algn="just">
                  <a:lnSpc>
                    <a:spcPct val="100000"/>
                  </a:lnSpc>
                  <a:spcBef>
                    <a:spcPts val="0"/>
                  </a:spcBef>
                  <a:buFont typeface="Symbol" pitchFamily="18" charset="2"/>
                  <a:buNone/>
                </a:pPr>
                <a:r>
                  <a:rPr lang="en-US" sz="2400" b="1" i="1" kern="0" dirty="0" smtClean="0">
                    <a:solidFill>
                      <a:prstClr val="black"/>
                    </a:solidFill>
                  </a:rPr>
                  <a:t>i – </a:t>
                </a:r>
                <a:r>
                  <a:rPr lang="ru-RU" sz="2400" i="1" kern="0" dirty="0" smtClean="0">
                    <a:solidFill>
                      <a:prstClr val="black"/>
                    </a:solidFill>
                  </a:rPr>
                  <a:t>вид автомобиля</a:t>
                </a:r>
                <a:endParaRPr lang="ru-RU" sz="2400" i="1" kern="0" dirty="0"/>
              </a:p>
            </p:txBody>
          </p:sp>
        </mc:Choice>
        <mc:Fallback xmlns="">
          <p:sp>
            <p:nvSpPr>
              <p:cNvPr id="6" name="Объект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40768"/>
                <a:ext cx="8229600" cy="4680520"/>
              </a:xfrm>
              <a:prstGeom prst="rect">
                <a:avLst/>
              </a:prstGeom>
              <a:blipFill rotWithShape="1">
                <a:blip r:embed="rId2"/>
                <a:stretch>
                  <a:fillRect l="-1185" t="-1042" r="-1333" b="-19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244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71161" y="620688"/>
            <a:ext cx="8675687" cy="41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Пример</a:t>
            </a:r>
            <a:r>
              <a:rPr lang="en-US" sz="2800" b="1" dirty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2</a:t>
            </a:r>
            <a:r>
              <a:rPr lang="en-US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]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: нормативы обеспечения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472333"/>
              </p:ext>
            </p:extLst>
          </p:nvPr>
        </p:nvGraphicFramePr>
        <p:xfrm>
          <a:off x="126760" y="1052736"/>
          <a:ext cx="8964487" cy="545934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437292"/>
                <a:gridCol w="1183097"/>
                <a:gridCol w="2232248"/>
                <a:gridCol w="952643"/>
                <a:gridCol w="1080120"/>
                <a:gridCol w="2304256"/>
                <a:gridCol w="774831"/>
              </a:tblGrid>
              <a:tr h="482007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Уровень </a:t>
                      </a:r>
                      <a:r>
                        <a:rPr lang="ru-RU" sz="1200" b="1" spc="0" baseline="0" dirty="0" smtClean="0">
                          <a:effectLst/>
                        </a:rPr>
                        <a:t>ФГО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vert="vert2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ТС с </a:t>
                      </a:r>
                      <a:r>
                        <a:rPr lang="ru-RU" sz="1200" b="1" spc="0" baseline="0" dirty="0">
                          <a:effectLst/>
                        </a:rPr>
                        <a:t>персональным закреплением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ТС с </a:t>
                      </a:r>
                      <a:r>
                        <a:rPr lang="ru-RU" sz="1200" b="1" spc="0" baseline="0" dirty="0">
                          <a:effectLst/>
                        </a:rPr>
                        <a:t>персональным </a:t>
                      </a:r>
                      <a:r>
                        <a:rPr lang="ru-RU" sz="1200" b="1" spc="0" baseline="0" dirty="0" smtClean="0">
                          <a:effectLst/>
                        </a:rPr>
                        <a:t>закреплением (по </a:t>
                      </a:r>
                      <a:r>
                        <a:rPr lang="ru-RU" sz="1200" b="1" spc="0" baseline="0" dirty="0">
                          <a:effectLst/>
                        </a:rPr>
                        <a:t>решению руководителя </a:t>
                      </a:r>
                      <a:r>
                        <a:rPr lang="ru-RU" sz="1200" b="1" spc="0" baseline="0" dirty="0" smtClean="0">
                          <a:effectLst/>
                        </a:rPr>
                        <a:t>ФГО)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96340" algn="l"/>
                        </a:tabLst>
                      </a:pPr>
                      <a:r>
                        <a:rPr lang="ru-RU" sz="1200" b="1" spc="0" baseline="0" dirty="0">
                          <a:effectLst/>
                        </a:rPr>
                        <a:t>Служебное </a:t>
                      </a:r>
                      <a:r>
                        <a:rPr lang="ru-RU" sz="1200" b="1" spc="0" baseline="0" dirty="0" smtClean="0">
                          <a:effectLst/>
                        </a:rPr>
                        <a:t>ТС, </a:t>
                      </a:r>
                      <a:r>
                        <a:rPr lang="ru-RU" sz="1200" b="1" spc="0" baseline="0" dirty="0">
                          <a:effectLst/>
                        </a:rPr>
                        <a:t>предоставляемое по вызову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Количество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количество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количество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</a:tr>
              <a:tr h="27356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ЦА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1 ед. на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гр. </a:t>
                      </a:r>
                      <a:r>
                        <a:rPr lang="ru-RU" sz="1200" b="1" spc="0" baseline="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или зам. руководителя </a:t>
                      </a: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ФГО, относящуюся к высшей группе должностей категории «руководители»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2,5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 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–руководителя или зам. руководителя ФГО (за исключением руководителя, зам руководителя федерального агентства, зам руководителя федеральной службы);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2,0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 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или зам. руководителя федерального агентства, зам. руководителя федеральной службы</a:t>
                      </a: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1 ед.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структурного подразделения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ФГО</a:t>
                      </a:r>
                      <a:endParaRPr lang="ru-RU" sz="1200" b="0" kern="1200" spc="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1,5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структурного подразделения ФГО</a:t>
                      </a:r>
                      <a:endParaRPr lang="ru-RU" sz="1200" b="0" kern="1200" spc="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трехкратного размера количества ТС с персональным закреплением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1,0 млн. руб.</a:t>
                      </a: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не более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 л/с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</a:tr>
              <a:tr h="14435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Терр</a:t>
                      </a:r>
                      <a:r>
                        <a:rPr lang="ru-RU" sz="1200" b="1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орган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более 1 ед. на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предельной численности.</a:t>
                      </a:r>
                    </a:p>
                    <a:p>
                      <a:pPr algn="ctr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ля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терр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органов ФГО, осуществляющих контрольные (надзорные) полномочия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дополнительно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АС не более 1 ед. на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предельной численности.</a:t>
                      </a:r>
                    </a:p>
                    <a:p>
                      <a:pPr algn="ctr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не более 1 ед., если предельная численность службы, менее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ед.</a:t>
                      </a:r>
                      <a:endParaRPr lang="ru-RU" sz="10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1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1,0 млн. руб.</a:t>
                      </a: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не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более </a:t>
                      </a:r>
                      <a:r>
                        <a:rPr lang="ru-RU" sz="11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 л/с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3059832" y="4841795"/>
            <a:ext cx="266429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объем</a:t>
            </a: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6763210" y="3044509"/>
            <a:ext cx="2246184" cy="116100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цена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1403648" y="2060848"/>
            <a:ext cx="2520280" cy="288032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176479" y="2150821"/>
            <a:ext cx="468052" cy="27003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6" idx="2"/>
          </p:cNvCxnSpPr>
          <p:nvPr/>
        </p:nvCxnSpPr>
        <p:spPr>
          <a:xfrm flipH="1" flipV="1">
            <a:off x="2843808" y="2141421"/>
            <a:ext cx="3919402" cy="1483591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6" idx="1"/>
          </p:cNvCxnSpPr>
          <p:nvPr/>
        </p:nvCxnSpPr>
        <p:spPr>
          <a:xfrm flipH="1" flipV="1">
            <a:off x="5724128" y="2141421"/>
            <a:ext cx="1368028" cy="107311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779912" y="5805264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(с учетом остатка)</a:t>
            </a:r>
          </a:p>
        </p:txBody>
      </p:sp>
    </p:spTree>
    <p:extLst>
      <p:ext uri="{BB962C8B-B14F-4D97-AF65-F5344CB8AC3E}">
        <p14:creationId xmlns:p14="http://schemas.microsoft.com/office/powerpoint/2010/main" val="158084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9512" y="4941168"/>
            <a:ext cx="8784976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3861048"/>
            <a:ext cx="8856984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6244" y="915378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1" i="1" dirty="0" smtClean="0">
                <a:solidFill>
                  <a:schemeClr val="tx1"/>
                </a:solidFill>
              </a:rPr>
              <a:t>Требования к объекту закупки </a:t>
            </a:r>
            <a:r>
              <a:rPr lang="ru-RU" dirty="0"/>
              <a:t>–  требования к </a:t>
            </a:r>
            <a:r>
              <a:rPr lang="ru-RU" b="1" i="1" dirty="0"/>
              <a:t>количеству, качеству, потребительским свойствам и иным характеристикам</a:t>
            </a:r>
            <a:r>
              <a:rPr lang="ru-RU" b="1" dirty="0"/>
              <a:t> </a:t>
            </a:r>
            <a:r>
              <a:rPr lang="ru-RU" dirty="0"/>
              <a:t>товаров, работ, услуг, позволяющие обеспечить государственные и муниципальные нужды, но не приводящие к закупкам товаров, работ, услуг, которые имеют избыточные потребительские свойства или являются предметами роскоши в соответствии с законодательством Российской </a:t>
            </a:r>
            <a:r>
              <a:rPr lang="ru-RU" dirty="0" smtClean="0"/>
              <a:t>Федерации</a:t>
            </a:r>
            <a:endParaRPr lang="ru-RU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42166" y="521424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требований к объекту закупки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4288226" y="2665446"/>
            <a:ext cx="639557" cy="648073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8302"/>
            <a:ext cx="914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400" b="1" i="1" dirty="0"/>
              <a:t>проекты постановлений Правительства Российской Федерации:</a:t>
            </a:r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r>
              <a:rPr lang="ru-RU" dirty="0" smtClean="0"/>
              <a:t>«</a:t>
            </a:r>
            <a:r>
              <a:rPr lang="ru-RU" sz="2400" dirty="0"/>
              <a:t>Об утверждении Общих требований к отдельным видам товаров, работ, услуг (в том числе предельных цен товаров, работ, услуг)»</a:t>
            </a:r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r>
              <a:rPr lang="ru-RU" sz="2400" dirty="0" smtClean="0"/>
              <a:t>«</a:t>
            </a:r>
            <a:r>
              <a:rPr lang="ru-RU" sz="2400" dirty="0"/>
              <a:t>Об утверждении Требований к отдельным видам товаров, работ, услуг (в том числе предельных цен товаров, работ, услуг)»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7624" y="6237312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http://minfin.ru/ru/budget/federal_budget/budj_akti/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44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08055654"/>
              </p:ext>
            </p:extLst>
          </p:nvPr>
        </p:nvGraphicFramePr>
        <p:xfrm>
          <a:off x="107504" y="1774417"/>
          <a:ext cx="619268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952900" y="1558393"/>
            <a:ext cx="990977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0" dirty="0">
                <a:solidFill>
                  <a:schemeClr val="accent1">
                    <a:lumMod val="75000"/>
                  </a:schemeClr>
                </a:solidFill>
              </a:rPr>
              <a:t>}</a:t>
            </a:r>
            <a:endParaRPr lang="ru-RU" sz="20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04248" y="2134457"/>
            <a:ext cx="22322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территориальные органы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подведомственные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указанным органам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казенные учреждения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учреждения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0809" y="620199"/>
            <a:ext cx="8675687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Субъекты </a:t>
            </a:r>
            <a:r>
              <a:rPr lang="ru-RU" sz="2800" b="1" dirty="0" err="1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правоприменения</a:t>
            </a: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 в предметном нормировании</a:t>
            </a:r>
            <a:endParaRPr lang="ru-RU" sz="2800" b="1" dirty="0">
              <a:solidFill>
                <a:srgbClr val="514185"/>
              </a:solidFill>
              <a:latin typeface="Calibri"/>
              <a:ea typeface="Arial Unicode MS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678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Выгнутая вправо стрелка 2"/>
          <p:cNvSpPr/>
          <p:nvPr/>
        </p:nvSpPr>
        <p:spPr>
          <a:xfrm>
            <a:off x="6938329" y="3119426"/>
            <a:ext cx="2171679" cy="900100"/>
          </a:xfrm>
          <a:prstGeom prst="curvedLef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105235" y="3119426"/>
            <a:ext cx="2361193" cy="900100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229468" y="1247218"/>
            <a:ext cx="4896544" cy="6480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latin typeface="Times New Roman" pitchFamily="16" charset="0"/>
                <a:cs typeface="Arial Unicode MS" pitchFamily="32" charset="0"/>
              </a:rPr>
              <a:t>Требования </a:t>
            </a:r>
            <a:r>
              <a:rPr lang="ru-RU" sz="2400" b="1" dirty="0">
                <a:latin typeface="Times New Roman" pitchFamily="16" charset="0"/>
                <a:cs typeface="Arial Unicode MS" pitchFamily="32" charset="0"/>
              </a:rPr>
              <a:t>к объекту закупки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40574" y="2471354"/>
            <a:ext cx="3096344" cy="93610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Обязательный перечень</a:t>
            </a:r>
            <a:endParaRPr lang="ru-RU" sz="2400" b="1" dirty="0">
              <a:solidFill>
                <a:schemeClr val="dk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5393102" y="2471354"/>
            <a:ext cx="3096344" cy="93610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Ведомственный перечень</a:t>
            </a:r>
            <a:endParaRPr lang="ru-RU" sz="2400" b="1" dirty="0">
              <a:solidFill>
                <a:schemeClr val="dk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8" name="Прямая со стрелкой 7"/>
          <p:cNvCxnSpPr>
            <a:endCxn id="6" idx="0"/>
          </p:cNvCxnSpPr>
          <p:nvPr/>
        </p:nvCxnSpPr>
        <p:spPr bwMode="auto">
          <a:xfrm flipH="1">
            <a:off x="2188746" y="1895290"/>
            <a:ext cx="864000" cy="576000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Прямая со стрелкой 8"/>
          <p:cNvCxnSpPr/>
          <p:nvPr/>
        </p:nvCxnSpPr>
        <p:spPr bwMode="auto">
          <a:xfrm>
            <a:off x="5897158" y="1895290"/>
            <a:ext cx="720080" cy="57600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Прямоугольник 9"/>
          <p:cNvSpPr/>
          <p:nvPr/>
        </p:nvSpPr>
        <p:spPr>
          <a:xfrm>
            <a:off x="5512964" y="5133946"/>
            <a:ext cx="3096344" cy="1301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9263" eaLnBrk="0" hangingPunct="0">
              <a:lnSpc>
                <a:spcPct val="70000"/>
              </a:lnSpc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критериями, определенными Общими требованиями, и в порядке, определенном Требованиями;</a:t>
            </a:r>
          </a:p>
          <a:p>
            <a:pPr marL="285750" indent="-285750" algn="just" defTabSz="449263" eaLnBrk="0" hangingPunct="0">
              <a:lnSpc>
                <a:spcPct val="70000"/>
              </a:lnSpc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виды товаров, работ, услуг, указанные в обязательном перечне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6559" y="5167233"/>
            <a:ext cx="30963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соответствии с критериями, определенными Общими требованиями,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в порядке, определенном Требованиями</a:t>
            </a:r>
          </a:p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39897" y="619404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Структура требований к объекту 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закупки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77193" y="4375145"/>
            <a:ext cx="2808315" cy="7920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eaLnBrk="0" hangingPunct="0">
              <a:buClr>
                <a:srgbClr val="000000"/>
              </a:buClr>
              <a:buSzPct val="100000"/>
            </a:pPr>
            <a:r>
              <a:rPr lang="ru-RU" sz="2400" b="1" dirty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Формирует ГРБС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4588" y="4365286"/>
            <a:ext cx="2808315" cy="79208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Формируют ВОИВ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7500" y="3569476"/>
            <a:ext cx="4320480" cy="846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Вид товара (работ, услуги) – соответствует 6-значному коду позиции по ОКПД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3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8383" y="2691156"/>
            <a:ext cx="8280920" cy="3744416"/>
          </a:xfrm>
          <a:prstGeom prst="roundRect">
            <a:avLst/>
          </a:prstGeom>
          <a:pattFill prst="lt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94063" y="458908"/>
            <a:ext cx="8229600" cy="778098"/>
          </a:xfrm>
          <a:prstGeom prst="rect">
            <a:avLst/>
          </a:prstGeom>
        </p:spPr>
        <p:txBody>
          <a:bodyPr/>
          <a:lstStyle>
            <a:lvl1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defRPr>
            </a:lvl1pPr>
            <a:lvl2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2pPr>
            <a:lvl3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3pPr>
            <a:lvl4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4pPr>
            <a:lvl5pPr algn="ctr" defTabSz="449263" rtl="0" eaLnBrk="0" fontAlgn="base" hangingPunct="0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8" charset="0"/>
              <a:defRPr sz="2600">
                <a:solidFill>
                  <a:srgbClr val="514185"/>
                </a:solidFill>
                <a:latin typeface="Times New Roman" pitchFamily="16" charset="0"/>
                <a:ea typeface="Arial Unicode MS" pitchFamily="34" charset="-128"/>
                <a:cs typeface="Arial Unicode MS" pitchFamily="32" charset="0"/>
              </a:defRPr>
            </a:lvl5pPr>
            <a:lvl6pPr marL="4572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6pPr>
            <a:lvl7pPr marL="9144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7pPr>
            <a:lvl8pPr marL="13716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8pPr>
            <a:lvl9pPr marL="1828800" algn="ctr" defTabSz="449263" rtl="0" eaLnBrk="1" fontAlgn="base" hangingPunct="1">
              <a:lnSpc>
                <a:spcPct val="27000"/>
              </a:lnSpc>
              <a:spcBef>
                <a:spcPct val="0"/>
              </a:spcBef>
              <a:spcAft>
                <a:spcPct val="0"/>
              </a:spcAft>
              <a:buClr>
                <a:srgbClr val="514185"/>
              </a:buClr>
              <a:buSzPct val="100000"/>
              <a:buFont typeface="Times New Roman" pitchFamily="16" charset="0"/>
              <a:defRPr sz="2600">
                <a:solidFill>
                  <a:srgbClr val="514185"/>
                </a:solidFill>
                <a:latin typeface="Times New Roman" pitchFamily="16" charset="0"/>
                <a:cs typeface="Arial Unicode MS" pitchFamily="32" charset="0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kern="0" smtClean="0"/>
              <a:t>Критерии отбора вида товара (работы, услуги) для включения в перечень</a:t>
            </a:r>
            <a:endParaRPr lang="ru-RU" sz="2800" b="1" kern="0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257474" y="1340768"/>
            <a:ext cx="8229600" cy="5184576"/>
          </a:xfrm>
          <a:prstGeom prst="rect">
            <a:avLst/>
          </a:prstGeom>
        </p:spPr>
        <p:txBody>
          <a:bodyPr/>
          <a:lstStyle>
            <a:lvl1pPr marL="317500" indent="-317500" algn="l" defTabSz="449263" rtl="0" eaLnBrk="0" fontAlgn="base" hangingPunct="0">
              <a:lnSpc>
                <a:spcPct val="33000"/>
              </a:lnSpc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"/>
              <a:defRPr sz="2600">
                <a:solidFill>
                  <a:srgbClr val="000000"/>
                </a:solidFill>
                <a:latin typeface="+mn-lt"/>
                <a:ea typeface="Arial Unicode MS" pitchFamily="34" charset="-128"/>
                <a:cs typeface="+mn-cs"/>
              </a:defRPr>
            </a:lvl1pPr>
            <a:lvl2pPr marL="717550" indent="-260350" algn="l" defTabSz="449263" rtl="0" eaLnBrk="0" fontAlgn="base" hangingPunct="0">
              <a:lnSpc>
                <a:spcPct val="33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"/>
              <a:defRPr sz="2400">
                <a:solidFill>
                  <a:srgbClr val="000000"/>
                </a:solidFill>
                <a:latin typeface="+mn-lt"/>
                <a:ea typeface="Arial Unicode MS" pitchFamily="34" charset="-128"/>
                <a:cs typeface="+mn-cs"/>
              </a:defRPr>
            </a:lvl2pPr>
            <a:lvl3pPr marL="1143000" indent="-228600" algn="l" defTabSz="449263" rtl="0" eaLnBrk="0" fontAlgn="base" hangingPunct="0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"/>
              <a:defRPr sz="2000">
                <a:solidFill>
                  <a:srgbClr val="000000"/>
                </a:solidFill>
                <a:latin typeface="+mn-lt"/>
                <a:ea typeface="Arial Unicode MS" pitchFamily="34" charset="-128"/>
                <a:cs typeface="+mn-cs"/>
              </a:defRPr>
            </a:lvl3pPr>
            <a:lvl4pPr marL="1600200" indent="-228600" algn="l" defTabSz="449263" rtl="0" eaLnBrk="0" fontAlgn="base" hangingPunct="0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"/>
              <a:defRPr sz="2000">
                <a:solidFill>
                  <a:srgbClr val="000000"/>
                </a:solidFill>
                <a:latin typeface="+mn-lt"/>
                <a:ea typeface="Arial Unicode MS" pitchFamily="34" charset="-128"/>
                <a:cs typeface="+mn-cs"/>
              </a:defRPr>
            </a:lvl4pPr>
            <a:lvl5pPr marL="2057400" indent="-228600" algn="l" defTabSz="449263" rtl="0" eaLnBrk="0" fontAlgn="base" hangingPunct="0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8" charset="2"/>
              <a:buChar char=""/>
              <a:defRPr sz="2000">
                <a:solidFill>
                  <a:srgbClr val="000000"/>
                </a:solidFill>
                <a:latin typeface="+mn-lt"/>
                <a:ea typeface="Arial Unicode MS" pitchFamily="34" charset="-128"/>
                <a:cs typeface="+mn-cs"/>
              </a:defRPr>
            </a:lvl5pPr>
            <a:lvl6pPr marL="2514600" indent="-228600" algn="l" defTabSz="449263" rtl="0" eaLnBrk="1" fontAlgn="base" hangingPunct="1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6" charset="2"/>
              <a:buChar char=""/>
              <a:defRPr sz="20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eaLnBrk="1" fontAlgn="base" hangingPunct="1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6" charset="2"/>
              <a:buChar char=""/>
              <a:defRPr sz="20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eaLnBrk="1" fontAlgn="base" hangingPunct="1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6" charset="2"/>
              <a:buChar char=""/>
              <a:defRPr sz="20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eaLnBrk="1" fontAlgn="base" hangingPunct="1">
              <a:lnSpc>
                <a:spcPct val="33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Symbol" pitchFamily="16" charset="2"/>
              <a:buChar char=""/>
              <a:defRPr sz="20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0" indent="457200" algn="just">
              <a:lnSpc>
                <a:spcPct val="100000"/>
              </a:lnSpc>
              <a:spcBef>
                <a:spcPts val="0"/>
              </a:spcBef>
              <a:buFont typeface="Symbol" pitchFamily="18" charset="2"/>
              <a:buNone/>
            </a:pPr>
            <a:r>
              <a:rPr lang="ru-RU" sz="2400" b="1" kern="0" dirty="0" smtClean="0"/>
              <a:t>Критерии и их значения</a:t>
            </a:r>
            <a:r>
              <a:rPr lang="ru-RU" sz="2400" kern="0" dirty="0" smtClean="0"/>
              <a:t>, а </a:t>
            </a:r>
            <a:r>
              <a:rPr lang="ru-RU" sz="2400" b="1" kern="0" dirty="0" smtClean="0"/>
              <a:t>также порядок применения </a:t>
            </a:r>
            <a:r>
              <a:rPr lang="ru-RU" sz="2400" kern="0" dirty="0" smtClean="0"/>
              <a:t>определяются Правительством РФ, ВИОГВ субъектов РФ, местными администрациями МО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Font typeface="Symbol" pitchFamily="18" charset="2"/>
              <a:buNone/>
            </a:pPr>
            <a:endParaRPr lang="ru-RU" sz="2400" b="1" kern="0" dirty="0" smtClean="0"/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Font typeface="Symbol" pitchFamily="18" charset="2"/>
              <a:buNone/>
            </a:pPr>
            <a:r>
              <a:rPr lang="ru-RU" sz="2400" b="1" kern="0" dirty="0" smtClean="0"/>
              <a:t>Обязательные критерии</a:t>
            </a:r>
            <a:r>
              <a:rPr lang="ru-RU" sz="2400" kern="0" dirty="0" smtClean="0"/>
              <a:t>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kern="0" dirty="0" smtClean="0"/>
              <a:t>Доля</a:t>
            </a:r>
            <a:r>
              <a:rPr lang="ru-RU" sz="2400" b="1" kern="0" dirty="0" smtClean="0"/>
              <a:t> расходов</a:t>
            </a:r>
            <a:r>
              <a:rPr lang="ru-RU" sz="2400" kern="0" dirty="0" smtClean="0"/>
              <a:t> на приобретение товаров (работ, услуг), относимых на соответствующий ОКПД в общем объеме расходов на закупки;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400" kern="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kern="0" dirty="0" smtClean="0"/>
              <a:t>Доля </a:t>
            </a:r>
            <a:r>
              <a:rPr lang="ru-RU" sz="2400" b="1" kern="0" dirty="0" smtClean="0"/>
              <a:t>количества контрактов </a:t>
            </a:r>
            <a:r>
              <a:rPr lang="ru-RU" sz="2400" kern="0" dirty="0" smtClean="0"/>
              <a:t>на приобретение ТРУ (</a:t>
            </a:r>
            <a:r>
              <a:rPr lang="ru-RU" sz="2400" b="1" kern="0" dirty="0" smtClean="0"/>
              <a:t>количества (объема) приобретаемых ТРУ </a:t>
            </a:r>
            <a:r>
              <a:rPr lang="ru-RU" sz="2400" kern="0" dirty="0" smtClean="0"/>
              <a:t>в общем количестве контрактов (количестве (объеме) приобретаемых ТРУ).</a:t>
            </a:r>
            <a:endParaRPr lang="ru-RU" sz="2400" kern="0" dirty="0"/>
          </a:p>
        </p:txBody>
      </p:sp>
    </p:spTree>
    <p:extLst>
      <p:ext uri="{BB962C8B-B14F-4D97-AF65-F5344CB8AC3E}">
        <p14:creationId xmlns:p14="http://schemas.microsoft.com/office/powerpoint/2010/main" val="1705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9"/>
            <a:ext cx="86756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kern="0" dirty="0" smtClean="0">
                <a:latin typeface="+mj-lt"/>
                <a:ea typeface="Arial Unicode MS" pitchFamily="34" charset="-128"/>
                <a:cs typeface="Arial Unicode MS"/>
              </a:rPr>
              <a:t>Обязательный перечень включает:</a:t>
            </a:r>
            <a:endParaRPr lang="ru-RU" b="1" dirty="0" smtClean="0">
              <a:latin typeface="+mj-lt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95536" y="1268760"/>
            <a:ext cx="8675687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ноутбуки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планшетные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компьютеры (30.02.12);</a:t>
            </a: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компьютеры персональные настольные, рабочие станции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(30.02.15);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принтеры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сканеры, МФУ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(30.02.16);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телефоны мобильные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(32.20.11);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втомобили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легковые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(34.10.22);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автотранспортные для перевозки 10 человек и более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(34.10.30)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автотранспортные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грузовые  (34.10.41);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сидения с металлическим каркасом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(36.11.11);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сидения с деревянным каркасом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(36.11.12);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металлическая для офисов, административных помещений, учебных заведений, учреждений культуры и т.п.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(36.12.11);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деревянная для офисов, административных помещений, учебных заведений, учреждений культуры и т.п.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(36.12.12).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74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6990" y="1326778"/>
            <a:ext cx="853345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/>
            <a:endParaRPr lang="ru-RU" sz="1600" dirty="0" smtClean="0"/>
          </a:p>
          <a:p>
            <a:pPr indent="539750" algn="just"/>
            <a:r>
              <a:rPr lang="ru-RU" sz="2400" dirty="0"/>
              <a:t>Объект закупки включается в Ведомственный перечень, если объект закупки удовлетворят следующей формуле:</a:t>
            </a:r>
          </a:p>
          <a:p>
            <a:pPr indent="539750" algn="just"/>
            <a:endParaRPr lang="ru-RU" sz="2400" b="1" dirty="0"/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lvl="0" indent="539750" algn="just"/>
            <a:r>
              <a:rPr lang="ru-RU" sz="1600" dirty="0" smtClean="0"/>
              <a:t>Органы </a:t>
            </a:r>
            <a:r>
              <a:rPr lang="ru-RU" sz="1600" dirty="0"/>
              <a:t>власти при формировании Ведомственного перечня вправе включить в него </a:t>
            </a:r>
            <a:r>
              <a:rPr lang="ru-RU" sz="1600" b="1" dirty="0"/>
              <a:t>дополнительно</a:t>
            </a:r>
            <a:r>
              <a:rPr lang="ru-RU" sz="1600" dirty="0"/>
              <a:t>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/>
              <a:t>отдельные виды товаров, работ, услуг, не указанные в Обязательном </a:t>
            </a:r>
            <a:r>
              <a:rPr lang="ru-RU" sz="1600" dirty="0" smtClean="0"/>
              <a:t>перечне;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/>
              <a:t>характеристики (свойства) </a:t>
            </a:r>
            <a:r>
              <a:rPr lang="ru-RU" sz="1600" dirty="0"/>
              <a:t>товаров, работ, услуг, не включенные в Обязательный перечень;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/>
              <a:t>значения </a:t>
            </a:r>
            <a:r>
              <a:rPr lang="ru-RU" sz="1600" dirty="0"/>
              <a:t>количественных и (или) качественных показателей </a:t>
            </a:r>
            <a:r>
              <a:rPr lang="ru-RU" sz="1600" dirty="0" smtClean="0"/>
              <a:t>характеристик (свойств), отличающихся от значений</a:t>
            </a:r>
            <a:r>
              <a:rPr lang="ru-RU" sz="1600" dirty="0"/>
              <a:t>, </a:t>
            </a:r>
            <a:r>
              <a:rPr lang="ru-RU" sz="1600" dirty="0" smtClean="0"/>
              <a:t>предусмотренных Обязательным перечнем. </a:t>
            </a:r>
            <a:r>
              <a:rPr lang="ru-RU" sz="1600" i="1" dirty="0"/>
              <a:t>При этом такие значения должны быть обоснованы. Обоснование значений характеристик товаров, отличающихся от значений, содержащихся в Обязательном перечне, осуществляется в том числе с использованием функционального назначения товара</a:t>
            </a:r>
            <a:r>
              <a:rPr lang="ru-RU" sz="1600" i="1" dirty="0" smtClean="0"/>
              <a:t>.</a:t>
            </a: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77174" y="548680"/>
            <a:ext cx="8229600" cy="77809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Использование критериев на примере федерального перечня</a:t>
            </a:r>
            <a:endParaRPr lang="ru-RU" sz="28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6597" y="2478906"/>
            <a:ext cx="266429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Доля расходов</a:t>
            </a:r>
          </a:p>
          <a:p>
            <a:pPr algn="ctr"/>
            <a:r>
              <a:rPr lang="ru-RU" baseline="30000" dirty="0" smtClean="0"/>
              <a:t>______________________________</a:t>
            </a:r>
          </a:p>
          <a:p>
            <a:pPr algn="ctr"/>
            <a:r>
              <a:rPr lang="ru-RU" dirty="0" smtClean="0"/>
              <a:t>Общий объем расходов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6726" y="2478906"/>
            <a:ext cx="316835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Доля количества (объема)</a:t>
            </a:r>
          </a:p>
          <a:p>
            <a:pPr algn="ctr"/>
            <a:r>
              <a:rPr lang="ru-RU" baseline="30000" dirty="0" smtClean="0"/>
              <a:t>_________________________________</a:t>
            </a:r>
          </a:p>
          <a:p>
            <a:pPr algn="ctr"/>
            <a:r>
              <a:rPr lang="ru-RU" dirty="0" smtClean="0"/>
              <a:t>Общее количество(объем)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95830" y="2838946"/>
            <a:ext cx="432048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12254" y="2910954"/>
            <a:ext cx="1420186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&gt;</a:t>
            </a:r>
            <a:r>
              <a:rPr lang="ru-RU" sz="3200" b="1" dirty="0" smtClean="0">
                <a:solidFill>
                  <a:schemeClr val="tx1"/>
                </a:solidFill>
              </a:rPr>
              <a:t> 20%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87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326" y="1484784"/>
            <a:ext cx="7848872" cy="4752528"/>
          </a:xfrm>
          <a:prstGeom prst="roundRect">
            <a:avLst/>
          </a:prstGeom>
          <a:pattFill prst="lt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7963" y="2723680"/>
            <a:ext cx="7385597" cy="72007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4497" y="609902"/>
            <a:ext cx="8784976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Планирование закупок</a:t>
            </a: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241110" y="1219197"/>
            <a:ext cx="5011749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Планирование закупок</a:t>
            </a:r>
          </a:p>
        </p:txBody>
      </p:sp>
      <p:cxnSp>
        <p:nvCxnSpPr>
          <p:cNvPr id="11" name="Прямая со стрелкой 10"/>
          <p:cNvCxnSpPr>
            <a:stCxn id="10" idx="2"/>
          </p:cNvCxnSpPr>
          <p:nvPr/>
        </p:nvCxnSpPr>
        <p:spPr bwMode="auto">
          <a:xfrm flipH="1">
            <a:off x="2673159" y="1867269"/>
            <a:ext cx="2073826" cy="827175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10" idx="2"/>
            <a:endCxn id="14" idx="0"/>
          </p:cNvCxnSpPr>
          <p:nvPr/>
        </p:nvCxnSpPr>
        <p:spPr bwMode="auto">
          <a:xfrm>
            <a:off x="4746985" y="1867269"/>
            <a:ext cx="2048142" cy="827175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93039" y="2694444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 закупок (ст.17)</a:t>
            </a:r>
            <a:endParaRPr lang="ru-RU" sz="20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517475" y="2694444"/>
            <a:ext cx="255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планы-графики закупок (ст.21)</a:t>
            </a:r>
            <a:endParaRPr lang="ru-RU" sz="20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990342" y="5300760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обоснование закупок</a:t>
            </a:r>
          </a:p>
          <a:p>
            <a:pPr algn="ctr"/>
            <a:r>
              <a:rPr lang="ru-RU" sz="2000" b="1" i="1" dirty="0" smtClean="0"/>
              <a:t>(ст.18)</a:t>
            </a:r>
            <a:endParaRPr lang="ru-RU" sz="20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833859" y="5300760"/>
            <a:ext cx="2784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/>
              <a:t>нормирование закупок</a:t>
            </a:r>
          </a:p>
          <a:p>
            <a:pPr algn="ctr"/>
            <a:r>
              <a:rPr lang="ru-RU" sz="2000" b="1" i="1" dirty="0" smtClean="0"/>
              <a:t>(ст.19)</a:t>
            </a:r>
            <a:endParaRPr lang="ru-RU" sz="2000" b="1" i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 flipV="1">
            <a:off x="846326" y="4934623"/>
            <a:ext cx="7848872" cy="629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 bwMode="auto">
          <a:xfrm rot="16200000">
            <a:off x="4131464" y="3573124"/>
            <a:ext cx="1278594" cy="1296144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4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4" y="727199"/>
            <a:ext cx="86756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kern="0" dirty="0" smtClean="0">
                <a:latin typeface="+mj-lt"/>
                <a:ea typeface="Arial Unicode MS" pitchFamily="34" charset="-128"/>
                <a:cs typeface="Arial Unicode MS"/>
              </a:rPr>
              <a:t>Примерная форма обязательного перечня</a:t>
            </a:r>
            <a:endParaRPr lang="ru-RU" b="1" dirty="0" smtClean="0"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456610"/>
              </p:ext>
            </p:extLst>
          </p:nvPr>
        </p:nvGraphicFramePr>
        <p:xfrm>
          <a:off x="183675" y="1556789"/>
          <a:ext cx="8786811" cy="32844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7206"/>
                <a:gridCol w="840759"/>
                <a:gridCol w="815425"/>
                <a:gridCol w="1728192"/>
                <a:gridCol w="1776863"/>
                <a:gridCol w="1610501"/>
                <a:gridCol w="1707865"/>
              </a:tblGrid>
              <a:tr h="850108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№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Код по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ОКПД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Наименование товара, работы, услуги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Требования к количеству, качеству, потребительским свойствам и иным характеристикам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5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характеристика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код </a:t>
                      </a:r>
                      <a:r>
                        <a:rPr lang="ru-RU" sz="1700" b="1" dirty="0">
                          <a:effectLst/>
                        </a:rPr>
                        <a:t>единицы измерения по ОКЕИ</a:t>
                      </a:r>
                      <a:endParaRPr lang="ru-RU" sz="17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наименование </a:t>
                      </a:r>
                      <a:r>
                        <a:rPr lang="ru-RU" sz="1700" b="1" dirty="0">
                          <a:effectLst/>
                        </a:rPr>
                        <a:t>единицы измерения</a:t>
                      </a:r>
                      <a:endParaRPr lang="ru-RU" sz="17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значение характеристики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</a:tr>
              <a:tr h="252970"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 30.02.12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ноутбук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размер и тип экрана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039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Дюйм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не более 15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время</a:t>
                      </a:r>
                      <a:r>
                        <a:rPr lang="ru-RU" sz="1500" baseline="0" dirty="0" smtClean="0">
                          <a:effectLst/>
                        </a:rPr>
                        <a:t> работы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356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Час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более 8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…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68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5121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 smtClean="0">
                <a:solidFill>
                  <a:srgbClr val="2E25DB"/>
                </a:solidFill>
              </a:rPr>
              <a:t>Ограничения для субъектов Российской Федерации и муниципальных образований</a:t>
            </a:r>
            <a:endParaRPr lang="ru-RU" sz="3600" dirty="0">
              <a:solidFill>
                <a:srgbClr val="2E25DB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2082552"/>
            <a:ext cx="3312368" cy="2282552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sz="2600" dirty="0" smtClean="0"/>
              <a:t>Требования (в том числе предельные цены), установленные для федеральных нужд</a:t>
            </a:r>
            <a:endParaRPr lang="ru-RU" sz="2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7ACEE-74BC-481E-858E-F7EE45CE5AB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6" name="Объект 4"/>
          <p:cNvSpPr txBox="1">
            <a:spLocks/>
          </p:cNvSpPr>
          <p:nvPr/>
        </p:nvSpPr>
        <p:spPr bwMode="auto">
          <a:xfrm>
            <a:off x="5580112" y="1988840"/>
            <a:ext cx="310668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2600" dirty="0" smtClean="0"/>
              <a:t>Требования (в том числе предельные цены), установленные для субъектов Российской Федерации и муниципальных образований</a:t>
            </a:r>
            <a:endParaRPr lang="ru-RU" sz="26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067944" y="2276872"/>
            <a:ext cx="1152128" cy="864096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067944" y="3140968"/>
            <a:ext cx="1152128" cy="7920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220344" y="3429000"/>
            <a:ext cx="999728" cy="656456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248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14400" y="476250"/>
            <a:ext cx="8229600" cy="922338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Требования к определению свойств товаров (работ, услуг)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914400" y="1557338"/>
            <a:ext cx="8229600" cy="4525962"/>
          </a:xfrm>
        </p:spPr>
        <p:txBody>
          <a:bodyPr/>
          <a:lstStyle/>
          <a:p>
            <a:pPr marL="0" indent="0">
              <a:spcAft>
                <a:spcPts val="2400"/>
              </a:spcAft>
              <a:buNone/>
            </a:pPr>
            <a:r>
              <a:rPr lang="ru-RU" dirty="0" smtClean="0"/>
              <a:t>Устанавливаются свойства товаров, имеющих:</a:t>
            </a:r>
          </a:p>
          <a:p>
            <a:pPr algn="just">
              <a:lnSpc>
                <a:spcPct val="80000"/>
              </a:lnSpc>
              <a:spcAft>
                <a:spcPts val="2400"/>
              </a:spcAft>
            </a:pPr>
            <a:r>
              <a:rPr lang="ru-RU" dirty="0" smtClean="0"/>
              <a:t> преимущественное влияние на цену товара;</a:t>
            </a:r>
          </a:p>
          <a:p>
            <a:pPr algn="just">
              <a:lnSpc>
                <a:spcPct val="80000"/>
              </a:lnSpc>
            </a:pPr>
            <a:r>
              <a:rPr lang="ru-RU" dirty="0"/>
              <a:t>н</a:t>
            </a:r>
            <a:r>
              <a:rPr lang="ru-RU" dirty="0" smtClean="0"/>
              <a:t>е обусловленные пригодностью товаров для эксплуатации и потребления в целях оказания государственных (муниципальных) услуг, выполнения функций органами власти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836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8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Характеристики 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(свойства) отдельных 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видов товаров, работ, услуг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366686"/>
              </p:ext>
            </p:extLst>
          </p:nvPr>
        </p:nvGraphicFramePr>
        <p:xfrm>
          <a:off x="314383" y="1772816"/>
          <a:ext cx="8362072" cy="3415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725"/>
                <a:gridCol w="2292843"/>
                <a:gridCol w="4536504"/>
              </a:tblGrid>
              <a:tr h="3550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Код по ОКПД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Характеристики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rowSpan="8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32.20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8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Телефоны мобильные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устройства (телефон/смартфон)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Поддерживаемые стандарты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Операционная система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Время работы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Метод управления (сенсорный/кнопочный)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SIM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-карт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3055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модулей и интерфейсов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Wi-Fi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Bluetooth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USB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GPS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Предельная цена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9737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32033" y="1151656"/>
            <a:ext cx="8136904" cy="585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just"/>
            <a:endParaRPr lang="ru-RU" sz="2400" dirty="0" smtClean="0"/>
          </a:p>
          <a:p>
            <a:pPr indent="539750" algn="just"/>
            <a:endParaRPr lang="ru-RU" sz="2400" dirty="0"/>
          </a:p>
          <a:p>
            <a:pPr indent="539750" algn="just"/>
            <a:endParaRPr lang="ru-RU" sz="2400" dirty="0" smtClean="0"/>
          </a:p>
          <a:p>
            <a:pPr indent="539750" algn="just"/>
            <a:endParaRPr lang="ru-RU" sz="2400" dirty="0"/>
          </a:p>
          <a:p>
            <a:pPr indent="539750" algn="just"/>
            <a:endParaRPr lang="ru-RU" sz="2400" dirty="0" smtClean="0"/>
          </a:p>
          <a:p>
            <a:pPr indent="539750" algn="just"/>
            <a:endParaRPr lang="ru-RU" sz="2400" dirty="0" smtClean="0"/>
          </a:p>
          <a:p>
            <a:pPr indent="539750" algn="just"/>
            <a:endParaRPr lang="ru-RU" sz="2400" dirty="0"/>
          </a:p>
          <a:p>
            <a:pPr indent="539750" algn="just">
              <a:lnSpc>
                <a:spcPct val="80000"/>
              </a:lnSpc>
            </a:pPr>
            <a:endParaRPr lang="ru-RU" sz="2400" dirty="0" smtClean="0"/>
          </a:p>
          <a:p>
            <a:pPr indent="539750" algn="just">
              <a:lnSpc>
                <a:spcPct val="80000"/>
              </a:lnSpc>
            </a:pPr>
            <a:r>
              <a:rPr lang="ru-RU" sz="2400" b="1" dirty="0" smtClean="0"/>
              <a:t>Например</a:t>
            </a:r>
            <a:r>
              <a:rPr lang="ru-RU" sz="2400" b="1" dirty="0"/>
              <a:t>, вес ноутбука – не более 3 кг.</a:t>
            </a:r>
          </a:p>
          <a:p>
            <a:pPr indent="539750" algn="just">
              <a:lnSpc>
                <a:spcPct val="80000"/>
              </a:lnSpc>
            </a:pPr>
            <a:endParaRPr lang="ru-RU" sz="2400" dirty="0"/>
          </a:p>
          <a:p>
            <a:pPr indent="539750" algn="just">
              <a:lnSpc>
                <a:spcPct val="80000"/>
              </a:lnSpc>
            </a:pPr>
            <a:r>
              <a:rPr lang="ru-RU" sz="2400" dirty="0"/>
              <a:t>Требования к предельной цене объекта закупки устанавливаются в рублях, в абсолютном денежном выражении (с точностью до второго знака после запятой) в значении «не более».</a:t>
            </a:r>
          </a:p>
          <a:p>
            <a:pPr indent="539750" algn="just">
              <a:lnSpc>
                <a:spcPct val="80000"/>
              </a:lnSpc>
            </a:pPr>
            <a:r>
              <a:rPr lang="ru-RU" sz="2400" dirty="0"/>
              <a:t>Например, предельная цена автомобиля легкового – не более 2.5 млн. рублей.</a:t>
            </a:r>
          </a:p>
          <a:p>
            <a:pPr marL="342900" indent="-342900">
              <a:buFontTx/>
              <a:buChar char="-"/>
            </a:pPr>
            <a:endParaRPr lang="ru-RU" sz="1900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385685" y="503584"/>
            <a:ext cx="8229600" cy="64807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Описательные характеристики значений, определяющих свойства товаров</a:t>
            </a:r>
            <a:endParaRPr lang="ru-RU" sz="28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2033" y="1448780"/>
            <a:ext cx="3456384" cy="20162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</a:rPr>
              <a:t>Количественные и (или) качественные показатели значений свойств объекта </a:t>
            </a:r>
            <a:r>
              <a:rPr lang="ru-RU" sz="2400" b="1" dirty="0" smtClean="0">
                <a:solidFill>
                  <a:schemeClr val="tx1"/>
                </a:solidFill>
              </a:rPr>
              <a:t>закупки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011281" y="2214576"/>
            <a:ext cx="978408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89689" y="1126363"/>
            <a:ext cx="3244868" cy="2806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/>
                </a:solidFill>
              </a:rPr>
              <a:t>виде точного значения</a:t>
            </a:r>
            <a:r>
              <a:rPr lang="ru-RU" b="1" dirty="0" smtClean="0">
                <a:solidFill>
                  <a:schemeClr val="tx1"/>
                </a:solidFill>
              </a:rPr>
              <a:t>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диапазона значений в формате «от» и «до»,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«</a:t>
            </a:r>
            <a:r>
              <a:rPr lang="ru-RU" b="1" dirty="0">
                <a:solidFill>
                  <a:schemeClr val="tx1"/>
                </a:solidFill>
              </a:rPr>
              <a:t>не более</a:t>
            </a:r>
            <a:r>
              <a:rPr lang="ru-RU" b="1" dirty="0" smtClean="0">
                <a:solidFill>
                  <a:schemeClr val="tx1"/>
                </a:solidFill>
              </a:rPr>
              <a:t>»,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«не менее»,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запрета </a:t>
            </a:r>
            <a:r>
              <a:rPr lang="ru-RU" b="1" dirty="0">
                <a:solidFill>
                  <a:schemeClr val="tx1"/>
                </a:solidFill>
              </a:rPr>
              <a:t>на приобретение товара, работы, услуги, имеющих определенное значение</a:t>
            </a:r>
          </a:p>
        </p:txBody>
      </p:sp>
    </p:spTree>
    <p:extLst>
      <p:ext uri="{BB962C8B-B14F-4D97-AF65-F5344CB8AC3E}">
        <p14:creationId xmlns:p14="http://schemas.microsoft.com/office/powerpoint/2010/main" val="225603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048235"/>
              </p:ext>
            </p:extLst>
          </p:nvPr>
        </p:nvGraphicFramePr>
        <p:xfrm>
          <a:off x="251520" y="1412776"/>
          <a:ext cx="8757799" cy="5202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718"/>
                <a:gridCol w="802718"/>
                <a:gridCol w="116840"/>
                <a:gridCol w="745418"/>
                <a:gridCol w="116840"/>
                <a:gridCol w="1016621"/>
                <a:gridCol w="1440442"/>
                <a:gridCol w="1043397"/>
                <a:gridCol w="1440160"/>
                <a:gridCol w="1232645"/>
              </a:tblGrid>
              <a:tr h="370840">
                <a:tc rowSpan="3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Код по ОКПД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Наименование объекта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закупки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 к качеству потребительским свойствам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и иным характеристикам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 утвержденные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Правительством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Требования, утвержденные органом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власти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5064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Характеристика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Значение характеристики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Характеристика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Значение характеристики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Обоснование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отклонения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Функциональное назначение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Отдельные виды товаров, работ, услуг, включенные в Обязательный перечень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Дополнительный перечень отдельных видов товаров, работ, услуг определенный федеральным государственным органом, органом управления государственным внебюджетным фондом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х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38715" y="404664"/>
            <a:ext cx="86409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+mj-lt"/>
              </a:rPr>
              <a:t>Примерная форма федерального ведомственного перечня</a:t>
            </a:r>
            <a:endParaRPr lang="ru-RU" sz="2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964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94152" y="620688"/>
            <a:ext cx="8675687" cy="97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закупок в контрактной системе в сфере закупок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6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(статья 19 Закона № 44-ФЗ)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407860" y="1802171"/>
            <a:ext cx="2448272" cy="108012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Виды нормирования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 flipH="1">
            <a:off x="1943708" y="2342231"/>
            <a:ext cx="14401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 bwMode="auto">
          <a:xfrm>
            <a:off x="1943708" y="2342231"/>
            <a:ext cx="0" cy="82809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 bwMode="auto">
          <a:xfrm>
            <a:off x="611560" y="3226362"/>
            <a:ext cx="2664296" cy="10081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Требования к объектам закупок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 bwMode="auto">
          <a:xfrm flipH="1">
            <a:off x="7272300" y="2342231"/>
            <a:ext cx="7900" cy="82809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 bwMode="auto">
          <a:xfrm flipH="1">
            <a:off x="5832140" y="2342231"/>
            <a:ext cx="14401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 bwMode="auto">
          <a:xfrm>
            <a:off x="5948052" y="3226362"/>
            <a:ext cx="2664296" cy="10081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Нормативные затраты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03340" y="3530363"/>
            <a:ext cx="15841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/>
              <a:t>и</a:t>
            </a:r>
            <a:r>
              <a:rPr lang="ru-RU" sz="2000" b="1" dirty="0" smtClean="0"/>
              <a:t> (или)</a:t>
            </a:r>
            <a:endParaRPr lang="ru-RU" sz="2000" b="1" dirty="0"/>
          </a:p>
        </p:txBody>
      </p:sp>
      <p:cxnSp>
        <p:nvCxnSpPr>
          <p:cNvPr id="12" name="Прямая со стрелкой 11"/>
          <p:cNvCxnSpPr/>
          <p:nvPr/>
        </p:nvCxnSpPr>
        <p:spPr bwMode="auto">
          <a:xfrm flipV="1">
            <a:off x="1939761" y="4234474"/>
            <a:ext cx="0" cy="59203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15" idx="0"/>
          </p:cNvCxnSpPr>
          <p:nvPr/>
        </p:nvCxnSpPr>
        <p:spPr bwMode="auto">
          <a:xfrm flipH="1" flipV="1">
            <a:off x="7272300" y="4234475"/>
            <a:ext cx="7900" cy="59203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79621" y="4826507"/>
            <a:ext cx="252028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Товары, работы, услуги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20060" y="4826507"/>
            <a:ext cx="252028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Обеспечение функций органов власти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7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85362" y="548680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закупок в сфере закупок: нормативно-правовое регулирование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744743" y="1484784"/>
            <a:ext cx="5976664" cy="105805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Правительство Российской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Федерации</a:t>
            </a:r>
          </a:p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о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бщефедеральные требования</a:t>
            </a:r>
            <a:endParaRPr lang="ru-RU" sz="2200" b="1" dirty="0">
              <a:solidFill>
                <a:schemeClr val="tx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 flipH="1">
            <a:off x="2346942" y="2537237"/>
            <a:ext cx="1224136" cy="32439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 bwMode="auto">
          <a:xfrm>
            <a:off x="5685962" y="2542836"/>
            <a:ext cx="1322828" cy="38020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5362" y="2861627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о</a:t>
            </a:r>
            <a:r>
              <a:rPr lang="ru-RU" b="1" i="1" dirty="0" smtClean="0"/>
              <a:t>бщие требования </a:t>
            </a:r>
            <a:r>
              <a:rPr lang="ru-RU" dirty="0" smtClean="0"/>
              <a:t>к порядку принятия актов о нормировании в сфере закупок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18020" y="2870476"/>
            <a:ext cx="4157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о</a:t>
            </a:r>
            <a:r>
              <a:rPr lang="ru-RU" b="1" i="1" dirty="0" smtClean="0"/>
              <a:t>бщие требования: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товарам, работам, услугам (в том числе к предельным ценам)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определению нормативных затрат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46741" y="4149080"/>
            <a:ext cx="8352928" cy="7920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Требования в рамках публично-правового образования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(Правительство РФ, ВИОГВ субъектов РФ, местные администрации МО)</a:t>
            </a:r>
            <a:endParaRPr lang="ru-RU" sz="2000" dirty="0">
              <a:solidFill>
                <a:schemeClr val="tx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 flipH="1">
            <a:off x="2520547" y="4940434"/>
            <a:ext cx="1080120" cy="4043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 bwMode="auto">
          <a:xfrm>
            <a:off x="5726414" y="4959659"/>
            <a:ext cx="1008112" cy="4043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3354" y="5326817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требования </a:t>
            </a:r>
            <a:r>
              <a:rPr lang="ru-RU" dirty="0" smtClean="0"/>
              <a:t>к порядку принятия актов о нормировании в сфере закупок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753799" y="5326817"/>
            <a:ext cx="4157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требования: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товарам, работам, услугам (в том числе к предельным ценам)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определению нормативных затрат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05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62346" y="515489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1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4" name="Номер слайда 1"/>
          <p:cNvSpPr txBox="1">
            <a:spLocks/>
          </p:cNvSpPr>
          <p:nvPr/>
        </p:nvSpPr>
        <p:spPr bwMode="auto">
          <a:xfrm>
            <a:off x="6544385" y="623258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kern="120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Штриховая стрелка вправо 4"/>
          <p:cNvSpPr/>
          <p:nvPr/>
        </p:nvSpPr>
        <p:spPr bwMode="auto">
          <a:xfrm rot="5400000">
            <a:off x="1948176" y="3666346"/>
            <a:ext cx="530735" cy="576064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2745" y="1248913"/>
            <a:ext cx="3672408" cy="2306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chemeClr val="tx1"/>
                </a:solidFill>
              </a:rPr>
              <a:t>Нормативные затраты </a:t>
            </a:r>
            <a:r>
              <a:rPr lang="ru-RU" dirty="0">
                <a:solidFill>
                  <a:schemeClr val="tx1"/>
                </a:solidFill>
              </a:rPr>
              <a:t>– определение </a:t>
            </a:r>
            <a:r>
              <a:rPr lang="ru-RU" dirty="0" smtClean="0">
                <a:solidFill>
                  <a:schemeClr val="tx1"/>
                </a:solidFill>
              </a:rPr>
              <a:t>предельных </a:t>
            </a:r>
            <a:r>
              <a:rPr lang="ru-RU" dirty="0">
                <a:solidFill>
                  <a:schemeClr val="tx1"/>
                </a:solidFill>
              </a:rPr>
              <a:t>объемов затрат в денежном выражении на обеспечение функций конкретного должностного лица (групп должностных лиц)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67241" y="1248914"/>
            <a:ext cx="3672408" cy="2306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Нормирование на основе </a:t>
            </a:r>
            <a:r>
              <a:rPr lang="ru-RU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требований к товарам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(работам, услугам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) – определение значение свойств товара, которые обуславливают его пригодность для эксплуатации в целях оказания государственных (муниципальных) услуг, выполнения функций</a:t>
            </a:r>
            <a:endParaRPr lang="ru-RU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2745" y="3625899"/>
            <a:ext cx="3528392" cy="297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Формулы расчета </a:t>
            </a:r>
            <a:r>
              <a:rPr lang="ru-RU" dirty="0" smtClean="0">
                <a:solidFill>
                  <a:schemeClr val="tx1"/>
                </a:solidFill>
              </a:rPr>
              <a:t>учитывают: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ормативы материально-технического обеспечения органов;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роки эксплуатации основных средств;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ч</a:t>
            </a:r>
            <a:r>
              <a:rPr lang="ru-RU" dirty="0" smtClean="0">
                <a:solidFill>
                  <a:schemeClr val="tx1"/>
                </a:solidFill>
              </a:rPr>
              <a:t>исленность работников;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статки основных средств и материальных запасов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ц</a:t>
            </a:r>
            <a:r>
              <a:rPr lang="ru-RU" dirty="0" smtClean="0">
                <a:solidFill>
                  <a:schemeClr val="tx1"/>
                </a:solidFill>
              </a:rPr>
              <a:t>ену единицы продукции (работ, услуг)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39249" y="3625899"/>
            <a:ext cx="3528392" cy="297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Требования </a:t>
            </a:r>
            <a:r>
              <a:rPr lang="ru-RU" dirty="0" smtClean="0">
                <a:solidFill>
                  <a:schemeClr val="tx1"/>
                </a:solidFill>
              </a:rPr>
              <a:t>должны определять свойства товара: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функциональные;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ргономические;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эстетические;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ru-RU" dirty="0" smtClean="0">
                <a:solidFill>
                  <a:schemeClr val="tx1"/>
                </a:solidFill>
              </a:rPr>
              <a:t>ехнологические;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кологические;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адежности;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321002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4653136"/>
            <a:ext cx="8623322" cy="145305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Постановление Правительства РФ от 20.10.2014 </a:t>
            </a:r>
            <a:r>
              <a:rPr lang="ru-RU" b="1" i="1" dirty="0" smtClean="0">
                <a:solidFill>
                  <a:schemeClr val="tx1"/>
                </a:solidFill>
              </a:rPr>
              <a:t>№ </a:t>
            </a:r>
            <a:r>
              <a:rPr lang="ru-RU" b="1" i="1" dirty="0">
                <a:solidFill>
                  <a:schemeClr val="tx1"/>
                </a:solidFill>
              </a:rPr>
              <a:t>1084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"О порядке определения нормативных затрат на обеспечение функций федеральных государственных органов, органов управления государственными внебюджетными фондами Российской Федерации, в том числе подведомственных им казенных учреждений"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3140968"/>
            <a:ext cx="8623322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Постановление Правительства РФ от 13.10.2014 </a:t>
            </a:r>
            <a:r>
              <a:rPr lang="ru-RU" b="1" i="1" dirty="0" smtClean="0">
                <a:solidFill>
                  <a:schemeClr val="tx1"/>
                </a:solidFill>
              </a:rPr>
              <a:t>№ </a:t>
            </a:r>
            <a:r>
              <a:rPr lang="ru-RU" b="1" i="1" dirty="0">
                <a:solidFill>
                  <a:schemeClr val="tx1"/>
                </a:solidFill>
              </a:rPr>
              <a:t>1047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"Об общих требованиях к определению нормативных затрат на обеспечение функций государственных органов, органов управления государственными внебюджетными фондами и муниципальных органов"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542" y="1557317"/>
            <a:ext cx="5939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tx1"/>
                </a:solidFill>
              </a:rPr>
              <a:t>Нормативные затраты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71163" y="662777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2</a:t>
            </a:r>
            <a:r>
              <a:rPr lang="en-US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7" name="Штриховая стрелка вправо 6"/>
          <p:cNvSpPr/>
          <p:nvPr/>
        </p:nvSpPr>
        <p:spPr bwMode="auto">
          <a:xfrm rot="5400000">
            <a:off x="2746804" y="2269379"/>
            <a:ext cx="608554" cy="702579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4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74117862"/>
              </p:ext>
            </p:extLst>
          </p:nvPr>
        </p:nvGraphicFramePr>
        <p:xfrm>
          <a:off x="107504" y="1774417"/>
          <a:ext cx="619268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945295" y="1124744"/>
            <a:ext cx="990977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0" dirty="0">
                <a:solidFill>
                  <a:schemeClr val="accent1">
                    <a:lumMod val="75000"/>
                  </a:schemeClr>
                </a:solidFill>
              </a:rPr>
              <a:t>}</a:t>
            </a:r>
            <a:endParaRPr lang="ru-RU" sz="20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04130" y="2177569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территориальные органы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подведомственные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указанным органам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казенные учреждения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0597" y="620199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Субъекты </a:t>
            </a:r>
            <a:r>
              <a:rPr lang="ru-RU" sz="2800" b="1" dirty="0" err="1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правоприменения</a:t>
            </a: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 в нормативных затратах</a:t>
            </a:r>
            <a:endParaRPr lang="ru-RU" sz="2800" b="1" dirty="0">
              <a:solidFill>
                <a:srgbClr val="514185"/>
              </a:solidFill>
              <a:latin typeface="Calibri"/>
              <a:ea typeface="Arial Unicode MS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140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528F9-C9A7-4AFC-8FAE-3E538B0BCC6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6174" y="1370390"/>
            <a:ext cx="7118121" cy="6480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Общие требования к определению нормативных затрат (постановление № 1047)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4676" y="2495386"/>
            <a:ext cx="77768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***</a:t>
            </a:r>
          </a:p>
          <a:p>
            <a:pPr algn="ctr"/>
            <a:r>
              <a:rPr lang="ru-RU" dirty="0" smtClean="0"/>
              <a:t>группировка </a:t>
            </a:r>
            <a:r>
              <a:rPr lang="ru-RU" dirty="0"/>
              <a:t>затрат, связанных с закупкой товаров, работ, </a:t>
            </a:r>
            <a:r>
              <a:rPr lang="ru-RU" dirty="0" smtClean="0"/>
              <a:t>услуг</a:t>
            </a:r>
          </a:p>
          <a:p>
            <a:pPr algn="ctr"/>
            <a:endParaRPr lang="ru-RU" dirty="0" smtClean="0"/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***</a:t>
            </a:r>
          </a:p>
          <a:p>
            <a:pPr algn="ctr"/>
            <a:r>
              <a:rPr lang="ru-RU" dirty="0"/>
              <a:t>о</a:t>
            </a:r>
            <a:r>
              <a:rPr lang="ru-RU" dirty="0" smtClean="0"/>
              <a:t>пределение порядка </a:t>
            </a:r>
            <a:r>
              <a:rPr lang="ru-RU" dirty="0"/>
              <a:t>расчета нормативных затрат, в том числе требования к формульному </a:t>
            </a:r>
            <a:r>
              <a:rPr lang="ru-RU" dirty="0" smtClean="0"/>
              <a:t>расчету</a:t>
            </a:r>
          </a:p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***</a:t>
            </a:r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dirty="0" smtClean="0"/>
              <a:t>порядок </a:t>
            </a:r>
            <a:r>
              <a:rPr lang="ru-RU" dirty="0"/>
              <a:t>определения показателя численности основных работников, применяемого при необходимости для расчета нормативных </a:t>
            </a:r>
            <a:r>
              <a:rPr lang="ru-RU" dirty="0" smtClean="0"/>
              <a:t>затрат</a:t>
            </a:r>
            <a:endParaRPr lang="ru-RU" dirty="0"/>
          </a:p>
          <a:p>
            <a:pPr algn="just"/>
            <a:endParaRPr lang="ru-RU" dirty="0"/>
          </a:p>
        </p:txBody>
      </p:sp>
      <p:sp>
        <p:nvSpPr>
          <p:cNvPr id="11" name="Штриховая стрелка вправо 10"/>
          <p:cNvSpPr/>
          <p:nvPr/>
        </p:nvSpPr>
        <p:spPr bwMode="auto">
          <a:xfrm rot="5400000">
            <a:off x="4101457" y="2144097"/>
            <a:ext cx="869077" cy="702579"/>
          </a:xfrm>
          <a:prstGeom prst="striped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2766" y="744385"/>
            <a:ext cx="8424936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70000"/>
              </a:lnSpc>
            </a:pPr>
            <a:r>
              <a:rPr lang="ru-RU" sz="2400" b="1" dirty="0">
                <a:solidFill>
                  <a:srgbClr val="514185"/>
                </a:solidFill>
                <a:ea typeface="Arial Unicode MS" pitchFamily="34" charset="-128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400" b="1" dirty="0">
                <a:solidFill>
                  <a:srgbClr val="514185"/>
                </a:solidFill>
                <a:ea typeface="Arial Unicode MS" pitchFamily="34" charset="-128"/>
              </a:rPr>
              <a:t>в сфере </a:t>
            </a:r>
            <a:r>
              <a:rPr lang="ru-RU" sz="2400" b="1" dirty="0" smtClean="0">
                <a:solidFill>
                  <a:srgbClr val="514185"/>
                </a:solidFill>
                <a:ea typeface="Arial Unicode MS" pitchFamily="34" charset="-128"/>
              </a:rPr>
              <a:t>закупок</a:t>
            </a:r>
            <a:endParaRPr lang="ru-RU" sz="24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038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7ACEE-74BC-481E-858E-F7EE45CE5AB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24744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6" charset="0"/>
                <a:cs typeface="Arial Unicode MS" pitchFamily="32" charset="0"/>
              </a:rPr>
              <a:t>Требования, утверждаемые Правительством </a:t>
            </a:r>
            <a:r>
              <a:rPr lang="ru-RU" dirty="0">
                <a:latin typeface="Times New Roman" pitchFamily="16" charset="0"/>
                <a:cs typeface="Arial Unicode MS" pitchFamily="32" charset="0"/>
              </a:rPr>
              <a:t>РФ, ВИОГВ субъектов РФ, </a:t>
            </a:r>
            <a:r>
              <a:rPr lang="ru-RU" dirty="0" smtClean="0">
                <a:latin typeface="Times New Roman" pitchFamily="16" charset="0"/>
                <a:cs typeface="Arial Unicode MS" pitchFamily="32" charset="0"/>
              </a:rPr>
              <a:t>местными администрациями МО:</a:t>
            </a:r>
          </a:p>
          <a:p>
            <a:endParaRPr lang="ru-RU" dirty="0" smtClean="0"/>
          </a:p>
          <a:p>
            <a:endParaRPr lang="ru-RU" dirty="0">
              <a:latin typeface="Times New Roman" pitchFamily="16" charset="0"/>
              <a:cs typeface="Arial Unicode MS" pitchFamily="32" charset="0"/>
            </a:endParaRPr>
          </a:p>
          <a:p>
            <a:pPr marL="285750" indent="-285750">
              <a:buClr>
                <a:srgbClr val="7030A0"/>
              </a:buClr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6" charset="0"/>
                <a:cs typeface="Arial Unicode MS" pitchFamily="32" charset="0"/>
              </a:rPr>
              <a:t>формулы </a:t>
            </a:r>
            <a:r>
              <a:rPr lang="ru-RU" b="1" dirty="0">
                <a:latin typeface="Times New Roman" pitchFamily="16" charset="0"/>
                <a:cs typeface="Arial Unicode MS" pitchFamily="32" charset="0"/>
              </a:rPr>
              <a:t>расчета и порядок их </a:t>
            </a:r>
            <a:r>
              <a:rPr lang="ru-RU" b="1" dirty="0" smtClean="0">
                <a:latin typeface="Times New Roman" pitchFamily="16" charset="0"/>
                <a:cs typeface="Arial Unicode MS" pitchFamily="32" charset="0"/>
              </a:rPr>
              <a:t>расчета;</a:t>
            </a:r>
            <a:endParaRPr lang="ru-RU" b="1" dirty="0">
              <a:latin typeface="Times New Roman" pitchFamily="16" charset="0"/>
              <a:cs typeface="Arial Unicode MS" pitchFamily="32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latin typeface="Times New Roman" pitchFamily="16" charset="0"/>
              <a:cs typeface="Arial Unicode MS" pitchFamily="32" charset="0"/>
            </a:endParaRPr>
          </a:p>
          <a:p>
            <a:pPr marL="285750" indent="-285750">
              <a:buClr>
                <a:srgbClr val="7030A0"/>
              </a:buClr>
              <a:buFont typeface="Wingdings" pitchFamily="2" charset="2"/>
              <a:buChar char="ü"/>
            </a:pPr>
            <a:r>
              <a:rPr lang="ru-RU" dirty="0" smtClean="0">
                <a:latin typeface="Times New Roman" pitchFamily="16" charset="0"/>
                <a:cs typeface="Arial Unicode MS" pitchFamily="32" charset="0"/>
              </a:rPr>
              <a:t>может </a:t>
            </a:r>
            <a:r>
              <a:rPr lang="ru-RU" dirty="0">
                <a:latin typeface="Times New Roman" pitchFamily="16" charset="0"/>
                <a:cs typeface="Arial Unicode MS" pitchFamily="32" charset="0"/>
              </a:rPr>
              <a:t>предоставляться право </a:t>
            </a:r>
            <a:r>
              <a:rPr lang="ru-RU" dirty="0" smtClean="0">
                <a:latin typeface="Times New Roman" pitchFamily="16" charset="0"/>
                <a:cs typeface="Arial Unicode MS" pitchFamily="32" charset="0"/>
              </a:rPr>
              <a:t>применять иные </a:t>
            </a:r>
            <a:r>
              <a:rPr lang="ru-RU" dirty="0">
                <a:latin typeface="Times New Roman" pitchFamily="16" charset="0"/>
                <a:cs typeface="Arial Unicode MS" pitchFamily="32" charset="0"/>
              </a:rPr>
              <a:t>формулы расчета и порядок их </a:t>
            </a:r>
            <a:r>
              <a:rPr lang="ru-RU" dirty="0" smtClean="0">
                <a:latin typeface="Times New Roman" pitchFamily="16" charset="0"/>
                <a:cs typeface="Arial Unicode MS" pitchFamily="32" charset="0"/>
              </a:rPr>
              <a:t>применения;</a:t>
            </a:r>
          </a:p>
          <a:p>
            <a:pPr marL="285750" indent="-285750">
              <a:buClr>
                <a:srgbClr val="7030A0"/>
              </a:buClr>
              <a:buFont typeface="Wingdings" pitchFamily="2" charset="2"/>
              <a:buChar char="ü"/>
            </a:pPr>
            <a:endParaRPr lang="ru-RU" dirty="0">
              <a:latin typeface="Times New Roman" pitchFamily="16" charset="0"/>
              <a:cs typeface="Arial Unicode MS" pitchFamily="32" charset="0"/>
            </a:endParaRPr>
          </a:p>
          <a:p>
            <a:pPr marL="285750" indent="-285750">
              <a:buClr>
                <a:srgbClr val="7030A0"/>
              </a:buClr>
              <a:buFont typeface="Wingdings" pitchFamily="2" charset="2"/>
              <a:buChar char="ü"/>
            </a:pPr>
            <a:r>
              <a:rPr lang="ru-RU" dirty="0">
                <a:latin typeface="Times New Roman" pitchFamily="16" charset="0"/>
                <a:cs typeface="Arial Unicode MS" pitchFamily="32" charset="0"/>
              </a:rPr>
              <a:t>порядок расчета, не предусматривающий применение </a:t>
            </a:r>
            <a:r>
              <a:rPr lang="ru-RU" dirty="0" smtClean="0">
                <a:latin typeface="Times New Roman" pitchFamily="16" charset="0"/>
                <a:cs typeface="Arial Unicode MS" pitchFamily="32" charset="0"/>
              </a:rPr>
              <a:t>формул.</a:t>
            </a:r>
            <a:endParaRPr lang="ru-RU" dirty="0">
              <a:latin typeface="Times New Roman" pitchFamily="16" charset="0"/>
              <a:cs typeface="Arial Unicode MS" pitchFamily="32" charset="0"/>
            </a:endParaRPr>
          </a:p>
          <a:p>
            <a:pPr>
              <a:buClr>
                <a:srgbClr val="7030A0"/>
              </a:buClr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51055"/>
            <a:ext cx="8424936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70000"/>
              </a:lnSpc>
            </a:pPr>
            <a:r>
              <a:rPr lang="ru-RU" sz="2400" b="1" dirty="0">
                <a:solidFill>
                  <a:srgbClr val="514185"/>
                </a:solidFill>
                <a:ea typeface="Arial Unicode MS" pitchFamily="34" charset="-128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400" b="1" dirty="0">
                <a:solidFill>
                  <a:srgbClr val="514185"/>
                </a:solidFill>
                <a:ea typeface="Arial Unicode MS" pitchFamily="34" charset="-128"/>
              </a:rPr>
              <a:t>в сфере закупок </a:t>
            </a:r>
            <a:r>
              <a:rPr lang="en-US" sz="2400" b="1" dirty="0">
                <a:solidFill>
                  <a:srgbClr val="514185"/>
                </a:solidFill>
                <a:ea typeface="Arial Unicode MS" pitchFamily="34" charset="-128"/>
              </a:rPr>
              <a:t>[</a:t>
            </a:r>
            <a:r>
              <a:rPr lang="ru-RU" sz="2400" b="1" dirty="0">
                <a:solidFill>
                  <a:srgbClr val="514185"/>
                </a:solidFill>
                <a:ea typeface="Arial Unicode MS" pitchFamily="34" charset="-128"/>
              </a:rPr>
              <a:t>3</a:t>
            </a:r>
            <a:r>
              <a:rPr lang="en-US" sz="2400" b="1" dirty="0">
                <a:solidFill>
                  <a:srgbClr val="514185"/>
                </a:solidFill>
                <a:ea typeface="Arial Unicode MS" pitchFamily="34" charset="-128"/>
              </a:rPr>
              <a:t>]</a:t>
            </a:r>
            <a:endParaRPr lang="ru-RU" sz="24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8531087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шаблон МФ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3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3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new_shablon">
  <a:themeElements>
    <a:clrScheme name="">
      <a:dk1>
        <a:srgbClr val="003864"/>
      </a:dk1>
      <a:lt1>
        <a:srgbClr val="E6E6EB"/>
      </a:lt1>
      <a:dk2>
        <a:srgbClr val="0095CE"/>
      </a:dk2>
      <a:lt2>
        <a:srgbClr val="E6E6EB"/>
      </a:lt2>
      <a:accent1>
        <a:srgbClr val="005F9C"/>
      </a:accent1>
      <a:accent2>
        <a:srgbClr val="ED1B2E"/>
      </a:accent2>
      <a:accent3>
        <a:srgbClr val="F0F0F3"/>
      </a:accent3>
      <a:accent4>
        <a:srgbClr val="002E54"/>
      </a:accent4>
      <a:accent5>
        <a:srgbClr val="AAB6CB"/>
      </a:accent5>
      <a:accent6>
        <a:srgbClr val="D71729"/>
      </a:accent6>
      <a:hlink>
        <a:srgbClr val="CCCCFF"/>
      </a:hlink>
      <a:folHlink>
        <a:srgbClr val="808080"/>
      </a:folHlink>
    </a:clrScheme>
    <a:fontScheme name="new_shabl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w_shabl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3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9900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8A00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4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5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2E07D3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DAAE6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6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003864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9900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8A00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2E07D3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DAAE6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003864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3864"/>
    </a:dk1>
    <a:lt1>
      <a:srgbClr val="E6E6EB"/>
    </a:lt1>
    <a:dk2>
      <a:srgbClr val="0095CE"/>
    </a:dk2>
    <a:lt2>
      <a:srgbClr val="E6E6EB"/>
    </a:lt2>
    <a:accent1>
      <a:srgbClr val="005F9C"/>
    </a:accent1>
    <a:accent2>
      <a:srgbClr val="ED1B2E"/>
    </a:accent2>
    <a:accent3>
      <a:srgbClr val="F0F0F3"/>
    </a:accent3>
    <a:accent4>
      <a:srgbClr val="002E54"/>
    </a:accent4>
    <a:accent5>
      <a:srgbClr val="AAB6CB"/>
    </a:accent5>
    <a:accent6>
      <a:srgbClr val="D71729"/>
    </a:accent6>
    <a:hlink>
      <a:srgbClr val="FFD50C"/>
    </a:hlink>
    <a:folHlink>
      <a:srgbClr val="19933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15394</TotalTime>
  <Words>2097</Words>
  <Application>Microsoft Office PowerPoint</Application>
  <PresentationFormat>Экран (4:3)</PresentationFormat>
  <Paragraphs>361</Paragraphs>
  <Slides>25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Специальное оформление</vt:lpstr>
      <vt:lpstr>1_Специальное оформление</vt:lpstr>
      <vt:lpstr>шаблон МФ</vt:lpstr>
      <vt:lpstr>new_shablon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Ограничения для субъектов Российской Федерации и муниципальных образований</vt:lpstr>
      <vt:lpstr>Требования к определению свойств товаров (работ, услуг)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БАРАШКИН ИГОРЬ ВИКТОРОВИЧ</dc:creator>
  <cp:lastModifiedBy>СААКЯН ТАТЬЯНА ВАСИЛЬЕВНА</cp:lastModifiedBy>
  <cp:revision>555</cp:revision>
  <cp:lastPrinted>2014-10-30T14:28:29Z</cp:lastPrinted>
  <dcterms:created xsi:type="dcterms:W3CDTF">2012-02-09T16:39:19Z</dcterms:created>
  <dcterms:modified xsi:type="dcterms:W3CDTF">2014-12-01T13:01:13Z</dcterms:modified>
</cp:coreProperties>
</file>