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2.xml" ContentType="application/vnd.openxmlformats-officedocument.presentationml.tags+xml"/>
  <Override PartName="/ppt/notesSlides/notesSlide25.xml" ContentType="application/vnd.openxmlformats-officedocument.presentationml.notesSlide+xml"/>
  <Override PartName="/ppt/tags/tag23.xml" ContentType="application/vnd.openxmlformats-officedocument.presentationml.tags+xml"/>
  <Override PartName="/ppt/notesSlides/notesSlide26.xml" ContentType="application/vnd.openxmlformats-officedocument.presentationml.notesSlide+xml"/>
  <Override PartName="/ppt/tags/tag24.xml" ContentType="application/vnd.openxmlformats-officedocument.presentationml.tags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38"/>
  </p:notesMasterIdLst>
  <p:handoutMasterIdLst>
    <p:handoutMasterId r:id="rId39"/>
  </p:handoutMasterIdLst>
  <p:sldIdLst>
    <p:sldId id="256" r:id="rId7"/>
    <p:sldId id="320" r:id="rId8"/>
    <p:sldId id="355" r:id="rId9"/>
    <p:sldId id="326" r:id="rId10"/>
    <p:sldId id="328" r:id="rId11"/>
    <p:sldId id="345" r:id="rId12"/>
    <p:sldId id="327" r:id="rId13"/>
    <p:sldId id="329" r:id="rId14"/>
    <p:sldId id="349" r:id="rId15"/>
    <p:sldId id="351" r:id="rId16"/>
    <p:sldId id="350" r:id="rId17"/>
    <p:sldId id="330" r:id="rId18"/>
    <p:sldId id="352" r:id="rId19"/>
    <p:sldId id="337" r:id="rId20"/>
    <p:sldId id="338" r:id="rId21"/>
    <p:sldId id="339" r:id="rId22"/>
    <p:sldId id="340" r:id="rId23"/>
    <p:sldId id="346" r:id="rId24"/>
    <p:sldId id="341" r:id="rId25"/>
    <p:sldId id="347" r:id="rId26"/>
    <p:sldId id="342" r:id="rId27"/>
    <p:sldId id="344" r:id="rId28"/>
    <p:sldId id="353" r:id="rId29"/>
    <p:sldId id="348" r:id="rId30"/>
    <p:sldId id="332" r:id="rId31"/>
    <p:sldId id="354" r:id="rId32"/>
    <p:sldId id="333" r:id="rId33"/>
    <p:sldId id="334" r:id="rId34"/>
    <p:sldId id="335" r:id="rId35"/>
    <p:sldId id="336" r:id="rId36"/>
    <p:sldId id="258" r:id="rId37"/>
  </p:sldIdLst>
  <p:sldSz cx="9144000" cy="6858000" type="screen4x3"/>
  <p:notesSz cx="6669088" cy="9928225"/>
  <p:custDataLst>
    <p:tags r:id="rId40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A49AD55-8C58-4161-8A53-6DA3477D4B3E}">
          <p14:sldIdLst>
            <p14:sldId id="256"/>
            <p14:sldId id="320"/>
            <p14:sldId id="355"/>
            <p14:sldId id="326"/>
            <p14:sldId id="328"/>
            <p14:sldId id="345"/>
            <p14:sldId id="327"/>
            <p14:sldId id="329"/>
            <p14:sldId id="349"/>
            <p14:sldId id="351"/>
            <p14:sldId id="350"/>
            <p14:sldId id="330"/>
            <p14:sldId id="352"/>
            <p14:sldId id="337"/>
            <p14:sldId id="338"/>
            <p14:sldId id="339"/>
            <p14:sldId id="340"/>
            <p14:sldId id="346"/>
            <p14:sldId id="341"/>
            <p14:sldId id="347"/>
            <p14:sldId id="342"/>
            <p14:sldId id="344"/>
            <p14:sldId id="353"/>
            <p14:sldId id="348"/>
            <p14:sldId id="332"/>
            <p14:sldId id="354"/>
            <p14:sldId id="333"/>
            <p14:sldId id="334"/>
            <p14:sldId id="335"/>
            <p14:sldId id="336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A55"/>
    <a:srgbClr val="003F82"/>
    <a:srgbClr val="213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99648" autoAdjust="0"/>
  </p:normalViewPr>
  <p:slideViewPr>
    <p:cSldViewPr snapToGrid="0" snapToObjects="1">
      <p:cViewPr>
        <p:scale>
          <a:sx n="86" d="100"/>
          <a:sy n="86" d="100"/>
        </p:scale>
        <p:origin x="-72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3DAA7-5D61-4E6E-A4D3-C89314193958}" type="datetimeFigureOut">
              <a:rPr lang="ru-RU" smtClean="0"/>
              <a:t>18.03.2015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BBB38-8458-4BEF-8B55-2749FEBC1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894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37C3F57-1BF5-4A49-AD88-3A335F56CDC7}" type="datetimeFigureOut">
              <a:rPr lang="ru-RU"/>
              <a:pPr>
                <a:defRPr/>
              </a:pPr>
              <a:t>18.03.2015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BCC9A37-9CA7-450B-A6AD-7EF03CF1B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350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7741E-7FC3-494E-B4D1-1F04DA7302DE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50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7741E-7FC3-494E-B4D1-1F04DA7302DE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500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7741E-7FC3-494E-B4D1-1F04DA7302DE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50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7741E-7FC3-494E-B4D1-1F04DA7302DE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50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90195-6F5D-4759-983B-27FD74A48937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40134-40C7-4263-90D7-03F5817AB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47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D2B9-050A-4272-8EF5-061E8A9051AE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5930F-7F6D-418A-BFA6-1F9353BBA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087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AECDD-04AF-4959-9A86-7A8E903B86ED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FF071-56D3-4195-9F1B-471EF6CA5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497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90195-6F5D-4759-983B-27FD74A48937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40134-40C7-4263-90D7-03F5817AB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37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142FF-A988-4E6C-9EB5-C31D951C2FA6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46623-ED77-407E-9A34-4C41F4116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08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73D21-E38A-4E83-8142-0902F28DA52F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73D4E-4F1C-4C11-BE94-B544BD657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486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21E16-1237-4505-A2BA-A8927E2BEB74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CD1E-E24A-4BF9-B540-513F75D3D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185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3F87D-235E-43CB-BEE9-A94293DBE6EF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3DC0-7087-4D72-819D-D2C6C4221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07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0F7AF-56D5-47B6-A280-BE25783A176E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655B-3870-48A1-B6BF-DB0148CAD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097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2572-1003-4B85-9DCE-1CF924A19F93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1023-C7E0-4724-8917-560434F0D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935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65176-DD74-4A1E-B310-CFEE688A3C57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8FFEE-775D-4B75-AE3F-7DA2001EF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6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142FF-A988-4E6C-9EB5-C31D951C2FA6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46623-ED77-407E-9A34-4C41F4116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88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5504A-0ED5-42DD-8405-8DEFC667A6F5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3C043-936F-40FA-B0CE-69C69C0C4E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80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D2B9-050A-4272-8EF5-061E8A9051AE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5930F-7F6D-418A-BFA6-1F9353BBA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038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AECDD-04AF-4959-9A86-7A8E903B86ED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FF071-56D3-4195-9F1B-471EF6CA5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569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116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750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5318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770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425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34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73D21-E38A-4E83-8142-0902F28DA52F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73D4E-4F1C-4C11-BE94-B544BD657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38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303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807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33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10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127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870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75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6488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261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713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21E16-1237-4505-A2BA-A8927E2BEB74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CD1E-E24A-4BF9-B540-513F75D3D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550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7932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8449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2749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438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3459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771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597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794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523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114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3F87D-235E-43CB-BEE9-A94293DBE6EF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3DC0-7087-4D72-819D-D2C6C4221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694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6381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33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234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647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6482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285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6635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706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08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37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0F7AF-56D5-47B6-A280-BE25783A176E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655B-3870-48A1-B6BF-DB0148CAD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4436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4157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901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3200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912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408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623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04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2572-1003-4B85-9DCE-1CF924A19F93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1023-C7E0-4724-8917-560434F0D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19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65176-DD74-4A1E-B310-CFEE688A3C57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8FFEE-775D-4B75-AE3F-7DA2001EF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13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5504A-0ED5-42DD-8405-8DEFC667A6F5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3C043-936F-40FA-B0CE-69C69C0C4E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5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BE9B4F2-A5E1-4AA4-B567-3F255EB5A75D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91F01C7-B8A2-44FE-9426-AD3181BC7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BE9B4F2-A5E1-4AA4-B567-3F255EB5A75D}" type="datetime1">
              <a:rPr lang="en-US"/>
              <a:pPr>
                <a:defRPr/>
              </a:pPr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91F01C7-B8A2-44FE-9426-AD3181BC7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9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18.03.2015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326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18.03.2015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1281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18.03.2015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019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2DC10B51-CA54-4272-B0B9-7593869AE8D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18.03.2015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6D836B3-7DA5-4C84-8D6D-404198B361BE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85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 txBox="1">
            <a:spLocks/>
          </p:cNvSpPr>
          <p:nvPr/>
        </p:nvSpPr>
        <p:spPr bwMode="auto">
          <a:xfrm>
            <a:off x="309093" y="6415959"/>
            <a:ext cx="8615966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ru-RU" sz="1050" dirty="0">
                <a:solidFill>
                  <a:schemeClr val="bg1"/>
                </a:solidFill>
              </a:rPr>
              <a:t>Центр региональных программ совершенствования </a:t>
            </a:r>
            <a:r>
              <a:rPr lang="ru-RU" sz="1050" dirty="0" err="1">
                <a:solidFill>
                  <a:schemeClr val="bg1"/>
                </a:solidFill>
              </a:rPr>
              <a:t>госуправления</a:t>
            </a:r>
            <a:r>
              <a:rPr lang="ru-RU" sz="1050" dirty="0">
                <a:solidFill>
                  <a:schemeClr val="bg1"/>
                </a:solidFill>
              </a:rPr>
              <a:t> ИГМУ НИУ «Высшая школа экономики», </a:t>
            </a:r>
            <a:r>
              <a:rPr lang="ru-RU" sz="1050" dirty="0" smtClean="0">
                <a:solidFill>
                  <a:schemeClr val="bg1"/>
                </a:solidFill>
              </a:rPr>
              <a:t>Москва 2013</a:t>
            </a:r>
            <a:endParaRPr lang="ru-RU" sz="1050" dirty="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en-US" sz="1050" dirty="0">
                <a:solidFill>
                  <a:schemeClr val="bg1"/>
                </a:solidFill>
              </a:rPr>
              <a:t>http://gosreforma.ru, http://hse.ru</a:t>
            </a:r>
            <a:endParaRPr kumimoji="1" lang="ru-RU" sz="1050" dirty="0">
              <a:solidFill>
                <a:schemeClr val="bg1"/>
              </a:solidFill>
              <a:latin typeface="Myriad Pro" charset="0"/>
            </a:endParaRPr>
          </a:p>
        </p:txBody>
      </p:sp>
      <p:sp>
        <p:nvSpPr>
          <p:cNvPr id="5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3639" y="2058433"/>
            <a:ext cx="8165206" cy="1996599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Мониторинг, аудит и контроль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в сфере закупок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товаров, работ и услуг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для государственных и муниципальных нужд</a:t>
            </a:r>
            <a:endParaRPr lang="ru-RU" sz="2600" b="1" dirty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600" b="1" dirty="0" smtClean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600" b="1" dirty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600" b="1" dirty="0" smtClean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600" b="1" dirty="0">
              <a:solidFill>
                <a:schemeClr val="tx2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 dirty="0" smtClean="0">
              <a:solidFill>
                <a:srgbClr val="1F497D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1800" b="1" dirty="0" smtClean="0">
                <a:solidFill>
                  <a:srgbClr val="1F497D"/>
                </a:solidFill>
              </a:rPr>
              <a:t>Илюшин Дмитрий Михайлович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1800" b="1" smtClean="0">
                <a:solidFill>
                  <a:srgbClr val="1F497D"/>
                </a:solidFill>
              </a:rPr>
              <a:t>эксперт </a:t>
            </a:r>
            <a:r>
              <a:rPr lang="ru-RU" sz="1800" b="1" dirty="0" smtClean="0">
                <a:solidFill>
                  <a:srgbClr val="1F497D"/>
                </a:solidFill>
              </a:rPr>
              <a:t>в области публичного права НИУ ВШЭ</a:t>
            </a:r>
            <a:endParaRPr lang="ru-RU" sz="1800" b="1" dirty="0">
              <a:solidFill>
                <a:srgbClr val="1F497D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 dirty="0" smtClean="0">
              <a:solidFill>
                <a:srgbClr val="1F497D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 dirty="0">
              <a:solidFill>
                <a:srgbClr val="1F497D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 dirty="0" smtClean="0">
              <a:solidFill>
                <a:srgbClr val="1F497D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 dirty="0" smtClean="0">
              <a:solidFill>
                <a:srgbClr val="1F497D"/>
              </a:solidFill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1800" b="1" dirty="0" smtClean="0">
                <a:solidFill>
                  <a:srgbClr val="1F497D"/>
                </a:solidFill>
              </a:rPr>
              <a:t>г</a:t>
            </a:r>
            <a:r>
              <a:rPr lang="ru-RU" sz="1800" b="1" dirty="0">
                <a:solidFill>
                  <a:srgbClr val="1F497D"/>
                </a:solidFill>
              </a:rPr>
              <a:t>. Москва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600" b="1" dirty="0" smtClean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87040" y="4270485"/>
            <a:ext cx="8319752" cy="3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Font typeface="Arial" pitchFamily="34" charset="0"/>
              <a:buNone/>
            </a:pPr>
            <a:endParaRPr lang="en-US" sz="2000" b="1" dirty="0" smtClean="0">
              <a:solidFill>
                <a:schemeClr val="tx2"/>
              </a:solidFill>
              <a:latin typeface="+mj-lt"/>
              <a:cs typeface="ＭＳ Ｐゴシック" charset="-128"/>
            </a:endParaRPr>
          </a:p>
          <a:p>
            <a:pPr algn="ctr">
              <a:lnSpc>
                <a:spcPct val="80000"/>
              </a:lnSpc>
              <a:buFont typeface="Arial" pitchFamily="34" charset="0"/>
              <a:buNone/>
            </a:pPr>
            <a:endParaRPr lang="ru-RU" sz="2000" b="1" dirty="0">
              <a:solidFill>
                <a:schemeClr val="tx2"/>
              </a:solidFill>
              <a:latin typeface="+mj-lt"/>
              <a:cs typeface="ＭＳ Ｐゴシック" charset="-128"/>
            </a:endParaRPr>
          </a:p>
          <a:p>
            <a:pPr algn="ctr">
              <a:lnSpc>
                <a:spcPct val="80000"/>
              </a:lnSpc>
              <a:buFont typeface="Arial" pitchFamily="34" charset="0"/>
              <a:buNone/>
            </a:pPr>
            <a:endParaRPr lang="en-US" sz="2000" b="1" dirty="0" smtClean="0">
              <a:solidFill>
                <a:schemeClr val="tx2"/>
              </a:solidFill>
              <a:latin typeface="+mj-lt"/>
              <a:cs typeface="ＭＳ Ｐゴシック" charset="-128"/>
            </a:endParaRPr>
          </a:p>
          <a:p>
            <a:pPr algn="ctr">
              <a:lnSpc>
                <a:spcPct val="80000"/>
              </a:lnSpc>
              <a:buFont typeface="Arial" pitchFamily="34" charset="0"/>
              <a:buNone/>
            </a:pPr>
            <a:endParaRPr lang="en-US" sz="2000" b="1" dirty="0">
              <a:solidFill>
                <a:schemeClr val="tx2"/>
              </a:solidFill>
              <a:latin typeface="+mj-lt"/>
              <a:cs typeface="ＭＳ Ｐゴシック" charset="-128"/>
            </a:endParaRPr>
          </a:p>
          <a:p>
            <a:pPr algn="ctr">
              <a:lnSpc>
                <a:spcPct val="80000"/>
              </a:lnSpc>
              <a:buFont typeface="Arial" pitchFamily="34" charset="0"/>
              <a:buNone/>
            </a:pPr>
            <a:endParaRPr lang="en-US" sz="2000" b="1" dirty="0">
              <a:solidFill>
                <a:schemeClr val="tx2"/>
              </a:solidFill>
              <a:latin typeface="+mj-lt"/>
              <a:cs typeface="ＭＳ Ｐゴシック" charset="-128"/>
            </a:endParaRPr>
          </a:p>
          <a:p>
            <a:pPr algn="ctr">
              <a:lnSpc>
                <a:spcPct val="80000"/>
              </a:lnSpc>
              <a:buFont typeface="Arial" pitchFamily="34" charset="0"/>
              <a:buNone/>
            </a:pPr>
            <a:endParaRPr lang="ru-RU" sz="2000" b="1" dirty="0">
              <a:solidFill>
                <a:schemeClr val="tx2"/>
              </a:solidFill>
              <a:latin typeface="+mj-lt"/>
              <a:cs typeface="ＭＳ Ｐゴシック" charset="-128"/>
            </a:endParaRPr>
          </a:p>
          <a:p>
            <a:pPr algn="ctr">
              <a:lnSpc>
                <a:spcPct val="80000"/>
              </a:lnSpc>
              <a:buFont typeface="Arial" pitchFamily="34" charset="0"/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  <a:cs typeface="ＭＳ Ｐゴシック" charset="-128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+mj-lt"/>
                <a:cs typeface="ＭＳ Ｐゴシック" charset="-128"/>
              </a:rPr>
            </a:br>
            <a:endParaRPr lang="ru-RU" sz="2000" b="1" dirty="0">
              <a:solidFill>
                <a:schemeClr val="tx2"/>
              </a:solidFill>
              <a:latin typeface="+mj-lt"/>
              <a:cs typeface="ＭＳ Ｐゴシック" charset="-128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10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Аудит в сфере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350" y="1399143"/>
            <a:ext cx="77889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sz="2000" b="1" dirty="0"/>
              <a:t>Счетная палата осуществляет внешний государственный аудит (контроль) в </a:t>
            </a:r>
            <a:r>
              <a:rPr lang="ru-RU" sz="2000" b="1" dirty="0" smtClean="0"/>
              <a:t>отношении: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федеральных </a:t>
            </a:r>
            <a:r>
              <a:rPr lang="ru-RU" b="1" dirty="0">
                <a:solidFill>
                  <a:srgbClr val="1C2A55"/>
                </a:solidFill>
              </a:rPr>
              <a:t>государственных органов (в том числе их аппаратов</a:t>
            </a:r>
            <a:r>
              <a:rPr lang="ru-RU" b="1" dirty="0" smtClean="0">
                <a:solidFill>
                  <a:srgbClr val="1C2A55"/>
                </a:solidFill>
              </a:rPr>
              <a:t>);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 </a:t>
            </a:r>
            <a:r>
              <a:rPr lang="ru-RU" b="1" dirty="0">
                <a:solidFill>
                  <a:srgbClr val="1C2A55"/>
                </a:solidFill>
              </a:rPr>
              <a:t>органов государственных внебюджетных </a:t>
            </a:r>
            <a:r>
              <a:rPr lang="ru-RU" b="1" dirty="0" smtClean="0">
                <a:solidFill>
                  <a:srgbClr val="1C2A55"/>
                </a:solidFill>
              </a:rPr>
              <a:t>фондов;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Центрального </a:t>
            </a:r>
            <a:r>
              <a:rPr lang="ru-RU" b="1" dirty="0">
                <a:solidFill>
                  <a:srgbClr val="1C2A55"/>
                </a:solidFill>
              </a:rPr>
              <a:t>банка Российской </a:t>
            </a:r>
            <a:r>
              <a:rPr lang="ru-RU" b="1" dirty="0" smtClean="0">
                <a:solidFill>
                  <a:srgbClr val="1C2A55"/>
                </a:solidFill>
              </a:rPr>
              <a:t>Федерации;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федеральных </a:t>
            </a:r>
            <a:r>
              <a:rPr lang="ru-RU" b="1" dirty="0">
                <a:solidFill>
                  <a:srgbClr val="1C2A55"/>
                </a:solidFill>
              </a:rPr>
              <a:t>государственных </a:t>
            </a:r>
            <a:r>
              <a:rPr lang="ru-RU" b="1" dirty="0" smtClean="0">
                <a:solidFill>
                  <a:srgbClr val="1C2A55"/>
                </a:solidFill>
              </a:rPr>
              <a:t>учреждений; 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федеральных </a:t>
            </a:r>
            <a:r>
              <a:rPr lang="ru-RU" b="1" dirty="0">
                <a:solidFill>
                  <a:srgbClr val="1C2A55"/>
                </a:solidFill>
              </a:rPr>
              <a:t>государственных унитарных </a:t>
            </a:r>
            <a:r>
              <a:rPr lang="ru-RU" b="1" dirty="0" smtClean="0">
                <a:solidFill>
                  <a:srgbClr val="1C2A55"/>
                </a:solidFill>
              </a:rPr>
              <a:t>предприятий; 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государственных корпораций.</a:t>
            </a:r>
            <a:endParaRPr lang="ru-RU" b="1" dirty="0">
              <a:solidFill>
                <a:srgbClr val="1C2A55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350" y="4164376"/>
            <a:ext cx="8096823" cy="201608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Счетная палата осуществляет внешний государственный аудит (контроль) также в отношении иных организаций. Проведение контрольных и экспертно-аналитических мероприятий в отношении иных организаций осуществляется в соответствии с поручениями Совета Федерации и Государственной Думы, а также обращениями Президента Российской Федерации и Правительства Российской Федерации.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506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11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Аудит в сфере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57" y="1377109"/>
            <a:ext cx="8471971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Федеральным законом </a:t>
            </a:r>
            <a:r>
              <a:rPr lang="ru-RU" sz="1600" b="1" dirty="0"/>
              <a:t>от 05.04.2013 N </a:t>
            </a:r>
            <a:r>
              <a:rPr lang="ru-RU" sz="1600" b="1" dirty="0" smtClean="0"/>
              <a:t>41-ФЗ «О </a:t>
            </a:r>
            <a:r>
              <a:rPr lang="ru-RU" sz="1600" b="1" dirty="0"/>
              <a:t>Счетной палате Российской </a:t>
            </a:r>
            <a:r>
              <a:rPr lang="ru-RU" sz="1600" b="1" dirty="0" smtClean="0"/>
              <a:t>Федерации» предусмотрены следующие полномочия:</a:t>
            </a:r>
          </a:p>
          <a:p>
            <a:r>
              <a:rPr lang="ru-RU" sz="1500" dirty="0"/>
              <a:t>- осуществляет контрольную, экспертно-аналитическую, информационную и иные виды деятельности;</a:t>
            </a:r>
          </a:p>
          <a:p>
            <a:r>
              <a:rPr lang="ru-RU" sz="1500" dirty="0"/>
              <a:t>- направляет по результатам контрольных и экспертно-аналитических мероприятий соответственно представления, предписания, уведомления о применении бюджетных мер принуждения, информационные письма, а также при выявлении данных, указывающих на признаки составов преступлений, передает соответствующие материалы в правоохранительные органы;</a:t>
            </a:r>
          </a:p>
          <a:p>
            <a:r>
              <a:rPr lang="ru-RU" sz="1500" dirty="0"/>
              <a:t>- получает в сроки, установленные для осуществления своих функций, информацию, документы и материалы, необходимые для осуществления внешнего государственного аудита (контроля), включая действующую государственную и ведомственную статистическую или иную отчетность;</a:t>
            </a:r>
          </a:p>
          <a:p>
            <a:r>
              <a:rPr lang="ru-RU" sz="1500" dirty="0"/>
              <a:t>- получает постоянный доступ к федеральным государственным информационным системам, необходимый для осуществления внешнего государственного аудита (контроля);</a:t>
            </a:r>
          </a:p>
          <a:p>
            <a:r>
              <a:rPr lang="ru-RU" sz="1500" dirty="0"/>
              <a:t>- запрашивает сведения о составе данных ведомственных информационных систем объектов аудита (контроля);</a:t>
            </a:r>
          </a:p>
          <a:p>
            <a:r>
              <a:rPr lang="ru-RU" sz="1500" dirty="0"/>
              <a:t>- привлекает к участию в проведении контрольных и экспертно-аналитических мероприятий государственные контрольные, правоохранительные и иные органы и их представителей;</a:t>
            </a:r>
          </a:p>
          <a:p>
            <a:r>
              <a:rPr lang="ru-RU" sz="1500" dirty="0"/>
              <a:t>- взаимодействие с контрольно-счетными органами субъектов Российской Федерации и муниципальных образований, оказанием им помощи, проведение </a:t>
            </a:r>
            <a:r>
              <a:rPr lang="ru-RU" sz="1500" dirty="0" smtClean="0"/>
              <a:t>проверок.</a:t>
            </a:r>
            <a:endParaRPr lang="ru-RU" sz="15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790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12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Аудит в сфере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21386F"/>
                </a:solidFill>
              </a:rPr>
              <a:t>Для достижения своих целей </a:t>
            </a:r>
            <a:r>
              <a:rPr lang="ru-RU" b="1" dirty="0">
                <a:solidFill>
                  <a:srgbClr val="21386F"/>
                </a:solidFill>
              </a:rPr>
              <a:t>органы аудита </a:t>
            </a:r>
            <a:r>
              <a:rPr lang="ru-RU" b="1" dirty="0" smtClean="0">
                <a:solidFill>
                  <a:srgbClr val="21386F"/>
                </a:solidFill>
              </a:rPr>
              <a:t>осуществляют </a:t>
            </a:r>
            <a:r>
              <a:rPr lang="ru-RU" b="1" dirty="0">
                <a:solidFill>
                  <a:srgbClr val="21386F"/>
                </a:solidFill>
              </a:rPr>
              <a:t>экспертно-аналитическую, информационную и иную деятельность посредством проверки, анализа и оценки </a:t>
            </a:r>
            <a:r>
              <a:rPr lang="ru-RU" b="1" dirty="0" smtClean="0">
                <a:solidFill>
                  <a:srgbClr val="21386F"/>
                </a:solidFill>
              </a:rPr>
              <a:t>информации </a:t>
            </a:r>
            <a:r>
              <a:rPr lang="ru-RU" b="1" dirty="0">
                <a:solidFill>
                  <a:srgbClr val="FF0000"/>
                </a:solidFill>
              </a:rPr>
              <a:t>о законности, целесообразности, об обоснованности, о своевременности, об эффективности и о результативности</a:t>
            </a:r>
            <a:r>
              <a:rPr lang="ru-RU" b="1" dirty="0">
                <a:solidFill>
                  <a:srgbClr val="21386F"/>
                </a:solidFill>
              </a:rPr>
              <a:t> расходов на закупки по планируемым к заключению, заключенным и исполненным контрактам.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 smtClean="0">
              <a:solidFill>
                <a:srgbClr val="21386F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781613"/>
              </p:ext>
            </p:extLst>
          </p:nvPr>
        </p:nvGraphicFramePr>
        <p:xfrm>
          <a:off x="255586" y="3398631"/>
          <a:ext cx="8669337" cy="266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4488"/>
                <a:gridCol w="3034849"/>
              </a:tblGrid>
              <a:tr h="4207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Применение</a:t>
                      </a:r>
                      <a:r>
                        <a:rPr lang="ru-RU" baseline="0" dirty="0" smtClean="0"/>
                        <a:t> метода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Оформление</a:t>
                      </a:r>
                      <a:endParaRPr lang="ru-RU" dirty="0"/>
                    </a:p>
                  </a:txBody>
                  <a:tcPr/>
                </a:tc>
              </a:tr>
              <a:tr h="1067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Проверка применяется в целях документального исследования отдельных действий (операций) или определенного направления финансовой деятельности объекта аудита (контроля) за определенный период, указанных в решении о проведении проверки.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Результаты проверки, ревизии оформляются актом</a:t>
                      </a:r>
                    </a:p>
                  </a:txBody>
                  <a:tcPr marL="68580" marR="68580" marT="0" marB="0"/>
                </a:tc>
              </a:tr>
              <a:tr h="800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Анализ применяется в целях исследования отдельных сторон, свойств, составных частей предмета и деятельности объекта аудита (контроля) и систематизации результатов исследования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Результаты анализа оформляются заключением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1881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13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Аудит в сфере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1C2A55"/>
                </a:solidFill>
              </a:rPr>
              <a:t>При выявлении в ходе контрольных мероприятий нарушений в хозяйственной, финансовой, коммерческой и иной деятельности объектов аудита (контроля), наносящих ущерб государству и требующих в связи с этим безотлагательного пресечения, а также в случаях невыполнения представлений Счетной палаты, несоблюдения сроков их рассмотрения, создания препятствий для проведения контрольных и экспертно-аналитических мероприятий </a:t>
            </a:r>
            <a:r>
              <a:rPr lang="ru-RU" b="1" dirty="0">
                <a:solidFill>
                  <a:srgbClr val="FF0000"/>
                </a:solidFill>
              </a:rPr>
              <a:t>Счетная палата имеет право направлять должностным лицам объектов аудита (контроля) обязательные для исполнения предписания.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b="1" dirty="0" smtClean="0">
              <a:solidFill>
                <a:srgbClr val="1C2A55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1C2A55"/>
                </a:solidFill>
              </a:rPr>
              <a:t>По итогам осуществления аудита в сфере закупок органы аудита: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1" dirty="0" smtClean="0">
                <a:solidFill>
                  <a:srgbClr val="1C2A55"/>
                </a:solidFill>
              </a:rPr>
              <a:t>обобщают </a:t>
            </a:r>
            <a:r>
              <a:rPr lang="ru-RU" b="1" dirty="0">
                <a:solidFill>
                  <a:srgbClr val="1C2A55"/>
                </a:solidFill>
              </a:rPr>
              <a:t>результаты осуществления </a:t>
            </a:r>
            <a:r>
              <a:rPr lang="ru-RU" b="1" dirty="0" smtClean="0">
                <a:solidFill>
                  <a:srgbClr val="1C2A55"/>
                </a:solidFill>
              </a:rPr>
              <a:t>деятельности в </a:t>
            </a:r>
            <a:r>
              <a:rPr lang="ru-RU" b="1" dirty="0">
                <a:solidFill>
                  <a:srgbClr val="1C2A55"/>
                </a:solidFill>
              </a:rPr>
              <a:t>том </a:t>
            </a:r>
            <a:r>
              <a:rPr lang="ru-RU" b="1" dirty="0" smtClean="0">
                <a:solidFill>
                  <a:srgbClr val="1C2A55"/>
                </a:solidFill>
              </a:rPr>
              <a:t>числе: 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устанавливают </a:t>
            </a:r>
            <a:r>
              <a:rPr lang="ru-RU" b="1" dirty="0">
                <a:solidFill>
                  <a:srgbClr val="1C2A55"/>
                </a:solidFill>
              </a:rPr>
              <a:t>причины выявленных отклонений, нарушений и недостатков, </a:t>
            </a:r>
            <a:endParaRPr lang="ru-RU" b="1" dirty="0" smtClean="0">
              <a:solidFill>
                <a:srgbClr val="1C2A55"/>
              </a:solidFill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подготавливают </a:t>
            </a:r>
            <a:r>
              <a:rPr lang="ru-RU" b="1" dirty="0">
                <a:solidFill>
                  <a:srgbClr val="1C2A55"/>
                </a:solidFill>
              </a:rPr>
              <a:t>предложения, направленные на их устранение и на совершенствование контрактной системы в сфере </a:t>
            </a:r>
            <a:r>
              <a:rPr lang="ru-RU" b="1" dirty="0" smtClean="0">
                <a:solidFill>
                  <a:srgbClr val="1C2A55"/>
                </a:solidFill>
              </a:rPr>
              <a:t>закупок;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b="1" dirty="0" smtClean="0">
                <a:solidFill>
                  <a:srgbClr val="1C2A55"/>
                </a:solidFill>
              </a:rPr>
              <a:t>систематизируют </a:t>
            </a:r>
            <a:r>
              <a:rPr lang="ru-RU" b="1" dirty="0">
                <a:solidFill>
                  <a:srgbClr val="1C2A55"/>
                </a:solidFill>
              </a:rPr>
              <a:t>информацию о реализации указанных </a:t>
            </a:r>
            <a:r>
              <a:rPr lang="ru-RU" b="1" dirty="0" smtClean="0">
                <a:solidFill>
                  <a:srgbClr val="1C2A55"/>
                </a:solidFill>
              </a:rPr>
              <a:t>предложений;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1C2A55"/>
                </a:solidFill>
              </a:rPr>
              <a:t>2) размещают </a:t>
            </a:r>
            <a:r>
              <a:rPr lang="ru-RU" b="1" dirty="0">
                <a:solidFill>
                  <a:srgbClr val="1C2A55"/>
                </a:solidFill>
              </a:rPr>
              <a:t>в </a:t>
            </a:r>
            <a:r>
              <a:rPr lang="ru-RU" b="1" dirty="0" smtClean="0">
                <a:solidFill>
                  <a:srgbClr val="1C2A55"/>
                </a:solidFill>
              </a:rPr>
              <a:t>ЕИС </a:t>
            </a:r>
            <a:r>
              <a:rPr lang="ru-RU" b="1" dirty="0">
                <a:solidFill>
                  <a:srgbClr val="1C2A55"/>
                </a:solidFill>
              </a:rPr>
              <a:t>обобщенную информацию о таких результатах</a:t>
            </a:r>
            <a:r>
              <a:rPr lang="ru-RU" b="1" dirty="0" smtClean="0">
                <a:solidFill>
                  <a:srgbClr val="1C2A55"/>
                </a:solidFill>
              </a:rPr>
              <a:t>.</a:t>
            </a:r>
            <a:endParaRPr lang="ru-RU" b="1" dirty="0">
              <a:solidFill>
                <a:srgbClr val="1C2A55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12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14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Контроль </a:t>
            </a:r>
            <a:r>
              <a:rPr lang="ru-RU" b="1" dirty="0">
                <a:solidFill>
                  <a:srgbClr val="003F82"/>
                </a:solidFill>
              </a:rPr>
              <a:t>в сфере закупок осуществляют следующие органы контроля в пределах их полномочий: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1" dirty="0" smtClean="0">
                <a:solidFill>
                  <a:srgbClr val="C00000"/>
                </a:solidFill>
              </a:rPr>
              <a:t>ФОИВ, </a:t>
            </a:r>
            <a:r>
              <a:rPr lang="ru-RU" b="1" dirty="0">
                <a:solidFill>
                  <a:srgbClr val="C00000"/>
                </a:solidFill>
              </a:rPr>
              <a:t>уполномоченный на осуществление контроля в сфере </a:t>
            </a:r>
            <a:r>
              <a:rPr lang="ru-RU" b="1" dirty="0" smtClean="0">
                <a:solidFill>
                  <a:srgbClr val="C00000"/>
                </a:solidFill>
              </a:rPr>
              <a:t>закупок (ФАС России);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1" dirty="0" smtClean="0">
                <a:solidFill>
                  <a:srgbClr val="C00000"/>
                </a:solidFill>
              </a:rPr>
              <a:t>контрольный </a:t>
            </a:r>
            <a:r>
              <a:rPr lang="ru-RU" b="1" dirty="0">
                <a:solidFill>
                  <a:srgbClr val="C00000"/>
                </a:solidFill>
              </a:rPr>
              <a:t>орган в сфере государственного оборонного </a:t>
            </a:r>
            <a:r>
              <a:rPr lang="ru-RU" b="1" dirty="0" smtClean="0">
                <a:solidFill>
                  <a:srgbClr val="C00000"/>
                </a:solidFill>
              </a:rPr>
              <a:t>заказа;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1" dirty="0" smtClean="0">
                <a:solidFill>
                  <a:srgbClr val="C00000"/>
                </a:solidFill>
              </a:rPr>
              <a:t>органы </a:t>
            </a:r>
            <a:r>
              <a:rPr lang="ru-RU" b="1" dirty="0">
                <a:solidFill>
                  <a:srgbClr val="C00000"/>
                </a:solidFill>
              </a:rPr>
              <a:t>исполнительной власти субъекта Российской </a:t>
            </a:r>
            <a:r>
              <a:rPr lang="ru-RU" b="1" dirty="0" smtClean="0">
                <a:solidFill>
                  <a:srgbClr val="C00000"/>
                </a:solidFill>
              </a:rPr>
              <a:t>Федерации;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1" dirty="0" smtClean="0">
                <a:solidFill>
                  <a:srgbClr val="C00000"/>
                </a:solidFill>
              </a:rPr>
              <a:t>органы местного самоуправления муниципального района;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ru-RU" b="1" dirty="0" smtClean="0">
                <a:solidFill>
                  <a:srgbClr val="C00000"/>
                </a:solidFill>
              </a:rPr>
              <a:t>органы </a:t>
            </a:r>
            <a:r>
              <a:rPr lang="ru-RU" b="1" dirty="0">
                <a:solidFill>
                  <a:srgbClr val="C00000"/>
                </a:solidFill>
              </a:rPr>
              <a:t>местного самоуправления городского </a:t>
            </a:r>
            <a:r>
              <a:rPr lang="ru-RU" b="1" dirty="0" smtClean="0">
                <a:solidFill>
                  <a:srgbClr val="C00000"/>
                </a:solidFill>
              </a:rPr>
              <a:t>округа;</a:t>
            </a:r>
            <a:endParaRPr lang="ru-RU" b="1" dirty="0">
              <a:solidFill>
                <a:srgbClr val="C0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</a:rPr>
              <a:t>6) Казначейство России;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</a:rPr>
              <a:t>7) финансовые </a:t>
            </a:r>
            <a:r>
              <a:rPr lang="ru-RU" b="1" dirty="0">
                <a:solidFill>
                  <a:srgbClr val="7030A0"/>
                </a:solidFill>
              </a:rPr>
              <a:t>органы субъектов Российской </a:t>
            </a:r>
            <a:r>
              <a:rPr lang="ru-RU" b="1" dirty="0" smtClean="0">
                <a:solidFill>
                  <a:srgbClr val="7030A0"/>
                </a:solidFill>
              </a:rPr>
              <a:t>Федерации,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</a:rPr>
              <a:t>8) финансовые </a:t>
            </a:r>
            <a:r>
              <a:rPr lang="ru-RU" b="1" dirty="0">
                <a:solidFill>
                  <a:srgbClr val="7030A0"/>
                </a:solidFill>
              </a:rPr>
              <a:t>органы </a:t>
            </a:r>
            <a:r>
              <a:rPr lang="ru-RU" b="1" dirty="0" smtClean="0">
                <a:solidFill>
                  <a:srgbClr val="7030A0"/>
                </a:solidFill>
              </a:rPr>
              <a:t>муниципальных </a:t>
            </a:r>
            <a:r>
              <a:rPr lang="ru-RU" b="1" dirty="0">
                <a:solidFill>
                  <a:srgbClr val="7030A0"/>
                </a:solidFill>
              </a:rPr>
              <a:t>образований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</a:rPr>
              <a:t>9) органы </a:t>
            </a:r>
            <a:r>
              <a:rPr lang="ru-RU" b="1" dirty="0">
                <a:solidFill>
                  <a:srgbClr val="7030A0"/>
                </a:solidFill>
              </a:rPr>
              <a:t>управления государственными внебюджетными фондами;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10)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органы внутреннего государственного (муниципального) финансового контроля, определенные в соответствии с Бюджетным кодексом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РФ.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02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15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Контроль </a:t>
            </a:r>
            <a:r>
              <a:rPr lang="ru-RU" sz="2000" b="1" dirty="0">
                <a:solidFill>
                  <a:srgbClr val="003F82"/>
                </a:solidFill>
              </a:rPr>
              <a:t>в сфере закупок осуществляется в </a:t>
            </a:r>
            <a:r>
              <a:rPr lang="ru-RU" sz="2000" b="1" dirty="0" smtClean="0">
                <a:solidFill>
                  <a:srgbClr val="003F82"/>
                </a:solidFill>
              </a:rPr>
              <a:t>отношении: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заказчиков;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контрактных служб;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контрактных управляющих;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комиссий </a:t>
            </a:r>
            <a:r>
              <a:rPr lang="ru-RU" sz="2000" b="1" dirty="0">
                <a:solidFill>
                  <a:srgbClr val="003F82"/>
                </a:solidFill>
              </a:rPr>
              <a:t>по осуществлению закупок и их </a:t>
            </a:r>
            <a:r>
              <a:rPr lang="ru-RU" sz="2000" b="1" dirty="0" smtClean="0">
                <a:solidFill>
                  <a:srgbClr val="003F82"/>
                </a:solidFill>
              </a:rPr>
              <a:t>членов;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уполномоченных органов;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уполномоченных учреждений;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специализированных организаций;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3F82"/>
                </a:solidFill>
              </a:rPr>
              <a:t>операторов </a:t>
            </a:r>
            <a:r>
              <a:rPr lang="ru-RU" sz="2000" b="1" dirty="0">
                <a:solidFill>
                  <a:srgbClr val="003F82"/>
                </a:solidFill>
              </a:rPr>
              <a:t>электронных </a:t>
            </a:r>
            <a:r>
              <a:rPr lang="ru-RU" sz="2000" b="1" dirty="0" smtClean="0">
                <a:solidFill>
                  <a:srgbClr val="003F82"/>
                </a:solidFill>
              </a:rPr>
              <a:t>площадок.</a:t>
            </a: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852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16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Контроль осуществляется путем проведения плановых и внеплановых проверок.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ФАС России осуществляет контроль путем </a:t>
            </a:r>
            <a:r>
              <a:rPr lang="ru-RU" b="1" dirty="0">
                <a:solidFill>
                  <a:srgbClr val="003F82"/>
                </a:solidFill>
              </a:rPr>
              <a:t>проведения: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3F82"/>
                </a:solidFill>
              </a:rPr>
              <a:t>а) плановых проверок в </a:t>
            </a:r>
            <a:r>
              <a:rPr lang="ru-RU" b="1" dirty="0" smtClean="0">
                <a:solidFill>
                  <a:srgbClr val="003F82"/>
                </a:solidFill>
              </a:rPr>
              <a:t>отношении заказчиков</a:t>
            </a:r>
            <a:r>
              <a:rPr lang="ru-RU" b="1" dirty="0">
                <a:solidFill>
                  <a:srgbClr val="003F82"/>
                </a:solidFill>
              </a:rPr>
              <a:t>, контрактных служб, контрактных управляющих, комиссий по осуществлению закупок и их членов, </a:t>
            </a:r>
            <a:r>
              <a:rPr lang="ru-RU" b="1" dirty="0" smtClean="0">
                <a:solidFill>
                  <a:srgbClr val="003F82"/>
                </a:solidFill>
              </a:rPr>
              <a:t>уполномоченных </a:t>
            </a:r>
            <a:r>
              <a:rPr lang="ru-RU" b="1" dirty="0">
                <a:solidFill>
                  <a:srgbClr val="003F82"/>
                </a:solidFill>
              </a:rPr>
              <a:t>органов, </a:t>
            </a:r>
            <a:r>
              <a:rPr lang="ru-RU" b="1" dirty="0" smtClean="0">
                <a:solidFill>
                  <a:srgbClr val="003F82"/>
                </a:solidFill>
              </a:rPr>
              <a:t>уполномоченных </a:t>
            </a:r>
            <a:r>
              <a:rPr lang="ru-RU" b="1" dirty="0">
                <a:solidFill>
                  <a:srgbClr val="003F82"/>
                </a:solidFill>
              </a:rPr>
              <a:t>учреждений </a:t>
            </a:r>
            <a:r>
              <a:rPr lang="ru-RU" b="1" dirty="0" smtClean="0">
                <a:solidFill>
                  <a:srgbClr val="003F82"/>
                </a:solidFill>
              </a:rPr>
              <a:t>при </a:t>
            </a:r>
            <a:r>
              <a:rPr lang="ru-RU" b="1" dirty="0">
                <a:solidFill>
                  <a:srgbClr val="003F82"/>
                </a:solidFill>
              </a:rPr>
              <a:t>осуществлении закупок для обеспечения федеральных нужд, в отношении специализированных организаций, выполняющих в соответствии с настоящим Федеральным законом отдельные полномочия в рамках осуществления закупок для обеспечения федеральных нужд, в отношении операторов электронных площадок;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б</a:t>
            </a:r>
            <a:r>
              <a:rPr lang="ru-RU" b="1" dirty="0">
                <a:solidFill>
                  <a:srgbClr val="003F82"/>
                </a:solidFill>
              </a:rPr>
              <a:t>) внеплановых проверок в отношении </a:t>
            </a:r>
            <a:r>
              <a:rPr lang="ru-RU" b="1" dirty="0" smtClean="0">
                <a:solidFill>
                  <a:srgbClr val="003F82"/>
                </a:solidFill>
              </a:rPr>
              <a:t>ВСЕХ субъектов </a:t>
            </a:r>
            <a:r>
              <a:rPr lang="ru-RU" b="1" dirty="0">
                <a:solidFill>
                  <a:srgbClr val="003F82"/>
                </a:solidFill>
              </a:rPr>
              <a:t>контроля;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09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17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45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Уполномоченный РОИВ осуществляет контроль </a:t>
            </a:r>
            <a:r>
              <a:rPr lang="ru-RU" sz="1600" b="1" dirty="0">
                <a:solidFill>
                  <a:srgbClr val="FF0000"/>
                </a:solidFill>
              </a:rPr>
              <a:t>путем проведения: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а</a:t>
            </a:r>
            <a:r>
              <a:rPr lang="ru-RU" sz="1600" dirty="0">
                <a:solidFill>
                  <a:srgbClr val="003F82"/>
                </a:solidFill>
              </a:rPr>
              <a:t>) плановых проверок в отношении в отношении </a:t>
            </a:r>
            <a:r>
              <a:rPr lang="ru-RU" sz="1600" dirty="0" smtClean="0">
                <a:solidFill>
                  <a:srgbClr val="003F82"/>
                </a:solidFill>
              </a:rPr>
              <a:t>субъектов контроля, аналогичных субъектам контроля ФАС, за исключением операторов электронных площадок, при осуществлении закупок для государственных нужд субъектов РФ;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б</a:t>
            </a:r>
            <a:r>
              <a:rPr lang="ru-RU" sz="1600" dirty="0">
                <a:solidFill>
                  <a:srgbClr val="003F82"/>
                </a:solidFill>
              </a:rPr>
              <a:t>) внеплановых проверок в отношении </a:t>
            </a:r>
            <a:r>
              <a:rPr lang="ru-RU" sz="1600" dirty="0" smtClean="0">
                <a:solidFill>
                  <a:srgbClr val="003F82"/>
                </a:solidFill>
              </a:rPr>
              <a:t>вышеуказанных субъектов контроля, а также аналогичных субъектов при осуществлении закупок для муниципальных нужд.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Уполномоченный орган </a:t>
            </a:r>
            <a:r>
              <a:rPr lang="ru-RU" sz="1600" b="1" dirty="0">
                <a:solidFill>
                  <a:srgbClr val="FF0000"/>
                </a:solidFill>
              </a:rPr>
              <a:t>местного самоуправления муниципального района или городского округа, </a:t>
            </a:r>
            <a:r>
              <a:rPr lang="ru-RU" sz="1600" b="1" dirty="0" smtClean="0">
                <a:solidFill>
                  <a:srgbClr val="FF0000"/>
                </a:solidFill>
              </a:rPr>
              <a:t>осуществляет контроль путем </a:t>
            </a:r>
            <a:r>
              <a:rPr lang="ru-RU" sz="1600" dirty="0">
                <a:solidFill>
                  <a:srgbClr val="003F82"/>
                </a:solidFill>
              </a:rPr>
              <a:t>проведения плановых и внеплановых проверок в отношении заказчиков, контрактных служб, контрактных управляющих, комиссий по осуществлению закупок и их членов, уполномоченных органов, уполномоченных учреждений при осуществлении закупок для обеспечения муниципальных нужд, в отношении специализированных организаций, выполняющих в соответствии с </a:t>
            </a:r>
            <a:r>
              <a:rPr lang="ru-RU" sz="1600" dirty="0" smtClean="0">
                <a:solidFill>
                  <a:srgbClr val="003F82"/>
                </a:solidFill>
              </a:rPr>
              <a:t>44-ФЗ </a:t>
            </a:r>
            <a:r>
              <a:rPr lang="ru-RU" sz="1600" dirty="0">
                <a:solidFill>
                  <a:srgbClr val="003F82"/>
                </a:solidFill>
              </a:rPr>
              <a:t>отдельные полномочия в рамках осуществления закупок для обеспечения муниципальных нужд.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665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Контроль в сфере закупок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44379" y="829342"/>
            <a:ext cx="331236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Органы «общего» контроля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74635" y="1872138"/>
            <a:ext cx="2873829" cy="7583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Согласование закупок у единственного поставщика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1872138"/>
            <a:ext cx="1584176" cy="4320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white"/>
                </a:solidFill>
              </a:rPr>
              <a:t>Получение жалобы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08760" y="2636912"/>
            <a:ext cx="1553277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white"/>
                </a:solidFill>
              </a:rPr>
              <a:t>Плановая проверка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927107" y="2630534"/>
            <a:ext cx="1553277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Внеплановая проверка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27107" y="3402473"/>
            <a:ext cx="1553277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Выездная проверка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150467" y="4909120"/>
            <a:ext cx="1553277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Принятие решения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08758" y="4144821"/>
            <a:ext cx="1553277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Рассмотрение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08759" y="3402473"/>
            <a:ext cx="1553277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Запрос документов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08757" y="1872138"/>
            <a:ext cx="1553277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white"/>
                </a:solidFill>
              </a:rPr>
              <a:t>Утв. плана проверок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284048" y="5222438"/>
            <a:ext cx="1567791" cy="943159"/>
          </a:xfrm>
          <a:prstGeom prst="rect">
            <a:avLst/>
          </a:prstGeom>
        </p:spPr>
        <p:style>
          <a:lnRef idx="0">
            <a:schemeClr val="accent2"/>
          </a:lnRef>
          <a:fillRef idx="1003">
            <a:schemeClr val="dk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Контроль исполнения предписаний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923925" y="4144821"/>
            <a:ext cx="1553277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Проведение заседания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939377" y="3402473"/>
            <a:ext cx="1553277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Назначение заседания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923928" y="2636912"/>
            <a:ext cx="1553277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Запрос документов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150738" y="5661248"/>
            <a:ext cx="1553277" cy="432048"/>
          </a:xfrm>
          <a:prstGeom prst="rect">
            <a:avLst/>
          </a:prstGeom>
        </p:spPr>
        <p:style>
          <a:lnRef idx="1">
            <a:schemeClr val="dk1"/>
          </a:lnRef>
          <a:fillRef idx="1003">
            <a:schemeClr val="dk2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Выдача предписания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026763" y="5776078"/>
            <a:ext cx="1721701" cy="74926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Размещение информации в Реестре жалоб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27376" y="1872138"/>
            <a:ext cx="1553008" cy="4320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Информация о нарушении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874635" y="2852936"/>
            <a:ext cx="1865717" cy="9815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Обращение в правоохранительные органы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874635" y="4144821"/>
            <a:ext cx="1865717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Обращение в суд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874635" y="4909120"/>
            <a:ext cx="1865717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Протокол по КоАП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7" name="Прямая со стрелкой 16"/>
          <p:cNvCxnSpPr>
            <a:stCxn id="6" idx="2"/>
            <a:endCxn id="68" idx="0"/>
          </p:cNvCxnSpPr>
          <p:nvPr/>
        </p:nvCxnSpPr>
        <p:spPr>
          <a:xfrm flipH="1">
            <a:off x="985396" y="1405406"/>
            <a:ext cx="3715167" cy="4667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  <a:endCxn id="11" idx="0"/>
          </p:cNvCxnSpPr>
          <p:nvPr/>
        </p:nvCxnSpPr>
        <p:spPr>
          <a:xfrm flipH="1">
            <a:off x="2703880" y="1405406"/>
            <a:ext cx="1996683" cy="4667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6" idx="2"/>
            <a:endCxn id="7" idx="0"/>
          </p:cNvCxnSpPr>
          <p:nvPr/>
        </p:nvCxnSpPr>
        <p:spPr>
          <a:xfrm>
            <a:off x="4700563" y="1405406"/>
            <a:ext cx="15453" cy="4667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6" idx="2"/>
          </p:cNvCxnSpPr>
          <p:nvPr/>
        </p:nvCxnSpPr>
        <p:spPr>
          <a:xfrm>
            <a:off x="4700563" y="1405406"/>
            <a:ext cx="2727349" cy="4667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998337" y="2304186"/>
            <a:ext cx="3" cy="3327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1" idx="2"/>
            <a:endCxn id="63" idx="0"/>
          </p:cNvCxnSpPr>
          <p:nvPr/>
        </p:nvCxnSpPr>
        <p:spPr>
          <a:xfrm flipH="1">
            <a:off x="2703746" y="2304186"/>
            <a:ext cx="134" cy="3263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7" idx="1"/>
            <a:endCxn id="63" idx="0"/>
          </p:cNvCxnSpPr>
          <p:nvPr/>
        </p:nvCxnSpPr>
        <p:spPr>
          <a:xfrm flipH="1">
            <a:off x="2703746" y="2088162"/>
            <a:ext cx="1220182" cy="5423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62" idx="2"/>
            <a:endCxn id="64" idx="0"/>
          </p:cNvCxnSpPr>
          <p:nvPr/>
        </p:nvCxnSpPr>
        <p:spPr>
          <a:xfrm>
            <a:off x="985399" y="3068960"/>
            <a:ext cx="1718347" cy="333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63" idx="2"/>
            <a:endCxn id="67" idx="0"/>
          </p:cNvCxnSpPr>
          <p:nvPr/>
        </p:nvCxnSpPr>
        <p:spPr>
          <a:xfrm flipH="1">
            <a:off x="985398" y="3062582"/>
            <a:ext cx="1718348" cy="3398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67" idx="2"/>
            <a:endCxn id="66" idx="0"/>
          </p:cNvCxnSpPr>
          <p:nvPr/>
        </p:nvCxnSpPr>
        <p:spPr>
          <a:xfrm flipH="1">
            <a:off x="985397" y="3834521"/>
            <a:ext cx="1" cy="310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7" idx="2"/>
            <a:endCxn id="74" idx="0"/>
          </p:cNvCxnSpPr>
          <p:nvPr/>
        </p:nvCxnSpPr>
        <p:spPr>
          <a:xfrm flipH="1">
            <a:off x="4700567" y="2304186"/>
            <a:ext cx="15449" cy="3327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>
            <a:stCxn id="74" idx="2"/>
            <a:endCxn id="72" idx="0"/>
          </p:cNvCxnSpPr>
          <p:nvPr/>
        </p:nvCxnSpPr>
        <p:spPr>
          <a:xfrm>
            <a:off x="4700567" y="3068960"/>
            <a:ext cx="15449" cy="333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stCxn id="72" idx="2"/>
            <a:endCxn id="70" idx="0"/>
          </p:cNvCxnSpPr>
          <p:nvPr/>
        </p:nvCxnSpPr>
        <p:spPr>
          <a:xfrm flipH="1">
            <a:off x="4700564" y="3834521"/>
            <a:ext cx="15452" cy="310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stCxn id="70" idx="2"/>
            <a:endCxn id="65" idx="0"/>
          </p:cNvCxnSpPr>
          <p:nvPr/>
        </p:nvCxnSpPr>
        <p:spPr>
          <a:xfrm flipH="1">
            <a:off x="1927106" y="4576869"/>
            <a:ext cx="2773458" cy="3322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>
            <a:stCxn id="66" idx="2"/>
            <a:endCxn id="65" idx="0"/>
          </p:cNvCxnSpPr>
          <p:nvPr/>
        </p:nvCxnSpPr>
        <p:spPr>
          <a:xfrm>
            <a:off x="985397" y="4576869"/>
            <a:ext cx="941709" cy="3322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>
            <a:stCxn id="65" idx="2"/>
            <a:endCxn id="76" idx="0"/>
          </p:cNvCxnSpPr>
          <p:nvPr/>
        </p:nvCxnSpPr>
        <p:spPr>
          <a:xfrm>
            <a:off x="1927106" y="5341168"/>
            <a:ext cx="271" cy="3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>
            <a:stCxn id="65" idx="3"/>
            <a:endCxn id="83" idx="1"/>
          </p:cNvCxnSpPr>
          <p:nvPr/>
        </p:nvCxnSpPr>
        <p:spPr>
          <a:xfrm>
            <a:off x="2703744" y="5125144"/>
            <a:ext cx="317089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5652120" y="5125144"/>
            <a:ext cx="0" cy="8669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flipV="1">
            <a:off x="5652120" y="3343728"/>
            <a:ext cx="0" cy="17814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 стрелкой 126"/>
          <p:cNvCxnSpPr>
            <a:endCxn id="80" idx="1"/>
          </p:cNvCxnSpPr>
          <p:nvPr/>
        </p:nvCxnSpPr>
        <p:spPr>
          <a:xfrm>
            <a:off x="5652120" y="3343728"/>
            <a:ext cx="222515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>
            <a:endCxn id="82" idx="1"/>
          </p:cNvCxnSpPr>
          <p:nvPr/>
        </p:nvCxnSpPr>
        <p:spPr>
          <a:xfrm>
            <a:off x="5652120" y="4360845"/>
            <a:ext cx="22251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 стрелкой 130"/>
          <p:cNvCxnSpPr>
            <a:endCxn id="78" idx="1"/>
          </p:cNvCxnSpPr>
          <p:nvPr/>
        </p:nvCxnSpPr>
        <p:spPr>
          <a:xfrm>
            <a:off x="5652120" y="5992102"/>
            <a:ext cx="1374643" cy="1586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>
            <a:stCxn id="76" idx="3"/>
          </p:cNvCxnSpPr>
          <p:nvPr/>
        </p:nvCxnSpPr>
        <p:spPr>
          <a:xfrm>
            <a:off x="2704015" y="5877272"/>
            <a:ext cx="58003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 стрелкой 134"/>
          <p:cNvCxnSpPr>
            <a:stCxn id="69" idx="0"/>
            <a:endCxn id="63" idx="3"/>
          </p:cNvCxnSpPr>
          <p:nvPr/>
        </p:nvCxnSpPr>
        <p:spPr>
          <a:xfrm flipH="1" flipV="1">
            <a:off x="3480384" y="2846558"/>
            <a:ext cx="587560" cy="23758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535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19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15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Казначейство России, финансовые органы и ВФ </a:t>
            </a:r>
            <a:r>
              <a:rPr lang="ru-RU" sz="1600" b="1" dirty="0">
                <a:solidFill>
                  <a:srgbClr val="FF0000"/>
                </a:solidFill>
              </a:rPr>
              <a:t>осуществляют контроль за: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1) соответствием информации об объеме финансового обеспечения, включенной в планы закупок, информации об объеме финансового обеспечения для осуществления закупок, утвержденном и доведенном до заказчика;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2) соответствием информации об идентификационных кодах закупок и об объеме финансового обеспечения для осуществления данных закупок, содержащейся: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а) в планах-графиках, информации, содержащейся в планах закупок;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б) в извещениях об осуществлении закупок, в документации о закупках, информации, содержащейся в планах-графиках;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в) в протоколах определения поставщиков (подрядчиков, исполнителей), информации, содержащейся в документации о закупках;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г) в условиях проектов контрактов, направляемых участникам закупок, с которыми заключаются контракты, информации, содержащейся в протоколах определения поставщиков (подрядчиков, исполнителей);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д) в реестре контрактов, заключенных заказчиками, условиям контрактов.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Порядок казначейского контроля устанавливается Правительством РФ, которым может расширен перечень информации, подлежащей контролю.</a:t>
            </a:r>
            <a:endParaRPr lang="ru-RU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521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Принципы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480" y="1374529"/>
            <a:ext cx="8708445" cy="545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1C2A55"/>
                </a:solidFill>
              </a:rPr>
              <a:t>Мониторинг, аудит и контроль в контрактной системе в сфере закупок для обеспечения государственных и муниципальных нужд основываются на следующих принципах, закреплённых статьями 6-9, 11 и 12 Федерального закона № 44-ФЗ основывается на следующих </a:t>
            </a:r>
            <a:r>
              <a:rPr lang="ru-RU" dirty="0" smtClean="0">
                <a:solidFill>
                  <a:srgbClr val="1C2A55"/>
                </a:solidFill>
              </a:rPr>
              <a:t>:</a:t>
            </a:r>
          </a:p>
          <a:p>
            <a:pPr marL="285750" indent="-285750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1C2A55"/>
                </a:solidFill>
              </a:rPr>
              <a:t>открытости</a:t>
            </a:r>
            <a:r>
              <a:rPr lang="ru-RU" dirty="0">
                <a:solidFill>
                  <a:srgbClr val="1C2A55"/>
                </a:solidFill>
              </a:rPr>
              <a:t>, </a:t>
            </a:r>
            <a:r>
              <a:rPr lang="ru-RU" b="1" dirty="0">
                <a:solidFill>
                  <a:srgbClr val="1C2A55"/>
                </a:solidFill>
              </a:rPr>
              <a:t>прозрачности</a:t>
            </a:r>
            <a:r>
              <a:rPr lang="ru-RU" dirty="0">
                <a:solidFill>
                  <a:srgbClr val="1C2A55"/>
                </a:solidFill>
              </a:rPr>
              <a:t> информации о контрактной системе в сфере </a:t>
            </a:r>
            <a:r>
              <a:rPr lang="ru-RU" dirty="0" smtClean="0">
                <a:solidFill>
                  <a:srgbClr val="1C2A55"/>
                </a:solidFill>
              </a:rPr>
              <a:t>закупок; </a:t>
            </a:r>
          </a:p>
          <a:p>
            <a:pPr marL="285750" indent="-285750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1C2A55"/>
                </a:solidFill>
              </a:rPr>
              <a:t>обеспечения конкуренции; </a:t>
            </a:r>
          </a:p>
          <a:p>
            <a:pPr marL="285750" indent="-285750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1C2A55"/>
                </a:solidFill>
              </a:rPr>
              <a:t>профессионализма заказчиков; </a:t>
            </a:r>
          </a:p>
          <a:p>
            <a:pPr marL="285750" indent="-285750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dirty="0" smtClean="0">
                <a:solidFill>
                  <a:srgbClr val="1C2A55"/>
                </a:solidFill>
              </a:rPr>
              <a:t>единства </a:t>
            </a:r>
            <a:r>
              <a:rPr lang="ru-RU" dirty="0">
                <a:solidFill>
                  <a:srgbClr val="1C2A55"/>
                </a:solidFill>
              </a:rPr>
              <a:t>контрактной системы в сфере </a:t>
            </a:r>
            <a:r>
              <a:rPr lang="ru-RU" dirty="0" smtClean="0">
                <a:solidFill>
                  <a:srgbClr val="1C2A55"/>
                </a:solidFill>
              </a:rPr>
              <a:t>закупок; </a:t>
            </a:r>
          </a:p>
          <a:p>
            <a:pPr marL="285750" indent="-285750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C2A55"/>
                </a:solidFill>
              </a:rPr>
              <a:t>ответственности </a:t>
            </a:r>
            <a:r>
              <a:rPr lang="ru-RU" b="1" dirty="0">
                <a:solidFill>
                  <a:srgbClr val="1C2A55"/>
                </a:solidFill>
              </a:rPr>
              <a:t>за результативность обеспечения государственных и муниципальных </a:t>
            </a:r>
            <a:r>
              <a:rPr lang="ru-RU" b="1" dirty="0" smtClean="0">
                <a:solidFill>
                  <a:srgbClr val="1C2A55"/>
                </a:solidFill>
              </a:rPr>
              <a:t>нужд; </a:t>
            </a:r>
          </a:p>
          <a:p>
            <a:pPr marL="285750" indent="-285750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C2A55"/>
                </a:solidFill>
              </a:rPr>
              <a:t>эффективности </a:t>
            </a:r>
            <a:r>
              <a:rPr lang="ru-RU" b="1" dirty="0">
                <a:solidFill>
                  <a:srgbClr val="1C2A55"/>
                </a:solidFill>
              </a:rPr>
              <a:t>осуществления закупок</a:t>
            </a:r>
            <a:r>
              <a:rPr lang="ru-RU" b="1" dirty="0" smtClean="0">
                <a:solidFill>
                  <a:srgbClr val="1C2A55"/>
                </a:solidFill>
              </a:rPr>
              <a:t>.</a:t>
            </a: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1C2A55"/>
                </a:solidFill>
              </a:rPr>
              <a:t>Новые принципы контрактной системы в сфере закупок, а также расширение сферы регулирования 44-ФЗ, предопределяют появление новых форм контроля за осуществлением закупок.</a:t>
            </a:r>
            <a:endParaRPr lang="ru-RU" dirty="0">
              <a:solidFill>
                <a:srgbClr val="1C2A55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1C2A55"/>
                </a:solidFill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25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Контроль в сфере закупок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43808" y="980728"/>
            <a:ext cx="583264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Казначейство и финансовые органы субъектов РФ и муниципальных образований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35011" y="980728"/>
            <a:ext cx="1800200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Заказчики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5011" y="1852194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План закупок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35011" y="2608278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Планы-графики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35011" y="3364362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Извещение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24925" y="4129798"/>
            <a:ext cx="1800200" cy="4513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Протокол определения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24925" y="4932689"/>
            <a:ext cx="1810286" cy="44052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Проект контракта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35011" y="5708048"/>
            <a:ext cx="1800200" cy="4572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Реестр контрактов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3" name="Прямая со стрелкой 72"/>
          <p:cNvCxnSpPr>
            <a:stCxn id="55" idx="2"/>
            <a:endCxn id="56" idx="0"/>
          </p:cNvCxnSpPr>
          <p:nvPr/>
        </p:nvCxnSpPr>
        <p:spPr>
          <a:xfrm>
            <a:off x="1235111" y="1556792"/>
            <a:ext cx="0" cy="2954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stCxn id="56" idx="2"/>
            <a:endCxn id="58" idx="0"/>
          </p:cNvCxnSpPr>
          <p:nvPr/>
        </p:nvCxnSpPr>
        <p:spPr>
          <a:xfrm>
            <a:off x="1235111" y="2212234"/>
            <a:ext cx="0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stCxn id="58" idx="2"/>
            <a:endCxn id="59" idx="0"/>
          </p:cNvCxnSpPr>
          <p:nvPr/>
        </p:nvCxnSpPr>
        <p:spPr>
          <a:xfrm>
            <a:off x="1235111" y="2968318"/>
            <a:ext cx="0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stCxn id="59" idx="2"/>
            <a:endCxn id="60" idx="0"/>
          </p:cNvCxnSpPr>
          <p:nvPr/>
        </p:nvCxnSpPr>
        <p:spPr>
          <a:xfrm flipH="1">
            <a:off x="1225025" y="3724402"/>
            <a:ext cx="10086" cy="405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>
            <a:stCxn id="60" idx="2"/>
            <a:endCxn id="61" idx="0"/>
          </p:cNvCxnSpPr>
          <p:nvPr/>
        </p:nvCxnSpPr>
        <p:spPr>
          <a:xfrm>
            <a:off x="1225025" y="4581127"/>
            <a:ext cx="5043" cy="3515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stCxn id="61" idx="2"/>
            <a:endCxn id="71" idx="0"/>
          </p:cNvCxnSpPr>
          <p:nvPr/>
        </p:nvCxnSpPr>
        <p:spPr>
          <a:xfrm>
            <a:off x="1230068" y="5373216"/>
            <a:ext cx="5043" cy="3348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3059832" y="2032214"/>
            <a:ext cx="5417890" cy="75608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Осуществляет проверку соответствия информации об объеме финансового обеспечения и идентификационного кода, в документах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7" name="Блок-схема: решение 36"/>
          <p:cNvSpPr/>
          <p:nvPr/>
        </p:nvSpPr>
        <p:spPr>
          <a:xfrm>
            <a:off x="4211960" y="3110677"/>
            <a:ext cx="3096344" cy="765436"/>
          </a:xfrm>
          <a:prstGeom prst="flowChartDecisi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Соответствует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Блок-схема: процесс 37"/>
          <p:cNvSpPr/>
          <p:nvPr/>
        </p:nvSpPr>
        <p:spPr>
          <a:xfrm>
            <a:off x="6876256" y="4129797"/>
            <a:ext cx="1800200" cy="802891"/>
          </a:xfrm>
          <a:prstGeom prst="flowChart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Отказ в санкционировании операции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0" name="Блок-схема: процесс 39"/>
          <p:cNvSpPr/>
          <p:nvPr/>
        </p:nvSpPr>
        <p:spPr>
          <a:xfrm>
            <a:off x="6876256" y="5284363"/>
            <a:ext cx="1800200" cy="652312"/>
          </a:xfrm>
          <a:prstGeom prst="flowChart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Предписание заказчику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1" name="Блок-схема: процесс 40"/>
          <p:cNvSpPr/>
          <p:nvPr/>
        </p:nvSpPr>
        <p:spPr>
          <a:xfrm>
            <a:off x="2843808" y="4129797"/>
            <a:ext cx="1674186" cy="802891"/>
          </a:xfrm>
          <a:prstGeom prst="flowChart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Санкционирование операции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94" name="Соединительная линия уступом 93"/>
          <p:cNvCxnSpPr>
            <a:stCxn id="37" idx="1"/>
            <a:endCxn id="41" idx="0"/>
          </p:cNvCxnSpPr>
          <p:nvPr/>
        </p:nvCxnSpPr>
        <p:spPr>
          <a:xfrm rot="10800000" flipV="1">
            <a:off x="3680902" y="3493395"/>
            <a:ext cx="531059" cy="636402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2" name="Соединительная линия уступом 101"/>
          <p:cNvCxnSpPr>
            <a:stCxn id="37" idx="3"/>
            <a:endCxn id="38" idx="0"/>
          </p:cNvCxnSpPr>
          <p:nvPr/>
        </p:nvCxnSpPr>
        <p:spPr>
          <a:xfrm>
            <a:off x="7308304" y="3493395"/>
            <a:ext cx="468052" cy="636402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0" name="Прямая со стрелкой 109"/>
          <p:cNvCxnSpPr>
            <a:stCxn id="38" idx="2"/>
            <a:endCxn id="40" idx="0"/>
          </p:cNvCxnSpPr>
          <p:nvPr/>
        </p:nvCxnSpPr>
        <p:spPr>
          <a:xfrm>
            <a:off x="7776356" y="4932688"/>
            <a:ext cx="0" cy="3516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>
            <a:stCxn id="6" idx="2"/>
            <a:endCxn id="34" idx="0"/>
          </p:cNvCxnSpPr>
          <p:nvPr/>
        </p:nvCxnSpPr>
        <p:spPr>
          <a:xfrm>
            <a:off x="5760132" y="1556792"/>
            <a:ext cx="8645" cy="475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>
            <a:stCxn id="34" idx="2"/>
            <a:endCxn id="37" idx="0"/>
          </p:cNvCxnSpPr>
          <p:nvPr/>
        </p:nvCxnSpPr>
        <p:spPr>
          <a:xfrm flipH="1">
            <a:off x="5760132" y="2788298"/>
            <a:ext cx="8645" cy="3223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6" name="Соединительная линия уступом 115"/>
          <p:cNvCxnSpPr>
            <a:stCxn id="34" idx="1"/>
          </p:cNvCxnSpPr>
          <p:nvPr/>
        </p:nvCxnSpPr>
        <p:spPr>
          <a:xfrm rot="10800000">
            <a:off x="2135212" y="2032214"/>
            <a:ext cx="924621" cy="378042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8" name="Соединительная линия уступом 117"/>
          <p:cNvCxnSpPr>
            <a:stCxn id="34" idx="1"/>
            <a:endCxn id="71" idx="3"/>
          </p:cNvCxnSpPr>
          <p:nvPr/>
        </p:nvCxnSpPr>
        <p:spPr>
          <a:xfrm rot="10800000" flipV="1">
            <a:off x="2135212" y="2410256"/>
            <a:ext cx="924621" cy="352642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>
            <a:endCxn id="58" idx="3"/>
          </p:cNvCxnSpPr>
          <p:nvPr/>
        </p:nvCxnSpPr>
        <p:spPr>
          <a:xfrm flipH="1">
            <a:off x="2135211" y="2788298"/>
            <a:ext cx="46231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>
            <a:endCxn id="59" idx="3"/>
          </p:cNvCxnSpPr>
          <p:nvPr/>
        </p:nvCxnSpPr>
        <p:spPr>
          <a:xfrm flipH="1">
            <a:off x="2135211" y="3544382"/>
            <a:ext cx="46231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/>
          <p:nvPr/>
        </p:nvCxnSpPr>
        <p:spPr>
          <a:xfrm flipH="1">
            <a:off x="2135211" y="4355462"/>
            <a:ext cx="46231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/>
          <p:nvPr/>
        </p:nvCxnSpPr>
        <p:spPr>
          <a:xfrm flipH="1">
            <a:off x="2135211" y="5152952"/>
            <a:ext cx="462311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063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21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478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</a:rPr>
              <a:t>Органы внутреннего </a:t>
            </a:r>
            <a:r>
              <a:rPr lang="ru-RU" sz="1600" b="1" dirty="0" smtClean="0">
                <a:solidFill>
                  <a:srgbClr val="FF0000"/>
                </a:solidFill>
              </a:rPr>
              <a:t>гос. </a:t>
            </a:r>
            <a:r>
              <a:rPr lang="ru-RU" sz="1600" b="1" dirty="0">
                <a:solidFill>
                  <a:srgbClr val="FF0000"/>
                </a:solidFill>
              </a:rPr>
              <a:t>(</a:t>
            </a:r>
            <a:r>
              <a:rPr lang="ru-RU" sz="1600" b="1" dirty="0" err="1" smtClean="0">
                <a:solidFill>
                  <a:srgbClr val="FF0000"/>
                </a:solidFill>
              </a:rPr>
              <a:t>мун</a:t>
            </a:r>
            <a:r>
              <a:rPr lang="ru-RU" sz="1600" b="1" dirty="0" smtClean="0">
                <a:solidFill>
                  <a:srgbClr val="FF0000"/>
                </a:solidFill>
              </a:rPr>
              <a:t>.) </a:t>
            </a:r>
            <a:r>
              <a:rPr lang="ru-RU" sz="1600" b="1" dirty="0">
                <a:solidFill>
                  <a:srgbClr val="FF0000"/>
                </a:solidFill>
              </a:rPr>
              <a:t>финансового контроля осуществляют контроль за: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1) соблюдения требований к обоснованию закупок, предусмотренных статьей 18 настоящего Федерального закона, и обоснованности закупок;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2) соблюдения правил нормирования в сфере закупок, предусмотренного статьей 19 настоящего Федерального закона;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3) обоснования начальной (максимальной) цены контракта, цены контракта, заключаемого с единственным поставщиком (подрядчиком, исполнителем), включенной в план-график;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4) применения заказчиком мер ответственности и совершения иных действий в случае нарушения поставщиком (подрядчиком, исполнителем) условий контракта;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5) соответствия поставленного товара, выполненной работы (ее результата) или оказанной услуги условиям контракта;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6) своевременности, полноты и достоверности отражения в документах учета поставленного товара, выполненной работы (ее результата) или оказанной услуги;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7) соответствия использования поставленного товара, выполненной работы (ее результата) или оказанной услуги целям осуществления </a:t>
            </a:r>
            <a:r>
              <a:rPr lang="ru-RU" sz="1600" dirty="0" smtClean="0">
                <a:solidFill>
                  <a:srgbClr val="003F82"/>
                </a:solidFill>
              </a:rPr>
              <a:t>закупки.</a:t>
            </a:r>
            <a:endParaRPr lang="ru-RU" sz="1600" dirty="0">
              <a:solidFill>
                <a:srgbClr val="003F82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FF0000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FF0000"/>
                </a:solidFill>
              </a:rPr>
              <a:t>Данный контроль осуществляется </a:t>
            </a:r>
            <a:r>
              <a:rPr lang="ru-RU" sz="1600" dirty="0">
                <a:solidFill>
                  <a:srgbClr val="FF0000"/>
                </a:solidFill>
              </a:rPr>
              <a:t>в целях установления законности составления и исполнения бюджетов бюджетной системы </a:t>
            </a:r>
            <a:r>
              <a:rPr lang="ru-RU" sz="1600" dirty="0" smtClean="0">
                <a:solidFill>
                  <a:srgbClr val="FF0000"/>
                </a:solidFill>
              </a:rPr>
              <a:t>РФ в </a:t>
            </a:r>
            <a:r>
              <a:rPr lang="ru-RU" sz="1600" dirty="0">
                <a:solidFill>
                  <a:srgbClr val="FF0000"/>
                </a:solidFill>
              </a:rPr>
              <a:t>отношении расходов, связанных с осуществлением закупок, достоверности учета таких расходов и </a:t>
            </a:r>
            <a:r>
              <a:rPr lang="ru-RU" sz="1600" dirty="0" smtClean="0">
                <a:solidFill>
                  <a:srgbClr val="FF0000"/>
                </a:solidFill>
              </a:rPr>
              <a:t>отчетности.</a:t>
            </a:r>
            <a:endParaRPr lang="ru-RU" sz="16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995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22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Контроль органами внутреннего гос. (</a:t>
            </a:r>
            <a:r>
              <a:rPr lang="ru-RU" sz="1600" dirty="0" err="1" smtClean="0">
                <a:solidFill>
                  <a:srgbClr val="003F82"/>
                </a:solidFill>
              </a:rPr>
              <a:t>мун</a:t>
            </a:r>
            <a:r>
              <a:rPr lang="ru-RU" sz="1600" dirty="0" smtClean="0">
                <a:solidFill>
                  <a:srgbClr val="003F82"/>
                </a:solidFill>
              </a:rPr>
              <a:t>.) финансового контроля должен осуществляться в соответствии с </a:t>
            </a:r>
            <a:r>
              <a:rPr lang="ru-RU" sz="1600" b="1" dirty="0" smtClean="0">
                <a:solidFill>
                  <a:srgbClr val="003F82"/>
                </a:solidFill>
              </a:rPr>
              <a:t>порядком, утверждаемым соответственно: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- Правительством </a:t>
            </a:r>
            <a:r>
              <a:rPr lang="ru-RU" sz="1600" dirty="0">
                <a:solidFill>
                  <a:srgbClr val="003F82"/>
                </a:solidFill>
              </a:rPr>
              <a:t>Российской Федерации (</a:t>
            </a:r>
            <a:r>
              <a:rPr lang="ru-RU" sz="1600" b="1" dirty="0">
                <a:solidFill>
                  <a:srgbClr val="003F82"/>
                </a:solidFill>
              </a:rPr>
              <a:t>Постановление Правительства РФ от 28.11.2013 N </a:t>
            </a:r>
            <a:r>
              <a:rPr lang="ru-RU" sz="1600" b="1" dirty="0" smtClean="0">
                <a:solidFill>
                  <a:srgbClr val="003F82"/>
                </a:solidFill>
              </a:rPr>
              <a:t>1092 "О </a:t>
            </a:r>
            <a:r>
              <a:rPr lang="ru-RU" sz="1600" b="1" dirty="0">
                <a:solidFill>
                  <a:srgbClr val="003F82"/>
                </a:solidFill>
              </a:rPr>
              <a:t>порядке осуществления Федеральной службой финансово-бюджетного надзора полномочий по контролю в финансово-бюджетной сфере</a:t>
            </a:r>
            <a:r>
              <a:rPr lang="ru-RU" sz="1600" b="1" dirty="0" smtClean="0">
                <a:solidFill>
                  <a:srgbClr val="003F82"/>
                </a:solidFill>
              </a:rPr>
              <a:t>"</a:t>
            </a:r>
            <a:r>
              <a:rPr lang="ru-RU" sz="1600" dirty="0" smtClean="0">
                <a:solidFill>
                  <a:srgbClr val="003F82"/>
                </a:solidFill>
              </a:rPr>
              <a:t>);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- высшим </a:t>
            </a:r>
            <a:r>
              <a:rPr lang="ru-RU" sz="1600" dirty="0">
                <a:solidFill>
                  <a:srgbClr val="003F82"/>
                </a:solidFill>
              </a:rPr>
              <a:t>исполнительным органом государственной власти субъекта Российской </a:t>
            </a:r>
            <a:r>
              <a:rPr lang="ru-RU" sz="1600" dirty="0" smtClean="0">
                <a:solidFill>
                  <a:srgbClr val="003F82"/>
                </a:solidFill>
              </a:rPr>
              <a:t>Федерации</a:t>
            </a:r>
            <a:r>
              <a:rPr lang="ru-RU" sz="1600" dirty="0">
                <a:solidFill>
                  <a:srgbClr val="003F82"/>
                </a:solidFill>
              </a:rPr>
              <a:t>;</a:t>
            </a:r>
            <a:endParaRPr lang="ru-RU" sz="1600" dirty="0" smtClean="0">
              <a:solidFill>
                <a:srgbClr val="003F82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- местной администрацией.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003F82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3F82"/>
                </a:solidFill>
              </a:rPr>
              <a:t>Такой </a:t>
            </a:r>
            <a:r>
              <a:rPr lang="ru-RU" sz="1600" b="1" dirty="0">
                <a:solidFill>
                  <a:srgbClr val="003F82"/>
                </a:solidFill>
              </a:rPr>
              <a:t>порядок предусматривает, в частности</a:t>
            </a:r>
            <a:r>
              <a:rPr lang="ru-RU" sz="1600" dirty="0">
                <a:solidFill>
                  <a:srgbClr val="003F82"/>
                </a:solidFill>
              </a:rPr>
              <a:t>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1) основания, порядок организации, предмет, форму, сроки, периодичность проведения проверок субъектов контроля и оформление результатов таких проверок;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2) порядок, сроки направления, исполнения, отмены предписаний органов контроля;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3) перечень должностных лиц, уполномоченных на проведение проверок, их права, обязанности и ответственность;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4) порядок действий органов контроля, их должностных лиц при неисполнении субъектами контроля предписаний органов контроля, а также при получении информации о совершении субъектами контроля действий (бездействия), содержащих признаки административного правонарушения или уголовного преступления;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5) порядок использования единой информационной системы, а также ведения документооборота в единой информационной системе при осуществлении контроля.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598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23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Нововведения 396-ФЗ в части организации внутреннего финансового контроля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003F82"/>
              </a:solidFill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73725" y="2255838"/>
            <a:ext cx="8119432" cy="133304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Порядок осуществления «внутреннего финансового» контроля в сфере закупок на уровне субъектов Российской Федерации и муниципальном уровне, устанавливается в соответствии с общими требованиями, утвержденными </a:t>
            </a:r>
            <a:r>
              <a:rPr lang="ru-RU" b="1" dirty="0" err="1"/>
              <a:t>Росфинадзором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3725" y="4087258"/>
            <a:ext cx="8119432" cy="147626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Росфинадзор</a:t>
            </a:r>
            <a:r>
              <a:rPr lang="ru-RU" b="1" dirty="0"/>
              <a:t>, проводит проверки осуществления органами государственного (муниципального) финансового контроля, являющимися органами (должностными лицами) исполнительной власти субъектов Российской Федерации (местных администраций), контроля за соблюдением </a:t>
            </a:r>
            <a:r>
              <a:rPr lang="ru-RU" b="1" dirty="0" smtClean="0"/>
              <a:t>Федерального закона 44-ФЗ.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184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Контроль в сфере закупок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15480" y="829342"/>
            <a:ext cx="5971660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Органы внутреннего государственного (муниципального) финансового контроля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953206" y="3083930"/>
            <a:ext cx="1553277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white"/>
                </a:solidFill>
              </a:rPr>
              <a:t>Плановая проверка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057361" y="3073698"/>
            <a:ext cx="1553277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Внеплановая проверка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090555" y="3847310"/>
            <a:ext cx="1553277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Выездная проверка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729845" y="4509524"/>
            <a:ext cx="2104154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Принятие решения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953205" y="3834521"/>
            <a:ext cx="1553277" cy="43204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Запрос документов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762036" y="1872138"/>
            <a:ext cx="2506836" cy="98316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white"/>
                </a:solidFill>
              </a:rPr>
              <a:t>Утвержденный график проверок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054145" y="3847310"/>
            <a:ext cx="1567791" cy="101055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Контроль исполнения предписаний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006849" y="5301209"/>
            <a:ext cx="1662381" cy="1035912"/>
          </a:xfrm>
          <a:prstGeom prst="rect">
            <a:avLst/>
          </a:prstGeom>
        </p:spPr>
        <p:style>
          <a:lnRef idx="1">
            <a:schemeClr val="dk1"/>
          </a:lnRef>
          <a:fillRef idx="1003">
            <a:schemeClr val="dk2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Выдача предписания, заключения, представления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539552" y="3834521"/>
            <a:ext cx="1721701" cy="102334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Размещение информации в ЕИС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1872137"/>
            <a:ext cx="2448271" cy="98316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Информация о нарушении, собственная инициатива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37438" y="5301210"/>
            <a:ext cx="2018338" cy="1035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Обращение в правоохранительные органы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2796984" y="5301211"/>
            <a:ext cx="1865717" cy="1035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Уведомление о применении мер бюджетного принуждения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901141" y="5301210"/>
            <a:ext cx="1865716" cy="1035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Протокол по КоАП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7" name="Прямая со стрелкой 16"/>
          <p:cNvCxnSpPr>
            <a:stCxn id="6" idx="2"/>
            <a:endCxn id="68" idx="0"/>
          </p:cNvCxnSpPr>
          <p:nvPr/>
        </p:nvCxnSpPr>
        <p:spPr>
          <a:xfrm flipH="1">
            <a:off x="3015454" y="1405406"/>
            <a:ext cx="1785856" cy="4667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6" idx="2"/>
            <a:endCxn id="11" idx="0"/>
          </p:cNvCxnSpPr>
          <p:nvPr/>
        </p:nvCxnSpPr>
        <p:spPr>
          <a:xfrm>
            <a:off x="4801310" y="1405406"/>
            <a:ext cx="1570890" cy="4667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1" idx="2"/>
            <a:endCxn id="63" idx="0"/>
          </p:cNvCxnSpPr>
          <p:nvPr/>
        </p:nvCxnSpPr>
        <p:spPr>
          <a:xfrm flipH="1">
            <a:off x="5834000" y="2855304"/>
            <a:ext cx="538200" cy="2183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62" idx="2"/>
            <a:endCxn id="64" idx="0"/>
          </p:cNvCxnSpPr>
          <p:nvPr/>
        </p:nvCxnSpPr>
        <p:spPr>
          <a:xfrm>
            <a:off x="3729845" y="3515978"/>
            <a:ext cx="2137349" cy="3313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63" idx="2"/>
            <a:endCxn id="67" idx="0"/>
          </p:cNvCxnSpPr>
          <p:nvPr/>
        </p:nvCxnSpPr>
        <p:spPr>
          <a:xfrm flipH="1">
            <a:off x="3729844" y="3505746"/>
            <a:ext cx="2104156" cy="3287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0" name="Прямая со стрелкой 119"/>
          <p:cNvCxnSpPr>
            <a:stCxn id="67" idx="2"/>
            <a:endCxn id="65" idx="0"/>
          </p:cNvCxnSpPr>
          <p:nvPr/>
        </p:nvCxnSpPr>
        <p:spPr>
          <a:xfrm>
            <a:off x="3729844" y="4266569"/>
            <a:ext cx="1052078" cy="2429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>
            <a:stCxn id="64" idx="2"/>
            <a:endCxn id="65" idx="0"/>
          </p:cNvCxnSpPr>
          <p:nvPr/>
        </p:nvCxnSpPr>
        <p:spPr>
          <a:xfrm flipH="1">
            <a:off x="4781922" y="4279358"/>
            <a:ext cx="1085272" cy="2301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>
            <a:stCxn id="65" idx="2"/>
            <a:endCxn id="76" idx="0"/>
          </p:cNvCxnSpPr>
          <p:nvPr/>
        </p:nvCxnSpPr>
        <p:spPr>
          <a:xfrm>
            <a:off x="4781922" y="4941572"/>
            <a:ext cx="3056118" cy="3596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>
            <a:stCxn id="65" idx="2"/>
            <a:endCxn id="82" idx="0"/>
          </p:cNvCxnSpPr>
          <p:nvPr/>
        </p:nvCxnSpPr>
        <p:spPr>
          <a:xfrm flipH="1">
            <a:off x="3729843" y="4941572"/>
            <a:ext cx="1052079" cy="3596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>
            <a:stCxn id="65" idx="2"/>
            <a:endCxn id="83" idx="0"/>
          </p:cNvCxnSpPr>
          <p:nvPr/>
        </p:nvCxnSpPr>
        <p:spPr>
          <a:xfrm>
            <a:off x="4781922" y="4941572"/>
            <a:ext cx="1052077" cy="359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>
            <a:stCxn id="65" idx="2"/>
            <a:endCxn id="80" idx="0"/>
          </p:cNvCxnSpPr>
          <p:nvPr/>
        </p:nvCxnSpPr>
        <p:spPr>
          <a:xfrm flipH="1">
            <a:off x="1546607" y="4941572"/>
            <a:ext cx="3235315" cy="359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6" name="Прямая со стрелкой 145"/>
          <p:cNvCxnSpPr>
            <a:stCxn id="76" idx="0"/>
          </p:cNvCxnSpPr>
          <p:nvPr/>
        </p:nvCxnSpPr>
        <p:spPr>
          <a:xfrm flipV="1">
            <a:off x="7838040" y="4857867"/>
            <a:ext cx="0" cy="4433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>
            <a:endCxn id="63" idx="3"/>
          </p:cNvCxnSpPr>
          <p:nvPr/>
        </p:nvCxnSpPr>
        <p:spPr>
          <a:xfrm flipH="1" flipV="1">
            <a:off x="6610638" y="3289722"/>
            <a:ext cx="1227402" cy="5447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>
            <a:stCxn id="65" idx="1"/>
            <a:endCxn id="78" idx="3"/>
          </p:cNvCxnSpPr>
          <p:nvPr/>
        </p:nvCxnSpPr>
        <p:spPr>
          <a:xfrm flipH="1" flipV="1">
            <a:off x="2261253" y="4346194"/>
            <a:ext cx="1468592" cy="3793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>
            <a:endCxn id="62" idx="0"/>
          </p:cNvCxnSpPr>
          <p:nvPr/>
        </p:nvCxnSpPr>
        <p:spPr>
          <a:xfrm>
            <a:off x="3015454" y="2855304"/>
            <a:ext cx="714391" cy="2286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3890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25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Ведомственный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8" y="1269071"/>
            <a:ext cx="8669337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Государственные </a:t>
            </a:r>
            <a:r>
              <a:rPr lang="ru-RU" sz="1600" dirty="0">
                <a:solidFill>
                  <a:srgbClr val="003F82"/>
                </a:solidFill>
              </a:rPr>
              <a:t>органы, </a:t>
            </a:r>
            <a:r>
              <a:rPr lang="ru-RU" sz="1600" dirty="0" smtClean="0">
                <a:solidFill>
                  <a:srgbClr val="003F82"/>
                </a:solidFill>
              </a:rPr>
              <a:t>Государственная </a:t>
            </a:r>
            <a:r>
              <a:rPr lang="ru-RU" sz="1600" dirty="0">
                <a:solidFill>
                  <a:srgbClr val="003F82"/>
                </a:solidFill>
              </a:rPr>
              <a:t>корпорация по атомной энергии "</a:t>
            </a:r>
            <a:r>
              <a:rPr lang="ru-RU" sz="1600" dirty="0" err="1">
                <a:solidFill>
                  <a:srgbClr val="003F82"/>
                </a:solidFill>
              </a:rPr>
              <a:t>Росатом</a:t>
            </a:r>
            <a:r>
              <a:rPr lang="ru-RU" sz="1600" dirty="0">
                <a:solidFill>
                  <a:srgbClr val="003F82"/>
                </a:solidFill>
              </a:rPr>
              <a:t>", </a:t>
            </a:r>
            <a:r>
              <a:rPr lang="ru-RU" sz="1600" dirty="0" smtClean="0">
                <a:solidFill>
                  <a:srgbClr val="003F82"/>
                </a:solidFill>
              </a:rPr>
              <a:t>органы </a:t>
            </a:r>
            <a:r>
              <a:rPr lang="ru-RU" sz="1600" dirty="0">
                <a:solidFill>
                  <a:srgbClr val="003F82"/>
                </a:solidFill>
              </a:rPr>
              <a:t>управления государственными внебюджетными фондами, </a:t>
            </a:r>
            <a:r>
              <a:rPr lang="ru-RU" sz="1600" dirty="0" smtClean="0">
                <a:solidFill>
                  <a:srgbClr val="003F82"/>
                </a:solidFill>
              </a:rPr>
              <a:t>муниципальные </a:t>
            </a:r>
            <a:r>
              <a:rPr lang="ru-RU" sz="1600" dirty="0">
                <a:solidFill>
                  <a:srgbClr val="003F82"/>
                </a:solidFill>
              </a:rPr>
              <a:t>органы осуществляют ведомственный контроль за соблюдением законодательства Российской Федерации и иных нормативных правовых актов о контрактной системе в сфере закупок </a:t>
            </a:r>
            <a:r>
              <a:rPr lang="ru-RU" sz="1600" b="1" dirty="0">
                <a:solidFill>
                  <a:srgbClr val="FF0000"/>
                </a:solidFill>
              </a:rPr>
              <a:t>в отношении подведомственных им </a:t>
            </a:r>
            <a:r>
              <a:rPr lang="ru-RU" sz="1600" b="1" dirty="0" smtClean="0">
                <a:solidFill>
                  <a:srgbClr val="FF0000"/>
                </a:solidFill>
              </a:rPr>
              <a:t>заказчиков.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003F82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3F82"/>
                </a:solidFill>
              </a:rPr>
              <a:t>Подведомственность определяется в соответствии с бюджетным законодательством.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b="1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3F82"/>
                </a:solidFill>
              </a:rPr>
              <a:t>Порядок осуществления ведомственного контроля устанавливается соответственно: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- Правительством </a:t>
            </a:r>
            <a:r>
              <a:rPr lang="ru-RU" sz="1600" dirty="0">
                <a:solidFill>
                  <a:srgbClr val="003F82"/>
                </a:solidFill>
              </a:rPr>
              <a:t>Российской Федерации (</a:t>
            </a:r>
            <a:r>
              <a:rPr lang="ru-RU" sz="1600" b="1" dirty="0">
                <a:solidFill>
                  <a:srgbClr val="003F82"/>
                </a:solidFill>
              </a:rPr>
              <a:t>Постановление Правительства РФ от 10.02.2014 N 89 «Об утверждении Правил осуществления ведомственного контроля в сфере закупок для обеспечения федеральных нужд</a:t>
            </a:r>
            <a:r>
              <a:rPr lang="ru-RU" sz="1600" b="1" dirty="0" smtClean="0">
                <a:solidFill>
                  <a:srgbClr val="003F82"/>
                </a:solidFill>
              </a:rPr>
              <a:t>»</a:t>
            </a:r>
            <a:r>
              <a:rPr lang="ru-RU" sz="1600" dirty="0" smtClean="0">
                <a:solidFill>
                  <a:srgbClr val="003F82"/>
                </a:solidFill>
              </a:rPr>
              <a:t>);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- высшим </a:t>
            </a:r>
            <a:r>
              <a:rPr lang="ru-RU" sz="1600" dirty="0">
                <a:solidFill>
                  <a:srgbClr val="003F82"/>
                </a:solidFill>
              </a:rPr>
              <a:t>исполнительным органом государственной власти субъекта Российской </a:t>
            </a:r>
            <a:r>
              <a:rPr lang="ru-RU" sz="1600" dirty="0" smtClean="0">
                <a:solidFill>
                  <a:srgbClr val="003F82"/>
                </a:solidFill>
              </a:rPr>
              <a:t>Федерации;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- местной </a:t>
            </a:r>
            <a:r>
              <a:rPr lang="ru-RU" sz="1600" dirty="0">
                <a:solidFill>
                  <a:srgbClr val="003F82"/>
                </a:solidFill>
              </a:rPr>
              <a:t>администрацией</a:t>
            </a:r>
            <a:r>
              <a:rPr lang="ru-RU" sz="1600" dirty="0" smtClean="0">
                <a:solidFill>
                  <a:srgbClr val="003F82"/>
                </a:solidFill>
              </a:rPr>
              <a:t>.</a:t>
            </a:r>
            <a:endParaRPr lang="ru-RU" sz="1600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939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26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Ведомственный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8" y="1269071"/>
            <a:ext cx="86693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3F82"/>
                </a:solidFill>
              </a:rPr>
              <a:t>Особенности федерального регулирования порядка осуществления ведомственного контроля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003F82"/>
              </a:solidFill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3F82"/>
                </a:solidFill>
              </a:rPr>
              <a:t> </a:t>
            </a:r>
            <a:endParaRPr lang="ru-RU" sz="16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srgbClr val="003F8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3557" y="2027105"/>
            <a:ext cx="8471971" cy="5067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Ведомственный контроль осуществляется в соответствии с регламентом, утвержденным органом ведомственного контроля.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557" y="2699132"/>
            <a:ext cx="8471971" cy="5067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Ведомственный контроль осуществляется путем проведения выездных или документарных мероприятий ведомственного контроля.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5836" y="3415228"/>
            <a:ext cx="8471971" cy="49575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Орган ведомственного контроля уведомляет заказчика о проведении мероприятия ведомственного контроля.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5836" y="4098273"/>
            <a:ext cx="8471971" cy="10245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Срок проведения мероприятия ведомственного контроля не может составлять более чем 15 календарных дней и может быть продлен только один раз не более чем на 15 календарных дней по решению руководителя органа ведомственного контроля или лица, его замещающего.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098" y="5266063"/>
            <a:ext cx="8471971" cy="10902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При выявлении нарушений по результатам мероприятия ведомственного контроля должностными лицами, уполномоченными на проведение мероприятий ведомственного контроля, в порядке, установленном регламентом, указанным в пункте 4 настоящих Правил, разрабатывается и утверждается план устранения выявленных нарушений.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797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27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 заказчика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8" y="1269071"/>
            <a:ext cx="8669337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3F82"/>
                </a:solidFill>
              </a:rPr>
              <a:t>Статьей 101 44-ФЗ устанавливается, что </a:t>
            </a:r>
            <a:r>
              <a:rPr lang="ru-RU" b="1" dirty="0" smtClean="0">
                <a:solidFill>
                  <a:srgbClr val="003F82"/>
                </a:solidFill>
              </a:rPr>
              <a:t>заказчик </a:t>
            </a:r>
            <a:r>
              <a:rPr lang="ru-RU" b="1" dirty="0">
                <a:solidFill>
                  <a:srgbClr val="003F82"/>
                </a:solidFill>
              </a:rPr>
              <a:t>обязан осуществлять контроль за исполнением поставщиком (подрядчиком, исполнителем) условий контракта в соответствии с </a:t>
            </a:r>
            <a:r>
              <a:rPr lang="ru-RU" b="1" dirty="0">
                <a:solidFill>
                  <a:srgbClr val="FF0000"/>
                </a:solidFill>
              </a:rPr>
              <a:t>законодательством Российской Федерации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3F82"/>
                </a:solidFill>
              </a:rPr>
              <a:t>Заказчик </a:t>
            </a:r>
            <a:r>
              <a:rPr lang="ru-RU" dirty="0">
                <a:solidFill>
                  <a:srgbClr val="003F82"/>
                </a:solidFill>
              </a:rPr>
              <a:t>обязан осуществлять контроль </a:t>
            </a:r>
            <a:r>
              <a:rPr lang="ru-RU" b="1" dirty="0">
                <a:solidFill>
                  <a:srgbClr val="003F82"/>
                </a:solidFill>
              </a:rPr>
              <a:t>за </a:t>
            </a:r>
            <a:r>
              <a:rPr lang="ru-RU" b="1" dirty="0" smtClean="0">
                <a:solidFill>
                  <a:srgbClr val="003F82"/>
                </a:solidFill>
              </a:rPr>
              <a:t>привлечением </a:t>
            </a:r>
            <a:r>
              <a:rPr lang="ru-RU" b="1" dirty="0">
                <a:solidFill>
                  <a:srgbClr val="003F82"/>
                </a:solidFill>
              </a:rPr>
              <a:t>поставщиком (подрядчиком, исполнителем) к исполнению контракта субподрядчиков, соисполнителей</a:t>
            </a:r>
            <a:r>
              <a:rPr lang="ru-RU" dirty="0">
                <a:solidFill>
                  <a:srgbClr val="003F82"/>
                </a:solidFill>
              </a:rPr>
              <a:t> из числа субъектов малого предпринимательства и социально ориентированных некоммерческих </a:t>
            </a:r>
            <a:r>
              <a:rPr lang="ru-RU" dirty="0" smtClean="0">
                <a:solidFill>
                  <a:srgbClr val="003F82"/>
                </a:solidFill>
              </a:rPr>
              <a:t>организаций (ст. 30 44-ФЗ).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3F82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Таким образом, контроль заказчика обеспечивает реализацию принципа </a:t>
            </a:r>
            <a:r>
              <a:rPr lang="ru-RU" b="1" dirty="0">
                <a:solidFill>
                  <a:srgbClr val="003F82"/>
                </a:solidFill>
              </a:rPr>
              <a:t>ответственности заказчика за </a:t>
            </a:r>
            <a:r>
              <a:rPr lang="ru-RU" b="1" dirty="0" smtClean="0">
                <a:solidFill>
                  <a:srgbClr val="003F82"/>
                </a:solidFill>
              </a:rPr>
              <a:t>результативность </a:t>
            </a:r>
            <a:r>
              <a:rPr lang="ru-RU" b="1" dirty="0">
                <a:solidFill>
                  <a:srgbClr val="003F82"/>
                </a:solidFill>
              </a:rPr>
              <a:t>обеспечения государственных и муниципальных нужд, эффективность осуществления </a:t>
            </a:r>
            <a:r>
              <a:rPr lang="ru-RU" b="1" dirty="0" smtClean="0">
                <a:solidFill>
                  <a:srgbClr val="003F82"/>
                </a:solidFill>
              </a:rPr>
              <a:t>закупок.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243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28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Общественный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8" y="1269071"/>
            <a:ext cx="86693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3F82"/>
                </a:solidFill>
              </a:rPr>
              <a:t>Граждане и общественные объединения и объединения юридических лиц</a:t>
            </a:r>
            <a:r>
              <a:rPr lang="ru-RU" dirty="0">
                <a:solidFill>
                  <a:srgbClr val="003F82"/>
                </a:solidFill>
              </a:rPr>
              <a:t> вправе осуществлять общественный контроль за соблюдением законодательства </a:t>
            </a:r>
            <a:r>
              <a:rPr lang="ru-RU" dirty="0" smtClean="0">
                <a:solidFill>
                  <a:srgbClr val="003F82"/>
                </a:solidFill>
              </a:rPr>
              <a:t>РФ </a:t>
            </a:r>
            <a:r>
              <a:rPr lang="ru-RU" dirty="0">
                <a:solidFill>
                  <a:srgbClr val="003F82"/>
                </a:solidFill>
              </a:rPr>
              <a:t>и иных нормативных правовых актов о контрактной системе в сфере закупок </a:t>
            </a:r>
            <a:r>
              <a:rPr lang="ru-RU" dirty="0" smtClean="0">
                <a:solidFill>
                  <a:srgbClr val="003F82"/>
                </a:solidFill>
              </a:rPr>
              <a:t>в </a:t>
            </a:r>
            <a:r>
              <a:rPr lang="ru-RU" dirty="0">
                <a:solidFill>
                  <a:srgbClr val="003F82"/>
                </a:solidFill>
              </a:rPr>
              <a:t>соответствии с </a:t>
            </a:r>
            <a:r>
              <a:rPr lang="ru-RU" dirty="0" smtClean="0">
                <a:solidFill>
                  <a:srgbClr val="003F82"/>
                </a:solidFill>
              </a:rPr>
              <a:t>Федеральным законом 44-ФЗ.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Органы </a:t>
            </a:r>
            <a:r>
              <a:rPr lang="ru-RU" b="1" dirty="0">
                <a:solidFill>
                  <a:srgbClr val="003F82"/>
                </a:solidFill>
              </a:rPr>
              <a:t>государственной власти и органы местного самоуправления обязаны обеспечивать возможность осуществления такого контроля.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srgbClr val="003F82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3F82"/>
                </a:solidFill>
              </a:rPr>
              <a:t>Общественный </a:t>
            </a:r>
            <a:r>
              <a:rPr lang="ru-RU" dirty="0">
                <a:solidFill>
                  <a:srgbClr val="003F82"/>
                </a:solidFill>
              </a:rPr>
              <a:t>контроль осуществляется в целях реализации </a:t>
            </a:r>
            <a:r>
              <a:rPr lang="ru-RU" b="1" dirty="0">
                <a:solidFill>
                  <a:srgbClr val="003F82"/>
                </a:solidFill>
              </a:rPr>
              <a:t>принципов контрактной системы</a:t>
            </a:r>
            <a:r>
              <a:rPr lang="ru-RU" dirty="0">
                <a:solidFill>
                  <a:srgbClr val="003F82"/>
                </a:solidFill>
              </a:rPr>
              <a:t> в сфере закупок, </a:t>
            </a:r>
            <a:r>
              <a:rPr lang="ru-RU" b="1" dirty="0">
                <a:solidFill>
                  <a:srgbClr val="003F82"/>
                </a:solidFill>
              </a:rPr>
              <a:t>содействия развитию и совершенствованию контрактной системы </a:t>
            </a:r>
            <a:r>
              <a:rPr lang="ru-RU" dirty="0">
                <a:solidFill>
                  <a:srgbClr val="003F82"/>
                </a:solidFill>
              </a:rPr>
              <a:t>в сфере закупок, </a:t>
            </a:r>
            <a:r>
              <a:rPr lang="ru-RU" b="1" dirty="0">
                <a:solidFill>
                  <a:srgbClr val="FF0000"/>
                </a:solidFill>
              </a:rPr>
              <a:t>предупреждения, выявления нарушений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3F82"/>
                </a:solidFill>
              </a:rPr>
              <a:t>требований законодательства </a:t>
            </a:r>
            <a:r>
              <a:rPr lang="ru-RU" dirty="0" smtClean="0">
                <a:solidFill>
                  <a:srgbClr val="003F82"/>
                </a:solidFill>
              </a:rPr>
              <a:t>РФ и </a:t>
            </a:r>
            <a:r>
              <a:rPr lang="ru-RU" dirty="0">
                <a:solidFill>
                  <a:srgbClr val="003F82"/>
                </a:solidFill>
              </a:rPr>
              <a:t>иных нормативных правовых актов о контрактной системе в сфере закупок и </a:t>
            </a:r>
            <a:r>
              <a:rPr lang="ru-RU" b="1" dirty="0">
                <a:solidFill>
                  <a:srgbClr val="FF0000"/>
                </a:solidFill>
              </a:rPr>
              <a:t>информирования заказчиков, контрольных органов в сфере закупок о выявленных нарушениях</a:t>
            </a:r>
            <a:r>
              <a:rPr lang="ru-RU" b="1" dirty="0">
                <a:solidFill>
                  <a:srgbClr val="003F82"/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342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29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Общественный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8" y="1269071"/>
            <a:ext cx="8669337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</a:rPr>
              <a:t>Общественные объединения и объединения юридических лиц,</a:t>
            </a:r>
            <a:r>
              <a:rPr lang="ru-RU" sz="1600" b="1" dirty="0">
                <a:solidFill>
                  <a:srgbClr val="003F82"/>
                </a:solidFill>
              </a:rPr>
              <a:t> осуществляющие общественный контроль, вправе: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1) </a:t>
            </a:r>
            <a:r>
              <a:rPr lang="ru-RU" sz="1600" b="1" dirty="0">
                <a:solidFill>
                  <a:srgbClr val="003F82"/>
                </a:solidFill>
              </a:rPr>
              <a:t>подготавливать предложения </a:t>
            </a:r>
            <a:r>
              <a:rPr lang="ru-RU" sz="1600" dirty="0">
                <a:solidFill>
                  <a:srgbClr val="003F82"/>
                </a:solidFill>
              </a:rPr>
              <a:t>по совершенствованию законодательства </a:t>
            </a:r>
            <a:r>
              <a:rPr lang="ru-RU" sz="1600" dirty="0" smtClean="0">
                <a:solidFill>
                  <a:srgbClr val="003F82"/>
                </a:solidFill>
              </a:rPr>
              <a:t>РФ;</a:t>
            </a: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2) </a:t>
            </a:r>
            <a:r>
              <a:rPr lang="ru-RU" sz="1600" b="1" dirty="0">
                <a:solidFill>
                  <a:srgbClr val="003F82"/>
                </a:solidFill>
              </a:rPr>
              <a:t>направлять заказчикам запросы </a:t>
            </a:r>
            <a:r>
              <a:rPr lang="ru-RU" sz="1600" dirty="0">
                <a:solidFill>
                  <a:srgbClr val="003F82"/>
                </a:solidFill>
              </a:rPr>
              <a:t>о предоставлении информации об осуществлении закупок и о ходе исполнения контрактов;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3) </a:t>
            </a:r>
            <a:r>
              <a:rPr lang="ru-RU" sz="1600" b="1" dirty="0">
                <a:solidFill>
                  <a:srgbClr val="003F82"/>
                </a:solidFill>
              </a:rPr>
              <a:t>осуществлять независимый мониторинг закупок и оценку </a:t>
            </a:r>
            <a:r>
              <a:rPr lang="ru-RU" sz="1600" dirty="0">
                <a:solidFill>
                  <a:srgbClr val="003F82"/>
                </a:solidFill>
              </a:rPr>
              <a:t>эффективности закупок, в том числе оценку осуществления закупок и результатов исполнения контрактов в части их соответствия требованиям </a:t>
            </a:r>
            <a:r>
              <a:rPr lang="ru-RU" sz="1600" dirty="0" smtClean="0">
                <a:solidFill>
                  <a:srgbClr val="003F82"/>
                </a:solidFill>
              </a:rPr>
              <a:t>44-ФЗ;</a:t>
            </a: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4) обращаться от своего имени в государственные органы и муниципальные органы с заявлением о проведении мероприятий по контролю в соответствии с </a:t>
            </a:r>
            <a:r>
              <a:rPr lang="ru-RU" sz="1600" dirty="0" smtClean="0">
                <a:solidFill>
                  <a:srgbClr val="003F82"/>
                </a:solidFill>
              </a:rPr>
              <a:t>44-ФЗ;</a:t>
            </a:r>
            <a:endParaRPr lang="ru-RU" sz="1600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03F82"/>
                </a:solidFill>
              </a:rPr>
              <a:t>5) обращаться от своего имени в правоохранительные органы в случаях выявления в действиях (бездействии) заказчика, уполномоченного органа, уполномоченного учреждения, специализированной организации, комиссий по осуществлению закупок и их членов, должностных лиц контрактной службы, контрактных управляющих признаков состава преступления;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</a:rPr>
              <a:t>6) обращаться в суд в защиту нарушенных или оспариваемых прав и законных интересов группы лиц в соответствии с законодательством </a:t>
            </a:r>
            <a:r>
              <a:rPr lang="ru-RU" sz="1600" b="1" dirty="0" smtClean="0">
                <a:solidFill>
                  <a:srgbClr val="FF0000"/>
                </a:solidFill>
              </a:rPr>
              <a:t>РФ.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452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3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Контроль в контрактной системе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436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/>
              </a:rPr>
              <a:t>Структуру контроля в контрактной системе составляют: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Мониторинг закупок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Аудит в сфере закупок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Контроль в сфере закупок: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«Общий» контроль (ФАС России)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«Казначейский» контроль (фин. органы);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«Внутренний финансовый» контроль.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Ведомственный контроль в сфере закупок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Контроль в сфере закупок, осуществляемый заказчиком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rgbClr val="003F82"/>
                </a:solidFill>
                <a:latin typeface="Calibri"/>
              </a:rPr>
              <a:t>Общественный контроль</a:t>
            </a:r>
            <a:endParaRPr lang="ru-RU" sz="2000" b="1" dirty="0">
              <a:solidFill>
                <a:srgbClr val="FF0000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679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30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Общественный контроль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8" y="1269071"/>
            <a:ext cx="8669337" cy="545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700" b="1" dirty="0" smtClean="0">
                <a:solidFill>
                  <a:srgbClr val="003F82"/>
                </a:solidFill>
              </a:rPr>
              <a:t>В </a:t>
            </a:r>
            <a:r>
              <a:rPr lang="ru-RU" sz="1700" b="1" dirty="0">
                <a:solidFill>
                  <a:srgbClr val="003F82"/>
                </a:solidFill>
              </a:rPr>
              <a:t>соответствии </a:t>
            </a:r>
            <a:r>
              <a:rPr lang="ru-RU" sz="1700" b="1" dirty="0" smtClean="0">
                <a:solidFill>
                  <a:srgbClr val="003F82"/>
                </a:solidFill>
              </a:rPr>
              <a:t>со статьей </a:t>
            </a:r>
            <a:r>
              <a:rPr lang="ru-RU" sz="1700" b="1" dirty="0">
                <a:solidFill>
                  <a:srgbClr val="003F82"/>
                </a:solidFill>
              </a:rPr>
              <a:t>225.10</a:t>
            </a:r>
            <a:r>
              <a:rPr lang="ru-RU" sz="1700" b="1" dirty="0" smtClean="0">
                <a:solidFill>
                  <a:srgbClr val="003F82"/>
                </a:solidFill>
              </a:rPr>
              <a:t>. Арбитражного процессуального кодекса Российской Федерации :</a:t>
            </a:r>
            <a:endParaRPr lang="ru-RU" sz="17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dirty="0">
                <a:solidFill>
                  <a:srgbClr val="003F82"/>
                </a:solidFill>
              </a:rPr>
              <a:t>1. Юридическое или физическое лицо, являющееся участником правоотношения, из которого возникли спор или требование, вправе обратиться в арбитражный суд в защиту нарушенных или оспариваемых прав и законных интересов других лиц, являющихся участниками этого же правоотношения (далее - группа лиц). </a:t>
            </a:r>
            <a:r>
              <a:rPr lang="ru-RU" sz="1600" b="1" dirty="0">
                <a:solidFill>
                  <a:srgbClr val="FF0000"/>
                </a:solidFill>
              </a:rPr>
              <a:t>В защиту прав и законных интересов группы лиц также могут обратиться органы, организации и граждане в случаях, предусмотренных федеральным законом</a:t>
            </a:r>
            <a:r>
              <a:rPr lang="ru-RU" sz="1600" b="1" dirty="0">
                <a:solidFill>
                  <a:srgbClr val="003F82"/>
                </a:solidFill>
              </a:rPr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2</a:t>
            </a:r>
            <a:r>
              <a:rPr lang="ru-RU" sz="1600" dirty="0">
                <a:solidFill>
                  <a:srgbClr val="003F82"/>
                </a:solidFill>
              </a:rPr>
              <a:t>. Дела о защите нарушенных или оспариваемых прав и законных интересов группы лиц рассматриваются арбитражным судом по правилам, установленным настоящей главой, в случае, </a:t>
            </a:r>
            <a:r>
              <a:rPr lang="ru-RU" sz="1600" b="1" dirty="0">
                <a:solidFill>
                  <a:srgbClr val="FF0000"/>
                </a:solidFill>
              </a:rPr>
              <a:t>если ко дню обращения в арбитражный суд лица, указанного в части 1 настоящей статьи, к его требованию присоединились не менее чем пять лиц.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003F82"/>
                </a:solidFill>
              </a:rPr>
              <a:t>3</a:t>
            </a:r>
            <a:r>
              <a:rPr lang="ru-RU" sz="1600" b="1" dirty="0">
                <a:solidFill>
                  <a:srgbClr val="003F82"/>
                </a:solidFill>
              </a:rPr>
              <a:t>. Присоединение к требованию о защите прав и законных интересов группы лиц осуществляется </a:t>
            </a:r>
            <a:r>
              <a:rPr lang="ru-RU" sz="1600" b="1" dirty="0">
                <a:solidFill>
                  <a:srgbClr val="FF0000"/>
                </a:solidFill>
              </a:rPr>
              <a:t>путем подачи в письменной форме заявления лица или решения нескольких лиц, являющихся участниками правоотношения, из которого возникло такое требование</a:t>
            </a:r>
            <a:r>
              <a:rPr lang="ru-RU" sz="1600" b="1" dirty="0">
                <a:solidFill>
                  <a:srgbClr val="003F82"/>
                </a:solidFill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3F82"/>
                </a:solidFill>
              </a:rPr>
              <a:t> </a:t>
            </a:r>
            <a:endParaRPr lang="ru-RU" sz="1600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75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1066" y="3941976"/>
            <a:ext cx="7714444" cy="95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>
            <a:lvl1pPr marL="0" indent="0" algn="ctr" eaLnBrk="0" hangingPunct="0">
              <a:spcBef>
                <a:spcPct val="20000"/>
              </a:spcBef>
              <a:buFont typeface="Arial" charset="0"/>
              <a:buNone/>
              <a:defRPr sz="900">
                <a:solidFill>
                  <a:srgbClr val="003F82"/>
                </a:solidFill>
                <a:latin typeface="Myriad Pro" charset="0"/>
                <a:cs typeface="ＭＳ Ｐゴシック" charset="-128"/>
              </a:defRPr>
            </a:lvl1pPr>
            <a:lvl2pPr indent="0" algn="ctr" eaLnBrk="0" hangingPunct="0">
              <a:spcBef>
                <a:spcPct val="20000"/>
              </a:spcBef>
              <a:buFont typeface="Arial" charset="0"/>
              <a:buNone/>
              <a:defRPr sz="2100">
                <a:solidFill>
                  <a:schemeClr val="tx1">
                    <a:tint val="75000"/>
                  </a:schemeClr>
                </a:solidFill>
                <a:latin typeface="+mn-lt"/>
              </a:defRPr>
            </a:lvl2pPr>
            <a:lvl3pPr indent="0" algn="ctr" eaLnBrk="0" hangingPunct="0">
              <a:spcBef>
                <a:spcPct val="20000"/>
              </a:spcBef>
              <a:buFont typeface="Arial" charset="0"/>
              <a:buNone/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3pPr>
            <a:lvl4pPr indent="0" algn="ctr" eaLnBrk="0" hangingPunct="0">
              <a:spcBef>
                <a:spcPct val="20000"/>
              </a:spcBef>
              <a:buFont typeface="Arial" charset="0"/>
              <a:buNone/>
              <a:defRPr sz="1500">
                <a:solidFill>
                  <a:schemeClr val="tx1">
                    <a:tint val="75000"/>
                  </a:schemeClr>
                </a:solidFill>
                <a:latin typeface="+mn-lt"/>
              </a:defRPr>
            </a:lvl4pPr>
            <a:lvl5pPr indent="0" algn="ctr" eaLnBrk="0" hangingPunct="0">
              <a:spcBef>
                <a:spcPct val="20000"/>
              </a:spcBef>
              <a:buFont typeface="Arial" charset="0"/>
              <a:buNone/>
              <a:defRPr sz="1500">
                <a:solidFill>
                  <a:schemeClr val="tx1">
                    <a:tint val="75000"/>
                  </a:schemeClr>
                </a:solidFill>
                <a:latin typeface="+mn-lt"/>
              </a:defRPr>
            </a:lvl5pPr>
            <a:lvl6pPr indent="0" algn="ctr" defTabSz="342991">
              <a:spcBef>
                <a:spcPct val="20000"/>
              </a:spcBef>
              <a:buFont typeface="Arial"/>
              <a:buNone/>
              <a:defRPr sz="1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6pPr>
            <a:lvl7pPr indent="0" algn="ctr" defTabSz="342991">
              <a:spcBef>
                <a:spcPct val="20000"/>
              </a:spcBef>
              <a:buFont typeface="Arial"/>
              <a:buNone/>
              <a:defRPr sz="1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7pPr>
            <a:lvl8pPr indent="0" algn="ctr" defTabSz="342991">
              <a:spcBef>
                <a:spcPct val="20000"/>
              </a:spcBef>
              <a:buFont typeface="Arial"/>
              <a:buNone/>
              <a:defRPr sz="1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8pPr>
            <a:lvl9pPr indent="0" algn="ctr" defTabSz="342991">
              <a:spcBef>
                <a:spcPct val="20000"/>
              </a:spcBef>
              <a:buFont typeface="Arial"/>
              <a:buNone/>
              <a:defRPr sz="1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9pPr>
          </a:lstStyle>
          <a:p>
            <a:r>
              <a:rPr lang="ru-RU" sz="1600" dirty="0" smtClean="0"/>
              <a:t>Центр </a:t>
            </a:r>
            <a:r>
              <a:rPr lang="ru-RU" sz="1600" dirty="0"/>
              <a:t>региональных программ совершенствования государственного и муниципального управления</a:t>
            </a:r>
            <a:br>
              <a:rPr lang="ru-RU" sz="1600" dirty="0"/>
            </a:br>
            <a:r>
              <a:rPr lang="ru-RU" sz="1600" dirty="0" smtClean="0"/>
              <a:t>Институт </a:t>
            </a:r>
            <a:r>
              <a:rPr lang="ru-RU" sz="1600" dirty="0"/>
              <a:t>государственного и муниципального управления</a:t>
            </a:r>
            <a:br>
              <a:rPr lang="ru-RU" sz="1600" dirty="0"/>
            </a:br>
            <a:r>
              <a:rPr lang="ru-RU" sz="1600" dirty="0" smtClean="0"/>
              <a:t>Национальный исследовательский университет «Высшая школа экономики»</a:t>
            </a:r>
            <a:endParaRPr lang="ru-RU" sz="16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2087432" y="5098570"/>
            <a:ext cx="4801712" cy="51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indent="0" algn="ctr" eaLnBrk="1" hangingPunct="1">
              <a:spcBef>
                <a:spcPct val="20000"/>
              </a:spcBef>
              <a:buFont typeface="Arial" pitchFamily="34" charset="0"/>
              <a:buNone/>
              <a:defRPr sz="1600">
                <a:solidFill>
                  <a:srgbClr val="003F82"/>
                </a:solidFill>
                <a:latin typeface="Myriad Pro" charset="0"/>
                <a:cs typeface="ＭＳ Ｐゴシック" charset="-128"/>
              </a:defRPr>
            </a:lvl1pPr>
            <a:lvl2pPr indent="0" algn="ctr" eaLnBrk="1" hangingPunct="1">
              <a:spcBef>
                <a:spcPct val="20000"/>
              </a:spcBef>
              <a:buFont typeface="Arial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2pPr>
            <a:lvl3pPr indent="0" algn="ctr" eaLnBrk="1" hangingPunct="1">
              <a:spcBef>
                <a:spcPct val="20000"/>
              </a:spcBef>
              <a:buFont typeface="Arial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3pPr>
            <a:lvl4pPr indent="0" algn="ctr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4pPr>
            <a:lvl5pPr indent="0" algn="ctr" eaLnBrk="1" hangingPunct="1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5pPr>
            <a:lvl6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101000, Россия, Москва, Мясницкая ул., д. 20</a:t>
            </a:r>
          </a:p>
          <a:p>
            <a:r>
              <a:rPr lang="ru-RU" dirty="0"/>
              <a:t>Тел.: (495) </a:t>
            </a:r>
            <a:r>
              <a:rPr lang="ru-RU" dirty="0" smtClean="0"/>
              <a:t>989-48-67</a:t>
            </a:r>
            <a:endParaRPr lang="en-US" dirty="0"/>
          </a:p>
          <a:p>
            <a:r>
              <a:rPr lang="en-US" dirty="0"/>
              <a:t>e-mail: info@gosreforma.ru</a:t>
            </a:r>
          </a:p>
          <a:p>
            <a:r>
              <a:rPr lang="en-US" dirty="0"/>
              <a:t>http://gosreforma.ru, http://hse.ru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4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Мониторинг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3F82"/>
                </a:solidFill>
              </a:rPr>
              <a:t>Мониторинг </a:t>
            </a:r>
            <a:r>
              <a:rPr lang="ru-RU" b="1" dirty="0">
                <a:solidFill>
                  <a:srgbClr val="003F82"/>
                </a:solidFill>
              </a:rPr>
              <a:t>закупок представляет собой </a:t>
            </a:r>
            <a:r>
              <a:rPr lang="ru-RU" b="1" dirty="0">
                <a:solidFill>
                  <a:srgbClr val="FF0000"/>
                </a:solidFill>
              </a:rPr>
              <a:t>систему наблюдений </a:t>
            </a:r>
            <a:r>
              <a:rPr lang="ru-RU" b="1" dirty="0">
                <a:solidFill>
                  <a:srgbClr val="003F82"/>
                </a:solidFill>
              </a:rPr>
              <a:t>в сфере закупок, осуществляемых на постоянной основе посредством сбора, обобщения, систематизации и оценки информации об осуществлении закупок, в том числе реализации планов закупок и </a:t>
            </a:r>
            <a:r>
              <a:rPr lang="ru-RU" b="1" dirty="0" smtClean="0">
                <a:solidFill>
                  <a:srgbClr val="003F82"/>
                </a:solidFill>
              </a:rPr>
              <a:t>планов-графиков.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Целями </a:t>
            </a:r>
            <a:r>
              <a:rPr lang="ru-RU" b="1" dirty="0">
                <a:solidFill>
                  <a:srgbClr val="FF0000"/>
                </a:solidFill>
              </a:rPr>
              <a:t>мониторинга закупок являются: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3F82"/>
                </a:solidFill>
              </a:rPr>
              <a:t>1) оценка степени достижения целей осуществления закупок;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3F82"/>
                </a:solidFill>
              </a:rPr>
              <a:t>2) оценки обоснованности закупок;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3F82"/>
                </a:solidFill>
              </a:rPr>
              <a:t>3) совершенствования законодательства РФ и иных нормативных правовых актов о контрактной системе в сфере закупок.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</a:rPr>
              <a:t>Мониторинг закупок осуществляется с использованием единой информационной системы и на основе содержащейся в ней информации.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003F82"/>
                </a:solidFill>
              </a:rPr>
              <a:t>В этой связи, осуществление мониторинга начнется с 2016 года.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Таким </a:t>
            </a:r>
            <a:r>
              <a:rPr lang="ru-RU" b="1" dirty="0">
                <a:solidFill>
                  <a:srgbClr val="FF0000"/>
                </a:solidFill>
              </a:rPr>
              <a:t>образом, мониторинг представляет собой механизм анализа качества работы заказчиков.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630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5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Мониторинг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Порядок проведения мониторинга устанавливается </a:t>
            </a:r>
            <a:r>
              <a:rPr lang="ru-RU" sz="2000" b="1" dirty="0" smtClean="0">
                <a:solidFill>
                  <a:srgbClr val="FF0000"/>
                </a:solidFill>
              </a:rPr>
              <a:t>Правительством Российской Федерации</a:t>
            </a:r>
            <a:r>
              <a:rPr lang="ru-RU" sz="2000" b="1" dirty="0" smtClean="0">
                <a:solidFill>
                  <a:srgbClr val="003F82"/>
                </a:solidFill>
              </a:rPr>
              <a:t>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strike="sngStrike" dirty="0" smtClean="0">
                <a:solidFill>
                  <a:srgbClr val="003F82"/>
                </a:solidFill>
              </a:rPr>
              <a:t>Законодательством</a:t>
            </a:r>
            <a:r>
              <a:rPr lang="ru-RU" sz="2000" b="1" dirty="0" smtClean="0">
                <a:solidFill>
                  <a:srgbClr val="003F82"/>
                </a:solidFill>
              </a:rPr>
              <a:t> НПА субъектов РФ и </a:t>
            </a:r>
            <a:r>
              <a:rPr lang="ru-RU" sz="2000" b="1" dirty="0">
                <a:solidFill>
                  <a:srgbClr val="003F82"/>
                </a:solidFill>
              </a:rPr>
              <a:t>муниципальными нормативными правовыми актами </a:t>
            </a:r>
            <a:r>
              <a:rPr lang="ru-RU" sz="2000" b="1" dirty="0">
                <a:solidFill>
                  <a:srgbClr val="FF0000"/>
                </a:solidFill>
              </a:rPr>
              <a:t>может</a:t>
            </a:r>
            <a:r>
              <a:rPr lang="ru-RU" sz="2000" b="1" dirty="0">
                <a:solidFill>
                  <a:srgbClr val="003F82"/>
                </a:solidFill>
              </a:rPr>
              <a:t> осуществляться мониторинг закупок для обеспечения соответственно нужд субъектов Российской Федерации и муниципальных нужд.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FF0000"/>
                </a:solidFill>
              </a:rPr>
              <a:t>Мониторинг закупок обеспечивается: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000" b="1" dirty="0">
                <a:solidFill>
                  <a:srgbClr val="003F82"/>
                </a:solidFill>
              </a:rPr>
              <a:t>федеральным органом исполнительной власти по регулированию контрактной системы в сфере закупок (Минэкономразвития России);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000" b="1" strike="sngStrike" dirty="0" smtClean="0">
                <a:solidFill>
                  <a:srgbClr val="003F82"/>
                </a:solidFill>
              </a:rPr>
              <a:t>органом исполнительной власти субъекта РФ по регулированию контрактной системы в сфере закупок;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2000" b="1" strike="sngStrike" dirty="0" smtClean="0">
                <a:solidFill>
                  <a:srgbClr val="003F82"/>
                </a:solidFill>
              </a:rPr>
              <a:t>местной администрацией.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002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Мониторинг закупок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829342"/>
            <a:ext cx="1800200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Заказчики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71900" y="773313"/>
            <a:ext cx="208823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Органы мониторинга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58992" y="829342"/>
            <a:ext cx="172819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Органы контроля</a:t>
            </a:r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363122" y="1880828"/>
            <a:ext cx="0" cy="38558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7020272" y="1880828"/>
            <a:ext cx="0" cy="30863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337565" y="6186213"/>
            <a:ext cx="2304256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</a:rPr>
              <a:t>Правительство РФ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6056" y="6176093"/>
            <a:ext cx="1800200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</a:rPr>
              <a:t>Высший ИОГВ субъекта РФ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1700808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План закупок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2456892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Обоснование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3212976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Планы-графики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442" y="3978413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Размещение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3442" y="4781303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Контракт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5556663"/>
            <a:ext cx="1800200" cy="36004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Исполнение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87824" y="1700808"/>
            <a:ext cx="34563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Наблюдение за процедурами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555776" y="2456892"/>
            <a:ext cx="1872208" cy="540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Оценка обоснованности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3356534"/>
            <a:ext cx="1867835" cy="6125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Обобщение на каждом уровне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48064" y="3356534"/>
            <a:ext cx="1440160" cy="14165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Выявление нарушения или необоснованности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555776" y="4351649"/>
            <a:ext cx="1872208" cy="532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Региональный свод (с местным)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5296478"/>
            <a:ext cx="1872208" cy="5203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Федеральный свод  (отчет)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60032" y="2456892"/>
            <a:ext cx="2016224" cy="540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Оценка результативности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148064" y="5296478"/>
            <a:ext cx="1440160" cy="501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ЕИС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258992" y="1880828"/>
            <a:ext cx="1728192" cy="11161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</a:rPr>
              <a:t>Выявление нарушений или необоснованности закупки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36296" y="3313618"/>
            <a:ext cx="1728192" cy="6554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Органы аудита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236296" y="4391755"/>
            <a:ext cx="1728192" cy="11508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</a:rPr>
              <a:t>Выявление нарушений или необоснованности закупки</a:t>
            </a:r>
          </a:p>
        </p:txBody>
      </p:sp>
      <p:cxnSp>
        <p:nvCxnSpPr>
          <p:cNvPr id="48" name="Прямая со стрелкой 47"/>
          <p:cNvCxnSpPr>
            <a:stCxn id="4" idx="2"/>
            <a:endCxn id="18" idx="0"/>
          </p:cNvCxnSpPr>
          <p:nvPr/>
        </p:nvCxnSpPr>
        <p:spPr>
          <a:xfrm>
            <a:off x="1223628" y="1405406"/>
            <a:ext cx="0" cy="2954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18" idx="2"/>
            <a:endCxn id="19" idx="0"/>
          </p:cNvCxnSpPr>
          <p:nvPr/>
        </p:nvCxnSpPr>
        <p:spPr>
          <a:xfrm>
            <a:off x="1223628" y="2060848"/>
            <a:ext cx="0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19" idx="2"/>
            <a:endCxn id="20" idx="0"/>
          </p:cNvCxnSpPr>
          <p:nvPr/>
        </p:nvCxnSpPr>
        <p:spPr>
          <a:xfrm>
            <a:off x="1223628" y="2816932"/>
            <a:ext cx="0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20" idx="2"/>
            <a:endCxn id="21" idx="0"/>
          </p:cNvCxnSpPr>
          <p:nvPr/>
        </p:nvCxnSpPr>
        <p:spPr>
          <a:xfrm flipH="1">
            <a:off x="1213542" y="3573016"/>
            <a:ext cx="10086" cy="405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21" idx="2"/>
            <a:endCxn id="22" idx="0"/>
          </p:cNvCxnSpPr>
          <p:nvPr/>
        </p:nvCxnSpPr>
        <p:spPr>
          <a:xfrm>
            <a:off x="1213542" y="4338453"/>
            <a:ext cx="0" cy="4428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2" idx="2"/>
            <a:endCxn id="23" idx="0"/>
          </p:cNvCxnSpPr>
          <p:nvPr/>
        </p:nvCxnSpPr>
        <p:spPr>
          <a:xfrm>
            <a:off x="1213542" y="5141343"/>
            <a:ext cx="10086" cy="415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endCxn id="18" idx="3"/>
          </p:cNvCxnSpPr>
          <p:nvPr/>
        </p:nvCxnSpPr>
        <p:spPr>
          <a:xfrm flipH="1">
            <a:off x="2123728" y="1880828"/>
            <a:ext cx="23939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endCxn id="19" idx="3"/>
          </p:cNvCxnSpPr>
          <p:nvPr/>
        </p:nvCxnSpPr>
        <p:spPr>
          <a:xfrm flipH="1">
            <a:off x="2123728" y="2636912"/>
            <a:ext cx="23939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endCxn id="20" idx="3"/>
          </p:cNvCxnSpPr>
          <p:nvPr/>
        </p:nvCxnSpPr>
        <p:spPr>
          <a:xfrm flipH="1">
            <a:off x="2123728" y="3392996"/>
            <a:ext cx="23939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endCxn id="21" idx="3"/>
          </p:cNvCxnSpPr>
          <p:nvPr/>
        </p:nvCxnSpPr>
        <p:spPr>
          <a:xfrm flipH="1">
            <a:off x="2113642" y="4158433"/>
            <a:ext cx="2494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endCxn id="22" idx="3"/>
          </p:cNvCxnSpPr>
          <p:nvPr/>
        </p:nvCxnSpPr>
        <p:spPr>
          <a:xfrm flipH="1">
            <a:off x="2113642" y="4961323"/>
            <a:ext cx="24357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>
            <a:endCxn id="23" idx="3"/>
          </p:cNvCxnSpPr>
          <p:nvPr/>
        </p:nvCxnSpPr>
        <p:spPr>
          <a:xfrm flipH="1" flipV="1">
            <a:off x="2123728" y="5736683"/>
            <a:ext cx="239394" cy="171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endCxn id="42" idx="1"/>
          </p:cNvCxnSpPr>
          <p:nvPr/>
        </p:nvCxnSpPr>
        <p:spPr>
          <a:xfrm>
            <a:off x="7020272" y="2438890"/>
            <a:ext cx="23872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>
            <a:endCxn id="45" idx="1"/>
          </p:cNvCxnSpPr>
          <p:nvPr/>
        </p:nvCxnSpPr>
        <p:spPr>
          <a:xfrm>
            <a:off x="7020272" y="4967177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>
            <a:stCxn id="26" idx="2"/>
            <a:endCxn id="27" idx="0"/>
          </p:cNvCxnSpPr>
          <p:nvPr/>
        </p:nvCxnSpPr>
        <p:spPr>
          <a:xfrm flipH="1">
            <a:off x="3491880" y="2060848"/>
            <a:ext cx="1224136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stCxn id="26" idx="2"/>
            <a:endCxn id="40" idx="0"/>
          </p:cNvCxnSpPr>
          <p:nvPr/>
        </p:nvCxnSpPr>
        <p:spPr>
          <a:xfrm>
            <a:off x="4716016" y="2060848"/>
            <a:ext cx="1152128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>
            <a:stCxn id="5" idx="2"/>
            <a:endCxn id="26" idx="0"/>
          </p:cNvCxnSpPr>
          <p:nvPr/>
        </p:nvCxnSpPr>
        <p:spPr>
          <a:xfrm>
            <a:off x="4716016" y="1349377"/>
            <a:ext cx="0" cy="3514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>
            <a:stCxn id="40" idx="2"/>
            <a:endCxn id="28" idx="0"/>
          </p:cNvCxnSpPr>
          <p:nvPr/>
        </p:nvCxnSpPr>
        <p:spPr>
          <a:xfrm flipH="1">
            <a:off x="3489694" y="2996952"/>
            <a:ext cx="2378450" cy="3595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>
            <a:stCxn id="27" idx="2"/>
            <a:endCxn id="28" idx="0"/>
          </p:cNvCxnSpPr>
          <p:nvPr/>
        </p:nvCxnSpPr>
        <p:spPr>
          <a:xfrm flipH="1">
            <a:off x="3489694" y="2996952"/>
            <a:ext cx="2186" cy="3595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>
            <a:stCxn id="27" idx="2"/>
            <a:endCxn id="29" idx="0"/>
          </p:cNvCxnSpPr>
          <p:nvPr/>
        </p:nvCxnSpPr>
        <p:spPr>
          <a:xfrm>
            <a:off x="3491880" y="2996952"/>
            <a:ext cx="2376264" cy="3595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 стрелкой 109"/>
          <p:cNvCxnSpPr>
            <a:stCxn id="40" idx="2"/>
            <a:endCxn id="29" idx="0"/>
          </p:cNvCxnSpPr>
          <p:nvPr/>
        </p:nvCxnSpPr>
        <p:spPr>
          <a:xfrm>
            <a:off x="5868144" y="2996952"/>
            <a:ext cx="0" cy="3595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>
            <a:stCxn id="28" idx="2"/>
            <a:endCxn id="37" idx="0"/>
          </p:cNvCxnSpPr>
          <p:nvPr/>
        </p:nvCxnSpPr>
        <p:spPr>
          <a:xfrm>
            <a:off x="3489694" y="3969060"/>
            <a:ext cx="2186" cy="3825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>
            <a:stCxn id="37" idx="2"/>
            <a:endCxn id="38" idx="0"/>
          </p:cNvCxnSpPr>
          <p:nvPr/>
        </p:nvCxnSpPr>
        <p:spPr>
          <a:xfrm>
            <a:off x="3491880" y="4883862"/>
            <a:ext cx="0" cy="4126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>
            <a:stCxn id="37" idx="3"/>
            <a:endCxn id="16" idx="1"/>
          </p:cNvCxnSpPr>
          <p:nvPr/>
        </p:nvCxnSpPr>
        <p:spPr>
          <a:xfrm>
            <a:off x="4427984" y="4617756"/>
            <a:ext cx="648072" cy="18103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>
            <a:stCxn id="38" idx="3"/>
            <a:endCxn id="41" idx="1"/>
          </p:cNvCxnSpPr>
          <p:nvPr/>
        </p:nvCxnSpPr>
        <p:spPr>
          <a:xfrm flipV="1">
            <a:off x="4427984" y="5547186"/>
            <a:ext cx="720080" cy="94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 стрелкой 119"/>
          <p:cNvCxnSpPr>
            <a:stCxn id="38" idx="2"/>
            <a:endCxn id="15" idx="0"/>
          </p:cNvCxnSpPr>
          <p:nvPr/>
        </p:nvCxnSpPr>
        <p:spPr>
          <a:xfrm flipH="1">
            <a:off x="3489693" y="5816848"/>
            <a:ext cx="2187" cy="3693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>
            <a:stCxn id="6" idx="2"/>
            <a:endCxn id="42" idx="0"/>
          </p:cNvCxnSpPr>
          <p:nvPr/>
        </p:nvCxnSpPr>
        <p:spPr>
          <a:xfrm>
            <a:off x="8123088" y="1405406"/>
            <a:ext cx="0" cy="475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>
            <a:stCxn id="44" idx="2"/>
            <a:endCxn id="45" idx="0"/>
          </p:cNvCxnSpPr>
          <p:nvPr/>
        </p:nvCxnSpPr>
        <p:spPr>
          <a:xfrm>
            <a:off x="8100392" y="3969060"/>
            <a:ext cx="0" cy="4226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>
            <a:stCxn id="29" idx="3"/>
            <a:endCxn id="6" idx="1"/>
          </p:cNvCxnSpPr>
          <p:nvPr/>
        </p:nvCxnSpPr>
        <p:spPr>
          <a:xfrm flipV="1">
            <a:off x="6588224" y="1117374"/>
            <a:ext cx="670768" cy="2947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>
            <a:stCxn id="26" idx="1"/>
          </p:cNvCxnSpPr>
          <p:nvPr/>
        </p:nvCxnSpPr>
        <p:spPr>
          <a:xfrm flipH="1">
            <a:off x="2363122" y="1880828"/>
            <a:ext cx="62470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>
            <a:stCxn id="26" idx="3"/>
          </p:cNvCxnSpPr>
          <p:nvPr/>
        </p:nvCxnSpPr>
        <p:spPr>
          <a:xfrm>
            <a:off x="6444208" y="1880828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922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7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Мониторинг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Результаты </a:t>
            </a:r>
            <a:r>
              <a:rPr lang="ru-RU" sz="2000" b="1" dirty="0">
                <a:solidFill>
                  <a:srgbClr val="003F82"/>
                </a:solidFill>
              </a:rPr>
              <a:t>мониторинга </a:t>
            </a:r>
            <a:r>
              <a:rPr lang="ru-RU" sz="2000" b="1" dirty="0" smtClean="0">
                <a:solidFill>
                  <a:srgbClr val="003F82"/>
                </a:solidFill>
              </a:rPr>
              <a:t>ежегодно </a:t>
            </a:r>
            <a:r>
              <a:rPr lang="ru-RU" sz="2000" b="1" dirty="0">
                <a:solidFill>
                  <a:srgbClr val="003F82"/>
                </a:solidFill>
              </a:rPr>
              <a:t>оформляются в виде сводного аналитического отчета, который представляется </a:t>
            </a:r>
            <a:r>
              <a:rPr lang="ru-RU" sz="2000" b="1" dirty="0" smtClean="0">
                <a:solidFill>
                  <a:srgbClr val="003F82"/>
                </a:solidFill>
              </a:rPr>
              <a:t>Минэкономразвития </a:t>
            </a:r>
            <a:r>
              <a:rPr lang="ru-RU" sz="2000" b="1" dirty="0">
                <a:solidFill>
                  <a:srgbClr val="003F82"/>
                </a:solidFill>
              </a:rPr>
              <a:t>в Правительство </a:t>
            </a:r>
            <a:r>
              <a:rPr lang="ru-RU" sz="2000" b="1" dirty="0" smtClean="0">
                <a:solidFill>
                  <a:srgbClr val="003F82"/>
                </a:solidFill>
              </a:rPr>
              <a:t>РФ.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Требования </a:t>
            </a:r>
            <a:r>
              <a:rPr lang="ru-RU" sz="2000" b="1" dirty="0">
                <a:solidFill>
                  <a:srgbClr val="003F82"/>
                </a:solidFill>
              </a:rPr>
              <a:t>к содержанию и порядку подготовки </a:t>
            </a:r>
            <a:r>
              <a:rPr lang="ru-RU" sz="2000" b="1" dirty="0" smtClean="0">
                <a:solidFill>
                  <a:srgbClr val="003F82"/>
                </a:solidFill>
              </a:rPr>
              <a:t>отчета</a:t>
            </a:r>
            <a:r>
              <a:rPr lang="ru-RU" sz="2000" b="1" dirty="0">
                <a:solidFill>
                  <a:srgbClr val="003F82"/>
                </a:solidFill>
              </a:rPr>
              <a:t>, а также сроки подготовки </a:t>
            </a:r>
            <a:r>
              <a:rPr lang="ru-RU" sz="2000" b="1" dirty="0" smtClean="0">
                <a:solidFill>
                  <a:srgbClr val="003F82"/>
                </a:solidFill>
              </a:rPr>
              <a:t>отчета </a:t>
            </a:r>
            <a:r>
              <a:rPr lang="ru-RU" sz="2000" b="1" dirty="0">
                <a:solidFill>
                  <a:srgbClr val="003F82"/>
                </a:solidFill>
              </a:rPr>
              <a:t>определяются Правительством </a:t>
            </a:r>
            <a:r>
              <a:rPr lang="ru-RU" sz="2000" b="1" dirty="0" smtClean="0">
                <a:solidFill>
                  <a:srgbClr val="003F82"/>
                </a:solidFill>
              </a:rPr>
              <a:t>РФ.</a:t>
            </a: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FF0000"/>
                </a:solidFill>
              </a:rPr>
              <a:t>В </a:t>
            </a:r>
            <a:r>
              <a:rPr lang="ru-RU" sz="2000" b="1" dirty="0">
                <a:solidFill>
                  <a:srgbClr val="FF0000"/>
                </a:solidFill>
              </a:rPr>
              <a:t>сводном аналитическом отчете </a:t>
            </a:r>
            <a:r>
              <a:rPr lang="ru-RU" sz="2000" b="1" dirty="0" smtClean="0">
                <a:solidFill>
                  <a:srgbClr val="FF0000"/>
                </a:solidFill>
              </a:rPr>
              <a:t>содержатся: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- оценка </a:t>
            </a:r>
            <a:r>
              <a:rPr lang="ru-RU" sz="2000" b="1" dirty="0">
                <a:solidFill>
                  <a:srgbClr val="003F82"/>
                </a:solidFill>
              </a:rPr>
              <a:t>эффективности обеспечения государственных и муниципальных </a:t>
            </a:r>
            <a:r>
              <a:rPr lang="ru-RU" sz="2000" b="1" dirty="0" smtClean="0">
                <a:solidFill>
                  <a:srgbClr val="003F82"/>
                </a:solidFill>
              </a:rPr>
              <a:t>нужд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- определяются </a:t>
            </a:r>
            <a:r>
              <a:rPr lang="ru-RU" sz="2000" b="1" dirty="0">
                <a:solidFill>
                  <a:srgbClr val="003F82"/>
                </a:solidFill>
              </a:rPr>
              <a:t>меры по совершенствованию законодательства </a:t>
            </a:r>
            <a:r>
              <a:rPr lang="ru-RU" sz="2000" b="1" dirty="0" smtClean="0">
                <a:solidFill>
                  <a:srgbClr val="003F82"/>
                </a:solidFill>
              </a:rPr>
              <a:t>РФ </a:t>
            </a:r>
            <a:r>
              <a:rPr lang="ru-RU" sz="2000" b="1" dirty="0">
                <a:solidFill>
                  <a:srgbClr val="003F82"/>
                </a:solidFill>
              </a:rPr>
              <a:t>и иных нормативных правовых актов о контрактной системе в сфере закупок.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229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8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Аудит в сфере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3F82"/>
                </a:solidFill>
              </a:rPr>
              <a:t>Органы аудита в сфере закупок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88" y="1917034"/>
            <a:ext cx="7838501" cy="96278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Счетной палатой Российской Федерации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1004" y="3333795"/>
            <a:ext cx="7838501" cy="1083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Контрольно-счетные органы </a:t>
            </a:r>
            <a:r>
              <a:rPr lang="ru-RU" b="1" dirty="0"/>
              <a:t>субъектов Российской Федерации, </a:t>
            </a:r>
            <a:r>
              <a:rPr lang="ru-RU" b="1" dirty="0" smtClean="0"/>
              <a:t>образованные </a:t>
            </a:r>
            <a:r>
              <a:rPr lang="ru-RU" b="1" dirty="0"/>
              <a:t>законодательными (представительными) органами государственной власти субъектов Российской Федерации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86423" y="4806383"/>
            <a:ext cx="7838501" cy="11537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Контрольно-счетные органы </a:t>
            </a:r>
            <a:r>
              <a:rPr lang="ru-RU" b="1" dirty="0"/>
              <a:t>муниципальных образований (в случае, если такие органы образованы в муниципальных образованиях), </a:t>
            </a:r>
            <a:r>
              <a:rPr lang="ru-RU" b="1" dirty="0" smtClean="0"/>
              <a:t>образованные </a:t>
            </a:r>
            <a:r>
              <a:rPr lang="ru-RU" b="1" dirty="0"/>
              <a:t>представительными органами муниципальных образований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48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Москва, </a:t>
            </a:r>
            <a:r>
              <a:rPr lang="ru-RU" sz="800" dirty="0" smtClean="0">
                <a:solidFill>
                  <a:prstClr val="white"/>
                </a:solidFill>
              </a:rPr>
              <a:t>2013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9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428625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Аудит в сфере закупок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87" y="1269071"/>
            <a:ext cx="866933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ru-RU" sz="2000" b="1" dirty="0">
              <a:solidFill>
                <a:srgbClr val="003F82"/>
              </a:solidFill>
            </a:endParaRPr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627962" y="1443616"/>
            <a:ext cx="8069855" cy="1315971"/>
          </a:xfrm>
          <a:prstGeom prst="horizontalScroll">
            <a:avLst>
              <a:gd name="adj" fmla="val 747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Органы аудита, </a:t>
            </a:r>
            <a:r>
              <a:rPr lang="ru-RU" sz="2000" b="1" u="sng" dirty="0"/>
              <a:t>в пределах своих </a:t>
            </a:r>
            <a:r>
              <a:rPr lang="ru-RU" sz="2000" b="1" u="sng" dirty="0" smtClean="0"/>
              <a:t>полномочий </a:t>
            </a:r>
            <a:r>
              <a:rPr lang="ru-RU" sz="2000" b="1" dirty="0"/>
              <a:t>осуществляют анализ и оценку результатов закупок, достижения целей осуществления закупок.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8130" y="3095740"/>
            <a:ext cx="778892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Полномочия органов аудита в сфере закупок установлены следующими нормативными правовыми актами:</a:t>
            </a:r>
          </a:p>
          <a:p>
            <a:pPr algn="ctr"/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Федеральный </a:t>
            </a:r>
            <a:r>
              <a:rPr lang="ru-RU" dirty="0"/>
              <a:t>закон от 05.04.2013 N </a:t>
            </a:r>
            <a:r>
              <a:rPr lang="ru-RU" dirty="0" smtClean="0"/>
              <a:t>41-ФЗ «О </a:t>
            </a:r>
            <a:r>
              <a:rPr lang="ru-RU" dirty="0"/>
              <a:t>Счетной палате Российской </a:t>
            </a:r>
            <a:r>
              <a:rPr lang="ru-RU" dirty="0" smtClean="0"/>
              <a:t>Федерации»;</a:t>
            </a:r>
          </a:p>
          <a:p>
            <a:pPr marL="285750" indent="-285750">
              <a:buFontTx/>
              <a:buChar char="-"/>
            </a:pPr>
            <a:r>
              <a:rPr lang="ru-RU" dirty="0"/>
              <a:t>Федеральный закон от 07.02.2011 N </a:t>
            </a:r>
            <a:r>
              <a:rPr lang="ru-RU" dirty="0" smtClean="0"/>
              <a:t>6-ФЗ «Об </a:t>
            </a:r>
            <a:r>
              <a:rPr lang="ru-RU" dirty="0"/>
              <a:t>общих принципах организации и деятельности контрольно-счетных органов субъектов Российской Федерации и муниципальных </a:t>
            </a:r>
            <a:r>
              <a:rPr lang="ru-RU" dirty="0" smtClean="0"/>
              <a:t>образований»;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законы </a:t>
            </a:r>
            <a:r>
              <a:rPr lang="ru-RU" dirty="0"/>
              <a:t>и </a:t>
            </a:r>
            <a:r>
              <a:rPr lang="ru-RU" dirty="0" smtClean="0"/>
              <a:t>иные нормативные правовые акты </a:t>
            </a:r>
            <a:r>
              <a:rPr lang="ru-RU" dirty="0"/>
              <a:t>субъектов Российской </a:t>
            </a:r>
            <a:r>
              <a:rPr lang="ru-RU" dirty="0" smtClean="0"/>
              <a:t>Федерации;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муниципальные нормативные правовые акты.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091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ONCLICK_URL" val="http://"/>
  <p:tag name="GENSWF_MOVIE_ONCLICK_URL_TARGET" val="_self"/>
  <p:tag name="GENSWF_MOVIE_PRESENTATION_END_URL_ENABLED" val="1"/>
  <p:tag name="GENSWF_MOVIE_PRESENTATION_END_URL" val="http://gosreforma.ru"/>
  <p:tag name="GENSWF_MOVIE_PRESENTATION_END_URL_TARGET" val="_self"/>
  <p:tag name="FLASHSPRING_PRESENTATION_REFERENCES" val=""/>
  <p:tag name="FLASHSPRING_BG_AUDIO_DURATION_TAG" val="0.0000000"/>
  <p:tag name="ISPRING_SCORM_RATE_QUIZZES" val="0"/>
  <p:tag name="ISPRING_SCORM_PASSING_SCORE" val="100.0000000000"/>
  <p:tag name="ISPRING_PRESENTERDATA_0" val="0JjQu9GO0YjQuNC9INCU0LzQuNGC0YDQuNC5INCc0LjRhdCw0LnQu9C+0LLQuNGH|0K3QutGB0L/QtdGA0YIg0YbQtdC90YLRgNCwINGA0LXQs9C40L7QvdCw0LvRjNC90YvRhSDQv9GA&#10;0L7Qs9GA0LDQvNC8INGB0L7QstC10YDRiNC10L3RgdGC0LLQvtCy0LDQvdC40Y8g0LPQvtGB0YPQ&#10;tNCw0YDRgdGC0LLQtdC90L3QvtCz0L4g0Lgg0LzRg9C90LjRhtC40L/QsNC70YzQvdC+0LPQviDR&#10;g9C/0YDQsNCy0LvQtdC90LjRjw==|aWx1c2hpbmRAZ29zcmVmb3JtYS5ydQ==|aHR0cDovL2dvc3JlZm9ybWEucnU=|e0IxMjY3QTRCLTM1MjktNENGNy1CMjIzLUM3NTcwRDg1Qzg1OX0=|||MA==||"/>
  <p:tag name="GENSWF_OUTPUT_FILE_NAME" val="Межвед-НПА-Томск-13-16.09.2011"/>
  <p:tag name="ISPRING_RESOURCE_PATHS_HASH" val="9e189f1a753ee679d1b35c74a851e0b830c82ef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heme/theme1.xml><?xml version="1.0" encoding="utf-8"?>
<a:theme xmlns:a="http://schemas.openxmlformats.org/drawingml/2006/main" name="межвед- презентация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межвед- презентация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межвед- презентация</Template>
  <TotalTime>1017</TotalTime>
  <Words>3399</Words>
  <Application>Microsoft Office PowerPoint</Application>
  <PresentationFormat>Экран (4:3)</PresentationFormat>
  <Paragraphs>431</Paragraphs>
  <Slides>31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межвед- презентация</vt:lpstr>
      <vt:lpstr>1_межвед- презентация</vt:lpstr>
      <vt:lpstr>Тема Office</vt:lpstr>
      <vt:lpstr>1_Тема Office</vt:lpstr>
      <vt:lpstr>2_Тема Office</vt:lpstr>
      <vt:lpstr>3_Тема Office</vt:lpstr>
      <vt:lpstr>Презентация PowerPoint</vt:lpstr>
      <vt:lpstr>Принципы</vt:lpstr>
      <vt:lpstr>   Контроль в контрактной системе</vt:lpstr>
      <vt:lpstr>   Мониторинг закупок</vt:lpstr>
      <vt:lpstr>   Мониторинг закупок</vt:lpstr>
      <vt:lpstr>Мониторинг закупок</vt:lpstr>
      <vt:lpstr>   Мониторинг закупок</vt:lpstr>
      <vt:lpstr>   Аудит в сфере закупок</vt:lpstr>
      <vt:lpstr>   Аудит в сфере закупок</vt:lpstr>
      <vt:lpstr>   Аудит в сфере закупок</vt:lpstr>
      <vt:lpstr>   Аудит в сфере закупок</vt:lpstr>
      <vt:lpstr>   Аудит в сфере закупок</vt:lpstr>
      <vt:lpstr>   Аудит в сфере закупок</vt:lpstr>
      <vt:lpstr>   Контроль</vt:lpstr>
      <vt:lpstr>   Контроль</vt:lpstr>
      <vt:lpstr>   Контроль</vt:lpstr>
      <vt:lpstr>   Контроль</vt:lpstr>
      <vt:lpstr>Контроль в сфере закупок</vt:lpstr>
      <vt:lpstr>   Контроль</vt:lpstr>
      <vt:lpstr>Контроль в сфере закупок</vt:lpstr>
      <vt:lpstr>   Контроль</vt:lpstr>
      <vt:lpstr>   Контроль</vt:lpstr>
      <vt:lpstr>   Контроль</vt:lpstr>
      <vt:lpstr>Контроль в сфере закупок</vt:lpstr>
      <vt:lpstr>   Ведомственный контроль</vt:lpstr>
      <vt:lpstr>   Ведомственный контроль</vt:lpstr>
      <vt:lpstr>   Контроль заказчика</vt:lpstr>
      <vt:lpstr>   Общественный контроль</vt:lpstr>
      <vt:lpstr>   Общественный контроль</vt:lpstr>
      <vt:lpstr>   Общественный контроль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по внесению изменений в нормативные правовые акты в связи с переходом к межведомственному взаимодействию при предоставлении государственных и муниципальных услуг</dc:title>
  <dc:creator>Джужома</dc:creator>
  <cp:lastModifiedBy>Зимина Лина Сергеевна</cp:lastModifiedBy>
  <cp:revision>188</cp:revision>
  <cp:lastPrinted>2012-03-14T18:04:09Z</cp:lastPrinted>
  <dcterms:created xsi:type="dcterms:W3CDTF">2011-05-26T08:57:19Z</dcterms:created>
  <dcterms:modified xsi:type="dcterms:W3CDTF">2015-03-18T12:58:08Z</dcterms:modified>
</cp:coreProperties>
</file>