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60" r:id="rId1"/>
    <p:sldMasterId id="2147483672" r:id="rId2"/>
    <p:sldMasterId id="2147483686" r:id="rId3"/>
    <p:sldMasterId id="2147483699" r:id="rId4"/>
    <p:sldMasterId id="2147483711" r:id="rId5"/>
  </p:sldMasterIdLst>
  <p:notesMasterIdLst>
    <p:notesMasterId r:id="rId43"/>
  </p:notesMasterIdLst>
  <p:sldIdLst>
    <p:sldId id="263" r:id="rId6"/>
    <p:sldId id="420" r:id="rId7"/>
    <p:sldId id="453" r:id="rId8"/>
    <p:sldId id="443" r:id="rId9"/>
    <p:sldId id="474" r:id="rId10"/>
    <p:sldId id="466" r:id="rId11"/>
    <p:sldId id="467" r:id="rId12"/>
    <p:sldId id="471" r:id="rId13"/>
    <p:sldId id="431" r:id="rId14"/>
    <p:sldId id="478" r:id="rId15"/>
    <p:sldId id="468" r:id="rId16"/>
    <p:sldId id="470" r:id="rId17"/>
    <p:sldId id="469" r:id="rId18"/>
    <p:sldId id="442" r:id="rId19"/>
    <p:sldId id="479" r:id="rId20"/>
    <p:sldId id="445" r:id="rId21"/>
    <p:sldId id="444" r:id="rId22"/>
    <p:sldId id="475" r:id="rId23"/>
    <p:sldId id="476" r:id="rId24"/>
    <p:sldId id="477" r:id="rId25"/>
    <p:sldId id="480" r:id="rId26"/>
    <p:sldId id="481" r:id="rId27"/>
    <p:sldId id="482" r:id="rId28"/>
    <p:sldId id="483" r:id="rId29"/>
    <p:sldId id="484" r:id="rId30"/>
    <p:sldId id="485" r:id="rId31"/>
    <p:sldId id="486" r:id="rId32"/>
    <p:sldId id="487" r:id="rId33"/>
    <p:sldId id="488" r:id="rId34"/>
    <p:sldId id="489" r:id="rId35"/>
    <p:sldId id="490" r:id="rId36"/>
    <p:sldId id="491" r:id="rId37"/>
    <p:sldId id="492" r:id="rId38"/>
    <p:sldId id="493" r:id="rId39"/>
    <p:sldId id="494" r:id="rId40"/>
    <p:sldId id="495" r:id="rId41"/>
    <p:sldId id="496" r:id="rId42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>
        <p:scale>
          <a:sx n="78" d="100"/>
          <a:sy n="78" d="100"/>
        </p:scale>
        <p:origin x="-2574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36E73C-CDF2-4403-9BC7-E7A6742EFE6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F78135-AA74-427D-9DA9-6C2FF3DBE77F}">
      <dgm:prSet phldrT="[Текст]" custT="1"/>
      <dgm:spPr/>
      <dgm:t>
        <a:bodyPr/>
        <a:lstStyle/>
        <a:p>
          <a:r>
            <a:rPr lang="ru-RU" sz="2000" dirty="0" smtClean="0"/>
            <a:t>Требования к объекту закупки </a:t>
          </a:r>
          <a:r>
            <a:rPr lang="ru-RU" sz="2000" b="1" dirty="0" smtClean="0"/>
            <a:t>распространяются на</a:t>
          </a:r>
          <a:r>
            <a:rPr lang="ru-RU" sz="2000" dirty="0" smtClean="0"/>
            <a:t>:</a:t>
          </a:r>
          <a:endParaRPr lang="ru-RU" sz="2000" dirty="0"/>
        </a:p>
      </dgm:t>
    </dgm:pt>
    <dgm:pt modelId="{D37DDEEE-65CE-4447-9C10-5CE0B0DEEBEC}" type="parTrans" cxnId="{2935DB6D-453F-4D3B-B7E8-2E98A86FF0F7}">
      <dgm:prSet/>
      <dgm:spPr/>
      <dgm:t>
        <a:bodyPr/>
        <a:lstStyle/>
        <a:p>
          <a:endParaRPr lang="ru-RU"/>
        </a:p>
      </dgm:t>
    </dgm:pt>
    <dgm:pt modelId="{9C698655-9C14-435A-8A21-764A37793C2E}" type="sibTrans" cxnId="{2935DB6D-453F-4D3B-B7E8-2E98A86FF0F7}">
      <dgm:prSet/>
      <dgm:spPr/>
      <dgm:t>
        <a:bodyPr/>
        <a:lstStyle/>
        <a:p>
          <a:endParaRPr lang="ru-RU"/>
        </a:p>
      </dgm:t>
    </dgm:pt>
    <dgm:pt modelId="{370E506C-028F-4CE7-89AB-F14561C515EF}">
      <dgm:prSet phldrT="[Текст]" custT="1"/>
      <dgm:spPr/>
      <dgm:t>
        <a:bodyPr/>
        <a:lstStyle/>
        <a:p>
          <a:r>
            <a:rPr lang="ru-RU" sz="1700" dirty="0" smtClean="0"/>
            <a:t>государственные органы</a:t>
          </a:r>
          <a:endParaRPr lang="ru-RU" sz="1700" dirty="0"/>
        </a:p>
      </dgm:t>
    </dgm:pt>
    <dgm:pt modelId="{988D75C1-006E-4305-8061-E3D8FB3D5AAB}" type="parTrans" cxnId="{30D41DDA-CD6D-4BD2-AE05-055D7730C5AD}">
      <dgm:prSet/>
      <dgm:spPr/>
      <dgm:t>
        <a:bodyPr/>
        <a:lstStyle/>
        <a:p>
          <a:endParaRPr lang="ru-RU"/>
        </a:p>
      </dgm:t>
    </dgm:pt>
    <dgm:pt modelId="{AE406A98-2210-425B-A038-0B6D746E44BA}" type="sibTrans" cxnId="{30D41DDA-CD6D-4BD2-AE05-055D7730C5AD}">
      <dgm:prSet/>
      <dgm:spPr/>
      <dgm:t>
        <a:bodyPr/>
        <a:lstStyle/>
        <a:p>
          <a:endParaRPr lang="ru-RU"/>
        </a:p>
      </dgm:t>
    </dgm:pt>
    <dgm:pt modelId="{B7B5FD26-FE44-4BC0-A4AC-851CC10871AE}">
      <dgm:prSet phldrT="[Текст]" custT="1"/>
      <dgm:spPr/>
      <dgm:t>
        <a:bodyPr/>
        <a:lstStyle/>
        <a:p>
          <a:r>
            <a:rPr lang="ru-RU" sz="1700" dirty="0" smtClean="0"/>
            <a:t>муниципальные органы</a:t>
          </a:r>
          <a:endParaRPr lang="ru-RU" sz="1700" dirty="0"/>
        </a:p>
      </dgm:t>
    </dgm:pt>
    <dgm:pt modelId="{4E4A2969-6AC2-4D77-945A-286028533175}" type="parTrans" cxnId="{39B3CD37-3401-4E49-A0B0-5F70784A0E20}">
      <dgm:prSet/>
      <dgm:spPr/>
      <dgm:t>
        <a:bodyPr/>
        <a:lstStyle/>
        <a:p>
          <a:endParaRPr lang="ru-RU"/>
        </a:p>
      </dgm:t>
    </dgm:pt>
    <dgm:pt modelId="{A6583FBC-D00F-4187-BF73-16AFB34D4CA0}" type="sibTrans" cxnId="{39B3CD37-3401-4E49-A0B0-5F70784A0E20}">
      <dgm:prSet/>
      <dgm:spPr/>
      <dgm:t>
        <a:bodyPr/>
        <a:lstStyle/>
        <a:p>
          <a:endParaRPr lang="ru-RU"/>
        </a:p>
      </dgm:t>
    </dgm:pt>
    <dgm:pt modelId="{84825627-B77E-4316-A1E9-EA8FDE046379}">
      <dgm:prSet phldrT="[Текст]" custT="1"/>
      <dgm:spPr/>
      <dgm:t>
        <a:bodyPr/>
        <a:lstStyle/>
        <a:p>
          <a:r>
            <a:rPr lang="ru-RU" sz="1700" dirty="0" smtClean="0"/>
            <a:t>органы управления государственными внебюджетными фондами</a:t>
          </a:r>
          <a:endParaRPr lang="ru-RU" sz="1700" dirty="0"/>
        </a:p>
      </dgm:t>
    </dgm:pt>
    <dgm:pt modelId="{82E9D416-25F8-4F9A-8053-D3289BBCCFFE}" type="parTrans" cxnId="{AC7D647A-5671-4C75-8ED8-B329C78C9B4C}">
      <dgm:prSet/>
      <dgm:spPr/>
      <dgm:t>
        <a:bodyPr/>
        <a:lstStyle/>
        <a:p>
          <a:endParaRPr lang="ru-RU"/>
        </a:p>
      </dgm:t>
    </dgm:pt>
    <dgm:pt modelId="{C7727BA0-7F98-456F-AC7B-E66B5A253EC1}" type="sibTrans" cxnId="{AC7D647A-5671-4C75-8ED8-B329C78C9B4C}">
      <dgm:prSet/>
      <dgm:spPr/>
      <dgm:t>
        <a:bodyPr/>
        <a:lstStyle/>
        <a:p>
          <a:endParaRPr lang="ru-RU"/>
        </a:p>
      </dgm:t>
    </dgm:pt>
    <dgm:pt modelId="{45330629-F2A0-4399-A722-7C171BF847DB}">
      <dgm:prSet phldrT="[Текст]" custT="1"/>
      <dgm:spPr/>
      <dgm:t>
        <a:bodyPr/>
        <a:lstStyle/>
        <a:p>
          <a:r>
            <a:rPr lang="ru-RU" sz="1700" dirty="0" smtClean="0"/>
            <a:t>автономные учреждения, государственные, муниципальные унитарными предприятиями в  части закупок товаров, работ, услуг в соответствии </a:t>
          </a:r>
          <a:r>
            <a:rPr lang="ru-RU" sz="1700" b="1" dirty="0" smtClean="0"/>
            <a:t>с частью 4 статьи 15</a:t>
          </a:r>
          <a:r>
            <a:rPr lang="ru-RU" sz="1700" dirty="0" smtClean="0"/>
            <a:t> Федерального закона № 44-ФЗ</a:t>
          </a:r>
          <a:endParaRPr lang="ru-RU" sz="1700" dirty="0"/>
        </a:p>
      </dgm:t>
    </dgm:pt>
    <dgm:pt modelId="{5C4B81CD-BA53-47B9-9C00-E1E2740A6F96}" type="parTrans" cxnId="{BBB3798D-8DA4-4C9C-93E4-9A865EADA625}">
      <dgm:prSet/>
      <dgm:spPr/>
      <dgm:t>
        <a:bodyPr/>
        <a:lstStyle/>
        <a:p>
          <a:endParaRPr lang="ru-RU"/>
        </a:p>
      </dgm:t>
    </dgm:pt>
    <dgm:pt modelId="{21FD0D06-667E-4D69-BEEB-586F15580145}" type="sibTrans" cxnId="{BBB3798D-8DA4-4C9C-93E4-9A865EADA625}">
      <dgm:prSet/>
      <dgm:spPr/>
      <dgm:t>
        <a:bodyPr/>
        <a:lstStyle/>
        <a:p>
          <a:endParaRPr lang="ru-RU"/>
        </a:p>
      </dgm:t>
    </dgm:pt>
    <dgm:pt modelId="{59B56BA1-AE54-4DB9-8A93-765B74E8052F}" type="pres">
      <dgm:prSet presAssocID="{F536E73C-CDF2-4403-9BC7-E7A6742EFE6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635BC1-86CB-4CBF-84B5-565742DA14F5}" type="pres">
      <dgm:prSet presAssocID="{5CF78135-AA74-427D-9DA9-6C2FF3DBE77F}" presName="thickLine" presStyleLbl="alignNode1" presStyleIdx="0" presStyleCnt="1"/>
      <dgm:spPr/>
    </dgm:pt>
    <dgm:pt modelId="{04257954-C477-4A81-B11C-7C29F3B2D26E}" type="pres">
      <dgm:prSet presAssocID="{5CF78135-AA74-427D-9DA9-6C2FF3DBE77F}" presName="horz1" presStyleCnt="0"/>
      <dgm:spPr/>
    </dgm:pt>
    <dgm:pt modelId="{C7F0AFC8-BCF6-47FA-BEB6-D265360B8C4F}" type="pres">
      <dgm:prSet presAssocID="{5CF78135-AA74-427D-9DA9-6C2FF3DBE77F}" presName="tx1" presStyleLbl="revTx" presStyleIdx="0" presStyleCnt="5" custScaleX="261306"/>
      <dgm:spPr/>
      <dgm:t>
        <a:bodyPr/>
        <a:lstStyle/>
        <a:p>
          <a:endParaRPr lang="ru-RU"/>
        </a:p>
      </dgm:t>
    </dgm:pt>
    <dgm:pt modelId="{79ADF59B-E483-4831-B5B5-66B99F757A31}" type="pres">
      <dgm:prSet presAssocID="{5CF78135-AA74-427D-9DA9-6C2FF3DBE77F}" presName="vert1" presStyleCnt="0"/>
      <dgm:spPr/>
    </dgm:pt>
    <dgm:pt modelId="{6035123B-08A9-4519-A04D-600EC4B77EB9}" type="pres">
      <dgm:prSet presAssocID="{370E506C-028F-4CE7-89AB-F14561C515EF}" presName="vertSpace2a" presStyleCnt="0"/>
      <dgm:spPr/>
    </dgm:pt>
    <dgm:pt modelId="{2D95F3BC-AAE6-4F4A-BECB-807650B92FB1}" type="pres">
      <dgm:prSet presAssocID="{370E506C-028F-4CE7-89AB-F14561C515EF}" presName="horz2" presStyleCnt="0"/>
      <dgm:spPr/>
    </dgm:pt>
    <dgm:pt modelId="{791285B0-6110-46FA-8024-3B0057B83F64}" type="pres">
      <dgm:prSet presAssocID="{370E506C-028F-4CE7-89AB-F14561C515EF}" presName="horzSpace2" presStyleCnt="0"/>
      <dgm:spPr/>
    </dgm:pt>
    <dgm:pt modelId="{09DD9D37-3C3F-4CFE-8D4E-A37C16A92DA0}" type="pres">
      <dgm:prSet presAssocID="{370E506C-028F-4CE7-89AB-F14561C515EF}" presName="tx2" presStyleLbl="revTx" presStyleIdx="1" presStyleCnt="5" custLinFactNeighborX="-1753" custLinFactNeighborY="4941"/>
      <dgm:spPr/>
      <dgm:t>
        <a:bodyPr/>
        <a:lstStyle/>
        <a:p>
          <a:endParaRPr lang="ru-RU"/>
        </a:p>
      </dgm:t>
    </dgm:pt>
    <dgm:pt modelId="{EB54586C-B45B-4DF6-90D5-7CF7B2DF9A57}" type="pres">
      <dgm:prSet presAssocID="{370E506C-028F-4CE7-89AB-F14561C515EF}" presName="vert2" presStyleCnt="0"/>
      <dgm:spPr/>
    </dgm:pt>
    <dgm:pt modelId="{C67F7A11-05B6-47E2-995D-D234CFFAB0AF}" type="pres">
      <dgm:prSet presAssocID="{370E506C-028F-4CE7-89AB-F14561C515EF}" presName="thinLine2b" presStyleLbl="callout" presStyleIdx="0" presStyleCnt="4" custFlipVert="1" custSzY="45720" custScaleX="76214" custLinFactY="-482719" custLinFactNeighborX="-890" custLinFactNeighborY="-500000"/>
      <dgm:spPr/>
    </dgm:pt>
    <dgm:pt modelId="{F44947F7-E093-4430-8EA7-0D9B44843136}" type="pres">
      <dgm:prSet presAssocID="{370E506C-028F-4CE7-89AB-F14561C515EF}" presName="vertSpace2b" presStyleCnt="0"/>
      <dgm:spPr/>
    </dgm:pt>
    <dgm:pt modelId="{B8A35389-54CD-4BCD-9B4F-B792961E8E00}" type="pres">
      <dgm:prSet presAssocID="{B7B5FD26-FE44-4BC0-A4AC-851CC10871AE}" presName="horz2" presStyleCnt="0"/>
      <dgm:spPr/>
    </dgm:pt>
    <dgm:pt modelId="{B1B556CE-F8A4-4F57-B70D-ECC152F8F224}" type="pres">
      <dgm:prSet presAssocID="{B7B5FD26-FE44-4BC0-A4AC-851CC10871AE}" presName="horzSpace2" presStyleCnt="0"/>
      <dgm:spPr/>
    </dgm:pt>
    <dgm:pt modelId="{F5E42918-0F41-4C9D-90BC-AE94BA1C5962}" type="pres">
      <dgm:prSet presAssocID="{B7B5FD26-FE44-4BC0-A4AC-851CC10871AE}" presName="tx2" presStyleLbl="revTx" presStyleIdx="2" presStyleCnt="5" custLinFactNeighborX="-3650" custLinFactNeighborY="93274"/>
      <dgm:spPr/>
      <dgm:t>
        <a:bodyPr/>
        <a:lstStyle/>
        <a:p>
          <a:endParaRPr lang="ru-RU"/>
        </a:p>
      </dgm:t>
    </dgm:pt>
    <dgm:pt modelId="{36913622-6EE2-4ACA-9101-5DCEEA0E1BCD}" type="pres">
      <dgm:prSet presAssocID="{B7B5FD26-FE44-4BC0-A4AC-851CC10871AE}" presName="vert2" presStyleCnt="0"/>
      <dgm:spPr/>
    </dgm:pt>
    <dgm:pt modelId="{9AE734A1-B330-4985-830D-81741471A8D9}" type="pres">
      <dgm:prSet presAssocID="{B7B5FD26-FE44-4BC0-A4AC-851CC10871AE}" presName="thinLine2b" presStyleLbl="callout" presStyleIdx="1" presStyleCnt="4" custLinFactY="-466494" custLinFactNeighborX="-890" custLinFactNeighborY="-500000"/>
      <dgm:spPr/>
    </dgm:pt>
    <dgm:pt modelId="{66E32852-3518-451D-87F4-7FB7CE59FAF6}" type="pres">
      <dgm:prSet presAssocID="{B7B5FD26-FE44-4BC0-A4AC-851CC10871AE}" presName="vertSpace2b" presStyleCnt="0"/>
      <dgm:spPr/>
    </dgm:pt>
    <dgm:pt modelId="{9F6A364C-FE05-45B6-95B6-D9D2BECB39FE}" type="pres">
      <dgm:prSet presAssocID="{84825627-B77E-4316-A1E9-EA8FDE046379}" presName="horz2" presStyleCnt="0"/>
      <dgm:spPr/>
    </dgm:pt>
    <dgm:pt modelId="{C62F0D36-E586-4908-A3F8-FBBB2842CB95}" type="pres">
      <dgm:prSet presAssocID="{84825627-B77E-4316-A1E9-EA8FDE046379}" presName="horzSpace2" presStyleCnt="0"/>
      <dgm:spPr/>
    </dgm:pt>
    <dgm:pt modelId="{FAAC3411-AD45-4EE3-B98A-B3FC1F37F895}" type="pres">
      <dgm:prSet presAssocID="{84825627-B77E-4316-A1E9-EA8FDE046379}" presName="tx2" presStyleLbl="revTx" presStyleIdx="3" presStyleCnt="5" custLinFactY="-45662" custLinFactNeighborX="-2818" custLinFactNeighborY="-100000"/>
      <dgm:spPr/>
      <dgm:t>
        <a:bodyPr/>
        <a:lstStyle/>
        <a:p>
          <a:endParaRPr lang="ru-RU"/>
        </a:p>
      </dgm:t>
    </dgm:pt>
    <dgm:pt modelId="{34C822CE-AE6E-45DE-959C-1A4BA3789022}" type="pres">
      <dgm:prSet presAssocID="{84825627-B77E-4316-A1E9-EA8FDE046379}" presName="vert2" presStyleCnt="0"/>
      <dgm:spPr/>
    </dgm:pt>
    <dgm:pt modelId="{A0FD2DAB-EC15-452C-B255-58F51CCAED40}" type="pres">
      <dgm:prSet presAssocID="{84825627-B77E-4316-A1E9-EA8FDE046379}" presName="thinLine2b" presStyleLbl="callout" presStyleIdx="2" presStyleCnt="4" custLinFactY="-600000" custLinFactNeighborX="-890" custLinFactNeighborY="-688806"/>
      <dgm:spPr/>
    </dgm:pt>
    <dgm:pt modelId="{10FED818-0732-4967-B50C-FF17F9A68623}" type="pres">
      <dgm:prSet presAssocID="{84825627-B77E-4316-A1E9-EA8FDE046379}" presName="vertSpace2b" presStyleCnt="0"/>
      <dgm:spPr/>
    </dgm:pt>
    <dgm:pt modelId="{F48A9F3E-17CF-4D75-8A50-9AAE65752084}" type="pres">
      <dgm:prSet presAssocID="{45330629-F2A0-4399-A722-7C171BF847DB}" presName="horz2" presStyleCnt="0"/>
      <dgm:spPr/>
    </dgm:pt>
    <dgm:pt modelId="{1B544B92-9D70-469F-B4F4-4247068E0DD5}" type="pres">
      <dgm:prSet presAssocID="{45330629-F2A0-4399-A722-7C171BF847DB}" presName="horzSpace2" presStyleCnt="0"/>
      <dgm:spPr/>
    </dgm:pt>
    <dgm:pt modelId="{492464EF-9A18-4103-93D9-D6C98F066707}" type="pres">
      <dgm:prSet presAssocID="{45330629-F2A0-4399-A722-7C171BF847DB}" presName="tx2" presStyleLbl="revTx" presStyleIdx="4" presStyleCnt="5" custLinFactNeighborX="-3650" custLinFactNeighborY="-34803"/>
      <dgm:spPr/>
      <dgm:t>
        <a:bodyPr/>
        <a:lstStyle/>
        <a:p>
          <a:endParaRPr lang="ru-RU"/>
        </a:p>
      </dgm:t>
    </dgm:pt>
    <dgm:pt modelId="{D38FA907-15E4-43B6-9620-2448AAAD97F2}" type="pres">
      <dgm:prSet presAssocID="{45330629-F2A0-4399-A722-7C171BF847DB}" presName="vert2" presStyleCnt="0"/>
      <dgm:spPr/>
    </dgm:pt>
    <dgm:pt modelId="{E0654FC4-8C78-43A4-B912-706F3198DFE4}" type="pres">
      <dgm:prSet presAssocID="{45330629-F2A0-4399-A722-7C171BF847DB}" presName="thinLine2b" presStyleLbl="callout" presStyleIdx="3" presStyleCnt="4" custLinFactY="200000" custLinFactNeighborX="-862" custLinFactNeighborY="206513"/>
      <dgm:spPr/>
    </dgm:pt>
    <dgm:pt modelId="{0EF075B9-4704-4957-9629-5BB3F124188B}" type="pres">
      <dgm:prSet presAssocID="{45330629-F2A0-4399-A722-7C171BF847DB}" presName="vertSpace2b" presStyleCnt="0"/>
      <dgm:spPr/>
    </dgm:pt>
  </dgm:ptLst>
  <dgm:cxnLst>
    <dgm:cxn modelId="{21797844-2F1F-4278-AA33-E38D22FA2BCA}" type="presOf" srcId="{45330629-F2A0-4399-A722-7C171BF847DB}" destId="{492464EF-9A18-4103-93D9-D6C98F066707}" srcOrd="0" destOrd="0" presId="urn:microsoft.com/office/officeart/2008/layout/LinedList"/>
    <dgm:cxn modelId="{7D323E1C-11CD-4380-90CC-471E9D0A2126}" type="presOf" srcId="{F536E73C-CDF2-4403-9BC7-E7A6742EFE6B}" destId="{59B56BA1-AE54-4DB9-8A93-765B74E8052F}" srcOrd="0" destOrd="0" presId="urn:microsoft.com/office/officeart/2008/layout/LinedList"/>
    <dgm:cxn modelId="{F1EA3C39-9A7E-445E-804F-9922660D0FBF}" type="presOf" srcId="{84825627-B77E-4316-A1E9-EA8FDE046379}" destId="{FAAC3411-AD45-4EE3-B98A-B3FC1F37F895}" srcOrd="0" destOrd="0" presId="urn:microsoft.com/office/officeart/2008/layout/LinedList"/>
    <dgm:cxn modelId="{7D206697-D395-4103-8789-02BEE8D7542E}" type="presOf" srcId="{B7B5FD26-FE44-4BC0-A4AC-851CC10871AE}" destId="{F5E42918-0F41-4C9D-90BC-AE94BA1C5962}" srcOrd="0" destOrd="0" presId="urn:microsoft.com/office/officeart/2008/layout/LinedList"/>
    <dgm:cxn modelId="{BBB3798D-8DA4-4C9C-93E4-9A865EADA625}" srcId="{5CF78135-AA74-427D-9DA9-6C2FF3DBE77F}" destId="{45330629-F2A0-4399-A722-7C171BF847DB}" srcOrd="3" destOrd="0" parTransId="{5C4B81CD-BA53-47B9-9C00-E1E2740A6F96}" sibTransId="{21FD0D06-667E-4D69-BEEB-586F15580145}"/>
    <dgm:cxn modelId="{30D41DDA-CD6D-4BD2-AE05-055D7730C5AD}" srcId="{5CF78135-AA74-427D-9DA9-6C2FF3DBE77F}" destId="{370E506C-028F-4CE7-89AB-F14561C515EF}" srcOrd="0" destOrd="0" parTransId="{988D75C1-006E-4305-8061-E3D8FB3D5AAB}" sibTransId="{AE406A98-2210-425B-A038-0B6D746E44BA}"/>
    <dgm:cxn modelId="{C1F11605-30E4-40BD-B75B-8FB4F95C8ABF}" type="presOf" srcId="{370E506C-028F-4CE7-89AB-F14561C515EF}" destId="{09DD9D37-3C3F-4CFE-8D4E-A37C16A92DA0}" srcOrd="0" destOrd="0" presId="urn:microsoft.com/office/officeart/2008/layout/LinedList"/>
    <dgm:cxn modelId="{2935DB6D-453F-4D3B-B7E8-2E98A86FF0F7}" srcId="{F536E73C-CDF2-4403-9BC7-E7A6742EFE6B}" destId="{5CF78135-AA74-427D-9DA9-6C2FF3DBE77F}" srcOrd="0" destOrd="0" parTransId="{D37DDEEE-65CE-4447-9C10-5CE0B0DEEBEC}" sibTransId="{9C698655-9C14-435A-8A21-764A37793C2E}"/>
    <dgm:cxn modelId="{39B3CD37-3401-4E49-A0B0-5F70784A0E20}" srcId="{5CF78135-AA74-427D-9DA9-6C2FF3DBE77F}" destId="{B7B5FD26-FE44-4BC0-A4AC-851CC10871AE}" srcOrd="1" destOrd="0" parTransId="{4E4A2969-6AC2-4D77-945A-286028533175}" sibTransId="{A6583FBC-D00F-4187-BF73-16AFB34D4CA0}"/>
    <dgm:cxn modelId="{AC7D647A-5671-4C75-8ED8-B329C78C9B4C}" srcId="{5CF78135-AA74-427D-9DA9-6C2FF3DBE77F}" destId="{84825627-B77E-4316-A1E9-EA8FDE046379}" srcOrd="2" destOrd="0" parTransId="{82E9D416-25F8-4F9A-8053-D3289BBCCFFE}" sibTransId="{C7727BA0-7F98-456F-AC7B-E66B5A253EC1}"/>
    <dgm:cxn modelId="{47448680-3C51-404C-A6ED-F3787CFBDB0A}" type="presOf" srcId="{5CF78135-AA74-427D-9DA9-6C2FF3DBE77F}" destId="{C7F0AFC8-BCF6-47FA-BEB6-D265360B8C4F}" srcOrd="0" destOrd="0" presId="urn:microsoft.com/office/officeart/2008/layout/LinedList"/>
    <dgm:cxn modelId="{FAFD87E4-46CF-4317-AAB5-C86050C686B5}" type="presParOf" srcId="{59B56BA1-AE54-4DB9-8A93-765B74E8052F}" destId="{E1635BC1-86CB-4CBF-84B5-565742DA14F5}" srcOrd="0" destOrd="0" presId="urn:microsoft.com/office/officeart/2008/layout/LinedList"/>
    <dgm:cxn modelId="{4693A887-2F65-4A7F-A303-963B84C40558}" type="presParOf" srcId="{59B56BA1-AE54-4DB9-8A93-765B74E8052F}" destId="{04257954-C477-4A81-B11C-7C29F3B2D26E}" srcOrd="1" destOrd="0" presId="urn:microsoft.com/office/officeart/2008/layout/LinedList"/>
    <dgm:cxn modelId="{2BD26EB0-06E1-4752-9007-5E569F5C4BF4}" type="presParOf" srcId="{04257954-C477-4A81-B11C-7C29F3B2D26E}" destId="{C7F0AFC8-BCF6-47FA-BEB6-D265360B8C4F}" srcOrd="0" destOrd="0" presId="urn:microsoft.com/office/officeart/2008/layout/LinedList"/>
    <dgm:cxn modelId="{72997E6C-8109-4AD4-BF30-AEE8D1D22AE9}" type="presParOf" srcId="{04257954-C477-4A81-B11C-7C29F3B2D26E}" destId="{79ADF59B-E483-4831-B5B5-66B99F757A31}" srcOrd="1" destOrd="0" presId="urn:microsoft.com/office/officeart/2008/layout/LinedList"/>
    <dgm:cxn modelId="{CF45346B-6E43-4462-A6BF-E8598E0EF168}" type="presParOf" srcId="{79ADF59B-E483-4831-B5B5-66B99F757A31}" destId="{6035123B-08A9-4519-A04D-600EC4B77EB9}" srcOrd="0" destOrd="0" presId="urn:microsoft.com/office/officeart/2008/layout/LinedList"/>
    <dgm:cxn modelId="{D8EDE48B-F267-4FC9-973B-62B0DBA3F2E0}" type="presParOf" srcId="{79ADF59B-E483-4831-B5B5-66B99F757A31}" destId="{2D95F3BC-AAE6-4F4A-BECB-807650B92FB1}" srcOrd="1" destOrd="0" presId="urn:microsoft.com/office/officeart/2008/layout/LinedList"/>
    <dgm:cxn modelId="{0CF8ECCE-5E89-47A5-BBBD-612E202C1CE5}" type="presParOf" srcId="{2D95F3BC-AAE6-4F4A-BECB-807650B92FB1}" destId="{791285B0-6110-46FA-8024-3B0057B83F64}" srcOrd="0" destOrd="0" presId="urn:microsoft.com/office/officeart/2008/layout/LinedList"/>
    <dgm:cxn modelId="{19249CFF-43E7-430E-AFB2-689251251647}" type="presParOf" srcId="{2D95F3BC-AAE6-4F4A-BECB-807650B92FB1}" destId="{09DD9D37-3C3F-4CFE-8D4E-A37C16A92DA0}" srcOrd="1" destOrd="0" presId="urn:microsoft.com/office/officeart/2008/layout/LinedList"/>
    <dgm:cxn modelId="{31B2DB04-3148-47F3-860E-34329BED13C9}" type="presParOf" srcId="{2D95F3BC-AAE6-4F4A-BECB-807650B92FB1}" destId="{EB54586C-B45B-4DF6-90D5-7CF7B2DF9A57}" srcOrd="2" destOrd="0" presId="urn:microsoft.com/office/officeart/2008/layout/LinedList"/>
    <dgm:cxn modelId="{6589B6AB-655C-482A-8364-F3C852BA1F60}" type="presParOf" srcId="{79ADF59B-E483-4831-B5B5-66B99F757A31}" destId="{C67F7A11-05B6-47E2-995D-D234CFFAB0AF}" srcOrd="2" destOrd="0" presId="urn:microsoft.com/office/officeart/2008/layout/LinedList"/>
    <dgm:cxn modelId="{5680D454-2562-4945-8A6B-4C35CE4ADB2B}" type="presParOf" srcId="{79ADF59B-E483-4831-B5B5-66B99F757A31}" destId="{F44947F7-E093-4430-8EA7-0D9B44843136}" srcOrd="3" destOrd="0" presId="urn:microsoft.com/office/officeart/2008/layout/LinedList"/>
    <dgm:cxn modelId="{AF8213B4-34AB-40F9-A359-754976C12B0B}" type="presParOf" srcId="{79ADF59B-E483-4831-B5B5-66B99F757A31}" destId="{B8A35389-54CD-4BCD-9B4F-B792961E8E00}" srcOrd="4" destOrd="0" presId="urn:microsoft.com/office/officeart/2008/layout/LinedList"/>
    <dgm:cxn modelId="{65A452F6-D761-4B8A-B291-4D47FED31B02}" type="presParOf" srcId="{B8A35389-54CD-4BCD-9B4F-B792961E8E00}" destId="{B1B556CE-F8A4-4F57-B70D-ECC152F8F224}" srcOrd="0" destOrd="0" presId="urn:microsoft.com/office/officeart/2008/layout/LinedList"/>
    <dgm:cxn modelId="{1A8BE5C1-E1EC-48EF-93B0-9ADA5FC0300C}" type="presParOf" srcId="{B8A35389-54CD-4BCD-9B4F-B792961E8E00}" destId="{F5E42918-0F41-4C9D-90BC-AE94BA1C5962}" srcOrd="1" destOrd="0" presId="urn:microsoft.com/office/officeart/2008/layout/LinedList"/>
    <dgm:cxn modelId="{FBCE6F11-FD07-44E5-835B-28FE7098AF6C}" type="presParOf" srcId="{B8A35389-54CD-4BCD-9B4F-B792961E8E00}" destId="{36913622-6EE2-4ACA-9101-5DCEEA0E1BCD}" srcOrd="2" destOrd="0" presId="urn:microsoft.com/office/officeart/2008/layout/LinedList"/>
    <dgm:cxn modelId="{3EBEA614-A115-4E32-B4EF-EA53CE728951}" type="presParOf" srcId="{79ADF59B-E483-4831-B5B5-66B99F757A31}" destId="{9AE734A1-B330-4985-830D-81741471A8D9}" srcOrd="5" destOrd="0" presId="urn:microsoft.com/office/officeart/2008/layout/LinedList"/>
    <dgm:cxn modelId="{20F02E6A-5BF0-465A-A9EF-F90FC932EC96}" type="presParOf" srcId="{79ADF59B-E483-4831-B5B5-66B99F757A31}" destId="{66E32852-3518-451D-87F4-7FB7CE59FAF6}" srcOrd="6" destOrd="0" presId="urn:microsoft.com/office/officeart/2008/layout/LinedList"/>
    <dgm:cxn modelId="{1A5AE0D6-FD8A-4244-8001-E367DB970F0E}" type="presParOf" srcId="{79ADF59B-E483-4831-B5B5-66B99F757A31}" destId="{9F6A364C-FE05-45B6-95B6-D9D2BECB39FE}" srcOrd="7" destOrd="0" presId="urn:microsoft.com/office/officeart/2008/layout/LinedList"/>
    <dgm:cxn modelId="{CE0F2B38-00A2-4956-BB9C-5C556934CD0D}" type="presParOf" srcId="{9F6A364C-FE05-45B6-95B6-D9D2BECB39FE}" destId="{C62F0D36-E586-4908-A3F8-FBBB2842CB95}" srcOrd="0" destOrd="0" presId="urn:microsoft.com/office/officeart/2008/layout/LinedList"/>
    <dgm:cxn modelId="{67D9CD78-3401-4BEC-B565-0280278A15FB}" type="presParOf" srcId="{9F6A364C-FE05-45B6-95B6-D9D2BECB39FE}" destId="{FAAC3411-AD45-4EE3-B98A-B3FC1F37F895}" srcOrd="1" destOrd="0" presId="urn:microsoft.com/office/officeart/2008/layout/LinedList"/>
    <dgm:cxn modelId="{DCB992BF-DD3D-4DDD-8F06-4C77CF98DBD1}" type="presParOf" srcId="{9F6A364C-FE05-45B6-95B6-D9D2BECB39FE}" destId="{34C822CE-AE6E-45DE-959C-1A4BA3789022}" srcOrd="2" destOrd="0" presId="urn:microsoft.com/office/officeart/2008/layout/LinedList"/>
    <dgm:cxn modelId="{82C80DA0-CAD1-47DF-A335-47F78125DDAE}" type="presParOf" srcId="{79ADF59B-E483-4831-B5B5-66B99F757A31}" destId="{A0FD2DAB-EC15-452C-B255-58F51CCAED40}" srcOrd="8" destOrd="0" presId="urn:microsoft.com/office/officeart/2008/layout/LinedList"/>
    <dgm:cxn modelId="{8D1FDB61-1105-4AC6-818D-F8427A1CAA20}" type="presParOf" srcId="{79ADF59B-E483-4831-B5B5-66B99F757A31}" destId="{10FED818-0732-4967-B50C-FF17F9A68623}" srcOrd="9" destOrd="0" presId="urn:microsoft.com/office/officeart/2008/layout/LinedList"/>
    <dgm:cxn modelId="{D90E5D3E-C024-41E6-9360-B64D35384114}" type="presParOf" srcId="{79ADF59B-E483-4831-B5B5-66B99F757A31}" destId="{F48A9F3E-17CF-4D75-8A50-9AAE65752084}" srcOrd="10" destOrd="0" presId="urn:microsoft.com/office/officeart/2008/layout/LinedList"/>
    <dgm:cxn modelId="{2F00AB81-2570-4D29-82F5-FA75C077836D}" type="presParOf" srcId="{F48A9F3E-17CF-4D75-8A50-9AAE65752084}" destId="{1B544B92-9D70-469F-B4F4-4247068E0DD5}" srcOrd="0" destOrd="0" presId="urn:microsoft.com/office/officeart/2008/layout/LinedList"/>
    <dgm:cxn modelId="{010A21BC-2717-4748-AC6B-C2CB2259B062}" type="presParOf" srcId="{F48A9F3E-17CF-4D75-8A50-9AAE65752084}" destId="{492464EF-9A18-4103-93D9-D6C98F066707}" srcOrd="1" destOrd="0" presId="urn:microsoft.com/office/officeart/2008/layout/LinedList"/>
    <dgm:cxn modelId="{BB03EA68-FA4D-4F37-A5D8-B1B8EAEE767C}" type="presParOf" srcId="{F48A9F3E-17CF-4D75-8A50-9AAE65752084}" destId="{D38FA907-15E4-43B6-9620-2448AAAD97F2}" srcOrd="2" destOrd="0" presId="urn:microsoft.com/office/officeart/2008/layout/LinedList"/>
    <dgm:cxn modelId="{1D35E360-FB17-46A3-AA9B-9AFCFB1BB114}" type="presParOf" srcId="{79ADF59B-E483-4831-B5B5-66B99F757A31}" destId="{E0654FC4-8C78-43A4-B912-706F3198DFE4}" srcOrd="11" destOrd="0" presId="urn:microsoft.com/office/officeart/2008/layout/LinedList"/>
    <dgm:cxn modelId="{2BA3A00E-1FB1-438B-9CC9-BADF850B048A}" type="presParOf" srcId="{79ADF59B-E483-4831-B5B5-66B99F757A31}" destId="{0EF075B9-4704-4957-9629-5BB3F124188B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97713A-5825-4BE2-B257-908191DAC40B}" type="datetimeFigureOut">
              <a:rPr lang="ru-RU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705"/>
            <a:ext cx="5438775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9351BA-EF2D-42AB-A1F7-522CDE196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33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A9168E5-67B1-425C-B1E5-4FAC165682C2}" type="slidenum">
              <a:rPr lang="en-GB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3851276" y="9433410"/>
            <a:ext cx="2943225" cy="49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4F922E8E-C922-4E15-B7F6-22416820B632}" type="slidenum">
              <a:rPr lang="en-GB"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4" name="Text Box 2"/>
          <p:cNvSpPr txBox="1">
            <a:spLocks noChangeArrowheads="1"/>
          </p:cNvSpPr>
          <p:nvPr/>
        </p:nvSpPr>
        <p:spPr bwMode="auto">
          <a:xfrm>
            <a:off x="3851275" y="9433410"/>
            <a:ext cx="2946400" cy="49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BECBBF0E-DD7C-4AF1-B7F7-576D0DE05C5B}" type="slidenum">
              <a:rPr lang="en-GB"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930276" y="745416"/>
            <a:ext cx="4938713" cy="372388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908051" y="4718301"/>
            <a:ext cx="4957763" cy="44645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150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3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6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7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8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9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0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1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2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3.bin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55ACC-75FD-4278-A6A7-EAFC39768973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E3EB6-D087-4865-AEA7-4F18EA786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94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45F45-3B8F-49C2-8892-66EB32D0EDA0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C2EF-5F37-4E34-9A6B-F57AB9E66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8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90E21-10B4-417E-B164-5AD4DB8BE0B3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188BC-3ECB-4305-BFA9-202E1333A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06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087D4-8240-4BD3-BEBA-ED70800E375F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8DB4-2907-4911-B09A-E6EDF7EDA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14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DFBD-AD70-48E3-8654-775415C4CAA3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71452-6E0B-4B2B-B87F-DD1DFD0C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11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7B88A-DFFE-4E53-AC59-3A40855B568E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6636A-BB95-410E-8F45-C4DE7AF05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21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C1BAB-BD01-41DE-9277-2FA0625A047C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9905-B39C-4210-82AE-56016B76A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87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ACE3-19C2-4060-AAB4-65EB690B2C6E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AF4E2-3995-4860-9B0E-2A763B43A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712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75A13-F190-4D39-B9C7-E9F21EF9B230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6D4D6-C095-4B69-8CBE-84AB3933A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4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6BE8D-CE0B-4F9A-B2EF-D10A7FBB9123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ACEE-74BC-481E-858E-F7EE45CE5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01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8D01-8348-4CA9-BCD5-797B1A6DE8AF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37BFF-9B6B-4CA2-A1E9-58FB60C0E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9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0F58B-08CA-4A95-88AC-2C21545B3006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FF6E-50EE-4943-82B2-7E162C998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96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D5630-6F0E-42C7-9AA6-24D787DB4343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54C83-32A8-48BD-B262-1D2C5B56D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4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74AA-AF34-41B7-8A8B-63189348FB65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9FFC7-4782-476D-8956-DE530B5FD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143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55F20-D1CC-45A8-A01C-0542EDBF3AAE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DF1A-4059-4A57-8998-FED1E15C0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162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2AB5-E778-476C-869D-DA975180D5DB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8915-0EA2-4CDD-908B-39F0C1D4A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47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98ED-067B-4297-8CE9-0EDC87EEB8BC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BEF7-13DF-4E22-9D04-353695ECA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8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30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5FF45C2-02F6-4892-9960-0C1BB110D638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D10723-E28A-4E99-9B00-22592951B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1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06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CAF9ABE-6069-4419-90D1-93199C5E741B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E0598E7-486D-4972-A2A7-BDF0956A8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84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82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1D60575-F710-4DA6-AA33-A00C23ABAFD0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BAAAFE-EB3A-4E12-9B4F-E30D69B2F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45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58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338" y="1487488"/>
            <a:ext cx="4316412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9150" y="1487488"/>
            <a:ext cx="4318000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AE2C081-5834-4921-BF42-33005D3B0A8B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ED97D7-EF78-49B3-9843-BFE59AA71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9238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34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F555FA6-3FC3-426B-BD55-A404D0E2A3DE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B0795D-0B89-429E-B620-C89AE9E4F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03FB-48A5-4517-BF00-CF1DE0B65BAE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4D369-B910-45C5-9DD2-5599F4AF9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950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10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913A632-25C3-4DF2-B4EB-2506D1F0042A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3AE46F0-ECBC-44EC-BDBD-F56CCE4C8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054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86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5048070-1854-433A-8109-A24942799D34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9FC5620-2336-41C8-B651-548F4437A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3736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62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1214EC1-E6ED-4683-AD7F-7DD059CC9E91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EF3215C-3E1A-4B29-9648-81371726C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820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8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A5427B8A-8542-43E8-8696-C7D3C128849F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E1E722B-801C-408B-AE0A-37E7ABABF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018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14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4BF61F9-84C4-408E-8AD8-FC2E5F15F759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9DFE163-A2E1-41CA-B1AA-40BE9ACC2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490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90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3875" y="731838"/>
            <a:ext cx="2241550" cy="52879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6050" y="731838"/>
            <a:ext cx="6575425" cy="5287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CA75DC1B-E187-49B7-993E-BAFFFF0A2739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47CAAA8-744D-4CC7-B9B8-ECD8441D7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91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6" r:id="rId4" imgW="466692" imgH="509406" progId="">
                  <p:embed/>
                </p:oleObj>
              </mc:Choice>
              <mc:Fallback>
                <p:oleObj r:id="rId4" imgW="466692" imgH="509406" progId="">
                  <p:embed/>
                  <p:pic>
                    <p:nvPicPr>
                      <p:cNvPr id="0" name="Picture 3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50" y="731838"/>
            <a:ext cx="8969375" cy="6381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60338" y="1487488"/>
            <a:ext cx="8786812" cy="453231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648AE2C-54E9-4351-988B-2D4555175EC0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E2E9D36-6635-48EB-A297-5CEC7DBE6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3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28713" y="1354138"/>
            <a:ext cx="8015287" cy="50800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427288" y="1211263"/>
            <a:ext cx="2279650" cy="147637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546350" y="1828800"/>
            <a:ext cx="2001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mtClean="0">
                <a:solidFill>
                  <a:srgbClr val="ED1B2E"/>
                </a:solidFill>
              </a:rPr>
              <a:t>Вставьте картинку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25700" y="3776663"/>
            <a:ext cx="6597650" cy="1549400"/>
          </a:xfrm>
        </p:spPr>
        <p:txBody>
          <a:bodyPr anchor="t"/>
          <a:lstStyle>
            <a:lvl1pPr>
              <a:defRPr sz="2000">
                <a:solidFill>
                  <a:srgbClr val="003864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9350" y="5397500"/>
            <a:ext cx="6565900" cy="1076325"/>
          </a:xfrm>
        </p:spPr>
        <p:txBody>
          <a:bodyPr/>
          <a:lstStyle>
            <a:lvl1pPr marL="0" indent="0">
              <a:buFont typeface="Tahoma" pitchFamily="34" charset="0"/>
              <a:buNone/>
              <a:defRPr sz="1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1605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E0D39-3C74-4C56-A0B9-985991026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84350"/>
      </p:ext>
    </p:extLst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93C21-0F0D-431F-AEE2-6B4B5A86D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32586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63D2-C1BD-4E3A-AC1F-84A9CFC3CA47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C37E7-7114-40A6-B042-30194F13A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9851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4838" y="984250"/>
            <a:ext cx="4062412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19650" y="984250"/>
            <a:ext cx="4064000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4789B-5CB8-49E8-9A58-4105DCBDB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25070"/>
      </p:ext>
    </p:extLst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E6D5-471E-4223-A24C-1B66733DF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26187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490AD-C8B3-4B64-BAC6-45BB174A3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010466"/>
      </p:ext>
    </p:extLst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D38D0-05A5-4C80-B91D-E29320E37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521512"/>
      </p:ext>
    </p:extLst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2643A-D427-4FD2-A69B-DCF3AF748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07174"/>
      </p:ext>
    </p:extLst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42723-DB78-48AB-A7DA-C0AA922A5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62602"/>
      </p:ext>
    </p:extLst>
  </p:cSld>
  <p:clrMapOvr>
    <a:masterClrMapping/>
  </p:clrMapOvr>
  <p:transition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1ABE-4A8B-4CE6-B17E-800B339D3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96498"/>
      </p:ext>
    </p:extLst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1488" y="104775"/>
            <a:ext cx="2071687" cy="6021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4838" y="104775"/>
            <a:ext cx="6064250" cy="6021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8730B-23A2-486B-AEB0-7C352E547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68676"/>
      </p:ext>
    </p:extLst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9EDF-8B5D-4857-A57B-D43220A8D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53959"/>
      </p:ext>
    </p:extLst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CD61-3732-4C5E-B157-F5E49E2D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3169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06D04-A101-4A86-91E0-D3B46C255BD6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8D8D-1646-4CCD-B364-DE95F291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441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EDD8F-FBF7-474F-8966-EF9809BEB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43358"/>
      </p:ext>
    </p:extLst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60425" y="2043113"/>
            <a:ext cx="3976688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9513" y="2043113"/>
            <a:ext cx="3978275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8FA42-3022-4325-99B6-6ED902315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75948"/>
      </p:ext>
    </p:extLst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26F60-CF55-4AAB-9AA0-4715AC427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065956"/>
      </p:ext>
    </p:extLst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F3D0C-D6A0-49E4-8088-022EF4911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94226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528F9-C9A7-4AFC-8FAE-3E538B0BC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23934"/>
      </p:ext>
    </p:extLst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C4C02-AF1C-40E7-BDA2-D1F9445D5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4389"/>
      </p:ext>
    </p:extLst>
  </p:cSld>
  <p:clrMapOvr>
    <a:masterClrMapping/>
  </p:clrMapOvr>
  <p:transition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01B8-AD4F-45F0-A361-7BE85B627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60085"/>
      </p:ext>
    </p:extLst>
  </p:cSld>
  <p:clrMapOvr>
    <a:masterClrMapping/>
  </p:clrMapOvr>
  <p:transition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64C31-7A8E-409F-A1CB-70925A92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1672"/>
      </p:ext>
    </p:extLst>
  </p:cSld>
  <p:clrMapOvr>
    <a:masterClrMapping/>
  </p:clrMapOvr>
  <p:transition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40550" y="190500"/>
            <a:ext cx="2027238" cy="5926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4075" y="190500"/>
            <a:ext cx="5934075" cy="5926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AD2B1-10A6-41F3-9DC7-8E105DF37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3017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7E627-818E-4FED-9DBE-737E9EF53554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0FF4-330E-4579-9CD3-93411C5C1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1FE3D-C40B-47F1-B123-085C9B790B4C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8DED5-5EC7-4792-8119-89742D3F5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93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9D8E5-3795-4A3D-94A9-0EBA13C7CD00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1CC8-CEC1-470E-AA28-BC7602E7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02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AF8D9-8F63-4D24-BF18-12C6182BE885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CA879-2CE5-4C5D-8057-B4D54AE95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19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6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992C1E-2471-4B34-99FE-EA6D0EC1579D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53473F-8535-4E62-8C95-EAC006F38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7837B4-7176-4CB6-956C-6051EF42B94C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9ADD2-4599-4E7D-9DA7-08BF2A50F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307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" r:id="rId16" imgW="466692" imgH="509406" progId="">
                  <p:embed/>
                </p:oleObj>
              </mc:Choice>
              <mc:Fallback>
                <p:oleObj r:id="rId16" imgW="466692" imgH="509406" progId="">
                  <p:embed/>
                  <p:pic>
                    <p:nvPicPr>
                      <p:cNvPr id="0" name="Picture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6050" y="731838"/>
            <a:ext cx="8969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338" y="1487488"/>
            <a:ext cx="8786812" cy="453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7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l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pitchFamily="32" charset="0"/>
              </a:defRPr>
            </a:lvl1pPr>
          </a:lstStyle>
          <a:p>
            <a:pPr>
              <a:defRPr/>
            </a:pPr>
            <a:fld id="{4F197C67-C8DD-4C66-9ED0-8571EE226D17}" type="datetime1">
              <a:rPr lang="ru-RU" smtClean="0"/>
              <a:pPr>
                <a:defRPr/>
              </a:pPr>
              <a:t>06.11.2014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702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534150"/>
            <a:ext cx="2565400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fld id="{24A05822-61A1-4D5D-B202-6DCEF8B00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  <p:sldLayoutId id="214748409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+mj-lt"/>
          <a:ea typeface="Arial Unicode MS" pitchFamily="34" charset="-128"/>
          <a:cs typeface="+mj-cs"/>
        </a:defRPr>
      </a:lvl1pPr>
      <a:lvl2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2pPr>
      <a:lvl3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3pPr>
      <a:lvl4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4pPr>
      <a:lvl5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5pPr>
      <a:lvl6pPr marL="4572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6pPr>
      <a:lvl7pPr marL="9144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7pPr>
      <a:lvl8pPr marL="13716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8pPr>
      <a:lvl9pPr marL="18288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9pPr>
    </p:titleStyle>
    <p:bodyStyle>
      <a:lvl1pPr marL="317500" indent="-317500" algn="l" defTabSz="449263" rtl="0" eaLnBrk="0" fontAlgn="base" hangingPunct="0">
        <a:lnSpc>
          <a:spcPct val="33000"/>
        </a:lnSpc>
        <a:spcBef>
          <a:spcPts val="65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600">
          <a:solidFill>
            <a:srgbClr val="000000"/>
          </a:solidFill>
          <a:latin typeface="+mn-lt"/>
          <a:ea typeface="Arial Unicode MS" pitchFamily="34" charset="-128"/>
          <a:cs typeface="+mn-cs"/>
        </a:defRPr>
      </a:lvl1pPr>
      <a:lvl2pPr marL="717550" indent="-260350" algn="l" defTabSz="449263" rtl="0" eaLnBrk="0" fontAlgn="base" hangingPunct="0">
        <a:lnSpc>
          <a:spcPct val="33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400">
          <a:solidFill>
            <a:srgbClr val="000000"/>
          </a:solidFill>
          <a:latin typeface="+mn-lt"/>
          <a:ea typeface="Arial Unicode MS" pitchFamily="34" charset="-128"/>
          <a:cs typeface="+mn-cs"/>
        </a:defRPr>
      </a:lvl2pPr>
      <a:lvl3pPr marL="11430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3pPr>
      <a:lvl4pPr marL="16002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4pPr>
      <a:lvl5pPr marL="20574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5pPr>
      <a:lvl6pPr marL="25146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99" name="Group 18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4105" name="Group 19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13" name="Line 20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4" name="Line 21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5" name="Line 22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6" name="Line 23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7" name="Line 24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8" name="Line 25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4106" name="Group 26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07" name="Line 2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8" name="Line 2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9" name="Line 2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0" name="Line 3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1" name="Line 3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2" name="Line 3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01" name="Picture 12" descr="razdel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785813"/>
            <a:ext cx="85534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04838" y="104775"/>
            <a:ext cx="8288337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4838" y="984250"/>
            <a:ext cx="8278812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9392F9C5-27AE-4935-BA21-6CF39F1B5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85000"/>
        <a:buFont typeface="Tahoma" pitchFamily="34" charset="0"/>
        <a:buChar char="●"/>
        <a:defRPr sz="2000" b="1">
          <a:solidFill>
            <a:srgbClr val="003864"/>
          </a:solidFill>
          <a:latin typeface="+mn-lt"/>
          <a:ea typeface="+mn-ea"/>
          <a:cs typeface="+mn-cs"/>
        </a:defRPr>
      </a:lvl1pPr>
      <a:lvl2pPr marL="53816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◦"/>
        <a:defRPr sz="2000">
          <a:solidFill>
            <a:srgbClr val="003864"/>
          </a:solidFill>
          <a:latin typeface="+mn-lt"/>
        </a:defRPr>
      </a:lvl2pPr>
      <a:lvl3pPr marL="90011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▪"/>
        <a:defRPr>
          <a:solidFill>
            <a:srgbClr val="003864"/>
          </a:solidFill>
          <a:latin typeface="+mn-lt"/>
        </a:defRPr>
      </a:lvl3pPr>
      <a:lvl4pPr marL="1254125" indent="-174625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-"/>
        <a:defRPr sz="1600">
          <a:solidFill>
            <a:schemeClr val="tx1"/>
          </a:solidFill>
          <a:latin typeface="+mn-lt"/>
        </a:defRPr>
      </a:lvl4pPr>
      <a:lvl5pPr marL="1976438" indent="-18256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5pPr>
      <a:lvl6pPr marL="24336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6pPr>
      <a:lvl7pPr marL="28908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7pPr>
      <a:lvl8pPr marL="33480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8pPr>
      <a:lvl9pPr marL="38052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23" name="Group 15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5129" name="Group 16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7" name="Line 1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0" name="Line 2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1" name="Line 2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2" name="Line 2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5130" name="Group 23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1" name="Line 24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2" name="Line 25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3" name="Line 26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4" name="Line 27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5" name="Line 28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6" name="Line 29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7240588" cy="17907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854075" y="190500"/>
            <a:ext cx="59848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0425" y="2043113"/>
            <a:ext cx="8107363" cy="407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554667B3-E06D-4313-B0B3-BF91F5186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9" r:id="rId4"/>
    <p:sldLayoutId id="2147484080" r:id="rId5"/>
    <p:sldLayoutId id="2147484081" r:id="rId6"/>
    <p:sldLayoutId id="2147484082" r:id="rId7"/>
    <p:sldLayoutId id="2147484083" r:id="rId8"/>
    <p:sldLayoutId id="2147484084" r:id="rId9"/>
    <p:sldLayoutId id="2147484085" r:id="rId10"/>
    <p:sldLayoutId id="2147484086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9pPr>
    </p:titleStyle>
    <p:bodyStyle>
      <a:lvl1pPr marL="495300" indent="-495300" algn="l" rtl="0" eaLnBrk="0" fontAlgn="base" hangingPunct="0">
        <a:spcBef>
          <a:spcPct val="20000"/>
        </a:spcBef>
        <a:spcAft>
          <a:spcPct val="0"/>
        </a:spcAft>
        <a:buAutoNum type="arabicPeriod"/>
        <a:defRPr sz="2600">
          <a:solidFill>
            <a:srgbClr val="003864"/>
          </a:solidFill>
          <a:latin typeface="+mn-lt"/>
          <a:ea typeface="+mn-ea"/>
          <a:cs typeface="+mn-cs"/>
        </a:defRPr>
      </a:lvl1pPr>
      <a:lvl2pPr marL="757238" indent="-5778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FreeSet" pitchFamily="2" charset="0"/>
        </a:defRPr>
      </a:lvl2pPr>
      <a:lvl3pPr marL="1393825" indent="-4572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FreeSet" pitchFamily="2" charset="0"/>
        </a:defRPr>
      </a:lvl3pPr>
      <a:lvl4pPr marL="1752600" indent="-3810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FreeSet" pitchFamily="2" charset="0"/>
        </a:defRPr>
      </a:lvl4pPr>
      <a:lvl5pPr marL="2209800" indent="-3810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25085" y="2564904"/>
            <a:ext cx="91440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650"/>
              </a:spcBef>
              <a:buClr>
                <a:srgbClr val="000066"/>
              </a:buClr>
              <a:buSzPct val="100000"/>
              <a:buFont typeface="Arial" charset="0"/>
              <a:buNone/>
            </a:pPr>
            <a:r>
              <a:rPr lang="ru-RU" sz="3600" b="1" i="1" dirty="0" smtClean="0">
                <a:solidFill>
                  <a:srgbClr val="00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Тема:</a:t>
            </a:r>
          </a:p>
          <a:p>
            <a:pPr algn="ctr">
              <a:lnSpc>
                <a:spcPct val="80000"/>
              </a:lnSpc>
              <a:spcBef>
                <a:spcPts val="650"/>
              </a:spcBef>
              <a:buClr>
                <a:srgbClr val="000066"/>
              </a:buClr>
              <a:buSzPct val="100000"/>
              <a:buFont typeface="Arial" charset="0"/>
              <a:buNone/>
            </a:pPr>
            <a:r>
              <a:rPr lang="ru-RU" sz="2400" b="1" i="1" dirty="0" smtClean="0">
                <a:solidFill>
                  <a:srgbClr val="00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«Планирование закупок товаров, работ, услуг для обеспечения государственных (муниципальных) нужд»</a:t>
            </a: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666750"/>
            <a:ext cx="17621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Скругленный прямоугольник 58"/>
          <p:cNvSpPr/>
          <p:nvPr/>
        </p:nvSpPr>
        <p:spPr bwMode="auto">
          <a:xfrm>
            <a:off x="207987" y="3140968"/>
            <a:ext cx="8756501" cy="352614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1982556" y="3212976"/>
            <a:ext cx="1164624" cy="78161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5256" y="548680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Формирование планов закупок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124744"/>
            <a:ext cx="813690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план закупок включается информация </a:t>
            </a:r>
            <a:r>
              <a:rPr lang="ru-RU" b="1" dirty="0" smtClean="0"/>
              <a:t>о новых закупках</a:t>
            </a:r>
            <a:r>
              <a:rPr lang="ru-RU" dirty="0" smtClean="0"/>
              <a:t>, в целях осуществления которых </a:t>
            </a:r>
            <a:r>
              <a:rPr lang="ru-RU" b="1" dirty="0" smtClean="0"/>
              <a:t>в очередном финансовом году</a:t>
            </a:r>
            <a:r>
              <a:rPr lang="ru-RU" dirty="0" smtClean="0"/>
              <a:t> планируется: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разместить извещения;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направить приглашения принять участие в определении поставщика (подрядчика, исполнителя);</a:t>
            </a:r>
          </a:p>
          <a:p>
            <a:pPr marL="285750" indent="-285750">
              <a:buFontTx/>
              <a:buChar char="-"/>
            </a:pPr>
            <a:r>
              <a:rPr lang="ru-RU" dirty="0"/>
              <a:t>з</a:t>
            </a:r>
            <a:r>
              <a:rPr lang="ru-RU" dirty="0" smtClean="0"/>
              <a:t>аключить контракты с единственным поставщиком (подрядчиком, исполнителем)</a:t>
            </a:r>
          </a:p>
          <a:p>
            <a:endParaRPr lang="ru-RU" sz="1000" dirty="0" smtClean="0"/>
          </a:p>
          <a:p>
            <a:r>
              <a:rPr lang="ru-RU" b="1" dirty="0" smtClean="0"/>
              <a:t>Пример:</a:t>
            </a:r>
            <a:endParaRPr lang="ru-RU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350265" y="4690235"/>
            <a:ext cx="8267184" cy="669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Овал 8"/>
          <p:cNvSpPr/>
          <p:nvPr/>
        </p:nvSpPr>
        <p:spPr bwMode="auto">
          <a:xfrm>
            <a:off x="2849493" y="4618227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4145637" y="4625091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5457970" y="4618896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3509" y="4373934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2015 год</a:t>
            </a:r>
            <a:endParaRPr lang="ru-RU" sz="1500" dirty="0"/>
          </a:p>
        </p:txBody>
      </p:sp>
      <p:sp>
        <p:nvSpPr>
          <p:cNvPr id="15" name="TextBox 14"/>
          <p:cNvSpPr txBox="1"/>
          <p:nvPr/>
        </p:nvSpPr>
        <p:spPr>
          <a:xfrm>
            <a:off x="4305842" y="4367070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2016 год</a:t>
            </a:r>
            <a:endParaRPr lang="ru-RU" sz="1500" dirty="0"/>
          </a:p>
        </p:txBody>
      </p:sp>
      <p:sp>
        <p:nvSpPr>
          <p:cNvPr id="16" name="TextBox 15"/>
          <p:cNvSpPr txBox="1"/>
          <p:nvPr/>
        </p:nvSpPr>
        <p:spPr>
          <a:xfrm>
            <a:off x="5601986" y="4368585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2017 год</a:t>
            </a:r>
            <a:endParaRPr lang="ru-RU" sz="1500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6767115" y="4618227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11131" y="4373934"/>
            <a:ext cx="18722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последующие годы</a:t>
            </a:r>
            <a:endParaRPr lang="ru-RU" sz="1500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043608" y="4618227"/>
            <a:ext cx="144016" cy="1440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 bwMode="auto">
          <a:xfrm rot="5400000">
            <a:off x="1071884" y="3376911"/>
            <a:ext cx="209531" cy="1606124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4" name="Прямая со стрелкой 23"/>
          <p:cNvCxnSpPr>
            <a:stCxn id="26" idx="0"/>
          </p:cNvCxnSpPr>
          <p:nvPr/>
        </p:nvCxnSpPr>
        <p:spPr bwMode="auto">
          <a:xfrm flipV="1">
            <a:off x="1115616" y="4882204"/>
            <a:ext cx="0" cy="327498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5556" y="520970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1 июля </a:t>
            </a:r>
          </a:p>
          <a:p>
            <a:pPr algn="ctr"/>
            <a:r>
              <a:rPr lang="ru-RU" sz="1400" dirty="0" smtClean="0"/>
              <a:t>(1 августа)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207987" y="3579095"/>
            <a:ext cx="1937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формирование</a:t>
            </a:r>
          </a:p>
          <a:p>
            <a:pPr algn="ctr"/>
            <a:r>
              <a:rPr lang="ru-RU" sz="1400" dirty="0" smtClean="0"/>
              <a:t>плана закупок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 bwMode="auto">
          <a:xfrm>
            <a:off x="1907704" y="4618227"/>
            <a:ext cx="144016" cy="1440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9" name="Прямая со стрелкой 28"/>
          <p:cNvCxnSpPr>
            <a:stCxn id="30" idx="0"/>
          </p:cNvCxnSpPr>
          <p:nvPr/>
        </p:nvCxnSpPr>
        <p:spPr bwMode="auto">
          <a:xfrm flipV="1">
            <a:off x="1982555" y="4882204"/>
            <a:ext cx="0" cy="830800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971600" y="5713004"/>
            <a:ext cx="2021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дата утверждения плана закупок (в течение 10 дней после доведения ЛБО)</a:t>
            </a:r>
            <a:endParaRPr lang="ru-RU" sz="1400" dirty="0"/>
          </a:p>
        </p:txBody>
      </p:sp>
      <p:sp>
        <p:nvSpPr>
          <p:cNvPr id="34" name="Овал 33"/>
          <p:cNvSpPr/>
          <p:nvPr/>
        </p:nvSpPr>
        <p:spPr bwMode="auto">
          <a:xfrm>
            <a:off x="2539948" y="4618227"/>
            <a:ext cx="144016" cy="1440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43" name="Прямая со стрелкой 42"/>
          <p:cNvCxnSpPr/>
          <p:nvPr/>
        </p:nvCxnSpPr>
        <p:spPr bwMode="auto">
          <a:xfrm>
            <a:off x="2611956" y="4082071"/>
            <a:ext cx="0" cy="453445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067059" y="3686816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извещение</a:t>
            </a:r>
            <a:endParaRPr lang="ru-RU" sz="1400" b="1" dirty="0"/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2109348" y="3284984"/>
            <a:ext cx="950484" cy="38574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закупка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 bwMode="auto">
          <a:xfrm>
            <a:off x="3059832" y="3477854"/>
            <a:ext cx="460851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 bwMode="auto">
          <a:xfrm>
            <a:off x="3569573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 bwMode="auto">
          <a:xfrm>
            <a:off x="4881906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 bwMode="auto">
          <a:xfrm>
            <a:off x="6178050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 bwMode="auto">
          <a:xfrm>
            <a:off x="7668344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96629" y="3140968"/>
            <a:ext cx="110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оплата</a:t>
            </a:r>
            <a:endParaRPr lang="ru-RU" dirty="0"/>
          </a:p>
        </p:txBody>
      </p:sp>
      <p:cxnSp>
        <p:nvCxnSpPr>
          <p:cNvPr id="68" name="Прямая соединительная линия 67"/>
          <p:cNvCxnSpPr/>
          <p:nvPr/>
        </p:nvCxnSpPr>
        <p:spPr bwMode="auto">
          <a:xfrm>
            <a:off x="2921501" y="3994593"/>
            <a:ext cx="570379" cy="171841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 bwMode="auto">
          <a:xfrm>
            <a:off x="3491880" y="5713004"/>
            <a:ext cx="576064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088628" y="5420616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 smtClean="0"/>
              <a:t>включается</a:t>
            </a:r>
            <a:r>
              <a:rPr lang="ru-RU" sz="1600" dirty="0" smtClean="0"/>
              <a:t> в план закупок на 2014-2016 годы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в план закупок на 2015-2016 годы и в планы закупок на последующие годы (в том числе на 2018-2020 годы) </a:t>
            </a:r>
            <a:r>
              <a:rPr lang="ru-RU" sz="1600" b="1" dirty="0" smtClean="0"/>
              <a:t>не включается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67114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Планы-графики закупок: утверждение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55588" y="1207924"/>
            <a:ext cx="4545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Лицо, утверждающее план-график закупок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00315" y="1049283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Требование к сроку утверждения</a:t>
            </a:r>
          </a:p>
          <a:p>
            <a:pPr algn="ctr"/>
            <a:r>
              <a:rPr lang="ru-RU" dirty="0" smtClean="0"/>
              <a:t>в течение 10 дней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336799" y="1710447"/>
            <a:ext cx="828092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283816" y="1710447"/>
            <a:ext cx="451747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Государственный (муниципальный) заказчик</a:t>
            </a:r>
          </a:p>
          <a:p>
            <a:pPr marL="342900" indent="-342900">
              <a:buAutoNum type="arabicPeriod"/>
            </a:pPr>
            <a:endParaRPr lang="ru-RU" sz="1600" dirty="0" smtClean="0"/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 smtClean="0"/>
              <a:t>Бюджетное учреждение (в том числе в части закупок за счет субсидий на капитальные вложения)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 smtClean="0"/>
              <a:t>Автономное учреждение, государственное (муниципальное) унитарное предприятие за счет субсидий на капитальные вложения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/>
              <a:t>Бюджетное, автономное учреждение, государственное (муниципальное) унитарное предприятие в рамках переданных полномочий государственного (муниципального) заказчика (при осуществлении бюджетных инвестиций) – от лица органа, передавшего полномочия государственного (муниципального) заказчика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63356" y="1710447"/>
            <a:ext cx="417720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после доведения до государственного (муниципального) заказчика (ПБС) ЛБО</a:t>
            </a:r>
          </a:p>
          <a:p>
            <a:endParaRPr lang="ru-RU" sz="1600" dirty="0"/>
          </a:p>
          <a:p>
            <a:r>
              <a:rPr lang="ru-RU" sz="1600" dirty="0" smtClean="0"/>
              <a:t>после утверждения ПФХД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после заключения соглашения о предоставлении субсидии</a:t>
            </a:r>
          </a:p>
          <a:p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после доведения ЛБО на лицевой счет по переданным полномочиям ПБС</a:t>
            </a:r>
            <a:endParaRPr lang="ru-RU" sz="16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4801295" y="1206391"/>
            <a:ext cx="0" cy="532859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7500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Планы-графики закупок: формирование</a:t>
            </a:r>
            <a:endParaRPr lang="ru-RU" sz="2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8645028" cy="45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500" b="1" dirty="0" smtClean="0"/>
          </a:p>
          <a:p>
            <a:pPr indent="442913"/>
            <a:r>
              <a:rPr lang="ru-RU" sz="1600" dirty="0" smtClean="0"/>
              <a:t>Планы-графики закупок формируются </a:t>
            </a:r>
            <a:r>
              <a:rPr lang="ru-RU" sz="1600" dirty="0"/>
              <a:t>заказчиками после внесения проекта закона (решения) о бюджете на рассмотрение законодательного (представительного) органа субъекта Российской Федерации (представительного органа муниципального образования)</a:t>
            </a:r>
            <a:endParaRPr lang="ru-RU" sz="1600" dirty="0" smtClean="0"/>
          </a:p>
          <a:p>
            <a:endParaRPr lang="ru-RU" sz="1500" b="1" dirty="0" smtClean="0"/>
          </a:p>
          <a:p>
            <a:endParaRPr lang="ru-RU" sz="1500" b="1" dirty="0"/>
          </a:p>
          <a:p>
            <a:r>
              <a:rPr lang="ru-RU" sz="1500" b="1" dirty="0" smtClean="0"/>
              <a:t>1</a:t>
            </a:r>
            <a:r>
              <a:rPr lang="ru-RU" sz="1450" b="1" dirty="0" smtClean="0"/>
              <a:t>. Государственные (муниципальные) заказчики:</a:t>
            </a:r>
          </a:p>
          <a:p>
            <a:r>
              <a:rPr lang="ru-RU" sz="1450" dirty="0"/>
              <a:t>- уточняют при необходимости сформированные планы-графики закупок после доведения </a:t>
            </a:r>
            <a:r>
              <a:rPr lang="ru-RU" sz="1450" dirty="0" smtClean="0"/>
              <a:t>ЛБО</a:t>
            </a:r>
          </a:p>
          <a:p>
            <a:pPr marL="285750" indent="-285750">
              <a:buFontTx/>
              <a:buChar char="-"/>
            </a:pPr>
            <a:endParaRPr lang="ru-RU" sz="900" dirty="0" smtClean="0"/>
          </a:p>
          <a:p>
            <a:pPr marL="285750" indent="-285750">
              <a:buFontTx/>
              <a:buChar char="-"/>
            </a:pPr>
            <a:endParaRPr lang="ru-RU" sz="900" dirty="0" smtClean="0"/>
          </a:p>
          <a:p>
            <a:r>
              <a:rPr lang="ru-RU" sz="1450" b="1" dirty="0"/>
              <a:t>2. </a:t>
            </a:r>
            <a:r>
              <a:rPr lang="ru-RU" sz="1450" b="1" dirty="0" smtClean="0"/>
              <a:t>Бюджетные учреждения (за исключением закупок в рамках бюджетных инвестиций):</a:t>
            </a:r>
          </a:p>
          <a:p>
            <a:pPr marL="285750" indent="-285750">
              <a:buFontTx/>
              <a:buChar char="-"/>
            </a:pPr>
            <a:r>
              <a:rPr lang="ru-RU" sz="1450" dirty="0"/>
              <a:t>уточняют при необходимости планы-графики закупок после утверждения </a:t>
            </a:r>
            <a:r>
              <a:rPr lang="ru-RU" sz="1450" dirty="0" smtClean="0"/>
              <a:t>ПФХД</a:t>
            </a:r>
          </a:p>
          <a:p>
            <a:pPr marL="285750" indent="-285750">
              <a:buFontTx/>
              <a:buChar char="-"/>
            </a:pPr>
            <a:endParaRPr lang="ru-RU" sz="900" dirty="0" smtClean="0"/>
          </a:p>
          <a:p>
            <a:pPr marL="285750" indent="-285750">
              <a:buFontTx/>
              <a:buChar char="-"/>
            </a:pPr>
            <a:endParaRPr lang="ru-RU" sz="900" dirty="0"/>
          </a:p>
          <a:p>
            <a:r>
              <a:rPr lang="ru-RU" sz="1450" b="1" dirty="0"/>
              <a:t>3. АУ, </a:t>
            </a:r>
            <a:r>
              <a:rPr lang="ru-RU" sz="1450" b="1" dirty="0" smtClean="0"/>
              <a:t>ГУП </a:t>
            </a:r>
            <a:r>
              <a:rPr lang="ru-RU" sz="1450" b="1" dirty="0"/>
              <a:t>(МУП) за счет субсидий на капитальные </a:t>
            </a:r>
            <a:r>
              <a:rPr lang="ru-RU" sz="1450" b="1" dirty="0" smtClean="0"/>
              <a:t>вложения:</a:t>
            </a:r>
            <a:endParaRPr lang="ru-RU" sz="1450" b="1" dirty="0"/>
          </a:p>
          <a:p>
            <a:pPr marL="285750" indent="-285750">
              <a:buFontTx/>
              <a:buChar char="-"/>
            </a:pPr>
            <a:r>
              <a:rPr lang="ru-RU" sz="1450" dirty="0"/>
              <a:t>уточняют при необходимости планы-графики закупок после заключения соглашений о предоставлении субсидий</a:t>
            </a:r>
            <a:endParaRPr lang="ru-RU" sz="1450" dirty="0" smtClean="0"/>
          </a:p>
          <a:p>
            <a:endParaRPr lang="ru-RU" sz="900" dirty="0" smtClean="0"/>
          </a:p>
          <a:p>
            <a:endParaRPr lang="ru-RU" sz="900" dirty="0"/>
          </a:p>
          <a:p>
            <a:r>
              <a:rPr lang="ru-RU" sz="1450" b="1" dirty="0" smtClean="0"/>
              <a:t>4. БУ, АУ, ГУП (МУП) в рамках бюджетных инвестиций (передача полномочий):</a:t>
            </a:r>
          </a:p>
          <a:p>
            <a:r>
              <a:rPr lang="ru-RU" sz="1450" dirty="0"/>
              <a:t>- уточняют при необходимости планы-графики закупок после заключения соглашений о передаче </a:t>
            </a:r>
            <a:r>
              <a:rPr lang="ru-RU" sz="1450" dirty="0" smtClean="0"/>
              <a:t>полномочий</a:t>
            </a:r>
            <a:endParaRPr lang="ru-RU" sz="1450" dirty="0"/>
          </a:p>
        </p:txBody>
      </p:sp>
    </p:spTree>
    <p:extLst>
      <p:ext uri="{BB962C8B-B14F-4D97-AF65-F5344CB8AC3E}">
        <p14:creationId xmlns:p14="http://schemas.microsoft.com/office/powerpoint/2010/main" val="172393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Планы-графики закупок: ведение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000026"/>
            <a:ext cx="8640959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Основания для внесения изменений в план-график закупок:</a:t>
            </a:r>
          </a:p>
          <a:p>
            <a:endParaRPr lang="ru-RU" sz="1000" dirty="0"/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 smtClean="0"/>
              <a:t>внесение изменений в план закупок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изменения объема и (или) стоимости </a:t>
            </a:r>
            <a:r>
              <a:rPr lang="ru-RU" sz="1600" dirty="0" smtClean="0"/>
              <a:t>товаров</a:t>
            </a:r>
            <a:r>
              <a:rPr lang="ru-RU" sz="1600" dirty="0"/>
              <a:t>, работ, услуг, выявленные в результате подготовки к осуществлению закупки, вследствие чего поставка товаров, выполнение работ, оказание услуг в соответствии с начальной (максимальной) ценой контракта, предусмотренной планом-графиком закупок, становится </a:t>
            </a:r>
            <a:r>
              <a:rPr lang="ru-RU" sz="1600" dirty="0" smtClean="0"/>
              <a:t>невозможной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изменения планируемой даты начала осуществления закупки, сроков и (или) периодичности приобретения товаров, </a:t>
            </a:r>
            <a:r>
              <a:rPr lang="ru-RU" sz="1600" dirty="0" smtClean="0"/>
              <a:t>работ</a:t>
            </a:r>
            <a:r>
              <a:rPr lang="ru-RU" sz="1600" dirty="0"/>
              <a:t>, </a:t>
            </a:r>
            <a:r>
              <a:rPr lang="ru-RU" sz="1600" dirty="0" smtClean="0"/>
              <a:t>услуг</a:t>
            </a:r>
            <a:r>
              <a:rPr lang="ru-RU" sz="1600" dirty="0"/>
              <a:t>, способа определения поставщика (подрядчика, исполнителя), этапов оплаты и (или) размера аванса, срока исполнения </a:t>
            </a:r>
            <a:r>
              <a:rPr lang="ru-RU" sz="1600" dirty="0" smtClean="0"/>
              <a:t>контракта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отмены заказчиком закупки, предусмотренной планом-графиком </a:t>
            </a:r>
            <a:r>
              <a:rPr lang="ru-RU" sz="1600" dirty="0" smtClean="0"/>
              <a:t>закупок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образовавшейся экономии от использования в текущем финансовом году бюджетных ассигнований в соответствии с законодательством Российской </a:t>
            </a:r>
            <a:r>
              <a:rPr lang="ru-RU" sz="1600" dirty="0" smtClean="0"/>
              <a:t>Федерации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выдачи предписания </a:t>
            </a:r>
            <a:r>
              <a:rPr lang="ru-RU" sz="1600" dirty="0" smtClean="0"/>
              <a:t>органом, </a:t>
            </a:r>
            <a:r>
              <a:rPr lang="ru-RU" sz="1600" dirty="0"/>
              <a:t>уполномоченным на осуществление контроля в сфере </a:t>
            </a:r>
            <a:r>
              <a:rPr lang="ru-RU" sz="1600" dirty="0" smtClean="0"/>
              <a:t>закупок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реализации решения, принятого заказчиком по итогам обязательного общественного обсуждения </a:t>
            </a:r>
            <a:r>
              <a:rPr lang="ru-RU" sz="1600" dirty="0" smtClean="0"/>
              <a:t>закупки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ru-RU" sz="1600" dirty="0"/>
              <a:t>возникновения обстоятельств, предвидеть которые на дату утверждения плана-графика закупок было </a:t>
            </a:r>
            <a:r>
              <a:rPr lang="ru-RU" sz="1600" dirty="0" smtClean="0"/>
              <a:t>невозможно</a:t>
            </a:r>
            <a:endParaRPr lang="ru-RU" sz="1600" dirty="0"/>
          </a:p>
          <a:p>
            <a:pPr>
              <a:spcAft>
                <a:spcPts val="600"/>
              </a:spcAft>
            </a:pPr>
            <a:r>
              <a:rPr lang="ru-RU" sz="1600" dirty="0" smtClean="0"/>
              <a:t>ВИОГВ субъекта РФ, местная администрация вправе установить дополнительные основания для внесения изменений в планы-графики закупок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6508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0960" y="476672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План-график закупок: требования к форме</a:t>
            </a:r>
            <a:endParaRPr lang="ru-RU" sz="2000" b="1" i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74683"/>
              </p:ext>
            </p:extLst>
          </p:nvPr>
        </p:nvGraphicFramePr>
        <p:xfrm>
          <a:off x="230960" y="848217"/>
          <a:ext cx="8784976" cy="514656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5413"/>
                <a:gridCol w="233215"/>
                <a:gridCol w="310955"/>
                <a:gridCol w="301097"/>
                <a:gridCol w="504056"/>
                <a:gridCol w="360040"/>
                <a:gridCol w="288032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648072"/>
                <a:gridCol w="288032"/>
                <a:gridCol w="288032"/>
                <a:gridCol w="432048"/>
                <a:gridCol w="504056"/>
                <a:gridCol w="504056"/>
                <a:gridCol w="267472"/>
              </a:tblGrid>
              <a:tr h="542363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effectLst/>
                        </a:rPr>
                        <a:t>ИКЗ*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Объект закупки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НМЦ контракта, цена контракта, заключаемого с единственным поставщиком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(тыс</a:t>
                      </a:r>
                      <a:r>
                        <a:rPr lang="ru-RU" sz="1200" u="none" strike="noStrike" dirty="0">
                          <a:effectLst/>
                        </a:rPr>
                        <a:t>. рублей)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Размер </a:t>
                      </a:r>
                      <a:r>
                        <a:rPr lang="ru-RU" sz="1200" u="none" strike="noStrike" dirty="0" smtClean="0">
                          <a:effectLst/>
                        </a:rPr>
                        <a:t>аванса </a:t>
                      </a:r>
                      <a:r>
                        <a:rPr lang="ru-RU" sz="1200" u="none" strike="noStrike" dirty="0">
                          <a:effectLst/>
                        </a:rPr>
                        <a:t>(процентов)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Планируемые платежи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(тыс. рублей)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Единица измерения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Количество (объем) закупаемых товаров, 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работ, услуг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Периодичность или количество этапов поставки товаров, выполнения работ, оказания услуг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Размер </a:t>
                      </a:r>
                      <a:r>
                        <a:rPr lang="ru-RU" sz="1200" u="none" strike="noStrike" dirty="0" err="1">
                          <a:effectLst/>
                        </a:rPr>
                        <a:t>обеспе-чения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Планируемый срок начала осуществления </a:t>
                      </a:r>
                      <a:r>
                        <a:rPr lang="ru-RU" sz="1200" u="none" strike="noStrike" dirty="0" smtClean="0">
                          <a:effectLst/>
                        </a:rPr>
                        <a:t>закупки (месяц</a:t>
                      </a:r>
                      <a:r>
                        <a:rPr lang="ru-RU" sz="1200" u="none" strike="noStrike" dirty="0">
                          <a:effectLst/>
                        </a:rPr>
                        <a:t>, год)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Планируемый срок окончания исполнения контракта (месяц, год)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Способ определения поставщика </a:t>
                      </a:r>
                      <a:br>
                        <a:rPr lang="ru-RU" sz="1200" u="none" strike="noStrike">
                          <a:effectLst/>
                        </a:rPr>
                      </a:br>
                      <a:r>
                        <a:rPr lang="ru-RU" sz="1200" u="none" strike="noStrike">
                          <a:effectLst/>
                        </a:rPr>
                        <a:t>(подрядчика, исполнителя)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…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</a:tr>
              <a:tr h="542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наименование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описание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текущий финансовый год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плановый период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последующие годы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код по ОКЕИ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наименование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всего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 текущий финансовый год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 плановый период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последующие годы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заявки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исполнения контракта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4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первый год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второй год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первый год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второй год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0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1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3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4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5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6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7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8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9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10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11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12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13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14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15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16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17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18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19</a:t>
                      </a:r>
                      <a:endParaRPr lang="ru-RU" sz="1200" b="1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21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22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23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24-32</a:t>
                      </a:r>
                      <a:endParaRPr lang="ru-RU" sz="1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 anchor="ctr"/>
                </a:tc>
              </a:tr>
              <a:tr h="1263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  <a:tr h="1263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  <a:tr h="185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Итого по КБК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  <a:tr h="188088">
                <a:tc gridSpan="4"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</a:rPr>
                        <a:t>Итого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Х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Х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  <a:tr h="542363">
                <a:tc gridSpan="4"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в том числе: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путем запроса </a:t>
                      </a:r>
                      <a:r>
                        <a:rPr lang="ru-RU" sz="1200" u="none" strike="noStrike" dirty="0">
                          <a:effectLst/>
                        </a:rPr>
                        <a:t>котировок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2339" marR="7695" marT="7695" marB="0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  <a:tr h="419549">
                <a:tc gridSpan="4"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</a:rPr>
                        <a:t>закупок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у СМП и СОНО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2339" marR="7695" marT="769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X</a:t>
                      </a:r>
                      <a:endParaRPr lang="en-US" sz="1200" b="0" i="0" u="none" strike="noStrike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X</a:t>
                      </a:r>
                      <a:endParaRPr lang="en-US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95" marR="7695" marT="7695" marB="0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4956" y="6004738"/>
            <a:ext cx="8856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* </a:t>
            </a:r>
            <a:r>
              <a:rPr lang="ru-RU" sz="1200" b="1" dirty="0"/>
              <a:t>До 1 января 2017 </a:t>
            </a:r>
            <a:r>
              <a:rPr lang="ru-RU" sz="1200" b="1" dirty="0" smtClean="0"/>
              <a:t>г. </a:t>
            </a:r>
            <a:r>
              <a:rPr lang="ru-RU" sz="1200" dirty="0" smtClean="0"/>
              <a:t>в плане-графике государственного </a:t>
            </a:r>
            <a:r>
              <a:rPr lang="ru-RU" sz="1200" dirty="0"/>
              <a:t>(муниципального) заказчика </a:t>
            </a:r>
            <a:r>
              <a:rPr lang="ru-RU" sz="1200" dirty="0" smtClean="0"/>
              <a:t>ИКЗ формируется </a:t>
            </a:r>
            <a:r>
              <a:rPr lang="ru-RU" sz="1200" dirty="0"/>
              <a:t>на основе кода вида расходов бюджетной классификации </a:t>
            </a:r>
            <a:r>
              <a:rPr lang="ru-RU" sz="1200" dirty="0" smtClean="0"/>
              <a:t>и </a:t>
            </a:r>
            <a:r>
              <a:rPr lang="ru-RU" sz="1200" dirty="0"/>
              <a:t>кода </a:t>
            </a:r>
            <a:r>
              <a:rPr lang="ru-RU" sz="1200" dirty="0" smtClean="0"/>
              <a:t>ОКПД, </a:t>
            </a:r>
            <a:r>
              <a:rPr lang="ru-RU" sz="1200" dirty="0"/>
              <a:t>а </a:t>
            </a:r>
            <a:r>
              <a:rPr lang="ru-RU" sz="1200" dirty="0" smtClean="0"/>
              <a:t>в плане-графике государственного </a:t>
            </a:r>
            <a:r>
              <a:rPr lang="ru-RU" sz="1200" dirty="0"/>
              <a:t>(муниципального) унитарного предприятия – на основе кода </a:t>
            </a:r>
            <a:r>
              <a:rPr lang="ru-RU" sz="1200" dirty="0" smtClean="0"/>
              <a:t>ОКПД. </a:t>
            </a:r>
            <a:r>
              <a:rPr lang="ru-RU" sz="1200" b="1" dirty="0"/>
              <a:t>До 1 января 2016 </a:t>
            </a:r>
            <a:r>
              <a:rPr lang="ru-RU" sz="1200" b="1" dirty="0" smtClean="0"/>
              <a:t>г. </a:t>
            </a:r>
            <a:r>
              <a:rPr lang="ru-RU" sz="1200" dirty="0" smtClean="0"/>
              <a:t>в плане-графике бюджетного</a:t>
            </a:r>
            <a:r>
              <a:rPr lang="ru-RU" sz="1200" dirty="0"/>
              <a:t>, автономного учреждения </a:t>
            </a:r>
            <a:r>
              <a:rPr lang="ru-RU" sz="1200" dirty="0" smtClean="0"/>
              <a:t>ИКЗ формируется </a:t>
            </a:r>
            <a:r>
              <a:rPr lang="ru-RU" sz="1200" dirty="0"/>
              <a:t>на основе кода </a:t>
            </a:r>
            <a:r>
              <a:rPr lang="ru-RU" sz="1200" dirty="0" smtClean="0"/>
              <a:t>КОСГУ </a:t>
            </a:r>
            <a:r>
              <a:rPr lang="ru-RU" sz="1200" dirty="0"/>
              <a:t>и кода </a:t>
            </a:r>
            <a:r>
              <a:rPr lang="ru-RU" sz="1200" dirty="0" smtClean="0"/>
              <a:t>ОКПД, </a:t>
            </a:r>
            <a:r>
              <a:rPr lang="ru-RU" sz="1200" dirty="0"/>
              <a:t>а </a:t>
            </a:r>
            <a:r>
              <a:rPr lang="ru-RU" sz="1200" b="1" dirty="0"/>
              <a:t>с 1 января 2016 </a:t>
            </a:r>
            <a:r>
              <a:rPr lang="ru-RU" sz="1200" b="1" dirty="0" smtClean="0"/>
              <a:t>г. </a:t>
            </a:r>
            <a:r>
              <a:rPr lang="ru-RU" sz="1200" dirty="0"/>
              <a:t>– на основе кода </a:t>
            </a:r>
            <a:r>
              <a:rPr lang="ru-RU" sz="1200" dirty="0" smtClean="0"/>
              <a:t>ОКПД.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9727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5256" y="548680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Формирование планов закупок</a:t>
            </a:r>
            <a:endParaRPr lang="ru-RU" sz="2000" b="1" i="1" dirty="0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07987" y="3140968"/>
            <a:ext cx="8756501" cy="352614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982556" y="3212976"/>
            <a:ext cx="1164624" cy="78161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350265" y="4690235"/>
            <a:ext cx="8267184" cy="669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Овал 9"/>
          <p:cNvSpPr/>
          <p:nvPr/>
        </p:nvSpPr>
        <p:spPr bwMode="auto">
          <a:xfrm>
            <a:off x="2849493" y="4618227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4145637" y="4625091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5457970" y="4618896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3509" y="4373934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2015 год</a:t>
            </a:r>
            <a:endParaRPr lang="ru-RU" sz="1500" dirty="0"/>
          </a:p>
        </p:txBody>
      </p:sp>
      <p:sp>
        <p:nvSpPr>
          <p:cNvPr id="14" name="TextBox 13"/>
          <p:cNvSpPr txBox="1"/>
          <p:nvPr/>
        </p:nvSpPr>
        <p:spPr>
          <a:xfrm>
            <a:off x="4305842" y="4367070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2016 год</a:t>
            </a:r>
            <a:endParaRPr lang="ru-RU" sz="1500" dirty="0"/>
          </a:p>
        </p:txBody>
      </p:sp>
      <p:sp>
        <p:nvSpPr>
          <p:cNvPr id="15" name="TextBox 14"/>
          <p:cNvSpPr txBox="1"/>
          <p:nvPr/>
        </p:nvSpPr>
        <p:spPr>
          <a:xfrm>
            <a:off x="5601986" y="4368585"/>
            <a:ext cx="11521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2017 год</a:t>
            </a:r>
            <a:endParaRPr lang="ru-RU" sz="1500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6767115" y="4618227"/>
            <a:ext cx="144016" cy="144016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11131" y="4373934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последующие годы</a:t>
            </a:r>
          </a:p>
          <a:p>
            <a:pPr algn="ctr"/>
            <a:r>
              <a:rPr lang="ru-RU" sz="1500" dirty="0" smtClean="0"/>
              <a:t>(общая сумма)</a:t>
            </a:r>
            <a:endParaRPr lang="ru-RU" sz="1500" dirty="0"/>
          </a:p>
        </p:txBody>
      </p:sp>
      <p:sp>
        <p:nvSpPr>
          <p:cNvPr id="19" name="Левая фигурная скобка 18"/>
          <p:cNvSpPr/>
          <p:nvPr/>
        </p:nvSpPr>
        <p:spPr bwMode="auto">
          <a:xfrm rot="5400000">
            <a:off x="1071884" y="3376911"/>
            <a:ext cx="209531" cy="1606124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7987" y="3579095"/>
            <a:ext cx="1937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формирование</a:t>
            </a:r>
          </a:p>
          <a:p>
            <a:pPr algn="ctr"/>
            <a:r>
              <a:rPr lang="ru-RU" sz="1400" dirty="0" smtClean="0"/>
              <a:t>плана-графика</a:t>
            </a:r>
            <a:endParaRPr lang="ru-RU" sz="1400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907704" y="4618227"/>
            <a:ext cx="144016" cy="1440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 bwMode="auto">
          <a:xfrm flipV="1">
            <a:off x="1979712" y="4882204"/>
            <a:ext cx="2843" cy="538412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71601" y="5420616"/>
            <a:ext cx="2021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дата утверждения плана-графика (в течение 10 дней после доведения ЛБО)</a:t>
            </a:r>
            <a:endParaRPr lang="ru-RU" sz="1400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539948" y="4618227"/>
            <a:ext cx="144016" cy="14401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 bwMode="auto">
          <a:xfrm>
            <a:off x="2611956" y="4082071"/>
            <a:ext cx="0" cy="453445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067059" y="3686816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извещение</a:t>
            </a:r>
            <a:endParaRPr lang="ru-RU" sz="1400" b="1" dirty="0"/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2109348" y="3284984"/>
            <a:ext cx="950484" cy="38574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закупка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 bwMode="auto">
          <a:xfrm>
            <a:off x="3059832" y="3477854"/>
            <a:ext cx="460851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 bwMode="auto">
          <a:xfrm>
            <a:off x="3569573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 bwMode="auto">
          <a:xfrm>
            <a:off x="4881906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 bwMode="auto">
          <a:xfrm>
            <a:off x="6178050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 bwMode="auto">
          <a:xfrm>
            <a:off x="7668344" y="3477854"/>
            <a:ext cx="0" cy="80688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96629" y="3140968"/>
            <a:ext cx="110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оплата</a:t>
            </a:r>
            <a:endParaRPr lang="ru-RU" dirty="0"/>
          </a:p>
        </p:txBody>
      </p:sp>
      <p:cxnSp>
        <p:nvCxnSpPr>
          <p:cNvPr id="36" name="Прямая соединительная линия 35"/>
          <p:cNvCxnSpPr/>
          <p:nvPr/>
        </p:nvCxnSpPr>
        <p:spPr bwMode="auto">
          <a:xfrm>
            <a:off x="2921501" y="3994593"/>
            <a:ext cx="570379" cy="171841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 bwMode="auto">
          <a:xfrm>
            <a:off x="3491880" y="5713004"/>
            <a:ext cx="576064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145637" y="5427260"/>
            <a:ext cx="45288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 smtClean="0"/>
              <a:t>включается</a:t>
            </a:r>
            <a:r>
              <a:rPr lang="ru-RU" sz="1600" dirty="0" smtClean="0"/>
              <a:t> в план-график на 2014 год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в план-график на 2015 год и в планы-графики на последующие годы (в том числе на 2018 год) </a:t>
            </a:r>
            <a:r>
              <a:rPr lang="ru-RU" sz="1600" b="1" dirty="0" smtClean="0"/>
              <a:t>не включается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124744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план-график закупок включается информация </a:t>
            </a:r>
            <a:r>
              <a:rPr lang="ru-RU" b="1" dirty="0" smtClean="0"/>
              <a:t>о новых закупках</a:t>
            </a:r>
            <a:r>
              <a:rPr lang="ru-RU" dirty="0" smtClean="0"/>
              <a:t>, в целях осуществления которых </a:t>
            </a:r>
            <a:r>
              <a:rPr lang="ru-RU" b="1" dirty="0" smtClean="0"/>
              <a:t>в очередном финансовом году</a:t>
            </a:r>
            <a:r>
              <a:rPr lang="ru-RU" dirty="0" smtClean="0"/>
              <a:t> планируется: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разместить извещения;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направить приглашения принять участие в определении поставщика (подрядчика, исполнителя);</a:t>
            </a:r>
          </a:p>
          <a:p>
            <a:pPr marL="285750" indent="-285750">
              <a:buFontTx/>
              <a:buChar char="-"/>
            </a:pPr>
            <a:r>
              <a:rPr lang="ru-RU" dirty="0"/>
              <a:t>з</a:t>
            </a:r>
            <a:r>
              <a:rPr lang="ru-RU" dirty="0" smtClean="0"/>
              <a:t>аключить контракты с единственным поставщиком (подрядчиком, исполнителем)</a:t>
            </a:r>
          </a:p>
          <a:p>
            <a:endParaRPr lang="ru-RU" dirty="0" smtClean="0"/>
          </a:p>
          <a:p>
            <a:r>
              <a:rPr lang="ru-RU" b="1" dirty="0" smtClean="0"/>
              <a:t>Пример: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7720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7300913" y="2177579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FF"/>
                </a:solidFill>
                <a:latin typeface="Myriad Pro" panose="020B0503030403020204" pitchFamily="34" charset="0"/>
              </a:rPr>
              <a:t>фото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55588" y="1477491"/>
            <a:ext cx="8669337" cy="28622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/>
            <a:r>
              <a:rPr lang="ru-RU" altLang="ru-RU" i="1" dirty="0">
                <a:solidFill>
                  <a:srgbClr val="003F82"/>
                </a:solidFill>
              </a:rPr>
              <a:t>Статья 112. Заключительные положения</a:t>
            </a:r>
          </a:p>
          <a:p>
            <a:pPr algn="just" eaLnBrk="1" hangingPunct="1"/>
            <a:r>
              <a:rPr lang="ru-RU" altLang="ru-RU" i="1" dirty="0">
                <a:solidFill>
                  <a:srgbClr val="003F82"/>
                </a:solidFill>
              </a:rPr>
              <a:t>…</a:t>
            </a:r>
          </a:p>
          <a:p>
            <a:pPr algn="just" eaLnBrk="1" hangingPunct="1"/>
            <a:r>
              <a:rPr lang="ru-RU" altLang="ru-RU" i="1" dirty="0">
                <a:solidFill>
                  <a:srgbClr val="003F82"/>
                </a:solidFill>
              </a:rPr>
              <a:t>2. Заказчики размещают в ЕИС или до ввода в эксплуатацию указанной системы на официальном сайте Российской Федерации в информационно-телекоммуникационной сети "Интернет" для размещения информации о размещении заказов на поставки товаров, выполнение работ, оказание услуг </a:t>
            </a:r>
            <a:r>
              <a:rPr lang="ru-RU" altLang="ru-RU" i="1" u="sng" dirty="0">
                <a:solidFill>
                  <a:srgbClr val="003F82"/>
                </a:solidFill>
              </a:rPr>
              <a:t>планы-графики размещения заказов на 2014 и 2015 годы </a:t>
            </a:r>
            <a:r>
              <a:rPr lang="ru-RU" altLang="ru-RU" b="1" i="1" dirty="0">
                <a:solidFill>
                  <a:srgbClr val="FF0000"/>
                </a:solidFill>
              </a:rPr>
              <a:t>по правилам</a:t>
            </a:r>
            <a:r>
              <a:rPr lang="ru-RU" altLang="ru-RU" b="1" i="1" dirty="0">
                <a:solidFill>
                  <a:srgbClr val="003F82"/>
                </a:solidFill>
              </a:rPr>
              <a:t>, действовавшим до дня вступления в силу настоящего Федерального закона</a:t>
            </a:r>
            <a:r>
              <a:rPr lang="ru-RU" altLang="ru-RU" i="1" dirty="0">
                <a:solidFill>
                  <a:srgbClr val="003F82"/>
                </a:solidFill>
              </a:rPr>
              <a:t>, </a:t>
            </a:r>
            <a:r>
              <a:rPr lang="ru-RU" altLang="ru-RU" i="1" u="sng" dirty="0">
                <a:solidFill>
                  <a:srgbClr val="003F82"/>
                </a:solidFill>
              </a:rPr>
              <a:t>с учетом </a:t>
            </a:r>
            <a:r>
              <a:rPr lang="ru-RU" altLang="ru-RU" b="1" i="1" u="sng" dirty="0">
                <a:solidFill>
                  <a:srgbClr val="FF0000"/>
                </a:solidFill>
              </a:rPr>
              <a:t>особенностей</a:t>
            </a:r>
            <a:r>
              <a:rPr lang="ru-RU" altLang="ru-RU" i="1" u="sng" dirty="0">
                <a:solidFill>
                  <a:srgbClr val="003F82"/>
                </a:solidFill>
              </a:rPr>
              <a:t>, которые могут быть установлены Минэкономразвития России совместно с Федеральным казначейством.</a:t>
            </a:r>
            <a:r>
              <a:rPr lang="ru-RU" altLang="ru-RU" i="1" dirty="0">
                <a:solidFill>
                  <a:srgbClr val="003F82"/>
                </a:solidFill>
              </a:rPr>
              <a:t>***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588" y="4482629"/>
            <a:ext cx="8669337" cy="595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Совместный приказ Минэкономразвития России и Казначейства России </a:t>
            </a:r>
          </a:p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от 27.12.2011 №761/20н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693025" y="3407891"/>
            <a:ext cx="0" cy="1257300"/>
          </a:xfrm>
          <a:prstGeom prst="straightConnector1">
            <a:avLst/>
          </a:prstGeom>
          <a:ln w="63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476625" y="3957166"/>
            <a:ext cx="0" cy="1416050"/>
          </a:xfrm>
          <a:prstGeom prst="straightConnector1">
            <a:avLst/>
          </a:prstGeom>
          <a:ln w="63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55588" y="5373216"/>
            <a:ext cx="8669337" cy="5953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Совместный приказ Минэкономразвития России и Казначейства России </a:t>
            </a:r>
          </a:p>
          <a:p>
            <a:pPr>
              <a:defRPr/>
            </a:pPr>
            <a:r>
              <a:rPr lang="ru-RU" b="1" dirty="0">
                <a:solidFill>
                  <a:srgbClr val="7030A0"/>
                </a:solidFill>
              </a:rPr>
              <a:t>от 20.09.2013 №544/18н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7884" y="764704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План-график закупок: переходные положения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70041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88" y="3406775"/>
            <a:ext cx="6831012" cy="51435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5588" y="2060848"/>
            <a:ext cx="8669337" cy="417830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600" dirty="0">
              <a:cs typeface="Arial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  информация о закупках, которые планируется осуществлять в соответствии с пунктами </a:t>
            </a:r>
            <a:r>
              <a:rPr lang="ru-RU" sz="1750" dirty="0">
                <a:solidFill>
                  <a:srgbClr val="FF0000"/>
                </a:solidFill>
                <a:cs typeface="Arial" pitchFamily="34" charset="0"/>
              </a:rPr>
              <a:t>4</a:t>
            </a: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 и 7 части 2 статьи 83 Закона № 44-ФЗ, - </a:t>
            </a:r>
            <a:r>
              <a:rPr lang="ru-RU" sz="1750" b="1" u="sng" dirty="0">
                <a:solidFill>
                  <a:srgbClr val="003F82"/>
                </a:solidFill>
                <a:cs typeface="Arial" pitchFamily="34" charset="0"/>
              </a:rPr>
              <a:t>одной строкой в размере совокупного годового объема финансового обеспечения </a:t>
            </a: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по каждому из перечисленных ниже объектов закупки:</a:t>
            </a:r>
          </a:p>
          <a:p>
            <a:pPr>
              <a:defRPr/>
            </a:pP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а)  </a:t>
            </a:r>
            <a:r>
              <a:rPr lang="ru-RU" sz="1600" dirty="0">
                <a:solidFill>
                  <a:srgbClr val="FF0000"/>
                </a:solidFill>
                <a:cs typeface="Arial" pitchFamily="34" charset="0"/>
              </a:rPr>
              <a:t>преподавательские услуги</a:t>
            </a: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, оказываемые физическими лицами;</a:t>
            </a:r>
          </a:p>
          <a:p>
            <a:pPr>
              <a:defRPr/>
            </a:pP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б)  </a:t>
            </a:r>
            <a:r>
              <a:rPr lang="ru-RU" sz="1600" dirty="0">
                <a:solidFill>
                  <a:srgbClr val="FF0000"/>
                </a:solidFill>
                <a:cs typeface="Arial" pitchFamily="34" charset="0"/>
              </a:rPr>
              <a:t>услуги экскурсовода (гида), </a:t>
            </a: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оказываемые физическими лицами.</a:t>
            </a:r>
          </a:p>
          <a:p>
            <a:pPr>
              <a:defRPr/>
            </a:pPr>
            <a:r>
              <a:rPr lang="ru-RU" sz="1600" dirty="0">
                <a:solidFill>
                  <a:srgbClr val="003F82"/>
                </a:solidFill>
                <a:cs typeface="Arial" pitchFamily="34" charset="0"/>
              </a:rPr>
              <a:t> в) </a:t>
            </a:r>
            <a:r>
              <a:rPr lang="ru-RU" sz="1750" dirty="0">
                <a:solidFill>
                  <a:srgbClr val="FF0000"/>
                </a:solidFill>
                <a:cs typeface="Arial" pitchFamily="34" charset="0"/>
              </a:rPr>
              <a:t>лекарственные препараты.</a:t>
            </a:r>
            <a:endParaRPr lang="ru-RU" sz="1750" b="1" dirty="0">
              <a:solidFill>
                <a:srgbClr val="003F82"/>
              </a:solidFill>
              <a:cs typeface="Arial" pitchFamily="34" charset="0"/>
            </a:endParaRPr>
          </a:p>
          <a:p>
            <a:pPr>
              <a:defRPr/>
            </a:pPr>
            <a:endParaRPr lang="ru-RU" sz="1300" dirty="0">
              <a:cs typeface="Arial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  информация о закупках, которые планируется осуществлять в соответствии с пунктами 4, 5 части 1 статьи 93 Закона № 44-ФЗ, - </a:t>
            </a:r>
            <a:r>
              <a:rPr lang="ru-RU" sz="1750" b="1" u="sng" dirty="0">
                <a:solidFill>
                  <a:srgbClr val="003F82"/>
                </a:solidFill>
                <a:cs typeface="Arial" pitchFamily="34" charset="0"/>
              </a:rPr>
              <a:t>одной строкой </a:t>
            </a:r>
            <a:r>
              <a:rPr lang="ru-RU" sz="1750" b="1" u="sng" dirty="0">
                <a:solidFill>
                  <a:srgbClr val="FF0000"/>
                </a:solidFill>
                <a:cs typeface="Arial" pitchFamily="34" charset="0"/>
              </a:rPr>
              <a:t>по каждому коду бюджетной классификации </a:t>
            </a:r>
            <a:r>
              <a:rPr lang="ru-RU" sz="1750" b="1" u="sng" dirty="0">
                <a:solidFill>
                  <a:srgbClr val="003F82"/>
                </a:solidFill>
                <a:cs typeface="Arial" pitchFamily="34" charset="0"/>
              </a:rPr>
              <a:t>в размере совокупного годового объема финансового обеспечения </a:t>
            </a: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по каждому из перечисленных ниже объектов закупки:</a:t>
            </a:r>
          </a:p>
          <a:p>
            <a:pPr>
              <a:defRPr/>
            </a:pP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а) </a:t>
            </a:r>
            <a:r>
              <a:rPr lang="ru-RU" sz="1750" dirty="0">
                <a:solidFill>
                  <a:srgbClr val="FF0000"/>
                </a:solidFill>
                <a:cs typeface="Arial" pitchFamily="34" charset="0"/>
              </a:rPr>
              <a:t> товары, работы или услуги на сумму, не превышающую 100 тысяч рублей</a:t>
            </a: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;</a:t>
            </a:r>
          </a:p>
          <a:p>
            <a:pPr>
              <a:defRPr/>
            </a:pP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б)  </a:t>
            </a:r>
            <a:r>
              <a:rPr lang="ru-RU" sz="1750" dirty="0">
                <a:solidFill>
                  <a:srgbClr val="FF0000"/>
                </a:solidFill>
                <a:cs typeface="Arial" pitchFamily="34" charset="0"/>
              </a:rPr>
              <a:t>товары, работы или услуги на сумму, не превышающую 400 тысяч рублей</a:t>
            </a:r>
            <a:r>
              <a:rPr lang="ru-RU" sz="1750" dirty="0">
                <a:solidFill>
                  <a:srgbClr val="003F82"/>
                </a:solidFill>
                <a:cs typeface="Arial" pitchFamily="34" charset="0"/>
              </a:rPr>
              <a:t>;</a:t>
            </a:r>
          </a:p>
          <a:p>
            <a:pPr>
              <a:defRPr/>
            </a:pPr>
            <a:endParaRPr lang="ru-RU" sz="600" dirty="0"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88" y="1129415"/>
            <a:ext cx="8669337" cy="5715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rgbClr val="003F82"/>
                </a:solidFill>
              </a:rPr>
              <a:t>В плане-графике должна указываться информация </a:t>
            </a:r>
            <a:r>
              <a:rPr lang="ru-RU" b="1" u="sng" dirty="0">
                <a:solidFill>
                  <a:srgbClr val="003F82"/>
                </a:solidFill>
              </a:rPr>
              <a:t>обо всех закупках</a:t>
            </a:r>
            <a:r>
              <a:rPr lang="ru-RU" dirty="0">
                <a:solidFill>
                  <a:srgbClr val="003F82"/>
                </a:solidFill>
              </a:rPr>
              <a:t>, в .т.ч.: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2392" y="636823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План-график закупок: особенности формирования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3066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78171" y="726592"/>
            <a:ext cx="867568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Обоснование закупок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(ст. 18 Закона № 44-ФЗ)</a:t>
            </a:r>
            <a:endParaRPr lang="ru-RU" b="1" i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39551" y="3140968"/>
            <a:ext cx="83529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i="1" dirty="0" smtClean="0"/>
              <a:t>При составлении плана закупок: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обоснование соответствия планируемой закупки цели ее осуществления с учетом утвержденных требований к закупаемым заказчиком товарам, работам, услугам (в том числе предельной цены товара, работы, услуги) и (или) нормативных затрат на обеспечение функций органов власти</a:t>
            </a:r>
          </a:p>
          <a:p>
            <a:pPr marL="342900" indent="-342900">
              <a:buFontTx/>
              <a:buChar char="-"/>
            </a:pPr>
            <a:endParaRPr lang="ru-RU" sz="1000" dirty="0"/>
          </a:p>
          <a:p>
            <a:r>
              <a:rPr lang="ru-RU" sz="2000" b="1" i="1" dirty="0" smtClean="0"/>
              <a:t>2.   При составлении плана-графика закупок: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обоснование начальной (максимальной) цены контракта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о</a:t>
            </a:r>
            <a:r>
              <a:rPr lang="ru-RU" sz="2000" dirty="0" smtClean="0"/>
              <a:t>боснование способа определения поставщика (подрядчика, исполнителя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д</a:t>
            </a:r>
            <a:r>
              <a:rPr lang="ru-RU" sz="2000" dirty="0" smtClean="0"/>
              <a:t>ополнительные требования к участникам закупки (при наличии)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FF"/>
                </a:solidFill>
                <a:latin typeface="Myriad Pro" panose="020B0503030403020204" pitchFamily="34" charset="0"/>
              </a:rPr>
              <a:t>фото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FF"/>
                </a:solidFill>
                <a:latin typeface="Myriad Pro" panose="020B0503030403020204" pitchFamily="34" charset="0"/>
              </a:rPr>
              <a:t>фото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1703389"/>
            <a:ext cx="2441575" cy="1167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План закупок/</a:t>
            </a:r>
          </a:p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План-график </a:t>
            </a:r>
            <a:r>
              <a:rPr lang="ru-RU" b="1" dirty="0" smtClean="0">
                <a:solidFill>
                  <a:srgbClr val="7030A0"/>
                </a:solidFill>
              </a:rPr>
              <a:t>закупок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….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21906" y="1556792"/>
            <a:ext cx="1615877" cy="15841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400" b="1" dirty="0">
              <a:solidFill>
                <a:srgbClr val="7030A0"/>
              </a:solidFill>
            </a:endParaRPr>
          </a:p>
          <a:p>
            <a:pPr algn="r">
              <a:defRPr/>
            </a:pPr>
            <a:endParaRPr lang="ru-RU" sz="1400" b="1" dirty="0">
              <a:solidFill>
                <a:srgbClr val="7030A0"/>
              </a:solidFill>
            </a:endParaRPr>
          </a:p>
          <a:p>
            <a:pPr algn="r">
              <a:defRPr/>
            </a:pPr>
            <a:r>
              <a:rPr lang="ru-RU" sz="1400" b="1" dirty="0">
                <a:solidFill>
                  <a:srgbClr val="7030A0"/>
                </a:solidFill>
              </a:rPr>
              <a:t>Приложение</a:t>
            </a:r>
          </a:p>
          <a:p>
            <a:pPr algn="ctr">
              <a:defRPr/>
            </a:pPr>
            <a:endParaRPr lang="ru-RU" sz="900" b="1" dirty="0">
              <a:solidFill>
                <a:srgbClr val="7030A0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Обоснование закупки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….</a:t>
            </a:r>
            <a:endParaRPr lang="ru-RU" b="1" dirty="0">
              <a:solidFill>
                <a:srgbClr val="7030A0"/>
              </a:solidFill>
            </a:endParaRPr>
          </a:p>
          <a:p>
            <a:pPr algn="ctr">
              <a:defRPr/>
            </a:pPr>
            <a:endParaRPr lang="ru-RU" b="1" dirty="0">
              <a:solidFill>
                <a:srgbClr val="7030A0"/>
              </a:solidFill>
            </a:endParaRPr>
          </a:p>
          <a:p>
            <a:pPr algn="ctr">
              <a:defRPr/>
            </a:pPr>
            <a:endParaRPr lang="ru-RU" b="1" dirty="0">
              <a:solidFill>
                <a:srgbClr val="7030A0"/>
              </a:solidFill>
            </a:endParaRPr>
          </a:p>
          <a:p>
            <a:pPr algn="ctr">
              <a:defRPr/>
            </a:pP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697163" y="2022475"/>
            <a:ext cx="866725" cy="233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295802" y="1379078"/>
            <a:ext cx="3822798" cy="192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 sz="1700" b="1" i="1" dirty="0">
                <a:solidFill>
                  <a:srgbClr val="003F82"/>
                </a:solidFill>
              </a:rPr>
              <a:t>Обоснование закупки </a:t>
            </a:r>
            <a:r>
              <a:rPr lang="ru-RU" altLang="ru-RU" sz="1700" i="1" dirty="0">
                <a:solidFill>
                  <a:srgbClr val="003F82"/>
                </a:solidFill>
              </a:rPr>
              <a:t>– отдельный документ, являющийся </a:t>
            </a:r>
            <a:r>
              <a:rPr lang="ru-RU" altLang="ru-RU" sz="1700" b="1" i="1" dirty="0">
                <a:solidFill>
                  <a:srgbClr val="003F82"/>
                </a:solidFill>
              </a:rPr>
              <a:t>приложением</a:t>
            </a:r>
            <a:r>
              <a:rPr lang="ru-RU" altLang="ru-RU" sz="1700" i="1" dirty="0">
                <a:solidFill>
                  <a:srgbClr val="003F82"/>
                </a:solidFill>
              </a:rPr>
              <a:t> к плану закупок, плану графику закупок.</a:t>
            </a:r>
          </a:p>
          <a:p>
            <a:pPr eaLnBrk="1" hangingPunct="1"/>
            <a:endParaRPr lang="ru-RU" altLang="ru-RU" sz="1700" i="1" dirty="0">
              <a:solidFill>
                <a:srgbClr val="003F82"/>
              </a:solidFill>
            </a:endParaRPr>
          </a:p>
          <a:p>
            <a:pPr eaLnBrk="1" hangingPunct="1"/>
            <a:r>
              <a:rPr lang="ru-RU" altLang="ru-RU" sz="1700" b="1" i="1" dirty="0">
                <a:solidFill>
                  <a:srgbClr val="003F82"/>
                </a:solidFill>
              </a:rPr>
              <a:t>Форма обоснования </a:t>
            </a:r>
            <a:r>
              <a:rPr lang="ru-RU" altLang="ru-RU" sz="1700" i="1" dirty="0">
                <a:solidFill>
                  <a:srgbClr val="003F82"/>
                </a:solidFill>
              </a:rPr>
              <a:t>утверждается </a:t>
            </a:r>
            <a:r>
              <a:rPr lang="ru-RU" altLang="ru-RU" sz="1700" b="1" i="1" dirty="0" smtClean="0">
                <a:solidFill>
                  <a:srgbClr val="003F82"/>
                </a:solidFill>
              </a:rPr>
              <a:t>Правительством</a:t>
            </a:r>
            <a:r>
              <a:rPr lang="ru-RU" altLang="ru-RU" sz="1700" i="1" dirty="0" smtClean="0">
                <a:solidFill>
                  <a:srgbClr val="003F82"/>
                </a:solidFill>
              </a:rPr>
              <a:t>. </a:t>
            </a:r>
            <a:endParaRPr lang="ru-RU" altLang="ru-RU" sz="1700" i="1" dirty="0">
              <a:solidFill>
                <a:srgbClr val="003F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6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43922" y="548680"/>
            <a:ext cx="8675687" cy="66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Обоснование закупок в контрактной системе в сфере закупок: цель осуществления закупок</a:t>
            </a:r>
            <a:endParaRPr lang="ru-RU" b="1" i="1" dirty="0" smtClean="0"/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3193441" y="2043069"/>
            <a:ext cx="0" cy="4392488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 bwMode="auto">
          <a:xfrm>
            <a:off x="6202497" y="2060848"/>
            <a:ext cx="0" cy="4410267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 bwMode="auto">
          <a:xfrm>
            <a:off x="1979712" y="1338481"/>
            <a:ext cx="5328592" cy="57606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Цель закупки (ст. 13, 18)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06165" y="2060848"/>
            <a:ext cx="2681659" cy="43924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Обеспечение реализации мероприятий государственных и муниципальных программ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340937" y="2078627"/>
            <a:ext cx="2681659" cy="43924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Обеспечение исполнения международных обязательств, реализации межгосударственных программ, исполняемых не в рамках государственных и муниципальных программ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316783" y="2060848"/>
            <a:ext cx="2681659" cy="43924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Обеспечение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ыполнения иных функций и полномочий органов власти (органов местного самоуправления)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9544" y="548680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Планирование закупок, статьи 17, 21</a:t>
            </a:r>
            <a:endParaRPr lang="ru-RU" sz="2000" b="1" i="1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203848" y="1147010"/>
            <a:ext cx="2736304" cy="9361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Планирование закупок</a:t>
            </a: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 bwMode="auto">
          <a:xfrm flipH="1">
            <a:off x="2771800" y="2083114"/>
            <a:ext cx="1800200" cy="73169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2"/>
          </p:cNvCxnSpPr>
          <p:nvPr/>
        </p:nvCxnSpPr>
        <p:spPr bwMode="auto">
          <a:xfrm>
            <a:off x="4572000" y="2083114"/>
            <a:ext cx="1981200" cy="7254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47664" y="2960031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Формирование планов закупок (ст.17)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472100" y="2960031"/>
            <a:ext cx="255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Формирование планов-графиков закупок (ст.21)</a:t>
            </a:r>
            <a:endParaRPr lang="ru-RU" sz="2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5373216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обоснование закупок</a:t>
            </a:r>
          </a:p>
          <a:p>
            <a:pPr algn="ctr"/>
            <a:r>
              <a:rPr lang="ru-RU" sz="2000" b="1" i="1" dirty="0" smtClean="0"/>
              <a:t>(ст.18)</a:t>
            </a:r>
            <a:endParaRPr lang="ru-RU" sz="2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15118" y="5373216"/>
            <a:ext cx="2784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/>
              <a:t>нормирование закупок</a:t>
            </a:r>
          </a:p>
          <a:p>
            <a:pPr algn="ctr"/>
            <a:r>
              <a:rPr lang="ru-RU" sz="2000" b="1" i="1" dirty="0" smtClean="0"/>
              <a:t>(ст.19)</a:t>
            </a:r>
            <a:endParaRPr lang="ru-RU" sz="2000" b="1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827584" y="5006883"/>
            <a:ext cx="7848872" cy="6293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Двойная стрелка влево/вправо 16"/>
          <p:cNvSpPr/>
          <p:nvPr/>
        </p:nvSpPr>
        <p:spPr bwMode="auto">
          <a:xfrm rot="5400000">
            <a:off x="4211959" y="3963789"/>
            <a:ext cx="1080120" cy="641779"/>
          </a:xfrm>
          <a:prstGeom prst="left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04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 bwMode="auto">
          <a:xfrm>
            <a:off x="755576" y="2102354"/>
            <a:ext cx="7848872" cy="174069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  <a:p>
            <a:pPr marL="0" marR="0" indent="0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Планирование</a:t>
            </a:r>
          </a:p>
          <a:p>
            <a:pPr marL="0" marR="0" indent="0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бюджетных ассигнований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78172" y="764704"/>
            <a:ext cx="8675687" cy="39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Обоснование закупок</a:t>
            </a:r>
            <a:endParaRPr lang="ru-RU" b="1" i="1" dirty="0" smtClean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539238" y="2382935"/>
            <a:ext cx="2808312" cy="129614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Обоснование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 бюджетных ассигнований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222" y="3985113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документ, характеризующий бюджетные ассигнования в очередном финансовом году </a:t>
            </a:r>
            <a:r>
              <a:rPr lang="ru-RU" dirty="0" smtClean="0"/>
              <a:t>и </a:t>
            </a:r>
            <a:r>
              <a:rPr lang="ru-RU" dirty="0"/>
              <a:t>плановом </a:t>
            </a:r>
            <a:r>
              <a:rPr lang="ru-RU" dirty="0" smtClean="0"/>
              <a:t>периоде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5" idx="2"/>
            <a:endCxn id="6" idx="0"/>
          </p:cNvCxnSpPr>
          <p:nvPr/>
        </p:nvCxnSpPr>
        <p:spPr bwMode="auto">
          <a:xfrm>
            <a:off x="6943394" y="3679079"/>
            <a:ext cx="0" cy="30603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0"/>
          </p:cNvCxnSpPr>
          <p:nvPr/>
        </p:nvCxnSpPr>
        <p:spPr bwMode="auto">
          <a:xfrm flipH="1">
            <a:off x="6943394" y="1821774"/>
            <a:ext cx="4870" cy="56116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 bwMode="auto">
          <a:xfrm>
            <a:off x="3225981" y="1638717"/>
            <a:ext cx="2592288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Скругленный прямоугольник 17"/>
          <p:cNvSpPr/>
          <p:nvPr/>
        </p:nvSpPr>
        <p:spPr bwMode="auto">
          <a:xfrm>
            <a:off x="5940152" y="1291693"/>
            <a:ext cx="2016224" cy="69404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Ст. 6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БК</a:t>
            </a:r>
          </a:p>
        </p:txBody>
      </p:sp>
      <p:cxnSp>
        <p:nvCxnSpPr>
          <p:cNvPr id="33" name="Прямая со стрелкой 32"/>
          <p:cNvCxnSpPr/>
          <p:nvPr/>
        </p:nvCxnSpPr>
        <p:spPr bwMode="auto">
          <a:xfrm>
            <a:off x="2159732" y="1866709"/>
            <a:ext cx="0" cy="51622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 bwMode="auto">
          <a:xfrm>
            <a:off x="1187624" y="1336628"/>
            <a:ext cx="1944216" cy="69404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Ст. 174.2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БК</a:t>
            </a:r>
          </a:p>
        </p:txBody>
      </p:sp>
      <p:sp>
        <p:nvSpPr>
          <p:cNvPr id="48" name="Штриховая стрелка вправо 47"/>
          <p:cNvSpPr/>
          <p:nvPr/>
        </p:nvSpPr>
        <p:spPr bwMode="auto">
          <a:xfrm rot="5400000">
            <a:off x="4391979" y="4639013"/>
            <a:ext cx="648072" cy="820337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2843807" y="5589241"/>
            <a:ext cx="3744416" cy="72007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6" charset="0"/>
                <a:cs typeface="Arial Unicode MS" pitchFamily="32" charset="0"/>
              </a:rPr>
              <a:t>План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59519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94152" y="303301"/>
            <a:ext cx="8675687" cy="97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контрактной системе в сфере закупок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6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(статья 19 Закона № 44-ФЗ)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407860" y="1484784"/>
            <a:ext cx="2448272" cy="108012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Виды нормирования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 flipH="1">
            <a:off x="1943708" y="2024844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 bwMode="auto">
          <a:xfrm>
            <a:off x="1943708" y="2024844"/>
            <a:ext cx="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 bwMode="auto">
          <a:xfrm>
            <a:off x="611560" y="2908975"/>
            <a:ext cx="2664296" cy="1008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6" charset="0"/>
                <a:cs typeface="Arial Unicode MS" pitchFamily="32" charset="0"/>
              </a:rPr>
              <a:t>Требования к объектам закупок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 bwMode="auto">
          <a:xfrm flipH="1">
            <a:off x="7272300" y="2024844"/>
            <a:ext cx="790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 bwMode="auto">
          <a:xfrm flipH="1">
            <a:off x="5832140" y="2024844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 bwMode="auto">
          <a:xfrm>
            <a:off x="5948052" y="2908975"/>
            <a:ext cx="2664296" cy="1008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6" charset="0"/>
                <a:cs typeface="Arial Unicode MS" pitchFamily="32" charset="0"/>
              </a:rPr>
              <a:t>Нормативные затраты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03340" y="3212976"/>
            <a:ext cx="15841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/>
              <a:t>и</a:t>
            </a:r>
            <a:r>
              <a:rPr lang="ru-RU" sz="2000" b="1" dirty="0" smtClean="0"/>
              <a:t> (или)</a:t>
            </a: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 bwMode="auto">
          <a:xfrm flipV="1">
            <a:off x="1939761" y="3917087"/>
            <a:ext cx="0" cy="59203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0" idx="0"/>
          </p:cNvCxnSpPr>
          <p:nvPr/>
        </p:nvCxnSpPr>
        <p:spPr bwMode="auto">
          <a:xfrm flipH="1" flipV="1">
            <a:off x="7272300" y="3917088"/>
            <a:ext cx="7900" cy="5920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79621" y="4509120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Товары, работы, услуги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20060" y="4509120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Обеспечение функций органов власти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12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383942" y="6038337"/>
            <a:ext cx="2133600" cy="365125"/>
          </a:xfrm>
        </p:spPr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3528" y="33265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сфере закупок: нормативно-правовое регулирование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782909" y="1268760"/>
            <a:ext cx="5976664" cy="10580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Правительство Российской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Федерации</a:t>
            </a:r>
          </a:p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о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бщефедеральные требования</a:t>
            </a:r>
            <a:endParaRPr lang="ru-RU" sz="2200" b="1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 flipH="1">
            <a:off x="2385108" y="2321213"/>
            <a:ext cx="1224136" cy="32439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 bwMode="auto">
          <a:xfrm>
            <a:off x="5724128" y="2326812"/>
            <a:ext cx="1322828" cy="38020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264560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56186" y="2654452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84907" y="3933056"/>
            <a:ext cx="8352928" cy="7920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Требования в рамках публично-правового образования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(Правительство РФ, ВИОГВ субъектов РФ, местные администрации МО)</a:t>
            </a:r>
            <a:endParaRPr lang="ru-RU" sz="2000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 bwMode="auto">
          <a:xfrm flipH="1">
            <a:off x="2558713" y="4724410"/>
            <a:ext cx="1080120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 bwMode="auto">
          <a:xfrm>
            <a:off x="5764580" y="4743635"/>
            <a:ext cx="1008112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1520" y="511079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791965" y="5110793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6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3" y="33522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1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033831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2028999" y="3593985"/>
            <a:ext cx="530735" cy="576064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050164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tx1"/>
                </a:solidFill>
              </a:rPr>
              <a:t>Нормативные затраты </a:t>
            </a:r>
            <a:r>
              <a:rPr lang="ru-RU" dirty="0">
                <a:solidFill>
                  <a:schemeClr val="tx1"/>
                </a:solidFill>
              </a:rPr>
              <a:t>– определение </a:t>
            </a:r>
            <a:r>
              <a:rPr lang="ru-RU" dirty="0" smtClean="0">
                <a:solidFill>
                  <a:schemeClr val="tx1"/>
                </a:solidFill>
              </a:rPr>
              <a:t>предельных </a:t>
            </a:r>
            <a:r>
              <a:rPr lang="ru-RU" dirty="0">
                <a:solidFill>
                  <a:schemeClr val="tx1"/>
                </a:solidFill>
              </a:rPr>
              <a:t>объемов затрат в денежном выражении на обеспечение функций конкретного должностного лица (групп должностных лиц)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1050165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Нормирование на основе </a:t>
            </a:r>
            <a:r>
              <a:rPr lang="ru-RU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требований к товарам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(работам, услугам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) – определение значение свойств товара, которые обуславливают его пригодность для эксплуатации в целях оказания государственных (муниципальных) услуг, выполнения функций</a:t>
            </a:r>
            <a:endParaRPr lang="ru-RU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553538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Формулы расчета </a:t>
            </a:r>
            <a:r>
              <a:rPr lang="ru-RU" dirty="0" smtClean="0">
                <a:solidFill>
                  <a:schemeClr val="tx1"/>
                </a:solidFill>
              </a:rPr>
              <a:t>учитывают: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ормативы материально-технического обеспечения органов;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роки эксплуатации основных средств;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ч</a:t>
            </a:r>
            <a:r>
              <a:rPr lang="ru-RU" dirty="0" smtClean="0">
                <a:solidFill>
                  <a:schemeClr val="tx1"/>
                </a:solidFill>
              </a:rPr>
              <a:t>исленность работников;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статки основных средств и материальных запасов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ц</a:t>
            </a:r>
            <a:r>
              <a:rPr lang="ru-RU" dirty="0" smtClean="0">
                <a:solidFill>
                  <a:schemeClr val="tx1"/>
                </a:solidFill>
              </a:rPr>
              <a:t>ену единицы продукции (работ, услуг)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3553538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Требования </a:t>
            </a:r>
            <a:r>
              <a:rPr lang="ru-RU" dirty="0" smtClean="0">
                <a:solidFill>
                  <a:schemeClr val="tx1"/>
                </a:solidFill>
              </a:rPr>
              <a:t>должны определять свойства товара: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функциональные;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ргономические;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эстетические;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ru-RU" dirty="0" smtClean="0">
                <a:solidFill>
                  <a:schemeClr val="tx1"/>
                </a:solidFill>
              </a:rPr>
              <a:t>ехнологические;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кологические;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адежности;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18037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9512" y="4437112"/>
            <a:ext cx="8767338" cy="14530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924944"/>
            <a:ext cx="8839346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32542" y="1229766"/>
            <a:ext cx="5939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tx1"/>
                </a:solidFill>
              </a:rPr>
              <a:t>Нормативные затраты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3" y="33522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033831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2722456" y="1863750"/>
            <a:ext cx="530735" cy="576064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8100" y="2276872"/>
            <a:ext cx="9162100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b="1" i="1" dirty="0" smtClean="0"/>
              <a:t>проекты постановлений Правительства </a:t>
            </a:r>
            <a:r>
              <a:rPr lang="ru-RU" sz="2400" b="1" i="1" dirty="0"/>
              <a:t>Российской </a:t>
            </a:r>
            <a:r>
              <a:rPr lang="ru-RU" sz="2400" b="1" i="1" dirty="0" smtClean="0"/>
              <a:t>Федерации:</a:t>
            </a:r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r>
              <a:rPr lang="ru-RU" sz="2400" dirty="0" smtClean="0"/>
              <a:t>«Об </a:t>
            </a:r>
            <a:r>
              <a:rPr lang="ru-RU" sz="2400" dirty="0"/>
              <a:t>утверждении Общих требований к определению нормативных затрат на обеспечение функций государственных органов, органов управления государственными внебюджетными фондами, муниципальных органов</a:t>
            </a:r>
            <a:r>
              <a:rPr lang="ru-RU" sz="2400" dirty="0" smtClean="0"/>
              <a:t>»</a:t>
            </a:r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r>
              <a:rPr lang="ru-RU" sz="2400" dirty="0" smtClean="0"/>
              <a:t>«Об </a:t>
            </a:r>
            <a:r>
              <a:rPr lang="ru-RU" sz="2400" dirty="0"/>
              <a:t>утверждении Требований к определению нормативных затрат на обеспечение функций федеральных государственных органов, органов управления государственными внебюджетными фондами Российской Федерации, в том числе подведомственных им казенных </a:t>
            </a:r>
            <a:r>
              <a:rPr lang="ru-RU" sz="2400" dirty="0" smtClean="0"/>
              <a:t>учреждений»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744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20080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Пример по нормированию 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затрат</a:t>
            </a:r>
            <a:r>
              <a:rPr lang="en-US" sz="2800" b="1" dirty="0">
                <a:solidFill>
                  <a:srgbClr val="514185"/>
                </a:solidFill>
                <a:ea typeface="Arial Unicode MS" pitchFamily="34" charset="-128"/>
              </a:rPr>
              <a:t> </a:t>
            </a:r>
            <a:r>
              <a:rPr lang="en-US" sz="2800" b="1" dirty="0" smtClean="0">
                <a:solidFill>
                  <a:srgbClr val="514185"/>
                </a:solidFill>
                <a:ea typeface="Arial Unicode MS" pitchFamily="34" charset="-128"/>
              </a:rPr>
              <a:t>[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1</a:t>
            </a:r>
            <a:r>
              <a:rPr lang="en-US" sz="2800" b="1" dirty="0" smtClean="0">
                <a:solidFill>
                  <a:srgbClr val="514185"/>
                </a:solidFill>
                <a:ea typeface="Arial Unicode MS" pitchFamily="34" charset="-128"/>
              </a:rPr>
              <a:t>]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968552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dirty="0" smtClean="0"/>
              <a:t>Прочие затраты. Затраты на приобретение основных средств. Затраты на приобретение транспортных средств.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dirty="0" smtClean="0"/>
              <a:t>З</a:t>
            </a:r>
            <a:r>
              <a:rPr lang="ru-RU" baseline="-25000" dirty="0" smtClean="0"/>
              <a:t>ам</a:t>
            </a:r>
            <a:r>
              <a:rPr lang="ru-RU" dirty="0" smtClean="0"/>
              <a:t> = </a:t>
            </a:r>
            <a:r>
              <a:rPr lang="en-US" dirty="0" smtClean="0"/>
              <a:t>Q</a:t>
            </a:r>
            <a:r>
              <a:rPr lang="ru-RU" baseline="-25000" dirty="0" err="1" smtClean="0"/>
              <a:t>ам</a:t>
            </a:r>
            <a:r>
              <a:rPr lang="en-US" dirty="0" smtClean="0"/>
              <a:t> </a:t>
            </a:r>
            <a:r>
              <a:rPr lang="en-US" baseline="-25000" dirty="0" smtClean="0"/>
              <a:t>*</a:t>
            </a:r>
            <a:r>
              <a:rPr lang="en-US" dirty="0" smtClean="0"/>
              <a:t> P</a:t>
            </a:r>
            <a:r>
              <a:rPr lang="ru-RU" baseline="-25000" dirty="0" err="1" smtClean="0"/>
              <a:t>ам</a:t>
            </a:r>
            <a:r>
              <a:rPr lang="ru-RU" baseline="-25000" dirty="0" smtClean="0"/>
              <a:t>,</a:t>
            </a: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sz="2400" b="1" dirty="0" smtClean="0">
                <a:solidFill>
                  <a:prstClr val="black"/>
                </a:solidFill>
              </a:rPr>
              <a:t>З</a:t>
            </a:r>
            <a:r>
              <a:rPr lang="ru-RU" sz="2400" b="1" baseline="-25000" dirty="0" smtClean="0">
                <a:solidFill>
                  <a:prstClr val="black"/>
                </a:solidFill>
              </a:rPr>
              <a:t>ам</a:t>
            </a:r>
            <a:r>
              <a:rPr lang="ru-RU" sz="2400" dirty="0" smtClean="0">
                <a:solidFill>
                  <a:prstClr val="black"/>
                </a:solidFill>
              </a:rPr>
              <a:t> – затраты на приобретение транспортных средств</a:t>
            </a: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r>
              <a:rPr lang="en-US" sz="2400" b="1" dirty="0" smtClean="0">
                <a:solidFill>
                  <a:prstClr val="black"/>
                </a:solidFill>
              </a:rPr>
              <a:t>Q</a:t>
            </a:r>
            <a:r>
              <a:rPr lang="ru-RU" sz="2400" b="1" baseline="-25000" dirty="0" err="1">
                <a:solidFill>
                  <a:prstClr val="black"/>
                </a:solidFill>
              </a:rPr>
              <a:t>ам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- планируемое к приобретению количество транспортных средств на основании </a:t>
            </a:r>
            <a:r>
              <a:rPr lang="ru-RU" sz="2400" b="1" i="1" dirty="0" smtClean="0">
                <a:solidFill>
                  <a:prstClr val="black"/>
                </a:solidFill>
              </a:rPr>
              <a:t>нормативов обеспечения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r>
              <a:rPr lang="en-US" sz="2400" b="1" dirty="0">
                <a:solidFill>
                  <a:prstClr val="black"/>
                </a:solidFill>
              </a:rPr>
              <a:t>P</a:t>
            </a:r>
            <a:r>
              <a:rPr lang="ru-RU" sz="2400" b="1" baseline="-25000" dirty="0" err="1">
                <a:solidFill>
                  <a:prstClr val="black"/>
                </a:solidFill>
              </a:rPr>
              <a:t>ам</a:t>
            </a:r>
            <a:r>
              <a:rPr lang="ru-RU" sz="2400" b="1" baseline="-250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- цена приобретения транспортного средства на основании </a:t>
            </a:r>
            <a:r>
              <a:rPr lang="ru-RU" sz="2400" b="1" i="1" dirty="0" smtClean="0">
                <a:solidFill>
                  <a:prstClr val="black"/>
                </a:solidFill>
              </a:rPr>
              <a:t>нормативов обеспечения</a:t>
            </a:r>
            <a:endParaRPr lang="ru-RU" sz="2400" b="1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4176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43299" y="548680"/>
          <a:ext cx="8964487" cy="6248177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437292"/>
                <a:gridCol w="1166112"/>
                <a:gridCol w="1817185"/>
                <a:gridCol w="1224136"/>
                <a:gridCol w="1185835"/>
                <a:gridCol w="2054525"/>
                <a:gridCol w="1079402"/>
              </a:tblGrid>
              <a:tr h="52370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Уровень </a:t>
                      </a:r>
                      <a:r>
                        <a:rPr lang="ru-RU" sz="1200" b="1" spc="0" baseline="0" dirty="0" smtClean="0">
                          <a:effectLst/>
                        </a:rPr>
                        <a:t>ФГО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закреплением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</a:t>
                      </a:r>
                      <a:r>
                        <a:rPr lang="ru-RU" sz="1200" b="1" spc="0" baseline="0" dirty="0" smtClean="0">
                          <a:effectLst/>
                        </a:rPr>
                        <a:t>закреплением (по </a:t>
                      </a:r>
                      <a:r>
                        <a:rPr lang="ru-RU" sz="1200" b="1" spc="0" baseline="0" dirty="0">
                          <a:effectLst/>
                        </a:rPr>
                        <a:t>решению руководителя </a:t>
                      </a:r>
                      <a:r>
                        <a:rPr lang="ru-RU" sz="1200" b="1" spc="0" baseline="0" dirty="0" smtClean="0">
                          <a:effectLst/>
                        </a:rPr>
                        <a:t>ФГО)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96340" algn="l"/>
                        </a:tabLst>
                      </a:pPr>
                      <a:r>
                        <a:rPr lang="ru-RU" sz="1200" b="1" spc="0" baseline="0" dirty="0">
                          <a:effectLst/>
                        </a:rPr>
                        <a:t>Служебное </a:t>
                      </a:r>
                      <a:r>
                        <a:rPr lang="ru-RU" sz="1200" b="1" spc="0" baseline="0" dirty="0" smtClean="0">
                          <a:effectLst/>
                        </a:rPr>
                        <a:t>ТС, </a:t>
                      </a:r>
                      <a:r>
                        <a:rPr lang="ru-RU" sz="1200" b="1" spc="0" baseline="0" dirty="0">
                          <a:effectLst/>
                        </a:rPr>
                        <a:t>предоставляемое по вызову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1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</a:tr>
              <a:tr h="33167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ЦА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на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гр. </a:t>
                      </a:r>
                      <a:r>
                        <a:rPr lang="ru-RU" sz="1200" b="1" spc="0" baseline="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ФГО, относящуюся к высшей группе должностей категории «руководители»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–руководителя или зам. руководителя ФГО (за исключением руководителя, зам руководителя федерального агентства, зам руководителя федеральной службы);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2,0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федерального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агенства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, зам. руководителя федеральной службы</a:t>
                      </a: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трехкратного размера количества ТС с персональным закреплением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  <a:tr h="18590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Терр</a:t>
                      </a:r>
                      <a:r>
                        <a:rPr lang="ru-RU" sz="1200" b="1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орган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не более 1 ед. на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ля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терр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органов ФГО, осуществляющих контрольные (надзорные) полномочия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дополнительно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АС не более 1 ед. на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не более 1 ед., если предельная численность службы, менее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ед.</a:t>
                      </a:r>
                      <a:endParaRPr lang="ru-RU" sz="11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</a:tbl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87375" y="896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2" y="6752"/>
            <a:ext cx="8675687" cy="41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Пример</a:t>
            </a:r>
            <a:r>
              <a:rPr lang="en-US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]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: нормативы обеспечения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9832" y="4841795"/>
            <a:ext cx="266429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объем</a:t>
            </a:r>
            <a:endParaRPr lang="ru-RU" sz="3600" dirty="0"/>
          </a:p>
        </p:txBody>
      </p:sp>
      <p:sp>
        <p:nvSpPr>
          <p:cNvPr id="4" name="Овал 3"/>
          <p:cNvSpPr/>
          <p:nvPr/>
        </p:nvSpPr>
        <p:spPr>
          <a:xfrm>
            <a:off x="6732240" y="2556026"/>
            <a:ext cx="2246184" cy="116100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цена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1403648" y="1556794"/>
            <a:ext cx="2520280" cy="338437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0"/>
          </p:cNvCxnSpPr>
          <p:nvPr/>
        </p:nvCxnSpPr>
        <p:spPr>
          <a:xfrm flipV="1">
            <a:off x="4391980" y="1489225"/>
            <a:ext cx="0" cy="3352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</p:cNvCxnSpPr>
          <p:nvPr/>
        </p:nvCxnSpPr>
        <p:spPr>
          <a:xfrm flipH="1" flipV="1">
            <a:off x="2987824" y="1556792"/>
            <a:ext cx="3744416" cy="1579737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1"/>
          </p:cNvCxnSpPr>
          <p:nvPr/>
        </p:nvCxnSpPr>
        <p:spPr>
          <a:xfrm flipH="1" flipV="1">
            <a:off x="5724128" y="1556792"/>
            <a:ext cx="1337058" cy="1169259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779912" y="5805264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(с учетом остатка)</a:t>
            </a:r>
          </a:p>
        </p:txBody>
      </p:sp>
    </p:spTree>
    <p:extLst>
      <p:ext uri="{BB962C8B-B14F-4D97-AF65-F5344CB8AC3E}">
        <p14:creationId xmlns:p14="http://schemas.microsoft.com/office/powerpoint/2010/main" val="286130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07504" y="1412776"/>
          <a:ext cx="61926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952900" y="1196752"/>
            <a:ext cx="99097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0" dirty="0">
                <a:solidFill>
                  <a:schemeClr val="accent1">
                    <a:lumMod val="75000"/>
                  </a:schemeClr>
                </a:solidFill>
              </a:rPr>
              <a:t>}</a:t>
            </a:r>
            <a:endParaRPr lang="ru-RU" sz="2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1772816"/>
            <a:ext cx="2232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территориальные органы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подведомственные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указанным органам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казенные учреждения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учреждения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0809" y="258558"/>
            <a:ext cx="8675687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Субъекты </a:t>
            </a:r>
            <a:r>
              <a:rPr lang="ru-RU" sz="2800" b="1" dirty="0" err="1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правоприменения</a:t>
            </a: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 в предметном нормировании</a:t>
            </a:r>
            <a:endParaRPr lang="ru-RU" sz="2800" b="1" dirty="0">
              <a:solidFill>
                <a:srgbClr val="514185"/>
              </a:solidFill>
              <a:latin typeface="Calibri"/>
              <a:ea typeface="Arial Unicode MS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407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9512" y="4941168"/>
            <a:ext cx="8784976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3861048"/>
            <a:ext cx="8856984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6244" y="915378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i="1" dirty="0" smtClean="0">
                <a:solidFill>
                  <a:schemeClr val="tx1"/>
                </a:solidFill>
              </a:rPr>
              <a:t>Требования к объекту закупки </a:t>
            </a:r>
            <a:r>
              <a:rPr lang="ru-RU" dirty="0"/>
              <a:t>–  требования к </a:t>
            </a:r>
            <a:r>
              <a:rPr lang="ru-RU" b="1" i="1" dirty="0"/>
              <a:t>количеству, качеству, потребительским свойствам и иным характеристикам</a:t>
            </a:r>
            <a:r>
              <a:rPr lang="ru-RU" b="1" dirty="0"/>
              <a:t> </a:t>
            </a:r>
            <a:r>
              <a:rPr lang="ru-RU" dirty="0"/>
              <a:t>товаров, работ, услуг, позволяющие обеспечить государственные и муниципальные нужды, но не приводящие к закупкам товаров, работ, услуг, которые имеют избыточные потребительские свойства или являются предметами роскоши в соответствии с законодательством Российской </a:t>
            </a:r>
            <a:r>
              <a:rPr lang="ru-RU" dirty="0" smtClean="0"/>
              <a:t>Федерации</a:t>
            </a:r>
            <a:endParaRPr lang="ru-RU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2166" y="280906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требований к объекту закупки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4288226" y="2665446"/>
            <a:ext cx="639557" cy="648073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8302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400" b="1" i="1" dirty="0"/>
              <a:t>проекты постановлений Правительства Российской Федерации: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dirty="0" smtClean="0"/>
              <a:t>«</a:t>
            </a:r>
            <a:r>
              <a:rPr lang="ru-RU" sz="2400" dirty="0"/>
              <a:t>Об утверждении Общих требований к отдельным видам товаров, работ, услуг (в том числе предельных цен товаров, работ, услуг)»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sz="2400" dirty="0" smtClean="0"/>
              <a:t>«</a:t>
            </a:r>
            <a:r>
              <a:rPr lang="ru-RU" sz="2400" dirty="0"/>
              <a:t>Об утверждении Требований к отдельным видам товаров, работ, услуг (в том числе предельных цен товаров, работ, услуг)»</a:t>
            </a:r>
          </a:p>
        </p:txBody>
      </p:sp>
    </p:spTree>
    <p:extLst>
      <p:ext uri="{BB962C8B-B14F-4D97-AF65-F5344CB8AC3E}">
        <p14:creationId xmlns:p14="http://schemas.microsoft.com/office/powerpoint/2010/main" val="129104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ыгнутая вправо стрелка 11"/>
          <p:cNvSpPr/>
          <p:nvPr/>
        </p:nvSpPr>
        <p:spPr>
          <a:xfrm>
            <a:off x="6940598" y="2780928"/>
            <a:ext cx="2171679" cy="900100"/>
          </a:xfrm>
          <a:prstGeom prst="curvedLef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107504" y="2780928"/>
            <a:ext cx="2361193" cy="90010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4483" y="5978474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29</a:t>
            </a:fld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231737" y="908720"/>
            <a:ext cx="4896544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latin typeface="Times New Roman" pitchFamily="16" charset="0"/>
                <a:cs typeface="Arial Unicode MS" pitchFamily="32" charset="0"/>
              </a:rPr>
              <a:t>Требования </a:t>
            </a:r>
            <a:r>
              <a:rPr lang="ru-RU" sz="2400" b="1" dirty="0">
                <a:latin typeface="Times New Roman" pitchFamily="16" charset="0"/>
                <a:cs typeface="Arial Unicode MS" pitchFamily="32" charset="0"/>
              </a:rPr>
              <a:t>к объекту закупки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642843" y="2132856"/>
            <a:ext cx="3096344" cy="9361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Обязательный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395371" y="2132856"/>
            <a:ext cx="3096344" cy="9361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Ведомственный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 стрелкой 7"/>
          <p:cNvCxnSpPr>
            <a:endCxn id="4" idx="0"/>
          </p:cNvCxnSpPr>
          <p:nvPr/>
        </p:nvCxnSpPr>
        <p:spPr bwMode="auto">
          <a:xfrm flipH="1">
            <a:off x="2191015" y="1556792"/>
            <a:ext cx="864000" cy="576000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Прямая со стрелкой 10"/>
          <p:cNvCxnSpPr/>
          <p:nvPr/>
        </p:nvCxnSpPr>
        <p:spPr bwMode="auto">
          <a:xfrm>
            <a:off x="5899427" y="1556792"/>
            <a:ext cx="720080" cy="57600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Прямоугольник 12"/>
          <p:cNvSpPr/>
          <p:nvPr/>
        </p:nvSpPr>
        <p:spPr>
          <a:xfrm>
            <a:off x="5515233" y="4795448"/>
            <a:ext cx="3096344" cy="1301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критериями, определенными Общими требованиями, и в порядке, определенном Требованиями;</a:t>
            </a:r>
          </a:p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виды товаров, работ, услуг, указанные в обязательном перечне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8828" y="4828735"/>
            <a:ext cx="30963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соответствии с критериями, определенными Общими требованиями,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 порядке, определенном Требованиями</a:t>
            </a: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42166" y="280906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Структура требований к объекту 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закупки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79462" y="4036647"/>
            <a:ext cx="2808315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eaLnBrk="0" hangingPunct="0">
              <a:buClr>
                <a:srgbClr val="000000"/>
              </a:buClr>
              <a:buSzPct val="100000"/>
            </a:pPr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Формирует ГРБС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6857" y="4026788"/>
            <a:ext cx="2808315" cy="79208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Формируют ВОИВ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9769" y="3230978"/>
            <a:ext cx="4320480" cy="846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Вид товара (работ, услуги) – соответствует 6-значному коду позиции по ОКПД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4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53"/>
          <p:cNvSpPr/>
          <p:nvPr/>
        </p:nvSpPr>
        <p:spPr bwMode="auto">
          <a:xfrm>
            <a:off x="2683049" y="1988840"/>
            <a:ext cx="4176464" cy="158417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</a:pPr>
            <a:r>
              <a:rPr lang="ru-RU" b="1" dirty="0">
                <a:solidFill>
                  <a:schemeClr val="tx1"/>
                </a:solidFill>
                <a:latin typeface="Times New Roman" pitchFamily="16" charset="0"/>
                <a:cs typeface="Aharoni" pitchFamily="2" charset="-79"/>
              </a:rPr>
              <a:t>Обоснование бюджетных ассигнований на закупки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48680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Общая схема планирования закупок</a:t>
            </a:r>
            <a:endParaRPr lang="ru-RU" sz="2000" b="1" i="1" dirty="0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583148" y="4002418"/>
            <a:ext cx="2376264" cy="7200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haroni" pitchFamily="2" charset="-79"/>
              </a:rPr>
              <a:t>План закупок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583149" y="5154546"/>
            <a:ext cx="2376264" cy="7200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haroni" pitchFamily="2" charset="-79"/>
              </a:rPr>
              <a:t>План-график закупок</a:t>
            </a: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>
            <a:off x="4771280" y="4722498"/>
            <a:ext cx="1" cy="43204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617456" y="3758350"/>
            <a:ext cx="8131008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59511" y="3464009"/>
            <a:ext cx="1984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Утверждение бюджета</a:t>
            </a:r>
            <a:endParaRPr lang="ru-RU" sz="1400" b="1" dirty="0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3571901" y="2704771"/>
            <a:ext cx="2376264" cy="7200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haroni" pitchFamily="2" charset="-79"/>
              </a:rPr>
              <a:t>Проект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haroni" pitchFamily="2" charset="-79"/>
              </a:rPr>
              <a:t> плана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haroni" pitchFamily="2" charset="-79"/>
            </a:endParaRPr>
          </a:p>
        </p:txBody>
      </p:sp>
      <p:cxnSp>
        <p:nvCxnSpPr>
          <p:cNvPr id="18" name="Прямая со стрелкой 17"/>
          <p:cNvCxnSpPr/>
          <p:nvPr/>
        </p:nvCxnSpPr>
        <p:spPr bwMode="auto">
          <a:xfrm>
            <a:off x="647564" y="1052736"/>
            <a:ext cx="0" cy="260165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6200000">
            <a:off x="-829584" y="2200471"/>
            <a:ext cx="2448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Составление и рассмотрение</a:t>
            </a:r>
          </a:p>
          <a:p>
            <a:pPr algn="ctr"/>
            <a:r>
              <a:rPr lang="ru-RU" sz="1400" b="1" dirty="0" smtClean="0"/>
              <a:t>проекта бюджета</a:t>
            </a:r>
            <a:endParaRPr lang="ru-RU" sz="1400" b="1" dirty="0"/>
          </a:p>
        </p:txBody>
      </p:sp>
      <p:cxnSp>
        <p:nvCxnSpPr>
          <p:cNvPr id="21" name="Прямая со стрелкой 20"/>
          <p:cNvCxnSpPr/>
          <p:nvPr/>
        </p:nvCxnSpPr>
        <p:spPr bwMode="auto">
          <a:xfrm>
            <a:off x="1043609" y="1661365"/>
            <a:ext cx="0" cy="19930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6200000">
            <a:off x="-67049" y="2394467"/>
            <a:ext cx="22213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Планирование</a:t>
            </a:r>
          </a:p>
          <a:p>
            <a:pPr algn="ctr"/>
            <a:r>
              <a:rPr lang="ru-RU" sz="1400" b="1" dirty="0" smtClean="0"/>
              <a:t>бюджетных ассигнований</a:t>
            </a:r>
            <a:endParaRPr lang="ru-RU" sz="1400" b="1" dirty="0"/>
          </a:p>
        </p:txBody>
      </p:sp>
      <p:cxnSp>
        <p:nvCxnSpPr>
          <p:cNvPr id="30" name="Прямая со стрелкой 29"/>
          <p:cNvCxnSpPr/>
          <p:nvPr/>
        </p:nvCxnSpPr>
        <p:spPr bwMode="auto">
          <a:xfrm>
            <a:off x="642070" y="3858402"/>
            <a:ext cx="0" cy="2464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16200000">
            <a:off x="-453936" y="4936518"/>
            <a:ext cx="18842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Исполнение бюджета</a:t>
            </a:r>
            <a:endParaRPr lang="ru-RU" sz="1400" b="1" dirty="0"/>
          </a:p>
        </p:txBody>
      </p:sp>
      <p:cxnSp>
        <p:nvCxnSpPr>
          <p:cNvPr id="34" name="Прямая со стрелкой 33"/>
          <p:cNvCxnSpPr/>
          <p:nvPr/>
        </p:nvCxnSpPr>
        <p:spPr bwMode="auto">
          <a:xfrm>
            <a:off x="4760031" y="3424851"/>
            <a:ext cx="0" cy="68568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 bwMode="auto">
          <a:xfrm>
            <a:off x="6582730" y="4552302"/>
            <a:ext cx="1928897" cy="7724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Кассовый план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1038113" y="5154546"/>
            <a:ext cx="1928897" cy="7724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Сводная бюджетная роспись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1062844" y="3950058"/>
            <a:ext cx="1928897" cy="7724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Бюджетная смета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43" name="Прямая со стрелкой 42"/>
          <p:cNvCxnSpPr>
            <a:stCxn id="40" idx="0"/>
          </p:cNvCxnSpPr>
          <p:nvPr/>
        </p:nvCxnSpPr>
        <p:spPr bwMode="auto">
          <a:xfrm flipH="1" flipV="1">
            <a:off x="2002561" y="4722498"/>
            <a:ext cx="1" cy="43204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 bwMode="auto">
          <a:xfrm>
            <a:off x="2991741" y="4362458"/>
            <a:ext cx="59140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 bwMode="auto">
          <a:xfrm>
            <a:off x="5959413" y="4336278"/>
            <a:ext cx="158776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 bwMode="auto">
          <a:xfrm>
            <a:off x="7547178" y="4336278"/>
            <a:ext cx="0" cy="21602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 bwMode="auto">
          <a:xfrm>
            <a:off x="5959413" y="5540766"/>
            <a:ext cx="158776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 bwMode="auto">
          <a:xfrm flipV="1">
            <a:off x="7547178" y="5324742"/>
            <a:ext cx="0" cy="21602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Скругленный прямоугольник 71"/>
          <p:cNvSpPr/>
          <p:nvPr/>
        </p:nvSpPr>
        <p:spPr bwMode="auto">
          <a:xfrm>
            <a:off x="1835696" y="6237312"/>
            <a:ext cx="2160240" cy="43204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Обоснование цены</a:t>
            </a:r>
          </a:p>
        </p:txBody>
      </p:sp>
      <p:sp>
        <p:nvSpPr>
          <p:cNvPr id="73" name="Скругленный прямоугольник 72"/>
          <p:cNvSpPr/>
          <p:nvPr/>
        </p:nvSpPr>
        <p:spPr bwMode="auto">
          <a:xfrm>
            <a:off x="5364088" y="6237312"/>
            <a:ext cx="2183090" cy="43204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Обоснование способа</a:t>
            </a:r>
          </a:p>
        </p:txBody>
      </p:sp>
      <p:cxnSp>
        <p:nvCxnSpPr>
          <p:cNvPr id="75" name="Прямая соединительная линия 74"/>
          <p:cNvCxnSpPr>
            <a:stCxn id="72" idx="3"/>
          </p:cNvCxnSpPr>
          <p:nvPr/>
        </p:nvCxnSpPr>
        <p:spPr bwMode="auto">
          <a:xfrm>
            <a:off x="3995936" y="6453336"/>
            <a:ext cx="36004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 bwMode="auto">
          <a:xfrm flipV="1">
            <a:off x="4355976" y="5874626"/>
            <a:ext cx="0" cy="5787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 bwMode="auto">
          <a:xfrm>
            <a:off x="5004048" y="6453633"/>
            <a:ext cx="36004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 bwMode="auto">
          <a:xfrm flipV="1">
            <a:off x="5004048" y="5874626"/>
            <a:ext cx="0" cy="57871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 bwMode="auto">
          <a:xfrm>
            <a:off x="1475656" y="1052736"/>
            <a:ext cx="1928897" cy="7724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Мероприятие госпрограммы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90" name="Прямая соединительная линия 89"/>
          <p:cNvCxnSpPr/>
          <p:nvPr/>
        </p:nvCxnSpPr>
        <p:spPr bwMode="auto">
          <a:xfrm>
            <a:off x="3404553" y="1438956"/>
            <a:ext cx="3454958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 bwMode="auto">
          <a:xfrm>
            <a:off x="6887096" y="1049629"/>
            <a:ext cx="1928897" cy="77244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Акт о нормировании закупок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96" name="Прямая со стрелкой 95"/>
          <p:cNvCxnSpPr>
            <a:endCxn id="54" idx="0"/>
          </p:cNvCxnSpPr>
          <p:nvPr/>
        </p:nvCxnSpPr>
        <p:spPr bwMode="auto">
          <a:xfrm>
            <a:off x="4771281" y="1438956"/>
            <a:ext cx="0" cy="54988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4168390" y="1165196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обоснование</a:t>
            </a:r>
            <a:endParaRPr lang="ru-RU" sz="14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3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1520" y="2420888"/>
            <a:ext cx="8280920" cy="4248472"/>
          </a:xfrm>
          <a:prstGeom prst="roundRect">
            <a:avLst/>
          </a:prstGeom>
          <a:pattFill prst="lt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Критерии отбора </a:t>
            </a: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вида товара (работы, услуги) 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для включения в </a:t>
            </a: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перечень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4887" y="1196752"/>
            <a:ext cx="8229600" cy="5184576"/>
          </a:xfrm>
        </p:spPr>
        <p:txBody>
          <a:bodyPr/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sz="2400" b="1" dirty="0" smtClean="0"/>
              <a:t>Критерии и их значения</a:t>
            </a:r>
            <a:r>
              <a:rPr lang="ru-RU" sz="2400" dirty="0" smtClean="0"/>
              <a:t>, а </a:t>
            </a:r>
            <a:r>
              <a:rPr lang="ru-RU" sz="2400" b="1" dirty="0" smtClean="0"/>
              <a:t>также порядок применения </a:t>
            </a:r>
            <a:r>
              <a:rPr lang="ru-RU" sz="2400" dirty="0" smtClean="0"/>
              <a:t>определяются Правительством РФ, ВИОГВ субъектов РФ, местными администрациями МО</a:t>
            </a:r>
          </a:p>
          <a:p>
            <a:pPr marL="0" indent="457200" algn="just">
              <a:lnSpc>
                <a:spcPct val="100000"/>
              </a:lnSpc>
              <a:buNone/>
            </a:pPr>
            <a:endParaRPr lang="en-US" sz="2400" b="1" dirty="0"/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sz="2400" b="1" dirty="0" smtClean="0"/>
              <a:t>Обязательные критерии</a:t>
            </a:r>
            <a:r>
              <a:rPr lang="ru-RU" sz="2400" dirty="0" smtClean="0"/>
              <a:t>:</a:t>
            </a:r>
          </a:p>
          <a:p>
            <a:pPr algn="just">
              <a:lnSpc>
                <a:spcPct val="100000"/>
              </a:lnSpc>
            </a:pPr>
            <a:r>
              <a:rPr lang="ru-RU" sz="2400" dirty="0" smtClean="0"/>
              <a:t>Доля</a:t>
            </a:r>
            <a:r>
              <a:rPr lang="ru-RU" sz="2400" b="1" dirty="0" smtClean="0"/>
              <a:t> расходов</a:t>
            </a:r>
            <a:r>
              <a:rPr lang="ru-RU" sz="2400" dirty="0" smtClean="0"/>
              <a:t> по на приобретение товаров (работ, услуг), относимых на соответствующий ОКПД в общем объеме расходов на закупки;</a:t>
            </a:r>
          </a:p>
          <a:p>
            <a:pPr algn="just">
              <a:lnSpc>
                <a:spcPct val="100000"/>
              </a:lnSpc>
            </a:pPr>
            <a:endParaRPr lang="ru-RU" sz="2400" dirty="0" smtClean="0"/>
          </a:p>
          <a:p>
            <a:pPr algn="just">
              <a:lnSpc>
                <a:spcPct val="100000"/>
              </a:lnSpc>
            </a:pPr>
            <a:r>
              <a:rPr lang="ru-RU" sz="2400" dirty="0" smtClean="0"/>
              <a:t>Доля </a:t>
            </a:r>
            <a:r>
              <a:rPr lang="ru-RU" sz="2400" b="1" dirty="0" smtClean="0"/>
              <a:t>количества контрактов </a:t>
            </a:r>
            <a:r>
              <a:rPr lang="ru-RU" sz="2400" dirty="0" smtClean="0"/>
              <a:t>на приобретение ТРУ (</a:t>
            </a:r>
            <a:r>
              <a:rPr lang="ru-RU" sz="2400" b="1" dirty="0" smtClean="0"/>
              <a:t>количества (объема) приобретаемых ТРУ </a:t>
            </a:r>
            <a:r>
              <a:rPr lang="ru-RU" sz="2400" dirty="0" smtClean="0"/>
              <a:t>в общем количестве контрактов (количестве (объеме) приобретаемых ТРУ).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801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7016" y="1052736"/>
            <a:ext cx="85334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/>
            <a:endParaRPr lang="ru-RU" sz="1600" dirty="0" smtClean="0"/>
          </a:p>
          <a:p>
            <a:pPr indent="539750" algn="just"/>
            <a:r>
              <a:rPr lang="ru-RU" sz="2400" dirty="0"/>
              <a:t>Объект закупки включается в Ведомственный перечень, если объект закупки удовлетворят следующей формуле:</a:t>
            </a:r>
          </a:p>
          <a:p>
            <a:pPr indent="539750" algn="just"/>
            <a:endParaRPr lang="ru-RU" sz="2400" b="1" dirty="0"/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lvl="0" indent="539750" algn="just"/>
            <a:r>
              <a:rPr lang="ru-RU" sz="1600" smtClean="0"/>
              <a:t>Органы </a:t>
            </a:r>
            <a:r>
              <a:rPr lang="ru-RU" sz="1600" dirty="0"/>
              <a:t>власти при формировании Ведомственного перечня вправе включить в него </a:t>
            </a:r>
            <a:r>
              <a:rPr lang="ru-RU" sz="1600" b="1" dirty="0"/>
              <a:t>дополнительно</a:t>
            </a:r>
            <a:r>
              <a:rPr lang="ru-RU" sz="1600" dirty="0"/>
              <a:t>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/>
              <a:t>отдельные виды товаров, работ, услуг, не указанные в Обязательном </a:t>
            </a:r>
            <a:r>
              <a:rPr lang="ru-RU" sz="1600" dirty="0" smtClean="0"/>
              <a:t>перечне;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характеристики </a:t>
            </a:r>
            <a:r>
              <a:rPr lang="ru-RU" sz="1600" dirty="0"/>
              <a:t>товаров, работ, услуг, не включенные в Обязательный перечень;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/>
              <a:t>установить в случаях, установленных Требованиями, значения количественных и (или) качественных показателей характеристик, отличающихся от значений, содержащихся в Обязательном перечне. </a:t>
            </a:r>
            <a:r>
              <a:rPr lang="ru-RU" sz="1600" i="1" dirty="0"/>
              <a:t>При этом такие значения должны быть обоснованы. Обоснование значений характеристик товаров, отличающихся от значений, содержащихся в Обязательном перечне, осуществляется в том числе с использованием функционального назначения товара</a:t>
            </a:r>
            <a:r>
              <a:rPr lang="ru-RU" sz="1600" i="1" dirty="0" smtClean="0"/>
              <a:t>.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Использование критериев на примере федерального общего перечня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6623" y="2204864"/>
            <a:ext cx="266429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расходов</a:t>
            </a:r>
          </a:p>
          <a:p>
            <a:pPr algn="ctr"/>
            <a:r>
              <a:rPr lang="ru-RU" baseline="30000" dirty="0" smtClean="0"/>
              <a:t>______________________________</a:t>
            </a:r>
          </a:p>
          <a:p>
            <a:pPr algn="ctr"/>
            <a:r>
              <a:rPr lang="ru-RU" dirty="0" smtClean="0"/>
              <a:t>Общий объем расходов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26752" y="2204864"/>
            <a:ext cx="316835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количества (объема)</a:t>
            </a:r>
          </a:p>
          <a:p>
            <a:pPr algn="ctr"/>
            <a:r>
              <a:rPr lang="ru-RU" baseline="30000" dirty="0" smtClean="0"/>
              <a:t>_________________________________</a:t>
            </a:r>
          </a:p>
          <a:p>
            <a:pPr algn="ctr"/>
            <a:r>
              <a:rPr lang="ru-RU" dirty="0" smtClean="0"/>
              <a:t>Общее количество(объем)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2564904"/>
            <a:ext cx="43204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92280" y="2636912"/>
            <a:ext cx="130648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&gt;</a:t>
            </a:r>
            <a:r>
              <a:rPr lang="ru-RU" sz="3200" b="1" dirty="0" smtClean="0">
                <a:solidFill>
                  <a:schemeClr val="tx1"/>
                </a:solidFill>
              </a:rPr>
              <a:t> 20%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722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813690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ru-RU" b="1" dirty="0" smtClean="0"/>
              <a:t>Требования </a:t>
            </a:r>
            <a:r>
              <a:rPr lang="ru-RU" b="1" dirty="0"/>
              <a:t>к отдельным товарам, работам, услугам должны содержать</a:t>
            </a:r>
            <a:r>
              <a:rPr lang="ru-RU" dirty="0"/>
              <a:t> </a:t>
            </a:r>
            <a:r>
              <a:rPr lang="ru-RU" b="1" u="sng" dirty="0"/>
              <a:t>одно или несколько нижеперечисленных характеристик</a:t>
            </a:r>
            <a:r>
              <a:rPr lang="ru-RU" dirty="0"/>
              <a:t>: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требования </a:t>
            </a:r>
            <a:r>
              <a:rPr lang="ru-RU" dirty="0"/>
              <a:t>к качеству, потребительским свойствам товаров, работ, </a:t>
            </a:r>
            <a:r>
              <a:rPr lang="ru-RU" dirty="0" smtClean="0"/>
              <a:t>услуг;</a:t>
            </a:r>
          </a:p>
          <a:p>
            <a:pPr marL="342900" indent="-342900">
              <a:buFontTx/>
              <a:buChar char="-"/>
            </a:pPr>
            <a:r>
              <a:rPr lang="ru-RU" dirty="0"/>
              <a:t>требования к иным характеристикам товаров, работ, </a:t>
            </a:r>
            <a:r>
              <a:rPr lang="ru-RU" dirty="0" smtClean="0"/>
              <a:t>услуг;</a:t>
            </a:r>
            <a:endParaRPr lang="ru-RU" dirty="0"/>
          </a:p>
          <a:p>
            <a:pPr marL="342900" indent="-342900">
              <a:buFontTx/>
              <a:buChar char="-"/>
            </a:pPr>
            <a:r>
              <a:rPr lang="ru-RU" dirty="0" smtClean="0"/>
              <a:t>требования </a:t>
            </a:r>
            <a:r>
              <a:rPr lang="ru-RU" dirty="0"/>
              <a:t>к предельной цене товаров, работ, </a:t>
            </a:r>
            <a:r>
              <a:rPr lang="ru-RU" dirty="0" smtClean="0"/>
              <a:t>услуг.</a:t>
            </a:r>
          </a:p>
          <a:p>
            <a:pPr indent="539750" algn="just"/>
            <a:endParaRPr lang="ru-RU" dirty="0" smtClean="0"/>
          </a:p>
          <a:p>
            <a:pPr indent="539750" algn="just"/>
            <a:r>
              <a:rPr lang="ru-RU" dirty="0" smtClean="0"/>
              <a:t>Количественные </a:t>
            </a:r>
            <a:r>
              <a:rPr lang="ru-RU" dirty="0"/>
              <a:t>и (или) качественные показатели характеристики объекта закупки могут быть выражены, например, в виде </a:t>
            </a:r>
            <a:r>
              <a:rPr lang="ru-RU" b="1" dirty="0"/>
              <a:t>точного значения</a:t>
            </a:r>
            <a:r>
              <a:rPr lang="ru-RU" dirty="0"/>
              <a:t>, диапазона значений в формате </a:t>
            </a:r>
            <a:r>
              <a:rPr lang="ru-RU" b="1" dirty="0"/>
              <a:t>«от» </a:t>
            </a:r>
            <a:r>
              <a:rPr lang="ru-RU" dirty="0"/>
              <a:t>и </a:t>
            </a:r>
            <a:r>
              <a:rPr lang="ru-RU" b="1" dirty="0"/>
              <a:t>«до», «не более»</a:t>
            </a:r>
            <a:r>
              <a:rPr lang="ru-RU" dirty="0"/>
              <a:t>, </a:t>
            </a:r>
            <a:r>
              <a:rPr lang="ru-RU" b="1" dirty="0"/>
              <a:t>«не менее»</a:t>
            </a:r>
            <a:r>
              <a:rPr lang="ru-RU" dirty="0"/>
              <a:t>, </a:t>
            </a:r>
            <a:r>
              <a:rPr lang="ru-RU" b="1" dirty="0"/>
              <a:t>запрета</a:t>
            </a:r>
            <a:r>
              <a:rPr lang="ru-RU" dirty="0"/>
              <a:t> на приобретение товара, работы, услуги, имеющих определенное значение.</a:t>
            </a:r>
          </a:p>
          <a:p>
            <a:pPr indent="539750" algn="just"/>
            <a:r>
              <a:rPr lang="ru-RU" dirty="0"/>
              <a:t>Например, вес ноутбука – не более 3 кг.</a:t>
            </a:r>
          </a:p>
          <a:p>
            <a:pPr indent="539750" algn="just"/>
            <a:endParaRPr lang="ru-RU" dirty="0"/>
          </a:p>
          <a:p>
            <a:pPr indent="539750" algn="just"/>
            <a:r>
              <a:rPr lang="ru-RU" dirty="0"/>
              <a:t>Требования к предельной цене объекта закупки устанавливаются в рублях, в абсолютном денежном выражении (с точностью до второго знака после запятой) в значении «не более».</a:t>
            </a:r>
          </a:p>
          <a:p>
            <a:pPr indent="539750" algn="just"/>
            <a:r>
              <a:rPr lang="ru-RU" dirty="0"/>
              <a:t>Например, предельная цена автомобиля легкового – не более 2.5 млн. рублей.</a:t>
            </a:r>
          </a:p>
          <a:p>
            <a:pPr marL="342900" indent="-342900">
              <a:buFontTx/>
              <a:buChar char="-"/>
            </a:pP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0162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4" y="72719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Примерная форма обязательного перечня</a:t>
            </a:r>
            <a:endParaRPr lang="ru-RU" b="1" dirty="0" smtClean="0"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83675" y="1556789"/>
          <a:ext cx="8786811" cy="48662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7206"/>
                <a:gridCol w="840759"/>
                <a:gridCol w="815425"/>
                <a:gridCol w="1728192"/>
                <a:gridCol w="1776863"/>
                <a:gridCol w="1610501"/>
                <a:gridCol w="1707865"/>
              </a:tblGrid>
              <a:tr h="850108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№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Код по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ОКПД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Наименование товара, работы, услуги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Требования к количеству, качеству, потребительским свойствам и иным характеристикам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5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характеристика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код </a:t>
                      </a:r>
                      <a:r>
                        <a:rPr lang="ru-RU" sz="1700" b="1" dirty="0">
                          <a:effectLst/>
                        </a:rPr>
                        <a:t>единицы измерения по ОКЕИ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наименование </a:t>
                      </a:r>
                      <a:r>
                        <a:rPr lang="ru-RU" sz="1700" b="1" dirty="0">
                          <a:effectLst/>
                        </a:rPr>
                        <a:t>единицы измерения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значение характеристики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</a:tr>
              <a:tr h="252970"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 30.02.12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ноутбук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размер и тип экрана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039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Дюйм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не более 15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время</a:t>
                      </a:r>
                      <a:r>
                        <a:rPr lang="ru-RU" sz="1500" baseline="0" dirty="0" smtClean="0">
                          <a:effectLst/>
                        </a:rPr>
                        <a:t> работы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356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Час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более 8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3.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…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5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Обязательный перечень включает:</a:t>
            </a:r>
            <a:endParaRPr lang="ru-RU" b="1" dirty="0" smtClean="0">
              <a:latin typeface="+mj-lt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95536" y="1268760"/>
            <a:ext cx="8675687" cy="544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ноутбуки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планшетные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компьютеры (30.02.12);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компьютеры персональные настольные, рабочие станции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(30.02.15);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принтеры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сканеры, МФУ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(30.02.16);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телефоны мобильные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(32.20.11);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втомобили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легковые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(34.10.22);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для перевозки 10 человек и более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(34.10.30)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грузовые  (34.10.41);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металлическим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деревянным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металлическая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деревянная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услуги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аренде легковых автомобилей с водителем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(60.22.12).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48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359214" y="1007873"/>
          <a:ext cx="8568951" cy="520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718"/>
                <a:gridCol w="802718"/>
                <a:gridCol w="802718"/>
                <a:gridCol w="976221"/>
                <a:gridCol w="1431933"/>
                <a:gridCol w="1124670"/>
                <a:gridCol w="1512168"/>
                <a:gridCol w="1115805"/>
              </a:tblGrid>
              <a:tr h="370840">
                <a:tc row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Код по ОКПД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Наименование объекта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закупки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к качеству потребительским свойствам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и иным характеристикам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утвержденные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Правительством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Требования, утвержденные органом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власти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5064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Обоснование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отклонения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Функциональное назначение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Отдельные виды товаров, работ, услуг, включенные в Обязательный перечень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Дополнительный перечень отдельных видов товаров, работ, услуг определенный федеральным государственным органом, органом управления государственным внебюджетным фондом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43608" y="515430"/>
            <a:ext cx="78488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+mj-lt"/>
              </a:rPr>
              <a:t>Примерная форма ведомственного перечня</a:t>
            </a:r>
            <a:endParaRPr lang="ru-RU" sz="2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437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8"/>
            <a:ext cx="8675687" cy="39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dirty="0" smtClean="0">
                <a:latin typeface="+mj-lt"/>
              </a:rPr>
              <a:t>Отбор отдельных видов товаров, работ, услуг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14384" y="1397000"/>
          <a:ext cx="8578096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725"/>
                <a:gridCol w="2004811"/>
                <a:gridCol w="1440160"/>
                <a:gridCol w="1728192"/>
                <a:gridCol w="18722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Код по ОКПД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Доля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в общей сумме контрактов,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Доля в общем количестве контрактов,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Сумма долей,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30.02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Ноутбуки, планшетные компьютеры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0,65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1.81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32.20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телефоны мобильные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0,64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1,03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34.10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Автомобили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легковые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1,29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1,61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60.22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Услуги по аренде легковых автомобилей с водителем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0,15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0,24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9007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8"/>
            <a:ext cx="8675687" cy="39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dirty="0" smtClean="0">
                <a:latin typeface="+mj-lt"/>
              </a:rPr>
              <a:t>Отбор отдельных видов товаров, работ, услуг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14384" y="1412775"/>
          <a:ext cx="8362072" cy="341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725"/>
                <a:gridCol w="2292843"/>
                <a:gridCol w="4536504"/>
              </a:tblGrid>
              <a:tr h="3550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 по ОКПД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Характеристики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32.20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Телефоны мобильные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устройства (телефон/смартфон)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Поддерживаемые стандарты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Операционная система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Время работы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Метод управления (сенсорный/кнопочный)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SIM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-карт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55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модулей и интерфейсов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Wi-Fi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Bluetooth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USB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GPS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Предельная цена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636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Subtitle 2"/>
          <p:cNvSpPr txBox="1">
            <a:spLocks/>
          </p:cNvSpPr>
          <p:nvPr/>
        </p:nvSpPr>
        <p:spPr bwMode="auto">
          <a:xfrm>
            <a:off x="255588" y="6415088"/>
            <a:ext cx="4143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800">
                <a:solidFill>
                  <a:srgbClr val="FFFFFF"/>
                </a:solidFill>
              </a:rPr>
              <a:t>Высшая школа экономики, 2014</a:t>
            </a:r>
            <a:endParaRPr kumimoji="1" lang="ru-RU" altLang="ru-RU" sz="800">
              <a:solidFill>
                <a:srgbClr val="FFFFF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300913" y="2255838"/>
            <a:ext cx="67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>
                <a:solidFill>
                  <a:srgbClr val="FFFFFF"/>
                </a:solidFill>
                <a:latin typeface="Myriad Pro" panose="020B0503030403020204" pitchFamily="34" charset="0"/>
              </a:rPr>
              <a:t>фото</a:t>
            </a:r>
            <a:endParaRPr lang="en-US" altLang="ru-RU">
              <a:solidFill>
                <a:srgbClr val="FFFFFF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36625" y="1504276"/>
            <a:ext cx="2206625" cy="110807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План закупок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36625" y="4737100"/>
            <a:ext cx="2320925" cy="16779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План-график  размещения заказов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(по правилам, действовавшим до Закона 44-ФЗ)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6625" y="3166918"/>
            <a:ext cx="2206625" cy="116522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План-график закупок</a:t>
            </a:r>
          </a:p>
        </p:txBody>
      </p:sp>
      <p:sp>
        <p:nvSpPr>
          <p:cNvPr id="8" name="TextBox 26"/>
          <p:cNvSpPr txBox="1">
            <a:spLocks noChangeArrowheads="1"/>
          </p:cNvSpPr>
          <p:nvPr/>
        </p:nvSpPr>
        <p:spPr bwMode="auto">
          <a:xfrm>
            <a:off x="255588" y="1828800"/>
            <a:ext cx="461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TextBox 27"/>
          <p:cNvSpPr txBox="1">
            <a:spLocks noChangeArrowheads="1"/>
          </p:cNvSpPr>
          <p:nvPr/>
        </p:nvSpPr>
        <p:spPr bwMode="auto">
          <a:xfrm rot="16200000">
            <a:off x="-1155437" y="2672557"/>
            <a:ext cx="3195637" cy="584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 sz="1600" b="1" dirty="0"/>
              <a:t> </a:t>
            </a:r>
            <a:r>
              <a:rPr lang="ru-RU" altLang="ru-RU" sz="1600" b="1" i="1" dirty="0">
                <a:solidFill>
                  <a:srgbClr val="003F82"/>
                </a:solidFill>
              </a:rPr>
              <a:t>с 2015 года </a:t>
            </a:r>
            <a:r>
              <a:rPr lang="ru-RU" altLang="ru-RU" sz="1600" i="1" dirty="0">
                <a:solidFill>
                  <a:srgbClr val="003F82"/>
                </a:solidFill>
              </a:rPr>
              <a:t>при планировании закупок </a:t>
            </a:r>
            <a:r>
              <a:rPr lang="ru-RU" altLang="ru-RU" sz="1600" b="1" i="1" dirty="0">
                <a:solidFill>
                  <a:srgbClr val="003F82"/>
                </a:solidFill>
              </a:rPr>
              <a:t>на 2016 и посл. годы </a:t>
            </a:r>
            <a:endParaRPr lang="ru-RU" altLang="ru-RU" sz="1600" i="1" dirty="0">
              <a:solidFill>
                <a:srgbClr val="003F82"/>
              </a:solidFill>
            </a:endParaRPr>
          </a:p>
        </p:txBody>
      </p:sp>
      <p:sp>
        <p:nvSpPr>
          <p:cNvPr id="10" name="TextBox 28"/>
          <p:cNvSpPr txBox="1">
            <a:spLocks noChangeArrowheads="1"/>
          </p:cNvSpPr>
          <p:nvPr/>
        </p:nvSpPr>
        <p:spPr bwMode="auto">
          <a:xfrm rot="16200000">
            <a:off x="-248443" y="5362695"/>
            <a:ext cx="1397000" cy="58578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ru-RU" altLang="ru-RU" sz="1600" i="1">
                <a:solidFill>
                  <a:srgbClr val="003F82"/>
                </a:solidFill>
              </a:rPr>
              <a:t>на  </a:t>
            </a:r>
            <a:r>
              <a:rPr lang="ru-RU" altLang="ru-RU" sz="1600" b="1" i="1">
                <a:solidFill>
                  <a:srgbClr val="003F82"/>
                </a:solidFill>
              </a:rPr>
              <a:t>2014 </a:t>
            </a:r>
            <a:r>
              <a:rPr lang="ru-RU" altLang="ru-RU" sz="1600" i="1">
                <a:solidFill>
                  <a:srgbClr val="003F82"/>
                </a:solidFill>
              </a:rPr>
              <a:t>и </a:t>
            </a:r>
          </a:p>
          <a:p>
            <a:pPr eaLnBrk="1" hangingPunct="1"/>
            <a:r>
              <a:rPr lang="ru-RU" altLang="ru-RU" sz="1600" b="1" i="1">
                <a:solidFill>
                  <a:srgbClr val="003F82"/>
                </a:solidFill>
              </a:rPr>
              <a:t>2015</a:t>
            </a:r>
            <a:r>
              <a:rPr lang="ru-RU" altLang="ru-RU" sz="1600" i="1">
                <a:solidFill>
                  <a:srgbClr val="003F82"/>
                </a:solidFill>
              </a:rPr>
              <a:t> годы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71850" y="1366838"/>
            <a:ext cx="5553075" cy="5355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формируется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срок, соответствующий сроку действия закона (решения) о бюджете </a:t>
            </a:r>
            <a:r>
              <a:rPr lang="ru-RU" dirty="0" smtClean="0">
                <a:solidFill>
                  <a:srgbClr val="003F82"/>
                </a:solidFill>
                <a:latin typeface="+mn-lt"/>
                <a:cs typeface="Arial" pitchFamily="34" charset="0"/>
              </a:rPr>
              <a:t>(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1 либо 3 года) 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формируется </a:t>
            </a:r>
            <a:r>
              <a:rPr lang="ru-RU" b="1" dirty="0" smtClean="0">
                <a:solidFill>
                  <a:srgbClr val="003F82"/>
                </a:solidFill>
                <a:latin typeface="+mn-lt"/>
                <a:cs typeface="Arial" pitchFamily="34" charset="0"/>
              </a:rPr>
              <a:t>в процессе составления проекта бюджета</a:t>
            </a:r>
            <a:r>
              <a:rPr lang="ru-RU" dirty="0" smtClean="0">
                <a:solidFill>
                  <a:srgbClr val="003F82"/>
                </a:solidFill>
                <a:cs typeface="Arial" pitchFamily="34" charset="0"/>
              </a:rPr>
              <a:t>;</a:t>
            </a:r>
            <a:endParaRPr lang="ru-RU" dirty="0">
              <a:solidFill>
                <a:srgbClr val="003F82"/>
              </a:solidFill>
              <a:cs typeface="Arial" pitchFamily="34" charset="0"/>
            </a:endParaRPr>
          </a:p>
          <a:p>
            <a:pPr algn="just">
              <a:defRPr/>
            </a:pPr>
            <a:endParaRPr lang="ru-RU" sz="1000" dirty="0">
              <a:solidFill>
                <a:srgbClr val="003F82"/>
              </a:solidFill>
              <a:latin typeface="+mn-lt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формируется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1 год 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основе утвержденного плана закупок;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является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основанием для осуществления закупок 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в текущем году;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закупка,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не предусмотренная </a:t>
            </a:r>
            <a:r>
              <a:rPr lang="ru-RU" dirty="0" smtClean="0">
                <a:solidFill>
                  <a:srgbClr val="003F82"/>
                </a:solidFill>
                <a:latin typeface="+mn-lt"/>
                <a:cs typeface="Arial" pitchFamily="34" charset="0"/>
              </a:rPr>
              <a:t>планом-графиком 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закупок,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не может быть осуществлена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;</a:t>
            </a:r>
          </a:p>
          <a:p>
            <a:pPr algn="just">
              <a:defRPr/>
            </a:pPr>
            <a:endParaRPr lang="ru-RU" sz="1000" dirty="0">
              <a:latin typeface="+mn-lt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endParaRPr lang="ru-RU" sz="600" dirty="0">
              <a:latin typeface="+mn-lt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переходный период 2014-2015 гг. 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Минэкономразвития России совместно с  Федеральным казначейством установлены </a:t>
            </a:r>
            <a:r>
              <a:rPr lang="ru-RU" b="1" dirty="0">
                <a:solidFill>
                  <a:srgbClr val="003F82"/>
                </a:solidFill>
                <a:latin typeface="+mn-lt"/>
                <a:cs typeface="Arial" pitchFamily="34" charset="0"/>
              </a:rPr>
              <a:t>особенности размещения планов-графиков закупок </a:t>
            </a:r>
            <a:r>
              <a:rPr lang="ru-RU" dirty="0">
                <a:solidFill>
                  <a:srgbClr val="003F82"/>
                </a:solidFill>
                <a:latin typeface="+mn-lt"/>
                <a:cs typeface="Arial" pitchFamily="34" charset="0"/>
              </a:rPr>
              <a:t>на официальном сайте </a:t>
            </a:r>
            <a:r>
              <a:rPr lang="ru-RU" b="1" i="1" dirty="0">
                <a:solidFill>
                  <a:srgbClr val="003F82"/>
                </a:solidFill>
                <a:latin typeface="+mn-lt"/>
                <a:cs typeface="Arial" pitchFamily="34" charset="0"/>
              </a:rPr>
              <a:t>(совместный приказ                                                                                        №544/18н от 20.09.2013)</a:t>
            </a:r>
            <a:endParaRPr lang="ru-RU" dirty="0">
              <a:solidFill>
                <a:srgbClr val="003F82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1600" y="4656138"/>
            <a:ext cx="8823325" cy="22225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Стрелка вниз 12"/>
          <p:cNvSpPr/>
          <p:nvPr/>
        </p:nvSpPr>
        <p:spPr>
          <a:xfrm>
            <a:off x="1846262" y="2635874"/>
            <a:ext cx="365125" cy="520700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55588" y="69269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Планирование закупок, статьи 17, 21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6134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Планирование закупок</a:t>
            </a:r>
            <a:endParaRPr lang="ru-RU" sz="20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8223" y="979124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Нормативные правовые акты (проекты актов) Правительства Российской Федерации</a:t>
            </a:r>
          </a:p>
          <a:p>
            <a:endParaRPr lang="ru-RU" sz="1000" b="1" dirty="0" smtClean="0"/>
          </a:p>
          <a:p>
            <a:r>
              <a:rPr lang="ru-RU" b="1" i="1" dirty="0" smtClean="0"/>
              <a:t>1. По планам закупок и планам-графикам закупок  для обеспечения нужд субъектов Российской Федерации, муниципальных нужд</a:t>
            </a:r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58223" y="1988840"/>
            <a:ext cx="633263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9738" lvl="1" indent="-285750">
              <a:buFontTx/>
              <a:buChar char="-"/>
            </a:pPr>
            <a:r>
              <a:rPr lang="ru-RU" sz="1500" dirty="0"/>
              <a:t>постановление Правительства </a:t>
            </a:r>
            <a:r>
              <a:rPr lang="ru-RU" sz="1500" dirty="0" smtClean="0"/>
              <a:t>РФ </a:t>
            </a:r>
            <a:r>
              <a:rPr lang="ru-RU" sz="1500" b="1" dirty="0" smtClean="0"/>
              <a:t>от </a:t>
            </a:r>
            <a:r>
              <a:rPr lang="ru-RU" sz="1500" b="1" dirty="0"/>
              <a:t>21.11.2013 № 1043 </a:t>
            </a:r>
            <a:r>
              <a:rPr lang="ru-RU" sz="1500" dirty="0"/>
              <a:t>«Требования к формированию, утверждению и ведению планов закупок товаров, работ, услуг для обеспечения нужд субъекта Российской Федерации и муниципальных нужд, а также требованиях к форме планов закупок товаров, работ, услуг</a:t>
            </a:r>
            <a:r>
              <a:rPr lang="ru-RU" sz="1500" dirty="0" smtClean="0"/>
              <a:t>»</a:t>
            </a:r>
          </a:p>
          <a:p>
            <a:pPr marL="439738" lvl="1" indent="-285750">
              <a:buFontTx/>
              <a:buChar char="-"/>
            </a:pPr>
            <a:endParaRPr lang="ru-RU" sz="1000" dirty="0"/>
          </a:p>
          <a:p>
            <a:pPr marL="442913" lvl="1" indent="-285750">
              <a:buFontTx/>
              <a:buChar char="-"/>
            </a:pPr>
            <a:r>
              <a:rPr lang="ru-RU" sz="1500" dirty="0"/>
              <a:t>постановление Правительства РФ </a:t>
            </a:r>
            <a:r>
              <a:rPr lang="ru-RU" sz="1500" b="1" dirty="0"/>
              <a:t>от 21.11.2013 № 1044 </a:t>
            </a:r>
            <a:r>
              <a:rPr lang="ru-RU" sz="1500" dirty="0"/>
              <a:t>«О требованиях к формированию, утверждению и ведению планов-графиков закупок товаров, работ, услуг для обеспечения нужд субъекта Российской Федерации и муниципальных нужд, а также требованиях к форме планов-графиков закупок товаров, работ, услуг</a:t>
            </a:r>
            <a:r>
              <a:rPr lang="ru-RU" sz="1500" dirty="0" smtClean="0"/>
              <a:t>»</a:t>
            </a:r>
            <a:endParaRPr lang="ru-RU" sz="1500" dirty="0"/>
          </a:p>
        </p:txBody>
      </p:sp>
      <p:sp>
        <p:nvSpPr>
          <p:cNvPr id="9" name="TextBox 8"/>
          <p:cNvSpPr txBox="1"/>
          <p:nvPr/>
        </p:nvSpPr>
        <p:spPr>
          <a:xfrm>
            <a:off x="244611" y="4509120"/>
            <a:ext cx="878497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2. По </a:t>
            </a:r>
            <a:r>
              <a:rPr lang="ru-RU" b="1" i="1" dirty="0"/>
              <a:t>планам закупок и планам-графикам закупок для обеспечения муниципальных нужд</a:t>
            </a:r>
          </a:p>
          <a:p>
            <a:pPr marL="442913" lvl="1" indent="-285750">
              <a:buFontTx/>
              <a:buChar char="-"/>
            </a:pPr>
            <a:r>
              <a:rPr lang="ru-RU" sz="1500" dirty="0" smtClean="0"/>
              <a:t>проект постановления Правительства РФ «Об </a:t>
            </a:r>
            <a:r>
              <a:rPr lang="ru-RU" sz="1500" dirty="0"/>
              <a:t>утверждении порядка формирования, утверждения и ведения планов закупок товаров, работ, услуг для обеспечения федеральных нужд, а также требований к форме плана закупок товаров, работ, услуг для обеспечения федеральных нужд</a:t>
            </a:r>
            <a:r>
              <a:rPr lang="ru-RU" sz="1500" dirty="0" smtClean="0"/>
              <a:t>»</a:t>
            </a:r>
          </a:p>
          <a:p>
            <a:pPr marL="442913" lvl="1" indent="-285750">
              <a:buFontTx/>
              <a:buChar char="-"/>
            </a:pPr>
            <a:r>
              <a:rPr lang="ru-RU" sz="1500" dirty="0"/>
              <a:t>проект постановления Правительства </a:t>
            </a:r>
            <a:r>
              <a:rPr lang="ru-RU" sz="1500" dirty="0" smtClean="0"/>
              <a:t>РФ «Об </a:t>
            </a:r>
            <a:r>
              <a:rPr lang="ru-RU" sz="1500" dirty="0"/>
              <a:t>утверждении порядка формирования, утверждения и ведения планов-графиков закупок товаров, работ, услуг для обеспечения федеральных нужд, а также требований к форме плана-графика закупок товаров, работ, услуг для обеспечения федеральных нужд</a:t>
            </a:r>
            <a:r>
              <a:rPr lang="ru-RU" sz="1500" dirty="0" smtClean="0"/>
              <a:t>»</a:t>
            </a:r>
            <a:endParaRPr lang="ru-RU" sz="1500" dirty="0"/>
          </a:p>
        </p:txBody>
      </p:sp>
      <p:sp>
        <p:nvSpPr>
          <p:cNvPr id="11" name="TextBox 10"/>
          <p:cNvSpPr txBox="1"/>
          <p:nvPr/>
        </p:nvSpPr>
        <p:spPr>
          <a:xfrm>
            <a:off x="6793271" y="2507318"/>
            <a:ext cx="22363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ВНИМАНИЕ! </a:t>
            </a:r>
            <a:r>
              <a:rPr lang="ru-RU" sz="1500" dirty="0" smtClean="0"/>
              <a:t>С учетом планируемых  изменений в указанные постановления Правительства Российской Федерации </a:t>
            </a:r>
            <a:endParaRPr lang="ru-RU" sz="1500" dirty="0"/>
          </a:p>
        </p:txBody>
      </p:sp>
      <p:cxnSp>
        <p:nvCxnSpPr>
          <p:cNvPr id="14" name="Прямая соединительная линия 13"/>
          <p:cNvCxnSpPr>
            <a:stCxn id="11" idx="0"/>
          </p:cNvCxnSpPr>
          <p:nvPr/>
        </p:nvCxnSpPr>
        <p:spPr bwMode="auto">
          <a:xfrm flipV="1">
            <a:off x="7911429" y="2219286"/>
            <a:ext cx="0" cy="28803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Прямая со стрелкой 16"/>
          <p:cNvCxnSpPr/>
          <p:nvPr/>
        </p:nvCxnSpPr>
        <p:spPr bwMode="auto">
          <a:xfrm flipH="1">
            <a:off x="6793271" y="2204864"/>
            <a:ext cx="1118158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 flipV="1">
            <a:off x="7911429" y="3756338"/>
            <a:ext cx="0" cy="28803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Прямая со стрелкой 19"/>
          <p:cNvCxnSpPr/>
          <p:nvPr/>
        </p:nvCxnSpPr>
        <p:spPr bwMode="auto">
          <a:xfrm flipH="1">
            <a:off x="6793271" y="4044370"/>
            <a:ext cx="1118158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01412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 закупок: утверждение</a:t>
            </a:r>
            <a:endParaRPr lang="ru-RU" sz="2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70546" y="120792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Лицо, утверждающее план закупок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00315" y="1049283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Требование к сроку утверждения</a:t>
            </a:r>
          </a:p>
          <a:p>
            <a:pPr algn="ctr"/>
            <a:r>
              <a:rPr lang="ru-RU" dirty="0" smtClean="0"/>
              <a:t>в течение 10 дней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4801295" y="1206391"/>
            <a:ext cx="0" cy="5328592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336799" y="1710447"/>
            <a:ext cx="828092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283816" y="1710447"/>
            <a:ext cx="451747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Государственный (муниципальный) заказчик</a:t>
            </a:r>
          </a:p>
          <a:p>
            <a:pPr marL="342900" indent="-342900">
              <a:buAutoNum type="arabicPeriod"/>
            </a:pPr>
            <a:endParaRPr lang="ru-RU" sz="1600" dirty="0" smtClean="0"/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 smtClean="0"/>
              <a:t>Бюджетное учреждение (в том числе в части закупок за счет субсидий на капитальные вложения)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 smtClean="0"/>
              <a:t>Автономное учреждение, государственное (муниципальное) унитарное предприятие за счет субсидий на капитальные вложения</a:t>
            </a:r>
          </a:p>
          <a:p>
            <a:pPr marL="342900" indent="-342900">
              <a:buAutoNum type="arabicPeriod"/>
            </a:pPr>
            <a:endParaRPr lang="ru-RU" sz="1600" dirty="0"/>
          </a:p>
          <a:p>
            <a:pPr marL="342900" indent="-342900">
              <a:buAutoNum type="arabicPeriod"/>
            </a:pPr>
            <a:r>
              <a:rPr lang="ru-RU" sz="1600" dirty="0" smtClean="0"/>
              <a:t>Бюджетное, автономное учреждение, государственное (муниципальное) унитарное предприятие в рамках переданных полномочий государственного (муниципального) заказчика (при осуществлении бюджетных инвестиций) – от лица органа, передавшего полномочия государственного (муниципального) заказчика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4863356" y="1710447"/>
            <a:ext cx="417720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после доведения до государственного (муниципального) заказчика (ПБС) ЛБО</a:t>
            </a:r>
          </a:p>
          <a:p>
            <a:endParaRPr lang="ru-RU" sz="1600" dirty="0"/>
          </a:p>
          <a:p>
            <a:r>
              <a:rPr lang="ru-RU" sz="1600" dirty="0" smtClean="0"/>
              <a:t>после утверждения ПФХД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после заключения соглашения о предоставлении субсидии</a:t>
            </a:r>
          </a:p>
          <a:p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после доведения ЛБО на лицевой счет по переданным полномочиям ПБС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9242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 закупок: формирование</a:t>
            </a:r>
            <a:endParaRPr lang="ru-RU" sz="2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035490"/>
            <a:ext cx="903649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/>
              <a:t>1</a:t>
            </a:r>
            <a:r>
              <a:rPr lang="ru-RU" sz="1450" b="1" dirty="0" smtClean="0"/>
              <a:t>. Государственные (муниципальные) заказчики: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формируют </a:t>
            </a:r>
            <a:r>
              <a:rPr lang="ru-RU" sz="1450" dirty="0"/>
              <a:t>планы </a:t>
            </a:r>
            <a:r>
              <a:rPr lang="ru-RU" sz="1450" dirty="0" smtClean="0"/>
              <a:t>закупок </a:t>
            </a:r>
            <a:r>
              <a:rPr lang="ru-RU" sz="1450" dirty="0"/>
              <a:t>и представляют </a:t>
            </a:r>
            <a:r>
              <a:rPr lang="ru-RU" sz="1450" dirty="0" smtClean="0"/>
              <a:t>их ГРБС в регионах - </a:t>
            </a:r>
            <a:r>
              <a:rPr lang="ru-RU" sz="1450" dirty="0"/>
              <a:t>не позднее 1 июля текущего </a:t>
            </a:r>
            <a:r>
              <a:rPr lang="ru-RU" sz="1450" dirty="0" smtClean="0"/>
              <a:t>года, в муниципалитетах - не </a:t>
            </a:r>
            <a:r>
              <a:rPr lang="ru-RU" sz="1450" dirty="0"/>
              <a:t>позднее </a:t>
            </a:r>
            <a:r>
              <a:rPr lang="ru-RU" sz="1450" dirty="0" smtClean="0"/>
              <a:t>1 августа </a:t>
            </a:r>
            <a:r>
              <a:rPr lang="ru-RU" sz="1450" dirty="0"/>
              <a:t>для формирования на их основании </a:t>
            </a:r>
            <a:r>
              <a:rPr lang="ru-RU" sz="1450" dirty="0" smtClean="0"/>
              <a:t>обоснований </a:t>
            </a:r>
            <a:r>
              <a:rPr lang="ru-RU" sz="1450" dirty="0"/>
              <a:t>бюджетных ассигнований на осуществление </a:t>
            </a:r>
            <a:r>
              <a:rPr lang="ru-RU" sz="1450" dirty="0" smtClean="0"/>
              <a:t>закупок;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корректируют </a:t>
            </a:r>
            <a:r>
              <a:rPr lang="ru-RU" sz="1450" dirty="0"/>
              <a:t>при необходимости по согласованию с </a:t>
            </a:r>
            <a:r>
              <a:rPr lang="ru-RU" sz="1450" dirty="0" smtClean="0"/>
              <a:t>ГРБС планы </a:t>
            </a:r>
            <a:r>
              <a:rPr lang="ru-RU" sz="1450" dirty="0"/>
              <a:t>закупок в процессе составления проекта закона (решения) о </a:t>
            </a:r>
            <a:r>
              <a:rPr lang="ru-RU" sz="1450" dirty="0" smtClean="0"/>
              <a:t>бюджете;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при </a:t>
            </a:r>
            <a:r>
              <a:rPr lang="ru-RU" sz="1450" dirty="0"/>
              <a:t>необходимости уточняют сформированные планы закупок после доведения </a:t>
            </a:r>
            <a:r>
              <a:rPr lang="ru-RU" sz="1450" dirty="0" smtClean="0"/>
              <a:t>ЛБО.</a:t>
            </a:r>
          </a:p>
          <a:p>
            <a:pPr marL="285750" indent="-285750">
              <a:buFontTx/>
              <a:buChar char="-"/>
            </a:pPr>
            <a:endParaRPr lang="ru-RU" sz="900" dirty="0" smtClean="0"/>
          </a:p>
          <a:p>
            <a:r>
              <a:rPr lang="ru-RU" sz="1450" b="1" dirty="0"/>
              <a:t>2. </a:t>
            </a:r>
            <a:r>
              <a:rPr lang="ru-RU" sz="1450" b="1" dirty="0" smtClean="0"/>
              <a:t>Бюджетные учреждения (за исключением закупок в рамках бюджетных инвестиций):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формируют </a:t>
            </a:r>
            <a:r>
              <a:rPr lang="ru-RU" sz="1450" dirty="0"/>
              <a:t>планы </a:t>
            </a:r>
            <a:r>
              <a:rPr lang="ru-RU" sz="1450" dirty="0" smtClean="0"/>
              <a:t>закупок и </a:t>
            </a:r>
            <a:r>
              <a:rPr lang="ru-RU" sz="1450" dirty="0"/>
              <a:t>представляют их </a:t>
            </a:r>
            <a:r>
              <a:rPr lang="ru-RU" sz="1450" dirty="0" smtClean="0"/>
              <a:t>органам-учредителям в регионах – не </a:t>
            </a:r>
            <a:r>
              <a:rPr lang="ru-RU" sz="1450" dirty="0"/>
              <a:t>позднее 1 июля текущего года </a:t>
            </a:r>
            <a:r>
              <a:rPr lang="ru-RU" sz="1450" dirty="0" smtClean="0"/>
              <a:t>в муниципалитетах – </a:t>
            </a:r>
            <a:r>
              <a:rPr lang="ru-RU" sz="1450" dirty="0"/>
              <a:t>не позднее 1 августа текущего </a:t>
            </a:r>
            <a:r>
              <a:rPr lang="ru-RU" sz="1450" dirty="0" smtClean="0"/>
              <a:t>года;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корректируют </a:t>
            </a:r>
            <a:r>
              <a:rPr lang="ru-RU" sz="1450" dirty="0"/>
              <a:t>при необходимости по согласованию с </a:t>
            </a:r>
            <a:r>
              <a:rPr lang="ru-RU" sz="1450" dirty="0" smtClean="0"/>
              <a:t>органами-учредителями </a:t>
            </a:r>
            <a:r>
              <a:rPr lang="ru-RU" sz="1450" dirty="0"/>
              <a:t>планы закупок в процессе составления проекта закона (решения) о бюджете и проекта плана финансово-хозяйственной </a:t>
            </a:r>
            <a:r>
              <a:rPr lang="ru-RU" sz="1450" dirty="0" smtClean="0"/>
              <a:t>деятельности;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при </a:t>
            </a:r>
            <a:r>
              <a:rPr lang="ru-RU" sz="1450" dirty="0"/>
              <a:t>необходимости уточняют </a:t>
            </a:r>
            <a:r>
              <a:rPr lang="ru-RU" sz="1450" dirty="0" smtClean="0"/>
              <a:t>планы </a:t>
            </a:r>
            <a:r>
              <a:rPr lang="ru-RU" sz="1450" dirty="0"/>
              <a:t>закупок после утверждения планов финансово-хозяйственной </a:t>
            </a:r>
            <a:r>
              <a:rPr lang="ru-RU" sz="1450" dirty="0" smtClean="0"/>
              <a:t>деятельности.</a:t>
            </a:r>
          </a:p>
          <a:p>
            <a:pPr marL="285750" indent="-285750">
              <a:buFontTx/>
              <a:buChar char="-"/>
            </a:pPr>
            <a:endParaRPr lang="ru-RU" sz="900" dirty="0"/>
          </a:p>
          <a:p>
            <a:r>
              <a:rPr lang="ru-RU" sz="1450" b="1" dirty="0"/>
              <a:t>3. АУ, </a:t>
            </a:r>
            <a:r>
              <a:rPr lang="ru-RU" sz="1450" b="1" dirty="0" smtClean="0"/>
              <a:t>ГУП </a:t>
            </a:r>
            <a:r>
              <a:rPr lang="ru-RU" sz="1450" b="1" dirty="0"/>
              <a:t>(МУП) за счет субсидий на капитальные </a:t>
            </a:r>
            <a:r>
              <a:rPr lang="ru-RU" sz="1450" b="1" dirty="0" smtClean="0"/>
              <a:t>вложения:</a:t>
            </a:r>
            <a:endParaRPr lang="ru-RU" sz="1450" b="1" dirty="0"/>
          </a:p>
          <a:p>
            <a:pPr marL="285750" indent="-285750">
              <a:buFontTx/>
              <a:buChar char="-"/>
            </a:pPr>
            <a:r>
              <a:rPr lang="ru-RU" sz="1450" dirty="0" smtClean="0"/>
              <a:t>формируют </a:t>
            </a:r>
            <a:r>
              <a:rPr lang="ru-RU" sz="1450" dirty="0"/>
              <a:t>планы закупок </a:t>
            </a:r>
            <a:r>
              <a:rPr lang="ru-RU" sz="1450" dirty="0" smtClean="0"/>
              <a:t>после </a:t>
            </a:r>
            <a:r>
              <a:rPr lang="ru-RU" sz="1450" dirty="0"/>
              <a:t>принятия решений (согласования </a:t>
            </a:r>
            <a:r>
              <a:rPr lang="ru-RU" sz="1450" dirty="0" smtClean="0"/>
              <a:t>проектов </a:t>
            </a:r>
            <a:r>
              <a:rPr lang="ru-RU" sz="1450" dirty="0"/>
              <a:t>решений) </a:t>
            </a:r>
            <a:r>
              <a:rPr lang="ru-RU" sz="1450" dirty="0" smtClean="0"/>
              <a:t>о предоставлении субсидий;</a:t>
            </a:r>
          </a:p>
          <a:p>
            <a:pPr marL="285750" indent="-285750">
              <a:buFontTx/>
              <a:buChar char="-"/>
            </a:pPr>
            <a:r>
              <a:rPr lang="ru-RU" sz="1450" dirty="0" smtClean="0"/>
              <a:t>уточняют </a:t>
            </a:r>
            <a:r>
              <a:rPr lang="ru-RU" sz="1450" dirty="0"/>
              <a:t>при необходимости планы закупок после заключения соглашений о предоставлении </a:t>
            </a:r>
            <a:r>
              <a:rPr lang="ru-RU" sz="1450" dirty="0" smtClean="0"/>
              <a:t>субсидий.</a:t>
            </a:r>
          </a:p>
          <a:p>
            <a:endParaRPr lang="ru-RU" sz="900" dirty="0"/>
          </a:p>
          <a:p>
            <a:r>
              <a:rPr lang="ru-RU" sz="1450" b="1" dirty="0" smtClean="0"/>
              <a:t>4. БУ, АУ, ГУП (МУП) в рамках бюджетных инвестиций (передача полномочий):</a:t>
            </a:r>
          </a:p>
          <a:p>
            <a:r>
              <a:rPr lang="ru-RU" sz="1450" dirty="0" smtClean="0"/>
              <a:t>- </a:t>
            </a:r>
            <a:r>
              <a:rPr lang="ru-RU" sz="1450" dirty="0"/>
              <a:t>формируют планы закупок после принятия решений (согласования </a:t>
            </a:r>
            <a:r>
              <a:rPr lang="ru-RU" sz="1450" dirty="0" smtClean="0"/>
              <a:t>проектов </a:t>
            </a:r>
            <a:r>
              <a:rPr lang="ru-RU" sz="1450" dirty="0"/>
              <a:t>решений) о подготовке и реализации бюджетных </a:t>
            </a:r>
            <a:r>
              <a:rPr lang="ru-RU" sz="1450" dirty="0" smtClean="0"/>
              <a:t>инвестиций;</a:t>
            </a:r>
            <a:endParaRPr lang="ru-RU" sz="1450" dirty="0"/>
          </a:p>
          <a:p>
            <a:r>
              <a:rPr lang="ru-RU" sz="1450" dirty="0"/>
              <a:t>уточняют при необходимости проекты планов </a:t>
            </a:r>
            <a:r>
              <a:rPr lang="ru-RU" sz="1450" dirty="0" smtClean="0"/>
              <a:t>закупок </a:t>
            </a:r>
            <a:r>
              <a:rPr lang="ru-RU" sz="1450" dirty="0"/>
              <a:t>после заключения соглашений о передаче </a:t>
            </a:r>
            <a:r>
              <a:rPr lang="ru-RU" sz="1450" dirty="0" smtClean="0"/>
              <a:t>полномочий государственного (муниципального) заказчика.</a:t>
            </a:r>
            <a:endParaRPr lang="ru-RU" sz="1450" dirty="0"/>
          </a:p>
        </p:txBody>
      </p:sp>
    </p:spTree>
    <p:extLst>
      <p:ext uri="{BB962C8B-B14F-4D97-AF65-F5344CB8AC3E}">
        <p14:creationId xmlns:p14="http://schemas.microsoft.com/office/powerpoint/2010/main" val="39052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588" y="599916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 закупок: ведение</a:t>
            </a:r>
            <a:endParaRPr lang="ru-RU" sz="20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1196752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Основания для внесения изменений в план закупок:</a:t>
            </a:r>
          </a:p>
          <a:p>
            <a:endParaRPr lang="ru-RU" sz="16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u-RU" sz="1600" dirty="0" smtClean="0"/>
              <a:t>приведение в </a:t>
            </a:r>
            <a:r>
              <a:rPr lang="ru-RU" sz="1600" dirty="0"/>
              <a:t>соответствие с утвержденными изменениями целей осуществления </a:t>
            </a:r>
            <a:r>
              <a:rPr lang="ru-RU" sz="1600" dirty="0" smtClean="0"/>
              <a:t>закупок и </a:t>
            </a:r>
            <a:r>
              <a:rPr lang="ru-RU" sz="1600" dirty="0"/>
              <a:t>установленных </a:t>
            </a:r>
            <a:r>
              <a:rPr lang="ru-RU" sz="1600" dirty="0" smtClean="0"/>
              <a:t>требований </a:t>
            </a:r>
            <a:r>
              <a:rPr lang="ru-RU" sz="1600" dirty="0"/>
              <a:t>к закупаемым товарам, работам, услугам </a:t>
            </a:r>
            <a:r>
              <a:rPr lang="ru-RU" sz="1600" dirty="0" smtClean="0"/>
              <a:t>и </a:t>
            </a:r>
            <a:r>
              <a:rPr lang="ru-RU" sz="1600" dirty="0"/>
              <a:t>нормативных затрат на обеспечение функций </a:t>
            </a:r>
            <a:r>
              <a:rPr lang="ru-RU" sz="1600" dirty="0" smtClean="0"/>
              <a:t>органов власти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u-RU" sz="1600" dirty="0"/>
              <a:t>приведение </a:t>
            </a:r>
            <a:r>
              <a:rPr lang="ru-RU" sz="1600" dirty="0" smtClean="0"/>
              <a:t>в </a:t>
            </a:r>
            <a:r>
              <a:rPr lang="ru-RU" sz="1600" dirty="0"/>
              <a:t>соответствие с </a:t>
            </a:r>
            <a:r>
              <a:rPr lang="ru-RU" sz="1600" dirty="0" smtClean="0"/>
              <a:t>законом (решением) о бюджете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u-RU" sz="1600" dirty="0"/>
              <a:t>реализация федеральных законов, решений, поручений, указаний Президента </a:t>
            </a:r>
            <a:r>
              <a:rPr lang="ru-RU" sz="1600" dirty="0" smtClean="0"/>
              <a:t>РФ, </a:t>
            </a:r>
            <a:r>
              <a:rPr lang="ru-RU" sz="1600" dirty="0"/>
              <a:t>решений, поручений Правительства </a:t>
            </a:r>
            <a:r>
              <a:rPr lang="ru-RU" sz="1600" dirty="0" smtClean="0"/>
              <a:t>РФ, </a:t>
            </a:r>
            <a:r>
              <a:rPr lang="ru-RU" sz="1600" dirty="0"/>
              <a:t>законов субъектов </a:t>
            </a:r>
            <a:r>
              <a:rPr lang="ru-RU" sz="1600" dirty="0" smtClean="0"/>
              <a:t>РФ, </a:t>
            </a:r>
            <a:r>
              <a:rPr lang="ru-RU" sz="1600" dirty="0"/>
              <a:t>решений, поручений </a:t>
            </a:r>
            <a:r>
              <a:rPr lang="ru-RU" sz="1600" dirty="0" smtClean="0"/>
              <a:t>ВИОГВ субъектов РФ, </a:t>
            </a:r>
            <a:r>
              <a:rPr lang="ru-RU" sz="1600" dirty="0"/>
              <a:t>муниципальных правовых </a:t>
            </a:r>
            <a:r>
              <a:rPr lang="ru-RU" sz="1600" dirty="0" smtClean="0"/>
              <a:t>актов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u-RU" sz="1600" dirty="0"/>
              <a:t>реализация решения, принятого государственным заказчиком, муниципальным заказчиком или юридическим лицом по итогам обязательного общественного обсуждения </a:t>
            </a:r>
            <a:r>
              <a:rPr lang="ru-RU" sz="1600" dirty="0" smtClean="0"/>
              <a:t>закупки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ru-RU" sz="1600" dirty="0"/>
              <a:t>использование в соответствии с законодательством </a:t>
            </a:r>
            <a:r>
              <a:rPr lang="ru-RU" sz="1600" dirty="0" smtClean="0"/>
              <a:t>РФ экономии</a:t>
            </a:r>
            <a:r>
              <a:rPr lang="ru-RU" sz="1600" dirty="0"/>
              <a:t>, полученной при осуществлении </a:t>
            </a:r>
            <a:r>
              <a:rPr lang="ru-RU" sz="1600" dirty="0" smtClean="0"/>
              <a:t>закупки</a:t>
            </a:r>
          </a:p>
          <a:p>
            <a:pPr>
              <a:spcAft>
                <a:spcPts val="1200"/>
              </a:spcAft>
            </a:pPr>
            <a:r>
              <a:rPr lang="ru-RU" sz="1600" dirty="0" smtClean="0"/>
              <a:t>ВИОГВ субъекта РФ, местная администрация вправе установить дополнительные основания для внесения изменений в планы закупок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910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6186" y="476672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ea typeface="Arial Unicode MS" pitchFamily="34" charset="-128"/>
                <a:cs typeface="Arial Unicode MS"/>
              </a:rPr>
              <a:t>План закупок: требования к форме</a:t>
            </a:r>
            <a:endParaRPr lang="ru-RU" sz="20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74178" y="5589240"/>
            <a:ext cx="88569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 </a:t>
            </a:r>
            <a:r>
              <a:rPr lang="ru-RU" sz="1400" b="1" dirty="0"/>
              <a:t>До 1 января 2017 </a:t>
            </a:r>
            <a:r>
              <a:rPr lang="ru-RU" sz="1400" b="1" dirty="0" smtClean="0"/>
              <a:t>г. </a:t>
            </a:r>
            <a:r>
              <a:rPr lang="ru-RU" sz="1400" dirty="0" smtClean="0"/>
              <a:t>в плане </a:t>
            </a:r>
            <a:r>
              <a:rPr lang="ru-RU" sz="1400" dirty="0"/>
              <a:t>закупок государственного (муниципального) заказчика </a:t>
            </a:r>
            <a:r>
              <a:rPr lang="ru-RU" sz="1400" dirty="0" smtClean="0"/>
              <a:t>ИКЗ формируется </a:t>
            </a:r>
            <a:r>
              <a:rPr lang="ru-RU" sz="1400" dirty="0"/>
              <a:t>на основе </a:t>
            </a:r>
            <a:r>
              <a:rPr lang="ru-RU" sz="1400" smtClean="0"/>
              <a:t>кода главы и  </a:t>
            </a:r>
            <a:r>
              <a:rPr lang="ru-RU" sz="1400" dirty="0"/>
              <a:t>вида расходов бюджетной классификации </a:t>
            </a:r>
            <a:r>
              <a:rPr lang="ru-RU" sz="1400" dirty="0" smtClean="0"/>
              <a:t>и </a:t>
            </a:r>
            <a:r>
              <a:rPr lang="ru-RU" sz="1400" dirty="0"/>
              <a:t>кода </a:t>
            </a:r>
            <a:r>
              <a:rPr lang="ru-RU" sz="1400" dirty="0" smtClean="0"/>
              <a:t>ОКПД, </a:t>
            </a:r>
            <a:r>
              <a:rPr lang="ru-RU" sz="1400" dirty="0"/>
              <a:t>а </a:t>
            </a:r>
            <a:r>
              <a:rPr lang="ru-RU" sz="1400" dirty="0" smtClean="0"/>
              <a:t>в плане </a:t>
            </a:r>
            <a:r>
              <a:rPr lang="ru-RU" sz="1400" dirty="0"/>
              <a:t>закупок государственного (муниципального) унитарного предприятия – на основе кода </a:t>
            </a:r>
            <a:r>
              <a:rPr lang="ru-RU" sz="1400" dirty="0" smtClean="0"/>
              <a:t>ОКПД. </a:t>
            </a:r>
            <a:r>
              <a:rPr lang="ru-RU" sz="1400" b="1" dirty="0"/>
              <a:t>До 1 января 2016 </a:t>
            </a:r>
            <a:r>
              <a:rPr lang="ru-RU" sz="1400" b="1" dirty="0" smtClean="0"/>
              <a:t>г. </a:t>
            </a:r>
            <a:r>
              <a:rPr lang="ru-RU" sz="1400" dirty="0" smtClean="0"/>
              <a:t>в плане </a:t>
            </a:r>
            <a:r>
              <a:rPr lang="ru-RU" sz="1400" dirty="0"/>
              <a:t>закупок бюджетного, автономного учреждения </a:t>
            </a:r>
            <a:r>
              <a:rPr lang="ru-RU" sz="1400" dirty="0" smtClean="0"/>
              <a:t>ИКЗ формируется </a:t>
            </a:r>
            <a:r>
              <a:rPr lang="ru-RU" sz="1400" dirty="0"/>
              <a:t>на основе кода </a:t>
            </a:r>
            <a:r>
              <a:rPr lang="ru-RU" sz="1400" dirty="0" smtClean="0"/>
              <a:t>КОСГУ </a:t>
            </a:r>
            <a:r>
              <a:rPr lang="ru-RU" sz="1400" dirty="0"/>
              <a:t>и кода </a:t>
            </a:r>
            <a:r>
              <a:rPr lang="ru-RU" sz="1400" dirty="0" smtClean="0"/>
              <a:t>ОКПД, </a:t>
            </a:r>
            <a:r>
              <a:rPr lang="ru-RU" sz="1400" dirty="0"/>
              <a:t>а </a:t>
            </a:r>
            <a:r>
              <a:rPr lang="ru-RU" sz="1400" b="1" dirty="0"/>
              <a:t>с 1 января 2016 </a:t>
            </a:r>
            <a:r>
              <a:rPr lang="ru-RU" sz="1400" b="1" dirty="0" smtClean="0"/>
              <a:t>г. </a:t>
            </a:r>
            <a:r>
              <a:rPr lang="ru-RU" sz="1400" dirty="0"/>
              <a:t>– на основе кода </a:t>
            </a:r>
            <a:r>
              <a:rPr lang="ru-RU" sz="1400" dirty="0" smtClean="0"/>
              <a:t>ОКПД.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292558"/>
              </p:ext>
            </p:extLst>
          </p:nvPr>
        </p:nvGraphicFramePr>
        <p:xfrm>
          <a:off x="180844" y="876782"/>
          <a:ext cx="8786811" cy="46677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9214"/>
                <a:gridCol w="432048"/>
                <a:gridCol w="936104"/>
                <a:gridCol w="720080"/>
                <a:gridCol w="432048"/>
                <a:gridCol w="792088"/>
                <a:gridCol w="360040"/>
                <a:gridCol w="432048"/>
                <a:gridCol w="504056"/>
                <a:gridCol w="576064"/>
                <a:gridCol w="504056"/>
                <a:gridCol w="504056"/>
                <a:gridCol w="1152128"/>
                <a:gridCol w="504056"/>
                <a:gridCol w="558725"/>
              </a:tblGrid>
              <a:tr h="471248">
                <a:tc row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п/п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Иденти­фикаци­онный код за­купки</a:t>
                      </a:r>
                      <a:r>
                        <a:rPr lang="ru-RU" sz="1400" dirty="0" smtClean="0">
                          <a:effectLst/>
                        </a:rPr>
                        <a:t>*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Цель осуществления закупки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объекта закупки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Планируемый год размещения извещения, направления приглашения, заключения контракта с единственным поставщиком (подрядчиком, исполнителем)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Объем финансового обеспечения (тыс. рублей)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Сроки (перио­дичность) осуществления планируемых закупок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Дополнительная информация в соответствии с пунктом 7 части 2 статьи 17 Федерального закона «О контрактной системе в сфере закупок товаров, работ, услуг для обеспечения государственных и муни­ципальных нужд»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Информация о проведении об­щественного обсуждения за­купки (да или нет)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Обос­нование внесения изме­нений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</a:tr>
              <a:tr h="311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том числе планируемые платежи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наименование мероприятия государственной (муниципальной) программы либо непрограммные направления деятельности (функции, полномочия) </a:t>
                      </a:r>
                      <a:endParaRPr lang="ru-RU" sz="13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ожидаемый результат реализации мероприятия государственной (муниципальной) программы)*</a:t>
                      </a:r>
                      <a:endParaRPr lang="ru-RU" sz="13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текущий финансовый год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плановый период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последующие годы 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5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первый год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второй год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51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11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</a:t>
                      </a:r>
                      <a:endParaRPr lang="ru-RU" sz="1400" b="1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400" b="1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14</a:t>
                      </a:r>
                      <a:endParaRPr lang="ru-RU" sz="1400" b="1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</a:tr>
              <a:tr h="224037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</a:tr>
              <a:tr h="21279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/>
                </a:tc>
              </a:tr>
              <a:tr h="291224">
                <a:tc gridSpan="6">
                  <a:txBody>
                    <a:bodyPr/>
                    <a:lstStyle/>
                    <a:p>
                      <a:pPr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X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X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X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X</a:t>
                      </a:r>
                      <a:endParaRPr lang="ru-RU" sz="140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</a:tr>
              <a:tr h="308177">
                <a:tc grid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объем финансового обеспечения, предусмотренного на заключение контрактов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X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X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X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X</a:t>
                      </a:r>
                      <a:endParaRPr lang="ru-RU" sz="1400" dirty="0">
                        <a:effectLst/>
                        <a:latin typeface="Times New Roman CYR"/>
                        <a:ea typeface="Times New Roman"/>
                        <a:cs typeface="Times New Roman"/>
                      </a:endParaRPr>
                    </a:p>
                  </a:txBody>
                  <a:tcPr marL="21940" marR="2194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489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шаблон МФ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new_shablon">
  <a:themeElements>
    <a:clrScheme name="">
      <a:dk1>
        <a:srgbClr val="003864"/>
      </a:dk1>
      <a:lt1>
        <a:srgbClr val="E6E6EB"/>
      </a:lt1>
      <a:dk2>
        <a:srgbClr val="0095CE"/>
      </a:dk2>
      <a:lt2>
        <a:srgbClr val="E6E6EB"/>
      </a:lt2>
      <a:accent1>
        <a:srgbClr val="005F9C"/>
      </a:accent1>
      <a:accent2>
        <a:srgbClr val="ED1B2E"/>
      </a:accent2>
      <a:accent3>
        <a:srgbClr val="F0F0F3"/>
      </a:accent3>
      <a:accent4>
        <a:srgbClr val="002E54"/>
      </a:accent4>
      <a:accent5>
        <a:srgbClr val="AAB6CB"/>
      </a:accent5>
      <a:accent6>
        <a:srgbClr val="D71729"/>
      </a:accent6>
      <a:hlink>
        <a:srgbClr val="CCCCFF"/>
      </a:hlink>
      <a:folHlink>
        <a:srgbClr val="808080"/>
      </a:folHlink>
    </a:clrScheme>
    <a:fontScheme name="new_shabl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w_shabl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3864"/>
    </a:dk1>
    <a:lt1>
      <a:srgbClr val="E6E6EB"/>
    </a:lt1>
    <a:dk2>
      <a:srgbClr val="0095CE"/>
    </a:dk2>
    <a:lt2>
      <a:srgbClr val="E6E6EB"/>
    </a:lt2>
    <a:accent1>
      <a:srgbClr val="005F9C"/>
    </a:accent1>
    <a:accent2>
      <a:srgbClr val="ED1B2E"/>
    </a:accent2>
    <a:accent3>
      <a:srgbClr val="F0F0F3"/>
    </a:accent3>
    <a:accent4>
      <a:srgbClr val="002E54"/>
    </a:accent4>
    <a:accent5>
      <a:srgbClr val="AAB6CB"/>
    </a:accent5>
    <a:accent6>
      <a:srgbClr val="D71729"/>
    </a:accent6>
    <a:hlink>
      <a:srgbClr val="FFD50C"/>
    </a:hlink>
    <a:folHlink>
      <a:srgbClr val="19933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4204</Words>
  <Application>Microsoft Office PowerPoint</Application>
  <PresentationFormat>Экран (4:3)</PresentationFormat>
  <Paragraphs>849</Paragraphs>
  <Slides>37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Специальное оформление</vt:lpstr>
      <vt:lpstr>1_Специальное оформление</vt:lpstr>
      <vt:lpstr>шаблон МФ</vt:lpstr>
      <vt:lpstr>new_shablon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по нормированию затрат [1]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отбора вида товара (работы, услуги) для включения в перечень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БАРАШКИН ИГОРЬ ВИКТОРОВИЧ</dc:creator>
  <cp:lastModifiedBy>СААКЯН ТАТЬЯНА ВАСИЛЬЕВНА</cp:lastModifiedBy>
  <cp:revision>427</cp:revision>
  <cp:lastPrinted>2014-08-13T17:31:10Z</cp:lastPrinted>
  <dcterms:created xsi:type="dcterms:W3CDTF">2012-02-09T16:39:19Z</dcterms:created>
  <dcterms:modified xsi:type="dcterms:W3CDTF">2014-11-06T18:39:24Z</dcterms:modified>
</cp:coreProperties>
</file>