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theme/themeOverride4.xml" ContentType="application/vnd.openxmlformats-officedocument.themeOverr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theme/themeOverride5.xml" ContentType="application/vnd.openxmlformats-officedocument.themeOverride+xml"/>
  <Override PartName="/ppt/charts/chart11.xml" ContentType="application/vnd.openxmlformats-officedocument.drawingml.chart+xml"/>
  <Override PartName="/ppt/theme/themeOverride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33"/>
  </p:notesMasterIdLst>
  <p:handoutMasterIdLst>
    <p:handoutMasterId r:id="rId34"/>
  </p:handoutMasterIdLst>
  <p:sldIdLst>
    <p:sldId id="433" r:id="rId2"/>
    <p:sldId id="1016" r:id="rId3"/>
    <p:sldId id="972" r:id="rId4"/>
    <p:sldId id="973" r:id="rId5"/>
    <p:sldId id="974" r:id="rId6"/>
    <p:sldId id="975" r:id="rId7"/>
    <p:sldId id="976" r:id="rId8"/>
    <p:sldId id="952" r:id="rId9"/>
    <p:sldId id="1015" r:id="rId10"/>
    <p:sldId id="979" r:id="rId11"/>
    <p:sldId id="980" r:id="rId12"/>
    <p:sldId id="1009" r:id="rId13"/>
    <p:sldId id="1004" r:id="rId14"/>
    <p:sldId id="1005" r:id="rId15"/>
    <p:sldId id="1008" r:id="rId16"/>
    <p:sldId id="1007" r:id="rId17"/>
    <p:sldId id="1010" r:id="rId18"/>
    <p:sldId id="1011" r:id="rId19"/>
    <p:sldId id="998" r:id="rId20"/>
    <p:sldId id="991" r:id="rId21"/>
    <p:sldId id="983" r:id="rId22"/>
    <p:sldId id="1014" r:id="rId23"/>
    <p:sldId id="984" r:id="rId24"/>
    <p:sldId id="985" r:id="rId25"/>
    <p:sldId id="986" r:id="rId26"/>
    <p:sldId id="987" r:id="rId27"/>
    <p:sldId id="1017" r:id="rId28"/>
    <p:sldId id="1018" r:id="rId29"/>
    <p:sldId id="1001" r:id="rId30"/>
    <p:sldId id="960" r:id="rId31"/>
    <p:sldId id="475" r:id="rId3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5C5"/>
    <a:srgbClr val="D8CC9E"/>
    <a:srgbClr val="FF0000"/>
    <a:srgbClr val="FF8B8B"/>
    <a:srgbClr val="A7CFAB"/>
    <a:srgbClr val="99FF99"/>
    <a:srgbClr val="FFFFFF"/>
    <a:srgbClr val="CCFFFF"/>
    <a:srgbClr val="00CC99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97" autoAdjust="0"/>
    <p:restoredTop sz="94545" autoAdjust="0"/>
  </p:normalViewPr>
  <p:slideViewPr>
    <p:cSldViewPr>
      <p:cViewPr>
        <p:scale>
          <a:sx n="70" d="100"/>
          <a:sy n="70" d="100"/>
        </p:scale>
        <p:origin x="-1272" y="-126"/>
      </p:cViewPr>
      <p:guideLst>
        <p:guide orient="horz" pos="4128"/>
        <p:guide pos="2880"/>
      </p:guideLst>
    </p:cSldViewPr>
  </p:slideViewPr>
  <p:outlineViewPr>
    <p:cViewPr>
      <p:scale>
        <a:sx n="33" d="100"/>
        <a:sy n="33" d="100"/>
      </p:scale>
      <p:origin x="0" y="23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688"/>
    </p:cViewPr>
  </p:sorterViewPr>
  <p:notesViewPr>
    <p:cSldViewPr>
      <p:cViewPr varScale="1">
        <p:scale>
          <a:sx n="57" d="100"/>
          <a:sy n="57" d="100"/>
        </p:scale>
        <p:origin x="-2520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G:\&#1057;&#1054;&#1050;&#1054;&#1044;\&#1064;&#1080;&#1096;&#1082;&#1086;&#1074;&#1072;%20&#1057;%20&#1043;\&#1054;&#1056;&#1043;&#1047;%20-%20&#1087;&#1083;&#1072;&#1085;%20&#1079;&#1072;&#1082;&#1091;&#1087;&#1086;&#1082;%202017\&#1054;&#1058;&#1063;&#1045;&#1058;&#1067;%20&#1054;&#1056;&#1043;&#1047;\&#1072;&#1085;&#1072;&#1083;&#1080;&#1079;%20&#1079;&#1072;&#1082;&#1091;&#1087;&#1086;&#1082;%20&#1079;&#1072;%202017%20&#1075;&#1086;&#1076;.xlsx" TargetMode="External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file:///E:\05,02,2016\&#1057;&#1054;&#1050;&#1054;&#1044;%20-%20&#1084;&#1072;&#1090;&#1077;&#1088;&#1080;&#1072;&#1083;&#1099;%20&#1080;%20&#1087;&#1088;&#1077;&#1079;&#1077;&#1085;&#1090;&#1072;&#1094;&#1080;&#1080;\&#1084;&#1077;&#1076;%20&#1089;&#1086;&#1074;&#1077;&#1090;%202015\&#1072;&#1085;&#1072;&#1083;&#1080;&#1079;%20&#1080;&#1090;&#1086;&#1075;&#1080;%202015.xlsx" TargetMode="External"/><Relationship Id="rId1" Type="http://schemas.openxmlformats.org/officeDocument/2006/relationships/themeOverride" Target="../theme/themeOverride5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file:///E:\05,02,2016\&#1057;&#1054;&#1050;&#1054;&#1044;%20-%20&#1084;&#1072;&#1090;&#1077;&#1088;&#1080;&#1072;&#1083;&#1099;%20&#1080;%20&#1087;&#1088;&#1077;&#1079;&#1077;&#1085;&#1090;&#1072;&#1094;&#1080;&#1080;\&#1084;&#1077;&#1076;%20&#1089;&#1086;&#1074;&#1077;&#1090;%202015\&#1072;&#1085;&#1072;&#1083;&#1080;&#1079;%20&#1080;&#1090;&#1086;&#1075;&#1080;%202015.xlsx" TargetMode="External"/><Relationship Id="rId1" Type="http://schemas.openxmlformats.org/officeDocument/2006/relationships/themeOverride" Target="../theme/themeOverride6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G:\&#1057;&#1054;&#1050;&#1054;&#1044;\&#1064;&#1080;&#1096;&#1082;&#1086;&#1074;&#1072;%20&#1057;%20&#1043;\&#1054;&#1056;&#1043;&#1047;%20-%20&#1087;&#1083;&#1072;&#1085;%20&#1079;&#1072;&#1082;&#1091;&#1087;&#1086;&#1082;%202017\&#1054;&#1058;&#1063;&#1045;&#1058;&#1067;%20&#1054;&#1056;&#1043;&#1047;\&#1072;&#1085;&#1072;&#1083;&#1080;&#1079;%20&#1079;&#1072;&#1082;&#1091;&#1087;&#1086;&#1082;%20&#1079;&#1072;%202017%20&#1075;&#1086;&#1076;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G:\&#1057;&#1054;&#1050;&#1054;&#1044;\&#1064;&#1080;&#1096;&#1082;&#1086;&#1074;&#1072;%20&#1057;%20&#1043;\&#1054;&#1056;&#1043;&#1047;%20-%20&#1087;&#1083;&#1072;&#1085;%20&#1079;&#1072;&#1082;&#1091;&#1087;&#1086;&#1082;%202017\&#1054;&#1058;&#1063;&#1045;&#1058;&#1067;%20&#1054;&#1056;&#1043;&#1047;\&#1072;&#1085;&#1072;&#1083;&#1080;&#1079;%20&#1079;&#1072;&#1082;&#1091;&#1087;&#1086;&#1082;%20&#1079;&#1072;%202017%20&#1075;&#1086;&#1076;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hishkovaSG\Documents\&#1064;&#1080;&#1096;&#1082;&#1086;&#1074;&#1072;%20&#1057;%20&#1043;\&#1057;&#1054;&#1050;&#1054;&#1044;%20-%20&#1084;&#1072;&#1090;&#1077;&#1088;&#1080;&#1072;&#1083;&#1099;%20&#1080;%20&#1087;&#1088;&#1077;&#1079;&#1077;&#1085;&#1090;&#1072;&#1094;&#1080;&#1080;\&#1084;&#1077;&#1076;%20&#1089;&#1086;&#1074;&#1077;&#1090;%202018\&#1080;&#1085;&#1092;&#1086;%20&#1082;%20&#1089;&#1083;&#1072;&#1081;&#1076;&#1072;&#1084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hishkovaSG\Documents\&#1064;&#1080;&#1096;&#1082;&#1086;&#1074;&#1072;%20&#1057;%20&#1043;\&#1057;&#1054;&#1050;&#1054;&#1044;%20-%20&#1084;&#1072;&#1090;&#1077;&#1088;&#1080;&#1072;&#1083;&#1099;%20&#1080;%20&#1087;&#1088;&#1077;&#1079;&#1077;&#1085;&#1090;&#1072;&#1094;&#1080;&#1080;\&#1084;&#1077;&#1076;%20&#1089;&#1086;&#1074;&#1077;&#1090;%202018\&#1080;&#1085;&#1092;&#1086;%20&#1082;%20&#1089;&#1083;&#1072;&#1081;&#1076;&#1072;&#1084;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G:\&#1057;&#1054;&#1050;&#1054;&#1044;\&#1064;&#1080;&#1096;&#1082;&#1086;&#1074;&#1072;%20&#1057;%20&#1043;\&#1054;&#1056;&#1043;&#1047;%20-%20&#1087;&#1083;&#1072;&#1085;%20&#1079;&#1072;&#1082;&#1091;&#1087;&#1086;&#1082;%202017\&#1054;&#1058;&#1063;&#1045;&#1058;&#1067;%20&#1054;&#1056;&#1043;&#1047;\&#1072;&#1085;&#1072;&#1083;&#1080;&#1079;%20&#1079;&#1072;&#1082;&#1091;&#1087;&#1086;&#1082;%20&#1079;&#1072;%202017%20&#1075;&#1086;&#1076;.xlsx" TargetMode="External"/><Relationship Id="rId1" Type="http://schemas.openxmlformats.org/officeDocument/2006/relationships/themeOverride" Target="../theme/themeOverride4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hishkovaSG\Documents\&#1064;&#1080;&#1096;&#1082;&#1086;&#1074;&#1072;%20&#1057;%20&#1043;\&#1057;&#1054;&#1050;&#1054;&#1044;%20-%20&#1084;&#1072;&#1090;&#1077;&#1088;&#1080;&#1072;&#1083;&#1099;%20&#1080;%20&#1087;&#1088;&#1077;&#1079;&#1077;&#1085;&#1090;&#1072;&#1094;&#1080;&#1080;\&#1084;&#1077;&#1076;%20&#1089;&#1086;&#1074;&#1077;&#1090;%202018\&#1080;&#1085;&#1092;&#1086;%20&#1082;%20&#1089;&#1083;&#1072;&#1081;&#1076;&#1072;&#1084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hishkovaSG\Documents\&#1064;&#1080;&#1096;&#1082;&#1086;&#1074;&#1072;%20&#1057;%20&#1043;\&#1057;&#1054;&#1050;&#1054;&#1044;%20-%20&#1084;&#1072;&#1090;&#1077;&#1088;&#1080;&#1072;&#1083;&#1099;%20&#1080;%20&#1087;&#1088;&#1077;&#1079;&#1077;&#1085;&#1090;&#1072;&#1094;&#1080;&#1080;\&#1084;&#1077;&#1076;%20&#1089;&#1086;&#1074;&#1077;&#1090;%202018\&#1080;&#1085;&#1092;&#1086;%20&#1082;%20&#1089;&#1083;&#1072;&#1081;&#1076;&#1072;&#1084;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hishkovaSG\Documents\&#1064;&#1080;&#1096;&#1082;&#1086;&#1074;&#1072;%20&#1057;%20&#1043;\&#1057;&#1054;&#1050;&#1054;&#1044;%20-%20&#1084;&#1072;&#1090;&#1077;&#1088;&#1080;&#1072;&#1083;&#1099;%20&#1080;%20&#1087;&#1088;&#1077;&#1079;&#1077;&#1085;&#1090;&#1072;&#1094;&#1080;&#1080;\&#1084;&#1077;&#1076;%20&#1089;&#1086;&#1074;&#1077;&#1090;%202018\&#1080;&#1085;&#1092;&#1086;%20&#1082;%20&#1089;&#1083;&#1072;&#1081;&#1076;&#1072;&#1084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3087692307692308"/>
          <c:y val="3.0397814079210255E-2"/>
          <c:w val="0.60456410256410253"/>
          <c:h val="0.850422689701100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'реестр закупок 2017'!$B$23</c:f>
              <c:strCache>
                <c:ptCount val="1"/>
                <c:pt idx="0">
                  <c:v>Доведенные лимиты</c:v>
                </c:pt>
              </c:strCache>
            </c:strRef>
          </c:tx>
          <c:spPr>
            <a:solidFill>
              <a:srgbClr val="FFFFFF">
                <a:lumMod val="65000"/>
              </a:srgbClr>
            </a:solidFill>
          </c:spPr>
          <c:invertIfNegative val="0"/>
          <c:cat>
            <c:strRef>
              <c:f>'реестр закупок 2017'!$A$24:$A$38</c:f>
              <c:strCache>
                <c:ptCount val="15"/>
                <c:pt idx="0">
                  <c:v>Кузнецова С.С.</c:v>
                </c:pt>
                <c:pt idx="1">
                  <c:v>Макарычева Ю.Ю.</c:v>
                </c:pt>
                <c:pt idx="2">
                  <c:v>Порунов Н.Ю.</c:v>
                </c:pt>
                <c:pt idx="3">
                  <c:v>Бекарев А.В.</c:v>
                </c:pt>
                <c:pt idx="4">
                  <c:v>Ступина Н.В.</c:v>
                </c:pt>
                <c:pt idx="5">
                  <c:v>Черников В.В.</c:v>
                </c:pt>
                <c:pt idx="6">
                  <c:v>Янюкин В.В.</c:v>
                </c:pt>
                <c:pt idx="7">
                  <c:v>Шишакина Е.Н.</c:v>
                </c:pt>
                <c:pt idx="8">
                  <c:v>Шишкова С.Г.</c:v>
                </c:pt>
                <c:pt idx="9">
                  <c:v>Шувалова С.А.</c:v>
                </c:pt>
                <c:pt idx="10">
                  <c:v>Подусова Т.Н.</c:v>
                </c:pt>
                <c:pt idx="11">
                  <c:v>Золотарева Т.Г.</c:v>
                </c:pt>
                <c:pt idx="12">
                  <c:v>Фролова Е.В.</c:v>
                </c:pt>
                <c:pt idx="13">
                  <c:v>Валуйская Л.М.</c:v>
                </c:pt>
                <c:pt idx="14">
                  <c:v>Югина О.В.</c:v>
                </c:pt>
              </c:strCache>
            </c:strRef>
          </c:cat>
          <c:val>
            <c:numRef>
              <c:f>'реестр закупок 2017'!$B$24:$B$38</c:f>
              <c:numCache>
                <c:formatCode>#,##0.00_р_.</c:formatCode>
                <c:ptCount val="15"/>
                <c:pt idx="0">
                  <c:v>270607977.67000002</c:v>
                </c:pt>
                <c:pt idx="1">
                  <c:v>241496128.86000001</c:v>
                </c:pt>
                <c:pt idx="2">
                  <c:v>152803524.56999999</c:v>
                </c:pt>
                <c:pt idx="3">
                  <c:v>90799507.280000001</c:v>
                </c:pt>
                <c:pt idx="4">
                  <c:v>55060829.5</c:v>
                </c:pt>
                <c:pt idx="5">
                  <c:v>24517820.57</c:v>
                </c:pt>
                <c:pt idx="6">
                  <c:v>15709986.6</c:v>
                </c:pt>
                <c:pt idx="7">
                  <c:v>5200219.53</c:v>
                </c:pt>
                <c:pt idx="8">
                  <c:v>2546806.79</c:v>
                </c:pt>
                <c:pt idx="9">
                  <c:v>1035810</c:v>
                </c:pt>
                <c:pt idx="10">
                  <c:v>0</c:v>
                </c:pt>
                <c:pt idx="11">
                  <c:v>987488.89</c:v>
                </c:pt>
                <c:pt idx="12">
                  <c:v>247614</c:v>
                </c:pt>
                <c:pt idx="13">
                  <c:v>99000</c:v>
                </c:pt>
                <c:pt idx="14">
                  <c:v>0</c:v>
                </c:pt>
              </c:numCache>
            </c:numRef>
          </c:val>
        </c:ser>
        <c:ser>
          <c:idx val="1"/>
          <c:order val="1"/>
          <c:tx>
            <c:strRef>
              <c:f>'реестр закупок 2017'!$C$23</c:f>
              <c:strCache>
                <c:ptCount val="1"/>
                <c:pt idx="0">
                  <c:v>Ориентировочная цена контракта по реестру закупок, руб.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'реестр закупок 2017'!$A$24:$A$38</c:f>
              <c:strCache>
                <c:ptCount val="15"/>
                <c:pt idx="0">
                  <c:v>Кузнецова С.С.</c:v>
                </c:pt>
                <c:pt idx="1">
                  <c:v>Макарычева Ю.Ю.</c:v>
                </c:pt>
                <c:pt idx="2">
                  <c:v>Порунов Н.Ю.</c:v>
                </c:pt>
                <c:pt idx="3">
                  <c:v>Бекарев А.В.</c:v>
                </c:pt>
                <c:pt idx="4">
                  <c:v>Ступина Н.В.</c:v>
                </c:pt>
                <c:pt idx="5">
                  <c:v>Черников В.В.</c:v>
                </c:pt>
                <c:pt idx="6">
                  <c:v>Янюкин В.В.</c:v>
                </c:pt>
                <c:pt idx="7">
                  <c:v>Шишакина Е.Н.</c:v>
                </c:pt>
                <c:pt idx="8">
                  <c:v>Шишкова С.Г.</c:v>
                </c:pt>
                <c:pt idx="9">
                  <c:v>Шувалова С.А.</c:v>
                </c:pt>
                <c:pt idx="10">
                  <c:v>Подусова Т.Н.</c:v>
                </c:pt>
                <c:pt idx="11">
                  <c:v>Золотарева Т.Г.</c:v>
                </c:pt>
                <c:pt idx="12">
                  <c:v>Фролова Е.В.</c:v>
                </c:pt>
                <c:pt idx="13">
                  <c:v>Валуйская Л.М.</c:v>
                </c:pt>
                <c:pt idx="14">
                  <c:v>Югина О.В.</c:v>
                </c:pt>
              </c:strCache>
            </c:strRef>
          </c:cat>
          <c:val>
            <c:numRef>
              <c:f>'реестр закупок 2017'!$C$24:$C$38</c:f>
              <c:numCache>
                <c:formatCode>_(* #,##0.00_);_(* \(#,##0.00\);_(* "-"??_);_(@_)</c:formatCode>
                <c:ptCount val="15"/>
                <c:pt idx="0">
                  <c:v>331671683.92999995</c:v>
                </c:pt>
                <c:pt idx="1">
                  <c:v>254021138.04999995</c:v>
                </c:pt>
                <c:pt idx="2">
                  <c:v>169315292.38000003</c:v>
                </c:pt>
                <c:pt idx="3">
                  <c:v>138734665.89999998</c:v>
                </c:pt>
                <c:pt idx="4">
                  <c:v>61523523</c:v>
                </c:pt>
                <c:pt idx="5">
                  <c:v>48739011.5</c:v>
                </c:pt>
                <c:pt idx="6">
                  <c:v>14596000</c:v>
                </c:pt>
                <c:pt idx="7">
                  <c:v>5447116</c:v>
                </c:pt>
                <c:pt idx="8">
                  <c:v>2472206.79</c:v>
                </c:pt>
                <c:pt idx="9">
                  <c:v>1135810</c:v>
                </c:pt>
                <c:pt idx="10">
                  <c:v>800000</c:v>
                </c:pt>
                <c:pt idx="11">
                  <c:v>444056</c:v>
                </c:pt>
                <c:pt idx="12">
                  <c:v>204000</c:v>
                </c:pt>
                <c:pt idx="13">
                  <c:v>200000</c:v>
                </c:pt>
                <c:pt idx="14">
                  <c:v>126247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8"/>
        <c:axId val="37590528"/>
        <c:axId val="37592064"/>
      </c:barChart>
      <c:catAx>
        <c:axId val="375905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37592064"/>
        <c:crosses val="autoZero"/>
        <c:auto val="1"/>
        <c:lblAlgn val="ctr"/>
        <c:lblOffset val="100"/>
        <c:noMultiLvlLbl val="0"/>
      </c:catAx>
      <c:valAx>
        <c:axId val="37592064"/>
        <c:scaling>
          <c:orientation val="minMax"/>
        </c:scaling>
        <c:delete val="0"/>
        <c:axPos val="b"/>
        <c:numFmt formatCode="#,##0" sourceLinked="0"/>
        <c:majorTickMark val="out"/>
        <c:minorTickMark val="none"/>
        <c:tickLblPos val="nextTo"/>
        <c:crossAx val="37590528"/>
        <c:crosses val="autoZero"/>
        <c:crossBetween val="between"/>
        <c:majorUnit val="400000"/>
      </c:valAx>
    </c:plotArea>
    <c:legend>
      <c:legendPos val="b"/>
      <c:layout>
        <c:manualLayout>
          <c:xMode val="edge"/>
          <c:yMode val="edge"/>
          <c:x val="7.1606904906117499E-2"/>
          <c:y val="0.93842598033454772"/>
          <c:w val="0.86603808376966085"/>
          <c:h val="6.1574019665452263E-2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7917054316337747E-2"/>
          <c:y val="5.0925925925925923E-2"/>
          <c:w val="0.58295808845219999"/>
          <c:h val="0.7986996937882824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финансы!$A$46</c:f>
              <c:strCache>
                <c:ptCount val="1"/>
                <c:pt idx="0">
                  <c:v>Средства бюджета </c:v>
                </c:pt>
              </c:strCache>
            </c:strRef>
          </c:tx>
          <c:spPr>
            <a:solidFill>
              <a:srgbClr val="394A58"/>
            </a:solidFill>
          </c:spPr>
          <c:invertIfNegative val="0"/>
          <c:cat>
            <c:numRef>
              <c:f>финансы!$B$45:$E$45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финансы!$B$46:$E$46</c:f>
              <c:numCache>
                <c:formatCode>_(* #,##0.00_);_(* \(#,##0.00\);_(* "-"??_);_(@_)</c:formatCode>
                <c:ptCount val="4"/>
                <c:pt idx="0">
                  <c:v>568740310.39999998</c:v>
                </c:pt>
                <c:pt idx="1">
                  <c:v>236218399.01999998</c:v>
                </c:pt>
                <c:pt idx="2">
                  <c:v>233335238.84</c:v>
                </c:pt>
                <c:pt idx="3">
                  <c:v>79886735.289999992</c:v>
                </c:pt>
              </c:numCache>
            </c:numRef>
          </c:val>
        </c:ser>
        <c:ser>
          <c:idx val="1"/>
          <c:order val="1"/>
          <c:tx>
            <c:strRef>
              <c:f>финансы!$A$47</c:f>
              <c:strCache>
                <c:ptCount val="1"/>
                <c:pt idx="0">
                  <c:v>медицинские услуги в части ОМС 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cat>
            <c:numRef>
              <c:f>финансы!$B$45:$E$45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финансы!$B$47:$E$47</c:f>
              <c:numCache>
                <c:formatCode>_(* #,##0.00_);_(* \(#,##0.00\);_(* "-"??_);_(@_)</c:formatCode>
                <c:ptCount val="4"/>
                <c:pt idx="0">
                  <c:v>1055814757.1799999</c:v>
                </c:pt>
                <c:pt idx="1">
                  <c:v>1356947091.9199998</c:v>
                </c:pt>
                <c:pt idx="2">
                  <c:v>1461439827.4300001</c:v>
                </c:pt>
                <c:pt idx="3">
                  <c:v>1845781192.9000001</c:v>
                </c:pt>
              </c:numCache>
            </c:numRef>
          </c:val>
        </c:ser>
        <c:ser>
          <c:idx val="2"/>
          <c:order val="2"/>
          <c:tx>
            <c:strRef>
              <c:f>финансы!$A$48</c:f>
              <c:strCache>
                <c:ptCount val="1"/>
                <c:pt idx="0">
                  <c:v>медицинские услуги в части Приносящей доход деятельности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</c:spPr>
          <c:invertIfNegative val="0"/>
          <c:cat>
            <c:numRef>
              <c:f>финансы!$B$45:$E$45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финансы!$B$48:$E$48</c:f>
              <c:numCache>
                <c:formatCode>_(* #,##0.00_);_(* \(#,##0.00\);_(* "-"??_);_(@_)</c:formatCode>
                <c:ptCount val="4"/>
                <c:pt idx="0">
                  <c:v>91300883.429999992</c:v>
                </c:pt>
                <c:pt idx="1">
                  <c:v>93824311.319999993</c:v>
                </c:pt>
                <c:pt idx="2">
                  <c:v>92565903.950000003</c:v>
                </c:pt>
                <c:pt idx="3">
                  <c:v>101064296.29000002</c:v>
                </c:pt>
              </c:numCache>
            </c:numRef>
          </c:val>
        </c:ser>
        <c:ser>
          <c:idx val="3"/>
          <c:order val="3"/>
          <c:tx>
            <c:strRef>
              <c:f>финансы!$A$49</c:f>
              <c:strCache>
                <c:ptCount val="1"/>
                <c:pt idx="0">
                  <c:v>Немедицинские услуги </c:v>
                </c:pt>
              </c:strCache>
            </c:strRef>
          </c:tx>
          <c:spPr>
            <a:solidFill>
              <a:schemeClr val="accent1">
                <a:lumMod val="25000"/>
              </a:schemeClr>
            </a:solidFill>
          </c:spPr>
          <c:invertIfNegative val="0"/>
          <c:cat>
            <c:numRef>
              <c:f>финансы!$B$45:$E$45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финансы!$B$49:$E$49</c:f>
              <c:numCache>
                <c:formatCode>_(* #,##0.00_);_(* \(#,##0.00\);_(* "-"??_);_(@_)</c:formatCode>
                <c:ptCount val="4"/>
                <c:pt idx="0">
                  <c:v>14468920.639999975</c:v>
                </c:pt>
                <c:pt idx="1">
                  <c:v>30834937.129999995</c:v>
                </c:pt>
                <c:pt idx="2">
                  <c:v>36084749.090000011</c:v>
                </c:pt>
                <c:pt idx="3">
                  <c:v>44483098.600000001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095296"/>
        <c:axId val="37096832"/>
      </c:barChart>
      <c:catAx>
        <c:axId val="370952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37096832"/>
        <c:crosses val="autoZero"/>
        <c:auto val="1"/>
        <c:lblAlgn val="ctr"/>
        <c:lblOffset val="100"/>
        <c:noMultiLvlLbl val="0"/>
      </c:catAx>
      <c:valAx>
        <c:axId val="37096832"/>
        <c:scaling>
          <c:orientation val="minMax"/>
          <c:max val="2100000000"/>
          <c:min val="0"/>
        </c:scaling>
        <c:delete val="0"/>
        <c:axPos val="b"/>
        <c:majorGridlines/>
        <c:numFmt formatCode="_(* #,##0_);_(* \(#,##0\);_(* &quot;-&quot;_);_(@_)" sourceLinked="0"/>
        <c:majorTickMark val="out"/>
        <c:minorTickMark val="none"/>
        <c:tickLblPos val="nextTo"/>
        <c:crossAx val="3709529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4.902019304038633E-2"/>
          <c:y val="0"/>
          <c:w val="0.58064516129032251"/>
          <c:h val="0.94736842105262897"/>
        </c:manualLayout>
      </c:layout>
      <c:pie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</c:dPt>
          <c:dPt>
            <c:idx val="1"/>
            <c:bubble3D val="0"/>
            <c:spPr>
              <a:solidFill>
                <a:srgbClr val="C00000"/>
              </a:solidFill>
            </c:spPr>
          </c:dPt>
          <c:dPt>
            <c:idx val="2"/>
            <c:bubble3D val="0"/>
            <c:spPr>
              <a:solidFill>
                <a:srgbClr val="394A58"/>
              </a:solidFill>
            </c:spPr>
          </c:dPt>
          <c:dPt>
            <c:idx val="3"/>
            <c:bubble3D val="0"/>
            <c:spPr>
              <a:solidFill>
                <a:schemeClr val="accent5">
                  <a:lumMod val="25000"/>
                </a:schemeClr>
              </a:solidFill>
            </c:spPr>
          </c:dPt>
          <c:dPt>
            <c:idx val="4"/>
            <c:bubble3D val="0"/>
            <c:spPr>
              <a:solidFill>
                <a:srgbClr val="A9B9C7"/>
              </a:solidFill>
            </c:spPr>
          </c:dPt>
          <c:dLbls>
            <c:dLbl>
              <c:idx val="2"/>
              <c:layout>
                <c:manualLayout>
                  <c:x val="1.478494623655914E-4"/>
                  <c:y val="1.040129852189527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1.491935483870968E-3"/>
                  <c:y val="-5.70137449924025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>
                    <a:latin typeface="Verdana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ПД!$A$114:$A$118</c:f>
              <c:strCache>
                <c:ptCount val="5"/>
                <c:pt idx="0">
                  <c:v>Услуги, оказываемые за наличный расчет граждан</c:v>
                </c:pt>
                <c:pt idx="1">
                  <c:v>Услуги, оказываемые по договору с организацией</c:v>
                </c:pt>
                <c:pt idx="2">
                  <c:v>Услуги по ДМС</c:v>
                </c:pt>
                <c:pt idx="3">
                  <c:v>Услуги, оказываемые в рамках договоров клинических исследований</c:v>
                </c:pt>
                <c:pt idx="4">
                  <c:v>прочие </c:v>
                </c:pt>
              </c:strCache>
            </c:strRef>
          </c:cat>
          <c:val>
            <c:numRef>
              <c:f>ПД!$B$114:$B$118</c:f>
              <c:numCache>
                <c:formatCode>_(* #,##0.00_);_(* \(#,##0.00\);_(* "-"??_);_(@_)</c:formatCode>
                <c:ptCount val="5"/>
                <c:pt idx="0">
                  <c:v>84716.59</c:v>
                </c:pt>
                <c:pt idx="1">
                  <c:v>11630</c:v>
                </c:pt>
                <c:pt idx="2">
                  <c:v>5709.79</c:v>
                </c:pt>
                <c:pt idx="3">
                  <c:v>2806.9300000000012</c:v>
                </c:pt>
                <c:pt idx="4">
                  <c:v>40684.084890000042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4383327084114483"/>
          <c:y val="0"/>
          <c:w val="0.33820971975277453"/>
          <c:h val="1"/>
        </c:manualLayout>
      </c:layout>
      <c:overlay val="0"/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/>
              <a:t>ЛИМИТ на закупки </a:t>
            </a:r>
            <a:r>
              <a:rPr lang="ru-RU" dirty="0" smtClean="0"/>
              <a:t>2018</a:t>
            </a:r>
            <a:endParaRPr lang="ru-RU" dirty="0"/>
          </a:p>
        </c:rich>
      </c:tx>
      <c:layout>
        <c:manualLayout>
          <c:xMode val="edge"/>
          <c:yMode val="edge"/>
          <c:x val="0.34511489923580158"/>
          <c:y val="2.3474178403755869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5.8419350057752777E-2"/>
          <c:y val="0.10100495360615135"/>
          <c:w val="0.91283989501312324"/>
          <c:h val="0.64284499648811499"/>
        </c:manualLayout>
      </c:layout>
      <c:pieChart>
        <c:varyColors val="1"/>
        <c:ser>
          <c:idx val="0"/>
          <c:order val="0"/>
          <c:tx>
            <c:strRef>
              <c:f>'лимиты ОЛ'!$B$317</c:f>
              <c:strCache>
                <c:ptCount val="1"/>
                <c:pt idx="0">
                  <c:v>ЛИМИТ на закупки 2017</c:v>
                </c:pt>
              </c:strCache>
            </c:strRef>
          </c:tx>
          <c:dPt>
            <c:idx val="0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1"/>
            <c:bubble3D val="0"/>
            <c:spPr>
              <a:solidFill>
                <a:srgbClr val="1F6B38"/>
              </a:solidFill>
            </c:spPr>
          </c:dPt>
          <c:dPt>
            <c:idx val="2"/>
            <c:bubble3D val="0"/>
            <c:spPr>
              <a:solidFill>
                <a:srgbClr val="FFC000"/>
              </a:solidFill>
            </c:spPr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Pt>
            <c:idx val="4"/>
            <c:bubble3D val="0"/>
            <c:spPr>
              <a:solidFill>
                <a:schemeClr val="bg1">
                  <a:lumMod val="50000"/>
                </a:schemeClr>
              </a:solidFill>
            </c:spPr>
          </c:dPt>
          <c:dPt>
            <c:idx val="5"/>
            <c:bubble3D val="0"/>
            <c:spPr>
              <a:solidFill>
                <a:srgbClr val="C000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1200" b="1">
                        <a:solidFill>
                          <a:schemeClr val="bg1"/>
                        </a:solidFill>
                      </a:defRPr>
                    </a:pPr>
                    <a:r>
                      <a:rPr lang="ru-RU" dirty="0" smtClean="0"/>
                      <a:t>30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r>
                      <a:rPr lang="ru-RU" smtClean="0"/>
                      <a:t>7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mtClean="0"/>
                      <a:t>20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mtClean="0"/>
                      <a:t>12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5.3292643043761044E-2"/>
                  <c:y val="2.363997634098554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6.4649422900965328E-2"/>
                  <c:y val="3.594210934900742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4.0552736305610779E-2"/>
                  <c:y val="2.481183690066910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layout>
                <c:manualLayout>
                  <c:x val="-7.6080052493438327E-2"/>
                  <c:y val="3.8636279619977082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2"/>
              <c:delete val="1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'лимиты ОЛ'!$A$318:$A$331</c:f>
              <c:strCache>
                <c:ptCount val="14"/>
                <c:pt idx="0">
                  <c:v>Кузнецова С.С.</c:v>
                </c:pt>
                <c:pt idx="1">
                  <c:v>Макарычева Ю.Ю.</c:v>
                </c:pt>
                <c:pt idx="2">
                  <c:v>Порунов Н.Ю.</c:v>
                </c:pt>
                <c:pt idx="3">
                  <c:v>Бекарев А.В.</c:v>
                </c:pt>
                <c:pt idx="4">
                  <c:v>Ступина Н.В.</c:v>
                </c:pt>
                <c:pt idx="5">
                  <c:v>Черников В.В.</c:v>
                </c:pt>
                <c:pt idx="6">
                  <c:v>Янюкин В.В.</c:v>
                </c:pt>
                <c:pt idx="7">
                  <c:v>Шишакина Е.Н.</c:v>
                </c:pt>
                <c:pt idx="8">
                  <c:v>Шишкова С.Г.</c:v>
                </c:pt>
                <c:pt idx="9">
                  <c:v>Шувалова С.А.</c:v>
                </c:pt>
                <c:pt idx="10">
                  <c:v>Золотарева Т.Г.</c:v>
                </c:pt>
                <c:pt idx="11">
                  <c:v>Фролова Е.В.</c:v>
                </c:pt>
                <c:pt idx="12">
                  <c:v>Валуйская Л.М.</c:v>
                </c:pt>
                <c:pt idx="13">
                  <c:v>Подусова Т.Н.</c:v>
                </c:pt>
              </c:strCache>
            </c:strRef>
          </c:cat>
          <c:val>
            <c:numRef>
              <c:f>'лимиты ОЛ'!$B$318:$B$331</c:f>
              <c:numCache>
                <c:formatCode>_(* #,##0.00_);_(* \(#,##0.00\);_(* "-"??_);_(@_)</c:formatCode>
                <c:ptCount val="14"/>
                <c:pt idx="0">
                  <c:v>270607977.67073661</c:v>
                </c:pt>
                <c:pt idx="1">
                  <c:v>241496128.8592225</c:v>
                </c:pt>
                <c:pt idx="2">
                  <c:v>152803524.57325286</c:v>
                </c:pt>
                <c:pt idx="3">
                  <c:v>90799507.277410462</c:v>
                </c:pt>
                <c:pt idx="4">
                  <c:v>55060829.500040784</c:v>
                </c:pt>
                <c:pt idx="5">
                  <c:v>24517820.570210639</c:v>
                </c:pt>
                <c:pt idx="6">
                  <c:v>15709986.6</c:v>
                </c:pt>
                <c:pt idx="7">
                  <c:v>5200219.5259133633</c:v>
                </c:pt>
                <c:pt idx="8">
                  <c:v>2546806.7867665887</c:v>
                </c:pt>
                <c:pt idx="9">
                  <c:v>1035810</c:v>
                </c:pt>
                <c:pt idx="10">
                  <c:v>987488.88557791454</c:v>
                </c:pt>
                <c:pt idx="11">
                  <c:v>247614</c:v>
                </c:pt>
                <c:pt idx="12">
                  <c:v>99000</c:v>
                </c:pt>
                <c:pt idx="1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1.8667068425094715E-2"/>
          <c:y val="0.76114857121733026"/>
          <c:w val="0.97154855643044624"/>
          <c:h val="0.1965979076559092"/>
        </c:manualLayout>
      </c:layout>
      <c:overlay val="0"/>
      <c:txPr>
        <a:bodyPr/>
        <a:lstStyle/>
        <a:p>
          <a:pPr>
            <a:defRPr sz="13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>
          <a:latin typeface="Verdana" pitchFamily="34" charset="0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ru-RU" sz="1400" dirty="0" smtClean="0"/>
              <a:t>Структура замечаний - нарушений 2017</a:t>
            </a:r>
            <a:endParaRPr lang="ru-RU" sz="1400" dirty="0"/>
          </a:p>
        </c:rich>
      </c:tx>
      <c:layout>
        <c:manualLayout>
          <c:xMode val="edge"/>
          <c:yMode val="edge"/>
          <c:x val="0.27198242265171402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42198560407221825"/>
          <c:y val="0.1268265498502828"/>
          <c:w val="0.57538375884832582"/>
          <c:h val="0.534863775830838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1"/>
            <c:bubble3D val="0"/>
            <c:spPr>
              <a:solidFill>
                <a:srgbClr val="1F6B38"/>
              </a:solidFill>
            </c:spPr>
          </c:dPt>
          <c:dPt>
            <c:idx val="2"/>
            <c:bubble3D val="0"/>
            <c:spPr>
              <a:solidFill>
                <a:srgbClr val="FFC000"/>
              </a:solidFill>
            </c:spPr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Pt>
            <c:idx val="4"/>
            <c:bubble3D val="0"/>
            <c:spPr>
              <a:solidFill>
                <a:schemeClr val="bg1">
                  <a:lumMod val="50000"/>
                </a:schemeClr>
              </a:solidFill>
            </c:spPr>
          </c:dPt>
          <c:dPt>
            <c:idx val="5"/>
            <c:bubble3D val="0"/>
            <c:spPr>
              <a:solidFill>
                <a:srgbClr val="C00000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5.3292643043761044E-2"/>
                  <c:y val="2.363997634098554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6.4649422900965328E-2"/>
                  <c:y val="3.594210934900742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4.0552736305610779E-2"/>
                  <c:y val="2.481183690066910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layout>
                <c:manualLayout>
                  <c:x val="-7.6080052493438327E-2"/>
                  <c:y val="3.8636279619977082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2"/>
              <c:delete val="1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'реестр закупок 2017'!$B$122:$H$122</c:f>
              <c:strCache>
                <c:ptCount val="7"/>
                <c:pt idx="0">
                  <c:v>Замечания - предмет</c:v>
                </c:pt>
                <c:pt idx="1">
                  <c:v>Замечания - объем закупки</c:v>
                </c:pt>
                <c:pt idx="2">
                  <c:v>Замечания - ТЗ  - требования к  ТРУ</c:v>
                </c:pt>
                <c:pt idx="3">
                  <c:v>Замечания - ТЗ  - требования к И/П/П</c:v>
                </c:pt>
                <c:pt idx="4">
                  <c:v>Замечания - НМЦК - КП аффелированность </c:v>
                </c:pt>
                <c:pt idx="5">
                  <c:v>Замечания - НМЦК - прочие по ценовой информации</c:v>
                </c:pt>
                <c:pt idx="6">
                  <c:v>Замечания прочие</c:v>
                </c:pt>
              </c:strCache>
            </c:strRef>
          </c:cat>
          <c:val>
            <c:numRef>
              <c:f>'реестр закупок 2017'!$B$123:$H$123</c:f>
              <c:numCache>
                <c:formatCode>_-* #,##0_р_._-;\-* #,##0_р_._-;_-* "-"??_р_._-;_-@_-</c:formatCode>
                <c:ptCount val="7"/>
                <c:pt idx="0">
                  <c:v>43</c:v>
                </c:pt>
                <c:pt idx="1">
                  <c:v>33</c:v>
                </c:pt>
                <c:pt idx="2">
                  <c:v>150</c:v>
                </c:pt>
                <c:pt idx="3">
                  <c:v>27</c:v>
                </c:pt>
                <c:pt idx="4">
                  <c:v>49</c:v>
                </c:pt>
                <c:pt idx="5">
                  <c:v>95</c:v>
                </c:pt>
                <c:pt idx="6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b"/>
      <c:layout>
        <c:manualLayout>
          <c:xMode val="edge"/>
          <c:yMode val="edge"/>
          <c:x val="5.0505050505050509E-3"/>
          <c:y val="0.58788344238660306"/>
          <c:w val="0.95454545454545459"/>
          <c:h val="0.26657665151011051"/>
        </c:manualLayout>
      </c:layout>
      <c:overlay val="0"/>
      <c:txPr>
        <a:bodyPr/>
        <a:lstStyle/>
        <a:p>
          <a:pPr rtl="0">
            <a:defRPr sz="13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>
          <a:latin typeface="Verdana" pitchFamily="34" charset="0"/>
        </a:defRPr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закупки!$B$95</c:f>
              <c:strCache>
                <c:ptCount val="1"/>
                <c:pt idx="0">
                  <c:v>итого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invertIfNegative val="0"/>
          <c:cat>
            <c:strRef>
              <c:f>закупки!$C$94:$G$94</c:f>
              <c:strCache>
                <c:ptCount val="5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  <c:pt idx="3">
                  <c:v>2017 год</c:v>
                </c:pt>
                <c:pt idx="4">
                  <c:v>2018 год</c:v>
                </c:pt>
              </c:strCache>
            </c:strRef>
          </c:cat>
          <c:val>
            <c:numRef>
              <c:f>закупки!$C$95:$G$95</c:f>
              <c:numCache>
                <c:formatCode>_(* #,##0.00_);_(* \(#,##0.00\);_(* "-"??_);_(@_)</c:formatCode>
                <c:ptCount val="5"/>
                <c:pt idx="0">
                  <c:v>1077</c:v>
                </c:pt>
                <c:pt idx="1">
                  <c:v>904</c:v>
                </c:pt>
                <c:pt idx="2">
                  <c:v>788</c:v>
                </c:pt>
                <c:pt idx="3">
                  <c:v>883</c:v>
                </c:pt>
                <c:pt idx="4">
                  <c:v>969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54055680"/>
        <c:axId val="54057216"/>
      </c:barChart>
      <c:catAx>
        <c:axId val="54055680"/>
        <c:scaling>
          <c:orientation val="minMax"/>
        </c:scaling>
        <c:delete val="0"/>
        <c:axPos val="b"/>
        <c:majorTickMark val="none"/>
        <c:minorTickMark val="none"/>
        <c:tickLblPos val="nextTo"/>
        <c:crossAx val="54057216"/>
        <c:crosses val="autoZero"/>
        <c:auto val="1"/>
        <c:lblAlgn val="ctr"/>
        <c:lblOffset val="100"/>
        <c:noMultiLvlLbl val="0"/>
      </c:catAx>
      <c:valAx>
        <c:axId val="54057216"/>
        <c:scaling>
          <c:orientation val="minMax"/>
        </c:scaling>
        <c:delete val="0"/>
        <c:axPos val="l"/>
        <c:majorGridlines/>
        <c:numFmt formatCode="_(* #,##0.00_);_(* \(#,##0.00\);_(* &quot;-&quot;??_);_(@_)" sourceLinked="1"/>
        <c:majorTickMark val="none"/>
        <c:minorTickMark val="none"/>
        <c:tickLblPos val="nextTo"/>
        <c:spPr>
          <a:ln w="9525">
            <a:noFill/>
          </a:ln>
        </c:spPr>
        <c:crossAx val="540556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закупки!$B$90</c:f>
              <c:strCache>
                <c:ptCount val="1"/>
                <c:pt idx="0">
                  <c:v>конкурентным способом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cat>
            <c:strRef>
              <c:f>закупки!$C$89:$G$89</c:f>
              <c:strCache>
                <c:ptCount val="5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  <c:pt idx="3">
                  <c:v>2017 год</c:v>
                </c:pt>
                <c:pt idx="4">
                  <c:v>2018 год</c:v>
                </c:pt>
              </c:strCache>
            </c:strRef>
          </c:cat>
          <c:val>
            <c:numRef>
              <c:f>закупки!$C$90:$G$90</c:f>
              <c:numCache>
                <c:formatCode>_(* #,##0.00_);_(* \(#,##0.00\);_(* "-"??_);_(@_)</c:formatCode>
                <c:ptCount val="5"/>
                <c:pt idx="0">
                  <c:v>458</c:v>
                </c:pt>
                <c:pt idx="1">
                  <c:v>454</c:v>
                </c:pt>
                <c:pt idx="2">
                  <c:v>428</c:v>
                </c:pt>
                <c:pt idx="3">
                  <c:v>455</c:v>
                </c:pt>
                <c:pt idx="4" formatCode="General">
                  <c:v>549</c:v>
                </c:pt>
              </c:numCache>
            </c:numRef>
          </c:val>
        </c:ser>
        <c:ser>
          <c:idx val="1"/>
          <c:order val="1"/>
          <c:tx>
            <c:strRef>
              <c:f>закупки!$B$91</c:f>
              <c:strCache>
                <c:ptCount val="1"/>
                <c:pt idx="0">
                  <c:v>неконкурентным способом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закупки!$C$89:$G$89</c:f>
              <c:strCache>
                <c:ptCount val="5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  <c:pt idx="3">
                  <c:v>2017 год</c:v>
                </c:pt>
                <c:pt idx="4">
                  <c:v>2018 год</c:v>
                </c:pt>
              </c:strCache>
            </c:strRef>
          </c:cat>
          <c:val>
            <c:numRef>
              <c:f>закупки!$C$91:$G$91</c:f>
              <c:numCache>
                <c:formatCode>_(* #,##0.00_);_(* \(#,##0.00\);_(* "-"??_);_(@_)</c:formatCode>
                <c:ptCount val="5"/>
                <c:pt idx="0">
                  <c:v>619</c:v>
                </c:pt>
                <c:pt idx="1">
                  <c:v>450</c:v>
                </c:pt>
                <c:pt idx="2">
                  <c:v>360</c:v>
                </c:pt>
                <c:pt idx="3">
                  <c:v>428</c:v>
                </c:pt>
                <c:pt idx="4" formatCode="General">
                  <c:v>420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54085888"/>
        <c:axId val="54099968"/>
      </c:barChart>
      <c:catAx>
        <c:axId val="54085888"/>
        <c:scaling>
          <c:orientation val="minMax"/>
        </c:scaling>
        <c:delete val="0"/>
        <c:axPos val="b"/>
        <c:majorTickMark val="none"/>
        <c:minorTickMark val="none"/>
        <c:tickLblPos val="nextTo"/>
        <c:crossAx val="54099968"/>
        <c:crosses val="autoZero"/>
        <c:auto val="1"/>
        <c:lblAlgn val="ctr"/>
        <c:lblOffset val="100"/>
        <c:noMultiLvlLbl val="0"/>
      </c:catAx>
      <c:valAx>
        <c:axId val="54099968"/>
        <c:scaling>
          <c:orientation val="minMax"/>
        </c:scaling>
        <c:delete val="0"/>
        <c:axPos val="l"/>
        <c:majorGridlines/>
        <c:numFmt formatCode="_(* #,##0.00_);_(* \(#,##0.00\);_(* &quot;-&quot;??_);_(@_)" sourceLinked="1"/>
        <c:majorTickMark val="none"/>
        <c:minorTickMark val="none"/>
        <c:tickLblPos val="nextTo"/>
        <c:spPr>
          <a:ln w="9525">
            <a:noFill/>
          </a:ln>
        </c:spPr>
        <c:crossAx val="5408588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45402723097121"/>
          <c:y val="5.9139784946236854E-2"/>
          <c:w val="0.7830771653543307"/>
          <c:h val="0.77140673948014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показатели!$B$14</c:f>
              <c:strCache>
                <c:ptCount val="1"/>
                <c:pt idx="0">
                  <c:v>лекарств.препараты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показатели!$C$13:$F$13</c:f>
              <c:strCache>
                <c:ptCount val="4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  <c:pt idx="3">
                  <c:v>2017 год</c:v>
                </c:pt>
              </c:strCache>
            </c:strRef>
          </c:cat>
          <c:val>
            <c:numRef>
              <c:f>показатели!$C$14:$F$14</c:f>
              <c:numCache>
                <c:formatCode>#,##0</c:formatCode>
                <c:ptCount val="4"/>
                <c:pt idx="0">
                  <c:v>365</c:v>
                </c:pt>
                <c:pt idx="1">
                  <c:v>263</c:v>
                </c:pt>
                <c:pt idx="2">
                  <c:v>150</c:v>
                </c:pt>
                <c:pt idx="3">
                  <c:v>163</c:v>
                </c:pt>
              </c:numCache>
            </c:numRef>
          </c:val>
        </c:ser>
        <c:ser>
          <c:idx val="1"/>
          <c:order val="1"/>
          <c:tx>
            <c:strRef>
              <c:f>показатели!$B$15</c:f>
              <c:strCache>
                <c:ptCount val="1"/>
                <c:pt idx="0">
                  <c:v>мед.расх.материалы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показатели!$C$13:$F$13</c:f>
              <c:strCache>
                <c:ptCount val="4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  <c:pt idx="3">
                  <c:v>2017 год</c:v>
                </c:pt>
              </c:strCache>
            </c:strRef>
          </c:cat>
          <c:val>
            <c:numRef>
              <c:f>показатели!$C$15:$F$15</c:f>
              <c:numCache>
                <c:formatCode>#,##0</c:formatCode>
                <c:ptCount val="4"/>
                <c:pt idx="0">
                  <c:v>167</c:v>
                </c:pt>
                <c:pt idx="1">
                  <c:v>143</c:v>
                </c:pt>
                <c:pt idx="2">
                  <c:v>84</c:v>
                </c:pt>
                <c:pt idx="3">
                  <c:v>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7542016"/>
        <c:axId val="67547904"/>
      </c:barChart>
      <c:catAx>
        <c:axId val="67542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7547904"/>
        <c:crosses val="autoZero"/>
        <c:auto val="1"/>
        <c:lblAlgn val="ctr"/>
        <c:lblOffset val="100"/>
        <c:noMultiLvlLbl val="0"/>
      </c:catAx>
      <c:valAx>
        <c:axId val="67547904"/>
        <c:scaling>
          <c:orientation val="minMax"/>
        </c:scaling>
        <c:delete val="0"/>
        <c:axPos val="l"/>
        <c:numFmt formatCode="#,##0" sourceLinked="0"/>
        <c:majorTickMark val="out"/>
        <c:minorTickMark val="none"/>
        <c:tickLblPos val="nextTo"/>
        <c:crossAx val="6754201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1988407699037624E-2"/>
          <c:y val="5.1400554097404488E-2"/>
          <c:w val="0.92801162638179135"/>
          <c:h val="0.7180420676582094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закупки!$B$115</c:f>
              <c:strCache>
                <c:ptCount val="1"/>
                <c:pt idx="0">
                  <c:v>ГБУЗ СОКОД в качестве организатора совместных торгов, из них: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c:spPr>
          <c:invertIfNegative val="0"/>
          <c:cat>
            <c:numRef>
              <c:f>закупки!$C$114:$F$114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закупки!$C$115:$F$115</c:f>
              <c:numCache>
                <c:formatCode>General</c:formatCode>
                <c:ptCount val="4"/>
                <c:pt idx="0">
                  <c:v>8</c:v>
                </c:pt>
                <c:pt idx="1">
                  <c:v>8</c:v>
                </c:pt>
                <c:pt idx="2">
                  <c:v>2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закупки!$B$116</c:f>
              <c:strCache>
                <c:ptCount val="1"/>
                <c:pt idx="0">
                  <c:v>Присоединение к совместным торгам, проводимым др. ЛПУ и ГУОТ, из них: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закупки!$C$114:$F$114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закупки!$C$116:$F$116</c:f>
              <c:numCache>
                <c:formatCode>General</c:formatCode>
                <c:ptCount val="4"/>
                <c:pt idx="0">
                  <c:v>7</c:v>
                </c:pt>
                <c:pt idx="1">
                  <c:v>24</c:v>
                </c:pt>
                <c:pt idx="2">
                  <c:v>39</c:v>
                </c:pt>
                <c:pt idx="3">
                  <c:v>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36916224"/>
        <c:axId val="36930304"/>
      </c:barChart>
      <c:catAx>
        <c:axId val="36916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6930304"/>
        <c:crosses val="autoZero"/>
        <c:auto val="1"/>
        <c:lblAlgn val="ctr"/>
        <c:lblOffset val="100"/>
        <c:noMultiLvlLbl val="0"/>
      </c:catAx>
      <c:valAx>
        <c:axId val="3693030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3691622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5.9798775153105848E-3"/>
          <c:y val="0.83449657334499849"/>
          <c:w val="0.98248468941382328"/>
          <c:h val="0.13772564887722369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'экономия торги'!$A$6</c:f>
              <c:strCache>
                <c:ptCount val="1"/>
                <c:pt idx="0">
                  <c:v>экономия по результатам согласования  закупки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'экономия торги'!$B$5:$F$5</c:f>
              <c:strCache>
                <c:ptCount val="5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  <c:pt idx="3">
                  <c:v>2017 год</c:v>
                </c:pt>
                <c:pt idx="4">
                  <c:v>2018 год</c:v>
                </c:pt>
              </c:strCache>
            </c:strRef>
          </c:cat>
          <c:val>
            <c:numRef>
              <c:f>'экономия торги'!$B$6:$F$6</c:f>
              <c:numCache>
                <c:formatCode>General</c:formatCode>
                <c:ptCount val="5"/>
                <c:pt idx="3" formatCode="_-* #,##0_р_._-;\-* #,##0_р_._-;_-* &quot;-&quot;??_р_._-;_-@_-">
                  <c:v>27237439</c:v>
                </c:pt>
                <c:pt idx="4" formatCode="_-* #,##0_р_._-;\-* #,##0_р_._-;_-* &quot;-&quot;??_р_._-;_-@_-">
                  <c:v>58703056.950000003</c:v>
                </c:pt>
              </c:numCache>
            </c:numRef>
          </c:val>
        </c:ser>
        <c:ser>
          <c:idx val="1"/>
          <c:order val="1"/>
          <c:tx>
            <c:strRef>
              <c:f>'экономия торги'!$A$7</c:f>
              <c:strCache>
                <c:ptCount val="1"/>
                <c:pt idx="0">
                  <c:v>экономия по торгам</c:v>
                </c:pt>
              </c:strCache>
            </c:strRef>
          </c:tx>
          <c:spPr>
            <a:solidFill>
              <a:srgbClr val="808080">
                <a:lumMod val="75000"/>
              </a:srgbClr>
            </a:solidFill>
          </c:spPr>
          <c:invertIfNegative val="0"/>
          <c:cat>
            <c:strRef>
              <c:f>'экономия торги'!$B$5:$F$5</c:f>
              <c:strCache>
                <c:ptCount val="5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  <c:pt idx="3">
                  <c:v>2017 год</c:v>
                </c:pt>
                <c:pt idx="4">
                  <c:v>2018 год</c:v>
                </c:pt>
              </c:strCache>
            </c:strRef>
          </c:cat>
          <c:val>
            <c:numRef>
              <c:f>'экономия торги'!$B$7:$F$7</c:f>
              <c:numCache>
                <c:formatCode>_-* #,##0_р_._-;\-* #,##0_р_._-;_-* "-"??_р_._-;_-@_-</c:formatCode>
                <c:ptCount val="5"/>
                <c:pt idx="0">
                  <c:v>35000000</c:v>
                </c:pt>
                <c:pt idx="1">
                  <c:v>40173108.109999999</c:v>
                </c:pt>
                <c:pt idx="2">
                  <c:v>64775359.390000001</c:v>
                </c:pt>
                <c:pt idx="3">
                  <c:v>53304335</c:v>
                </c:pt>
                <c:pt idx="4">
                  <c:v>36275712.799999997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36967552"/>
        <c:axId val="36969088"/>
      </c:barChart>
      <c:catAx>
        <c:axId val="36967552"/>
        <c:scaling>
          <c:orientation val="minMax"/>
        </c:scaling>
        <c:delete val="0"/>
        <c:axPos val="b"/>
        <c:majorTickMark val="none"/>
        <c:minorTickMark val="none"/>
        <c:tickLblPos val="nextTo"/>
        <c:crossAx val="36969088"/>
        <c:crosses val="autoZero"/>
        <c:auto val="1"/>
        <c:lblAlgn val="ctr"/>
        <c:lblOffset val="100"/>
        <c:noMultiLvlLbl val="0"/>
      </c:catAx>
      <c:valAx>
        <c:axId val="3696908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3696755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3.8381862528521368E-2"/>
          <c:y val="0.75089394965370604"/>
          <c:w val="0.92938514891633928"/>
          <c:h val="0.1296652688184817"/>
        </c:manualLayout>
      </c:layout>
      <c:overlay val="0"/>
      <c:txPr>
        <a:bodyPr/>
        <a:lstStyle/>
        <a:p>
          <a:pPr>
            <a:defRPr sz="9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закупки!$B$90</c:f>
              <c:strCache>
                <c:ptCount val="1"/>
                <c:pt idx="0">
                  <c:v>конкурентным способом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cat>
            <c:strRef>
              <c:f>закупки!$C$89:$G$89</c:f>
              <c:strCache>
                <c:ptCount val="5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  <c:pt idx="3">
                  <c:v>2017 год</c:v>
                </c:pt>
                <c:pt idx="4">
                  <c:v>2018 год</c:v>
                </c:pt>
              </c:strCache>
            </c:strRef>
          </c:cat>
          <c:val>
            <c:numRef>
              <c:f>закупки!$C$90:$G$90</c:f>
              <c:numCache>
                <c:formatCode>_(* #,##0.00_);_(* \(#,##0.00\);_(* "-"??_);_(@_)</c:formatCode>
                <c:ptCount val="5"/>
                <c:pt idx="0">
                  <c:v>458</c:v>
                </c:pt>
                <c:pt idx="1">
                  <c:v>454</c:v>
                </c:pt>
                <c:pt idx="2">
                  <c:v>428</c:v>
                </c:pt>
                <c:pt idx="3">
                  <c:v>455</c:v>
                </c:pt>
                <c:pt idx="4" formatCode="General">
                  <c:v>549</c:v>
                </c:pt>
              </c:numCache>
            </c:numRef>
          </c:val>
        </c:ser>
        <c:ser>
          <c:idx val="1"/>
          <c:order val="1"/>
          <c:tx>
            <c:strRef>
              <c:f>закупки!$B$91</c:f>
              <c:strCache>
                <c:ptCount val="1"/>
                <c:pt idx="0">
                  <c:v>неконкурентным способом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закупки!$C$89:$G$89</c:f>
              <c:strCache>
                <c:ptCount val="5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  <c:pt idx="3">
                  <c:v>2017 год</c:v>
                </c:pt>
                <c:pt idx="4">
                  <c:v>2018 год</c:v>
                </c:pt>
              </c:strCache>
            </c:strRef>
          </c:cat>
          <c:val>
            <c:numRef>
              <c:f>закупки!$C$91:$G$91</c:f>
              <c:numCache>
                <c:formatCode>_(* #,##0.00_);_(* \(#,##0.00\);_(* "-"??_);_(@_)</c:formatCode>
                <c:ptCount val="5"/>
                <c:pt idx="0">
                  <c:v>619</c:v>
                </c:pt>
                <c:pt idx="1">
                  <c:v>450</c:v>
                </c:pt>
                <c:pt idx="2">
                  <c:v>360</c:v>
                </c:pt>
                <c:pt idx="3">
                  <c:v>428</c:v>
                </c:pt>
                <c:pt idx="4" formatCode="General">
                  <c:v>420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37019008"/>
        <c:axId val="37033088"/>
      </c:barChart>
      <c:catAx>
        <c:axId val="37019008"/>
        <c:scaling>
          <c:orientation val="minMax"/>
        </c:scaling>
        <c:delete val="0"/>
        <c:axPos val="b"/>
        <c:majorTickMark val="none"/>
        <c:minorTickMark val="none"/>
        <c:tickLblPos val="nextTo"/>
        <c:crossAx val="37033088"/>
        <c:crosses val="autoZero"/>
        <c:auto val="1"/>
        <c:lblAlgn val="ctr"/>
        <c:lblOffset val="100"/>
        <c:noMultiLvlLbl val="0"/>
      </c:catAx>
      <c:valAx>
        <c:axId val="37033088"/>
        <c:scaling>
          <c:orientation val="minMax"/>
        </c:scaling>
        <c:delete val="0"/>
        <c:axPos val="l"/>
        <c:majorGridlines/>
        <c:numFmt formatCode="_(* #,##0.00_);_(* \(#,##0.00\);_(* &quot;-&quot;??_);_(@_)" sourceLinked="1"/>
        <c:majorTickMark val="none"/>
        <c:minorTickMark val="none"/>
        <c:tickLblPos val="nextTo"/>
        <c:spPr>
          <a:ln w="9525">
            <a:noFill/>
          </a:ln>
        </c:spPr>
        <c:crossAx val="3701900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49.jpeg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49.jpeg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93A170-0EF1-480C-94D6-151D342F2D10}" type="doc">
      <dgm:prSet loTypeId="urn:microsoft.com/office/officeart/2008/layout/BendingPictureCaptionList" loCatId="picture" qsTypeId="urn:microsoft.com/office/officeart/2005/8/quickstyle/simple4" qsCatId="simple" csTypeId="urn:microsoft.com/office/officeart/2005/8/colors/accent2_1" csCatId="accent2" phldr="1"/>
      <dgm:spPr/>
    </dgm:pt>
    <dgm:pt modelId="{5C8B667D-09E3-4080-B907-E2BEFA2C9DFB}">
      <dgm:prSet phldrT="[Текст]"/>
      <dgm:spPr/>
      <dgm:t>
        <a:bodyPr/>
        <a:lstStyle/>
        <a:p>
          <a:r>
            <a:rPr lang="ru-RU" dirty="0" smtClean="0"/>
            <a:t>Стационар</a:t>
          </a:r>
          <a:endParaRPr lang="en-NZ" dirty="0"/>
        </a:p>
      </dgm:t>
    </dgm:pt>
    <dgm:pt modelId="{CB5A3C9A-D365-4C0D-BE76-B41710038CAD}" type="parTrans" cxnId="{9B971CE4-3CD1-4400-8BD3-AAD2A0864A2B}">
      <dgm:prSet/>
      <dgm:spPr/>
      <dgm:t>
        <a:bodyPr/>
        <a:lstStyle/>
        <a:p>
          <a:endParaRPr lang="en-NZ"/>
        </a:p>
      </dgm:t>
    </dgm:pt>
    <dgm:pt modelId="{34FF839D-1D20-4EAE-AF3F-4AB302B6E979}" type="sibTrans" cxnId="{9B971CE4-3CD1-4400-8BD3-AAD2A0864A2B}">
      <dgm:prSet/>
      <dgm:spPr/>
      <dgm:t>
        <a:bodyPr/>
        <a:lstStyle/>
        <a:p>
          <a:endParaRPr lang="en-NZ"/>
        </a:p>
      </dgm:t>
    </dgm:pt>
    <dgm:pt modelId="{E11589B9-8A7F-4307-98E2-DB20D072E382}">
      <dgm:prSet phldrT="[Текст]"/>
      <dgm:spPr/>
      <dgm:t>
        <a:bodyPr/>
        <a:lstStyle/>
        <a:p>
          <a:r>
            <a:rPr lang="ru-RU" dirty="0" smtClean="0"/>
            <a:t>Поликлиника</a:t>
          </a:r>
          <a:endParaRPr lang="en-NZ" dirty="0"/>
        </a:p>
      </dgm:t>
    </dgm:pt>
    <dgm:pt modelId="{285A3E08-4D8C-4B89-A30F-2775C4280CE3}" type="parTrans" cxnId="{D0216DE7-8387-4D50-A8DB-789F237F66D5}">
      <dgm:prSet/>
      <dgm:spPr/>
      <dgm:t>
        <a:bodyPr/>
        <a:lstStyle/>
        <a:p>
          <a:endParaRPr lang="en-NZ"/>
        </a:p>
      </dgm:t>
    </dgm:pt>
    <dgm:pt modelId="{80A61ECA-BF89-4D5B-846D-D5E5F8BBC3AB}" type="sibTrans" cxnId="{D0216DE7-8387-4D50-A8DB-789F237F66D5}">
      <dgm:prSet/>
      <dgm:spPr/>
      <dgm:t>
        <a:bodyPr/>
        <a:lstStyle/>
        <a:p>
          <a:endParaRPr lang="en-NZ"/>
        </a:p>
      </dgm:t>
    </dgm:pt>
    <dgm:pt modelId="{5ABFA6E0-FD0F-4B4F-A904-0F2FE0520C6F}">
      <dgm:prSet phldrT="[Текст]"/>
      <dgm:spPr/>
      <dgm:t>
        <a:bodyPr/>
        <a:lstStyle/>
        <a:p>
          <a:r>
            <a:rPr lang="ru-RU" dirty="0" smtClean="0"/>
            <a:t>Аптека</a:t>
          </a:r>
          <a:endParaRPr lang="en-NZ" dirty="0"/>
        </a:p>
      </dgm:t>
    </dgm:pt>
    <dgm:pt modelId="{65EDE575-D627-43F2-89A5-53B9A7D388CE}" type="parTrans" cxnId="{69568C04-F7DD-4ED9-9877-353BFB3C412F}">
      <dgm:prSet/>
      <dgm:spPr/>
      <dgm:t>
        <a:bodyPr/>
        <a:lstStyle/>
        <a:p>
          <a:endParaRPr lang="en-NZ"/>
        </a:p>
      </dgm:t>
    </dgm:pt>
    <dgm:pt modelId="{1B093277-800A-4B4B-A432-BC102C06C17F}" type="sibTrans" cxnId="{69568C04-F7DD-4ED9-9877-353BFB3C412F}">
      <dgm:prSet/>
      <dgm:spPr/>
      <dgm:t>
        <a:bodyPr/>
        <a:lstStyle/>
        <a:p>
          <a:endParaRPr lang="en-NZ"/>
        </a:p>
      </dgm:t>
    </dgm:pt>
    <dgm:pt modelId="{27E183FC-5596-4F8D-9F69-D4DA36E6638F}">
      <dgm:prSet phldrT="[Текст]"/>
      <dgm:spPr/>
      <dgm:t>
        <a:bodyPr/>
        <a:lstStyle/>
        <a:p>
          <a:r>
            <a:rPr lang="ru-RU" dirty="0" smtClean="0"/>
            <a:t>Питание</a:t>
          </a:r>
          <a:endParaRPr lang="en-NZ" dirty="0"/>
        </a:p>
      </dgm:t>
    </dgm:pt>
    <dgm:pt modelId="{3846F697-54AD-4F02-994D-1335263797FE}" type="parTrans" cxnId="{51FA2C63-6F39-499E-97B9-54A8F5C1B0E4}">
      <dgm:prSet/>
      <dgm:spPr/>
      <dgm:t>
        <a:bodyPr/>
        <a:lstStyle/>
        <a:p>
          <a:endParaRPr lang="en-NZ"/>
        </a:p>
      </dgm:t>
    </dgm:pt>
    <dgm:pt modelId="{5FC251B2-CC7C-4D0E-A07B-E350F22571AC}" type="sibTrans" cxnId="{51FA2C63-6F39-499E-97B9-54A8F5C1B0E4}">
      <dgm:prSet/>
      <dgm:spPr/>
      <dgm:t>
        <a:bodyPr/>
        <a:lstStyle/>
        <a:p>
          <a:endParaRPr lang="en-NZ"/>
        </a:p>
      </dgm:t>
    </dgm:pt>
    <dgm:pt modelId="{B25879E5-442E-4C07-9EFF-4730397A744F}">
      <dgm:prSet phldrT="[Текст]"/>
      <dgm:spPr/>
      <dgm:t>
        <a:bodyPr/>
        <a:lstStyle/>
        <a:p>
          <a:r>
            <a:rPr lang="ru-RU" dirty="0" smtClean="0"/>
            <a:t>Бухгалтерия</a:t>
          </a:r>
          <a:endParaRPr lang="en-NZ" dirty="0"/>
        </a:p>
      </dgm:t>
    </dgm:pt>
    <dgm:pt modelId="{582FE176-D4BD-46E3-B464-A80E8038467F}" type="parTrans" cxnId="{975F4098-0FAE-4F6F-A833-DC27C31E9776}">
      <dgm:prSet/>
      <dgm:spPr/>
      <dgm:t>
        <a:bodyPr/>
        <a:lstStyle/>
        <a:p>
          <a:endParaRPr lang="en-NZ"/>
        </a:p>
      </dgm:t>
    </dgm:pt>
    <dgm:pt modelId="{7D4BEF49-C8E4-483E-8DE8-D3A5BDA3541C}" type="sibTrans" cxnId="{975F4098-0FAE-4F6F-A833-DC27C31E9776}">
      <dgm:prSet/>
      <dgm:spPr/>
      <dgm:t>
        <a:bodyPr/>
        <a:lstStyle/>
        <a:p>
          <a:endParaRPr lang="en-NZ"/>
        </a:p>
      </dgm:t>
    </dgm:pt>
    <dgm:pt modelId="{90AE8C20-D54F-4252-B4B3-CFFD3E9B3F5E}">
      <dgm:prSet phldrT="[Текст]"/>
      <dgm:spPr/>
      <dgm:t>
        <a:bodyPr/>
        <a:lstStyle/>
        <a:p>
          <a:r>
            <a:rPr lang="ru-RU" dirty="0" smtClean="0"/>
            <a:t>Складской учёт</a:t>
          </a:r>
          <a:endParaRPr lang="en-NZ" dirty="0"/>
        </a:p>
      </dgm:t>
    </dgm:pt>
    <dgm:pt modelId="{23A62BE3-54C1-4E96-B8F6-F422DC5F5E43}" type="parTrans" cxnId="{42F12505-8ED8-47A3-A049-FB9A883A52C3}">
      <dgm:prSet/>
      <dgm:spPr/>
      <dgm:t>
        <a:bodyPr/>
        <a:lstStyle/>
        <a:p>
          <a:endParaRPr lang="en-NZ"/>
        </a:p>
      </dgm:t>
    </dgm:pt>
    <dgm:pt modelId="{8D033EC1-06AB-492D-821D-619B928A9170}" type="sibTrans" cxnId="{42F12505-8ED8-47A3-A049-FB9A883A52C3}">
      <dgm:prSet/>
      <dgm:spPr/>
      <dgm:t>
        <a:bodyPr/>
        <a:lstStyle/>
        <a:p>
          <a:endParaRPr lang="en-NZ"/>
        </a:p>
      </dgm:t>
    </dgm:pt>
    <dgm:pt modelId="{2D4E0624-F36E-4562-82B2-CEF7671185A7}" type="pres">
      <dgm:prSet presAssocID="{5A93A170-0EF1-480C-94D6-151D342F2D10}" presName="Name0" presStyleCnt="0">
        <dgm:presLayoutVars>
          <dgm:dir/>
          <dgm:resizeHandles val="exact"/>
        </dgm:presLayoutVars>
      </dgm:prSet>
      <dgm:spPr/>
    </dgm:pt>
    <dgm:pt modelId="{C685437F-D43C-43E1-AD3A-45CEC8F622A0}" type="pres">
      <dgm:prSet presAssocID="{5C8B667D-09E3-4080-B907-E2BEFA2C9DFB}" presName="composite" presStyleCnt="0"/>
      <dgm:spPr/>
    </dgm:pt>
    <dgm:pt modelId="{FF162C7E-4537-4896-91D5-773B8D31B9E8}" type="pres">
      <dgm:prSet presAssocID="{5C8B667D-09E3-4080-B907-E2BEFA2C9DFB}" presName="rect1" presStyleLbl="bgImgPlace1" presStyleIdx="0" presStyleCnt="6" custLinFactNeighborY="-22180"/>
      <dgm:spPr>
        <a:blipFill>
          <a:blip xmlns:r="http://schemas.openxmlformats.org/officeDocument/2006/relationships" r:embed="rId1">
            <a:extLst/>
          </a:blip>
          <a:srcRect/>
          <a:stretch>
            <a:fillRect l="-14000" r="-14000"/>
          </a:stretch>
        </a:blipFill>
      </dgm:spPr>
    </dgm:pt>
    <dgm:pt modelId="{AB5703D7-C4E0-480F-B937-FA2BB59B917D}" type="pres">
      <dgm:prSet presAssocID="{5C8B667D-09E3-4080-B907-E2BEFA2C9DFB}" presName="wedgeRectCallout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224636-34C7-49DA-943F-12CBF52A934F}" type="pres">
      <dgm:prSet presAssocID="{34FF839D-1D20-4EAE-AF3F-4AB302B6E979}" presName="sibTrans" presStyleCnt="0"/>
      <dgm:spPr/>
    </dgm:pt>
    <dgm:pt modelId="{29A693C9-EAF3-483B-83D5-11AC9DF2E458}" type="pres">
      <dgm:prSet presAssocID="{E11589B9-8A7F-4307-98E2-DB20D072E382}" presName="composite" presStyleCnt="0"/>
      <dgm:spPr/>
    </dgm:pt>
    <dgm:pt modelId="{8376DF8E-81DE-4B2D-AF49-F5ACF2156F64}" type="pres">
      <dgm:prSet presAssocID="{E11589B9-8A7F-4307-98E2-DB20D072E382}" presName="rect1" presStyleLbl="bgImgPlace1" presStyleIdx="1" presStyleCnt="6" custLinFactNeighborX="-720" custLinFactNeighborY="-18053"/>
      <dgm:spPr>
        <a:blipFill>
          <a:blip xmlns:r="http://schemas.openxmlformats.org/officeDocument/2006/relationships" r:embed="rId2">
            <a:extLst/>
          </a:blip>
          <a:srcRect/>
          <a:stretch>
            <a:fillRect l="-14000" r="-14000"/>
          </a:stretch>
        </a:blipFill>
      </dgm:spPr>
    </dgm:pt>
    <dgm:pt modelId="{8E2C4C2E-021D-48BC-8F61-CD6D6541AA97}" type="pres">
      <dgm:prSet presAssocID="{E11589B9-8A7F-4307-98E2-DB20D072E382}" presName="wedgeRectCallout1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83D361-8A5C-41B6-9407-7FF838C52162}" type="pres">
      <dgm:prSet presAssocID="{80A61ECA-BF89-4D5B-846D-D5E5F8BBC3AB}" presName="sibTrans" presStyleCnt="0"/>
      <dgm:spPr/>
    </dgm:pt>
    <dgm:pt modelId="{6E20FAE5-E11B-4B77-A37C-95DD0C770B0D}" type="pres">
      <dgm:prSet presAssocID="{5ABFA6E0-FD0F-4B4F-A904-0F2FE0520C6F}" presName="composite" presStyleCnt="0"/>
      <dgm:spPr/>
    </dgm:pt>
    <dgm:pt modelId="{9100E00F-8019-4431-BC3F-378821AF23A3}" type="pres">
      <dgm:prSet presAssocID="{5ABFA6E0-FD0F-4B4F-A904-0F2FE0520C6F}" presName="rect1" presStyleLbl="bgImgPlace1" presStyleIdx="2" presStyleCnt="6" custLinFactNeighborX="1513" custLinFactNeighborY="-14361"/>
      <dgm:spPr>
        <a:blipFill>
          <a:blip xmlns:r="http://schemas.openxmlformats.org/officeDocument/2006/relationships" r:embed="rId3">
            <a:extLst/>
          </a:blip>
          <a:srcRect/>
          <a:stretch>
            <a:fillRect l="-14000" r="-14000"/>
          </a:stretch>
        </a:blipFill>
      </dgm:spPr>
    </dgm:pt>
    <dgm:pt modelId="{1EF12EA6-D60B-41CB-951B-D14A5D31451E}" type="pres">
      <dgm:prSet presAssocID="{5ABFA6E0-FD0F-4B4F-A904-0F2FE0520C6F}" presName="wedgeRectCallout1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49D3D3-38F4-4650-ACA4-68F34BBCBEAB}" type="pres">
      <dgm:prSet presAssocID="{1B093277-800A-4B4B-A432-BC102C06C17F}" presName="sibTrans" presStyleCnt="0"/>
      <dgm:spPr/>
    </dgm:pt>
    <dgm:pt modelId="{F0D57B6B-6BFA-49D6-99FF-49FFF52C4B8E}" type="pres">
      <dgm:prSet presAssocID="{27E183FC-5596-4F8D-9F69-D4DA36E6638F}" presName="composite" presStyleCnt="0"/>
      <dgm:spPr/>
    </dgm:pt>
    <dgm:pt modelId="{B0974695-52B2-4EB3-8554-F025B3B7AF23}" type="pres">
      <dgm:prSet presAssocID="{27E183FC-5596-4F8D-9F69-D4DA36E6638F}" presName="rect1" presStyleLbl="bgImgPlace1" presStyleIdx="3" presStyleCnt="6" custLinFactNeighborX="2954" custLinFactNeighborY="-11569"/>
      <dgm:spPr>
        <a:blipFill>
          <a:blip xmlns:r="http://schemas.openxmlformats.org/officeDocument/2006/relationships" r:embed="rId4">
            <a:extLst/>
          </a:blip>
          <a:srcRect/>
          <a:stretch>
            <a:fillRect l="-14000" r="-14000"/>
          </a:stretch>
        </a:blipFill>
      </dgm:spPr>
      <dgm:t>
        <a:bodyPr/>
        <a:lstStyle/>
        <a:p>
          <a:endParaRPr lang="ru-RU"/>
        </a:p>
      </dgm:t>
    </dgm:pt>
    <dgm:pt modelId="{4602CBBE-EC43-4E75-96D2-75BC3A6FB9DA}" type="pres">
      <dgm:prSet presAssocID="{27E183FC-5596-4F8D-9F69-D4DA36E6638F}" presName="wedgeRectCallout1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A761BD-E447-4A04-AC1D-4CCE9ECFF8B9}" type="pres">
      <dgm:prSet presAssocID="{5FC251B2-CC7C-4D0E-A07B-E350F22571AC}" presName="sibTrans" presStyleCnt="0"/>
      <dgm:spPr/>
    </dgm:pt>
    <dgm:pt modelId="{6CED7E70-477C-4AC7-A160-BD66814D8BF3}" type="pres">
      <dgm:prSet presAssocID="{B25879E5-442E-4C07-9EFF-4730397A744F}" presName="composite" presStyleCnt="0"/>
      <dgm:spPr/>
    </dgm:pt>
    <dgm:pt modelId="{0F8CB3F8-7871-43DE-9356-86860FA688C9}" type="pres">
      <dgm:prSet presAssocID="{B25879E5-442E-4C07-9EFF-4730397A744F}" presName="rect1" presStyleLbl="bgImgPlace1" presStyleIdx="4" presStyleCnt="6" custLinFactNeighborX="2233" custLinFactNeighborY="-11569"/>
      <dgm:spPr>
        <a:blipFill>
          <a:blip xmlns:r="http://schemas.openxmlformats.org/officeDocument/2006/relationships" r:embed="rId5">
            <a:extLst/>
          </a:blip>
          <a:srcRect/>
          <a:stretch>
            <a:fillRect l="-14000" r="-14000"/>
          </a:stretch>
        </a:blipFill>
      </dgm:spPr>
    </dgm:pt>
    <dgm:pt modelId="{04DA8ACC-9665-48A4-AECB-B8FB77BFFF7D}" type="pres">
      <dgm:prSet presAssocID="{B25879E5-442E-4C07-9EFF-4730397A744F}" presName="wedgeRectCallout1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45AA78-1067-4C12-B6D8-634F32C9E6E1}" type="pres">
      <dgm:prSet presAssocID="{7D4BEF49-C8E4-483E-8DE8-D3A5BDA3541C}" presName="sibTrans" presStyleCnt="0"/>
      <dgm:spPr/>
    </dgm:pt>
    <dgm:pt modelId="{0F8244EB-FA9C-4976-82D6-54473F9B4286}" type="pres">
      <dgm:prSet presAssocID="{90AE8C20-D54F-4252-B4B3-CFFD3E9B3F5E}" presName="composite" presStyleCnt="0"/>
      <dgm:spPr/>
    </dgm:pt>
    <dgm:pt modelId="{9B210850-05F6-45DA-B29E-365502A0FBF8}" type="pres">
      <dgm:prSet presAssocID="{90AE8C20-D54F-4252-B4B3-CFFD3E9B3F5E}" presName="rect1" presStyleLbl="bgImgPlace1" presStyleIdx="5" presStyleCnt="6" custLinFactNeighborX="1513" custLinFactNeighborY="-7877"/>
      <dgm:spPr>
        <a:blipFill>
          <a:blip xmlns:r="http://schemas.openxmlformats.org/officeDocument/2006/relationships" r:embed="rId6">
            <a:extLst/>
          </a:blip>
          <a:srcRect/>
          <a:stretch>
            <a:fillRect l="-14000" r="-14000"/>
          </a:stretch>
        </a:blipFill>
      </dgm:spPr>
    </dgm:pt>
    <dgm:pt modelId="{DB30CA3F-E9AD-4CA8-A92A-2CD2FAF95DA7}" type="pres">
      <dgm:prSet presAssocID="{90AE8C20-D54F-4252-B4B3-CFFD3E9B3F5E}" presName="wedgeRectCallout1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568C04-F7DD-4ED9-9877-353BFB3C412F}" srcId="{5A93A170-0EF1-480C-94D6-151D342F2D10}" destId="{5ABFA6E0-FD0F-4B4F-A904-0F2FE0520C6F}" srcOrd="2" destOrd="0" parTransId="{65EDE575-D627-43F2-89A5-53B9A7D388CE}" sibTransId="{1B093277-800A-4B4B-A432-BC102C06C17F}"/>
    <dgm:cxn modelId="{10BBB9E1-D223-4F74-9BC7-117372F51468}" type="presOf" srcId="{5ABFA6E0-FD0F-4B4F-A904-0F2FE0520C6F}" destId="{1EF12EA6-D60B-41CB-951B-D14A5D31451E}" srcOrd="0" destOrd="0" presId="urn:microsoft.com/office/officeart/2008/layout/BendingPictureCaptionList"/>
    <dgm:cxn modelId="{BFE3C74E-A146-4422-9D8F-BB2ACAE6E745}" type="presOf" srcId="{5A93A170-0EF1-480C-94D6-151D342F2D10}" destId="{2D4E0624-F36E-4562-82B2-CEF7671185A7}" srcOrd="0" destOrd="0" presId="urn:microsoft.com/office/officeart/2008/layout/BendingPictureCaptionList"/>
    <dgm:cxn modelId="{9B971CE4-3CD1-4400-8BD3-AAD2A0864A2B}" srcId="{5A93A170-0EF1-480C-94D6-151D342F2D10}" destId="{5C8B667D-09E3-4080-B907-E2BEFA2C9DFB}" srcOrd="0" destOrd="0" parTransId="{CB5A3C9A-D365-4C0D-BE76-B41710038CAD}" sibTransId="{34FF839D-1D20-4EAE-AF3F-4AB302B6E979}"/>
    <dgm:cxn modelId="{FB29D2FF-94FF-4D69-873D-C5B18C67CF1B}" type="presOf" srcId="{B25879E5-442E-4C07-9EFF-4730397A744F}" destId="{04DA8ACC-9665-48A4-AECB-B8FB77BFFF7D}" srcOrd="0" destOrd="0" presId="urn:microsoft.com/office/officeart/2008/layout/BendingPictureCaptionList"/>
    <dgm:cxn modelId="{975F4098-0FAE-4F6F-A833-DC27C31E9776}" srcId="{5A93A170-0EF1-480C-94D6-151D342F2D10}" destId="{B25879E5-442E-4C07-9EFF-4730397A744F}" srcOrd="4" destOrd="0" parTransId="{582FE176-D4BD-46E3-B464-A80E8038467F}" sibTransId="{7D4BEF49-C8E4-483E-8DE8-D3A5BDA3541C}"/>
    <dgm:cxn modelId="{19B7B6E8-084A-4549-B44A-A3B5302E25F9}" type="presOf" srcId="{E11589B9-8A7F-4307-98E2-DB20D072E382}" destId="{8E2C4C2E-021D-48BC-8F61-CD6D6541AA97}" srcOrd="0" destOrd="0" presId="urn:microsoft.com/office/officeart/2008/layout/BendingPictureCaptionList"/>
    <dgm:cxn modelId="{1D1429D0-FB20-45A6-9458-D2CD7C9EFC7F}" type="presOf" srcId="{5C8B667D-09E3-4080-B907-E2BEFA2C9DFB}" destId="{AB5703D7-C4E0-480F-B937-FA2BB59B917D}" srcOrd="0" destOrd="0" presId="urn:microsoft.com/office/officeart/2008/layout/BendingPictureCaptionList"/>
    <dgm:cxn modelId="{51FA2C63-6F39-499E-97B9-54A8F5C1B0E4}" srcId="{5A93A170-0EF1-480C-94D6-151D342F2D10}" destId="{27E183FC-5596-4F8D-9F69-D4DA36E6638F}" srcOrd="3" destOrd="0" parTransId="{3846F697-54AD-4F02-994D-1335263797FE}" sibTransId="{5FC251B2-CC7C-4D0E-A07B-E350F22571AC}"/>
    <dgm:cxn modelId="{42F12505-8ED8-47A3-A049-FB9A883A52C3}" srcId="{5A93A170-0EF1-480C-94D6-151D342F2D10}" destId="{90AE8C20-D54F-4252-B4B3-CFFD3E9B3F5E}" srcOrd="5" destOrd="0" parTransId="{23A62BE3-54C1-4E96-B8F6-F422DC5F5E43}" sibTransId="{8D033EC1-06AB-492D-821D-619B928A9170}"/>
    <dgm:cxn modelId="{D0216DE7-8387-4D50-A8DB-789F237F66D5}" srcId="{5A93A170-0EF1-480C-94D6-151D342F2D10}" destId="{E11589B9-8A7F-4307-98E2-DB20D072E382}" srcOrd="1" destOrd="0" parTransId="{285A3E08-4D8C-4B89-A30F-2775C4280CE3}" sibTransId="{80A61ECA-BF89-4D5B-846D-D5E5F8BBC3AB}"/>
    <dgm:cxn modelId="{6D1035AE-4FAD-4D21-8628-ABF888FDB1C3}" type="presOf" srcId="{90AE8C20-D54F-4252-B4B3-CFFD3E9B3F5E}" destId="{DB30CA3F-E9AD-4CA8-A92A-2CD2FAF95DA7}" srcOrd="0" destOrd="0" presId="urn:microsoft.com/office/officeart/2008/layout/BendingPictureCaptionList"/>
    <dgm:cxn modelId="{667AFADE-D6EE-4716-BC92-007D25B75EE7}" type="presOf" srcId="{27E183FC-5596-4F8D-9F69-D4DA36E6638F}" destId="{4602CBBE-EC43-4E75-96D2-75BC3A6FB9DA}" srcOrd="0" destOrd="0" presId="urn:microsoft.com/office/officeart/2008/layout/BendingPictureCaptionList"/>
    <dgm:cxn modelId="{56A3AA15-C5EB-459C-942F-138FB46386EB}" type="presParOf" srcId="{2D4E0624-F36E-4562-82B2-CEF7671185A7}" destId="{C685437F-D43C-43E1-AD3A-45CEC8F622A0}" srcOrd="0" destOrd="0" presId="urn:microsoft.com/office/officeart/2008/layout/BendingPictureCaptionList"/>
    <dgm:cxn modelId="{D2F6A50B-783F-4E31-8D91-D76D9340B4E6}" type="presParOf" srcId="{C685437F-D43C-43E1-AD3A-45CEC8F622A0}" destId="{FF162C7E-4537-4896-91D5-773B8D31B9E8}" srcOrd="0" destOrd="0" presId="urn:microsoft.com/office/officeart/2008/layout/BendingPictureCaptionList"/>
    <dgm:cxn modelId="{B00CBFFF-327D-4644-9295-AD1CF3B105FF}" type="presParOf" srcId="{C685437F-D43C-43E1-AD3A-45CEC8F622A0}" destId="{AB5703D7-C4E0-480F-B937-FA2BB59B917D}" srcOrd="1" destOrd="0" presId="urn:microsoft.com/office/officeart/2008/layout/BendingPictureCaptionList"/>
    <dgm:cxn modelId="{0DB5133F-22A5-4665-BA57-A4EEBE69537D}" type="presParOf" srcId="{2D4E0624-F36E-4562-82B2-CEF7671185A7}" destId="{11224636-34C7-49DA-943F-12CBF52A934F}" srcOrd="1" destOrd="0" presId="urn:microsoft.com/office/officeart/2008/layout/BendingPictureCaptionList"/>
    <dgm:cxn modelId="{F4442500-6403-44D3-A8FE-52B986C57E97}" type="presParOf" srcId="{2D4E0624-F36E-4562-82B2-CEF7671185A7}" destId="{29A693C9-EAF3-483B-83D5-11AC9DF2E458}" srcOrd="2" destOrd="0" presId="urn:microsoft.com/office/officeart/2008/layout/BendingPictureCaptionList"/>
    <dgm:cxn modelId="{2AA1AA3B-62EB-4FBE-9280-686997EB3EC5}" type="presParOf" srcId="{29A693C9-EAF3-483B-83D5-11AC9DF2E458}" destId="{8376DF8E-81DE-4B2D-AF49-F5ACF2156F64}" srcOrd="0" destOrd="0" presId="urn:microsoft.com/office/officeart/2008/layout/BendingPictureCaptionList"/>
    <dgm:cxn modelId="{081EEAF0-4CE9-43AF-A418-2420C3B84762}" type="presParOf" srcId="{29A693C9-EAF3-483B-83D5-11AC9DF2E458}" destId="{8E2C4C2E-021D-48BC-8F61-CD6D6541AA97}" srcOrd="1" destOrd="0" presId="urn:microsoft.com/office/officeart/2008/layout/BendingPictureCaptionList"/>
    <dgm:cxn modelId="{0B7BC4CE-0733-42FC-8A57-B9ECD7E9723C}" type="presParOf" srcId="{2D4E0624-F36E-4562-82B2-CEF7671185A7}" destId="{4483D361-8A5C-41B6-9407-7FF838C52162}" srcOrd="3" destOrd="0" presId="urn:microsoft.com/office/officeart/2008/layout/BendingPictureCaptionList"/>
    <dgm:cxn modelId="{D6548816-417D-4928-BEC6-D466423F90BB}" type="presParOf" srcId="{2D4E0624-F36E-4562-82B2-CEF7671185A7}" destId="{6E20FAE5-E11B-4B77-A37C-95DD0C770B0D}" srcOrd="4" destOrd="0" presId="urn:microsoft.com/office/officeart/2008/layout/BendingPictureCaptionList"/>
    <dgm:cxn modelId="{6B9D8CFC-7A3C-4002-A73E-2517C72093D9}" type="presParOf" srcId="{6E20FAE5-E11B-4B77-A37C-95DD0C770B0D}" destId="{9100E00F-8019-4431-BC3F-378821AF23A3}" srcOrd="0" destOrd="0" presId="urn:microsoft.com/office/officeart/2008/layout/BendingPictureCaptionList"/>
    <dgm:cxn modelId="{C9C470D1-079D-4DAC-A661-D34A84EE728B}" type="presParOf" srcId="{6E20FAE5-E11B-4B77-A37C-95DD0C770B0D}" destId="{1EF12EA6-D60B-41CB-951B-D14A5D31451E}" srcOrd="1" destOrd="0" presId="urn:microsoft.com/office/officeart/2008/layout/BendingPictureCaptionList"/>
    <dgm:cxn modelId="{CEB9595C-2261-417A-83D5-B5EC41FC75E1}" type="presParOf" srcId="{2D4E0624-F36E-4562-82B2-CEF7671185A7}" destId="{8649D3D3-38F4-4650-ACA4-68F34BBCBEAB}" srcOrd="5" destOrd="0" presId="urn:microsoft.com/office/officeart/2008/layout/BendingPictureCaptionList"/>
    <dgm:cxn modelId="{046400DA-135A-44B0-B28C-C805FA4FB443}" type="presParOf" srcId="{2D4E0624-F36E-4562-82B2-CEF7671185A7}" destId="{F0D57B6B-6BFA-49D6-99FF-49FFF52C4B8E}" srcOrd="6" destOrd="0" presId="urn:microsoft.com/office/officeart/2008/layout/BendingPictureCaptionList"/>
    <dgm:cxn modelId="{51F9C2AD-19C7-4518-9307-D45946B99BA7}" type="presParOf" srcId="{F0D57B6B-6BFA-49D6-99FF-49FFF52C4B8E}" destId="{B0974695-52B2-4EB3-8554-F025B3B7AF23}" srcOrd="0" destOrd="0" presId="urn:microsoft.com/office/officeart/2008/layout/BendingPictureCaptionList"/>
    <dgm:cxn modelId="{AF18FB0A-21DF-498D-BE90-AA2A646BC329}" type="presParOf" srcId="{F0D57B6B-6BFA-49D6-99FF-49FFF52C4B8E}" destId="{4602CBBE-EC43-4E75-96D2-75BC3A6FB9DA}" srcOrd="1" destOrd="0" presId="urn:microsoft.com/office/officeart/2008/layout/BendingPictureCaptionList"/>
    <dgm:cxn modelId="{F42E4018-E5FD-4474-BDC0-3A8D6627E4DD}" type="presParOf" srcId="{2D4E0624-F36E-4562-82B2-CEF7671185A7}" destId="{7AA761BD-E447-4A04-AC1D-4CCE9ECFF8B9}" srcOrd="7" destOrd="0" presId="urn:microsoft.com/office/officeart/2008/layout/BendingPictureCaptionList"/>
    <dgm:cxn modelId="{4A30E3B4-115F-4DE5-A248-1CE18138C534}" type="presParOf" srcId="{2D4E0624-F36E-4562-82B2-CEF7671185A7}" destId="{6CED7E70-477C-4AC7-A160-BD66814D8BF3}" srcOrd="8" destOrd="0" presId="urn:microsoft.com/office/officeart/2008/layout/BendingPictureCaptionList"/>
    <dgm:cxn modelId="{D89A6401-39FB-45C9-A622-65C639A8DAB3}" type="presParOf" srcId="{6CED7E70-477C-4AC7-A160-BD66814D8BF3}" destId="{0F8CB3F8-7871-43DE-9356-86860FA688C9}" srcOrd="0" destOrd="0" presId="urn:microsoft.com/office/officeart/2008/layout/BendingPictureCaptionList"/>
    <dgm:cxn modelId="{BFAFF088-63DF-47A9-8ADA-A381DB06F9E7}" type="presParOf" srcId="{6CED7E70-477C-4AC7-A160-BD66814D8BF3}" destId="{04DA8ACC-9665-48A4-AECB-B8FB77BFFF7D}" srcOrd="1" destOrd="0" presId="urn:microsoft.com/office/officeart/2008/layout/BendingPictureCaptionList"/>
    <dgm:cxn modelId="{544C1519-854D-44A9-8A23-7C18BDB22493}" type="presParOf" srcId="{2D4E0624-F36E-4562-82B2-CEF7671185A7}" destId="{6145AA78-1067-4C12-B6D8-634F32C9E6E1}" srcOrd="9" destOrd="0" presId="urn:microsoft.com/office/officeart/2008/layout/BendingPictureCaptionList"/>
    <dgm:cxn modelId="{688F35F8-692B-42C1-9CD5-3D431A5E0DD1}" type="presParOf" srcId="{2D4E0624-F36E-4562-82B2-CEF7671185A7}" destId="{0F8244EB-FA9C-4976-82D6-54473F9B4286}" srcOrd="10" destOrd="0" presId="urn:microsoft.com/office/officeart/2008/layout/BendingPictureCaptionList"/>
    <dgm:cxn modelId="{18BAC526-D7FA-4DEF-A2C6-18CD716ABFEF}" type="presParOf" srcId="{0F8244EB-FA9C-4976-82D6-54473F9B4286}" destId="{9B210850-05F6-45DA-B29E-365502A0FBF8}" srcOrd="0" destOrd="0" presId="urn:microsoft.com/office/officeart/2008/layout/BendingPictureCaptionList"/>
    <dgm:cxn modelId="{BE54180F-0DF4-45B2-B0B6-8CEB4B04F3C9}" type="presParOf" srcId="{0F8244EB-FA9C-4976-82D6-54473F9B4286}" destId="{DB30CA3F-E9AD-4CA8-A92A-2CD2FAF95DA7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162C7E-4537-4896-91D5-773B8D31B9E8}">
      <dsp:nvSpPr>
        <dsp:cNvPr id="0" name=""/>
        <dsp:cNvSpPr/>
      </dsp:nvSpPr>
      <dsp:spPr>
        <a:xfrm>
          <a:off x="624631" y="0"/>
          <a:ext cx="1782236" cy="1425789"/>
        </a:xfrm>
        <a:prstGeom prst="rect">
          <a:avLst/>
        </a:prstGeom>
        <a:blipFill>
          <a:blip xmlns:r="http://schemas.openxmlformats.org/officeDocument/2006/relationships" r:embed="rId1">
            <a:extLst/>
          </a:blip>
          <a:srcRect/>
          <a:stretch>
            <a:fillRect l="-14000" r="-14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B5703D7-C4E0-480F-B937-FA2BB59B917D}">
      <dsp:nvSpPr>
        <dsp:cNvPr id="0" name=""/>
        <dsp:cNvSpPr/>
      </dsp:nvSpPr>
      <dsp:spPr>
        <a:xfrm>
          <a:off x="785032" y="1283472"/>
          <a:ext cx="1586190" cy="499026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Стационар</a:t>
          </a:r>
          <a:endParaRPr lang="en-NZ" sz="1500" kern="1200" dirty="0"/>
        </a:p>
      </dsp:txBody>
      <dsp:txXfrm>
        <a:off x="785032" y="1283472"/>
        <a:ext cx="1586190" cy="499026"/>
      </dsp:txXfrm>
    </dsp:sp>
    <dsp:sp modelId="{8376DF8E-81DE-4B2D-AF49-F5ACF2156F64}">
      <dsp:nvSpPr>
        <dsp:cNvPr id="0" name=""/>
        <dsp:cNvSpPr/>
      </dsp:nvSpPr>
      <dsp:spPr>
        <a:xfrm>
          <a:off x="2572259" y="0"/>
          <a:ext cx="1782236" cy="1425789"/>
        </a:xfrm>
        <a:prstGeom prst="rect">
          <a:avLst/>
        </a:prstGeom>
        <a:blipFill>
          <a:blip xmlns:r="http://schemas.openxmlformats.org/officeDocument/2006/relationships" r:embed="rId2">
            <a:extLst/>
          </a:blip>
          <a:srcRect/>
          <a:stretch>
            <a:fillRect l="-14000" r="-14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E2C4C2E-021D-48BC-8F61-CD6D6541AA97}">
      <dsp:nvSpPr>
        <dsp:cNvPr id="0" name=""/>
        <dsp:cNvSpPr/>
      </dsp:nvSpPr>
      <dsp:spPr>
        <a:xfrm>
          <a:off x="2745493" y="1283472"/>
          <a:ext cx="1586190" cy="499026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Поликлиника</a:t>
          </a:r>
          <a:endParaRPr lang="en-NZ" sz="1500" kern="1200" dirty="0"/>
        </a:p>
      </dsp:txBody>
      <dsp:txXfrm>
        <a:off x="2745493" y="1283472"/>
        <a:ext cx="1586190" cy="499026"/>
      </dsp:txXfrm>
    </dsp:sp>
    <dsp:sp modelId="{9100E00F-8019-4431-BC3F-378821AF23A3}">
      <dsp:nvSpPr>
        <dsp:cNvPr id="0" name=""/>
        <dsp:cNvSpPr/>
      </dsp:nvSpPr>
      <dsp:spPr>
        <a:xfrm>
          <a:off x="4572517" y="0"/>
          <a:ext cx="1782236" cy="1425789"/>
        </a:xfrm>
        <a:prstGeom prst="rect">
          <a:avLst/>
        </a:prstGeom>
        <a:blipFill>
          <a:blip xmlns:r="http://schemas.openxmlformats.org/officeDocument/2006/relationships" r:embed="rId3">
            <a:extLst/>
          </a:blip>
          <a:srcRect/>
          <a:stretch>
            <a:fillRect l="-14000" r="-14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EF12EA6-D60B-41CB-951B-D14A5D31451E}">
      <dsp:nvSpPr>
        <dsp:cNvPr id="0" name=""/>
        <dsp:cNvSpPr/>
      </dsp:nvSpPr>
      <dsp:spPr>
        <a:xfrm>
          <a:off x="4705953" y="1283472"/>
          <a:ext cx="1586190" cy="499026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Аптека</a:t>
          </a:r>
          <a:endParaRPr lang="en-NZ" sz="1500" kern="1200" dirty="0"/>
        </a:p>
      </dsp:txBody>
      <dsp:txXfrm>
        <a:off x="4705953" y="1283472"/>
        <a:ext cx="1586190" cy="499026"/>
      </dsp:txXfrm>
    </dsp:sp>
    <dsp:sp modelId="{B0974695-52B2-4EB3-8554-F025B3B7AF23}">
      <dsp:nvSpPr>
        <dsp:cNvPr id="0" name=""/>
        <dsp:cNvSpPr/>
      </dsp:nvSpPr>
      <dsp:spPr>
        <a:xfrm>
          <a:off x="677278" y="1795772"/>
          <a:ext cx="1782236" cy="1425789"/>
        </a:xfrm>
        <a:prstGeom prst="rect">
          <a:avLst/>
        </a:prstGeom>
        <a:blipFill>
          <a:blip xmlns:r="http://schemas.openxmlformats.org/officeDocument/2006/relationships" r:embed="rId4">
            <a:extLst/>
          </a:blip>
          <a:srcRect/>
          <a:stretch>
            <a:fillRect l="-14000" r="-14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602CBBE-EC43-4E75-96D2-75BC3A6FB9DA}">
      <dsp:nvSpPr>
        <dsp:cNvPr id="0" name=""/>
        <dsp:cNvSpPr/>
      </dsp:nvSpPr>
      <dsp:spPr>
        <a:xfrm>
          <a:off x="785032" y="3243932"/>
          <a:ext cx="1586190" cy="499026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Питание</a:t>
          </a:r>
          <a:endParaRPr lang="en-NZ" sz="1500" kern="1200" dirty="0"/>
        </a:p>
      </dsp:txBody>
      <dsp:txXfrm>
        <a:off x="785032" y="3243932"/>
        <a:ext cx="1586190" cy="499026"/>
      </dsp:txXfrm>
    </dsp:sp>
    <dsp:sp modelId="{0F8CB3F8-7871-43DE-9356-86860FA688C9}">
      <dsp:nvSpPr>
        <dsp:cNvPr id="0" name=""/>
        <dsp:cNvSpPr/>
      </dsp:nvSpPr>
      <dsp:spPr>
        <a:xfrm>
          <a:off x="2624889" y="1795772"/>
          <a:ext cx="1782236" cy="1425789"/>
        </a:xfrm>
        <a:prstGeom prst="rect">
          <a:avLst/>
        </a:prstGeom>
        <a:blipFill>
          <a:blip xmlns:r="http://schemas.openxmlformats.org/officeDocument/2006/relationships" r:embed="rId5">
            <a:extLst/>
          </a:blip>
          <a:srcRect/>
          <a:stretch>
            <a:fillRect l="-14000" r="-14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4DA8ACC-9665-48A4-AECB-B8FB77BFFF7D}">
      <dsp:nvSpPr>
        <dsp:cNvPr id="0" name=""/>
        <dsp:cNvSpPr/>
      </dsp:nvSpPr>
      <dsp:spPr>
        <a:xfrm>
          <a:off x="2745493" y="3243932"/>
          <a:ext cx="1586190" cy="499026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Бухгалтерия</a:t>
          </a:r>
          <a:endParaRPr lang="en-NZ" sz="1500" kern="1200" dirty="0"/>
        </a:p>
      </dsp:txBody>
      <dsp:txXfrm>
        <a:off x="2745493" y="3243932"/>
        <a:ext cx="1586190" cy="499026"/>
      </dsp:txXfrm>
    </dsp:sp>
    <dsp:sp modelId="{9B210850-05F6-45DA-B29E-365502A0FBF8}">
      <dsp:nvSpPr>
        <dsp:cNvPr id="0" name=""/>
        <dsp:cNvSpPr/>
      </dsp:nvSpPr>
      <dsp:spPr>
        <a:xfrm>
          <a:off x="4572517" y="1848412"/>
          <a:ext cx="1782236" cy="1425789"/>
        </a:xfrm>
        <a:prstGeom prst="rect">
          <a:avLst/>
        </a:prstGeom>
        <a:blipFill>
          <a:blip xmlns:r="http://schemas.openxmlformats.org/officeDocument/2006/relationships" r:embed="rId6">
            <a:extLst/>
          </a:blip>
          <a:srcRect/>
          <a:stretch>
            <a:fillRect l="-14000" r="-14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B30CA3F-E9AD-4CA8-A92A-2CD2FAF95DA7}">
      <dsp:nvSpPr>
        <dsp:cNvPr id="0" name=""/>
        <dsp:cNvSpPr/>
      </dsp:nvSpPr>
      <dsp:spPr>
        <a:xfrm>
          <a:off x="4705953" y="3243932"/>
          <a:ext cx="1586190" cy="499026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Складской учёт</a:t>
          </a:r>
          <a:endParaRPr lang="en-NZ" sz="1500" kern="1200" dirty="0"/>
        </a:p>
      </dsp:txBody>
      <dsp:txXfrm>
        <a:off x="4705953" y="3243932"/>
        <a:ext cx="1586190" cy="4990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1ED1A4-C469-40AB-A670-7D45A3471A44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108980-4174-4477-BB49-F341349225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1705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02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802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02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61E0F725-A0DC-4FAF-B949-36794D11BC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5087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itchFamily="34" charset="0"/>
            </a:endParaRPr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EF232A83-F7E1-424C-BADF-001FA44B224F}" type="slidenum">
              <a:rPr lang="ru-RU" altLang="ru-RU" smtClean="0"/>
              <a:pPr eaLnBrk="1" hangingPunct="1">
                <a:defRPr/>
              </a:pPr>
              <a:t>11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Arial" pitchFamily="34" charset="0"/>
            </a:endParaRPr>
          </a:p>
        </p:txBody>
      </p:sp>
      <p:sp>
        <p:nvSpPr>
          <p:cNvPr id="18436" name="Номер слайда 3"/>
          <p:cNvSpPr txBox="1">
            <a:spLocks noGrp="1"/>
          </p:cNvSpPr>
          <p:nvPr/>
        </p:nvSpPr>
        <p:spPr bwMode="auto">
          <a:xfrm>
            <a:off x="3883852" y="8684826"/>
            <a:ext cx="2972547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>
              <a:spcBef>
                <a:spcPct val="0"/>
              </a:spcBef>
            </a:pPr>
            <a:fld id="{C4190761-5058-4604-A41A-503C8417937B}" type="slidenum">
              <a:rPr lang="ru-RU" altLang="ru-RU">
                <a:latin typeface="Calibri" pitchFamily="34" charset="0"/>
              </a:rPr>
              <a:pPr algn="r">
                <a:spcBef>
                  <a:spcPct val="0"/>
                </a:spcBef>
              </a:pPr>
              <a:t>21</a:t>
            </a:fld>
            <a:endParaRPr lang="ru-RU" alt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6"/>
          <p:cNvSpPr txBox="1">
            <a:spLocks noGrp="1" noChangeArrowheads="1"/>
          </p:cNvSpPr>
          <p:nvPr/>
        </p:nvSpPr>
        <p:spPr bwMode="auto">
          <a:xfrm>
            <a:off x="3920918" y="8006855"/>
            <a:ext cx="2999574" cy="42149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CAC06E73-FABB-4A51-82F7-2815F294706C}" type="slidenum">
              <a:rPr lang="ru-RU" altLang="ru-RU" sz="1200">
                <a:solidFill>
                  <a:srgbClr val="000000"/>
                </a:solidFill>
                <a:latin typeface="Calibri" panose="020F0502020204030204" pitchFamily="34" charset="0"/>
              </a:rPr>
              <a:pPr algn="r" eaLnBrk="1" hangingPunct="1"/>
              <a:t>28</a:t>
            </a:fld>
            <a:endParaRPr lang="ru-RU" altLang="ru-RU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901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54138" y="641350"/>
            <a:ext cx="4213225" cy="31591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defTabSz="912813" eaLnBrk="1" hangingPunct="1">
              <a:spcBef>
                <a:spcPct val="0"/>
              </a:spcBef>
            </a:pPr>
            <a:r>
              <a:rPr lang="ru-RU" altLang="ru-RU" smtClean="0">
                <a:latin typeface="Arial" panose="020B0604020202020204" pitchFamily="34" charset="0"/>
              </a:rPr>
              <a:t>Теперь разрешите представить алгоритмы взаимодействия в медицинской информационной системы «Стационар» онкологического диспансера. Поэтапно расскажу об их Об  компонентах</a:t>
            </a:r>
          </a:p>
          <a:p>
            <a:pPr defTabSz="912813" eaLnBrk="1" hangingPunct="1">
              <a:spcBef>
                <a:spcPct val="0"/>
              </a:spcBef>
            </a:pPr>
            <a:endParaRPr lang="ru-RU" altLang="ru-RU" smtClean="0">
              <a:latin typeface="Arial" panose="020B0604020202020204" pitchFamily="34" charset="0"/>
            </a:endParaRPr>
          </a:p>
          <a:p>
            <a:pPr defTabSz="912813" eaLnBrk="1" hangingPunct="1">
              <a:spcBef>
                <a:spcPct val="0"/>
              </a:spcBef>
            </a:pPr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226180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09DDDC-0AC2-4724-AEEB-C6BF790A32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AE54B3-8609-4F99-B3DB-C94F9F8572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38AFA8-1B61-4BC0-AE2B-2D4049F008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4D9BF-F454-43B7-9181-04BEC262EF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E8284-B8F5-46A3-AF6D-2182BE8FB6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A98AD-0191-43A1-A4EA-155C454BFA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BA1090-94E1-4056-8A26-6D91D08A6F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CC376-616B-4E6D-888A-71C7EF8648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2A13C-88FE-415D-AFE1-48DF46B51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B0F02-9636-4B91-A61A-7F653690A7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BEF57-E9AE-4575-97A6-2CB22D25C8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51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51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51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4CEEF5C6-9E3F-4D10-95D7-0A238D2A64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chart" Target="../charts/chart6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3.png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jpeg"/><Relationship Id="rId7" Type="http://schemas.openxmlformats.org/officeDocument/2006/relationships/hyperlink" Target="http://www.google.ru/url?sa=i&amp;rct=j&amp;q=&amp;esrc=s&amp;source=images&amp;cd=&amp;cad=rja&amp;uact=8&amp;ved=0ahUKEwiHheuv-tvVAhXjIJoKHbg4CqUQjRwIBw&amp;url=http://iconbird.com/search/?q%3D%D0%BC%D0%B5%D0%B4%D0%B8%D1%86%D0%B8%D0%BD%D0%B0&amp;psig=AFQjCNFBkzAoVDpXBBz5SvAZcWSHJAY4CQ&amp;ust=1502979831941446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tags" Target="../tags/tag21.xml"/><Relationship Id="rId7" Type="http://schemas.openxmlformats.org/officeDocument/2006/relationships/image" Target="../media/image55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hyperlink" Target="http://www.google.ru/url?sa=i&amp;rct=j&amp;q=&amp;esrc=s&amp;source=images&amp;cd=&amp;cad=rja&amp;uact=8&amp;ved=0ahUKEwjLxfvT9NvVAhXoJZoKHZ2eAYIQjRwIBw&amp;url=http://www.calltimex.com/kvintessenciya-konversii/&amp;psig=AFQjCNFZTmdZqurrOgCoDGgKHHUqHHG3gA&amp;ust=1502978305890116" TargetMode="External"/><Relationship Id="rId7" Type="http://schemas.openxmlformats.org/officeDocument/2006/relationships/image" Target="../media/image1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10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image" Target="../media/image38.jpeg"/><Relationship Id="rId3" Type="http://schemas.openxmlformats.org/officeDocument/2006/relationships/tags" Target="../tags/tag3.xml"/><Relationship Id="rId21" Type="http://schemas.openxmlformats.org/officeDocument/2006/relationships/image" Target="../media/image41.jpe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37.jpeg"/><Relationship Id="rId2" Type="http://schemas.openxmlformats.org/officeDocument/2006/relationships/tags" Target="../tags/tag2.xml"/><Relationship Id="rId16" Type="http://schemas.openxmlformats.org/officeDocument/2006/relationships/image" Target="../media/image36.jpeg"/><Relationship Id="rId20" Type="http://schemas.openxmlformats.org/officeDocument/2006/relationships/image" Target="../media/image40.jpe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10.xml"/><Relationship Id="rId19" Type="http://schemas.openxmlformats.org/officeDocument/2006/relationships/image" Target="../media/image39.jpe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1600200"/>
            <a:ext cx="8915400" cy="13716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000" b="1" dirty="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  <a:t>Методы повышения эффективности закупок </a:t>
            </a:r>
            <a:r>
              <a:rPr lang="ru-RU" sz="2000" b="1" dirty="0" smtClean="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  <a:t>, в том числе организация междисциплинарного взаимодействия, </a:t>
            </a:r>
            <a:r>
              <a:rPr lang="ru-RU" sz="2000" b="1" dirty="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  <a:t>на примере государственного бюджетного учреждения здравоохранения «Самарский областной клинический  онкологический  диспансер»</a:t>
            </a:r>
            <a:br>
              <a:rPr lang="ru-RU" sz="2000" b="1" dirty="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  <a:t> </a:t>
            </a:r>
          </a:p>
        </p:txBody>
      </p:sp>
      <p:pic>
        <p:nvPicPr>
          <p:cNvPr id="512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158" y="2997200"/>
            <a:ext cx="9144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990600" y="5562600"/>
            <a:ext cx="7924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2000" b="1">
                <a:solidFill>
                  <a:srgbClr val="68613A"/>
                </a:solidFill>
                <a:latin typeface="Verdana" pitchFamily="34" charset="0"/>
                <a:ea typeface="+mj-ea"/>
                <a:cs typeface="Times New Roman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/>
            <a:r>
              <a:rPr lang="ru-RU" sz="1600" dirty="0"/>
              <a:t>Заместитель главного врача ГБУЗ СОКОД </a:t>
            </a:r>
            <a:br>
              <a:rPr lang="ru-RU" sz="1600" dirty="0"/>
            </a:br>
            <a:r>
              <a:rPr lang="ru-RU" sz="1600" dirty="0"/>
              <a:t>по экономическим вопросам и развитию</a:t>
            </a:r>
            <a:br>
              <a:rPr lang="ru-RU" sz="1600" dirty="0"/>
            </a:br>
            <a:r>
              <a:rPr lang="ru-RU" sz="1600" dirty="0"/>
              <a:t>Шишкова Светлана Григорьевна </a:t>
            </a:r>
            <a:br>
              <a:rPr lang="ru-RU" sz="1600" dirty="0"/>
            </a:br>
            <a:r>
              <a:rPr lang="ru-RU" sz="1600" dirty="0"/>
              <a:t>28 марта 2019г.</a:t>
            </a:r>
          </a:p>
        </p:txBody>
      </p:sp>
      <p:pic>
        <p:nvPicPr>
          <p:cNvPr id="8" name="Рисунок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868363"/>
            <a:ext cx="7696200" cy="503237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 eaLnBrk="1" hangingPunct="1"/>
            <a:r>
              <a:rPr lang="ru-RU" altLang="ru-RU" sz="2000" b="1" kern="1200" dirty="0">
                <a:solidFill>
                  <a:srgbClr val="68613A"/>
                </a:solidFill>
                <a:latin typeface="Verdana" pitchFamily="34" charset="0"/>
                <a:ea typeface="+mn-ea"/>
                <a:cs typeface="Times New Roman" pitchFamily="18" charset="0"/>
              </a:rPr>
              <a:t>Суть деятельности экономической службы, показатели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276600" y="2057400"/>
            <a:ext cx="2460199" cy="812800"/>
          </a:xfrm>
          <a:prstGeom prst="rect">
            <a:avLst/>
          </a:prstGeom>
          <a:solidFill>
            <a:srgbClr val="394A58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711200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Отдел размещения государственных заказов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52400" y="2073014"/>
            <a:ext cx="2895600" cy="812801"/>
          </a:xfrm>
          <a:prstGeom prst="rect">
            <a:avLst/>
          </a:prstGeom>
          <a:solidFill>
            <a:srgbClr val="A9B9C7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711200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Отдел по работе со страховыми медицинскими организациями и перспективному развитию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019800" y="2073015"/>
            <a:ext cx="3048000" cy="812800"/>
          </a:xfrm>
          <a:prstGeom prst="rect">
            <a:avLst/>
          </a:prstGeom>
          <a:solidFill>
            <a:srgbClr val="A9B9C7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711200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Планово-экономический отдел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287338" y="3352800"/>
            <a:ext cx="8856662" cy="63714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50000"/>
              </a:schemeClr>
            </a:solidFill>
            <a:prstDash val="dash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711200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rPr>
              <a:t>Основная цель</a:t>
            </a:r>
          </a:p>
          <a:p>
            <a:pPr algn="ctr" defTabSz="711200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rPr>
              <a:t>Осуществление закупок на поставки товаров, выполнение работ, оказание услуг для нужд </a:t>
            </a: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rPr>
              <a:t>ГБУЗ СОКОД.</a:t>
            </a:r>
            <a:endParaRPr lang="ru-RU" sz="1400" dirty="0">
              <a:solidFill>
                <a:schemeClr val="tx1"/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04800" y="4592638"/>
            <a:ext cx="8669338" cy="990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711200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bg1"/>
                </a:solidFill>
                <a:latin typeface="Verdana" pitchFamily="34" charset="0"/>
              </a:rPr>
              <a:t>Задачи:</a:t>
            </a:r>
          </a:p>
          <a:p>
            <a:pPr algn="ctr" defTabSz="711200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bg1"/>
                </a:solidFill>
                <a:latin typeface="Verdana" pitchFamily="34" charset="0"/>
              </a:rPr>
              <a:t>формирование план – графика, ведение сбора и учета заявок, контроль по срокам исполнения и соблюдения требований к составлению документов, связанных с осуществлением закупок, установленных действующим законодательством РФ, </a:t>
            </a:r>
          </a:p>
          <a:p>
            <a:pPr algn="ctr" defTabSz="711200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bg1"/>
                </a:solidFill>
                <a:latin typeface="Verdana" pitchFamily="34" charset="0"/>
              </a:rPr>
              <a:t>текущий контроль за исполнением контрактов</a:t>
            </a:r>
          </a:p>
        </p:txBody>
      </p:sp>
      <p:sp>
        <p:nvSpPr>
          <p:cNvPr id="87" name="Прямоугольник 86"/>
          <p:cNvSpPr/>
          <p:nvPr/>
        </p:nvSpPr>
        <p:spPr>
          <a:xfrm>
            <a:off x="228600" y="5891213"/>
            <a:ext cx="8839200" cy="814387"/>
          </a:xfrm>
          <a:prstGeom prst="rect">
            <a:avLst/>
          </a:prstGeom>
          <a:solidFill>
            <a:srgbClr val="D3EBED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711200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latin typeface="Verdana" pitchFamily="34" charset="0"/>
              </a:rPr>
              <a:t>Показатели деятельности</a:t>
            </a:r>
          </a:p>
          <a:p>
            <a:pPr defTabSz="711200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latin typeface="Verdana" pitchFamily="34" charset="0"/>
              </a:rPr>
              <a:t>Своевременность  и корректность  формирования планов закупок</a:t>
            </a:r>
          </a:p>
          <a:p>
            <a:pPr defTabSz="711200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latin typeface="Verdana" pitchFamily="34" charset="0"/>
              </a:rPr>
              <a:t>Соблюдение сроков осуществления закупок </a:t>
            </a:r>
          </a:p>
          <a:p>
            <a:pPr defTabSz="711200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latin typeface="Verdana" pitchFamily="34" charset="0"/>
              </a:rPr>
              <a:t>Соблюдение законодательства – отсутствие нарушений и предписаний</a:t>
            </a:r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3449247" y="3127778"/>
            <a:ext cx="2057400" cy="43200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19050">
            <a:solidFill>
              <a:schemeClr val="bg1">
                <a:lumMod val="50000"/>
              </a:schemeClr>
            </a:solidFill>
            <a:prstDash val="dash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500" dirty="0">
                <a:solidFill>
                  <a:schemeClr val="bg1"/>
                </a:solidFill>
                <a:latin typeface="Verdana" pitchFamily="34" charset="0"/>
                <a:cs typeface="Times New Roman" pitchFamily="18" charset="0"/>
              </a:rPr>
              <a:t>Основная цель</a:t>
            </a: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3320731" y="4404600"/>
            <a:ext cx="2057400" cy="39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bg1">
                <a:lumMod val="50000"/>
              </a:schemeClr>
            </a:solidFill>
            <a:prstDash val="dash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rPr>
              <a:t>Задачи</a:t>
            </a:r>
          </a:p>
        </p:txBody>
      </p:sp>
      <p:sp>
        <p:nvSpPr>
          <p:cNvPr id="20" name="Скругленный прямоугольник 19"/>
          <p:cNvSpPr/>
          <p:nvPr/>
        </p:nvSpPr>
        <p:spPr bwMode="auto">
          <a:xfrm>
            <a:off x="3320731" y="5736000"/>
            <a:ext cx="2520000" cy="360000"/>
          </a:xfrm>
          <a:prstGeom prst="roundRect">
            <a:avLst/>
          </a:prstGeom>
          <a:solidFill>
            <a:schemeClr val="accent5">
              <a:lumMod val="25000"/>
            </a:schemeClr>
          </a:solidFill>
          <a:ln w="19050">
            <a:solidFill>
              <a:schemeClr val="bg1">
                <a:lumMod val="50000"/>
              </a:schemeClr>
            </a:solidFill>
            <a:prstDash val="dash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bg1"/>
                </a:solidFill>
                <a:latin typeface="Verdana" pitchFamily="34" charset="0"/>
                <a:cs typeface="Times New Roman" pitchFamily="18" charset="0"/>
              </a:rPr>
              <a:t>Показатели деятельности</a:t>
            </a: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>
            <a:off x="4679156" y="3099594"/>
            <a:ext cx="395288" cy="0"/>
          </a:xfrm>
          <a:prstGeom prst="line">
            <a:avLst/>
          </a:prstGeom>
          <a:ln w="28575">
            <a:solidFill>
              <a:srgbClr val="C00000"/>
            </a:solidFill>
            <a:tailEnd type="triangle" w="lg" len="lg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4679156" y="4225132"/>
            <a:ext cx="395287" cy="0"/>
          </a:xfrm>
          <a:prstGeom prst="line">
            <a:avLst/>
          </a:prstGeom>
          <a:ln w="28575">
            <a:solidFill>
              <a:srgbClr val="C00000"/>
            </a:solidFill>
            <a:tailEnd type="triangle" w="lg" len="lg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914400" y="1390650"/>
            <a:ext cx="7467600" cy="3952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711200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Verdana" pitchFamily="34" charset="0"/>
              </a:rPr>
              <a:t>Заместитель главного врача по экономическим вопросам и развитию</a:t>
            </a:r>
          </a:p>
        </p:txBody>
      </p:sp>
      <p:cxnSp>
        <p:nvCxnSpPr>
          <p:cNvPr id="25" name="Соединительная линия уступом 24"/>
          <p:cNvCxnSpPr/>
          <p:nvPr/>
        </p:nvCxnSpPr>
        <p:spPr bwMode="auto">
          <a:xfrm rot="5400000">
            <a:off x="2971800" y="417513"/>
            <a:ext cx="304800" cy="3048000"/>
          </a:xfrm>
          <a:prstGeom prst="bentConnector3">
            <a:avLst>
              <a:gd name="adj1" fmla="val 25630"/>
            </a:avLst>
          </a:prstGeom>
          <a:ln w="28575">
            <a:solidFill>
              <a:srgbClr val="C00000"/>
            </a:solidFill>
            <a:tailEnd type="triangle" w="lg" len="lg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ная линия уступом 25"/>
          <p:cNvCxnSpPr/>
          <p:nvPr/>
        </p:nvCxnSpPr>
        <p:spPr bwMode="auto">
          <a:xfrm rot="5400000">
            <a:off x="4433094" y="1862932"/>
            <a:ext cx="288925" cy="141287"/>
          </a:xfrm>
          <a:prstGeom prst="bentConnector3">
            <a:avLst>
              <a:gd name="adj1" fmla="val 31655"/>
            </a:avLst>
          </a:prstGeom>
          <a:ln w="28575">
            <a:solidFill>
              <a:srgbClr val="C00000"/>
            </a:solidFill>
            <a:tailEnd type="triangle" w="lg" len="lg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оединительная линия уступом 26"/>
          <p:cNvCxnSpPr/>
          <p:nvPr/>
        </p:nvCxnSpPr>
        <p:spPr bwMode="auto">
          <a:xfrm rot="16200000" flipH="1">
            <a:off x="5943600" y="493713"/>
            <a:ext cx="304800" cy="2895600"/>
          </a:xfrm>
          <a:prstGeom prst="bentConnector3">
            <a:avLst>
              <a:gd name="adj1" fmla="val 29111"/>
            </a:avLst>
          </a:prstGeom>
          <a:ln w="28575">
            <a:solidFill>
              <a:srgbClr val="C00000"/>
            </a:solidFill>
            <a:tailEnd type="triangle" w="lg" len="lg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Рисунок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94615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32867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Группа 63"/>
          <p:cNvGrpSpPr>
            <a:grpSpLocks/>
          </p:cNvGrpSpPr>
          <p:nvPr/>
        </p:nvGrpSpPr>
        <p:grpSpPr bwMode="auto">
          <a:xfrm>
            <a:off x="4830763" y="5316540"/>
            <a:ext cx="4049712" cy="1541460"/>
            <a:chOff x="4280848" y="6762464"/>
            <a:chExt cx="3357216" cy="1661475"/>
          </a:xfrm>
        </p:grpSpPr>
        <p:pic>
          <p:nvPicPr>
            <p:cNvPr id="4159" name="Picture 4" descr="C:\Documents and Settings\home\Рабочий стол\Рисунок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1550"/>
            <a:stretch>
              <a:fillRect/>
            </a:stretch>
          </p:blipFill>
          <p:spPr bwMode="auto">
            <a:xfrm>
              <a:off x="4986939" y="6762466"/>
              <a:ext cx="2651125" cy="1661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60" name="Picture 4" descr="C:\Documents and Settings\home\Рабочий стол\Рисунок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3" r="36766" b="71550"/>
            <a:stretch>
              <a:fillRect/>
            </a:stretch>
          </p:blipFill>
          <p:spPr bwMode="auto">
            <a:xfrm>
              <a:off x="4280848" y="6762464"/>
              <a:ext cx="1447800" cy="1661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Скругленный прямоугольник 9"/>
          <p:cNvSpPr/>
          <p:nvPr/>
        </p:nvSpPr>
        <p:spPr>
          <a:xfrm>
            <a:off x="152400" y="1428750"/>
            <a:ext cx="4211638" cy="639763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FFF39D"/>
              </a:buClr>
            </a:pPr>
            <a:r>
              <a:rPr lang="ru-RU" sz="1600" b="1" dirty="0">
                <a:solidFill>
                  <a:schemeClr val="bg1"/>
                </a:solidFill>
                <a:latin typeface="Verdana" pitchFamily="34" charset="0"/>
              </a:rPr>
              <a:t>Контрактная служба ГБУЗ СОКОД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52400" y="2235200"/>
            <a:ext cx="4211638" cy="900113"/>
          </a:xfrm>
          <a:prstGeom prst="roundRect">
            <a:avLst/>
          </a:prstGeom>
          <a:solidFill>
            <a:srgbClr val="FFFFFF"/>
          </a:solidFill>
          <a:ln>
            <a:solidFill>
              <a:srgbClr val="C00000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Совокупный объем закупок по плану-графику свыше </a:t>
            </a:r>
            <a:r>
              <a:rPr lang="ru-RU" sz="1400" b="1" dirty="0">
                <a:solidFill>
                  <a:srgbClr val="C00000"/>
                </a:solidFill>
                <a:latin typeface="Verdana" pitchFamily="34" charset="0"/>
                <a:cs typeface="Arial" pitchFamily="34" charset="0"/>
              </a:rPr>
              <a:t>100 млн.руб. </a:t>
            </a:r>
            <a:r>
              <a:rPr lang="ru-RU" sz="1400" dirty="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заказчика обязан создать контрактную службу (п.1 ст.38 Закона №44-ФЗ)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52400" y="3363913"/>
            <a:ext cx="4211638" cy="50323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Действует в соответствии с </a:t>
            </a:r>
            <a:r>
              <a:rPr lang="ru-RU" sz="1400" b="1" dirty="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положением</a:t>
            </a:r>
            <a:r>
              <a:rPr lang="ru-RU" sz="1400" dirty="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 о Контрактной службе</a:t>
            </a:r>
          </a:p>
        </p:txBody>
      </p:sp>
      <p:sp>
        <p:nvSpPr>
          <p:cNvPr id="21" name="Стрелка вниз 20"/>
          <p:cNvSpPr/>
          <p:nvPr/>
        </p:nvSpPr>
        <p:spPr>
          <a:xfrm>
            <a:off x="2097088" y="1992313"/>
            <a:ext cx="341312" cy="304800"/>
          </a:xfrm>
          <a:prstGeom prst="downArrow">
            <a:avLst/>
          </a:prstGeom>
          <a:solidFill>
            <a:srgbClr val="FF8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1200" eaLnBrk="0" hangingPunct="0">
              <a:defRPr/>
            </a:pPr>
            <a:endParaRPr lang="ru-RU" altLang="ru-RU" sz="1400" dirty="0"/>
          </a:p>
        </p:txBody>
      </p:sp>
      <p:grpSp>
        <p:nvGrpSpPr>
          <p:cNvPr id="4109" name="Группа 27"/>
          <p:cNvGrpSpPr>
            <a:grpSpLocks/>
          </p:cNvGrpSpPr>
          <p:nvPr/>
        </p:nvGrpSpPr>
        <p:grpSpPr bwMode="auto">
          <a:xfrm>
            <a:off x="609600" y="5486400"/>
            <a:ext cx="1219200" cy="1295400"/>
            <a:chOff x="76200" y="1524000"/>
            <a:chExt cx="2000250" cy="2571738"/>
          </a:xfrm>
        </p:grpSpPr>
        <p:grpSp>
          <p:nvGrpSpPr>
            <p:cNvPr id="4152" name="Группа 25"/>
            <p:cNvGrpSpPr>
              <a:grpSpLocks/>
            </p:cNvGrpSpPr>
            <p:nvPr/>
          </p:nvGrpSpPr>
          <p:grpSpPr bwMode="auto">
            <a:xfrm>
              <a:off x="76200" y="1524000"/>
              <a:ext cx="2000250" cy="2571738"/>
              <a:chOff x="6429375" y="1285875"/>
              <a:chExt cx="2655958" cy="3428999"/>
            </a:xfrm>
          </p:grpSpPr>
          <p:grpSp>
            <p:nvGrpSpPr>
              <p:cNvPr id="4154" name="Группа 10"/>
              <p:cNvGrpSpPr>
                <a:grpSpLocks/>
              </p:cNvGrpSpPr>
              <p:nvPr/>
            </p:nvGrpSpPr>
            <p:grpSpPr bwMode="auto">
              <a:xfrm>
                <a:off x="6429375" y="1285875"/>
                <a:ext cx="2655958" cy="3428999"/>
                <a:chOff x="5929312" y="1270000"/>
                <a:chExt cx="2293632" cy="2587624"/>
              </a:xfrm>
            </p:grpSpPr>
            <p:pic>
              <p:nvPicPr>
                <p:cNvPr id="4157" name="Picture 11" descr="Book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929312" y="1270000"/>
                  <a:ext cx="2293632" cy="25876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158" name="Picture 11" descr="Book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60738" r="93567" b="14417"/>
                <a:stretch>
                  <a:fillRect/>
                </a:stretch>
              </p:blipFill>
              <p:spPr bwMode="auto">
                <a:xfrm>
                  <a:off x="5929313" y="2071688"/>
                  <a:ext cx="142875" cy="8572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5" name="Прямоугольник 25"/>
              <p:cNvSpPr>
                <a:spLocks noChangeArrowheads="1"/>
              </p:cNvSpPr>
              <p:nvPr/>
            </p:nvSpPr>
            <p:spPr bwMode="auto">
              <a:xfrm>
                <a:off x="6633415" y="2605367"/>
                <a:ext cx="2330880" cy="62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rIns="0">
                <a:spAutoFit/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300" b="1" kern="1000" spc="-100" dirty="0">
                    <a:latin typeface="Verdana" pitchFamily="34" charset="0"/>
                    <a:cs typeface="+mn-cs"/>
                  </a:rPr>
                  <a:t>№ 44 ФЗ</a:t>
                </a:r>
                <a:endParaRPr lang="ru-RU" sz="1300" kern="1000" spc="-100" dirty="0"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4156" name="Прямоугольник 25"/>
              <p:cNvSpPr>
                <a:spLocks noChangeArrowheads="1"/>
              </p:cNvSpPr>
              <p:nvPr/>
            </p:nvSpPr>
            <p:spPr bwMode="auto">
              <a:xfrm>
                <a:off x="6715139" y="3797159"/>
                <a:ext cx="2242505" cy="6595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altLang="ru-RU" sz="700" b="1">
                    <a:latin typeface="Verdana" pitchFamily="34" charset="0"/>
                  </a:rPr>
                  <a:t>от 5 апреля 2013 г.</a:t>
                </a:r>
                <a:endParaRPr lang="ru-RU" altLang="ru-RU" sz="700">
                  <a:latin typeface="Verdana" pitchFamily="34" charset="0"/>
                </a:endParaRPr>
              </a:p>
            </p:txBody>
          </p:sp>
        </p:grpSp>
        <p:pic>
          <p:nvPicPr>
            <p:cNvPr id="4153" name="Picture 8" descr="&amp;Fcy;&amp;acy;&amp;jcy;&amp;lcy;:Coat of Arms of the Russian Federation.svg - &amp;Vcy;&amp;iukcy;&amp;kcy;&amp;iukcy;&amp;ncy;&amp;ocy;&amp;vcy;&amp;icy;&amp;ncy;&amp;icy;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1676400"/>
              <a:ext cx="609600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10" name="Группа 35"/>
          <p:cNvGrpSpPr>
            <a:grpSpLocks/>
          </p:cNvGrpSpPr>
          <p:nvPr/>
        </p:nvGrpSpPr>
        <p:grpSpPr bwMode="auto">
          <a:xfrm>
            <a:off x="2209800" y="5486400"/>
            <a:ext cx="1219200" cy="1295400"/>
            <a:chOff x="76200" y="1524000"/>
            <a:chExt cx="2000250" cy="2571738"/>
          </a:xfrm>
        </p:grpSpPr>
        <p:grpSp>
          <p:nvGrpSpPr>
            <p:cNvPr id="4145" name="Группа 25"/>
            <p:cNvGrpSpPr>
              <a:grpSpLocks/>
            </p:cNvGrpSpPr>
            <p:nvPr/>
          </p:nvGrpSpPr>
          <p:grpSpPr bwMode="auto">
            <a:xfrm>
              <a:off x="76200" y="1524000"/>
              <a:ext cx="2000250" cy="2571738"/>
              <a:chOff x="6429375" y="1285875"/>
              <a:chExt cx="2655958" cy="3428999"/>
            </a:xfrm>
          </p:grpSpPr>
          <p:grpSp>
            <p:nvGrpSpPr>
              <p:cNvPr id="4147" name="Группа 10"/>
              <p:cNvGrpSpPr>
                <a:grpSpLocks/>
              </p:cNvGrpSpPr>
              <p:nvPr/>
            </p:nvGrpSpPr>
            <p:grpSpPr bwMode="auto">
              <a:xfrm>
                <a:off x="6429375" y="1285875"/>
                <a:ext cx="2655958" cy="3428999"/>
                <a:chOff x="5929312" y="1270000"/>
                <a:chExt cx="2293632" cy="2587624"/>
              </a:xfrm>
            </p:grpSpPr>
            <p:pic>
              <p:nvPicPr>
                <p:cNvPr id="4150" name="Picture 11" descr="Book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929312" y="1270000"/>
                  <a:ext cx="2293632" cy="25876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151" name="Picture 11" descr="Book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60738" r="93567" b="14417"/>
                <a:stretch>
                  <a:fillRect/>
                </a:stretch>
              </p:blipFill>
              <p:spPr bwMode="auto">
                <a:xfrm>
                  <a:off x="5929313" y="2071688"/>
                  <a:ext cx="142875" cy="8572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43" name="Прямоугольник 25"/>
              <p:cNvSpPr>
                <a:spLocks noChangeArrowheads="1"/>
              </p:cNvSpPr>
              <p:nvPr/>
            </p:nvSpPr>
            <p:spPr bwMode="auto">
              <a:xfrm>
                <a:off x="6633415" y="2605367"/>
                <a:ext cx="2330880" cy="62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rIns="0">
                <a:spAutoFit/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300" b="1" kern="1000" spc="-100" dirty="0">
                    <a:latin typeface="Verdana" pitchFamily="34" charset="0"/>
                    <a:cs typeface="+mn-cs"/>
                  </a:rPr>
                  <a:t>№ 223 ФЗ</a:t>
                </a:r>
                <a:endParaRPr lang="ru-RU" sz="1300" kern="1000" spc="-100" dirty="0"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4149" name="Прямоугольник 25"/>
              <p:cNvSpPr>
                <a:spLocks noChangeArrowheads="1"/>
              </p:cNvSpPr>
              <p:nvPr/>
            </p:nvSpPr>
            <p:spPr bwMode="auto">
              <a:xfrm>
                <a:off x="6715139" y="3797159"/>
                <a:ext cx="2242505" cy="6595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altLang="ru-RU" sz="700" b="1">
                    <a:latin typeface="Verdana" pitchFamily="34" charset="0"/>
                  </a:rPr>
                  <a:t>от 18 июля 2011 г.</a:t>
                </a:r>
                <a:endParaRPr lang="ru-RU" altLang="ru-RU" sz="700">
                  <a:latin typeface="Verdana" pitchFamily="34" charset="0"/>
                </a:endParaRPr>
              </a:p>
            </p:txBody>
          </p:sp>
        </p:grpSp>
        <p:pic>
          <p:nvPicPr>
            <p:cNvPr id="4146" name="Picture 8" descr="&amp;Fcy;&amp;acy;&amp;jcy;&amp;lcy;:Coat of Arms of the Russian Federation.svg - &amp;Vcy;&amp;iukcy;&amp;kcy;&amp;iukcy;&amp;ncy;&amp;ocy;&amp;vcy;&amp;icy;&amp;ncy;&amp;icy;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1676400"/>
              <a:ext cx="609600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52" name="Shape 54"/>
          <p:cNvCxnSpPr>
            <a:stCxn id="54" idx="2"/>
          </p:cNvCxnSpPr>
          <p:nvPr/>
        </p:nvCxnSpPr>
        <p:spPr>
          <a:xfrm rot="16200000" flipH="1">
            <a:off x="2389982" y="5056981"/>
            <a:ext cx="169862" cy="688975"/>
          </a:xfrm>
          <a:prstGeom prst="bentConnector2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4" name="Rectangle 21"/>
          <p:cNvSpPr>
            <a:spLocks noChangeArrowheads="1"/>
          </p:cNvSpPr>
          <p:nvPr/>
        </p:nvSpPr>
        <p:spPr bwMode="auto">
          <a:xfrm>
            <a:off x="1212850" y="5033963"/>
            <a:ext cx="1835150" cy="282575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  <p:txBody>
          <a:bodyPr lIns="72000" tIns="72000" rIns="72000" bIns="7200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altLang="ru-RU" sz="11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2018</a:t>
            </a:r>
          </a:p>
        </p:txBody>
      </p:sp>
      <p:cxnSp>
        <p:nvCxnSpPr>
          <p:cNvPr id="56" name="Shape 54"/>
          <p:cNvCxnSpPr>
            <a:stCxn id="54" idx="2"/>
          </p:cNvCxnSpPr>
          <p:nvPr/>
        </p:nvCxnSpPr>
        <p:spPr>
          <a:xfrm rot="5400000">
            <a:off x="1589882" y="4945856"/>
            <a:ext cx="169862" cy="911225"/>
          </a:xfrm>
          <a:prstGeom prst="bentConnector2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2" name="Скругленный прямоугольник 71"/>
          <p:cNvSpPr/>
          <p:nvPr/>
        </p:nvSpPr>
        <p:spPr>
          <a:xfrm>
            <a:off x="152400" y="3970955"/>
            <a:ext cx="4211638" cy="503237"/>
          </a:xfrm>
          <a:prstGeom prst="roundRect">
            <a:avLst/>
          </a:prstGeom>
          <a:solidFill>
            <a:srgbClr val="FFFFFF"/>
          </a:solidFill>
          <a:ln>
            <a:solidFill>
              <a:srgbClr val="C00000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Созданы Комиссии по осуществлению закупок (Статья 39 Закона 44-ФЗ)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5562600" y="6019800"/>
            <a:ext cx="3276600" cy="838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altLang="ru-RU" sz="1000" b="1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Требования к контрактной службе (контрактному управляющему) (ч. 6 ст. 38) - </a:t>
            </a:r>
            <a:r>
              <a:rPr lang="ru-RU" altLang="ru-RU" sz="100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должны иметь </a:t>
            </a:r>
            <a:r>
              <a:rPr lang="ru-RU" altLang="ru-RU" sz="1000" b="1">
                <a:solidFill>
                  <a:srgbClr val="C00000"/>
                </a:solidFill>
                <a:latin typeface="Verdana" pitchFamily="34" charset="0"/>
                <a:cs typeface="Arial" pitchFamily="34" charset="0"/>
              </a:rPr>
              <a:t>высшее образование </a:t>
            </a:r>
            <a:r>
              <a:rPr lang="ru-RU" altLang="ru-RU" sz="100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или дополнительное профессиональное образование </a:t>
            </a:r>
            <a:r>
              <a:rPr lang="ru-RU" altLang="ru-RU" sz="1000">
                <a:solidFill>
                  <a:srgbClr val="C00000"/>
                </a:solidFill>
                <a:latin typeface="Verdana" pitchFamily="34" charset="0"/>
                <a:cs typeface="Arial" pitchFamily="34" charset="0"/>
              </a:rPr>
              <a:t>в </a:t>
            </a:r>
            <a:r>
              <a:rPr lang="ru-RU" altLang="ru-RU" sz="1000" b="1">
                <a:solidFill>
                  <a:srgbClr val="C00000"/>
                </a:solidFill>
                <a:latin typeface="Verdana" pitchFamily="34" charset="0"/>
                <a:cs typeface="Arial" pitchFamily="34" charset="0"/>
              </a:rPr>
              <a:t>сфере закупок</a:t>
            </a:r>
            <a:endParaRPr lang="ru-RU" altLang="ru-RU" sz="1000" b="1">
              <a:solidFill>
                <a:schemeClr val="tx1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4118" name="Прямоугольник 225"/>
          <p:cNvSpPr>
            <a:spLocks noChangeArrowheads="1"/>
          </p:cNvSpPr>
          <p:nvPr/>
        </p:nvSpPr>
        <p:spPr bwMode="auto">
          <a:xfrm>
            <a:off x="0" y="4572000"/>
            <a:ext cx="45720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 b="1">
                <a:latin typeface="Verdana" pitchFamily="34" charset="0"/>
              </a:rPr>
              <a:t>Использование федерального законодательства</a:t>
            </a:r>
          </a:p>
        </p:txBody>
      </p:sp>
      <p:sp>
        <p:nvSpPr>
          <p:cNvPr id="58" name="Стрелка вниз 57"/>
          <p:cNvSpPr/>
          <p:nvPr/>
        </p:nvSpPr>
        <p:spPr>
          <a:xfrm>
            <a:off x="2097088" y="3097213"/>
            <a:ext cx="341312" cy="304800"/>
          </a:xfrm>
          <a:prstGeom prst="downArrow">
            <a:avLst/>
          </a:prstGeom>
          <a:solidFill>
            <a:srgbClr val="FF8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1200" eaLnBrk="0" hangingPunct="0">
              <a:defRPr/>
            </a:pPr>
            <a:endParaRPr lang="ru-RU" altLang="ru-RU" sz="1400" dirty="0"/>
          </a:p>
        </p:txBody>
      </p:sp>
      <p:sp>
        <p:nvSpPr>
          <p:cNvPr id="60" name="Блок-схема: альтернативный процесс 41"/>
          <p:cNvSpPr>
            <a:spLocks noChangeArrowheads="1"/>
          </p:cNvSpPr>
          <p:nvPr/>
        </p:nvSpPr>
        <p:spPr bwMode="auto">
          <a:xfrm>
            <a:off x="4876800" y="2133600"/>
            <a:ext cx="3810000" cy="457200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 Заинтересованные лица (определение потребности в товарах, работах, услугах)</a:t>
            </a:r>
          </a:p>
        </p:txBody>
      </p:sp>
      <p:sp>
        <p:nvSpPr>
          <p:cNvPr id="61" name="Блок-схема: альтернативный процесс 43"/>
          <p:cNvSpPr>
            <a:spLocks noChangeArrowheads="1"/>
          </p:cNvSpPr>
          <p:nvPr/>
        </p:nvSpPr>
        <p:spPr bwMode="auto">
          <a:xfrm>
            <a:off x="4876800" y="2667000"/>
            <a:ext cx="3810000" cy="457200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Ответственные лица </a:t>
            </a:r>
          </a:p>
          <a:p>
            <a:pPr algn="ctr"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(подготовка и согласование Представления)</a:t>
            </a:r>
          </a:p>
        </p:txBody>
      </p:sp>
      <p:sp>
        <p:nvSpPr>
          <p:cNvPr id="15382" name="Блок-схема: альтернативный процесс 50"/>
          <p:cNvSpPr>
            <a:spLocks noChangeArrowheads="1"/>
          </p:cNvSpPr>
          <p:nvPr/>
        </p:nvSpPr>
        <p:spPr bwMode="auto">
          <a:xfrm>
            <a:off x="4876800" y="4724400"/>
            <a:ext cx="3886200" cy="540000"/>
          </a:xfrm>
          <a:prstGeom prst="flowChartAlternateProcess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Эксперты и Ответственные лица</a:t>
            </a:r>
          </a:p>
          <a:p>
            <a:pPr algn="ctr"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(экспертиза и обеспечение исполнения контракта)</a:t>
            </a:r>
          </a:p>
        </p:txBody>
      </p:sp>
      <p:sp>
        <p:nvSpPr>
          <p:cNvPr id="4130" name="Выгнутая вправо стрелка 10"/>
          <p:cNvSpPr>
            <a:spLocks noChangeArrowheads="1"/>
          </p:cNvSpPr>
          <p:nvPr/>
        </p:nvSpPr>
        <p:spPr bwMode="auto">
          <a:xfrm>
            <a:off x="8736013" y="2286000"/>
            <a:ext cx="304800" cy="468313"/>
          </a:xfrm>
          <a:prstGeom prst="curvedLeftArrow">
            <a:avLst>
              <a:gd name="adj1" fmla="val 25010"/>
              <a:gd name="adj2" fmla="val 49992"/>
              <a:gd name="adj3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4876800" y="1423988"/>
            <a:ext cx="3886200" cy="481012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FFF39D"/>
              </a:buClr>
            </a:pPr>
            <a:r>
              <a:rPr lang="ru-RU" sz="1600" b="1" dirty="0">
                <a:solidFill>
                  <a:schemeClr val="bg1"/>
                </a:solidFill>
                <a:latin typeface="Verdana" pitchFamily="34" charset="0"/>
              </a:rPr>
              <a:t>Положение о контрактной службе</a:t>
            </a:r>
          </a:p>
        </p:txBody>
      </p:sp>
      <p:sp>
        <p:nvSpPr>
          <p:cNvPr id="57" name="Стрелка вниз 56"/>
          <p:cNvSpPr/>
          <p:nvPr/>
        </p:nvSpPr>
        <p:spPr>
          <a:xfrm>
            <a:off x="6643688" y="1905000"/>
            <a:ext cx="341312" cy="304800"/>
          </a:xfrm>
          <a:prstGeom prst="downArrow">
            <a:avLst/>
          </a:prstGeom>
          <a:solidFill>
            <a:srgbClr val="FF8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1200" eaLnBrk="0" hangingPunct="0">
              <a:defRPr/>
            </a:pPr>
            <a:endParaRPr lang="ru-RU" altLang="ru-RU" sz="1400" dirty="0"/>
          </a:p>
        </p:txBody>
      </p:sp>
      <p:sp>
        <p:nvSpPr>
          <p:cNvPr id="15387" name="Блок-схема: альтернативный процесс 41"/>
          <p:cNvSpPr>
            <a:spLocks noChangeArrowheads="1"/>
          </p:cNvSpPr>
          <p:nvPr/>
        </p:nvSpPr>
        <p:spPr bwMode="auto">
          <a:xfrm>
            <a:off x="4830763" y="3690937"/>
            <a:ext cx="3810000" cy="500063"/>
          </a:xfrm>
          <a:prstGeom prst="flowChartAlternateProcess">
            <a:avLst/>
          </a:prstGeom>
          <a:solidFill>
            <a:srgbClr val="FFFFFF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ОРГЗ (подготовка закупочной документации и осуществление закупки)</a:t>
            </a:r>
          </a:p>
        </p:txBody>
      </p:sp>
      <p:sp>
        <p:nvSpPr>
          <p:cNvPr id="4138" name="Выгнутая вправо стрелка 10"/>
          <p:cNvSpPr>
            <a:spLocks noChangeArrowheads="1"/>
          </p:cNvSpPr>
          <p:nvPr/>
        </p:nvSpPr>
        <p:spPr bwMode="auto">
          <a:xfrm flipH="1">
            <a:off x="4495800" y="2852738"/>
            <a:ext cx="381000" cy="785812"/>
          </a:xfrm>
          <a:prstGeom prst="curvedLeftArrow">
            <a:avLst>
              <a:gd name="adj1" fmla="val 25017"/>
              <a:gd name="adj2" fmla="val 49996"/>
              <a:gd name="adj3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5" name="Стрелка вниз 64"/>
          <p:cNvSpPr/>
          <p:nvPr/>
        </p:nvSpPr>
        <p:spPr>
          <a:xfrm>
            <a:off x="6629400" y="4495800"/>
            <a:ext cx="341313" cy="304800"/>
          </a:xfrm>
          <a:prstGeom prst="downArrow">
            <a:avLst/>
          </a:prstGeom>
          <a:solidFill>
            <a:srgbClr val="FF8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1200" eaLnBrk="0" hangingPunct="0">
              <a:defRPr/>
            </a:pPr>
            <a:endParaRPr lang="ru-RU" altLang="ru-RU" sz="1400" dirty="0"/>
          </a:p>
        </p:txBody>
      </p:sp>
      <p:sp>
        <p:nvSpPr>
          <p:cNvPr id="4140" name="Выгнутая вправо стрелка 10"/>
          <p:cNvSpPr>
            <a:spLocks noChangeArrowheads="1"/>
          </p:cNvSpPr>
          <p:nvPr/>
        </p:nvSpPr>
        <p:spPr bwMode="auto">
          <a:xfrm>
            <a:off x="8610600" y="3352800"/>
            <a:ext cx="457200" cy="1857375"/>
          </a:xfrm>
          <a:prstGeom prst="curvedLeftArrow">
            <a:avLst>
              <a:gd name="adj1" fmla="val 25014"/>
              <a:gd name="adj2" fmla="val 49991"/>
              <a:gd name="adj3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9" name="Rectangle 2"/>
          <p:cNvSpPr>
            <a:spLocks noGrp="1" noChangeArrowheads="1"/>
          </p:cNvSpPr>
          <p:nvPr>
            <p:ph type="title"/>
          </p:nvPr>
        </p:nvSpPr>
        <p:spPr>
          <a:xfrm>
            <a:off x="3124200" y="909638"/>
            <a:ext cx="5926138" cy="503237"/>
          </a:xfr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ru-RU" sz="2000" b="1" kern="1200" dirty="0">
                <a:solidFill>
                  <a:srgbClr val="68613A"/>
                </a:solidFill>
                <a:latin typeface="Verdana" pitchFamily="34" charset="0"/>
                <a:ea typeface="+mn-ea"/>
                <a:cs typeface="Times New Roman" pitchFamily="18" charset="0"/>
              </a:rPr>
              <a:t>Деятельность в сфере закупок (по Закону №44-ФЗ и 223-ФЗ)</a:t>
            </a:r>
          </a:p>
        </p:txBody>
      </p:sp>
      <p:pic>
        <p:nvPicPr>
          <p:cNvPr id="4142" name="Picture 29" descr="http://abclingua.ru/wp-content/themes/abc/img/education3.png"/>
          <p:cNvPicPr>
            <a:picLocks noChangeAspect="1" noChangeArrowheads="1"/>
          </p:cNvPicPr>
          <p:nvPr/>
        </p:nvPicPr>
        <p:blipFill>
          <a:blip r:embed="rId6" cstate="print">
            <a:lum bright="1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02" b="16785"/>
          <a:stretch>
            <a:fillRect/>
          </a:stretch>
        </p:blipFill>
        <p:spPr bwMode="auto">
          <a:xfrm>
            <a:off x="4841875" y="6019800"/>
            <a:ext cx="903288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43" name="Прямоугольник 66"/>
          <p:cNvSpPr>
            <a:spLocks noChangeArrowheads="1"/>
          </p:cNvSpPr>
          <p:nvPr/>
        </p:nvSpPr>
        <p:spPr bwMode="auto">
          <a:xfrm>
            <a:off x="4738688" y="5562600"/>
            <a:ext cx="26320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 b="1">
                <a:solidFill>
                  <a:srgbClr val="C00000"/>
                </a:solidFill>
                <a:latin typeface="RussianRail G Pro"/>
              </a:rPr>
              <a:t>В 2016 году обучено 88 чел.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 b="1">
                <a:solidFill>
                  <a:srgbClr val="C00000"/>
                </a:solidFill>
                <a:latin typeface="RussianRail G Pro"/>
              </a:rPr>
              <a:t>(более 100 слушателей)</a:t>
            </a:r>
          </a:p>
        </p:txBody>
      </p:sp>
      <p:pic>
        <p:nvPicPr>
          <p:cNvPr id="47" name="Рисунок 2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94615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Блок-схема: альтернативный процесс 43"/>
          <p:cNvSpPr>
            <a:spLocks noChangeArrowheads="1"/>
          </p:cNvSpPr>
          <p:nvPr/>
        </p:nvSpPr>
        <p:spPr bwMode="auto">
          <a:xfrm>
            <a:off x="4876800" y="3200400"/>
            <a:ext cx="3810000" cy="457200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Согласующие  лица </a:t>
            </a:r>
            <a:endParaRPr lang="ru-RU" sz="1200" dirty="0">
              <a:solidFill>
                <a:schemeClr val="tx1"/>
              </a:solidFill>
              <a:latin typeface="Verdana" pitchFamily="34" charset="0"/>
              <a:cs typeface="Arial" pitchFamily="34" charset="0"/>
            </a:endParaRPr>
          </a:p>
          <a:p>
            <a:pPr algn="ctr"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(согласование закупки, обоснование НМЦК)</a:t>
            </a:r>
            <a:endParaRPr lang="ru-RU" sz="1200" dirty="0">
              <a:solidFill>
                <a:schemeClr val="tx1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49" name="Блок-схема: альтернативный процесс 41"/>
          <p:cNvSpPr>
            <a:spLocks noChangeArrowheads="1"/>
          </p:cNvSpPr>
          <p:nvPr/>
        </p:nvSpPr>
        <p:spPr bwMode="auto">
          <a:xfrm>
            <a:off x="4876800" y="4267200"/>
            <a:ext cx="3810000" cy="250032"/>
          </a:xfrm>
          <a:prstGeom prst="flowChartAlternateProcess">
            <a:avLst/>
          </a:prstGeom>
          <a:solidFill>
            <a:srgbClr val="FF8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1200"/>
            <a:r>
              <a:rPr lang="ru-RU" sz="1400" dirty="0">
                <a:solidFill>
                  <a:schemeClr val="tx1"/>
                </a:solidFill>
              </a:rPr>
              <a:t>ОРГЗ – заключение контракта </a:t>
            </a:r>
          </a:p>
        </p:txBody>
      </p:sp>
    </p:spTree>
    <p:extLst>
      <p:ext uri="{BB962C8B-B14F-4D97-AF65-F5344CB8AC3E}">
        <p14:creationId xmlns:p14="http://schemas.microsoft.com/office/powerpoint/2010/main" val="13166352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909638"/>
            <a:ext cx="7145338" cy="503237"/>
          </a:xfr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ru-RU" sz="2000" b="1" kern="1200" dirty="0" smtClean="0">
                <a:solidFill>
                  <a:srgbClr val="68613A"/>
                </a:solidFill>
                <a:latin typeface="Verdana" pitchFamily="34" charset="0"/>
                <a:ea typeface="+mn-ea"/>
                <a:cs typeface="Times New Roman" pitchFamily="18" charset="0"/>
              </a:rPr>
              <a:t>Осуществление </a:t>
            </a:r>
            <a:r>
              <a:rPr lang="ru-RU" sz="2000" b="1" kern="1200" dirty="0">
                <a:solidFill>
                  <a:srgbClr val="68613A"/>
                </a:solidFill>
                <a:latin typeface="Verdana" pitchFamily="34" charset="0"/>
                <a:ea typeface="+mn-ea"/>
                <a:cs typeface="Times New Roman" pitchFamily="18" charset="0"/>
              </a:rPr>
              <a:t>закупок</a:t>
            </a:r>
          </a:p>
        </p:txBody>
      </p:sp>
      <p:sp>
        <p:nvSpPr>
          <p:cNvPr id="2" name="Стрелка вниз 1"/>
          <p:cNvSpPr/>
          <p:nvPr/>
        </p:nvSpPr>
        <p:spPr bwMode="auto">
          <a:xfrm>
            <a:off x="228600" y="1419225"/>
            <a:ext cx="3962400" cy="1171575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altLang="ru-RU" b="1" kern="0" dirty="0">
                <a:solidFill>
                  <a:srgbClr val="FF0000"/>
                </a:solidFill>
                <a:latin typeface="Verdana" pitchFamily="34" charset="0"/>
                <a:cs typeface="Times New Roman" pitchFamily="18" charset="0"/>
              </a:rPr>
              <a:t>Планирование закупок</a:t>
            </a:r>
          </a:p>
          <a:p>
            <a:pPr algn="ctr"/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Формирование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Заявки Определение и обоснование потребности </a:t>
            </a:r>
          </a:p>
        </p:txBody>
      </p:sp>
      <p:sp>
        <p:nvSpPr>
          <p:cNvPr id="29" name="Стрелка вниз 28"/>
          <p:cNvSpPr/>
          <p:nvPr/>
        </p:nvSpPr>
        <p:spPr bwMode="auto">
          <a:xfrm>
            <a:off x="228600" y="2743199"/>
            <a:ext cx="3962400" cy="1370919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Формирование Представления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= Заявка + техническое задание +ценовая информация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0" name="Стрелка вниз 29"/>
          <p:cNvSpPr/>
          <p:nvPr/>
        </p:nvSpPr>
        <p:spPr bwMode="auto">
          <a:xfrm>
            <a:off x="228600" y="4191000"/>
            <a:ext cx="3962400" cy="761999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Согласование Представления</a:t>
            </a:r>
          </a:p>
        </p:txBody>
      </p:sp>
      <p:sp>
        <p:nvSpPr>
          <p:cNvPr id="31" name="Стрелка вниз 30"/>
          <p:cNvSpPr/>
          <p:nvPr/>
        </p:nvSpPr>
        <p:spPr bwMode="auto">
          <a:xfrm>
            <a:off x="228600" y="5105740"/>
            <a:ext cx="3962400" cy="761660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Формирование закупочной документации </a:t>
            </a:r>
          </a:p>
        </p:txBody>
      </p:sp>
      <p:sp>
        <p:nvSpPr>
          <p:cNvPr id="32" name="Стрелка вниз 31"/>
          <p:cNvSpPr/>
          <p:nvPr/>
        </p:nvSpPr>
        <p:spPr bwMode="auto">
          <a:xfrm>
            <a:off x="228600" y="6020140"/>
            <a:ext cx="3962400" cy="761660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Определение поставщиков, подрядчиков  исполнителей</a:t>
            </a:r>
          </a:p>
        </p:txBody>
      </p:sp>
      <p:sp>
        <p:nvSpPr>
          <p:cNvPr id="12" name="Стрелка вниз 11"/>
          <p:cNvSpPr/>
          <p:nvPr/>
        </p:nvSpPr>
        <p:spPr bwMode="auto">
          <a:xfrm>
            <a:off x="5029200" y="1419225"/>
            <a:ext cx="3962400" cy="1171575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Заключение контракта на ТРУ</a:t>
            </a:r>
          </a:p>
        </p:txBody>
      </p:sp>
      <p:sp>
        <p:nvSpPr>
          <p:cNvPr id="13" name="Стрелка вниз 12"/>
          <p:cNvSpPr/>
          <p:nvPr/>
        </p:nvSpPr>
        <p:spPr bwMode="auto">
          <a:xfrm>
            <a:off x="5029200" y="2743199"/>
            <a:ext cx="3962400" cy="1370919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Исполнение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контракта, в том числе Экспертиза и приемка ТРУ в соответствии с условиями контракта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Стрелка вниз 13"/>
          <p:cNvSpPr/>
          <p:nvPr/>
        </p:nvSpPr>
        <p:spPr bwMode="auto">
          <a:xfrm>
            <a:off x="5029200" y="4191000"/>
            <a:ext cx="3962400" cy="761999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Мониторинг  закупок</a:t>
            </a:r>
          </a:p>
        </p:txBody>
      </p:sp>
      <p:sp>
        <p:nvSpPr>
          <p:cNvPr id="15" name="Стрелка вниз 14"/>
          <p:cNvSpPr/>
          <p:nvPr/>
        </p:nvSpPr>
        <p:spPr bwMode="auto">
          <a:xfrm>
            <a:off x="5029200" y="5105740"/>
            <a:ext cx="3962400" cy="761660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Аудит в сфере закупок</a:t>
            </a:r>
          </a:p>
        </p:txBody>
      </p:sp>
      <p:sp>
        <p:nvSpPr>
          <p:cNvPr id="16" name="Стрелка вниз 15"/>
          <p:cNvSpPr/>
          <p:nvPr/>
        </p:nvSpPr>
        <p:spPr bwMode="auto">
          <a:xfrm>
            <a:off x="5029200" y="6020140"/>
            <a:ext cx="3962400" cy="761660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Контроль за соблюдением законодательства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-76200" y="15659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1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-76200" y="27089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2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-76200" y="41567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3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-76200" y="50711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4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-76200" y="59855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5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648200" y="1600200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6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648200" y="2743200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7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648200" y="4191000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8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648200" y="5105400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9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6019800"/>
            <a:ext cx="5334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10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6446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909638"/>
            <a:ext cx="7145338" cy="503237"/>
          </a:xfr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ru-RU" sz="2000" b="1" kern="1200" dirty="0">
                <a:solidFill>
                  <a:srgbClr val="68613A"/>
                </a:solidFill>
                <a:latin typeface="Verdana" pitchFamily="34" charset="0"/>
                <a:ea typeface="+mn-ea"/>
                <a:cs typeface="Times New Roman" pitchFamily="18" charset="0"/>
              </a:rPr>
              <a:t>Планирование закупок</a:t>
            </a:r>
          </a:p>
        </p:txBody>
      </p:sp>
      <p:sp>
        <p:nvSpPr>
          <p:cNvPr id="2" name="Стрелка вниз 1"/>
          <p:cNvSpPr/>
          <p:nvPr/>
        </p:nvSpPr>
        <p:spPr bwMode="auto">
          <a:xfrm>
            <a:off x="228600" y="1600200"/>
            <a:ext cx="3962400" cy="990600"/>
          </a:xfrm>
          <a:prstGeom prst="downArrow">
            <a:avLst>
              <a:gd name="adj1" fmla="val 94938"/>
              <a:gd name="adj2" fmla="val 29165"/>
            </a:avLst>
          </a:prstGeom>
          <a:solidFill>
            <a:srgbClr val="FFC5C5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Формирование Заявки Определение и обоснование потребности </a:t>
            </a:r>
          </a:p>
        </p:txBody>
      </p:sp>
      <p:sp>
        <p:nvSpPr>
          <p:cNvPr id="8" name="Прямоугольная выноска 7"/>
          <p:cNvSpPr/>
          <p:nvPr/>
        </p:nvSpPr>
        <p:spPr bwMode="auto">
          <a:xfrm>
            <a:off x="4572000" y="1446439"/>
            <a:ext cx="4495800" cy="1601561"/>
          </a:xfrm>
          <a:prstGeom prst="wedgeRectCallout">
            <a:avLst>
              <a:gd name="adj1" fmla="val -58926"/>
              <a:gd name="adj2" fmla="val -2832"/>
            </a:avLst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Исполнитель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Заинтересованное лицо 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работник, на которого, в соответствии с должностной инструкцией, возложена обязанность по организации бесперебойной работы вверенного ему подразделения, путем определения потребностей в 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ТРУ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Прямоугольная выноска 26"/>
          <p:cNvSpPr/>
          <p:nvPr/>
        </p:nvSpPr>
        <p:spPr bwMode="auto">
          <a:xfrm>
            <a:off x="4572000" y="3122839"/>
            <a:ext cx="4495800" cy="1982561"/>
          </a:xfrm>
          <a:prstGeom prst="wedgeRectCallout">
            <a:avLst>
              <a:gd name="adj1" fmla="val -58136"/>
              <a:gd name="adj2" fmla="val -41058"/>
            </a:avLst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Функция </a:t>
            </a:r>
          </a:p>
          <a:p>
            <a:r>
              <a:rPr lang="ru-RU" sz="1400" dirty="0"/>
              <a:t>инициирование осуществления закупок путем составления заявки (свода заявок) с указанием </a:t>
            </a:r>
            <a:r>
              <a:rPr lang="ru-RU" sz="1400" dirty="0" smtClean="0"/>
              <a:t>и обоснование потребности </a:t>
            </a:r>
            <a:r>
              <a:rPr lang="ru-RU" sz="1400" dirty="0"/>
              <a:t>в </a:t>
            </a:r>
            <a:r>
              <a:rPr lang="ru-RU" sz="1400" dirty="0" smtClean="0"/>
              <a:t>конкретных ТРУ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Определение ТРУ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Указание аналогов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Анализ фактического потребления за 3-5 лет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Описание объема, характеристик, требований к исполнителю </a:t>
            </a:r>
          </a:p>
        </p:txBody>
      </p:sp>
      <p:sp>
        <p:nvSpPr>
          <p:cNvPr id="28" name="Прямоугольная выноска 27"/>
          <p:cNvSpPr/>
          <p:nvPr/>
        </p:nvSpPr>
        <p:spPr bwMode="auto">
          <a:xfrm>
            <a:off x="4572000" y="5257120"/>
            <a:ext cx="4267200" cy="762680"/>
          </a:xfrm>
          <a:prstGeom prst="wedgeRectCallout">
            <a:avLst>
              <a:gd name="adj1" fmla="val -56851"/>
              <a:gd name="adj2" fmla="val -48354"/>
            </a:avLst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Срок реализации </a:t>
            </a:r>
          </a:p>
          <a:p>
            <a:r>
              <a:rPr lang="ru-RU" sz="1400" dirty="0" smtClean="0"/>
              <a:t>До 1 июля года, предшествующего планируемому году</a:t>
            </a:r>
          </a:p>
        </p:txBody>
      </p:sp>
      <p:sp>
        <p:nvSpPr>
          <p:cNvPr id="29" name="Стрелка вниз 28"/>
          <p:cNvSpPr/>
          <p:nvPr/>
        </p:nvSpPr>
        <p:spPr bwMode="auto">
          <a:xfrm>
            <a:off x="228600" y="2743199"/>
            <a:ext cx="3962400" cy="1370919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Формирование Представления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= Заявка + техническое задание +ценовая информация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0" name="Стрелка вниз 29"/>
          <p:cNvSpPr/>
          <p:nvPr/>
        </p:nvSpPr>
        <p:spPr bwMode="auto">
          <a:xfrm>
            <a:off x="228600" y="4191000"/>
            <a:ext cx="3962400" cy="761999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Согласование Представления</a:t>
            </a:r>
          </a:p>
        </p:txBody>
      </p:sp>
      <p:sp>
        <p:nvSpPr>
          <p:cNvPr id="31" name="Стрелка вниз 30"/>
          <p:cNvSpPr/>
          <p:nvPr/>
        </p:nvSpPr>
        <p:spPr bwMode="auto">
          <a:xfrm>
            <a:off x="228600" y="5105740"/>
            <a:ext cx="3962400" cy="761660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Формирование закупочной документации </a:t>
            </a:r>
          </a:p>
        </p:txBody>
      </p:sp>
      <p:sp>
        <p:nvSpPr>
          <p:cNvPr id="32" name="Стрелка вниз 31"/>
          <p:cNvSpPr/>
          <p:nvPr/>
        </p:nvSpPr>
        <p:spPr bwMode="auto">
          <a:xfrm>
            <a:off x="228600" y="6020140"/>
            <a:ext cx="3962400" cy="761660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Определение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поставщиков, подрядчиков 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исполнителей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-76200" y="15659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1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-76200" y="27089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2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-76200" y="41567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3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-76200" y="50711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4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-76200" y="59855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5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2611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909638"/>
            <a:ext cx="7145338" cy="503237"/>
          </a:xfr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ru-RU" sz="2000" b="1" kern="1200" dirty="0">
                <a:solidFill>
                  <a:srgbClr val="68613A"/>
                </a:solidFill>
                <a:latin typeface="Verdana" pitchFamily="34" charset="0"/>
                <a:ea typeface="+mn-ea"/>
                <a:cs typeface="Times New Roman" pitchFamily="18" charset="0"/>
              </a:rPr>
              <a:t>Планирование закупок</a:t>
            </a:r>
          </a:p>
        </p:txBody>
      </p:sp>
      <p:sp>
        <p:nvSpPr>
          <p:cNvPr id="2" name="Стрелка вниз 1"/>
          <p:cNvSpPr/>
          <p:nvPr/>
        </p:nvSpPr>
        <p:spPr bwMode="auto">
          <a:xfrm>
            <a:off x="228600" y="1600200"/>
            <a:ext cx="3962400" cy="990600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Формирование Заявки Определение и обоснование потребности </a:t>
            </a:r>
          </a:p>
        </p:txBody>
      </p:sp>
      <p:sp>
        <p:nvSpPr>
          <p:cNvPr id="8" name="Прямоугольная выноска 7"/>
          <p:cNvSpPr/>
          <p:nvPr/>
        </p:nvSpPr>
        <p:spPr bwMode="auto">
          <a:xfrm>
            <a:off x="4572000" y="1371600"/>
            <a:ext cx="4495800" cy="1830161"/>
          </a:xfrm>
          <a:prstGeom prst="wedgeRectCallout">
            <a:avLst>
              <a:gd name="adj1" fmla="val -56958"/>
              <a:gd name="adj2" fmla="val 44836"/>
            </a:avLst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Исполнитель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Ответственное лицо 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работник, 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который формирует Представления для создания плана - графика в соответствии со своей компетенцией 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 вверенным направлениям и 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который несет ответственность за целесообразность 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осуществления закупки, 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сроков 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поставки ТРУ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Прямоугольная выноска 26"/>
          <p:cNvSpPr/>
          <p:nvPr/>
        </p:nvSpPr>
        <p:spPr bwMode="auto">
          <a:xfrm>
            <a:off x="4572000" y="3276600"/>
            <a:ext cx="4495800" cy="2819740"/>
          </a:xfrm>
          <a:prstGeom prst="wedgeRectCallout">
            <a:avLst>
              <a:gd name="adj1" fmla="val -58439"/>
              <a:gd name="adj2" fmla="val -40770"/>
            </a:avLst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Функция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/>
              <a:t>Формирование Реестра планируемых закупок </a:t>
            </a:r>
          </a:p>
          <a:p>
            <a:r>
              <a:rPr lang="ru-RU" sz="1400" dirty="0" smtClean="0"/>
              <a:t>Формирование Представления в </a:t>
            </a:r>
            <a:r>
              <a:rPr lang="ru-RU" sz="1400" dirty="0"/>
              <a:t>пределах выделенного </a:t>
            </a:r>
            <a:r>
              <a:rPr lang="ru-RU" sz="1400" dirty="0" smtClean="0"/>
              <a:t>финансового лимита</a:t>
            </a:r>
            <a:r>
              <a:rPr lang="ru-RU" sz="1400" dirty="0"/>
              <a:t>, </a:t>
            </a:r>
            <a:r>
              <a:rPr lang="ru-RU" sz="1400" dirty="0" smtClean="0"/>
              <a:t>в том числе технического </a:t>
            </a:r>
            <a:r>
              <a:rPr lang="ru-RU" sz="1400" dirty="0"/>
              <a:t>задания, </a:t>
            </a:r>
            <a:r>
              <a:rPr lang="ru-RU" sz="1400" dirty="0" smtClean="0"/>
              <a:t>содержащего </a:t>
            </a:r>
            <a:r>
              <a:rPr lang="ru-RU" sz="1400" dirty="0"/>
              <a:t>требования к участникам закупки, ТРУ и иные условия исполнения </a:t>
            </a:r>
            <a:r>
              <a:rPr lang="ru-RU" sz="1400" dirty="0" smtClean="0"/>
              <a:t>обязательств, </a:t>
            </a:r>
            <a:endParaRPr lang="ru-RU" sz="1400" dirty="0"/>
          </a:p>
          <a:p>
            <a:r>
              <a:rPr lang="ru-RU" sz="1400" dirty="0" smtClean="0"/>
              <a:t>Организация на </a:t>
            </a:r>
            <a:r>
              <a:rPr lang="ru-RU" sz="1400" dirty="0"/>
              <a:t>стадии планирования </a:t>
            </a:r>
            <a:r>
              <a:rPr lang="ru-RU" sz="1400" dirty="0" smtClean="0"/>
              <a:t>(при необходимости) консультации, в том числе с </a:t>
            </a:r>
            <a:r>
              <a:rPr lang="ru-RU" sz="1400" dirty="0"/>
              <a:t>целью определения состояния конкурентной среды на соответствующих рынках ТРУ, определения наилучших технологий и других решений для обеспечения  </a:t>
            </a:r>
            <a:r>
              <a:rPr lang="ru-RU" sz="1400" dirty="0" smtClean="0"/>
              <a:t>нужд</a:t>
            </a:r>
            <a:endParaRPr lang="ru-RU" sz="1400" dirty="0"/>
          </a:p>
        </p:txBody>
      </p:sp>
      <p:sp>
        <p:nvSpPr>
          <p:cNvPr id="28" name="Прямоугольная выноска 27"/>
          <p:cNvSpPr/>
          <p:nvPr/>
        </p:nvSpPr>
        <p:spPr bwMode="auto">
          <a:xfrm>
            <a:off x="4572000" y="6096340"/>
            <a:ext cx="4529919" cy="761660"/>
          </a:xfrm>
          <a:prstGeom prst="wedgeRectCallout">
            <a:avLst>
              <a:gd name="adj1" fmla="val -57871"/>
              <a:gd name="adj2" fmla="val -47344"/>
            </a:avLst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Срок реализации </a:t>
            </a:r>
          </a:p>
          <a:p>
            <a:r>
              <a:rPr lang="ru-RU" sz="1400" dirty="0" smtClean="0"/>
              <a:t>До 1 октября года, предшествующего планируемому</a:t>
            </a:r>
          </a:p>
        </p:txBody>
      </p:sp>
      <p:sp>
        <p:nvSpPr>
          <p:cNvPr id="29" name="Стрелка вниз 28"/>
          <p:cNvSpPr/>
          <p:nvPr/>
        </p:nvSpPr>
        <p:spPr bwMode="auto">
          <a:xfrm>
            <a:off x="228600" y="2743199"/>
            <a:ext cx="3962400" cy="1370919"/>
          </a:xfrm>
          <a:prstGeom prst="downArrow">
            <a:avLst>
              <a:gd name="adj1" fmla="val 94938"/>
              <a:gd name="adj2" fmla="val 29165"/>
            </a:avLst>
          </a:prstGeom>
          <a:solidFill>
            <a:srgbClr val="FFC5C5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Формирование Представления = Заявка + техническое задание +ценовая информация </a:t>
            </a:r>
          </a:p>
        </p:txBody>
      </p:sp>
      <p:sp>
        <p:nvSpPr>
          <p:cNvPr id="30" name="Стрелка вниз 29"/>
          <p:cNvSpPr/>
          <p:nvPr/>
        </p:nvSpPr>
        <p:spPr bwMode="auto">
          <a:xfrm>
            <a:off x="228600" y="4191000"/>
            <a:ext cx="3962400" cy="761999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Согласование Представления</a:t>
            </a:r>
          </a:p>
        </p:txBody>
      </p:sp>
      <p:sp>
        <p:nvSpPr>
          <p:cNvPr id="31" name="Стрелка вниз 30"/>
          <p:cNvSpPr/>
          <p:nvPr/>
        </p:nvSpPr>
        <p:spPr bwMode="auto">
          <a:xfrm>
            <a:off x="228600" y="5105740"/>
            <a:ext cx="3962400" cy="761660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Формирование закупочной документации </a:t>
            </a:r>
          </a:p>
        </p:txBody>
      </p:sp>
      <p:sp>
        <p:nvSpPr>
          <p:cNvPr id="32" name="Стрелка вниз 31"/>
          <p:cNvSpPr/>
          <p:nvPr/>
        </p:nvSpPr>
        <p:spPr bwMode="auto">
          <a:xfrm>
            <a:off x="228600" y="6020140"/>
            <a:ext cx="3962400" cy="761660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Определение поставщиков, подрядчиков  исполнителей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-76200" y="15659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1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-76200" y="27089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2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-76200" y="41567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3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-76200" y="50711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4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-76200" y="59855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5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0426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909638"/>
            <a:ext cx="7145338" cy="503237"/>
          </a:xfr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ru-RU" sz="2000" b="1" kern="1200" dirty="0">
                <a:solidFill>
                  <a:srgbClr val="68613A"/>
                </a:solidFill>
                <a:latin typeface="Verdana" pitchFamily="34" charset="0"/>
                <a:ea typeface="+mn-ea"/>
                <a:cs typeface="Times New Roman" pitchFamily="18" charset="0"/>
              </a:rPr>
              <a:t>Планирование закупок</a:t>
            </a:r>
          </a:p>
        </p:txBody>
      </p:sp>
      <p:sp>
        <p:nvSpPr>
          <p:cNvPr id="2" name="Стрелка вниз 1"/>
          <p:cNvSpPr/>
          <p:nvPr/>
        </p:nvSpPr>
        <p:spPr bwMode="auto">
          <a:xfrm>
            <a:off x="228600" y="1600200"/>
            <a:ext cx="3962400" cy="990600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Формирование Заявки Определение и обоснование потребности </a:t>
            </a:r>
          </a:p>
        </p:txBody>
      </p:sp>
      <p:sp>
        <p:nvSpPr>
          <p:cNvPr id="8" name="Прямоугольная выноска 7"/>
          <p:cNvSpPr/>
          <p:nvPr/>
        </p:nvSpPr>
        <p:spPr bwMode="auto">
          <a:xfrm>
            <a:off x="4572000" y="1371600"/>
            <a:ext cx="4495800" cy="1981200"/>
          </a:xfrm>
          <a:prstGeom prst="wedgeRectCallout">
            <a:avLst>
              <a:gd name="adj1" fmla="val -56958"/>
              <a:gd name="adj2" fmla="val 44836"/>
            </a:avLst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Исполнитель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Согласующие лица 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работники</a:t>
            </a:r>
            <a:r>
              <a:rPr lang="ru-RU" sz="1400" dirty="0" smtClean="0"/>
              <a:t>, </a:t>
            </a:r>
            <a:r>
              <a:rPr lang="ru-RU" sz="1400" dirty="0"/>
              <a:t>осуществляющий проверку, контроль и  согласование </a:t>
            </a:r>
            <a:r>
              <a:rPr lang="ru-RU" sz="1400" dirty="0" smtClean="0"/>
              <a:t>Представления в </a:t>
            </a:r>
            <a:r>
              <a:rPr lang="ru-RU" sz="1400" dirty="0"/>
              <a:t>рамках </a:t>
            </a:r>
            <a:r>
              <a:rPr lang="ru-RU" sz="1400" dirty="0" smtClean="0"/>
              <a:t>определенных полномочий</a:t>
            </a:r>
            <a:r>
              <a:rPr lang="en-US" sz="1400" dirty="0" smtClean="0"/>
              <a:t>: </a:t>
            </a:r>
            <a:endParaRPr lang="ru-RU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ОРГЗ,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ПЭО,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бухгалтерия,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зам </a:t>
            </a:r>
            <a:r>
              <a:rPr kumimoji="0" lang="ru-RU" sz="14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гл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врача по экономическим вопросам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Прямоугольная выноска 26"/>
          <p:cNvSpPr/>
          <p:nvPr/>
        </p:nvSpPr>
        <p:spPr bwMode="auto">
          <a:xfrm>
            <a:off x="4589059" y="3453679"/>
            <a:ext cx="4495800" cy="2627876"/>
          </a:xfrm>
          <a:prstGeom prst="wedgeRectCallout">
            <a:avLst>
              <a:gd name="adj1" fmla="val -56010"/>
              <a:gd name="adj2" fmla="val -7091"/>
            </a:avLst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Функция </a:t>
            </a:r>
          </a:p>
          <a:p>
            <a:r>
              <a:rPr lang="ru-RU" sz="1400" dirty="0" smtClean="0"/>
              <a:t>Согласование </a:t>
            </a:r>
            <a:r>
              <a:rPr lang="ru-RU" sz="1400" dirty="0"/>
              <a:t>Представления </a:t>
            </a:r>
            <a:r>
              <a:rPr lang="ru-RU" sz="1400" dirty="0" smtClean="0"/>
              <a:t>в </a:t>
            </a:r>
            <a:r>
              <a:rPr lang="ru-RU" sz="1400" dirty="0"/>
              <a:t>пределах </a:t>
            </a:r>
            <a:r>
              <a:rPr lang="ru-RU" sz="1400" dirty="0" smtClean="0"/>
              <a:t>полномочий в части</a:t>
            </a:r>
            <a:r>
              <a:rPr lang="en-US" sz="1400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проверку обоснования закупки на соответствие целям, объемам, срокам ее реализации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проверку Представления  на соответствие требованиям действующего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Определение оптимального способа закупки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Определения источника финансирования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Контроль сроков оплаты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Обоснование НМЦК</a:t>
            </a:r>
          </a:p>
          <a:p>
            <a:r>
              <a:rPr lang="ru-RU" sz="1400" dirty="0" smtClean="0"/>
              <a:t>Формирование Плана закупок и плана -графика </a:t>
            </a:r>
            <a:endParaRPr lang="en-US" sz="1400" dirty="0" smtClean="0"/>
          </a:p>
        </p:txBody>
      </p:sp>
      <p:sp>
        <p:nvSpPr>
          <p:cNvPr id="28" name="Прямоугольная выноска 27"/>
          <p:cNvSpPr/>
          <p:nvPr/>
        </p:nvSpPr>
        <p:spPr bwMode="auto">
          <a:xfrm>
            <a:off x="4589059" y="6081555"/>
            <a:ext cx="4529919" cy="761660"/>
          </a:xfrm>
          <a:prstGeom prst="wedgeRectCallout">
            <a:avLst>
              <a:gd name="adj1" fmla="val -57871"/>
              <a:gd name="adj2" fmla="val -47344"/>
            </a:avLst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Срок реализации </a:t>
            </a:r>
          </a:p>
          <a:p>
            <a:r>
              <a:rPr lang="ru-RU" sz="1400" dirty="0" smtClean="0"/>
              <a:t>До 1 декабря года, предшествующего планируемому</a:t>
            </a:r>
          </a:p>
        </p:txBody>
      </p:sp>
      <p:sp>
        <p:nvSpPr>
          <p:cNvPr id="29" name="Стрелка вниз 28"/>
          <p:cNvSpPr/>
          <p:nvPr/>
        </p:nvSpPr>
        <p:spPr bwMode="auto">
          <a:xfrm>
            <a:off x="228600" y="2743199"/>
            <a:ext cx="3962400" cy="1370919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Формирование Представления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= Заявка + техническое задание +ценовая информация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0" name="Стрелка вниз 29"/>
          <p:cNvSpPr/>
          <p:nvPr/>
        </p:nvSpPr>
        <p:spPr bwMode="auto">
          <a:xfrm>
            <a:off x="228600" y="4191000"/>
            <a:ext cx="3962400" cy="761999"/>
          </a:xfrm>
          <a:prstGeom prst="downArrow">
            <a:avLst>
              <a:gd name="adj1" fmla="val 94938"/>
              <a:gd name="adj2" fmla="val 29165"/>
            </a:avLst>
          </a:prstGeom>
          <a:solidFill>
            <a:srgbClr val="FFC5C5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Согласование Представления</a:t>
            </a:r>
          </a:p>
        </p:txBody>
      </p:sp>
      <p:sp>
        <p:nvSpPr>
          <p:cNvPr id="31" name="Стрелка вниз 30"/>
          <p:cNvSpPr/>
          <p:nvPr/>
        </p:nvSpPr>
        <p:spPr bwMode="auto">
          <a:xfrm>
            <a:off x="228600" y="5105740"/>
            <a:ext cx="3962400" cy="761660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Формирование закупочной документации </a:t>
            </a:r>
          </a:p>
        </p:txBody>
      </p:sp>
      <p:sp>
        <p:nvSpPr>
          <p:cNvPr id="32" name="Стрелка вниз 31"/>
          <p:cNvSpPr/>
          <p:nvPr/>
        </p:nvSpPr>
        <p:spPr bwMode="auto">
          <a:xfrm>
            <a:off x="228600" y="6020140"/>
            <a:ext cx="3962400" cy="761660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Определение поставщиков, подрядчиков  исполнителей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-76200" y="15659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1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-76200" y="27089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2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-76200" y="41567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3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-76200" y="50711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4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-76200" y="59855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5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6413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909638"/>
            <a:ext cx="7145338" cy="503237"/>
          </a:xfr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ru-RU" sz="2000" b="1" kern="1200" dirty="0">
                <a:solidFill>
                  <a:srgbClr val="68613A"/>
                </a:solidFill>
                <a:latin typeface="Verdana" pitchFamily="34" charset="0"/>
                <a:ea typeface="+mn-ea"/>
                <a:cs typeface="Times New Roman" pitchFamily="18" charset="0"/>
              </a:rPr>
              <a:t>Планирование закупок</a:t>
            </a:r>
          </a:p>
        </p:txBody>
      </p:sp>
      <p:sp>
        <p:nvSpPr>
          <p:cNvPr id="2" name="Стрелка вниз 1"/>
          <p:cNvSpPr/>
          <p:nvPr/>
        </p:nvSpPr>
        <p:spPr bwMode="auto">
          <a:xfrm>
            <a:off x="228600" y="1600200"/>
            <a:ext cx="3962400" cy="990600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Формирование Заявки Определение и обоснование потребности </a:t>
            </a:r>
          </a:p>
        </p:txBody>
      </p:sp>
      <p:sp>
        <p:nvSpPr>
          <p:cNvPr id="8" name="Прямоугольная выноска 7"/>
          <p:cNvSpPr/>
          <p:nvPr/>
        </p:nvSpPr>
        <p:spPr bwMode="auto">
          <a:xfrm>
            <a:off x="4572000" y="1371599"/>
            <a:ext cx="4495800" cy="1371599"/>
          </a:xfrm>
          <a:prstGeom prst="wedgeRectCallout">
            <a:avLst>
              <a:gd name="adj1" fmla="val -56958"/>
              <a:gd name="adj2" fmla="val 44836"/>
            </a:avLst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Исполнитель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ОРГЗ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</a:t>
            </a:r>
            <a:r>
              <a:rPr lang="ru-RU" sz="1400" dirty="0" smtClean="0"/>
              <a:t> </a:t>
            </a:r>
            <a:r>
              <a:rPr lang="ru-RU" sz="1400" dirty="0"/>
              <a:t>отдел размещения государственных заказов, основной функцией которого является организация и ответственность за соблюдение осуществления закупок для нужд ГБУЗ СОКОД в соответствии с планом-графиком</a:t>
            </a:r>
            <a:endParaRPr lang="ru-RU" sz="1400" dirty="0" smtClean="0"/>
          </a:p>
        </p:txBody>
      </p:sp>
      <p:sp>
        <p:nvSpPr>
          <p:cNvPr id="27" name="Прямоугольная выноска 26"/>
          <p:cNvSpPr/>
          <p:nvPr/>
        </p:nvSpPr>
        <p:spPr bwMode="auto">
          <a:xfrm>
            <a:off x="4606119" y="3048000"/>
            <a:ext cx="4495800" cy="2667000"/>
          </a:xfrm>
          <a:prstGeom prst="wedgeRectCallout">
            <a:avLst>
              <a:gd name="adj1" fmla="val -56010"/>
              <a:gd name="adj2" fmla="val -7091"/>
            </a:avLst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Функция </a:t>
            </a:r>
          </a:p>
          <a:p>
            <a:r>
              <a:rPr lang="ru-RU" sz="1400" dirty="0"/>
              <a:t>Соблюдение сроков размещения</a:t>
            </a:r>
          </a:p>
          <a:p>
            <a:r>
              <a:rPr lang="ru-RU" sz="1400" dirty="0"/>
              <a:t>Взаимодействие с уполномоченным органом в ходе определения поставщиков</a:t>
            </a:r>
          </a:p>
          <a:p>
            <a:r>
              <a:rPr lang="ru-RU" sz="1400" dirty="0"/>
              <a:t>Проверка участников закупок на соответствие аукционной документации и требованиям законодательства </a:t>
            </a:r>
          </a:p>
          <a:p>
            <a:endParaRPr lang="ru-RU" sz="1400" dirty="0"/>
          </a:p>
          <a:p>
            <a:r>
              <a:rPr lang="ru-RU" sz="1400" dirty="0"/>
              <a:t>Заключение контракта</a:t>
            </a:r>
          </a:p>
          <a:p>
            <a:endParaRPr lang="en-US" sz="1400" dirty="0" smtClean="0"/>
          </a:p>
        </p:txBody>
      </p:sp>
      <p:sp>
        <p:nvSpPr>
          <p:cNvPr id="28" name="Прямоугольная выноска 27"/>
          <p:cNvSpPr/>
          <p:nvPr/>
        </p:nvSpPr>
        <p:spPr bwMode="auto">
          <a:xfrm>
            <a:off x="4572000" y="6172200"/>
            <a:ext cx="4529919" cy="609600"/>
          </a:xfrm>
          <a:prstGeom prst="wedgeRectCallout">
            <a:avLst>
              <a:gd name="adj1" fmla="val -57871"/>
              <a:gd name="adj2" fmla="val -47344"/>
            </a:avLst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Срок реализации </a:t>
            </a:r>
          </a:p>
          <a:p>
            <a:r>
              <a:rPr lang="ru-RU" sz="1400" dirty="0" smtClean="0"/>
              <a:t>За 2 месяца до сроков размещения закупки</a:t>
            </a:r>
          </a:p>
        </p:txBody>
      </p:sp>
      <p:sp>
        <p:nvSpPr>
          <p:cNvPr id="29" name="Стрелка вниз 28"/>
          <p:cNvSpPr/>
          <p:nvPr/>
        </p:nvSpPr>
        <p:spPr bwMode="auto">
          <a:xfrm>
            <a:off x="228600" y="2743199"/>
            <a:ext cx="3962400" cy="1370919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Формирование Представления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= Заявка + техническое задание +ценовая информация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0" name="Стрелка вниз 29"/>
          <p:cNvSpPr/>
          <p:nvPr/>
        </p:nvSpPr>
        <p:spPr bwMode="auto">
          <a:xfrm>
            <a:off x="228600" y="4191000"/>
            <a:ext cx="3962400" cy="761999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Согласование Представления</a:t>
            </a:r>
          </a:p>
        </p:txBody>
      </p:sp>
      <p:sp>
        <p:nvSpPr>
          <p:cNvPr id="31" name="Стрелка вниз 30"/>
          <p:cNvSpPr/>
          <p:nvPr/>
        </p:nvSpPr>
        <p:spPr bwMode="auto">
          <a:xfrm>
            <a:off x="228600" y="5105740"/>
            <a:ext cx="3962400" cy="761660"/>
          </a:xfrm>
          <a:prstGeom prst="downArrow">
            <a:avLst>
              <a:gd name="adj1" fmla="val 94938"/>
              <a:gd name="adj2" fmla="val 29165"/>
            </a:avLst>
          </a:prstGeom>
          <a:solidFill>
            <a:srgbClr val="FFC5C5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Формирование закупочной документации </a:t>
            </a:r>
          </a:p>
        </p:txBody>
      </p:sp>
      <p:sp>
        <p:nvSpPr>
          <p:cNvPr id="32" name="Стрелка вниз 31"/>
          <p:cNvSpPr/>
          <p:nvPr/>
        </p:nvSpPr>
        <p:spPr bwMode="auto">
          <a:xfrm>
            <a:off x="228600" y="6020140"/>
            <a:ext cx="3962400" cy="761660"/>
          </a:xfrm>
          <a:prstGeom prst="downArrow">
            <a:avLst>
              <a:gd name="adj1" fmla="val 94938"/>
              <a:gd name="adj2" fmla="val 29165"/>
            </a:avLst>
          </a:prstGeom>
          <a:solidFill>
            <a:srgbClr val="FFC5C5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Определение поставщиков, подрядчиков  исполнителей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-76200" y="15659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1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-76200" y="27089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2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-76200" y="41567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3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-76200" y="50711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4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-76200" y="59855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5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6413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909638"/>
            <a:ext cx="7145338" cy="503237"/>
          </a:xfr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ru-RU" sz="2000" b="1" kern="1200" dirty="0" smtClean="0">
                <a:solidFill>
                  <a:srgbClr val="68613A"/>
                </a:solidFill>
                <a:latin typeface="Verdana" pitchFamily="34" charset="0"/>
                <a:ea typeface="+mn-ea"/>
                <a:cs typeface="Times New Roman" pitchFamily="18" charset="0"/>
              </a:rPr>
              <a:t>Осуществление </a:t>
            </a:r>
            <a:r>
              <a:rPr lang="ru-RU" sz="2000" b="1" kern="1200" dirty="0">
                <a:solidFill>
                  <a:srgbClr val="68613A"/>
                </a:solidFill>
                <a:latin typeface="Verdana" pitchFamily="34" charset="0"/>
                <a:ea typeface="+mn-ea"/>
                <a:cs typeface="Times New Roman" pitchFamily="18" charset="0"/>
              </a:rPr>
              <a:t>закупок</a:t>
            </a:r>
          </a:p>
        </p:txBody>
      </p:sp>
      <p:sp>
        <p:nvSpPr>
          <p:cNvPr id="12" name="Стрелка вниз 11"/>
          <p:cNvSpPr/>
          <p:nvPr/>
        </p:nvSpPr>
        <p:spPr bwMode="auto">
          <a:xfrm>
            <a:off x="5029200" y="1419225"/>
            <a:ext cx="3962400" cy="1171575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Заключение контракта на ТРУ</a:t>
            </a:r>
          </a:p>
        </p:txBody>
      </p:sp>
      <p:sp>
        <p:nvSpPr>
          <p:cNvPr id="13" name="Стрелка вниз 12"/>
          <p:cNvSpPr/>
          <p:nvPr/>
        </p:nvSpPr>
        <p:spPr bwMode="auto">
          <a:xfrm>
            <a:off x="5029200" y="2743199"/>
            <a:ext cx="3962400" cy="1370919"/>
          </a:xfrm>
          <a:prstGeom prst="downArrow">
            <a:avLst>
              <a:gd name="adj1" fmla="val 94938"/>
              <a:gd name="adj2" fmla="val 29165"/>
            </a:avLst>
          </a:prstGeom>
          <a:solidFill>
            <a:srgbClr val="FFC5C5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Исполнение контракта, в том числе Экспертиза и приемка ТРУ в соответствии с условиями контракта</a:t>
            </a:r>
          </a:p>
        </p:txBody>
      </p:sp>
      <p:sp>
        <p:nvSpPr>
          <p:cNvPr id="14" name="Стрелка вниз 13"/>
          <p:cNvSpPr/>
          <p:nvPr/>
        </p:nvSpPr>
        <p:spPr bwMode="auto">
          <a:xfrm>
            <a:off x="5029200" y="4191000"/>
            <a:ext cx="3962400" cy="761999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Мониторинг  закупок</a:t>
            </a:r>
          </a:p>
        </p:txBody>
      </p:sp>
      <p:sp>
        <p:nvSpPr>
          <p:cNvPr id="15" name="Стрелка вниз 14"/>
          <p:cNvSpPr/>
          <p:nvPr/>
        </p:nvSpPr>
        <p:spPr bwMode="auto">
          <a:xfrm>
            <a:off x="5029200" y="5105740"/>
            <a:ext cx="3962400" cy="761660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Аудит в сфере закупок</a:t>
            </a:r>
          </a:p>
        </p:txBody>
      </p:sp>
      <p:sp>
        <p:nvSpPr>
          <p:cNvPr id="16" name="Стрелка вниз 15"/>
          <p:cNvSpPr/>
          <p:nvPr/>
        </p:nvSpPr>
        <p:spPr bwMode="auto">
          <a:xfrm>
            <a:off x="5029200" y="6020140"/>
            <a:ext cx="3962400" cy="761660"/>
          </a:xfrm>
          <a:prstGeom prst="downArrow">
            <a:avLst>
              <a:gd name="adj1" fmla="val 94938"/>
              <a:gd name="adj2" fmla="val 29165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Контроль за соблюдением законодательства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648200" y="1600200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6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648200" y="2743200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7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648200" y="4191000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8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648200" y="5105400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9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6019800"/>
            <a:ext cx="5334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10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7" name="Прямоугольная выноска 26"/>
          <p:cNvSpPr/>
          <p:nvPr/>
        </p:nvSpPr>
        <p:spPr bwMode="auto">
          <a:xfrm>
            <a:off x="76200" y="1447800"/>
            <a:ext cx="4495800" cy="1295400"/>
          </a:xfrm>
          <a:prstGeom prst="wedgeRectCallout">
            <a:avLst>
              <a:gd name="adj1" fmla="val 62344"/>
              <a:gd name="adj2" fmla="val 44017"/>
            </a:avLst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Исполнитель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Ответственные лица за экспертизу и приемку ТРУ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</a:t>
            </a:r>
            <a:r>
              <a:rPr lang="ru-RU" sz="1400" dirty="0" smtClean="0"/>
              <a:t> </a:t>
            </a:r>
            <a:r>
              <a:rPr lang="ru-RU" sz="1400" dirty="0"/>
              <a:t>в части </a:t>
            </a:r>
            <a:r>
              <a:rPr lang="ru-RU" sz="1400" dirty="0" smtClean="0"/>
              <a:t>экспертизы, приемки ТРУ</a:t>
            </a:r>
          </a:p>
          <a:p>
            <a:endParaRPr lang="ru-RU" sz="1400" b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1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ОРГЗ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</a:t>
            </a:r>
            <a:r>
              <a:rPr lang="ru-RU" sz="1400" dirty="0" smtClean="0"/>
              <a:t> в части размещения информации на ЕИС</a:t>
            </a:r>
          </a:p>
        </p:txBody>
      </p:sp>
      <p:sp>
        <p:nvSpPr>
          <p:cNvPr id="28" name="Прямоугольная выноска 27"/>
          <p:cNvSpPr/>
          <p:nvPr/>
        </p:nvSpPr>
        <p:spPr bwMode="auto">
          <a:xfrm>
            <a:off x="110319" y="2988933"/>
            <a:ext cx="4495800" cy="2116807"/>
          </a:xfrm>
          <a:prstGeom prst="wedgeRectCallout">
            <a:avLst>
              <a:gd name="adj1" fmla="val 61167"/>
              <a:gd name="adj2" fmla="val -22934"/>
            </a:avLst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Функция </a:t>
            </a:r>
          </a:p>
          <a:p>
            <a:r>
              <a:rPr lang="ru-RU" sz="1400" dirty="0" smtClean="0"/>
              <a:t>Соблюдение условий контракта</a:t>
            </a:r>
            <a:endParaRPr lang="ru-RU" sz="1400" dirty="0"/>
          </a:p>
          <a:p>
            <a:endParaRPr lang="en-US" sz="1400" dirty="0" smtClean="0"/>
          </a:p>
        </p:txBody>
      </p:sp>
      <p:sp>
        <p:nvSpPr>
          <p:cNvPr id="34" name="Прямоугольная выноска 33"/>
          <p:cNvSpPr/>
          <p:nvPr/>
        </p:nvSpPr>
        <p:spPr bwMode="auto">
          <a:xfrm>
            <a:off x="76200" y="5596866"/>
            <a:ext cx="4529919" cy="1184934"/>
          </a:xfrm>
          <a:prstGeom prst="wedgeRectCallout">
            <a:avLst>
              <a:gd name="adj1" fmla="val 59327"/>
              <a:gd name="adj2" fmla="val -201279"/>
            </a:avLst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Срок реализации </a:t>
            </a:r>
          </a:p>
          <a:p>
            <a:r>
              <a:rPr lang="ru-RU" sz="1400" dirty="0" smtClean="0"/>
              <a:t>1 день с даты приемки – Лица, ответственные за экспертизу и приемку (Парус)</a:t>
            </a:r>
          </a:p>
          <a:p>
            <a:r>
              <a:rPr lang="ru-RU" sz="1400" dirty="0" smtClean="0"/>
              <a:t>5 рабочих дней с даты приемки - ОРГЗ</a:t>
            </a:r>
          </a:p>
        </p:txBody>
      </p:sp>
    </p:spTree>
    <p:extLst>
      <p:ext uri="{BB962C8B-B14F-4D97-AF65-F5344CB8AC3E}">
        <p14:creationId xmlns:p14="http://schemas.microsoft.com/office/powerpoint/2010/main" val="20009448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909638"/>
            <a:ext cx="7145338" cy="503237"/>
          </a:xfr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ru-RU" sz="2000" b="1" kern="1200" dirty="0" smtClean="0">
                <a:solidFill>
                  <a:srgbClr val="68613A"/>
                </a:solidFill>
                <a:latin typeface="Verdana" pitchFamily="34" charset="0"/>
                <a:ea typeface="+mn-ea"/>
                <a:cs typeface="Times New Roman" pitchFamily="18" charset="0"/>
              </a:rPr>
              <a:t>Осуществление </a:t>
            </a:r>
            <a:r>
              <a:rPr lang="ru-RU" sz="2000" b="1" kern="1200" dirty="0">
                <a:solidFill>
                  <a:srgbClr val="68613A"/>
                </a:solidFill>
                <a:latin typeface="Verdana" pitchFamily="34" charset="0"/>
                <a:ea typeface="+mn-ea"/>
                <a:cs typeface="Times New Roman" pitchFamily="18" charset="0"/>
              </a:rPr>
              <a:t>закупок</a:t>
            </a:r>
          </a:p>
        </p:txBody>
      </p:sp>
      <p:sp>
        <p:nvSpPr>
          <p:cNvPr id="31" name="Стрелка вниз 30"/>
          <p:cNvSpPr/>
          <p:nvPr/>
        </p:nvSpPr>
        <p:spPr bwMode="auto">
          <a:xfrm>
            <a:off x="228600" y="4267539"/>
            <a:ext cx="3962400" cy="761660"/>
          </a:xfrm>
          <a:prstGeom prst="downArrow">
            <a:avLst>
              <a:gd name="adj1" fmla="val 94938"/>
              <a:gd name="adj2" fmla="val 29165"/>
            </a:avLst>
          </a:prstGeom>
          <a:solidFill>
            <a:srgbClr val="FFC5C5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Формирование закупочной документации </a:t>
            </a:r>
          </a:p>
        </p:txBody>
      </p:sp>
      <p:sp>
        <p:nvSpPr>
          <p:cNvPr id="32" name="Стрелка вниз 31"/>
          <p:cNvSpPr/>
          <p:nvPr/>
        </p:nvSpPr>
        <p:spPr bwMode="auto">
          <a:xfrm>
            <a:off x="228600" y="5181939"/>
            <a:ext cx="3962400" cy="761660"/>
          </a:xfrm>
          <a:prstGeom prst="downArrow">
            <a:avLst>
              <a:gd name="adj1" fmla="val 94938"/>
              <a:gd name="adj2" fmla="val 29165"/>
            </a:avLst>
          </a:prstGeom>
          <a:solidFill>
            <a:srgbClr val="FFC5C5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Определение поставщиков, подрядчиков  исполнителей</a:t>
            </a:r>
          </a:p>
        </p:txBody>
      </p:sp>
      <p:sp>
        <p:nvSpPr>
          <p:cNvPr id="12" name="Стрелка вниз 11"/>
          <p:cNvSpPr/>
          <p:nvPr/>
        </p:nvSpPr>
        <p:spPr bwMode="auto">
          <a:xfrm>
            <a:off x="285466" y="6096340"/>
            <a:ext cx="3962400" cy="761660"/>
          </a:xfrm>
          <a:prstGeom prst="downArrow">
            <a:avLst>
              <a:gd name="adj1" fmla="val 94938"/>
              <a:gd name="adj2" fmla="val 29165"/>
            </a:avLst>
          </a:prstGeom>
          <a:solidFill>
            <a:srgbClr val="FFC5C5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Заключение контракта на ТРУ</a:t>
            </a:r>
          </a:p>
        </p:txBody>
      </p:sp>
      <p:sp>
        <p:nvSpPr>
          <p:cNvPr id="14" name="Стрелка вниз 13"/>
          <p:cNvSpPr/>
          <p:nvPr/>
        </p:nvSpPr>
        <p:spPr bwMode="auto">
          <a:xfrm>
            <a:off x="5029200" y="4267199"/>
            <a:ext cx="3962400" cy="761999"/>
          </a:xfrm>
          <a:prstGeom prst="downArrow">
            <a:avLst>
              <a:gd name="adj1" fmla="val 94938"/>
              <a:gd name="adj2" fmla="val 29165"/>
            </a:avLst>
          </a:prstGeom>
          <a:solidFill>
            <a:srgbClr val="FFC5C5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Мониторинг  закупок</a:t>
            </a:r>
          </a:p>
        </p:txBody>
      </p:sp>
      <p:sp>
        <p:nvSpPr>
          <p:cNvPr id="15" name="Стрелка вниз 14"/>
          <p:cNvSpPr/>
          <p:nvPr/>
        </p:nvSpPr>
        <p:spPr bwMode="auto">
          <a:xfrm>
            <a:off x="5029200" y="5181939"/>
            <a:ext cx="3962400" cy="761660"/>
          </a:xfrm>
          <a:prstGeom prst="downArrow">
            <a:avLst>
              <a:gd name="adj1" fmla="val 94938"/>
              <a:gd name="adj2" fmla="val 29165"/>
            </a:avLst>
          </a:prstGeom>
          <a:solidFill>
            <a:srgbClr val="FFC5C5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Аудит в сфере закупок</a:t>
            </a:r>
          </a:p>
        </p:txBody>
      </p:sp>
      <p:sp>
        <p:nvSpPr>
          <p:cNvPr id="16" name="Стрелка вниз 15"/>
          <p:cNvSpPr/>
          <p:nvPr/>
        </p:nvSpPr>
        <p:spPr bwMode="auto">
          <a:xfrm>
            <a:off x="5029200" y="6096339"/>
            <a:ext cx="3962400" cy="761660"/>
          </a:xfrm>
          <a:prstGeom prst="downArrow">
            <a:avLst>
              <a:gd name="adj1" fmla="val 94938"/>
              <a:gd name="adj2" fmla="val 29165"/>
            </a:avLst>
          </a:prstGeom>
          <a:solidFill>
            <a:srgbClr val="FFC5C5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Контроль за соблюдением законодательства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-76200" y="4232933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4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-76200" y="5147333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5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-95534" y="6200632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6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648200" y="4267199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8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648200" y="5181599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9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6095999"/>
            <a:ext cx="5334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10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7" name="Прямоугольная выноска 26"/>
          <p:cNvSpPr/>
          <p:nvPr/>
        </p:nvSpPr>
        <p:spPr bwMode="auto">
          <a:xfrm>
            <a:off x="27296" y="1371599"/>
            <a:ext cx="3858904" cy="2861333"/>
          </a:xfrm>
          <a:prstGeom prst="wedgeRectCallout">
            <a:avLst>
              <a:gd name="adj1" fmla="val 39463"/>
              <a:gd name="adj2" fmla="val 58635"/>
            </a:avLst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Исполнитель</a:t>
            </a:r>
          </a:p>
          <a:p>
            <a:pPr lvl="0"/>
            <a:r>
              <a:rPr lang="ru-RU" sz="1400" b="1" dirty="0">
                <a:solidFill>
                  <a:srgbClr val="FF0000"/>
                </a:solidFill>
              </a:rPr>
              <a:t>ОРГЗ </a:t>
            </a:r>
            <a:r>
              <a:rPr lang="ru-RU" sz="1400" dirty="0"/>
              <a:t>является самостоятельным структурным подразделением ГБУЗ СОКОД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ОРГЗ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</a:t>
            </a:r>
            <a:r>
              <a:rPr lang="ru-RU" sz="1400" dirty="0"/>
              <a:t> </a:t>
            </a:r>
            <a:r>
              <a:rPr lang="ru-RU" sz="1400" dirty="0" smtClean="0"/>
              <a:t>взаимодействует  </a:t>
            </a:r>
            <a:r>
              <a:rPr lang="ru-RU" sz="1400" dirty="0"/>
              <a:t>с подразделениями учреждения, с Главным управлением организации торгов Самарской области, с органами, уполномоченными на осуществление контроля  в сфере </a:t>
            </a:r>
            <a:r>
              <a:rPr lang="ru-RU" sz="1400" dirty="0" smtClean="0"/>
              <a:t>закупок</a:t>
            </a:r>
          </a:p>
          <a:p>
            <a:r>
              <a:rPr lang="ru-RU" sz="1400" dirty="0" smtClean="0"/>
              <a:t>ОРГЗ </a:t>
            </a:r>
            <a:r>
              <a:rPr lang="ru-RU" sz="1400" dirty="0"/>
              <a:t>руководствуется законодательными и нормативными правовыми актами </a:t>
            </a:r>
            <a:r>
              <a:rPr lang="ru-RU" sz="1400" dirty="0" smtClean="0"/>
              <a:t>РФ и СО </a:t>
            </a:r>
            <a:r>
              <a:rPr lang="ru-RU" sz="1400" dirty="0"/>
              <a:t>регламентирующими деятельность </a:t>
            </a:r>
            <a:r>
              <a:rPr lang="ru-RU" sz="1400" dirty="0" smtClean="0"/>
              <a:t> </a:t>
            </a:r>
            <a:r>
              <a:rPr lang="ru-RU" sz="1400" dirty="0"/>
              <a:t>в сфере </a:t>
            </a:r>
            <a:r>
              <a:rPr lang="ru-RU" sz="1400" dirty="0" smtClean="0"/>
              <a:t>закупок</a:t>
            </a:r>
            <a:endParaRPr lang="ru-RU" sz="1400" dirty="0"/>
          </a:p>
        </p:txBody>
      </p:sp>
      <p:sp>
        <p:nvSpPr>
          <p:cNvPr id="28" name="Прямоугольная выноска 27"/>
          <p:cNvSpPr/>
          <p:nvPr/>
        </p:nvSpPr>
        <p:spPr bwMode="auto">
          <a:xfrm>
            <a:off x="3962400" y="1305488"/>
            <a:ext cx="5211170" cy="2895599"/>
          </a:xfrm>
          <a:prstGeom prst="wedgeRectCallout">
            <a:avLst>
              <a:gd name="adj1" fmla="val -36643"/>
              <a:gd name="adj2" fmla="val 57802"/>
            </a:avLst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Функция </a:t>
            </a:r>
          </a:p>
          <a:p>
            <a:pPr lvl="0"/>
            <a:r>
              <a:rPr lang="ru-RU" sz="1400" dirty="0"/>
              <a:t>- обоснование закупки;</a:t>
            </a:r>
          </a:p>
          <a:p>
            <a:pPr lvl="0"/>
            <a:r>
              <a:rPr lang="ru-RU" sz="1400" dirty="0"/>
              <a:t> - формирование и обоснование </a:t>
            </a:r>
            <a:r>
              <a:rPr lang="ru-RU" sz="1400" dirty="0" smtClean="0"/>
              <a:t>НМЦК  </a:t>
            </a:r>
            <a:endParaRPr lang="ru-RU" sz="1400" dirty="0"/>
          </a:p>
          <a:p>
            <a:pPr lvl="0"/>
            <a:r>
              <a:rPr lang="ru-RU" sz="1400" dirty="0"/>
              <a:t>- определение способа закупки; </a:t>
            </a:r>
          </a:p>
          <a:p>
            <a:pPr lvl="0"/>
            <a:r>
              <a:rPr lang="ru-RU" sz="1400" dirty="0"/>
              <a:t>- формирование, своевременное размещение и внесение изменений в план закупок, план-график закупок в </a:t>
            </a:r>
            <a:r>
              <a:rPr lang="ru-RU" sz="1400" dirty="0" smtClean="0"/>
              <a:t>ЕИС,  </a:t>
            </a:r>
            <a:r>
              <a:rPr lang="ru-RU" sz="1400" dirty="0"/>
              <a:t>извещений об осуществлении закупок;</a:t>
            </a:r>
          </a:p>
          <a:p>
            <a:pPr lvl="0"/>
            <a:r>
              <a:rPr lang="ru-RU" sz="1400" dirty="0"/>
              <a:t>-  подготовка и утверждение документации о закупке; </a:t>
            </a:r>
          </a:p>
          <a:p>
            <a:pPr lvl="0"/>
            <a:r>
              <a:rPr lang="ru-RU" sz="1400" dirty="0"/>
              <a:t>- </a:t>
            </a:r>
            <a:r>
              <a:rPr lang="ru-RU" sz="1400" dirty="0" smtClean="0"/>
              <a:t>- </a:t>
            </a:r>
            <a:r>
              <a:rPr lang="ru-RU" sz="1400" dirty="0"/>
              <a:t>подготовка и направление проектов контрактов, протоколов и иных документов</a:t>
            </a:r>
            <a:r>
              <a:rPr lang="ru-RU" sz="1400" dirty="0" smtClean="0"/>
              <a:t>; заключение Контракта;</a:t>
            </a:r>
            <a:endParaRPr lang="ru-RU" sz="1400" dirty="0"/>
          </a:p>
          <a:p>
            <a:pPr marL="285750" lvl="0" indent="-285750">
              <a:buFontTx/>
              <a:buChar char="-"/>
            </a:pPr>
            <a:r>
              <a:rPr lang="ru-RU" sz="1400" dirty="0" smtClean="0"/>
              <a:t>внесение </a:t>
            </a:r>
            <a:r>
              <a:rPr lang="ru-RU" sz="1400" dirty="0"/>
              <a:t>сведений о заключении, изменении, расторжении, исполнении Контракта </a:t>
            </a:r>
            <a:endParaRPr lang="ru-RU" sz="1400" dirty="0" smtClean="0"/>
          </a:p>
          <a:p>
            <a:pPr marL="285750" lvl="0" indent="-285750">
              <a:buFontTx/>
              <a:buChar char="-"/>
            </a:pPr>
            <a:r>
              <a:rPr lang="ru-RU" sz="1400" dirty="0" smtClean="0"/>
              <a:t>Нормирование закупок</a:t>
            </a:r>
            <a:endParaRPr lang="ru-RU" sz="1400" dirty="0"/>
          </a:p>
          <a:p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5394151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Диаграмма 32"/>
          <p:cNvGraphicFramePr/>
          <p:nvPr/>
        </p:nvGraphicFramePr>
        <p:xfrm>
          <a:off x="3786022" y="1524000"/>
          <a:ext cx="5357978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6" name="Диаграмма 25"/>
          <p:cNvGraphicFramePr/>
          <p:nvPr/>
        </p:nvGraphicFramePr>
        <p:xfrm>
          <a:off x="32744" y="1445525"/>
          <a:ext cx="4082055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36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66800" y="868363"/>
            <a:ext cx="8077200" cy="50323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eaLnBrk="1" hangingPunct="1">
              <a:lnSpc>
                <a:spcPct val="70000"/>
              </a:lnSpc>
            </a:pPr>
            <a:r>
              <a:rPr lang="ru-RU" altLang="ru-RU" sz="2000" b="1" kern="1200" dirty="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  <a:t>Анализ формирования закупок (Представлений) относительно лимитов 2018 год</a:t>
            </a:r>
          </a:p>
        </p:txBody>
      </p:sp>
      <p:sp>
        <p:nvSpPr>
          <p:cNvPr id="15365" name="AutoShape 8" descr="&amp;Kcy;&amp;acy;&amp;rcy;&amp;tcy;&amp;icy;&amp;ncy;&amp;kcy;&amp;icy; &amp;pcy;&amp;ocy; &amp;zcy;&amp;acy;&amp;pcy;&amp;rcy;&amp;ocy;&amp;scy;&amp;ucy; &amp;mcy;&amp;acy;&amp;kcy;&amp;scy;-&amp;m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66" name="AutoShape 16" descr="&amp;Kcy;&amp;acy;&amp;rcy;&amp;tcy;&amp;icy;&amp;ncy;&amp;kcy;&amp;icy; &amp;pcy;&amp;ocy; &amp;zcy;&amp;acy;&amp;pcy;&amp;rcy;&amp;ocy;&amp;scy;&amp;ucy; &amp;mcy;&amp;acy;&amp;kcy;&amp;scy;-&amp;m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67" name="AutoShape 20" descr="&amp;Kcy;&amp;acy;&amp;rcy;&amp;tcy;&amp;icy;&amp;ncy;&amp;kcy;&amp;icy; &amp;pcy;&amp;ocy; &amp;zcy;&amp;acy;&amp;pcy;&amp;rcy;&amp;ocy;&amp;scy;&amp;ucy; &amp;scy;&amp;ocy;&amp;gcy;&amp;lcy;&amp;acy;&amp;scy;&amp;icy;&amp;iecy; &amp;scy;&amp;k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68" name="AutoShape 22" descr="&amp;Kcy;&amp;acy;&amp;rcy;&amp;tcy;&amp;icy;&amp;ncy;&amp;kcy;&amp;icy; &amp;pcy;&amp;ocy; &amp;zcy;&amp;acy;&amp;pcy;&amp;rcy;&amp;ocy;&amp;scy;&amp;ucy; &amp;scy;&amp;ocy;&amp;gcy;&amp;lcy;&amp;acy;&amp;scy;&amp;icy;&amp;iecy; &amp;scy;&amp;k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69" name="AutoShape 24" descr="&amp;Kcy;&amp;acy;&amp;rcy;&amp;tcy;&amp;icy;&amp;ncy;&amp;kcy;&amp;icy; &amp;pcy;&amp;ocy; &amp;zcy;&amp;acy;&amp;pcy;&amp;rcy;&amp;ocy;&amp;scy;&amp;ucy; &amp;scy;&amp;ocy;&amp;gcy;&amp;lcy;&amp;acy;&amp;scy;&amp;icy;&amp;iecy; &amp;scy;&amp;k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70" name="AutoShape 26" descr="&amp;Kcy;&amp;acy;&amp;rcy;&amp;tcy;&amp;icy;&amp;ncy;&amp;kcy;&amp;icy; &amp;pcy;&amp;ocy; &amp;zcy;&amp;acy;&amp;pcy;&amp;rcy;&amp;ocy;&amp;scy;&amp;ucy; &amp;scy;&amp;ocy;&amp;gcy;&amp;lcy;&amp;acy;&amp;scy;&amp;icy;&amp;iecy; &amp;scy;&amp;k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8315325" y="5775325"/>
            <a:ext cx="850900" cy="32385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FF0000"/>
                </a:solidFill>
                <a:latin typeface="Verdana" pitchFamily="34" charset="0"/>
              </a:rPr>
              <a:t>+24%</a:t>
            </a:r>
          </a:p>
        </p:txBody>
      </p:sp>
      <p:sp>
        <p:nvSpPr>
          <p:cNvPr id="24" name="Овал 23"/>
          <p:cNvSpPr/>
          <p:nvPr/>
        </p:nvSpPr>
        <p:spPr>
          <a:xfrm>
            <a:off x="7162800" y="5010150"/>
            <a:ext cx="850900" cy="32385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FF0000"/>
                </a:solidFill>
                <a:latin typeface="Verdana" pitchFamily="34" charset="0"/>
              </a:rPr>
              <a:t>+13%</a:t>
            </a:r>
          </a:p>
        </p:txBody>
      </p:sp>
      <p:sp>
        <p:nvSpPr>
          <p:cNvPr id="25" name="Овал 24"/>
          <p:cNvSpPr/>
          <p:nvPr/>
        </p:nvSpPr>
        <p:spPr>
          <a:xfrm>
            <a:off x="6540500" y="4643438"/>
            <a:ext cx="850900" cy="32385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FF0000"/>
                </a:solidFill>
                <a:latin typeface="Verdana" pitchFamily="34" charset="0"/>
              </a:rPr>
              <a:t>+23%</a:t>
            </a:r>
          </a:p>
        </p:txBody>
      </p:sp>
      <p:sp>
        <p:nvSpPr>
          <p:cNvPr id="28" name="Овал 27"/>
          <p:cNvSpPr/>
          <p:nvPr/>
        </p:nvSpPr>
        <p:spPr>
          <a:xfrm>
            <a:off x="7848600" y="5394325"/>
            <a:ext cx="850900" cy="32385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FF0000"/>
                </a:solidFill>
                <a:latin typeface="Verdana" pitchFamily="34" charset="0"/>
              </a:rPr>
              <a:t>+49%</a:t>
            </a:r>
          </a:p>
        </p:txBody>
      </p:sp>
      <p:sp>
        <p:nvSpPr>
          <p:cNvPr id="15375" name="Скругленная прямоугольная выноска 1"/>
          <p:cNvSpPr>
            <a:spLocks noChangeArrowheads="1"/>
          </p:cNvSpPr>
          <p:nvPr/>
        </p:nvSpPr>
        <p:spPr bwMode="auto">
          <a:xfrm>
            <a:off x="5638800" y="1600200"/>
            <a:ext cx="3581400" cy="15240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solidFill>
                  <a:srgbClr val="FF0000"/>
                </a:solidFill>
                <a:latin typeface="Arial" pitchFamily="34" charset="0"/>
              </a:rPr>
              <a:t>Лимит по ГБУЗ СОКОД =  </a:t>
            </a:r>
          </a:p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solidFill>
                  <a:srgbClr val="FF0000"/>
                </a:solidFill>
                <a:latin typeface="Arial" pitchFamily="34" charset="0"/>
              </a:rPr>
              <a:t>879 749 714,00   	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solidFill>
                  <a:srgbClr val="FF0000"/>
                </a:solidFill>
                <a:latin typeface="Arial" pitchFamily="34" charset="0"/>
              </a:rPr>
              <a:t>НМЦК по плану закупок СОКОД =  </a:t>
            </a:r>
          </a:p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solidFill>
                  <a:srgbClr val="FF0000"/>
                </a:solidFill>
                <a:latin typeface="Arial" pitchFamily="34" charset="0"/>
              </a:rPr>
              <a:t> 1 113 043 309,12    	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solidFill>
                  <a:srgbClr val="FF0000"/>
                </a:solidFill>
                <a:latin typeface="Arial" pitchFamily="34" charset="0"/>
              </a:rPr>
              <a:t>Превышение =  </a:t>
            </a:r>
          </a:p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solidFill>
                  <a:srgbClr val="FF0000"/>
                </a:solidFill>
                <a:latin typeface="Arial" pitchFamily="34" charset="0"/>
              </a:rPr>
              <a:t>--233 293 595,12  27%</a:t>
            </a:r>
          </a:p>
        </p:txBody>
      </p:sp>
      <p:pic>
        <p:nvPicPr>
          <p:cNvPr id="17" name="Рисунок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57513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1692275" y="944563"/>
            <a:ext cx="7451725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  <a:t> План</a:t>
            </a:r>
          </a:p>
        </p:txBody>
      </p:sp>
      <p:pic>
        <p:nvPicPr>
          <p:cNvPr id="30737" name="Рисунок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94615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0" y="2753289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2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85836" y="2667000"/>
            <a:ext cx="8513126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>
              <a:spcBef>
                <a:spcPts val="0"/>
              </a:spcBef>
              <a:defRPr/>
            </a:pPr>
            <a:r>
              <a:rPr lang="ru-RU" altLang="ru-RU" b="1" kern="0" dirty="0">
                <a:solidFill>
                  <a:schemeClr val="bg2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Управление </a:t>
            </a:r>
            <a:r>
              <a:rPr lang="ru-RU" altLang="ru-RU" b="1" kern="0" dirty="0" smtClean="0">
                <a:solidFill>
                  <a:schemeClr val="bg2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расходами </a:t>
            </a:r>
            <a:r>
              <a:rPr lang="ru-RU" altLang="ru-RU" b="1" kern="0" dirty="0">
                <a:solidFill>
                  <a:schemeClr val="bg2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/затратами, необходимыми для обеспечения </a:t>
            </a:r>
            <a:r>
              <a:rPr lang="ru-RU" altLang="ru-RU" b="1" kern="0" dirty="0" smtClean="0">
                <a:solidFill>
                  <a:schemeClr val="bg2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деятельности. Мероприятия повышения эффективности закупок (проектный и процессный подходы)</a:t>
            </a:r>
            <a:endParaRPr lang="ru-RU" altLang="ru-RU" b="1" kern="0" dirty="0">
              <a:solidFill>
                <a:schemeClr val="bg2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607156" y="4953000"/>
            <a:ext cx="7460644" cy="14478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>
              <a:spcBef>
                <a:spcPct val="20000"/>
              </a:spcBef>
              <a:defRPr/>
            </a:pPr>
            <a:r>
              <a:rPr lang="ru-RU" altLang="ru-RU" b="1" kern="0" dirty="0" smtClean="0">
                <a:solidFill>
                  <a:schemeClr val="bg2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Проект повышения эффективности закупок– </a:t>
            </a:r>
            <a:r>
              <a:rPr lang="ru-RU" altLang="ru-RU" b="1" kern="0" dirty="0">
                <a:solidFill>
                  <a:schemeClr val="bg2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междисциплинарное </a:t>
            </a:r>
            <a:r>
              <a:rPr lang="ru-RU" altLang="ru-RU" b="1" kern="0" dirty="0" smtClean="0">
                <a:solidFill>
                  <a:schemeClr val="bg2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взаимодействие при осуществлении закупок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4318" y="16421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1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40356" y="1600200"/>
            <a:ext cx="8527444" cy="762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>
              <a:spcBef>
                <a:spcPts val="0"/>
              </a:spcBef>
              <a:defRPr/>
            </a:pPr>
            <a:r>
              <a:rPr lang="ru-RU" altLang="ru-RU" b="1" kern="0" dirty="0" smtClean="0">
                <a:solidFill>
                  <a:schemeClr val="bg2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Характеристика ГБУЗ СОКОД. Контрактная </a:t>
            </a:r>
            <a:r>
              <a:rPr lang="ru-RU" altLang="ru-RU" b="1" kern="0" dirty="0">
                <a:solidFill>
                  <a:schemeClr val="bg2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система. Организация осуществления закупок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91234" y="3911965"/>
            <a:ext cx="7460644" cy="73623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>
              <a:spcBef>
                <a:spcPct val="20000"/>
              </a:spcBef>
              <a:defRPr/>
            </a:pPr>
            <a:r>
              <a:rPr lang="ru-RU" altLang="ru-RU" sz="1600" b="1" kern="0" dirty="0">
                <a:solidFill>
                  <a:schemeClr val="bg2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Положение о Контрактной службе ГБУЗ СОКОД </a:t>
            </a:r>
          </a:p>
        </p:txBody>
      </p:sp>
    </p:spTree>
    <p:extLst>
      <p:ext uri="{BB962C8B-B14F-4D97-AF65-F5344CB8AC3E}">
        <p14:creationId xmlns:p14="http://schemas.microsoft.com/office/powerpoint/2010/main" val="424511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685800"/>
            <a:ext cx="7467600" cy="9144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eaLnBrk="1" hangingPunct="1">
              <a:lnSpc>
                <a:spcPct val="70000"/>
              </a:lnSpc>
            </a:pPr>
            <a:r>
              <a:rPr lang="ru-RU" altLang="ru-RU" sz="2000" b="1" kern="1200" dirty="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  <a:t>Анализ Представлений ОЛ  за 2018 по </a:t>
            </a:r>
            <a:r>
              <a:rPr lang="ru-RU" altLang="ru-RU" sz="2000" b="1" kern="1200" dirty="0" smtClean="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  <a:t>состоянию на </a:t>
            </a:r>
            <a:r>
              <a:rPr lang="ru-RU" altLang="ru-RU" sz="2000" b="1" kern="1200" dirty="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  <a:t>01.04.2018 (на дату начала проекта изменений)</a:t>
            </a:r>
          </a:p>
        </p:txBody>
      </p:sp>
      <p:sp>
        <p:nvSpPr>
          <p:cNvPr id="7173" name="Текст 3"/>
          <p:cNvSpPr>
            <a:spLocks noGrp="1"/>
          </p:cNvSpPr>
          <p:nvPr>
            <p:ph type="body" sz="quarter" idx="3"/>
          </p:nvPr>
        </p:nvSpPr>
        <p:spPr>
          <a:xfrm>
            <a:off x="5645624" y="1419225"/>
            <a:ext cx="3352800" cy="803275"/>
          </a:xfrm>
        </p:spPr>
        <p:txBody>
          <a:bodyPr/>
          <a:lstStyle/>
          <a:p>
            <a:pPr algn="ctr"/>
            <a:r>
              <a:rPr lang="ru-RU" altLang="ru-RU" sz="2000" i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Сравнение 2017 к 2018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645031333"/>
              </p:ext>
            </p:extLst>
          </p:nvPr>
        </p:nvGraphicFramePr>
        <p:xfrm>
          <a:off x="5105400" y="2209800"/>
          <a:ext cx="3886200" cy="3688080"/>
        </p:xfrm>
        <a:graphic>
          <a:graphicData uri="http://schemas.openxmlformats.org/drawingml/2006/table">
            <a:tbl>
              <a:tblPr/>
              <a:tblGrid>
                <a:gridCol w="2405063"/>
                <a:gridCol w="719137"/>
                <a:gridCol w="762000"/>
              </a:tblGrid>
              <a:tr h="4572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Вид замечаний</a:t>
                      </a:r>
                    </a:p>
                  </a:txBody>
                  <a:tcPr marL="42299" marR="422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2017</a:t>
                      </a:r>
                    </a:p>
                  </a:txBody>
                  <a:tcPr marL="42299" marR="422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2018</a:t>
                      </a:r>
                    </a:p>
                  </a:txBody>
                  <a:tcPr marL="42299" marR="422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Замечания к ТЗ – требования к ТРУ</a:t>
                      </a:r>
                    </a:p>
                  </a:txBody>
                  <a:tcPr marL="42299" marR="422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52%</a:t>
                      </a:r>
                    </a:p>
                  </a:txBody>
                  <a:tcPr marL="42299" marR="422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63%</a:t>
                      </a:r>
                    </a:p>
                  </a:txBody>
                  <a:tcPr marL="42299" marR="422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Замечания - НМЦК</a:t>
                      </a:r>
                    </a:p>
                  </a:txBody>
                  <a:tcPr marL="42299" marR="422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32%</a:t>
                      </a:r>
                    </a:p>
                  </a:txBody>
                  <a:tcPr marL="42299" marR="422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54%</a:t>
                      </a:r>
                    </a:p>
                  </a:txBody>
                  <a:tcPr marL="42299" marR="422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Замечания - предмет</a:t>
                      </a:r>
                    </a:p>
                  </a:txBody>
                  <a:tcPr marL="42299" marR="422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16%</a:t>
                      </a:r>
                    </a:p>
                  </a:txBody>
                  <a:tcPr marL="42299" marR="422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9%</a:t>
                      </a:r>
                    </a:p>
                  </a:txBody>
                  <a:tcPr marL="42299" marR="422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Замечания - объемы</a:t>
                      </a:r>
                    </a:p>
                  </a:txBody>
                  <a:tcPr marL="42299" marR="422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12%</a:t>
                      </a:r>
                    </a:p>
                  </a:txBody>
                  <a:tcPr marL="42299" marR="422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23%</a:t>
                      </a:r>
                    </a:p>
                  </a:txBody>
                  <a:tcPr marL="42299" marR="422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00" name="AutoShape 8" descr="&amp;Kcy;&amp;acy;&amp;rcy;&amp;tcy;&amp;icy;&amp;ncy;&amp;kcy;&amp;icy; &amp;pcy;&amp;ocy; &amp;zcy;&amp;acy;&amp;pcy;&amp;rcy;&amp;ocy;&amp;scy;&amp;ucy; &amp;mcy;&amp;acy;&amp;kcy;&amp;scy;-&amp;m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7201" name="AutoShape 16" descr="&amp;Kcy;&amp;acy;&amp;rcy;&amp;tcy;&amp;icy;&amp;ncy;&amp;kcy;&amp;icy; &amp;pcy;&amp;ocy; &amp;zcy;&amp;acy;&amp;pcy;&amp;rcy;&amp;ocy;&amp;scy;&amp;ucy; &amp;mcy;&amp;acy;&amp;kcy;&amp;scy;-&amp;m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7202" name="AutoShape 20" descr="&amp;Kcy;&amp;acy;&amp;rcy;&amp;tcy;&amp;icy;&amp;ncy;&amp;kcy;&amp;icy; &amp;pcy;&amp;ocy; &amp;zcy;&amp;acy;&amp;pcy;&amp;rcy;&amp;ocy;&amp;scy;&amp;ucy; &amp;scy;&amp;ocy;&amp;gcy;&amp;lcy;&amp;acy;&amp;scy;&amp;icy;&amp;iecy; &amp;scy;&amp;k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7203" name="AutoShape 22" descr="&amp;Kcy;&amp;acy;&amp;rcy;&amp;tcy;&amp;icy;&amp;ncy;&amp;kcy;&amp;icy; &amp;pcy;&amp;ocy; &amp;zcy;&amp;acy;&amp;pcy;&amp;rcy;&amp;ocy;&amp;scy;&amp;ucy; &amp;scy;&amp;ocy;&amp;gcy;&amp;lcy;&amp;acy;&amp;scy;&amp;icy;&amp;iecy; &amp;scy;&amp;k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7204" name="AutoShape 24" descr="&amp;Kcy;&amp;acy;&amp;rcy;&amp;tcy;&amp;icy;&amp;ncy;&amp;kcy;&amp;icy; &amp;pcy;&amp;ocy; &amp;zcy;&amp;acy;&amp;pcy;&amp;rcy;&amp;ocy;&amp;scy;&amp;ucy; &amp;scy;&amp;ocy;&amp;gcy;&amp;lcy;&amp;acy;&amp;scy;&amp;icy;&amp;iecy; &amp;scy;&amp;k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7205" name="AutoShape 26" descr="&amp;Kcy;&amp;acy;&amp;rcy;&amp;tcy;&amp;icy;&amp;ncy;&amp;kcy;&amp;icy; &amp;pcy;&amp;ocy; &amp;zcy;&amp;acy;&amp;pcy;&amp;rcy;&amp;ocy;&amp;scy;&amp;ucy; &amp;scy;&amp;ocy;&amp;gcy;&amp;lcy;&amp;acy;&amp;scy;&amp;icy;&amp;iecy; &amp;scy;&amp;k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endParaRPr lang="ru-RU" altLang="ru-RU"/>
          </a:p>
        </p:txBody>
      </p:sp>
      <p:pic>
        <p:nvPicPr>
          <p:cNvPr id="16" name="Рисунок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3178652111"/>
              </p:ext>
            </p:extLst>
          </p:nvPr>
        </p:nvGraphicFramePr>
        <p:xfrm>
          <a:off x="9099" y="1295400"/>
          <a:ext cx="50292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Скругленная прямоугольная выноска 1"/>
          <p:cNvSpPr>
            <a:spLocks noChangeArrowheads="1"/>
          </p:cNvSpPr>
          <p:nvPr/>
        </p:nvSpPr>
        <p:spPr bwMode="auto">
          <a:xfrm>
            <a:off x="-13648" y="1752600"/>
            <a:ext cx="3343702" cy="762000"/>
          </a:xfrm>
          <a:prstGeom prst="wedgeRoundRectCallout">
            <a:avLst>
              <a:gd name="adj1" fmla="val -15342"/>
              <a:gd name="adj2" fmla="val 106381"/>
              <a:gd name="adj3" fmla="val 16667"/>
            </a:avLst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 smtClean="0">
                <a:solidFill>
                  <a:srgbClr val="FF0000"/>
                </a:solidFill>
                <a:latin typeface="Arial" pitchFamily="34" charset="0"/>
              </a:rPr>
              <a:t>Из 939 рассмотренных Представлений на закупки,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 smtClean="0">
                <a:solidFill>
                  <a:srgbClr val="FF0000"/>
                </a:solidFill>
                <a:latin typeface="Arial" pitchFamily="34" charset="0"/>
              </a:rPr>
              <a:t>340 с замечаниями (всего 593)</a:t>
            </a:r>
            <a:endParaRPr lang="ru-RU" altLang="ru-RU" sz="1400" b="1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20" name="Прямоугольник 7"/>
          <p:cNvSpPr>
            <a:spLocks noChangeArrowheads="1"/>
          </p:cNvSpPr>
          <p:nvPr/>
        </p:nvSpPr>
        <p:spPr bwMode="auto">
          <a:xfrm>
            <a:off x="228600" y="6035343"/>
            <a:ext cx="8763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1600" b="1" i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Замечания увеличивают срок согласования представлений и ставят под угрозу соблюдение плана-графика. Тенденция к уменьшению количества замечаний по отношению к 2017 на 50%</a:t>
            </a:r>
          </a:p>
        </p:txBody>
      </p:sp>
    </p:spTree>
    <p:extLst>
      <p:ext uri="{BB962C8B-B14F-4D97-AF65-F5344CB8AC3E}">
        <p14:creationId xmlns:p14="http://schemas.microsoft.com/office/powerpoint/2010/main" val="14590083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Вертикальный свиток 19"/>
          <p:cNvSpPr/>
          <p:nvPr/>
        </p:nvSpPr>
        <p:spPr>
          <a:xfrm>
            <a:off x="1447800" y="1371600"/>
            <a:ext cx="5334000" cy="990600"/>
          </a:xfrm>
          <a:prstGeom prst="verticalScroll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21" name="Вертикальный свиток 20"/>
          <p:cNvSpPr/>
          <p:nvPr/>
        </p:nvSpPr>
        <p:spPr>
          <a:xfrm>
            <a:off x="152400" y="2727325"/>
            <a:ext cx="2057400" cy="1951038"/>
          </a:xfrm>
          <a:prstGeom prst="verticalScroll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8196" name="Прямоугольник 71"/>
          <p:cNvSpPr>
            <a:spLocks noChangeArrowheads="1"/>
          </p:cNvSpPr>
          <p:nvPr/>
        </p:nvSpPr>
        <p:spPr bwMode="auto">
          <a:xfrm>
            <a:off x="1752600" y="1571625"/>
            <a:ext cx="45339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latin typeface="Verdana" pitchFamily="34" charset="0"/>
              </a:rPr>
              <a:t>среднее число  дней согласования – 21 день 	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ru-RU" altLang="ru-RU" sz="1300" b="1">
              <a:latin typeface="Verdana" pitchFamily="34" charset="0"/>
            </a:endParaRP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latin typeface="Verdana" pitchFamily="34" charset="0"/>
              </a:rPr>
              <a:t>макс число дней согласования – 219 дней</a:t>
            </a:r>
          </a:p>
        </p:txBody>
      </p:sp>
      <p:grpSp>
        <p:nvGrpSpPr>
          <p:cNvPr id="8197" name="Группа 85"/>
          <p:cNvGrpSpPr>
            <a:grpSpLocks/>
          </p:cNvGrpSpPr>
          <p:nvPr/>
        </p:nvGrpSpPr>
        <p:grpSpPr bwMode="auto">
          <a:xfrm>
            <a:off x="7848600" y="1633538"/>
            <a:ext cx="1001713" cy="990600"/>
            <a:chOff x="7913137" y="4572000"/>
            <a:chExt cx="1230863" cy="1175392"/>
          </a:xfrm>
        </p:grpSpPr>
        <p:sp>
          <p:nvSpPr>
            <p:cNvPr id="25" name="Овал 24"/>
            <p:cNvSpPr/>
            <p:nvPr/>
          </p:nvSpPr>
          <p:spPr>
            <a:xfrm>
              <a:off x="7913137" y="4572000"/>
              <a:ext cx="1187949" cy="1141486"/>
            </a:xfrm>
            <a:prstGeom prst="ellipse">
              <a:avLst/>
            </a:prstGeom>
            <a:solidFill>
              <a:srgbClr val="394A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8211" name="Picture 1" descr="C:\Documents and Settings\Администратор\Local Settings\Temporary Internet Files\Content.IE5\8XAJS9I3\MCj0433920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3509" y="4604384"/>
              <a:ext cx="1140491" cy="1143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198" name="Rectangle 2"/>
          <p:cNvSpPr txBox="1">
            <a:spLocks noChangeArrowheads="1"/>
          </p:cNvSpPr>
          <p:nvPr/>
        </p:nvSpPr>
        <p:spPr bwMode="auto">
          <a:xfrm>
            <a:off x="1828800" y="914400"/>
            <a:ext cx="73152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70000"/>
              </a:lnSpc>
              <a:defRPr sz="2000" b="1">
                <a:solidFill>
                  <a:srgbClr val="68613A"/>
                </a:solidFill>
                <a:latin typeface="Verdana" pitchFamily="34" charset="0"/>
                <a:ea typeface="+mj-ea"/>
                <a:cs typeface="Times New Roman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ru-RU" dirty="0"/>
              <a:t> Анализ Представлений ОЛ за 2018 </a:t>
            </a:r>
          </a:p>
        </p:txBody>
      </p:sp>
      <p:sp>
        <p:nvSpPr>
          <p:cNvPr id="8199" name="Прямоугольник 72"/>
          <p:cNvSpPr>
            <a:spLocks noChangeArrowheads="1"/>
          </p:cNvSpPr>
          <p:nvPr/>
        </p:nvSpPr>
        <p:spPr bwMode="auto">
          <a:xfrm>
            <a:off x="423863" y="3044825"/>
            <a:ext cx="1676400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solidFill>
                  <a:srgbClr val="FF0000"/>
                </a:solidFill>
                <a:latin typeface="Verdana" pitchFamily="34" charset="0"/>
              </a:rPr>
              <a:t>представлено</a:t>
            </a:r>
            <a:r>
              <a:rPr lang="ru-RU" altLang="ru-RU" sz="1300" b="1">
                <a:latin typeface="Verdana" pitchFamily="34" charset="0"/>
              </a:rPr>
              <a:t> ОЛ до </a:t>
            </a:r>
            <a:r>
              <a:rPr lang="ru-RU" altLang="ru-RU" sz="1300" b="1">
                <a:solidFill>
                  <a:srgbClr val="FF0000"/>
                </a:solidFill>
                <a:latin typeface="Verdana" pitchFamily="34" charset="0"/>
              </a:rPr>
              <a:t>01.11.2017</a:t>
            </a:r>
            <a:r>
              <a:rPr lang="ru-RU" altLang="ru-RU" sz="1300" b="1">
                <a:latin typeface="Verdana" pitchFamily="34" charset="0"/>
              </a:rPr>
              <a:t> 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ru-RU" altLang="ru-RU" sz="1300" b="1">
              <a:latin typeface="Verdana" pitchFamily="34" charset="0"/>
            </a:endParaRP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latin typeface="Verdana" pitchFamily="34" charset="0"/>
              </a:rPr>
              <a:t>% от общей суммы Представления 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ru-RU" altLang="ru-RU" sz="1300" b="1">
              <a:latin typeface="Verdana" pitchFamily="34" charset="0"/>
            </a:endParaRP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latin typeface="Verdana" pitchFamily="34" charset="0"/>
              </a:rPr>
              <a:t>– 65% </a:t>
            </a:r>
          </a:p>
        </p:txBody>
      </p:sp>
      <p:sp>
        <p:nvSpPr>
          <p:cNvPr id="36" name="Вертикальный свиток 35"/>
          <p:cNvSpPr/>
          <p:nvPr/>
        </p:nvSpPr>
        <p:spPr>
          <a:xfrm>
            <a:off x="2971800" y="2773363"/>
            <a:ext cx="2057400" cy="1951037"/>
          </a:xfrm>
          <a:prstGeom prst="verticalScroll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8201" name="Прямоугольник 72"/>
          <p:cNvSpPr>
            <a:spLocks noChangeArrowheads="1"/>
          </p:cNvSpPr>
          <p:nvPr/>
        </p:nvSpPr>
        <p:spPr bwMode="auto">
          <a:xfrm>
            <a:off x="3200400" y="3057525"/>
            <a:ext cx="1676400" cy="153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solidFill>
                  <a:srgbClr val="FF0000"/>
                </a:solidFill>
                <a:latin typeface="Verdana" pitchFamily="34" charset="0"/>
              </a:rPr>
              <a:t>согласовано</a:t>
            </a:r>
            <a:r>
              <a:rPr lang="ru-RU" altLang="ru-RU" sz="1300" b="1">
                <a:latin typeface="Verdana" pitchFamily="34" charset="0"/>
              </a:rPr>
              <a:t> Представлений до </a:t>
            </a:r>
            <a:r>
              <a:rPr lang="ru-RU" altLang="ru-RU" sz="1300" b="1">
                <a:solidFill>
                  <a:srgbClr val="FF0000"/>
                </a:solidFill>
                <a:latin typeface="Verdana" pitchFamily="34" charset="0"/>
              </a:rPr>
              <a:t>01.11.2017 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ru-RU" altLang="ru-RU" sz="1300" b="1">
              <a:latin typeface="Verdana" pitchFamily="34" charset="0"/>
            </a:endParaRP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latin typeface="Verdana" pitchFamily="34" charset="0"/>
              </a:rPr>
              <a:t>% от общей суммы Представления 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ru-RU" altLang="ru-RU" sz="1300" b="1">
              <a:latin typeface="Verdana" pitchFamily="34" charset="0"/>
            </a:endParaRP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solidFill>
                  <a:srgbClr val="FF0000"/>
                </a:solidFill>
                <a:latin typeface="Verdana" pitchFamily="34" charset="0"/>
              </a:rPr>
              <a:t>– 42% </a:t>
            </a:r>
          </a:p>
        </p:txBody>
      </p:sp>
      <p:sp>
        <p:nvSpPr>
          <p:cNvPr id="38" name="Вертикальный свиток 37"/>
          <p:cNvSpPr/>
          <p:nvPr/>
        </p:nvSpPr>
        <p:spPr>
          <a:xfrm>
            <a:off x="1600200" y="4830763"/>
            <a:ext cx="2057400" cy="1951037"/>
          </a:xfrm>
          <a:prstGeom prst="verticalScroll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8203" name="Прямоугольник 72"/>
          <p:cNvSpPr>
            <a:spLocks noChangeArrowheads="1"/>
          </p:cNvSpPr>
          <p:nvPr/>
        </p:nvSpPr>
        <p:spPr bwMode="auto">
          <a:xfrm>
            <a:off x="1871663" y="5148263"/>
            <a:ext cx="1676400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latin typeface="Verdana" pitchFamily="34" charset="0"/>
              </a:rPr>
              <a:t>представлено ОЛ до 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solidFill>
                  <a:srgbClr val="FF0000"/>
                </a:solidFill>
                <a:latin typeface="Verdana" pitchFamily="34" charset="0"/>
              </a:rPr>
              <a:t>01.02.2018</a:t>
            </a:r>
            <a:r>
              <a:rPr lang="ru-RU" altLang="ru-RU" sz="1300" b="1">
                <a:latin typeface="Verdana" pitchFamily="34" charset="0"/>
              </a:rPr>
              <a:t> 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ru-RU" altLang="ru-RU" sz="1300" b="1">
              <a:latin typeface="Verdana" pitchFamily="34" charset="0"/>
            </a:endParaRP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latin typeface="Verdana" pitchFamily="34" charset="0"/>
              </a:rPr>
              <a:t>% от общей суммы Представления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ru-RU" altLang="ru-RU" sz="1300" b="1">
              <a:latin typeface="Verdana" pitchFamily="34" charset="0"/>
            </a:endParaRP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latin typeface="Verdana" pitchFamily="34" charset="0"/>
              </a:rPr>
              <a:t>– 67% </a:t>
            </a:r>
          </a:p>
        </p:txBody>
      </p:sp>
      <p:sp>
        <p:nvSpPr>
          <p:cNvPr id="45" name="Вертикальный свиток 44"/>
          <p:cNvSpPr/>
          <p:nvPr/>
        </p:nvSpPr>
        <p:spPr>
          <a:xfrm>
            <a:off x="4724400" y="4830763"/>
            <a:ext cx="2057400" cy="1951037"/>
          </a:xfrm>
          <a:prstGeom prst="verticalScroll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8205" name="Прямоугольник 72"/>
          <p:cNvSpPr>
            <a:spLocks noChangeArrowheads="1"/>
          </p:cNvSpPr>
          <p:nvPr/>
        </p:nvSpPr>
        <p:spPr bwMode="auto">
          <a:xfrm>
            <a:off x="4953000" y="5114925"/>
            <a:ext cx="1676400" cy="153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latin typeface="Verdana" pitchFamily="34" charset="0"/>
              </a:rPr>
              <a:t>согласовано Представлений до  </a:t>
            </a:r>
            <a:r>
              <a:rPr lang="ru-RU" altLang="ru-RU" sz="1300" b="1">
                <a:solidFill>
                  <a:srgbClr val="FF0000"/>
                </a:solidFill>
                <a:latin typeface="Verdana" pitchFamily="34" charset="0"/>
              </a:rPr>
              <a:t>10.02.2018 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ru-RU" altLang="ru-RU" sz="1300" b="1">
              <a:latin typeface="Verdana" pitchFamily="34" charset="0"/>
            </a:endParaRP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latin typeface="Verdana" pitchFamily="34" charset="0"/>
              </a:rPr>
              <a:t>% от общей суммы Представления 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ru-RU" altLang="ru-RU" sz="1300" b="1">
              <a:latin typeface="Verdana" pitchFamily="34" charset="0"/>
            </a:endParaRP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solidFill>
                  <a:srgbClr val="FF0000"/>
                </a:solidFill>
                <a:latin typeface="Verdana" pitchFamily="34" charset="0"/>
              </a:rPr>
              <a:t>– 71% </a:t>
            </a:r>
            <a:r>
              <a:rPr lang="ru-RU" altLang="ru-RU" sz="1300" b="1" i="1" u="sng">
                <a:latin typeface="Verdana" pitchFamily="34" charset="0"/>
              </a:rPr>
              <a:t> </a:t>
            </a:r>
          </a:p>
        </p:txBody>
      </p:sp>
      <p:sp>
        <p:nvSpPr>
          <p:cNvPr id="8206" name="Нашивка 3"/>
          <p:cNvSpPr>
            <a:spLocks noChangeArrowheads="1"/>
          </p:cNvSpPr>
          <p:nvPr/>
        </p:nvSpPr>
        <p:spPr bwMode="auto">
          <a:xfrm>
            <a:off x="2235200" y="3290888"/>
            <a:ext cx="685800" cy="914400"/>
          </a:xfrm>
          <a:prstGeom prst="chevron">
            <a:avLst>
              <a:gd name="adj" fmla="val 50000"/>
            </a:avLst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07" name="Нашивка 48"/>
          <p:cNvSpPr>
            <a:spLocks noChangeArrowheads="1"/>
          </p:cNvSpPr>
          <p:nvPr/>
        </p:nvSpPr>
        <p:spPr bwMode="auto">
          <a:xfrm>
            <a:off x="3810000" y="5410200"/>
            <a:ext cx="685800" cy="914400"/>
          </a:xfrm>
          <a:prstGeom prst="chevron">
            <a:avLst>
              <a:gd name="adj" fmla="val 50000"/>
            </a:avLst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08" name="Скругленная прямоугольная выноска 51"/>
          <p:cNvSpPr>
            <a:spLocks noChangeArrowheads="1"/>
          </p:cNvSpPr>
          <p:nvPr/>
        </p:nvSpPr>
        <p:spPr bwMode="auto">
          <a:xfrm>
            <a:off x="5638800" y="2624138"/>
            <a:ext cx="3505200" cy="1954212"/>
          </a:xfrm>
          <a:prstGeom prst="wedgeRoundRectCallout">
            <a:avLst>
              <a:gd name="adj1" fmla="val 8301"/>
              <a:gd name="adj2" fmla="val 71620"/>
              <a:gd name="adj3" fmla="val 16667"/>
            </a:avLst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u="sng">
                <a:solidFill>
                  <a:srgbClr val="FF0000"/>
                </a:solidFill>
                <a:latin typeface="Verdana" pitchFamily="34" charset="0"/>
              </a:rPr>
              <a:t>РЕЗУЛЬТАТ –</a:t>
            </a:r>
          </a:p>
          <a:p>
            <a:pPr>
              <a:spcBef>
                <a:spcPct val="0"/>
              </a:spcBef>
            </a:pPr>
            <a:r>
              <a:rPr lang="ru-RU" altLang="ru-RU" sz="1400" b="1">
                <a:solidFill>
                  <a:srgbClr val="FF0000"/>
                </a:solidFill>
                <a:latin typeface="Verdana" pitchFamily="34" charset="0"/>
              </a:rPr>
              <a:t>НЕСВОЕВРЕМЕННЫЕ ЗАКУПКИ, в том числе</a:t>
            </a:r>
          </a:p>
          <a:p>
            <a:pPr>
              <a:spcBef>
                <a:spcPct val="0"/>
              </a:spcBef>
            </a:pPr>
            <a:r>
              <a:rPr lang="ru-RU" altLang="ru-RU" sz="1400" b="1">
                <a:solidFill>
                  <a:srgbClr val="FF0000"/>
                </a:solidFill>
                <a:latin typeface="Verdana" pitchFamily="34" charset="0"/>
              </a:rPr>
              <a:t>ДЕФИЦИТ МЕДИКАМЕНТОВ в 1 квартале</a:t>
            </a:r>
          </a:p>
          <a:p>
            <a:pPr>
              <a:spcBef>
                <a:spcPct val="0"/>
              </a:spcBef>
            </a:pPr>
            <a:r>
              <a:rPr lang="ru-RU" altLang="ru-RU" sz="1400" b="1">
                <a:solidFill>
                  <a:srgbClr val="FF0000"/>
                </a:solidFill>
                <a:latin typeface="Verdana" pitchFamily="34" charset="0"/>
              </a:rPr>
              <a:t>ДЕФИЦИТ МЕДИЦИНСКИХ ИЗДЕЛИЙ в 1 квартале и по ВМП в 1 полугодии</a:t>
            </a:r>
          </a:p>
          <a:p>
            <a:pPr>
              <a:spcBef>
                <a:spcPct val="0"/>
              </a:spcBef>
            </a:pPr>
            <a:endParaRPr lang="ru-RU" altLang="ru-RU" sz="1400" b="1">
              <a:solidFill>
                <a:srgbClr val="FF0000"/>
              </a:solidFill>
              <a:latin typeface="Verdana" pitchFamily="34" charset="0"/>
            </a:endParaRPr>
          </a:p>
        </p:txBody>
      </p:sp>
      <p:pic>
        <p:nvPicPr>
          <p:cNvPr id="22" name="Рисунок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94615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638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1692275" y="944563"/>
            <a:ext cx="7451725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  <a:t> План</a:t>
            </a:r>
          </a:p>
        </p:txBody>
      </p:sp>
      <p:pic>
        <p:nvPicPr>
          <p:cNvPr id="30737" name="Рисунок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94615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0" y="2753289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2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85836" y="2667000"/>
            <a:ext cx="8513126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>
              <a:spcBef>
                <a:spcPct val="20000"/>
              </a:spcBef>
              <a:tabLst>
                <a:tab pos="536575" algn="l"/>
              </a:tabLst>
            </a:pPr>
            <a:r>
              <a:rPr lang="ru-RU" altLang="ru-RU" b="1" kern="0" dirty="0">
                <a:solidFill>
                  <a:srgbClr val="D8CC9E"/>
                </a:solidFill>
                <a:latin typeface="Verdana" pitchFamily="34" charset="0"/>
                <a:cs typeface="Times New Roman" pitchFamily="18" charset="0"/>
              </a:rPr>
              <a:t>Управление расходами /затратами, необходимыми для обеспечения деятельности. Мероприятия повышения эффективности закупок (проектный и процессный подходы)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607156" y="4953000"/>
            <a:ext cx="7460644" cy="14478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>
              <a:spcBef>
                <a:spcPct val="20000"/>
              </a:spcBef>
              <a:defRPr/>
            </a:pPr>
            <a:r>
              <a:rPr lang="ru-RU" altLang="ru-RU" b="1" kern="0" dirty="0" smtClean="0">
                <a:solidFill>
                  <a:schemeClr val="bg2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Проект повышения эффективности закупок– </a:t>
            </a:r>
            <a:r>
              <a:rPr lang="ru-RU" altLang="ru-RU" b="1" kern="0" dirty="0">
                <a:solidFill>
                  <a:schemeClr val="bg2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междисциплинарное </a:t>
            </a:r>
            <a:r>
              <a:rPr lang="ru-RU" altLang="ru-RU" b="1" kern="0" dirty="0" smtClean="0">
                <a:solidFill>
                  <a:schemeClr val="bg2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взаимодействие при осуществлении закупок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4318" y="16421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1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40356" y="1600200"/>
            <a:ext cx="8527444" cy="762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>
              <a:spcBef>
                <a:spcPct val="20000"/>
              </a:spcBef>
              <a:tabLst>
                <a:tab pos="536575" algn="l"/>
              </a:tabLst>
            </a:pPr>
            <a:r>
              <a:rPr lang="ru-RU" altLang="ru-RU" b="1" kern="0" dirty="0">
                <a:solidFill>
                  <a:srgbClr val="D8CC9E"/>
                </a:solidFill>
                <a:latin typeface="Verdana" pitchFamily="34" charset="0"/>
                <a:cs typeface="Times New Roman" pitchFamily="18" charset="0"/>
              </a:rPr>
              <a:t>Характеристика ГБУЗ СОКОД. Контрактная система. Организация осуществления закупок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91234" y="3911965"/>
            <a:ext cx="7460644" cy="73623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>
              <a:spcBef>
                <a:spcPct val="20000"/>
              </a:spcBef>
              <a:tabLst>
                <a:tab pos="536575" algn="l"/>
              </a:tabLst>
            </a:pPr>
            <a:r>
              <a:rPr lang="ru-RU" altLang="ru-RU" b="1" kern="0" dirty="0">
                <a:solidFill>
                  <a:srgbClr val="D8CC9E"/>
                </a:solidFill>
                <a:latin typeface="Verdana" pitchFamily="34" charset="0"/>
                <a:cs typeface="Times New Roman" pitchFamily="18" charset="0"/>
              </a:rPr>
              <a:t>Положение о Контрактной службе ГБУЗ СОКОД </a:t>
            </a:r>
          </a:p>
        </p:txBody>
      </p:sp>
    </p:spTree>
    <p:extLst>
      <p:ext uri="{BB962C8B-B14F-4D97-AF65-F5344CB8AC3E}">
        <p14:creationId xmlns:p14="http://schemas.microsoft.com/office/powerpoint/2010/main" val="219058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93675" y="1371600"/>
          <a:ext cx="8797925" cy="5319715"/>
        </p:xfrm>
        <a:graphic>
          <a:graphicData uri="http://schemas.openxmlformats.org/drawingml/2006/table">
            <a:tbl>
              <a:tblPr/>
              <a:tblGrid>
                <a:gridCol w="2244725"/>
                <a:gridCol w="1828800"/>
                <a:gridCol w="2209800"/>
                <a:gridCol w="838200"/>
                <a:gridCol w="1676400"/>
              </a:tblGrid>
              <a:tr h="2438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Название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 проекта</a:t>
                      </a: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94A5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Оптимизация процесса согласования закупок</a:t>
                      </a: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9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Функциональный блок</a:t>
                      </a: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94A5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Экономический  блок</a:t>
                      </a: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Структурное подчинение </a:t>
                      </a: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94A5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СОКОД</a:t>
                      </a: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386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Описание проблемы</a:t>
                      </a: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возможности</a:t>
                      </a: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94A5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Управление проектом</a:t>
                      </a: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94A5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170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В первом квартале 2018 года 55% возвращаются на доработку с замечаниями.</a:t>
                      </a: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Спонсор проекта: Светлана Шишкова.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Владелец Процесса: Светлана Шишкова.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Руководитель Проекта: Светлана Петросова.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Команда Проекта: Сапожникова, Назарова, Мустафина, Рецко.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386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Цели и задачи проекта</a:t>
                      </a: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94A5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Границы проекта</a:t>
                      </a: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94A5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3860"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К 1 сентября 2018 75% заявок обрабатываются без замечаний.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К 1 января 2019 95% заявок обрабатываются без замечаний.</a:t>
                      </a: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Что входит в проект</a:t>
                      </a: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Что НЕ входит в проект</a:t>
                      </a: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8076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Процесс от входа заявки до согласования</a:t>
                      </a: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Изменение федерального законодательства.</a:t>
                      </a: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386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Ожидаемые выгоды от реализации проекта</a:t>
                      </a: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94A5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Основные риски проекта</a:t>
                      </a: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94A5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348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Ускорение согласования заявок на закупки и повышение качества работы.</a:t>
                      </a: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Сопротивление подразделений подающих заявки на согласование новому порядку прохождения процесса.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Некорректная работа программы «Парус» и необходимость ее доработки.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Параллельные проекты, которые отнимают время.</a:t>
                      </a: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626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Показатели критичные для качества (</a:t>
                      </a: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CTQ)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94A5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Высокоуровневый план проекта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«Дорожная карта проекта»</a:t>
                      </a: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94A5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589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Количество замечаний на одну заявку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Срок согласования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3184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Старт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: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               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[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01.04.2018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]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Определение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:  [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04.04.2018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]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Измерение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:      [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06.04.2018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]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Анализ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:             [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20.04.2018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]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Улучшение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:      [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01.06.2018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]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Контроль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:         [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01.09.2018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]</a:t>
                      </a: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86" name="Заголовок 7"/>
          <p:cNvSpPr>
            <a:spLocks noGrp="1"/>
          </p:cNvSpPr>
          <p:nvPr>
            <p:ph type="title"/>
          </p:nvPr>
        </p:nvSpPr>
        <p:spPr>
          <a:xfrm>
            <a:off x="1289050" y="762000"/>
            <a:ext cx="7886700" cy="6096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eaLnBrk="1" hangingPunct="1">
              <a:lnSpc>
                <a:spcPct val="70000"/>
              </a:lnSpc>
            </a:pPr>
            <a:r>
              <a:rPr lang="ru-RU" altLang="ru-RU" sz="2000" b="1" kern="120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  <a:t> Паспорт проекта: «Оптимизация процесса согласования Представлений на закупку»</a:t>
            </a:r>
          </a:p>
        </p:txBody>
      </p:sp>
      <p:pic>
        <p:nvPicPr>
          <p:cNvPr id="5" name="Рисунок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94615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863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1222612" y="946150"/>
            <a:ext cx="7924800" cy="75565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eaLnBrk="1" hangingPunct="1">
              <a:lnSpc>
                <a:spcPct val="70000"/>
              </a:lnSpc>
            </a:pPr>
            <a:r>
              <a:rPr lang="ru-RU" altLang="ru-RU" sz="2000" b="1" kern="1200" dirty="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  <a:t>Карта процесса согласования представлений в настоящее время (с рисками осуществление закупок):</a:t>
            </a:r>
          </a:p>
        </p:txBody>
      </p:sp>
      <p:pic>
        <p:nvPicPr>
          <p:cNvPr id="11267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57400"/>
            <a:ext cx="9144000" cy="4800600"/>
          </a:xfrm>
        </p:spPr>
      </p:pic>
      <p:pic>
        <p:nvPicPr>
          <p:cNvPr id="5" name="Рисунок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94615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004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800600" y="914400"/>
            <a:ext cx="3886200" cy="50323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eaLnBrk="1" hangingPunct="1">
              <a:lnSpc>
                <a:spcPct val="70000"/>
              </a:lnSpc>
            </a:pPr>
            <a:r>
              <a:rPr lang="ru-RU" altLang="ru-RU" sz="2000" b="1" kern="120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  <a:t>Ход работ по проекту:</a:t>
            </a:r>
          </a:p>
        </p:txBody>
      </p:sp>
      <p:graphicFrame>
        <p:nvGraphicFramePr>
          <p:cNvPr id="12291" name="Объект 8"/>
          <p:cNvGraphicFramePr>
            <a:graphicFrameLocks noChangeAspect="1"/>
          </p:cNvGraphicFramePr>
          <p:nvPr/>
        </p:nvGraphicFramePr>
        <p:xfrm>
          <a:off x="2209800" y="5867400"/>
          <a:ext cx="3978275" cy="97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1707" name="Объект упаковщика для оболочки" showAsIcon="1" r:id="rId3" imgW="980007" imgH="336237" progId="Package">
                  <p:embed/>
                </p:oleObj>
              </mc:Choice>
              <mc:Fallback>
                <p:oleObj name="Объект упаковщика для оболочки" showAsIcon="1" r:id="rId3" imgW="980007" imgH="336237" progId="Packag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5867400"/>
                        <a:ext cx="3978275" cy="979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293" name="Группа 28"/>
          <p:cNvGrpSpPr>
            <a:grpSpLocks/>
          </p:cNvGrpSpPr>
          <p:nvPr/>
        </p:nvGrpSpPr>
        <p:grpSpPr bwMode="auto">
          <a:xfrm>
            <a:off x="836613" y="1371600"/>
            <a:ext cx="8307387" cy="4598988"/>
            <a:chOff x="75701" y="2057400"/>
            <a:chExt cx="3075795" cy="3907266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76200" y="2057401"/>
              <a:ext cx="252000" cy="252000"/>
            </a:xfrm>
            <a:prstGeom prst="round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</a:rPr>
                <a:t>1</a:t>
              </a: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408296" y="2057400"/>
              <a:ext cx="2743200" cy="4320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>
                <a:lnSpc>
                  <a:spcPct val="70000"/>
                </a:lnSpc>
                <a:tabLst>
                  <a:tab pos="536575" algn="l"/>
                </a:tabLst>
                <a:defRPr/>
              </a:pPr>
              <a:r>
                <a:rPr lang="ru-RU" altLang="ru-RU" sz="14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Verdana" pitchFamily="34" charset="0"/>
                  <a:cs typeface="Times New Roman" pitchFamily="18" charset="0"/>
                </a:rPr>
                <a:t>В команду для обсуждения привлечены в качестве экспертов Ответственные лица (или представители)</a:t>
              </a: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83762" y="2590800"/>
              <a:ext cx="252000" cy="252000"/>
            </a:xfrm>
            <a:prstGeom prst="round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</a:rPr>
                <a:t>2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408296" y="2590800"/>
              <a:ext cx="2743200" cy="44958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>
                <a:lnSpc>
                  <a:spcPct val="70000"/>
                </a:lnSpc>
                <a:defRPr/>
              </a:pPr>
              <a:r>
                <a:rPr lang="ru-RU" altLang="ru-RU" sz="14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Verdana" pitchFamily="34" charset="0"/>
                  <a:cs typeface="Times New Roman" pitchFamily="18" charset="0"/>
                </a:rPr>
                <a:t>Все предлагаемые документы сформированы, обсуждены и  согласованы с экспертами как с «внутренними клиентами»</a:t>
              </a: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91124" y="3093253"/>
              <a:ext cx="252000" cy="252000"/>
            </a:xfrm>
            <a:prstGeom prst="round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</a:rPr>
                <a:t>3</a:t>
              </a: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408296" y="3114438"/>
              <a:ext cx="2743200" cy="4320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>
                <a:lnSpc>
                  <a:spcPct val="70000"/>
                </a:lnSpc>
                <a:defRPr/>
              </a:pPr>
              <a:r>
                <a:rPr lang="ru-RU" altLang="ru-RU" sz="14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Verdana" pitchFamily="34" charset="0"/>
                  <a:cs typeface="Times New Roman" pitchFamily="18" charset="0"/>
                </a:rPr>
                <a:t>В ходе составления карты произведены БРИ для стандартизации процесса рассмотрения представления в ОРГЗ любым исполнителем</a:t>
              </a: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75701" y="5511481"/>
              <a:ext cx="252000" cy="252000"/>
            </a:xfrm>
            <a:prstGeom prst="round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</a:rPr>
                <a:t>7</a:t>
              </a: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408296" y="5532666"/>
              <a:ext cx="2743200" cy="4320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>
                <a:lnSpc>
                  <a:spcPct val="70000"/>
                </a:lnSpc>
                <a:defRPr/>
              </a:pPr>
              <a:r>
                <a:rPr lang="ru-RU" altLang="ru-RU" sz="14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Verdana" pitchFamily="34" charset="0"/>
                  <a:cs typeface="Times New Roman" pitchFamily="18" charset="0"/>
                </a:rPr>
                <a:t>Сформировано ТЗ на доработку программы «Парус-Бюджет» в части получения в автоматическом режиме данных для обоснования номенклатуры и объема закупаемых товаров</a:t>
              </a: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83762" y="3705702"/>
              <a:ext cx="252000" cy="252000"/>
            </a:xfrm>
            <a:prstGeom prst="round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</a:rPr>
                <a:t>4</a:t>
              </a: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407197" y="3677572"/>
              <a:ext cx="2743200" cy="539093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>
                <a:lnSpc>
                  <a:spcPct val="70000"/>
                </a:lnSpc>
                <a:defRPr/>
              </a:pPr>
              <a:r>
                <a:rPr lang="ru-RU" altLang="ru-RU" sz="14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Verdana" pitchFamily="34" charset="0"/>
                  <a:cs typeface="Times New Roman" pitchFamily="18" charset="0"/>
                </a:rPr>
                <a:t>Составлен Чек-лист по этапам проверки и контроля специалистов ОРГЗ, в котором указаны все требуемые документы, условия их предоставления и местонахождение информации для их заполнения.</a:t>
              </a: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83762" y="4346146"/>
              <a:ext cx="252000" cy="252000"/>
            </a:xfrm>
            <a:prstGeom prst="round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</a:rPr>
                <a:t>5</a:t>
              </a: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408296" y="4346146"/>
              <a:ext cx="2743200" cy="53446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>
                <a:lnSpc>
                  <a:spcPct val="70000"/>
                </a:lnSpc>
                <a:defRPr/>
              </a:pPr>
              <a:r>
                <a:rPr lang="ru-RU" altLang="ru-RU" sz="14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Verdana" pitchFamily="34" charset="0"/>
                  <a:cs typeface="Times New Roman" pitchFamily="18" charset="0"/>
                </a:rPr>
                <a:t>Обновлена форма  «Представления» и Технического задания (внесены уточнения и дополнения, основанные на анализе деятельности 2017-2018 </a:t>
              </a:r>
              <a:r>
                <a:rPr lang="ru-RU" altLang="ru-RU" sz="1400" kern="0" dirty="0" err="1">
                  <a:solidFill>
                    <a:srgbClr val="000000">
                      <a:lumMod val="85000"/>
                      <a:lumOff val="15000"/>
                    </a:srgbClr>
                  </a:solidFill>
                  <a:latin typeface="Verdana" pitchFamily="34" charset="0"/>
                  <a:cs typeface="Times New Roman" pitchFamily="18" charset="0"/>
                </a:rPr>
                <a:t>гг</a:t>
              </a:r>
              <a:r>
                <a:rPr lang="ru-RU" altLang="ru-RU" sz="14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Verdana" pitchFamily="34" charset="0"/>
                  <a:cs typeface="Times New Roman" pitchFamily="18" charset="0"/>
                </a:rPr>
                <a:t>)</a:t>
              </a:r>
            </a:p>
          </p:txBody>
        </p:sp>
      </p:grpSp>
      <p:sp>
        <p:nvSpPr>
          <p:cNvPr id="22" name="Скругленный прямоугольник 21"/>
          <p:cNvSpPr/>
          <p:nvPr/>
        </p:nvSpPr>
        <p:spPr bwMode="auto">
          <a:xfrm>
            <a:off x="843395" y="4884996"/>
            <a:ext cx="680605" cy="296604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6</a:t>
            </a:r>
          </a:p>
        </p:txBody>
      </p:sp>
      <p:sp>
        <p:nvSpPr>
          <p:cNvPr id="23" name="Скругленный прямоугольник 22"/>
          <p:cNvSpPr/>
          <p:nvPr/>
        </p:nvSpPr>
        <p:spPr bwMode="auto">
          <a:xfrm>
            <a:off x="1735129" y="4825535"/>
            <a:ext cx="7408871" cy="50846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>
              <a:lnSpc>
                <a:spcPct val="70000"/>
              </a:lnSpc>
              <a:defRPr/>
            </a:pPr>
            <a:r>
              <a:rPr lang="ru-RU" altLang="ru-RU" sz="14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Verdana" pitchFamily="34" charset="0"/>
                <a:cs typeface="Times New Roman" pitchFamily="18" charset="0"/>
              </a:rPr>
              <a:t>Составлена инструкция по заполнению Представления ответственным лицом</a:t>
            </a:r>
          </a:p>
        </p:txBody>
      </p:sp>
      <p:pic>
        <p:nvPicPr>
          <p:cNvPr id="24" name="Рисунок 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94615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487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2209800" y="914400"/>
            <a:ext cx="6477000" cy="50323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eaLnBrk="1" hangingPunct="1">
              <a:lnSpc>
                <a:spcPct val="70000"/>
              </a:lnSpc>
            </a:pPr>
            <a:r>
              <a:rPr lang="ru-RU" altLang="ru-RU" sz="2000" b="1" kern="120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  <a:t>Итоги работы:</a:t>
            </a:r>
          </a:p>
        </p:txBody>
      </p:sp>
      <p:sp>
        <p:nvSpPr>
          <p:cNvPr id="13315" name="Объект 3"/>
          <p:cNvSpPr>
            <a:spLocks noGrp="1"/>
          </p:cNvSpPr>
          <p:nvPr>
            <p:ph sz="half" idx="2"/>
          </p:nvPr>
        </p:nvSpPr>
        <p:spPr>
          <a:xfrm>
            <a:off x="720725" y="4953000"/>
            <a:ext cx="8458200" cy="5334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altLang="ru-RU" sz="2000" b="1" i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Проект Положения о контрактной службе ГБУЗ СОКОД</a:t>
            </a:r>
          </a:p>
          <a:p>
            <a:pPr algn="ctr">
              <a:buFontTx/>
              <a:buNone/>
            </a:pPr>
            <a:endParaRPr lang="ru-RU" altLang="ru-RU" sz="2000" b="1" i="1" dirty="0" smtClean="0">
              <a:solidFill>
                <a:srgbClr val="CC33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152400" y="1431061"/>
            <a:ext cx="680605" cy="296604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1</a:t>
            </a: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990601" y="1371600"/>
            <a:ext cx="8153400" cy="50846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>
              <a:lnSpc>
                <a:spcPct val="70000"/>
              </a:lnSpc>
              <a:defRPr/>
            </a:pPr>
            <a:r>
              <a:rPr lang="ru-RU" altLang="ru-RU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Verdana" pitchFamily="34" charset="0"/>
                <a:cs typeface="Times New Roman" pitchFamily="18" charset="0"/>
              </a:rPr>
              <a:t>Проект формы Заявки на закупку</a:t>
            </a: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152400" y="2675197"/>
            <a:ext cx="680605" cy="296604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3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990601" y="2615736"/>
            <a:ext cx="8153400" cy="50846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>
              <a:lnSpc>
                <a:spcPct val="70000"/>
              </a:lnSpc>
              <a:defRPr/>
            </a:pPr>
            <a:r>
              <a:rPr lang="ru-RU" altLang="ru-RU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Verdana" pitchFamily="34" charset="0"/>
                <a:cs typeface="Times New Roman" pitchFamily="18" charset="0"/>
              </a:rPr>
              <a:t>Проекты технического задания на поставку товара, выполнения работ, оказания услуг</a:t>
            </a: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>
            <a:off x="152400" y="3360997"/>
            <a:ext cx="680605" cy="296604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4</a:t>
            </a: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990601" y="3301536"/>
            <a:ext cx="8153400" cy="50846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>
              <a:lnSpc>
                <a:spcPct val="70000"/>
              </a:lnSpc>
              <a:defRPr/>
            </a:pPr>
            <a:r>
              <a:rPr lang="ru-RU" altLang="ru-RU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Verdana" pitchFamily="34" charset="0"/>
                <a:cs typeface="Times New Roman" pitchFamily="18" charset="0"/>
              </a:rPr>
              <a:t>Отчет по движению хозяйственных материалов (с использованием программы Парус-Бюджет)</a:t>
            </a:r>
          </a:p>
        </p:txBody>
      </p:sp>
      <p:sp>
        <p:nvSpPr>
          <p:cNvPr id="12" name="AutoShape 3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rot="10800000">
            <a:off x="887413" y="4648200"/>
            <a:ext cx="8377237" cy="301625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10800000" vert="eaVert"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200" kern="0">
              <a:solidFill>
                <a:srgbClr val="00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152400" y="2065597"/>
            <a:ext cx="680605" cy="296604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2</a:t>
            </a:r>
          </a:p>
        </p:txBody>
      </p:sp>
      <p:sp>
        <p:nvSpPr>
          <p:cNvPr id="14" name="Скругленный прямоугольник 13"/>
          <p:cNvSpPr/>
          <p:nvPr/>
        </p:nvSpPr>
        <p:spPr bwMode="auto">
          <a:xfrm>
            <a:off x="990601" y="2006136"/>
            <a:ext cx="8153400" cy="50846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>
              <a:lnSpc>
                <a:spcPct val="70000"/>
              </a:lnSpc>
              <a:defRPr/>
            </a:pPr>
            <a:r>
              <a:rPr lang="ru-RU" altLang="ru-RU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Verdana" pitchFamily="34" charset="0"/>
                <a:cs typeface="Times New Roman" pitchFamily="18" charset="0"/>
              </a:rPr>
              <a:t>Проект формы представления на закупку</a:t>
            </a: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152400" y="3970597"/>
            <a:ext cx="680605" cy="296604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5</a:t>
            </a:r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990601" y="3911136"/>
            <a:ext cx="8153400" cy="66086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>
              <a:lnSpc>
                <a:spcPct val="70000"/>
              </a:lnSpc>
              <a:defRPr/>
            </a:pPr>
            <a:r>
              <a:rPr lang="ru-RU" altLang="ru-RU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Verdana" pitchFamily="34" charset="0"/>
                <a:cs typeface="Times New Roman" pitchFamily="18" charset="0"/>
              </a:rPr>
              <a:t>Доработка программы Парус-Бюджет для обеспечения законченного цикла автоматизации закупочной деятельности</a:t>
            </a:r>
          </a:p>
        </p:txBody>
      </p:sp>
      <p:sp>
        <p:nvSpPr>
          <p:cNvPr id="18" name="AutoShape 3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10800000">
            <a:off x="914400" y="5410200"/>
            <a:ext cx="8377238" cy="301625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10800000" vert="eaVert"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200" kern="0">
              <a:solidFill>
                <a:srgbClr val="000000"/>
              </a:solidFill>
            </a:endParaRPr>
          </a:p>
        </p:txBody>
      </p:sp>
      <p:sp>
        <p:nvSpPr>
          <p:cNvPr id="13349" name="Объект 3"/>
          <p:cNvSpPr>
            <a:spLocks noGrp="1"/>
          </p:cNvSpPr>
          <p:nvPr>
            <p:ph sz="half" idx="2"/>
          </p:nvPr>
        </p:nvSpPr>
        <p:spPr>
          <a:xfrm>
            <a:off x="685800" y="5656998"/>
            <a:ext cx="8458200" cy="1048602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altLang="ru-RU" sz="2000" b="1" i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Изменение Карты процесса согласования закупок и снижение рисков</a:t>
            </a:r>
          </a:p>
          <a:p>
            <a:pPr algn="ctr">
              <a:buFontTx/>
              <a:buNone/>
            </a:pPr>
            <a:endParaRPr lang="ru-RU" altLang="ru-RU" sz="2000" b="1" i="1" dirty="0" smtClean="0">
              <a:solidFill>
                <a:srgbClr val="CC33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9" name="Рисунок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94615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75169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3230979"/>
              </p:ext>
            </p:extLst>
          </p:nvPr>
        </p:nvGraphicFramePr>
        <p:xfrm>
          <a:off x="1095790" y="1278465"/>
          <a:ext cx="6952420" cy="37432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5021686"/>
            <a:ext cx="9144000" cy="202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6697" tIns="43349" rIns="86697" bIns="43349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866455" eaLnBrk="1" hangingPunct="1"/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Информационная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система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ГБУЗ СОКОД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строится на основе медицинских информационных  систем АИС « Поликлиника», АИС «Стационар», и системы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автоматизации финансово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хозяйственной деятельности «Парус – бюджет 8». </a:t>
            </a:r>
          </a:p>
          <a:p>
            <a:pPr algn="just" defTabSz="866455" eaLnBrk="1" hangingPunct="1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объединяет в единую информационную среду административные, лечебно-диагностические, финансово-экономические и хозяйственные процессы. </a:t>
            </a: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524001" y="838200"/>
            <a:ext cx="762000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ru-RU" altLang="ru-RU" sz="2000" b="1" dirty="0" smtClean="0">
                <a:solidFill>
                  <a:srgbClr val="68613A"/>
                </a:solidFill>
                <a:latin typeface="Verdana" pitchFamily="34" charset="0"/>
                <a:ea typeface="+mj-ea"/>
                <a:cs typeface="Times New Roman" pitchFamily="18" charset="0"/>
              </a:rPr>
              <a:t>ИНСТРУМЕНТ РАСЧЕТА  - АВТОМАТИЗИРОВАННЫЕ </a:t>
            </a:r>
            <a:r>
              <a:rPr lang="ru-RU" altLang="ru-RU" sz="2000" b="1" dirty="0">
                <a:solidFill>
                  <a:srgbClr val="68613A"/>
                </a:solidFill>
                <a:latin typeface="Verdana" pitchFamily="34" charset="0"/>
                <a:ea typeface="+mj-ea"/>
                <a:cs typeface="Times New Roman" pitchFamily="18" charset="0"/>
              </a:rPr>
              <a:t>ИНФОРМАЦИОННЫЕ СИСТЕМЫ</a:t>
            </a:r>
          </a:p>
        </p:txBody>
      </p:sp>
      <p:pic>
        <p:nvPicPr>
          <p:cNvPr id="7" name="Рисунок 2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94615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674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AutoShape 4"/>
          <p:cNvSpPr>
            <a:spLocks noChangeArrowheads="1"/>
          </p:cNvSpPr>
          <p:nvPr/>
        </p:nvSpPr>
        <p:spPr bwMode="auto">
          <a:xfrm>
            <a:off x="2124075" y="1676400"/>
            <a:ext cx="3775075" cy="4365503"/>
          </a:xfrm>
          <a:prstGeom prst="flowChartProcess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2">
                <a:lumMod val="75000"/>
              </a:schemeClr>
            </a:solidFill>
            <a:round/>
            <a:headEnd/>
            <a:tailEnd/>
          </a:ln>
        </p:spPr>
        <p:txBody>
          <a:bodyPr wrap="none" lIns="81464" tIns="51908" rIns="81464" bIns="40733"/>
          <a:lstStyle>
            <a:lvl1pPr defTabSz="406400" eaLnBrk="0" hangingPunct="0">
              <a:tabLst>
                <a:tab pos="655638" algn="l"/>
                <a:tab pos="1312863" algn="l"/>
                <a:tab pos="1968500" algn="l"/>
                <a:tab pos="262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6400" eaLnBrk="0" hangingPunct="0">
              <a:tabLst>
                <a:tab pos="655638" algn="l"/>
                <a:tab pos="1312863" algn="l"/>
                <a:tab pos="1968500" algn="l"/>
                <a:tab pos="262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6400" eaLnBrk="0" hangingPunct="0">
              <a:tabLst>
                <a:tab pos="655638" algn="l"/>
                <a:tab pos="1312863" algn="l"/>
                <a:tab pos="1968500" algn="l"/>
                <a:tab pos="262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6400" eaLnBrk="0" hangingPunct="0">
              <a:tabLst>
                <a:tab pos="655638" algn="l"/>
                <a:tab pos="1312863" algn="l"/>
                <a:tab pos="1968500" algn="l"/>
                <a:tab pos="262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6400" eaLnBrk="0" hangingPunct="0">
              <a:tabLst>
                <a:tab pos="655638" algn="l"/>
                <a:tab pos="1312863" algn="l"/>
                <a:tab pos="1968500" algn="l"/>
                <a:tab pos="262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АИС АХД «Парус</a:t>
            </a: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»</a:t>
            </a:r>
          </a:p>
        </p:txBody>
      </p:sp>
      <p:sp>
        <p:nvSpPr>
          <p:cNvPr id="91" name="AutoShape 19"/>
          <p:cNvSpPr>
            <a:spLocks noChangeArrowheads="1"/>
          </p:cNvSpPr>
          <p:nvPr/>
        </p:nvSpPr>
        <p:spPr bwMode="auto">
          <a:xfrm>
            <a:off x="2369831" y="3621189"/>
            <a:ext cx="1800225" cy="1074380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808080"/>
            </a:solidFill>
            <a:round/>
            <a:headEnd/>
            <a:tailEnd/>
          </a:ln>
          <a:effectLst/>
          <a:extLst/>
        </p:spPr>
        <p:txBody>
          <a:bodyPr wrap="none" lIns="81464" tIns="48716" rIns="81464" bIns="40733"/>
          <a:lstStyle/>
          <a:p>
            <a:pPr defTabSz="405584">
              <a:lnSpc>
                <a:spcPct val="93000"/>
              </a:lnSpc>
              <a:buClr>
                <a:srgbClr val="000000"/>
              </a:buClr>
              <a:buSzPct val="100000"/>
              <a:tabLst>
                <a:tab pos="654321" algn="l"/>
              </a:tabLst>
              <a:defRPr/>
            </a:pPr>
            <a:r>
              <a:rPr 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Бухгалтерский учет</a:t>
            </a:r>
          </a:p>
          <a:p>
            <a:pPr defTabSz="405584">
              <a:lnSpc>
                <a:spcPct val="93000"/>
              </a:lnSpc>
              <a:buClr>
                <a:srgbClr val="000000"/>
              </a:buClr>
              <a:buSzPct val="100000"/>
              <a:tabLst>
                <a:tab pos="654321" algn="l"/>
              </a:tabLst>
              <a:defRPr/>
            </a:pPr>
            <a:endParaRPr lang="ru-RU" sz="10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405584">
              <a:lnSpc>
                <a:spcPct val="93000"/>
              </a:lnSpc>
              <a:buClr>
                <a:srgbClr val="000000"/>
              </a:buClr>
              <a:buSzPct val="100000"/>
              <a:tabLst>
                <a:tab pos="654321" algn="l"/>
              </a:tabLst>
              <a:defRPr/>
            </a:pPr>
            <a:r>
              <a:rPr 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Кадровый учет</a:t>
            </a:r>
          </a:p>
          <a:p>
            <a:pPr defTabSz="405584">
              <a:lnSpc>
                <a:spcPct val="93000"/>
              </a:lnSpc>
              <a:buClr>
                <a:srgbClr val="000000"/>
              </a:buClr>
              <a:buSzPct val="100000"/>
              <a:tabLst>
                <a:tab pos="654321" algn="l"/>
              </a:tabLst>
              <a:defRPr/>
            </a:pPr>
            <a:endParaRPr lang="ru-RU" sz="10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405584">
              <a:lnSpc>
                <a:spcPct val="93000"/>
              </a:lnSpc>
              <a:buClr>
                <a:srgbClr val="000000"/>
              </a:buClr>
              <a:buSzPct val="100000"/>
              <a:tabLst>
                <a:tab pos="654321" algn="l"/>
              </a:tabLst>
              <a:defRPr/>
            </a:pPr>
            <a:r>
              <a:rPr 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Расчет заработной платы</a:t>
            </a:r>
          </a:p>
          <a:p>
            <a:pPr defTabSz="405584">
              <a:lnSpc>
                <a:spcPct val="93000"/>
              </a:lnSpc>
              <a:buClr>
                <a:srgbClr val="000000"/>
              </a:buClr>
              <a:buSzPct val="100000"/>
              <a:tabLst>
                <a:tab pos="654321" algn="l"/>
              </a:tabLst>
              <a:defRPr/>
            </a:pPr>
            <a:endParaRPr lang="ru-RU" sz="10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405584">
              <a:lnSpc>
                <a:spcPct val="93000"/>
              </a:lnSpc>
              <a:buClr>
                <a:srgbClr val="000000"/>
              </a:buClr>
              <a:buSzPct val="100000"/>
              <a:tabLst>
                <a:tab pos="654321" algn="l"/>
              </a:tabLst>
              <a:defRPr/>
            </a:pPr>
            <a:r>
              <a:rPr 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Табельный учет</a:t>
            </a:r>
          </a:p>
          <a:p>
            <a:pPr defTabSz="405584">
              <a:lnSpc>
                <a:spcPct val="93000"/>
              </a:lnSpc>
              <a:buClr>
                <a:srgbClr val="000000"/>
              </a:buClr>
              <a:buSzPct val="100000"/>
              <a:tabLst>
                <a:tab pos="654321" algn="l"/>
              </a:tabLst>
              <a:defRPr/>
            </a:pPr>
            <a:endParaRPr lang="ru-RU" sz="10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405584">
              <a:lnSpc>
                <a:spcPct val="93000"/>
              </a:lnSpc>
              <a:buClr>
                <a:srgbClr val="000000"/>
              </a:buClr>
              <a:buSzPct val="100000"/>
              <a:tabLst>
                <a:tab pos="654321" algn="l"/>
              </a:tabLst>
              <a:defRPr/>
            </a:pPr>
            <a:endParaRPr lang="ru-RU" sz="10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605" name="AutoShape 3"/>
          <p:cNvSpPr>
            <a:spLocks noChangeArrowheads="1"/>
          </p:cNvSpPr>
          <p:nvPr/>
        </p:nvSpPr>
        <p:spPr bwMode="auto">
          <a:xfrm>
            <a:off x="342105" y="5276158"/>
            <a:ext cx="1355120" cy="608618"/>
          </a:xfrm>
          <a:prstGeom prst="flowChartProcess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2">
                <a:lumMod val="75000"/>
              </a:schemeClr>
            </a:solidFill>
            <a:round/>
            <a:headEnd/>
            <a:tailEnd/>
          </a:ln>
        </p:spPr>
        <p:txBody>
          <a:bodyPr wrap="none" lIns="81464" tIns="51908" rIns="81464" bIns="40733"/>
          <a:lstStyle/>
          <a:p>
            <a:pPr algn="ctr" defTabSz="406400" eaLnBrk="1">
              <a:lnSpc>
                <a:spcPct val="93000"/>
              </a:lnSpc>
              <a:buClr>
                <a:srgbClr val="000000"/>
              </a:buClr>
              <a:buSzPct val="100000"/>
              <a:tabLst>
                <a:tab pos="655638" algn="l"/>
                <a:tab pos="1312863" algn="l"/>
                <a:tab pos="1968500" algn="l"/>
                <a:tab pos="2625725" algn="l"/>
              </a:tabLst>
            </a:pPr>
            <a:r>
              <a:rPr lang="ru-RU" altLang="ru-RU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МУФ СО</a:t>
            </a:r>
          </a:p>
          <a:p>
            <a:pPr algn="ctr" defTabSz="406400" eaLnBrk="1">
              <a:lnSpc>
                <a:spcPct val="93000"/>
              </a:lnSpc>
              <a:buClr>
                <a:srgbClr val="000000"/>
              </a:buClr>
              <a:buSzPct val="100000"/>
              <a:tabLst>
                <a:tab pos="655638" algn="l"/>
                <a:tab pos="1312863" algn="l"/>
                <a:tab pos="1968500" algn="l"/>
                <a:tab pos="2625725" algn="l"/>
              </a:tabLst>
            </a:pPr>
            <a:r>
              <a:rPr lang="en-US" altLang="ru-RU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WEB- </a:t>
            </a:r>
            <a:r>
              <a:rPr lang="ru-RU" altLang="ru-RU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консолидация</a:t>
            </a:r>
          </a:p>
        </p:txBody>
      </p:sp>
      <p:sp>
        <p:nvSpPr>
          <p:cNvPr id="25606" name="AutoShape 8"/>
          <p:cNvSpPr>
            <a:spLocks noChangeArrowheads="1"/>
          </p:cNvSpPr>
          <p:nvPr/>
        </p:nvSpPr>
        <p:spPr bwMode="auto">
          <a:xfrm>
            <a:off x="3396153" y="2185346"/>
            <a:ext cx="1223962" cy="1333038"/>
          </a:xfrm>
          <a:prstGeom prst="flowChartMagneticDisk">
            <a:avLst/>
          </a:prstGeom>
          <a:solidFill>
            <a:srgbClr val="E6E6E6"/>
          </a:solidFill>
          <a:ln w="9525">
            <a:solidFill>
              <a:srgbClr val="808080"/>
            </a:solidFill>
            <a:round/>
            <a:headEnd/>
            <a:tailEnd/>
          </a:ln>
        </p:spPr>
        <p:txBody>
          <a:bodyPr wrap="none" lIns="81464" tIns="48716" rIns="81464" bIns="40733" anchor="ctr"/>
          <a:lstStyle>
            <a:lvl1pPr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БД «Парус»</a:t>
            </a:r>
          </a:p>
        </p:txBody>
      </p:sp>
      <p:sp>
        <p:nvSpPr>
          <p:cNvPr id="25607" name="AutoShape 9"/>
          <p:cNvSpPr>
            <a:spLocks noChangeArrowheads="1"/>
          </p:cNvSpPr>
          <p:nvPr/>
        </p:nvSpPr>
        <p:spPr bwMode="auto">
          <a:xfrm>
            <a:off x="342106" y="1676400"/>
            <a:ext cx="1206500" cy="640864"/>
          </a:xfrm>
          <a:prstGeom prst="flowChartMagneticDisk">
            <a:avLst/>
          </a:prstGeom>
          <a:solidFill>
            <a:srgbClr val="E6E6E6"/>
          </a:solidFill>
          <a:ln w="9525">
            <a:solidFill>
              <a:srgbClr val="808080"/>
            </a:solidFill>
            <a:round/>
            <a:headEnd/>
            <a:tailEnd/>
          </a:ln>
        </p:spPr>
        <p:txBody>
          <a:bodyPr wrap="none" lIns="81464" tIns="48716" rIns="81464" bIns="40733" anchor="ctr"/>
          <a:lstStyle>
            <a:lvl1pPr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БД УРМ </a:t>
            </a:r>
          </a:p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(казначейство)</a:t>
            </a:r>
          </a:p>
        </p:txBody>
      </p:sp>
      <p:sp>
        <p:nvSpPr>
          <p:cNvPr id="25610" name="AutoShape 15"/>
          <p:cNvSpPr>
            <a:spLocks noChangeArrowheads="1"/>
          </p:cNvSpPr>
          <p:nvPr/>
        </p:nvSpPr>
        <p:spPr bwMode="auto">
          <a:xfrm>
            <a:off x="7470408" y="2918551"/>
            <a:ext cx="1485900" cy="1155160"/>
          </a:xfrm>
          <a:prstGeom prst="flowChartProcess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2">
                <a:lumMod val="75000"/>
              </a:schemeClr>
            </a:solidFill>
            <a:round/>
            <a:headEnd/>
            <a:tailEnd/>
          </a:ln>
        </p:spPr>
        <p:txBody>
          <a:bodyPr wrap="none" lIns="81464" tIns="51908" rIns="81464" bIns="40733"/>
          <a:lstStyle/>
          <a:p>
            <a:pPr algn="ctr" defTabSz="406400" eaLnBrk="1">
              <a:lnSpc>
                <a:spcPct val="93000"/>
              </a:lnSpc>
              <a:buClr>
                <a:srgbClr val="000000"/>
              </a:buClr>
              <a:buSzPct val="100000"/>
              <a:tabLst>
                <a:tab pos="655638" algn="l"/>
                <a:tab pos="1312863" algn="l"/>
                <a:tab pos="1968500" algn="l"/>
                <a:tab pos="2625725" algn="l"/>
              </a:tabLst>
            </a:pPr>
            <a:r>
              <a:rPr lang="ru-RU" altLang="ru-RU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АИС «Стационар»</a:t>
            </a:r>
          </a:p>
          <a:p>
            <a:pPr algn="ctr" defTabSz="406400" eaLnBrk="1">
              <a:lnSpc>
                <a:spcPct val="93000"/>
              </a:lnSpc>
              <a:buClr>
                <a:srgbClr val="000000"/>
              </a:buClr>
              <a:buSzPct val="100000"/>
              <a:tabLst>
                <a:tab pos="655638" algn="l"/>
                <a:tab pos="1312863" algn="l"/>
                <a:tab pos="1968500" algn="l"/>
                <a:tab pos="2625725" algn="l"/>
              </a:tabLst>
            </a:pPr>
            <a:endParaRPr lang="ru-RU" altLang="ru-RU" sz="12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611" name="AutoShape 16"/>
          <p:cNvSpPr>
            <a:spLocks noChangeArrowheads="1"/>
          </p:cNvSpPr>
          <p:nvPr/>
        </p:nvSpPr>
        <p:spPr bwMode="auto">
          <a:xfrm rot="10800000" flipV="1">
            <a:off x="7604586" y="3257221"/>
            <a:ext cx="1244139" cy="727938"/>
          </a:xfrm>
          <a:prstGeom prst="flowChartMagneticDisk">
            <a:avLst/>
          </a:prstGeom>
          <a:solidFill>
            <a:srgbClr val="E6E6E6"/>
          </a:solidFill>
          <a:ln w="9525">
            <a:solidFill>
              <a:srgbClr val="808080"/>
            </a:solidFill>
            <a:round/>
            <a:headEnd/>
            <a:tailEnd/>
          </a:ln>
        </p:spPr>
        <p:txBody>
          <a:bodyPr wrap="none" lIns="81464" tIns="48716" rIns="81464" bIns="40733" anchor="ctr"/>
          <a:lstStyle>
            <a:lvl1pPr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БД лекарственных и </a:t>
            </a:r>
          </a:p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расходных средств</a:t>
            </a:r>
          </a:p>
        </p:txBody>
      </p:sp>
      <p:sp>
        <p:nvSpPr>
          <p:cNvPr id="25612" name="AutoShape 19"/>
          <p:cNvSpPr>
            <a:spLocks noChangeArrowheads="1"/>
          </p:cNvSpPr>
          <p:nvPr/>
        </p:nvSpPr>
        <p:spPr bwMode="auto">
          <a:xfrm>
            <a:off x="4260546" y="3593495"/>
            <a:ext cx="1549219" cy="1127348"/>
          </a:xfrm>
          <a:prstGeom prst="flowChartProcess">
            <a:avLst/>
          </a:prstGeom>
          <a:solidFill>
            <a:srgbClr val="FFFFCC"/>
          </a:solidFill>
          <a:ln w="9525">
            <a:solidFill>
              <a:srgbClr val="808080"/>
            </a:solidFill>
            <a:round/>
            <a:headEnd/>
            <a:tailEnd/>
          </a:ln>
        </p:spPr>
        <p:txBody>
          <a:bodyPr wrap="none" lIns="81464" tIns="48716" rIns="81464" bIns="40733"/>
          <a:lstStyle>
            <a:lvl1pPr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ЦМТС</a:t>
            </a:r>
          </a:p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Учет ЛС</a:t>
            </a:r>
          </a:p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Складской учет</a:t>
            </a:r>
          </a:p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</a:pPr>
            <a:endParaRPr lang="ru-RU" altLang="ru-RU" sz="10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ЦС и 44 отделения</a:t>
            </a:r>
          </a:p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</a:pPr>
            <a:endParaRPr lang="ru-RU" altLang="ru-RU" sz="10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Учет продуктов питания</a:t>
            </a:r>
          </a:p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Реализация </a:t>
            </a: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продуктов</a:t>
            </a:r>
          </a:p>
        </p:txBody>
      </p:sp>
      <p:sp>
        <p:nvSpPr>
          <p:cNvPr id="25613" name="Line 21"/>
          <p:cNvSpPr>
            <a:spLocks noChangeShapeType="1"/>
          </p:cNvSpPr>
          <p:nvPr/>
        </p:nvSpPr>
        <p:spPr bwMode="auto">
          <a:xfrm>
            <a:off x="5902111" y="3512064"/>
            <a:ext cx="1548012" cy="1264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2767" tIns="41384" rIns="82767" bIns="41384"/>
          <a:lstStyle/>
          <a:p>
            <a:endParaRPr lang="ru-RU" sz="10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614" name="Line 22"/>
          <p:cNvSpPr>
            <a:spLocks noChangeShapeType="1"/>
          </p:cNvSpPr>
          <p:nvPr/>
        </p:nvSpPr>
        <p:spPr bwMode="auto">
          <a:xfrm>
            <a:off x="5907370" y="3786406"/>
            <a:ext cx="1542752" cy="2738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2767" tIns="41384" rIns="82767" bIns="41384"/>
          <a:lstStyle/>
          <a:p>
            <a:endParaRPr lang="ru-RU" sz="10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617" name="Text Box 36"/>
          <p:cNvSpPr txBox="1">
            <a:spLocks noChangeArrowheads="1"/>
          </p:cNvSpPr>
          <p:nvPr/>
        </p:nvSpPr>
        <p:spPr bwMode="auto">
          <a:xfrm>
            <a:off x="451440" y="4206319"/>
            <a:ext cx="831507" cy="74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464" tIns="47917" rIns="81464" bIns="40733"/>
          <a:lstStyle>
            <a:lvl1pPr defTabSz="406400" eaLnBrk="0" hangingPunct="0"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6400" eaLnBrk="0" hangingPunct="0"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6400" eaLnBrk="0" hangingPunct="0"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6400" eaLnBrk="0" hangingPunct="0"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6400" eaLnBrk="0" hangingPunct="0"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ФНС</a:t>
            </a:r>
          </a:p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ФСС</a:t>
            </a:r>
          </a:p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ТФОМС</a:t>
            </a:r>
          </a:p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ПФР</a:t>
            </a:r>
          </a:p>
        </p:txBody>
      </p:sp>
      <p:sp>
        <p:nvSpPr>
          <p:cNvPr id="25619" name="Text Box 38"/>
          <p:cNvSpPr txBox="1">
            <a:spLocks noChangeArrowheads="1"/>
          </p:cNvSpPr>
          <p:nvPr/>
        </p:nvSpPr>
        <p:spPr bwMode="auto">
          <a:xfrm>
            <a:off x="6155076" y="3593496"/>
            <a:ext cx="634326" cy="20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464" tIns="47917" rIns="81464" bIns="40733"/>
          <a:lstStyle>
            <a:defPPr>
              <a:defRPr lang="ru-RU"/>
            </a:defPPr>
            <a:lvl1pPr defTabSz="406400" eaLnBrk="1">
              <a:lnSpc>
                <a:spcPct val="93000"/>
              </a:lnSpc>
              <a:buClr>
                <a:srgbClr val="000000"/>
              </a:buClr>
              <a:buSzPct val="100000"/>
              <a:tabLst>
                <a:tab pos="723900" algn="l"/>
              </a:tabLst>
              <a:defRPr sz="1150">
                <a:solidFill>
                  <a:srgbClr val="000000"/>
                </a:solidFill>
              </a:defRPr>
            </a:lvl1pPr>
            <a:lvl2pPr marL="742950" indent="-285750" defTabSz="406400">
              <a:tabLst>
                <a:tab pos="723900" algn="l"/>
              </a:tabLst>
            </a:lvl2pPr>
            <a:lvl3pPr marL="1143000" indent="-228600" defTabSz="406400">
              <a:tabLst>
                <a:tab pos="723900" algn="l"/>
              </a:tabLst>
            </a:lvl3pPr>
            <a:lvl4pPr marL="1600200" indent="-228600" defTabSz="406400">
              <a:tabLst>
                <a:tab pos="723900" algn="l"/>
              </a:tabLst>
            </a:lvl4pPr>
            <a:lvl5pPr marL="2057400" indent="-228600" defTabSz="406400">
              <a:tabLst>
                <a:tab pos="723900" algn="l"/>
              </a:tabLst>
            </a:lvl5pPr>
            <a:lvl6pPr marL="25146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</a:lvl6pPr>
            <a:lvl7pPr marL="29718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</a:lvl7pPr>
            <a:lvl8pPr marL="34290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</a:lvl8pPr>
            <a:lvl9pPr marL="38862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</a:lvl9pPr>
          </a:lstStyle>
          <a:p>
            <a:r>
              <a:rPr lang="ru-RU" altLang="ru-RU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Расход</a:t>
            </a:r>
          </a:p>
        </p:txBody>
      </p:sp>
      <p:sp>
        <p:nvSpPr>
          <p:cNvPr id="25620" name="AutoShape 44"/>
          <p:cNvSpPr>
            <a:spLocks noChangeArrowheads="1"/>
          </p:cNvSpPr>
          <p:nvPr/>
        </p:nvSpPr>
        <p:spPr bwMode="auto">
          <a:xfrm>
            <a:off x="7509727" y="4475589"/>
            <a:ext cx="1306513" cy="1602345"/>
          </a:xfrm>
          <a:prstGeom prst="flowChartProcess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2">
                <a:lumMod val="75000"/>
              </a:schemeClr>
            </a:solidFill>
            <a:round/>
            <a:headEnd/>
            <a:tailEnd/>
          </a:ln>
        </p:spPr>
        <p:txBody>
          <a:bodyPr wrap="none" lIns="81464" tIns="51908" rIns="81464" bIns="40733"/>
          <a:lstStyle/>
          <a:p>
            <a:pPr algn="ctr" defTabSz="406400" eaLnBrk="1">
              <a:lnSpc>
                <a:spcPct val="93000"/>
              </a:lnSpc>
              <a:buClr>
                <a:srgbClr val="000000"/>
              </a:buClr>
              <a:buSzPct val="100000"/>
              <a:tabLst>
                <a:tab pos="655638" algn="l"/>
                <a:tab pos="1312863" algn="l"/>
                <a:tab pos="1968500" algn="l"/>
                <a:tab pos="2625725" algn="l"/>
              </a:tabLst>
            </a:pPr>
            <a:r>
              <a:rPr lang="ru-RU" altLang="ru-RU" sz="12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МИАЦ </a:t>
            </a:r>
          </a:p>
        </p:txBody>
      </p:sp>
      <p:sp>
        <p:nvSpPr>
          <p:cNvPr id="25621" name="AutoShape 45"/>
          <p:cNvSpPr>
            <a:spLocks noChangeArrowheads="1"/>
          </p:cNvSpPr>
          <p:nvPr/>
        </p:nvSpPr>
        <p:spPr bwMode="auto">
          <a:xfrm>
            <a:off x="7649426" y="4720843"/>
            <a:ext cx="1027114" cy="596402"/>
          </a:xfrm>
          <a:prstGeom prst="flowChartMagneticDisk">
            <a:avLst/>
          </a:prstGeom>
          <a:solidFill>
            <a:srgbClr val="E6E6E6"/>
          </a:solidFill>
          <a:ln w="9525">
            <a:solidFill>
              <a:srgbClr val="808080"/>
            </a:solidFill>
            <a:round/>
            <a:headEnd/>
            <a:tailEnd/>
          </a:ln>
        </p:spPr>
        <p:txBody>
          <a:bodyPr wrap="none" lIns="81464" tIns="48716" rIns="81464" bIns="40733" anchor="ctr"/>
          <a:lstStyle>
            <a:lvl1pPr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Паспорт МУ</a:t>
            </a:r>
          </a:p>
        </p:txBody>
      </p:sp>
      <p:sp>
        <p:nvSpPr>
          <p:cNvPr id="25622" name="Text Box 51"/>
          <p:cNvSpPr txBox="1">
            <a:spLocks noChangeArrowheads="1"/>
          </p:cNvSpPr>
          <p:nvPr/>
        </p:nvSpPr>
        <p:spPr bwMode="auto">
          <a:xfrm>
            <a:off x="6126148" y="3315982"/>
            <a:ext cx="781050" cy="180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464" tIns="47917" rIns="81464" bIns="40733"/>
          <a:lstStyle>
            <a:defPPr>
              <a:defRPr lang="ru-RU"/>
            </a:defPPr>
            <a:lvl1pPr defTabSz="406400" eaLnBrk="1">
              <a:lnSpc>
                <a:spcPct val="93000"/>
              </a:lnSpc>
              <a:buClr>
                <a:srgbClr val="000000"/>
              </a:buClr>
              <a:buSzPct val="100000"/>
              <a:tabLst>
                <a:tab pos="723900" algn="l"/>
              </a:tabLst>
              <a:defRPr sz="1150">
                <a:solidFill>
                  <a:srgbClr val="000000"/>
                </a:solidFill>
              </a:defRPr>
            </a:lvl1pPr>
            <a:lvl2pPr marL="742950" indent="-285750" defTabSz="406400">
              <a:tabLst>
                <a:tab pos="723900" algn="l"/>
              </a:tabLst>
            </a:lvl2pPr>
            <a:lvl3pPr marL="1143000" indent="-228600" defTabSz="406400">
              <a:tabLst>
                <a:tab pos="723900" algn="l"/>
              </a:tabLst>
            </a:lvl3pPr>
            <a:lvl4pPr marL="1600200" indent="-228600" defTabSz="406400">
              <a:tabLst>
                <a:tab pos="723900" algn="l"/>
              </a:tabLst>
            </a:lvl4pPr>
            <a:lvl5pPr marL="2057400" indent="-228600" defTabSz="406400">
              <a:tabLst>
                <a:tab pos="723900" algn="l"/>
              </a:tabLst>
            </a:lvl5pPr>
            <a:lvl6pPr marL="25146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</a:lvl6pPr>
            <a:lvl7pPr marL="29718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</a:lvl7pPr>
            <a:lvl8pPr marL="34290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</a:lvl8pPr>
            <a:lvl9pPr marL="38862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</a:lvl9pPr>
          </a:lstStyle>
          <a:p>
            <a:r>
              <a:rPr lang="ru-RU" altLang="ru-RU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Остаток</a:t>
            </a:r>
          </a:p>
        </p:txBody>
      </p:sp>
      <p:sp>
        <p:nvSpPr>
          <p:cNvPr id="25623" name="AutoShape 3"/>
          <p:cNvSpPr>
            <a:spLocks noChangeArrowheads="1"/>
          </p:cNvSpPr>
          <p:nvPr/>
        </p:nvSpPr>
        <p:spPr bwMode="auto">
          <a:xfrm>
            <a:off x="4011613" y="6333340"/>
            <a:ext cx="1665722" cy="340393"/>
          </a:xfrm>
          <a:prstGeom prst="flowChartProcess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2">
                <a:lumMod val="75000"/>
              </a:schemeClr>
            </a:solidFill>
            <a:round/>
            <a:headEnd/>
            <a:tailEnd/>
          </a:ln>
        </p:spPr>
        <p:txBody>
          <a:bodyPr wrap="none" lIns="81464" tIns="51908" rIns="81464" bIns="40733"/>
          <a:lstStyle/>
          <a:p>
            <a:pPr algn="ctr" defTabSz="406400" eaLnBrk="1">
              <a:lnSpc>
                <a:spcPct val="93000"/>
              </a:lnSpc>
              <a:buClr>
                <a:srgbClr val="000000"/>
              </a:buClr>
              <a:buSzPct val="100000"/>
              <a:tabLst>
                <a:tab pos="655638" algn="l"/>
                <a:tab pos="1312863" algn="l"/>
                <a:tab pos="1968500" algn="l"/>
                <a:tab pos="2625725" algn="l"/>
              </a:tabLst>
            </a:pPr>
            <a:r>
              <a:rPr lang="en-US" altLang="ru-RU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WEB-</a:t>
            </a:r>
            <a:r>
              <a:rPr lang="ru-RU" altLang="ru-RU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торги</a:t>
            </a:r>
          </a:p>
        </p:txBody>
      </p:sp>
      <p:sp>
        <p:nvSpPr>
          <p:cNvPr id="25629" name="Line 21"/>
          <p:cNvSpPr>
            <a:spLocks noChangeShapeType="1"/>
          </p:cNvSpPr>
          <p:nvPr/>
        </p:nvSpPr>
        <p:spPr bwMode="auto">
          <a:xfrm>
            <a:off x="5907371" y="4886160"/>
            <a:ext cx="163543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2767" tIns="41384" rIns="82767" bIns="41384"/>
          <a:lstStyle/>
          <a:p>
            <a:endParaRPr lang="ru-RU" sz="10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630" name="Line 21"/>
          <p:cNvSpPr>
            <a:spLocks noChangeShapeType="1"/>
          </p:cNvSpPr>
          <p:nvPr/>
        </p:nvSpPr>
        <p:spPr bwMode="auto">
          <a:xfrm>
            <a:off x="5899151" y="5491164"/>
            <a:ext cx="1624319" cy="150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2767" tIns="41384" rIns="82767" bIns="41384"/>
          <a:lstStyle/>
          <a:p>
            <a:endParaRPr lang="ru-RU" sz="10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25634" name="Прямая со стрелкой 18"/>
          <p:cNvCxnSpPr>
            <a:cxnSpLocks noChangeShapeType="1"/>
          </p:cNvCxnSpPr>
          <p:nvPr/>
        </p:nvCxnSpPr>
        <p:spPr bwMode="auto">
          <a:xfrm flipH="1">
            <a:off x="5899151" y="5773625"/>
            <a:ext cx="1610576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39" name="Line 39"/>
          <p:cNvSpPr>
            <a:spLocks noChangeShapeType="1"/>
          </p:cNvSpPr>
          <p:nvPr/>
        </p:nvSpPr>
        <p:spPr bwMode="auto">
          <a:xfrm>
            <a:off x="4572000" y="6123786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3496" tIns="31748" rIns="63496" bIns="31748"/>
          <a:lstStyle/>
          <a:p>
            <a:endParaRPr lang="ru-RU" sz="10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648" name="Line 48"/>
          <p:cNvSpPr>
            <a:spLocks noChangeShapeType="1"/>
          </p:cNvSpPr>
          <p:nvPr/>
        </p:nvSpPr>
        <p:spPr bwMode="auto">
          <a:xfrm>
            <a:off x="1548606" y="1996832"/>
            <a:ext cx="1827047" cy="6684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3496" tIns="31748" rIns="63496" bIns="31748"/>
          <a:lstStyle/>
          <a:p>
            <a:endParaRPr lang="ru-RU" sz="10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3" name="AutoShape 15"/>
          <p:cNvSpPr>
            <a:spLocks noChangeArrowheads="1"/>
          </p:cNvSpPr>
          <p:nvPr/>
        </p:nvSpPr>
        <p:spPr bwMode="auto">
          <a:xfrm>
            <a:off x="7518247" y="1865314"/>
            <a:ext cx="1438061" cy="903901"/>
          </a:xfrm>
          <a:prstGeom prst="flowChartProcess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2">
                <a:lumMod val="75000"/>
              </a:schemeClr>
            </a:solidFill>
            <a:round/>
            <a:headEnd/>
            <a:tailEnd/>
          </a:ln>
        </p:spPr>
        <p:txBody>
          <a:bodyPr wrap="none" lIns="81464" tIns="51908" rIns="81464" bIns="40733"/>
          <a:lstStyle/>
          <a:p>
            <a:pPr algn="ctr" defTabSz="406400" eaLnBrk="1">
              <a:lnSpc>
                <a:spcPct val="93000"/>
              </a:lnSpc>
              <a:buClr>
                <a:srgbClr val="000000"/>
              </a:buClr>
              <a:buSzPct val="100000"/>
              <a:tabLst>
                <a:tab pos="655638" algn="l"/>
                <a:tab pos="1312863" algn="l"/>
                <a:tab pos="1968500" algn="l"/>
                <a:tab pos="2625725" algn="l"/>
              </a:tabLst>
            </a:pPr>
            <a:r>
              <a:rPr lang="ru-RU" altLang="ru-RU" sz="12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 ТФОМС</a:t>
            </a:r>
          </a:p>
        </p:txBody>
      </p:sp>
      <p:sp>
        <p:nvSpPr>
          <p:cNvPr id="55" name="Line 54"/>
          <p:cNvSpPr>
            <a:spLocks noChangeShapeType="1"/>
          </p:cNvSpPr>
          <p:nvPr/>
        </p:nvSpPr>
        <p:spPr bwMode="auto">
          <a:xfrm flipH="1">
            <a:off x="4620115" y="2665272"/>
            <a:ext cx="289813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3496" tIns="31748" rIns="63496" bIns="31748"/>
          <a:lstStyle/>
          <a:p>
            <a:endParaRPr lang="ru-RU" sz="10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7" name="AutoShape 45"/>
          <p:cNvSpPr>
            <a:spLocks noChangeArrowheads="1"/>
          </p:cNvSpPr>
          <p:nvPr/>
        </p:nvSpPr>
        <p:spPr bwMode="auto">
          <a:xfrm>
            <a:off x="7604588" y="2177833"/>
            <a:ext cx="1210558" cy="533333"/>
          </a:xfrm>
          <a:prstGeom prst="flowChartMagneticDisk">
            <a:avLst/>
          </a:prstGeom>
          <a:solidFill>
            <a:srgbClr val="E6E6E6"/>
          </a:solidFill>
          <a:ln w="9525">
            <a:solidFill>
              <a:srgbClr val="808080"/>
            </a:solidFill>
            <a:round/>
            <a:headEnd/>
            <a:tailEnd/>
          </a:ln>
        </p:spPr>
        <p:txBody>
          <a:bodyPr wrap="none" lIns="81464" tIns="48716" rIns="81464" bIns="40733" anchor="ctr"/>
          <a:lstStyle>
            <a:lvl1pPr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БД </a:t>
            </a:r>
          </a:p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застрахованных </a:t>
            </a:r>
          </a:p>
        </p:txBody>
      </p:sp>
      <p:sp>
        <p:nvSpPr>
          <p:cNvPr id="58" name="Text Box 36"/>
          <p:cNvSpPr txBox="1">
            <a:spLocks noChangeArrowheads="1"/>
          </p:cNvSpPr>
          <p:nvPr/>
        </p:nvSpPr>
        <p:spPr bwMode="auto">
          <a:xfrm>
            <a:off x="5956300" y="2676795"/>
            <a:ext cx="1346046" cy="304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464" tIns="47917" rIns="81464" bIns="40733"/>
          <a:lstStyle>
            <a:lvl1pPr defTabSz="406400" eaLnBrk="0" hangingPunct="0"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6400" eaLnBrk="0" hangingPunct="0"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6400" eaLnBrk="0" hangingPunct="0"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6400" eaLnBrk="0" hangingPunct="0"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6400" eaLnBrk="0" hangingPunct="0"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Данные по оплате с/ф</a:t>
            </a:r>
          </a:p>
        </p:txBody>
      </p:sp>
      <p:sp>
        <p:nvSpPr>
          <p:cNvPr id="60" name="AutoShape 45"/>
          <p:cNvSpPr>
            <a:spLocks noChangeArrowheads="1"/>
          </p:cNvSpPr>
          <p:nvPr/>
        </p:nvSpPr>
        <p:spPr bwMode="auto">
          <a:xfrm>
            <a:off x="7649426" y="5319460"/>
            <a:ext cx="1027114" cy="596402"/>
          </a:xfrm>
          <a:prstGeom prst="flowChartMagneticDisk">
            <a:avLst/>
          </a:prstGeom>
          <a:solidFill>
            <a:srgbClr val="E6E6E6"/>
          </a:solidFill>
          <a:ln w="9525">
            <a:solidFill>
              <a:srgbClr val="808080"/>
            </a:solidFill>
            <a:round/>
            <a:headEnd/>
            <a:tailEnd/>
          </a:ln>
        </p:spPr>
        <p:txBody>
          <a:bodyPr wrap="none" lIns="81464" tIns="48716" rIns="81464" bIns="40733" anchor="ctr"/>
          <a:lstStyle>
            <a:lvl1pPr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1С Кадры МУ</a:t>
            </a:r>
          </a:p>
        </p:txBody>
      </p:sp>
      <p:sp>
        <p:nvSpPr>
          <p:cNvPr id="61" name="AutoShape 9"/>
          <p:cNvSpPr>
            <a:spLocks noChangeArrowheads="1"/>
          </p:cNvSpPr>
          <p:nvPr/>
        </p:nvSpPr>
        <p:spPr bwMode="auto">
          <a:xfrm>
            <a:off x="321606" y="2444499"/>
            <a:ext cx="1206500" cy="640864"/>
          </a:xfrm>
          <a:prstGeom prst="flowChartMagneticDisk">
            <a:avLst/>
          </a:prstGeom>
          <a:solidFill>
            <a:srgbClr val="E6E6E6"/>
          </a:solidFill>
          <a:ln w="9525">
            <a:solidFill>
              <a:srgbClr val="808080"/>
            </a:solidFill>
            <a:round/>
            <a:headEnd/>
            <a:tailEnd/>
          </a:ln>
        </p:spPr>
        <p:txBody>
          <a:bodyPr wrap="none" lIns="81464" tIns="48716" rIns="81464" bIns="40733" anchor="ctr"/>
          <a:lstStyle>
            <a:lvl1pPr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БД ФСС </a:t>
            </a:r>
          </a:p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(ЭЛН)</a:t>
            </a:r>
          </a:p>
        </p:txBody>
      </p:sp>
      <p:sp>
        <p:nvSpPr>
          <p:cNvPr id="62" name="Line 48"/>
          <p:cNvSpPr>
            <a:spLocks noChangeShapeType="1"/>
          </p:cNvSpPr>
          <p:nvPr/>
        </p:nvSpPr>
        <p:spPr bwMode="auto">
          <a:xfrm flipV="1">
            <a:off x="1528106" y="2769215"/>
            <a:ext cx="184754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3496" tIns="31748" rIns="63496" bIns="31748"/>
          <a:lstStyle/>
          <a:p>
            <a:endParaRPr lang="ru-RU" sz="10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3" name="AutoShape 9"/>
          <p:cNvSpPr>
            <a:spLocks noChangeArrowheads="1"/>
          </p:cNvSpPr>
          <p:nvPr/>
        </p:nvSpPr>
        <p:spPr bwMode="auto">
          <a:xfrm>
            <a:off x="293689" y="3204273"/>
            <a:ext cx="1206500" cy="640864"/>
          </a:xfrm>
          <a:prstGeom prst="flowChartMagneticDisk">
            <a:avLst/>
          </a:prstGeom>
          <a:solidFill>
            <a:srgbClr val="E6E6E6"/>
          </a:solidFill>
          <a:ln w="9525">
            <a:solidFill>
              <a:srgbClr val="808080"/>
            </a:solidFill>
            <a:round/>
            <a:headEnd/>
            <a:tailEnd/>
          </a:ln>
        </p:spPr>
        <p:txBody>
          <a:bodyPr wrap="none" lIns="81464" tIns="48716" rIns="81464" bIns="40733" anchor="ctr"/>
          <a:lstStyle>
            <a:lvl1pPr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6400" eaLnBrk="0" hangingPunct="0"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БД ФНС </a:t>
            </a:r>
          </a:p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(ФИАС)</a:t>
            </a:r>
          </a:p>
        </p:txBody>
      </p:sp>
      <p:sp>
        <p:nvSpPr>
          <p:cNvPr id="64" name="Line 48"/>
          <p:cNvSpPr>
            <a:spLocks noChangeShapeType="1"/>
          </p:cNvSpPr>
          <p:nvPr/>
        </p:nvSpPr>
        <p:spPr bwMode="auto">
          <a:xfrm flipV="1">
            <a:off x="1500189" y="2918550"/>
            <a:ext cx="1875464" cy="60615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3496" tIns="31748" rIns="63496" bIns="31748"/>
          <a:lstStyle/>
          <a:p>
            <a:endParaRPr lang="ru-RU" sz="10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6" name="AutoShape 19"/>
          <p:cNvSpPr>
            <a:spLocks noChangeArrowheads="1"/>
          </p:cNvSpPr>
          <p:nvPr/>
        </p:nvSpPr>
        <p:spPr bwMode="auto">
          <a:xfrm>
            <a:off x="2379005" y="4809430"/>
            <a:ext cx="3180429" cy="277965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808080"/>
            </a:solidFill>
            <a:round/>
            <a:headEnd/>
            <a:tailEnd/>
          </a:ln>
          <a:effectLst/>
          <a:extLst/>
        </p:spPr>
        <p:txBody>
          <a:bodyPr wrap="none" lIns="81464" tIns="48716" rIns="81464" bIns="40733"/>
          <a:lstStyle/>
          <a:p>
            <a:pPr defTabSz="405584">
              <a:lnSpc>
                <a:spcPct val="93000"/>
              </a:lnSpc>
              <a:buClr>
                <a:srgbClr val="000000"/>
              </a:buClr>
              <a:buSzPct val="100000"/>
              <a:tabLst>
                <a:tab pos="654321" algn="l"/>
              </a:tabLst>
              <a:defRPr/>
            </a:pPr>
            <a:r>
              <a:rPr 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Эффективный контракт – все подразделения</a:t>
            </a:r>
          </a:p>
          <a:p>
            <a:pPr defTabSz="405584">
              <a:lnSpc>
                <a:spcPct val="93000"/>
              </a:lnSpc>
              <a:buClr>
                <a:srgbClr val="000000"/>
              </a:buClr>
              <a:buSzPct val="100000"/>
              <a:tabLst>
                <a:tab pos="654321" algn="l"/>
              </a:tabLst>
              <a:defRPr/>
            </a:pPr>
            <a:endParaRPr lang="ru-RU" sz="10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405584">
              <a:lnSpc>
                <a:spcPct val="93000"/>
              </a:lnSpc>
              <a:buClr>
                <a:srgbClr val="000000"/>
              </a:buClr>
              <a:buSzPct val="100000"/>
              <a:tabLst>
                <a:tab pos="654321" algn="l"/>
              </a:tabLst>
              <a:defRPr/>
            </a:pPr>
            <a:endParaRPr lang="ru-RU" sz="10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7" name="AutoShape 19"/>
          <p:cNvSpPr>
            <a:spLocks noChangeArrowheads="1"/>
          </p:cNvSpPr>
          <p:nvPr/>
        </p:nvSpPr>
        <p:spPr bwMode="auto">
          <a:xfrm>
            <a:off x="2771775" y="5213199"/>
            <a:ext cx="2714647" cy="662013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808080"/>
            </a:solidFill>
            <a:round/>
            <a:headEnd/>
            <a:tailEnd/>
          </a:ln>
          <a:effectLst/>
          <a:extLst/>
        </p:spPr>
        <p:txBody>
          <a:bodyPr wrap="none" lIns="81464" tIns="48716" rIns="81464" bIns="40733"/>
          <a:lstStyle/>
          <a:p>
            <a:pPr algn="ctr" defTabSz="405584">
              <a:lnSpc>
                <a:spcPct val="93000"/>
              </a:lnSpc>
              <a:buClr>
                <a:srgbClr val="000000"/>
              </a:buClr>
              <a:buSzPct val="100000"/>
              <a:tabLst>
                <a:tab pos="654321" algn="l"/>
              </a:tabLst>
              <a:defRPr/>
            </a:pPr>
            <a:r>
              <a:rPr 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Экономический блок</a:t>
            </a:r>
          </a:p>
          <a:p>
            <a:pPr algn="ctr" defTabSz="405584">
              <a:lnSpc>
                <a:spcPct val="93000"/>
              </a:lnSpc>
              <a:buClr>
                <a:srgbClr val="000000"/>
              </a:buClr>
              <a:buSzPct val="100000"/>
              <a:tabLst>
                <a:tab pos="654321" algn="l"/>
              </a:tabLst>
              <a:defRPr/>
            </a:pPr>
            <a:r>
              <a:rPr 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Планирование ФХД</a:t>
            </a:r>
          </a:p>
          <a:p>
            <a:pPr algn="ctr" defTabSz="405584">
              <a:lnSpc>
                <a:spcPct val="93000"/>
              </a:lnSpc>
              <a:buClr>
                <a:srgbClr val="000000"/>
              </a:buClr>
              <a:buSzPct val="100000"/>
              <a:tabLst>
                <a:tab pos="654321" algn="l"/>
              </a:tabLst>
              <a:defRPr/>
            </a:pPr>
            <a:r>
              <a:rPr 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Управление закупками и учет контрактов</a:t>
            </a:r>
          </a:p>
          <a:p>
            <a:pPr algn="ctr" defTabSz="405584">
              <a:lnSpc>
                <a:spcPct val="93000"/>
              </a:lnSpc>
              <a:buClr>
                <a:srgbClr val="000000"/>
              </a:buClr>
              <a:buSzPct val="100000"/>
              <a:tabLst>
                <a:tab pos="654321" algn="l"/>
              </a:tabLst>
              <a:defRPr/>
            </a:pPr>
            <a:r>
              <a:rPr lang="ru-RU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Расчет себестоимости услуг</a:t>
            </a:r>
          </a:p>
          <a:p>
            <a:pPr algn="ctr" defTabSz="405584">
              <a:lnSpc>
                <a:spcPct val="93000"/>
              </a:lnSpc>
              <a:buClr>
                <a:srgbClr val="000000"/>
              </a:buClr>
              <a:buSzPct val="100000"/>
              <a:tabLst>
                <a:tab pos="654321" algn="l"/>
              </a:tabLst>
              <a:defRPr/>
            </a:pPr>
            <a:endParaRPr lang="ru-RU" sz="10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defTabSz="405584">
              <a:lnSpc>
                <a:spcPct val="93000"/>
              </a:lnSpc>
              <a:buClr>
                <a:srgbClr val="000000"/>
              </a:buClr>
              <a:buSzPct val="100000"/>
              <a:tabLst>
                <a:tab pos="654321" algn="l"/>
              </a:tabLst>
              <a:defRPr/>
            </a:pPr>
            <a:endParaRPr lang="ru-RU" sz="10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8" name="AutoShape 3"/>
          <p:cNvSpPr>
            <a:spLocks noChangeArrowheads="1"/>
          </p:cNvSpPr>
          <p:nvPr/>
        </p:nvSpPr>
        <p:spPr bwMode="auto">
          <a:xfrm>
            <a:off x="2155366" y="6317590"/>
            <a:ext cx="1665722" cy="340393"/>
          </a:xfrm>
          <a:prstGeom prst="flowChartProcess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2">
                <a:lumMod val="75000"/>
              </a:schemeClr>
            </a:solidFill>
            <a:round/>
            <a:headEnd/>
            <a:tailEnd/>
          </a:ln>
        </p:spPr>
        <p:txBody>
          <a:bodyPr wrap="none" lIns="81464" tIns="51908" rIns="81464" bIns="40733"/>
          <a:lstStyle/>
          <a:p>
            <a:pPr algn="ctr" defTabSz="406400" eaLnBrk="1">
              <a:lnSpc>
                <a:spcPct val="93000"/>
              </a:lnSpc>
              <a:buClr>
                <a:srgbClr val="000000"/>
              </a:buClr>
              <a:buSzPct val="100000"/>
              <a:tabLst>
                <a:tab pos="655638" algn="l"/>
                <a:tab pos="1312863" algn="l"/>
                <a:tab pos="1968500" algn="l"/>
                <a:tab pos="2625725" algn="l"/>
              </a:tabLst>
            </a:pPr>
            <a:r>
              <a:rPr lang="ru-RU" altLang="ru-RU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ЕИС </a:t>
            </a:r>
            <a:r>
              <a:rPr lang="ru-RU" altLang="ru-RU" sz="1200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Госзакупки</a:t>
            </a:r>
            <a:endParaRPr lang="ru-RU" altLang="ru-RU" sz="12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0" name="Line 48"/>
          <p:cNvSpPr>
            <a:spLocks noChangeShapeType="1"/>
          </p:cNvSpPr>
          <p:nvPr/>
        </p:nvSpPr>
        <p:spPr bwMode="auto">
          <a:xfrm flipH="1" flipV="1">
            <a:off x="2988227" y="5978514"/>
            <a:ext cx="1" cy="339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3496" tIns="31748" rIns="63496" bIns="31748"/>
          <a:lstStyle/>
          <a:p>
            <a:endParaRPr lang="ru-RU" sz="10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1" name="Line 48"/>
          <p:cNvSpPr>
            <a:spLocks noChangeShapeType="1"/>
          </p:cNvSpPr>
          <p:nvPr/>
        </p:nvSpPr>
        <p:spPr bwMode="auto">
          <a:xfrm flipV="1">
            <a:off x="4761405" y="5978514"/>
            <a:ext cx="0" cy="36840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3496" tIns="31748" rIns="63496" bIns="31748"/>
          <a:lstStyle/>
          <a:p>
            <a:endParaRPr lang="ru-RU" sz="10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2" name="Text Box 38"/>
          <p:cNvSpPr txBox="1">
            <a:spLocks noChangeArrowheads="1"/>
          </p:cNvSpPr>
          <p:nvPr/>
        </p:nvSpPr>
        <p:spPr bwMode="auto">
          <a:xfrm>
            <a:off x="6069181" y="4617541"/>
            <a:ext cx="1237499" cy="20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464" tIns="47917" rIns="81464" bIns="40733"/>
          <a:lstStyle>
            <a:defPPr>
              <a:defRPr lang="ru-RU"/>
            </a:defPPr>
            <a:lvl1pPr defTabSz="406400" eaLnBrk="1">
              <a:lnSpc>
                <a:spcPct val="93000"/>
              </a:lnSpc>
              <a:buClr>
                <a:srgbClr val="000000"/>
              </a:buClr>
              <a:buSzPct val="100000"/>
              <a:tabLst>
                <a:tab pos="723900" algn="l"/>
              </a:tabLst>
              <a:defRPr sz="1150">
                <a:solidFill>
                  <a:srgbClr val="000000"/>
                </a:solidFill>
              </a:defRPr>
            </a:lvl1pPr>
            <a:lvl2pPr marL="742950" indent="-285750" defTabSz="406400">
              <a:tabLst>
                <a:tab pos="723900" algn="l"/>
              </a:tabLst>
            </a:lvl2pPr>
            <a:lvl3pPr marL="1143000" indent="-228600" defTabSz="406400">
              <a:tabLst>
                <a:tab pos="723900" algn="l"/>
              </a:tabLst>
            </a:lvl3pPr>
            <a:lvl4pPr marL="1600200" indent="-228600" defTabSz="406400">
              <a:tabLst>
                <a:tab pos="723900" algn="l"/>
              </a:tabLst>
            </a:lvl4pPr>
            <a:lvl5pPr marL="2057400" indent="-228600" defTabSz="406400">
              <a:tabLst>
                <a:tab pos="723900" algn="l"/>
              </a:tabLst>
            </a:lvl5pPr>
            <a:lvl6pPr marL="25146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</a:lvl6pPr>
            <a:lvl7pPr marL="29718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</a:lvl7pPr>
            <a:lvl8pPr marL="34290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</a:lvl8pPr>
            <a:lvl9pPr marL="38862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</a:lvl9pPr>
          </a:lstStyle>
          <a:p>
            <a:r>
              <a:rPr lang="ru-RU" alt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Выгрузки в Паспорт</a:t>
            </a:r>
            <a:endParaRPr lang="ru-RU" altLang="ru-RU" sz="1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3" name="Text Box 38"/>
          <p:cNvSpPr txBox="1">
            <a:spLocks noChangeArrowheads="1"/>
          </p:cNvSpPr>
          <p:nvPr/>
        </p:nvSpPr>
        <p:spPr bwMode="auto">
          <a:xfrm>
            <a:off x="6040124" y="5286066"/>
            <a:ext cx="1237499" cy="20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464" tIns="47917" rIns="81464" bIns="40733"/>
          <a:lstStyle>
            <a:defPPr>
              <a:defRPr lang="ru-RU"/>
            </a:defPPr>
            <a:lvl1pPr defTabSz="406400" eaLnBrk="1">
              <a:lnSpc>
                <a:spcPct val="93000"/>
              </a:lnSpc>
              <a:buClr>
                <a:srgbClr val="000000"/>
              </a:buClr>
              <a:buSzPct val="100000"/>
              <a:tabLst>
                <a:tab pos="723900" algn="l"/>
              </a:tabLst>
              <a:defRPr sz="1150">
                <a:solidFill>
                  <a:srgbClr val="000000"/>
                </a:solidFill>
              </a:defRPr>
            </a:lvl1pPr>
            <a:lvl2pPr marL="742950" indent="-285750" defTabSz="406400">
              <a:tabLst>
                <a:tab pos="723900" algn="l"/>
              </a:tabLst>
            </a:lvl2pPr>
            <a:lvl3pPr marL="1143000" indent="-228600" defTabSz="406400">
              <a:tabLst>
                <a:tab pos="723900" algn="l"/>
              </a:tabLst>
            </a:lvl3pPr>
            <a:lvl4pPr marL="1600200" indent="-228600" defTabSz="406400">
              <a:tabLst>
                <a:tab pos="723900" algn="l"/>
              </a:tabLst>
            </a:lvl4pPr>
            <a:lvl5pPr marL="2057400" indent="-228600" defTabSz="406400">
              <a:tabLst>
                <a:tab pos="723900" algn="l"/>
              </a:tabLst>
            </a:lvl5pPr>
            <a:lvl6pPr marL="25146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</a:lvl6pPr>
            <a:lvl7pPr marL="29718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</a:lvl7pPr>
            <a:lvl8pPr marL="34290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</a:lvl8pPr>
            <a:lvl9pPr marL="38862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</a:lvl9pPr>
          </a:lstStyle>
          <a:p>
            <a:r>
              <a:rPr lang="ru-RU" alt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Данные в 1С Кадры</a:t>
            </a:r>
            <a:endParaRPr lang="ru-RU" altLang="ru-RU" sz="1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4" name="Text Box 38"/>
          <p:cNvSpPr txBox="1">
            <a:spLocks noChangeArrowheads="1"/>
          </p:cNvSpPr>
          <p:nvPr/>
        </p:nvSpPr>
        <p:spPr bwMode="auto">
          <a:xfrm>
            <a:off x="6057367" y="5771911"/>
            <a:ext cx="1237499" cy="20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464" tIns="47917" rIns="81464" bIns="40733"/>
          <a:lstStyle>
            <a:defPPr>
              <a:defRPr lang="ru-RU"/>
            </a:defPPr>
            <a:lvl1pPr defTabSz="406400" eaLnBrk="1">
              <a:lnSpc>
                <a:spcPct val="93000"/>
              </a:lnSpc>
              <a:buClr>
                <a:srgbClr val="000000"/>
              </a:buClr>
              <a:buSzPct val="100000"/>
              <a:tabLst>
                <a:tab pos="723900" algn="l"/>
              </a:tabLst>
              <a:defRPr sz="1150">
                <a:solidFill>
                  <a:srgbClr val="000000"/>
                </a:solidFill>
              </a:defRPr>
            </a:lvl1pPr>
            <a:lvl2pPr marL="742950" indent="-285750" defTabSz="406400">
              <a:tabLst>
                <a:tab pos="723900" algn="l"/>
              </a:tabLst>
            </a:lvl2pPr>
            <a:lvl3pPr marL="1143000" indent="-228600" defTabSz="406400">
              <a:tabLst>
                <a:tab pos="723900" algn="l"/>
              </a:tabLst>
            </a:lvl3pPr>
            <a:lvl4pPr marL="1600200" indent="-228600" defTabSz="406400">
              <a:tabLst>
                <a:tab pos="723900" algn="l"/>
              </a:tabLst>
            </a:lvl4pPr>
            <a:lvl5pPr marL="2057400" indent="-228600" defTabSz="406400">
              <a:tabLst>
                <a:tab pos="723900" algn="l"/>
              </a:tabLst>
            </a:lvl5pPr>
            <a:lvl6pPr marL="25146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</a:lvl6pPr>
            <a:lvl7pPr marL="29718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</a:lvl7pPr>
            <a:lvl8pPr marL="34290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</a:lvl8pPr>
            <a:lvl9pPr marL="3886200" indent="-228600" defTabSz="406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</a:lvl9pPr>
          </a:lstStyle>
          <a:p>
            <a:r>
              <a:rPr lang="ru-RU" alt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Данные из 1С Кадры</a:t>
            </a:r>
          </a:p>
          <a:p>
            <a:r>
              <a:rPr lang="ru-RU" alt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кадровый учет</a:t>
            </a:r>
            <a:endParaRPr lang="ru-RU" altLang="ru-RU" sz="1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5" name="Line 54"/>
          <p:cNvSpPr>
            <a:spLocks noChangeShapeType="1"/>
          </p:cNvSpPr>
          <p:nvPr/>
        </p:nvSpPr>
        <p:spPr bwMode="auto">
          <a:xfrm flipH="1">
            <a:off x="1695838" y="5567493"/>
            <a:ext cx="428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3496" tIns="31748" rIns="63496" bIns="31748"/>
          <a:lstStyle/>
          <a:p>
            <a:endParaRPr lang="ru-RU" sz="10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6" name="Line 54"/>
          <p:cNvSpPr>
            <a:spLocks noChangeShapeType="1"/>
          </p:cNvSpPr>
          <p:nvPr/>
        </p:nvSpPr>
        <p:spPr bwMode="auto">
          <a:xfrm flipH="1">
            <a:off x="1282946" y="4475589"/>
            <a:ext cx="84251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3496" tIns="31748" rIns="63496" bIns="31748"/>
          <a:lstStyle/>
          <a:p>
            <a:endParaRPr lang="ru-RU" sz="10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7" name="Oval 51"/>
          <p:cNvSpPr>
            <a:spLocks noChangeArrowheads="1"/>
          </p:cNvSpPr>
          <p:nvPr/>
        </p:nvSpPr>
        <p:spPr bwMode="auto">
          <a:xfrm>
            <a:off x="1695838" y="3767054"/>
            <a:ext cx="317241" cy="134479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vert270" wrap="none" lIns="63496" tIns="31748" rIns="63496" bIns="3174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отчетность</a:t>
            </a:r>
          </a:p>
        </p:txBody>
      </p:sp>
      <p:sp>
        <p:nvSpPr>
          <p:cNvPr id="44" name="Rectangle 12"/>
          <p:cNvSpPr>
            <a:spLocks noChangeArrowheads="1"/>
          </p:cNvSpPr>
          <p:nvPr/>
        </p:nvSpPr>
        <p:spPr bwMode="auto">
          <a:xfrm>
            <a:off x="1524001" y="914400"/>
            <a:ext cx="7620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ru-RU" altLang="ru-RU" sz="2000" b="1" dirty="0" smtClean="0">
                <a:solidFill>
                  <a:srgbClr val="68613A"/>
                </a:solidFill>
                <a:latin typeface="Verdana" pitchFamily="34" charset="0"/>
                <a:ea typeface="+mj-ea"/>
                <a:cs typeface="Times New Roman" pitchFamily="18" charset="0"/>
              </a:rPr>
              <a:t>ИНСТРУМЕНТ РАСЧЕТА  - ИНТЕГРАЦИЯ АИС</a:t>
            </a:r>
            <a:endParaRPr lang="ru-RU" altLang="ru-RU" sz="2000" b="1" dirty="0">
              <a:solidFill>
                <a:srgbClr val="68613A"/>
              </a:solidFill>
              <a:latin typeface="Verdana" pitchFamily="34" charset="0"/>
              <a:ea typeface="+mj-ea"/>
              <a:cs typeface="Times New Roman" pitchFamily="18" charset="0"/>
            </a:endParaRPr>
          </a:p>
        </p:txBody>
      </p:sp>
      <p:pic>
        <p:nvPicPr>
          <p:cNvPr id="45" name="Рисунок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94615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61949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Диаграмма 3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4634801"/>
              </p:ext>
            </p:extLst>
          </p:nvPr>
        </p:nvGraphicFramePr>
        <p:xfrm>
          <a:off x="-38100" y="1336675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0" name="Диаграмма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8532141"/>
              </p:ext>
            </p:extLst>
          </p:nvPr>
        </p:nvGraphicFramePr>
        <p:xfrm>
          <a:off x="0" y="4094163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1748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smtClean="0">
                <a:latin typeface="Verdana" pitchFamily="34" charset="0"/>
                <a:cs typeface="Arial" charset="0"/>
              </a:rPr>
              <a:t>Контрактная служба заказчика:</a:t>
            </a:r>
          </a:p>
        </p:txBody>
      </p:sp>
      <p:sp>
        <p:nvSpPr>
          <p:cNvPr id="31749" name="Выгнутая вправо стрелка 10"/>
          <p:cNvSpPr>
            <a:spLocks noChangeArrowheads="1"/>
          </p:cNvSpPr>
          <p:nvPr/>
        </p:nvSpPr>
        <p:spPr bwMode="auto">
          <a:xfrm>
            <a:off x="4267200" y="3657600"/>
            <a:ext cx="533400" cy="1295400"/>
          </a:xfrm>
          <a:prstGeom prst="curvedLeftArrow">
            <a:avLst>
              <a:gd name="adj1" fmla="val 25017"/>
              <a:gd name="adj2" fmla="val 49999"/>
              <a:gd name="adj3" fmla="val 25000"/>
            </a:avLst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1750" name="Прямоугольник 225"/>
          <p:cNvSpPr>
            <a:spLocks noChangeArrowheads="1"/>
          </p:cNvSpPr>
          <p:nvPr/>
        </p:nvSpPr>
        <p:spPr bwMode="auto">
          <a:xfrm>
            <a:off x="0" y="1336675"/>
            <a:ext cx="3276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C00000"/>
                </a:solidFill>
                <a:latin typeface="Verdana" pitchFamily="34" charset="0"/>
              </a:rPr>
              <a:t>Проведено закупок</a:t>
            </a:r>
          </a:p>
        </p:txBody>
      </p:sp>
      <p:sp>
        <p:nvSpPr>
          <p:cNvPr id="31752" name="Прямоугольник 225"/>
          <p:cNvSpPr>
            <a:spLocks noChangeArrowheads="1"/>
          </p:cNvSpPr>
          <p:nvPr/>
        </p:nvSpPr>
        <p:spPr bwMode="auto">
          <a:xfrm>
            <a:off x="304800" y="3886200"/>
            <a:ext cx="4114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rgbClr val="C00000"/>
                </a:solidFill>
                <a:latin typeface="Verdana" pitchFamily="34" charset="0"/>
              </a:rPr>
              <a:t>По способам закупки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1219200" y="2039938"/>
            <a:ext cx="2209800" cy="528637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4" name="TextBox 29"/>
          <p:cNvSpPr txBox="1">
            <a:spLocks noChangeArrowheads="1"/>
          </p:cNvSpPr>
          <p:nvPr/>
        </p:nvSpPr>
        <p:spPr bwMode="auto">
          <a:xfrm rot="720031">
            <a:off x="1168400" y="1778000"/>
            <a:ext cx="26320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FF0000"/>
                </a:solidFill>
                <a:latin typeface="Verdana" pitchFamily="34" charset="0"/>
              </a:rPr>
              <a:t>Оптимизация закупок - снижение – в 2 раза</a:t>
            </a:r>
          </a:p>
        </p:txBody>
      </p:sp>
      <p:sp>
        <p:nvSpPr>
          <p:cNvPr id="19" name="AutoShape 3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rot="5400000">
            <a:off x="4031457" y="2597943"/>
            <a:ext cx="1752600" cy="214313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10800000" vert="eaVert"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200" kern="0">
              <a:solidFill>
                <a:srgbClr val="000000"/>
              </a:solidFill>
            </a:endParaRPr>
          </a:p>
        </p:txBody>
      </p:sp>
      <p:sp>
        <p:nvSpPr>
          <p:cNvPr id="20" name="AutoShape 3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5400000">
            <a:off x="3740944" y="5722144"/>
            <a:ext cx="1752600" cy="214312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10800000" vert="eaVert"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200" kern="0">
              <a:solidFill>
                <a:srgbClr val="000000"/>
              </a:solidFill>
            </a:endParaRPr>
          </a:p>
        </p:txBody>
      </p:sp>
      <p:sp>
        <p:nvSpPr>
          <p:cNvPr id="31757" name="Rectangle 2"/>
          <p:cNvSpPr txBox="1">
            <a:spLocks noChangeArrowheads="1"/>
          </p:cNvSpPr>
          <p:nvPr/>
        </p:nvSpPr>
        <p:spPr bwMode="auto">
          <a:xfrm>
            <a:off x="1752600" y="895350"/>
            <a:ext cx="73914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70000"/>
              </a:lnSpc>
              <a:defRPr sz="2000" b="1">
                <a:solidFill>
                  <a:srgbClr val="68613A"/>
                </a:solidFill>
                <a:latin typeface="Verdana" pitchFamily="34" charset="0"/>
                <a:ea typeface="+mj-ea"/>
                <a:cs typeface="Times New Roman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ru-RU" dirty="0"/>
              <a:t>Заключение и исполнение контрактов</a:t>
            </a:r>
          </a:p>
        </p:txBody>
      </p:sp>
      <p:cxnSp>
        <p:nvCxnSpPr>
          <p:cNvPr id="37" name="Прямая со стрелкой 36"/>
          <p:cNvCxnSpPr/>
          <p:nvPr/>
        </p:nvCxnSpPr>
        <p:spPr>
          <a:xfrm flipV="1">
            <a:off x="3559175" y="1828800"/>
            <a:ext cx="533400" cy="250825"/>
          </a:xfrm>
          <a:prstGeom prst="straightConnector1">
            <a:avLst/>
          </a:prstGeom>
          <a:ln w="476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V="1">
            <a:off x="3341345" y="4375150"/>
            <a:ext cx="751230" cy="250826"/>
          </a:xfrm>
          <a:prstGeom prst="straightConnector1">
            <a:avLst/>
          </a:prstGeom>
          <a:ln w="476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68" name="Прямоугольная выноска 4"/>
          <p:cNvSpPr>
            <a:spLocks noChangeArrowheads="1"/>
          </p:cNvSpPr>
          <p:nvPr/>
        </p:nvSpPr>
        <p:spPr bwMode="auto">
          <a:xfrm>
            <a:off x="4933915" y="4305301"/>
            <a:ext cx="4114301" cy="2019300"/>
          </a:xfrm>
          <a:prstGeom prst="wedgeRectCallout">
            <a:avLst>
              <a:gd name="adj1" fmla="val -58102"/>
              <a:gd name="adj2" fmla="val 62912"/>
            </a:avLst>
          </a:prstGeom>
          <a:solidFill>
            <a:schemeClr val="bg1"/>
          </a:solidFill>
          <a:ln w="349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Причины закупок </a:t>
            </a:r>
            <a:r>
              <a:rPr lang="ru-RU" altLang="ru-RU" sz="1500" dirty="0">
                <a:latin typeface="Verdana" pitchFamily="34" charset="0"/>
                <a:ea typeface="Verdana" pitchFamily="34" charset="0"/>
                <a:cs typeface="Verdana" pitchFamily="34" charset="0"/>
              </a:rPr>
              <a:t>у ЕП:</a:t>
            </a:r>
          </a:p>
          <a:p>
            <a:pPr algn="ctr"/>
            <a:r>
              <a:rPr lang="ru-RU" altLang="ru-RU" sz="1500" dirty="0">
                <a:latin typeface="Verdana" pitchFamily="34" charset="0"/>
                <a:ea typeface="Verdana" pitchFamily="34" charset="0"/>
                <a:cs typeface="Verdana" pitchFamily="34" charset="0"/>
              </a:rPr>
              <a:t>1. Нарушение функционирования программы Веб-торги при размещении планов закупок и планов-графиков;</a:t>
            </a:r>
          </a:p>
          <a:p>
            <a:pPr algn="ctr"/>
            <a:r>
              <a:rPr lang="ru-RU" altLang="ru-RU" sz="1500" dirty="0">
                <a:latin typeface="Verdana" pitchFamily="34" charset="0"/>
                <a:ea typeface="Verdana" pitchFamily="34" charset="0"/>
                <a:cs typeface="Verdana" pitchFamily="34" charset="0"/>
              </a:rPr>
              <a:t>2. Обеспечение срочной потребности в медицинских изделиях и лекарственных препаратах </a:t>
            </a:r>
          </a:p>
        </p:txBody>
      </p:sp>
      <p:pic>
        <p:nvPicPr>
          <p:cNvPr id="29" name="Рисунок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Прямоугольник 225"/>
          <p:cNvSpPr>
            <a:spLocks noChangeArrowheads="1"/>
          </p:cNvSpPr>
          <p:nvPr/>
        </p:nvSpPr>
        <p:spPr bwMode="auto">
          <a:xfrm>
            <a:off x="4953000" y="1447800"/>
            <a:ext cx="4114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C00000"/>
                </a:solidFill>
                <a:latin typeface="Verdana" pitchFamily="34" charset="0"/>
              </a:rPr>
              <a:t>В том числе по медикаментам и МИ</a:t>
            </a:r>
          </a:p>
        </p:txBody>
      </p:sp>
      <p:graphicFrame>
        <p:nvGraphicFramePr>
          <p:cNvPr id="35" name="Диаграмма 34"/>
          <p:cNvGraphicFramePr/>
          <p:nvPr>
            <p:extLst>
              <p:ext uri="{D42A27DB-BD31-4B8C-83A1-F6EECF244321}">
                <p14:modId xmlns:p14="http://schemas.microsoft.com/office/powerpoint/2010/main" val="932231340"/>
              </p:ext>
            </p:extLst>
          </p:nvPr>
        </p:nvGraphicFramePr>
        <p:xfrm>
          <a:off x="4904096" y="1447800"/>
          <a:ext cx="4267200" cy="2801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8711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Скругленный прямоугольник 38"/>
          <p:cNvSpPr>
            <a:spLocks noChangeArrowheads="1"/>
          </p:cNvSpPr>
          <p:nvPr/>
        </p:nvSpPr>
        <p:spPr bwMode="auto">
          <a:xfrm>
            <a:off x="22225" y="1473200"/>
            <a:ext cx="4022725" cy="2171700"/>
          </a:xfrm>
          <a:prstGeom prst="roundRect">
            <a:avLst>
              <a:gd name="adj" fmla="val 6616"/>
            </a:avLst>
          </a:prstGeom>
          <a:solidFill>
            <a:srgbClr val="F4F3EC"/>
          </a:solidFill>
          <a:ln w="9525" algn="ctr">
            <a:solidFill>
              <a:srgbClr val="514C2D"/>
            </a:solidFill>
            <a:round/>
            <a:headEnd/>
            <a:tailEnd/>
          </a:ln>
        </p:spPr>
        <p:txBody>
          <a:bodyPr tIns="0" rIns="0" bIns="0" anchor="ctr"/>
          <a:lstStyle>
            <a:lvl1pPr marL="71278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 b="1">
              <a:latin typeface="Verdana" pitchFamily="34" charset="0"/>
            </a:endParaRPr>
          </a:p>
        </p:txBody>
      </p:sp>
      <p:sp>
        <p:nvSpPr>
          <p:cNvPr id="26627" name="Скругленный прямоугольник 37"/>
          <p:cNvSpPr>
            <a:spLocks noChangeArrowheads="1"/>
          </p:cNvSpPr>
          <p:nvPr/>
        </p:nvSpPr>
        <p:spPr bwMode="auto">
          <a:xfrm>
            <a:off x="4140200" y="1473200"/>
            <a:ext cx="4957763" cy="2171700"/>
          </a:xfrm>
          <a:prstGeom prst="roundRect">
            <a:avLst>
              <a:gd name="adj" fmla="val 6616"/>
            </a:avLst>
          </a:prstGeom>
          <a:solidFill>
            <a:srgbClr val="F4F3EC"/>
          </a:solidFill>
          <a:ln w="9525" algn="ctr">
            <a:solidFill>
              <a:srgbClr val="514C2D"/>
            </a:solidFill>
            <a:round/>
            <a:headEnd/>
            <a:tailEnd/>
          </a:ln>
        </p:spPr>
        <p:txBody>
          <a:bodyPr tIns="0" rIns="0" bIns="0" anchor="ctr"/>
          <a:lstStyle>
            <a:lvl1pPr marL="71278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 b="1">
              <a:latin typeface="Verdana" pitchFamily="34" charset="0"/>
            </a:endParaRPr>
          </a:p>
        </p:txBody>
      </p:sp>
      <p:sp>
        <p:nvSpPr>
          <p:cNvPr id="26628" name="Скругленный прямоугольник 36"/>
          <p:cNvSpPr>
            <a:spLocks noChangeArrowheads="1"/>
          </p:cNvSpPr>
          <p:nvPr/>
        </p:nvSpPr>
        <p:spPr bwMode="auto">
          <a:xfrm>
            <a:off x="4932363" y="5072063"/>
            <a:ext cx="4165600" cy="1728787"/>
          </a:xfrm>
          <a:prstGeom prst="roundRect">
            <a:avLst>
              <a:gd name="adj" fmla="val 6616"/>
            </a:avLst>
          </a:prstGeom>
          <a:solidFill>
            <a:srgbClr val="F4F3EC"/>
          </a:solidFill>
          <a:ln w="9525" algn="ctr">
            <a:solidFill>
              <a:srgbClr val="514C2D"/>
            </a:solidFill>
            <a:round/>
            <a:headEnd/>
            <a:tailEnd/>
          </a:ln>
        </p:spPr>
        <p:txBody>
          <a:bodyPr tIns="0" rIns="0" bIns="0" anchor="ctr"/>
          <a:lstStyle>
            <a:lvl1pPr marL="71278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 b="1">
              <a:latin typeface="Verdana" pitchFamily="34" charset="0"/>
            </a:endParaRPr>
          </a:p>
        </p:txBody>
      </p:sp>
      <p:sp>
        <p:nvSpPr>
          <p:cNvPr id="26629" name="Скругленный прямоугольник 35"/>
          <p:cNvSpPr>
            <a:spLocks noChangeArrowheads="1"/>
          </p:cNvSpPr>
          <p:nvPr/>
        </p:nvSpPr>
        <p:spPr bwMode="auto">
          <a:xfrm>
            <a:off x="277813" y="5127625"/>
            <a:ext cx="4752975" cy="1728788"/>
          </a:xfrm>
          <a:prstGeom prst="roundRect">
            <a:avLst>
              <a:gd name="adj" fmla="val 6616"/>
            </a:avLst>
          </a:prstGeom>
          <a:solidFill>
            <a:srgbClr val="F4F3EC"/>
          </a:solidFill>
          <a:ln w="9525" algn="ctr">
            <a:solidFill>
              <a:srgbClr val="514C2D"/>
            </a:solidFill>
            <a:round/>
            <a:headEnd/>
            <a:tailEnd/>
          </a:ln>
        </p:spPr>
        <p:txBody>
          <a:bodyPr tIns="0" rIns="0" bIns="0" anchor="ctr"/>
          <a:lstStyle>
            <a:lvl1pPr marL="71278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 b="1">
              <a:latin typeface="Verdana" pitchFamily="34" charset="0"/>
            </a:endParaRPr>
          </a:p>
        </p:txBody>
      </p:sp>
      <p:sp>
        <p:nvSpPr>
          <p:cNvPr id="26630" name="Скругленный прямоугольник 34"/>
          <p:cNvSpPr>
            <a:spLocks noChangeArrowheads="1"/>
          </p:cNvSpPr>
          <p:nvPr/>
        </p:nvSpPr>
        <p:spPr bwMode="auto">
          <a:xfrm>
            <a:off x="34925" y="3729038"/>
            <a:ext cx="9063038" cy="1223962"/>
          </a:xfrm>
          <a:prstGeom prst="roundRect">
            <a:avLst>
              <a:gd name="adj" fmla="val 12116"/>
            </a:avLst>
          </a:prstGeom>
          <a:solidFill>
            <a:srgbClr val="F4F3EC"/>
          </a:solidFill>
          <a:ln w="9525" algn="ctr">
            <a:solidFill>
              <a:srgbClr val="514C2D"/>
            </a:solidFill>
            <a:round/>
            <a:headEnd/>
            <a:tailEnd/>
          </a:ln>
        </p:spPr>
        <p:txBody>
          <a:bodyPr tIns="0" rIns="0" bIns="0" anchor="ctr"/>
          <a:lstStyle>
            <a:lvl1pPr marL="71278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 b="1">
              <a:latin typeface="Verdana" pitchFamily="34" charset="0"/>
            </a:endParaRPr>
          </a:p>
        </p:txBody>
      </p:sp>
      <p:sp>
        <p:nvSpPr>
          <p:cNvPr id="3079" name="Rectangle 2"/>
          <p:cNvSpPr>
            <a:spLocks noGrp="1" noChangeArrowheads="1"/>
          </p:cNvSpPr>
          <p:nvPr>
            <p:ph type="title"/>
          </p:nvPr>
        </p:nvSpPr>
        <p:spPr>
          <a:xfrm>
            <a:off x="1943100" y="887413"/>
            <a:ext cx="7200900" cy="503237"/>
          </a:xfrm>
        </p:spPr>
        <p:txBody>
          <a:bodyPr/>
          <a:lstStyle/>
          <a:p>
            <a:pPr algn="r" eaLnBrk="1" hangingPunct="1">
              <a:defRPr/>
            </a:pPr>
            <a:r>
              <a:rPr lang="ru-RU" altLang="ru-RU" sz="2000" b="1" dirty="0">
                <a:solidFill>
                  <a:srgbClr val="68613A"/>
                </a:solidFill>
                <a:latin typeface="Verdana" pitchFamily="34" charset="0"/>
                <a:ea typeface="+mn-ea"/>
                <a:cs typeface="Times New Roman" pitchFamily="18" charset="0"/>
              </a:rPr>
              <a:t>Характеристика ГБУЗ СОКОД</a:t>
            </a:r>
          </a:p>
        </p:txBody>
      </p:sp>
      <p:sp>
        <p:nvSpPr>
          <p:cNvPr id="2663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901D44BE-C1ED-4644-958C-D56D5186BBCB}" type="slidenum">
              <a:rPr lang="ru-RU" altLang="ru-RU" sz="1600" b="1" smtClean="0">
                <a:cs typeface="Arial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3</a:t>
            </a:fld>
            <a:endParaRPr lang="ru-RU" altLang="ru-RU" sz="1600" b="1" smtClean="0">
              <a:cs typeface="Arial" pitchFamily="34" charset="0"/>
            </a:endParaRPr>
          </a:p>
        </p:txBody>
      </p:sp>
      <p:sp>
        <p:nvSpPr>
          <p:cNvPr id="26633" name="Прямоугольник 12"/>
          <p:cNvSpPr>
            <a:spLocks noChangeArrowheads="1"/>
          </p:cNvSpPr>
          <p:nvPr/>
        </p:nvSpPr>
        <p:spPr bwMode="auto">
          <a:xfrm>
            <a:off x="-36513" y="3754438"/>
            <a:ext cx="2295526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b="1">
                <a:latin typeface="Verdana" pitchFamily="34" charset="0"/>
              </a:rPr>
              <a:t>Мощность поликлиники </a:t>
            </a:r>
            <a:endParaRPr lang="ru-RU" altLang="ru-RU" sz="1500" b="1"/>
          </a:p>
        </p:txBody>
      </p:sp>
      <p:sp>
        <p:nvSpPr>
          <p:cNvPr id="26634" name="Прямоугольник 13"/>
          <p:cNvSpPr>
            <a:spLocks noChangeArrowheads="1"/>
          </p:cNvSpPr>
          <p:nvPr/>
        </p:nvSpPr>
        <p:spPr bwMode="auto">
          <a:xfrm>
            <a:off x="-36513" y="4281488"/>
            <a:ext cx="2295526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b="1">
                <a:solidFill>
                  <a:srgbClr val="C00000"/>
                </a:solidFill>
                <a:latin typeface="Verdana" pitchFamily="34" charset="0"/>
              </a:rPr>
              <a:t>600 посещений в смену</a:t>
            </a:r>
            <a:endParaRPr lang="ru-RU" altLang="ru-RU" sz="1500" b="1">
              <a:solidFill>
                <a:srgbClr val="C00000"/>
              </a:solidFill>
            </a:endParaRPr>
          </a:p>
        </p:txBody>
      </p:sp>
      <p:grpSp>
        <p:nvGrpSpPr>
          <p:cNvPr id="26635" name="Группа 29"/>
          <p:cNvGrpSpPr>
            <a:grpSpLocks/>
          </p:cNvGrpSpPr>
          <p:nvPr/>
        </p:nvGrpSpPr>
        <p:grpSpPr bwMode="auto">
          <a:xfrm>
            <a:off x="179388" y="5153025"/>
            <a:ext cx="1512887" cy="1589088"/>
            <a:chOff x="4191000" y="4800600"/>
            <a:chExt cx="1901498" cy="2362200"/>
          </a:xfrm>
        </p:grpSpPr>
        <p:pic>
          <p:nvPicPr>
            <p:cNvPr id="26657" name="Picture 1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726" b="70909"/>
            <a:stretch>
              <a:fillRect/>
            </a:stretch>
          </p:blipFill>
          <p:spPr bwMode="auto">
            <a:xfrm>
              <a:off x="4191000" y="4800600"/>
              <a:ext cx="1113750" cy="11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8" name="Picture 1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449" r="6378" b="70909"/>
            <a:stretch>
              <a:fillRect/>
            </a:stretch>
          </p:blipFill>
          <p:spPr bwMode="auto">
            <a:xfrm>
              <a:off x="5105401" y="5974801"/>
              <a:ext cx="987097" cy="118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9" name="Picture 1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496" r="39685" b="69803"/>
            <a:stretch>
              <a:fillRect/>
            </a:stretch>
          </p:blipFill>
          <p:spPr bwMode="auto">
            <a:xfrm>
              <a:off x="4191000" y="5974801"/>
              <a:ext cx="937042" cy="118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0" name="Picture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43" t="60001" r="74545" b="8504"/>
            <a:stretch>
              <a:fillRect/>
            </a:stretch>
          </p:blipFill>
          <p:spPr bwMode="auto">
            <a:xfrm>
              <a:off x="5257800" y="4800600"/>
              <a:ext cx="826430" cy="11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6636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04"/>
          <a:stretch>
            <a:fillRect/>
          </a:stretch>
        </p:blipFill>
        <p:spPr bwMode="auto">
          <a:xfrm>
            <a:off x="2290763" y="1957388"/>
            <a:ext cx="1704975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37" name="Группа 35"/>
          <p:cNvGrpSpPr>
            <a:grpSpLocks/>
          </p:cNvGrpSpPr>
          <p:nvPr/>
        </p:nvGrpSpPr>
        <p:grpSpPr bwMode="auto">
          <a:xfrm>
            <a:off x="2478088" y="3810000"/>
            <a:ext cx="3352800" cy="1038225"/>
            <a:chOff x="76200" y="2570202"/>
            <a:chExt cx="3352800" cy="1109523"/>
          </a:xfrm>
        </p:grpSpPr>
        <p:sp>
          <p:nvSpPr>
            <p:cNvPr id="26654" name="Прямоугольник 14"/>
            <p:cNvSpPr>
              <a:spLocks noChangeArrowheads="1"/>
            </p:cNvSpPr>
            <p:nvPr/>
          </p:nvSpPr>
          <p:spPr bwMode="auto">
            <a:xfrm>
              <a:off x="990600" y="2570202"/>
              <a:ext cx="2438400" cy="8385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500" b="1">
                  <a:latin typeface="Verdana" pitchFamily="34" charset="0"/>
                </a:rPr>
                <a:t>Мощность круглосуточного стационара</a:t>
              </a:r>
              <a:endParaRPr lang="ru-RU" altLang="ru-RU" sz="1500" b="1"/>
            </a:p>
          </p:txBody>
        </p:sp>
        <p:sp>
          <p:nvSpPr>
            <p:cNvPr id="26655" name="Прямоугольник 15"/>
            <p:cNvSpPr>
              <a:spLocks noChangeArrowheads="1"/>
            </p:cNvSpPr>
            <p:nvPr/>
          </p:nvSpPr>
          <p:spPr bwMode="auto">
            <a:xfrm>
              <a:off x="1324280" y="3334435"/>
              <a:ext cx="1723720" cy="345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500" b="1">
                  <a:solidFill>
                    <a:srgbClr val="C00000"/>
                  </a:solidFill>
                  <a:latin typeface="Verdana" pitchFamily="34" charset="0"/>
                </a:rPr>
                <a:t>675 коек</a:t>
              </a:r>
              <a:endParaRPr lang="ru-RU" altLang="ru-RU" sz="1500" b="1">
                <a:solidFill>
                  <a:srgbClr val="C00000"/>
                </a:solidFill>
              </a:endParaRPr>
            </a:p>
          </p:txBody>
        </p:sp>
        <p:pic>
          <p:nvPicPr>
            <p:cNvPr id="26656" name="Picture 1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050" b="69904"/>
            <a:stretch>
              <a:fillRect/>
            </a:stretch>
          </p:blipFill>
          <p:spPr bwMode="auto">
            <a:xfrm>
              <a:off x="76200" y="2619375"/>
              <a:ext cx="1150374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38" name="Группа 44"/>
          <p:cNvGrpSpPr>
            <a:grpSpLocks/>
          </p:cNvGrpSpPr>
          <p:nvPr/>
        </p:nvGrpSpPr>
        <p:grpSpPr bwMode="auto">
          <a:xfrm>
            <a:off x="5938838" y="3775075"/>
            <a:ext cx="3168650" cy="1073150"/>
            <a:chOff x="76200" y="3836289"/>
            <a:chExt cx="3276600" cy="1192911"/>
          </a:xfrm>
        </p:grpSpPr>
        <p:pic>
          <p:nvPicPr>
            <p:cNvPr id="26650" name="Picture 1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" t="34950" r="70874" b="35922"/>
            <a:stretch>
              <a:fillRect/>
            </a:stretch>
          </p:blipFill>
          <p:spPr bwMode="auto">
            <a:xfrm>
              <a:off x="635003" y="4267200"/>
              <a:ext cx="685801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51" name="Прямоугольник 16"/>
            <p:cNvSpPr>
              <a:spLocks noChangeArrowheads="1"/>
            </p:cNvSpPr>
            <p:nvPr/>
          </p:nvSpPr>
          <p:spPr bwMode="auto">
            <a:xfrm>
              <a:off x="762001" y="3836289"/>
              <a:ext cx="2590799" cy="616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500" b="1">
                  <a:latin typeface="Verdana" pitchFamily="34" charset="0"/>
                </a:rPr>
                <a:t>Мощность дневного стационара</a:t>
              </a:r>
              <a:endParaRPr lang="ru-RU" altLang="ru-RU" sz="1500" b="1"/>
            </a:p>
          </p:txBody>
        </p:sp>
        <p:sp>
          <p:nvSpPr>
            <p:cNvPr id="26652" name="Прямоугольник 17"/>
            <p:cNvSpPr>
              <a:spLocks noChangeArrowheads="1"/>
            </p:cNvSpPr>
            <p:nvPr/>
          </p:nvSpPr>
          <p:spPr bwMode="auto">
            <a:xfrm>
              <a:off x="1294470" y="4612967"/>
              <a:ext cx="1723720" cy="35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500" b="1">
                  <a:solidFill>
                    <a:srgbClr val="C00000"/>
                  </a:solidFill>
                  <a:latin typeface="Verdana" pitchFamily="34" charset="0"/>
                </a:rPr>
                <a:t>75 коек</a:t>
              </a:r>
              <a:endParaRPr lang="ru-RU" altLang="ru-RU" sz="1500" b="1">
                <a:solidFill>
                  <a:srgbClr val="C00000"/>
                </a:solidFill>
              </a:endParaRPr>
            </a:p>
          </p:txBody>
        </p:sp>
        <p:pic>
          <p:nvPicPr>
            <p:cNvPr id="26653" name="Picture 1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568" r="67961" b="3969"/>
            <a:stretch>
              <a:fillRect/>
            </a:stretch>
          </p:blipFill>
          <p:spPr bwMode="auto">
            <a:xfrm>
              <a:off x="76200" y="3955915"/>
              <a:ext cx="685801" cy="61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39" name="Группа 41"/>
          <p:cNvGrpSpPr>
            <a:grpSpLocks/>
          </p:cNvGrpSpPr>
          <p:nvPr/>
        </p:nvGrpSpPr>
        <p:grpSpPr bwMode="auto">
          <a:xfrm>
            <a:off x="5095875" y="5176838"/>
            <a:ext cx="4084638" cy="1420812"/>
            <a:chOff x="579813" y="5362687"/>
            <a:chExt cx="3658390" cy="1420326"/>
          </a:xfrm>
        </p:grpSpPr>
        <p:sp>
          <p:nvSpPr>
            <p:cNvPr id="26647" name="Прямоугольник 18"/>
            <p:cNvSpPr>
              <a:spLocks noChangeArrowheads="1"/>
            </p:cNvSpPr>
            <p:nvPr/>
          </p:nvSpPr>
          <p:spPr bwMode="auto">
            <a:xfrm>
              <a:off x="1504507" y="5362687"/>
              <a:ext cx="2733696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500" b="1">
                  <a:latin typeface="Verdana" pitchFamily="34" charset="0"/>
                </a:rPr>
                <a:t>Размещено высокотехнологичное медицинское оборудование</a:t>
              </a:r>
              <a:endParaRPr lang="ru-RU" altLang="ru-RU" sz="1500" b="1"/>
            </a:p>
          </p:txBody>
        </p:sp>
        <p:sp>
          <p:nvSpPr>
            <p:cNvPr id="26648" name="Прямоугольник 19"/>
            <p:cNvSpPr>
              <a:spLocks noChangeArrowheads="1"/>
            </p:cNvSpPr>
            <p:nvPr/>
          </p:nvSpPr>
          <p:spPr bwMode="auto">
            <a:xfrm>
              <a:off x="1699185" y="6436897"/>
              <a:ext cx="2514600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500" b="1">
                  <a:solidFill>
                    <a:srgbClr val="C00000"/>
                  </a:solidFill>
                  <a:latin typeface="Verdana" pitchFamily="34" charset="0"/>
                </a:rPr>
                <a:t>более 500 единиц</a:t>
              </a:r>
              <a:endParaRPr lang="ru-RU" altLang="ru-RU" sz="1500" b="1">
                <a:solidFill>
                  <a:srgbClr val="C00000"/>
                </a:solidFill>
              </a:endParaRPr>
            </a:p>
          </p:txBody>
        </p:sp>
        <p:pic>
          <p:nvPicPr>
            <p:cNvPr id="26649" name="Picture 1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865" t="37865" r="33009" b="35922"/>
            <a:stretch>
              <a:fillRect/>
            </a:stretch>
          </p:blipFill>
          <p:spPr bwMode="auto">
            <a:xfrm>
              <a:off x="579813" y="5573338"/>
              <a:ext cx="1144563" cy="1209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Прямоугольник 42"/>
          <p:cNvSpPr>
            <a:spLocks noChangeArrowheads="1"/>
          </p:cNvSpPr>
          <p:nvPr/>
        </p:nvSpPr>
        <p:spPr bwMode="auto">
          <a:xfrm>
            <a:off x="-25400" y="2032000"/>
            <a:ext cx="2389188" cy="138588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350" dirty="0">
                <a:latin typeface="Verdana" pitchFamily="34" charset="0"/>
                <a:cs typeface="+mn-cs"/>
              </a:rPr>
              <a:t>оказание всех видов специализированной, высокотехнологической медицинской помощи при онкологических заболеваниях</a:t>
            </a:r>
            <a:endParaRPr lang="ru-RU" altLang="ru-RU" sz="1350" b="1" dirty="0">
              <a:latin typeface="+mn-lt"/>
              <a:cs typeface="+mn-cs"/>
            </a:endParaRPr>
          </a:p>
        </p:txBody>
      </p:sp>
      <p:sp>
        <p:nvSpPr>
          <p:cNvPr id="26641" name="Прямоугольник 43"/>
          <p:cNvSpPr>
            <a:spLocks noChangeArrowheads="1"/>
          </p:cNvSpPr>
          <p:nvPr/>
        </p:nvSpPr>
        <p:spPr bwMode="auto">
          <a:xfrm>
            <a:off x="4140200" y="1843088"/>
            <a:ext cx="3608388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73050" indent="-1905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spcAft>
                <a:spcPts val="600"/>
              </a:spcAft>
              <a:buClr>
                <a:srgbClr val="514C2D"/>
              </a:buClr>
              <a:buSzPct val="130000"/>
              <a:buFont typeface="Wingdings" pitchFamily="2" charset="2"/>
              <a:buChar char="§"/>
            </a:pPr>
            <a:r>
              <a:rPr lang="ru-RU" altLang="ru-RU" sz="1300">
                <a:latin typeface="Verdana" pitchFamily="34" charset="0"/>
              </a:rPr>
              <a:t>профилактическая работа и ранняя диагностика злокачественных новообразований;</a:t>
            </a:r>
          </a:p>
          <a:p>
            <a:pPr eaLnBrk="1" hangingPunct="1">
              <a:lnSpc>
                <a:spcPts val="1500"/>
              </a:lnSpc>
              <a:spcBef>
                <a:spcPct val="0"/>
              </a:spcBef>
              <a:spcAft>
                <a:spcPts val="600"/>
              </a:spcAft>
              <a:buClr>
                <a:srgbClr val="514C2D"/>
              </a:buClr>
              <a:buSzPct val="130000"/>
              <a:buFont typeface="Wingdings" pitchFamily="2" charset="2"/>
              <a:buChar char="§"/>
            </a:pPr>
            <a:r>
              <a:rPr lang="ru-RU" altLang="ru-RU" sz="1300">
                <a:latin typeface="Verdana" pitchFamily="34" charset="0"/>
              </a:rPr>
              <a:t>все виды диагностических исследований;</a:t>
            </a:r>
          </a:p>
          <a:p>
            <a:pPr eaLnBrk="1" hangingPunct="1">
              <a:lnSpc>
                <a:spcPts val="1500"/>
              </a:lnSpc>
              <a:spcBef>
                <a:spcPct val="0"/>
              </a:spcBef>
              <a:spcAft>
                <a:spcPts val="600"/>
              </a:spcAft>
              <a:buClr>
                <a:srgbClr val="514C2D"/>
              </a:buClr>
              <a:buSzPct val="130000"/>
              <a:buFont typeface="Wingdings" pitchFamily="2" charset="2"/>
              <a:buChar char="§"/>
            </a:pPr>
            <a:r>
              <a:rPr lang="ru-RU" altLang="ru-RU" sz="1300">
                <a:latin typeface="Verdana" pitchFamily="34" charset="0"/>
              </a:rPr>
              <a:t>высокотехнологическое лечение</a:t>
            </a:r>
          </a:p>
          <a:p>
            <a:pPr eaLnBrk="1" hangingPunct="1">
              <a:lnSpc>
                <a:spcPts val="1500"/>
              </a:lnSpc>
              <a:spcBef>
                <a:spcPct val="0"/>
              </a:spcBef>
              <a:spcAft>
                <a:spcPts val="600"/>
              </a:spcAft>
              <a:buClr>
                <a:srgbClr val="514C2D"/>
              </a:buClr>
              <a:buSzPct val="130000"/>
              <a:buFont typeface="Wingdings" pitchFamily="2" charset="2"/>
              <a:buChar char="§"/>
            </a:pPr>
            <a:r>
              <a:rPr lang="ru-RU" altLang="ru-RU" sz="1300">
                <a:latin typeface="Verdana" pitchFamily="34" charset="0"/>
              </a:rPr>
              <a:t>реабилитация и восстановительное лечение</a:t>
            </a:r>
          </a:p>
        </p:txBody>
      </p:sp>
      <p:sp>
        <p:nvSpPr>
          <p:cNvPr id="26642" name="Прямоугольник 42"/>
          <p:cNvSpPr>
            <a:spLocks noChangeArrowheads="1"/>
          </p:cNvSpPr>
          <p:nvPr/>
        </p:nvSpPr>
        <p:spPr bwMode="auto">
          <a:xfrm>
            <a:off x="107950" y="1557338"/>
            <a:ext cx="38862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b="1">
                <a:latin typeface="Verdana" pitchFamily="34" charset="0"/>
              </a:rPr>
              <a:t>Виды деятельности ГБУЗ СОКОД</a:t>
            </a:r>
            <a:endParaRPr lang="ru-RU" altLang="ru-RU" sz="1500" b="1"/>
          </a:p>
        </p:txBody>
      </p:sp>
      <p:sp>
        <p:nvSpPr>
          <p:cNvPr id="26643" name="Прямоугольник 20"/>
          <p:cNvSpPr>
            <a:spLocks noChangeArrowheads="1"/>
          </p:cNvSpPr>
          <p:nvPr/>
        </p:nvSpPr>
        <p:spPr bwMode="auto">
          <a:xfrm>
            <a:off x="1763713" y="5072063"/>
            <a:ext cx="3024187" cy="172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300" b="1" dirty="0">
                <a:latin typeface="Verdana" pitchFamily="34" charset="0"/>
              </a:rPr>
              <a:t>Количество работающих специалистов в 2018 году </a:t>
            </a:r>
            <a:r>
              <a:rPr lang="ru-RU" altLang="ru-RU" sz="1600" b="1" dirty="0">
                <a:solidFill>
                  <a:srgbClr val="C00000"/>
                </a:solidFill>
                <a:latin typeface="Verdana" pitchFamily="34" charset="0"/>
              </a:rPr>
              <a:t>1933 человек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Verdana" pitchFamily="34" charset="0"/>
              </a:rPr>
              <a:t>в </a:t>
            </a:r>
            <a:r>
              <a:rPr lang="ru-RU" altLang="ru-RU" sz="1200" dirty="0" err="1">
                <a:latin typeface="Verdana" pitchFamily="34" charset="0"/>
              </a:rPr>
              <a:t>т.ч</a:t>
            </a:r>
            <a:r>
              <a:rPr lang="ru-RU" altLang="ru-RU" sz="1200" dirty="0">
                <a:latin typeface="Verdana" pitchFamily="34" charset="0"/>
              </a:rPr>
              <a:t>. врачи – 361 человек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Verdana" pitchFamily="34" charset="0"/>
              </a:rPr>
              <a:t>(</a:t>
            </a:r>
            <a:r>
              <a:rPr lang="ru-RU" altLang="ru-RU" sz="1200" dirty="0">
                <a:latin typeface="Verdana" pitchFamily="34" charset="0"/>
              </a:rPr>
              <a:t>3 Заслуженных врача РФ,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Verdana" pitchFamily="34" charset="0"/>
              </a:rPr>
              <a:t>7 докторов наук, 42 к.м.н.,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Verdana" pitchFamily="34" charset="0"/>
              </a:rPr>
              <a:t>82% высшей и 1 категории</a:t>
            </a:r>
            <a:r>
              <a:rPr lang="ru-RU" altLang="ru-RU" sz="1200" dirty="0" smtClean="0">
                <a:latin typeface="Verdana" pitchFamily="34" charset="0"/>
              </a:rPr>
              <a:t>),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 smtClean="0">
                <a:latin typeface="Verdana" pitchFamily="34" charset="0"/>
              </a:rPr>
              <a:t>СМП – 682 чел., ММП – 157 чел.</a:t>
            </a:r>
            <a:endParaRPr lang="ru-RU" altLang="ru-RU" sz="1200" dirty="0">
              <a:latin typeface="Verdana" pitchFamily="34" charset="0"/>
            </a:endParaRPr>
          </a:p>
        </p:txBody>
      </p:sp>
      <p:sp>
        <p:nvSpPr>
          <p:cNvPr id="26644" name="Прямоугольник 42"/>
          <p:cNvSpPr>
            <a:spLocks noChangeArrowheads="1"/>
          </p:cNvSpPr>
          <p:nvPr/>
        </p:nvSpPr>
        <p:spPr bwMode="auto">
          <a:xfrm>
            <a:off x="4862513" y="1557338"/>
            <a:ext cx="38862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b="1">
                <a:latin typeface="Verdana" pitchFamily="34" charset="0"/>
              </a:rPr>
              <a:t>Направления деятельности</a:t>
            </a:r>
            <a:endParaRPr lang="ru-RU" altLang="ru-RU" sz="1500" b="1"/>
          </a:p>
        </p:txBody>
      </p:sp>
      <p:pic>
        <p:nvPicPr>
          <p:cNvPr id="26645" name="Picture 35" descr="Картинки по запросу медицина pn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2033588"/>
            <a:ext cx="132238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6" name="Рисунок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94615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43650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Диаграмма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2363868"/>
              </p:ext>
            </p:extLst>
          </p:nvPr>
        </p:nvGraphicFramePr>
        <p:xfrm>
          <a:off x="14255" y="1760560"/>
          <a:ext cx="3819589" cy="22912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8" name="Диаграмма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2016837"/>
              </p:ext>
            </p:extLst>
          </p:nvPr>
        </p:nvGraphicFramePr>
        <p:xfrm>
          <a:off x="4414456" y="1807072"/>
          <a:ext cx="4130675" cy="25680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1748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smtClean="0">
                <a:latin typeface="Verdana" pitchFamily="34" charset="0"/>
                <a:cs typeface="Arial" charset="0"/>
              </a:rPr>
              <a:t>Контрактная служба заказчика:</a:t>
            </a:r>
          </a:p>
        </p:txBody>
      </p:sp>
      <p:sp>
        <p:nvSpPr>
          <p:cNvPr id="31749" name="Выгнутая вправо стрелка 10"/>
          <p:cNvSpPr>
            <a:spLocks noChangeArrowheads="1"/>
          </p:cNvSpPr>
          <p:nvPr/>
        </p:nvSpPr>
        <p:spPr bwMode="auto">
          <a:xfrm>
            <a:off x="8472107" y="3546475"/>
            <a:ext cx="533400" cy="1295400"/>
          </a:xfrm>
          <a:prstGeom prst="curvedLeftArrow">
            <a:avLst>
              <a:gd name="adj1" fmla="val 25017"/>
              <a:gd name="adj2" fmla="val 49999"/>
              <a:gd name="adj3" fmla="val 25000"/>
            </a:avLst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1751" name="Прямоугольник 225"/>
          <p:cNvSpPr>
            <a:spLocks noChangeArrowheads="1"/>
          </p:cNvSpPr>
          <p:nvPr/>
        </p:nvSpPr>
        <p:spPr bwMode="auto">
          <a:xfrm>
            <a:off x="5984495" y="1500686"/>
            <a:ext cx="24876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C00000"/>
                </a:solidFill>
                <a:latin typeface="Verdana" pitchFamily="34" charset="0"/>
              </a:rPr>
              <a:t>Экономия по торгам</a:t>
            </a:r>
          </a:p>
        </p:txBody>
      </p:sp>
      <p:sp>
        <p:nvSpPr>
          <p:cNvPr id="19" name="AutoShape 3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rot="5400000">
            <a:off x="3345656" y="2653507"/>
            <a:ext cx="1752600" cy="214313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10800000" vert="eaVert"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200" kern="0">
              <a:solidFill>
                <a:srgbClr val="000000"/>
              </a:solidFill>
            </a:endParaRPr>
          </a:p>
        </p:txBody>
      </p:sp>
      <p:sp>
        <p:nvSpPr>
          <p:cNvPr id="20" name="AutoShape 3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5400000">
            <a:off x="3102021" y="5250159"/>
            <a:ext cx="1752600" cy="214312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10800000" vert="eaVert"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200" kern="0">
              <a:solidFill>
                <a:srgbClr val="000000"/>
              </a:solidFill>
            </a:endParaRPr>
          </a:p>
        </p:txBody>
      </p:sp>
      <p:sp>
        <p:nvSpPr>
          <p:cNvPr id="31757" name="Rectangle 2"/>
          <p:cNvSpPr txBox="1">
            <a:spLocks noChangeArrowheads="1"/>
          </p:cNvSpPr>
          <p:nvPr/>
        </p:nvSpPr>
        <p:spPr bwMode="auto">
          <a:xfrm>
            <a:off x="1752600" y="895350"/>
            <a:ext cx="73914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70000"/>
              </a:lnSpc>
              <a:defRPr sz="2000" b="1">
                <a:solidFill>
                  <a:srgbClr val="68613A"/>
                </a:solidFill>
                <a:latin typeface="Verdana" pitchFamily="34" charset="0"/>
                <a:ea typeface="+mj-ea"/>
                <a:cs typeface="Times New Roman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ru-RU" dirty="0"/>
              <a:t>Заключение и исполнение контрактов</a:t>
            </a:r>
          </a:p>
        </p:txBody>
      </p:sp>
      <p:sp>
        <p:nvSpPr>
          <p:cNvPr id="31759" name="Прямоугольник 225"/>
          <p:cNvSpPr>
            <a:spLocks noChangeArrowheads="1"/>
          </p:cNvSpPr>
          <p:nvPr/>
        </p:nvSpPr>
        <p:spPr bwMode="auto">
          <a:xfrm>
            <a:off x="228600" y="1453772"/>
            <a:ext cx="33909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rgbClr val="C00000"/>
                </a:solidFill>
                <a:latin typeface="Verdana" pitchFamily="34" charset="0"/>
              </a:rPr>
              <a:t>Совместные торги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 flipV="1">
            <a:off x="6424250" y="1862636"/>
            <a:ext cx="1560512" cy="557212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52"/>
          <p:cNvSpPr>
            <a:spLocks noChangeArrowheads="1"/>
          </p:cNvSpPr>
          <p:nvPr/>
        </p:nvSpPr>
        <p:spPr bwMode="auto">
          <a:xfrm>
            <a:off x="4795836" y="4876800"/>
            <a:ext cx="4130675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300" b="1" u="sng" dirty="0" smtClean="0">
                <a:latin typeface="Verdana" pitchFamily="34" charset="0"/>
              </a:rPr>
              <a:t>Меры по увеличению Экономии</a:t>
            </a:r>
          </a:p>
          <a:p>
            <a:pPr marL="285750" indent="-285750">
              <a:spcBef>
                <a:spcPct val="0"/>
              </a:spcBef>
              <a:defRPr/>
            </a:pPr>
            <a:r>
              <a:rPr lang="ru-RU" altLang="ru-RU" sz="1300" dirty="0" smtClean="0">
                <a:latin typeface="Verdana" pitchFamily="34" charset="0"/>
              </a:rPr>
              <a:t>Увеличение количества </a:t>
            </a:r>
            <a:r>
              <a:rPr lang="ru-RU" altLang="ru-RU" sz="1300" dirty="0" err="1" smtClean="0">
                <a:latin typeface="Verdana" pitchFamily="34" charset="0"/>
              </a:rPr>
              <a:t>монолотов</a:t>
            </a:r>
            <a:endParaRPr lang="ru-RU" altLang="ru-RU" sz="1300" dirty="0" smtClean="0">
              <a:latin typeface="Verdana" pitchFamily="34" charset="0"/>
            </a:endParaRPr>
          </a:p>
          <a:p>
            <a:pPr marL="285750" indent="-285750">
              <a:spcBef>
                <a:spcPct val="0"/>
              </a:spcBef>
              <a:defRPr/>
            </a:pPr>
            <a:r>
              <a:rPr lang="ru-RU" altLang="ru-RU" sz="1300" dirty="0" smtClean="0">
                <a:latin typeface="Verdana" pitchFamily="34" charset="0"/>
              </a:rPr>
              <a:t>Увеличение каталогов ТРУ</a:t>
            </a:r>
          </a:p>
          <a:p>
            <a:pPr marL="285750" indent="-285750">
              <a:spcBef>
                <a:spcPct val="0"/>
              </a:spcBef>
              <a:defRPr/>
            </a:pPr>
            <a:r>
              <a:rPr lang="ru-RU" sz="1300" dirty="0" smtClean="0">
                <a:latin typeface="Verdana" pitchFamily="34" charset="0"/>
              </a:rPr>
              <a:t>Увеличение количества конкурентных процедур;</a:t>
            </a:r>
          </a:p>
          <a:p>
            <a:pPr marL="285750" indent="-285750">
              <a:spcBef>
                <a:spcPct val="0"/>
              </a:spcBef>
              <a:defRPr/>
            </a:pPr>
            <a:r>
              <a:rPr lang="ru-RU" altLang="ru-RU" sz="1300" dirty="0" smtClean="0">
                <a:latin typeface="Verdana" pitchFamily="34" charset="0"/>
              </a:rPr>
              <a:t>Экономия НМЦК в ходе проверки </a:t>
            </a:r>
            <a:endParaRPr lang="ru-RU" altLang="ru-RU" sz="1300" b="1" dirty="0" smtClean="0">
              <a:solidFill>
                <a:srgbClr val="FF0000"/>
              </a:solidFill>
              <a:latin typeface="Verdana" pitchFamily="34" charset="0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7"/>
          <a:srcRect l="36614" t="53193" r="59843" b="40595"/>
          <a:stretch>
            <a:fillRect/>
          </a:stretch>
        </p:blipFill>
        <p:spPr bwMode="auto">
          <a:xfrm>
            <a:off x="4724400" y="4847585"/>
            <a:ext cx="447675" cy="4413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1764" name="Скругленный прямоугольник 3"/>
          <p:cNvSpPr>
            <a:spLocks noChangeArrowheads="1"/>
          </p:cNvSpPr>
          <p:nvPr/>
        </p:nvSpPr>
        <p:spPr bwMode="auto">
          <a:xfrm flipV="1">
            <a:off x="4795836" y="4932363"/>
            <a:ext cx="4130675" cy="1392237"/>
          </a:xfrm>
          <a:prstGeom prst="roundRect">
            <a:avLst>
              <a:gd name="adj" fmla="val 16667"/>
            </a:avLst>
          </a:prstGeom>
          <a:noFill/>
          <a:ln w="53975" algn="ctr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cs typeface="Arial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17962" y="6368102"/>
            <a:ext cx="2133600" cy="476250"/>
          </a:xfrm>
        </p:spPr>
        <p:txBody>
          <a:bodyPr/>
          <a:lstStyle/>
          <a:p>
            <a:pPr>
              <a:defRPr/>
            </a:pPr>
            <a:fld id="{053CC376-616B-4E6D-888A-71C7EF8648E0}" type="slidenum">
              <a:rPr lang="ru-RU" smtClean="0"/>
              <a:pPr>
                <a:defRPr/>
              </a:pPr>
              <a:t>30</a:t>
            </a:fld>
            <a:endParaRPr lang="ru-RU" dirty="0"/>
          </a:p>
        </p:txBody>
      </p:sp>
      <p:graphicFrame>
        <p:nvGraphicFramePr>
          <p:cNvPr id="33" name="Диаграмма 3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7077535"/>
              </p:ext>
            </p:extLst>
          </p:nvPr>
        </p:nvGraphicFramePr>
        <p:xfrm>
          <a:off x="0" y="4094163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5" name="Прямоугольник 225"/>
          <p:cNvSpPr>
            <a:spLocks noChangeArrowheads="1"/>
          </p:cNvSpPr>
          <p:nvPr/>
        </p:nvSpPr>
        <p:spPr bwMode="auto">
          <a:xfrm>
            <a:off x="304800" y="3886200"/>
            <a:ext cx="4114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rgbClr val="C00000"/>
                </a:solidFill>
                <a:latin typeface="Verdana" pitchFamily="34" charset="0"/>
              </a:rPr>
              <a:t>По способам закупки</a:t>
            </a:r>
          </a:p>
        </p:txBody>
      </p:sp>
      <p:sp>
        <p:nvSpPr>
          <p:cNvPr id="36" name="AutoShape 3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5400000">
            <a:off x="3740944" y="5722144"/>
            <a:ext cx="1752600" cy="214312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10800000" vert="eaVert"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200" kern="0">
              <a:solidFill>
                <a:srgbClr val="000000"/>
              </a:solidFill>
            </a:endParaRPr>
          </a:p>
        </p:txBody>
      </p:sp>
      <p:cxnSp>
        <p:nvCxnSpPr>
          <p:cNvPr id="39" name="Прямая со стрелкой 38"/>
          <p:cNvCxnSpPr/>
          <p:nvPr/>
        </p:nvCxnSpPr>
        <p:spPr>
          <a:xfrm flipV="1">
            <a:off x="3341345" y="4375150"/>
            <a:ext cx="751230" cy="250826"/>
          </a:xfrm>
          <a:prstGeom prst="straightConnector1">
            <a:avLst/>
          </a:prstGeom>
          <a:ln w="476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234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990600" y="1600200"/>
            <a:ext cx="7391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altLang="ru-RU" sz="32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Благодарю за внимание</a:t>
            </a:r>
            <a:r>
              <a:rPr lang="ru-RU" altLang="ru-RU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en-US" altLang="ru-RU" sz="3200" b="1" kern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endParaRPr lang="en-US" altLang="ru-RU" sz="3200" b="1" kern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altLang="ru-RU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Тел. 994-68-40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en-US" altLang="ru-RU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email</a:t>
            </a:r>
            <a:r>
              <a:rPr lang="ru-RU" altLang="ru-RU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ShishkovaSG@samaraonko.ru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972001889"/>
              </p:ext>
            </p:extLst>
          </p:nvPr>
        </p:nvGraphicFramePr>
        <p:xfrm>
          <a:off x="0" y="4191000"/>
          <a:ext cx="2971800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4382590"/>
              </p:ext>
            </p:extLst>
          </p:nvPr>
        </p:nvGraphicFramePr>
        <p:xfrm>
          <a:off x="5791200" y="4191000"/>
          <a:ext cx="3200400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Диаграмма 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191000"/>
            <a:ext cx="28956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>
            <a:off x="755650" y="981075"/>
            <a:ext cx="8208963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1" name="Picture 3"/>
          <p:cNvPicPr>
            <a:picLocks noChangeAspect="1" noChangeArrowheads="1"/>
          </p:cNvPicPr>
          <p:nvPr/>
        </p:nvPicPr>
        <p:blipFill rotWithShape="1">
          <a:blip r:embed="rId2"/>
          <a:srcRect l="11293" t="6178" r="11967" b="3918"/>
          <a:stretch/>
        </p:blipFill>
        <p:spPr bwMode="auto">
          <a:xfrm>
            <a:off x="0" y="1916113"/>
            <a:ext cx="3592513" cy="4941887"/>
          </a:xfrm>
          <a:prstGeom prst="rect">
            <a:avLst/>
          </a:prstGeom>
          <a:ln w="28575">
            <a:solidFill>
              <a:srgbClr val="0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1639888" y="863600"/>
            <a:ext cx="7556500" cy="492125"/>
          </a:xfrm>
        </p:spPr>
        <p:txBody>
          <a:bodyPr/>
          <a:lstStyle/>
          <a:p>
            <a:pPr algn="r" eaLnBrk="1" hangingPunct="1">
              <a:defRPr/>
            </a:pPr>
            <a:r>
              <a:rPr lang="ru-RU" altLang="ru-RU" sz="2000" b="1" dirty="0">
                <a:solidFill>
                  <a:srgbClr val="68613A"/>
                </a:solidFill>
                <a:latin typeface="Verdana" pitchFamily="34" charset="0"/>
                <a:ea typeface="+mn-ea"/>
                <a:cs typeface="Times New Roman" pitchFamily="18" charset="0"/>
              </a:rPr>
              <a:t>    </a:t>
            </a:r>
            <a:r>
              <a:rPr lang="ru-RU" altLang="ru-RU" sz="2000" b="1" dirty="0" smtClean="0">
                <a:solidFill>
                  <a:srgbClr val="68613A"/>
                </a:solidFill>
                <a:latin typeface="Verdana" pitchFamily="34" charset="0"/>
                <a:ea typeface="+mn-ea"/>
                <a:cs typeface="Times New Roman" pitchFamily="18" charset="0"/>
              </a:rPr>
              <a:t>Политика в области </a:t>
            </a:r>
            <a:r>
              <a:rPr lang="ru-RU" altLang="ru-RU" sz="2000" b="1" dirty="0">
                <a:solidFill>
                  <a:srgbClr val="68613A"/>
                </a:solidFill>
                <a:latin typeface="Verdana" pitchFamily="34" charset="0"/>
                <a:ea typeface="+mn-ea"/>
                <a:cs typeface="Times New Roman" pitchFamily="18" charset="0"/>
              </a:rPr>
              <a:t>качества и эффективности</a:t>
            </a:r>
          </a:p>
        </p:txBody>
      </p:sp>
      <p:sp>
        <p:nvSpPr>
          <p:cNvPr id="2765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07225" y="14288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F723DE2B-DCD1-44CE-B1C4-20C433716BD8}" type="slidenum">
              <a:rPr lang="ru-RU" altLang="ru-RU" sz="1600" b="1" smtClean="0">
                <a:cs typeface="Arial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4</a:t>
            </a:fld>
            <a:endParaRPr lang="ru-RU" altLang="ru-RU" sz="1600" b="1" smtClean="0">
              <a:cs typeface="Arial" pitchFamily="34" charset="0"/>
            </a:endParaRPr>
          </a:p>
        </p:txBody>
      </p:sp>
      <p:sp>
        <p:nvSpPr>
          <p:cNvPr id="4102" name="Скругленный прямоугольник 13"/>
          <p:cNvSpPr>
            <a:spLocks noChangeArrowheads="1"/>
          </p:cNvSpPr>
          <p:nvPr/>
        </p:nvSpPr>
        <p:spPr bwMode="auto">
          <a:xfrm>
            <a:off x="4859338" y="1484313"/>
            <a:ext cx="4391025" cy="20256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 algn="ctr">
            <a:solidFill>
              <a:srgbClr val="514C2D"/>
            </a:solidFill>
            <a:round/>
            <a:headEnd/>
            <a:tailEnd/>
          </a:ln>
        </p:spPr>
        <p:txBody>
          <a:bodyPr rIns="0" anchor="ctr"/>
          <a:lstStyle>
            <a:lvl1pPr marL="4508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u="sng" dirty="0" smtClean="0">
                <a:solidFill>
                  <a:srgbClr val="FF0000"/>
                </a:solidFill>
                <a:latin typeface="Verdana" pitchFamily="34" charset="0"/>
              </a:rPr>
              <a:t>Миссия ГБУЗ СОКОД - </a:t>
            </a:r>
            <a:r>
              <a:rPr lang="ru-RU" altLang="ru-RU" b="1" dirty="0" smtClean="0">
                <a:latin typeface="Verdana" pitchFamily="34" charset="0"/>
              </a:rPr>
              <a:t>постоянно развивать, непрерывно обеспечивать</a:t>
            </a:r>
          </a:p>
          <a:p>
            <a:pPr marL="100013" indent="-6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dirty="0" smtClean="0">
                <a:latin typeface="Verdana" pitchFamily="34" charset="0"/>
              </a:rPr>
              <a:t>качественную медицинскую помощь на уровне  мировых стандартов</a:t>
            </a:r>
            <a:endParaRPr lang="ru-RU" altLang="ru-RU" dirty="0" smtClean="0">
              <a:latin typeface="Verdana" pitchFamily="34" charset="0"/>
            </a:endParaRPr>
          </a:p>
        </p:txBody>
      </p:sp>
      <p:pic>
        <p:nvPicPr>
          <p:cNvPr id="27655" name="Picture 13" descr="Картинки по запросу миссия 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713" y="1395413"/>
            <a:ext cx="1296987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3384550"/>
            <a:ext cx="1844675" cy="260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7" name="Picture 4" descr="http://samaraonko.ru/c/source/47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075" y="3919538"/>
            <a:ext cx="1698625" cy="257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Picture 6" descr="http://samaraonko.ru/c/source/48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150" y="4410075"/>
            <a:ext cx="1677988" cy="247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9" name="Picture 5" descr="http://samaraonko.ru/c/source/483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638" y="3976688"/>
            <a:ext cx="1831975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494213"/>
            <a:ext cx="1690687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61" name="Рисунок 2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94615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304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Скругленный прямоугольник 26"/>
          <p:cNvSpPr>
            <a:spLocks noChangeArrowheads="1"/>
          </p:cNvSpPr>
          <p:nvPr/>
        </p:nvSpPr>
        <p:spPr bwMode="auto">
          <a:xfrm>
            <a:off x="4494213" y="4138613"/>
            <a:ext cx="3097212" cy="2673350"/>
          </a:xfrm>
          <a:prstGeom prst="roundRect">
            <a:avLst>
              <a:gd name="adj" fmla="val 4417"/>
            </a:avLst>
          </a:prstGeom>
          <a:solidFill>
            <a:srgbClr val="F4F3EC"/>
          </a:solidFill>
          <a:ln w="9525" algn="ctr">
            <a:solidFill>
              <a:srgbClr val="514C2D"/>
            </a:solidFill>
            <a:round/>
            <a:headEnd/>
            <a:tailEnd/>
          </a:ln>
        </p:spPr>
        <p:txBody>
          <a:bodyPr tIns="0" bIns="0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400" b="1">
              <a:latin typeface="Verdana" pitchFamily="34" charset="0"/>
            </a:endParaRPr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1692275" y="944563"/>
            <a:ext cx="7451725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  <a:t>Характеристика ГБУЗ СОКОД </a:t>
            </a:r>
          </a:p>
        </p:txBody>
      </p:sp>
      <p:pic>
        <p:nvPicPr>
          <p:cNvPr id="30724" name="Picture 8" descr="IMG_2966"/>
          <p:cNvPicPr>
            <a:picLocks noChangeAspect="1" noChangeArrowheads="1"/>
          </p:cNvPicPr>
          <p:nvPr/>
        </p:nvPicPr>
        <p:blipFill>
          <a:blip r:embed="rId2" cstate="print">
            <a:lum bright="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75" y="1944688"/>
            <a:ext cx="2217738" cy="1655762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5" name="Picture 9" descr="Изображение 0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575" y="1944688"/>
            <a:ext cx="1946275" cy="1655762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5" descr="Изображение 0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1954213"/>
            <a:ext cx="2181225" cy="1703387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7" name="Picture 6" descr="Изображение 00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788" y="1954213"/>
            <a:ext cx="2063750" cy="1703387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8" name="Picture 8" descr="DSC_0195"/>
          <p:cNvPicPr>
            <a:picLocks noChangeAspect="1" noChangeArrowheads="1"/>
          </p:cNvPicPr>
          <p:nvPr/>
        </p:nvPicPr>
        <p:blipFill>
          <a:blip r:embed="rId6" cstate="print">
            <a:lum bright="12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4652963"/>
            <a:ext cx="2247900" cy="1806575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9" name="Picture 9" descr="ARH_877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4652963"/>
            <a:ext cx="2263775" cy="1806575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30" name="Скругленный прямоугольник 24"/>
          <p:cNvSpPr>
            <a:spLocks noChangeArrowheads="1"/>
          </p:cNvSpPr>
          <p:nvPr/>
        </p:nvSpPr>
        <p:spPr bwMode="auto">
          <a:xfrm>
            <a:off x="4357688" y="3789363"/>
            <a:ext cx="4606925" cy="519112"/>
          </a:xfrm>
          <a:prstGeom prst="roundRect">
            <a:avLst>
              <a:gd name="adj" fmla="val 4417"/>
            </a:avLst>
          </a:prstGeom>
          <a:solidFill>
            <a:srgbClr val="F4F3EC"/>
          </a:solidFill>
          <a:ln w="9525" algn="ctr">
            <a:solidFill>
              <a:srgbClr val="514C2D"/>
            </a:solidFill>
            <a:round/>
            <a:headEnd/>
            <a:tailEnd/>
          </a:ln>
        </p:spPr>
        <p:txBody>
          <a:bodyPr tIns="0" bIns="0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400" b="1">
              <a:latin typeface="Verdana" pitchFamily="34" charset="0"/>
            </a:endParaRPr>
          </a:p>
        </p:txBody>
      </p:sp>
      <p:sp>
        <p:nvSpPr>
          <p:cNvPr id="30731" name="Rectangle 7"/>
          <p:cNvSpPr>
            <a:spLocks noChangeArrowheads="1"/>
          </p:cNvSpPr>
          <p:nvPr/>
        </p:nvSpPr>
        <p:spPr bwMode="auto">
          <a:xfrm>
            <a:off x="4737100" y="3789363"/>
            <a:ext cx="40211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97" tIns="43349" rIns="86697" bIns="43349" anchor="ctr">
            <a:spAutoFit/>
          </a:bodyPr>
          <a:lstStyle>
            <a:lvl1pPr defTabSz="1247775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4777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47775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47775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47775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latin typeface="Verdana" pitchFamily="34" charset="0"/>
              </a:rPr>
              <a:t>Ежедневно выполняется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latin typeface="Verdana" pitchFamily="34" charset="0"/>
              </a:rPr>
              <a:t> </a:t>
            </a:r>
            <a:r>
              <a:rPr lang="ru-RU" altLang="ru-RU" sz="1400" b="1">
                <a:solidFill>
                  <a:srgbClr val="FF0000"/>
                </a:solidFill>
                <a:latin typeface="Verdana" pitchFamily="34" charset="0"/>
              </a:rPr>
              <a:t>45-50</a:t>
            </a:r>
            <a:r>
              <a:rPr lang="ru-RU" altLang="ru-RU" sz="1400" b="1">
                <a:latin typeface="Verdana" pitchFamily="34" charset="0"/>
              </a:rPr>
              <a:t> операций</a:t>
            </a:r>
          </a:p>
        </p:txBody>
      </p:sp>
      <p:sp>
        <p:nvSpPr>
          <p:cNvPr id="30732" name="Rectangle 7"/>
          <p:cNvSpPr>
            <a:spLocks noChangeArrowheads="1"/>
          </p:cNvSpPr>
          <p:nvPr/>
        </p:nvSpPr>
        <p:spPr bwMode="auto">
          <a:xfrm>
            <a:off x="4427538" y="4211638"/>
            <a:ext cx="3024187" cy="267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97" tIns="43349" rIns="86697" bIns="43349" anchor="ctr">
            <a:spAutoFit/>
          </a:bodyPr>
          <a:lstStyle>
            <a:lvl1pPr indent="268288" defTabSz="1247775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4777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47775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47775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47775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</a:pPr>
            <a:r>
              <a:rPr lang="ru-RU" altLang="ru-RU" sz="1400">
                <a:latin typeface="Verdana" pitchFamily="34" charset="0"/>
              </a:rPr>
              <a:t>высокотехнологичные расширенные, комбинированные, реконструктивно-пластические и органосохранные</a:t>
            </a:r>
          </a:p>
          <a:p>
            <a:pPr algn="just" eaLnBrk="1" hangingPunct="1">
              <a:spcBef>
                <a:spcPct val="0"/>
              </a:spcBef>
            </a:pPr>
            <a:r>
              <a:rPr lang="ru-RU" altLang="ru-RU" sz="1400">
                <a:latin typeface="Verdana" pitchFamily="34" charset="0"/>
              </a:rPr>
              <a:t>эндохирургические операции при раке почки, надпочечников,  раке легкого, толстой кишки, раке желудка и опухолях женских половых органов</a:t>
            </a:r>
          </a:p>
        </p:txBody>
      </p:sp>
      <p:pic>
        <p:nvPicPr>
          <p:cNvPr id="23" name="Picture 3" descr="DSC_005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8"/>
          <a:srcRect t="5927"/>
          <a:stretch>
            <a:fillRect/>
          </a:stretch>
        </p:blipFill>
        <p:spPr>
          <a:xfrm>
            <a:off x="7408863" y="4300538"/>
            <a:ext cx="1735137" cy="2541587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734" name="Скругленный прямоугольник 24"/>
          <p:cNvSpPr>
            <a:spLocks noChangeArrowheads="1"/>
          </p:cNvSpPr>
          <p:nvPr/>
        </p:nvSpPr>
        <p:spPr bwMode="auto">
          <a:xfrm>
            <a:off x="107950" y="1484313"/>
            <a:ext cx="4249738" cy="433387"/>
          </a:xfrm>
          <a:prstGeom prst="roundRect">
            <a:avLst>
              <a:gd name="adj" fmla="val 4417"/>
            </a:avLst>
          </a:prstGeom>
          <a:solidFill>
            <a:srgbClr val="F4F3EC"/>
          </a:solidFill>
          <a:ln w="9525" algn="ctr">
            <a:solidFill>
              <a:srgbClr val="514C2D"/>
            </a:solidFill>
            <a:round/>
            <a:headEnd/>
            <a:tailEnd/>
          </a:ln>
        </p:spPr>
        <p:txBody>
          <a:bodyPr tIns="0" bIns="0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latin typeface="Verdana" pitchFamily="34" charset="0"/>
              </a:rPr>
              <a:t>Единый стационарно-поликлинический комплекс</a:t>
            </a:r>
          </a:p>
        </p:txBody>
      </p:sp>
      <p:sp>
        <p:nvSpPr>
          <p:cNvPr id="30735" name="Скругленный прямоугольник 24"/>
          <p:cNvSpPr>
            <a:spLocks noChangeArrowheads="1"/>
          </p:cNvSpPr>
          <p:nvPr/>
        </p:nvSpPr>
        <p:spPr bwMode="auto">
          <a:xfrm>
            <a:off x="44450" y="3789363"/>
            <a:ext cx="4248150" cy="504825"/>
          </a:xfrm>
          <a:prstGeom prst="roundRect">
            <a:avLst>
              <a:gd name="adj" fmla="val 4417"/>
            </a:avLst>
          </a:prstGeom>
          <a:solidFill>
            <a:srgbClr val="F4F3EC"/>
          </a:solidFill>
          <a:ln w="9525" algn="ctr">
            <a:solidFill>
              <a:srgbClr val="514C2D"/>
            </a:solidFill>
            <a:round/>
            <a:headEnd/>
            <a:tailEnd/>
          </a:ln>
        </p:spPr>
        <p:txBody>
          <a:bodyPr tIns="0" bIns="0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b="1">
              <a:latin typeface="Verdana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latin typeface="Verdana" pitchFamily="34" charset="0"/>
              </a:rPr>
              <a:t>Удобство и комфорт для пациентов</a:t>
            </a:r>
          </a:p>
        </p:txBody>
      </p:sp>
      <p:sp>
        <p:nvSpPr>
          <p:cNvPr id="30736" name="Скругленный прямоугольник 24"/>
          <p:cNvSpPr>
            <a:spLocks noChangeArrowheads="1"/>
          </p:cNvSpPr>
          <p:nvPr/>
        </p:nvSpPr>
        <p:spPr bwMode="auto">
          <a:xfrm>
            <a:off x="4643438" y="1484313"/>
            <a:ext cx="4208462" cy="444500"/>
          </a:xfrm>
          <a:prstGeom prst="roundRect">
            <a:avLst>
              <a:gd name="adj" fmla="val 4417"/>
            </a:avLst>
          </a:prstGeom>
          <a:solidFill>
            <a:srgbClr val="F4F3EC"/>
          </a:solidFill>
          <a:ln w="9525" algn="ctr">
            <a:solidFill>
              <a:srgbClr val="514C2D"/>
            </a:solidFill>
            <a:round/>
            <a:headEnd/>
            <a:tailEnd/>
          </a:ln>
        </p:spPr>
        <p:txBody>
          <a:bodyPr tIns="0" bIns="0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FF0000"/>
                </a:solidFill>
                <a:latin typeface="Verdana" pitchFamily="34" charset="0"/>
              </a:rPr>
              <a:t>18</a:t>
            </a:r>
            <a:r>
              <a:rPr lang="ru-RU" altLang="ru-RU" sz="1400" b="1">
                <a:latin typeface="Verdana" pitchFamily="34" charset="0"/>
              </a:rPr>
              <a:t> операционных по технологии «стерильных помещений»</a:t>
            </a:r>
          </a:p>
        </p:txBody>
      </p:sp>
      <p:pic>
        <p:nvPicPr>
          <p:cNvPr id="30737" name="Рисунок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94615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524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427163" y="984250"/>
            <a:ext cx="7593012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  <a:t>Характеристика ГБУЗ СОКОД </a:t>
            </a:r>
          </a:p>
        </p:txBody>
      </p:sp>
      <p:grpSp>
        <p:nvGrpSpPr>
          <p:cNvPr id="31747" name="Группа 2"/>
          <p:cNvGrpSpPr>
            <a:grpSpLocks/>
          </p:cNvGrpSpPr>
          <p:nvPr/>
        </p:nvGrpSpPr>
        <p:grpSpPr bwMode="auto">
          <a:xfrm>
            <a:off x="107950" y="1562100"/>
            <a:ext cx="4392613" cy="2898775"/>
            <a:chOff x="107950" y="1493148"/>
            <a:chExt cx="4392613" cy="2899465"/>
          </a:xfrm>
        </p:grpSpPr>
        <p:pic>
          <p:nvPicPr>
            <p:cNvPr id="3" name="Picture 6" descr="CIMG145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125" y="2927350"/>
              <a:ext cx="2117725" cy="146526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8" descr="PICT001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9175" y="1493148"/>
              <a:ext cx="2211388" cy="139541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0" descr="CIMG357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" y="1493148"/>
              <a:ext cx="2132013" cy="139541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1" descr="CIMG419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6638" y="2927350"/>
              <a:ext cx="2193925" cy="146526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74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029A1B9C-3CD3-42FD-83AE-1346BC5214B8}" type="slidenum">
              <a:rPr lang="ru-RU" altLang="ru-RU" sz="1600" b="1" smtClean="0">
                <a:solidFill>
                  <a:srgbClr val="898989"/>
                </a:solidFill>
                <a:cs typeface="Arial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</a:t>
            </a:fld>
            <a:endParaRPr lang="ru-RU" altLang="ru-RU" sz="1600" b="1" smtClean="0">
              <a:solidFill>
                <a:srgbClr val="898989"/>
              </a:solidFill>
              <a:cs typeface="Arial" pitchFamily="34" charset="0"/>
            </a:endParaRPr>
          </a:p>
        </p:txBody>
      </p:sp>
      <p:grpSp>
        <p:nvGrpSpPr>
          <p:cNvPr id="31749" name="Группа 1"/>
          <p:cNvGrpSpPr>
            <a:grpSpLocks/>
          </p:cNvGrpSpPr>
          <p:nvPr/>
        </p:nvGrpSpPr>
        <p:grpSpPr bwMode="auto">
          <a:xfrm>
            <a:off x="4716463" y="1557338"/>
            <a:ext cx="4319587" cy="2371725"/>
            <a:chOff x="3492500" y="-959520"/>
            <a:chExt cx="4320381" cy="2372395"/>
          </a:xfrm>
        </p:grpSpPr>
        <p:sp>
          <p:nvSpPr>
            <p:cNvPr id="31763" name="Скругленный прямоугольник 24"/>
            <p:cNvSpPr>
              <a:spLocks noChangeArrowheads="1"/>
            </p:cNvSpPr>
            <p:nvPr/>
          </p:nvSpPr>
          <p:spPr bwMode="auto">
            <a:xfrm>
              <a:off x="3492500" y="-959520"/>
              <a:ext cx="4320381" cy="2372395"/>
            </a:xfrm>
            <a:prstGeom prst="roundRect">
              <a:avLst>
                <a:gd name="adj" fmla="val 4417"/>
              </a:avLst>
            </a:prstGeom>
            <a:solidFill>
              <a:srgbClr val="F4F3EC"/>
            </a:solidFill>
            <a:ln w="9525" algn="ctr">
              <a:solidFill>
                <a:srgbClr val="514C2D"/>
              </a:solidFill>
              <a:round/>
              <a:headEnd/>
              <a:tailEnd/>
            </a:ln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>
                  <a:latin typeface="Verdana" pitchFamily="34" charset="0"/>
                </a:rPr>
                <a:t>Уточняющая диагностика с применением оборудования экспертного класса</a:t>
              </a:r>
            </a:p>
          </p:txBody>
        </p:sp>
        <p:pic>
          <p:nvPicPr>
            <p:cNvPr id="31764" name="Picture 7" descr="Изображение 02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-168275"/>
              <a:ext cx="1865312" cy="1439862"/>
            </a:xfrm>
            <a:prstGeom prst="rect">
              <a:avLst/>
            </a:prstGeom>
            <a:noFill/>
            <a:ln w="9525">
              <a:solidFill>
                <a:srgbClr val="6699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765" name="Picture 4" descr="Изображение 04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54" y="-190500"/>
              <a:ext cx="2089150" cy="1476375"/>
            </a:xfrm>
            <a:prstGeom prst="rect">
              <a:avLst/>
            </a:prstGeom>
            <a:noFill/>
            <a:ln w="9525">
              <a:solidFill>
                <a:srgbClr val="6699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1750" name="Скругленный прямоугольник 26"/>
          <p:cNvSpPr>
            <a:spLocks noChangeArrowheads="1"/>
          </p:cNvSpPr>
          <p:nvPr/>
        </p:nvSpPr>
        <p:spPr bwMode="auto">
          <a:xfrm>
            <a:off x="4716463" y="4014788"/>
            <a:ext cx="4319587" cy="490537"/>
          </a:xfrm>
          <a:prstGeom prst="roundRect">
            <a:avLst>
              <a:gd name="adj" fmla="val 23755"/>
            </a:avLst>
          </a:prstGeom>
          <a:solidFill>
            <a:srgbClr val="F4F3EC"/>
          </a:solidFill>
          <a:ln w="9525" algn="ctr">
            <a:solidFill>
              <a:srgbClr val="514C2D"/>
            </a:solidFill>
            <a:round/>
            <a:headEnd/>
            <a:tailEnd/>
          </a:ln>
        </p:spPr>
        <p:txBody>
          <a:bodyPr tIns="0" bIns="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latin typeface="Verdana" pitchFamily="34" charset="0"/>
              </a:rPr>
              <a:t>Все виды диагностических и лабораторных исследований</a:t>
            </a:r>
          </a:p>
        </p:txBody>
      </p:sp>
      <p:grpSp>
        <p:nvGrpSpPr>
          <p:cNvPr id="31751" name="Группа 5"/>
          <p:cNvGrpSpPr>
            <a:grpSpLocks/>
          </p:cNvGrpSpPr>
          <p:nvPr/>
        </p:nvGrpSpPr>
        <p:grpSpPr bwMode="auto">
          <a:xfrm>
            <a:off x="34925" y="4649788"/>
            <a:ext cx="3024188" cy="863600"/>
            <a:chOff x="34925" y="7101407"/>
            <a:chExt cx="3246882" cy="720000"/>
          </a:xfrm>
        </p:grpSpPr>
        <p:sp>
          <p:nvSpPr>
            <p:cNvPr id="31761" name="Скругленный прямоугольник 28"/>
            <p:cNvSpPr>
              <a:spLocks noChangeArrowheads="1"/>
            </p:cNvSpPr>
            <p:nvPr/>
          </p:nvSpPr>
          <p:spPr bwMode="auto">
            <a:xfrm>
              <a:off x="34925" y="7101407"/>
              <a:ext cx="3246882" cy="720000"/>
            </a:xfrm>
            <a:prstGeom prst="roundRect">
              <a:avLst>
                <a:gd name="adj" fmla="val 23755"/>
              </a:avLst>
            </a:prstGeom>
            <a:solidFill>
              <a:srgbClr val="F4F3EC"/>
            </a:solidFill>
            <a:ln w="9525" algn="ctr">
              <a:solidFill>
                <a:srgbClr val="514C2D"/>
              </a:solidFill>
              <a:round/>
              <a:headEnd/>
              <a:tailEnd/>
            </a:ln>
          </p:spPr>
          <p:txBody>
            <a:bodyPr tIns="0" rIns="0" bIns="0" anchor="ctr"/>
            <a:lstStyle>
              <a:lvl1pPr marL="355600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>
                  <a:latin typeface="Verdana" pitchFamily="34" charset="0"/>
                </a:rPr>
                <a:t>компьютерных томографа, в т.ч. 256-срезовый</a:t>
              </a:r>
            </a:p>
          </p:txBody>
        </p:sp>
        <p:sp>
          <p:nvSpPr>
            <p:cNvPr id="31762" name="TextBox 4"/>
            <p:cNvSpPr txBox="1">
              <a:spLocks noChangeArrowheads="1"/>
            </p:cNvSpPr>
            <p:nvPr/>
          </p:nvSpPr>
          <p:spPr bwMode="auto">
            <a:xfrm>
              <a:off x="45620" y="7159324"/>
              <a:ext cx="648072" cy="538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3600" b="1">
                  <a:solidFill>
                    <a:srgbClr val="C00000"/>
                  </a:solidFill>
                  <a:latin typeface="Verdana" pitchFamily="34" charset="0"/>
                </a:rPr>
                <a:t>5</a:t>
              </a:r>
            </a:p>
          </p:txBody>
        </p:sp>
      </p:grpSp>
      <p:grpSp>
        <p:nvGrpSpPr>
          <p:cNvPr id="31752" name="Группа 31"/>
          <p:cNvGrpSpPr>
            <a:grpSpLocks/>
          </p:cNvGrpSpPr>
          <p:nvPr/>
        </p:nvGrpSpPr>
        <p:grpSpPr bwMode="auto">
          <a:xfrm>
            <a:off x="3168650" y="4649788"/>
            <a:ext cx="2771775" cy="879475"/>
            <a:chOff x="34923" y="7101407"/>
            <a:chExt cx="2772700" cy="733178"/>
          </a:xfrm>
        </p:grpSpPr>
        <p:sp>
          <p:nvSpPr>
            <p:cNvPr id="31759" name="Скругленный прямоугольник 32"/>
            <p:cNvSpPr>
              <a:spLocks noChangeArrowheads="1"/>
            </p:cNvSpPr>
            <p:nvPr/>
          </p:nvSpPr>
          <p:spPr bwMode="auto">
            <a:xfrm>
              <a:off x="34923" y="7101407"/>
              <a:ext cx="2772700" cy="720000"/>
            </a:xfrm>
            <a:prstGeom prst="roundRect">
              <a:avLst>
                <a:gd name="adj" fmla="val 23755"/>
              </a:avLst>
            </a:prstGeom>
            <a:solidFill>
              <a:srgbClr val="F4F3EC"/>
            </a:solidFill>
            <a:ln w="9525" algn="ctr">
              <a:solidFill>
                <a:srgbClr val="514C2D"/>
              </a:solidFill>
              <a:round/>
              <a:headEnd/>
              <a:tailEnd/>
            </a:ln>
          </p:spPr>
          <p:txBody>
            <a:bodyPr tIns="0" rIns="0" bIns="0" anchor="ctr"/>
            <a:lstStyle>
              <a:lvl1pPr marL="355600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>
                  <a:latin typeface="Verdana" pitchFamily="34" charset="0"/>
                </a:rPr>
                <a:t>магниторезонансных томографа</a:t>
              </a:r>
            </a:p>
          </p:txBody>
        </p:sp>
        <p:sp>
          <p:nvSpPr>
            <p:cNvPr id="31760" name="TextBox 33"/>
            <p:cNvSpPr txBox="1">
              <a:spLocks noChangeArrowheads="1"/>
            </p:cNvSpPr>
            <p:nvPr/>
          </p:nvSpPr>
          <p:spPr bwMode="auto">
            <a:xfrm>
              <a:off x="47365" y="7188254"/>
              <a:ext cx="64807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3600" b="1">
                  <a:solidFill>
                    <a:srgbClr val="C00000"/>
                  </a:solidFill>
                  <a:latin typeface="Verdana" pitchFamily="34" charset="0"/>
                </a:rPr>
                <a:t>2</a:t>
              </a:r>
            </a:p>
          </p:txBody>
        </p:sp>
      </p:grpSp>
      <p:grpSp>
        <p:nvGrpSpPr>
          <p:cNvPr id="31753" name="Группа 34"/>
          <p:cNvGrpSpPr>
            <a:grpSpLocks/>
          </p:cNvGrpSpPr>
          <p:nvPr/>
        </p:nvGrpSpPr>
        <p:grpSpPr bwMode="auto">
          <a:xfrm>
            <a:off x="6037263" y="4649788"/>
            <a:ext cx="3060700" cy="866775"/>
            <a:chOff x="34925" y="7101408"/>
            <a:chExt cx="3098137" cy="723281"/>
          </a:xfrm>
        </p:grpSpPr>
        <p:sp>
          <p:nvSpPr>
            <p:cNvPr id="31757" name="Скругленный прямоугольник 35"/>
            <p:cNvSpPr>
              <a:spLocks noChangeArrowheads="1"/>
            </p:cNvSpPr>
            <p:nvPr/>
          </p:nvSpPr>
          <p:spPr bwMode="auto">
            <a:xfrm>
              <a:off x="34925" y="7101408"/>
              <a:ext cx="3098137" cy="720080"/>
            </a:xfrm>
            <a:prstGeom prst="roundRect">
              <a:avLst>
                <a:gd name="adj" fmla="val 23755"/>
              </a:avLst>
            </a:prstGeom>
            <a:solidFill>
              <a:srgbClr val="F4F3EC"/>
            </a:solidFill>
            <a:ln w="9525" algn="ctr">
              <a:solidFill>
                <a:srgbClr val="514C2D"/>
              </a:solidFill>
              <a:round/>
              <a:headEnd/>
              <a:tailEnd/>
            </a:ln>
          </p:spPr>
          <p:txBody>
            <a:bodyPr tIns="0" rIns="0" bIns="0" anchor="ctr"/>
            <a:lstStyle>
              <a:lvl1pPr marL="712788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>
                  <a:latin typeface="Verdana" pitchFamily="34" charset="0"/>
                </a:rPr>
                <a:t>цифровых рентгенологических аппаратов</a:t>
              </a:r>
            </a:p>
          </p:txBody>
        </p:sp>
        <p:sp>
          <p:nvSpPr>
            <p:cNvPr id="31758" name="TextBox 36"/>
            <p:cNvSpPr txBox="1">
              <a:spLocks noChangeArrowheads="1"/>
            </p:cNvSpPr>
            <p:nvPr/>
          </p:nvSpPr>
          <p:spPr bwMode="auto">
            <a:xfrm>
              <a:off x="71120" y="7178358"/>
              <a:ext cx="89645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3600" b="1">
                  <a:solidFill>
                    <a:srgbClr val="C00000"/>
                  </a:solidFill>
                  <a:latin typeface="Verdana" pitchFamily="34" charset="0"/>
                </a:rPr>
                <a:t>12</a:t>
              </a:r>
            </a:p>
          </p:txBody>
        </p:sp>
      </p:grpSp>
      <p:pic>
        <p:nvPicPr>
          <p:cNvPr id="31754" name="Рисунок 2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94615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5" name="Скругленный прямоугольник 32"/>
          <p:cNvSpPr>
            <a:spLocks noChangeArrowheads="1"/>
          </p:cNvSpPr>
          <p:nvPr/>
        </p:nvSpPr>
        <p:spPr bwMode="auto">
          <a:xfrm>
            <a:off x="1427163" y="5732463"/>
            <a:ext cx="2771775" cy="865187"/>
          </a:xfrm>
          <a:prstGeom prst="roundRect">
            <a:avLst>
              <a:gd name="adj" fmla="val 23755"/>
            </a:avLst>
          </a:prstGeom>
          <a:solidFill>
            <a:srgbClr val="F4F3EC"/>
          </a:solidFill>
          <a:ln w="9525" algn="ctr">
            <a:solidFill>
              <a:srgbClr val="514C2D"/>
            </a:solidFill>
            <a:round/>
            <a:headEnd/>
            <a:tailEnd/>
          </a:ln>
        </p:spPr>
        <p:txBody>
          <a:bodyPr tIns="0" rIns="0" bIns="0" anchor="ctr"/>
          <a:lstStyle>
            <a:lvl1pPr marL="3556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latin typeface="Verdana" pitchFamily="34" charset="0"/>
              </a:rPr>
              <a:t>Эндоскопическая диагностика экспертного класса</a:t>
            </a:r>
          </a:p>
        </p:txBody>
      </p:sp>
      <p:sp>
        <p:nvSpPr>
          <p:cNvPr id="31756" name="Скругленный прямоугольник 32"/>
          <p:cNvSpPr>
            <a:spLocks noChangeArrowheads="1"/>
          </p:cNvSpPr>
          <p:nvPr/>
        </p:nvSpPr>
        <p:spPr bwMode="auto">
          <a:xfrm>
            <a:off x="4838700" y="5765800"/>
            <a:ext cx="2771775" cy="863600"/>
          </a:xfrm>
          <a:prstGeom prst="roundRect">
            <a:avLst>
              <a:gd name="adj" fmla="val 23755"/>
            </a:avLst>
          </a:prstGeom>
          <a:solidFill>
            <a:srgbClr val="F4F3EC"/>
          </a:solidFill>
          <a:ln w="9525" algn="ctr">
            <a:solidFill>
              <a:srgbClr val="514C2D"/>
            </a:solidFill>
            <a:round/>
            <a:headEnd/>
            <a:tailEnd/>
          </a:ln>
        </p:spPr>
        <p:txBody>
          <a:bodyPr tIns="0" rIns="0" bIns="0" anchor="ctr"/>
          <a:lstStyle>
            <a:lvl1pPr marL="3556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latin typeface="Verdana" pitchFamily="34" charset="0"/>
              </a:rPr>
              <a:t>Радиоизотопные исследования</a:t>
            </a:r>
          </a:p>
        </p:txBody>
      </p:sp>
    </p:spTree>
    <p:extLst>
      <p:ext uri="{BB962C8B-B14F-4D97-AF65-F5344CB8AC3E}">
        <p14:creationId xmlns:p14="http://schemas.microsoft.com/office/powerpoint/2010/main" val="285852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Прямоугольник 24"/>
          <p:cNvSpPr>
            <a:spLocks noChangeArrowheads="1"/>
          </p:cNvSpPr>
          <p:nvPr/>
        </p:nvSpPr>
        <p:spPr bwMode="auto">
          <a:xfrm>
            <a:off x="152400" y="1627188"/>
            <a:ext cx="5638800" cy="827087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500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1092200"/>
            <a:ext cx="8077200" cy="503238"/>
          </a:xfrm>
        </p:spPr>
        <p:txBody>
          <a:bodyPr/>
          <a:lstStyle/>
          <a:p>
            <a:pPr algn="r" eaLnBrk="1" hangingPunct="1"/>
            <a:r>
              <a:rPr lang="ru-RU" altLang="ru-RU" sz="2000" b="1" smtClean="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  <a:t>Характеристика ГБУЗ СОКОД – </a:t>
            </a:r>
            <a:br>
              <a:rPr lang="ru-RU" altLang="ru-RU" sz="2000" b="1" smtClean="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altLang="ru-RU" sz="2000" b="1" smtClean="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  <a:t>инженерно-техническая </a:t>
            </a:r>
          </a:p>
        </p:txBody>
      </p:sp>
      <p:pic>
        <p:nvPicPr>
          <p:cNvPr id="12294" name="Picture 2" descr="ARH_8914"/>
          <p:cNvPicPr>
            <a:picLocks noChangeAspect="1" noChangeArrowheads="1"/>
          </p:cNvPicPr>
          <p:nvPr/>
        </p:nvPicPr>
        <p:blipFill>
          <a:blip r:embed="rId2"/>
          <a:srcRect l="12126" t="2815" r="25790"/>
          <a:stretch>
            <a:fillRect/>
          </a:stretch>
        </p:blipFill>
        <p:spPr bwMode="auto">
          <a:xfrm>
            <a:off x="76200" y="4968875"/>
            <a:ext cx="1644650" cy="181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5" name="Picture 3" descr="Изображение 03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5188" y="2008188"/>
            <a:ext cx="1512887" cy="1295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6" name="Picture 2" descr="Изображение 03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64438" y="2008188"/>
            <a:ext cx="1512887" cy="1295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7" name="Picture 7" descr="Без имени-1 копия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3600" y="3348038"/>
            <a:ext cx="1511300" cy="1223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8" name="Picture 6" descr="Изображение 03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73963" y="3357563"/>
            <a:ext cx="1514475" cy="1219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777" name="TextBox 163"/>
          <p:cNvSpPr txBox="1">
            <a:spLocks noChangeArrowheads="1"/>
          </p:cNvSpPr>
          <p:nvPr/>
        </p:nvSpPr>
        <p:spPr bwMode="auto">
          <a:xfrm>
            <a:off x="152400" y="1752600"/>
            <a:ext cx="56388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47775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4777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47775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47775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47775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обеспечения жизнедеятельности центра с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автоматическим управлением, регулированием и  техническим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контролем всех инженерно-технических сетей</a:t>
            </a:r>
            <a:endParaRPr lang="ru-RU" altLang="ru-RU" sz="1400" b="1">
              <a:latin typeface="Verdana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47800" y="1398588"/>
            <a:ext cx="3124200" cy="392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FFF39D"/>
              </a:buClr>
              <a:defRPr/>
            </a:pPr>
            <a:r>
              <a:rPr lang="ru-RU" sz="1400" b="1" dirty="0">
                <a:solidFill>
                  <a:schemeClr val="bg1"/>
                </a:solidFill>
                <a:latin typeface="Verdana" pitchFamily="34" charset="0"/>
              </a:rPr>
              <a:t>Автономная система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6350" y="2940050"/>
            <a:ext cx="5795963" cy="0"/>
          </a:xfrm>
          <a:prstGeom prst="line">
            <a:avLst/>
          </a:prstGeom>
          <a:solidFill>
            <a:srgbClr val="394A58"/>
          </a:solidFill>
          <a:ln w="12700">
            <a:solidFill>
              <a:srgbClr val="394A58"/>
            </a:solidFill>
            <a:prstDash val="dash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101600" y="2541588"/>
            <a:ext cx="1452563" cy="3667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FFF39D"/>
              </a:buClr>
              <a:defRPr/>
            </a:pPr>
            <a:r>
              <a:rPr lang="ru-RU" sz="1400" b="1" dirty="0">
                <a:solidFill>
                  <a:schemeClr val="bg1"/>
                </a:solidFill>
                <a:latin typeface="Verdana" pitchFamily="34" charset="0"/>
              </a:rPr>
              <a:t>Вентиляция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1600" y="2981325"/>
            <a:ext cx="1452563" cy="5032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FFF39D"/>
              </a:buClr>
              <a:defRPr/>
            </a:pPr>
            <a:r>
              <a:rPr lang="ru-RU" sz="1400" b="1" dirty="0">
                <a:solidFill>
                  <a:schemeClr val="bg1"/>
                </a:solidFill>
                <a:latin typeface="Verdana" pitchFamily="34" charset="0"/>
              </a:rPr>
              <a:t>Водоснабжение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01600" y="3557588"/>
            <a:ext cx="1452563" cy="2317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FFF39D"/>
              </a:buClr>
              <a:defRPr/>
            </a:pPr>
            <a:r>
              <a:rPr lang="ru-RU" sz="1400" b="1" dirty="0">
                <a:solidFill>
                  <a:schemeClr val="bg1"/>
                </a:solidFill>
                <a:latin typeface="Verdana" pitchFamily="34" charset="0"/>
              </a:rPr>
              <a:t>Отопление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0" y="3533775"/>
            <a:ext cx="5795963" cy="0"/>
          </a:xfrm>
          <a:prstGeom prst="line">
            <a:avLst/>
          </a:prstGeom>
          <a:solidFill>
            <a:srgbClr val="394A58"/>
          </a:solidFill>
          <a:ln w="12700">
            <a:solidFill>
              <a:srgbClr val="394A58"/>
            </a:solidFill>
            <a:prstDash val="dash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588" y="3829050"/>
            <a:ext cx="5795962" cy="0"/>
          </a:xfrm>
          <a:prstGeom prst="line">
            <a:avLst/>
          </a:prstGeom>
          <a:solidFill>
            <a:srgbClr val="394A58"/>
          </a:solidFill>
          <a:ln w="12700">
            <a:solidFill>
              <a:srgbClr val="394A58"/>
            </a:solidFill>
            <a:prstDash val="dash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sp>
        <p:nvSpPr>
          <p:cNvPr id="32785" name="TextBox 163"/>
          <p:cNvSpPr txBox="1">
            <a:spLocks noChangeArrowheads="1"/>
          </p:cNvSpPr>
          <p:nvPr/>
        </p:nvSpPr>
        <p:spPr bwMode="auto">
          <a:xfrm>
            <a:off x="1568450" y="2482850"/>
            <a:ext cx="47037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0975" indent="-180975" defTabSz="1247775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4777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47775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47775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47775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Verdana" pitchFamily="34" charset="0"/>
              </a:rPr>
              <a:t>85 км-протяженность воздуховодов автономная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Verdana" pitchFamily="34" charset="0"/>
              </a:rPr>
              <a:t>система кондиционирования</a:t>
            </a:r>
          </a:p>
        </p:txBody>
      </p:sp>
      <p:sp>
        <p:nvSpPr>
          <p:cNvPr id="22" name="TextBox 163"/>
          <p:cNvSpPr txBox="1">
            <a:spLocks noChangeArrowheads="1"/>
          </p:cNvSpPr>
          <p:nvPr/>
        </p:nvSpPr>
        <p:spPr bwMode="auto">
          <a:xfrm>
            <a:off x="1568450" y="2919413"/>
            <a:ext cx="43751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0975" indent="-180975" defTabSz="12477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Verdana" pitchFamily="34" charset="0"/>
                <a:cs typeface="+mn-cs"/>
              </a:rPr>
              <a:t>126 км – общая протяженность трубопроводов  </a:t>
            </a:r>
          </a:p>
          <a:p>
            <a:pPr defTabSz="12477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Verdana" pitchFamily="34" charset="0"/>
                <a:cs typeface="+mn-cs"/>
              </a:rPr>
              <a:t>собственные автономные системы  очистки и доработки воды</a:t>
            </a: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0" y="4368800"/>
            <a:ext cx="5795963" cy="0"/>
          </a:xfrm>
          <a:prstGeom prst="line">
            <a:avLst/>
          </a:prstGeom>
          <a:solidFill>
            <a:srgbClr val="394A58"/>
          </a:solidFill>
          <a:ln w="12700">
            <a:solidFill>
              <a:srgbClr val="394A58"/>
            </a:solidFill>
            <a:prstDash val="dash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sp>
        <p:nvSpPr>
          <p:cNvPr id="32788" name="TextBox 163"/>
          <p:cNvSpPr txBox="1">
            <a:spLocks noChangeArrowheads="1"/>
          </p:cNvSpPr>
          <p:nvPr/>
        </p:nvSpPr>
        <p:spPr bwMode="auto">
          <a:xfrm>
            <a:off x="1562100" y="3771900"/>
            <a:ext cx="47053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0975" indent="-180975" defTabSz="1247775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4777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47775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47775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47775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Verdana" pitchFamily="34" charset="0"/>
              </a:rPr>
              <a:t>8,1 МВт - общая электрическая мощность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Verdana" pitchFamily="34" charset="0"/>
              </a:rPr>
              <a:t>8 МВт- мощность котельной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Verdana" pitchFamily="34" charset="0"/>
              </a:rPr>
              <a:t>1 МВт – мощность аварийного дизельгенератора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95250" y="3867150"/>
            <a:ext cx="145415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FFF39D"/>
              </a:buClr>
              <a:defRPr/>
            </a:pPr>
            <a:r>
              <a:rPr lang="ru-RU" sz="1400" b="1" dirty="0">
                <a:solidFill>
                  <a:schemeClr val="bg1"/>
                </a:solidFill>
                <a:latin typeface="Verdana" pitchFamily="34" charset="0"/>
              </a:rPr>
              <a:t>Энергообеспечение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95250" y="4405313"/>
            <a:ext cx="1454150" cy="3587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FFF39D"/>
              </a:buClr>
              <a:defRPr/>
            </a:pPr>
            <a:r>
              <a:rPr lang="ru-RU" sz="1400" b="1" dirty="0">
                <a:solidFill>
                  <a:schemeClr val="bg1"/>
                </a:solidFill>
                <a:latin typeface="Verdana" pitchFamily="34" charset="0"/>
              </a:rPr>
              <a:t>Пожаротушение</a:t>
            </a:r>
          </a:p>
        </p:txBody>
      </p:sp>
      <p:sp>
        <p:nvSpPr>
          <p:cNvPr id="32791" name="TextBox 163"/>
          <p:cNvSpPr txBox="1">
            <a:spLocks noChangeArrowheads="1"/>
          </p:cNvSpPr>
          <p:nvPr/>
        </p:nvSpPr>
        <p:spPr bwMode="auto">
          <a:xfrm>
            <a:off x="1562100" y="4349750"/>
            <a:ext cx="4914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Verdana" pitchFamily="34" charset="0"/>
              </a:rPr>
              <a:t>автоматическая система дымообнаружения, пожарообнаружения и пожаротушения</a:t>
            </a:r>
            <a:endParaRPr lang="ru-RU" altLang="ru-RU" sz="1200" b="1">
              <a:latin typeface="Verdana" pitchFamily="34" charset="0"/>
            </a:endParaRPr>
          </a:p>
        </p:txBody>
      </p:sp>
      <p:sp>
        <p:nvSpPr>
          <p:cNvPr id="7193" name="Овал 31"/>
          <p:cNvSpPr>
            <a:spLocks noChangeArrowheads="1"/>
          </p:cNvSpPr>
          <p:nvPr/>
        </p:nvSpPr>
        <p:spPr bwMode="auto">
          <a:xfrm>
            <a:off x="2286000" y="4953000"/>
            <a:ext cx="228600" cy="228600"/>
          </a:xfrm>
          <a:prstGeom prst="ellipse">
            <a:avLst/>
          </a:prstGeom>
          <a:solidFill>
            <a:schemeClr val="bg2">
              <a:lumMod val="25000"/>
            </a:schemeClr>
          </a:solidFill>
          <a:ln w="9525" algn="ctr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/>
          </a:p>
        </p:txBody>
      </p:sp>
      <p:sp>
        <p:nvSpPr>
          <p:cNvPr id="7194" name="Овал 32"/>
          <p:cNvSpPr>
            <a:spLocks noChangeArrowheads="1"/>
          </p:cNvSpPr>
          <p:nvPr/>
        </p:nvSpPr>
        <p:spPr bwMode="auto">
          <a:xfrm>
            <a:off x="2286000" y="5278438"/>
            <a:ext cx="228600" cy="228600"/>
          </a:xfrm>
          <a:prstGeom prst="ellipse">
            <a:avLst/>
          </a:prstGeom>
          <a:solidFill>
            <a:schemeClr val="bg2">
              <a:lumMod val="25000"/>
            </a:schemeClr>
          </a:solidFill>
          <a:ln w="9525" algn="ctr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/>
          </a:p>
        </p:txBody>
      </p:sp>
      <p:sp>
        <p:nvSpPr>
          <p:cNvPr id="7195" name="Овал 33"/>
          <p:cNvSpPr>
            <a:spLocks noChangeArrowheads="1"/>
          </p:cNvSpPr>
          <p:nvPr/>
        </p:nvSpPr>
        <p:spPr bwMode="auto">
          <a:xfrm>
            <a:off x="2286000" y="5638800"/>
            <a:ext cx="228600" cy="228600"/>
          </a:xfrm>
          <a:prstGeom prst="ellipse">
            <a:avLst/>
          </a:prstGeom>
          <a:solidFill>
            <a:schemeClr val="bg2">
              <a:lumMod val="25000"/>
            </a:schemeClr>
          </a:solidFill>
          <a:ln w="9525" algn="ctr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/>
          </a:p>
        </p:txBody>
      </p:sp>
      <p:sp>
        <p:nvSpPr>
          <p:cNvPr id="7196" name="Овал 34"/>
          <p:cNvSpPr>
            <a:spLocks noChangeArrowheads="1"/>
          </p:cNvSpPr>
          <p:nvPr/>
        </p:nvSpPr>
        <p:spPr bwMode="auto">
          <a:xfrm>
            <a:off x="2286000" y="5999163"/>
            <a:ext cx="228600" cy="228600"/>
          </a:xfrm>
          <a:prstGeom prst="ellipse">
            <a:avLst/>
          </a:prstGeom>
          <a:solidFill>
            <a:schemeClr val="bg2">
              <a:lumMod val="25000"/>
            </a:schemeClr>
          </a:solidFill>
          <a:ln w="9525" algn="ctr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/>
          </a:p>
        </p:txBody>
      </p:sp>
      <p:sp>
        <p:nvSpPr>
          <p:cNvPr id="32796" name="Rectangle 3"/>
          <p:cNvSpPr>
            <a:spLocks noChangeArrowheads="1"/>
          </p:cNvSpPr>
          <p:nvPr/>
        </p:nvSpPr>
        <p:spPr bwMode="auto">
          <a:xfrm>
            <a:off x="2482850" y="4919663"/>
            <a:ext cx="3830638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4852" tIns="62426" rIns="124852" bIns="62426" anchor="ctr">
            <a:spAutoFit/>
          </a:bodyPr>
          <a:lstStyle>
            <a:lvl1pPr defTabSz="1247775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4777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47775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47775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47775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247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ru-RU" altLang="ru-RU" sz="1200">
                <a:solidFill>
                  <a:srgbClr val="C00000"/>
                </a:solidFill>
                <a:latin typeface="Verdana" pitchFamily="34" charset="0"/>
              </a:rPr>
              <a:t>16</a:t>
            </a:r>
            <a:r>
              <a:rPr lang="ru-RU" altLang="ru-RU" sz="1200">
                <a:latin typeface="Verdana" pitchFamily="34" charset="0"/>
              </a:rPr>
              <a:t> серверов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ru-RU" altLang="ru-RU" sz="1200">
                <a:solidFill>
                  <a:srgbClr val="C00000"/>
                </a:solidFill>
                <a:latin typeface="Verdana" pitchFamily="34" charset="0"/>
              </a:rPr>
              <a:t>20</a:t>
            </a:r>
            <a:r>
              <a:rPr lang="ru-RU" altLang="ru-RU" sz="1200">
                <a:latin typeface="Verdana" pitchFamily="34" charset="0"/>
              </a:rPr>
              <a:t> терабайт  дисковое хранилище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ru-RU" altLang="ru-RU" sz="1200">
                <a:solidFill>
                  <a:srgbClr val="C00000"/>
                </a:solidFill>
                <a:latin typeface="Verdana" pitchFamily="34" charset="0"/>
              </a:rPr>
              <a:t>82 км</a:t>
            </a:r>
            <a:r>
              <a:rPr lang="ru-RU" altLang="ru-RU" sz="1200">
                <a:latin typeface="Verdana" pitchFamily="34" charset="0"/>
              </a:rPr>
              <a:t> - протяженность электрических сетей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ru-RU" altLang="ru-RU" sz="1200">
                <a:solidFill>
                  <a:srgbClr val="C00000"/>
                </a:solidFill>
                <a:latin typeface="Verdana" pitchFamily="34" charset="0"/>
              </a:rPr>
              <a:t>1200</a:t>
            </a:r>
            <a:r>
              <a:rPr lang="ru-RU" altLang="ru-RU" sz="1200">
                <a:latin typeface="Verdana" pitchFamily="34" charset="0"/>
              </a:rPr>
              <a:t> персональных компьютеров административную, Экономическую диагностическую, Лабораторную поликлиническую, стационарные службы</a:t>
            </a:r>
          </a:p>
        </p:txBody>
      </p:sp>
      <p:sp>
        <p:nvSpPr>
          <p:cNvPr id="7198" name="Rectangle 3"/>
          <p:cNvSpPr>
            <a:spLocks noChangeArrowheads="1"/>
          </p:cNvSpPr>
          <p:nvPr/>
        </p:nvSpPr>
        <p:spPr bwMode="auto">
          <a:xfrm>
            <a:off x="76200" y="4864100"/>
            <a:ext cx="1655763" cy="7175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FFF39D"/>
              </a:buClr>
              <a:defRPr/>
            </a:pPr>
            <a:r>
              <a:rPr lang="ru-RU" altLang="ru-RU" sz="1400" b="1" dirty="0">
                <a:solidFill>
                  <a:schemeClr val="bg1"/>
                </a:solidFill>
                <a:latin typeface="Verdana" pitchFamily="34" charset="0"/>
              </a:rPr>
              <a:t>Единая информационная система</a:t>
            </a:r>
          </a:p>
        </p:txBody>
      </p:sp>
      <p:cxnSp>
        <p:nvCxnSpPr>
          <p:cNvPr id="32798" name="Соединительная линия уступом 37"/>
          <p:cNvCxnSpPr>
            <a:cxnSpLocks noChangeShapeType="1"/>
            <a:endCxn id="7193" idx="2"/>
          </p:cNvCxnSpPr>
          <p:nvPr/>
        </p:nvCxnSpPr>
        <p:spPr bwMode="auto">
          <a:xfrm flipV="1">
            <a:off x="1720850" y="5067300"/>
            <a:ext cx="565150" cy="808038"/>
          </a:xfrm>
          <a:prstGeom prst="bentConnector3">
            <a:avLst>
              <a:gd name="adj1" fmla="val 50000"/>
            </a:avLst>
          </a:prstGeom>
          <a:noFill/>
          <a:ln w="127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99" name="Соединительная линия уступом 38"/>
          <p:cNvCxnSpPr>
            <a:cxnSpLocks noChangeShapeType="1"/>
            <a:endCxn id="7194" idx="2"/>
          </p:cNvCxnSpPr>
          <p:nvPr/>
        </p:nvCxnSpPr>
        <p:spPr bwMode="auto">
          <a:xfrm flipV="1">
            <a:off x="1720850" y="5392738"/>
            <a:ext cx="565150" cy="482600"/>
          </a:xfrm>
          <a:prstGeom prst="bentConnector3">
            <a:avLst>
              <a:gd name="adj1" fmla="val 50000"/>
            </a:avLst>
          </a:prstGeom>
          <a:noFill/>
          <a:ln w="127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800" name="Соединительная линия уступом 41"/>
          <p:cNvCxnSpPr>
            <a:cxnSpLocks noChangeShapeType="1"/>
            <a:endCxn id="7195" idx="2"/>
          </p:cNvCxnSpPr>
          <p:nvPr/>
        </p:nvCxnSpPr>
        <p:spPr bwMode="auto">
          <a:xfrm flipV="1">
            <a:off x="1720850" y="5753100"/>
            <a:ext cx="565150" cy="122238"/>
          </a:xfrm>
          <a:prstGeom prst="bentConnector3">
            <a:avLst>
              <a:gd name="adj1" fmla="val 50000"/>
            </a:avLst>
          </a:prstGeom>
          <a:noFill/>
          <a:ln w="127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801" name="Соединительная линия уступом 44"/>
          <p:cNvCxnSpPr>
            <a:cxnSpLocks noChangeShapeType="1"/>
            <a:endCxn id="7196" idx="2"/>
          </p:cNvCxnSpPr>
          <p:nvPr/>
        </p:nvCxnSpPr>
        <p:spPr bwMode="auto">
          <a:xfrm>
            <a:off x="1720850" y="5875338"/>
            <a:ext cx="565150" cy="238125"/>
          </a:xfrm>
          <a:prstGeom prst="bentConnector3">
            <a:avLst>
              <a:gd name="adj1" fmla="val 50000"/>
            </a:avLst>
          </a:prstGeom>
          <a:noFill/>
          <a:ln w="127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2802" name="Picture 13" descr="http://icons.iconseeker.com/png/fullsize/fresh-addon/additional-money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724400"/>
            <a:ext cx="17526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3" name="Рисунок 2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94615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Прямоугольник 21"/>
          <p:cNvSpPr>
            <a:spLocks noChangeArrowheads="1"/>
          </p:cNvSpPr>
          <p:nvPr/>
        </p:nvSpPr>
        <p:spPr bwMode="auto">
          <a:xfrm>
            <a:off x="6272213" y="6334780"/>
            <a:ext cx="2871787" cy="52322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altLang="ru-RU" sz="2800" b="1" dirty="0">
                <a:solidFill>
                  <a:srgbClr val="FF0000"/>
                </a:solidFill>
              </a:rPr>
              <a:t>К </a:t>
            </a:r>
            <a:r>
              <a:rPr lang="ru-RU" altLang="ru-RU" sz="1200" b="1" dirty="0">
                <a:solidFill>
                  <a:srgbClr val="FF0000"/>
                </a:solidFill>
              </a:rPr>
              <a:t>накладных </a:t>
            </a:r>
            <a:r>
              <a:rPr lang="ru-RU" altLang="ru-RU" sz="1200" b="1" dirty="0" smtClean="0">
                <a:solidFill>
                  <a:srgbClr val="FF0000"/>
                </a:solidFill>
              </a:rPr>
              <a:t>расходов </a:t>
            </a:r>
            <a:r>
              <a:rPr lang="ru-RU" altLang="ru-RU" sz="2800" b="1" dirty="0" smtClean="0">
                <a:solidFill>
                  <a:srgbClr val="FF0000"/>
                </a:solidFill>
              </a:rPr>
              <a:t>=1,4</a:t>
            </a:r>
            <a:endParaRPr lang="ru-RU" alt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681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877888"/>
            <a:ext cx="7848601" cy="50323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eaLnBrk="1" hangingPunct="1">
              <a:lnSpc>
                <a:spcPct val="70000"/>
              </a:lnSpc>
            </a:pPr>
            <a:r>
              <a:rPr lang="ru-RU" altLang="ru-RU" sz="2000" b="1" kern="1200" dirty="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  <a:t>   </a:t>
            </a:r>
            <a:r>
              <a:rPr lang="ru-RU" altLang="ru-RU" sz="2000" b="1" kern="1200" dirty="0" smtClean="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  <a:t>Доходы ГБУЗ СОКОД в разрезе источников  финансирования</a:t>
            </a:r>
            <a:endParaRPr lang="ru-RU" altLang="ru-RU" sz="2000" b="1" kern="1200" dirty="0">
              <a:solidFill>
                <a:srgbClr val="68613A"/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12291" name="Picture 4" descr="&amp;Ocy;&amp;tcy;&amp;dcy;&amp;acy;&amp;vcy; 13 &amp;mcy;&amp;lcy;&amp;ncy;. &amp;rcy;&amp;ucy;&amp;bcy;. &amp;mcy;&amp;ocy;&amp;shcy;&amp;iecy;&amp;ncy;&amp;ncy;&amp;icy;&amp;kcy;&amp;acy;&amp;mcy;, &amp;mcy;&amp;icy;&amp;ncy;&amp;scy;&amp;iecy;&amp;lcy;&amp;softcy;&amp;khcy;&amp;ocy;&amp;zcy; &amp;KHcy;&amp;acy;&amp;bcy;&amp;acy;&amp;rcy;&amp;ocy;&amp;vcy;&amp;scy;&amp;kcy;&amp;ocy;&amp;gcy;&amp;ocy; &amp;kcy;&amp;rcy;&amp;acy;&amp;yacy; &amp;pcy;&amp;rcy;&amp;ocy;&amp;dcy;&amp;ocy;&amp;lcy;&amp;zhcy;&amp;acy;&amp;iecy;&amp;tcy; &amp;vcy; &amp;tcy;&amp;ocy;&amp;mcy; &amp;zhcy;&amp;iecy; &amp;dcy;&amp;ucy;&amp;khcy;&amp;iecy;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063" y="5267325"/>
            <a:ext cx="1371600" cy="136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6" descr="&amp;Ncy;&amp;ocy;&amp;vcy;&amp;ocy;&amp;scy;&amp;tcy;&amp;icy;, &amp;scy;&amp;tcy;&amp;rcy;.6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888" y="5278438"/>
            <a:ext cx="74295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8" descr="&amp;Kcy;&amp;acy;&amp;kcy; &amp;vcy;&amp;ycy;&amp;zhcy;&amp;icy;&amp;tcy;&amp;softcy; &amp;bcy;&amp;icy;&amp;zcy;&amp;ncy;&amp;iecy;&amp;scy;&amp;ucy; &amp;vcy; &amp;kcy;&amp;rcy;&amp;icy;&amp;zcy;&amp;icy;&amp;scy;&amp;ncy;&amp;ocy;&amp;jcy; &amp;Ucy;&amp;kcy;&amp;rcy;&amp;acy;&amp;icy;&amp;ncy;&amp;iecy;? Myfin &amp;Fcy;&amp;icy;&amp;ncy;&amp;acy;&amp;ncy;&amp;scy;&amp;ocy;&amp;vcy;&amp;ycy;&amp;iecy; &amp;ncy;&amp;ocy;&amp;vcy;&amp;ocy;&amp;scy;&amp;tcy;&amp;icy; &amp;Mcy;&amp;ocy;&amp;icy; &amp;fcy;&amp;icy;&amp;ncy;&amp;acy;&amp;ncy;&amp;scy;&amp;ycy;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613" y="5267325"/>
            <a:ext cx="177800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2" descr="http://www7.tomsk.ru:8080/userpic/news/2014/Feb/01/575497_view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7150" y="5267325"/>
            <a:ext cx="190500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4" descr="http://thumbs.dreamstime.com/z/nurse-disabled-patient-21875970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5267325"/>
            <a:ext cx="142557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6" descr="http://www.yamal.ru/new/news/foto/medoborud.jp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188" y="5267325"/>
            <a:ext cx="167640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7" name="Группа 7"/>
          <p:cNvGrpSpPr>
            <a:grpSpLocks/>
          </p:cNvGrpSpPr>
          <p:nvPr/>
        </p:nvGrpSpPr>
        <p:grpSpPr bwMode="auto">
          <a:xfrm>
            <a:off x="81677" y="1473993"/>
            <a:ext cx="8956675" cy="3793332"/>
            <a:chOff x="55562" y="1628800"/>
            <a:chExt cx="8956517" cy="3433338"/>
          </a:xfrm>
        </p:grpSpPr>
        <p:sp>
          <p:nvSpPr>
            <p:cNvPr id="38" name="Rectangle 150"/>
            <p:cNvSpPr/>
            <p:nvPr>
              <p:custDataLst>
                <p:tags r:id="rId3"/>
              </p:custDataLst>
            </p:nvPr>
          </p:nvSpPr>
          <p:spPr>
            <a:xfrm>
              <a:off x="2057400" y="1628800"/>
              <a:ext cx="4953000" cy="73477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rgbClr val="FFF39D"/>
                </a:buClr>
              </a:pPr>
              <a:r>
                <a:rPr lang="ru-RU" sz="1600" b="1" dirty="0">
                  <a:solidFill>
                    <a:schemeClr val="bg1"/>
                  </a:solidFill>
                  <a:latin typeface="Verdana" pitchFamily="34" charset="0"/>
                </a:rPr>
                <a:t>Источники средств для финансового обеспечения учреждений</a:t>
              </a:r>
            </a:p>
          </p:txBody>
        </p:sp>
        <p:cxnSp>
          <p:nvCxnSpPr>
            <p:cNvPr id="39" name="Elbow Connector 154"/>
            <p:cNvCxnSpPr>
              <a:stCxn id="40" idx="0"/>
            </p:cNvCxnSpPr>
            <p:nvPr>
              <p:custDataLst>
                <p:tags r:id="rId4"/>
              </p:custDataLst>
            </p:nvPr>
          </p:nvCxnSpPr>
          <p:spPr>
            <a:xfrm rot="5400000" flipH="1" flipV="1">
              <a:off x="3085096" y="1322936"/>
              <a:ext cx="407936" cy="2489513"/>
            </a:xfrm>
            <a:prstGeom prst="bentConnector2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tangle 151"/>
            <p:cNvSpPr/>
            <p:nvPr>
              <p:custDataLst>
                <p:tags r:id="rId5"/>
              </p:custDataLst>
            </p:nvPr>
          </p:nvSpPr>
          <p:spPr>
            <a:xfrm>
              <a:off x="76199" y="2771659"/>
              <a:ext cx="3936217" cy="838096"/>
            </a:xfrm>
            <a:prstGeom prst="rect">
              <a:avLst/>
            </a:prstGeom>
            <a:solidFill>
              <a:srgbClr val="E6E3D2"/>
            </a:solidFill>
            <a:ln w="28575">
              <a:solidFill>
                <a:srgbClr val="514C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r>
                <a:rPr lang="ru-RU" sz="1500" dirty="0">
                  <a:solidFill>
                    <a:schemeClr val="tx1"/>
                  </a:solidFill>
                  <a:latin typeface="Verdana" pitchFamily="34" charset="0"/>
                  <a:cs typeface="Arial" charset="0"/>
                </a:rPr>
                <a:t>Субсидии на финансовое обеспечение выполнения государственного задания – </a:t>
              </a:r>
              <a:r>
                <a:rPr lang="ru-RU" sz="1500" b="1" dirty="0" smtClean="0">
                  <a:solidFill>
                    <a:srgbClr val="FF0000"/>
                  </a:solidFill>
                  <a:latin typeface="Verdana" pitchFamily="34" charset="0"/>
                  <a:cs typeface="Arial" charset="0"/>
                </a:rPr>
                <a:t>5,08%</a:t>
              </a:r>
              <a:endParaRPr lang="ru-RU" sz="1500" b="1" dirty="0">
                <a:solidFill>
                  <a:srgbClr val="FF0000"/>
                </a:solidFill>
                <a:latin typeface="Verdana" pitchFamily="34" charset="0"/>
                <a:cs typeface="Arial" charset="0"/>
              </a:endParaRPr>
            </a:p>
          </p:txBody>
        </p:sp>
        <p:sp>
          <p:nvSpPr>
            <p:cNvPr id="42" name="Rectangle 153"/>
            <p:cNvSpPr/>
            <p:nvPr>
              <p:custDataLst>
                <p:tags r:id="rId6"/>
              </p:custDataLst>
            </p:nvPr>
          </p:nvSpPr>
          <p:spPr>
            <a:xfrm>
              <a:off x="5110947" y="2771659"/>
              <a:ext cx="2482806" cy="838096"/>
            </a:xfrm>
            <a:prstGeom prst="rect">
              <a:avLst/>
            </a:prstGeom>
            <a:solidFill>
              <a:srgbClr val="E6E3D2"/>
            </a:solidFill>
            <a:ln w="28575">
              <a:solidFill>
                <a:srgbClr val="514C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r>
                <a:rPr lang="ru-RU" sz="1500" dirty="0">
                  <a:solidFill>
                    <a:schemeClr val="tx1"/>
                  </a:solidFill>
                  <a:latin typeface="Verdana" pitchFamily="34" charset="0"/>
                  <a:cs typeface="Arial" charset="0"/>
                </a:rPr>
                <a:t>Средства Обязательного медицинского страхования - </a:t>
              </a:r>
              <a:r>
                <a:rPr lang="ru-RU" sz="1500" b="1" dirty="0" smtClean="0">
                  <a:solidFill>
                    <a:srgbClr val="FF0000"/>
                  </a:solidFill>
                  <a:latin typeface="Verdana" pitchFamily="34" charset="0"/>
                  <a:cs typeface="Arial" charset="0"/>
                </a:rPr>
                <a:t>87,8%</a:t>
              </a:r>
              <a:endParaRPr lang="ru-RU" sz="1500" dirty="0">
                <a:solidFill>
                  <a:schemeClr val="tx1"/>
                </a:solidFill>
                <a:latin typeface="Verdana" pitchFamily="34" charset="0"/>
                <a:cs typeface="Arial" charset="0"/>
              </a:endParaRPr>
            </a:p>
          </p:txBody>
        </p:sp>
        <p:sp>
          <p:nvSpPr>
            <p:cNvPr id="46" name="Rectangle 153"/>
            <p:cNvSpPr/>
            <p:nvPr>
              <p:custDataLst>
                <p:tags r:id="rId7"/>
              </p:custDataLst>
            </p:nvPr>
          </p:nvSpPr>
          <p:spPr>
            <a:xfrm>
              <a:off x="7669951" y="2776563"/>
              <a:ext cx="1342128" cy="2272875"/>
            </a:xfrm>
            <a:prstGeom prst="rect">
              <a:avLst/>
            </a:prstGeom>
            <a:solidFill>
              <a:srgbClr val="E6E3D2"/>
            </a:solidFill>
            <a:ln w="28575">
              <a:solidFill>
                <a:srgbClr val="514C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ru-RU" sz="1600" dirty="0">
                  <a:solidFill>
                    <a:schemeClr val="tx1"/>
                  </a:solidFill>
                  <a:latin typeface="Verdana" pitchFamily="34" charset="0"/>
                  <a:cs typeface="Arial" charset="0"/>
                </a:rPr>
                <a:t>Доходы от предпринимательской и иной, приносящей доход деятельности</a:t>
              </a:r>
            </a:p>
            <a:p>
              <a:pPr algn="ctr"/>
              <a:r>
                <a:rPr lang="ru-RU" sz="1600" b="1" dirty="0">
                  <a:solidFill>
                    <a:srgbClr val="FF0000"/>
                  </a:solidFill>
                  <a:latin typeface="Verdana" pitchFamily="34" charset="0"/>
                  <a:cs typeface="Arial" charset="0"/>
                </a:rPr>
                <a:t>6,93%</a:t>
              </a:r>
            </a:p>
          </p:txBody>
        </p:sp>
        <p:cxnSp>
          <p:nvCxnSpPr>
            <p:cNvPr id="47" name="Elbow Connector 154"/>
            <p:cNvCxnSpPr/>
            <p:nvPr>
              <p:custDataLst>
                <p:tags r:id="rId8"/>
              </p:custDataLst>
            </p:nvPr>
          </p:nvCxnSpPr>
          <p:spPr>
            <a:xfrm rot="16200000" flipV="1">
              <a:off x="6154652" y="742891"/>
              <a:ext cx="412699" cy="3654361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Elbow Connector 154"/>
            <p:cNvCxnSpPr>
              <a:stCxn id="42" idx="0"/>
            </p:cNvCxnSpPr>
            <p:nvPr>
              <p:custDataLst>
                <p:tags r:id="rId9"/>
              </p:custDataLst>
            </p:nvPr>
          </p:nvCxnSpPr>
          <p:spPr>
            <a:xfrm rot="16200000" flipV="1">
              <a:off x="5422908" y="1842218"/>
              <a:ext cx="407935" cy="1450948"/>
            </a:xfrm>
            <a:prstGeom prst="bentConnector2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ectangle 153"/>
            <p:cNvSpPr/>
            <p:nvPr>
              <p:custDataLst>
                <p:tags r:id="rId10"/>
              </p:custDataLst>
            </p:nvPr>
          </p:nvSpPr>
          <p:spPr>
            <a:xfrm>
              <a:off x="55562" y="3685945"/>
              <a:ext cx="827072" cy="1368256"/>
            </a:xfrm>
            <a:prstGeom prst="rect">
              <a:avLst/>
            </a:prstGeom>
            <a:solidFill>
              <a:srgbClr val="E6E3D2"/>
            </a:solidFill>
            <a:ln w="28575">
              <a:solidFill>
                <a:srgbClr val="514C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r>
                <a:rPr lang="ru-RU" sz="1300" dirty="0">
                  <a:solidFill>
                    <a:schemeClr val="tx1"/>
                  </a:solidFill>
                  <a:latin typeface="Verdana" pitchFamily="34" charset="0"/>
                  <a:cs typeface="Arial" charset="0"/>
                </a:rPr>
                <a:t>Оказание паллиативной медицинской помощи</a:t>
              </a:r>
            </a:p>
          </p:txBody>
        </p:sp>
        <p:sp>
          <p:nvSpPr>
            <p:cNvPr id="55" name="Rectangle 153"/>
            <p:cNvSpPr/>
            <p:nvPr>
              <p:custDataLst>
                <p:tags r:id="rId11"/>
              </p:custDataLst>
            </p:nvPr>
          </p:nvSpPr>
          <p:spPr>
            <a:xfrm>
              <a:off x="990583" y="3693882"/>
              <a:ext cx="888270" cy="1368256"/>
            </a:xfrm>
            <a:prstGeom prst="rect">
              <a:avLst/>
            </a:prstGeom>
            <a:solidFill>
              <a:srgbClr val="E6E3D2"/>
            </a:solidFill>
            <a:ln w="28575">
              <a:solidFill>
                <a:srgbClr val="514C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eaLnBrk="0" hangingPunct="0">
                <a:defRPr/>
              </a:pPr>
              <a:r>
                <a:rPr lang="ru-RU" sz="1300" dirty="0">
                  <a:solidFill>
                    <a:schemeClr val="tx1"/>
                  </a:solidFill>
                  <a:latin typeface="Verdana" pitchFamily="34" charset="0"/>
                  <a:cs typeface="Arial" charset="0"/>
                </a:rPr>
                <a:t>Выполнение организационно-методической работы</a:t>
              </a:r>
            </a:p>
          </p:txBody>
        </p:sp>
        <p:sp>
          <p:nvSpPr>
            <p:cNvPr id="56" name="Rectangle 153"/>
            <p:cNvSpPr/>
            <p:nvPr>
              <p:custDataLst>
                <p:tags r:id="rId12"/>
              </p:custDataLst>
            </p:nvPr>
          </p:nvSpPr>
          <p:spPr>
            <a:xfrm>
              <a:off x="2913013" y="3693882"/>
              <a:ext cx="1099403" cy="1368256"/>
            </a:xfrm>
            <a:prstGeom prst="rect">
              <a:avLst/>
            </a:prstGeom>
            <a:solidFill>
              <a:srgbClr val="E6E3D2"/>
            </a:solidFill>
            <a:ln w="28575">
              <a:solidFill>
                <a:srgbClr val="514C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eaLnBrk="0" hangingPunct="0">
                <a:defRPr/>
              </a:pPr>
              <a:r>
                <a:rPr lang="ru-RU" sz="1400" dirty="0">
                  <a:solidFill>
                    <a:schemeClr val="tx1"/>
                  </a:solidFill>
                  <a:latin typeface="Verdana" pitchFamily="34" charset="0"/>
                  <a:cs typeface="Arial" charset="0"/>
                </a:rPr>
                <a:t>Оказание </a:t>
              </a:r>
              <a:r>
                <a:rPr lang="ru-RU" sz="1400" dirty="0" err="1">
                  <a:solidFill>
                    <a:schemeClr val="tx1"/>
                  </a:solidFill>
                  <a:latin typeface="Verdana" pitchFamily="34" charset="0"/>
                  <a:cs typeface="Arial" charset="0"/>
                </a:rPr>
                <a:t>высокотехно</a:t>
              </a:r>
              <a:r>
                <a:rPr lang="ru-RU" sz="1400" dirty="0">
                  <a:solidFill>
                    <a:schemeClr val="tx1"/>
                  </a:solidFill>
                  <a:latin typeface="Verdana" pitchFamily="34" charset="0"/>
                  <a:cs typeface="Arial" charset="0"/>
                </a:rPr>
                <a:t>-логичных видов медицинской помощи</a:t>
              </a:r>
            </a:p>
          </p:txBody>
        </p:sp>
        <p:sp>
          <p:nvSpPr>
            <p:cNvPr id="29" name="Rectangle 153"/>
            <p:cNvSpPr/>
            <p:nvPr>
              <p:custDataLst>
                <p:tags r:id="rId13"/>
              </p:custDataLst>
            </p:nvPr>
          </p:nvSpPr>
          <p:spPr>
            <a:xfrm>
              <a:off x="5208655" y="3681184"/>
              <a:ext cx="1089720" cy="1368256"/>
            </a:xfrm>
            <a:prstGeom prst="rect">
              <a:avLst/>
            </a:prstGeom>
            <a:solidFill>
              <a:srgbClr val="E6E3D2"/>
            </a:solidFill>
            <a:ln w="28575">
              <a:solidFill>
                <a:srgbClr val="514C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eaLnBrk="0" hangingPunct="0">
                <a:defRPr/>
              </a:pPr>
              <a:r>
                <a:rPr lang="ru-RU" sz="1400" dirty="0">
                  <a:solidFill>
                    <a:schemeClr val="tx1"/>
                  </a:solidFill>
                  <a:latin typeface="Verdana" pitchFamily="34" charset="0"/>
                  <a:cs typeface="Arial" charset="0"/>
                </a:rPr>
                <a:t>На застрахован-</a:t>
              </a:r>
              <a:r>
                <a:rPr lang="ru-RU" sz="1400" dirty="0" err="1">
                  <a:solidFill>
                    <a:schemeClr val="tx1"/>
                  </a:solidFill>
                  <a:latin typeface="Verdana" pitchFamily="34" charset="0"/>
                  <a:cs typeface="Arial" charset="0"/>
                </a:rPr>
                <a:t>ных</a:t>
              </a:r>
              <a:r>
                <a:rPr lang="ru-RU" sz="1400" dirty="0">
                  <a:solidFill>
                    <a:schemeClr val="tx1"/>
                  </a:solidFill>
                  <a:latin typeface="Verdana" pitchFamily="34" charset="0"/>
                  <a:cs typeface="Arial" charset="0"/>
                </a:rPr>
                <a:t> Самарской области (за счет СМО)</a:t>
              </a:r>
            </a:p>
          </p:txBody>
        </p:sp>
        <p:sp>
          <p:nvSpPr>
            <p:cNvPr id="30" name="Rectangle 153"/>
            <p:cNvSpPr/>
            <p:nvPr>
              <p:custDataLst>
                <p:tags r:id="rId14"/>
              </p:custDataLst>
            </p:nvPr>
          </p:nvSpPr>
          <p:spPr>
            <a:xfrm>
              <a:off x="6374574" y="3681438"/>
              <a:ext cx="1248066" cy="1368000"/>
            </a:xfrm>
            <a:prstGeom prst="rect">
              <a:avLst/>
            </a:prstGeom>
            <a:solidFill>
              <a:srgbClr val="E6E3D2"/>
            </a:solidFill>
            <a:ln w="28575">
              <a:solidFill>
                <a:srgbClr val="514C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r>
                <a:rPr lang="ru-RU" sz="1400" dirty="0">
                  <a:solidFill>
                    <a:schemeClr val="tx1"/>
                  </a:solidFill>
                  <a:latin typeface="Verdana" pitchFamily="34" charset="0"/>
                  <a:cs typeface="Arial" charset="0"/>
                </a:rPr>
                <a:t>На застрахованных иных регионов РФ (за счет ТФОМС) 3%</a:t>
              </a:r>
            </a:p>
          </p:txBody>
        </p:sp>
      </p:grpSp>
      <p:sp>
        <p:nvSpPr>
          <p:cNvPr id="26" name="Rectangle 153"/>
          <p:cNvSpPr/>
          <p:nvPr>
            <p:custDataLst>
              <p:tags r:id="rId1"/>
            </p:custDataLst>
          </p:nvPr>
        </p:nvSpPr>
        <p:spPr bwMode="auto">
          <a:xfrm>
            <a:off x="1981200" y="3755604"/>
            <a:ext cx="888250" cy="1492254"/>
          </a:xfrm>
          <a:prstGeom prst="rect">
            <a:avLst/>
          </a:prstGeom>
          <a:solidFill>
            <a:srgbClr val="E6E3D2"/>
          </a:solidFill>
          <a:ln w="28575">
            <a:solidFill>
              <a:srgbClr val="514C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ru-RU" sz="1300" dirty="0">
                <a:solidFill>
                  <a:schemeClr val="tx1"/>
                </a:solidFill>
                <a:latin typeface="Verdana" pitchFamily="34" charset="0"/>
                <a:cs typeface="Arial" charset="0"/>
              </a:rPr>
              <a:t>Выполнение работы Патологическая </a:t>
            </a:r>
            <a:r>
              <a:rPr lang="ru-RU" sz="1300" dirty="0" smtClean="0">
                <a:solidFill>
                  <a:schemeClr val="tx1"/>
                </a:solidFill>
                <a:latin typeface="Verdana" pitchFamily="34" charset="0"/>
                <a:cs typeface="Arial" charset="0"/>
              </a:rPr>
              <a:t>анатомия</a:t>
            </a:r>
            <a:endParaRPr lang="ru-RU" sz="1300" dirty="0">
              <a:solidFill>
                <a:schemeClr val="tx1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53" name="Rectangle 153"/>
          <p:cNvSpPr/>
          <p:nvPr>
            <p:custDataLst>
              <p:tags r:id="rId2"/>
            </p:custDataLst>
          </p:nvPr>
        </p:nvSpPr>
        <p:spPr bwMode="auto">
          <a:xfrm>
            <a:off x="4116388" y="2742104"/>
            <a:ext cx="1020763" cy="2511192"/>
          </a:xfrm>
          <a:prstGeom prst="rect">
            <a:avLst/>
          </a:prstGeom>
          <a:solidFill>
            <a:srgbClr val="E6E3D2"/>
          </a:solidFill>
          <a:ln w="28575">
            <a:solidFill>
              <a:srgbClr val="514C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Verdana" pitchFamily="34" charset="0"/>
                <a:cs typeface="Arial" charset="0"/>
              </a:rPr>
              <a:t>Субсидия на иные цели </a:t>
            </a:r>
          </a:p>
          <a:p>
            <a:pPr algn="ctr"/>
            <a:r>
              <a:rPr lang="ru-RU" sz="1600" b="1" dirty="0">
                <a:solidFill>
                  <a:srgbClr val="FF0000"/>
                </a:solidFill>
                <a:latin typeface="Verdana" pitchFamily="34" charset="0"/>
                <a:cs typeface="Arial" charset="0"/>
              </a:rPr>
              <a:t>0,2%</a:t>
            </a:r>
          </a:p>
        </p:txBody>
      </p:sp>
      <p:pic>
        <p:nvPicPr>
          <p:cNvPr id="54" name="Рисунок 2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03854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1692275" y="944563"/>
            <a:ext cx="7451725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68613A"/>
                </a:solidFill>
                <a:latin typeface="Verdana" pitchFamily="34" charset="0"/>
                <a:cs typeface="Times New Roman" pitchFamily="18" charset="0"/>
              </a:rPr>
              <a:t> План</a:t>
            </a:r>
          </a:p>
        </p:txBody>
      </p:sp>
      <p:pic>
        <p:nvPicPr>
          <p:cNvPr id="30737" name="Рисунок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946150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0" y="2753289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2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85836" y="2667000"/>
            <a:ext cx="8513126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>
              <a:spcBef>
                <a:spcPts val="0"/>
              </a:spcBef>
              <a:defRPr/>
            </a:pPr>
            <a:r>
              <a:rPr lang="ru-RU" altLang="ru-RU" b="1" kern="0" dirty="0">
                <a:solidFill>
                  <a:schemeClr val="bg2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Управление </a:t>
            </a:r>
            <a:r>
              <a:rPr lang="ru-RU" altLang="ru-RU" b="1" kern="0" dirty="0" smtClean="0">
                <a:solidFill>
                  <a:schemeClr val="bg2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расходами </a:t>
            </a:r>
            <a:r>
              <a:rPr lang="ru-RU" altLang="ru-RU" b="1" kern="0" dirty="0">
                <a:solidFill>
                  <a:schemeClr val="bg2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/затратами, необходимыми для обеспечения </a:t>
            </a:r>
            <a:r>
              <a:rPr lang="ru-RU" altLang="ru-RU" b="1" kern="0" dirty="0" smtClean="0">
                <a:solidFill>
                  <a:schemeClr val="bg2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деятельности. Мероприятия повышения эффективности закупок (проектный и процессный подходы)</a:t>
            </a:r>
            <a:endParaRPr lang="ru-RU" altLang="ru-RU" b="1" kern="0" dirty="0">
              <a:solidFill>
                <a:schemeClr val="bg2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4318" y="1642134"/>
            <a:ext cx="457200" cy="49146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1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40356" y="1600200"/>
            <a:ext cx="8527444" cy="762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>
              <a:spcBef>
                <a:spcPct val="20000"/>
              </a:spcBef>
              <a:tabLst>
                <a:tab pos="536575" algn="l"/>
              </a:tabLst>
            </a:pPr>
            <a:r>
              <a:rPr lang="ru-RU" altLang="ru-RU" b="1" kern="0" dirty="0">
                <a:solidFill>
                  <a:srgbClr val="D8CC9E"/>
                </a:solidFill>
                <a:latin typeface="Verdana" pitchFamily="34" charset="0"/>
                <a:cs typeface="Times New Roman" pitchFamily="18" charset="0"/>
              </a:rPr>
              <a:t>Характеристика ГБУЗ СОКОД. Контрактная система. Организация осуществления закупок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91234" y="3911965"/>
            <a:ext cx="7460644" cy="73623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>
              <a:spcBef>
                <a:spcPct val="20000"/>
              </a:spcBef>
              <a:defRPr/>
            </a:pPr>
            <a:r>
              <a:rPr lang="ru-RU" altLang="ru-RU" sz="1600" b="1" kern="0" dirty="0">
                <a:solidFill>
                  <a:schemeClr val="bg2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Положение о Контрактной службе ГБУЗ СОКОД </a:t>
            </a:r>
          </a:p>
        </p:txBody>
      </p:sp>
    </p:spTree>
    <p:extLst>
      <p:ext uri="{BB962C8B-B14F-4D97-AF65-F5344CB8AC3E}">
        <p14:creationId xmlns:p14="http://schemas.microsoft.com/office/powerpoint/2010/main" val="424511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KpLWp3cJE6YlaeWPZY8r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KpLWp3cJE6YlaeWPZY8r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KpLWp3cJE6YlaeWPZY8r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KpLWp3cJE6YlaeWPZY8r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KpLWp3cJE6YlaeWPZY8r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KpLWp3cJE6YlaeWPZY8r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GRATION" val="3.0"/>
  <p:tag name="THINKCELLSHAPEDONOTDELETE" val="FY6BZ7fdd0WaeVts6Eq4t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GRATION" val="3.0"/>
  <p:tag name="THINKCELLSHAPEDONOTDELETE" val="FY6BZ7fdd0WaeVts6Eq4t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GRATION" val="3.0"/>
  <p:tag name="THINKCELLSHAPEDONOTDELETE" val="FY6BZ7fdd0WaeVts6Eq4t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GRATION" val="3.0"/>
  <p:tag name="THINKCELLSHAPEDONOTDELETE" val="FY6BZ7fdd0WaeVts6Eq4t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GRATION" val="3.0"/>
  <p:tag name="THINKCELLSHAPEDONOTDELETE" val="FY6BZ7fdd0WaeVts6Eq4t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KpLWp3cJE6YlaeWPZY8r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GRATION" val="3.0"/>
  <p:tag name="THINKCELLSHAPEDONOTDELETE" val="FY6BZ7fdd0WaeVts6Eq4t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GRATION" val="3.0"/>
  <p:tag name="THINKCELLSHAPEDONOTDELETE" val="FY6BZ7fdd0WaeVts6Eq4t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9Suutz7_UCvwROn.SBTw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DaP4uVwJUuOtP4AkpBTa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iS2S3MyKkCw1JmTAn1gk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KpLWp3cJE6YlaeWPZY8r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KpLWp3cJE6YlaeWPZY8r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DaP4uVwJUuOtP4AkpBTa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DaP4uVwJUuOtP4AkpBTag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Оформление по умолчанию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Оформление по умолчанию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Оформление по умолчанию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Оформление по умолчанию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Оформление по умолчанию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Оформление по умолчанию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7612</TotalTime>
  <Words>2600</Words>
  <Application>Microsoft Office PowerPoint</Application>
  <PresentationFormat>Экран (4:3)</PresentationFormat>
  <Paragraphs>541</Paragraphs>
  <Slides>31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Оформление по умолчанию</vt:lpstr>
      <vt:lpstr>Объект упаковщика для оболочки</vt:lpstr>
      <vt:lpstr>Методы повышения эффективности закупок , в том числе организация междисциплинарного взаимодействия,  на примере государственного бюджетного учреждения здравоохранения «Самарский областной клинический  онкологический  диспансер»  </vt:lpstr>
      <vt:lpstr>Презентация PowerPoint</vt:lpstr>
      <vt:lpstr>Характеристика ГБУЗ СОКОД</vt:lpstr>
      <vt:lpstr>    Политика в области качества и эффективности</vt:lpstr>
      <vt:lpstr>Презентация PowerPoint</vt:lpstr>
      <vt:lpstr>Презентация PowerPoint</vt:lpstr>
      <vt:lpstr>Характеристика ГБУЗ СОКОД –  инженерно-техническая </vt:lpstr>
      <vt:lpstr>   Доходы ГБУЗ СОКОД в разрезе источников  финансирования</vt:lpstr>
      <vt:lpstr>Презентация PowerPoint</vt:lpstr>
      <vt:lpstr>Суть деятельности экономической службы, показатели </vt:lpstr>
      <vt:lpstr>Деятельность в сфере закупок (по Закону №44-ФЗ и 223-ФЗ)</vt:lpstr>
      <vt:lpstr>Осуществление закупок</vt:lpstr>
      <vt:lpstr>Планирование закупок</vt:lpstr>
      <vt:lpstr>Планирование закупок</vt:lpstr>
      <vt:lpstr>Планирование закупок</vt:lpstr>
      <vt:lpstr>Планирование закупок</vt:lpstr>
      <vt:lpstr>Осуществление закупок</vt:lpstr>
      <vt:lpstr>Осуществление закупок</vt:lpstr>
      <vt:lpstr>Анализ формирования закупок (Представлений) относительно лимитов 2018 год</vt:lpstr>
      <vt:lpstr>Анализ Представлений ОЛ  за 2018 по состоянию на 01.04.2018 (на дату начала проекта изменений)</vt:lpstr>
      <vt:lpstr>Презентация PowerPoint</vt:lpstr>
      <vt:lpstr>Презентация PowerPoint</vt:lpstr>
      <vt:lpstr> Паспорт проекта: «Оптимизация процесса согласования Представлений на закупку»</vt:lpstr>
      <vt:lpstr>Карта процесса согласования представлений в настоящее время (с рисками осуществление закупок):</vt:lpstr>
      <vt:lpstr>Ход работ по проекту:</vt:lpstr>
      <vt:lpstr>Итоги работы:</vt:lpstr>
      <vt:lpstr>Презентация PowerPoint</vt:lpstr>
      <vt:lpstr>Презентация PowerPoint</vt:lpstr>
      <vt:lpstr>Контрактная служба заказчика:</vt:lpstr>
      <vt:lpstr>Контрактная служба заказчика: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Блохин</dc:creator>
  <cp:lastModifiedBy>Пользователь</cp:lastModifiedBy>
  <cp:revision>450</cp:revision>
  <cp:lastPrinted>1601-01-01T00:00:00Z</cp:lastPrinted>
  <dcterms:created xsi:type="dcterms:W3CDTF">1601-01-01T00:00:00Z</dcterms:created>
  <dcterms:modified xsi:type="dcterms:W3CDTF">2019-04-01T23:01:17Z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