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71" r:id="rId4"/>
    <p:sldId id="373" r:id="rId5"/>
    <p:sldId id="374" r:id="rId6"/>
    <p:sldId id="375" r:id="rId7"/>
    <p:sldId id="370" r:id="rId8"/>
    <p:sldId id="350" r:id="rId9"/>
    <p:sldId id="351" r:id="rId10"/>
    <p:sldId id="303" r:id="rId11"/>
    <p:sldId id="352" r:id="rId12"/>
    <p:sldId id="369" r:id="rId13"/>
    <p:sldId id="361" r:id="rId14"/>
    <p:sldId id="363" r:id="rId15"/>
    <p:sldId id="376" r:id="rId16"/>
    <p:sldId id="380" r:id="rId17"/>
    <p:sldId id="381" r:id="rId18"/>
    <p:sldId id="382" r:id="rId19"/>
    <p:sldId id="383" r:id="rId20"/>
    <p:sldId id="388" r:id="rId21"/>
    <p:sldId id="385" r:id="rId22"/>
    <p:sldId id="386" r:id="rId23"/>
    <p:sldId id="387" r:id="rId24"/>
    <p:sldId id="389" r:id="rId25"/>
    <p:sldId id="390" r:id="rId26"/>
    <p:sldId id="391" r:id="rId27"/>
    <p:sldId id="392" r:id="rId28"/>
    <p:sldId id="393" r:id="rId29"/>
    <p:sldId id="394" r:id="rId30"/>
    <p:sldId id="395" r:id="rId31"/>
    <p:sldId id="396" r:id="rId32"/>
    <p:sldId id="397" r:id="rId33"/>
    <p:sldId id="377" r:id="rId34"/>
    <p:sldId id="379" r:id="rId35"/>
    <p:sldId id="378" r:id="rId36"/>
    <p:sldId id="262" r:id="rId37"/>
    <p:sldId id="345" r:id="rId38"/>
    <p:sldId id="346" r:id="rId39"/>
    <p:sldId id="353" r:id="rId40"/>
    <p:sldId id="354" r:id="rId41"/>
    <p:sldId id="304" r:id="rId42"/>
    <p:sldId id="318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6" r:id="rId51"/>
    <p:sldId id="319" r:id="rId52"/>
    <p:sldId id="322" r:id="rId53"/>
    <p:sldId id="323" r:id="rId54"/>
    <p:sldId id="324" r:id="rId55"/>
    <p:sldId id="347" r:id="rId56"/>
    <p:sldId id="326" r:id="rId57"/>
    <p:sldId id="349" r:id="rId58"/>
    <p:sldId id="327" r:id="rId59"/>
    <p:sldId id="328" r:id="rId60"/>
    <p:sldId id="329" r:id="rId61"/>
    <p:sldId id="332" r:id="rId62"/>
    <p:sldId id="333" r:id="rId63"/>
    <p:sldId id="334" r:id="rId64"/>
    <p:sldId id="335" r:id="rId65"/>
    <p:sldId id="336" r:id="rId66"/>
    <p:sldId id="337" r:id="rId67"/>
    <p:sldId id="338" r:id="rId68"/>
    <p:sldId id="358" r:id="rId69"/>
    <p:sldId id="339" r:id="rId70"/>
    <p:sldId id="340" r:id="rId71"/>
    <p:sldId id="341" r:id="rId72"/>
    <p:sldId id="342" r:id="rId73"/>
    <p:sldId id="343" r:id="rId7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133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1A9EF60-B4F9-49E0-8C43-5F725427C247}" type="datetimeFigureOut">
              <a:rPr lang="ru-RU" smtClean="0"/>
              <a:t>27.03.2019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096E133-BCCA-4F80-8B29-7DF404F7117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изменения законодательства о </a:t>
            </a:r>
            <a:r>
              <a:rPr lang="ru-RU" dirty="0" smtClean="0"/>
              <a:t>закупках</a:t>
            </a:r>
            <a:br>
              <a:rPr lang="ru-RU" dirty="0" smtClean="0"/>
            </a:br>
            <a:r>
              <a:rPr lang="ru-RU" dirty="0" smtClean="0"/>
              <a:t>конца 2018 - начала 2019 гг.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buClr>
                <a:srgbClr val="31B6FD"/>
              </a:buClr>
            </a:pPr>
            <a:r>
              <a:rPr lang="ru-RU" dirty="0"/>
              <a:t>ВЕРГУНОВА Ольга Викторовна </a:t>
            </a:r>
          </a:p>
          <a:p>
            <a:pPr lvl="0">
              <a:buClr>
                <a:srgbClr val="31B6FD"/>
              </a:buClr>
            </a:pPr>
            <a:r>
              <a:rPr lang="ru-RU" sz="1800" dirty="0"/>
              <a:t>руководитель направления </a:t>
            </a:r>
          </a:p>
          <a:p>
            <a:pPr lvl="0">
              <a:buClr>
                <a:srgbClr val="31B6FD"/>
              </a:buClr>
            </a:pPr>
            <a:r>
              <a:rPr lang="ru-RU" sz="1800" dirty="0"/>
              <a:t>методологии организации торгов</a:t>
            </a:r>
          </a:p>
          <a:p>
            <a:pPr lvl="0">
              <a:buClr>
                <a:srgbClr val="31B6FD"/>
              </a:buClr>
            </a:pPr>
            <a:r>
              <a:rPr lang="ru-RU" sz="1800"/>
              <a:t> Национальной электронной площадки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C5E375-CCC3-42EA-B254-3E3A9174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91" y="5733256"/>
            <a:ext cx="21907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2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32" y="431954"/>
            <a:ext cx="8229600" cy="1556886"/>
          </a:xfrm>
        </p:spPr>
        <p:txBody>
          <a:bodyPr>
            <a:normAutofit/>
          </a:bodyPr>
          <a:lstStyle/>
          <a:p>
            <a:r>
              <a:rPr lang="ru-RU" sz="3100" dirty="0" smtClean="0"/>
              <a:t>Изменения Федерального закона №44-ФЗ. Статья 30.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411B02-5FA8-4868-BF96-4BE5D169B78F}"/>
              </a:ext>
            </a:extLst>
          </p:cNvPr>
          <p:cNvSpPr txBox="1"/>
          <p:nvPr/>
        </p:nvSpPr>
        <p:spPr>
          <a:xfrm>
            <a:off x="295920" y="2541895"/>
            <a:ext cx="8208912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Новая редакция пункта 3 части 1.1 статьи 30: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</a:rPr>
              <a:t>При определении объема закупок, предусмотренного частью 1 настоящей статьи, в расчет совокупного годового объема закупок </a:t>
            </a: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(от которого считается % привлечения СМП) не 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включаются закупки:</a:t>
            </a:r>
            <a:endParaRPr lang="ru-RU" sz="1600" dirty="0" smtClean="0">
              <a:solidFill>
                <a:schemeClr val="tx2"/>
              </a:solidFill>
              <a:latin typeface="+mj-lt"/>
            </a:endParaRPr>
          </a:p>
          <a:p>
            <a:pPr lvl="0" algn="just">
              <a:lnSpc>
                <a:spcPct val="130000"/>
              </a:lnSpc>
              <a:defRPr/>
            </a:pP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…</a:t>
            </a:r>
            <a:endParaRPr lang="ru-RU" sz="1600" dirty="0">
              <a:solidFill>
                <a:schemeClr val="tx2"/>
              </a:solidFill>
              <a:latin typeface="+mj-lt"/>
            </a:endParaRPr>
          </a:p>
          <a:p>
            <a:pPr lvl="0" algn="just">
              <a:lnSpc>
                <a:spcPct val="130000"/>
              </a:lnSpc>
              <a:defRPr/>
            </a:pP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3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) у единственного поставщика (подрядчика, исполнителя) в соответствии с частью 1 статьи 93 настоящего Федерального закона, </a:t>
            </a:r>
            <a:r>
              <a:rPr lang="ru-RU" sz="1600" b="1" dirty="0">
                <a:solidFill>
                  <a:schemeClr val="tx2"/>
                </a:solidFill>
                <a:latin typeface="+mj-lt"/>
              </a:rPr>
              <a:t>за исключением закупок, которые осуществлены в соответствии с пунктами 25 - 25.3 части 1 статьи 93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 настоящего Федерального закона по результатам несостоявшегося определения поставщиков (подрядчиков, исполнителей), проведенного в соответствии с требованиями пункта 1 части 1 настоящей </a:t>
            </a: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статьи (только среди субъектов малого предпринимательства и СОНКО);</a:t>
            </a:r>
            <a:endParaRPr lang="ru-RU" sz="12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993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32" y="431954"/>
            <a:ext cx="8229600" cy="1196846"/>
          </a:xfrm>
        </p:spPr>
        <p:txBody>
          <a:bodyPr>
            <a:normAutofit/>
          </a:bodyPr>
          <a:lstStyle/>
          <a:p>
            <a:r>
              <a:rPr lang="ru-RU" sz="3100" dirty="0" smtClean="0"/>
              <a:t>Связанные изменения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411B02-5FA8-4868-BF96-4BE5D169B78F}"/>
              </a:ext>
            </a:extLst>
          </p:cNvPr>
          <p:cNvSpPr txBox="1"/>
          <p:nvPr/>
        </p:nvSpPr>
        <p:spPr>
          <a:xfrm>
            <a:off x="290249" y="2678408"/>
            <a:ext cx="8208912" cy="457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+mj-lt"/>
              </a:rPr>
              <a:t>ПИСЬМО Министерства финансов РФ от </a:t>
            </a:r>
            <a:r>
              <a:rPr lang="ru-RU" sz="1600" b="1" dirty="0">
                <a:solidFill>
                  <a:schemeClr val="tx2"/>
                </a:solidFill>
                <a:latin typeface="+mj-lt"/>
              </a:rPr>
              <a:t>2 ноября 2018 г. N </a:t>
            </a:r>
            <a:r>
              <a:rPr lang="ru-RU" sz="1600" b="1" dirty="0" smtClean="0">
                <a:solidFill>
                  <a:schemeClr val="tx2"/>
                </a:solidFill>
                <a:latin typeface="+mj-lt"/>
              </a:rPr>
              <a:t>24-01-07/79316 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…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</a:rPr>
              <a:t>В соответствии с частью 4 статьи 30 Закона о контрактной системе по итогам года заказчик будет обязан составить отчет об объеме закупок у СМП, СОНКО, предусмотренных частью 2 указанной статьи, и до 1 апреля года, следующего за отчетным годом, разместить такой отчет в единой информационной системе.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ru-RU" sz="1600" b="1" dirty="0">
                <a:solidFill>
                  <a:schemeClr val="tx2"/>
                </a:solidFill>
                <a:latin typeface="+mj-lt"/>
              </a:rPr>
              <a:t>Таким образом, изменения, внесенные Законом N 504-ФЗ, вступающие в силу с 01.01.2019, должны быть учтены при подготовке годового отчета за 2018 год.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</a:rPr>
              <a:t>Учитывая изложенное, при подготовке отчета об объеме закупок у СМП и СОНКО за 2018 год заказчикам следует руководствоваться положениями Закона о контрактной системе и Правилами N 238.</a:t>
            </a:r>
          </a:p>
          <a:p>
            <a:pPr lvl="0" algn="just">
              <a:lnSpc>
                <a:spcPct val="130000"/>
              </a:lnSpc>
              <a:defRPr/>
            </a:pPr>
            <a:endParaRPr lang="ru-RU" sz="1600" dirty="0" smtClean="0">
              <a:solidFill>
                <a:schemeClr val="tx2"/>
              </a:solidFill>
              <a:latin typeface="+mj-lt"/>
            </a:endParaRPr>
          </a:p>
          <a:p>
            <a:pPr lvl="0" algn="just">
              <a:lnSpc>
                <a:spcPct val="130000"/>
              </a:lnSpc>
              <a:defRPr/>
            </a:pPr>
            <a:endParaRPr lang="ru-RU" sz="1600" dirty="0">
              <a:solidFill>
                <a:schemeClr val="tx2"/>
              </a:solidFill>
              <a:latin typeface="+mj-lt"/>
            </a:endParaRPr>
          </a:p>
          <a:p>
            <a:pPr lvl="0" algn="just">
              <a:lnSpc>
                <a:spcPct val="130000"/>
              </a:lnSpc>
              <a:defRPr/>
            </a:pPr>
            <a:endParaRPr lang="ru-RU" sz="1600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31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32" y="431954"/>
            <a:ext cx="8229600" cy="1879572"/>
          </a:xfrm>
        </p:spPr>
        <p:txBody>
          <a:bodyPr>
            <a:normAutofit/>
          </a:bodyPr>
          <a:lstStyle/>
          <a:p>
            <a:r>
              <a:rPr lang="ru-RU" sz="3100" dirty="0"/>
              <a:t>Изменения Федерального закона №44-ФЗ. Статья </a:t>
            </a:r>
            <a:r>
              <a:rPr lang="ru-RU" sz="3100" dirty="0" smtClean="0"/>
              <a:t>83.1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411B02-5FA8-4868-BF96-4BE5D169B78F}"/>
              </a:ext>
            </a:extLst>
          </p:cNvPr>
          <p:cNvSpPr txBox="1"/>
          <p:nvPr/>
        </p:nvSpPr>
        <p:spPr>
          <a:xfrm>
            <a:off x="290249" y="2678408"/>
            <a:ext cx="8208912" cy="373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algn="just"/>
            <a:endParaRPr lang="ru-RU" dirty="0" smtClean="0">
              <a:solidFill>
                <a:schemeClr val="tx2"/>
              </a:solidFill>
            </a:endParaRPr>
          </a:p>
          <a:p>
            <a:pPr indent="342900" algn="just"/>
            <a:endParaRPr lang="ru-RU" dirty="0">
              <a:solidFill>
                <a:schemeClr val="tx2"/>
              </a:solidFill>
            </a:endParaRPr>
          </a:p>
          <a:p>
            <a:pPr indent="342900" algn="just"/>
            <a:r>
              <a:rPr lang="ru-RU" dirty="0" smtClean="0">
                <a:solidFill>
                  <a:schemeClr val="tx2"/>
                </a:solidFill>
              </a:rPr>
              <a:t>Расширен перечень случаев закупки способом запроса предложений – список дополнен пунктом 7:</a:t>
            </a:r>
          </a:p>
          <a:p>
            <a:pPr indent="342900" algn="just"/>
            <a:endParaRPr lang="ru-RU" dirty="0" smtClean="0">
              <a:solidFill>
                <a:schemeClr val="tx2"/>
              </a:solidFill>
            </a:endParaRPr>
          </a:p>
          <a:p>
            <a:pPr indent="342900" algn="just"/>
            <a:r>
              <a:rPr lang="ru-RU" dirty="0" smtClean="0">
                <a:solidFill>
                  <a:schemeClr val="tx2"/>
                </a:solidFill>
              </a:rPr>
              <a:t>- осуществления </a:t>
            </a:r>
            <a:r>
              <a:rPr lang="ru-RU" dirty="0">
                <a:solidFill>
                  <a:schemeClr val="tx2"/>
                </a:solidFill>
              </a:rPr>
              <a:t>закупок жилых помещений для детей-сирот и детей, оставшихся без попечения родителей, лиц из числа детей-сирот и детей, оставшихся без попечения родителей, у физических лиц, являющихся собственниками этих жилых помещений.</a:t>
            </a:r>
          </a:p>
          <a:p>
            <a:pPr indent="342900" algn="just"/>
            <a:endParaRPr lang="ru-RU" sz="1200" dirty="0">
              <a:latin typeface="Verdana" panose="020B0604030504040204" pitchFamily="34" charset="0"/>
            </a:endParaRPr>
          </a:p>
          <a:p>
            <a:pPr lvl="0" algn="just">
              <a:lnSpc>
                <a:spcPct val="130000"/>
              </a:lnSpc>
              <a:defRPr/>
            </a:pPr>
            <a:endParaRPr lang="ru-RU" sz="1600" dirty="0" smtClean="0">
              <a:solidFill>
                <a:schemeClr val="tx2"/>
              </a:solidFill>
              <a:latin typeface="+mj-lt"/>
            </a:endParaRPr>
          </a:p>
          <a:p>
            <a:pPr lvl="0" algn="just">
              <a:lnSpc>
                <a:spcPct val="130000"/>
              </a:lnSpc>
              <a:defRPr/>
            </a:pPr>
            <a:endParaRPr lang="ru-RU" sz="1600" dirty="0">
              <a:solidFill>
                <a:schemeClr val="tx2"/>
              </a:solidFill>
              <a:latin typeface="+mj-lt"/>
            </a:endParaRPr>
          </a:p>
          <a:p>
            <a:pPr lvl="0" algn="just">
              <a:lnSpc>
                <a:spcPct val="130000"/>
              </a:lnSpc>
              <a:defRPr/>
            </a:pPr>
            <a:endParaRPr lang="ru-RU" sz="1600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606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32" y="431954"/>
            <a:ext cx="8229600" cy="1879572"/>
          </a:xfrm>
        </p:spPr>
        <p:txBody>
          <a:bodyPr>
            <a:normAutofit/>
          </a:bodyPr>
          <a:lstStyle/>
          <a:p>
            <a:r>
              <a:rPr lang="ru-RU" sz="3100" dirty="0" smtClean="0"/>
              <a:t>Технические изменения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411B02-5FA8-4868-BF96-4BE5D169B78F}"/>
              </a:ext>
            </a:extLst>
          </p:cNvPr>
          <p:cNvSpPr txBox="1"/>
          <p:nvPr/>
        </p:nvSpPr>
        <p:spPr>
          <a:xfrm>
            <a:off x="323528" y="2665116"/>
            <a:ext cx="8568951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30000"/>
              </a:lnSpc>
              <a:buAutoNum type="arabicPeriod"/>
              <a:defRPr/>
            </a:pP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Утратила силу статья 61 «Аккредитация участников электронного аукциона на электронной площадке». С 01.01.2019 г. новые, ранее не зарегистрированные участники, могут пройти регистрацию только через ЕИС/ЕРУЗ.</a:t>
            </a:r>
          </a:p>
          <a:p>
            <a:pPr marL="342900" lvl="0" indent="-342900" algn="just">
              <a:lnSpc>
                <a:spcPct val="130000"/>
              </a:lnSpc>
              <a:buAutoNum type="arabicPeriod"/>
              <a:defRPr/>
            </a:pP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Вступила в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силу статьи 24.2 «Регистрация участников закупок в единой информационной системе и их аккредитация на электронных площадках. Единый реестр участников закупок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», устанавливающая порядок прохождения регистрации.</a:t>
            </a:r>
          </a:p>
          <a:p>
            <a:pPr marL="342900" lvl="0" indent="-342900" algn="just">
              <a:lnSpc>
                <a:spcPct val="130000"/>
              </a:lnSpc>
              <a:buAutoNum type="arabicPeriod"/>
              <a:defRPr/>
            </a:pP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Распоряжениями Правительства РФ №213-р и 214-р от 13.02.2019 г. изменен перечень банков, в которых участники могут открывать </a:t>
            </a:r>
            <a:r>
              <a:rPr lang="ru-RU" sz="1400" dirty="0" err="1" smtClean="0">
                <a:solidFill>
                  <a:schemeClr val="tx2"/>
                </a:solidFill>
                <a:latin typeface="+mj-lt"/>
              </a:rPr>
              <a:t>спецсчета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: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добавлены Банк "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Возрождение«, "Тинькофф Банк«, "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АК БАРС" 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Банк, Банк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"Северный морской 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путь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«, исключен "</a:t>
            </a:r>
            <a:r>
              <a:rPr lang="ru-RU" sz="1400" dirty="0" err="1" smtClean="0">
                <a:solidFill>
                  <a:schemeClr val="tx2"/>
                </a:solidFill>
                <a:latin typeface="+mj-lt"/>
              </a:rPr>
              <a:t>РосЕвроБанк</a:t>
            </a:r>
            <a:r>
              <a:rPr lang="ru-RU" sz="1400" dirty="0" smtClean="0">
                <a:solidFill>
                  <a:schemeClr val="tx2"/>
                </a:solidFill>
              </a:rPr>
              <a:t>"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 в связи с его объединением с </a:t>
            </a:r>
            <a:r>
              <a:rPr lang="ru-RU" sz="1400" dirty="0" smtClean="0">
                <a:solidFill>
                  <a:schemeClr val="tx2"/>
                </a:solidFill>
              </a:rPr>
              <a:t>"</a:t>
            </a:r>
            <a:r>
              <a:rPr lang="ru-RU" sz="1400" dirty="0" err="1" smtClean="0">
                <a:solidFill>
                  <a:schemeClr val="tx2"/>
                </a:solidFill>
                <a:latin typeface="+mj-lt"/>
              </a:rPr>
              <a:t>Совкомбанком</a:t>
            </a:r>
            <a:r>
              <a:rPr lang="ru-RU" sz="1400" dirty="0" smtClean="0">
                <a:solidFill>
                  <a:schemeClr val="tx2"/>
                </a:solidFill>
              </a:rPr>
              <a:t>"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, уже находящимся в перечне.</a:t>
            </a:r>
            <a:endParaRPr lang="en-US" sz="1400" dirty="0" smtClean="0">
              <a:solidFill>
                <a:schemeClr val="tx2"/>
              </a:solidFill>
              <a:latin typeface="+mj-lt"/>
            </a:endParaRPr>
          </a:p>
          <a:p>
            <a:pPr marL="342900" lvl="0" indent="-342900" algn="just">
              <a:lnSpc>
                <a:spcPct val="130000"/>
              </a:lnSpc>
              <a:buAutoNum type="arabicPeriod"/>
              <a:defRPr/>
            </a:pP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Внесены изменения в ПП №626 от 30.05.2018 г. (вступают в силу 23.02.2019 г.), которые позволяют после 1 января 2019 года заключать договоры на ведение специального счета не только с зарегистрированными в ЕИС, но и с ранее аккредитованными на площадках участниками.</a:t>
            </a:r>
            <a:endParaRPr lang="en-US" sz="1400" dirty="0" smtClean="0">
              <a:solidFill>
                <a:schemeClr val="tx2"/>
              </a:solidFill>
              <a:latin typeface="+mj-lt"/>
            </a:endParaRPr>
          </a:p>
          <a:p>
            <a:pPr marL="342900" lvl="0" indent="-342900" algn="just">
              <a:lnSpc>
                <a:spcPct val="130000"/>
              </a:lnSpc>
              <a:buAutoNum type="arabicPeriod"/>
              <a:defRPr/>
            </a:pP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Внесены изменения в ПП №564 от 10.05.2018 г. (вступают в силу 23.02.2019 г.), согласно которым при проведении совместных торгов оператор вправе взымать плату только однократно.</a:t>
            </a:r>
            <a:endParaRPr lang="ru-RU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860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Корректировка </a:t>
            </a:r>
            <a:r>
              <a:rPr lang="ru-RU" dirty="0"/>
              <a:t>норм </a:t>
            </a:r>
            <a:r>
              <a:rPr lang="ru-RU" dirty="0" smtClean="0"/>
              <a:t>ПП N 1289 «Об </a:t>
            </a:r>
            <a:r>
              <a:rPr lang="ru-RU" dirty="0"/>
              <a:t>ограничениях и условиях допуска происходящих из иностранных государств лекарственных препаратов, включенных в перечень жизненно необходимых и важнейших лекарственных препаратов, для целей осуществления закупок для обеспечения государственных и муниципальных </a:t>
            </a:r>
            <a:r>
              <a:rPr lang="ru-RU" dirty="0" smtClean="0"/>
              <a:t>нужд» в части порядка подтверждения производства «полного цикла» на территории РФ и порядка применения приказа №126н</a:t>
            </a:r>
          </a:p>
          <a:p>
            <a:r>
              <a:rPr lang="ru-RU" dirty="0"/>
              <a:t>Корректировка норм ПП №102 </a:t>
            </a:r>
            <a:r>
              <a:rPr lang="ru-RU" dirty="0" smtClean="0"/>
              <a:t>«Об </a:t>
            </a:r>
            <a:r>
              <a:rPr lang="ru-RU" dirty="0"/>
              <a:t>ограничениях и условиях допуска отдельных видов медицинских изделий,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dirty="0" smtClean="0"/>
              <a:t>нужд» в части порядка ограничения допуска по Перечню №2 (схема «второй лишний» изменена на схему «третий лишний»)</a:t>
            </a:r>
          </a:p>
          <a:p>
            <a:r>
              <a:rPr lang="ru-RU" dirty="0"/>
              <a:t>Корректировка </a:t>
            </a:r>
            <a:r>
              <a:rPr lang="ru-RU" dirty="0" smtClean="0"/>
              <a:t>норм ПП </a:t>
            </a:r>
            <a:r>
              <a:rPr lang="ru-RU" dirty="0"/>
              <a:t>№967 </a:t>
            </a:r>
            <a:r>
              <a:rPr lang="ru-RU" dirty="0" smtClean="0"/>
              <a:t>«Об </a:t>
            </a:r>
            <a:r>
              <a:rPr lang="ru-RU" dirty="0"/>
              <a:t>особенностях осуществления закупки медицинских изделий одноразового применения (использования) из поливинилхлоридных пластиков для обеспечения государственных и муниципальных </a:t>
            </a:r>
            <a:r>
              <a:rPr lang="ru-RU" dirty="0" smtClean="0"/>
              <a:t>нужд»: установлено, что участниками могут быть не только производители, но и поставщики-посредники, предлагающие продукцию, удовлетворяющую требованиям постановления; введены показатели локализации.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Изменения Постановления Правительства РФ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Техническая правка </a:t>
            </a:r>
            <a:r>
              <a:rPr lang="ru-RU" dirty="0" smtClean="0"/>
              <a:t>ПП №</a:t>
            </a:r>
            <a:r>
              <a:rPr lang="ru-RU" dirty="0"/>
              <a:t>1085 </a:t>
            </a:r>
            <a:r>
              <a:rPr lang="ru-RU" dirty="0" smtClean="0"/>
              <a:t>«Об </a:t>
            </a:r>
            <a:r>
              <a:rPr lang="ru-RU" dirty="0"/>
              <a:t>утверждении Правил оценки заявок, окончательных предложений участников закупки товаров, работ, услуг для обеспечения государственных и муниципальных </a:t>
            </a:r>
            <a:r>
              <a:rPr lang="ru-RU" dirty="0" smtClean="0"/>
              <a:t>нужд» - теперь в постановлении нет исключения, касающегося запроса предложений. Порядок оценки при проведении ЗП аналогичен конкурсу.</a:t>
            </a:r>
          </a:p>
          <a:p>
            <a:r>
              <a:rPr lang="ru-RU" dirty="0"/>
              <a:t>Корректировка норм ПП </a:t>
            </a:r>
            <a:r>
              <a:rPr lang="ru-RU" dirty="0" smtClean="0"/>
              <a:t>№</a:t>
            </a:r>
            <a:r>
              <a:rPr lang="ru-RU" dirty="0"/>
              <a:t>656 </a:t>
            </a:r>
            <a:r>
              <a:rPr lang="ru-RU" dirty="0" smtClean="0"/>
              <a:t>«О </a:t>
            </a:r>
            <a:r>
              <a:rPr lang="ru-RU" dirty="0"/>
              <a:t>требованиях к операторам электронных площадок, операторам специализированных электронных площадок, электронным площадкам, специализированным электронным площадкам и функционированию электронных площадок, специализированных электронных площадок, подтверждении соответствия таким требованиям, об утрате юридическим лицом статуса оператора электронной площадки, оператора специализированной электронной </a:t>
            </a:r>
            <a:r>
              <a:rPr lang="ru-RU" dirty="0" smtClean="0"/>
              <a:t>площадки»: в отношении участников, которые не прошли регистрацию в ЕИС, оператор по-прежнему направляет заказчику документы о таком участнике</a:t>
            </a:r>
            <a:r>
              <a:rPr lang="ru-RU" dirty="0"/>
              <a:t>, предусмотренные </a:t>
            </a:r>
            <a:r>
              <a:rPr lang="ru-RU" dirty="0" smtClean="0"/>
              <a:t>пунктами </a:t>
            </a:r>
            <a:r>
              <a:rPr lang="ru-RU" dirty="0"/>
              <a:t>1, 3 - 5, 7 и 8 части 2 статьи </a:t>
            </a:r>
            <a:r>
              <a:rPr lang="ru-RU" dirty="0" smtClean="0"/>
              <a:t>62 Федерального закона №44-ФЗ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Изменения Постановления Правительства РФ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2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Корректировка </a:t>
            </a:r>
            <a:r>
              <a:rPr lang="ru-RU" dirty="0" smtClean="0"/>
              <a:t>норм </a:t>
            </a:r>
            <a:r>
              <a:rPr lang="ru-RU" dirty="0"/>
              <a:t>ПП </a:t>
            </a:r>
            <a:r>
              <a:rPr lang="ru-RU" dirty="0" smtClean="0"/>
              <a:t>№927 «Об </a:t>
            </a:r>
            <a:r>
              <a:rPr lang="ru-RU" dirty="0"/>
              <a:t>определении требований к закупаемым заказчиками отдельным видам товаров, работ, услуг (в том числе предельных цен товаров, работ, услуг</a:t>
            </a:r>
            <a:r>
              <a:rPr lang="ru-RU" dirty="0" smtClean="0"/>
              <a:t>)» - теперь данное </a:t>
            </a:r>
            <a:r>
              <a:rPr lang="ru-RU" dirty="0"/>
              <a:t>постановление распространяется и </a:t>
            </a:r>
            <a:r>
              <a:rPr lang="ru-RU" dirty="0" smtClean="0"/>
              <a:t>определенные </a:t>
            </a:r>
            <a:r>
              <a:rPr lang="ru-RU" dirty="0"/>
              <a:t>в соответствии с Бюджетным кодексом Российской Федерации наиболее </a:t>
            </a:r>
            <a:r>
              <a:rPr lang="ru-RU" dirty="0" smtClean="0"/>
              <a:t>значимые учреждения </a:t>
            </a:r>
            <a:r>
              <a:rPr lang="ru-RU" dirty="0"/>
              <a:t>науки, образования, культуры и здравоохранения, их </a:t>
            </a:r>
            <a:r>
              <a:rPr lang="ru-RU" dirty="0" smtClean="0"/>
              <a:t>территориальные органы </a:t>
            </a:r>
            <a:r>
              <a:rPr lang="ru-RU" dirty="0"/>
              <a:t>и подведомственными им казенными и бюджетными учреждениями, федеральными государственными </a:t>
            </a:r>
            <a:r>
              <a:rPr lang="ru-RU" dirty="0" smtClean="0"/>
              <a:t>унитарные предприятия, Государственную корпорацию </a:t>
            </a:r>
            <a:r>
              <a:rPr lang="ru-RU" dirty="0"/>
              <a:t>по атомной энергии "</a:t>
            </a:r>
            <a:r>
              <a:rPr lang="ru-RU" dirty="0" err="1"/>
              <a:t>Росатом</a:t>
            </a:r>
            <a:r>
              <a:rPr lang="ru-RU" dirty="0"/>
              <a:t>", </a:t>
            </a:r>
            <a:r>
              <a:rPr lang="ru-RU" dirty="0" smtClean="0"/>
              <a:t>Государственную корпорацию </a:t>
            </a:r>
            <a:r>
              <a:rPr lang="ru-RU" dirty="0"/>
              <a:t>по космической деятельности "</a:t>
            </a:r>
            <a:r>
              <a:rPr lang="ru-RU" dirty="0" err="1"/>
              <a:t>Роскосмос</a:t>
            </a:r>
            <a:r>
              <a:rPr lang="ru-RU" dirty="0"/>
              <a:t>" и </a:t>
            </a:r>
            <a:r>
              <a:rPr lang="ru-RU" dirty="0" smtClean="0"/>
              <a:t>подведомственные этим организациями</a:t>
            </a:r>
            <a:r>
              <a:rPr lang="ru-RU" dirty="0" smtClean="0"/>
              <a:t>.</a:t>
            </a:r>
          </a:p>
          <a:p>
            <a:r>
              <a:rPr lang="ru-RU" dirty="0"/>
              <a:t>Корректировка ПП №656 </a:t>
            </a:r>
            <a:r>
              <a:rPr lang="ru-RU" dirty="0" smtClean="0"/>
              <a:t>«Об </a:t>
            </a:r>
            <a:r>
              <a:rPr lang="ru-RU" dirty="0"/>
              <a:t>установлении запрета на допуск отдельных видов товаров машиностроения,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dirty="0" smtClean="0"/>
              <a:t>нужд» - лизинг включен в случаи, когда ПП применяется.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Изменения Постановления Правительства РФ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Изменение </a:t>
            </a:r>
            <a:r>
              <a:rPr lang="ru-RU" dirty="0" smtClean="0"/>
              <a:t>норм </a:t>
            </a:r>
            <a:r>
              <a:rPr lang="ru-RU" dirty="0"/>
              <a:t>ПП </a:t>
            </a:r>
            <a:r>
              <a:rPr lang="ru-RU" dirty="0" smtClean="0"/>
              <a:t>№</a:t>
            </a:r>
            <a:r>
              <a:rPr lang="ru-RU" dirty="0"/>
              <a:t>99 </a:t>
            </a:r>
            <a:r>
              <a:rPr lang="ru-RU" dirty="0" smtClean="0"/>
              <a:t>«Об </a:t>
            </a:r>
            <a:r>
              <a:rPr lang="ru-RU" dirty="0"/>
              <a:t>установлении дополнительных требований к участникам закупки отдельных видов товаров, работ, услуг, случаев отнесения товаров, работ, услуг к товарам, работам, услугам, которые по причине их технической и (или) технологической сложности, инновационного, высокотехнологичного или специализированного характера способны поставить, выполнить, оказать только поставщики (подрядчики, исполнители), имеющие необходимый уровень квалификации, а также документов, подтверждающих соответствие участников закупки указанным дополнительным </a:t>
            </a:r>
            <a:r>
              <a:rPr lang="ru-RU" dirty="0" smtClean="0"/>
              <a:t>требованиям».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Изменения Постановления Правительства РФ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Выполнение </a:t>
            </a:r>
            <a:r>
              <a:rPr lang="ru-RU" dirty="0"/>
              <a:t>работ по строительству, реконструкции, капитальному ремонту, </a:t>
            </a:r>
            <a:r>
              <a:rPr lang="ru-RU" b="1" dirty="0"/>
              <a:t>сносу объекта капитального строительства</a:t>
            </a:r>
            <a:r>
              <a:rPr lang="ru-RU" dirty="0"/>
              <a:t>, за исключением линейного объекта, если начальная (максимальная) цена контракта (цена лота) превышает 10 млн. рублей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3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Наличие за последние 3 года до даты подачи заявки на участие в закупке опыта исполнения (с учетом правопреемства) одного контракта (договора) на выполнение работ по строительству, реконструкции, капитальному ремонту, сносу объекта капитального строительства (за исключением линейного объекта</a:t>
            </a:r>
            <a:r>
              <a:rPr lang="ru-RU" dirty="0" smtClean="0"/>
              <a:t>). При </a:t>
            </a:r>
            <a:r>
              <a:rPr lang="ru-RU" dirty="0"/>
              <a:t>этом стоимость такого одного исполненного контракта (договора) должна составлять:</a:t>
            </a:r>
          </a:p>
          <a:p>
            <a:r>
              <a:rPr lang="ru-RU" dirty="0"/>
              <a:t>не менее 50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10 млн. рублей;</a:t>
            </a:r>
          </a:p>
          <a:p>
            <a:r>
              <a:rPr lang="ru-RU" dirty="0"/>
              <a:t>не менее 40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100 млн. рублей;</a:t>
            </a:r>
          </a:p>
          <a:p>
            <a:r>
              <a:rPr lang="ru-RU" dirty="0"/>
              <a:t>не менее 30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500 млн. рублей;</a:t>
            </a:r>
          </a:p>
          <a:p>
            <a:r>
              <a:rPr lang="ru-RU" dirty="0"/>
              <a:t>не менее 20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1 млрд. рублей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60619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Изменение норм Федерального закона </a:t>
            </a:r>
            <a:br>
              <a:rPr lang="ru-RU" sz="3600" dirty="0" smtClean="0"/>
            </a:br>
            <a:r>
              <a:rPr lang="ru-RU" sz="3600" dirty="0" smtClean="0"/>
              <a:t>№44-ФЗ. Статья 37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59134" y="2996952"/>
            <a:ext cx="85333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Откорректирована часть 2 статьи 37, которая породила многочисленные судебные споры: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Если при проведении конкурса или аукциона начальная (максимальная) цена контракта составляет пятнадцать миллионов рублей и менее и участником закупки, с которым заключается контракт, предложена цена контракта, которая на двадцать пять и более процентов ниже начальной (максимальной) цены контракта, контракт заключается только после предоставления таким участником обеспечения исполнения контракта в размере, указанном в части 1 настоящей статьи, или информации, подтверждающей добросовестность такого участника на дату подачи заявки в соответствии с частью 3 настоящей статьи, </a:t>
            </a:r>
            <a:r>
              <a:rPr lang="ru-RU" b="1" dirty="0">
                <a:solidFill>
                  <a:schemeClr val="tx2"/>
                </a:solidFill>
              </a:rPr>
              <a:t>с одновременным предоставлением таким участником обеспечения исполнения контракта в размере обеспечения исполнения контракта, указанном в документации о закупке</a:t>
            </a:r>
            <a:r>
              <a:rPr lang="ru-RU" dirty="0">
                <a:solidFill>
                  <a:schemeClr val="tx2"/>
                </a:solidFill>
              </a:rPr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06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1379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Документы:</a:t>
            </a:r>
          </a:p>
          <a:p>
            <a:r>
              <a:rPr lang="ru-RU" dirty="0"/>
              <a:t>копия исполненного контракта (договора);</a:t>
            </a:r>
          </a:p>
          <a:p>
            <a:r>
              <a:rPr lang="ru-RU" dirty="0"/>
              <a:t>копия акта (актов) выполненных работ, содержащего (содержащих) все обязательные реквизиты, установленные частью 2 статьи 9 Федерального закона "О бухгалтерском учете", и подтверждающего (подтверждающих) стоимость исполненного контракта (договора) (за исключением случая, если застройщик является лицом, осуществляющим строительство). Указанный документ (документы) должен быть подписан (подписаны) не ранее чем за 3 года до даты окончания срока подачи заявок на участие в закупке;</a:t>
            </a:r>
          </a:p>
          <a:p>
            <a:r>
              <a:rPr lang="ru-RU" dirty="0"/>
              <a:t>копия разрешения на ввод объекта капитального строительства в эксплуатацию (за исключением случаев, при которых разрешение на ввод объекта капитального строительства в эксплуатацию не выдается в соответствии с законодательством о градостроительной деятельности). </a:t>
            </a:r>
            <a:r>
              <a:rPr lang="ru-RU" b="1" dirty="0"/>
              <a:t>Указанный документ должен быть подписан не ранее чем за 3 года до даты окончания срока подачи заявок на участие в </a:t>
            </a:r>
            <a:r>
              <a:rPr lang="ru-RU" b="1" dirty="0" smtClean="0"/>
              <a:t>закупке.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68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Выполнение </a:t>
            </a:r>
            <a:r>
              <a:rPr lang="ru-RU" dirty="0"/>
              <a:t>работ по строительству, реконструкции, капитальному ремонту, сносу линейного объекта, если начальная (максимальная) цена контракта (цена лота) превышает 10 млн.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2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Наличие </a:t>
            </a:r>
            <a:r>
              <a:rPr lang="ru-RU" dirty="0"/>
              <a:t>за последние 3 года до даты подачи заявки на участие в закупке опыта исполнения (с учетом правопреемства) одного контракта (договора) на выполнение работ по строительству, реконструкции, капитальному ремонту, сносу линейного объекта</a:t>
            </a:r>
            <a:r>
              <a:rPr lang="ru-RU" dirty="0" smtClean="0"/>
              <a:t>. При </a:t>
            </a:r>
            <a:r>
              <a:rPr lang="ru-RU" dirty="0"/>
              <a:t>этом стоимость такого одного исполненного контракта (договора) должна составлять:</a:t>
            </a:r>
          </a:p>
          <a:p>
            <a:r>
              <a:rPr lang="ru-RU" dirty="0"/>
              <a:t>не менее 50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10 млн. рублей;</a:t>
            </a:r>
          </a:p>
          <a:p>
            <a:r>
              <a:rPr lang="ru-RU" dirty="0"/>
              <a:t>не менее 40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100 млн. рублей;</a:t>
            </a:r>
          </a:p>
          <a:p>
            <a:r>
              <a:rPr lang="ru-RU" dirty="0"/>
              <a:t>не менее 30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500 млн. рублей;</a:t>
            </a:r>
          </a:p>
          <a:p>
            <a:r>
              <a:rPr lang="ru-RU" dirty="0"/>
              <a:t>не менее 20 </a:t>
            </a:r>
            <a:r>
              <a:rPr lang="ru-RU" dirty="0" smtClean="0"/>
              <a:t>% </a:t>
            </a:r>
            <a:r>
              <a:rPr lang="ru-RU" dirty="0"/>
              <a:t>начальной (максимальной) цены контракта (цены лота), на право заключить который проводится закупка, если начальная (максимальная) цена контракта (цена лота) превышает 1 млрд. рублей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Документы:</a:t>
            </a:r>
          </a:p>
          <a:p>
            <a:r>
              <a:rPr lang="ru-RU" dirty="0" smtClean="0"/>
              <a:t>копия </a:t>
            </a:r>
            <a:r>
              <a:rPr lang="ru-RU" dirty="0"/>
              <a:t>исполненного контракта (договора);</a:t>
            </a:r>
          </a:p>
          <a:p>
            <a:r>
              <a:rPr lang="ru-RU" dirty="0"/>
              <a:t>копия акта (актов) выполненных работ, содержащего (содержащих) все обязательные реквизиты, установленные частью 2 статьи 9 Федерального закона "О бухгалтерском учете", и подтверждающего (подтверждающих) стоимость исполненного контракта (договора) (за исключением случая, если застройщик является лицом, осуществляющим строительство). Указанный документ (документы) должен быть подписан (подписаны) не ранее чем за 3 года до даты окончания срока подачи заявок на участие в закупке;</a:t>
            </a:r>
          </a:p>
          <a:p>
            <a:r>
              <a:rPr lang="ru-RU" dirty="0"/>
              <a:t>копия разрешения на ввод объекта капитального строительства в эксплуатацию (за исключением случаев, при которых разрешение на ввод объекта капитального строительства в эксплуатацию не выдается в соответствии с законодательством о градостроительной деятельности</a:t>
            </a:r>
            <a:r>
              <a:rPr lang="ru-RU" dirty="0" smtClean="0"/>
              <a:t>). </a:t>
            </a:r>
            <a:r>
              <a:rPr lang="ru-RU" b="1" dirty="0" smtClean="0"/>
              <a:t>Указанный </a:t>
            </a:r>
            <a:r>
              <a:rPr lang="ru-RU" b="1" dirty="0"/>
              <a:t>документ должен быть подписан не ранее чем за 3 года до даты окончания срока подачи заявок на участие в закупке</a:t>
            </a:r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Выполнение </a:t>
            </a:r>
            <a:r>
              <a:rPr lang="ru-RU" dirty="0"/>
              <a:t>работ по строительству некапитального строения, сооружения (строений, сооружений), благоустройству территории, если начальная (максимальная) цена контракта (цена лота) превышает 10 млн. рублей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8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Наличие </a:t>
            </a:r>
            <a:r>
              <a:rPr lang="ru-RU" dirty="0"/>
              <a:t>за последние 3 года до даты подачи заявки на участие в закупке опыта исполнения (с учетом правопреемства) одного контракта (договора) на выполнение работ по строительству, реконструкции, капитальному ремонту, сносу объекта капитального строительства, в том числе линейного объекта, либо одного контракта (договора), заключенного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или Федеральным законом "О закупках товаров, работ, услуг отдельными видами юридических лиц" на выполнение работ по строительству некапитального строения, сооружения (строений, сооружений), благоустройству территории.</a:t>
            </a:r>
          </a:p>
          <a:p>
            <a:pPr marL="0" indent="0">
              <a:buNone/>
            </a:pPr>
            <a:r>
              <a:rPr lang="ru-RU" dirty="0"/>
              <a:t>При этом стоимость такого одного контракта (договора) должна составлять не менее 20 процентов начальной (максимальной) цены контракта (цены лота), на право заключить который проводится закупка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5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18253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Документы:</a:t>
            </a:r>
          </a:p>
          <a:p>
            <a:r>
              <a:rPr lang="ru-RU" dirty="0"/>
              <a:t>копия исполненного контракта (договора) на выполнение работ по строительству, реконструкции, капитальному ремонту, сносу объекта капитального строительства, в том числе линейного объекта, либо копия контракта (договора), сведения о котором содержатся в реестре контрактов, заключенных заказчиками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нужд", или в реестре договоров, заключенных заказчиками по результатам закупки в соответствии с Федеральным законом "О закупках товаров, работ, услуг отдельными видами юридических лиц", на выполнение работ по строительству некапитального строения, сооружения (строений, сооружений), благоустройству территории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копия </a:t>
            </a:r>
            <a:r>
              <a:rPr lang="ru-RU" dirty="0"/>
              <a:t>акта (актов) выполненных работ, содержащего (содержащих) все обязательные реквизиты, установленные частью 2 статьи 9 Федерального закона "О бухгалтерском учете", и подтверждающего (подтверждающих) стоимость исполненного контракта (договора) (за исключением случая, если застройщик является лицом, осуществляющим строительство). Указанный документ (документы) должен быть подписан (подписаны) не ранее чем за 3 года до даты окончания срока подачи заявок на участие в </a:t>
            </a:r>
            <a:r>
              <a:rPr lang="ru-RU" dirty="0" smtClean="0"/>
              <a:t>закупке;</a:t>
            </a:r>
          </a:p>
          <a:p>
            <a:r>
              <a:rPr lang="ru-RU" dirty="0" smtClean="0"/>
              <a:t>копия </a:t>
            </a:r>
            <a:r>
              <a:rPr lang="ru-RU" dirty="0"/>
              <a:t>разрешения на ввод объекта капитального строительства в эксплуатацию (за исключением случаев, при которых разрешение на ввод объекта капитального строительства в эксплуатацию не выдается в соответствии с законодательством о градостроительной деятельности</a:t>
            </a:r>
            <a:r>
              <a:rPr lang="ru-RU" dirty="0" smtClean="0"/>
              <a:t>). Указанный </a:t>
            </a:r>
            <a:r>
              <a:rPr lang="ru-RU" dirty="0"/>
              <a:t>документ должен быть подписан не ранее чем за 3 года до даты окончания срока подачи заявок на </a:t>
            </a:r>
            <a:r>
              <a:rPr lang="ru-RU" dirty="0" smtClean="0"/>
              <a:t>участие в закупке.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6338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Выполнение работ по ремонту, содержанию автомобильных дорог, если начальная (максимальная) цена контракта (цена лота) превышает 10 млн. рублей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9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633854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Наличие </a:t>
            </a:r>
            <a:r>
              <a:rPr lang="ru-RU" dirty="0"/>
              <a:t>за последние 3 года до даты подачи заявки на участие в закупке опыта исполнения (с учетом правопреемства) одного контракта (договора) на выполнение работ по строительству, реконструкции, капитальному ремонту, сносу линейного объекта либо одного контракта (договора), заключенного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или Федеральным законом "О закупках товаров, работ, услуг отдельными видами юридических лиц" на выполнение работ по ремонту, содержанию автомобильных дорог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При этом стоимость такого одного контракта (договора) должна составлять не менее 20 процентов начальной (максимальной) цены контракта (цены лота), на право заключить который проводится закупка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4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18253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Документы:</a:t>
            </a:r>
          </a:p>
          <a:p>
            <a:r>
              <a:rPr lang="ru-RU" dirty="0" smtClean="0"/>
              <a:t>копия </a:t>
            </a:r>
            <a:r>
              <a:rPr lang="ru-RU" dirty="0"/>
              <a:t>исполненного контракта (договора) на выполнение работ по строительству, реконструкции, капитальному ремонту, сносу линейного объекта либо копия контракта (договора), сведения о котором содержатся в реестре контрактов, заключенных заказчиками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нужд", или в реестре договоров, заключенных заказчиками по результатам закупки в соответствии с Федеральным законом "О закупках товаров, работ, услуг отдельными видами юридических лиц", на выполнение работ по ремонту, содержанию автомобильных дорог;</a:t>
            </a:r>
          </a:p>
          <a:p>
            <a:r>
              <a:rPr lang="ru-RU" dirty="0"/>
              <a:t>копия акта (актов) выполненных работ, содержащего (содержащих) все обязательные реквизиты, установленные частью 2 статьи 9 Федерального закона "О бухгалтерском учете", и подтверждающего (подтверждающих) стоимость исполненного контракта (договора) (за исключением случая, если застройщик является лицом, осуществляющим строительство). Указанный документ (документы) должен быть подписан (подписаны) не ранее чем за 3 года до даты окончания срока подачи заявок на участие в закупке;</a:t>
            </a:r>
          </a:p>
          <a:p>
            <a:r>
              <a:rPr lang="ru-RU" dirty="0"/>
              <a:t>копия разрешения на ввод объекта капитального строительства в эксплуатацию (за исключением случаев, при которых разрешение на ввод объекта капитального строительства в эксплуатацию не выдается в соответствии с законодательством о градостроительной деятельности</a:t>
            </a:r>
            <a:r>
              <a:rPr lang="ru-RU" dirty="0" smtClean="0"/>
              <a:t>). Указанный </a:t>
            </a:r>
            <a:r>
              <a:rPr lang="ru-RU" dirty="0"/>
              <a:t>документ должен быть подписан не ранее чем за 3 года до даты окончания срока подачи заявок на участие в </a:t>
            </a:r>
            <a:r>
              <a:rPr lang="ru-RU" dirty="0" smtClean="0"/>
              <a:t>закупке".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60619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Изменение норм Федерального закона </a:t>
            </a:r>
            <a:br>
              <a:rPr lang="ru-RU" sz="3600" dirty="0" smtClean="0"/>
            </a:br>
            <a:r>
              <a:rPr lang="ru-RU" sz="3600" dirty="0" smtClean="0"/>
              <a:t>№44-ФЗ. Статья 44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59134" y="2996952"/>
            <a:ext cx="85333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Откорректирована часть 6 статьи 44, теперь обеспечение заявок не вносят не только казенные учреждения, но и бюджетные, и автономные: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Требование об обеспечении заявки на участие в определении поставщика (подрядчика, исполнителя) в равной мере относится ко всем участникам закупки, </a:t>
            </a:r>
            <a:r>
              <a:rPr lang="ru-RU" b="1" dirty="0">
                <a:solidFill>
                  <a:schemeClr val="tx2"/>
                </a:solidFill>
              </a:rPr>
              <a:t>за исключением государственных, муниципальных учреждений</a:t>
            </a:r>
            <a:r>
              <a:rPr lang="ru-RU" dirty="0">
                <a:solidFill>
                  <a:schemeClr val="tx2"/>
                </a:solidFill>
              </a:rPr>
              <a:t>, которые не предоставляют обеспечение подаваемых ими заявок на участие в определении поставщиков (подрядчиков, исполнителей)..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4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1825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Изменения в Приложение №2:</a:t>
            </a:r>
          </a:p>
          <a:p>
            <a:r>
              <a:rPr lang="ru-RU" dirty="0" smtClean="0"/>
              <a:t>Было: </a:t>
            </a:r>
          </a:p>
          <a:p>
            <a:pPr marL="0" indent="0">
              <a:buNone/>
            </a:pPr>
            <a:r>
              <a:rPr lang="ru-RU" dirty="0"/>
              <a:t>Выполнение работ по строительству, и (или) реконструкции, и (или) капитальному ремонту особо опасных, технически сложных, уникальных объектов капитального строительства, искусственных дорожных сооружений (включенных в состав автомобильных дорог федерального, регионального или межмуниципального, местного значения), в случае если начальная (максимальная) цена контракта для обеспечения государственных нужд превышает 150 млн. рублей, для обеспечения муниципальных нужд - 50 млн. </a:t>
            </a:r>
            <a:r>
              <a:rPr lang="ru-RU" dirty="0" smtClean="0"/>
              <a:t>рублей.</a:t>
            </a:r>
          </a:p>
          <a:p>
            <a:r>
              <a:rPr lang="ru-RU" dirty="0" smtClean="0"/>
              <a:t>Стало:</a:t>
            </a:r>
          </a:p>
          <a:p>
            <a:pPr marL="0" indent="0">
              <a:buNone/>
            </a:pPr>
            <a:r>
              <a:rPr lang="ru-RU" dirty="0"/>
              <a:t>Выполнение работ по строительству, и (или) реконструкции, и (или) </a:t>
            </a:r>
            <a:r>
              <a:rPr lang="ru-RU" dirty="0" smtClean="0"/>
              <a:t>капитальному ремонту, </a:t>
            </a:r>
            <a:r>
              <a:rPr lang="ru-RU" b="1" dirty="0"/>
              <a:t>и (или) </a:t>
            </a:r>
            <a:r>
              <a:rPr lang="ru-RU" b="1" dirty="0" smtClean="0"/>
              <a:t>сносу </a:t>
            </a:r>
            <a:r>
              <a:rPr lang="ru-RU" dirty="0" smtClean="0"/>
              <a:t>особо </a:t>
            </a:r>
            <a:r>
              <a:rPr lang="ru-RU" dirty="0"/>
              <a:t>опасных, технически сложных, уникальных объектов капитального строительства, искусственных дорожных сооружений (включенных в состав автомобильных дорог федерального, регионального или межмуниципального, местного значения), в случае если начальная (максимальная) цена контракта </a:t>
            </a:r>
            <a:r>
              <a:rPr lang="ru-RU" b="1" dirty="0"/>
              <a:t>превышает 100 млн. </a:t>
            </a:r>
            <a:r>
              <a:rPr lang="ru-RU" b="1" dirty="0" smtClean="0"/>
              <a:t>рублей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1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1825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Требование:</a:t>
            </a:r>
          </a:p>
          <a:p>
            <a:r>
              <a:rPr lang="ru-RU" dirty="0"/>
              <a:t>наличие за последние 3 года до даты подачи заявки на участие в конкурсе опыта исполнения (с учетом правопреемства) одного контракта (</a:t>
            </a:r>
            <a:r>
              <a:rPr lang="ru-RU" dirty="0" smtClean="0"/>
              <a:t>договора) на </a:t>
            </a:r>
            <a:r>
              <a:rPr lang="ru-RU" dirty="0"/>
              <a:t>выполнение работ по строительству, и (или) реконструкции, и (или) капитальному </a:t>
            </a:r>
            <a:r>
              <a:rPr lang="ru-RU" dirty="0" smtClean="0"/>
              <a:t>ремонту, </a:t>
            </a:r>
            <a:r>
              <a:rPr lang="ru-RU" b="1" dirty="0"/>
              <a:t>и (или) </a:t>
            </a:r>
            <a:r>
              <a:rPr lang="ru-RU" b="1" dirty="0" smtClean="0"/>
              <a:t>сносу </a:t>
            </a:r>
            <a:r>
              <a:rPr lang="ru-RU" dirty="0" smtClean="0"/>
              <a:t>одного </a:t>
            </a:r>
            <a:r>
              <a:rPr lang="ru-RU" dirty="0"/>
              <a:t>из особо опасных, технически сложных, уникальных объектов капитального строительства, искусственных дорожных сооружений (включенных в состав автомобильных дорог федерального, регионального или межмуниципального, местного значения). При этом стоимость </a:t>
            </a:r>
            <a:r>
              <a:rPr lang="ru-RU" b="1" dirty="0" smtClean="0"/>
              <a:t>одного</a:t>
            </a:r>
            <a:r>
              <a:rPr lang="ru-RU" dirty="0" smtClean="0"/>
              <a:t> такого </a:t>
            </a:r>
            <a:r>
              <a:rPr lang="ru-RU" dirty="0"/>
              <a:t>исполненного контракта (договора) составляет не менее 20 процентов начальной (максимальной) цены контракта (договора), на право заключить который проводится соответствующий конкурс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2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1825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Документы:</a:t>
            </a:r>
          </a:p>
          <a:p>
            <a:r>
              <a:rPr lang="ru-RU" dirty="0"/>
              <a:t>копия исполненного контракта (договора);</a:t>
            </a:r>
          </a:p>
          <a:p>
            <a:r>
              <a:rPr lang="ru-RU" dirty="0"/>
              <a:t>копия акта (актов) выполненных работ, содержащего (содержащих) все обязательные реквизиты, установленные частью 2 статьи 9 Федерального закона "О бухгалтерском учете", и подтверждающего (подтверждающих) стоимость исполненного контракта (договора) (за исключением случая, если застройщик является лицом, осуществляющим строительство). Указанный документ (документы) должен быть подписан (подписаны) не ранее чем за 3 года до даты окончания срока подачи заявок на участие в закупке;</a:t>
            </a:r>
          </a:p>
          <a:p>
            <a:r>
              <a:rPr lang="ru-RU" dirty="0"/>
              <a:t>копия разрешения на ввод объекта капитального строительства в эксплуатацию (за исключением случаев, при которых разрешение на ввод объекта капитального строительства в эксплуатацию не выдается в соответствии законодательством о градостроительной деятельности). Указанный документ должен быть подписан не ранее чем за 3 года до даты окончания срока подачи заявок на участие в закупке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Постановление Правительства №99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6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Очередные изменения в ПП №1084: </a:t>
            </a:r>
            <a:r>
              <a:rPr lang="ru-RU" dirty="0"/>
              <a:t>Постановлением Правительства </a:t>
            </a:r>
            <a:r>
              <a:rPr lang="ru-RU" dirty="0" smtClean="0"/>
              <a:t>№</a:t>
            </a:r>
            <a:r>
              <a:rPr lang="en-US" dirty="0" smtClean="0"/>
              <a:t> 1755</a:t>
            </a:r>
            <a:r>
              <a:rPr lang="ru-RU" dirty="0" smtClean="0"/>
              <a:t> от </a:t>
            </a:r>
            <a:r>
              <a:rPr lang="ru-RU" dirty="0"/>
              <a:t>30.12.2018 </a:t>
            </a:r>
            <a:r>
              <a:rPr lang="ru-RU" dirty="0" smtClean="0"/>
              <a:t>вновь перенесена дата начал полного контроля за заключаемыми контрактами. </a:t>
            </a:r>
            <a:r>
              <a:rPr lang="ru-RU" dirty="0"/>
              <a:t>Так, до 01.01.2020 </a:t>
            </a:r>
            <a:r>
              <a:rPr lang="ru-RU" dirty="0" smtClean="0"/>
              <a:t>не </a:t>
            </a:r>
            <a:r>
              <a:rPr lang="ru-RU" dirty="0"/>
              <a:t>будут проверять соответствие друг другу и условиям принятого бюджетного обязательства сведений:</a:t>
            </a:r>
          </a:p>
          <a:p>
            <a:r>
              <a:rPr lang="ru-RU" dirty="0" smtClean="0"/>
              <a:t>о </a:t>
            </a:r>
            <a:r>
              <a:rPr lang="ru-RU" dirty="0"/>
              <a:t>сроке исполнения контракта;</a:t>
            </a:r>
          </a:p>
          <a:p>
            <a:r>
              <a:rPr lang="ru-RU" dirty="0" smtClean="0"/>
              <a:t>о </a:t>
            </a:r>
            <a:r>
              <a:rPr lang="ru-RU" dirty="0"/>
              <a:t>количестве товара, объеме работ и услуг и единицах измерения;</a:t>
            </a:r>
          </a:p>
          <a:p>
            <a:r>
              <a:rPr lang="ru-RU" dirty="0" smtClean="0"/>
              <a:t>об </a:t>
            </a:r>
            <a:r>
              <a:rPr lang="ru-RU" dirty="0"/>
              <a:t>исполнении и расторжении контракта.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Изменения Постановления Правительства РФ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9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Приказом </a:t>
            </a:r>
            <a:r>
              <a:rPr lang="ru-RU" dirty="0"/>
              <a:t>Министерства строительства и жилищно-коммунального хозяйства РФ от 5 июня 2018 г. N </a:t>
            </a:r>
            <a:r>
              <a:rPr lang="ru-RU" dirty="0" smtClean="0"/>
              <a:t>336/</a:t>
            </a:r>
            <a:r>
              <a:rPr lang="ru-RU" dirty="0" err="1" smtClean="0"/>
              <a:t>пр</a:t>
            </a:r>
            <a:r>
              <a:rPr lang="ru-RU" dirty="0"/>
              <a:t> </a:t>
            </a:r>
            <a:r>
              <a:rPr lang="ru-RU" dirty="0" smtClean="0"/>
              <a:t>«Об </a:t>
            </a:r>
            <a:r>
              <a:rPr lang="ru-RU" dirty="0"/>
              <a:t>утверждении Методики составления графика выполнения строительно-монтажных работ и графика оплаты выполненных по контракту (договору), предметом которого являются строительство, реконструкция объектов капитального строительства, </a:t>
            </a:r>
            <a:r>
              <a:rPr lang="ru-RU" dirty="0" smtClean="0"/>
              <a:t>работ»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Начало действия документа 01.01.2019 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Иные подзаконные акты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 01.01.2019 г. проведение электронных процедур определения поставщиков (исполнителей, подрядчиков) является обязательным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Основное изменение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5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53" y="73611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Новые формы процедур (редакция части 2 статьи 24)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683568" y="292494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411B02-5FA8-4868-BF96-4BE5D169B78F}"/>
              </a:ext>
            </a:extLst>
          </p:cNvPr>
          <p:cNvSpPr txBox="1"/>
          <p:nvPr/>
        </p:nvSpPr>
        <p:spPr>
          <a:xfrm>
            <a:off x="167984" y="2763681"/>
            <a:ext cx="87129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Конкурентными способами определения поставщиков (подрядчиков, исполнителей) </a:t>
            </a:r>
            <a:r>
              <a:rPr lang="ru-RU" dirty="0" smtClean="0">
                <a:solidFill>
                  <a:schemeClr val="tx2"/>
                </a:solidFill>
              </a:rPr>
              <a:t>являются: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2"/>
                </a:solidFill>
              </a:rPr>
              <a:t>конкурсы </a:t>
            </a:r>
            <a:r>
              <a:rPr lang="ru-RU" dirty="0">
                <a:solidFill>
                  <a:schemeClr val="tx2"/>
                </a:solidFill>
              </a:rPr>
              <a:t>(открытый конкурс, конкурс с ограниченным участием, двухэтапный конкурс, закрытый конкурс, закрытый конкурс с ограниченным участием, закрытый двухэтапный конкурс), </a:t>
            </a:r>
            <a:endParaRPr lang="ru-RU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2"/>
                </a:solidFill>
              </a:rPr>
              <a:t>аукционы </a:t>
            </a:r>
            <a:r>
              <a:rPr lang="ru-RU" dirty="0">
                <a:solidFill>
                  <a:schemeClr val="tx2"/>
                </a:solidFill>
              </a:rPr>
              <a:t>(электронный аукцион, закрытый аукцион), </a:t>
            </a:r>
            <a:endParaRPr lang="ru-RU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2"/>
                </a:solidFill>
              </a:rPr>
              <a:t>запрос </a:t>
            </a:r>
            <a:r>
              <a:rPr lang="ru-RU" dirty="0">
                <a:solidFill>
                  <a:schemeClr val="tx2"/>
                </a:solidFill>
              </a:rPr>
              <a:t>котировок, </a:t>
            </a:r>
            <a:endParaRPr lang="ru-RU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2"/>
                </a:solidFill>
              </a:rPr>
              <a:t>запрос </a:t>
            </a:r>
            <a:r>
              <a:rPr lang="ru-RU" dirty="0">
                <a:solidFill>
                  <a:schemeClr val="tx2"/>
                </a:solidFill>
              </a:rPr>
              <a:t>предложений. 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sz="1600" dirty="0" smtClean="0">
                <a:solidFill>
                  <a:schemeClr val="tx2"/>
                </a:solidFill>
              </a:rPr>
              <a:t>С </a:t>
            </a:r>
            <a:r>
              <a:rPr lang="ru-RU" sz="1600" dirty="0">
                <a:solidFill>
                  <a:schemeClr val="tx2"/>
                </a:solidFill>
              </a:rPr>
              <a:t>учетом особенностей, установленных настоящим Федеральным законом, в электронной форме проводятся открытый конкурс, конкурс с ограниченным участием, двухэтапный конкурс, электронный аукцион, запрос котировок, запрос предложений (далее также - электронные процедуры), а также в случаях, установленных решением Правительства Российской Федерации, предусмотренным частью 3 статьи 84.1 настоящего Федерального закона, закрытый конкурс, закрытый конкурс с ограниченным участием, закрытый двухэтапный конкурс, закрытый аукцион (далее также - закрытые электронные процедуры</a:t>
            </a:r>
            <a:r>
              <a:rPr lang="ru-RU" sz="1600" dirty="0" smtClean="0">
                <a:solidFill>
                  <a:schemeClr val="tx2"/>
                </a:solidFill>
              </a:rPr>
              <a:t>).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6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640959" cy="38498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Постановление Правительства РФ от 10.05.2018 N 564 </a:t>
            </a:r>
            <a:r>
              <a:rPr lang="ru-RU" dirty="0"/>
              <a:t>"О взимании операторами электронных площадок, операторами специализированных электронных площадок платы при проведении электронной процедуры, закрытой электронной процедуры и установлении ее предельных размеров"</a:t>
            </a:r>
            <a:endParaRPr lang="en-US" dirty="0" smtClean="0"/>
          </a:p>
          <a:p>
            <a:r>
              <a:rPr lang="ru-RU" dirty="0" smtClean="0"/>
              <a:t>предельный </a:t>
            </a:r>
            <a:r>
              <a:rPr lang="ru-RU" dirty="0"/>
              <a:t>размер платы в размере </a:t>
            </a:r>
            <a:r>
              <a:rPr lang="ru-RU" dirty="0" smtClean="0"/>
              <a:t>1 (одного) </a:t>
            </a:r>
            <a:r>
              <a:rPr lang="ru-RU" dirty="0"/>
              <a:t>процента </a:t>
            </a:r>
            <a:r>
              <a:rPr lang="ru-RU" dirty="0" smtClean="0"/>
              <a:t>НМЦК и </a:t>
            </a:r>
            <a:r>
              <a:rPr lang="ru-RU" dirty="0"/>
              <a:t>не более чем 5 тыс. рублей без учета налога на добавленную стоимость.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случае заключения контракта по результатам осуществления закупки в соответствии с пунктом 1 части 1 статьи 30 Федерального закона предельный размер такой платы не может составлять более </a:t>
            </a:r>
            <a:r>
              <a:rPr lang="ru-RU" dirty="0" smtClean="0"/>
              <a:t>1 (одного) процента НМЦК и </a:t>
            </a:r>
            <a:r>
              <a:rPr lang="ru-RU" dirty="0"/>
              <a:t>более чем 2 тыс. рублей.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Плата за победу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16832"/>
            <a:ext cx="218865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7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640959" cy="392188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случае наличия у участника закупки специального </a:t>
            </a:r>
            <a:r>
              <a:rPr lang="ru-RU" dirty="0" smtClean="0"/>
              <a:t>счета оператор не </a:t>
            </a:r>
            <a:r>
              <a:rPr lang="ru-RU" dirty="0"/>
              <a:t>позднее </a:t>
            </a:r>
            <a:r>
              <a:rPr lang="ru-RU" dirty="0" smtClean="0"/>
              <a:t>1 </a:t>
            </a:r>
            <a:r>
              <a:rPr lang="ru-RU" dirty="0"/>
              <a:t>рабочего дня со дня осуществления заказчиком действий, предусмотренных частями 7 и 13 статьи 83.2 Федерального закона </a:t>
            </a:r>
            <a:r>
              <a:rPr lang="ru-RU" dirty="0" smtClean="0"/>
              <a:t>(подписание контракта или размещения </a:t>
            </a:r>
            <a:r>
              <a:rPr lang="ru-RU" dirty="0"/>
              <a:t>протокола о признании победителя </a:t>
            </a:r>
            <a:r>
              <a:rPr lang="ru-RU" dirty="0" smtClean="0"/>
              <a:t>уклонившимся </a:t>
            </a:r>
            <a:r>
              <a:rPr lang="ru-RU" dirty="0"/>
              <a:t>от заключения контракта), направляют в банк, в котором соответствующим участником закупки открыт специальный счет и с которого осуществлено блокирование денежных средств в целях обеспечения заявки на участие в электронной процедуре, требование для списания денежных средств в размере платы в соответствии с договором между банком и участником закупки.</a:t>
            </a:r>
          </a:p>
          <a:p>
            <a:r>
              <a:rPr lang="ru-RU" dirty="0" smtClean="0"/>
              <a:t>В </a:t>
            </a:r>
            <a:r>
              <a:rPr lang="ru-RU" dirty="0"/>
              <a:t>случае отсутствия у участника закупки специального </a:t>
            </a:r>
            <a:r>
              <a:rPr lang="ru-RU" dirty="0" smtClean="0"/>
              <a:t>счета оператор не позднее 1 рабочего </a:t>
            </a:r>
            <a:r>
              <a:rPr lang="ru-RU" dirty="0"/>
              <a:t>дня со дня осуществления заказчиком действий, предусмотренных частями 7 и 13 статьи 83.2 Федерального закона </a:t>
            </a:r>
            <a:r>
              <a:rPr lang="ru-RU" dirty="0" smtClean="0"/>
              <a:t>(</a:t>
            </a:r>
            <a:r>
              <a:rPr lang="ru-RU" dirty="0"/>
              <a:t>подписание контракта или размещения протокола о признании победителя уклонившимся от заключения контракта</a:t>
            </a:r>
            <a:r>
              <a:rPr lang="ru-RU" dirty="0" smtClean="0"/>
              <a:t>), </a:t>
            </a:r>
            <a:r>
              <a:rPr lang="ru-RU" dirty="0"/>
              <a:t>направляют такому участнику закупки посредством аппаратно-программного комплекса </a:t>
            </a:r>
            <a:r>
              <a:rPr lang="ru-RU" dirty="0" smtClean="0"/>
              <a:t>площадки требование </a:t>
            </a:r>
            <a:r>
              <a:rPr lang="ru-RU" dirty="0"/>
              <a:t>о перечислении денежных средств на банковский счет соответствующих оператора электронной площадки, оператора специализированной площадки.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получения платы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16832"/>
            <a:ext cx="218865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2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7"/>
            <a:ext cx="8640959" cy="34506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До 1 </a:t>
            </a:r>
            <a:r>
              <a:rPr lang="ru-RU" dirty="0" smtClean="0"/>
              <a:t>октября 2018 г. </a:t>
            </a:r>
            <a:r>
              <a:rPr lang="ru-RU" dirty="0" smtClean="0"/>
              <a:t>– механизм обеспечения старый</a:t>
            </a:r>
          </a:p>
          <a:p>
            <a:r>
              <a:rPr lang="ru-RU" dirty="0" smtClean="0"/>
              <a:t>После 1 октября – обеспечение через </a:t>
            </a:r>
            <a:r>
              <a:rPr lang="ru-RU" dirty="0" err="1" smtClean="0"/>
              <a:t>спецсчет</a:t>
            </a:r>
            <a:r>
              <a:rPr lang="ru-RU" dirty="0" smtClean="0"/>
              <a:t>. Банковская гарантия в качестве обеспечения может быть предоставлена только после 30 июня 2019 г . (часть 52 статьи 112)</a:t>
            </a:r>
          </a:p>
          <a:p>
            <a:pPr marL="0" indent="0">
              <a:buNone/>
            </a:pPr>
            <a:r>
              <a:rPr lang="ru-RU" dirty="0"/>
              <a:t>Постановление Правительства РФ от 12.04.2018 N 439</a:t>
            </a:r>
          </a:p>
          <a:p>
            <a:pPr marL="0" indent="0">
              <a:buNone/>
            </a:pPr>
            <a:r>
              <a:rPr lang="ru-RU" dirty="0"/>
              <a:t>"Об утверждении значения начальной (максимальной) цены контракта, при превышении которого заказчик обязан установить требование к обеспечению заявок на участие в конкурсах и </a:t>
            </a:r>
            <a:r>
              <a:rPr lang="ru-RU" dirty="0" smtClean="0"/>
              <a:t>аукционах»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Вопросы: каков размер обеспечения при цене от 1 млн. до 5 млн., возможно ли устанавливать обеспечение при НМЦК ниже 1 млн. руб.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обеспечения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59" y="1975235"/>
            <a:ext cx="218865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7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60619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Изменение норм Федерального закона </a:t>
            </a:r>
            <a:br>
              <a:rPr lang="ru-RU" sz="3600" dirty="0" smtClean="0"/>
            </a:br>
            <a:r>
              <a:rPr lang="ru-RU" sz="3600" dirty="0" smtClean="0"/>
              <a:t>№44-ФЗ. Статья 93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59134" y="2996952"/>
            <a:ext cx="85333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Введен пункт 55 в часть 1 статьи 93: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- заключение </a:t>
            </a:r>
            <a:r>
              <a:rPr lang="ru-RU" dirty="0">
                <a:solidFill>
                  <a:schemeClr val="tx2"/>
                </a:solidFill>
              </a:rPr>
              <a:t>контракта на оказание услуг по изготовлению бланков документов, удостоверяющих личность гражданина Российской Федерации на территории Российской Федерации и за пределами территории Российской Федерации, удостоверяющих личность иностранного гражданина или лица без гражданства, выдаваемых в Российской Федерации в случаях, установленных законодательством Российской Федерации, бланков свидетельств о государственной регистрации актов гражданского состояния, бланков временных документов, удостоверяющих личность гражданина Российской Федерации и дающих ему право на въезд (возвращение) в Российскую Федерацию, а также бланков документов для въезда в Российскую Федерацию и выезда из Российской Федерации иностранных граждан и лиц без гражданства.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6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7"/>
            <a:ext cx="8640959" cy="3450696"/>
          </a:xfrm>
        </p:spPr>
        <p:txBody>
          <a:bodyPr>
            <a:normAutofit lnSpcReduction="10000"/>
          </a:bodyPr>
          <a:lstStyle/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2000" dirty="0"/>
              <a:t>Размер обеспечения заявки на участие в конкурсе или аукционе должен составлять</a:t>
            </a:r>
            <a:r>
              <a:rPr lang="ru-RU" sz="2000" dirty="0" smtClean="0"/>
              <a:t>: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sz="2000" dirty="0"/>
          </a:p>
          <a:p>
            <a:pPr marL="342900" lvl="0" indent="-342900" algn="just">
              <a:spcBef>
                <a:spcPts val="0"/>
              </a:spcBef>
              <a:buClrTx/>
              <a:buSzTx/>
              <a:buFontTx/>
              <a:buAutoNum type="arabicParenR"/>
            </a:pPr>
            <a:r>
              <a:rPr lang="ru-RU" sz="2000" dirty="0"/>
              <a:t>от </a:t>
            </a:r>
            <a:r>
              <a:rPr lang="ru-RU" sz="2000" dirty="0" smtClean="0"/>
              <a:t>0,5% </a:t>
            </a:r>
            <a:r>
              <a:rPr lang="ru-RU" sz="2000" dirty="0"/>
              <a:t>до 1% НМЦК, если размер НМЦК составляет от 5 млн. рублей до 20 млн. рублей;</a:t>
            </a:r>
          </a:p>
          <a:p>
            <a:pPr marL="342900" lvl="0" indent="-342900" algn="just">
              <a:spcBef>
                <a:spcPts val="0"/>
              </a:spcBef>
              <a:buClrTx/>
              <a:buSzTx/>
              <a:buFontTx/>
              <a:buAutoNum type="arabicParenR"/>
            </a:pPr>
            <a:r>
              <a:rPr lang="ru-RU" sz="2000" dirty="0"/>
              <a:t>от </a:t>
            </a:r>
            <a:r>
              <a:rPr lang="ru-RU" sz="2000" dirty="0" smtClean="0"/>
              <a:t>0,5% </a:t>
            </a:r>
            <a:r>
              <a:rPr lang="ru-RU" sz="2000" dirty="0"/>
              <a:t>до 5% НМЦК, если размер НМЦК составляет более 20 млн. рублей</a:t>
            </a:r>
            <a:r>
              <a:rPr lang="ru-RU" sz="2000" dirty="0" smtClean="0"/>
              <a:t>.</a:t>
            </a:r>
          </a:p>
          <a:p>
            <a:pPr marL="342900" lvl="0" indent="-342900" algn="just">
              <a:spcBef>
                <a:spcPts val="0"/>
              </a:spcBef>
              <a:buClrTx/>
              <a:buSzTx/>
              <a:buFontTx/>
              <a:buAutoNum type="arabicParenR"/>
            </a:pPr>
            <a:endParaRPr lang="ru-RU" sz="2000" dirty="0"/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2000" dirty="0" smtClean="0"/>
              <a:t>О размере обеспечения при НМЦК от 1 млн. до 5 млн. ничего не сказано, о размере обеспечения при НМЦК до 1 млн. ничего </a:t>
            </a:r>
            <a:r>
              <a:rPr lang="ru-RU" sz="2000" dirty="0"/>
              <a:t>не </a:t>
            </a:r>
            <a:r>
              <a:rPr lang="ru-RU" sz="2000" dirty="0" smtClean="0"/>
              <a:t>сказано. См. разъясняющие письма Минфина (рекомендуется размер обеспечения устанавливать «по аналогии» </a:t>
            </a:r>
            <a:r>
              <a:rPr lang="ru-RU" sz="2000" dirty="0"/>
              <a:t>- от 0,5% до 1% </a:t>
            </a:r>
            <a:r>
              <a:rPr lang="ru-RU" sz="2000" dirty="0" smtClean="0"/>
              <a:t>НМЦК)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обеспечения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59" y="1975235"/>
            <a:ext cx="218865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1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600708" y="2780928"/>
            <a:ext cx="85432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Основные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моменты:</a:t>
            </a:r>
          </a:p>
          <a:p>
            <a:pPr marL="342900" lvl="0" indent="-34290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Извещение </a:t>
            </a:r>
            <a:r>
              <a:rPr lang="ru-RU" dirty="0">
                <a:solidFill>
                  <a:schemeClr val="tx2"/>
                </a:solidFill>
              </a:rPr>
              <a:t>не менее чем за пятнадцать рабочих дней до даты окончания срока подачи заявок на участие в таком </a:t>
            </a:r>
            <a:r>
              <a:rPr lang="ru-RU" dirty="0" smtClean="0">
                <a:solidFill>
                  <a:schemeClr val="tx2"/>
                </a:solidFill>
              </a:rPr>
              <a:t>конкурсе</a:t>
            </a:r>
          </a:p>
          <a:p>
            <a:pPr marL="342900" lvl="0" indent="-34290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Изменения не позднее, чем за 5 дней до окончания срока подачи заявок, продление срока – 10 рабочих дней до даты окончания срока подачи заявок</a:t>
            </a:r>
          </a:p>
          <a:p>
            <a:pPr marL="342900" lvl="0" indent="-34290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Запрос </a:t>
            </a:r>
            <a:r>
              <a:rPr lang="ru-RU" dirty="0">
                <a:solidFill>
                  <a:schemeClr val="tx2"/>
                </a:solidFill>
              </a:rPr>
              <a:t>не позднее, чем за</a:t>
            </a:r>
            <a:r>
              <a:rPr lang="ru-RU" dirty="0" smtClean="0">
                <a:solidFill>
                  <a:schemeClr val="tx2"/>
                </a:solidFill>
              </a:rPr>
              <a:t> 5 дней до окончания срока подачи заявок, срок ответа на запрос – 2 рабочих дня</a:t>
            </a:r>
          </a:p>
          <a:p>
            <a:pPr marL="342900" lvl="0" indent="-342900">
              <a:buAutoNum type="arabicPeriod"/>
            </a:pPr>
            <a:r>
              <a:rPr lang="ru-RU" dirty="0">
                <a:solidFill>
                  <a:schemeClr val="tx2"/>
                </a:solidFill>
              </a:rPr>
              <a:t>Заявка на участие в </a:t>
            </a:r>
            <a:r>
              <a:rPr lang="ru-RU" dirty="0" smtClean="0">
                <a:solidFill>
                  <a:schemeClr val="tx2"/>
                </a:solidFill>
              </a:rPr>
              <a:t>ОК в ЭФ состоит </a:t>
            </a:r>
            <a:r>
              <a:rPr lang="ru-RU" dirty="0">
                <a:solidFill>
                  <a:schemeClr val="tx2"/>
                </a:solidFill>
              </a:rPr>
              <a:t>из двух частей и предложения участника открытого конкурса в электронной форме о цене </a:t>
            </a:r>
            <a:r>
              <a:rPr lang="ru-RU" dirty="0" smtClean="0">
                <a:solidFill>
                  <a:schemeClr val="tx2"/>
                </a:solidFill>
              </a:rPr>
              <a:t>контракта</a:t>
            </a:r>
          </a:p>
          <a:p>
            <a:pPr marL="342900" lvl="0" indent="-34290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Отдельно проводится рассмотрение и оценка 1 части заявок. </a:t>
            </a:r>
            <a:r>
              <a:rPr lang="ru-RU" dirty="0">
                <a:solidFill>
                  <a:schemeClr val="tx2"/>
                </a:solidFill>
              </a:rPr>
              <a:t>Срок </a:t>
            </a:r>
            <a:r>
              <a:rPr lang="ru-RU" dirty="0" smtClean="0">
                <a:solidFill>
                  <a:schemeClr val="tx2"/>
                </a:solidFill>
              </a:rPr>
              <a:t>не </a:t>
            </a:r>
            <a:r>
              <a:rPr lang="ru-RU" dirty="0">
                <a:solidFill>
                  <a:schemeClr val="tx2"/>
                </a:solidFill>
              </a:rPr>
              <a:t>может превышать </a:t>
            </a:r>
            <a:r>
              <a:rPr lang="ru-RU" dirty="0" smtClean="0">
                <a:solidFill>
                  <a:schemeClr val="tx2"/>
                </a:solidFill>
              </a:rPr>
              <a:t>5 </a:t>
            </a:r>
            <a:r>
              <a:rPr lang="ru-RU" dirty="0">
                <a:solidFill>
                  <a:schemeClr val="tx2"/>
                </a:solidFill>
              </a:rPr>
              <a:t>рабочих дней, а в случае, если </a:t>
            </a:r>
            <a:r>
              <a:rPr lang="ru-RU" dirty="0" smtClean="0">
                <a:solidFill>
                  <a:schemeClr val="tx2"/>
                </a:solidFill>
              </a:rPr>
              <a:t>НМЦК ≤1 млн. руб.  1 </a:t>
            </a:r>
            <a:r>
              <a:rPr lang="ru-RU" dirty="0">
                <a:solidFill>
                  <a:schemeClr val="tx2"/>
                </a:solidFill>
              </a:rPr>
              <a:t>рабочий день с даты окончания срока подачи указанных </a:t>
            </a:r>
            <a:r>
              <a:rPr lang="ru-RU" dirty="0" smtClean="0">
                <a:solidFill>
                  <a:schemeClr val="tx2"/>
                </a:solidFill>
              </a:rPr>
              <a:t>заявок. Если </a:t>
            </a:r>
            <a:r>
              <a:rPr lang="ru-RU" dirty="0">
                <a:solidFill>
                  <a:schemeClr val="tx2"/>
                </a:solidFill>
              </a:rPr>
              <a:t>предмет закупки </a:t>
            </a:r>
            <a:r>
              <a:rPr lang="ru-RU" dirty="0" smtClean="0">
                <a:solidFill>
                  <a:schemeClr val="tx2"/>
                </a:solidFill>
              </a:rPr>
              <a:t>поставка </a:t>
            </a:r>
            <a:r>
              <a:rPr lang="ru-RU" dirty="0">
                <a:solidFill>
                  <a:schemeClr val="tx2"/>
                </a:solidFill>
              </a:rPr>
              <a:t>товара, выполнение работы либо оказание услуги в сфере науки, культуры или </a:t>
            </a:r>
            <a:r>
              <a:rPr lang="ru-RU" dirty="0" smtClean="0">
                <a:solidFill>
                  <a:schemeClr val="tx2"/>
                </a:solidFill>
              </a:rPr>
              <a:t>искусства – не более 10 рабочих дней.</a:t>
            </a:r>
          </a:p>
          <a:p>
            <a:pPr marL="342900" lvl="0" indent="-342900">
              <a:buAutoNum type="arabicPeriod"/>
            </a:pP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buAutoNum type="arabicPeriod"/>
            </a:pP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buAutoNum type="arabicPeriod"/>
            </a:pP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buAutoNum type="arabicPeriod"/>
            </a:pPr>
            <a:endParaRPr lang="ru-RU" dirty="0" smtClean="0">
              <a:solidFill>
                <a:prstClr val="black"/>
              </a:solidFill>
            </a:endParaRPr>
          </a:p>
          <a:p>
            <a:pPr marL="342900" lvl="0" indent="-342900">
              <a:buAutoNum type="arabicPeriod"/>
            </a:pPr>
            <a:endParaRPr lang="ru-RU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6E2C68D-C648-410C-8465-AE7B28BA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390430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Открытый конкурс в электронной форме </a:t>
            </a:r>
            <a:br>
              <a:rPr lang="ru-RU" sz="2800" dirty="0" smtClean="0"/>
            </a:br>
            <a:r>
              <a:rPr lang="ru-RU" sz="2800" dirty="0" smtClean="0"/>
              <a:t>(новые статьи 54.1-54.7)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4373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7"/>
            <a:ext cx="8712967" cy="34506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Основные моменты (продолжение)</a:t>
            </a:r>
          </a:p>
          <a:p>
            <a:pPr marL="0" indent="0">
              <a:buNone/>
            </a:pPr>
            <a:r>
              <a:rPr lang="ru-RU" dirty="0"/>
              <a:t>6) </a:t>
            </a:r>
            <a:r>
              <a:rPr lang="ru-RU" dirty="0" smtClean="0"/>
              <a:t>Участники подают окончательные предложения. Днем подачи окончательных предложений является рабочий день, следующий после истечения одного рабочего дня с даты окончания срока рассмотрения и оценки первых частей заявок. Подача длится 3 часа, время назначает оператор. Допускается только одно предложение. Допускается только снижение цены. Если окончательного предложения нет-окончательным считается первоначальное.</a:t>
            </a:r>
          </a:p>
          <a:p>
            <a:pPr marL="0" indent="0">
              <a:buNone/>
            </a:pPr>
            <a:r>
              <a:rPr lang="ru-RU" dirty="0"/>
              <a:t>7) Срок рассмотрения и оценки вторых частей заявок на участие в открытом конкурсе в электронной форме не может превышать </a:t>
            </a:r>
            <a:r>
              <a:rPr lang="ru-RU" dirty="0" smtClean="0"/>
              <a:t>3 </a:t>
            </a:r>
            <a:r>
              <a:rPr lang="ru-RU" dirty="0"/>
              <a:t>рабочих дня, а в случае, если </a:t>
            </a:r>
            <a:r>
              <a:rPr lang="ru-RU" dirty="0" smtClean="0"/>
              <a:t>НМЦК </a:t>
            </a:r>
            <a:r>
              <a:rPr lang="ru-RU" dirty="0"/>
              <a:t>≤1 млн. руб. </a:t>
            </a:r>
            <a:r>
              <a:rPr lang="ru-RU" dirty="0" smtClean="0"/>
              <a:t>- </a:t>
            </a:r>
            <a:r>
              <a:rPr lang="ru-RU" dirty="0"/>
              <a:t>1 рабочий день. Если предмет закупки поставка товара, выполнение работы либо оказание услуги в сфере науки, культуры или искусства – не более </a:t>
            </a:r>
            <a:r>
              <a:rPr lang="ru-RU" dirty="0" smtClean="0"/>
              <a:t>5 рабочих </a:t>
            </a:r>
            <a:r>
              <a:rPr lang="ru-RU" dirty="0"/>
              <a:t>дней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8) Протоколы рассмотрения и оценки 1 и 2 частей заявок размещаются в ЕИС одновременно (в течение часа после размещения второго протокола). Еще в течение часа Заказчик получает протокол подачи окончательных предложений. Не позднее следующего рабочего дня формируется итоговый протокол.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Открытый конкурс в электронной форме </a:t>
            </a:r>
            <a:r>
              <a:rPr lang="ru-RU" dirty="0" smtClean="0"/>
              <a:t>(</a:t>
            </a:r>
            <a:r>
              <a:rPr lang="ru-RU" dirty="0"/>
              <a:t>новые статьи 54.1-54.7)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983563"/>
            <a:ext cx="21907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270120" y="2619975"/>
            <a:ext cx="85432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u="sng" dirty="0">
                <a:solidFill>
                  <a:schemeClr val="tx2"/>
                </a:solidFill>
              </a:rPr>
              <a:t>Первая часть заявки </a:t>
            </a:r>
            <a:r>
              <a:rPr lang="ru-RU" u="sng" dirty="0" smtClean="0">
                <a:solidFill>
                  <a:schemeClr val="tx2"/>
                </a:solidFill>
              </a:rPr>
              <a:t>:</a:t>
            </a:r>
          </a:p>
          <a:p>
            <a:pPr marL="342900" lvl="0" indent="-342900">
              <a:buAutoNum type="arabicParenR"/>
            </a:pPr>
            <a:r>
              <a:rPr lang="ru-RU" dirty="0" smtClean="0">
                <a:solidFill>
                  <a:schemeClr val="tx2"/>
                </a:solidFill>
              </a:rPr>
              <a:t>согласие </a:t>
            </a:r>
            <a:r>
              <a:rPr lang="ru-RU" dirty="0">
                <a:solidFill>
                  <a:schemeClr val="tx2"/>
                </a:solidFill>
              </a:rPr>
              <a:t>участника открытого конкурса в электронной форме на поставку товара, выполнение работы или оказание услуги на условиях, предусмотренных конкурсной документацией и не подлежащих изменению по результатам проведения открытого конкурса в электронной форме (такое согласие дается с применением программно-аппаратных средств электронной площадки</a:t>
            </a:r>
            <a:r>
              <a:rPr lang="ru-RU" dirty="0" smtClean="0">
                <a:solidFill>
                  <a:schemeClr val="tx2"/>
                </a:solidFill>
              </a:rPr>
              <a:t>);</a:t>
            </a:r>
          </a:p>
          <a:p>
            <a:pPr marL="342900" lvl="0" indent="-342900">
              <a:buAutoNum type="arabicParenR"/>
            </a:pPr>
            <a:r>
              <a:rPr lang="ru-RU" dirty="0" smtClean="0">
                <a:solidFill>
                  <a:schemeClr val="tx2"/>
                </a:solidFill>
              </a:rPr>
              <a:t>предложение </a:t>
            </a:r>
            <a:r>
              <a:rPr lang="ru-RU" dirty="0">
                <a:solidFill>
                  <a:schemeClr val="tx2"/>
                </a:solidFill>
              </a:rPr>
              <a:t>участника открытого конкурса в электронной форме о качественных, функциональных и об экологических характеристиках объекта закупки при установлении в конкурсной документации критерия, предусмотренного пунктом 3 части 1 статьи 32 настоящего Федерального закона. При этом отсутствие указанного предложения не является основанием для принятия решения об отказе участнику закупки в допуске к участию в открытом конкурсе в электронной форме</a:t>
            </a:r>
            <a:r>
              <a:rPr lang="ru-RU" dirty="0" smtClean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6E2C68D-C648-410C-8465-AE7B28BA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390430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Заявка на участие в ОК в ЭФ (статья 54.4.)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10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270120" y="2619975"/>
            <a:ext cx="85432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 smtClean="0">
                <a:solidFill>
                  <a:schemeClr val="tx2"/>
                </a:solidFill>
              </a:rPr>
              <a:t>3) при </a:t>
            </a:r>
            <a:r>
              <a:rPr lang="ru-RU" sz="1400" dirty="0">
                <a:solidFill>
                  <a:schemeClr val="tx2"/>
                </a:solidFill>
              </a:rPr>
              <a:t>осуществлении закупки товара или закупки работы, услуги, для выполнения, оказания которых используется товар</a:t>
            </a:r>
            <a:r>
              <a:rPr lang="ru-RU" sz="1400" dirty="0" smtClean="0">
                <a:solidFill>
                  <a:schemeClr val="tx2"/>
                </a:solidFill>
              </a:rPr>
              <a:t>:</a:t>
            </a:r>
          </a:p>
          <a:p>
            <a:pPr lvl="0"/>
            <a:r>
              <a:rPr lang="ru-RU" sz="1400" dirty="0" smtClean="0">
                <a:solidFill>
                  <a:schemeClr val="tx2"/>
                </a:solidFill>
              </a:rPr>
              <a:t>а</a:t>
            </a:r>
            <a:r>
              <a:rPr lang="ru-RU" sz="1400" dirty="0">
                <a:solidFill>
                  <a:schemeClr val="tx2"/>
                </a:solidFill>
              </a:rPr>
              <a:t>) наименование страны происхождения товара (в случае установления заказчиком в извещении о проведении открытого конкурса в электронной форме, конкурсной документации условий, запретов, ограничений допуска товаров, происходящих из иностранного государства или группы иностранных государств, в соответствии со статьей 14 настоящего Федерального закона</a:t>
            </a:r>
            <a:r>
              <a:rPr lang="ru-RU" sz="1400" dirty="0" smtClean="0">
                <a:solidFill>
                  <a:schemeClr val="tx2"/>
                </a:solidFill>
              </a:rPr>
              <a:t>);</a:t>
            </a:r>
          </a:p>
          <a:p>
            <a:pPr lvl="0"/>
            <a:r>
              <a:rPr lang="ru-RU" sz="1400" dirty="0" smtClean="0">
                <a:solidFill>
                  <a:schemeClr val="tx2"/>
                </a:solidFill>
              </a:rPr>
              <a:t>б</a:t>
            </a:r>
            <a:r>
              <a:rPr lang="ru-RU" sz="1400" dirty="0">
                <a:solidFill>
                  <a:schemeClr val="tx2"/>
                </a:solidFill>
              </a:rPr>
              <a:t>) конкретные показатели товара, соответствующие значениям, установленным конкурсной документацией, и указание на товарный знак (при наличии). </a:t>
            </a:r>
            <a:r>
              <a:rPr lang="ru-RU" sz="1400" dirty="0" smtClean="0">
                <a:solidFill>
                  <a:schemeClr val="tx2"/>
                </a:solidFill>
              </a:rPr>
              <a:t>Информация</a:t>
            </a:r>
            <a:r>
              <a:rPr lang="ru-RU" sz="1400" dirty="0">
                <a:solidFill>
                  <a:schemeClr val="tx2"/>
                </a:solidFill>
              </a:rPr>
              <a:t>, предусмотренная настоящим подпунктом, включается в заявку на участие в открытом конкурсе в электронной форме в случае отсутствия в конкурсной документации указания на товарный знак или в случае, если участник закупки предлагает товар, который обозначен товарным знаком, отличным от товарного знака, указанного в конкурсной документации</a:t>
            </a:r>
            <a:r>
              <a:rPr lang="ru-RU" sz="1400" dirty="0" smtClean="0">
                <a:solidFill>
                  <a:schemeClr val="tx2"/>
                </a:solidFill>
              </a:rPr>
              <a:t>.</a:t>
            </a:r>
          </a:p>
          <a:p>
            <a:pPr lvl="0"/>
            <a:r>
              <a:rPr lang="ru-RU" sz="1400" u="sng" dirty="0" smtClean="0">
                <a:solidFill>
                  <a:schemeClr val="tx2"/>
                </a:solidFill>
              </a:rPr>
              <a:t>В </a:t>
            </a:r>
            <a:r>
              <a:rPr lang="ru-RU" sz="1400" u="sng" dirty="0">
                <a:solidFill>
                  <a:schemeClr val="tx2"/>
                </a:solidFill>
              </a:rPr>
              <a:t>первой части заявки на участие в открытом конкурсе в электронной форме не допускается указание сведений об участнике открытого конкурса в электронной форме, подавшем заявку на участие в таком конкурсе, а также сведений о предлагаемой этим участником открытого конкурса в электронной форме цене контракта. </a:t>
            </a:r>
            <a:r>
              <a:rPr lang="ru-RU" sz="1400" dirty="0">
                <a:solidFill>
                  <a:schemeClr val="tx2"/>
                </a:solidFill>
              </a:rPr>
              <a:t>При этом первая часть заявки на участие в открытом конкурсе в электронной форме может содержать эскиз, рисунок, чертеж, фотографию, иное изображение товара, закупка которого осуществляется.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6E2C68D-C648-410C-8465-AE7B28BA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390430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/>
              <a:t>Заявка на участие в ОК в ЭФ (статья 54.4.)</a:t>
            </a:r>
          </a:p>
        </p:txBody>
      </p:sp>
    </p:spTree>
    <p:extLst>
      <p:ext uri="{BB962C8B-B14F-4D97-AF65-F5344CB8AC3E}">
        <p14:creationId xmlns:p14="http://schemas.microsoft.com/office/powerpoint/2010/main" val="37865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270120" y="2619975"/>
            <a:ext cx="854329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Вторая часть заявки:</a:t>
            </a:r>
          </a:p>
          <a:p>
            <a:pPr marL="342900" lvl="0" indent="-342900">
              <a:buAutoNum type="arabicParenR"/>
            </a:pPr>
            <a:r>
              <a:rPr lang="ru-RU" sz="1600" dirty="0" smtClean="0">
                <a:solidFill>
                  <a:schemeClr val="tx2"/>
                </a:solidFill>
              </a:rPr>
              <a:t>наименование</a:t>
            </a:r>
            <a:r>
              <a:rPr lang="ru-RU" sz="1600" dirty="0">
                <a:solidFill>
                  <a:schemeClr val="tx2"/>
                </a:solidFill>
              </a:rPr>
              <a:t>, фирменное наименование (при наличии), место нахождения (для юридического лица), фамилию, имя, отчество (при наличии), паспортные данные, место жительства (для физического лица), почтовый адрес </a:t>
            </a:r>
            <a:r>
              <a:rPr lang="ru-RU" sz="1600" dirty="0" smtClean="0">
                <a:solidFill>
                  <a:schemeClr val="tx2"/>
                </a:solidFill>
              </a:rPr>
              <a:t>участника, </a:t>
            </a:r>
            <a:r>
              <a:rPr lang="ru-RU" sz="1600" dirty="0">
                <a:solidFill>
                  <a:schemeClr val="tx2"/>
                </a:solidFill>
              </a:rPr>
              <a:t>номер контактного телефона, </a:t>
            </a:r>
            <a:r>
              <a:rPr lang="ru-RU" sz="1600" dirty="0" smtClean="0">
                <a:solidFill>
                  <a:schemeClr val="tx2"/>
                </a:solidFill>
              </a:rPr>
              <a:t>ИНН участника </a:t>
            </a:r>
            <a:r>
              <a:rPr lang="ru-RU" sz="1600" dirty="0">
                <a:solidFill>
                  <a:schemeClr val="tx2"/>
                </a:solidFill>
              </a:rPr>
              <a:t>такого конкурса или в соответствии с законодательством соответствующего иностранного государства аналог </a:t>
            </a:r>
            <a:r>
              <a:rPr lang="ru-RU" sz="1600" dirty="0" smtClean="0">
                <a:solidFill>
                  <a:schemeClr val="tx2"/>
                </a:solidFill>
              </a:rPr>
              <a:t>ИНН участника </a:t>
            </a:r>
            <a:r>
              <a:rPr lang="ru-RU" sz="1600" dirty="0">
                <a:solidFill>
                  <a:schemeClr val="tx2"/>
                </a:solidFill>
              </a:rPr>
              <a:t>такого конкурса (для иностранного лица), </a:t>
            </a:r>
            <a:r>
              <a:rPr lang="ru-RU" sz="1600" dirty="0" smtClean="0">
                <a:solidFill>
                  <a:schemeClr val="tx2"/>
                </a:solidFill>
              </a:rPr>
              <a:t>ИНН (при </a:t>
            </a:r>
            <a:r>
              <a:rPr lang="ru-RU" sz="1600" dirty="0">
                <a:solidFill>
                  <a:schemeClr val="tx2"/>
                </a:solidFill>
              </a:rPr>
              <a:t>наличии) учредителей, членов коллегиального исполнительного органа, лица, исполняющего функции единоличного исполнительного органа участника такого конкурса</a:t>
            </a:r>
            <a:r>
              <a:rPr lang="ru-RU" sz="1600" dirty="0" smtClean="0">
                <a:solidFill>
                  <a:schemeClr val="tx2"/>
                </a:solidFill>
              </a:rPr>
              <a:t>;</a:t>
            </a:r>
          </a:p>
          <a:p>
            <a:pPr marL="342900" lvl="0" indent="-342900">
              <a:buAutoNum type="arabicParenR"/>
            </a:pPr>
            <a:r>
              <a:rPr lang="ru-RU" sz="1600" dirty="0" smtClean="0">
                <a:solidFill>
                  <a:schemeClr val="tx2"/>
                </a:solidFill>
              </a:rPr>
              <a:t>копии </a:t>
            </a:r>
            <a:r>
              <a:rPr lang="ru-RU" sz="1600" dirty="0">
                <a:solidFill>
                  <a:schemeClr val="tx2"/>
                </a:solidFill>
              </a:rPr>
              <a:t>документов, подтверждающих соответствие товара, работы или услуги требованиям, установленным в соответствии с законодательством Российской Федерации, в случае, если в соответствии с законодательством Российской Федерации установлены требования к товару, работе или услуге и предоставление указанных копий документов предусмотрено конкурсной документацией. При этом не допускается требовать предоставления копий указанных документов, если в соответствии с законодательством Российской Федерации указанные документы передаются вместе с товаром</a:t>
            </a:r>
            <a:r>
              <a:rPr lang="ru-RU" sz="1600" dirty="0" smtClean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6E2C68D-C648-410C-8465-AE7B28BA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390430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/>
              <a:t>Заявка на участие в ОК в ЭФ (статья 54.4.)</a:t>
            </a:r>
          </a:p>
        </p:txBody>
      </p:sp>
    </p:spTree>
    <p:extLst>
      <p:ext uri="{BB962C8B-B14F-4D97-AF65-F5344CB8AC3E}">
        <p14:creationId xmlns:p14="http://schemas.microsoft.com/office/powerpoint/2010/main" val="199953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05311" y="2632540"/>
            <a:ext cx="85432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ru-RU" sz="1600" dirty="0" smtClean="0">
                <a:solidFill>
                  <a:schemeClr val="tx2"/>
                </a:solidFill>
              </a:rPr>
              <a:t>3) документы</a:t>
            </a:r>
            <a:r>
              <a:rPr lang="ru-RU" sz="1600" dirty="0">
                <a:solidFill>
                  <a:schemeClr val="tx2"/>
                </a:solidFill>
              </a:rPr>
              <a:t>, подтверждающие соответствие участника </a:t>
            </a:r>
            <a:r>
              <a:rPr lang="ru-RU" sz="1600" dirty="0" smtClean="0">
                <a:solidFill>
                  <a:schemeClr val="tx2"/>
                </a:solidFill>
              </a:rPr>
              <a:t>требованиям </a:t>
            </a:r>
            <a:r>
              <a:rPr lang="ru-RU" sz="1600" dirty="0">
                <a:solidFill>
                  <a:schemeClr val="tx2"/>
                </a:solidFill>
              </a:rPr>
              <a:t>к участникам такого конкурса, установленным заказчиком в конкурсной документации в соответствии с пунктом 1 части 1 статьи 31 настоящего Федерального закона, или копии таких документов, а также декларацию о соответствии участника открытого конкурса в электронной форме требованиям, установленным в соответствии с пунктами 3 - 9, 11 части 1 статьи 31 настоящего Федерального закона (указанная декларация предоставляется с использованием программно-аппаратных средств электронной площадки</a:t>
            </a:r>
            <a:r>
              <a:rPr lang="ru-RU" sz="1600" dirty="0" smtClean="0">
                <a:solidFill>
                  <a:schemeClr val="tx2"/>
                </a:solidFill>
              </a:rPr>
              <a:t>);</a:t>
            </a:r>
          </a:p>
          <a:p>
            <a:pPr lvl="0"/>
            <a:r>
              <a:rPr lang="ru-RU" sz="1600" dirty="0" smtClean="0">
                <a:solidFill>
                  <a:schemeClr val="tx2"/>
                </a:solidFill>
              </a:rPr>
              <a:t>4</a:t>
            </a:r>
            <a:r>
              <a:rPr lang="ru-RU" sz="1600" dirty="0">
                <a:solidFill>
                  <a:schemeClr val="tx2"/>
                </a:solidFill>
              </a:rPr>
              <a:t>) документы, подтверждающие право участника открытого конкурса в электронной форме на получение преимуществ в соответствии со статьями 28 и 29 настоящего Федерального закона, в случае, если участник открытого конкурса в электронной форме заявил о получении указанных преимуществ, или копии этих документов</a:t>
            </a:r>
            <a:r>
              <a:rPr lang="ru-RU" sz="1600" dirty="0" smtClean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6E2C68D-C648-410C-8465-AE7B28BA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390430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/>
              <a:t>Заявка на участие в ОК в ЭФ (статья 54.4.)</a:t>
            </a:r>
          </a:p>
        </p:txBody>
      </p:sp>
    </p:spTree>
    <p:extLst>
      <p:ext uri="{BB962C8B-B14F-4D97-AF65-F5344CB8AC3E}">
        <p14:creationId xmlns:p14="http://schemas.microsoft.com/office/powerpoint/2010/main" val="305694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270120" y="2619975"/>
            <a:ext cx="87663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chemeClr val="tx2"/>
                </a:solidFill>
              </a:rPr>
              <a:t>5) документы, предусмотренные нормативными правовыми актами, принятыми в соответствии со статьей 14 настоящего Федерального закона, в случае закупки товаров, работ, услуг, на которые распространяется действие указанных нормативных правовых актов, или копии этих документов. При отсутствии в заявке на участие в открытом конкурсе в электронной форме документов, предусмотренных настоящим пунктом, или копий этих документов эта заявка приравнивается к заявке, в которой содержится предложение о поставке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лицами;</a:t>
            </a:r>
          </a:p>
          <a:p>
            <a:pPr lvl="0"/>
            <a:r>
              <a:rPr lang="ru-RU" sz="1600" dirty="0">
                <a:solidFill>
                  <a:schemeClr val="tx2"/>
                </a:solidFill>
              </a:rPr>
              <a:t>6) документы, подтверждающие квалификацию участника открытого конкурса в электронной форме. При этом отсутствие этих документов не является основанием для признания заявки на участие в открытом конкурсе в электронной форме не соответствующей требованиям документации о таком конкурсе</a:t>
            </a:r>
            <a:r>
              <a:rPr lang="ru-RU" sz="1600" dirty="0" smtClean="0">
                <a:solidFill>
                  <a:schemeClr val="tx2"/>
                </a:solidFill>
              </a:rPr>
              <a:t>;</a:t>
            </a:r>
          </a:p>
          <a:p>
            <a:pPr lvl="0"/>
            <a:r>
              <a:rPr lang="ru-RU" sz="1600" dirty="0" smtClean="0">
                <a:solidFill>
                  <a:schemeClr val="tx2"/>
                </a:solidFill>
              </a:rPr>
              <a:t>7</a:t>
            </a:r>
            <a:r>
              <a:rPr lang="ru-RU" sz="1600" dirty="0">
                <a:solidFill>
                  <a:schemeClr val="tx2"/>
                </a:solidFill>
              </a:rPr>
              <a:t>) декларацию о принадлежности участника открытого конкурса в электронной форме к субъектам малого предпринимательства или социально ориентированным некоммерческим организациям в случае установления заказчиком ограничения, предусмотренного частью 3 статьи 30 настоящего Федерального закона (указанная декларация предоставляется с использованием программно-аппаратных средств электронной площадки).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6E2C68D-C648-410C-8465-AE7B28BA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390430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/>
              <a:t>Заявка на участие в ОК в ЭФ (статья 54.4.)</a:t>
            </a:r>
          </a:p>
        </p:txBody>
      </p:sp>
    </p:spTree>
    <p:extLst>
      <p:ext uri="{BB962C8B-B14F-4D97-AF65-F5344CB8AC3E}">
        <p14:creationId xmlns:p14="http://schemas.microsoft.com/office/powerpoint/2010/main" val="304842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7" y="2675466"/>
            <a:ext cx="8568953" cy="3849877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tx1"/>
                </a:solidFill>
              </a:rPr>
              <a:t>подачи </a:t>
            </a:r>
            <a:r>
              <a:rPr lang="ru-RU" dirty="0">
                <a:solidFill>
                  <a:schemeClr val="tx1"/>
                </a:solidFill>
              </a:rPr>
              <a:t>данной заявки с нарушением требований, предусмотренных частью 6 статьи 24.1 </a:t>
            </a:r>
            <a:r>
              <a:rPr lang="ru-RU" dirty="0" smtClean="0">
                <a:solidFill>
                  <a:schemeClr val="tx1"/>
                </a:solidFill>
              </a:rPr>
              <a:t>Федерального закона (документы должны быть подписаны усиленной электронной подписью);</a:t>
            </a: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tx1"/>
                </a:solidFill>
              </a:rPr>
              <a:t>подачи </a:t>
            </a:r>
            <a:r>
              <a:rPr lang="ru-RU" dirty="0">
                <a:solidFill>
                  <a:schemeClr val="tx1"/>
                </a:solidFill>
              </a:rPr>
              <a:t>одним участником открытого конкурса в электронной форме двух и более заявок на участие в нем при условии, что поданные ранее заявки этим участником не отозваны. В указанном случае этому участнику возвращаются все заявки на участие в открытом конкурсе в электронной форме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tx1"/>
                </a:solidFill>
              </a:rPr>
              <a:t>получения </a:t>
            </a:r>
            <a:r>
              <a:rPr lang="ru-RU" dirty="0">
                <a:solidFill>
                  <a:schemeClr val="tx1"/>
                </a:solidFill>
              </a:rPr>
              <a:t>данной заявки после даты или времени окончания срока подачи заявок на участие в открытом конкурсе в электронной форме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tx1"/>
                </a:solidFill>
              </a:rPr>
              <a:t>получения </a:t>
            </a:r>
            <a:r>
              <a:rPr lang="ru-RU" dirty="0">
                <a:solidFill>
                  <a:schemeClr val="tx1"/>
                </a:solidFill>
              </a:rPr>
              <a:t>данной заявки от участника открытого конкурса в электронной форме с нарушением положений части 9 статьи 24.2 </a:t>
            </a:r>
            <a:r>
              <a:rPr lang="ru-RU" dirty="0" smtClean="0">
                <a:solidFill>
                  <a:schemeClr val="tx1"/>
                </a:solidFill>
              </a:rPr>
              <a:t>Федерального </a:t>
            </a:r>
            <a:r>
              <a:rPr lang="ru-RU" dirty="0">
                <a:solidFill>
                  <a:schemeClr val="tx1"/>
                </a:solidFill>
              </a:rPr>
              <a:t>закона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tx1"/>
                </a:solidFill>
              </a:rPr>
              <a:t>подачи </a:t>
            </a:r>
            <a:r>
              <a:rPr lang="ru-RU" dirty="0">
                <a:solidFill>
                  <a:schemeClr val="tx1"/>
                </a:solidFill>
              </a:rPr>
              <a:t>участником закупки заявки, содержащей предложение о цене контракта, превышающее начальную (максимальную) цену контракта или равное нулю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tx1"/>
                </a:solidFill>
              </a:rPr>
              <a:t>наличия </a:t>
            </a:r>
            <a:r>
              <a:rPr lang="ru-RU" dirty="0">
                <a:solidFill>
                  <a:schemeClr val="tx1"/>
                </a:solidFill>
              </a:rPr>
              <a:t>в предусмотренном настоящим Федеральным законом реестре недобросовестных поставщиков (подрядчиков, исполнителей) информации об участнике закупки, в том числе информации об учредителях, о членах коллегиального исполнительного органа, лице, исполняющем функции единоличного исполнительного органа участника закупки - юридического лица, при условии установления заказчиком требования, предусмотренного частью 1.1 статьи 31 настоящего Федерального закона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Основания для возврата заявки (часть 11 статьи 54.4)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4" y="1916832"/>
            <a:ext cx="21907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7" y="2675466"/>
            <a:ext cx="8568953" cy="384987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arenR"/>
            </a:pPr>
            <a:r>
              <a:rPr lang="ru-RU" dirty="0" err="1" smtClean="0"/>
              <a:t>непредоставления</a:t>
            </a:r>
            <a:r>
              <a:rPr lang="ru-RU" dirty="0" smtClean="0"/>
              <a:t> </a:t>
            </a:r>
            <a:r>
              <a:rPr lang="ru-RU" dirty="0"/>
              <a:t>информации, предусмотренной частью 4 статьи 54.4 настоящего Федерального закона (за исключением случаев, предусмотренных настоящим Федеральным законом), или предоставления недостоверной информации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 smtClean="0"/>
              <a:t>несоответствия </a:t>
            </a:r>
            <a:r>
              <a:rPr lang="ru-RU" dirty="0"/>
              <a:t>предложений участника открытого конкурса в электронной форме требованиям, предусмотренным пунктом 3 части 4 статьи 54.4 настоящего Федерального закона и установленным в извещении о проведении открытого конкурса в электронной форме, конкурсной документации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 smtClean="0"/>
              <a:t>указания </a:t>
            </a:r>
            <a:r>
              <a:rPr lang="ru-RU" dirty="0"/>
              <a:t>в первой части заявки участника открытого конкурса в электронной форме сведений о таком участнике и (или) о предлагаемой им цене контракта.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Основания для признания заявки несоответствующей требованиям </a:t>
            </a:r>
            <a:br>
              <a:rPr lang="ru-RU" sz="3200" dirty="0" smtClean="0"/>
            </a:br>
            <a:r>
              <a:rPr lang="ru-RU" sz="3200" dirty="0" smtClean="0"/>
              <a:t>(часть 3 статьи 54.5)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4" y="1916832"/>
            <a:ext cx="21907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2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60619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Изменение норм Федерального закона </a:t>
            </a:r>
            <a:br>
              <a:rPr lang="ru-RU" sz="3600" dirty="0" smtClean="0"/>
            </a:br>
            <a:r>
              <a:rPr lang="ru-RU" sz="3600" dirty="0" smtClean="0"/>
              <a:t>№44-ФЗ. Статья 94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59134" y="2996952"/>
            <a:ext cx="85333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Долгожданное изменение с отменой внешней экспертизы по несостоявшимся закупка – изменение части 4 статьи 94: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Заказчик </a:t>
            </a:r>
            <a:r>
              <a:rPr lang="ru-RU" dirty="0">
                <a:solidFill>
                  <a:schemeClr val="tx2"/>
                </a:solidFill>
              </a:rPr>
              <a:t>обязан привлекать экспертов, экспертные организации к проведению экспертизы поставленного товара, выполненной работы или оказанной услуги, если закупка осуществляется у единственного поставщика (подрядчика, исполнителя), </a:t>
            </a:r>
            <a:r>
              <a:rPr lang="ru-RU" b="1" dirty="0">
                <a:solidFill>
                  <a:schemeClr val="tx2"/>
                </a:solidFill>
              </a:rPr>
              <a:t>за исключением случаев</a:t>
            </a:r>
            <a:r>
              <a:rPr lang="ru-RU" dirty="0">
                <a:solidFill>
                  <a:schemeClr val="tx2"/>
                </a:solidFill>
              </a:rPr>
              <a:t>:</a:t>
            </a:r>
          </a:p>
          <a:p>
            <a:r>
              <a:rPr lang="ru-RU" dirty="0">
                <a:solidFill>
                  <a:schemeClr val="tx2"/>
                </a:solidFill>
              </a:rPr>
              <a:t>1) предусмотренных пунктами 1 - 9, 14, 15, 17 - 23, пунктом 24 (только при осуществлении закупок для обеспечения федеральных нужд), пунктами 25, </a:t>
            </a:r>
            <a:r>
              <a:rPr lang="ru-RU" b="1" dirty="0">
                <a:solidFill>
                  <a:schemeClr val="tx2"/>
                </a:solidFill>
              </a:rPr>
              <a:t>25.1, 25.2, 25.3</a:t>
            </a:r>
            <a:r>
              <a:rPr lang="ru-RU" dirty="0">
                <a:solidFill>
                  <a:schemeClr val="tx2"/>
                </a:solidFill>
              </a:rPr>
              <a:t>, 26, 28 - 30, 32, 33, 36, 40, 41, 42, 44, 45, 46, 47 - 48, 50 - 54 части 1 статьи 93 настоящего Федерального закона.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85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675466"/>
            <a:ext cx="8568952" cy="4182534"/>
          </a:xfrm>
        </p:spPr>
        <p:txBody>
          <a:bodyPr>
            <a:normAutofit fontScale="47500" lnSpcReduction="20000"/>
          </a:bodyPr>
          <a:lstStyle/>
          <a:p>
            <a:pPr marL="457200" indent="-457200">
              <a:buAutoNum type="arabicParenR"/>
            </a:pPr>
            <a:r>
              <a:rPr lang="ru-RU" sz="3400" dirty="0" smtClean="0"/>
              <a:t>о </a:t>
            </a:r>
            <a:r>
              <a:rPr lang="ru-RU" sz="3400" dirty="0"/>
              <a:t>решении, принятом в отношении заявки, поданной участником открытого конкурса в электронной форме, в том числе о допуске участника закупки, подавшего заявку на участие в таком конкурсе, к участию в открытом конкурсе в электронной форме и признании его участником такого конкурса или об отказе в допуске к участию в открытом конкурсе в электронной форме, с обоснованием этого решения, предусмотренным пунктом 3 части 6 настоящей статьи</a:t>
            </a:r>
            <a:r>
              <a:rPr lang="ru-RU" sz="3400" dirty="0" smtClean="0"/>
              <a:t>;</a:t>
            </a:r>
          </a:p>
          <a:p>
            <a:pPr marL="457200" indent="-457200">
              <a:buAutoNum type="arabicParenR"/>
            </a:pPr>
            <a:r>
              <a:rPr lang="ru-RU" sz="3400" dirty="0" smtClean="0"/>
              <a:t>о </a:t>
            </a:r>
            <a:r>
              <a:rPr lang="ru-RU" sz="3400" dirty="0"/>
              <a:t>наименьшей цене контракта, предложенной участником открытого конкурса в электронной форме, допущенным к участию в открытом конкурсе в электронной форме, без указания сведений об этом участнике</a:t>
            </a:r>
            <a:r>
              <a:rPr lang="ru-RU" sz="3400" dirty="0" smtClean="0"/>
              <a:t>;</a:t>
            </a:r>
          </a:p>
          <a:p>
            <a:pPr marL="457200" indent="-457200">
              <a:buAutoNum type="arabicParenR"/>
            </a:pPr>
            <a:r>
              <a:rPr lang="ru-RU" sz="3400" dirty="0" smtClean="0"/>
              <a:t>о </a:t>
            </a:r>
            <a:r>
              <a:rPr lang="ru-RU" sz="3400" dirty="0"/>
              <a:t>наличии среди предложений участников открытого конкурса в электронной форме, допущенных к участию в таком конкурсе, предложений о поставке товара </a:t>
            </a:r>
            <a:r>
              <a:rPr lang="ru-RU" sz="3400" u="sng" dirty="0"/>
              <a:t>российского происхождения</a:t>
            </a:r>
            <a:r>
              <a:rPr lang="ru-RU" sz="3400" dirty="0"/>
              <a:t> в случае, если конкурсной документацией установлены условия, запреты, ограничения допуска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лицами, в соответствии со статьей 14 настоящего Федерального закона, без указания сведений об этих участниках</a:t>
            </a:r>
            <a:r>
              <a:rPr lang="ru-RU" sz="3400" dirty="0" smtClean="0"/>
              <a:t>;</a:t>
            </a:r>
          </a:p>
          <a:p>
            <a:pPr marL="457200" indent="-457200">
              <a:buAutoNum type="arabicParenR"/>
            </a:pPr>
            <a:r>
              <a:rPr lang="ru-RU" sz="3400" dirty="0" smtClean="0"/>
              <a:t>о </a:t>
            </a:r>
            <a:r>
              <a:rPr lang="ru-RU" sz="3400" dirty="0"/>
              <a:t>дате и времени начала проведения процедуры подачи окончательных предложений о цене контракта.</a:t>
            </a:r>
          </a:p>
          <a:p>
            <a:pPr marL="457200" indent="-457200">
              <a:buAutoNum type="arabicParenR"/>
            </a:pPr>
            <a:endParaRPr lang="ru-RU" sz="34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Уведомление оператором участников</a:t>
            </a:r>
            <a:br>
              <a:rPr lang="ru-RU" sz="3200" dirty="0" smtClean="0"/>
            </a:br>
            <a:r>
              <a:rPr lang="ru-RU" sz="3200" dirty="0" smtClean="0"/>
              <a:t>(часть 9 статьи 54.5)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4" y="1916832"/>
            <a:ext cx="21907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2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640959" cy="406590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случае непредставления документов и информации, предусмотренных пунктами 1 - 3, 7 части 6 статьи 54.4 настоящего Федерального закона, либо несоответствия указанных документов и информации требованиям, установленным конкурсной документацией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случае наличия в документах и информации, предусмотренных частью 11 статьи 24.1, частями 4 и 6 статьи 54.4 настоящего Федерального закона, недостоверной информации на дату и время рассмотрения вторых частей заявок на участие в таком конкурсе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случае несоответствия участника такого конкурса требованиям, установленным конкурсной документацией в соответствии с частью 1, частями 1.1 и 2.1 (при наличии таких требований) статьи 31 настоящего Федерального закона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случаях, предусмотренных нормативными правовыми актами, принятыми в соответствии со статьей 14 настоящего Федерального закона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случае непредставления документов, предусмотренных пунктом 5 части 6 статьи 54.4 настоящего Федерального закона, при осуществлении закупки товаров, работ, услуг, в отношении которых установлен запрет, предусмотренный статьей 14 настоящего Федерального закона</a:t>
            </a:r>
            <a:r>
              <a:rPr lang="ru-RU" dirty="0" smtClean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Основания для отказа в допуске по вторым частям (часть 5 статьи 54.7)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16832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675467"/>
            <a:ext cx="8028880" cy="345069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Подача единственной заявки (допуск/</a:t>
            </a:r>
            <a:r>
              <a:rPr lang="ru-RU" dirty="0" err="1" smtClean="0"/>
              <a:t>недопуск</a:t>
            </a:r>
            <a:r>
              <a:rPr lang="ru-RU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 результатам рассмотрения первых частей только одна допущена (допуск/</a:t>
            </a:r>
            <a:r>
              <a:rPr lang="ru-RU" dirty="0" err="1" smtClean="0"/>
              <a:t>недопуск</a:t>
            </a:r>
            <a:r>
              <a:rPr lang="ru-RU" dirty="0" smtClean="0"/>
              <a:t> по вторым частям)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 результатам рассмотрения вторых частей только одна допущена </a:t>
            </a:r>
          </a:p>
          <a:p>
            <a:pPr marL="0" indent="0">
              <a:buNone/>
            </a:pPr>
            <a:r>
              <a:rPr lang="ru-RU" dirty="0" smtClean="0"/>
              <a:t>Итог: если заявка соответствует требованиям, контракт заключается по предложенной цене без согласования с органом контроля.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Случаи и последствия признания ОК в ЭФ несостоявшимся (статья 55.1)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4" y="1916832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0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84987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dirty="0"/>
              <a:t>Заказчик не позднее чем на следующий рабочий день после дня признания открытого конкурса в электронной форме несостоявшимся продлевает срок подачи заявок на участие в таком конкурсе на десять дней с даты размещения соответствующего извещения, если такой конкурс признан не состоявшимся по основаниям, предусмотренным</a:t>
            </a:r>
            <a:r>
              <a:rPr lang="ru-RU" sz="3300" dirty="0" smtClean="0"/>
              <a:t>:</a:t>
            </a:r>
          </a:p>
          <a:p>
            <a:pPr marL="457200" indent="-457200">
              <a:buAutoNum type="arabicParenR"/>
            </a:pPr>
            <a:r>
              <a:rPr lang="ru-RU" sz="3300" dirty="0" smtClean="0"/>
              <a:t>частью </a:t>
            </a:r>
            <a:r>
              <a:rPr lang="ru-RU" sz="3300" dirty="0"/>
              <a:t>16 статьи 54.4 настоящего Федерального закона в связи с тем, что по окончании срока подачи заявок на участие в открытом конкурсе в электронной форме не подано ни одной такой заявки</a:t>
            </a:r>
            <a:r>
              <a:rPr lang="ru-RU" sz="3300" dirty="0" smtClean="0"/>
              <a:t>;</a:t>
            </a:r>
          </a:p>
          <a:p>
            <a:pPr marL="457200" indent="-457200">
              <a:buAutoNum type="arabicParenR"/>
            </a:pPr>
            <a:r>
              <a:rPr lang="ru-RU" sz="3300" dirty="0" smtClean="0"/>
              <a:t>частью </a:t>
            </a:r>
            <a:r>
              <a:rPr lang="ru-RU" sz="3300" dirty="0"/>
              <a:t>8 статьи 54.5 настоящего Федерального закона в связи с тем, что по результатам рассмотрения первых частей заявок на участие в открытом конкурсе в электронной форме конкурсная комиссия приняла решение об отказе в допуске к участию в таком конкурсе всем участникам закупки, подавшим заявки на участие в нем</a:t>
            </a:r>
            <a:r>
              <a:rPr lang="ru-RU" sz="3300" dirty="0" smtClean="0"/>
              <a:t>;</a:t>
            </a:r>
          </a:p>
          <a:p>
            <a:pPr marL="457200" indent="-457200">
              <a:buAutoNum type="arabicParenR"/>
            </a:pPr>
            <a:r>
              <a:rPr lang="ru-RU" sz="3300" dirty="0" smtClean="0"/>
              <a:t>частью </a:t>
            </a:r>
            <a:r>
              <a:rPr lang="ru-RU" sz="3300" dirty="0"/>
              <a:t>9 статьи 54.7 настоящего Федерального закона в связи с тем, что по результатам рассмотрения вторых частей заявок на участие в открытом конкурсе в электронной форме конкурсная комиссия отклонила все такие заявки</a:t>
            </a:r>
            <a:r>
              <a:rPr lang="ru-RU" sz="3300" dirty="0" smtClean="0"/>
              <a:t>.</a:t>
            </a:r>
          </a:p>
          <a:p>
            <a:pPr marL="0" indent="0">
              <a:buNone/>
            </a:pPr>
            <a:endParaRPr lang="ru-RU" sz="3300" dirty="0" smtClean="0"/>
          </a:p>
          <a:p>
            <a:pPr marL="0" indent="0">
              <a:buNone/>
            </a:pPr>
            <a:r>
              <a:rPr lang="ru-RU" sz="3400" dirty="0" smtClean="0"/>
              <a:t>Прошло 10 дней и ничего не поменялось? – Основание для проведения запроса предложений в электронной форме</a:t>
            </a:r>
            <a:endParaRPr lang="ru-RU" sz="3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Случаи и последствия признания ОК в ЭФ несостоявшимся (статья 55.1)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4" y="1916832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извещении документации устанавливаются дополнительные требования к участникам в соответствии с частью 2 статьи 31</a:t>
            </a:r>
          </a:p>
          <a:p>
            <a:r>
              <a:rPr lang="ru-RU" dirty="0" smtClean="0"/>
              <a:t>Документы, подтверждающие соответствие требованиям, участник вкладывает во вторую часть заявки</a:t>
            </a:r>
          </a:p>
          <a:p>
            <a:r>
              <a:rPr lang="ru-RU" dirty="0" smtClean="0"/>
              <a:t>Дополнительным основанием для признания заявки несоответствующей требованиям </a:t>
            </a:r>
            <a:r>
              <a:rPr lang="ru-RU" dirty="0"/>
              <a:t>документации становится </a:t>
            </a:r>
            <a:r>
              <a:rPr lang="ru-RU" dirty="0" smtClean="0"/>
              <a:t>«несоответствия </a:t>
            </a:r>
            <a:r>
              <a:rPr lang="ru-RU" dirty="0"/>
              <a:t>участника требованиям, установленным конкурсной документацией в соответствии с частью 2 статьи 31 </a:t>
            </a:r>
            <a:r>
              <a:rPr lang="ru-RU" dirty="0" smtClean="0"/>
              <a:t>Федерального закона»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Особенности проведения конкурса с ограниченным участием в электронной </a:t>
            </a:r>
            <a:r>
              <a:rPr lang="ru-RU" sz="3100" dirty="0" smtClean="0"/>
              <a:t>форме (КСУ в ЭФ) – статья 56.1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5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399389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Корректировка состава заявки</a:t>
            </a:r>
          </a:p>
          <a:p>
            <a:pPr marL="0" indent="0">
              <a:buNone/>
            </a:pPr>
            <a:r>
              <a:rPr lang="ru-RU" dirty="0" smtClean="0"/>
              <a:t>Первая часть:</a:t>
            </a:r>
          </a:p>
          <a:p>
            <a:pPr marL="457200" indent="-457200">
              <a:buAutoNum type="arabicParenR"/>
            </a:pPr>
            <a:r>
              <a:rPr lang="ru-RU" dirty="0" smtClean="0"/>
              <a:t>согласие </a:t>
            </a:r>
            <a:r>
              <a:rPr lang="ru-RU" dirty="0"/>
              <a:t>участника электронного аукциона на поставку товара, выполнение работы или оказание услуги на условиях, предусмотренных документацией об электронном аукционе и не подлежащих изменению по результатам проведения электронного аукциона (такое согласие дается с применением программно-аппаратных средств электронной площадки</a:t>
            </a:r>
            <a:r>
              <a:rPr lang="ru-RU" dirty="0" smtClean="0"/>
              <a:t>);</a:t>
            </a:r>
          </a:p>
          <a:p>
            <a:pPr marL="457200" indent="-457200">
              <a:buAutoNum type="arabicParenR"/>
            </a:pPr>
            <a:r>
              <a:rPr lang="ru-RU" dirty="0" smtClean="0"/>
              <a:t>при </a:t>
            </a:r>
            <a:r>
              <a:rPr lang="ru-RU" dirty="0"/>
              <a:t>осуществлении закупки товара или закупки работы, услуги, для выполнения, оказания которых используется товар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наименование страны происхождения товара (в случае установления заказчиком в извещении о проведении электронного аукциона, документации об электронном аукционе условий, запретов, ограничений допуска товаров, происходящих из иностранного государства или группы иностранных государств, в соответствии со статьей 14 настоящего Федерального закона</a:t>
            </a:r>
            <a:r>
              <a:rPr lang="ru-RU" dirty="0" smtClean="0"/>
              <a:t>);</a:t>
            </a:r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конкретные показатели товара, соответствующие значениям, установленным в документации об электронном аукционе, и указание на товарный знак (при наличии). Информация, предусмотренная настоящим подпунктом, включается в заявку на участие в электронном аукционе в случае отсутствия в документации об электронном аукционе указания на товарный знак или в случае, если участник закупки предлагает товар, который обозначен товарным знаком, отличным от товарного знака, указанного в документации об электронном аукционе</a:t>
            </a:r>
            <a:r>
              <a:rPr lang="ru-RU" dirty="0" smtClean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Изменения в порядок проведения ОАЭФ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9490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7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Вторая часть:</a:t>
            </a:r>
          </a:p>
          <a:p>
            <a:r>
              <a:rPr lang="ru-RU" dirty="0"/>
              <a:t>Почтовый адрес указывают и юр лица, и </a:t>
            </a:r>
            <a:r>
              <a:rPr lang="ru-RU" dirty="0" err="1"/>
              <a:t>физ</a:t>
            </a:r>
            <a:r>
              <a:rPr lang="ru-RU" dirty="0"/>
              <a:t> лица</a:t>
            </a:r>
          </a:p>
          <a:p>
            <a:r>
              <a:rPr lang="ru-RU" dirty="0"/>
              <a:t>Декларация о соответствии требованиям - с применением программно-аппаратных средств электронной </a:t>
            </a:r>
            <a:r>
              <a:rPr lang="ru-RU" dirty="0" smtClean="0"/>
              <a:t>площадки</a:t>
            </a:r>
          </a:p>
          <a:p>
            <a:r>
              <a:rPr lang="ru-RU" dirty="0" smtClean="0"/>
              <a:t>Декларация о принадлежности к СМП - </a:t>
            </a:r>
            <a:r>
              <a:rPr lang="ru-RU" dirty="0"/>
              <a:t>с применением программно-аппаратных средств электронной площадки</a:t>
            </a:r>
          </a:p>
          <a:p>
            <a:r>
              <a:rPr lang="ru-RU" dirty="0" smtClean="0"/>
              <a:t>Отсутствие документов по статье 14 приравнивается к предложению иностранного товара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Изменения в порядок проведения ОАЭФ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640959" cy="392188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arenR"/>
            </a:pPr>
            <a:r>
              <a:rPr lang="ru-RU" dirty="0" smtClean="0"/>
              <a:t>подачи </a:t>
            </a:r>
            <a:r>
              <a:rPr lang="ru-RU" dirty="0"/>
              <a:t>данной заявки с нарушением требований, предусмотренных частью 6 статьи 24.1 настоящего Федерального </a:t>
            </a:r>
            <a:r>
              <a:rPr lang="ru-RU" dirty="0" smtClean="0"/>
              <a:t>закона (не подписаны квалифицированной подписью уполномоченного лица);</a:t>
            </a:r>
          </a:p>
          <a:p>
            <a:pPr marL="457200" indent="-457200">
              <a:buAutoNum type="arabicParenR"/>
            </a:pPr>
            <a:r>
              <a:rPr lang="ru-RU" dirty="0" smtClean="0"/>
              <a:t>подачи </a:t>
            </a:r>
            <a:r>
              <a:rPr lang="ru-RU" dirty="0"/>
              <a:t>одним участником такого аукциона двух и более заявок на участие в нем при условии, что поданные ранее заявки этим участником не отозваны. В указанном случае этому участнику возвращаются все заявки на участие в таком аукционе</a:t>
            </a:r>
            <a:r>
              <a:rPr lang="ru-RU" dirty="0" smtClean="0"/>
              <a:t>;</a:t>
            </a:r>
          </a:p>
          <a:p>
            <a:pPr marL="457200" indent="-457200">
              <a:buAutoNum type="arabicParenR"/>
            </a:pPr>
            <a:r>
              <a:rPr lang="ru-RU" dirty="0"/>
              <a:t>получения данной заявки после даты или времени окончания срока подачи заявок на участие в таком </a:t>
            </a:r>
            <a:r>
              <a:rPr lang="ru-RU" dirty="0" smtClean="0"/>
              <a:t>аукционе;</a:t>
            </a:r>
          </a:p>
          <a:p>
            <a:pPr marL="457200" indent="-457200">
              <a:buAutoNum type="arabicParenR"/>
            </a:pPr>
            <a:r>
              <a:rPr lang="ru-RU" dirty="0"/>
              <a:t>получения данной заявки от участника такого аукциона с нарушением положений части 9 статьи 24.2 настоящего Федерального </a:t>
            </a:r>
            <a:r>
              <a:rPr lang="ru-RU" dirty="0" smtClean="0"/>
              <a:t>закона (нет такой статьи);</a:t>
            </a:r>
          </a:p>
          <a:p>
            <a:pPr marL="457200" indent="-457200">
              <a:buAutoNum type="arabicParenR"/>
            </a:pPr>
            <a:r>
              <a:rPr lang="ru-RU" dirty="0"/>
              <a:t>наличия в предусмотренном настоящим Федеральным законом реестре недобросовестных поставщиков (подрядчиков, исполнителей) информации об участнике закупки, в том числе информации об учредителях, о членах коллегиального исполнительного органа, лице, исполняющем функции единоличного исполнительного органа участника закупки - юридического лица, при условии установления заказчиком требования, предусмотренного частью 1.1 статьи 31 настоящего Федерального </a:t>
            </a:r>
            <a:r>
              <a:rPr lang="ru-RU" dirty="0" smtClean="0"/>
              <a:t>закона.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Основания для возврата заявки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2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Корректировка сроков проведения</a:t>
            </a:r>
          </a:p>
          <a:p>
            <a:pPr marL="0" indent="0">
              <a:buNone/>
            </a:pPr>
            <a:r>
              <a:rPr lang="ru-RU" dirty="0"/>
              <a:t>Срок рассмотрения первых частей заявок на участие в электронном аукционе не может превышать </a:t>
            </a:r>
            <a:r>
              <a:rPr lang="ru-RU" dirty="0" smtClean="0"/>
              <a:t>7 </a:t>
            </a:r>
            <a:r>
              <a:rPr lang="ru-RU" dirty="0"/>
              <a:t>дней с даты окончания срока подачи указанных заявок, а в случае, если </a:t>
            </a:r>
            <a:r>
              <a:rPr lang="ru-RU" dirty="0" smtClean="0"/>
              <a:t>НМЦК </a:t>
            </a:r>
            <a:r>
              <a:rPr lang="ru-RU" dirty="0"/>
              <a:t>не превышает </a:t>
            </a:r>
            <a:r>
              <a:rPr lang="ru-RU" dirty="0" smtClean="0"/>
              <a:t>3 </a:t>
            </a:r>
            <a:r>
              <a:rPr lang="ru-RU" dirty="0"/>
              <a:t>миллиона рублей, такой срок не может превышать </a:t>
            </a:r>
            <a:r>
              <a:rPr lang="ru-RU" dirty="0" smtClean="0"/>
              <a:t>1 </a:t>
            </a:r>
            <a:r>
              <a:rPr lang="ru-RU" dirty="0"/>
              <a:t>рабочий день с даты окончания срока подачи указанных заявок.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Изменения в порядок проведения ОАЭФ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7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Дополнение содержания протокола рассмотрения первых частей</a:t>
            </a:r>
          </a:p>
          <a:p>
            <a:pPr marL="0" indent="0">
              <a:buNone/>
            </a:pPr>
            <a:r>
              <a:rPr lang="ru-RU" dirty="0" smtClean="0"/>
              <a:t>Сведения о </a:t>
            </a:r>
            <a:r>
              <a:rPr lang="ru-RU" dirty="0"/>
              <a:t>наличии среди предложений участников закупки, признанных участниками электронного аукциона, </a:t>
            </a:r>
            <a:r>
              <a:rPr lang="ru-RU" u="sng" dirty="0"/>
              <a:t>предложений о поставке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</a:t>
            </a:r>
            <a:r>
              <a:rPr lang="ru-RU" dirty="0"/>
              <a:t>, в случае, если условия, запреты, ограничения допуска товаров, работ, услуг установлены заказчиком в документации об электронном аукционе в соответствии </a:t>
            </a:r>
            <a:r>
              <a:rPr lang="ru-RU" dirty="0" smtClean="0"/>
              <a:t>со статьей 14 настоящего </a:t>
            </a:r>
            <a:r>
              <a:rPr lang="ru-RU" dirty="0"/>
              <a:t>Федерального закона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При этом в уведомлении участникам уже:</a:t>
            </a:r>
          </a:p>
          <a:p>
            <a:pPr marL="0" indent="0">
              <a:buNone/>
            </a:pPr>
            <a:r>
              <a:rPr lang="ru-RU" dirty="0" smtClean="0"/>
              <a:t>сведения о наличии среди предложений участников закупки, признанных участниками электронного аукциона, предложений о поставке товаров </a:t>
            </a:r>
            <a:r>
              <a:rPr lang="ru-RU" u="sng" dirty="0" smtClean="0"/>
              <a:t>российского происхождения </a:t>
            </a:r>
            <a:r>
              <a:rPr lang="ru-RU" dirty="0" smtClean="0"/>
              <a:t>в случае, если документацией об электронном аукционе установлены условия, запреты, ограничения допуска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лицами, в соответствии со статьей 14 настоящего Федерального закона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Изменения в порядок проведения ОАЭФ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9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60619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Изменение норм Федерального закона </a:t>
            </a:r>
            <a:br>
              <a:rPr lang="ru-RU" sz="3600" dirty="0" smtClean="0"/>
            </a:br>
            <a:r>
              <a:rPr lang="ru-RU" sz="3600" dirty="0" smtClean="0"/>
              <a:t>№44-ФЗ. Статья 112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41331" y="2778815"/>
            <a:ext cx="85333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Внесены поправки, корректирующие положения закона в связи с изменением ставки НДС – пункт 54 статьи 112: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До 1 октября 2019 года в рамках срока исполнения контракта допускается по соглашению сторон изменение цены заключенного до 1 января 2019 года контракта в пределах увеличения в соответствии с законодательством Российской Федерации ставки налога на добавленную стоимость в отношении товаров, работ, услуг, приемка которых осуществляется после 1 января 2019 года, если увеличенный размер ставки налога на добавленную стоимость не предусмотрен условиями контракта. Государственным или муниципальным заказчиком как получателем бюджетных средств предусмотренное настоящей частью изменение может быть осуществлено в пределах доведенных в соответствии с бюджетным законодательством Российской Федерации лимитов бюджетных обязательств на срок исполнения контракта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Изменение размера шага аукциона</a:t>
            </a:r>
          </a:p>
          <a:p>
            <a:pPr marL="0" indent="0">
              <a:buNone/>
            </a:pPr>
            <a:r>
              <a:rPr lang="ru-RU" dirty="0"/>
              <a:t>Величина снижения начальной (максимальной) цены контракта (далее - "шаг аукциона") составляет от 0,5 процента до 5 процентов начальной (максимальной) цены контракта, </a:t>
            </a:r>
            <a:r>
              <a:rPr lang="ru-RU" u="sng" dirty="0"/>
              <a:t>но не менее чем сто рублей</a:t>
            </a:r>
            <a:r>
              <a:rPr lang="ru-RU" dirty="0"/>
              <a:t>.</a:t>
            </a:r>
          </a:p>
          <a:p>
            <a:r>
              <a:rPr lang="ru-RU" b="1" dirty="0" smtClean="0"/>
              <a:t>Изменение и дополнение оснований для признания заявки несоответствующей требованиям при подведении итогов</a:t>
            </a:r>
          </a:p>
          <a:p>
            <a:pPr marL="457200" indent="-457200">
              <a:buAutoNum type="arabicParenR"/>
            </a:pPr>
            <a:r>
              <a:rPr lang="ru-RU" dirty="0" smtClean="0"/>
              <a:t>непредставления </a:t>
            </a:r>
            <a:r>
              <a:rPr lang="ru-RU" dirty="0"/>
              <a:t>документов и информации, которые предусмотрены частью 11 статьи </a:t>
            </a:r>
            <a:r>
              <a:rPr lang="ru-RU" dirty="0" smtClean="0"/>
              <a:t>24.1 (эти сведения предоставляет оператор, откуда он их берет – пока не понятно)</a:t>
            </a:r>
          </a:p>
          <a:p>
            <a:pPr marL="457200" indent="-457200">
              <a:buAutoNum type="arabicParenR"/>
            </a:pPr>
            <a:r>
              <a:rPr lang="ru-RU" dirty="0" smtClean="0"/>
              <a:t>В случае, предусмотренном </a:t>
            </a:r>
            <a:r>
              <a:rPr lang="ru-RU" dirty="0"/>
              <a:t>нормативными правовыми актами, принятыми в соответствии со статьей 14 настоящего Федерального закона</a:t>
            </a:r>
          </a:p>
          <a:p>
            <a:pPr marL="457200" indent="-457200">
              <a:buAutoNum type="arabicParenR"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Изменения в порядок проведения ОАЭФ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Дополнение содержания извещения</a:t>
            </a:r>
          </a:p>
          <a:p>
            <a:pPr marL="0" indent="0">
              <a:buNone/>
            </a:pPr>
            <a:r>
              <a:rPr lang="ru-RU" dirty="0" smtClean="0"/>
              <a:t>- преимущества</a:t>
            </a:r>
            <a:r>
              <a:rPr lang="ru-RU" dirty="0"/>
              <a:t>, предоставляемые заказчиком в соответствии со статьями 28 и 29 настоящего Федерального закона;</a:t>
            </a:r>
          </a:p>
          <a:p>
            <a:pPr marL="0" indent="0">
              <a:buNone/>
            </a:pPr>
            <a:r>
              <a:rPr lang="ru-RU" dirty="0" smtClean="0"/>
              <a:t>- информация </a:t>
            </a:r>
            <a:r>
              <a:rPr lang="ru-RU" dirty="0"/>
              <a:t>об условиях, о запретах и об ограничениях допуска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лицами, в случае, если данные условия, запреты и ограничения установлены заказчиком в соответствии со статьей 14 настоящего Федерального закона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- информация </a:t>
            </a:r>
            <a:r>
              <a:rPr lang="ru-RU" dirty="0"/>
              <a:t>об осуществлении закупки товара, работы, услуги по государственному оборонному заказу в соответствии с Федеральным законом от 29 декабря 2012 года N 275-ФЗ "О государственном оборонном заказе" (в случае осуществления такой закупки заказчиком).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 smtClean="0"/>
              <a:t>Изменение содержания заявки</a:t>
            </a:r>
          </a:p>
          <a:p>
            <a:pPr marL="457200" indent="-457200">
              <a:buAutoNum type="arabicParenR"/>
            </a:pPr>
            <a:r>
              <a:rPr lang="ru-RU" dirty="0" smtClean="0"/>
              <a:t>Почтовый адрес – в любом случае</a:t>
            </a:r>
          </a:p>
          <a:p>
            <a:pPr marL="457200" indent="-457200">
              <a:buAutoNum type="arabicParenR"/>
            </a:pPr>
            <a:r>
              <a:rPr lang="ru-RU" dirty="0" smtClean="0"/>
              <a:t>Предложение </a:t>
            </a:r>
            <a:r>
              <a:rPr lang="ru-RU" dirty="0"/>
              <a:t>о цене контракта, предложение о цене каждого наименования поставляемого товара в случае осуществления закупки </a:t>
            </a:r>
            <a:r>
              <a:rPr lang="ru-RU" dirty="0" smtClean="0"/>
              <a:t>товара</a:t>
            </a:r>
          </a:p>
          <a:p>
            <a:pPr marL="457200" indent="-457200">
              <a:buAutoNum type="arabicParenR"/>
            </a:pPr>
            <a:r>
              <a:rPr lang="ru-RU" dirty="0" smtClean="0"/>
              <a:t>Отсутствие в заявке документов согласно ст.14 приравнивается к предложению иностранного товара</a:t>
            </a:r>
            <a:endParaRPr lang="ru-RU" dirty="0"/>
          </a:p>
          <a:p>
            <a:pPr marL="457200" indent="-457200">
              <a:buAutoNum type="arabicParenR"/>
            </a:pPr>
            <a:r>
              <a:rPr lang="ru-RU" dirty="0" smtClean="0"/>
              <a:t>Декларация о соответствии требованиям </a:t>
            </a:r>
            <a:r>
              <a:rPr lang="ru-RU" dirty="0" err="1" smtClean="0"/>
              <a:t>пп</a:t>
            </a:r>
            <a:r>
              <a:rPr lang="ru-RU" dirty="0" smtClean="0"/>
              <a:t>. 3-9 части 1 статьи 31 (забыли про часть 11)</a:t>
            </a:r>
            <a:endParaRPr lang="ru-RU" dirty="0"/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Изменение порядка проведения запроса котировок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/>
          </a:bodyPr>
          <a:lstStyle/>
          <a:p>
            <a:r>
              <a:rPr lang="ru-RU" dirty="0" smtClean="0"/>
              <a:t>Извещение - не </a:t>
            </a:r>
            <a:r>
              <a:rPr lang="ru-RU" dirty="0"/>
              <a:t>менее чем за </a:t>
            </a:r>
            <a:r>
              <a:rPr lang="ru-RU" dirty="0" smtClean="0"/>
              <a:t>5 </a:t>
            </a:r>
            <a:r>
              <a:rPr lang="ru-RU" dirty="0"/>
              <a:t>рабочих дней до даты истечения срока подачи заявок на </a:t>
            </a:r>
            <a:r>
              <a:rPr lang="ru-RU" dirty="0" smtClean="0"/>
              <a:t>участие</a:t>
            </a:r>
          </a:p>
          <a:p>
            <a:r>
              <a:rPr lang="ru-RU" dirty="0" smtClean="0"/>
              <a:t>Изменения </a:t>
            </a:r>
            <a:r>
              <a:rPr lang="ru-RU" dirty="0"/>
              <a:t>- </a:t>
            </a:r>
            <a:r>
              <a:rPr lang="ru-RU" dirty="0" smtClean="0"/>
              <a:t>не </a:t>
            </a:r>
            <a:r>
              <a:rPr lang="ru-RU" dirty="0"/>
              <a:t>позднее чем за </a:t>
            </a:r>
            <a:r>
              <a:rPr lang="ru-RU" dirty="0" smtClean="0"/>
              <a:t>2 </a:t>
            </a:r>
            <a:r>
              <a:rPr lang="ru-RU" dirty="0"/>
              <a:t>рабочих дня до даты окончания срока подачи </a:t>
            </a:r>
            <a:r>
              <a:rPr lang="ru-RU" dirty="0" smtClean="0"/>
              <a:t>заявок. Размещение в ЕИС - в </a:t>
            </a:r>
            <a:r>
              <a:rPr lang="ru-RU" dirty="0"/>
              <a:t>течение </a:t>
            </a:r>
            <a:r>
              <a:rPr lang="ru-RU" dirty="0" smtClean="0"/>
              <a:t>1 </a:t>
            </a:r>
            <a:r>
              <a:rPr lang="ru-RU" dirty="0"/>
              <a:t>рабочего </a:t>
            </a:r>
            <a:r>
              <a:rPr lang="ru-RU" dirty="0" smtClean="0"/>
              <a:t>дня. Срок подачи </a:t>
            </a:r>
            <a:r>
              <a:rPr lang="ru-RU" dirty="0"/>
              <a:t>заявок </a:t>
            </a:r>
            <a:r>
              <a:rPr lang="ru-RU" dirty="0" smtClean="0"/>
              <a:t>- </a:t>
            </a:r>
            <a:r>
              <a:rPr lang="ru-RU" dirty="0"/>
              <a:t>с даты размещения в </a:t>
            </a:r>
            <a:r>
              <a:rPr lang="ru-RU" dirty="0" smtClean="0"/>
              <a:t>ЕИС изменений </a:t>
            </a:r>
            <a:r>
              <a:rPr lang="ru-RU" dirty="0"/>
              <a:t>до даты окончания срока подачи заявок </a:t>
            </a:r>
            <a:r>
              <a:rPr lang="ru-RU" dirty="0" smtClean="0"/>
              <a:t>не </a:t>
            </a:r>
            <a:r>
              <a:rPr lang="ru-RU" dirty="0"/>
              <a:t>менее чем </a:t>
            </a:r>
            <a:r>
              <a:rPr lang="ru-RU" dirty="0" smtClean="0"/>
              <a:t>5 </a:t>
            </a:r>
            <a:r>
              <a:rPr lang="ru-RU" dirty="0"/>
              <a:t>рабочих </a:t>
            </a:r>
            <a:r>
              <a:rPr lang="ru-RU" dirty="0" smtClean="0"/>
              <a:t>дней</a:t>
            </a:r>
          </a:p>
          <a:p>
            <a:r>
              <a:rPr lang="ru-RU" dirty="0" smtClean="0"/>
              <a:t>Рассмотрение заявок в течение 1 рабочего дня с даты окончания срока подачи и в этот же день формирование протокола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Глава 3.1 – проведение котировок в электронной форме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521539"/>
            <a:ext cx="8712967" cy="4219829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/>
              <a:t>1) согласие участника запроса котировок в электронной форме на поставку товара, выполнение работы или оказание услуги на условиях, предусмотренных извещением о проведении запроса котировок в электронной форме и не подлежащих изменению по результатам проведения запроса котировок в электронной форме (такое согласие дается с применением программно-аппаратных средств электронной площадки</a:t>
            </a:r>
            <a:r>
              <a:rPr lang="ru-RU" sz="2500" dirty="0" smtClean="0"/>
              <a:t>);</a:t>
            </a:r>
          </a:p>
          <a:p>
            <a:r>
              <a:rPr lang="ru-RU" sz="2500" dirty="0" smtClean="0"/>
              <a:t>2</a:t>
            </a:r>
            <a:r>
              <a:rPr lang="ru-RU" sz="2500" dirty="0"/>
              <a:t>) при осуществлении закупки товара или закупки работы, услуги, для выполнения, оказания которых используется товар</a:t>
            </a:r>
            <a:r>
              <a:rPr lang="ru-RU" sz="2500" dirty="0" smtClean="0"/>
              <a:t>:</a:t>
            </a:r>
          </a:p>
          <a:p>
            <a:pPr marL="0" indent="0">
              <a:buNone/>
            </a:pPr>
            <a:r>
              <a:rPr lang="ru-RU" sz="2500" dirty="0" smtClean="0"/>
              <a:t>а</a:t>
            </a:r>
            <a:r>
              <a:rPr lang="ru-RU" sz="2500" dirty="0"/>
              <a:t>) документы, предусмотренные </a:t>
            </a:r>
            <a:r>
              <a:rPr lang="ru-RU" sz="2500" dirty="0" smtClean="0"/>
              <a:t>НПА, </a:t>
            </a:r>
            <a:r>
              <a:rPr lang="ru-RU" sz="2500" dirty="0"/>
              <a:t>принятыми в соответствии со статьей </a:t>
            </a:r>
            <a:r>
              <a:rPr lang="ru-RU" sz="2500" dirty="0" smtClean="0"/>
              <a:t>14, </a:t>
            </a:r>
            <a:r>
              <a:rPr lang="ru-RU" sz="2500" dirty="0"/>
              <a:t>в случае закупки товаров, на которые распространяется действие указанных нормативных правовых актов, или копии таких документов. В случае, если указанными </a:t>
            </a:r>
            <a:r>
              <a:rPr lang="ru-RU" sz="2500" dirty="0" smtClean="0"/>
              <a:t>НПА предусмотрено </a:t>
            </a:r>
            <a:r>
              <a:rPr lang="ru-RU" sz="2500" dirty="0"/>
              <a:t>предоставление декларации о стране происхождения товара или о стране происхождения и производителе товара, такая декларация предоставляется с использованием программно-аппаратных средств электронной площадки. При отсутствии в заявке </a:t>
            </a:r>
            <a:r>
              <a:rPr lang="ru-RU" sz="2500" dirty="0" smtClean="0"/>
              <a:t>документов</a:t>
            </a:r>
            <a:r>
              <a:rPr lang="ru-RU" sz="2500" dirty="0"/>
              <a:t>, предусмотренных настоящим подпунктом, такая заявка приравнивается к заявке, в которой содержится предложение о поставке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</a:t>
            </a:r>
            <a:r>
              <a:rPr lang="ru-RU" sz="2500" dirty="0" smtClean="0"/>
              <a:t>;</a:t>
            </a:r>
          </a:p>
          <a:p>
            <a:pPr marL="0" indent="0">
              <a:buNone/>
            </a:pPr>
            <a:r>
              <a:rPr lang="ru-RU" sz="2500" dirty="0" smtClean="0"/>
              <a:t>б</a:t>
            </a:r>
            <a:r>
              <a:rPr lang="ru-RU" sz="2500" dirty="0"/>
              <a:t>) конкретные показатели товара, соответствующие значениям, установленным извещением о проведении запроса котировок в электронной форме, и указание на товарный знак (при наличии). Информация, предусмотренная настоящим подпунктом, включается в заявку на участие в запросе котировок в электронной форме в случае отсутствия в извещении о проведении запроса котировок в электронной форме указания на товарный знак или в случае, если участник закупки предлагает товар, который обозначен товарным знаком, отличным от товарного знака, указанного в извещении о проведении запроса котировок в электронной форме</a:t>
            </a:r>
            <a:r>
              <a:rPr lang="ru-RU" sz="2500" dirty="0" smtClean="0"/>
              <a:t>;</a:t>
            </a:r>
            <a:endParaRPr lang="ru-RU" sz="25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Содержание заявки (ЭК)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4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36912"/>
            <a:ext cx="8496944" cy="4104456"/>
          </a:xfrm>
        </p:spPr>
        <p:txBody>
          <a:bodyPr>
            <a:normAutofit fontScale="47500" lnSpcReduction="20000"/>
          </a:bodyPr>
          <a:lstStyle/>
          <a:p>
            <a:endParaRPr lang="ru-RU" sz="2900" dirty="0" smtClean="0"/>
          </a:p>
          <a:p>
            <a:r>
              <a:rPr lang="ru-RU" sz="2900" dirty="0" smtClean="0"/>
              <a:t>3</a:t>
            </a:r>
            <a:r>
              <a:rPr lang="ru-RU" sz="2900" dirty="0"/>
              <a:t>) наименование, фирменное наименование (при наличии), место нахождения (для юридического лица), фамилия, имя, отчество (при наличии), паспортные данные, место жительства (для физического лица), почтовый адрес участника такого запроса, номер контактного телефона, </a:t>
            </a:r>
            <a:r>
              <a:rPr lang="ru-RU" sz="2900" dirty="0" smtClean="0"/>
              <a:t>ИНН участника или </a:t>
            </a:r>
            <a:r>
              <a:rPr lang="ru-RU" sz="2900" dirty="0"/>
              <a:t>в соответствии с законодательством соответствующего иностранного государства аналог </a:t>
            </a:r>
            <a:r>
              <a:rPr lang="ru-RU" sz="2900" dirty="0" smtClean="0"/>
              <a:t>ИНН </a:t>
            </a:r>
            <a:r>
              <a:rPr lang="ru-RU" sz="2900" dirty="0"/>
              <a:t>участника такого запроса (для иностранного лица), </a:t>
            </a:r>
            <a:r>
              <a:rPr lang="ru-RU" sz="2900" dirty="0" smtClean="0"/>
              <a:t>ИНН (при </a:t>
            </a:r>
            <a:r>
              <a:rPr lang="ru-RU" sz="2900" dirty="0"/>
              <a:t>наличии) учредителей, членов коллегиального исполнительного органа, лица, исполняющего функции единоличного исполнительного органа </a:t>
            </a:r>
            <a:r>
              <a:rPr lang="ru-RU" sz="2900" dirty="0" smtClean="0"/>
              <a:t>участника;</a:t>
            </a:r>
          </a:p>
          <a:p>
            <a:r>
              <a:rPr lang="ru-RU" sz="2900" dirty="0" smtClean="0"/>
              <a:t>4</a:t>
            </a:r>
            <a:r>
              <a:rPr lang="ru-RU" sz="2900" dirty="0"/>
              <a:t>) декларация </a:t>
            </a:r>
            <a:r>
              <a:rPr lang="ru-RU" sz="2900" dirty="0" smtClean="0"/>
              <a:t>участника, </a:t>
            </a:r>
            <a:r>
              <a:rPr lang="ru-RU" sz="2900" dirty="0"/>
              <a:t>которая предоставляется с использованием программно-аппаратных средств электронной площадки</a:t>
            </a:r>
            <a:r>
              <a:rPr lang="ru-RU" sz="2900" dirty="0" smtClean="0"/>
              <a:t>:</a:t>
            </a:r>
          </a:p>
          <a:p>
            <a:pPr marL="0" indent="0">
              <a:buNone/>
            </a:pPr>
            <a:r>
              <a:rPr lang="ru-RU" sz="2900" dirty="0" smtClean="0"/>
              <a:t>а</a:t>
            </a:r>
            <a:r>
              <a:rPr lang="ru-RU" sz="2900" dirty="0"/>
              <a:t>) о соответствии участника запроса котировок в электронной форме требованиям, установленным пунктами 1, 3 - 9 части 1 статьи 31 настоящего Федерального </a:t>
            </a:r>
            <a:r>
              <a:rPr lang="ru-RU" sz="2900" dirty="0" smtClean="0"/>
              <a:t>закона (опять забыли пункт 11…);</a:t>
            </a:r>
          </a:p>
          <a:p>
            <a:pPr marL="0" indent="0">
              <a:buNone/>
            </a:pPr>
            <a:r>
              <a:rPr lang="ru-RU" sz="2900" dirty="0" smtClean="0"/>
              <a:t>б</a:t>
            </a:r>
            <a:r>
              <a:rPr lang="ru-RU" sz="2900" dirty="0"/>
              <a:t>) о праве участника запроса котировок в электронной форме на получение преимуществ в соответствии со статьями 28 и 29 настоящего Федерального закона в случае, если участник запроса котировок в электронной форме заявил о получении указанных преимуществ (при необходимости</a:t>
            </a:r>
            <a:r>
              <a:rPr lang="ru-RU" sz="2900" dirty="0" smtClean="0"/>
              <a:t>);</a:t>
            </a:r>
          </a:p>
          <a:p>
            <a:pPr marL="0" indent="0">
              <a:buNone/>
            </a:pPr>
            <a:r>
              <a:rPr lang="ru-RU" sz="2900" dirty="0" smtClean="0"/>
              <a:t>в</a:t>
            </a:r>
            <a:r>
              <a:rPr lang="ru-RU" sz="2900" dirty="0"/>
              <a:t>) о принадлежности участника запроса котировок в электронной форме к субъектам малого предпринимательства или социально ориентированным некоммерческим организациям в случае установления заказчиком ограничения, предусмотренного частью 3 статьи 30 настоящего Федерального закона (при необходимости).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Содержание заявки (ЭК)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1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36912"/>
            <a:ext cx="8496944" cy="4104456"/>
          </a:xfrm>
        </p:spPr>
        <p:txBody>
          <a:bodyPr>
            <a:normAutofit fontScale="77500" lnSpcReduction="20000"/>
          </a:bodyPr>
          <a:lstStyle/>
          <a:p>
            <a:endParaRPr lang="ru-RU" sz="2900" dirty="0" smtClean="0"/>
          </a:p>
          <a:p>
            <a:r>
              <a:rPr lang="ru-RU" sz="2900" dirty="0" smtClean="0"/>
              <a:t>Протокол рассмотрения и оценки формирует комиссия, затем направляет его оператору и оператор ранжирует заявки, которые были признаны соответствующими требованиям, </a:t>
            </a:r>
            <a:r>
              <a:rPr lang="ru-RU" sz="2900" dirty="0"/>
              <a:t>с присвоением </a:t>
            </a:r>
            <a:r>
              <a:rPr lang="ru-RU" sz="2900" dirty="0" smtClean="0"/>
              <a:t>порядкового номера </a:t>
            </a:r>
            <a:r>
              <a:rPr lang="ru-RU" sz="2900" dirty="0"/>
              <a:t>по мере увеличения предложенной в таких заявках цены </a:t>
            </a:r>
            <a:r>
              <a:rPr lang="ru-RU" sz="2900" dirty="0" smtClean="0"/>
              <a:t>контракта</a:t>
            </a:r>
          </a:p>
          <a:p>
            <a:r>
              <a:rPr lang="ru-RU" sz="2900" dirty="0" smtClean="0"/>
              <a:t>Оператор размещает готовый протокол (со сведениями о победителе и участнике, предложившем «вторую» цену) в ЕИС в течение 1 часа с момента получения от Заказчика протокола рассмотрения и оценки</a:t>
            </a:r>
          </a:p>
          <a:p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Проблема: применение приказа №126н и порядок ранжирования оператором заявок.</a:t>
            </a:r>
            <a:endParaRPr lang="ru-RU" sz="2900" dirty="0"/>
          </a:p>
          <a:p>
            <a:endParaRPr lang="ru-RU" sz="29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Особенности проведения котировки в электронной форме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36912"/>
            <a:ext cx="8496944" cy="4104456"/>
          </a:xfrm>
        </p:spPr>
        <p:txBody>
          <a:bodyPr>
            <a:normAutofit/>
          </a:bodyPr>
          <a:lstStyle/>
          <a:p>
            <a:r>
              <a:rPr lang="ru-RU" sz="2900" dirty="0" smtClean="0"/>
              <a:t>Если подана одна заявка или не подана ни одна заявка</a:t>
            </a:r>
          </a:p>
          <a:p>
            <a:r>
              <a:rPr lang="ru-RU" sz="2900" dirty="0" smtClean="0"/>
              <a:t>Если соответствующей требованиям признана одна заявки или не признана ни одна заявка</a:t>
            </a:r>
            <a:endParaRPr lang="ru-RU" sz="2900" dirty="0"/>
          </a:p>
          <a:p>
            <a:pPr marL="0" indent="0">
              <a:buNone/>
            </a:pPr>
            <a:r>
              <a:rPr lang="ru-RU" sz="2900" dirty="0"/>
              <a:t>Последствия: Заказчик продлевает срок подачи заявок на участие в запросе котировок в электронной форме на четыре рабочих </a:t>
            </a:r>
            <a:r>
              <a:rPr lang="ru-RU" sz="2900" dirty="0" smtClean="0"/>
              <a:t>дня. </a:t>
            </a:r>
            <a:endParaRPr lang="ru-RU" sz="2900" dirty="0"/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Случаи и последствия признания ЭК несостоявшейся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36912"/>
            <a:ext cx="8496944" cy="4104456"/>
          </a:xfrm>
        </p:spPr>
        <p:txBody>
          <a:bodyPr>
            <a:normAutofit fontScale="85000" lnSpcReduction="20000"/>
          </a:bodyPr>
          <a:lstStyle/>
          <a:p>
            <a:r>
              <a:rPr lang="ru-RU" sz="2900" dirty="0"/>
              <a:t>Извещение не позднее чем за </a:t>
            </a:r>
            <a:r>
              <a:rPr lang="ru-RU" sz="2900" dirty="0" smtClean="0"/>
              <a:t>5 </a:t>
            </a:r>
            <a:r>
              <a:rPr lang="ru-RU" sz="2900" dirty="0"/>
              <a:t>рабочих дней до даты проведения такого </a:t>
            </a:r>
            <a:r>
              <a:rPr lang="ru-RU" sz="2900" dirty="0" err="1" smtClean="0"/>
              <a:t>запроса+приглашения</a:t>
            </a:r>
            <a:r>
              <a:rPr lang="ru-RU" sz="2900" dirty="0" smtClean="0"/>
              <a:t> (аналогично простому ЗП)</a:t>
            </a:r>
          </a:p>
          <a:p>
            <a:r>
              <a:rPr lang="ru-RU" sz="2900" dirty="0" smtClean="0"/>
              <a:t>Четко установлен состав заявки (часть 9 статьи 83.1)</a:t>
            </a:r>
          </a:p>
          <a:p>
            <a:r>
              <a:rPr lang="ru-RU" sz="2900" dirty="0" smtClean="0"/>
              <a:t>В день окончания срока рассмотрения заявок в ЕИС размещается выписка из протокола с указанием отстраненных участников и условий исполнения контракта, признанных лучшими</a:t>
            </a:r>
          </a:p>
          <a:p>
            <a:r>
              <a:rPr lang="ru-RU" sz="2900" dirty="0" smtClean="0"/>
              <a:t>Один рабочий день на подачу окончательного предложения, улучшающего ранее сделанное</a:t>
            </a:r>
          </a:p>
          <a:p>
            <a:r>
              <a:rPr lang="ru-RU" sz="2900" dirty="0" smtClean="0"/>
              <a:t>На следующий рабочий день – рассмотрение окончательных предложений</a:t>
            </a:r>
            <a:endParaRPr lang="ru-RU" sz="2900" dirty="0"/>
          </a:p>
          <a:p>
            <a:endParaRPr lang="ru-RU" sz="2900" dirty="0"/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Запрос предложений в электронной форме (статья 83.1)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0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6"/>
            <a:ext cx="8712967" cy="406590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Шаг 1. </a:t>
            </a:r>
            <a:r>
              <a:rPr lang="ru-RU" sz="2000" dirty="0" smtClean="0">
                <a:solidFill>
                  <a:schemeClr val="tx1"/>
                </a:solidFill>
              </a:rPr>
              <a:t>В течение 5-ти дней со дня размещения итогового протокола Заказчик размещает в ЕИС и на ЭТП проект контракта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Шаг 2 (вариант 1). </a:t>
            </a:r>
            <a:r>
              <a:rPr lang="ru-RU" sz="2000" dirty="0" smtClean="0">
                <a:solidFill>
                  <a:schemeClr val="tx1"/>
                </a:solidFill>
              </a:rPr>
              <a:t>В течение 5-ти дней после Шага 1 участник подписывает усиленной подписью контракт и размещает его вместе с документом об обеспечении на ЭТП. В это же время выполняются требования по антидемпинговым мерам.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Или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Шаг 2 (вариант 2). </a:t>
            </a:r>
            <a:r>
              <a:rPr lang="ru-RU" sz="2000" dirty="0">
                <a:solidFill>
                  <a:schemeClr val="tx1"/>
                </a:solidFill>
              </a:rPr>
              <a:t>В течение 5-ти дней после Шага 1 </a:t>
            </a:r>
            <a:r>
              <a:rPr lang="ru-RU" sz="2000" dirty="0" smtClean="0">
                <a:solidFill>
                  <a:schemeClr val="tx1"/>
                </a:solidFill>
              </a:rPr>
              <a:t>участник размещает протокол разногласий. </a:t>
            </a:r>
            <a:r>
              <a:rPr lang="ru-RU" sz="2000" u="sng" dirty="0" smtClean="0">
                <a:solidFill>
                  <a:schemeClr val="tx1"/>
                </a:solidFill>
              </a:rPr>
              <a:t>Протокол разногласий может быть только один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Шаг 3</a:t>
            </a:r>
            <a:r>
              <a:rPr lang="ru-RU" sz="2000" dirty="0">
                <a:solidFill>
                  <a:srgbClr val="FF0000"/>
                </a:solidFill>
              </a:rPr>
              <a:t>. </a:t>
            </a:r>
            <a:r>
              <a:rPr lang="ru-RU" sz="2000" dirty="0">
                <a:solidFill>
                  <a:schemeClr val="tx1"/>
                </a:solidFill>
              </a:rPr>
              <a:t>В течение </a:t>
            </a:r>
            <a:r>
              <a:rPr lang="ru-RU" sz="2000" dirty="0" smtClean="0">
                <a:solidFill>
                  <a:schemeClr val="tx1"/>
                </a:solidFill>
              </a:rPr>
              <a:t>3-х </a:t>
            </a:r>
            <a:r>
              <a:rPr lang="ru-RU" sz="2000" dirty="0">
                <a:solidFill>
                  <a:schemeClr val="tx1"/>
                </a:solidFill>
              </a:rPr>
              <a:t>рабочих </a:t>
            </a:r>
            <a:r>
              <a:rPr lang="ru-RU" sz="2000" dirty="0" smtClean="0">
                <a:solidFill>
                  <a:schemeClr val="tx1"/>
                </a:solidFill>
              </a:rPr>
              <a:t>дней после Шага 2 (вариант 2) Заказчик либо размещает новую редакцию контракта, либо размещает прежнюю редакцию с указанием в отдельном документе оснований для не учета полностью или частично замечаний участника.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Шаг 4. </a:t>
            </a:r>
            <a:r>
              <a:rPr lang="ru-RU" sz="2000" dirty="0" smtClean="0">
                <a:solidFill>
                  <a:schemeClr val="tx1"/>
                </a:solidFill>
              </a:rPr>
              <a:t>В течение 3-х рабочих дней после Шага 3 участник подписывает контракт и предоставляет обеспечение + выполняет антидемпинговые требования.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Шаг 5</a:t>
            </a:r>
            <a:r>
              <a:rPr lang="ru-RU" sz="2000" dirty="0" smtClean="0">
                <a:solidFill>
                  <a:schemeClr val="tx1"/>
                </a:solidFill>
              </a:rPr>
              <a:t>. В </a:t>
            </a:r>
            <a:r>
              <a:rPr lang="ru-RU" sz="2000" dirty="0">
                <a:solidFill>
                  <a:schemeClr val="tx1"/>
                </a:solidFill>
              </a:rPr>
              <a:t>течение 3-х рабочих дней после </a:t>
            </a:r>
            <a:r>
              <a:rPr lang="ru-RU" sz="2000" dirty="0" smtClean="0">
                <a:solidFill>
                  <a:schemeClr val="tx1"/>
                </a:solidFill>
              </a:rPr>
              <a:t>Шага 2 (вариант 1) или Шага 4 Заказчик подписывает контракт усиленной электронной подписью и размещает его в ЕИС и на ЭТП.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Новая общая глава по заключению контракта по итогам электронных процедур (глава 4.1)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7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36912"/>
            <a:ext cx="8712967" cy="40659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dirty="0" smtClean="0"/>
              <a:t>Блокирующие сроки:</a:t>
            </a:r>
          </a:p>
          <a:p>
            <a:pPr marL="0" indent="0"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10 дней для всех видов конкурсов в электронной форме и электронного аукциона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7 дней для котировок в электронной форме и запроса предложений в электронной форме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Новая общая глава по заключению контракта по итогам электронных процедур (глава 4.1)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F5ABDC-AD51-4EE6-8A7C-F2372AB0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04" y="60619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Изменение норм Федерального закона </a:t>
            </a:r>
            <a:br>
              <a:rPr lang="ru-RU" sz="3600" dirty="0" smtClean="0"/>
            </a:br>
            <a:r>
              <a:rPr lang="ru-RU" sz="3600" dirty="0" smtClean="0"/>
              <a:t>№44-ФЗ. Статья </a:t>
            </a:r>
            <a:r>
              <a:rPr lang="ru-RU" sz="3600" dirty="0" smtClean="0"/>
              <a:t>41.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46EAC-6184-47EC-9CDC-FFE0908B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2190750" cy="676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3811AC-F177-42E6-A38A-BBAFDD9D59A7}"/>
              </a:ext>
            </a:extLst>
          </p:cNvPr>
          <p:cNvSpPr txBox="1"/>
          <p:nvPr/>
        </p:nvSpPr>
        <p:spPr>
          <a:xfrm>
            <a:off x="359134" y="2996952"/>
            <a:ext cx="85333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Изменение формулировки части 7 статьи 41 Федерального закона №44-ФЗ:</a:t>
            </a:r>
          </a:p>
          <a:p>
            <a:r>
              <a:rPr lang="ru-RU" dirty="0">
                <a:solidFill>
                  <a:schemeClr val="tx2"/>
                </a:solidFill>
              </a:rPr>
              <a:t>Результаты экспертизы, проводимой экспертом или экспертной организацией в случаях, предусмотренных настоящим Федеральным законом, оформляются в виде заключения, которое подписывается экспертом или уполномоченным представителем экспертной организации и должно быть объективным, обоснованным и соответствовать законодательству Российской Федерации. За предоставление недостоверных результатов экспертизы, экспертного заключения или заведомо ложного экспертного заключения, за невыполнение экспертом, экспертной организацией требования части 3 настоящей статьи эксперт, экспертная организация, уполномоченный представитель экспертной организации, должностные лица экспертной организации несут ответственность в соответствии с законодательством Российской Федерации.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84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75467"/>
            <a:ext cx="8435279" cy="345069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случае признания победителя уклонившимся право на заключение контракта переходит ко «второму» участнику</a:t>
            </a:r>
          </a:p>
          <a:p>
            <a:r>
              <a:rPr lang="ru-RU" dirty="0" smtClean="0"/>
              <a:t>Заказчик в течение 5-ти с момента признания победителя уклонившимся направляет проект контракта «второму»</a:t>
            </a:r>
          </a:p>
          <a:p>
            <a:r>
              <a:rPr lang="ru-RU" dirty="0" smtClean="0"/>
              <a:t>«Второй» в течение 5-ти дней либо подписывает, либо отказывается (тогда он не считается уклонившимся), либо направляет протокол разногласий</a:t>
            </a:r>
          </a:p>
          <a:p>
            <a:r>
              <a:rPr lang="ru-RU" dirty="0" smtClean="0"/>
              <a:t>Если «второй» не подпишет контракт после обработки заказчиком протокола разногласий, он также будет считаться уклонившимся от заключения контракта</a:t>
            </a:r>
          </a:p>
          <a:p>
            <a:r>
              <a:rPr lang="ru-RU" dirty="0"/>
              <a:t>Контракт </a:t>
            </a:r>
            <a:r>
              <a:rPr lang="ru-RU" dirty="0" smtClean="0"/>
              <a:t>со «вторым» может </a:t>
            </a:r>
            <a:r>
              <a:rPr lang="ru-RU" dirty="0"/>
              <a:t>быть заключен не ранее чем через десять дней с даты размещения в единой информационной </a:t>
            </a:r>
            <a:r>
              <a:rPr lang="ru-RU" dirty="0" smtClean="0"/>
              <a:t>системе протокола признания победителя уклонившимся от заключения контракта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Новая схема передачи права на заключение контракта второму участнику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75467"/>
            <a:ext cx="8435279" cy="34506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Новая редакция части 9 статьи 94: отчет о результатах отдельного этапа исполнения контракта </a:t>
            </a:r>
            <a:r>
              <a:rPr lang="ru-RU" dirty="0"/>
              <a:t>размещается </a:t>
            </a:r>
            <a:r>
              <a:rPr lang="ru-RU" dirty="0" smtClean="0"/>
              <a:t>в </a:t>
            </a:r>
            <a:r>
              <a:rPr lang="ru-RU" dirty="0"/>
              <a:t>случае, если предметом контракта является выполнение работ по строительству, реконструкции, капитальному ремонту объектов капитального строительства, по сохранению объектов культурного наследия (памятников истории и культуры) народов Российской Федерации или цена контракта превышает один миллиард </a:t>
            </a:r>
            <a:r>
              <a:rPr lang="ru-RU" dirty="0" smtClean="0"/>
              <a:t>рублей</a:t>
            </a:r>
          </a:p>
          <a:p>
            <a:r>
              <a:rPr lang="ru-RU" dirty="0" smtClean="0"/>
              <a:t>Утратившей силу признана часть 26 статьи 95: не требуется размещение информации об изменении или расторжении контракта в ЕИС в течение 1-го рабочего дня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Исполнение, изменение, расторжение контракта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75467"/>
            <a:ext cx="8435279" cy="3450696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Вся информация направляется в реестр контрактов в течение 5-ти рабочих дней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Реестр контрактов (статья 103)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1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75466"/>
            <a:ext cx="8435279" cy="3777869"/>
          </a:xfrm>
        </p:spPr>
        <p:txBody>
          <a:bodyPr>
            <a:normAutofit/>
          </a:bodyPr>
          <a:lstStyle/>
          <a:p>
            <a:r>
              <a:rPr lang="ru-RU" dirty="0" smtClean="0"/>
              <a:t>с </a:t>
            </a:r>
            <a:r>
              <a:rPr lang="ru-RU" dirty="0"/>
              <a:t>1 января 2019 года Заказчики (УО, УУ) </a:t>
            </a:r>
            <a:r>
              <a:rPr lang="ru-RU" dirty="0" smtClean="0"/>
              <a:t>определяют </a:t>
            </a:r>
            <a:r>
              <a:rPr lang="ru-RU" dirty="0"/>
              <a:t>поставщиков (подрядчиков, исполнителей) путем проведения электронных процедур. При этом заказчики, уполномоченные органы и уполномоченные учреждения не вправе проводить открытый конкурс, конкурс с ограниченным участием, двухэтапный конкурс, запрос котировок, запрос предложений не в электронной форме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Переходные положения (статья 112)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2194750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0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7"/>
            <a:ext cx="8640959" cy="3450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</a:p>
          <a:p>
            <a:r>
              <a:rPr lang="ru-RU" dirty="0"/>
              <a:t>Дача экспертом, экспертной организацией, уполномоченным представителем экспертной организации заведомо ложного экспертного заключения в сфере закупок товаров, работ, услуг для обеспечения государственных и муниципальных нужд, если это действие не содержит уголовно наказуемого деяния, -</a:t>
            </a:r>
          </a:p>
          <a:p>
            <a:r>
              <a:rPr lang="ru-RU" dirty="0"/>
              <a:t>влечет наложение административного штрафа на должностных лиц в размере </a:t>
            </a:r>
            <a:r>
              <a:rPr lang="ru-RU" b="1" dirty="0"/>
              <a:t>от тридцати тысяч до пятидесяти тысяч рублей </a:t>
            </a:r>
            <a:r>
              <a:rPr lang="ru-RU" dirty="0"/>
              <a:t>или дисквалификацию на срок от шести месяцев до одного года; на юридических лиц - </a:t>
            </a:r>
            <a:r>
              <a:rPr lang="ru-RU" b="1" dirty="0"/>
              <a:t>от ста тысяч до ста пятидесяти тысяч рублей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Связанные </a:t>
            </a:r>
            <a:r>
              <a:rPr lang="ru-RU" sz="2000" dirty="0"/>
              <a:t>изменения - Статья 7.32.6 КоАП (введена Федеральным законом от 27.12.2018 N 510-ФЗ). </a:t>
            </a:r>
            <a:r>
              <a:rPr lang="ru-RU" sz="2000" dirty="0" smtClean="0"/>
              <a:t>Заведомо </a:t>
            </a:r>
            <a:r>
              <a:rPr lang="ru-RU" sz="2000" dirty="0"/>
              <a:t>ложное экспертное заключение в сфере закупок товаров, работ, услуг для обеспечения государственных и муниципальных </a:t>
            </a:r>
            <a:r>
              <a:rPr lang="ru-RU" sz="2000" dirty="0" smtClean="0"/>
              <a:t>нужд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916832"/>
            <a:ext cx="218865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08520" y="2675466"/>
            <a:ext cx="9000999" cy="4425942"/>
          </a:xfrm>
        </p:spPr>
        <p:txBody>
          <a:bodyPr>
            <a:normAutofit fontScale="55000" lnSpcReduction="20000"/>
          </a:bodyPr>
          <a:lstStyle/>
          <a:p>
            <a:pPr indent="0" algn="just">
              <a:buNone/>
            </a:pPr>
            <a:r>
              <a:rPr lang="ru-RU" dirty="0" smtClean="0">
                <a:latin typeface="+mj-lt"/>
              </a:rPr>
              <a:t>1</a:t>
            </a:r>
            <a:r>
              <a:rPr lang="ru-RU" dirty="0">
                <a:latin typeface="+mj-lt"/>
              </a:rPr>
              <a:t>. Дача экспертом, уполномоченным представителем экспертной организации заведомо ложного экспертного заключения в сфере закупок товаров, работ, услуг для обеспечения государственных и муниципальных нужд, если это повлекло причинение крупного ущерба, </a:t>
            </a:r>
            <a:endParaRPr lang="ru-RU" sz="1800" dirty="0">
              <a:latin typeface="+mj-lt"/>
            </a:endParaRPr>
          </a:p>
          <a:p>
            <a:pPr indent="342900" algn="just"/>
            <a:r>
              <a:rPr lang="ru-RU" dirty="0">
                <a:latin typeface="+mj-lt"/>
              </a:rPr>
              <a:t>наказывается штрафом в размере до </a:t>
            </a:r>
            <a:r>
              <a:rPr lang="ru-RU" dirty="0" smtClean="0">
                <a:latin typeface="+mj-lt"/>
              </a:rPr>
              <a:t>300 тыс. </a:t>
            </a:r>
            <a:r>
              <a:rPr lang="ru-RU" dirty="0">
                <a:latin typeface="+mj-lt"/>
              </a:rPr>
              <a:t>рублей или в размере заработной платы или иного дохода осужденного за период до одного года с лишением права занимать определенные должности или заниматься определенной деятельностью на срок до трех лет или без такового, либо принудительными работами на срок до одного года с лишением права занимать определенные должности или заниматься определенной деятельностью на срок до трех лет или без такового, либо лишением свободы на срок до одного года с лишением права занимать определенные должности или заниматься определенной деятельностью на срок до трех лет или без такового.</a:t>
            </a:r>
            <a:endParaRPr lang="ru-RU" sz="1800" dirty="0">
              <a:latin typeface="+mj-lt"/>
            </a:endParaRPr>
          </a:p>
          <a:p>
            <a:pPr indent="0" algn="just">
              <a:buNone/>
            </a:pPr>
            <a:r>
              <a:rPr lang="ru-RU" dirty="0">
                <a:latin typeface="+mj-lt"/>
              </a:rPr>
              <a:t>2. То же деяние, повлекшее по неосторожности причинение тяжкого вреда здоровью или смерть человека, </a:t>
            </a:r>
            <a:endParaRPr lang="ru-RU" sz="1800" dirty="0">
              <a:latin typeface="+mj-lt"/>
            </a:endParaRPr>
          </a:p>
          <a:p>
            <a:pPr indent="342900" algn="just"/>
            <a:r>
              <a:rPr lang="ru-RU" dirty="0">
                <a:latin typeface="+mj-lt"/>
              </a:rPr>
              <a:t>наказывается штрафом в размере от трехсот тысяч до пятисот тысяч рублей или в размере заработной платы или иного дохода осужденного за период от одного года до трех лет с лишением права занимать определенные должности или заниматься определенной деятельностью на срок до четырех лет или без такового, либо принудительными работами на срок до трех лет с лишением права занимать определенные должности или заниматься определенной деятельностью на срок до четырех лет или без такового, либо лишением свободы на срок до трех лет с лишением права занимать определенные должности или заниматься определенной деятельностью на срок до четырех лет или без такового.</a:t>
            </a:r>
            <a:endParaRPr lang="ru-RU" sz="1800" dirty="0">
              <a:latin typeface="+mj-lt"/>
            </a:endParaRPr>
          </a:p>
          <a:p>
            <a:pPr indent="0" algn="just">
              <a:buNone/>
            </a:pPr>
            <a:r>
              <a:rPr lang="ru-RU" dirty="0">
                <a:latin typeface="+mj-lt"/>
              </a:rPr>
              <a:t>3. Деяние, предусмотренное частью первой настоящей статьи, повлекшее по неосторожности смерть двух и более лиц, </a:t>
            </a:r>
            <a:endParaRPr lang="ru-RU" sz="1800" dirty="0">
              <a:latin typeface="+mj-lt"/>
            </a:endParaRPr>
          </a:p>
          <a:p>
            <a:pPr indent="342900" algn="just"/>
            <a:r>
              <a:rPr lang="ru-RU" dirty="0">
                <a:latin typeface="+mj-lt"/>
              </a:rPr>
              <a:t>наказывается ограничением свободы на срок до четырех лет с лишением права занимать определенные должности или заниматься определенной деятельностью на срок до пяти лет или без такового, либо принудительными работами на срок до четырех лет с лишением права занимать определенные должности или заниматься определенной деятельностью на срок до пяти лет или без такового, либо лишением свободы на тот же срок с лишением права занимать определенные должности или заниматься определенной деятельностью на срок до пяти лет или без такового.</a:t>
            </a:r>
            <a:endParaRPr lang="ru-RU" sz="1800" dirty="0">
              <a:latin typeface="+mj-lt"/>
            </a:endParaRPr>
          </a:p>
          <a:p>
            <a:pPr marL="0" indent="0">
              <a:buNone/>
            </a:pPr>
            <a:endParaRPr lang="ru-RU" dirty="0">
              <a:latin typeface="+mj-lt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>Связанные </a:t>
            </a:r>
            <a:r>
              <a:rPr lang="ru-RU" sz="2200" dirty="0"/>
              <a:t>изменения - Статья 200.6 УК РФ (введена Федеральным законом от 27.12.2018 N 520-ФЗ). </a:t>
            </a:r>
            <a:r>
              <a:rPr lang="ru-RU" sz="2200" dirty="0" smtClean="0"/>
              <a:t> Заведомо </a:t>
            </a:r>
            <a:r>
              <a:rPr lang="ru-RU" sz="2200" dirty="0"/>
              <a:t>ложное экспертное заключение в сфере закупок товаров, работ, услуг для обеспечения государственных и муниципальных </a:t>
            </a:r>
            <a:r>
              <a:rPr lang="ru-RU" sz="2000" dirty="0" smtClean="0"/>
              <a:t>нужд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916832"/>
            <a:ext cx="218865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12327</TotalTime>
  <Words>9328</Words>
  <Application>Microsoft Office PowerPoint</Application>
  <PresentationFormat>Экран (4:3)</PresentationFormat>
  <Paragraphs>376</Paragraphs>
  <Slides>73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77" baseType="lpstr">
      <vt:lpstr>Candara</vt:lpstr>
      <vt:lpstr>Symbol</vt:lpstr>
      <vt:lpstr>Verdana</vt:lpstr>
      <vt:lpstr>Волна</vt:lpstr>
      <vt:lpstr>Основные изменения законодательства о закупках конца 2018 - начала 2019 гг.</vt:lpstr>
      <vt:lpstr>Изменение норм Федерального закона  №44-ФЗ. Статья 37 . </vt:lpstr>
      <vt:lpstr>Изменение норм Федерального закона  №44-ФЗ. Статья 44 . </vt:lpstr>
      <vt:lpstr>Изменение норм Федерального закона  №44-ФЗ. Статья 93 . </vt:lpstr>
      <vt:lpstr>Изменение норм Федерального закона  №44-ФЗ. Статья 94 . </vt:lpstr>
      <vt:lpstr>Изменение норм Федерального закона  №44-ФЗ. Статья 112 . </vt:lpstr>
      <vt:lpstr>Изменение норм Федерального закона  №44-ФЗ. Статья 41. </vt:lpstr>
      <vt:lpstr>Связанные изменения - Статья 7.32.6 КоАП (введена Федеральным законом от 27.12.2018 N 510-ФЗ). Заведомо ложное экспертное заключение в сфере закупок товаров, работ, услуг для обеспечения государственных и муниципальных нужд</vt:lpstr>
      <vt:lpstr>Связанные изменения - Статья 200.6 УК РФ (введена Федеральным законом от 27.12.2018 N 520-ФЗ).  Заведомо ложное экспертное заключение в сфере закупок товаров, работ, услуг для обеспечения государственных и муниципальных нужд</vt:lpstr>
      <vt:lpstr>Изменения Федерального закона №44-ФЗ. Статья 30.</vt:lpstr>
      <vt:lpstr>Связанные изменения</vt:lpstr>
      <vt:lpstr>Изменения Федерального закона №44-ФЗ. Статья 83.1</vt:lpstr>
      <vt:lpstr>Технические изменения </vt:lpstr>
      <vt:lpstr>Изменения Постановления Правительства РФ </vt:lpstr>
      <vt:lpstr>Изменения Постановления Правительства РФ </vt:lpstr>
      <vt:lpstr>Изменения Постановления Правительства РФ </vt:lpstr>
      <vt:lpstr>Изменения Постановления Правительства РФ 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Постановление Правительства №99</vt:lpstr>
      <vt:lpstr>Изменения Постановления Правительства РФ </vt:lpstr>
      <vt:lpstr>Иные подзаконные акты</vt:lpstr>
      <vt:lpstr>Основное изменение</vt:lpstr>
      <vt:lpstr>Новые формы процедур (редакция части 2 статьи 24) </vt:lpstr>
      <vt:lpstr>Плата за победу</vt:lpstr>
      <vt:lpstr>Порядок получения платы</vt:lpstr>
      <vt:lpstr>Вопросы обеспечения</vt:lpstr>
      <vt:lpstr>Вопросы обеспечения</vt:lpstr>
      <vt:lpstr>Открытый конкурс в электронной форме  (новые статьи 54.1-54.7)</vt:lpstr>
      <vt:lpstr>Открытый конкурс в электронной форме (новые статьи 54.1-54.7)</vt:lpstr>
      <vt:lpstr>Заявка на участие в ОК в ЭФ (статья 54.4.)</vt:lpstr>
      <vt:lpstr>Заявка на участие в ОК в ЭФ (статья 54.4.)</vt:lpstr>
      <vt:lpstr>Заявка на участие в ОК в ЭФ (статья 54.4.)</vt:lpstr>
      <vt:lpstr>Заявка на участие в ОК в ЭФ (статья 54.4.)</vt:lpstr>
      <vt:lpstr>Заявка на участие в ОК в ЭФ (статья 54.4.)</vt:lpstr>
      <vt:lpstr>Основания для возврата заявки (часть 11 статьи 54.4)</vt:lpstr>
      <vt:lpstr>Основания для признания заявки несоответствующей требованиям  (часть 3 статьи 54.5)</vt:lpstr>
      <vt:lpstr>Уведомление оператором участников (часть 9 статьи 54.5)</vt:lpstr>
      <vt:lpstr>Основания для отказа в допуске по вторым частям (часть 5 статьи 54.7)</vt:lpstr>
      <vt:lpstr>Случаи и последствия признания ОК в ЭФ несостоявшимся (статья 55.1)</vt:lpstr>
      <vt:lpstr>Случаи и последствия признания ОК в ЭФ несостоявшимся (статья 55.1)</vt:lpstr>
      <vt:lpstr>Особенности проведения конкурса с ограниченным участием в электронной форме (КСУ в ЭФ) – статья 56.1</vt:lpstr>
      <vt:lpstr>Изменения в порядок проведения ОАЭФ</vt:lpstr>
      <vt:lpstr>Изменения в порядок проведения ОАЭФ</vt:lpstr>
      <vt:lpstr>Основания для возврата заявки</vt:lpstr>
      <vt:lpstr>Изменения в порядок проведения ОАЭФ</vt:lpstr>
      <vt:lpstr>Изменения в порядок проведения ОАЭФ</vt:lpstr>
      <vt:lpstr>Изменения в порядок проведения ОАЭФ</vt:lpstr>
      <vt:lpstr>Изменение порядка проведения запроса котировок</vt:lpstr>
      <vt:lpstr>Глава 3.1 – проведение котировок в электронной форме</vt:lpstr>
      <vt:lpstr>Содержание заявки (ЭК)</vt:lpstr>
      <vt:lpstr>Содержание заявки (ЭК)</vt:lpstr>
      <vt:lpstr>Особенности проведения котировки в электронной форме</vt:lpstr>
      <vt:lpstr>Случаи и последствия признания ЭК несостоявшейся</vt:lpstr>
      <vt:lpstr>Запрос предложений в электронной форме (статья 83.1)</vt:lpstr>
      <vt:lpstr>Новая общая глава по заключению контракта по итогам электронных процедур (глава 4.1)</vt:lpstr>
      <vt:lpstr>Новая общая глава по заключению контракта по итогам электронных процедур (глава 4.1)</vt:lpstr>
      <vt:lpstr>Новая схема передачи права на заключение контракта второму участнику</vt:lpstr>
      <vt:lpstr>Исполнение, изменение, расторжение контракта</vt:lpstr>
      <vt:lpstr>Реестр контрактов (статья 103)</vt:lpstr>
      <vt:lpstr>Переходные положения (статья 112)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судебной практики по некоторым вопросам закупочной деятельности</dc:title>
  <dc:creator>Ольга</dc:creator>
  <cp:lastModifiedBy>А Л</cp:lastModifiedBy>
  <cp:revision>247</cp:revision>
  <dcterms:created xsi:type="dcterms:W3CDTF">2015-09-24T03:08:49Z</dcterms:created>
  <dcterms:modified xsi:type="dcterms:W3CDTF">2019-03-27T05:38:03Z</dcterms:modified>
</cp:coreProperties>
</file>