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5" r:id="rId4"/>
    <p:sldId id="278" r:id="rId5"/>
    <p:sldId id="276" r:id="rId6"/>
    <p:sldId id="324" r:id="rId7"/>
    <p:sldId id="277" r:id="rId8"/>
    <p:sldId id="325" r:id="rId9"/>
    <p:sldId id="310" r:id="rId10"/>
    <p:sldId id="279" r:id="rId11"/>
    <p:sldId id="311" r:id="rId12"/>
    <p:sldId id="312" r:id="rId13"/>
    <p:sldId id="313" r:id="rId14"/>
    <p:sldId id="314" r:id="rId15"/>
    <p:sldId id="315" r:id="rId16"/>
    <p:sldId id="316" r:id="rId17"/>
    <p:sldId id="290" r:id="rId18"/>
    <p:sldId id="291" r:id="rId19"/>
    <p:sldId id="292" r:id="rId20"/>
    <p:sldId id="317" r:id="rId21"/>
    <p:sldId id="318" r:id="rId22"/>
    <p:sldId id="319" r:id="rId23"/>
    <p:sldId id="320" r:id="rId24"/>
    <p:sldId id="321" r:id="rId25"/>
    <p:sldId id="306" r:id="rId26"/>
    <p:sldId id="307" r:id="rId27"/>
    <p:sldId id="322" r:id="rId28"/>
    <p:sldId id="323" r:id="rId29"/>
    <p:sldId id="30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986550A-8AE9-4DBC-AE42-5B7D4AB446CB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FFD4199-0A5A-4236-8749-FB22B172368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Описание объекта закупки, применение КТРУ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083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6"/>
            <a:ext cx="8568951" cy="4182534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Постановление Правительства РФ от 14.01.2017 N </a:t>
            </a:r>
            <a:r>
              <a:rPr lang="ru-RU" dirty="0" smtClean="0"/>
              <a:t>9 (</a:t>
            </a:r>
            <a:r>
              <a:rPr lang="ru-RU" dirty="0"/>
              <a:t>ред. от 26.07.2018</a:t>
            </a:r>
            <a:r>
              <a:rPr lang="ru-RU" dirty="0" smtClean="0"/>
              <a:t>) «Об </a:t>
            </a:r>
            <a:r>
              <a:rPr lang="ru-RU" dirty="0"/>
              <a:t>установлении запрета на допуск товаров, происходящих из иностранных государств, работ (услуг), выполняемых (оказываемых) иностранными лицами, для целей осуществления закупок товаров, работ (услуг) для нужд обороны страны и безопасности </a:t>
            </a:r>
            <a:r>
              <a:rPr lang="ru-RU" dirty="0" smtClean="0"/>
              <a:t>государства»</a:t>
            </a:r>
          </a:p>
          <a:p>
            <a:r>
              <a:rPr lang="ru-RU" dirty="0"/>
              <a:t>Постановление Правительства РФ от 05.09.2017 N </a:t>
            </a:r>
            <a:r>
              <a:rPr lang="ru-RU" dirty="0" smtClean="0"/>
              <a:t>1072 (</a:t>
            </a:r>
            <a:r>
              <a:rPr lang="ru-RU" dirty="0"/>
              <a:t>ред. от 08.02.2018</a:t>
            </a:r>
            <a:r>
              <a:rPr lang="ru-RU" dirty="0" smtClean="0"/>
              <a:t>) «Об </a:t>
            </a:r>
            <a:r>
              <a:rPr lang="ru-RU" dirty="0"/>
              <a:t>установлении запрета на допуск отдельных видов товаров мебельной и деревообрабатывающей промышленности, происходящих из иностранных государств (за исключением государств - членов Евразийского экономического союза), для целей осуществления закупок для обеспечения государственных и муниципальных </a:t>
            </a:r>
            <a:r>
              <a:rPr lang="ru-RU" dirty="0" smtClean="0"/>
              <a:t>нужд»</a:t>
            </a:r>
          </a:p>
          <a:p>
            <a:r>
              <a:rPr lang="ru-RU" dirty="0"/>
              <a:t>Постановление Правительства РФ от 14.07.2014 N </a:t>
            </a:r>
            <a:r>
              <a:rPr lang="ru-RU" dirty="0" smtClean="0"/>
              <a:t>656 (</a:t>
            </a:r>
            <a:r>
              <a:rPr lang="ru-RU" dirty="0"/>
              <a:t>ред. </a:t>
            </a:r>
            <a:r>
              <a:rPr lang="ru-RU"/>
              <a:t>от </a:t>
            </a:r>
            <a:r>
              <a:rPr lang="ru-RU" smtClean="0"/>
              <a:t>19.02.2019) </a:t>
            </a:r>
            <a:r>
              <a:rPr lang="ru-RU" dirty="0" smtClean="0"/>
              <a:t>«Об </a:t>
            </a:r>
            <a:r>
              <a:rPr lang="ru-RU" dirty="0"/>
              <a:t>установлении запрета на допуск отдельных видов товаров машиностроения, происходящих из иностранных государств, для целей осуществления закупок для обеспечения государственных и муниципальных </a:t>
            </a:r>
            <a:r>
              <a:rPr lang="ru-RU" dirty="0" smtClean="0"/>
              <a:t>нужд»</a:t>
            </a:r>
          </a:p>
          <a:p>
            <a:r>
              <a:rPr lang="ru-RU" dirty="0"/>
              <a:t>Постановление Правительства РФ от 16.11.2015 N </a:t>
            </a:r>
            <a:r>
              <a:rPr lang="ru-RU" dirty="0" smtClean="0"/>
              <a:t>1236 (</a:t>
            </a:r>
            <a:r>
              <a:rPr lang="ru-RU" dirty="0"/>
              <a:t>ред. от </a:t>
            </a:r>
            <a:r>
              <a:rPr lang="ru-RU" dirty="0" smtClean="0"/>
              <a:t>20.11.2018) «Об </a:t>
            </a:r>
            <a:r>
              <a:rPr lang="ru-RU" dirty="0"/>
              <a:t>установлении запрета на допуск программного обеспечения, происходящего из иностранных государств, для целей осуществления закупок для обеспечения государственных и муниципальных </a:t>
            </a:r>
            <a:r>
              <a:rPr lang="ru-RU" dirty="0" smtClean="0"/>
              <a:t>нужд»</a:t>
            </a:r>
          </a:p>
          <a:p>
            <a:r>
              <a:rPr lang="ru-RU" dirty="0"/>
              <a:t>Постановление Правительства РФ от 11.08.2014 N </a:t>
            </a:r>
            <a:r>
              <a:rPr lang="ru-RU" dirty="0" smtClean="0"/>
              <a:t>791 (</a:t>
            </a:r>
            <a:r>
              <a:rPr lang="ru-RU" dirty="0"/>
              <a:t>ред. от 26.10.2017</a:t>
            </a:r>
            <a:r>
              <a:rPr lang="ru-RU" dirty="0" smtClean="0"/>
              <a:t>) «Об </a:t>
            </a:r>
            <a:r>
              <a:rPr lang="ru-RU" dirty="0"/>
              <a:t>установлении запрета на допуск товаров легкой промышленности, происходящих из иностранных государств, и (или) услуг по прокату таких товаров в целях осуществления закупок для обеспечения федеральных нужд, нужд субъектов Российской Федерации и муниципальных </a:t>
            </a:r>
            <a:r>
              <a:rPr lang="ru-RU" dirty="0" smtClean="0"/>
              <a:t>нужд»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Autofit/>
          </a:bodyPr>
          <a:lstStyle/>
          <a:p>
            <a:r>
              <a:rPr lang="ru-RU" sz="3600" dirty="0" smtClean="0"/>
              <a:t>Запреты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1756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На какие закупки распространяется – только конкурентные или закупки у ед. поставщика также</a:t>
            </a:r>
          </a:p>
          <a:p>
            <a:r>
              <a:rPr lang="ru-RU" dirty="0" smtClean="0"/>
              <a:t>Компоновка «лота» - можно или нет включать в один лот товары, упомянутые в постановлениях и не упомянутые</a:t>
            </a:r>
          </a:p>
          <a:p>
            <a:r>
              <a:rPr lang="ru-RU" dirty="0" smtClean="0"/>
              <a:t>Какими документами подтверждается соответствие требованиям</a:t>
            </a:r>
          </a:p>
          <a:p>
            <a:r>
              <a:rPr lang="ru-RU" dirty="0" smtClean="0"/>
              <a:t>Как применение постановлений влияет на исполнение контракта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Главные вопросы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3489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6"/>
            <a:ext cx="8568951" cy="41825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Autofit/>
          </a:bodyPr>
          <a:lstStyle/>
          <a:p>
            <a:r>
              <a:rPr lang="ru-RU" sz="3600" dirty="0"/>
              <a:t>Постановление Правительства РФ от 14.01.2017 N 9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818318"/>
              </p:ext>
            </p:extLst>
          </p:nvPr>
        </p:nvGraphicFramePr>
        <p:xfrm>
          <a:off x="683569" y="2623129"/>
          <a:ext cx="7704856" cy="3652902"/>
        </p:xfrm>
        <a:graphic>
          <a:graphicData uri="http://schemas.openxmlformats.org/drawingml/2006/table">
            <a:tbl>
              <a:tblPr firstRow="1" firstCol="1" bandRow="1"/>
              <a:tblGrid>
                <a:gridCol w="2988656">
                  <a:extLst>
                    <a:ext uri="{9D8B030D-6E8A-4147-A177-3AD203B41FA5}">
                      <a16:colId xmlns:a16="http://schemas.microsoft.com/office/drawing/2014/main" val="3178684584"/>
                    </a:ext>
                  </a:extLst>
                </a:gridCol>
                <a:gridCol w="4716200">
                  <a:extLst>
                    <a:ext uri="{9D8B030D-6E8A-4147-A177-3AD203B41FA5}">
                      <a16:colId xmlns:a16="http://schemas.microsoft.com/office/drawing/2014/main" val="1774683670"/>
                    </a:ext>
                  </a:extLst>
                </a:gridCol>
              </a:tblGrid>
              <a:tr h="242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какие закупки распространяется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все, в том числе неконкурентные. 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279006"/>
                  </a:ext>
                </a:extLst>
              </a:tr>
              <a:tr h="242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Компоновка «лота»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Прямого запрета на смешанный лот нет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533348"/>
                  </a:ext>
                </a:extLst>
              </a:tr>
              <a:tr h="2444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Какими документами подтверждается соответствие требованиям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Заключение о подтверждении производства промышленной продукции на территории Российской Федерации, выданное </a:t>
                      </a:r>
                      <a:r>
                        <a:rPr lang="ru-RU" sz="1600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Минпромторгом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в соответствии с Правилами выдачи заключения о подтверждении производства промышленной продукции на территории Российской Федерации, утвержденными постановлением Правительства Российской Федерации от 17 июля 2015 г. N 719 "О подтверждении производства промышленной продукции на территории Российской Федерации"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199173"/>
                  </a:ext>
                </a:extLst>
              </a:tr>
              <a:tr h="161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Исполнение контракта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Особенностей нет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181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90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6"/>
            <a:ext cx="8568951" cy="41825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Autofit/>
          </a:bodyPr>
          <a:lstStyle/>
          <a:p>
            <a:r>
              <a:rPr lang="ru-RU" sz="3600" dirty="0"/>
              <a:t>Постановление Правительства РФ от 05.09.2017 N 1072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202701"/>
              </p:ext>
            </p:extLst>
          </p:nvPr>
        </p:nvGraphicFramePr>
        <p:xfrm>
          <a:off x="304800" y="2623129"/>
          <a:ext cx="8587679" cy="4011360"/>
        </p:xfrm>
        <a:graphic>
          <a:graphicData uri="http://schemas.openxmlformats.org/drawingml/2006/table">
            <a:tbl>
              <a:tblPr firstRow="1" firstCol="1" bandRow="1"/>
              <a:tblGrid>
                <a:gridCol w="2611016">
                  <a:extLst>
                    <a:ext uri="{9D8B030D-6E8A-4147-A177-3AD203B41FA5}">
                      <a16:colId xmlns:a16="http://schemas.microsoft.com/office/drawing/2014/main" val="3178684584"/>
                    </a:ext>
                  </a:extLst>
                </a:gridCol>
                <a:gridCol w="5976663">
                  <a:extLst>
                    <a:ext uri="{9D8B030D-6E8A-4147-A177-3AD203B41FA5}">
                      <a16:colId xmlns:a16="http://schemas.microsoft.com/office/drawing/2014/main" val="1774683670"/>
                    </a:ext>
                  </a:extLst>
                </a:gridCol>
              </a:tblGrid>
              <a:tr h="242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какие закупки распространяется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все, в том числе неконкурентные.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279006"/>
                  </a:ext>
                </a:extLst>
              </a:tr>
              <a:tr h="242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Компоновка «лота»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Прямого запрета на смешанный лот нет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533348"/>
                  </a:ext>
                </a:extLst>
              </a:tr>
              <a:tr h="2829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Какими документами подтверждается соответствие требованиям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копия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специнвестконтракта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заверенная руководителем организации (ИП), являющейся стороной указанного контракта;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акт экспертизы, выдаваемый ТПП РФ в порядке, определенном ею по согласованию с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Минпромторгом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(Приказ ТПП РФ от 30.05.2018 N 52);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заключение о подтверждении производства промышленной продукции на территории Российской Федерации, выданное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Минпромторгом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сертификат СТ-1 (Приказ ТПП РФ от 02.04.2018 N 29): выданный участнику закупки или заверенная производителем копия годового сертификата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Дополнительные требования – документы не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указаны.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Проблемы: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нужен ли документ российскому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товару?</a:t>
                      </a:r>
                      <a:r>
                        <a:rPr lang="ru-RU" sz="1400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Нужно ли требовать декларацию о соответствии дополнительным требованиям или какой-либо иной документ, подтверждающий соответствие дополнительным требованиям?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199173"/>
                  </a:ext>
                </a:extLst>
              </a:tr>
              <a:tr h="161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Исполнение контракта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Особенностей нет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181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03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6"/>
            <a:ext cx="8568951" cy="41825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Autofit/>
          </a:bodyPr>
          <a:lstStyle/>
          <a:p>
            <a:r>
              <a:rPr lang="ru-RU" sz="3600" dirty="0"/>
              <a:t>Постановление Правительства РФ от 14.07.2014 N 656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247088"/>
              </p:ext>
            </p:extLst>
          </p:nvPr>
        </p:nvGraphicFramePr>
        <p:xfrm>
          <a:off x="304800" y="3140968"/>
          <a:ext cx="8587679" cy="2650969"/>
        </p:xfrm>
        <a:graphic>
          <a:graphicData uri="http://schemas.openxmlformats.org/drawingml/2006/table">
            <a:tbl>
              <a:tblPr firstRow="1" firstCol="1" bandRow="1"/>
              <a:tblGrid>
                <a:gridCol w="3259088">
                  <a:extLst>
                    <a:ext uri="{9D8B030D-6E8A-4147-A177-3AD203B41FA5}">
                      <a16:colId xmlns:a16="http://schemas.microsoft.com/office/drawing/2014/main" val="3178684584"/>
                    </a:ext>
                  </a:extLst>
                </a:gridCol>
                <a:gridCol w="5328591">
                  <a:extLst>
                    <a:ext uri="{9D8B030D-6E8A-4147-A177-3AD203B41FA5}">
                      <a16:colId xmlns:a16="http://schemas.microsoft.com/office/drawing/2014/main" val="1774683670"/>
                    </a:ext>
                  </a:extLst>
                </a:gridCol>
              </a:tblGrid>
              <a:tr h="242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какие закупки распространяется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все, в том числе неконкурентные.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279006"/>
                  </a:ext>
                </a:extLst>
              </a:tr>
              <a:tr h="242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Компоновка «лота»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Прямого запрета на смешанный лот нет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533348"/>
                  </a:ext>
                </a:extLst>
              </a:tr>
              <a:tr h="1868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Какими документами подтверждается соответствие требованиям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копия 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специнвестконтракта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заверенная руководителем организации, являющейся стороной указанного контракта;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 акт экспертизы, выдаваемый ТПП РФ в порядке, определенном ею по согласованию с </a:t>
                      </a:r>
                      <a:r>
                        <a:rPr lang="ru-RU" sz="1600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Минпромторгом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Приложение 2 к Приказу ТПП РФ от 25.08.2014 N 64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);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сертификат СТ-1 (Приложение 1 к Приказу ТПП РФ от 25.08.2014 N 64) выданный участнику закупки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199173"/>
                  </a:ext>
                </a:extLst>
              </a:tr>
              <a:tr h="161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Исполнение контракта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Особенностей</a:t>
                      </a:r>
                      <a:r>
                        <a:rPr lang="ru-RU" sz="1600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нет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181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509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6"/>
            <a:ext cx="8568951" cy="41825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Autofit/>
          </a:bodyPr>
          <a:lstStyle/>
          <a:p>
            <a:r>
              <a:rPr lang="ru-RU" sz="3600" dirty="0"/>
              <a:t>Постановление Правительства РФ от 16.11.2015 N 1236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085510"/>
              </p:ext>
            </p:extLst>
          </p:nvPr>
        </p:nvGraphicFramePr>
        <p:xfrm>
          <a:off x="899591" y="3140968"/>
          <a:ext cx="7632849" cy="2613232"/>
        </p:xfrm>
        <a:graphic>
          <a:graphicData uri="http://schemas.openxmlformats.org/drawingml/2006/table">
            <a:tbl>
              <a:tblPr firstRow="1" firstCol="1" bandRow="1"/>
              <a:tblGrid>
                <a:gridCol w="2896723">
                  <a:extLst>
                    <a:ext uri="{9D8B030D-6E8A-4147-A177-3AD203B41FA5}">
                      <a16:colId xmlns:a16="http://schemas.microsoft.com/office/drawing/2014/main" val="3178684584"/>
                    </a:ext>
                  </a:extLst>
                </a:gridCol>
                <a:gridCol w="4736126">
                  <a:extLst>
                    <a:ext uri="{9D8B030D-6E8A-4147-A177-3AD203B41FA5}">
                      <a16:colId xmlns:a16="http://schemas.microsoft.com/office/drawing/2014/main" val="1774683670"/>
                    </a:ext>
                  </a:extLst>
                </a:gridCol>
              </a:tblGrid>
              <a:tr h="242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какие закупки распространяется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все, в том числе неконкурентные.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279006"/>
                  </a:ext>
                </a:extLst>
              </a:tr>
              <a:tr h="918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Компоновка «лота»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Прямо упомянуто, что лот может быть 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смешанным. Однако необходимо принять во внимание судебную и административную практику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533348"/>
                  </a:ext>
                </a:extLst>
              </a:tr>
              <a:tr h="912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Какими документами подтверждается соответствие требованиям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Документы не требуются, необходима информация для проверки данных в реестре отечественного и евразийского ПО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199173"/>
                  </a:ext>
                </a:extLst>
              </a:tr>
              <a:tr h="161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Исполнение контракта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Особенностей</a:t>
                      </a:r>
                      <a:r>
                        <a:rPr lang="ru-RU" sz="1600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нет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181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58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6"/>
            <a:ext cx="8568951" cy="41825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Autofit/>
          </a:bodyPr>
          <a:lstStyle/>
          <a:p>
            <a:r>
              <a:rPr lang="ru-RU" sz="3600" dirty="0"/>
              <a:t>Постановление Правительства РФ от 11.08.2014 N 791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701720"/>
              </p:ext>
            </p:extLst>
          </p:nvPr>
        </p:nvGraphicFramePr>
        <p:xfrm>
          <a:off x="899591" y="3140968"/>
          <a:ext cx="7632849" cy="3368887"/>
        </p:xfrm>
        <a:graphic>
          <a:graphicData uri="http://schemas.openxmlformats.org/drawingml/2006/table">
            <a:tbl>
              <a:tblPr firstRow="1" firstCol="1" bandRow="1"/>
              <a:tblGrid>
                <a:gridCol w="2896723">
                  <a:extLst>
                    <a:ext uri="{9D8B030D-6E8A-4147-A177-3AD203B41FA5}">
                      <a16:colId xmlns:a16="http://schemas.microsoft.com/office/drawing/2014/main" val="3178684584"/>
                    </a:ext>
                  </a:extLst>
                </a:gridCol>
                <a:gridCol w="4736126">
                  <a:extLst>
                    <a:ext uri="{9D8B030D-6E8A-4147-A177-3AD203B41FA5}">
                      <a16:colId xmlns:a16="http://schemas.microsoft.com/office/drawing/2014/main" val="1774683670"/>
                    </a:ext>
                  </a:extLst>
                </a:gridCol>
              </a:tblGrid>
              <a:tr h="242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какие закупки распространяется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все, в том числе неконкурентные. Отдельные списки для федеральных и субъектовых/муниципальных заказчиков.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279006"/>
                  </a:ext>
                </a:extLst>
              </a:tr>
              <a:tr h="452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Компоновка «лота»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Прямого запрета на смешанный лот нет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533348"/>
                  </a:ext>
                </a:extLst>
              </a:tr>
              <a:tr h="1872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Какими документами подтверждается соответствие требованиям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Документы прямо не указаны (как по прямому запрету, так и по дополнительным требованиям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Проблемы:</a:t>
                      </a:r>
                      <a:r>
                        <a:rPr lang="ru-RU" sz="1600" i="1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Нужно ли требовать декларацию о соответствии основным и дополнительным требованиям или какой-либо иной документ, подтверждающий соответствие основным и дополнительным требованиям?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199173"/>
                  </a:ext>
                </a:extLst>
              </a:tr>
              <a:tr h="161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Исполнение контракта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5" marR="33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Особенностей</a:t>
                      </a:r>
                      <a:r>
                        <a:rPr lang="ru-RU" sz="1600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нет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181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3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564904"/>
            <a:ext cx="8856984" cy="4293096"/>
          </a:xfrm>
        </p:spPr>
        <p:txBody>
          <a:bodyPr>
            <a:noAutofit/>
          </a:bodyPr>
          <a:lstStyle/>
          <a:p>
            <a:r>
              <a:rPr lang="ru-RU" sz="1200" dirty="0" smtClean="0"/>
              <a:t>Постановление </a:t>
            </a:r>
            <a:r>
              <a:rPr lang="ru-RU" sz="1200" dirty="0"/>
              <a:t>Правительства от 05.02.2015 №102 (в редакции от </a:t>
            </a:r>
            <a:r>
              <a:rPr lang="ru-RU" sz="1200" dirty="0" smtClean="0"/>
              <a:t>19.12.2018) </a:t>
            </a:r>
            <a:r>
              <a:rPr lang="ru-RU" sz="1200" dirty="0"/>
              <a:t>«Об установлении ограничения допуска отдельных видов медицинских изделий, происходящих из иностранных государств, для целей осуществления закупок для обеспечения государственных и муниципальных нужд</a:t>
            </a:r>
            <a:r>
              <a:rPr lang="ru-RU" sz="1200" dirty="0" smtClean="0"/>
              <a:t>».</a:t>
            </a:r>
          </a:p>
          <a:p>
            <a:r>
              <a:rPr lang="ru-RU" sz="1200" dirty="0" smtClean="0"/>
              <a:t>Постановление Правительства </a:t>
            </a:r>
            <a:r>
              <a:rPr lang="ru-RU" sz="1200" dirty="0"/>
              <a:t>РФ от 30.11.2015 </a:t>
            </a:r>
            <a:r>
              <a:rPr lang="ru-RU" sz="1200" dirty="0" smtClean="0"/>
              <a:t>№1289 </a:t>
            </a:r>
            <a:r>
              <a:rPr lang="ru-RU" sz="1200" dirty="0"/>
              <a:t>(в редакции от </a:t>
            </a:r>
            <a:r>
              <a:rPr lang="ru-RU" sz="1200" dirty="0" smtClean="0"/>
              <a:t>12.05.2018)  «Об </a:t>
            </a:r>
            <a:r>
              <a:rPr lang="ru-RU" sz="1200" dirty="0"/>
              <a:t>ограничениях и условиях допуска происходящих из иностранных государств лекарственных препаратов, включенных в перечень жизненно необходимых и важнейших лекарственных препаратов, для целей осуществления закупок для обеспечения государственных и муниципальных </a:t>
            </a:r>
            <a:r>
              <a:rPr lang="ru-RU" sz="1200" dirty="0" smtClean="0"/>
              <a:t>нужд»</a:t>
            </a:r>
          </a:p>
          <a:p>
            <a:r>
              <a:rPr lang="ru-RU" sz="1200" dirty="0"/>
              <a:t>Постановление Правительства РФ от 04.12.2017 N 1469 (ред. от 20.06.2018) «Об ограничениях и условиях допуска </a:t>
            </a:r>
            <a:r>
              <a:rPr lang="ru-RU" sz="1200" dirty="0" err="1"/>
              <a:t>стентов</a:t>
            </a:r>
            <a:r>
              <a:rPr lang="ru-RU" sz="1200" dirty="0"/>
              <a:t> для коронарных артерий металлических непокрытых, </a:t>
            </a:r>
            <a:r>
              <a:rPr lang="ru-RU" sz="1200" dirty="0" err="1"/>
              <a:t>стентов</a:t>
            </a:r>
            <a:r>
              <a:rPr lang="ru-RU" sz="1200" dirty="0"/>
              <a:t> для коронарных артерий, выделяющих лекарственное средство (в том числе с </a:t>
            </a:r>
            <a:r>
              <a:rPr lang="ru-RU" sz="1200" dirty="0" err="1"/>
              <a:t>нерассасывающимся</a:t>
            </a:r>
            <a:r>
              <a:rPr lang="ru-RU" sz="1200" dirty="0"/>
              <a:t> полимерным покрытием и с рассасывающимся полимерным покрытием), катетеров баллонных стандартных для коронарной </a:t>
            </a:r>
            <a:r>
              <a:rPr lang="ru-RU" sz="1200" dirty="0" err="1"/>
              <a:t>ангиопластики</a:t>
            </a:r>
            <a:r>
              <a:rPr lang="ru-RU" sz="1200" dirty="0"/>
              <a:t>, катетеров аспирационных для </a:t>
            </a:r>
            <a:r>
              <a:rPr lang="ru-RU" sz="1200" dirty="0" err="1"/>
              <a:t>эмболэктомии</a:t>
            </a:r>
            <a:r>
              <a:rPr lang="ru-RU" sz="1200" dirty="0"/>
              <a:t> (</a:t>
            </a:r>
            <a:r>
              <a:rPr lang="ru-RU" sz="1200" dirty="0" err="1"/>
              <a:t>тромбэктомии</a:t>
            </a:r>
            <a:r>
              <a:rPr lang="ru-RU" sz="1200" dirty="0"/>
              <a:t>), происходящих из иностранных государств, для целей осуществления закупок для обеспечения государственных и муниципальных нужд»</a:t>
            </a:r>
          </a:p>
          <a:p>
            <a:r>
              <a:rPr lang="ru-RU" sz="1200" dirty="0" smtClean="0"/>
              <a:t>Постановление Правительства от 26.09.2016 №</a:t>
            </a:r>
            <a:r>
              <a:rPr lang="ru-RU" sz="1200" dirty="0"/>
              <a:t>968 (в редакции от </a:t>
            </a:r>
            <a:r>
              <a:rPr lang="ru-RU" sz="1200" dirty="0" smtClean="0"/>
              <a:t>21.12.2017</a:t>
            </a:r>
            <a:r>
              <a:rPr lang="ru-RU" sz="1200" dirty="0"/>
              <a:t>) </a:t>
            </a:r>
            <a:r>
              <a:rPr lang="ru-RU" sz="1200" dirty="0" smtClean="0"/>
              <a:t> </a:t>
            </a:r>
            <a:r>
              <a:rPr lang="ru-RU" sz="1200" dirty="0"/>
              <a:t>«</a:t>
            </a:r>
            <a:r>
              <a:rPr lang="ru-RU" sz="1200" dirty="0" smtClean="0"/>
              <a:t>Об </a:t>
            </a:r>
            <a:r>
              <a:rPr lang="ru-RU" sz="1200" dirty="0"/>
              <a:t>ограничениях и условиях допуска отдельных видов радиоэлектронной продукции, происходящих из иностранных государств, для целей осуществления закупок для обеспечения государственных и муниципальных </a:t>
            </a:r>
            <a:r>
              <a:rPr lang="ru-RU" sz="1200" dirty="0" smtClean="0"/>
              <a:t>нужд»</a:t>
            </a:r>
          </a:p>
          <a:p>
            <a:r>
              <a:rPr lang="ru-RU" sz="1200" dirty="0"/>
              <a:t>Постановление Правительства РФ от 22.08.2016 N </a:t>
            </a:r>
            <a:r>
              <a:rPr lang="ru-RU" sz="1200" dirty="0" smtClean="0"/>
              <a:t>832 «Об </a:t>
            </a:r>
            <a:r>
              <a:rPr lang="ru-RU" sz="1200" dirty="0"/>
              <a:t>ограничениях допуска отдельных видов пищевых продуктов, происходящих из иностранных государств, для целей осуществления закупок для обеспечения государственных и муниципальных </a:t>
            </a:r>
            <a:r>
              <a:rPr lang="ru-RU" sz="1200" dirty="0" smtClean="0"/>
              <a:t>нужд»</a:t>
            </a:r>
          </a:p>
          <a:p>
            <a:r>
              <a:rPr lang="ru-RU" sz="1200" dirty="0"/>
              <a:t>Постановление Правительства РФ от 20.09.2018 N </a:t>
            </a:r>
            <a:r>
              <a:rPr lang="ru-RU" sz="1200" dirty="0" smtClean="0"/>
              <a:t>1119 «Об ограничениях </a:t>
            </a:r>
            <a:r>
              <a:rPr lang="ru-RU" sz="1200" dirty="0"/>
              <a:t>допуска оружия спортивного огнестрельного с нарезным стволом, патронов и боеприпасов прочих и их деталей, происходящих из иностранных государств, для целей осуществления закупок для обеспечения государственных и муниципальных </a:t>
            </a:r>
            <a:r>
              <a:rPr lang="ru-RU" sz="1200" dirty="0" smtClean="0"/>
              <a:t>нужд»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Ограничения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579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1" y="2636913"/>
            <a:ext cx="8363272" cy="348925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На какие закупки распространяется – только конкурентные или закупки у ед. поставщика также</a:t>
            </a:r>
          </a:p>
          <a:p>
            <a:r>
              <a:rPr lang="ru-RU" dirty="0"/>
              <a:t>Компоновка «лота» - можно или нет включать в один лот товары, упомянутые в </a:t>
            </a:r>
            <a:r>
              <a:rPr lang="ru-RU" dirty="0" smtClean="0"/>
              <a:t>постановлениях и </a:t>
            </a:r>
            <a:r>
              <a:rPr lang="ru-RU" dirty="0"/>
              <a:t>не </a:t>
            </a:r>
            <a:r>
              <a:rPr lang="ru-RU" dirty="0" smtClean="0"/>
              <a:t>упомянутые</a:t>
            </a:r>
          </a:p>
          <a:p>
            <a:r>
              <a:rPr lang="ru-RU" dirty="0" smtClean="0"/>
              <a:t>Способ ограничения </a:t>
            </a:r>
            <a:endParaRPr lang="ru-RU" dirty="0"/>
          </a:p>
          <a:p>
            <a:r>
              <a:rPr lang="ru-RU" dirty="0"/>
              <a:t>Какими документами подтверждается соответствие </a:t>
            </a:r>
            <a:r>
              <a:rPr lang="ru-RU" dirty="0" smtClean="0"/>
              <a:t>требованиям</a:t>
            </a:r>
          </a:p>
          <a:p>
            <a:r>
              <a:rPr lang="ru-RU" dirty="0"/>
              <a:t>Порядок оформления протоколов в ходе закупки</a:t>
            </a:r>
          </a:p>
          <a:p>
            <a:r>
              <a:rPr lang="ru-RU" dirty="0" smtClean="0"/>
              <a:t>Как </a:t>
            </a:r>
            <a:r>
              <a:rPr lang="ru-RU" dirty="0"/>
              <a:t>применение </a:t>
            </a:r>
            <a:r>
              <a:rPr lang="ru-RU" dirty="0" smtClean="0"/>
              <a:t>постановлений </a:t>
            </a:r>
            <a:r>
              <a:rPr lang="ru-RU" dirty="0"/>
              <a:t>влияет на исполнение </a:t>
            </a:r>
            <a:r>
              <a:rPr lang="ru-RU" dirty="0" smtClean="0"/>
              <a:t>контракта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Главные вопросы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648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559972"/>
              </p:ext>
            </p:extLst>
          </p:nvPr>
        </p:nvGraphicFramePr>
        <p:xfrm>
          <a:off x="251520" y="2274576"/>
          <a:ext cx="8640960" cy="4509972"/>
        </p:xfrm>
        <a:graphic>
          <a:graphicData uri="http://schemas.openxmlformats.org/drawingml/2006/table">
            <a:tbl>
              <a:tblPr firstRow="1" firstCol="1" bandRow="1"/>
              <a:tblGrid>
                <a:gridCol w="2016224">
                  <a:extLst>
                    <a:ext uri="{9D8B030D-6E8A-4147-A177-3AD203B41FA5}">
                      <a16:colId xmlns:a16="http://schemas.microsoft.com/office/drawing/2014/main" val="2749193975"/>
                    </a:ext>
                  </a:extLst>
                </a:gridCol>
                <a:gridCol w="6624736">
                  <a:extLst>
                    <a:ext uri="{9D8B030D-6E8A-4147-A177-3AD203B41FA5}">
                      <a16:colId xmlns:a16="http://schemas.microsoft.com/office/drawing/2014/main" val="693013281"/>
                    </a:ext>
                  </a:extLst>
                </a:gridCol>
              </a:tblGrid>
              <a:tr h="1763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какие закупки распространяется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конкурентные</a:t>
                      </a:r>
                      <a:endParaRPr lang="ru-RU" sz="14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187978"/>
                  </a:ext>
                </a:extLst>
              </a:tr>
              <a:tr h="360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Компоновка «лота»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Не могут быть предметом одного контракта (одного лота) медицинские изделия, включенные в Перечень №1 не включенные в него.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Аналогично по Перечню №2.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880863"/>
                  </a:ext>
                </a:extLst>
              </a:tr>
              <a:tr h="545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Способ ограничения 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Перечень №1 – третий лишний 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Перечень №2 –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третий лишний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Если ПП 102 не применено, применяется Приказ №126н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302585"/>
                  </a:ext>
                </a:extLst>
              </a:tr>
              <a:tr h="1283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Какими документами подтверждается соответствие требованиям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Приложению №1 - сертификат СТ-1 (Приказ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ТПП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РФ от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 апреля 2015 г. N 29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): разовый или годовой (за некоторыми исключениями). Необходимо помнить про правила предоставления копии сертификата.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Приложению №2 –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сертификат СТ-1 и документ, подтверждающий долю стоимости использованных материалов (сырья) иностранного происхождения в цене конечной продукции (на 2019 -2021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гг. такая доля должна составлять не более 50%) – акт ТПП или иной документ уполномоченного органа из ЕВРАЗЕС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374958"/>
                  </a:ext>
                </a:extLst>
              </a:tr>
              <a:tr h="360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Порядок оформления протоколов в ходе закупки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обоим перечням – Заказчик (не комиссия) отклоняет (а не признает несоответствующими требованиям) заявки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020624"/>
                  </a:ext>
                </a:extLst>
              </a:tr>
              <a:tr h="1378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Исполнение контракта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Если заявки отклонялись по Перечню №1 – запрещена замена медицинского изделия на медицинское изделие, страной происхождения которого не является государство - член Евразийского экономического союза, и замена производителя медицинского изделия. По перечню №2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запрещена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замена медицинского изделия на медицинское изделие, страной происхождения которого не является государство - член ЕВРАЗЕС или процентная доля стоимости использованных материалов (сырья) иностранного происхождения в цене конечной продукции которого больше 50% (на 2019-20121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гг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), и замена производителя медицинского изделия не допускаются.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33976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Постановление Правительства от 05.02.2015 №102</a:t>
            </a:r>
          </a:p>
        </p:txBody>
      </p:sp>
    </p:spTree>
    <p:extLst>
      <p:ext uri="{BB962C8B-B14F-4D97-AF65-F5344CB8AC3E}">
        <p14:creationId xmlns:p14="http://schemas.microsoft.com/office/powerpoint/2010/main" val="403879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564904"/>
            <a:ext cx="8363272" cy="4176464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Определение кода ОКПД 2 (пример: </a:t>
            </a:r>
            <a:r>
              <a:rPr lang="en-US" sz="3800" dirty="0"/>
              <a:t>https://www.44-online.ru/kodinform</a:t>
            </a:r>
            <a:r>
              <a:rPr lang="ru-RU" sz="38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Проверка данного кода на предмет его наличия в Каталоге товаров, работ, услуг (КТРУ) (</a:t>
            </a:r>
            <a:r>
              <a:rPr lang="en-US" sz="3800" dirty="0"/>
              <a:t>http://zakupki.gov.ru/epz/ktru/quicksearch/search.html</a:t>
            </a:r>
            <a:r>
              <a:rPr lang="ru-RU" sz="38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Определение наличия запретов, ограничений и преференций согласно ст. 14 44-ФЗ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800" dirty="0" smtClean="0"/>
              <a:t>Описание объекта закупки с учетом требований статьи 33</a:t>
            </a:r>
            <a:r>
              <a:rPr lang="ru-RU" sz="3800" dirty="0"/>
              <a:t>, Письма ФАС России </a:t>
            </a:r>
            <a:r>
              <a:rPr lang="ru-RU" sz="3800" dirty="0" smtClean="0"/>
              <a:t>от </a:t>
            </a:r>
            <a:r>
              <a:rPr lang="ru-RU" sz="3800" dirty="0"/>
              <a:t>1 июля 2016 г. N ИА/44536/16</a:t>
            </a:r>
          </a:p>
          <a:p>
            <a:pPr marL="0" indent="0">
              <a:buNone/>
            </a:pPr>
            <a:endParaRPr lang="ru-RU" sz="3400" dirty="0"/>
          </a:p>
          <a:p>
            <a:endParaRPr lang="ru-RU" sz="2700" dirty="0" smtClean="0"/>
          </a:p>
          <a:p>
            <a:endParaRPr lang="ru-RU" sz="27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шаги при описании объекта закупки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89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0675157"/>
              </p:ext>
            </p:extLst>
          </p:nvPr>
        </p:nvGraphicFramePr>
        <p:xfrm>
          <a:off x="251520" y="2674939"/>
          <a:ext cx="8640960" cy="3885823"/>
        </p:xfrm>
        <a:graphic>
          <a:graphicData uri="http://schemas.openxmlformats.org/drawingml/2006/table">
            <a:tbl>
              <a:tblPr firstRow="1" firstCol="1" bandRow="1"/>
              <a:tblGrid>
                <a:gridCol w="2448272">
                  <a:extLst>
                    <a:ext uri="{9D8B030D-6E8A-4147-A177-3AD203B41FA5}">
                      <a16:colId xmlns:a16="http://schemas.microsoft.com/office/drawing/2014/main" val="2749193975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693013281"/>
                    </a:ext>
                  </a:extLst>
                </a:gridCol>
              </a:tblGrid>
              <a:tr h="2103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какие закупки распространяется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конкурентные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187978"/>
                  </a:ext>
                </a:extLst>
              </a:tr>
              <a:tr h="4716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Компоновка «лота»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Постановление применяется только если лот состоит из ЖНВЛП с одним МНН. Запрета на смешанный лот нет.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88086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Способ ограничения 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Третий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лишний. Если ПП 1289 применено, далее применяется</a:t>
                      </a:r>
                      <a:r>
                        <a:rPr lang="ru-RU" sz="1400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пункт 1.4 приказа №126н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302585"/>
                  </a:ext>
                </a:extLst>
              </a:tr>
              <a:tr h="557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Какими документами подтверждается соответствие требованиям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сертификат СТ-1 (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Приказ ТПП РФ от 21 декабря 2015 г. N 93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): разовый или годовой. Необходимо помнить про правила предоставления копии сертификата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374958"/>
                  </a:ext>
                </a:extLst>
              </a:tr>
              <a:tr h="420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Порядок оформления протоколов в ходе закупки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Заказчик (не комиссия) отклоняет (а не признает несоответствующими требованиям) заявки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020624"/>
                  </a:ext>
                </a:extLst>
              </a:tr>
              <a:tr h="10604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Исполнение контракта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При заключении и исполнении контракта, предметом которого является поставка лекарственного препарата с соблюдением ограничений, предусмотренных постановлением, не допускается замена лекарственного препарата конкретного производителя или страны его происхождения, указанных в заявке (окончательном предложении), содержащей предложение о поставке лекарственного препарата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33976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Постановление Правительства РФ от 30.11.2015 №1289</a:t>
            </a:r>
          </a:p>
        </p:txBody>
      </p:sp>
    </p:spTree>
    <p:extLst>
      <p:ext uri="{BB962C8B-B14F-4D97-AF65-F5344CB8AC3E}">
        <p14:creationId xmlns:p14="http://schemas.microsoft.com/office/powerpoint/2010/main" val="203381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0177871"/>
              </p:ext>
            </p:extLst>
          </p:nvPr>
        </p:nvGraphicFramePr>
        <p:xfrm>
          <a:off x="251520" y="2674939"/>
          <a:ext cx="8640960" cy="3953999"/>
        </p:xfrm>
        <a:graphic>
          <a:graphicData uri="http://schemas.openxmlformats.org/drawingml/2006/table">
            <a:tbl>
              <a:tblPr firstRow="1" firstCol="1" bandRow="1"/>
              <a:tblGrid>
                <a:gridCol w="2448272">
                  <a:extLst>
                    <a:ext uri="{9D8B030D-6E8A-4147-A177-3AD203B41FA5}">
                      <a16:colId xmlns:a16="http://schemas.microsoft.com/office/drawing/2014/main" val="2749193975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693013281"/>
                    </a:ext>
                  </a:extLst>
                </a:gridCol>
              </a:tblGrid>
              <a:tr h="416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какие закупки распространяется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конкурентные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187978"/>
                  </a:ext>
                </a:extLst>
              </a:tr>
              <a:tr h="6294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Компоновка «лота»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Не могут быть предметом одного контракта (одного лота) стенты для коронарных артерий и катетеры и иные виды медицинских изделий, а также 2 и более вида медицинских изделий, указанных в пункте 1 постановления.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880863"/>
                  </a:ext>
                </a:extLst>
              </a:tr>
              <a:tr h="416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Способ ограничения 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Второй лишний (допуск только российских, ЕВРАЗЕС приравнивается к иностранным)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302585"/>
                  </a:ext>
                </a:extLst>
              </a:tr>
              <a:tr h="1481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Какими документами подтверждается соответствие требованиям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сертификат СТ-1 (Приказ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ТПП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РФ от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 апреля 2015 г. N 29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): разовый или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годовой;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подтверждение производства промышленной продукции на территории Российской Федерации, выданное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Минпромторгом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;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заключение о подтверждении производства промышленной продукции на территории Российской Федерации, выдаваемое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Минпромторгом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374958"/>
                  </a:ext>
                </a:extLst>
              </a:tr>
              <a:tr h="416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Порядок оформления протоколов в ходе закупки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Заказчик (не комиссия) отклоняет (а не признает несоответствующими требованиям) заявки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020624"/>
                  </a:ext>
                </a:extLst>
              </a:tr>
              <a:tr h="41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Исполнение контракта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Особенностей не установлено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33976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Постановление Правительства РФ от 04.12.2017 N 1469</a:t>
            </a:r>
          </a:p>
        </p:txBody>
      </p:sp>
    </p:spTree>
    <p:extLst>
      <p:ext uri="{BB962C8B-B14F-4D97-AF65-F5344CB8AC3E}">
        <p14:creationId xmlns:p14="http://schemas.microsoft.com/office/powerpoint/2010/main" val="220780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9836181"/>
              </p:ext>
            </p:extLst>
          </p:nvPr>
        </p:nvGraphicFramePr>
        <p:xfrm>
          <a:off x="251520" y="2564903"/>
          <a:ext cx="8640960" cy="4344607"/>
        </p:xfrm>
        <a:graphic>
          <a:graphicData uri="http://schemas.openxmlformats.org/drawingml/2006/table">
            <a:tbl>
              <a:tblPr firstRow="1" firstCol="1" bandRow="1"/>
              <a:tblGrid>
                <a:gridCol w="2448272">
                  <a:extLst>
                    <a:ext uri="{9D8B030D-6E8A-4147-A177-3AD203B41FA5}">
                      <a16:colId xmlns:a16="http://schemas.microsoft.com/office/drawing/2014/main" val="2749193975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693013281"/>
                    </a:ext>
                  </a:extLst>
                </a:gridCol>
              </a:tblGrid>
              <a:tr h="193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какие закупки распространяется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конкурентные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187978"/>
                  </a:ext>
                </a:extLst>
              </a:tr>
              <a:tr h="3918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Компоновка «лота»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не могут быть предметом одного контракта (одного лота) виды радиоэлектронной продукции, включенные в перечень и не включенные в него.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880863"/>
                  </a:ext>
                </a:extLst>
              </a:tr>
              <a:tr h="234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Способ ограничения 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Третий лишний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302585"/>
                  </a:ext>
                </a:extLst>
              </a:tr>
              <a:tr h="11931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Какими документами подтверждается соответствие требованиям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специнвестконтракт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; -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подтверждение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Минпромторга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; -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выданное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Минпромторгом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уведомление о присвоении статуса телекоммуникационного оборудования российского происхождения и выданное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Минромторгом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уведомление о подтверждении статуса телекоммуникационного оборудования российского происхождения (при наличии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); -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сертификат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СТ-1 (Приказ ТПП РФ от 22.12.2016 N 155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, сертификат разовый или копия годового)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 документы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согласно законодательству стран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ЕВРАЗЕС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374958"/>
                  </a:ext>
                </a:extLst>
              </a:tr>
              <a:tr h="395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Порядок оформления протоколов в ходе закупки</a:t>
                      </a:r>
                      <a:endParaRPr lang="ru-RU" sz="14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Заказчик (не комиссия) отклоняет (а не признает несоответствующими требованиям) заявки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020624"/>
                  </a:ext>
                </a:extLst>
              </a:tr>
              <a:tr h="1768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Исполнение контракта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При исполнении контракта, при заключении которого были отклонены в соответствии с установленными постановлением ограничениями заявки (окончательные предложения), которые содержат предложения о поставке отдельных видов радиоэлектронной продукции, включенных в перечень и происходящих из иностранных государств (за исключением государств - членов ЕВРАЗЕС), замена отдельных видов радиоэлектронной продукции на отдельные виды радиоэлектронной продукции, не производимые на территориях государств - членов ЕВРАЗЕС, и замена производителя отдельных видов радиоэлектронной продукции не допускаются.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33976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Постановление Правительства от 26.09.2016 №968</a:t>
            </a:r>
          </a:p>
        </p:txBody>
      </p:sp>
    </p:spTree>
    <p:extLst>
      <p:ext uri="{BB962C8B-B14F-4D97-AF65-F5344CB8AC3E}">
        <p14:creationId xmlns:p14="http://schemas.microsoft.com/office/powerpoint/2010/main" val="294116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5472918"/>
              </p:ext>
            </p:extLst>
          </p:nvPr>
        </p:nvGraphicFramePr>
        <p:xfrm>
          <a:off x="251520" y="2674939"/>
          <a:ext cx="8640960" cy="4109087"/>
        </p:xfrm>
        <a:graphic>
          <a:graphicData uri="http://schemas.openxmlformats.org/drawingml/2006/table">
            <a:tbl>
              <a:tblPr firstRow="1" firstCol="1" bandRow="1"/>
              <a:tblGrid>
                <a:gridCol w="2448272">
                  <a:extLst>
                    <a:ext uri="{9D8B030D-6E8A-4147-A177-3AD203B41FA5}">
                      <a16:colId xmlns:a16="http://schemas.microsoft.com/office/drawing/2014/main" val="2749193975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693013281"/>
                    </a:ext>
                  </a:extLst>
                </a:gridCol>
              </a:tblGrid>
              <a:tr h="416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какие закупки распространяется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конкурентные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187978"/>
                  </a:ext>
                </a:extLst>
              </a:tr>
              <a:tr h="225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Компоновка «лота»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Прямого запрета на смешанный лот нет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88086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Способ ограничения 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Третий лишний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302585"/>
                  </a:ext>
                </a:extLst>
              </a:tr>
              <a:tr h="501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Какими документами подтверждается соответствие требованиям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Декларирование </a:t>
                      </a: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наименования страны происхождения и производителя пищевых продуктов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374958"/>
                  </a:ext>
                </a:extLst>
              </a:tr>
              <a:tr h="416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Порядок оформления протоколов в ходе закупки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Заказчик (не комиссия) отклоняет (а не признает несоответствующими требованиям) заявки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020624"/>
                  </a:ext>
                </a:extLst>
              </a:tr>
              <a:tr h="41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Исполнение контракта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При исполнении контракта, при заключении которого были отклонены заявки в соответствии с ограничениями, установленными пунктом 2 постановления, не допускается замена продукта пищевого на: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пищевой продукт, страной происхождения которого не является государство - член ЕВРАЗЕС;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пищевой продукт другого производителя, предложение о поставке которого содержалось в заявках, которые не были отклонены в соответствии с ограничениями, установленными пунктом 2 настоящего постановления, при заключении данного контракта.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33976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Постановление Правительства РФ от 22.08.2016 N 832</a:t>
            </a:r>
          </a:p>
        </p:txBody>
      </p:sp>
    </p:spTree>
    <p:extLst>
      <p:ext uri="{BB962C8B-B14F-4D97-AF65-F5344CB8AC3E}">
        <p14:creationId xmlns:p14="http://schemas.microsoft.com/office/powerpoint/2010/main" val="25072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2038829"/>
              </p:ext>
            </p:extLst>
          </p:nvPr>
        </p:nvGraphicFramePr>
        <p:xfrm>
          <a:off x="251520" y="2674939"/>
          <a:ext cx="8640960" cy="3652522"/>
        </p:xfrm>
        <a:graphic>
          <a:graphicData uri="http://schemas.openxmlformats.org/drawingml/2006/table">
            <a:tbl>
              <a:tblPr firstRow="1" firstCol="1" bandRow="1"/>
              <a:tblGrid>
                <a:gridCol w="2448272">
                  <a:extLst>
                    <a:ext uri="{9D8B030D-6E8A-4147-A177-3AD203B41FA5}">
                      <a16:colId xmlns:a16="http://schemas.microsoft.com/office/drawing/2014/main" val="2749193975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693013281"/>
                    </a:ext>
                  </a:extLst>
                </a:gridCol>
              </a:tblGrid>
              <a:tr h="416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какие закупки распространяется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конкурентные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187978"/>
                  </a:ext>
                </a:extLst>
              </a:tr>
              <a:tr h="225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Компоновка «лота»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Прямого запрета на смешанный лот нет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88086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Способ ограничения 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Третий лишний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302585"/>
                  </a:ext>
                </a:extLst>
              </a:tr>
              <a:tr h="501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Какими документами подтверждается соответствие требованиям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заключение, выданное Минпромторгом;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сертификат СТ-1 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374958"/>
                  </a:ext>
                </a:extLst>
              </a:tr>
              <a:tr h="416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Порядок оформления протоколов в ходе закупки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Заказчик (не комиссия) отклоняет (а не признает несоответствующими требованиям) заявки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020624"/>
                  </a:ext>
                </a:extLst>
              </a:tr>
              <a:tr h="418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Исполнение контракта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94" marR="237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При исполнении контракта, при заключении которого были отклонены заявки в соответствии с пунктом 1 постановления, не допускаются: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замена спортивного оружия, патронов, боеприпасов и их деталей на спортивное оружие, патроны, боеприпасы и их детали, страной происхождения которых не является государство - член ЕВРАЗЕС;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замена производителя спортивного оружия, патронов, боеприпасов и их деталей.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33976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Постановление Правительства РФ от 20.09.2018 N 1119</a:t>
            </a:r>
          </a:p>
        </p:txBody>
      </p:sp>
    </p:spTree>
    <p:extLst>
      <p:ext uri="{BB962C8B-B14F-4D97-AF65-F5344CB8AC3E}">
        <p14:creationId xmlns:p14="http://schemas.microsoft.com/office/powerpoint/2010/main" val="27635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996951"/>
            <a:ext cx="7408333" cy="3129211"/>
          </a:xfrm>
        </p:spPr>
        <p:txBody>
          <a:bodyPr>
            <a:normAutofit/>
          </a:bodyPr>
          <a:lstStyle/>
          <a:p>
            <a:r>
              <a:rPr lang="ru-RU" dirty="0" smtClean="0"/>
              <a:t>Приказ Минфина </a:t>
            </a:r>
            <a:r>
              <a:rPr lang="ru-RU" dirty="0"/>
              <a:t>России </a:t>
            </a:r>
            <a:r>
              <a:rPr lang="ru-RU" dirty="0" smtClean="0"/>
              <a:t>от </a:t>
            </a:r>
            <a:r>
              <a:rPr lang="ru-RU" dirty="0"/>
              <a:t>04.06.2018 N </a:t>
            </a:r>
            <a:r>
              <a:rPr lang="ru-RU" dirty="0" smtClean="0"/>
              <a:t>126н "Об </a:t>
            </a:r>
            <a:r>
              <a:rPr lang="ru-RU" dirty="0"/>
              <a:t>условиях допуска товаров, происходящих из иностранного государства или группы иностранных государств, для целей осуществления закупок товаров для обеспечения государственных и муниципальных нужд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Условия допуска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927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636912"/>
            <a:ext cx="8784975" cy="4176464"/>
          </a:xfrm>
        </p:spPr>
        <p:txBody>
          <a:bodyPr>
            <a:normAutofit fontScale="62500" lnSpcReduction="20000"/>
          </a:bodyPr>
          <a:lstStyle/>
          <a:p>
            <a:r>
              <a:rPr lang="ru-RU" sz="3200" dirty="0"/>
              <a:t>Не могут быть предметом одного контракта (одного лота) товары, указанные в Приложении к приказу и не указанные в нем.</a:t>
            </a:r>
            <a:endParaRPr lang="ru-RU" dirty="0"/>
          </a:p>
          <a:p>
            <a:r>
              <a:rPr lang="ru-RU" sz="3200" dirty="0"/>
              <a:t>Приказ подлежит применению при проведении конкурентных способов определения поставщиков (подрядчиков, исполнителей).</a:t>
            </a:r>
          </a:p>
          <a:p>
            <a:r>
              <a:rPr lang="ru-RU" sz="3200" dirty="0"/>
              <a:t>Для предоставления преференции необходимо предложить все товары из ЕВРАЗЕС</a:t>
            </a:r>
          </a:p>
          <a:p>
            <a:r>
              <a:rPr lang="ru-RU" sz="3200" dirty="0"/>
              <a:t>Подтверждением страны происхождения по-прежнему является </a:t>
            </a:r>
            <a:r>
              <a:rPr lang="ru-RU" sz="3200" dirty="0" smtClean="0"/>
              <a:t>декларация</a:t>
            </a:r>
          </a:p>
          <a:p>
            <a:r>
              <a:rPr lang="ru-RU" sz="3200" dirty="0"/>
              <a:t>При исполнении контракта на поставку товаров, указанных в Приложении, не допускается замена страны происхождения данных товаров, за исключением случая, когда в результате такой замены страной происхождения товаров, указанных в Приложении, будет являться государство - член Евразийского экономического </a:t>
            </a:r>
            <a:r>
              <a:rPr lang="ru-RU" sz="3200" dirty="0" smtClean="0"/>
              <a:t>союза</a:t>
            </a:r>
          </a:p>
          <a:p>
            <a:r>
              <a:rPr lang="ru-RU" sz="3200" dirty="0" smtClean="0"/>
              <a:t>Новый </a:t>
            </a:r>
            <a:r>
              <a:rPr lang="ru-RU" sz="3200" dirty="0"/>
              <a:t>порядок предоставления преференций при закупке ЖНВЛП и совместном применении ПП 1289 и Приказа 126н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Приказ Минфина России от 04.06.2018 N 126н</a:t>
            </a:r>
          </a:p>
        </p:txBody>
      </p:sp>
    </p:spTree>
    <p:extLst>
      <p:ext uri="{BB962C8B-B14F-4D97-AF65-F5344CB8AC3E}">
        <p14:creationId xmlns:p14="http://schemas.microsoft.com/office/powerpoint/2010/main" val="369706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708920"/>
            <a:ext cx="8784975" cy="414908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200" dirty="0"/>
              <a:t>В случае отклонения заявок (окончательных предложений) в соответствии с пунктом 1 постановления Правительства Российской Федерации от 30 ноября 2015 г. N </a:t>
            </a:r>
            <a:r>
              <a:rPr lang="ru-RU" sz="3200" dirty="0" smtClean="0"/>
              <a:t>1289,  контракт </a:t>
            </a:r>
            <a:r>
              <a:rPr lang="ru-RU" sz="3200" dirty="0"/>
              <a:t>заключается с участником закупки по предложенной им цене контракта при совокупности следующих условий:</a:t>
            </a:r>
          </a:p>
          <a:p>
            <a:r>
              <a:rPr lang="ru-RU" sz="3200" dirty="0"/>
              <a:t>а) заявка (окончательное предложение) такого участника закупки содержит предложение о поставке лекарственных препаратов, все стадии производства которых, в том числе синтез молекулы действующего вещества при производстве фармацевтических субстанций, осуществляются на территориях государств - членов Евразийского экономического союза, и при этом сведения о таких фармацевтических субстанциях включены в государственный реестр лекарственных средств;</a:t>
            </a:r>
          </a:p>
          <a:p>
            <a:r>
              <a:rPr lang="ru-RU" sz="3200" dirty="0"/>
              <a:t>б) заявка (окончательное предложение) такого участника закупки соответствует требованиям документации о закупке;</a:t>
            </a:r>
          </a:p>
          <a:p>
            <a:r>
              <a:rPr lang="ru-RU" sz="3200" dirty="0"/>
              <a:t>в) таким участником закупки предложена цена контракта, которая является наименьшей среди участников закупки (при наличии таких участников закупки), заявки которых не отклонены в соответствии с пунктом 1 Постановления N 1289 и при этом соответствуют совокупности условий, указанных в подпунктах "а" и "б" настоящего подпункта;</a:t>
            </a:r>
          </a:p>
          <a:p>
            <a:r>
              <a:rPr lang="ru-RU" sz="3200" dirty="0"/>
              <a:t>г) таким участником закупки предложена цена контракта, которая не превышает более чем на 25 процентов наименьшее предложение о цене контракта в случае его подачи участником закупки (при наличии такого участника закупки), заявка которого не отклонена в соответствии с пунктом 1 Постановления N 1289, но не соответствует условию, указанному в подпункте "а" настоящего подпункта.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Особый порядок предоставления преференций при закупке препаратов из списка ЖНВЛП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744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636912"/>
            <a:ext cx="8856984" cy="4221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/>
              <a:t>Учесть, что в соответствии </a:t>
            </a:r>
            <a:r>
              <a:rPr lang="ru-RU" sz="1600" dirty="0"/>
              <a:t>с пунктом 1(2) </a:t>
            </a:r>
            <a:r>
              <a:rPr lang="ru-RU" sz="1600" dirty="0" smtClean="0"/>
              <a:t>подтверждением </a:t>
            </a:r>
            <a:r>
              <a:rPr lang="ru-RU" sz="1600" dirty="0"/>
              <a:t>соответствия лекарственного препарата и фармацевтической субстанции требованиям, указанным в пункте 1(1) ПП №</a:t>
            </a:r>
            <a:r>
              <a:rPr lang="ru-RU" sz="1600" dirty="0" smtClean="0"/>
              <a:t>1289, </a:t>
            </a:r>
            <a:r>
              <a:rPr lang="ru-RU" sz="1600" dirty="0"/>
              <a:t>является декларирование участником закупки в заявке (окончательном предложении</a:t>
            </a:r>
            <a:r>
              <a:rPr lang="ru-RU" sz="1600" dirty="0" smtClean="0"/>
              <a:t>)</a:t>
            </a:r>
          </a:p>
          <a:p>
            <a:pPr>
              <a:buFontTx/>
              <a:buChar char="-"/>
            </a:pPr>
            <a:r>
              <a:rPr lang="ru-RU" sz="1600" dirty="0" smtClean="0"/>
              <a:t>сведений </a:t>
            </a:r>
            <a:r>
              <a:rPr lang="ru-RU" sz="1600" dirty="0"/>
              <a:t>о документе, подтверждающем соответствие производителя лекарственных средств для медицинского применения требованиям Правил надлежащей производственной практики Евразийского экономического союза, утвержденных Решением Совета Евразийской экономической комиссии от 3 ноября 2016 г. N 77 "Об утверждении Правил надлежащей производственной практики Евразийского экономического союза", или Правил надлежащей производственной практики, утвержденных Министерством промышленности и торговли Российской Федерации в соответствии с частью 1 статьи 45 Федерального закона "Об обращении лекарственных средств", </a:t>
            </a:r>
            <a:endParaRPr lang="ru-RU" sz="1600" dirty="0" smtClean="0"/>
          </a:p>
          <a:p>
            <a:pPr>
              <a:buFontTx/>
              <a:buChar char="-"/>
            </a:pPr>
            <a:r>
              <a:rPr lang="ru-RU" sz="1600" dirty="0" smtClean="0"/>
              <a:t>сведений </a:t>
            </a:r>
            <a:r>
              <a:rPr lang="ru-RU" sz="1600" dirty="0"/>
              <a:t>о документе, содержащем сведения о стадиях технологического процесса производства лекарственного средства для медицинского применения, осуществляемых на территории </a:t>
            </a:r>
            <a:r>
              <a:rPr lang="ru-RU" sz="1600" dirty="0" smtClean="0"/>
              <a:t>ЕРВАЗЕС (в </a:t>
            </a:r>
            <a:r>
              <a:rPr lang="ru-RU" sz="1600" dirty="0"/>
              <a:t>том числе о стадиях производства молекулы действующего вещества фармацевтической субстанции), выдаваемом </a:t>
            </a:r>
            <a:r>
              <a:rPr lang="ru-RU" sz="1600" dirty="0" err="1" smtClean="0"/>
              <a:t>Минпромторгом</a:t>
            </a:r>
            <a:r>
              <a:rPr lang="ru-RU" sz="1600" dirty="0" smtClean="0"/>
              <a:t> </a:t>
            </a:r>
            <a:r>
              <a:rPr lang="ru-RU" sz="1600" dirty="0"/>
              <a:t>в установленном им порядке.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Особый порядок предоставления преференций при закупке препаратов из списка ЖНВЛП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3216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2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780928"/>
            <a:ext cx="7408333" cy="3345235"/>
          </a:xfrm>
        </p:spPr>
        <p:txBody>
          <a:bodyPr>
            <a:normAutofit/>
          </a:bodyPr>
          <a:lstStyle/>
          <a:p>
            <a:r>
              <a:rPr lang="ru-RU" dirty="0"/>
              <a:t>Постановление Правительства РФ от 08.02.2017 N </a:t>
            </a:r>
            <a:r>
              <a:rPr lang="ru-RU" dirty="0" smtClean="0"/>
              <a:t>145 "Об </a:t>
            </a:r>
            <a:r>
              <a:rPr lang="ru-RU" dirty="0"/>
              <a:t>утверждении Правил формирования и ведения в единой информационной системе в сфере закупок каталога товаров, работ, услуг для обеспечения государственных и муниципальных нужд и Правил использования каталога товаров, работ, услуг для обеспечения государственных и муниципальных нужд"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Особенности применения КТРУ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97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6"/>
            <a:ext cx="8568951" cy="4065901"/>
          </a:xfrm>
        </p:spPr>
        <p:txBody>
          <a:bodyPr>
            <a:normAutofit/>
          </a:bodyPr>
          <a:lstStyle/>
          <a:p>
            <a:r>
              <a:rPr lang="ru-RU" dirty="0"/>
              <a:t>Заказчики вправе применять информацию, которая включена в позицию каталога, с даты ее включения в каталог независимо от даты обязательного ее </a:t>
            </a:r>
            <a:r>
              <a:rPr lang="ru-RU" dirty="0" smtClean="0"/>
              <a:t>применения</a:t>
            </a:r>
            <a:endParaRPr lang="ru-RU" dirty="0"/>
          </a:p>
          <a:p>
            <a:r>
              <a:rPr lang="ru-RU" dirty="0" smtClean="0"/>
              <a:t>С даты, указанной в каталоге, заказчик обязан применять его в части указания:</a:t>
            </a:r>
          </a:p>
          <a:p>
            <a:pPr marL="0" indent="0">
              <a:buNone/>
            </a:pPr>
            <a:r>
              <a:rPr lang="ru-RU" dirty="0"/>
              <a:t>а) наименование товара, работы, услуги;</a:t>
            </a:r>
          </a:p>
          <a:p>
            <a:pPr marL="0" indent="0">
              <a:buNone/>
            </a:pPr>
            <a:r>
              <a:rPr lang="ru-RU" dirty="0"/>
              <a:t>б) единицы измерения количества товара, объема выполняемой работы, оказываемой услуги (при наличии);</a:t>
            </a:r>
          </a:p>
          <a:p>
            <a:pPr marL="0" indent="0">
              <a:buNone/>
            </a:pPr>
            <a:r>
              <a:rPr lang="ru-RU" dirty="0" smtClean="0"/>
              <a:t>в</a:t>
            </a:r>
            <a:r>
              <a:rPr lang="ru-RU" dirty="0"/>
              <a:t>) описание товара, работы, услуги (при наличии такого описания в позиции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Особенности применения КТРУ</a:t>
            </a:r>
          </a:p>
        </p:txBody>
      </p:sp>
    </p:spTree>
    <p:extLst>
      <p:ext uri="{BB962C8B-B14F-4D97-AF65-F5344CB8AC3E}">
        <p14:creationId xmlns:p14="http://schemas.microsoft.com/office/powerpoint/2010/main" val="201642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675466"/>
            <a:ext cx="8712967" cy="39218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Заказчик </a:t>
            </a:r>
            <a:r>
              <a:rPr lang="ru-RU" dirty="0"/>
              <a:t>вправе указать в плане закупок, плане-графике закупок, формах обоснования закупок, извещении об осуществлении закупки, приглашении и документации о закупке </a:t>
            </a:r>
            <a:r>
              <a:rPr lang="ru-RU" b="1" dirty="0"/>
              <a:t>дополнительную информацию, а также дополнительные потребительские свойства, в том числе функциональные, технические, качественные, эксплуатационные характеристики товара, работы, услуги </a:t>
            </a:r>
            <a:r>
              <a:rPr lang="ru-RU" dirty="0"/>
              <a:t>в соответствии с положениями статьи 33 Федерального закона, которые не предусмотрены в позиции каталога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случае предоставления иной и дополнительной </a:t>
            </a:r>
            <a:r>
              <a:rPr lang="ru-RU" dirty="0" smtClean="0"/>
              <a:t>информации необходимо </a:t>
            </a:r>
            <a:r>
              <a:rPr lang="ru-RU" b="1" dirty="0" smtClean="0"/>
              <a:t>обоснование.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Особенности применения КТРУ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804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675466"/>
            <a:ext cx="8712967" cy="392188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Пункт 7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случае планирования и осуществления закупки товара, работы, услуги, в отношении которых в каталоге отсутствуют соответствующие позиции, заказчик осуществляет описание товара, работы, услуги в соответствии с </a:t>
            </a:r>
            <a:r>
              <a:rPr lang="ru-RU" dirty="0" smtClean="0"/>
              <a:t>требованиями статьи 33 Федерального закона.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Особенности применения КТРУ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80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6"/>
            <a:ext cx="8568951" cy="392188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Недостаточность характеристик, приведенных в КТРУ, для закупки товара заданного качества</a:t>
            </a:r>
          </a:p>
          <a:p>
            <a:pPr marL="457200" indent="-457200">
              <a:buAutoNum type="arabicPeriod"/>
            </a:pPr>
            <a:r>
              <a:rPr lang="ru-RU" dirty="0" smtClean="0"/>
              <a:t>Необходимость обоснования дополнительных характеристик </a:t>
            </a:r>
          </a:p>
          <a:p>
            <a:pPr marL="457200" indent="-457200">
              <a:buAutoNum type="arabicPeriod"/>
            </a:pPr>
            <a:r>
              <a:rPr lang="ru-RU" dirty="0" smtClean="0"/>
              <a:t>Отсутствие четких критериев, что такое надлежащее обоснование дополнительных характеристик 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Проблемы применения КТРУ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6765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6"/>
            <a:ext cx="8568951" cy="3921885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Неправильно определили код ОКПД2 – КТРУ (интересные решения Московского УФАС России</a:t>
            </a:r>
            <a:r>
              <a:rPr lang="ru-RU" dirty="0"/>
              <a:t>, например </a:t>
            </a:r>
            <a:r>
              <a:rPr lang="ru-RU" dirty="0" smtClean="0"/>
              <a:t>по делам </a:t>
            </a:r>
            <a:r>
              <a:rPr lang="ru-RU" dirty="0"/>
              <a:t>№2-57-14574/77-18 и №2-57-14572/77-18 от </a:t>
            </a:r>
            <a:r>
              <a:rPr lang="ru-RU" dirty="0" smtClean="0"/>
              <a:t>26.11.2018 г.)</a:t>
            </a:r>
          </a:p>
          <a:p>
            <a:pPr marL="457200" indent="-457200">
              <a:buAutoNum type="arabicPeriod"/>
            </a:pPr>
            <a:r>
              <a:rPr lang="ru-RU" dirty="0" smtClean="0"/>
              <a:t>Указали дополнительные характеристики без обоснования или с обоснованием «общими словами</a:t>
            </a:r>
            <a:r>
              <a:rPr lang="ru-RU" dirty="0"/>
              <a:t>» (интересные решения </a:t>
            </a:r>
            <a:r>
              <a:rPr lang="ru-RU" dirty="0" smtClean="0"/>
              <a:t>Ростовского УФАС России по делу № </a:t>
            </a:r>
            <a:r>
              <a:rPr lang="ru-RU" dirty="0"/>
              <a:t>1963/03 от 15.11.2018 г., по делу № 1952/03 </a:t>
            </a:r>
            <a:r>
              <a:rPr lang="ru-RU" dirty="0" smtClean="0"/>
              <a:t>от 13.11.2018 г.)</a:t>
            </a:r>
          </a:p>
          <a:p>
            <a:pPr marL="457200" indent="-457200">
              <a:buAutoNum type="arabicPeriod"/>
            </a:pPr>
            <a:r>
              <a:rPr lang="ru-RU" dirty="0" smtClean="0"/>
              <a:t>Не применили КТРУ, хотя код ОКПД2 попадает в каталог, в связи с принципиальным отличием характеристик, требуемых заказчику, от тех, что указаны в каталоге</a:t>
            </a:r>
            <a:r>
              <a:rPr lang="ru-RU" dirty="0"/>
              <a:t> </a:t>
            </a:r>
            <a:r>
              <a:rPr lang="ru-RU" dirty="0" smtClean="0"/>
              <a:t>(интересные решения Санкт-Петербургского </a:t>
            </a:r>
            <a:r>
              <a:rPr lang="ru-RU" dirty="0"/>
              <a:t>УФАС России по делу № 44-2758/18 от 30.05.2018 г., </a:t>
            </a:r>
            <a:r>
              <a:rPr lang="ru-RU" dirty="0" smtClean="0"/>
              <a:t>Московского </a:t>
            </a:r>
            <a:r>
              <a:rPr lang="ru-RU" dirty="0"/>
              <a:t>УФАС России по делу №2-57-1816/77-19 от 14.02.2019 г.)</a:t>
            </a:r>
          </a:p>
          <a:p>
            <a:pPr marL="457200" indent="-457200">
              <a:buAutoNum type="arabicPeriod"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Самые распространенные претензии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6285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Постановления, устанавливающие запреты</a:t>
            </a:r>
          </a:p>
          <a:p>
            <a:endParaRPr lang="ru-RU" dirty="0" smtClean="0"/>
          </a:p>
          <a:p>
            <a:r>
              <a:rPr lang="ru-RU" dirty="0" smtClean="0"/>
              <a:t>Постановления, устанавливающие ограничения</a:t>
            </a:r>
          </a:p>
          <a:p>
            <a:endParaRPr lang="ru-RU" dirty="0"/>
          </a:p>
          <a:p>
            <a:r>
              <a:rPr lang="ru-RU" dirty="0" smtClean="0"/>
              <a:t>Приказ, устанавливающий условия допуска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Типология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2381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4332</TotalTime>
  <Words>3193</Words>
  <Application>Microsoft Office PowerPoint</Application>
  <PresentationFormat>Экран (4:3)</PresentationFormat>
  <Paragraphs>248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Calibri</vt:lpstr>
      <vt:lpstr>Candara</vt:lpstr>
      <vt:lpstr>Symbol</vt:lpstr>
      <vt:lpstr>Times New Roman</vt:lpstr>
      <vt:lpstr>Волна</vt:lpstr>
      <vt:lpstr>Описание объекта закупки, применение КТРУ</vt:lpstr>
      <vt:lpstr>Основные шаги при описании объекта закупки</vt:lpstr>
      <vt:lpstr>Особенности применения КТРУ</vt:lpstr>
      <vt:lpstr>Особенности применения КТРУ</vt:lpstr>
      <vt:lpstr>Особенности применения КТРУ</vt:lpstr>
      <vt:lpstr>Особенности применения КТРУ</vt:lpstr>
      <vt:lpstr>Проблемы применения КТРУ</vt:lpstr>
      <vt:lpstr>Самые распространенные претензии</vt:lpstr>
      <vt:lpstr>Типология</vt:lpstr>
      <vt:lpstr>Запреты</vt:lpstr>
      <vt:lpstr>Главные вопросы</vt:lpstr>
      <vt:lpstr>Постановление Правительства РФ от 14.01.2017 N 9</vt:lpstr>
      <vt:lpstr>Постановление Правительства РФ от 05.09.2017 N 1072</vt:lpstr>
      <vt:lpstr>Постановление Правительства РФ от 14.07.2014 N 656</vt:lpstr>
      <vt:lpstr>Постановление Правительства РФ от 16.11.2015 N 1236</vt:lpstr>
      <vt:lpstr>Постановление Правительства РФ от 11.08.2014 N 791</vt:lpstr>
      <vt:lpstr>Ограничения</vt:lpstr>
      <vt:lpstr>Главные вопросы</vt:lpstr>
      <vt:lpstr>Постановление Правительства от 05.02.2015 №102</vt:lpstr>
      <vt:lpstr>Постановление Правительства РФ от 30.11.2015 №1289</vt:lpstr>
      <vt:lpstr>Постановление Правительства РФ от 04.12.2017 N 1469</vt:lpstr>
      <vt:lpstr>Постановление Правительства от 26.09.2016 №968</vt:lpstr>
      <vt:lpstr>Постановление Правительства РФ от 22.08.2016 N 832</vt:lpstr>
      <vt:lpstr>Постановление Правительства РФ от 20.09.2018 N 1119</vt:lpstr>
      <vt:lpstr>Условия допуска</vt:lpstr>
      <vt:lpstr>Приказ Минфина России от 04.06.2018 N 126н</vt:lpstr>
      <vt:lpstr>Особый порядок предоставления преференций при закупке препаратов из списка ЖНВЛП</vt:lpstr>
      <vt:lpstr>Особый порядок предоставления преференций при закупке препаратов из списка ЖНВЛП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Импортозамещение в госзакупках</dc:title>
  <dc:creator>Ольга</dc:creator>
  <cp:lastModifiedBy>А Л</cp:lastModifiedBy>
  <cp:revision>135</cp:revision>
  <dcterms:created xsi:type="dcterms:W3CDTF">2015-09-23T12:15:28Z</dcterms:created>
  <dcterms:modified xsi:type="dcterms:W3CDTF">2019-03-27T05:38:46Z</dcterms:modified>
</cp:coreProperties>
</file>