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9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8D24-BD68-42B3-A1D3-239E4EC2E82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0E1E2A6-E6C9-4121-8838-086BC4E4E3C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Размещение извещения об осуществлении закупки услуг по обращению с ТКО в модуле «Малые закупки»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B1F4F5-2610-483E-93FC-F747472F05D1}" type="parTrans" cxnId="{24949B13-9D89-4045-B7EF-45C9E3F32FD5}">
      <dgm:prSet/>
      <dgm:spPr/>
      <dgm:t>
        <a:bodyPr/>
        <a:lstStyle/>
        <a:p>
          <a:endParaRPr lang="ru-RU"/>
        </a:p>
      </dgm:t>
    </dgm:pt>
    <dgm:pt modelId="{BC536981-276E-4CBD-A4F1-738BF730F237}" type="sibTrans" cxnId="{24949B13-9D89-4045-B7EF-45C9E3F32FD5}">
      <dgm:prSet/>
      <dgm:spPr/>
      <dgm:t>
        <a:bodyPr/>
        <a:lstStyle/>
        <a:p>
          <a:endParaRPr lang="ru-RU"/>
        </a:p>
      </dgm:t>
    </dgm:pt>
    <dgm:pt modelId="{CDCDB755-E00C-4F59-B099-393CB574EC4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 подачи заявок участниками малой закупки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(2 рабочих дня)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B27F7-6CAC-40BF-9021-8B8B3D157ED6}" type="parTrans" cxnId="{5D1F4D6C-E2E6-401C-A4A0-64BC556F39E5}">
      <dgm:prSet/>
      <dgm:spPr/>
      <dgm:t>
        <a:bodyPr/>
        <a:lstStyle/>
        <a:p>
          <a:endParaRPr lang="ru-RU"/>
        </a:p>
      </dgm:t>
    </dgm:pt>
    <dgm:pt modelId="{7755F74F-B2D7-4D72-80F0-9FCFFF997FD3}" type="sibTrans" cxnId="{5D1F4D6C-E2E6-401C-A4A0-64BC556F39E5}">
      <dgm:prSet/>
      <dgm:spPr/>
      <dgm:t>
        <a:bodyPr/>
        <a:lstStyle/>
        <a:p>
          <a:endParaRPr lang="ru-RU"/>
        </a:p>
      </dgm:t>
    </dgm:pt>
    <dgm:pt modelId="{5E2410B8-9C45-4F01-96C8-71FE3ADF790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контракта с Региональным оператором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«напрямую»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 использования системы на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«бумажном» </a:t>
          </a:r>
          <a:r>
            <a: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носителе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 отсутствия поданных заявок на участие в малой закупке (п.5.17 Регламента)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18B28F-F2C8-4BD7-B693-DA53FDF8025D}" type="parTrans" cxnId="{0E4BFB92-A4B1-431D-9427-383B3A12C1D5}">
      <dgm:prSet/>
      <dgm:spPr/>
      <dgm:t>
        <a:bodyPr/>
        <a:lstStyle/>
        <a:p>
          <a:endParaRPr lang="ru-RU"/>
        </a:p>
      </dgm:t>
    </dgm:pt>
    <dgm:pt modelId="{B735B07C-06E2-4318-83AD-D1FDD7BE7C97}" type="sibTrans" cxnId="{0E4BFB92-A4B1-431D-9427-383B3A12C1D5}">
      <dgm:prSet/>
      <dgm:spPr/>
      <dgm:t>
        <a:bodyPr/>
        <a:lstStyle/>
        <a:p>
          <a:endParaRPr lang="ru-RU"/>
        </a:p>
      </dgm:t>
    </dgm:pt>
    <dgm:pt modelId="{5065050F-EF2F-4437-A3A5-7D5F455029C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Подача соответствующей заявки региональному оператору и получения от него в рабочем порядке точных расчетов объемов и стоимости оказываемых услуг.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7B61BF-015E-4CE7-8B5D-6C983C63E566}" type="parTrans" cxnId="{8832E2F0-6080-4E19-A221-7674EE930691}">
      <dgm:prSet/>
      <dgm:spPr/>
      <dgm:t>
        <a:bodyPr/>
        <a:lstStyle/>
        <a:p>
          <a:endParaRPr lang="ru-RU"/>
        </a:p>
      </dgm:t>
    </dgm:pt>
    <dgm:pt modelId="{DEB46DDC-28B0-4FA3-AFEB-FB1818494774}" type="sibTrans" cxnId="{8832E2F0-6080-4E19-A221-7674EE930691}">
      <dgm:prSet/>
      <dgm:spPr/>
      <dgm:t>
        <a:bodyPr/>
        <a:lstStyle/>
        <a:p>
          <a:endParaRPr lang="ru-RU"/>
        </a:p>
      </dgm:t>
    </dgm:pt>
    <dgm:pt modelId="{3B987C96-314A-4E89-BC56-8EB1B46CC8CB}" type="pres">
      <dgm:prSet presAssocID="{C0558D24-BD68-42B3-A1D3-239E4EC2E829}" presName="linearFlow" presStyleCnt="0">
        <dgm:presLayoutVars>
          <dgm:resizeHandles val="exact"/>
        </dgm:presLayoutVars>
      </dgm:prSet>
      <dgm:spPr/>
    </dgm:pt>
    <dgm:pt modelId="{828CDF21-1269-4240-B97D-AAB13B4CA8FF}" type="pres">
      <dgm:prSet presAssocID="{5065050F-EF2F-4437-A3A5-7D5F455029CB}" presName="node" presStyleLbl="node1" presStyleIdx="0" presStyleCnt="4" custScaleX="264756" custScaleY="118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90584-099D-4D28-B7FE-A31B108CD389}" type="pres">
      <dgm:prSet presAssocID="{DEB46DDC-28B0-4FA3-AFEB-FB1818494774}" presName="sibTrans" presStyleLbl="sibTrans2D1" presStyleIdx="0" presStyleCnt="3"/>
      <dgm:spPr/>
      <dgm:t>
        <a:bodyPr/>
        <a:lstStyle/>
        <a:p>
          <a:endParaRPr lang="ru-RU"/>
        </a:p>
      </dgm:t>
    </dgm:pt>
    <dgm:pt modelId="{AA0D0B3D-1529-4216-A00B-74037E50A1F5}" type="pres">
      <dgm:prSet presAssocID="{DEB46DDC-28B0-4FA3-AFEB-FB181849477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8066783-884A-4257-9EAC-2D4933FD5D21}" type="pres">
      <dgm:prSet presAssocID="{70E1E2A6-E6C9-4121-8838-086BC4E4E3CA}" presName="node" presStyleLbl="node1" presStyleIdx="1" presStyleCnt="4" custScaleX="264756" custScaleY="120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3F061-D850-4167-973F-96DCD59E86BA}" type="pres">
      <dgm:prSet presAssocID="{BC536981-276E-4CBD-A4F1-738BF730F23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C763E30-5CC1-4204-AF16-C136322BFF60}" type="pres">
      <dgm:prSet presAssocID="{BC536981-276E-4CBD-A4F1-738BF730F23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5FF4C24-833D-44BC-B94C-641D8B037A7C}" type="pres">
      <dgm:prSet presAssocID="{CDCDB755-E00C-4F59-B099-393CB574EC47}" presName="node" presStyleLbl="node1" presStyleIdx="2" presStyleCnt="4" custScaleX="264756" custScaleY="72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28F6D-7542-4B58-A4B6-C6F7D6F41232}" type="pres">
      <dgm:prSet presAssocID="{7755F74F-B2D7-4D72-80F0-9FCFFF997FD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101BE811-94BC-4602-8F35-6BC9AC5A50C9}" type="pres">
      <dgm:prSet presAssocID="{7755F74F-B2D7-4D72-80F0-9FCFFF997FD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BD9DF07E-5BA5-48D9-A93F-840C58E087AC}" type="pres">
      <dgm:prSet presAssocID="{5E2410B8-9C45-4F01-96C8-71FE3ADF790E}" presName="node" presStyleLbl="node1" presStyleIdx="3" presStyleCnt="4" custScaleX="264756" custScaleY="158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53875-D5BB-4963-99BD-464C9B215AB6}" type="presOf" srcId="{7755F74F-B2D7-4D72-80F0-9FCFFF997FD3}" destId="{F6728F6D-7542-4B58-A4B6-C6F7D6F41232}" srcOrd="0" destOrd="0" presId="urn:microsoft.com/office/officeart/2005/8/layout/process2"/>
    <dgm:cxn modelId="{8CDD487B-9A1F-4ADA-8FC7-E8BE95FFBE7B}" type="presOf" srcId="{5E2410B8-9C45-4F01-96C8-71FE3ADF790E}" destId="{BD9DF07E-5BA5-48D9-A93F-840C58E087AC}" srcOrd="0" destOrd="0" presId="urn:microsoft.com/office/officeart/2005/8/layout/process2"/>
    <dgm:cxn modelId="{0E4BFB92-A4B1-431D-9427-383B3A12C1D5}" srcId="{C0558D24-BD68-42B3-A1D3-239E4EC2E829}" destId="{5E2410B8-9C45-4F01-96C8-71FE3ADF790E}" srcOrd="3" destOrd="0" parTransId="{8218B28F-F2C8-4BD7-B693-DA53FDF8025D}" sibTransId="{B735B07C-06E2-4318-83AD-D1FDD7BE7C97}"/>
    <dgm:cxn modelId="{24949B13-9D89-4045-B7EF-45C9E3F32FD5}" srcId="{C0558D24-BD68-42B3-A1D3-239E4EC2E829}" destId="{70E1E2A6-E6C9-4121-8838-086BC4E4E3CA}" srcOrd="1" destOrd="0" parTransId="{0DB1F4F5-2610-483E-93FC-F747472F05D1}" sibTransId="{BC536981-276E-4CBD-A4F1-738BF730F237}"/>
    <dgm:cxn modelId="{E183D8AD-C605-4FEC-89BC-C1F00F329AB8}" type="presOf" srcId="{70E1E2A6-E6C9-4121-8838-086BC4E4E3CA}" destId="{88066783-884A-4257-9EAC-2D4933FD5D21}" srcOrd="0" destOrd="0" presId="urn:microsoft.com/office/officeart/2005/8/layout/process2"/>
    <dgm:cxn modelId="{4FF957AA-15B1-4377-B0F0-6FCD2E705556}" type="presOf" srcId="{DEB46DDC-28B0-4FA3-AFEB-FB1818494774}" destId="{1C390584-099D-4D28-B7FE-A31B108CD389}" srcOrd="0" destOrd="0" presId="urn:microsoft.com/office/officeart/2005/8/layout/process2"/>
    <dgm:cxn modelId="{8832E2F0-6080-4E19-A221-7674EE930691}" srcId="{C0558D24-BD68-42B3-A1D3-239E4EC2E829}" destId="{5065050F-EF2F-4437-A3A5-7D5F455029CB}" srcOrd="0" destOrd="0" parTransId="{0C7B61BF-015E-4CE7-8B5D-6C983C63E566}" sibTransId="{DEB46DDC-28B0-4FA3-AFEB-FB1818494774}"/>
    <dgm:cxn modelId="{11D7DE55-C8EC-456F-813A-101099C4933F}" type="presOf" srcId="{C0558D24-BD68-42B3-A1D3-239E4EC2E829}" destId="{3B987C96-314A-4E89-BC56-8EB1B46CC8CB}" srcOrd="0" destOrd="0" presId="urn:microsoft.com/office/officeart/2005/8/layout/process2"/>
    <dgm:cxn modelId="{5D1F4D6C-E2E6-401C-A4A0-64BC556F39E5}" srcId="{C0558D24-BD68-42B3-A1D3-239E4EC2E829}" destId="{CDCDB755-E00C-4F59-B099-393CB574EC47}" srcOrd="2" destOrd="0" parTransId="{A15B27F7-6CAC-40BF-9021-8B8B3D157ED6}" sibTransId="{7755F74F-B2D7-4D72-80F0-9FCFFF997FD3}"/>
    <dgm:cxn modelId="{D05A2D5A-658A-4C9E-B47B-FB280EB6FE30}" type="presOf" srcId="{DEB46DDC-28B0-4FA3-AFEB-FB1818494774}" destId="{AA0D0B3D-1529-4216-A00B-74037E50A1F5}" srcOrd="1" destOrd="0" presId="urn:microsoft.com/office/officeart/2005/8/layout/process2"/>
    <dgm:cxn modelId="{61896F37-4CE6-46D8-8693-9E42BC637525}" type="presOf" srcId="{7755F74F-B2D7-4D72-80F0-9FCFFF997FD3}" destId="{101BE811-94BC-4602-8F35-6BC9AC5A50C9}" srcOrd="1" destOrd="0" presId="urn:microsoft.com/office/officeart/2005/8/layout/process2"/>
    <dgm:cxn modelId="{16F87A1A-71A5-45B5-A8E5-88D3F36F5D04}" type="presOf" srcId="{5065050F-EF2F-4437-A3A5-7D5F455029CB}" destId="{828CDF21-1269-4240-B97D-AAB13B4CA8FF}" srcOrd="0" destOrd="0" presId="urn:microsoft.com/office/officeart/2005/8/layout/process2"/>
    <dgm:cxn modelId="{4678F50A-F8E4-4BF2-A06F-845D54F6B191}" type="presOf" srcId="{BC536981-276E-4CBD-A4F1-738BF730F237}" destId="{FC763E30-5CC1-4204-AF16-C136322BFF60}" srcOrd="1" destOrd="0" presId="urn:microsoft.com/office/officeart/2005/8/layout/process2"/>
    <dgm:cxn modelId="{E70DC781-E1AE-4EDE-ACE7-2167D86A99DE}" type="presOf" srcId="{BC536981-276E-4CBD-A4F1-738BF730F237}" destId="{8DB3F061-D850-4167-973F-96DCD59E86BA}" srcOrd="0" destOrd="0" presId="urn:microsoft.com/office/officeart/2005/8/layout/process2"/>
    <dgm:cxn modelId="{C1C24FC2-B7D6-45A8-8F1D-102F6A0BF895}" type="presOf" srcId="{CDCDB755-E00C-4F59-B099-393CB574EC47}" destId="{35FF4C24-833D-44BC-B94C-641D8B037A7C}" srcOrd="0" destOrd="0" presId="urn:microsoft.com/office/officeart/2005/8/layout/process2"/>
    <dgm:cxn modelId="{2ADC42D4-8D0A-496A-9A5A-6D500ABCC663}" type="presParOf" srcId="{3B987C96-314A-4E89-BC56-8EB1B46CC8CB}" destId="{828CDF21-1269-4240-B97D-AAB13B4CA8FF}" srcOrd="0" destOrd="0" presId="urn:microsoft.com/office/officeart/2005/8/layout/process2"/>
    <dgm:cxn modelId="{D67367DE-7638-4518-870A-B9BAA6FF6002}" type="presParOf" srcId="{3B987C96-314A-4E89-BC56-8EB1B46CC8CB}" destId="{1C390584-099D-4D28-B7FE-A31B108CD389}" srcOrd="1" destOrd="0" presId="urn:microsoft.com/office/officeart/2005/8/layout/process2"/>
    <dgm:cxn modelId="{0615C3D8-C0B8-4CEF-8A06-C49A7400B1F3}" type="presParOf" srcId="{1C390584-099D-4D28-B7FE-A31B108CD389}" destId="{AA0D0B3D-1529-4216-A00B-74037E50A1F5}" srcOrd="0" destOrd="0" presId="urn:microsoft.com/office/officeart/2005/8/layout/process2"/>
    <dgm:cxn modelId="{6EDDAC26-A9C2-4AD2-8BFE-480B5F2447EC}" type="presParOf" srcId="{3B987C96-314A-4E89-BC56-8EB1B46CC8CB}" destId="{88066783-884A-4257-9EAC-2D4933FD5D21}" srcOrd="2" destOrd="0" presId="urn:microsoft.com/office/officeart/2005/8/layout/process2"/>
    <dgm:cxn modelId="{842B75EA-DE4B-48A1-B031-70266A86F11E}" type="presParOf" srcId="{3B987C96-314A-4E89-BC56-8EB1B46CC8CB}" destId="{8DB3F061-D850-4167-973F-96DCD59E86BA}" srcOrd="3" destOrd="0" presId="urn:microsoft.com/office/officeart/2005/8/layout/process2"/>
    <dgm:cxn modelId="{890AEE4E-9B88-4D75-8701-241D4E3E3475}" type="presParOf" srcId="{8DB3F061-D850-4167-973F-96DCD59E86BA}" destId="{FC763E30-5CC1-4204-AF16-C136322BFF60}" srcOrd="0" destOrd="0" presId="urn:microsoft.com/office/officeart/2005/8/layout/process2"/>
    <dgm:cxn modelId="{43008846-3AE9-474B-AA3A-DC964C14DB1C}" type="presParOf" srcId="{3B987C96-314A-4E89-BC56-8EB1B46CC8CB}" destId="{35FF4C24-833D-44BC-B94C-641D8B037A7C}" srcOrd="4" destOrd="0" presId="urn:microsoft.com/office/officeart/2005/8/layout/process2"/>
    <dgm:cxn modelId="{4A2479D4-F226-420D-92E6-3969D077BB6B}" type="presParOf" srcId="{3B987C96-314A-4E89-BC56-8EB1B46CC8CB}" destId="{F6728F6D-7542-4B58-A4B6-C6F7D6F41232}" srcOrd="5" destOrd="0" presId="urn:microsoft.com/office/officeart/2005/8/layout/process2"/>
    <dgm:cxn modelId="{9557FA0E-A04B-4172-91D2-5B663D059FEA}" type="presParOf" srcId="{F6728F6D-7542-4B58-A4B6-C6F7D6F41232}" destId="{101BE811-94BC-4602-8F35-6BC9AC5A50C9}" srcOrd="0" destOrd="0" presId="urn:microsoft.com/office/officeart/2005/8/layout/process2"/>
    <dgm:cxn modelId="{92A68E41-B2B3-4141-AE50-9157E8DECC71}" type="presParOf" srcId="{3B987C96-314A-4E89-BC56-8EB1B46CC8CB}" destId="{BD9DF07E-5BA5-48D9-A93F-840C58E087AC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CDF21-1269-4240-B97D-AAB13B4CA8FF}">
      <dsp:nvSpPr>
        <dsp:cNvPr id="0" name=""/>
        <dsp:cNvSpPr/>
      </dsp:nvSpPr>
      <dsp:spPr>
        <a:xfrm>
          <a:off x="70335" y="4576"/>
          <a:ext cx="8212256" cy="918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Подача соответствующей заявки региональному оператору и получения от него в рабочем порядке точных расчетов объемов и стоимости оказываемых услуг.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241" y="31482"/>
        <a:ext cx="8158444" cy="864838"/>
      </dsp:txXfrm>
    </dsp:sp>
    <dsp:sp modelId="{1C390584-099D-4D28-B7FE-A31B108CD389}">
      <dsp:nvSpPr>
        <dsp:cNvPr id="0" name=""/>
        <dsp:cNvSpPr/>
      </dsp:nvSpPr>
      <dsp:spPr>
        <a:xfrm rot="5400000">
          <a:off x="4031066" y="942613"/>
          <a:ext cx="290795" cy="34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071778" y="971692"/>
        <a:ext cx="209372" cy="203557"/>
      </dsp:txXfrm>
    </dsp:sp>
    <dsp:sp modelId="{88066783-884A-4257-9EAC-2D4933FD5D21}">
      <dsp:nvSpPr>
        <dsp:cNvPr id="0" name=""/>
        <dsp:cNvSpPr/>
      </dsp:nvSpPr>
      <dsp:spPr>
        <a:xfrm>
          <a:off x="70335" y="1310954"/>
          <a:ext cx="8212256" cy="937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Размещение извещения об осуществлении закупки услуг по обращению с ТКО в модуле «Малые закупки»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806" y="1338425"/>
        <a:ext cx="8157314" cy="883002"/>
      </dsp:txXfrm>
    </dsp:sp>
    <dsp:sp modelId="{8DB3F061-D850-4167-973F-96DCD59E86BA}">
      <dsp:nvSpPr>
        <dsp:cNvPr id="0" name=""/>
        <dsp:cNvSpPr/>
      </dsp:nvSpPr>
      <dsp:spPr>
        <a:xfrm rot="5400000">
          <a:off x="4031066" y="2268285"/>
          <a:ext cx="290795" cy="34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071778" y="2297364"/>
        <a:ext cx="209372" cy="203557"/>
      </dsp:txXfrm>
    </dsp:sp>
    <dsp:sp modelId="{35FF4C24-833D-44BC-B94C-641D8B037A7C}">
      <dsp:nvSpPr>
        <dsp:cNvPr id="0" name=""/>
        <dsp:cNvSpPr/>
      </dsp:nvSpPr>
      <dsp:spPr>
        <a:xfrm>
          <a:off x="70335" y="2636626"/>
          <a:ext cx="8212256" cy="565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 подачи заявок участниками малой закупки 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(2 рабочих дня)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93" y="2653184"/>
        <a:ext cx="8179140" cy="532221"/>
      </dsp:txXfrm>
    </dsp:sp>
    <dsp:sp modelId="{F6728F6D-7542-4B58-A4B6-C6F7D6F41232}">
      <dsp:nvSpPr>
        <dsp:cNvPr id="0" name=""/>
        <dsp:cNvSpPr/>
      </dsp:nvSpPr>
      <dsp:spPr>
        <a:xfrm rot="5400000">
          <a:off x="4031066" y="3221350"/>
          <a:ext cx="290795" cy="34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071778" y="3250429"/>
        <a:ext cx="209372" cy="203557"/>
      </dsp:txXfrm>
    </dsp:sp>
    <dsp:sp modelId="{BD9DF07E-5BA5-48D9-A93F-840C58E087AC}">
      <dsp:nvSpPr>
        <dsp:cNvPr id="0" name=""/>
        <dsp:cNvSpPr/>
      </dsp:nvSpPr>
      <dsp:spPr>
        <a:xfrm>
          <a:off x="70335" y="3589691"/>
          <a:ext cx="8212256" cy="1230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контракта с Региональным оператором 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«напрямую»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 использования системы на 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«бумажном» </a:t>
          </a:r>
          <a:r>
            <a:rPr lang="ru-RU" sz="20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носителе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 отсутствия поданных заявок на участие в малой закупке (п.5.17 Регламента)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368" y="3625724"/>
        <a:ext cx="8140190" cy="1158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352928" cy="187220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заключения контрактов (договоров) на оказание услуг по обращению с ТКО с учетом требований действующего законодательства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2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52928" cy="9015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 (договора) на оказание услуг по обращению с ТКО в соответствии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8 ч. 1 ст. 93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№ 44-ФЗ 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системе»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3491766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контракта 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оператором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93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 о контрактной системе осуществляется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соблюдением требований законодательства (включение закупки в лот плана-графика отдельной строкой, публикация извещения о проведении закупки в единой информационной системе, подача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заключении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исполнении контракта в реестр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и т.д.).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учитывая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расчета тарифов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включать закупку в план-график рекомендуется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соответствующей заявки региональному оператору и получения от него в рабочем порядке точных расчетов объемов и стоимости оказываемых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14104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352928" cy="125272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 (договора) на оказание услуг по обращению с ТКО в соответствии 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 или 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93 Закона № 44-ФЗ «О контрактной системе»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основания для заключения контракта в соответствии с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5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ч.1 ст.93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системе необходимо учитывать, что распоряжение Правительства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№ 344-р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28.04.2017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содержит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основания для заключения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без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АИС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обращению с 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 время п.5.17 Регламента осуществления малых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закупок, утвержденного постановлением Правительства СО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26.12.2016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закрепляет право заказчика заключить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без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функционала системы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поданных заявок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опубликованное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(отсутствие заявок в течение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дней).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чем, до принятия соответствующих изменений в распоряжение 344-р в части включения обращения с ТКО в перечень исключений заказчикам необходимо размещать извещение об осуществлении закупки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модуле «Малые закупки»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затем на основании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п.5.17 Регламента осуществлять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оператором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«бумажном»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7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002546"/>
              </p:ext>
            </p:extLst>
          </p:nvPr>
        </p:nvGraphicFramePr>
        <p:xfrm>
          <a:off x="539552" y="1772816"/>
          <a:ext cx="83529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схема заключения контракта (договора) на оказание услуг по вывозу ТКО в соответствии 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5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44-ФЗ «О контрактной системе»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35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2568" y="2420888"/>
            <a:ext cx="8443664" cy="230425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П.3.3.2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Типового положения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закупка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единственного поставщика (подрядчика, исполнителя) осуществляется заказчиком в случаях, указанных в приложении к положению о закупке.           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2 Перечня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оснований закупки у единственного поставщика (подрядчика, исполнителя) указаны закупки, связанные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оказанием услуг по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обращению с твердыми коммунальными отходами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заказчик при осуществлении закупки услуг по вывозу ТКО вправе воспользоваться данным пунктом Перечня для заключения договора с региональным оператором.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609600" y="4907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договора на оказание услуг по вывозу и обращению с ТКО в соответствии с Законом № 223-ФЗ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закупках товаров, работ, услуг отдельными видами юридических лиц» </a:t>
            </a:r>
            <a:endParaRPr lang="ru-RU" sz="2400" dirty="0"/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364808" y="5229200"/>
            <a:ext cx="8443664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69494" y="5085184"/>
            <a:ext cx="8443664" cy="1374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4412163" y="4754914"/>
            <a:ext cx="348954" cy="290795"/>
            <a:chOff x="4001987" y="971692"/>
            <a:chExt cx="348954" cy="290795"/>
          </a:xfrm>
        </p:grpSpPr>
        <p:sp>
          <p:nvSpPr>
            <p:cNvPr id="11" name="Стрелка вправо 10"/>
            <p:cNvSpPr/>
            <p:nvPr/>
          </p:nvSpPr>
          <p:spPr>
            <a:xfrm rot="5400000">
              <a:off x="4031066" y="942613"/>
              <a:ext cx="290795" cy="34895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4071778" y="971692"/>
              <a:ext cx="209372" cy="2035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70659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варианты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договора на оказание услуг по вывозу и обращению с ТКО в соответствии с Законом № 223-ФЗ </a:t>
            </a:r>
            <a:b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закупках товаров, работ, услуг отдельными видами юридических лиц» </a:t>
            </a:r>
            <a:endParaRPr lang="ru-RU" sz="23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755576" y="2678113"/>
            <a:ext cx="7714816" cy="639762"/>
          </a:xfrm>
        </p:spPr>
        <p:txBody>
          <a:bodyPr>
            <a:normAutofit fontScale="25000" lnSpcReduction="20000"/>
          </a:bodyPr>
          <a:lstStyle/>
          <a:p>
            <a:r>
              <a:rPr lang="ru-RU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 и 8 Перечня оснований для закупки у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единственного поставщика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827584" y="3429000"/>
            <a:ext cx="7639633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Самарской области 344-р от 28.04.2017 не содержит такого основания для заключения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использования АИС как обращение ТКО.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внесения изменений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344-р 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орядок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будет аналогичен порядку заключения контракта в соответствии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 или 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№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44-ФЗ</a:t>
            </a:r>
          </a:p>
        </p:txBody>
      </p:sp>
    </p:spTree>
    <p:extLst>
      <p:ext uri="{BB962C8B-B14F-4D97-AF65-F5344CB8AC3E}">
        <p14:creationId xmlns:p14="http://schemas.microsoft.com/office/powerpoint/2010/main" val="19213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25272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69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191</TotalTime>
  <Words>627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Особенности заключения контрактов (договоров) на оказание услуг по обращению с ТКО с учетом требований действующего законодательства  </vt:lpstr>
      <vt:lpstr>Порядок заключения контракта (договора) на оказание услуг по обращению с ТКО в соответствии с п. 8 ч. 1 ст. 93 Закона № 44-ФЗ «О контрактной системе»</vt:lpstr>
      <vt:lpstr>Порядок заключения контракта (договора) на оказание услуг по обращению с ТКО в соответствии с п.п. 4 или 5 ч. 1 ст. 93 Закона № 44-ФЗ «О контрактной системе»</vt:lpstr>
      <vt:lpstr>Блок схема заключения контракта (договора) на оказание услуг по вывозу ТКО в соответствии с п.п. 4 или 5 Закона                      № 44-ФЗ «О контрактной системе» </vt:lpstr>
      <vt:lpstr>Презентация PowerPoint</vt:lpstr>
      <vt:lpstr>Иные варианты заключения договора на оказание услуг по вывозу и обращению с ТКО в соответствии с Законом № 223-ФЗ  «О закупках товаров, работ, услуг отдельными видами юридических лиц»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заключения контракта (договора) на оказание услуг по обращению с ТКО в соответствии с положениями 44-ФЗ «О контрактной системе»</dc:title>
  <dc:creator>Палиенко Кирилл Владимирович</dc:creator>
  <cp:lastModifiedBy>Палиенко Кирилл Владимирович</cp:lastModifiedBy>
  <cp:revision>44</cp:revision>
  <dcterms:created xsi:type="dcterms:W3CDTF">2019-01-10T07:09:19Z</dcterms:created>
  <dcterms:modified xsi:type="dcterms:W3CDTF">2019-03-26T13:02:47Z</dcterms:modified>
</cp:coreProperties>
</file>