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68" r:id="rId4"/>
    <p:sldId id="259" r:id="rId5"/>
    <p:sldId id="262" r:id="rId6"/>
    <p:sldId id="264" r:id="rId7"/>
    <p:sldId id="265" r:id="rId8"/>
    <p:sldId id="266" r:id="rId9"/>
    <p:sldId id="269" r:id="rId10"/>
    <p:sldId id="270" r:id="rId11"/>
    <p:sldId id="271" r:id="rId12"/>
    <p:sldId id="272" r:id="rId13"/>
    <p:sldId id="277" r:id="rId14"/>
    <p:sldId id="278" r:id="rId15"/>
    <p:sldId id="273" r:id="rId16"/>
    <p:sldId id="275" r:id="rId17"/>
    <p:sldId id="274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4A14A-542D-486C-8880-C228CC18F9E8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577006-2D84-486F-AFED-EDC62FBB3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77006-2D84-486F-AFED-EDC62FBB359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500042"/>
            <a:ext cx="7772400" cy="53578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Типовые технические задания,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каталог </a:t>
            </a:r>
            <a:r>
              <a:rPr lang="ru-RU" dirty="0" smtClean="0"/>
              <a:t>товаров,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основные </a:t>
            </a:r>
            <a:r>
              <a:rPr lang="ru-RU" dirty="0" smtClean="0"/>
              <a:t>ошибки </a:t>
            </a:r>
            <a:br>
              <a:rPr lang="ru-RU" dirty="0" smtClean="0"/>
            </a:br>
            <a:r>
              <a:rPr lang="ru-RU" dirty="0" smtClean="0"/>
              <a:t>участников закупок.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Продукты питания</a:t>
            </a:r>
            <a:endParaRPr lang="ru-RU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14143"/>
            <a:ext cx="8548496" cy="467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Автомобильное топливо</a:t>
            </a:r>
            <a:endParaRPr lang="ru-RU" dirty="0"/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357298"/>
            <a:ext cx="822960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Автомобильное топливо</a:t>
            </a:r>
            <a:endParaRPr lang="ru-RU" dirty="0"/>
          </a:p>
        </p:txBody>
      </p:sp>
      <p:pic>
        <p:nvPicPr>
          <p:cNvPr id="286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9499" y="1214422"/>
            <a:ext cx="820500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Планируемые каталоги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Перевязочные средства</a:t>
            </a:r>
          </a:p>
          <a:p>
            <a:r>
              <a:rPr lang="ru-RU" dirty="0" smtClean="0"/>
              <a:t>Дезинфицирующие средства</a:t>
            </a:r>
          </a:p>
          <a:p>
            <a:r>
              <a:rPr lang="ru-RU" dirty="0" smtClean="0"/>
              <a:t>Канцелярские товары</a:t>
            </a:r>
          </a:p>
          <a:p>
            <a:r>
              <a:rPr lang="ru-RU" dirty="0" smtClean="0"/>
              <a:t>Моющие, хозяйственные средства</a:t>
            </a:r>
          </a:p>
          <a:p>
            <a:r>
              <a:rPr lang="ru-RU" dirty="0" smtClean="0"/>
              <a:t>Горюче-смазочные материалы (</a:t>
            </a:r>
            <a:r>
              <a:rPr lang="ru-RU" dirty="0" err="1" smtClean="0"/>
              <a:t>автохимия</a:t>
            </a:r>
            <a:r>
              <a:rPr lang="ru-RU" dirty="0" smtClean="0"/>
              <a:t>, масла)</a:t>
            </a:r>
          </a:p>
          <a:p>
            <a:r>
              <a:rPr lang="ru-RU" dirty="0" smtClean="0"/>
              <a:t>и д.р.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5852" y="857232"/>
            <a:ext cx="300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http://goszakupki.open.gov.ru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1157" y="1600200"/>
            <a:ext cx="788168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Ошибки участников - основания для отклонения заявок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Основания отклонения - Статья 67 44-ФЗ:</a:t>
            </a:r>
          </a:p>
          <a:p>
            <a:pPr>
              <a:buNone/>
            </a:pPr>
            <a:endParaRPr lang="ru-RU" sz="900" dirty="0" smtClean="0"/>
          </a:p>
          <a:p>
            <a:r>
              <a:rPr lang="ru-RU" dirty="0" smtClean="0"/>
              <a:t>непредоставление информации, предусмотренной частью 3 статьи 66 44-ФЗ, или предоставления недостоверной информации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 т.е. </a:t>
            </a:r>
            <a:r>
              <a:rPr lang="ru-RU" b="1" dirty="0" smtClean="0">
                <a:solidFill>
                  <a:srgbClr val="FF0000"/>
                </a:solidFill>
              </a:rPr>
              <a:t>непредоставление конкретных показателей</a:t>
            </a:r>
            <a:r>
              <a:rPr lang="ru-RU" b="1" dirty="0" smtClean="0"/>
              <a:t>, соответствующих значениям, установленным документацией о таком аукционе и </a:t>
            </a:r>
            <a:r>
              <a:rPr lang="ru-RU" b="1" u="sng" dirty="0" smtClean="0">
                <a:solidFill>
                  <a:srgbClr val="FF0000"/>
                </a:solidFill>
              </a:rPr>
              <a:t>наименования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u="sng" dirty="0" smtClean="0">
                <a:solidFill>
                  <a:srgbClr val="FF0000"/>
                </a:solidFill>
              </a:rPr>
              <a:t>страны происхождения </a:t>
            </a:r>
            <a:r>
              <a:rPr lang="ru-RU" b="1" u="sng" dirty="0" smtClean="0">
                <a:solidFill>
                  <a:srgbClr val="FF0000"/>
                </a:solidFill>
              </a:rPr>
              <a:t>товара</a:t>
            </a:r>
            <a:endParaRPr lang="ru-RU" u="sng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Предоставление недостоверной информации</a:t>
            </a:r>
            <a:endParaRPr lang="ru-RU" sz="3200" dirty="0"/>
          </a:p>
        </p:txBody>
      </p:sp>
      <p:pic>
        <p:nvPicPr>
          <p:cNvPr id="2970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714356"/>
            <a:ext cx="8624673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Ошибки участников - основания для отклонения заявок.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Основания отклонения - Статья 67 44-ФЗ: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несоответствие информации, предусмотренной частью 3 статьи 66 44-ФЗ, требованиям документации о таком аукционе.</a:t>
            </a:r>
          </a:p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FF0000"/>
                </a:solidFill>
              </a:rPr>
              <a:t>ЛЮБОЕ ОТКЛОНЕНИЕ ОТ ТЕХНИЧЕСКОГО ЗАДАНИЯ, В ТОМ ЧИСЛЕ УЛУЧШЕННЫЕ ХАРАКТЕРИСТИКИ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Ошибки участников </a:t>
            </a:r>
            <a:br>
              <a:rPr lang="ru-RU" dirty="0" smtClean="0"/>
            </a:br>
            <a:r>
              <a:rPr lang="ru-RU" dirty="0" smtClean="0"/>
              <a:t>во 2-х частях заявок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непредоставление документов подтверждающих полномочия лица действующего от имени участника закупки</a:t>
            </a:r>
          </a:p>
          <a:p>
            <a:pPr>
              <a:buNone/>
            </a:pPr>
            <a:r>
              <a:rPr lang="ru-RU" dirty="0" smtClean="0"/>
              <a:t>    (</a:t>
            </a:r>
            <a:r>
              <a:rPr lang="ru-RU" dirty="0" smtClean="0">
                <a:solidFill>
                  <a:srgbClr val="FF0000"/>
                </a:solidFill>
              </a:rPr>
              <a:t>доверенность, протокол об избрании директора</a:t>
            </a:r>
            <a:r>
              <a:rPr lang="ru-RU" dirty="0" smtClean="0"/>
              <a:t>)</a:t>
            </a:r>
          </a:p>
          <a:p>
            <a:r>
              <a:rPr lang="ru-RU" dirty="0" smtClean="0"/>
              <a:t>непредоставление декларации о принадлежности к субъектам малого предпринимательства или социально ориентированным некоммерческим организациям. (</a:t>
            </a:r>
            <a:r>
              <a:rPr lang="ru-RU" dirty="0" smtClean="0">
                <a:solidFill>
                  <a:srgbClr val="FF0000"/>
                </a:solidFill>
              </a:rPr>
              <a:t>достаточно галочки «</a:t>
            </a:r>
            <a:r>
              <a:rPr lang="en-US" sz="4800" dirty="0" smtClean="0">
                <a:solidFill>
                  <a:srgbClr val="FF0000"/>
                </a:solidFill>
              </a:rPr>
              <a:t>√</a:t>
            </a:r>
            <a:r>
              <a:rPr lang="ru-RU" dirty="0" smtClean="0">
                <a:solidFill>
                  <a:srgbClr val="FF0000"/>
                </a:solidFill>
              </a:rPr>
              <a:t>» на площадке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Статья 33</a:t>
            </a:r>
            <a:r>
              <a:rPr lang="ru-RU" dirty="0" smtClean="0"/>
              <a:t>. Правила описания объекта закупки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Документация о закупке должна содержать показатели, позволяющие определить соответствие закупаемых товара, работы, услуги установленным заказчиком требованиям. </a:t>
            </a:r>
          </a:p>
          <a:p>
            <a:pPr algn="ctr"/>
            <a:r>
              <a:rPr lang="ru-RU" dirty="0" smtClean="0"/>
              <a:t>При этом указываются </a:t>
            </a:r>
            <a:r>
              <a:rPr lang="ru-RU" u="sng" dirty="0" smtClean="0"/>
              <a:t>максимальные</a:t>
            </a:r>
            <a:r>
              <a:rPr lang="ru-RU" dirty="0" smtClean="0"/>
              <a:t> и (или) </a:t>
            </a:r>
            <a:r>
              <a:rPr lang="ru-RU" u="sng" dirty="0" smtClean="0"/>
              <a:t>минимальные</a:t>
            </a:r>
            <a:r>
              <a:rPr lang="ru-RU" dirty="0" smtClean="0"/>
              <a:t> значения таких показателей, а также </a:t>
            </a:r>
            <a:r>
              <a:rPr lang="ru-RU" u="sng" dirty="0" smtClean="0"/>
              <a:t>значения показателей, которые не могут изменяться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1" y="428604"/>
            <a:ext cx="8296275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единительная линия 5"/>
          <p:cNvCxnSpPr/>
          <p:nvPr/>
        </p:nvCxnSpPr>
        <p:spPr>
          <a:xfrm flipV="1">
            <a:off x="6715140" y="2786058"/>
            <a:ext cx="185738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42910" y="3214686"/>
            <a:ext cx="192882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63" y="582199"/>
            <a:ext cx="8229600" cy="562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1" y="714356"/>
            <a:ext cx="8464731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600068" cy="5626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85786" y="5715016"/>
            <a:ext cx="800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Моющие средства: Содержание поверхностно-активных веществ (ПАВ) </a:t>
            </a:r>
            <a:r>
              <a:rPr lang="ru-RU" dirty="0" smtClean="0">
                <a:solidFill>
                  <a:srgbClr val="FF0000"/>
                </a:solidFill>
              </a:rPr>
              <a:t>не менее 5-15%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0"/>
            <a:ext cx="8401050" cy="3403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42910" y="4071942"/>
            <a:ext cx="8072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Статья 66. Порядок подачи заявок на участие в электронном аукционе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4549676"/>
            <a:ext cx="80010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Первая часть заявки на участие в электронном аукционе должна содержать</a:t>
            </a:r>
          </a:p>
          <a:p>
            <a:r>
              <a:rPr lang="ru-RU" dirty="0" smtClean="0"/>
              <a:t>-</a:t>
            </a:r>
            <a:r>
              <a:rPr lang="ru-RU" b="1" dirty="0" smtClean="0">
                <a:solidFill>
                  <a:srgbClr val="FF0000"/>
                </a:solidFill>
              </a:rPr>
              <a:t>конкретные показатели, соответствующие значениям, установленным документацией о таком аукционе</a:t>
            </a:r>
            <a:r>
              <a:rPr lang="ru-RU" dirty="0" smtClean="0"/>
              <a:t>, и указание на товарный знак (его словесное обозначение) (при наличии), знак обслуживания (при наличии), фирменное наименование (при наличии), патенты (при наличии), полезные модели (при наличии), промышленные образцы (при наличии), </a:t>
            </a:r>
            <a:r>
              <a:rPr lang="ru-RU" b="1" dirty="0" smtClean="0">
                <a:solidFill>
                  <a:srgbClr val="FF0000"/>
                </a:solidFill>
              </a:rPr>
              <a:t>наименование страны происхождения товара</a:t>
            </a:r>
            <a:r>
              <a:rPr lang="ru-RU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 algn="ctr"/>
            <a:endParaRPr lang="ru-RU" dirty="0" smtClean="0"/>
          </a:p>
          <a:p>
            <a:pPr algn="ctr">
              <a:buNone/>
            </a:pPr>
            <a:r>
              <a:rPr lang="ru-RU" sz="6600" dirty="0" smtClean="0"/>
              <a:t>Каталог товаров</a:t>
            </a:r>
          </a:p>
          <a:p>
            <a:pPr algn="ctr">
              <a:buNone/>
            </a:pPr>
            <a:r>
              <a:rPr lang="ru-RU" sz="6600" dirty="0" smtClean="0"/>
              <a:t>(типовые характеристики в ТЗ)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Продукты питания</a:t>
            </a:r>
            <a:endParaRPr lang="ru-RU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8285" y="1285860"/>
            <a:ext cx="8409995" cy="484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307</Words>
  <PresentationFormat>Экран (4:3)</PresentationFormat>
  <Paragraphs>41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 Типовые технические задания,  каталог товаров,   основные ошибки  участников закупок. </vt:lpstr>
      <vt:lpstr>Статья 33. Правила описания объекта закупки</vt:lpstr>
      <vt:lpstr>Слайд 3</vt:lpstr>
      <vt:lpstr>Слайд 4</vt:lpstr>
      <vt:lpstr>Слайд 5</vt:lpstr>
      <vt:lpstr>Слайд 6</vt:lpstr>
      <vt:lpstr>Слайд 7</vt:lpstr>
      <vt:lpstr>Слайд 8</vt:lpstr>
      <vt:lpstr>Продукты питания</vt:lpstr>
      <vt:lpstr>Продукты питания</vt:lpstr>
      <vt:lpstr>Автомобильное топливо</vt:lpstr>
      <vt:lpstr>Автомобильное топливо</vt:lpstr>
      <vt:lpstr>Планируемые каталоги</vt:lpstr>
      <vt:lpstr>Слайд 14</vt:lpstr>
      <vt:lpstr>Ошибки участников - основания для отклонения заявок.</vt:lpstr>
      <vt:lpstr>Предоставление недостоверной информации</vt:lpstr>
      <vt:lpstr>Ошибки участников - основания для отклонения заявок.</vt:lpstr>
      <vt:lpstr>Ошибки участников  во 2-х частях заявок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Типовые технические задания,   каталог товаров,   основные ошибки  участников закупок. </dc:title>
  <dc:creator>Админ</dc:creator>
  <cp:lastModifiedBy>Админ</cp:lastModifiedBy>
  <cp:revision>30</cp:revision>
  <dcterms:created xsi:type="dcterms:W3CDTF">2015-03-22T08:35:59Z</dcterms:created>
  <dcterms:modified xsi:type="dcterms:W3CDTF">2015-03-22T19:11:25Z</dcterms:modified>
</cp:coreProperties>
</file>