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8" r:id="rId4"/>
    <p:sldId id="259" r:id="rId5"/>
    <p:sldId id="262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7" r:id="rId14"/>
    <p:sldId id="278" r:id="rId15"/>
    <p:sldId id="273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4A14A-542D-486C-8880-C228CC18F9E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77006-2D84-486F-AFED-EDC62FBB3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7006-2D84-486F-AFED-EDC62FBB35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5357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Типовые технические задания,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каталог </a:t>
            </a:r>
            <a:r>
              <a:rPr lang="ru-RU" dirty="0" smtClean="0"/>
              <a:t>товаров,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</a:t>
            </a:r>
            <a:r>
              <a:rPr lang="ru-RU" dirty="0" smtClean="0"/>
              <a:t>ошибки </a:t>
            </a:r>
            <a:br>
              <a:rPr lang="ru-RU" dirty="0" smtClean="0"/>
            </a:br>
            <a:r>
              <a:rPr lang="ru-RU" dirty="0" smtClean="0"/>
              <a:t>участников закупок.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питания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4143"/>
            <a:ext cx="8548496" cy="467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Автомобильное топливо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8229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Автомобильное топливо</a:t>
            </a:r>
            <a:endParaRPr lang="ru-RU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499" y="1214422"/>
            <a:ext cx="820500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каталоги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Перевязочные средства</a:t>
            </a:r>
          </a:p>
          <a:p>
            <a:r>
              <a:rPr lang="ru-RU" dirty="0" smtClean="0"/>
              <a:t>Дезинфицирующие средства</a:t>
            </a:r>
          </a:p>
          <a:p>
            <a:r>
              <a:rPr lang="ru-RU" dirty="0" smtClean="0"/>
              <a:t>Канцелярские товары</a:t>
            </a:r>
          </a:p>
          <a:p>
            <a:r>
              <a:rPr lang="ru-RU" dirty="0" smtClean="0"/>
              <a:t>Моющие, хозяйственные средства</a:t>
            </a:r>
          </a:p>
          <a:p>
            <a:r>
              <a:rPr lang="ru-RU" dirty="0" smtClean="0"/>
              <a:t>Горюче-смазочные материалы (</a:t>
            </a:r>
            <a:r>
              <a:rPr lang="ru-RU" dirty="0" err="1" smtClean="0"/>
              <a:t>автохимия</a:t>
            </a:r>
            <a:r>
              <a:rPr lang="ru-RU" dirty="0" smtClean="0"/>
              <a:t>, масла)</a:t>
            </a:r>
          </a:p>
          <a:p>
            <a:r>
              <a:rPr lang="ru-RU" dirty="0" smtClean="0"/>
              <a:t>и д.р.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857232"/>
            <a:ext cx="300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http://goszakupki.open.gov.ru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1157" y="1600200"/>
            <a:ext cx="78816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Ошибки участников - основания для отклонения заявок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Основания отклонения - Статья 67 44-ФЗ:</a:t>
            </a:r>
          </a:p>
          <a:p>
            <a:pPr>
              <a:buNone/>
            </a:pPr>
            <a:endParaRPr lang="ru-RU" sz="900" dirty="0" smtClean="0"/>
          </a:p>
          <a:p>
            <a:r>
              <a:rPr lang="ru-RU" dirty="0" smtClean="0"/>
              <a:t>непредоставление информации, предусмотренной частью 3 статьи 66 44-ФЗ, или предоставления недостоверной информации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т.е. </a:t>
            </a:r>
            <a:r>
              <a:rPr lang="ru-RU" b="1" dirty="0" smtClean="0">
                <a:solidFill>
                  <a:srgbClr val="FF0000"/>
                </a:solidFill>
              </a:rPr>
              <a:t>непредоставление конкретных показателей</a:t>
            </a:r>
            <a:r>
              <a:rPr lang="ru-RU" b="1" dirty="0" smtClean="0"/>
              <a:t>, соответствующих значениям, установленным документацией о таком аукционе и </a:t>
            </a:r>
            <a:r>
              <a:rPr lang="ru-RU" b="1" u="sng" dirty="0" smtClean="0">
                <a:solidFill>
                  <a:srgbClr val="FF0000"/>
                </a:solidFill>
              </a:rPr>
              <a:t>наименования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страны происхождения </a:t>
            </a:r>
            <a:r>
              <a:rPr lang="ru-RU" b="1" u="sng" dirty="0" smtClean="0">
                <a:solidFill>
                  <a:srgbClr val="FF0000"/>
                </a:solidFill>
              </a:rPr>
              <a:t>товара</a:t>
            </a:r>
            <a:endParaRPr lang="ru-RU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Предоставление недостоверной информации</a:t>
            </a:r>
            <a:endParaRPr lang="ru-RU" sz="3200" dirty="0"/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2467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Ошибки участников - основания для отклонения заявок.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Основания отклонения - Статья 67 44-ФЗ: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несоответствие информации, предусмотренной частью 3 статьи 66 44-ФЗ, требованиям документации о таком аукционе.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ЛЮБОЕ ОТКЛОНЕНИЕ ОТ ТЕХНИЧЕСКОГО ЗАДАНИЯ, В ТОМ ЧИСЛЕ УЛУЧШЕННЫЕ ХАРАКТЕРИСТИКИ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Ошибки участников </a:t>
            </a:r>
            <a:br>
              <a:rPr lang="ru-RU" dirty="0" smtClean="0"/>
            </a:br>
            <a:r>
              <a:rPr lang="ru-RU" dirty="0" smtClean="0"/>
              <a:t>во 2-х частях заявок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непредоставление документов подтверждающих полномочия лица действующего от имени участника закупки</a:t>
            </a:r>
          </a:p>
          <a:p>
            <a:pPr>
              <a:buNone/>
            </a:pPr>
            <a:r>
              <a:rPr lang="ru-RU" dirty="0" smtClean="0"/>
              <a:t>    (</a:t>
            </a:r>
            <a:r>
              <a:rPr lang="ru-RU" dirty="0" smtClean="0">
                <a:solidFill>
                  <a:srgbClr val="FF0000"/>
                </a:solidFill>
              </a:rPr>
              <a:t>доверенность, протокол об избрании директора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непредоставление декларации о принадлежности к субъектам малого предпринимательства или социально ориентированным некоммерческим организациям. (</a:t>
            </a:r>
            <a:r>
              <a:rPr lang="ru-RU" dirty="0" smtClean="0">
                <a:solidFill>
                  <a:srgbClr val="FF0000"/>
                </a:solidFill>
              </a:rPr>
              <a:t>достаточно галочки «</a:t>
            </a:r>
            <a:r>
              <a:rPr lang="en-US" sz="4800" dirty="0" smtClean="0">
                <a:solidFill>
                  <a:srgbClr val="FF0000"/>
                </a:solidFill>
              </a:rPr>
              <a:t>√</a:t>
            </a:r>
            <a:r>
              <a:rPr lang="ru-RU" dirty="0" smtClean="0">
                <a:solidFill>
                  <a:srgbClr val="FF0000"/>
                </a:solidFill>
              </a:rPr>
              <a:t>» на площадке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Статья 33</a:t>
            </a:r>
            <a:r>
              <a:rPr lang="ru-RU" dirty="0" smtClean="0"/>
              <a:t>. Правила описания объекта закупки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Документация о закупке должна содержать показатели, позволяющие определить соответствие закупаемых товара, работы, услуги установленным заказчиком требованиям. </a:t>
            </a:r>
          </a:p>
          <a:p>
            <a:pPr algn="ctr"/>
            <a:r>
              <a:rPr lang="ru-RU" dirty="0" smtClean="0"/>
              <a:t>При этом указываются </a:t>
            </a:r>
            <a:r>
              <a:rPr lang="ru-RU" u="sng" dirty="0" smtClean="0"/>
              <a:t>максимальные</a:t>
            </a:r>
            <a:r>
              <a:rPr lang="ru-RU" dirty="0" smtClean="0"/>
              <a:t> и (или) </a:t>
            </a:r>
            <a:r>
              <a:rPr lang="ru-RU" u="sng" dirty="0" smtClean="0"/>
              <a:t>минимальные</a:t>
            </a:r>
            <a:r>
              <a:rPr lang="ru-RU" dirty="0" smtClean="0"/>
              <a:t> значения таких показателей, а также </a:t>
            </a:r>
            <a:r>
              <a:rPr lang="ru-RU" u="sng" dirty="0" smtClean="0"/>
              <a:t>значения показателей, которые не могут изменяться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428604"/>
            <a:ext cx="829627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715140" y="2786058"/>
            <a:ext cx="18573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3214686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3" y="582199"/>
            <a:ext cx="8229600" cy="562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714356"/>
            <a:ext cx="846473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600068" cy="56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Моющие средства: Содержание поверхностно-активных веществ (ПАВ) </a:t>
            </a:r>
            <a:r>
              <a:rPr lang="ru-RU" dirty="0" smtClean="0">
                <a:solidFill>
                  <a:srgbClr val="FF0000"/>
                </a:solidFill>
              </a:rPr>
              <a:t>не менее 5-15%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401050" cy="340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407194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Статья 66. Порядок подачи заявок на участие в электронном аукционе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549676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Первая часть заявки на участие в электронном аукционе должна содержать</a:t>
            </a:r>
          </a:p>
          <a:p>
            <a:r>
              <a:rPr lang="ru-RU" dirty="0" smtClean="0"/>
              <a:t>-</a:t>
            </a:r>
            <a:r>
              <a:rPr lang="ru-RU" b="1" dirty="0" smtClean="0">
                <a:solidFill>
                  <a:srgbClr val="FF0000"/>
                </a:solidFill>
              </a:rPr>
              <a:t>конкретные показатели, соответствующие значениям, установленным документацией о таком аукционе</a:t>
            </a:r>
            <a:r>
              <a:rPr lang="ru-RU" dirty="0" smtClean="0"/>
              <a:t>, и указание на товарный знак (его словесное обозначение) (при наличии), знак обслуживания (при наличии), фирменное наименование (при наличии), патенты (при наличии), полезные модели (при наличии), промышленные образцы (при наличии), </a:t>
            </a:r>
            <a:r>
              <a:rPr lang="ru-RU" b="1" dirty="0" smtClean="0">
                <a:solidFill>
                  <a:srgbClr val="FF0000"/>
                </a:solidFill>
              </a:rPr>
              <a:t>наименование страны происхождения товара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6600" dirty="0" smtClean="0"/>
              <a:t>Каталог товаров</a:t>
            </a:r>
          </a:p>
          <a:p>
            <a:pPr algn="ctr">
              <a:buNone/>
            </a:pPr>
            <a:r>
              <a:rPr lang="ru-RU" sz="6600" dirty="0" smtClean="0"/>
              <a:t>(типовые характеристики в ТЗ)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питания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285" y="1285860"/>
            <a:ext cx="8409995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307</Words>
  <PresentationFormat>Экран (4:3)</PresentationFormat>
  <Paragraphs>41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Типовые технические задания,  каталог товаров,   основные ошибки  участников закупок. </vt:lpstr>
      <vt:lpstr>Статья 33. Правила описания объекта закупки</vt:lpstr>
      <vt:lpstr>Слайд 3</vt:lpstr>
      <vt:lpstr>Слайд 4</vt:lpstr>
      <vt:lpstr>Слайд 5</vt:lpstr>
      <vt:lpstr>Слайд 6</vt:lpstr>
      <vt:lpstr>Слайд 7</vt:lpstr>
      <vt:lpstr>Слайд 8</vt:lpstr>
      <vt:lpstr>Продукты питания</vt:lpstr>
      <vt:lpstr>Продукты питания</vt:lpstr>
      <vt:lpstr>Автомобильное топливо</vt:lpstr>
      <vt:lpstr>Автомобильное топливо</vt:lpstr>
      <vt:lpstr>Планируемые каталоги</vt:lpstr>
      <vt:lpstr>Слайд 14</vt:lpstr>
      <vt:lpstr>Ошибки участников - основания для отклонения заявок.</vt:lpstr>
      <vt:lpstr>Предоставление недостоверной информации</vt:lpstr>
      <vt:lpstr>Ошибки участников - основания для отклонения заявок.</vt:lpstr>
      <vt:lpstr>Ошибки участников  во 2-х частях заявок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Типовые технические задания,   каталог товаров,   основные ошибки  участников закупок. </dc:title>
  <dc:creator>Админ</dc:creator>
  <cp:lastModifiedBy>Админ</cp:lastModifiedBy>
  <cp:revision>30</cp:revision>
  <dcterms:created xsi:type="dcterms:W3CDTF">2015-03-22T08:35:59Z</dcterms:created>
  <dcterms:modified xsi:type="dcterms:W3CDTF">2015-03-22T19:11:25Z</dcterms:modified>
</cp:coreProperties>
</file>