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  <p:sldMasterId id="2147483840" r:id="rId2"/>
  </p:sldMasterIdLst>
  <p:notesMasterIdLst>
    <p:notesMasterId r:id="rId10"/>
  </p:notesMasterIdLst>
  <p:handoutMasterIdLst>
    <p:handoutMasterId r:id="rId11"/>
  </p:handoutMasterIdLst>
  <p:sldIdLst>
    <p:sldId id="311" r:id="rId3"/>
    <p:sldId id="333" r:id="rId4"/>
    <p:sldId id="348" r:id="rId5"/>
    <p:sldId id="349" r:id="rId6"/>
    <p:sldId id="350" r:id="rId7"/>
    <p:sldId id="351" r:id="rId8"/>
    <p:sldId id="347" r:id="rId9"/>
  </p:sldIdLst>
  <p:sldSz cx="9144000" cy="6858000" type="screen4x3"/>
  <p:notesSz cx="987266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4F3DD7"/>
    <a:srgbClr val="9DA3E1"/>
    <a:srgbClr val="AEA4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  <p:guide pos="2971"/>
      </p:guideLst>
    </p:cSldViewPr>
  </p:slideViewPr>
  <p:outlineViewPr>
    <p:cViewPr>
      <p:scale>
        <a:sx n="33" d="100"/>
        <a:sy n="33" d="100"/>
      </p:scale>
      <p:origin x="0" y="62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87213-6901-4C3F-BA1B-AD1C6791FC8C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38C9B-A551-4463-89DE-8A707082C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802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49CF6-032A-4A7B-8BA2-1FFFE3E08513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F60F0-20F7-41EC-A9B4-9DA34C031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955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F60F0-20F7-41EC-A9B4-9DA34C03187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721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AE0241-FA80-4346-8C9E-D1F14EADD5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2A3E3-5A40-4207-A2A4-30E69C9E95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97014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EC355-4B7B-4280-A028-38CC8B265A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27B15-970C-4B33-8188-367ABC3F13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8360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897BD1-2F67-4215-8DF5-EEFA454F59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27B15-970C-4B33-8188-367ABC3F13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9547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951146-92CE-4778-A623-E891AA36D6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27B15-970C-4B33-8188-367ABC3F13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893218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C0B99-5DEE-401B-9784-8D0642A952A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27B15-970C-4B33-8188-367ABC3F13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8903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A2272-1DAE-4321-BA70-98EDC2F461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27B15-970C-4B33-8188-367ABC3F13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466363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554EF7-9F47-4844-AB0D-721588C4E35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27B15-970C-4B33-8188-367ABC3F13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64465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EE3189-1A21-4F98-8BF7-CAA9400BA8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BF2C5-2BF7-4B84-98AC-2A55FCBBE9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72196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FCDBD1-BFC5-4652-81DD-4BD91AB471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8B05C-EA4A-43AA-AB90-36CF89C946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64785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AE0241-FA80-4346-8C9E-D1F14EADD5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2A3E3-5A40-4207-A2A4-30E69C9E95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52347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D646FF-19D2-4033-B3BE-19ADD98273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8FBD8-B327-4679-98AD-2443B4EB6D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29790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D646FF-19D2-4033-B3BE-19ADD98273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8FBD8-B327-4679-98AD-2443B4EB6DD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6166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089FD-164A-48CB-9EEE-0292657530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B2CDB-BB63-4AC2-B3FD-F30B359B49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69135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DA064C-6304-4D85-A976-40D80AB68D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9B1413-C100-489F-9900-CFFB77BA5D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27097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AD3ED1-C7ED-443E-9E56-F12C831167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9CF7C-AB65-4107-A57D-FC29CA7A22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1034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1E1E2E-F88F-4E53-9BCA-D127FE8AD4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12A38-615C-4059-9053-7D061006EC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3543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EDBE3D-9D7F-4A9D-84D5-63E632BB10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B3AAF-A56B-4E11-8396-46D5D53667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0663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B4D27B-DC5D-4F97-8FC4-B46A706A96F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B014A-97B8-4AB0-A60D-AA93EC04B6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3285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9CD3AD-59AA-426D-ABF7-BCF2EC2B14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4C8CB-5A71-4C7D-863D-E407001066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622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EC355-4B7B-4280-A028-38CC8B265A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27B15-970C-4B33-8188-367ABC3F13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587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897BD1-2F67-4215-8DF5-EEFA454F59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27B15-970C-4B33-8188-367ABC3F13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33262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951146-92CE-4778-A623-E891AA36D6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27B15-970C-4B33-8188-367ABC3F13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209075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089FD-164A-48CB-9EEE-0292657530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B2CDB-BB63-4AC2-B3FD-F30B359B49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5130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C0B99-5DEE-401B-9784-8D0642A952A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27B15-970C-4B33-8188-367ABC3F13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3824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A2272-1DAE-4321-BA70-98EDC2F461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27B15-970C-4B33-8188-367ABC3F13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978079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554EF7-9F47-4844-AB0D-721588C4E35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27B15-970C-4B33-8188-367ABC3F13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2262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EE3189-1A21-4F98-8BF7-CAA9400BA8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BF2C5-2BF7-4B84-98AC-2A55FCBBE9B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2591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FCDBD1-BFC5-4652-81DD-4BD91AB471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8B05C-EA4A-43AA-AB90-36CF89C946E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1460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DA064C-6304-4D85-A976-40D80AB68D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9B1413-C100-489F-9900-CFFB77BA5D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2058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AD3ED1-C7ED-443E-9E56-F12C831167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9CF7C-AB65-4107-A57D-FC29CA7A22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9556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1E1E2E-F88F-4E53-9BCA-D127FE8AD4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12A38-615C-4059-9053-7D061006EC6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59816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EDBE3D-9D7F-4A9D-84D5-63E632BB10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B3AAF-A56B-4E11-8396-46D5D53667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1710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B4D27B-DC5D-4F97-8FC4-B46A706A96F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B014A-97B8-4AB0-A60D-AA93EC04B6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8206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9CD3AD-59AA-426D-ABF7-BCF2EC2B14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4C8CB-5A71-4C7D-863D-E407001066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06945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chemeClr val="tx2">
                <a:lumMod val="20000"/>
                <a:lumOff val="80000"/>
                <a:alpha val="2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5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F3E1961-1CBE-4D16-A729-F734174C3FB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D227B15-970C-4B33-8188-367ABC3F13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29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ransition>
    <p:fade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chemeClr val="tx2">
                <a:lumMod val="20000"/>
                <a:lumOff val="80000"/>
                <a:alpha val="2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15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F3E1961-1CBE-4D16-A729-F734174C3FB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D227B15-970C-4B33-8188-367ABC3F13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2736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ransition>
    <p:fade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4536504"/>
          </a:xfrm>
        </p:spPr>
        <p:txBody>
          <a:bodyPr>
            <a:normAutofit/>
          </a:bodyPr>
          <a:lstStyle/>
          <a:p>
            <a:pPr marL="182880" algn="ctr"/>
            <a:r>
              <a:rPr lang="ru-RU" sz="3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 с участием представителей органов местного самоуправления по вопросам применения Федерального закона «О контрактной системе в сфере закупок товаров, работ, услуг для обеспечения государственных и муниципальных нужд»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97152"/>
            <a:ext cx="6400800" cy="1584176"/>
          </a:xfrm>
        </p:spPr>
        <p:txBody>
          <a:bodyPr>
            <a:normAutofit/>
          </a:bodyPr>
          <a:lstStyle/>
          <a:p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1"/>
            <a:ext cx="1064753" cy="1196752"/>
          </a:xfrm>
          <a:prstGeom prst="rect">
            <a:avLst/>
          </a:prstGeom>
          <a:effectLst>
            <a:glow>
              <a:schemeClr val="accent1">
                <a:alpha val="51000"/>
              </a:schemeClr>
            </a:glow>
            <a:outerShdw blurRad="12700" dir="1740000" sx="1000" sy="1000" algn="ctr" rotWithShape="0">
              <a:srgbClr val="000000"/>
            </a:outerShdw>
            <a:reflection blurRad="12700"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7737501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4752" y="1"/>
            <a:ext cx="8079247" cy="1196752"/>
          </a:xfrm>
        </p:spPr>
        <p:txBody>
          <a:bodyPr>
            <a:normAutofit/>
          </a:bodyPr>
          <a:lstStyle/>
          <a:p>
            <a:pPr marL="182880" algn="ctr"/>
            <a:r>
              <a:rPr lang="ru-RU" sz="2000" spc="3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Поздравляем наших коллег из г.Тольятти с получением оценки рейтинга «Высокая прозрачность»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797152"/>
            <a:ext cx="6400800" cy="1584176"/>
          </a:xfrm>
        </p:spPr>
        <p:txBody>
          <a:bodyPr>
            <a:normAutofit/>
          </a:bodyPr>
          <a:lstStyle/>
          <a:p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1"/>
            <a:ext cx="1064753" cy="1196752"/>
          </a:xfrm>
          <a:prstGeom prst="rect">
            <a:avLst/>
          </a:prstGeom>
          <a:effectLst>
            <a:glow>
              <a:schemeClr val="accent1">
                <a:alpha val="51000"/>
              </a:schemeClr>
            </a:glow>
            <a:outerShdw blurRad="12700" dir="1740000" sx="1000" sy="1000" algn="ctr" rotWithShape="0">
              <a:srgbClr val="000000"/>
            </a:outerShdw>
            <a:reflection blurRad="12700" endPos="0" dir="5400000" sy="-100000" algn="bl" rotWithShape="0"/>
            <a:softEdge rad="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87092" y="6187398"/>
            <a:ext cx="856907" cy="669925"/>
          </a:xfrm>
        </p:spPr>
        <p:txBody>
          <a:bodyPr/>
          <a:lstStyle/>
          <a:p>
            <a:pPr>
              <a:defRPr/>
            </a:pPr>
            <a:fld id="{69D2A3E3-5A40-4207-A2A4-30E69C9E95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74412"/>
            <a:ext cx="5688632" cy="548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9892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6170" y="-6357"/>
            <a:ext cx="7895271" cy="953630"/>
          </a:xfrm>
        </p:spPr>
        <p:txBody>
          <a:bodyPr>
            <a:noAutofit/>
          </a:bodyPr>
          <a:lstStyle/>
          <a:p>
            <a:pPr marL="182880" algn="ctr"/>
            <a:r>
              <a:rPr lang="ru-RU" sz="2400" b="1" spc="3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Нормирование в сфере закупок</a:t>
            </a:r>
            <a:br>
              <a:rPr lang="ru-RU" sz="2400" b="1" spc="3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spc="3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1"/>
            <a:ext cx="1064753" cy="1196752"/>
          </a:xfrm>
          <a:prstGeom prst="rect">
            <a:avLst/>
          </a:prstGeom>
          <a:effectLst>
            <a:glow>
              <a:schemeClr val="accent1">
                <a:alpha val="51000"/>
              </a:schemeClr>
            </a:glow>
            <a:outerShdw blurRad="12700" dir="1740000" sx="1000" sy="1000" algn="ctr" rotWithShape="0">
              <a:srgbClr val="000000"/>
            </a:outerShdw>
            <a:reflection blurRad="12700" endPos="0" dir="5400000" sy="-100000" algn="bl" rotWithShape="0"/>
            <a:softEdge rad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5495" y="1268760"/>
            <a:ext cx="89059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НОРМИРОВАНИЕ = ТРЕБОВАНИЯ К ЗАКУПАЕМЫМ ТОВАРАМ, РАБОТАМ, </a:t>
            </a:r>
            <a:r>
              <a:rPr lang="ru-RU" sz="1400" b="1" u="sng" dirty="0" smtClean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УСЛУГАМ И (ИЛИ) НОРМАТИВНЫЕ ЗАТРАТЫ НА ОБЕСПЕЧЕНИЕ ФУНКЦИЙ ГОСУДАРСТВЕННЫХ ОРГАНОВ</a:t>
            </a:r>
            <a:endParaRPr lang="ru-RU" sz="1400" b="1" u="sng" dirty="0">
              <a:solidFill>
                <a:srgbClr val="14619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755576" y="2110031"/>
            <a:ext cx="7920880" cy="1462986"/>
          </a:xfrm>
          <a:prstGeom prst="roundRect">
            <a:avLst/>
          </a:prstGeom>
          <a:solidFill>
            <a:schemeClr val="bg2">
              <a:lumMod val="20000"/>
              <a:lumOff val="80000"/>
              <a:alpha val="7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600" b="1" u="sng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2" charset="-128"/>
                <a:cs typeface="Times New Roman" panose="02020603050405020304" pitchFamily="18" charset="0"/>
              </a:rPr>
              <a:t>Требования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2" charset="-128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2" charset="-128"/>
                <a:cs typeface="Times New Roman" panose="02020603050405020304" pitchFamily="18" charset="0"/>
              </a:rPr>
              <a:t>устанавливаются к:</a:t>
            </a:r>
          </a:p>
          <a:p>
            <a:pPr algn="just" defTabSz="449263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2" charset="-128"/>
                <a:cs typeface="Times New Roman" panose="02020603050405020304" pitchFamily="18" charset="0"/>
              </a:rPr>
              <a:t>количеству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2" charset="-128"/>
                <a:cs typeface="Times New Roman" panose="02020603050405020304" pitchFamily="18" charset="0"/>
              </a:rPr>
              <a:t>, качеству, потребительским свойствам и иным характеристикам товаров, работ, услуг</a:t>
            </a:r>
          </a:p>
          <a:p>
            <a:pPr algn="just" defTabSz="449263" fontAlgn="base"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buSzPct val="135000"/>
            </a:pPr>
            <a:r>
              <a:rPr lang="ru-RU" sz="16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2" charset="-128"/>
                <a:cs typeface="Times New Roman" panose="02020603050405020304" pitchFamily="18" charset="0"/>
              </a:rPr>
              <a:t>Запрет</a:t>
            </a:r>
            <a:r>
              <a:rPr lang="ru-RU" sz="1600" b="1" u="sng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2" charset="-128"/>
                <a:cs typeface="Times New Roman" panose="02020603050405020304" pitchFamily="18" charset="0"/>
              </a:rPr>
              <a:t>: </a:t>
            </a:r>
            <a:r>
              <a:rPr lang="ru-RU" sz="1600" u="sng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32" charset="-128"/>
                <a:cs typeface="Times New Roman" panose="02020603050405020304" pitchFamily="18" charset="0"/>
              </a:rPr>
              <a:t>избыточные потребительские свойства или являются предметами роскоши в соответствии с законодательством РФ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264122" y="3986247"/>
            <a:ext cx="2051720" cy="571504"/>
          </a:xfrm>
          <a:prstGeom prst="roundRect">
            <a:avLst/>
          </a:prstGeom>
          <a:solidFill>
            <a:schemeClr val="bg2">
              <a:lumMod val="50000"/>
              <a:alpha val="40000"/>
            </a:schemeClr>
          </a:solidFill>
          <a:ln w="9525" cap="flat" cmpd="sng" algn="ctr">
            <a:solidFill>
              <a:srgbClr val="1B7F2C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400" b="1" dirty="0">
                <a:solidFill>
                  <a:srgbClr val="D9D9D9"/>
                </a:solidFill>
                <a:latin typeface="Times New Roman" panose="02020603050405020304" pitchFamily="18" charset="0"/>
                <a:ea typeface="ＭＳ Ｐゴシック" pitchFamily="32" charset="-128"/>
                <a:cs typeface="Times New Roman" panose="02020603050405020304" pitchFamily="18" charset="0"/>
              </a:rPr>
              <a:t>Правительство РФ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2779904" y="3856675"/>
            <a:ext cx="2928958" cy="1214446"/>
          </a:xfrm>
          <a:prstGeom prst="roundRect">
            <a:avLst/>
          </a:prstGeom>
          <a:solidFill>
            <a:schemeClr val="bg2">
              <a:lumMod val="50000"/>
              <a:alpha val="50000"/>
            </a:schemeClr>
          </a:solidFill>
          <a:ln w="9525" cap="flat" cmpd="sng" algn="ctr">
            <a:solidFill>
              <a:srgbClr val="1B7F2C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400" b="1" dirty="0">
                <a:solidFill>
                  <a:srgbClr val="D9D9D9"/>
                </a:solidFill>
                <a:latin typeface="Times New Roman" panose="02020603050405020304" pitchFamily="18" charset="0"/>
                <a:ea typeface="ＭＳ Ｐゴシック" pitchFamily="32" charset="-128"/>
                <a:cs typeface="Times New Roman" panose="02020603050405020304" pitchFamily="18" charset="0"/>
              </a:rPr>
              <a:t>Правительство РФ, высшие исполнительные органы государственной власти субъектов РФ, местные </a:t>
            </a:r>
            <a:r>
              <a:rPr lang="ru-RU" sz="1400" b="1" dirty="0" smtClean="0">
                <a:solidFill>
                  <a:srgbClr val="D9D9D9"/>
                </a:solidFill>
                <a:latin typeface="Times New Roman" panose="02020603050405020304" pitchFamily="18" charset="0"/>
                <a:ea typeface="ＭＳ Ｐゴシック" pitchFamily="32" charset="-128"/>
                <a:cs typeface="Times New Roman" panose="02020603050405020304" pitchFamily="18" charset="0"/>
              </a:rPr>
              <a:t>администрации</a:t>
            </a:r>
            <a:endParaRPr lang="ru-RU" sz="1400" b="1" dirty="0">
              <a:solidFill>
                <a:srgbClr val="D9D9D9"/>
              </a:solidFill>
              <a:latin typeface="Times New Roman" panose="02020603050405020304" pitchFamily="18" charset="0"/>
              <a:ea typeface="ＭＳ Ｐゴシック" pitchFamily="32" charset="-128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6178717" y="3840941"/>
            <a:ext cx="2736304" cy="1433620"/>
          </a:xfrm>
          <a:prstGeom prst="roundRect">
            <a:avLst/>
          </a:prstGeom>
          <a:solidFill>
            <a:schemeClr val="bg2">
              <a:lumMod val="50000"/>
              <a:alpha val="60000"/>
            </a:schemeClr>
          </a:solidFill>
          <a:ln w="9525" cap="flat" cmpd="sng" algn="ctr">
            <a:solidFill>
              <a:srgbClr val="1B7F2C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400" b="1" dirty="0">
                <a:solidFill>
                  <a:srgbClr val="D9D9D9"/>
                </a:solidFill>
                <a:latin typeface="Times New Roman" panose="02020603050405020304" pitchFamily="18" charset="0"/>
                <a:ea typeface="ＭＳ Ｐゴシック" pitchFamily="32" charset="-128"/>
                <a:cs typeface="Times New Roman" panose="02020603050405020304" pitchFamily="18" charset="0"/>
              </a:rPr>
              <a:t>Государственные  и муниципальные </a:t>
            </a:r>
            <a:r>
              <a:rPr lang="ru-RU" sz="1400" b="1" dirty="0" smtClean="0">
                <a:solidFill>
                  <a:srgbClr val="D9D9D9"/>
                </a:solidFill>
                <a:latin typeface="Times New Roman" panose="02020603050405020304" pitchFamily="18" charset="0"/>
                <a:ea typeface="ＭＳ Ｐゴシック" pitchFamily="32" charset="-128"/>
                <a:cs typeface="Times New Roman" panose="02020603050405020304" pitchFamily="18" charset="0"/>
              </a:rPr>
              <a:t>органы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z="1400" b="1" dirty="0">
              <a:solidFill>
                <a:srgbClr val="D9D9D9"/>
              </a:solidFill>
              <a:latin typeface="Times New Roman" panose="02020603050405020304" pitchFamily="18" charset="0"/>
              <a:ea typeface="ＭＳ Ｐゴシック" pitchFamily="32" charset="-128"/>
              <a:cs typeface="Times New Roman" panose="02020603050405020304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z="1400" b="1" dirty="0" smtClean="0">
              <a:solidFill>
                <a:srgbClr val="D9D9D9"/>
              </a:solidFill>
              <a:latin typeface="Times New Roman" panose="02020603050405020304" pitchFamily="18" charset="0"/>
              <a:ea typeface="ＭＳ Ｐゴシック" pitchFamily="32" charset="-128"/>
              <a:cs typeface="Times New Roman" panose="02020603050405020304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z="1400" b="1" dirty="0">
              <a:solidFill>
                <a:srgbClr val="D9D9D9"/>
              </a:solidFill>
              <a:latin typeface="Times New Roman" panose="02020603050405020304" pitchFamily="18" charset="0"/>
              <a:ea typeface="ＭＳ Ｐゴシック" pitchFamily="32" charset="-128"/>
              <a:cs typeface="Times New Roman" panose="02020603050405020304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z="1400" b="1" dirty="0" smtClean="0">
              <a:solidFill>
                <a:srgbClr val="D9D9D9"/>
              </a:solidFill>
              <a:latin typeface="Times New Roman" panose="02020603050405020304" pitchFamily="18" charset="0"/>
              <a:ea typeface="ＭＳ Ｐゴシック" pitchFamily="32" charset="-128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644008" y="1788542"/>
            <a:ext cx="484632" cy="321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083904" y="3605549"/>
            <a:ext cx="698935" cy="362320"/>
          </a:xfrm>
          <a:prstGeom prst="downArrow">
            <a:avLst/>
          </a:prstGeom>
          <a:solidFill>
            <a:schemeClr val="tx1">
              <a:lumMod val="50000"/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303240" y="4094259"/>
            <a:ext cx="476664" cy="463492"/>
          </a:xfrm>
          <a:prstGeom prst="rightArrow">
            <a:avLst/>
          </a:prstGeom>
          <a:solidFill>
            <a:schemeClr val="tx1">
              <a:lumMod val="50000"/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723537" y="4193426"/>
            <a:ext cx="476664" cy="578344"/>
          </a:xfrm>
          <a:prstGeom prst="rightArrow">
            <a:avLst/>
          </a:prstGeom>
          <a:solidFill>
            <a:schemeClr val="tx1">
              <a:lumMod val="50000"/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4122" y="4652663"/>
            <a:ext cx="2363705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800" indent="-812800" algn="just" defTabSz="449263" fontAlgn="base">
              <a:spcAft>
                <a:spcPts val="600"/>
              </a:spcAft>
              <a:buClr>
                <a:srgbClr val="000000"/>
              </a:buClr>
              <a:buSzPct val="100000"/>
            </a:pPr>
            <a:r>
              <a:rPr lang="ru-RU" sz="1200" dirty="0" smtClean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32" charset="-128"/>
                <a:cs typeface="Times New Roman" panose="02020603050405020304" pitchFamily="18" charset="0"/>
              </a:rPr>
              <a:t>Устанавливает общие </a:t>
            </a:r>
            <a:r>
              <a:rPr lang="ru-RU" sz="1200" dirty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32" charset="-128"/>
                <a:cs typeface="Times New Roman" panose="02020603050405020304" pitchFamily="18" charset="0"/>
              </a:rPr>
              <a:t>правила </a:t>
            </a:r>
            <a:r>
              <a:rPr lang="ru-RU" sz="1200" dirty="0" smtClean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32" charset="-128"/>
                <a:cs typeface="Times New Roman" panose="02020603050405020304" pitchFamily="18" charset="0"/>
              </a:rPr>
              <a:t>нормирования:</a:t>
            </a:r>
          </a:p>
          <a:p>
            <a:pPr marL="284400" indent="-2844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32" charset="-128"/>
                <a:cs typeface="Times New Roman" panose="02020603050405020304" pitchFamily="18" charset="0"/>
              </a:rPr>
              <a:t>Общие требования </a:t>
            </a:r>
            <a:r>
              <a:rPr lang="ru-RU" sz="1200" dirty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32" charset="-128"/>
                <a:cs typeface="Times New Roman" panose="02020603050405020304" pitchFamily="18" charset="0"/>
              </a:rPr>
              <a:t>к актам о нормировании;</a:t>
            </a:r>
          </a:p>
          <a:p>
            <a:pPr marL="284400" indent="-2844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32" charset="-128"/>
                <a:cs typeface="Times New Roman" panose="02020603050405020304" pitchFamily="18" charset="0"/>
              </a:rPr>
              <a:t>общие </a:t>
            </a:r>
            <a:r>
              <a:rPr lang="ru-RU" sz="1200" dirty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32" charset="-128"/>
                <a:cs typeface="Times New Roman" panose="02020603050405020304" pitchFamily="18" charset="0"/>
              </a:rPr>
              <a:t>требования к отдельным видам товаров, работ, услуг </a:t>
            </a:r>
            <a:endParaRPr lang="ru-RU" sz="1200" dirty="0" smtClean="0">
              <a:solidFill>
                <a:srgbClr val="146194">
                  <a:lumMod val="50000"/>
                </a:srgbClr>
              </a:solidFill>
              <a:latin typeface="Times New Roman" panose="02020603050405020304" pitchFamily="18" charset="0"/>
              <a:ea typeface="ＭＳ Ｐゴシック" pitchFamily="32" charset="-128"/>
              <a:cs typeface="Times New Roman" panose="02020603050405020304" pitchFamily="18" charset="0"/>
            </a:endParaRPr>
          </a:p>
          <a:p>
            <a:pPr marL="284400" indent="-2844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32" charset="-128"/>
                <a:cs typeface="Times New Roman" panose="02020603050405020304" pitchFamily="18" charset="0"/>
              </a:rPr>
              <a:t>Общие требования </a:t>
            </a:r>
            <a:r>
              <a:rPr lang="ru-RU" sz="1200" dirty="0" smtClean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32" charset="-128"/>
                <a:cs typeface="Times New Roman" panose="02020603050405020304" pitchFamily="18" charset="0"/>
              </a:rPr>
              <a:t> к определению нормативных затрат на обеспечение функций гос. (</a:t>
            </a:r>
            <a:r>
              <a:rPr lang="ru-RU" sz="1200" dirty="0" err="1" smtClean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32" charset="-128"/>
                <a:cs typeface="Times New Roman" panose="02020603050405020304" pitchFamily="18" charset="0"/>
              </a:rPr>
              <a:t>мун</a:t>
            </a:r>
            <a:r>
              <a:rPr lang="ru-RU" sz="1200" dirty="0" smtClean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32" charset="-128"/>
                <a:cs typeface="Times New Roman" panose="02020603050405020304" pitchFamily="18" charset="0"/>
              </a:rPr>
              <a:t>.) органов</a:t>
            </a:r>
            <a:endParaRPr lang="ru-RU" sz="1200" dirty="0">
              <a:solidFill>
                <a:srgbClr val="146194">
                  <a:lumMod val="50000"/>
                </a:srgbClr>
              </a:solidFill>
              <a:latin typeface="Times New Roman" panose="02020603050405020304" pitchFamily="18" charset="0"/>
              <a:ea typeface="ＭＳ Ｐゴシック" pitchFamily="32" charset="-128"/>
              <a:cs typeface="Times New Roman" panose="02020603050405020304" pitchFamily="18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2400" dirty="0">
              <a:solidFill>
                <a:srgbClr val="C62324">
                  <a:lumMod val="50000"/>
                </a:srgbClr>
              </a:solidFill>
              <a:latin typeface="Arial" charset="0"/>
              <a:ea typeface="ＭＳ Ｐゴシック" pitchFamily="32" charset="-128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79904" y="5274561"/>
            <a:ext cx="31223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200" dirty="0" smtClean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32" charset="-128"/>
                <a:cs typeface="Times New Roman" panose="02020603050405020304" pitchFamily="18" charset="0"/>
              </a:rPr>
              <a:t>Устанавливают:</a:t>
            </a:r>
          </a:p>
          <a:p>
            <a:pPr marL="2857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32" charset="-128"/>
                <a:cs typeface="Times New Roman" panose="02020603050405020304" pitchFamily="18" charset="0"/>
              </a:rPr>
              <a:t>требования </a:t>
            </a:r>
            <a:r>
              <a:rPr lang="ru-RU" sz="1200" dirty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32" charset="-128"/>
                <a:cs typeface="Times New Roman" panose="02020603050405020304" pitchFamily="18" charset="0"/>
              </a:rPr>
              <a:t>к актам о нормировании;</a:t>
            </a:r>
          </a:p>
          <a:p>
            <a:pPr marL="2857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32" charset="-128"/>
                <a:cs typeface="Times New Roman" panose="02020603050405020304" pitchFamily="18" charset="0"/>
              </a:rPr>
              <a:t>требования к отдельным видам товаров, работ, </a:t>
            </a:r>
            <a:r>
              <a:rPr lang="ru-RU" sz="1200" dirty="0" smtClean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32" charset="-128"/>
                <a:cs typeface="Times New Roman" panose="02020603050405020304" pitchFamily="18" charset="0"/>
              </a:rPr>
              <a:t>услуг</a:t>
            </a:r>
          </a:p>
          <a:p>
            <a:pPr marL="2857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32" charset="-128"/>
                <a:cs typeface="Times New Roman" panose="02020603050405020304" pitchFamily="18" charset="0"/>
              </a:rPr>
              <a:t>требования </a:t>
            </a:r>
            <a:r>
              <a:rPr lang="ru-RU" sz="1200" dirty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32" charset="-128"/>
                <a:cs typeface="Times New Roman" panose="02020603050405020304" pitchFamily="18" charset="0"/>
              </a:rPr>
              <a:t>к определению нормативных затрат на обеспечение функций гос. (</a:t>
            </a:r>
            <a:r>
              <a:rPr lang="ru-RU" sz="1200" dirty="0" err="1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32" charset="-128"/>
                <a:cs typeface="Times New Roman" panose="02020603050405020304" pitchFamily="18" charset="0"/>
              </a:rPr>
              <a:t>мун</a:t>
            </a:r>
            <a:r>
              <a:rPr lang="ru-RU" sz="1200" dirty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32" charset="-128"/>
                <a:cs typeface="Times New Roman" panose="02020603050405020304" pitchFamily="18" charset="0"/>
              </a:rPr>
              <a:t>.) органов</a:t>
            </a:r>
          </a:p>
          <a:p>
            <a:pPr marL="285750" indent="-28575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endParaRPr lang="ru-RU" sz="1200" dirty="0">
              <a:solidFill>
                <a:srgbClr val="146194">
                  <a:lumMod val="50000"/>
                </a:srgbClr>
              </a:solidFill>
              <a:latin typeface="Times New Roman" panose="02020603050405020304" pitchFamily="18" charset="0"/>
              <a:ea typeface="ＭＳ Ｐゴシック" pitchFamily="32" charset="-128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92334" y="5295820"/>
            <a:ext cx="27226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1200" dirty="0" smtClean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32" charset="-128"/>
                <a:cs typeface="Times New Roman" panose="02020603050405020304" pitchFamily="18" charset="0"/>
              </a:rPr>
              <a:t>Утверждают: </a:t>
            </a:r>
          </a:p>
          <a:p>
            <a:pPr marL="285750" indent="-285750"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32" charset="-128"/>
                <a:cs typeface="Times New Roman" panose="02020603050405020304" pitchFamily="18" charset="0"/>
              </a:rPr>
              <a:t>требования </a:t>
            </a:r>
            <a:r>
              <a:rPr lang="ru-RU" sz="1200" dirty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32" charset="-128"/>
                <a:cs typeface="Times New Roman" panose="02020603050405020304" pitchFamily="18" charset="0"/>
              </a:rPr>
              <a:t>к закупаемым ими </a:t>
            </a:r>
            <a:r>
              <a:rPr lang="ru-RU" sz="1200" dirty="0" smtClean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32" charset="-128"/>
                <a:cs typeface="Times New Roman" panose="02020603050405020304" pitchFamily="18" charset="0"/>
              </a:rPr>
              <a:t>товарам, работам, услугам </a:t>
            </a:r>
          </a:p>
          <a:p>
            <a:pPr marL="285750" indent="-285750"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32" charset="-128"/>
                <a:cs typeface="Times New Roman" panose="02020603050405020304" pitchFamily="18" charset="0"/>
              </a:rPr>
              <a:t>нормативные затраты </a:t>
            </a:r>
            <a:r>
              <a:rPr lang="ru-RU" sz="1200" dirty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32" charset="-128"/>
                <a:cs typeface="Times New Roman" panose="02020603050405020304" pitchFamily="18" charset="0"/>
              </a:rPr>
              <a:t>на обеспечение функций гос. (</a:t>
            </a:r>
            <a:r>
              <a:rPr lang="ru-RU" sz="1200" dirty="0" err="1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32" charset="-128"/>
                <a:cs typeface="Times New Roman" panose="02020603050405020304" pitchFamily="18" charset="0"/>
              </a:rPr>
              <a:t>мун</a:t>
            </a:r>
            <a:r>
              <a:rPr lang="ru-RU" sz="1200" dirty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ea typeface="ＭＳ Ｐゴシック" pitchFamily="32" charset="-128"/>
                <a:cs typeface="Times New Roman" panose="02020603050405020304" pitchFamily="18" charset="0"/>
              </a:rPr>
              <a:t>.) органов</a:t>
            </a:r>
          </a:p>
          <a:p>
            <a:pPr marL="285750" indent="-285750" algn="just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endParaRPr lang="ru-RU" sz="1200" dirty="0">
              <a:solidFill>
                <a:srgbClr val="146194">
                  <a:lumMod val="50000"/>
                </a:srgbClr>
              </a:solidFill>
              <a:latin typeface="Times New Roman" panose="02020603050405020304" pitchFamily="18" charset="0"/>
              <a:ea typeface="ＭＳ Ｐゴシック" pitchFamily="32" charset="-128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87093" y="6188075"/>
            <a:ext cx="856907" cy="6699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6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6170" y="-6357"/>
            <a:ext cx="7895271" cy="953630"/>
          </a:xfrm>
        </p:spPr>
        <p:txBody>
          <a:bodyPr>
            <a:noAutofit/>
          </a:bodyPr>
          <a:lstStyle/>
          <a:p>
            <a:pPr marL="182880" algn="ctr"/>
            <a:r>
              <a:rPr lang="ru-RU" sz="2400" b="1" spc="3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Нормирование в сфере закупок</a:t>
            </a:r>
            <a:br>
              <a:rPr lang="ru-RU" sz="2400" b="1" spc="3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spc="3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1"/>
            <a:ext cx="1064753" cy="1196752"/>
          </a:xfrm>
          <a:prstGeom prst="rect">
            <a:avLst/>
          </a:prstGeom>
          <a:effectLst>
            <a:glow>
              <a:schemeClr val="accent1">
                <a:alpha val="51000"/>
              </a:schemeClr>
            </a:glow>
            <a:outerShdw blurRad="12700" dir="1740000" sx="1000" sy="1000" algn="ctr" rotWithShape="0">
              <a:srgbClr val="000000"/>
            </a:outerShdw>
            <a:reflection blurRad="12700" endPos="0" dir="5400000" sy="-100000" algn="bl" rotWithShape="0"/>
            <a:softEdge rad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5495" y="1268760"/>
            <a:ext cx="890594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подготовки к вступлению в силу статьи 19 Федерального закона  Правительством Российской Федерации принято постановление №1047 от 13 октября 2014 года</a:t>
            </a:r>
          </a:p>
          <a:p>
            <a:pPr algn="ctr"/>
            <a:r>
              <a:rPr lang="ru-RU" b="1" u="sng" dirty="0" smtClean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общих требованиях к определению нормативных затрат на обеспечение функций государственных органов, органов управления государственными внебюджетными фондами и муниципальных органов», которым установлены:</a:t>
            </a:r>
          </a:p>
          <a:p>
            <a:pPr algn="ctr"/>
            <a:endParaRPr lang="ru-RU" sz="1600" b="1" u="sng" dirty="0" smtClean="0">
              <a:solidFill>
                <a:srgbClr val="14619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и составы нормативных затрат на</a:t>
            </a:r>
            <a:r>
              <a:rPr lang="ru-RU" sz="1600" b="1" dirty="0" smtClean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ctr">
              <a:buFont typeface="Wingdings" pitchFamily="2" charset="2"/>
              <a:buChar char="ü"/>
            </a:pPr>
            <a:endParaRPr lang="ru-RU" sz="1400" b="1" u="sng" dirty="0" smtClean="0">
              <a:solidFill>
                <a:srgbClr val="14619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Закупку </a:t>
            </a:r>
            <a:r>
              <a:rPr lang="ru-RU" sz="1600" b="1" dirty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товаров, работ, </a:t>
            </a:r>
            <a:r>
              <a:rPr lang="ru-RU" sz="1600" b="1" dirty="0" smtClean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на научно-исследовательские и опытно-конструкторские работы</a:t>
            </a: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Информационно-коммуникационные технологии</a:t>
            </a: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 государственного (муниципального) имущества</a:t>
            </a: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строительства, реконструкции, технического перевооружения объектов капитального строительства</a:t>
            </a: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профессиональное образование </a:t>
            </a: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затраты</a:t>
            </a:r>
          </a:p>
          <a:p>
            <a:pPr algn="ctr"/>
            <a:endParaRPr lang="ru-RU" sz="1600" b="1" u="sng" dirty="0" smtClean="0">
              <a:solidFill>
                <a:srgbClr val="14619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endParaRPr lang="ru-RU" sz="1400" b="1" u="sng" dirty="0" smtClean="0">
              <a:solidFill>
                <a:srgbClr val="14619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endParaRPr lang="ru-RU" sz="1400" b="1" u="sng" dirty="0" smtClean="0">
              <a:solidFill>
                <a:srgbClr val="14619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endParaRPr lang="ru-RU" sz="1400" b="1" u="sng" dirty="0" smtClean="0">
              <a:solidFill>
                <a:srgbClr val="14619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endParaRPr lang="ru-RU" sz="1400" b="1" u="sng" dirty="0" smtClean="0">
              <a:solidFill>
                <a:srgbClr val="14619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u="sng" dirty="0">
              <a:solidFill>
                <a:srgbClr val="14619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 flipH="1" flipV="1">
            <a:off x="9144000" y="6858000"/>
            <a:ext cx="45719" cy="45719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86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6170" y="-6357"/>
            <a:ext cx="7895271" cy="953630"/>
          </a:xfrm>
        </p:spPr>
        <p:txBody>
          <a:bodyPr>
            <a:noAutofit/>
          </a:bodyPr>
          <a:lstStyle/>
          <a:p>
            <a:pPr marL="182880" algn="ctr"/>
            <a:r>
              <a:rPr lang="ru-RU" sz="2400" b="1" spc="3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Нормирование в сфере закупок</a:t>
            </a:r>
            <a:br>
              <a:rPr lang="ru-RU" sz="2400" b="1" spc="3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spc="3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1"/>
            <a:ext cx="1064753" cy="1196752"/>
          </a:xfrm>
          <a:prstGeom prst="rect">
            <a:avLst/>
          </a:prstGeom>
          <a:effectLst>
            <a:glow>
              <a:schemeClr val="accent1">
                <a:alpha val="51000"/>
              </a:schemeClr>
            </a:glow>
            <a:outerShdw blurRad="12700" dir="1740000" sx="1000" sy="1000" algn="ctr" rotWithShape="0">
              <a:srgbClr val="000000"/>
            </a:outerShdw>
            <a:reflection blurRad="12700" endPos="0" dir="5400000" sy="-100000" algn="bl" rotWithShape="0"/>
            <a:softEdge rad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5495" y="1268760"/>
            <a:ext cx="890594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подготовки к вступлению в силу статьи 19 Федерального закона  Главным управлением организации торгов Самарской области разработаны и приняты:</a:t>
            </a:r>
          </a:p>
          <a:p>
            <a:pPr algn="ctr"/>
            <a:endParaRPr lang="ru-RU" sz="1600" b="1" u="sng" dirty="0" smtClean="0">
              <a:solidFill>
                <a:srgbClr val="14619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r>
              <a:rPr lang="ru-RU" sz="1600" b="1" dirty="0" smtClean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 типовых продуктов питания, закупаемых для нужд государственных заказчиков, а также типовые формы технического задания и государственного  контракта</a:t>
            </a:r>
          </a:p>
          <a:p>
            <a:pPr marL="342900" indent="-342900" algn="ctr">
              <a:buFontTx/>
              <a:buAutoNum type="arabicPeriod"/>
            </a:pPr>
            <a:endParaRPr lang="ru-RU" sz="1600" b="1" dirty="0">
              <a:solidFill>
                <a:srgbClr val="14619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endParaRPr lang="ru-RU" sz="1600" b="1" dirty="0" smtClean="0">
              <a:solidFill>
                <a:srgbClr val="14619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endParaRPr lang="ru-RU" sz="1600" dirty="0">
              <a:solidFill>
                <a:srgbClr val="14619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solidFill>
                <a:srgbClr val="14619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endParaRPr lang="ru-RU" sz="1600" b="1" dirty="0" smtClean="0">
              <a:solidFill>
                <a:srgbClr val="14619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AutoNum type="arabicPeriod"/>
            </a:pPr>
            <a:endParaRPr lang="ru-RU" sz="1600" b="1" dirty="0" smtClean="0">
              <a:solidFill>
                <a:srgbClr val="14619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14619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Типовые формы технического задания и государственного контракта на поставку горюче-смазочных материалов</a:t>
            </a:r>
          </a:p>
          <a:p>
            <a:pPr marL="285750" indent="-285750" algn="ctr">
              <a:buFont typeface="Wingdings" pitchFamily="2" charset="2"/>
              <a:buChar char="ü"/>
            </a:pPr>
            <a:endParaRPr lang="ru-RU" sz="1400" b="1" u="sng" dirty="0" smtClean="0">
              <a:solidFill>
                <a:srgbClr val="14619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itchFamily="2" charset="2"/>
              <a:buChar char="ü"/>
            </a:pPr>
            <a:endParaRPr lang="ru-RU" sz="1400" b="1" u="sng" dirty="0" smtClean="0">
              <a:solidFill>
                <a:srgbClr val="14619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u="sng" dirty="0" smtClean="0">
              <a:solidFill>
                <a:srgbClr val="14619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endParaRPr lang="ru-RU" sz="1400" b="1" u="sng" dirty="0" smtClean="0">
              <a:solidFill>
                <a:srgbClr val="14619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u="sng" dirty="0">
              <a:solidFill>
                <a:srgbClr val="14619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 flipH="1" flipV="1">
            <a:off x="9144000" y="6858000"/>
            <a:ext cx="45719" cy="45719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089" y="4653136"/>
            <a:ext cx="3036938" cy="171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2029768" cy="135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955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2"/>
          <p:cNvSpPr>
            <a:spLocks noGrp="1"/>
          </p:cNvSpPr>
          <p:nvPr>
            <p:ph type="title"/>
          </p:nvPr>
        </p:nvSpPr>
        <p:spPr>
          <a:xfrm>
            <a:off x="1115616" y="-12699"/>
            <a:ext cx="7226697" cy="149748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1800" b="1" dirty="0" smtClean="0">
                <a:latin typeface="Verdana" pitchFamily="34" charset="0"/>
              </a:rPr>
              <a:t>Уточнение порядка утверждения </a:t>
            </a:r>
            <a:br>
              <a:rPr lang="ru-RU" altLang="ru-RU" sz="1800" b="1" dirty="0" smtClean="0">
                <a:latin typeface="Verdana" pitchFamily="34" charset="0"/>
              </a:rPr>
            </a:br>
            <a:r>
              <a:rPr lang="ru-RU" altLang="ru-RU" sz="1800" b="1" dirty="0" smtClean="0">
                <a:latin typeface="Verdana" pitchFamily="34" charset="0"/>
              </a:rPr>
              <a:t>требований к закупаемым на основании правил нормирования товарам, работам, услугам </a:t>
            </a:r>
            <a:br>
              <a:rPr lang="ru-RU" altLang="ru-RU" sz="1800" b="1" dirty="0" smtClean="0">
                <a:latin typeface="Verdana" pitchFamily="34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latin typeface="Verdana" pitchFamily="34" charset="0"/>
              </a:rPr>
              <a:t>(ч.5 ст.19)</a:t>
            </a:r>
            <a:endParaRPr lang="ru-RU" altLang="ru-RU" sz="1800" b="1" dirty="0" smtClean="0">
              <a:latin typeface="Verdana" pitchFamily="34" charset="0"/>
            </a:endParaRPr>
          </a:p>
        </p:txBody>
      </p:sp>
      <p:sp>
        <p:nvSpPr>
          <p:cNvPr id="25605" name="Прямоугольник 7"/>
          <p:cNvSpPr>
            <a:spLocks noChangeArrowheads="1"/>
          </p:cNvSpPr>
          <p:nvPr/>
        </p:nvSpPr>
        <p:spPr bwMode="auto">
          <a:xfrm>
            <a:off x="0" y="127000"/>
            <a:ext cx="8640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endParaRPr lang="ru-RU" altLang="ru-RU" sz="1400" b="1"/>
          </a:p>
        </p:txBody>
      </p:sp>
      <p:sp>
        <p:nvSpPr>
          <p:cNvPr id="25606" name="Text Box 10"/>
          <p:cNvSpPr txBox="1">
            <a:spLocks noChangeArrowheads="1"/>
          </p:cNvSpPr>
          <p:nvPr/>
        </p:nvSpPr>
        <p:spPr bwMode="auto">
          <a:xfrm>
            <a:off x="91281" y="1417638"/>
            <a:ext cx="77041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ru-RU" altLang="ru-RU" sz="1400" b="1" u="sng">
                <a:solidFill>
                  <a:srgbClr val="C00000"/>
                </a:solidFill>
                <a:latin typeface="Verdana" pitchFamily="34" charset="0"/>
              </a:rPr>
              <a:t>ПРАВИТЕЛЬСТВО РФ</a:t>
            </a:r>
          </a:p>
          <a:p>
            <a:pPr eaLnBrk="1" hangingPunct="1">
              <a:buFont typeface="Wingdings" pitchFamily="2" charset="2"/>
              <a:buChar char="Ø"/>
            </a:pPr>
            <a:r>
              <a:rPr kumimoji="0" lang="ru-RU" altLang="ru-RU" sz="1400" b="1">
                <a:solidFill>
                  <a:srgbClr val="1F497D"/>
                </a:solidFill>
                <a:latin typeface="Verdana" pitchFamily="34" charset="0"/>
              </a:rPr>
              <a:t>общие правила нормирования;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kumimoji="0" lang="ru-RU" altLang="ru-RU" sz="1400" b="1">
                <a:solidFill>
                  <a:srgbClr val="1F497D"/>
                </a:solidFill>
                <a:latin typeface="Verdana" pitchFamily="34" charset="0"/>
              </a:rPr>
              <a:t>правила разработки актов;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kumimoji="0" lang="ru-RU" altLang="ru-RU" sz="1400" b="1">
                <a:solidFill>
                  <a:srgbClr val="1F497D"/>
                </a:solidFill>
                <a:latin typeface="Verdana" pitchFamily="34" charset="0"/>
              </a:rPr>
              <a:t>требования к отдельным видам товаров, работ, услуг.</a:t>
            </a:r>
          </a:p>
        </p:txBody>
      </p:sp>
      <p:sp>
        <p:nvSpPr>
          <p:cNvPr id="25607" name="Text Box 11"/>
          <p:cNvSpPr txBox="1">
            <a:spLocks noChangeArrowheads="1"/>
          </p:cNvSpPr>
          <p:nvPr/>
        </p:nvSpPr>
        <p:spPr bwMode="auto">
          <a:xfrm>
            <a:off x="1331913" y="2371725"/>
            <a:ext cx="561657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ru-RU" altLang="ru-RU" sz="1400" b="1" u="sng">
                <a:solidFill>
                  <a:srgbClr val="C00000"/>
                </a:solidFill>
                <a:latin typeface="Verdana" pitchFamily="34" charset="0"/>
              </a:rPr>
              <a:t>ПРАВИТЕЛЬСТВО РФ, ВЫСШИЕ ИСПОЛНИТЕЛЬНЫЕ ОРГАНЫ СУБЪЕКТОВ РФ, МЕСТНЫЕ АДМИНИСТРАЦИИ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ru-RU" altLang="ru-RU" sz="1400" b="1">
                <a:solidFill>
                  <a:srgbClr val="1F497D"/>
                </a:solidFill>
                <a:latin typeface="Verdana" pitchFamily="34" charset="0"/>
              </a:rPr>
              <a:t>правила нормирования</a:t>
            </a:r>
          </a:p>
        </p:txBody>
      </p:sp>
      <p:sp>
        <p:nvSpPr>
          <p:cNvPr id="25608" name="Text Box 13"/>
          <p:cNvSpPr txBox="1">
            <a:spLocks noChangeArrowheads="1"/>
          </p:cNvSpPr>
          <p:nvPr/>
        </p:nvSpPr>
        <p:spPr bwMode="auto">
          <a:xfrm>
            <a:off x="2528888" y="3429000"/>
            <a:ext cx="58324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ru-RU" altLang="ru-RU" sz="1400" b="1" u="sng">
                <a:solidFill>
                  <a:srgbClr val="C00000"/>
                </a:solidFill>
                <a:latin typeface="Verdana" pitchFamily="34" charset="0"/>
              </a:rPr>
              <a:t>ГОСУДАРСТВЕННЫЕ И МУНИЦИПАЛЬНЫЕ ОРГАНЫ, ОРГАНЫ  УПРАВЛЕНИЯ ГОСУДАРСТВЕННЫМИ ВНЕБЮДЖЕТНЫМИ ФОНДАМИ  </a:t>
            </a:r>
            <a:endParaRPr kumimoji="0" lang="ru-RU" altLang="ru-RU" sz="1400" b="1">
              <a:solidFill>
                <a:srgbClr val="C00000"/>
              </a:solidFill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kumimoji="0" lang="ru-RU" altLang="ru-RU" sz="1400" b="1">
                <a:solidFill>
                  <a:srgbClr val="1F497D"/>
                </a:solidFill>
                <a:latin typeface="Verdana" pitchFamily="34" charset="0"/>
              </a:rPr>
              <a:t> требования к товарам, работам, услугам</a:t>
            </a:r>
          </a:p>
          <a:p>
            <a:pPr eaLnBrk="1" hangingPunct="1"/>
            <a:r>
              <a:rPr kumimoji="0" lang="ru-RU" altLang="ru-RU" sz="1400" b="1">
                <a:solidFill>
                  <a:srgbClr val="1F497D"/>
                </a:solidFill>
                <a:latin typeface="Verdana" pitchFamily="34" charset="0"/>
              </a:rPr>
              <a:t>                 </a:t>
            </a:r>
            <a:endParaRPr kumimoji="0" lang="ru-RU" altLang="ru-RU" sz="1600" b="1">
              <a:solidFill>
                <a:srgbClr val="1F497D"/>
              </a:solidFill>
              <a:latin typeface="Verdana" pitchFamily="34" charset="0"/>
            </a:endParaRPr>
          </a:p>
        </p:txBody>
      </p:sp>
      <p:sp>
        <p:nvSpPr>
          <p:cNvPr id="16" name="Стрелка углом вверх 15"/>
          <p:cNvSpPr/>
          <p:nvPr/>
        </p:nvSpPr>
        <p:spPr>
          <a:xfrm rot="5400000">
            <a:off x="395288" y="2227262"/>
            <a:ext cx="431800" cy="720725"/>
          </a:xfrm>
          <a:prstGeom prst="bentUpArrow">
            <a:avLst/>
          </a:prstGeom>
          <a:solidFill>
            <a:srgbClr val="1F497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Стрелка углом вверх 16"/>
          <p:cNvSpPr/>
          <p:nvPr/>
        </p:nvSpPr>
        <p:spPr>
          <a:xfrm rot="5400000">
            <a:off x="1592263" y="3376613"/>
            <a:ext cx="447675" cy="720725"/>
          </a:xfrm>
          <a:prstGeom prst="bentUpArrow">
            <a:avLst/>
          </a:prstGeom>
          <a:solidFill>
            <a:srgbClr val="1F497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71450" y="4846638"/>
            <a:ext cx="3568700" cy="18161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400" b="1" smtClean="0">
                <a:solidFill>
                  <a:srgbClr val="161645"/>
                </a:solidFill>
              </a:rPr>
              <a:t>Государственными и муниципальными органами, органами  управления государственными внебюджетными фондами и их территориальными органами (подразделениями) и подведомственными КУ и БУ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6975" y="5629275"/>
            <a:ext cx="3335338" cy="95408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400" b="1" smtClean="0">
                <a:solidFill>
                  <a:srgbClr val="161645"/>
                </a:solidFill>
              </a:rPr>
              <a:t>Автономными учреждениями, ГУП, МУП, </a:t>
            </a:r>
          </a:p>
          <a:p>
            <a:pPr algn="ctr" eaLnBrk="1" hangingPunct="1">
              <a:defRPr/>
            </a:pPr>
            <a:r>
              <a:rPr lang="ru-RU" sz="1400" b="1" smtClean="0">
                <a:solidFill>
                  <a:srgbClr val="161645"/>
                </a:solidFill>
              </a:rPr>
              <a:t>осуществляющие закупки</a:t>
            </a:r>
          </a:p>
          <a:p>
            <a:pPr algn="ctr" eaLnBrk="1" hangingPunct="1">
              <a:defRPr/>
            </a:pPr>
            <a:r>
              <a:rPr lang="ru-RU" sz="1400" b="1" smtClean="0">
                <a:solidFill>
                  <a:srgbClr val="161645"/>
                </a:solidFill>
              </a:rPr>
              <a:t> по п. 6 ч. 15</a:t>
            </a:r>
            <a:endParaRPr lang="ru-RU" sz="1200" smtClean="0">
              <a:solidFill>
                <a:srgbClr val="161645"/>
              </a:solidFill>
            </a:endParaRPr>
          </a:p>
        </p:txBody>
      </p:sp>
      <p:sp>
        <p:nvSpPr>
          <p:cNvPr id="12" name="Стрелка углом вверх 11"/>
          <p:cNvSpPr/>
          <p:nvPr/>
        </p:nvSpPr>
        <p:spPr>
          <a:xfrm rot="5400000" flipV="1">
            <a:off x="3352801" y="5437187"/>
            <a:ext cx="1573212" cy="392113"/>
          </a:xfrm>
          <a:prstGeom prst="bentUpArrow">
            <a:avLst/>
          </a:prstGeom>
          <a:solidFill>
            <a:srgbClr val="1F497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4" name="Стрелка углом вверх 23"/>
          <p:cNvSpPr/>
          <p:nvPr/>
        </p:nvSpPr>
        <p:spPr>
          <a:xfrm rot="5400000">
            <a:off x="3967163" y="5459413"/>
            <a:ext cx="1560512" cy="360362"/>
          </a:xfrm>
          <a:prstGeom prst="bentUpArrow">
            <a:avLst/>
          </a:prstGeom>
          <a:solidFill>
            <a:srgbClr val="1F497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5615" name="TextBox 19"/>
          <p:cNvSpPr txBox="1">
            <a:spLocks noChangeArrowheads="1"/>
          </p:cNvSpPr>
          <p:nvPr/>
        </p:nvSpPr>
        <p:spPr bwMode="auto">
          <a:xfrm>
            <a:off x="5443538" y="5013325"/>
            <a:ext cx="2232025" cy="4000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kumimoji="0" lang="ru-RU" altLang="ru-RU" sz="2000" b="1">
                <a:solidFill>
                  <a:srgbClr val="C00000"/>
                </a:solidFill>
                <a:latin typeface="Verdana" pitchFamily="34" charset="0"/>
              </a:rPr>
              <a:t>Исключаются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5026025" y="5413375"/>
            <a:ext cx="3052763" cy="13081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5178425" y="5419725"/>
            <a:ext cx="2886075" cy="137477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3548063" y="4414838"/>
            <a:ext cx="1873250" cy="3381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smtClean="0">
                <a:solidFill>
                  <a:srgbClr val="1F497D"/>
                </a:solidFill>
                <a:latin typeface="Arial" panose="020B0604020202020204" pitchFamily="34" charset="0"/>
              </a:rPr>
              <a:t>ЗАКУПАЕМЫМ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1"/>
            <a:ext cx="1064753" cy="1196752"/>
          </a:xfrm>
          <a:prstGeom prst="rect">
            <a:avLst/>
          </a:prstGeom>
          <a:effectLst>
            <a:glow>
              <a:schemeClr val="accent1">
                <a:alpha val="51000"/>
              </a:schemeClr>
            </a:glow>
            <a:outerShdw blurRad="12700" dir="1740000" sx="1000" sy="1000" algn="ctr" rotWithShape="0">
              <a:srgbClr val="000000"/>
            </a:outerShdw>
            <a:reflection blurRad="12700"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45452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492896"/>
            <a:ext cx="7895271" cy="1152127"/>
          </a:xfrm>
        </p:spPr>
        <p:txBody>
          <a:bodyPr>
            <a:noAutofit/>
          </a:bodyPr>
          <a:lstStyle/>
          <a:p>
            <a:pPr marL="182880" algn="ctr"/>
            <a:r>
              <a:rPr lang="ru-RU" sz="3600" b="1" spc="3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spc="3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0" y="1"/>
            <a:ext cx="1064753" cy="1196752"/>
          </a:xfrm>
          <a:prstGeom prst="rect">
            <a:avLst/>
          </a:prstGeom>
          <a:effectLst>
            <a:glow>
              <a:schemeClr val="accent1">
                <a:alpha val="51000"/>
              </a:schemeClr>
            </a:glow>
            <a:outerShdw blurRad="12700" dir="1740000" sx="1000" sy="1000" algn="ctr" rotWithShape="0">
              <a:srgbClr val="000000"/>
            </a:outerShdw>
            <a:reflection blurRad="12700"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444436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1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6702</TotalTime>
  <Words>469</Words>
  <Application>Microsoft Office PowerPoint</Application>
  <PresentationFormat>Экран (4:3)</PresentationFormat>
  <Paragraphs>73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Сектор</vt:lpstr>
      <vt:lpstr>1_Сектор</vt:lpstr>
      <vt:lpstr>Круглый стол с участием представителей органов местного самоуправления по вопросам применения Федерального закона «О контрактной системе в сфере закупок товаров, работ, услуг для обеспечения государственных и муниципальных нужд»</vt:lpstr>
      <vt:lpstr>Поздравляем наших коллег из г.Тольятти с получением оценки рейтинга «Высокая прозрачность»</vt:lpstr>
      <vt:lpstr>Нормирование в сфере закупок </vt:lpstr>
      <vt:lpstr>Нормирование в сфере закупок </vt:lpstr>
      <vt:lpstr>Нормирование в сфере закупок </vt:lpstr>
      <vt:lpstr>Уточнение порядка утверждения  требований к закупаемым на основании правил нормирования товарам, работам, услугам  (ч.5 ст.19)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Карелина Марина Евгеньевна</dc:creator>
  <cp:lastModifiedBy>Карелина Мария Евгеньевна</cp:lastModifiedBy>
  <cp:revision>157</cp:revision>
  <cp:lastPrinted>2014-04-07T04:50:01Z</cp:lastPrinted>
  <dcterms:created xsi:type="dcterms:W3CDTF">2013-07-22T09:20:49Z</dcterms:created>
  <dcterms:modified xsi:type="dcterms:W3CDTF">2014-12-17T05:05:59Z</dcterms:modified>
</cp:coreProperties>
</file>