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232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29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2255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764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8059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05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5478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4332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3752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632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5"/>
            <a:ext cx="6806564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rls.rosminzdrav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zakupki.gov.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390" y="230846"/>
            <a:ext cx="6468745" cy="3608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latin typeface="Times New Roman"/>
                <a:cs typeface="Times New Roman"/>
              </a:rPr>
              <a:t>Часть </a:t>
            </a:r>
            <a:r>
              <a:rPr sz="1400" b="1" spc="-5" dirty="0">
                <a:latin typeface="Times New Roman"/>
                <a:cs typeface="Times New Roman"/>
              </a:rPr>
              <a:t>III. </a:t>
            </a:r>
            <a:r>
              <a:rPr sz="1400" b="1" spc="-10" dirty="0">
                <a:latin typeface="Times New Roman"/>
                <a:cs typeface="Times New Roman"/>
              </a:rPr>
              <a:t>Техническая часть.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44"/>
              </a:spcBef>
            </a:pPr>
            <a:r>
              <a:rPr sz="1200" b="1" spc="-5" dirty="0">
                <a:latin typeface="Times New Roman"/>
                <a:cs typeface="Times New Roman"/>
              </a:rPr>
              <a:t>Зака</a:t>
            </a:r>
            <a:r>
              <a:rPr sz="1200" b="1" dirty="0">
                <a:latin typeface="Times New Roman"/>
                <a:cs typeface="Times New Roman"/>
              </a:rPr>
              <a:t>з</a:t>
            </a:r>
            <a:r>
              <a:rPr sz="1200" b="1" spc="-5" dirty="0">
                <a:latin typeface="Times New Roman"/>
                <a:cs typeface="Times New Roman"/>
              </a:rPr>
              <a:t> н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 поставк</a:t>
            </a:r>
            <a:r>
              <a:rPr sz="1200" b="1" dirty="0">
                <a:latin typeface="Times New Roman"/>
                <a:cs typeface="Times New Roman"/>
              </a:rPr>
              <a:t>у</a:t>
            </a:r>
            <a:r>
              <a:rPr sz="1200" b="1" spc="-5" dirty="0">
                <a:latin typeface="Times New Roman"/>
                <a:cs typeface="Times New Roman"/>
              </a:rPr>
              <a:t> товара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Times New Roman"/>
              <a:buAutoNum type="arabicPeriod"/>
              <a:tabLst>
                <a:tab pos="3556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Наименовани</a:t>
            </a:r>
            <a:r>
              <a:rPr sz="1200" b="1" dirty="0">
                <a:latin typeface="Times New Roman"/>
                <a:cs typeface="Times New Roman"/>
              </a:rPr>
              <a:t>е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-5" dirty="0">
                <a:latin typeface="Times New Roman"/>
                <a:cs typeface="Times New Roman"/>
              </a:rPr>
              <a:t> описани</a:t>
            </a:r>
            <a:r>
              <a:rPr sz="1200" b="1" dirty="0">
                <a:latin typeface="Times New Roman"/>
                <a:cs typeface="Times New Roman"/>
              </a:rPr>
              <a:t>е</a:t>
            </a:r>
            <a:r>
              <a:rPr sz="1200" b="1" spc="-5" dirty="0">
                <a:latin typeface="Times New Roman"/>
                <a:cs typeface="Times New Roman"/>
              </a:rPr>
              <a:t> объект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 закупки</a:t>
            </a:r>
            <a:r>
              <a:rPr sz="1200" b="1" dirty="0">
                <a:latin typeface="Times New Roman"/>
                <a:cs typeface="Times New Roman"/>
              </a:rPr>
              <a:t>,</a:t>
            </a:r>
            <a:r>
              <a:rPr sz="1200" b="1" spc="-5" dirty="0">
                <a:latin typeface="Times New Roman"/>
                <a:cs typeface="Times New Roman"/>
              </a:rPr>
              <a:t> количеств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 по</a:t>
            </a:r>
            <a:r>
              <a:rPr sz="1200" b="1" dirty="0">
                <a:latin typeface="Times New Roman"/>
                <a:cs typeface="Times New Roman"/>
              </a:rPr>
              <a:t>с</a:t>
            </a:r>
            <a:r>
              <a:rPr sz="1200" b="1" spc="-5" dirty="0">
                <a:latin typeface="Times New Roman"/>
                <a:cs typeface="Times New Roman"/>
              </a:rPr>
              <a:t>тавляемог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 товара:</a:t>
            </a:r>
            <a:endParaRPr sz="1200">
              <a:latin typeface="Times New Roman"/>
              <a:cs typeface="Times New Roman"/>
            </a:endParaRPr>
          </a:p>
          <a:p>
            <a:pPr marL="354965" lvl="1" indent="-342265">
              <a:lnSpc>
                <a:spcPct val="100000"/>
              </a:lnSpc>
              <a:spcBef>
                <a:spcPts val="145"/>
              </a:spcBef>
              <a:buFont typeface="Times New Roman"/>
              <a:buAutoNum type="arabicPeriod"/>
              <a:tabLst>
                <a:tab pos="3556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Наименовани</a:t>
            </a:r>
            <a:r>
              <a:rPr sz="1200" b="1" dirty="0">
                <a:latin typeface="Times New Roman"/>
                <a:cs typeface="Times New Roman"/>
              </a:rPr>
              <a:t>е</a:t>
            </a:r>
            <a:r>
              <a:rPr sz="1200" b="1" spc="-5" dirty="0">
                <a:latin typeface="Times New Roman"/>
                <a:cs typeface="Times New Roman"/>
              </a:rPr>
              <a:t> объект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 закупки:</a:t>
            </a:r>
            <a:endParaRPr sz="1200">
              <a:latin typeface="Times New Roman"/>
              <a:cs typeface="Times New Roman"/>
            </a:endParaRPr>
          </a:p>
          <a:p>
            <a:pPr marL="12700" marR="5080" indent="360045">
              <a:lnSpc>
                <a:spcPts val="1580"/>
              </a:lnSpc>
              <a:spcBef>
                <a:spcPts val="75"/>
              </a:spcBef>
              <a:tabLst>
                <a:tab pos="1115060" algn="l"/>
                <a:tab pos="2268855" algn="l"/>
                <a:tab pos="3061335" algn="l"/>
                <a:tab pos="3863975" algn="l"/>
                <a:tab pos="4551045" algn="l"/>
                <a:tab pos="5053330" algn="l"/>
                <a:tab pos="5808980" algn="l"/>
              </a:tabLst>
            </a:pPr>
            <a:r>
              <a:rPr sz="1200" spc="-5" dirty="0">
                <a:latin typeface="Times New Roman"/>
                <a:cs typeface="Times New Roman"/>
              </a:rPr>
              <a:t>Поставк</a:t>
            </a:r>
            <a:r>
              <a:rPr sz="1200" dirty="0">
                <a:latin typeface="Times New Roman"/>
                <a:cs typeface="Times New Roman"/>
              </a:rPr>
              <a:t>а	л</a:t>
            </a:r>
            <a:r>
              <a:rPr sz="1200" spc="-5" dirty="0">
                <a:latin typeface="Times New Roman"/>
                <a:cs typeface="Times New Roman"/>
              </a:rPr>
              <a:t>екарственног</a:t>
            </a:r>
            <a:r>
              <a:rPr sz="1200" dirty="0">
                <a:latin typeface="Times New Roman"/>
                <a:cs typeface="Times New Roman"/>
              </a:rPr>
              <a:t>о	</a:t>
            </a:r>
            <a:r>
              <a:rPr sz="1200" spc="-5" dirty="0">
                <a:latin typeface="Times New Roman"/>
                <a:cs typeface="Times New Roman"/>
              </a:rPr>
              <a:t>препарат</a:t>
            </a:r>
            <a:r>
              <a:rPr sz="1200" dirty="0">
                <a:latin typeface="Times New Roman"/>
                <a:cs typeface="Times New Roman"/>
              </a:rPr>
              <a:t>а	</a:t>
            </a:r>
            <a:r>
              <a:rPr sz="1200" spc="-5" dirty="0">
                <a:latin typeface="Times New Roman"/>
                <a:cs typeface="Times New Roman"/>
              </a:rPr>
              <a:t>Иматини</a:t>
            </a:r>
            <a:r>
              <a:rPr sz="1200" dirty="0">
                <a:latin typeface="Times New Roman"/>
                <a:cs typeface="Times New Roman"/>
              </a:rPr>
              <a:t>б	</a:t>
            </a:r>
            <a:r>
              <a:rPr sz="1200" spc="-5" dirty="0">
                <a:latin typeface="Times New Roman"/>
                <a:cs typeface="Times New Roman"/>
              </a:rPr>
              <a:t>капс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л</a:t>
            </a:r>
            <a:r>
              <a:rPr sz="1200" dirty="0">
                <a:latin typeface="Times New Roman"/>
                <a:cs typeface="Times New Roman"/>
              </a:rPr>
              <a:t>ы	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/ил</a:t>
            </a:r>
            <a:r>
              <a:rPr sz="1200" dirty="0">
                <a:latin typeface="Times New Roman"/>
                <a:cs typeface="Times New Roman"/>
              </a:rPr>
              <a:t>и	</a:t>
            </a:r>
            <a:r>
              <a:rPr sz="1200" spc="-5" dirty="0">
                <a:latin typeface="Times New Roman"/>
                <a:cs typeface="Times New Roman"/>
              </a:rPr>
              <a:t>табле</a:t>
            </a:r>
            <a:r>
              <a:rPr sz="1200" dirty="0">
                <a:latin typeface="Times New Roman"/>
                <a:cs typeface="Times New Roman"/>
              </a:rPr>
              <a:t>т</a:t>
            </a:r>
            <a:r>
              <a:rPr sz="1200" spc="-5" dirty="0">
                <a:latin typeface="Times New Roman"/>
                <a:cs typeface="Times New Roman"/>
              </a:rPr>
              <a:t>ки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-5" dirty="0">
                <a:latin typeface="Times New Roman"/>
                <a:cs typeface="Times New Roman"/>
              </a:rPr>
              <a:t>покрытые </a:t>
            </a:r>
            <a:r>
              <a:rPr sz="1200" dirty="0">
                <a:latin typeface="Times New Roman"/>
                <a:cs typeface="Times New Roman"/>
              </a:rPr>
              <a:t>оболочкой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и/или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плё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очной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оболочкой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400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мг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рамках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реализац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постановления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равительства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580"/>
              </a:lnSpc>
              <a:spcBef>
                <a:spcPts val="10"/>
              </a:spcBef>
              <a:tabLst>
                <a:tab pos="901700" algn="l"/>
                <a:tab pos="1753235" algn="l"/>
                <a:tab pos="2026285" algn="l"/>
                <a:tab pos="2842260" algn="l"/>
                <a:tab pos="3117850" algn="l"/>
                <a:tab pos="3553460" algn="l"/>
                <a:tab pos="3869690" algn="l"/>
                <a:tab pos="4577715" algn="l"/>
                <a:tab pos="5684520" algn="l"/>
              </a:tabLst>
            </a:pPr>
            <a:r>
              <a:rPr sz="1200" dirty="0">
                <a:latin typeface="Times New Roman"/>
                <a:cs typeface="Times New Roman"/>
              </a:rPr>
              <a:t>Российской	Федерац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и	от	26.12.2011	№	1155	«О	за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ках	лекарств</a:t>
            </a:r>
            <a:r>
              <a:rPr sz="1200" spc="-5" dirty="0">
                <a:latin typeface="Times New Roman"/>
                <a:cs typeface="Times New Roman"/>
              </a:rPr>
              <a:t>енны</a:t>
            </a:r>
            <a:r>
              <a:rPr sz="1200" dirty="0">
                <a:latin typeface="Times New Roman"/>
                <a:cs typeface="Times New Roman"/>
              </a:rPr>
              <a:t>х	</a:t>
            </a:r>
            <a:r>
              <a:rPr sz="1200" spc="-5" dirty="0">
                <a:latin typeface="Times New Roman"/>
                <a:cs typeface="Times New Roman"/>
              </a:rPr>
              <a:t>препаратов, </a:t>
            </a:r>
            <a:r>
              <a:rPr sz="1200" dirty="0">
                <a:latin typeface="Times New Roman"/>
                <a:cs typeface="Times New Roman"/>
              </a:rPr>
              <a:t>предназначенных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обеспечен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я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лиц,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больных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</a:t>
            </a:r>
            <a:r>
              <a:rPr sz="1200" dirty="0">
                <a:latin typeface="Times New Roman"/>
                <a:cs typeface="Times New Roman"/>
              </a:rPr>
              <a:t>емофилией,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м</a:t>
            </a:r>
            <a:r>
              <a:rPr sz="1200" dirty="0">
                <a:latin typeface="Times New Roman"/>
                <a:cs typeface="Times New Roman"/>
              </a:rPr>
              <a:t>уковисцидозом,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гипофизарным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580"/>
              </a:lnSpc>
              <a:spcBef>
                <a:spcPts val="10"/>
              </a:spcBef>
            </a:pPr>
            <a:r>
              <a:rPr sz="1200" spc="-5" dirty="0">
                <a:latin typeface="Times New Roman"/>
                <a:cs typeface="Times New Roman"/>
              </a:rPr>
              <a:t>нанизмом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</a:t>
            </a:r>
            <a:r>
              <a:rPr sz="1200" spc="-5" dirty="0">
                <a:latin typeface="Times New Roman"/>
                <a:cs typeface="Times New Roman"/>
              </a:rPr>
              <a:t>олезнь</a:t>
            </a:r>
            <a:r>
              <a:rPr sz="1200" dirty="0">
                <a:latin typeface="Times New Roman"/>
                <a:cs typeface="Times New Roman"/>
              </a:rPr>
              <a:t>ю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Гоше</a:t>
            </a:r>
            <a:r>
              <a:rPr sz="1200" dirty="0">
                <a:latin typeface="Times New Roman"/>
                <a:cs typeface="Times New Roman"/>
              </a:rPr>
              <a:t>,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злокачественным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новообразованиям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мфо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д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ой,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</a:t>
            </a:r>
            <a:r>
              <a:rPr sz="1200" dirty="0">
                <a:latin typeface="Times New Roman"/>
                <a:cs typeface="Times New Roman"/>
              </a:rPr>
              <a:t>роветворной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родственных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им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ка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ей,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рассея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ым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скле</a:t>
            </a:r>
            <a:r>
              <a:rPr sz="1200" spc="-10" dirty="0">
                <a:latin typeface="Times New Roman"/>
                <a:cs typeface="Times New Roman"/>
              </a:rPr>
              <a:t>р</a:t>
            </a:r>
            <a:r>
              <a:rPr sz="1200" dirty="0">
                <a:latin typeface="Times New Roman"/>
                <a:cs typeface="Times New Roman"/>
              </a:rPr>
              <a:t>озом,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лиц 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после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тра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спл</a:t>
            </a:r>
            <a:r>
              <a:rPr sz="1200" spc="-5" dirty="0">
                <a:latin typeface="Times New Roman"/>
                <a:cs typeface="Times New Roman"/>
              </a:rPr>
              <a:t>антаци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органо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</a:t>
            </a:r>
            <a:r>
              <a:rPr sz="1200" spc="-5" dirty="0">
                <a:latin typeface="Times New Roman"/>
                <a:cs typeface="Times New Roman"/>
              </a:rPr>
              <a:t>или)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200" spc="-5" dirty="0">
                <a:latin typeface="Times New Roman"/>
                <a:cs typeface="Times New Roman"/>
              </a:rPr>
              <a:t>тканей».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lvl="1" indent="-342900">
              <a:lnSpc>
                <a:spcPct val="100000"/>
              </a:lnSpc>
              <a:buFont typeface="Times New Roman"/>
              <a:buAutoNum type="arabicPeriod" startAt="2"/>
              <a:tabLst>
                <a:tab pos="356235" algn="l"/>
              </a:tabLst>
            </a:pPr>
            <a:r>
              <a:rPr sz="1200" b="1" dirty="0">
                <a:latin typeface="Times New Roman"/>
                <a:cs typeface="Times New Roman"/>
              </a:rPr>
              <a:t>Описание объекта закупки: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"/>
              </a:spcBef>
            </a:pPr>
            <a:endParaRPr sz="15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ТАБЛИЦА ТРЕБОВАНИЙ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47826" y="4228464"/>
          <a:ext cx="6280403" cy="57114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9264"/>
                <a:gridCol w="2248662"/>
                <a:gridCol w="3062477"/>
              </a:tblGrid>
              <a:tr h="166877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п/п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метр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Тре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ое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зн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44780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Межд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народное непатен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ованное наименова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Иматиниб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6877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2.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Торговое наименов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становлено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0026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3.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321310">
                        <a:lnSpc>
                          <a:spcPct val="958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Наимен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держателя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или владел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регистрационного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остоверения ле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арственного препарата,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аименование производителя лекарственного препарата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становлено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52371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4.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79705">
                        <a:lnSpc>
                          <a:spcPct val="958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Копия Регистрационного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остоверения Федеральной сл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бы по надзору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 сфере здравоохранения и социал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ного развития,  Министерства здравоохранения и социал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ного развит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Российской Федерации, Министерства здравоохранения Российской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Федерации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Представляется в сост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ве второй части заявки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0026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5.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85750">
                        <a:lnSpc>
                          <a:spcPct val="958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Регистрац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предельной отп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скной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ны произв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ителя (если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лека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ственн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препарат включен в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рече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зненно необходимых и важ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их лекарс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ых препаратов)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Указа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0006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6.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54000">
                        <a:lnSpc>
                          <a:spcPts val="1270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соотв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тстви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Общеросси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ким классификатором про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ции по видам экономической деятельнос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Указа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59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7.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екарс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вен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ая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форма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93675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Капс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ы и/или таблетки,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покрытые оболочкой и/или плёночной оболочкой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6897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8.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38480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Дозировка  лекарс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венн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го препарата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400 мг и/или 200 мг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9.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Единица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ерения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мг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7121" y="230846"/>
            <a:ext cx="8953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3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47826" y="449706"/>
          <a:ext cx="6280401" cy="93005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9516"/>
                <a:gridCol w="269748"/>
                <a:gridCol w="1620012"/>
                <a:gridCol w="89915"/>
                <a:gridCol w="538734"/>
                <a:gridCol w="991362"/>
                <a:gridCol w="989837"/>
                <a:gridCol w="1081277"/>
              </a:tblGrid>
              <a:tr h="166877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нформация о товаре: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48055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10.1.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marL="64769" marR="297180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Условия, запреты и ограничения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оп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ка товаров, происходящих из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иностранного 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дарства или гр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ппы иностранн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х го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5675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10.1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marL="64769" marR="156210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Ограничения  и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словия доп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ка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оваров, происх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ящих из иностр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нных 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 (за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ючением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чл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нов Евраз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йс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ого эконом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ческого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союза):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27659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10.1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1.1.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4769" marR="739140">
                        <a:lnSpc>
                          <a:spcPts val="1270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Наимен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страны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происхо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дения товара*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Указа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218687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10.1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1.2.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4769" marR="151130">
                        <a:lnSpc>
                          <a:spcPct val="958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Копия серт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фиката о происхождении товара, выдаваемого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полномоченным органом (ор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анизацией) 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дарства - члена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разийского экономического союза по форме,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тановлен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Правила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 определения страны происхо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дения товаров, являющимися неотъемлемой частью Соглашения о П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вилах определения страны происхо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дения товаров в Содр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естве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Незав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ых 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 от 20 ноября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2009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г.,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4769" marR="243204">
                        <a:lnSpc>
                          <a:spcPts val="1270"/>
                        </a:lnSpc>
                        <a:spcBef>
                          <a:spcPts val="2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 в соотве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ствии с критериями определения страны происхо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дения товаров, пред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мотр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нными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казанными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Прав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лами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Представляется в сост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ве второй части заявки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49224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10.1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2.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marL="64769" marR="56515" algn="just">
                        <a:lnSpc>
                          <a:spcPct val="958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Преференц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отноше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цены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тракта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никам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зак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ки,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зая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части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 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кционе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электронной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форме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которых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содер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ат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предл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ения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тавке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товаров, произведенных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ерритории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государств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ленов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Евразийского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экономического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союза: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27659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10.1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2.1.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marL="64769" marR="926465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Товар, произведенный на территории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членов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разий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кого экономического союза: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28700">
                <a:tc gridSpan="2">
                  <a:txBody>
                    <a:bodyPr/>
                    <a:lstStyle/>
                    <a:p>
                      <a:pPr marL="95885" marR="88900" indent="133985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наимен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ание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8445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Лека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ственна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форма,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доз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ровка ле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рствен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ого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препарат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личество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лекарстве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вто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ичн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 (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реб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тель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упак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3825" marR="116205" indent="7620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Наиме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ст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аны 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 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*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*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6375" marR="199390" indent="4953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Единица изме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ения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679" marR="212725" indent="-15240" algn="just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Количество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единицах изме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ения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2400">
                <a:tc gridSpan="2"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2400">
                <a:tc gridSpan="7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Ито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о: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0.1.2.2.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7"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странн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ждения: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28700">
                <a:tc gridSpan="2">
                  <a:txBody>
                    <a:bodyPr/>
                    <a:lstStyle/>
                    <a:p>
                      <a:pPr marL="95885" marR="88900" indent="133985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наимен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ание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8445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Лека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ственна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форма,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доз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ровка ле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рствен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ого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препарат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личество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лекарстве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вто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ичн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 (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реб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тель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упак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3825" marR="116205" indent="7620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Наиме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ст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аны 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 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*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*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6375" marR="199390" indent="4953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Единица изме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ения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679" marR="213360" indent="-15240" algn="just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Количество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единицах изме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ения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6877">
                <a:tc gridSpan="2"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6877">
                <a:tc gridSpan="7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Итого: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3701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4769" marR="594995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Остаточ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ый срок годности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4769" marR="56515" algn="just">
                        <a:lnSpc>
                          <a:spcPct val="95700"/>
                        </a:lnSpc>
                        <a:tabLst>
                          <a:tab pos="1380490" algn="l"/>
                          <a:tab pos="2642235" algn="l"/>
                        </a:tabLst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должен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поставля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ься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чателю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запас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срока годности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ранее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июля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2019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оответствии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требован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	нормативной	документации,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твержденн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й в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тановленном порядк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6878">
                <a:tc gridSpan="2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12.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Требования к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словиям транспортир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7121" y="230846"/>
            <a:ext cx="8953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385" y="5898599"/>
            <a:ext cx="6468745" cy="257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just">
              <a:lnSpc>
                <a:spcPct val="86300"/>
              </a:lnSpc>
            </a:pPr>
            <a:r>
              <a:rPr sz="1000" dirty="0">
                <a:latin typeface="Times New Roman"/>
                <a:cs typeface="Times New Roman"/>
              </a:rPr>
              <a:t>*</a:t>
            </a:r>
            <a:r>
              <a:rPr sz="1000" i="1" spc="-5" dirty="0">
                <a:latin typeface="Times New Roman"/>
                <a:cs typeface="Times New Roman"/>
              </a:rPr>
              <a:t>п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ан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влен</a:t>
            </a:r>
            <a:r>
              <a:rPr sz="1000" i="1" dirty="0">
                <a:latin typeface="Times New Roman"/>
                <a:cs typeface="Times New Roman"/>
              </a:rPr>
              <a:t>ие</a:t>
            </a:r>
            <a:r>
              <a:rPr sz="1000" i="1" spc="6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П</a:t>
            </a:r>
            <a:r>
              <a:rPr sz="1000" i="1" dirty="0">
                <a:latin typeface="Times New Roman"/>
                <a:cs typeface="Times New Roman"/>
              </a:rPr>
              <a:t>ра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ит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л</a:t>
            </a:r>
            <a:r>
              <a:rPr sz="1000" i="1" spc="-10" dirty="0">
                <a:latin typeface="Times New Roman"/>
                <a:cs typeface="Times New Roman"/>
              </a:rPr>
              <a:t>ь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6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Р</a:t>
            </a:r>
            <a:r>
              <a:rPr sz="1000" i="1" dirty="0">
                <a:latin typeface="Times New Roman"/>
                <a:cs typeface="Times New Roman"/>
              </a:rPr>
              <a:t>оссий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кой</a:t>
            </a:r>
            <a:r>
              <a:rPr sz="1000" i="1" spc="6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Феде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аци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6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о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6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3</a:t>
            </a:r>
            <a:r>
              <a:rPr sz="1000" i="1" dirty="0">
                <a:latin typeface="Times New Roman"/>
                <a:cs typeface="Times New Roman"/>
              </a:rPr>
              <a:t>0</a:t>
            </a:r>
            <a:r>
              <a:rPr sz="1000" i="1" spc="-5" dirty="0">
                <a:latin typeface="Times New Roman"/>
                <a:cs typeface="Times New Roman"/>
              </a:rPr>
              <a:t>.</a:t>
            </a:r>
            <a:r>
              <a:rPr sz="1000" i="1" dirty="0">
                <a:latin typeface="Times New Roman"/>
                <a:cs typeface="Times New Roman"/>
              </a:rPr>
              <a:t>1</a:t>
            </a:r>
            <a:r>
              <a:rPr sz="1000" i="1" spc="-5" dirty="0">
                <a:latin typeface="Times New Roman"/>
                <a:cs typeface="Times New Roman"/>
              </a:rPr>
              <a:t>1.20</a:t>
            </a:r>
            <a:r>
              <a:rPr sz="1000" i="1" dirty="0">
                <a:latin typeface="Times New Roman"/>
                <a:cs typeface="Times New Roman"/>
              </a:rPr>
              <a:t>15</a:t>
            </a:r>
            <a:r>
              <a:rPr sz="1000" i="1" spc="6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№</a:t>
            </a:r>
            <a:r>
              <a:rPr sz="1000" i="1" spc="5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12</a:t>
            </a:r>
            <a:r>
              <a:rPr sz="1000" i="1" dirty="0">
                <a:latin typeface="Times New Roman"/>
                <a:cs typeface="Times New Roman"/>
              </a:rPr>
              <a:t>89</a:t>
            </a:r>
            <a:r>
              <a:rPr sz="1000" i="1" spc="5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«</a:t>
            </a:r>
            <a:r>
              <a:rPr sz="1000" i="1" spc="-5" dirty="0">
                <a:latin typeface="Times New Roman"/>
                <a:cs typeface="Times New Roman"/>
              </a:rPr>
              <a:t>О</a:t>
            </a:r>
            <a:r>
              <a:rPr sz="1000" i="1" dirty="0">
                <a:latin typeface="Times New Roman"/>
                <a:cs typeface="Times New Roman"/>
              </a:rPr>
              <a:t>б</a:t>
            </a:r>
            <a:r>
              <a:rPr sz="1000" i="1" spc="6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ог</a:t>
            </a:r>
            <a:r>
              <a:rPr sz="1000" i="1" spc="-5" dirty="0">
                <a:latin typeface="Times New Roman"/>
                <a:cs typeface="Times New Roman"/>
              </a:rPr>
              <a:t>р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10" dirty="0">
                <a:latin typeface="Times New Roman"/>
                <a:cs typeface="Times New Roman"/>
              </a:rPr>
              <a:t>н</a:t>
            </a:r>
            <a:r>
              <a:rPr sz="1000" i="1" dirty="0">
                <a:latin typeface="Times New Roman"/>
                <a:cs typeface="Times New Roman"/>
              </a:rPr>
              <a:t>ич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н</a:t>
            </a:r>
            <a:r>
              <a:rPr sz="1000" i="1" spc="-5" dirty="0">
                <a:latin typeface="Times New Roman"/>
                <a:cs typeface="Times New Roman"/>
              </a:rPr>
              <a:t>ия</a:t>
            </a:r>
            <a:r>
              <a:rPr sz="1000" i="1" dirty="0">
                <a:latin typeface="Times New Roman"/>
                <a:cs typeface="Times New Roman"/>
              </a:rPr>
              <a:t>х</a:t>
            </a:r>
            <a:r>
              <a:rPr sz="1000" i="1" spc="6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6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усло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иях</a:t>
            </a:r>
            <a:r>
              <a:rPr sz="1000" i="1" spc="5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д</a:t>
            </a:r>
            <a:r>
              <a:rPr sz="1000" i="1" dirty="0">
                <a:latin typeface="Times New Roman"/>
                <a:cs typeface="Times New Roman"/>
              </a:rPr>
              <a:t>опус</a:t>
            </a:r>
            <a:r>
              <a:rPr sz="1000" i="1" spc="-10" dirty="0">
                <a:latin typeface="Times New Roman"/>
                <a:cs typeface="Times New Roman"/>
              </a:rPr>
              <a:t>к</a:t>
            </a:r>
            <a:r>
              <a:rPr sz="1000" i="1" dirty="0">
                <a:latin typeface="Times New Roman"/>
                <a:cs typeface="Times New Roman"/>
              </a:rPr>
              <a:t>а п</a:t>
            </a:r>
            <a:r>
              <a:rPr sz="1000" i="1" spc="-5" dirty="0">
                <a:latin typeface="Times New Roman"/>
                <a:cs typeface="Times New Roman"/>
              </a:rPr>
              <a:t>ро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5" dirty="0">
                <a:latin typeface="Times New Roman"/>
                <a:cs typeface="Times New Roman"/>
              </a:rPr>
              <a:t>сх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10" dirty="0">
                <a:latin typeface="Times New Roman"/>
                <a:cs typeface="Times New Roman"/>
              </a:rPr>
              <a:t>д</a:t>
            </a:r>
            <a:r>
              <a:rPr sz="1000" i="1" dirty="0">
                <a:latin typeface="Times New Roman"/>
                <a:cs typeface="Times New Roman"/>
              </a:rPr>
              <a:t>я</a:t>
            </a:r>
            <a:r>
              <a:rPr sz="1000" i="1" spc="-5" dirty="0">
                <a:latin typeface="Times New Roman"/>
                <a:cs typeface="Times New Roman"/>
              </a:rPr>
              <a:t>щи</a:t>
            </a:r>
            <a:r>
              <a:rPr sz="1000" i="1" dirty="0">
                <a:latin typeface="Times New Roman"/>
                <a:cs typeface="Times New Roman"/>
              </a:rPr>
              <a:t>х  </a:t>
            </a:r>
            <a:r>
              <a:rPr sz="1000" i="1" spc="10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из  </a:t>
            </a:r>
            <a:r>
              <a:rPr sz="1000" i="1" spc="10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ино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spc="-5" dirty="0">
                <a:latin typeface="Times New Roman"/>
                <a:cs typeface="Times New Roman"/>
              </a:rPr>
              <a:t>тр</a:t>
            </a:r>
            <a:r>
              <a:rPr sz="1000" i="1" dirty="0">
                <a:latin typeface="Times New Roman"/>
                <a:cs typeface="Times New Roman"/>
              </a:rPr>
              <a:t>анных  </a:t>
            </a:r>
            <a:r>
              <a:rPr sz="1000" i="1" spc="10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г</a:t>
            </a:r>
            <a:r>
              <a:rPr sz="1000" i="1" dirty="0">
                <a:latin typeface="Times New Roman"/>
                <a:cs typeface="Times New Roman"/>
              </a:rPr>
              <a:t>осудар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тв  </a:t>
            </a:r>
            <a:r>
              <a:rPr sz="1000" i="1" spc="10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лекарс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венны</a:t>
            </a:r>
            <a:r>
              <a:rPr sz="1000" i="1" dirty="0">
                <a:latin typeface="Times New Roman"/>
                <a:cs typeface="Times New Roman"/>
              </a:rPr>
              <a:t>х  </a:t>
            </a:r>
            <a:r>
              <a:rPr sz="1000" i="1" spc="10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пре</a:t>
            </a:r>
            <a:r>
              <a:rPr sz="1000" i="1" dirty="0">
                <a:latin typeface="Times New Roman"/>
                <a:cs typeface="Times New Roman"/>
              </a:rPr>
              <a:t>п</a:t>
            </a:r>
            <a:r>
              <a:rPr sz="1000" i="1" spc="-5" dirty="0">
                <a:latin typeface="Times New Roman"/>
                <a:cs typeface="Times New Roman"/>
              </a:rPr>
              <a:t>ар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5" dirty="0">
                <a:latin typeface="Times New Roman"/>
                <a:cs typeface="Times New Roman"/>
              </a:rPr>
              <a:t>т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,  </a:t>
            </a:r>
            <a:r>
              <a:rPr sz="1000" i="1" spc="10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включ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нных  </a:t>
            </a:r>
            <a:r>
              <a:rPr sz="1000" i="1" spc="10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  </a:t>
            </a:r>
            <a:r>
              <a:rPr sz="1000" i="1" spc="10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переч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нь  </a:t>
            </a:r>
            <a:r>
              <a:rPr sz="1000" i="1" spc="10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жизненно необ</a:t>
            </a:r>
            <a:r>
              <a:rPr sz="1000" i="1" spc="-10" dirty="0">
                <a:latin typeface="Times New Roman"/>
                <a:cs typeface="Times New Roman"/>
              </a:rPr>
              <a:t>х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димы</a:t>
            </a:r>
            <a:r>
              <a:rPr sz="1000" i="1" dirty="0">
                <a:latin typeface="Times New Roman"/>
                <a:cs typeface="Times New Roman"/>
              </a:rPr>
              <a:t>х  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и  </a:t>
            </a:r>
            <a:r>
              <a:rPr sz="1000" i="1" spc="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5" dirty="0">
                <a:latin typeface="Times New Roman"/>
                <a:cs typeface="Times New Roman"/>
              </a:rPr>
              <a:t>жне</a:t>
            </a:r>
            <a:r>
              <a:rPr sz="1000" i="1" dirty="0">
                <a:latin typeface="Times New Roman"/>
                <a:cs typeface="Times New Roman"/>
              </a:rPr>
              <a:t>й</a:t>
            </a:r>
            <a:r>
              <a:rPr sz="1000" i="1" spc="-5" dirty="0">
                <a:latin typeface="Times New Roman"/>
                <a:cs typeface="Times New Roman"/>
              </a:rPr>
              <a:t>ш</a:t>
            </a:r>
            <a:r>
              <a:rPr sz="1000" i="1" dirty="0">
                <a:latin typeface="Times New Roman"/>
                <a:cs typeface="Times New Roman"/>
              </a:rPr>
              <a:t>их  </a:t>
            </a:r>
            <a:r>
              <a:rPr sz="1000" i="1" spc="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ле</a:t>
            </a:r>
            <a:r>
              <a:rPr sz="1000" i="1" spc="-10" dirty="0">
                <a:latin typeface="Times New Roman"/>
                <a:cs typeface="Times New Roman"/>
              </a:rPr>
              <a:t>к</a:t>
            </a:r>
            <a:r>
              <a:rPr sz="1000" i="1" dirty="0">
                <a:latin typeface="Times New Roman"/>
                <a:cs typeface="Times New Roman"/>
              </a:rPr>
              <a:t>ар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нных   </a:t>
            </a:r>
            <a:r>
              <a:rPr sz="1000" i="1" spc="-5" dirty="0">
                <a:latin typeface="Times New Roman"/>
                <a:cs typeface="Times New Roman"/>
              </a:rPr>
              <a:t>п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п</a:t>
            </a:r>
            <a:r>
              <a:rPr sz="1000" i="1" spc="-5" dirty="0">
                <a:latin typeface="Times New Roman"/>
                <a:cs typeface="Times New Roman"/>
              </a:rPr>
              <a:t>ар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5" dirty="0">
                <a:latin typeface="Times New Roman"/>
                <a:cs typeface="Times New Roman"/>
              </a:rPr>
              <a:t>т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,  </a:t>
            </a:r>
            <a:r>
              <a:rPr sz="1000" i="1" spc="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дл</a:t>
            </a:r>
            <a:r>
              <a:rPr sz="1000" i="1" dirty="0">
                <a:latin typeface="Times New Roman"/>
                <a:cs typeface="Times New Roman"/>
              </a:rPr>
              <a:t>я   </a:t>
            </a:r>
            <a:r>
              <a:rPr sz="1000" i="1" spc="-5" dirty="0">
                <a:latin typeface="Times New Roman"/>
                <a:cs typeface="Times New Roman"/>
              </a:rPr>
              <a:t>целе</a:t>
            </a:r>
            <a:r>
              <a:rPr sz="1000" i="1" dirty="0">
                <a:latin typeface="Times New Roman"/>
                <a:cs typeface="Times New Roman"/>
              </a:rPr>
              <a:t>й   </a:t>
            </a:r>
            <a:r>
              <a:rPr sz="1000" i="1" spc="-5" dirty="0">
                <a:latin typeface="Times New Roman"/>
                <a:cs typeface="Times New Roman"/>
              </a:rPr>
              <a:t>осуще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spc="-5" dirty="0">
                <a:latin typeface="Times New Roman"/>
                <a:cs typeface="Times New Roman"/>
              </a:rPr>
              <a:t>твлени</a:t>
            </a:r>
            <a:r>
              <a:rPr sz="1000" i="1" dirty="0">
                <a:latin typeface="Times New Roman"/>
                <a:cs typeface="Times New Roman"/>
              </a:rPr>
              <a:t>я  </a:t>
            </a:r>
            <a:r>
              <a:rPr sz="1000" i="1" spc="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з</a:t>
            </a:r>
            <a:r>
              <a:rPr sz="1000" i="1" dirty="0">
                <a:latin typeface="Times New Roman"/>
                <a:cs typeface="Times New Roman"/>
              </a:rPr>
              <a:t>ак</a:t>
            </a:r>
            <a:r>
              <a:rPr sz="1000" i="1" spc="-10" dirty="0">
                <a:latin typeface="Times New Roman"/>
                <a:cs typeface="Times New Roman"/>
              </a:rPr>
              <a:t>у</a:t>
            </a:r>
            <a:r>
              <a:rPr sz="1000" i="1" dirty="0">
                <a:latin typeface="Times New Roman"/>
                <a:cs typeface="Times New Roman"/>
              </a:rPr>
              <a:t>пок  </a:t>
            </a:r>
            <a:r>
              <a:rPr sz="1000" i="1" spc="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дл</a:t>
            </a:r>
            <a:r>
              <a:rPr sz="1000" i="1" dirty="0">
                <a:latin typeface="Times New Roman"/>
                <a:cs typeface="Times New Roman"/>
              </a:rPr>
              <a:t>я  </a:t>
            </a:r>
            <a:r>
              <a:rPr sz="1000" i="1" spc="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об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печ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н</a:t>
            </a:r>
            <a:r>
              <a:rPr sz="1000" i="1" spc="-5" dirty="0">
                <a:latin typeface="Times New Roman"/>
                <a:cs typeface="Times New Roman"/>
              </a:rPr>
              <a:t>и</a:t>
            </a:r>
            <a:r>
              <a:rPr sz="1000" i="1" dirty="0">
                <a:latin typeface="Times New Roman"/>
                <a:cs typeface="Times New Roman"/>
              </a:rPr>
              <a:t>я </a:t>
            </a:r>
            <a:r>
              <a:rPr sz="1000" i="1" spc="-5" dirty="0">
                <a:latin typeface="Times New Roman"/>
                <a:cs typeface="Times New Roman"/>
              </a:rPr>
              <a:t>государственны</a:t>
            </a:r>
            <a:r>
              <a:rPr sz="1000" i="1" dirty="0">
                <a:latin typeface="Times New Roman"/>
                <a:cs typeface="Times New Roman"/>
              </a:rPr>
              <a:t>х и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м</a:t>
            </a:r>
            <a:r>
              <a:rPr sz="1000" i="1" spc="-10" dirty="0">
                <a:latin typeface="Times New Roman"/>
                <a:cs typeface="Times New Roman"/>
              </a:rPr>
              <a:t>у</a:t>
            </a:r>
            <a:r>
              <a:rPr sz="1000" i="1" spc="-5" dirty="0">
                <a:latin typeface="Times New Roman"/>
                <a:cs typeface="Times New Roman"/>
              </a:rPr>
              <a:t>ници</a:t>
            </a:r>
            <a:r>
              <a:rPr sz="1000" i="1" dirty="0">
                <a:latin typeface="Times New Roman"/>
                <a:cs typeface="Times New Roman"/>
              </a:rPr>
              <a:t>п</a:t>
            </a:r>
            <a:r>
              <a:rPr sz="1000" i="1" spc="-5" dirty="0">
                <a:latin typeface="Times New Roman"/>
                <a:cs typeface="Times New Roman"/>
              </a:rPr>
              <a:t>альны</a:t>
            </a:r>
            <a:r>
              <a:rPr sz="1000" i="1" dirty="0">
                <a:latin typeface="Times New Roman"/>
                <a:cs typeface="Times New Roman"/>
              </a:rPr>
              <a:t>х</a:t>
            </a:r>
            <a:r>
              <a:rPr sz="1000" i="1" spc="-5" dirty="0">
                <a:latin typeface="Times New Roman"/>
                <a:cs typeface="Times New Roman"/>
              </a:rPr>
              <a:t> нуж</a:t>
            </a:r>
            <a:r>
              <a:rPr sz="1000" i="1" spc="-10" dirty="0">
                <a:latin typeface="Times New Roman"/>
                <a:cs typeface="Times New Roman"/>
              </a:rPr>
              <a:t>д</a:t>
            </a:r>
            <a:r>
              <a:rPr sz="1000" i="1" dirty="0">
                <a:latin typeface="Times New Roman"/>
                <a:cs typeface="Times New Roman"/>
              </a:rPr>
              <a:t>»</a:t>
            </a:r>
            <a:endParaRPr sz="1000">
              <a:latin typeface="Times New Roman"/>
              <a:cs typeface="Times New Roman"/>
            </a:endParaRPr>
          </a:p>
          <a:p>
            <a:pPr marL="12700" algn="just">
              <a:lnSpc>
                <a:spcPts val="950"/>
              </a:lnSpc>
            </a:pPr>
            <a:r>
              <a:rPr sz="1000" i="1" dirty="0">
                <a:latin typeface="Times New Roman"/>
                <a:cs typeface="Times New Roman"/>
              </a:rPr>
              <a:t>*</a:t>
            </a:r>
            <a:r>
              <a:rPr sz="1000" i="1" spc="-5" dirty="0">
                <a:latin typeface="Times New Roman"/>
                <a:cs typeface="Times New Roman"/>
              </a:rPr>
              <a:t>*п</a:t>
            </a:r>
            <a:r>
              <a:rPr sz="1000" i="1" dirty="0">
                <a:latin typeface="Times New Roman"/>
                <a:cs typeface="Times New Roman"/>
              </a:rPr>
              <a:t>ри</a:t>
            </a:r>
            <a:r>
              <a:rPr sz="1000" i="1" spc="-10" dirty="0">
                <a:latin typeface="Times New Roman"/>
                <a:cs typeface="Times New Roman"/>
              </a:rPr>
              <a:t>к</a:t>
            </a:r>
            <a:r>
              <a:rPr sz="1000" i="1" dirty="0">
                <a:latin typeface="Times New Roman"/>
                <a:cs typeface="Times New Roman"/>
              </a:rPr>
              <a:t>аз </a:t>
            </a:r>
            <a:r>
              <a:rPr sz="1000" i="1" spc="-10" dirty="0">
                <a:latin typeface="Times New Roman"/>
                <a:cs typeface="Times New Roman"/>
              </a:rPr>
              <a:t>М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10" dirty="0">
                <a:latin typeface="Times New Roman"/>
                <a:cs typeface="Times New Roman"/>
              </a:rPr>
              <a:t>н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а </a:t>
            </a:r>
            <a:r>
              <a:rPr sz="1000" i="1" spc="-5" dirty="0">
                <a:latin typeface="Times New Roman"/>
                <a:cs typeface="Times New Roman"/>
              </a:rPr>
              <a:t>э</a:t>
            </a:r>
            <a:r>
              <a:rPr sz="1000" i="1" spc="-10" dirty="0">
                <a:latin typeface="Times New Roman"/>
                <a:cs typeface="Times New Roman"/>
              </a:rPr>
              <a:t>к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10" dirty="0">
                <a:latin typeface="Times New Roman"/>
                <a:cs typeface="Times New Roman"/>
              </a:rPr>
              <a:t>н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м</a:t>
            </a:r>
            <a:r>
              <a:rPr sz="1000" i="1" dirty="0">
                <a:latin typeface="Times New Roman"/>
                <a:cs typeface="Times New Roman"/>
              </a:rPr>
              <a:t>ич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ско</a:t>
            </a:r>
            <a:r>
              <a:rPr sz="1000" i="1" spc="-10" dirty="0">
                <a:latin typeface="Times New Roman"/>
                <a:cs typeface="Times New Roman"/>
              </a:rPr>
              <a:t>г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раз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5" dirty="0">
                <a:latin typeface="Times New Roman"/>
                <a:cs typeface="Times New Roman"/>
              </a:rPr>
              <a:t>т</a:t>
            </a:r>
            <a:r>
              <a:rPr sz="1000" i="1" dirty="0">
                <a:latin typeface="Times New Roman"/>
                <a:cs typeface="Times New Roman"/>
              </a:rPr>
              <a:t>ия</a:t>
            </a:r>
            <a:r>
              <a:rPr sz="1000" i="1" spc="-5" dirty="0">
                <a:latin typeface="Times New Roman"/>
                <a:cs typeface="Times New Roman"/>
              </a:rPr>
              <a:t> Р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ий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spc="-10" dirty="0">
                <a:latin typeface="Times New Roman"/>
                <a:cs typeface="Times New Roman"/>
              </a:rPr>
              <a:t>ко</a:t>
            </a:r>
            <a:r>
              <a:rPr sz="1000" i="1" dirty="0">
                <a:latin typeface="Times New Roman"/>
                <a:cs typeface="Times New Roman"/>
              </a:rPr>
              <a:t>й</a:t>
            </a:r>
            <a:r>
              <a:rPr sz="1000" i="1" spc="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Феде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ац</a:t>
            </a:r>
            <a:r>
              <a:rPr sz="1000" i="1" dirty="0">
                <a:latin typeface="Times New Roman"/>
                <a:cs typeface="Times New Roman"/>
              </a:rPr>
              <a:t>ии</a:t>
            </a:r>
            <a:r>
              <a:rPr sz="1000" i="1" spc="-5" dirty="0">
                <a:latin typeface="Times New Roman"/>
                <a:cs typeface="Times New Roman"/>
              </a:rPr>
              <a:t> о</a:t>
            </a:r>
            <a:r>
              <a:rPr sz="1000" i="1" dirty="0">
                <a:latin typeface="Times New Roman"/>
                <a:cs typeface="Times New Roman"/>
              </a:rPr>
              <a:t>т </a:t>
            </a:r>
            <a:r>
              <a:rPr sz="1000" i="1" spc="-5" dirty="0">
                <a:latin typeface="Times New Roman"/>
                <a:cs typeface="Times New Roman"/>
              </a:rPr>
              <a:t>2</a:t>
            </a:r>
            <a:r>
              <a:rPr sz="1000" i="1" dirty="0">
                <a:latin typeface="Times New Roman"/>
                <a:cs typeface="Times New Roman"/>
              </a:rPr>
              <a:t>5</a:t>
            </a:r>
            <a:r>
              <a:rPr sz="1000" i="1" spc="-5" dirty="0">
                <a:latin typeface="Times New Roman"/>
                <a:cs typeface="Times New Roman"/>
              </a:rPr>
              <a:t>.0</a:t>
            </a:r>
            <a:r>
              <a:rPr sz="1000" i="1" dirty="0">
                <a:latin typeface="Times New Roman"/>
                <a:cs typeface="Times New Roman"/>
              </a:rPr>
              <a:t>3</a:t>
            </a:r>
            <a:r>
              <a:rPr sz="1000" i="1" spc="-5" dirty="0">
                <a:latin typeface="Times New Roman"/>
                <a:cs typeface="Times New Roman"/>
              </a:rPr>
              <a:t>.</a:t>
            </a:r>
            <a:r>
              <a:rPr sz="1000" i="1" dirty="0">
                <a:latin typeface="Times New Roman"/>
                <a:cs typeface="Times New Roman"/>
              </a:rPr>
              <a:t>2</a:t>
            </a:r>
            <a:r>
              <a:rPr sz="1000" i="1" spc="-5" dirty="0">
                <a:latin typeface="Times New Roman"/>
                <a:cs typeface="Times New Roman"/>
              </a:rPr>
              <a:t>01</a:t>
            </a:r>
            <a:r>
              <a:rPr sz="1000" i="1" dirty="0">
                <a:latin typeface="Times New Roman"/>
                <a:cs typeface="Times New Roman"/>
              </a:rPr>
              <a:t>4 №</a:t>
            </a:r>
            <a:r>
              <a:rPr sz="1000" i="1" spc="-5" dirty="0">
                <a:latin typeface="Times New Roman"/>
                <a:cs typeface="Times New Roman"/>
              </a:rPr>
              <a:t> 1</a:t>
            </a:r>
            <a:r>
              <a:rPr sz="1000" i="1" dirty="0">
                <a:latin typeface="Times New Roman"/>
                <a:cs typeface="Times New Roman"/>
              </a:rPr>
              <a:t>55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«Об у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ло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иях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допус</a:t>
            </a:r>
            <a:r>
              <a:rPr sz="1000" i="1" spc="-10" dirty="0">
                <a:latin typeface="Times New Roman"/>
                <a:cs typeface="Times New Roman"/>
              </a:rPr>
              <a:t>к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endParaRPr sz="1000">
              <a:latin typeface="Times New Roman"/>
              <a:cs typeface="Times New Roman"/>
            </a:endParaRPr>
          </a:p>
          <a:p>
            <a:pPr marL="12700" marR="5080" indent="-635" algn="just">
              <a:lnSpc>
                <a:spcPts val="1030"/>
              </a:lnSpc>
              <a:spcBef>
                <a:spcPts val="95"/>
              </a:spcBef>
            </a:pPr>
            <a:r>
              <a:rPr sz="1000" i="1" dirty="0">
                <a:latin typeface="Times New Roman"/>
                <a:cs typeface="Times New Roman"/>
              </a:rPr>
              <a:t>то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5" dirty="0">
                <a:latin typeface="Times New Roman"/>
                <a:cs typeface="Times New Roman"/>
              </a:rPr>
              <a:t>р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, </a:t>
            </a:r>
            <a:r>
              <a:rPr sz="1000" i="1" spc="-7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про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5" dirty="0">
                <a:latin typeface="Times New Roman"/>
                <a:cs typeface="Times New Roman"/>
              </a:rPr>
              <a:t>сх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10" dirty="0">
                <a:latin typeface="Times New Roman"/>
                <a:cs typeface="Times New Roman"/>
              </a:rPr>
              <a:t>д</a:t>
            </a:r>
            <a:r>
              <a:rPr sz="1000" i="1" dirty="0">
                <a:latin typeface="Times New Roman"/>
                <a:cs typeface="Times New Roman"/>
              </a:rPr>
              <a:t>я</a:t>
            </a:r>
            <a:r>
              <a:rPr sz="1000" i="1" spc="-5" dirty="0">
                <a:latin typeface="Times New Roman"/>
                <a:cs typeface="Times New Roman"/>
              </a:rPr>
              <a:t>щи</a:t>
            </a:r>
            <a:r>
              <a:rPr sz="1000" i="1" dirty="0">
                <a:latin typeface="Times New Roman"/>
                <a:cs typeface="Times New Roman"/>
              </a:rPr>
              <a:t>х </a:t>
            </a:r>
            <a:r>
              <a:rPr sz="1000" i="1" spc="-8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из </a:t>
            </a:r>
            <a:r>
              <a:rPr sz="1000" i="1" spc="-8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ино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spc="-5" dirty="0">
                <a:latin typeface="Times New Roman"/>
                <a:cs typeface="Times New Roman"/>
              </a:rPr>
              <a:t>т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а</a:t>
            </a:r>
            <a:r>
              <a:rPr sz="1000" i="1" dirty="0">
                <a:latin typeface="Times New Roman"/>
                <a:cs typeface="Times New Roman"/>
              </a:rPr>
              <a:t>нн</a:t>
            </a:r>
            <a:r>
              <a:rPr sz="1000" i="1" spc="-10" dirty="0">
                <a:latin typeface="Times New Roman"/>
                <a:cs typeface="Times New Roman"/>
              </a:rPr>
              <a:t>ы</a:t>
            </a:r>
            <a:r>
              <a:rPr sz="1000" i="1" dirty="0">
                <a:latin typeface="Times New Roman"/>
                <a:cs typeface="Times New Roman"/>
              </a:rPr>
              <a:t>х </a:t>
            </a:r>
            <a:r>
              <a:rPr sz="1000" i="1" spc="-7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государств</a:t>
            </a:r>
            <a:r>
              <a:rPr sz="1000" i="1" dirty="0">
                <a:latin typeface="Times New Roman"/>
                <a:cs typeface="Times New Roman"/>
              </a:rPr>
              <a:t>, </a:t>
            </a:r>
            <a:r>
              <a:rPr sz="1000" i="1" spc="-8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дл</a:t>
            </a:r>
            <a:r>
              <a:rPr sz="1000" i="1" dirty="0">
                <a:latin typeface="Times New Roman"/>
                <a:cs typeface="Times New Roman"/>
              </a:rPr>
              <a:t>я </a:t>
            </a:r>
            <a:r>
              <a:rPr sz="1000" i="1" spc="-7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цел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й </a:t>
            </a:r>
            <a:r>
              <a:rPr sz="1000" i="1" spc="-7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уществления </a:t>
            </a:r>
            <a:r>
              <a:rPr sz="1000" i="1" spc="-8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закупок </a:t>
            </a:r>
            <a:r>
              <a:rPr sz="1000" i="1" spc="-8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то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spc="-5" dirty="0">
                <a:latin typeface="Times New Roman"/>
                <a:cs typeface="Times New Roman"/>
              </a:rPr>
              <a:t>а</a:t>
            </a:r>
            <a:r>
              <a:rPr sz="1000" i="1" dirty="0">
                <a:latin typeface="Times New Roman"/>
                <a:cs typeface="Times New Roman"/>
              </a:rPr>
              <a:t>ро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, </a:t>
            </a:r>
            <a:r>
              <a:rPr sz="1000" i="1" spc="-8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а</a:t>
            </a:r>
            <a:r>
              <a:rPr sz="1000" i="1" dirty="0">
                <a:latin typeface="Times New Roman"/>
                <a:cs typeface="Times New Roman"/>
              </a:rPr>
              <a:t>б</a:t>
            </a:r>
            <a:r>
              <a:rPr sz="1000" i="1" spc="-5" dirty="0">
                <a:latin typeface="Times New Roman"/>
                <a:cs typeface="Times New Roman"/>
              </a:rPr>
              <a:t>о</a:t>
            </a:r>
            <a:r>
              <a:rPr sz="1000" i="1" dirty="0">
                <a:latin typeface="Times New Roman"/>
                <a:cs typeface="Times New Roman"/>
              </a:rPr>
              <a:t>т, </a:t>
            </a:r>
            <a:r>
              <a:rPr sz="1000" i="1" spc="-7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у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л</a:t>
            </a:r>
            <a:r>
              <a:rPr sz="1000" i="1" spc="-5" dirty="0">
                <a:latin typeface="Times New Roman"/>
                <a:cs typeface="Times New Roman"/>
              </a:rPr>
              <a:t>у</a:t>
            </a:r>
            <a:r>
              <a:rPr sz="1000" i="1" dirty="0">
                <a:latin typeface="Times New Roman"/>
                <a:cs typeface="Times New Roman"/>
              </a:rPr>
              <a:t>г </a:t>
            </a:r>
            <a:r>
              <a:rPr sz="1000" i="1" spc="-8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для </a:t>
            </a:r>
            <a:r>
              <a:rPr sz="1000" i="1" dirty="0">
                <a:latin typeface="Times New Roman"/>
                <a:cs typeface="Times New Roman"/>
              </a:rPr>
              <a:t>обе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пече</a:t>
            </a:r>
            <a:r>
              <a:rPr sz="1000" i="1" spc="-10" dirty="0">
                <a:latin typeface="Times New Roman"/>
                <a:cs typeface="Times New Roman"/>
              </a:rPr>
              <a:t>н</a:t>
            </a:r>
            <a:r>
              <a:rPr sz="1000" i="1" spc="-5" dirty="0">
                <a:latin typeface="Times New Roman"/>
                <a:cs typeface="Times New Roman"/>
              </a:rPr>
              <a:t>и</a:t>
            </a:r>
            <a:r>
              <a:rPr sz="1000" i="1" dirty="0">
                <a:latin typeface="Times New Roman"/>
                <a:cs typeface="Times New Roman"/>
              </a:rPr>
              <a:t>я </a:t>
            </a:r>
            <a:r>
              <a:rPr sz="1000" i="1" spc="-10" dirty="0">
                <a:latin typeface="Times New Roman"/>
                <a:cs typeface="Times New Roman"/>
              </a:rPr>
              <a:t>г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сударственны</a:t>
            </a:r>
            <a:r>
              <a:rPr sz="1000" i="1" dirty="0">
                <a:latin typeface="Times New Roman"/>
                <a:cs typeface="Times New Roman"/>
              </a:rPr>
              <a:t>х и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м</a:t>
            </a:r>
            <a:r>
              <a:rPr sz="1000" i="1" spc="-5" dirty="0">
                <a:latin typeface="Times New Roman"/>
                <a:cs typeface="Times New Roman"/>
              </a:rPr>
              <a:t>уни</a:t>
            </a:r>
            <a:r>
              <a:rPr sz="1000" i="1" dirty="0">
                <a:latin typeface="Times New Roman"/>
                <a:cs typeface="Times New Roman"/>
              </a:rPr>
              <a:t>ц</a:t>
            </a:r>
            <a:r>
              <a:rPr sz="1000" i="1" spc="-5" dirty="0">
                <a:latin typeface="Times New Roman"/>
                <a:cs typeface="Times New Roman"/>
              </a:rPr>
              <a:t>ип</a:t>
            </a:r>
            <a:r>
              <a:rPr sz="1000" i="1" dirty="0">
                <a:latin typeface="Times New Roman"/>
                <a:cs typeface="Times New Roman"/>
              </a:rPr>
              <a:t>аль</a:t>
            </a:r>
            <a:r>
              <a:rPr sz="1000" i="1" spc="-5" dirty="0">
                <a:latin typeface="Times New Roman"/>
                <a:cs typeface="Times New Roman"/>
              </a:rPr>
              <a:t>ны</a:t>
            </a:r>
            <a:r>
              <a:rPr sz="1000" i="1" dirty="0">
                <a:latin typeface="Times New Roman"/>
                <a:cs typeface="Times New Roman"/>
              </a:rPr>
              <a:t>х </a:t>
            </a:r>
            <a:r>
              <a:rPr sz="1000" i="1" spc="-5" dirty="0">
                <a:latin typeface="Times New Roman"/>
                <a:cs typeface="Times New Roman"/>
              </a:rPr>
              <a:t>нуж</a:t>
            </a:r>
            <a:r>
              <a:rPr sz="1000" i="1" spc="-10" dirty="0">
                <a:latin typeface="Times New Roman"/>
                <a:cs typeface="Times New Roman"/>
              </a:rPr>
              <a:t>д</a:t>
            </a:r>
            <a:r>
              <a:rPr sz="1000" i="1" spc="-5" dirty="0">
                <a:latin typeface="Times New Roman"/>
                <a:cs typeface="Times New Roman"/>
              </a:rPr>
              <a:t>»;</a:t>
            </a:r>
            <a:endParaRPr sz="1000">
              <a:latin typeface="Times New Roman"/>
              <a:cs typeface="Times New Roman"/>
            </a:endParaRPr>
          </a:p>
          <a:p>
            <a:pPr marL="12700" marR="6350" algn="just">
              <a:lnSpc>
                <a:spcPts val="1030"/>
              </a:lnSpc>
              <a:spcBef>
                <a:spcPts val="5"/>
              </a:spcBef>
            </a:pPr>
            <a:r>
              <a:rPr sz="1000" i="1" dirty="0">
                <a:latin typeface="Times New Roman"/>
                <a:cs typeface="Times New Roman"/>
              </a:rPr>
              <a:t>*</a:t>
            </a:r>
            <a:r>
              <a:rPr sz="1000" i="1" spc="-5" dirty="0">
                <a:latin typeface="Times New Roman"/>
                <a:cs typeface="Times New Roman"/>
              </a:rPr>
              <a:t>*</a:t>
            </a:r>
            <a:r>
              <a:rPr sz="1000" i="1" dirty="0">
                <a:latin typeface="Times New Roman"/>
                <a:cs typeface="Times New Roman"/>
              </a:rPr>
              <a:t>*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п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ан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spc="-5" dirty="0">
                <a:latin typeface="Times New Roman"/>
                <a:cs typeface="Times New Roman"/>
              </a:rPr>
              <a:t>лен</a:t>
            </a:r>
            <a:r>
              <a:rPr sz="1000" i="1" dirty="0">
                <a:latin typeface="Times New Roman"/>
                <a:cs typeface="Times New Roman"/>
              </a:rPr>
              <a:t>ие</a:t>
            </a:r>
            <a:r>
              <a:rPr sz="1000" i="1" spc="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</a:t>
            </a:r>
            <a:r>
              <a:rPr sz="1000" i="1" spc="-5" dirty="0">
                <a:latin typeface="Times New Roman"/>
                <a:cs typeface="Times New Roman"/>
              </a:rPr>
              <a:t>р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5" dirty="0">
                <a:latin typeface="Times New Roman"/>
                <a:cs typeface="Times New Roman"/>
              </a:rPr>
              <a:t>вит</a:t>
            </a:r>
            <a:r>
              <a:rPr sz="1000" i="1" dirty="0">
                <a:latin typeface="Times New Roman"/>
                <a:cs typeface="Times New Roman"/>
              </a:rPr>
              <a:t>ельст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Рос</a:t>
            </a:r>
            <a:r>
              <a:rPr sz="1000" i="1" spc="-10" dirty="0">
                <a:latin typeface="Times New Roman"/>
                <a:cs typeface="Times New Roman"/>
              </a:rPr>
              <a:t>с</a:t>
            </a:r>
            <a:r>
              <a:rPr sz="1000" i="1" dirty="0">
                <a:latin typeface="Times New Roman"/>
                <a:cs typeface="Times New Roman"/>
              </a:rPr>
              <a:t>ийс</a:t>
            </a:r>
            <a:r>
              <a:rPr sz="1000" i="1" spc="-10" dirty="0">
                <a:latin typeface="Times New Roman"/>
                <a:cs typeface="Times New Roman"/>
              </a:rPr>
              <a:t>к</a:t>
            </a:r>
            <a:r>
              <a:rPr sz="1000" i="1" spc="-5" dirty="0">
                <a:latin typeface="Times New Roman"/>
                <a:cs typeface="Times New Roman"/>
              </a:rPr>
              <a:t>о</a:t>
            </a:r>
            <a:r>
              <a:rPr sz="1000" i="1" dirty="0">
                <a:latin typeface="Times New Roman"/>
                <a:cs typeface="Times New Roman"/>
              </a:rPr>
              <a:t>й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Федер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5" dirty="0">
                <a:latin typeface="Times New Roman"/>
                <a:cs typeface="Times New Roman"/>
              </a:rPr>
              <a:t>ци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о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0</a:t>
            </a:r>
            <a:r>
              <a:rPr sz="1000" i="1" spc="-5" dirty="0">
                <a:latin typeface="Times New Roman"/>
                <a:cs typeface="Times New Roman"/>
              </a:rPr>
              <a:t>1.12.2</a:t>
            </a:r>
            <a:r>
              <a:rPr sz="1000" i="1" dirty="0">
                <a:latin typeface="Times New Roman"/>
                <a:cs typeface="Times New Roman"/>
              </a:rPr>
              <a:t>0</a:t>
            </a:r>
            <a:r>
              <a:rPr sz="1000" i="1" spc="-5" dirty="0">
                <a:latin typeface="Times New Roman"/>
                <a:cs typeface="Times New Roman"/>
              </a:rPr>
              <a:t>0</a:t>
            </a:r>
            <a:r>
              <a:rPr sz="1000" i="1" dirty="0">
                <a:latin typeface="Times New Roman"/>
                <a:cs typeface="Times New Roman"/>
              </a:rPr>
              <a:t>9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№</a:t>
            </a:r>
            <a:r>
              <a:rPr sz="1000" i="1" spc="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9</a:t>
            </a:r>
            <a:r>
              <a:rPr sz="1000" i="1" spc="-5" dirty="0">
                <a:latin typeface="Times New Roman"/>
                <a:cs typeface="Times New Roman"/>
              </a:rPr>
              <a:t>8</a:t>
            </a:r>
            <a:r>
              <a:rPr sz="1000" i="1" dirty="0">
                <a:latin typeface="Times New Roman"/>
                <a:cs typeface="Times New Roman"/>
              </a:rPr>
              <a:t>2</a:t>
            </a:r>
            <a:r>
              <a:rPr sz="1000" i="1" spc="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«Об</a:t>
            </a:r>
            <a:r>
              <a:rPr sz="1000" i="1" spc="7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у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10" dirty="0">
                <a:latin typeface="Times New Roman"/>
                <a:cs typeface="Times New Roman"/>
              </a:rPr>
              <a:t>в</a:t>
            </a:r>
            <a:r>
              <a:rPr sz="1000" i="1" spc="-5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ж</a:t>
            </a:r>
            <a:r>
              <a:rPr sz="1000" i="1" spc="-10" dirty="0">
                <a:latin typeface="Times New Roman"/>
                <a:cs typeface="Times New Roman"/>
              </a:rPr>
              <a:t>д</a:t>
            </a:r>
            <a:r>
              <a:rPr sz="1000" i="1" spc="-5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н</a:t>
            </a:r>
            <a:r>
              <a:rPr sz="1000" i="1" spc="-5" dirty="0">
                <a:latin typeface="Times New Roman"/>
                <a:cs typeface="Times New Roman"/>
              </a:rPr>
              <a:t>и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е</a:t>
            </a:r>
            <a:r>
              <a:rPr sz="1000" i="1" spc="-5" dirty="0">
                <a:latin typeface="Times New Roman"/>
                <a:cs typeface="Times New Roman"/>
              </a:rPr>
              <a:t>д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10" dirty="0">
                <a:latin typeface="Times New Roman"/>
                <a:cs typeface="Times New Roman"/>
              </a:rPr>
              <a:t>н</a:t>
            </a:r>
            <a:r>
              <a:rPr sz="1000" i="1" dirty="0">
                <a:latin typeface="Times New Roman"/>
                <a:cs typeface="Times New Roman"/>
              </a:rPr>
              <a:t>ого</a:t>
            </a:r>
            <a:r>
              <a:rPr sz="1000" i="1" spc="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пер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ч</a:t>
            </a:r>
            <a:r>
              <a:rPr sz="1000" i="1" spc="-10" dirty="0">
                <a:latin typeface="Times New Roman"/>
                <a:cs typeface="Times New Roman"/>
              </a:rPr>
              <a:t>н</a:t>
            </a:r>
            <a:r>
              <a:rPr sz="1000" i="1" dirty="0">
                <a:latin typeface="Times New Roman"/>
                <a:cs typeface="Times New Roman"/>
              </a:rPr>
              <a:t>я п</a:t>
            </a:r>
            <a:r>
              <a:rPr sz="1000" i="1" spc="-5" dirty="0">
                <a:latin typeface="Times New Roman"/>
                <a:cs typeface="Times New Roman"/>
              </a:rPr>
              <a:t>р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д</a:t>
            </a:r>
            <a:r>
              <a:rPr sz="1000" i="1" dirty="0">
                <a:latin typeface="Times New Roman"/>
                <a:cs typeface="Times New Roman"/>
              </a:rPr>
              <a:t>ук</a:t>
            </a:r>
            <a:r>
              <a:rPr sz="1000" i="1" spc="-5" dirty="0">
                <a:latin typeface="Times New Roman"/>
                <a:cs typeface="Times New Roman"/>
              </a:rPr>
              <a:t>ции</a:t>
            </a:r>
            <a:r>
              <a:rPr sz="1000" i="1" dirty="0">
                <a:latin typeface="Times New Roman"/>
                <a:cs typeface="Times New Roman"/>
              </a:rPr>
              <a:t>,</a:t>
            </a:r>
            <a:r>
              <a:rPr sz="1000" i="1" spc="8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подлеж</a:t>
            </a:r>
            <a:r>
              <a:rPr sz="1000" i="1" dirty="0">
                <a:latin typeface="Times New Roman"/>
                <a:cs typeface="Times New Roman"/>
              </a:rPr>
              <a:t>а</a:t>
            </a:r>
            <a:r>
              <a:rPr sz="1000" i="1" spc="-5" dirty="0">
                <a:latin typeface="Times New Roman"/>
                <a:cs typeface="Times New Roman"/>
              </a:rPr>
              <a:t>ще</a:t>
            </a:r>
            <a:r>
              <a:rPr sz="1000" i="1" dirty="0">
                <a:latin typeface="Times New Roman"/>
                <a:cs typeface="Times New Roman"/>
              </a:rPr>
              <a:t>й</a:t>
            </a:r>
            <a:r>
              <a:rPr sz="1000" i="1" spc="8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об</a:t>
            </a:r>
            <a:r>
              <a:rPr sz="1000" i="1" dirty="0">
                <a:latin typeface="Times New Roman"/>
                <a:cs typeface="Times New Roman"/>
              </a:rPr>
              <a:t>я</a:t>
            </a:r>
            <a:r>
              <a:rPr sz="1000" i="1" spc="-5" dirty="0">
                <a:latin typeface="Times New Roman"/>
                <a:cs typeface="Times New Roman"/>
              </a:rPr>
              <a:t>за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ельно</a:t>
            </a:r>
            <a:r>
              <a:rPr sz="1000" i="1" dirty="0">
                <a:latin typeface="Times New Roman"/>
                <a:cs typeface="Times New Roman"/>
              </a:rPr>
              <a:t>й</a:t>
            </a:r>
            <a:r>
              <a:rPr sz="1000" i="1" spc="9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се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ти</a:t>
            </a:r>
            <a:r>
              <a:rPr sz="1000" i="1" dirty="0">
                <a:latin typeface="Times New Roman"/>
                <a:cs typeface="Times New Roman"/>
              </a:rPr>
              <a:t>фи</a:t>
            </a:r>
            <a:r>
              <a:rPr sz="1000" i="1" spc="-10" dirty="0">
                <a:latin typeface="Times New Roman"/>
                <a:cs typeface="Times New Roman"/>
              </a:rPr>
              <a:t>к</a:t>
            </a:r>
            <a:r>
              <a:rPr sz="1000" i="1" spc="-5" dirty="0">
                <a:latin typeface="Times New Roman"/>
                <a:cs typeface="Times New Roman"/>
              </a:rPr>
              <a:t>а</a:t>
            </a:r>
            <a:r>
              <a:rPr sz="1000" i="1" dirty="0">
                <a:latin typeface="Times New Roman"/>
                <a:cs typeface="Times New Roman"/>
              </a:rPr>
              <a:t>ц</a:t>
            </a:r>
            <a:r>
              <a:rPr sz="1000" i="1" spc="-5" dirty="0">
                <a:latin typeface="Times New Roman"/>
                <a:cs typeface="Times New Roman"/>
              </a:rPr>
              <a:t>и</a:t>
            </a:r>
            <a:r>
              <a:rPr sz="1000" i="1" dirty="0">
                <a:latin typeface="Times New Roman"/>
                <a:cs typeface="Times New Roman"/>
              </a:rPr>
              <a:t>и,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8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едино</a:t>
            </a:r>
            <a:r>
              <a:rPr sz="1000" i="1" spc="-10" dirty="0">
                <a:latin typeface="Times New Roman"/>
                <a:cs typeface="Times New Roman"/>
              </a:rPr>
              <a:t>г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7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пе</a:t>
            </a:r>
            <a:r>
              <a:rPr sz="1000" i="1" spc="-5" dirty="0">
                <a:latin typeface="Times New Roman"/>
                <a:cs typeface="Times New Roman"/>
              </a:rPr>
              <a:t>ре</a:t>
            </a:r>
            <a:r>
              <a:rPr sz="1000" i="1" dirty="0">
                <a:latin typeface="Times New Roman"/>
                <a:cs typeface="Times New Roman"/>
              </a:rPr>
              <a:t>чня</a:t>
            </a:r>
            <a:r>
              <a:rPr sz="1000" i="1" spc="8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пр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дукци</a:t>
            </a:r>
            <a:r>
              <a:rPr sz="1000" i="1" dirty="0">
                <a:latin typeface="Times New Roman"/>
                <a:cs typeface="Times New Roman"/>
              </a:rPr>
              <a:t>и,</a:t>
            </a:r>
            <a:r>
              <a:rPr sz="1000" i="1" spc="8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п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д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ве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ж</a:t>
            </a:r>
            <a:r>
              <a:rPr sz="1000" i="1" spc="-10" dirty="0">
                <a:latin typeface="Times New Roman"/>
                <a:cs typeface="Times New Roman"/>
              </a:rPr>
              <a:t>д</a:t>
            </a:r>
            <a:r>
              <a:rPr sz="1000" i="1" spc="-5" dirty="0">
                <a:latin typeface="Times New Roman"/>
                <a:cs typeface="Times New Roman"/>
              </a:rPr>
              <a:t>ен</a:t>
            </a:r>
            <a:r>
              <a:rPr sz="1000" i="1" dirty="0">
                <a:latin typeface="Times New Roman"/>
                <a:cs typeface="Times New Roman"/>
              </a:rPr>
              <a:t>ие</a:t>
            </a:r>
            <a:r>
              <a:rPr sz="1000" i="1" spc="8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со</a:t>
            </a:r>
            <a:r>
              <a:rPr sz="1000" i="1" dirty="0">
                <a:latin typeface="Times New Roman"/>
                <a:cs typeface="Times New Roman"/>
              </a:rPr>
              <a:t>от</a:t>
            </a:r>
            <a:r>
              <a:rPr sz="1000" i="1" spc="-5" dirty="0">
                <a:latin typeface="Times New Roman"/>
                <a:cs typeface="Times New Roman"/>
              </a:rPr>
              <a:t>ветс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вия</a:t>
            </a:r>
            <a:endParaRPr sz="1000">
              <a:latin typeface="Times New Roman"/>
              <a:cs typeface="Times New Roman"/>
            </a:endParaRPr>
          </a:p>
          <a:p>
            <a:pPr marL="12700" algn="just">
              <a:lnSpc>
                <a:spcPts val="1030"/>
              </a:lnSpc>
            </a:pPr>
            <a:r>
              <a:rPr sz="1000" i="1" spc="-5" dirty="0">
                <a:latin typeface="Times New Roman"/>
                <a:cs typeface="Times New Roman"/>
              </a:rPr>
              <a:t>которо</a:t>
            </a:r>
            <a:r>
              <a:rPr sz="1000" i="1" dirty="0">
                <a:latin typeface="Times New Roman"/>
                <a:cs typeface="Times New Roman"/>
              </a:rPr>
              <a:t>й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осу</a:t>
            </a:r>
            <a:r>
              <a:rPr sz="1000" i="1" spc="-10" dirty="0">
                <a:latin typeface="Times New Roman"/>
                <a:cs typeface="Times New Roman"/>
              </a:rPr>
              <a:t>щ</a:t>
            </a:r>
            <a:r>
              <a:rPr sz="1000" i="1" dirty="0">
                <a:latin typeface="Times New Roman"/>
                <a:cs typeface="Times New Roman"/>
              </a:rPr>
              <a:t>ествля</a:t>
            </a:r>
            <a:r>
              <a:rPr sz="1000" i="1" spc="-10" dirty="0">
                <a:latin typeface="Times New Roman"/>
                <a:cs typeface="Times New Roman"/>
              </a:rPr>
              <a:t>е</a:t>
            </a:r>
            <a:r>
              <a:rPr sz="1000" i="1" dirty="0">
                <a:latin typeface="Times New Roman"/>
                <a:cs typeface="Times New Roman"/>
              </a:rPr>
              <a:t>тся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</a:t>
            </a:r>
            <a:r>
              <a:rPr sz="1000" i="1" spc="-1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ф</a:t>
            </a:r>
            <a:r>
              <a:rPr sz="1000" i="1" spc="-5" dirty="0">
                <a:latin typeface="Times New Roman"/>
                <a:cs typeface="Times New Roman"/>
              </a:rPr>
              <a:t>ор</a:t>
            </a:r>
            <a:r>
              <a:rPr sz="1000" i="1" dirty="0">
                <a:latin typeface="Times New Roman"/>
                <a:cs typeface="Times New Roman"/>
              </a:rPr>
              <a:t>ме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</a:t>
            </a:r>
            <a:r>
              <a:rPr sz="1000" i="1" spc="-5" dirty="0">
                <a:latin typeface="Times New Roman"/>
                <a:cs typeface="Times New Roman"/>
              </a:rPr>
              <a:t>р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10" dirty="0">
                <a:latin typeface="Times New Roman"/>
                <a:cs typeface="Times New Roman"/>
              </a:rPr>
              <a:t>н</a:t>
            </a:r>
            <a:r>
              <a:rPr sz="1000" i="1" spc="-5" dirty="0">
                <a:latin typeface="Times New Roman"/>
                <a:cs typeface="Times New Roman"/>
              </a:rPr>
              <a:t>я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и</a:t>
            </a:r>
            <a:r>
              <a:rPr sz="1000" i="1" dirty="0">
                <a:latin typeface="Times New Roman"/>
                <a:cs typeface="Times New Roman"/>
              </a:rPr>
              <a:t>я </a:t>
            </a:r>
            <a:r>
              <a:rPr sz="1000" i="1" spc="-5" dirty="0">
                <a:latin typeface="Times New Roman"/>
                <a:cs typeface="Times New Roman"/>
              </a:rPr>
              <a:t>декла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i="1" spc="-5" dirty="0">
                <a:latin typeface="Times New Roman"/>
                <a:cs typeface="Times New Roman"/>
              </a:rPr>
              <a:t>ац</a:t>
            </a:r>
            <a:r>
              <a:rPr sz="1000" i="1" dirty="0">
                <a:latin typeface="Times New Roman"/>
                <a:cs typeface="Times New Roman"/>
              </a:rPr>
              <a:t>ии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</a:t>
            </a:r>
            <a:r>
              <a:rPr sz="1000" i="1" spc="-5" dirty="0">
                <a:latin typeface="Times New Roman"/>
                <a:cs typeface="Times New Roman"/>
              </a:rPr>
              <a:t> соо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ветс</a:t>
            </a:r>
            <a:r>
              <a:rPr sz="1000" i="1" dirty="0">
                <a:latin typeface="Times New Roman"/>
                <a:cs typeface="Times New Roman"/>
              </a:rPr>
              <a:t>т</a:t>
            </a:r>
            <a:r>
              <a:rPr sz="1000" i="1" spc="-5" dirty="0">
                <a:latin typeface="Times New Roman"/>
                <a:cs typeface="Times New Roman"/>
              </a:rPr>
              <a:t>ви</a:t>
            </a:r>
            <a:r>
              <a:rPr sz="1000" i="1" dirty="0">
                <a:latin typeface="Times New Roman"/>
                <a:cs typeface="Times New Roman"/>
              </a:rPr>
              <a:t>и</a:t>
            </a:r>
            <a:r>
              <a:rPr sz="1000" i="1" spc="-5" dirty="0">
                <a:latin typeface="Times New Roman"/>
                <a:cs typeface="Times New Roman"/>
              </a:rPr>
              <a:t>».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850">
              <a:latin typeface="Times New Roman"/>
              <a:cs typeface="Times New Roman"/>
            </a:endParaRPr>
          </a:p>
          <a:p>
            <a:pPr marL="372745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1.3</a:t>
            </a:r>
            <a:r>
              <a:rPr sz="1200" b="1" dirty="0">
                <a:latin typeface="Times New Roman"/>
                <a:cs typeface="Times New Roman"/>
              </a:rPr>
              <a:t>.   </a:t>
            </a:r>
            <a:r>
              <a:rPr sz="1200" b="1" spc="-5" dirty="0">
                <a:latin typeface="Times New Roman"/>
                <a:cs typeface="Times New Roman"/>
              </a:rPr>
              <a:t> Количеств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 поставляемог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 товара</a:t>
            </a:r>
            <a:r>
              <a:rPr sz="1200" b="1" dirty="0">
                <a:latin typeface="Times New Roman"/>
                <a:cs typeface="Times New Roman"/>
              </a:rPr>
              <a:t>: </a:t>
            </a:r>
            <a:r>
              <a:rPr sz="1200" dirty="0">
                <a:latin typeface="Times New Roman"/>
                <a:cs typeface="Times New Roman"/>
              </a:rPr>
              <a:t>476 117 524,00 мг</a:t>
            </a:r>
            <a:endParaRPr sz="1200">
              <a:latin typeface="Times New Roman"/>
              <a:cs typeface="Times New Roman"/>
            </a:endParaRPr>
          </a:p>
          <a:p>
            <a:pPr marL="12700" marR="6350" algn="just">
              <a:lnSpc>
                <a:spcPts val="138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2.     </a:t>
            </a:r>
            <a:r>
              <a:rPr sz="1200" b="1" spc="114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Нач</a:t>
            </a:r>
            <a:r>
              <a:rPr sz="1200" b="1" spc="-10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л</a:t>
            </a:r>
            <a:r>
              <a:rPr sz="1200" b="1" dirty="0">
                <a:latin typeface="Times New Roman"/>
                <a:cs typeface="Times New Roman"/>
              </a:rPr>
              <a:t>ь</a:t>
            </a:r>
            <a:r>
              <a:rPr sz="1200" b="1" spc="-5" dirty="0">
                <a:latin typeface="Times New Roman"/>
                <a:cs typeface="Times New Roman"/>
              </a:rPr>
              <a:t>н</a:t>
            </a:r>
            <a:r>
              <a:rPr sz="1200" b="1" dirty="0">
                <a:latin typeface="Times New Roman"/>
                <a:cs typeface="Times New Roman"/>
              </a:rPr>
              <a:t>ая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</a:t>
            </a:r>
            <a:r>
              <a:rPr sz="1200" b="1" spc="-5" dirty="0">
                <a:latin typeface="Times New Roman"/>
                <a:cs typeface="Times New Roman"/>
              </a:rPr>
              <a:t>м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к</a:t>
            </a:r>
            <a:r>
              <a:rPr sz="1200" b="1" dirty="0">
                <a:latin typeface="Times New Roman"/>
                <a:cs typeface="Times New Roman"/>
              </a:rPr>
              <a:t>с</a:t>
            </a:r>
            <a:r>
              <a:rPr sz="1200" b="1" spc="-5" dirty="0">
                <a:latin typeface="Times New Roman"/>
                <a:cs typeface="Times New Roman"/>
              </a:rPr>
              <a:t>им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л</a:t>
            </a:r>
            <a:r>
              <a:rPr sz="1200" b="1" dirty="0">
                <a:latin typeface="Times New Roman"/>
                <a:cs typeface="Times New Roman"/>
              </a:rPr>
              <a:t>ь</a:t>
            </a:r>
            <a:r>
              <a:rPr sz="1200" b="1" spc="-5" dirty="0">
                <a:latin typeface="Times New Roman"/>
                <a:cs typeface="Times New Roman"/>
              </a:rPr>
              <a:t>н</a:t>
            </a:r>
            <a:r>
              <a:rPr sz="1200" b="1" dirty="0">
                <a:latin typeface="Times New Roman"/>
                <a:cs typeface="Times New Roman"/>
              </a:rPr>
              <a:t>ая)</a:t>
            </a:r>
            <a:r>
              <a:rPr sz="1200" b="1" spc="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ц</a:t>
            </a:r>
            <a:r>
              <a:rPr sz="1200" b="1" dirty="0">
                <a:latin typeface="Times New Roman"/>
                <a:cs typeface="Times New Roman"/>
              </a:rPr>
              <a:t>е</a:t>
            </a:r>
            <a:r>
              <a:rPr sz="1200" b="1" spc="-5" dirty="0">
                <a:latin typeface="Times New Roman"/>
                <a:cs typeface="Times New Roman"/>
              </a:rPr>
              <a:t>н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гос</a:t>
            </a:r>
            <a:r>
              <a:rPr sz="1200" b="1" spc="-10" dirty="0">
                <a:latin typeface="Times New Roman"/>
                <a:cs typeface="Times New Roman"/>
              </a:rPr>
              <a:t>у</a:t>
            </a:r>
            <a:r>
              <a:rPr sz="1200" b="1" spc="-5" dirty="0">
                <a:latin typeface="Times New Roman"/>
                <a:cs typeface="Times New Roman"/>
              </a:rPr>
              <a:t>д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р</a:t>
            </a:r>
            <a:r>
              <a:rPr sz="1200" b="1" dirty="0">
                <a:latin typeface="Times New Roman"/>
                <a:cs typeface="Times New Roman"/>
              </a:rPr>
              <a:t>с</a:t>
            </a:r>
            <a:r>
              <a:rPr sz="1200" b="1" spc="-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ве</a:t>
            </a:r>
            <a:r>
              <a:rPr sz="1200" b="1" spc="-5" dirty="0">
                <a:latin typeface="Times New Roman"/>
                <a:cs typeface="Times New Roman"/>
              </a:rPr>
              <a:t>н</a:t>
            </a:r>
            <a:r>
              <a:rPr sz="1200" b="1" dirty="0">
                <a:latin typeface="Times New Roman"/>
                <a:cs typeface="Times New Roman"/>
              </a:rPr>
              <a:t>ного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к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нтракта</a:t>
            </a:r>
            <a:r>
              <a:rPr sz="1200" b="1" dirty="0">
                <a:latin typeface="Times New Roman"/>
                <a:cs typeface="Times New Roman"/>
              </a:rPr>
              <a:t>,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обосновани</a:t>
            </a:r>
            <a:r>
              <a:rPr sz="1200" b="1" dirty="0">
                <a:latin typeface="Times New Roman"/>
                <a:cs typeface="Times New Roman"/>
              </a:rPr>
              <a:t>е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начальной (максимальной</a:t>
            </a:r>
            <a:r>
              <a:rPr sz="1200" b="1" dirty="0">
                <a:latin typeface="Times New Roman"/>
                <a:cs typeface="Times New Roman"/>
              </a:rPr>
              <a:t>)</a:t>
            </a:r>
            <a:r>
              <a:rPr sz="1200" b="1" spc="-5" dirty="0">
                <a:latin typeface="Times New Roman"/>
                <a:cs typeface="Times New Roman"/>
              </a:rPr>
              <a:t> цен</a:t>
            </a:r>
            <a:r>
              <a:rPr sz="1200" b="1" dirty="0">
                <a:latin typeface="Times New Roman"/>
                <a:cs typeface="Times New Roman"/>
              </a:rPr>
              <a:t>ы</a:t>
            </a:r>
            <a:r>
              <a:rPr sz="1200" b="1" spc="-5" dirty="0">
                <a:latin typeface="Times New Roman"/>
                <a:cs typeface="Times New Roman"/>
              </a:rPr>
              <a:t> государственног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 контракта: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8993423"/>
            <a:ext cx="6469380" cy="85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lvl="1" indent="-342900">
              <a:lnSpc>
                <a:spcPct val="100000"/>
              </a:lnSpc>
              <a:buFont typeface="Times New Roman"/>
              <a:buAutoNum type="arabicPeriod"/>
              <a:tabLst>
                <a:tab pos="355600" algn="l"/>
              </a:tabLst>
            </a:pPr>
            <a:r>
              <a:rPr sz="1200" b="1" dirty="0">
                <a:latin typeface="Times New Roman"/>
                <a:cs typeface="Times New Roman"/>
              </a:rPr>
              <a:t>Начальная (максимальная) це</a:t>
            </a:r>
            <a:r>
              <a:rPr sz="1200" b="1" spc="-5" dirty="0">
                <a:latin typeface="Times New Roman"/>
                <a:cs typeface="Times New Roman"/>
              </a:rPr>
              <a:t>н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 государственног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 контракт</a:t>
            </a:r>
            <a:r>
              <a:rPr sz="1200" b="1" dirty="0">
                <a:latin typeface="Times New Roman"/>
                <a:cs typeface="Times New Roman"/>
              </a:rPr>
              <a:t>а:</a:t>
            </a: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240"/>
              </a:lnSpc>
              <a:spcBef>
                <a:spcPts val="1060"/>
              </a:spcBef>
            </a:pPr>
            <a:r>
              <a:rPr sz="1200" dirty="0">
                <a:latin typeface="Times New Roman"/>
                <a:cs typeface="Times New Roman"/>
              </a:rPr>
              <a:t>409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461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070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(Четыреста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девять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м</a:t>
            </a:r>
            <a:r>
              <a:rPr sz="1200" spc="-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ллионов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четыреста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шестьдесят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дна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тысяча 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семьдеся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) </a:t>
            </a:r>
            <a:r>
              <a:rPr sz="1200" spc="-5" dirty="0">
                <a:latin typeface="Times New Roman"/>
                <a:cs typeface="Times New Roman"/>
              </a:rPr>
              <a:t>р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бле</a:t>
            </a:r>
            <a:r>
              <a:rPr sz="1200" dirty="0">
                <a:latin typeface="Times New Roman"/>
                <a:cs typeface="Times New Roman"/>
              </a:rPr>
              <a:t>й</a:t>
            </a:r>
            <a:r>
              <a:rPr sz="1200" spc="-5" dirty="0">
                <a:latin typeface="Times New Roman"/>
                <a:cs typeface="Times New Roman"/>
              </a:rPr>
              <a:t> 6</a:t>
            </a:r>
            <a:r>
              <a:rPr sz="1200" dirty="0">
                <a:latin typeface="Times New Roman"/>
                <a:cs typeface="Times New Roman"/>
              </a:rPr>
              <a:t>4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-5" dirty="0">
                <a:latin typeface="Times New Roman"/>
                <a:cs typeface="Times New Roman"/>
              </a:rPr>
              <a:t>опейки.</a:t>
            </a:r>
            <a:endParaRPr sz="1200">
              <a:latin typeface="Times New Roman"/>
              <a:cs typeface="Times New Roman"/>
            </a:endParaRPr>
          </a:p>
          <a:p>
            <a:pPr marL="355600" lvl="1" indent="-342900">
              <a:lnSpc>
                <a:spcPct val="100000"/>
              </a:lnSpc>
              <a:spcBef>
                <a:spcPts val="320"/>
              </a:spcBef>
              <a:buFont typeface="Times New Roman"/>
              <a:buAutoNum type="arabicPeriod" startAt="2"/>
              <a:tabLst>
                <a:tab pos="355600" algn="l"/>
              </a:tabLst>
            </a:pPr>
            <a:r>
              <a:rPr sz="1200" b="1" dirty="0">
                <a:latin typeface="Times New Roman"/>
                <a:cs typeface="Times New Roman"/>
              </a:rPr>
              <a:t>Обоснование начальной (максимальной) цены государственного контракта: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47826" y="449707"/>
          <a:ext cx="6280403" cy="54521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9264"/>
                <a:gridCol w="1709928"/>
                <a:gridCol w="3601211"/>
              </a:tblGrid>
              <a:tr h="874013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12.1.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Упаковка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150" algn="just">
                        <a:lnSpc>
                          <a:spcPct val="863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Упаковка     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товара     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лж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   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ыт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     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пригод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   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ля манип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ляций </a:t>
                      </a:r>
                      <a:r>
                        <a:rPr sz="11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11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погр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ке </a:t>
                      </a:r>
                      <a:r>
                        <a:rPr sz="11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1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разгр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ке, </a:t>
                      </a:r>
                      <a:r>
                        <a:rPr sz="11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гара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тирова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 абсолютн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ю </a:t>
                      </a:r>
                      <a:r>
                        <a:rPr sz="11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ащ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щенн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сть </a:t>
                      </a:r>
                      <a:r>
                        <a:rPr sz="11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товара </a:t>
                      </a:r>
                      <a:r>
                        <a:rPr sz="11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11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поврежде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ий </a:t>
                      </a:r>
                      <a:r>
                        <a:rPr sz="11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или порчи    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при    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транспортировке.    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Постав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ик    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несёт ответс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ость   </a:t>
                      </a:r>
                      <a:r>
                        <a:rPr sz="11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перед   </a:t>
                      </a:r>
                      <a:r>
                        <a:rPr sz="11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Заказчик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   </a:t>
                      </a:r>
                      <a:r>
                        <a:rPr sz="11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  </a:t>
                      </a:r>
                      <a:r>
                        <a:rPr sz="11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еждения, возникш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-за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й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паковки.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96390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12.2.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Условия транспортировки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6515" algn="just">
                        <a:lnSpc>
                          <a:spcPct val="862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   </a:t>
                      </a:r>
                      <a:r>
                        <a:rPr sz="11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дол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ен   </a:t>
                      </a:r>
                      <a:r>
                        <a:rPr sz="11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транспортироваться   </a:t>
                      </a:r>
                      <a:r>
                        <a:rPr sz="11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  </a:t>
                      </a:r>
                      <a:r>
                        <a:rPr sz="11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соблюдением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ловий      </a:t>
                      </a:r>
                      <a:r>
                        <a:rPr sz="11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хранения,     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пред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мотренных      </a:t>
                      </a:r>
                      <a:r>
                        <a:rPr sz="11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приказ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 Министерства 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здравоохранения 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Российской 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Федерации от  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31.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8.2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16  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№  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64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  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б  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тверждении  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равил надлежащей      </a:t>
                      </a:r>
                      <a:r>
                        <a:rPr sz="11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практи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      </a:t>
                      </a:r>
                      <a:r>
                        <a:rPr sz="11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хране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ия      </a:t>
                      </a:r>
                      <a:r>
                        <a:rPr sz="11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      </a:t>
                      </a:r>
                      <a:r>
                        <a:rPr sz="11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ревозки лекарс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ых       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препаратов       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ля       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мед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цинского применения»,       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нормативной       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док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ментацией       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 Инстр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кцией по применению.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4769" marR="56515" algn="just">
                        <a:lnSpc>
                          <a:spcPct val="861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1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нар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нии</a:t>
                      </a:r>
                      <a:r>
                        <a:rPr sz="11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данных</a:t>
                      </a:r>
                      <a:r>
                        <a:rPr sz="11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ловий</a:t>
                      </a:r>
                      <a:r>
                        <a:rPr sz="11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Заказчик</a:t>
                      </a:r>
                      <a:r>
                        <a:rPr sz="11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атели имеют </a:t>
                      </a:r>
                      <a:r>
                        <a:rPr sz="11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право </a:t>
                      </a:r>
                      <a:r>
                        <a:rPr sz="11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требовать </a:t>
                      </a:r>
                      <a:r>
                        <a:rPr sz="11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замены </a:t>
                      </a:r>
                      <a:r>
                        <a:rPr sz="11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ара, </a:t>
                      </a:r>
                      <a:r>
                        <a:rPr sz="11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поставленного </a:t>
                      </a:r>
                      <a:r>
                        <a:rPr sz="11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н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шениями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29234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12.3.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Маркировка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6515" algn="just">
                        <a:lnSpc>
                          <a:spcPts val="114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Маркировка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быть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отчётливой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содер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ать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номер 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дарственного    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контракта,    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мер    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ящи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а,    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ес, наименова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ие     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ателя.     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Маркировка     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олж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содержа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  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пред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реждающи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  </a:t>
                      </a:r>
                      <a:r>
                        <a:rPr sz="11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писи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:  </a:t>
                      </a:r>
                      <a:r>
                        <a:rPr sz="11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«Го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сз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ак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ка»,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4769" algn="just">
                        <a:lnSpc>
                          <a:spcPts val="1125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«Ве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рх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«Н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 кантовать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14221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13.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14680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Дополнительные требован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я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6515" algn="just">
                        <a:lnSpc>
                          <a:spcPct val="86300"/>
                        </a:lnSpc>
                        <a:tabLst>
                          <a:tab pos="1052830" algn="l"/>
                          <a:tab pos="2506345" algn="l"/>
                          <a:tab pos="2929890" algn="l"/>
                        </a:tabLst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Поставляе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ый </a:t>
                      </a:r>
                      <a:r>
                        <a:rPr sz="11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 </a:t>
                      </a:r>
                      <a:r>
                        <a:rPr sz="11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олжен </a:t>
                      </a:r>
                      <a:r>
                        <a:rPr sz="11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име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   </a:t>
                      </a:r>
                      <a:r>
                        <a:rPr sz="11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копии </a:t>
                      </a:r>
                      <a:r>
                        <a:rPr sz="11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ументов: док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мент,	подтвер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дающий	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оответствие***, регистраци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нное       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остоверение,		выданн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олномоченными</a:t>
                      </a:r>
                      <a:r>
                        <a:rPr sz="11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1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это</a:t>
                      </a:r>
                      <a:r>
                        <a:rPr sz="11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органами </a:t>
                      </a:r>
                      <a:r>
                        <a:rPr sz="11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ейс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вительные</a:t>
                      </a:r>
                      <a:r>
                        <a:rPr sz="11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момент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вки,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же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инстр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кция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приме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ению</a:t>
                      </a:r>
                      <a:r>
                        <a:rPr sz="11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на р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сском языке.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034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14.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Требования к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словиям поставки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6621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14.1.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4769" marR="57150" algn="just">
                        <a:lnSpc>
                          <a:spcPct val="86300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Поставк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овар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ествл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ся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елы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х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аковка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х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соотв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тстви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100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тре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 Федерального закона от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2.04.2010 № 61-ФЗ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Об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бращении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лекарс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венных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средс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в». При  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этом  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если  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ество  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товара,  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поставл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мого  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конкретному 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чател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ю 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аковке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1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превы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оличес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1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казанног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асп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еле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1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поставка Пол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чател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ю   </a:t>
                      </a:r>
                      <a:r>
                        <a:rPr sz="11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овар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  </a:t>
                      </a:r>
                      <a:r>
                        <a:rPr sz="11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свер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х   </a:t>
                      </a:r>
                      <a:r>
                        <a:rPr sz="11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количества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,   </a:t>
                      </a:r>
                      <a:r>
                        <a:rPr sz="11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азанног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   </a:t>
                      </a:r>
                      <a:r>
                        <a:rPr sz="11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   </a:t>
                      </a:r>
                      <a:r>
                        <a:rPr sz="11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Пла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   </a:t>
                      </a:r>
                      <a:r>
                        <a:rPr sz="11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пред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еления, 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ществляется за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чет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средств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Поставщика.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390" y="230846"/>
            <a:ext cx="6469380" cy="1809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5</a:t>
            </a:r>
            <a:endParaRPr sz="1000">
              <a:latin typeface="Times New Roman"/>
              <a:cs typeface="Times New Roman"/>
            </a:endParaRPr>
          </a:p>
          <a:p>
            <a:pPr marL="12700" marR="5715" indent="360045">
              <a:lnSpc>
                <a:spcPts val="1240"/>
              </a:lnSpc>
              <a:spcBef>
                <a:spcPts val="620"/>
              </a:spcBef>
              <a:tabLst>
                <a:tab pos="897255" algn="l"/>
                <a:tab pos="1177290" algn="l"/>
                <a:tab pos="2247265" algn="l"/>
                <a:tab pos="2599690" algn="l"/>
                <a:tab pos="3295015" algn="l"/>
                <a:tab pos="3655060" algn="l"/>
                <a:tab pos="4782185" algn="l"/>
                <a:tab pos="5417185" algn="l"/>
                <a:tab pos="5768340" algn="l"/>
              </a:tabLst>
            </a:pPr>
            <a:r>
              <a:rPr sz="1200" dirty="0">
                <a:latin typeface="Times New Roman"/>
                <a:cs typeface="Times New Roman"/>
              </a:rPr>
              <a:t>Определе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ие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обоснование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ачальной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(максимально</a:t>
            </a:r>
            <a:r>
              <a:rPr sz="1200" spc="-10" dirty="0">
                <a:latin typeface="Times New Roman"/>
                <a:cs typeface="Times New Roman"/>
              </a:rPr>
              <a:t>й</a:t>
            </a:r>
            <a:r>
              <a:rPr sz="1200" dirty="0">
                <a:latin typeface="Times New Roman"/>
                <a:cs typeface="Times New Roman"/>
              </a:rPr>
              <a:t>)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цены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</a:t>
            </a:r>
            <a:r>
              <a:rPr sz="1200" dirty="0">
                <a:latin typeface="Times New Roman"/>
                <a:cs typeface="Times New Roman"/>
              </a:rPr>
              <a:t>осуда</a:t>
            </a:r>
            <a:r>
              <a:rPr sz="1200" spc="-15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ственног</a:t>
            </a:r>
            <a:r>
              <a:rPr sz="1200" dirty="0">
                <a:latin typeface="Times New Roman"/>
                <a:cs typeface="Times New Roman"/>
              </a:rPr>
              <a:t>о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контракта </a:t>
            </a:r>
            <a:r>
              <a:rPr sz="1200" dirty="0">
                <a:latin typeface="Times New Roman"/>
                <a:cs typeface="Times New Roman"/>
              </a:rPr>
              <a:t>проведено	в	соответствии	со	статьей	22	Федера</a:t>
            </a:r>
            <a:r>
              <a:rPr sz="1200" spc="-5" dirty="0">
                <a:latin typeface="Times New Roman"/>
                <a:cs typeface="Times New Roman"/>
              </a:rPr>
              <a:t>л</a:t>
            </a:r>
            <a:r>
              <a:rPr sz="1200" dirty="0">
                <a:latin typeface="Times New Roman"/>
                <a:cs typeface="Times New Roman"/>
              </a:rPr>
              <a:t>ьного	закона	от	05.04.2013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ts val="1240"/>
              </a:lnSpc>
            </a:pPr>
            <a:r>
              <a:rPr sz="1200" dirty="0">
                <a:latin typeface="Times New Roman"/>
                <a:cs typeface="Times New Roman"/>
              </a:rPr>
              <a:t>№ 44-ФЗ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«О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контрактной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системе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сфере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пок 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товаров,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работ, 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сл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г 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 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обеспечения </a:t>
            </a:r>
            <a:r>
              <a:rPr sz="1200" spc="-5" dirty="0">
                <a:latin typeface="Times New Roman"/>
                <a:cs typeface="Times New Roman"/>
              </a:rPr>
              <a:t>гос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дарственны</a:t>
            </a:r>
            <a:r>
              <a:rPr sz="1200" dirty="0">
                <a:latin typeface="Times New Roman"/>
                <a:cs typeface="Times New Roman"/>
              </a:rPr>
              <a:t>х 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муниципальны</a:t>
            </a:r>
            <a:r>
              <a:rPr sz="1200" dirty="0">
                <a:latin typeface="Times New Roman"/>
                <a:cs typeface="Times New Roman"/>
              </a:rPr>
              <a:t>х 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жд</a:t>
            </a:r>
            <a:r>
              <a:rPr sz="1200" dirty="0">
                <a:latin typeface="Times New Roman"/>
                <a:cs typeface="Times New Roman"/>
              </a:rPr>
              <a:t>» </a:t>
            </a:r>
            <a:r>
              <a:rPr sz="1200" spc="-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Порядко</a:t>
            </a:r>
            <a:r>
              <a:rPr sz="1200" dirty="0">
                <a:latin typeface="Times New Roman"/>
                <a:cs typeface="Times New Roman"/>
              </a:rPr>
              <a:t>м 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определени</a:t>
            </a:r>
            <a:r>
              <a:rPr sz="1200" dirty="0">
                <a:latin typeface="Times New Roman"/>
                <a:cs typeface="Times New Roman"/>
              </a:rPr>
              <a:t>я 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ачал</a:t>
            </a:r>
            <a:r>
              <a:rPr sz="1200" spc="-10" dirty="0">
                <a:latin typeface="Times New Roman"/>
                <a:cs typeface="Times New Roman"/>
              </a:rPr>
              <a:t>ь</a:t>
            </a:r>
            <a:r>
              <a:rPr sz="1200" dirty="0">
                <a:latin typeface="Times New Roman"/>
                <a:cs typeface="Times New Roman"/>
              </a:rPr>
              <a:t>ной 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(максимальной) цены 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</a:t>
            </a:r>
            <a:r>
              <a:rPr sz="1200" dirty="0">
                <a:latin typeface="Times New Roman"/>
                <a:cs typeface="Times New Roman"/>
              </a:rPr>
              <a:t>онтракта, 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цены 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</a:t>
            </a:r>
            <a:r>
              <a:rPr sz="1200" dirty="0">
                <a:latin typeface="Times New Roman"/>
                <a:cs typeface="Times New Roman"/>
              </a:rPr>
              <a:t>онтракта, 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заключаемого 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 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единственным 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5" dirty="0">
                <a:latin typeface="Times New Roman"/>
                <a:cs typeface="Times New Roman"/>
              </a:rPr>
              <a:t>ставщико</a:t>
            </a:r>
            <a:r>
              <a:rPr sz="1200" dirty="0">
                <a:latin typeface="Times New Roman"/>
                <a:cs typeface="Times New Roman"/>
              </a:rPr>
              <a:t>м 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</a:t>
            </a:r>
            <a:r>
              <a:rPr sz="1200" spc="-5" dirty="0">
                <a:latin typeface="Times New Roman"/>
                <a:cs typeface="Times New Roman"/>
              </a:rPr>
              <a:t>подрядчиком, исполнителем)</a:t>
            </a:r>
            <a:r>
              <a:rPr sz="1200" dirty="0">
                <a:latin typeface="Times New Roman"/>
                <a:cs typeface="Times New Roman"/>
              </a:rPr>
              <a:t>,  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</a:t>
            </a:r>
            <a:r>
              <a:rPr sz="1200" dirty="0">
                <a:latin typeface="Times New Roman"/>
                <a:cs typeface="Times New Roman"/>
              </a:rPr>
              <a:t>и  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5" dirty="0">
                <a:latin typeface="Times New Roman"/>
                <a:cs typeface="Times New Roman"/>
              </a:rPr>
              <a:t>с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ществлени</a:t>
            </a:r>
            <a:r>
              <a:rPr sz="1200" dirty="0">
                <a:latin typeface="Times New Roman"/>
                <a:cs typeface="Times New Roman"/>
              </a:rPr>
              <a:t>и  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за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по</a:t>
            </a:r>
            <a:r>
              <a:rPr sz="1200" dirty="0">
                <a:latin typeface="Times New Roman"/>
                <a:cs typeface="Times New Roman"/>
              </a:rPr>
              <a:t>к  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лекарственны</a:t>
            </a:r>
            <a:r>
              <a:rPr sz="1200" dirty="0">
                <a:latin typeface="Times New Roman"/>
                <a:cs typeface="Times New Roman"/>
              </a:rPr>
              <a:t>х  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spc="5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епара</a:t>
            </a:r>
            <a:r>
              <a:rPr sz="1200" dirty="0">
                <a:latin typeface="Times New Roman"/>
                <a:cs typeface="Times New Roman"/>
              </a:rPr>
              <a:t>т</a:t>
            </a:r>
            <a:r>
              <a:rPr sz="1200" spc="-5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в  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</a:t>
            </a:r>
            <a:r>
              <a:rPr sz="1200" spc="-5" dirty="0">
                <a:latin typeface="Times New Roman"/>
                <a:cs typeface="Times New Roman"/>
              </a:rPr>
              <a:t>л</a:t>
            </a:r>
            <a:r>
              <a:rPr sz="1200" dirty="0">
                <a:latin typeface="Times New Roman"/>
                <a:cs typeface="Times New Roman"/>
              </a:rPr>
              <a:t>я  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-5" dirty="0">
                <a:latin typeface="Times New Roman"/>
                <a:cs typeface="Times New Roman"/>
              </a:rPr>
              <a:t>едицинского применен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я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твержденны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-5" dirty="0">
                <a:latin typeface="Times New Roman"/>
                <a:cs typeface="Times New Roman"/>
              </a:rPr>
              <a:t> приказо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-5" dirty="0">
                <a:latin typeface="Times New Roman"/>
                <a:cs typeface="Times New Roman"/>
              </a:rPr>
              <a:t> Минздрав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Росси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о</a:t>
            </a:r>
            <a:r>
              <a:rPr sz="1200" dirty="0">
                <a:latin typeface="Times New Roman"/>
                <a:cs typeface="Times New Roman"/>
              </a:rPr>
              <a:t>т</a:t>
            </a:r>
            <a:r>
              <a:rPr sz="1200" spc="-5" dirty="0">
                <a:latin typeface="Times New Roman"/>
                <a:cs typeface="Times New Roman"/>
              </a:rPr>
              <a:t> 26.10.201</a:t>
            </a:r>
            <a:r>
              <a:rPr sz="1200" dirty="0">
                <a:latin typeface="Times New Roman"/>
                <a:cs typeface="Times New Roman"/>
              </a:rPr>
              <a:t>7 № 871н (далее – Порядок).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marR="5715" indent="342900">
              <a:lnSpc>
                <a:spcPts val="1240"/>
              </a:lnSpc>
              <a:tabLst>
                <a:tab pos="1286510" algn="l"/>
                <a:tab pos="2228850" algn="l"/>
                <a:tab pos="3550920" algn="l"/>
                <a:tab pos="4112260" algn="l"/>
                <a:tab pos="5038090" algn="l"/>
                <a:tab pos="5662295" algn="l"/>
                <a:tab pos="5911850" algn="l"/>
              </a:tabLst>
            </a:pPr>
            <a:r>
              <a:rPr sz="1200" b="1" dirty="0">
                <a:latin typeface="Times New Roman"/>
                <a:cs typeface="Times New Roman"/>
              </a:rPr>
              <a:t>2.3. Расчет	начальной	(максимальной)	</a:t>
            </a:r>
            <a:r>
              <a:rPr sz="1200" b="1" spc="-5" dirty="0">
                <a:latin typeface="Times New Roman"/>
                <a:cs typeface="Times New Roman"/>
              </a:rPr>
              <a:t>ц</a:t>
            </a:r>
            <a:r>
              <a:rPr sz="1200" b="1" dirty="0">
                <a:latin typeface="Times New Roman"/>
                <a:cs typeface="Times New Roman"/>
              </a:rPr>
              <a:t>ены	контракта	(далее	-	НМЦК) осуществляется по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ф</a:t>
            </a:r>
            <a:r>
              <a:rPr sz="1200" b="1" dirty="0">
                <a:latin typeface="Times New Roman"/>
                <a:cs typeface="Times New Roman"/>
              </a:rPr>
              <a:t>ормуле: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11421" y="2161310"/>
            <a:ext cx="168275" cy="13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i="1" spc="65" dirty="0">
                <a:latin typeface="Times New Roman"/>
                <a:cs typeface="Times New Roman"/>
              </a:rPr>
              <a:t>i</a:t>
            </a:r>
            <a:r>
              <a:rPr sz="800" spc="-30" dirty="0">
                <a:latin typeface="Symbol"/>
                <a:cs typeface="Symbol"/>
              </a:rPr>
              <a:t></a:t>
            </a:r>
            <a:r>
              <a:rPr sz="800" spc="10" dirty="0">
                <a:latin typeface="Times New Roman"/>
                <a:cs typeface="Times New Roman"/>
              </a:rPr>
              <a:t>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0455" y="2052013"/>
            <a:ext cx="1557020" cy="210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59180" algn="l"/>
              </a:tabLst>
            </a:pPr>
            <a:r>
              <a:rPr sz="1400" spc="25" dirty="0">
                <a:latin typeface="Times New Roman"/>
                <a:cs typeface="Times New Roman"/>
              </a:rPr>
              <a:t>НМЦ</a:t>
            </a:r>
            <a:r>
              <a:rPr sz="1400" spc="15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Symbol"/>
                <a:cs typeface="Symbol"/>
              </a:rPr>
              <a:t>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Symbol"/>
                <a:cs typeface="Symbol"/>
              </a:rPr>
              <a:t>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30" dirty="0">
                <a:latin typeface="Times New Roman"/>
                <a:cs typeface="Times New Roman"/>
              </a:rPr>
              <a:t>Ц</a:t>
            </a:r>
            <a:r>
              <a:rPr sz="1400" i="1" dirty="0">
                <a:latin typeface="Times New Roman"/>
                <a:cs typeface="Times New Roman"/>
              </a:rPr>
              <a:t>i</a:t>
            </a:r>
            <a:r>
              <a:rPr sz="1400" i="1" spc="-114" dirty="0">
                <a:latin typeface="Times New Roman"/>
                <a:cs typeface="Times New Roman"/>
              </a:rPr>
              <a:t> </a:t>
            </a:r>
            <a:r>
              <a:rPr sz="1400" spc="75" dirty="0">
                <a:latin typeface="Symbol"/>
                <a:cs typeface="Symbol"/>
              </a:rPr>
              <a:t></a:t>
            </a:r>
            <a:r>
              <a:rPr sz="1400" i="1" spc="20" dirty="0">
                <a:latin typeface="Times New Roman"/>
                <a:cs typeface="Times New Roman"/>
              </a:rPr>
              <a:t>V</a:t>
            </a:r>
            <a:r>
              <a:rPr sz="1400" i="1" dirty="0">
                <a:latin typeface="Times New Roman"/>
                <a:cs typeface="Times New Roman"/>
              </a:rPr>
              <a:t>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13708" y="2034969"/>
            <a:ext cx="78105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i="1" spc="10" dirty="0">
                <a:latin typeface="Times New Roman"/>
                <a:cs typeface="Times New Roman"/>
              </a:rPr>
              <a:t>n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08652" y="2098085"/>
            <a:ext cx="63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390" y="2287061"/>
            <a:ext cx="6469380" cy="490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>
              <a:lnSpc>
                <a:spcPts val="1340"/>
              </a:lnSpc>
            </a:pPr>
            <a:r>
              <a:rPr sz="1200" spc="-5" dirty="0">
                <a:latin typeface="Times New Roman"/>
                <a:cs typeface="Times New Roman"/>
              </a:rPr>
              <a:t>где:</a:t>
            </a:r>
            <a:endParaRPr sz="1200">
              <a:latin typeface="Times New Roman"/>
              <a:cs typeface="Times New Roman"/>
            </a:endParaRPr>
          </a:p>
          <a:p>
            <a:pPr marL="355600">
              <a:lnSpc>
                <a:spcPts val="1240"/>
              </a:lnSpc>
            </a:pP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5" dirty="0">
                <a:latin typeface="Times New Roman"/>
                <a:cs typeface="Times New Roman"/>
              </a:rPr>
              <a:t> количеств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5" dirty="0">
                <a:latin typeface="Times New Roman"/>
                <a:cs typeface="Times New Roman"/>
              </a:rPr>
              <a:t> постав</a:t>
            </a:r>
            <a:r>
              <a:rPr sz="1200" spc="5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яемы</a:t>
            </a:r>
            <a:r>
              <a:rPr sz="1200" dirty="0">
                <a:latin typeface="Times New Roman"/>
                <a:cs typeface="Times New Roman"/>
              </a:rPr>
              <a:t>х</a:t>
            </a:r>
            <a:r>
              <a:rPr sz="1200" spc="-5" dirty="0">
                <a:latin typeface="Times New Roman"/>
                <a:cs typeface="Times New Roman"/>
              </a:rPr>
              <a:t> лекарственны</a:t>
            </a:r>
            <a:r>
              <a:rPr sz="1200" dirty="0">
                <a:latin typeface="Times New Roman"/>
                <a:cs typeface="Times New Roman"/>
              </a:rPr>
              <a:t>х</a:t>
            </a:r>
            <a:r>
              <a:rPr sz="1200" spc="-5" dirty="0">
                <a:latin typeface="Times New Roman"/>
                <a:cs typeface="Times New Roman"/>
              </a:rPr>
              <a:t> препаратов;</a:t>
            </a:r>
            <a:endParaRPr sz="1200">
              <a:latin typeface="Times New Roman"/>
              <a:cs typeface="Times New Roman"/>
            </a:endParaRPr>
          </a:p>
          <a:p>
            <a:pPr marL="12700" marR="6350" indent="342900" algn="just">
              <a:lnSpc>
                <a:spcPts val="1240"/>
              </a:lnSpc>
              <a:spcBef>
                <a:spcPts val="105"/>
              </a:spcBef>
            </a:pPr>
            <a:r>
              <a:rPr sz="1200" spc="-5" dirty="0">
                <a:latin typeface="Times New Roman"/>
                <a:cs typeface="Times New Roman"/>
              </a:rPr>
              <a:t>Ц</a:t>
            </a:r>
            <a:r>
              <a:rPr sz="1200" dirty="0">
                <a:latin typeface="Times New Roman"/>
                <a:cs typeface="Times New Roman"/>
              </a:rPr>
              <a:t>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ц</a:t>
            </a:r>
            <a:r>
              <a:rPr sz="1200" spc="-5" dirty="0">
                <a:latin typeface="Times New Roman"/>
                <a:cs typeface="Times New Roman"/>
              </a:rPr>
              <a:t>ен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единиц</a:t>
            </a:r>
            <a:r>
              <a:rPr sz="1200" dirty="0">
                <a:latin typeface="Times New Roman"/>
                <a:cs typeface="Times New Roman"/>
              </a:rPr>
              <a:t>ы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планир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емог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</a:t>
            </a:r>
            <a:r>
              <a:rPr sz="1200" spc="-5" dirty="0">
                <a:latin typeface="Times New Roman"/>
                <a:cs typeface="Times New Roman"/>
              </a:rPr>
              <a:t>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пк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-г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лекарственног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препарат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учето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налога 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добавлен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ю</a:t>
            </a:r>
            <a:r>
              <a:rPr sz="1200" spc="-5" dirty="0">
                <a:latin typeface="Times New Roman"/>
                <a:cs typeface="Times New Roman"/>
              </a:rPr>
              <a:t> стоимост</a:t>
            </a:r>
            <a:r>
              <a:rPr sz="1200" dirty="0">
                <a:latin typeface="Times New Roman"/>
                <a:cs typeface="Times New Roman"/>
              </a:rPr>
              <a:t>ь</a:t>
            </a:r>
            <a:r>
              <a:rPr sz="1200" spc="-5" dirty="0">
                <a:latin typeface="Times New Roman"/>
                <a:cs typeface="Times New Roman"/>
              </a:rPr>
              <a:t> (дале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5" dirty="0">
                <a:latin typeface="Times New Roman"/>
                <a:cs typeface="Times New Roman"/>
              </a:rPr>
              <a:t> НДС</a:t>
            </a:r>
            <a:r>
              <a:rPr sz="1200" dirty="0">
                <a:latin typeface="Times New Roman"/>
                <a:cs typeface="Times New Roman"/>
              </a:rPr>
              <a:t>)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оптово</a:t>
            </a:r>
            <a:r>
              <a:rPr sz="1200" dirty="0">
                <a:latin typeface="Times New Roman"/>
                <a:cs typeface="Times New Roman"/>
              </a:rPr>
              <a:t>й</a:t>
            </a:r>
            <a:r>
              <a:rPr sz="1200" spc="-5" dirty="0">
                <a:latin typeface="Times New Roman"/>
                <a:cs typeface="Times New Roman"/>
              </a:rPr>
              <a:t> надбавки.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marR="5080" lvl="1" indent="342900" algn="just">
              <a:lnSpc>
                <a:spcPts val="1240"/>
              </a:lnSpc>
              <a:buFont typeface="Times New Roman"/>
              <a:buAutoNum type="arabicPeriod" startAt="4"/>
              <a:tabLst>
                <a:tab pos="622300" algn="l"/>
              </a:tabLst>
            </a:pP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соответствии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под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ктами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«а»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«б»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нкта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орядка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</a:t>
            </a:r>
            <a:r>
              <a:rPr sz="1200" dirty="0">
                <a:latin typeface="Times New Roman"/>
                <a:cs typeface="Times New Roman"/>
              </a:rPr>
              <a:t>ена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ед</a:t>
            </a:r>
            <a:r>
              <a:rPr sz="1200" spc="-5" dirty="0">
                <a:latin typeface="Times New Roman"/>
                <a:cs typeface="Times New Roman"/>
              </a:rPr>
              <a:t>иниц</a:t>
            </a:r>
            <a:r>
              <a:rPr sz="1200" dirty="0">
                <a:latin typeface="Times New Roman"/>
                <a:cs typeface="Times New Roman"/>
              </a:rPr>
              <a:t>ы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планир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-5" dirty="0">
                <a:latin typeface="Times New Roman"/>
                <a:cs typeface="Times New Roman"/>
              </a:rPr>
              <a:t>мого </a:t>
            </a:r>
            <a:r>
              <a:rPr sz="1200" dirty="0">
                <a:latin typeface="Times New Roman"/>
                <a:cs typeface="Times New Roman"/>
              </a:rPr>
              <a:t>к   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за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пк</a:t>
            </a:r>
            <a:r>
              <a:rPr sz="1200" dirty="0">
                <a:latin typeface="Times New Roman"/>
                <a:cs typeface="Times New Roman"/>
              </a:rPr>
              <a:t>е   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лекарственног</a:t>
            </a:r>
            <a:r>
              <a:rPr sz="1200" dirty="0">
                <a:latin typeface="Times New Roman"/>
                <a:cs typeface="Times New Roman"/>
              </a:rPr>
              <a:t>о   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препарат</a:t>
            </a:r>
            <a:r>
              <a:rPr sz="1200" dirty="0">
                <a:latin typeface="Times New Roman"/>
                <a:cs typeface="Times New Roman"/>
              </a:rPr>
              <a:t>а   </a:t>
            </a:r>
            <a:r>
              <a:rPr sz="1200" spc="-1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с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200" spc="-5" dirty="0">
                <a:latin typeface="Times New Roman"/>
                <a:cs typeface="Times New Roman"/>
              </a:rPr>
              <a:t>анавливаетс</a:t>
            </a:r>
            <a:r>
              <a:rPr sz="1200" dirty="0">
                <a:latin typeface="Times New Roman"/>
                <a:cs typeface="Times New Roman"/>
              </a:rPr>
              <a:t>я   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посредство</a:t>
            </a:r>
            <a:r>
              <a:rPr sz="1200" dirty="0">
                <a:latin typeface="Times New Roman"/>
                <a:cs typeface="Times New Roman"/>
              </a:rPr>
              <a:t>м   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применения   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м</a:t>
            </a:r>
            <a:r>
              <a:rPr sz="1200" dirty="0">
                <a:latin typeface="Times New Roman"/>
                <a:cs typeface="Times New Roman"/>
              </a:rPr>
              <a:t>етодов, предусмот</a:t>
            </a:r>
            <a:r>
              <a:rPr sz="1200" spc="-10" dirty="0">
                <a:latin typeface="Times New Roman"/>
                <a:cs typeface="Times New Roman"/>
              </a:rPr>
              <a:t>р</a:t>
            </a:r>
            <a:r>
              <a:rPr sz="1200" dirty="0">
                <a:latin typeface="Times New Roman"/>
                <a:cs typeface="Times New Roman"/>
              </a:rPr>
              <a:t>енных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частями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6 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8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статьи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22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Федерального 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закона 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«О 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контрактно</a:t>
            </a:r>
            <a:r>
              <a:rPr sz="1200" dirty="0">
                <a:latin typeface="Times New Roman"/>
                <a:cs typeface="Times New Roman"/>
              </a:rPr>
              <a:t>й 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системе </a:t>
            </a:r>
            <a:r>
              <a:rPr sz="1200" dirty="0">
                <a:latin typeface="Times New Roman"/>
                <a:cs typeface="Times New Roman"/>
              </a:rPr>
              <a:t>в сфере за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пок товаров, работ,</a:t>
            </a:r>
            <a:r>
              <a:rPr sz="1200" spc="5" dirty="0">
                <a:latin typeface="Times New Roman"/>
                <a:cs typeface="Times New Roman"/>
              </a:rPr>
              <a:t> у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5" dirty="0">
                <a:latin typeface="Times New Roman"/>
                <a:cs typeface="Times New Roman"/>
              </a:rPr>
              <a:t>л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г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дл</a:t>
            </a:r>
            <a:r>
              <a:rPr sz="1200" dirty="0">
                <a:latin typeface="Times New Roman"/>
                <a:cs typeface="Times New Roman"/>
              </a:rPr>
              <a:t>я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обеспечени</a:t>
            </a:r>
            <a:r>
              <a:rPr sz="1200" dirty="0">
                <a:latin typeface="Times New Roman"/>
                <a:cs typeface="Times New Roman"/>
              </a:rPr>
              <a:t>я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г</a:t>
            </a:r>
            <a:r>
              <a:rPr sz="1200" spc="-5" dirty="0">
                <a:latin typeface="Times New Roman"/>
                <a:cs typeface="Times New Roman"/>
              </a:rPr>
              <a:t>ос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дарственны</a:t>
            </a:r>
            <a:r>
              <a:rPr sz="1200" dirty="0">
                <a:latin typeface="Times New Roman"/>
                <a:cs typeface="Times New Roman"/>
              </a:rPr>
              <a:t>х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м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ниципальны</a:t>
            </a:r>
            <a:r>
              <a:rPr sz="1200" dirty="0">
                <a:latin typeface="Times New Roman"/>
                <a:cs typeface="Times New Roman"/>
              </a:rPr>
              <a:t>х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жд», </a:t>
            </a:r>
            <a:r>
              <a:rPr sz="1200" dirty="0">
                <a:latin typeface="Times New Roman"/>
                <a:cs typeface="Times New Roman"/>
              </a:rPr>
              <a:t>без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чета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ДС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оптовой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адбав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-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также  </a:t>
            </a:r>
            <a:r>
              <a:rPr sz="1200" spc="-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расчета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средневзвеш</a:t>
            </a:r>
            <a:r>
              <a:rPr sz="1200" spc="-10" dirty="0">
                <a:latin typeface="Times New Roman"/>
                <a:cs typeface="Times New Roman"/>
              </a:rPr>
              <a:t>е</a:t>
            </a:r>
            <a:r>
              <a:rPr sz="1200" spc="-5" dirty="0">
                <a:latin typeface="Times New Roman"/>
                <a:cs typeface="Times New Roman"/>
              </a:rPr>
              <a:t>нно</a:t>
            </a:r>
            <a:r>
              <a:rPr sz="1200" dirty="0">
                <a:latin typeface="Times New Roman"/>
                <a:cs typeface="Times New Roman"/>
              </a:rPr>
              <a:t>й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цен</a:t>
            </a:r>
            <a:r>
              <a:rPr sz="1200" dirty="0">
                <a:latin typeface="Times New Roman"/>
                <a:cs typeface="Times New Roman"/>
              </a:rPr>
              <a:t>ы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основани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всех </a:t>
            </a:r>
            <a:r>
              <a:rPr sz="1200" dirty="0">
                <a:latin typeface="Times New Roman"/>
                <a:cs typeface="Times New Roman"/>
              </a:rPr>
              <a:t>заключенных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Министерством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здравоохранения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Р</a:t>
            </a:r>
            <a:r>
              <a:rPr sz="1200" dirty="0">
                <a:latin typeface="Times New Roman"/>
                <a:cs typeface="Times New Roman"/>
              </a:rPr>
              <a:t>оссийской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Феде</a:t>
            </a:r>
            <a:r>
              <a:rPr sz="1200" spc="-10" dirty="0">
                <a:latin typeface="Times New Roman"/>
                <a:cs typeface="Times New Roman"/>
              </a:rPr>
              <a:t>р</a:t>
            </a:r>
            <a:r>
              <a:rPr sz="1200" dirty="0">
                <a:latin typeface="Times New Roman"/>
                <a:cs typeface="Times New Roman"/>
              </a:rPr>
              <a:t>ации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контрактов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12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месяце</a:t>
            </a:r>
            <a:r>
              <a:rPr sz="1200" spc="-10" dirty="0">
                <a:latin typeface="Times New Roman"/>
                <a:cs typeface="Times New Roman"/>
              </a:rPr>
              <a:t>в</a:t>
            </a:r>
            <a:r>
              <a:rPr sz="1200" dirty="0">
                <a:latin typeface="Times New Roman"/>
                <a:cs typeface="Times New Roman"/>
              </a:rPr>
              <a:t>, предшест</a:t>
            </a:r>
            <a:r>
              <a:rPr sz="1200" spc="-10" dirty="0">
                <a:latin typeface="Times New Roman"/>
                <a:cs typeface="Times New Roman"/>
              </a:rPr>
              <a:t>в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ющих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меся</a:t>
            </a:r>
            <a:r>
              <a:rPr sz="1200" spc="-10" dirty="0">
                <a:latin typeface="Times New Roman"/>
                <a:cs typeface="Times New Roman"/>
              </a:rPr>
              <a:t>ц</a:t>
            </a:r>
            <a:r>
              <a:rPr sz="1200" dirty="0">
                <a:latin typeface="Times New Roman"/>
                <a:cs typeface="Times New Roman"/>
              </a:rPr>
              <a:t>у 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расчета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(далее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средневзвешенная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цена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 </a:t>
            </a:r>
            <a:r>
              <a:rPr sz="1200" spc="-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лекарственный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препарат), </a:t>
            </a:r>
            <a:r>
              <a:rPr sz="1200" spc="-5" dirty="0">
                <a:latin typeface="Times New Roman"/>
                <a:cs typeface="Times New Roman"/>
              </a:rPr>
              <a:t>з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исключение</a:t>
            </a:r>
            <a:r>
              <a:rPr sz="1200" dirty="0">
                <a:latin typeface="Times New Roman"/>
                <a:cs typeface="Times New Roman"/>
              </a:rPr>
              <a:t>м    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гос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дарственны</a:t>
            </a:r>
            <a:r>
              <a:rPr sz="1200" dirty="0">
                <a:latin typeface="Times New Roman"/>
                <a:cs typeface="Times New Roman"/>
              </a:rPr>
              <a:t>х    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</a:t>
            </a:r>
            <a:r>
              <a:rPr sz="1200" dirty="0">
                <a:latin typeface="Times New Roman"/>
                <a:cs typeface="Times New Roman"/>
              </a:rPr>
              <a:t>онтрактов    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    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поставку    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лекарств</a:t>
            </a:r>
            <a:r>
              <a:rPr sz="1200" spc="-5" dirty="0">
                <a:latin typeface="Times New Roman"/>
                <a:cs typeface="Times New Roman"/>
              </a:rPr>
              <a:t>енны</a:t>
            </a:r>
            <a:r>
              <a:rPr sz="1200" dirty="0">
                <a:latin typeface="Times New Roman"/>
                <a:cs typeface="Times New Roman"/>
              </a:rPr>
              <a:t>х    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spc="5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епаратов, </a:t>
            </a:r>
            <a:r>
              <a:rPr sz="1200" dirty="0">
                <a:latin typeface="Times New Roman"/>
                <a:cs typeface="Times New Roman"/>
              </a:rPr>
              <a:t>необходимых 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 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5" dirty="0">
                <a:latin typeface="Times New Roman"/>
                <a:cs typeface="Times New Roman"/>
              </a:rPr>
              <a:t>з</a:t>
            </a:r>
            <a:r>
              <a:rPr sz="1200" dirty="0">
                <a:latin typeface="Times New Roman"/>
                <a:cs typeface="Times New Roman"/>
              </a:rPr>
              <a:t>начения 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ациен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у 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 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наличии 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медицинс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-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х 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5" dirty="0">
                <a:latin typeface="Times New Roman"/>
                <a:cs typeface="Times New Roman"/>
              </a:rPr>
              <a:t>казани</a:t>
            </a:r>
            <a:r>
              <a:rPr sz="1200" dirty="0">
                <a:latin typeface="Times New Roman"/>
                <a:cs typeface="Times New Roman"/>
              </a:rPr>
              <a:t>й 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(индивид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альная </a:t>
            </a:r>
            <a:r>
              <a:rPr sz="1200" dirty="0">
                <a:latin typeface="Times New Roman"/>
                <a:cs typeface="Times New Roman"/>
              </a:rPr>
              <a:t>непереносимость,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о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жизненным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показаниям)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о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решению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</a:t>
            </a:r>
            <a:r>
              <a:rPr sz="1200" dirty="0">
                <a:latin typeface="Times New Roman"/>
                <a:cs typeface="Times New Roman"/>
              </a:rPr>
              <a:t>рачебной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комисси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медицинской </a:t>
            </a:r>
            <a:r>
              <a:rPr sz="1200" dirty="0">
                <a:latin typeface="Times New Roman"/>
                <a:cs typeface="Times New Roman"/>
              </a:rPr>
              <a:t>организации.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6"/>
              </a:spcBef>
              <a:buFont typeface="Times New Roman"/>
              <a:buAutoNum type="arabicPeriod" startAt="4"/>
            </a:pPr>
            <a:endParaRPr sz="1050">
              <a:latin typeface="Times New Roman"/>
              <a:cs typeface="Times New Roman"/>
            </a:endParaRPr>
          </a:p>
          <a:p>
            <a:pPr marL="12700" marR="5080" lvl="2" indent="360045" algn="just">
              <a:lnSpc>
                <a:spcPts val="1240"/>
              </a:lnSpc>
              <a:buFont typeface="Times New Roman"/>
              <a:buAutoNum type="arabicPeriod"/>
              <a:tabLst>
                <a:tab pos="754380" algn="l"/>
              </a:tabLst>
            </a:pPr>
            <a:r>
              <a:rPr sz="1200" dirty="0">
                <a:latin typeface="Times New Roman"/>
                <a:cs typeface="Times New Roman"/>
              </a:rPr>
              <a:t>В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соответствии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од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spc="-5" dirty="0">
                <a:latin typeface="Times New Roman"/>
                <a:cs typeface="Times New Roman"/>
              </a:rPr>
              <a:t>к</a:t>
            </a:r>
            <a:r>
              <a:rPr sz="1200" dirty="0">
                <a:latin typeface="Times New Roman"/>
                <a:cs typeface="Times New Roman"/>
              </a:rPr>
              <a:t>том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«а»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нкта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орядка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спользовались  </a:t>
            </a:r>
            <a:r>
              <a:rPr sz="1200" spc="-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  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</a:t>
            </a:r>
            <a:r>
              <a:rPr sz="1200" spc="-5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ода: тарифный  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метод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метод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сопоставимых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рыночных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</a:t>
            </a:r>
            <a:r>
              <a:rPr sz="1200" dirty="0">
                <a:latin typeface="Times New Roman"/>
                <a:cs typeface="Times New Roman"/>
              </a:rPr>
              <a:t>ен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(анализ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рынка) 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без 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ч</a:t>
            </a:r>
            <a:r>
              <a:rPr sz="1200" spc="-5" dirty="0">
                <a:latin typeface="Times New Roman"/>
                <a:cs typeface="Times New Roman"/>
              </a:rPr>
              <a:t>е</a:t>
            </a:r>
            <a:r>
              <a:rPr sz="1200" dirty="0">
                <a:latin typeface="Times New Roman"/>
                <a:cs typeface="Times New Roman"/>
              </a:rPr>
              <a:t>та  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ДС и оптовой надбавки.</a:t>
            </a:r>
            <a:endParaRPr sz="1200">
              <a:latin typeface="Times New Roman"/>
              <a:cs typeface="Times New Roman"/>
            </a:endParaRPr>
          </a:p>
          <a:p>
            <a:pPr marL="868680" lvl="3" indent="-495934">
              <a:lnSpc>
                <a:spcPts val="1340"/>
              </a:lnSpc>
              <a:spcBef>
                <a:spcPts val="1035"/>
              </a:spcBef>
              <a:buFont typeface="Times New Roman"/>
              <a:buAutoNum type="arabicPeriod"/>
              <a:tabLst>
                <a:tab pos="869315" algn="l"/>
              </a:tabLst>
            </a:pPr>
            <a:r>
              <a:rPr sz="1200" dirty="0">
                <a:latin typeface="Times New Roman"/>
                <a:cs typeface="Times New Roman"/>
              </a:rPr>
              <a:t>Определение и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обоснование НМЦК посредством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применен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я тарифного метода:</a:t>
            </a:r>
            <a:endParaRPr sz="1200">
              <a:latin typeface="Times New Roman"/>
              <a:cs typeface="Times New Roman"/>
            </a:endParaRPr>
          </a:p>
          <a:p>
            <a:pPr marL="12700" marR="5715" indent="360045" algn="just">
              <a:lnSpc>
                <a:spcPts val="1240"/>
              </a:lnSpc>
              <a:spcBef>
                <a:spcPts val="110"/>
              </a:spcBef>
            </a:pPr>
            <a:r>
              <a:rPr sz="1200" dirty="0">
                <a:latin typeface="Times New Roman"/>
                <a:cs typeface="Times New Roman"/>
              </a:rPr>
              <a:t>Информац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я 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 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</a:t>
            </a:r>
            <a:r>
              <a:rPr sz="1200" dirty="0">
                <a:latin typeface="Times New Roman"/>
                <a:cs typeface="Times New Roman"/>
              </a:rPr>
              <a:t>енах 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роизводителей 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</a:t>
            </a:r>
            <a:r>
              <a:rPr sz="1200" spc="-10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тветствии 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 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переч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ем 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ж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зненн</a:t>
            </a:r>
            <a:r>
              <a:rPr sz="1200" dirty="0">
                <a:latin typeface="Times New Roman"/>
                <a:cs typeface="Times New Roman"/>
              </a:rPr>
              <a:t>о 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необходимых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важнейши</a:t>
            </a:r>
            <a:r>
              <a:rPr sz="1200" dirty="0">
                <a:latin typeface="Times New Roman"/>
                <a:cs typeface="Times New Roman"/>
              </a:rPr>
              <a:t>х   </a:t>
            </a:r>
            <a:r>
              <a:rPr sz="1200" spc="-5" dirty="0">
                <a:latin typeface="Times New Roman"/>
                <a:cs typeface="Times New Roman"/>
              </a:rPr>
              <a:t> лекарственны</a:t>
            </a:r>
            <a:r>
              <a:rPr sz="1200" dirty="0">
                <a:latin typeface="Times New Roman"/>
                <a:cs typeface="Times New Roman"/>
              </a:rPr>
              <a:t>х  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препарато</a:t>
            </a:r>
            <a:r>
              <a:rPr sz="1200" dirty="0">
                <a:latin typeface="Times New Roman"/>
                <a:cs typeface="Times New Roman"/>
              </a:rPr>
              <a:t>в   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</a:t>
            </a:r>
            <a:r>
              <a:rPr sz="1200" spc="-5" dirty="0">
                <a:latin typeface="Times New Roman"/>
                <a:cs typeface="Times New Roman"/>
              </a:rPr>
              <a:t>л</a:t>
            </a:r>
            <a:r>
              <a:rPr sz="1200" dirty="0">
                <a:latin typeface="Times New Roman"/>
                <a:cs typeface="Times New Roman"/>
              </a:rPr>
              <a:t>я   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-5" dirty="0">
                <a:latin typeface="Times New Roman"/>
                <a:cs typeface="Times New Roman"/>
              </a:rPr>
              <a:t>едицинског</a:t>
            </a:r>
            <a:r>
              <a:rPr sz="1200" dirty="0">
                <a:latin typeface="Times New Roman"/>
                <a:cs typeface="Times New Roman"/>
              </a:rPr>
              <a:t>о   </a:t>
            </a:r>
            <a:r>
              <a:rPr sz="1200" spc="-5" dirty="0">
                <a:latin typeface="Times New Roman"/>
                <a:cs typeface="Times New Roman"/>
              </a:rPr>
              <a:t> применени</a:t>
            </a:r>
            <a:r>
              <a:rPr sz="1200" dirty="0">
                <a:latin typeface="Times New Roman"/>
                <a:cs typeface="Times New Roman"/>
              </a:rPr>
              <a:t>я    на    2018    год, утвержден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spc="-5" dirty="0">
                <a:latin typeface="Times New Roman"/>
                <a:cs typeface="Times New Roman"/>
              </a:rPr>
              <a:t>ы</a:t>
            </a:r>
            <a:r>
              <a:rPr sz="1200" dirty="0">
                <a:latin typeface="Times New Roman"/>
                <a:cs typeface="Times New Roman"/>
              </a:rPr>
              <a:t>м  распо</a:t>
            </a:r>
            <a:r>
              <a:rPr sz="1200" spc="-10" dirty="0">
                <a:latin typeface="Times New Roman"/>
                <a:cs typeface="Times New Roman"/>
              </a:rPr>
              <a:t>р</a:t>
            </a:r>
            <a:r>
              <a:rPr sz="1200" dirty="0">
                <a:latin typeface="Times New Roman"/>
                <a:cs typeface="Times New Roman"/>
              </a:rPr>
              <a:t>яжением  Правительства  Российской  Феде</a:t>
            </a:r>
            <a:r>
              <a:rPr sz="1200" spc="-10" dirty="0">
                <a:latin typeface="Times New Roman"/>
                <a:cs typeface="Times New Roman"/>
              </a:rPr>
              <a:t>р</a:t>
            </a:r>
            <a:r>
              <a:rPr sz="1200" dirty="0">
                <a:latin typeface="Times New Roman"/>
                <a:cs typeface="Times New Roman"/>
              </a:rPr>
              <a:t>ации  </a:t>
            </a:r>
            <a:r>
              <a:rPr sz="1200" spc="-10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т </a:t>
            </a:r>
            <a:r>
              <a:rPr sz="1200" spc="-5" dirty="0">
                <a:latin typeface="Times New Roman"/>
                <a:cs typeface="Times New Roman"/>
              </a:rPr>
              <a:t> 23.10.201</a:t>
            </a:r>
            <a:r>
              <a:rPr sz="1200" dirty="0">
                <a:latin typeface="Times New Roman"/>
                <a:cs typeface="Times New Roman"/>
              </a:rPr>
              <a:t>7 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№</a:t>
            </a:r>
            <a:r>
              <a:rPr sz="1200" spc="-5" dirty="0">
                <a:latin typeface="Times New Roman"/>
                <a:cs typeface="Times New Roman"/>
              </a:rPr>
              <a:t> 2323-р, </a:t>
            </a:r>
            <a:r>
              <a:rPr sz="1200" dirty="0">
                <a:latin typeface="Times New Roman"/>
                <a:cs typeface="Times New Roman"/>
              </a:rPr>
              <a:t>постановлением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Правительства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Российской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Федерации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от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29.10.2010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№ </a:t>
            </a:r>
            <a:r>
              <a:rPr sz="1200" spc="-5" dirty="0">
                <a:latin typeface="Times New Roman"/>
                <a:cs typeface="Times New Roman"/>
              </a:rPr>
              <a:t>86</a:t>
            </a:r>
            <a:r>
              <a:rPr sz="1200" dirty="0">
                <a:latin typeface="Times New Roman"/>
                <a:cs typeface="Times New Roman"/>
              </a:rPr>
              <a:t>5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«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гос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дарственном рег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лировани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це</a:t>
            </a:r>
            <a:r>
              <a:rPr sz="1200" dirty="0">
                <a:latin typeface="Times New Roman"/>
                <a:cs typeface="Times New Roman"/>
              </a:rPr>
              <a:t>н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екарственны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препараты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вк</a:t>
            </a:r>
            <a:r>
              <a:rPr sz="1200" spc="5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юченны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spc="5" dirty="0">
                <a:latin typeface="Times New Roman"/>
                <a:cs typeface="Times New Roman"/>
              </a:rPr>
              <a:t>е</a:t>
            </a:r>
            <a:r>
              <a:rPr sz="1200" spc="-5" dirty="0">
                <a:latin typeface="Times New Roman"/>
                <a:cs typeface="Times New Roman"/>
              </a:rPr>
              <a:t>р</a:t>
            </a:r>
            <a:r>
              <a:rPr sz="1200" dirty="0">
                <a:latin typeface="Times New Roman"/>
                <a:cs typeface="Times New Roman"/>
              </a:rPr>
              <a:t>ечень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ж</a:t>
            </a:r>
            <a:r>
              <a:rPr sz="1200" dirty="0">
                <a:latin typeface="Times New Roman"/>
                <a:cs typeface="Times New Roman"/>
              </a:rPr>
              <a:t>изненно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еобходимых и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важнейших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лекарственных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препаратов»,  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редставле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Госуда</a:t>
            </a:r>
            <a:r>
              <a:rPr sz="1200" spc="-1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с</a:t>
            </a:r>
            <a:r>
              <a:rPr sz="1200" dirty="0">
                <a:latin typeface="Times New Roman"/>
                <a:cs typeface="Times New Roman"/>
              </a:rPr>
              <a:t>твенном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реестре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предельных от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скных 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цен 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производителей 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 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лекарственные 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препараты, 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</a:t>
            </a:r>
            <a:r>
              <a:rPr sz="1200" dirty="0">
                <a:latin typeface="Times New Roman"/>
                <a:cs typeface="Times New Roman"/>
              </a:rPr>
              <a:t>ключ</a:t>
            </a:r>
            <a:r>
              <a:rPr sz="1200" spc="-5" dirty="0">
                <a:latin typeface="Times New Roman"/>
                <a:cs typeface="Times New Roman"/>
              </a:rPr>
              <a:t>енны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перечен</a:t>
            </a:r>
            <a:r>
              <a:rPr sz="1200" dirty="0">
                <a:latin typeface="Times New Roman"/>
                <a:cs typeface="Times New Roman"/>
              </a:rPr>
              <a:t>ь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жизненно необходимы</a:t>
            </a:r>
            <a:r>
              <a:rPr sz="1200" dirty="0">
                <a:latin typeface="Times New Roman"/>
                <a:cs typeface="Times New Roman"/>
              </a:rPr>
              <a:t>х  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 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важнейши</a:t>
            </a:r>
            <a:r>
              <a:rPr sz="1200" dirty="0">
                <a:latin typeface="Times New Roman"/>
                <a:cs typeface="Times New Roman"/>
              </a:rPr>
              <a:t>х  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екарственны</a:t>
            </a:r>
            <a:r>
              <a:rPr sz="1200" dirty="0">
                <a:latin typeface="Times New Roman"/>
                <a:cs typeface="Times New Roman"/>
              </a:rPr>
              <a:t>х  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препаратов</a:t>
            </a:r>
            <a:r>
              <a:rPr sz="1200" dirty="0">
                <a:latin typeface="Times New Roman"/>
                <a:cs typeface="Times New Roman"/>
              </a:rPr>
              <a:t>,      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о  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адрес</a:t>
            </a:r>
            <a:r>
              <a:rPr sz="1200" dirty="0">
                <a:latin typeface="Times New Roman"/>
                <a:cs typeface="Times New Roman"/>
              </a:rPr>
              <a:t>у      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  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5" dirty="0">
                <a:latin typeface="Times New Roman"/>
                <a:cs typeface="Times New Roman"/>
              </a:rPr>
              <a:t>ет</a:t>
            </a:r>
            <a:r>
              <a:rPr sz="1200" dirty="0">
                <a:latin typeface="Times New Roman"/>
                <a:cs typeface="Times New Roman"/>
              </a:rPr>
              <a:t>и  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Интернет </a:t>
            </a:r>
            <a:r>
              <a:rPr sz="1200" u="sng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http://</a:t>
            </a:r>
            <a:r>
              <a:rPr sz="1200" u="sng" spc="-10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g</a:t>
            </a:r>
            <a:r>
              <a:rPr sz="1200" u="sng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rls</a:t>
            </a:r>
            <a:r>
              <a:rPr sz="1200" u="sng" spc="-10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.</a:t>
            </a:r>
            <a:r>
              <a:rPr sz="1200" u="sng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r</a:t>
            </a:r>
            <a:r>
              <a:rPr sz="1200" u="sng" spc="-10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o</a:t>
            </a:r>
            <a:r>
              <a:rPr sz="1200" u="sng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s</a:t>
            </a:r>
            <a:r>
              <a:rPr sz="1200" u="sng" spc="-10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m</a:t>
            </a:r>
            <a:r>
              <a:rPr sz="1200" u="sng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inzdrav.ru/</a:t>
            </a:r>
            <a:r>
              <a:rPr sz="1200" dirty="0">
                <a:latin typeface="Times New Roman"/>
                <a:cs typeface="Times New Roman"/>
                <a:hlinkClick r:id="rId3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45897" y="7342759"/>
          <a:ext cx="6571485" cy="17663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342"/>
                <a:gridCol w="1710690"/>
                <a:gridCol w="1530095"/>
                <a:gridCol w="1080516"/>
                <a:gridCol w="899921"/>
                <a:gridCol w="899921"/>
              </a:tblGrid>
              <a:tr h="1028699">
                <a:tc>
                  <a:txBody>
                    <a:bodyPr/>
                    <a:lstStyle/>
                    <a:p>
                      <a:pPr marL="130175" marR="123189" indent="26670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п/п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61594" indent="-1270" algn="ctr">
                        <a:lnSpc>
                          <a:spcPct val="9580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рмаци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ладел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це регистрационного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ве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ен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/ произ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еле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аковщ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к е/ вы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ка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щем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е,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рана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175" marR="60325" indent="-189230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Торговое на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мено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ание и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рм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вы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 marR="163830" indent="635" algn="ctr">
                        <a:lnSpc>
                          <a:spcPct val="958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У,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регистрации цен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(номер решения)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63500" algn="ctr">
                        <a:lnSpc>
                          <a:spcPct val="958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Зарегис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рир ован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ая предель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ая цена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. без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НДС, 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 marR="106045" indent="-1270" algn="ctr">
                        <a:lnSpc>
                          <a:spcPct val="9580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Расче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ная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предель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ая цена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едини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овара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) без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НДС, 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68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 marR="9334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Новарти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Фарм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Швейцария;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Пр. 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рт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Фарм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Штей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Швейца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 marR="68580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Гливек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абл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тки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покрытые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оболочкой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400 мг,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 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упаковки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ячейковы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контурны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(3)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пачк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онные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57150" indent="-1270" algn="ctr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4,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1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93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83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191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7121" y="230846"/>
            <a:ext cx="8953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45897" y="449707"/>
          <a:ext cx="6571485" cy="94373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342"/>
                <a:gridCol w="1710690"/>
                <a:gridCol w="1530095"/>
                <a:gridCol w="1080516"/>
                <a:gridCol w="899921"/>
                <a:gridCol w="899921"/>
              </a:tblGrid>
              <a:tr h="1174242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Тев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Фа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мацевтические П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едп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ият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Лт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 Из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иль;Пр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.,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в.Уп.,В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9535" marR="82550" indent="-635" algn="ctr">
                        <a:lnSpc>
                          <a:spcPct val="95900"/>
                        </a:lnSpc>
                      </a:pP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.-П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ва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Хр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атск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о.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Республика Хорват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;Вып.к.-Плива Хрватск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.о.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Республи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 Х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рват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57150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Иматиниб-Тева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таблетки покрыты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пленочной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40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7645" marR="201295" algn="ctr">
                        <a:lnSpc>
                          <a:spcPts val="1150"/>
                        </a:lnSpc>
                        <a:spcBef>
                          <a:spcPts val="3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блисте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(5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пачки 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-1270" algn="ctr">
                        <a:lnSpc>
                          <a:spcPts val="1150"/>
                        </a:lnSpc>
                      </a:pP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01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6, 0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20"/>
                        </a:lnSpc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82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3-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сни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37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645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5003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Тев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Фа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мацевтические 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едп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ият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Лт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Из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иль;Пр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в.Уп.,В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9535" marR="82550" indent="-635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.-П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Хр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атск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Республика Хорват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;Вып.к.-Плива Хрватск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.о.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Республи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 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рват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" marR="57150" indent="-33655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Иматиниб-Тева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таблетки покрыты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пленочной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 шт.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блистер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пачки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71170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-1270" algn="ctr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6, 0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2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82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сни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37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645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4241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 marR="14287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«Сигар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Рус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Россия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рв.Уп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Адифа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 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Болгария;В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ор.Уп.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5730" marR="118110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Ц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хина»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Минздрав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Росси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Россия;Вып.к.-АкВида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рм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marR="76835" indent="-635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Иматиниб-Сига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дис, капсулы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аковки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овые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нту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(9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пачки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14287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2, 0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ts val="112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изм)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54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33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5004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 marR="14287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«Сигар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Рус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Россия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рв.Уп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Адифа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 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Болгария;В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ор.Уп.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5730" marR="118110" algn="ctr">
                        <a:lnSpc>
                          <a:spcPts val="115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Ц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хина»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Минздрав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Росси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9870" marR="222885" algn="ctr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Россия;Вып.к.-АкВида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рм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marR="76835" indent="-635" algn="ctr">
                        <a:lnSpc>
                          <a:spcPct val="959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Иматиниб-Сига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дис, капсулы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аковки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овые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нту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пачки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14287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2, 0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ts val="111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изм)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18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5004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 marR="14287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«Сигар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Рус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Россия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рв.Уп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Адифа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 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Болгария;В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ор.Уп.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5730" marR="118110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Ц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хина»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Минздрав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Росси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Россия;Вып.к.-АкВида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рм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marR="76835" indent="-635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Иматиниб-Сига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дис, капсулы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аковки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овые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нту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пачки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14287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2, 0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ts val="112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изм)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8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3,20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4242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 marR="14287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«Сигар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Рус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Россия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рв.Уп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Адифа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 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Болгария;В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ор.Уп.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5730" marR="118110" algn="ctr">
                        <a:lnSpc>
                          <a:spcPts val="115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Ц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хина»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Минздрав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Росси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9870" marR="222885" algn="ctr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Россия;Вып.к.-АкВида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рм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marR="76835" indent="-635" algn="ctr">
                        <a:lnSpc>
                          <a:spcPct val="959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Иматиниб-Сига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дис, капсулы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аковки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овые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нту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пачки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14287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2, 0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ts val="111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изм)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72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5003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 marR="14287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«Сигар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Рус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Россия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рв.Уп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Адифа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 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Болгария;В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ор.Уп.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5730" marR="118110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Ц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хина»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Минздрав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Росси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Россия;Вып.к.-АкВида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рм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marR="76835" indent="-635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Иматиниб-Сига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дис, капсулы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аковки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овые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нту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пачки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14287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2, 0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ts val="112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изм)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36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4242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 marR="14287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«Сигар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Рус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Россия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рв.Уп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Адифа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 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Болгария;В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ор.Уп.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5730" marR="118110" algn="ctr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Ц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хина»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Минздрав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Росси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Россия;Вып.к.-АкВида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рм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marR="76835" indent="-635" algn="ctr">
                        <a:lnSpc>
                          <a:spcPct val="959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Иматиниб-Сига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дис, капсулы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уп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аковки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йк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овые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нту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пачки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14287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2, 0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ts val="111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изм)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72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7121" y="230846"/>
            <a:ext cx="8953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7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3104687"/>
            <a:ext cx="6468745" cy="70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6004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2.4.1.2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-5" dirty="0">
                <a:latin typeface="Times New Roman"/>
                <a:cs typeface="Times New Roman"/>
              </a:rPr>
              <a:t> Определени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5" dirty="0">
                <a:latin typeface="Times New Roman"/>
                <a:cs typeface="Times New Roman"/>
              </a:rPr>
              <a:t>босновани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НМЦ</a:t>
            </a:r>
            <a:r>
              <a:rPr sz="1200" dirty="0">
                <a:latin typeface="Times New Roman"/>
                <a:cs typeface="Times New Roman"/>
              </a:rPr>
              <a:t>К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посредство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применен</a:t>
            </a:r>
            <a:r>
              <a:rPr sz="1200" spc="-10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я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метода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10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поставимых </a:t>
            </a:r>
            <a:r>
              <a:rPr sz="1200" spc="-5" dirty="0">
                <a:latin typeface="Times New Roman"/>
                <a:cs typeface="Times New Roman"/>
              </a:rPr>
              <a:t>рыночны</a:t>
            </a:r>
            <a:r>
              <a:rPr sz="1200" dirty="0">
                <a:latin typeface="Times New Roman"/>
                <a:cs typeface="Times New Roman"/>
              </a:rPr>
              <a:t>х</a:t>
            </a:r>
            <a:r>
              <a:rPr sz="1200" spc="-5" dirty="0">
                <a:latin typeface="Times New Roman"/>
                <a:cs typeface="Times New Roman"/>
              </a:rPr>
              <a:t> це</a:t>
            </a:r>
            <a:r>
              <a:rPr sz="1200" dirty="0">
                <a:latin typeface="Times New Roman"/>
                <a:cs typeface="Times New Roman"/>
              </a:rPr>
              <a:t>н</a:t>
            </a:r>
            <a:r>
              <a:rPr sz="1200" spc="-5" dirty="0">
                <a:latin typeface="Times New Roman"/>
                <a:cs typeface="Times New Roman"/>
              </a:rPr>
              <a:t> (анали</a:t>
            </a:r>
            <a:r>
              <a:rPr sz="1200" dirty="0">
                <a:latin typeface="Times New Roman"/>
                <a:cs typeface="Times New Roman"/>
              </a:rPr>
              <a:t>з</a:t>
            </a:r>
            <a:r>
              <a:rPr sz="1200" spc="-5" dirty="0">
                <a:latin typeface="Times New Roman"/>
                <a:cs typeface="Times New Roman"/>
              </a:rPr>
              <a:t> рынка):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"/>
              </a:spcBef>
            </a:pPr>
            <a:endParaRPr sz="1100">
              <a:latin typeface="Times New Roman"/>
              <a:cs typeface="Times New Roman"/>
            </a:endParaRPr>
          </a:p>
          <a:p>
            <a:pPr marL="372745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2.4.1.2.2. Информация, предоставленная потенциальными поставщи</a:t>
            </a:r>
            <a:r>
              <a:rPr sz="1200" spc="-5" dirty="0">
                <a:latin typeface="Times New Roman"/>
                <a:cs typeface="Times New Roman"/>
              </a:rPr>
              <a:t>к</a:t>
            </a:r>
            <a:r>
              <a:rPr sz="1200" dirty="0">
                <a:latin typeface="Times New Roman"/>
                <a:cs typeface="Times New Roman"/>
              </a:rPr>
              <a:t>ами: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390" y="5506511"/>
            <a:ext cx="6468110" cy="353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5021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2.4.1.2.3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-5" dirty="0">
                <a:latin typeface="Times New Roman"/>
                <a:cs typeface="Times New Roman"/>
              </a:rPr>
              <a:t> Информаци</a:t>
            </a:r>
            <a:r>
              <a:rPr sz="1200" dirty="0">
                <a:latin typeface="Times New Roman"/>
                <a:cs typeface="Times New Roman"/>
              </a:rPr>
              <a:t>я 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 </a:t>
            </a:r>
            <a:r>
              <a:rPr sz="1200" spc="-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ез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ьтата</a:t>
            </a:r>
            <a:r>
              <a:rPr sz="1200" dirty="0">
                <a:latin typeface="Times New Roman"/>
                <a:cs typeface="Times New Roman"/>
              </a:rPr>
              <a:t>х 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</a:t>
            </a:r>
            <a:r>
              <a:rPr sz="1200" spc="-5" dirty="0">
                <a:latin typeface="Times New Roman"/>
                <a:cs typeface="Times New Roman"/>
              </a:rPr>
              <a:t>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по</a:t>
            </a:r>
            <a:r>
              <a:rPr sz="1200" dirty="0">
                <a:latin typeface="Times New Roman"/>
                <a:cs typeface="Times New Roman"/>
              </a:rPr>
              <a:t>к 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-5" dirty="0">
                <a:latin typeface="Times New Roman"/>
                <a:cs typeface="Times New Roman"/>
              </a:rPr>
              <a:t>инистерств</a:t>
            </a:r>
            <a:r>
              <a:rPr sz="1200" dirty="0">
                <a:latin typeface="Times New Roman"/>
                <a:cs typeface="Times New Roman"/>
              </a:rPr>
              <a:t>а 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здравоохранени</a:t>
            </a:r>
            <a:r>
              <a:rPr sz="1200" dirty="0">
                <a:latin typeface="Times New Roman"/>
                <a:cs typeface="Times New Roman"/>
              </a:rPr>
              <a:t>я 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Российской </a:t>
            </a:r>
            <a:r>
              <a:rPr sz="1200" dirty="0">
                <a:latin typeface="Times New Roman"/>
                <a:cs typeface="Times New Roman"/>
              </a:rPr>
              <a:t>Федерации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652812"/>
              </p:ext>
            </p:extLst>
          </p:nvPr>
        </p:nvGraphicFramePr>
        <p:xfrm>
          <a:off x="445897" y="449707"/>
          <a:ext cx="6571485" cy="2729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342"/>
                <a:gridCol w="1710690"/>
                <a:gridCol w="1530095"/>
                <a:gridCol w="1080516"/>
                <a:gridCol w="899921"/>
                <a:gridCol w="899921"/>
              </a:tblGrid>
              <a:tr h="2458593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55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69215" indent="-63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«Сигар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Рус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Россия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рв.Уп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Адифа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Д 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Болгария;В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ор.Уп.,Вып.к.- Федераль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ое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государстве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джетное уч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еждени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«Р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ссийский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гически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научный цент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имен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Н.Н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Бло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ина» Министе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аства зд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аво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анения 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ссийск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Феде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ации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(Ф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БУ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Ц 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75590" marR="269240" algn="ctr">
                        <a:lnSpc>
                          <a:spcPts val="1150"/>
                        </a:lnSpc>
                        <a:spcBef>
                          <a:spcPts val="30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ох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ина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М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нзд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ава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ссии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сси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 marR="76835" indent="-635" algn="ctr">
                        <a:lnSpc>
                          <a:spcPct val="958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Иматиниб-Сига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дис, капсулы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 блистер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пачки кар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945" indent="14287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2, 3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ts val="111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96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изм)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1271">
                <a:tc gridSpan="5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Минимал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значени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ц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едини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вар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(мг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бе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чет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НДС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блей: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645</a:t>
                      </a:r>
                      <a:endParaRPr sz="10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520686"/>
              </p:ext>
            </p:extLst>
          </p:nvPr>
        </p:nvGraphicFramePr>
        <p:xfrm>
          <a:off x="535812" y="3975480"/>
          <a:ext cx="6751318" cy="15323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7793"/>
                <a:gridCol w="1433322"/>
                <a:gridCol w="3330702"/>
                <a:gridCol w="1349501"/>
              </a:tblGrid>
              <a:tr h="462534"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п/п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7185" marR="288290" indent="-41275">
                        <a:lnSpc>
                          <a:spcPts val="115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Коммерчес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ое предложение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489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Наи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ено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ие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ова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81915" indent="635" algn="ctr">
                        <a:lnSpc>
                          <a:spcPct val="862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Расчетная ц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едини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товар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(мг) бе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НДС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9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000" dirty="0" err="1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 err="1">
                          <a:latin typeface="Times New Roman"/>
                          <a:cs typeface="Times New Roman"/>
                        </a:rPr>
                        <a:t>исьм</a:t>
                      </a:r>
                      <a:r>
                        <a:rPr sz="1000" dirty="0" err="1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lang="ru-RU" sz="1000" baseline="0" dirty="0" smtClean="0">
                          <a:latin typeface="Times New Roman"/>
                          <a:cs typeface="Times New Roman"/>
                        </a:rPr>
                        <a:t> 383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2255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капсул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аблетки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рыты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плен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об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мг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8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000" dirty="0" err="1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 err="1">
                          <a:latin typeface="Times New Roman"/>
                          <a:cs typeface="Times New Roman"/>
                        </a:rPr>
                        <a:t>исьм</a:t>
                      </a:r>
                      <a:r>
                        <a:rPr sz="1000" dirty="0" err="1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cs typeface="Times New Roman"/>
                        </a:rPr>
                        <a:t>127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2255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капсул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аблетки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рыты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плен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об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мг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909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</a:pPr>
                      <a:r>
                        <a:rPr sz="1000" dirty="0" err="1" smtClean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 err="1" smtClean="0">
                          <a:latin typeface="Times New Roman"/>
                          <a:cs typeface="Times New Roman"/>
                        </a:rPr>
                        <a:t>исьм</a:t>
                      </a:r>
                      <a:r>
                        <a:rPr sz="1000" dirty="0" err="1" smtClean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lang="ru-RU" sz="1000" dirty="0" smtClean="0">
                          <a:latin typeface="Times New Roman"/>
                          <a:cs typeface="Times New Roman"/>
                        </a:rPr>
                        <a:t>№825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2255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капсул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аблетки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рыты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плен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об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мг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636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3162">
                <a:tc gridSpan="3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Минимал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значени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ц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едини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вар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(мг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бе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чет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НДС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блей: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182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768223" y="6026784"/>
          <a:ext cx="6339837" cy="36557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8525"/>
                <a:gridCol w="1350264"/>
                <a:gridCol w="990599"/>
                <a:gridCol w="1011174"/>
                <a:gridCol w="1440180"/>
                <a:gridCol w="1149095"/>
              </a:tblGrid>
              <a:tr h="882395">
                <a:tc>
                  <a:txBody>
                    <a:bodyPr/>
                    <a:lstStyle/>
                    <a:p>
                      <a:pPr marL="104139" marR="97155" indent="26670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п/п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 marR="132715" indent="-1270" algn="ctr">
                        <a:lnSpc>
                          <a:spcPct val="958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Объект за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упки с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анием ос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очно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сро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годнос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0" marR="145415" indent="-40005">
                        <a:lnSpc>
                          <a:spcPts val="115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Количес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овара,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мг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 marR="66675" indent="-1270" algn="ctr">
                        <a:lnSpc>
                          <a:spcPct val="958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Цена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контрак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едини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овара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без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 marR="156210" algn="ctr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Номер 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контракт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омер реес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рово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писи)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 marR="106045" indent="635" algn="ctr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Ссыл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страни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ети Ин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ернет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42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 marR="88900" indent="-635" algn="ctr">
                        <a:lnSpc>
                          <a:spcPct val="959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капсулы 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таблетки,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покрытые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оболочкой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плён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 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олоч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5570" marR="108585" indent="1270" algn="ctr">
                        <a:lnSpc>
                          <a:spcPts val="1150"/>
                        </a:lnSpc>
                        <a:spcBef>
                          <a:spcPts val="2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Оста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очный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рок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годност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ранее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ап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201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75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56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,00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909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820" indent="-635" algn="ctr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№ 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09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25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78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80" marR="75565" algn="ctr">
                        <a:lnSpc>
                          <a:spcPct val="958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tt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://www.za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upk i.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.r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/e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z/co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tra ct/c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tractCar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/co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mm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on-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tm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?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rees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Nu 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24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394">
                <a:tc rowSpan="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Иматиниб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капсулы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9"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35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,00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9">
                  <a:txBody>
                    <a:bodyPr/>
                    <a:lstStyle/>
                    <a:p>
                      <a:pPr marL="32639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818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  <a:hlinkClick r:id="rId3"/>
                        </a:rPr>
                        <a:t>h</a:t>
                      </a:r>
                      <a:r>
                        <a:rPr sz="1000" spc="-5" dirty="0">
                          <a:latin typeface="Times New Roman"/>
                          <a:cs typeface="Times New Roman"/>
                          <a:hlinkClick r:id="rId3"/>
                        </a:rPr>
                        <a:t>tt</a:t>
                      </a:r>
                      <a:r>
                        <a:rPr sz="1000" dirty="0">
                          <a:latin typeface="Times New Roman"/>
                          <a:cs typeface="Times New Roman"/>
                          <a:hlinkClick r:id="rId3"/>
                        </a:rPr>
                        <a:t>p</a:t>
                      </a:r>
                      <a:r>
                        <a:rPr sz="1000" spc="-5" dirty="0">
                          <a:latin typeface="Times New Roman"/>
                          <a:cs typeface="Times New Roman"/>
                          <a:hlinkClick r:id="rId3"/>
                        </a:rPr>
                        <a:t>://za</a:t>
                      </a:r>
                      <a:r>
                        <a:rPr sz="1000" dirty="0">
                          <a:latin typeface="Times New Roman"/>
                          <a:cs typeface="Times New Roman"/>
                          <a:hlinkClick r:id="rId3"/>
                        </a:rPr>
                        <a:t>k</a:t>
                      </a:r>
                      <a:r>
                        <a:rPr sz="1000" spc="-5" dirty="0">
                          <a:latin typeface="Times New Roman"/>
                          <a:cs typeface="Times New Roman"/>
                          <a:hlinkClick r:id="rId3"/>
                        </a:rPr>
                        <a:t>up</a:t>
                      </a:r>
                      <a:r>
                        <a:rPr sz="1000" dirty="0">
                          <a:latin typeface="Times New Roman"/>
                          <a:cs typeface="Times New Roman"/>
                          <a:hlinkClick r:id="rId3"/>
                        </a:rPr>
                        <a:t>k</a:t>
                      </a:r>
                      <a:r>
                        <a:rPr sz="1000" spc="-5" dirty="0">
                          <a:latin typeface="Times New Roman"/>
                          <a:cs typeface="Times New Roman"/>
                          <a:hlinkClick r:id="rId3"/>
                        </a:rPr>
                        <a:t>i.</a:t>
                      </a:r>
                      <a:r>
                        <a:rPr sz="1000" dirty="0">
                          <a:latin typeface="Times New Roman"/>
                          <a:cs typeface="Times New Roman"/>
                          <a:hlinkClick r:id="rId3"/>
                        </a:rPr>
                        <a:t>g</a:t>
                      </a:r>
                      <a:r>
                        <a:rPr sz="1000" spc="-5" dirty="0">
                          <a:latin typeface="Times New Roman"/>
                          <a:cs typeface="Times New Roman"/>
                          <a:hlinkClick r:id="rId3"/>
                        </a:rPr>
                        <a:t>o</a:t>
                      </a:r>
                      <a:r>
                        <a:rPr sz="1000" dirty="0">
                          <a:latin typeface="Times New Roman"/>
                          <a:cs typeface="Times New Roman"/>
                          <a:hlinkClick r:id="rId3"/>
                        </a:rPr>
                        <a:t>v</a:t>
                      </a:r>
                      <a:r>
                        <a:rPr sz="1000" spc="-5" dirty="0">
                          <a:latin typeface="Times New Roman"/>
                          <a:cs typeface="Times New Roman"/>
                          <a:hlinkClick r:id="rId3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  <a:hlinkClick r:id="rId3"/>
                        </a:rPr>
                        <a:t>r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45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таблетки,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463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покрытые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оболочкой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u/epz/contract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45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и/ил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плён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6-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ractCard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do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ument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45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олоч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33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13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25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-0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463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Оста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очный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989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tm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?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rees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Nu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45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годност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ранее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78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46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3)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45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01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сентяб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ря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2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8384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17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23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6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1074">
                <a:tc gridSpan="5"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Минимал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значени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ц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з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едини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вар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(мг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бе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чет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НДС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блей: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818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342" y="976122"/>
            <a:ext cx="1533906" cy="285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06701" y="2189988"/>
            <a:ext cx="314706" cy="1813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7390" y="230846"/>
            <a:ext cx="6468745" cy="267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  <a:p>
            <a:pPr marL="12700" marR="5080" indent="342900">
              <a:lnSpc>
                <a:spcPts val="138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2.4.2. В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соответствии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под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ктом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«б»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-5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Порядка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расчет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средневзвешенной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цены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 лекарственный препарат проводится по формуле: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marL="1609725" algn="ctr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,</a:t>
            </a:r>
            <a:endParaRPr sz="1200">
              <a:latin typeface="Times New Roman"/>
              <a:cs typeface="Times New Roman"/>
            </a:endParaRPr>
          </a:p>
          <a:p>
            <a:pPr marL="372745">
              <a:lnSpc>
                <a:spcPts val="1410"/>
              </a:lnSpc>
              <a:spcBef>
                <a:spcPts val="515"/>
              </a:spcBef>
            </a:pPr>
            <a:r>
              <a:rPr sz="1200" spc="-5" dirty="0">
                <a:latin typeface="Times New Roman"/>
                <a:cs typeface="Times New Roman"/>
              </a:rPr>
              <a:t>где:</a:t>
            </a:r>
            <a:endParaRPr sz="1200">
              <a:latin typeface="Times New Roman"/>
              <a:cs typeface="Times New Roman"/>
            </a:endParaRPr>
          </a:p>
          <a:p>
            <a:pPr marL="372745">
              <a:lnSpc>
                <a:spcPts val="1385"/>
              </a:lnSpc>
            </a:pPr>
            <a:r>
              <a:rPr sz="1200" spc="-5" dirty="0">
                <a:latin typeface="Times New Roman"/>
                <a:cs typeface="Times New Roman"/>
              </a:rPr>
              <a:t>Ц</a:t>
            </a:r>
            <a:r>
              <a:rPr sz="1200" spc="-7" baseline="-10416" dirty="0">
                <a:latin typeface="Times New Roman"/>
                <a:cs typeface="Times New Roman"/>
              </a:rPr>
              <a:t>1</a:t>
            </a:r>
            <a:r>
              <a:rPr sz="1200" baseline="-10416" dirty="0">
                <a:latin typeface="Times New Roman"/>
                <a:cs typeface="Times New Roman"/>
              </a:rPr>
              <a:t> </a:t>
            </a:r>
            <a:r>
              <a:rPr sz="1200" spc="-150" baseline="-1041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5" dirty="0">
                <a:latin typeface="Times New Roman"/>
                <a:cs typeface="Times New Roman"/>
              </a:rPr>
              <a:t> цен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единиц</a:t>
            </a:r>
            <a:r>
              <a:rPr sz="1200" dirty="0">
                <a:latin typeface="Times New Roman"/>
                <a:cs typeface="Times New Roman"/>
              </a:rPr>
              <a:t>ы</a:t>
            </a:r>
            <a:r>
              <a:rPr sz="1200" spc="-5" dirty="0">
                <a:latin typeface="Times New Roman"/>
                <a:cs typeface="Times New Roman"/>
              </a:rPr>
              <a:t> лекарственног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5" dirty="0">
                <a:latin typeface="Times New Roman"/>
                <a:cs typeface="Times New Roman"/>
              </a:rPr>
              <a:t> пр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-5" dirty="0">
                <a:latin typeface="Times New Roman"/>
                <a:cs typeface="Times New Roman"/>
              </a:rPr>
              <a:t>парат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бе</a:t>
            </a:r>
            <a:r>
              <a:rPr sz="1200" dirty="0">
                <a:latin typeface="Times New Roman"/>
                <a:cs typeface="Times New Roman"/>
              </a:rPr>
              <a:t>з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чет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НД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опт</a:t>
            </a:r>
            <a:r>
              <a:rPr sz="1200" spc="5" dirty="0">
                <a:latin typeface="Times New Roman"/>
                <a:cs typeface="Times New Roman"/>
              </a:rPr>
              <a:t>о</a:t>
            </a:r>
            <a:r>
              <a:rPr sz="1200" spc="-5" dirty="0">
                <a:latin typeface="Times New Roman"/>
                <a:cs typeface="Times New Roman"/>
              </a:rPr>
              <a:t>в</a:t>
            </a:r>
            <a:r>
              <a:rPr sz="1200" spc="5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й надбавки;</a:t>
            </a:r>
            <a:endParaRPr sz="1200">
              <a:latin typeface="Times New Roman"/>
              <a:cs typeface="Times New Roman"/>
            </a:endParaRPr>
          </a:p>
          <a:p>
            <a:pPr marL="12700" indent="360045">
              <a:lnSpc>
                <a:spcPts val="1415"/>
              </a:lnSpc>
            </a:pPr>
            <a:r>
              <a:rPr sz="1200" dirty="0">
                <a:latin typeface="Times New Roman"/>
                <a:cs typeface="Times New Roman"/>
              </a:rPr>
              <a:t>k  –  количество  за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10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ленных  ле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dirty="0">
                <a:latin typeface="Times New Roman"/>
                <a:cs typeface="Times New Roman"/>
              </a:rPr>
              <a:t>арственных  препарат</a:t>
            </a:r>
            <a:r>
              <a:rPr sz="1200" spc="-10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эквивале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spc="-5" dirty="0">
                <a:latin typeface="Times New Roman"/>
                <a:cs typeface="Times New Roman"/>
              </a:rPr>
              <a:t>тны</a:t>
            </a:r>
            <a:r>
              <a:rPr sz="1200" dirty="0">
                <a:latin typeface="Times New Roman"/>
                <a:cs typeface="Times New Roman"/>
              </a:rPr>
              <a:t>х 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екарственных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Times New Roman"/>
                <a:cs typeface="Times New Roman"/>
              </a:rPr>
              <a:t>формах и дозировках.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400">
              <a:latin typeface="Times New Roman"/>
              <a:cs typeface="Times New Roman"/>
            </a:endParaRPr>
          </a:p>
          <a:p>
            <a:pPr marL="2200275" marR="1092835" indent="-748665">
              <a:lnSpc>
                <a:spcPts val="1400"/>
              </a:lnSpc>
            </a:pPr>
            <a:r>
              <a:rPr sz="1200" dirty="0">
                <a:latin typeface="Times New Roman"/>
                <a:cs typeface="Times New Roman"/>
              </a:rPr>
              <a:t>= </a:t>
            </a:r>
            <a:r>
              <a:rPr sz="1200" u="sng" dirty="0">
                <a:latin typeface="Times New Roman"/>
                <a:cs typeface="Times New Roman"/>
              </a:rPr>
              <a:t>0,7909 х 249 375 560,00 + 0,7818 х 156 335 200,00</a:t>
            </a:r>
            <a:r>
              <a:rPr sz="1200" dirty="0">
                <a:latin typeface="Times New Roman"/>
                <a:cs typeface="Times New Roman"/>
              </a:rPr>
              <a:t> = 0,7874 249 375 560,00 + 156 335 200,00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100">
              <a:latin typeface="Times New Roman"/>
              <a:cs typeface="Times New Roman"/>
            </a:endParaRPr>
          </a:p>
          <a:p>
            <a:pPr marL="46228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2.5. Сводная и</a:t>
            </a:r>
            <a:r>
              <a:rPr sz="1200" b="1" spc="10" dirty="0">
                <a:latin typeface="Times New Roman"/>
                <a:cs typeface="Times New Roman"/>
              </a:rPr>
              <a:t>н</a:t>
            </a:r>
            <a:r>
              <a:rPr sz="1200" b="1" spc="-15" dirty="0">
                <a:latin typeface="Times New Roman"/>
                <a:cs typeface="Times New Roman"/>
              </a:rPr>
              <a:t>ф</a:t>
            </a:r>
            <a:r>
              <a:rPr sz="1200" b="1" dirty="0">
                <a:latin typeface="Times New Roman"/>
                <a:cs typeface="Times New Roman"/>
              </a:rPr>
              <a:t>ормация о минимальных значениях цен за единицу </a:t>
            </a:r>
            <a:r>
              <a:rPr sz="1200" b="1" spc="-5" dirty="0">
                <a:latin typeface="Times New Roman"/>
                <a:cs typeface="Times New Roman"/>
              </a:rPr>
              <a:t>товар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5" dirty="0">
                <a:latin typeface="Times New Roman"/>
                <a:cs typeface="Times New Roman"/>
              </a:rPr>
              <a:t> (мг):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390" y="6508540"/>
            <a:ext cx="6468745" cy="1228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lvl="1" indent="360045" algn="just">
              <a:lnSpc>
                <a:spcPts val="1380"/>
              </a:lnSpc>
              <a:buFont typeface="Times New Roman"/>
              <a:buAutoNum type="arabicPeriod" startAt="6"/>
              <a:tabLst>
                <a:tab pos="64008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Минимально</a:t>
            </a:r>
            <a:r>
              <a:rPr sz="1200" b="1" dirty="0">
                <a:latin typeface="Times New Roman"/>
                <a:cs typeface="Times New Roman"/>
              </a:rPr>
              <a:t>е 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значени</a:t>
            </a:r>
            <a:r>
              <a:rPr sz="1200" b="1" dirty="0">
                <a:latin typeface="Times New Roman"/>
                <a:cs typeface="Times New Roman"/>
              </a:rPr>
              <a:t>е 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цен</a:t>
            </a:r>
            <a:r>
              <a:rPr sz="1200" b="1" dirty="0">
                <a:latin typeface="Times New Roman"/>
                <a:cs typeface="Times New Roman"/>
              </a:rPr>
              <a:t>ы 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з</a:t>
            </a:r>
            <a:r>
              <a:rPr sz="1200" b="1" dirty="0">
                <a:latin typeface="Times New Roman"/>
                <a:cs typeface="Times New Roman"/>
              </a:rPr>
              <a:t>а  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е</a:t>
            </a:r>
            <a:r>
              <a:rPr sz="1200" b="1" spc="-5" dirty="0">
                <a:latin typeface="Times New Roman"/>
                <a:cs typeface="Times New Roman"/>
              </a:rPr>
              <a:t>диниц</a:t>
            </a:r>
            <a:r>
              <a:rPr sz="1200" b="1" dirty="0">
                <a:latin typeface="Times New Roman"/>
                <a:cs typeface="Times New Roman"/>
              </a:rPr>
              <a:t>у  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то</a:t>
            </a:r>
            <a:r>
              <a:rPr sz="1200" b="1" spc="5" dirty="0">
                <a:latin typeface="Times New Roman"/>
                <a:cs typeface="Times New Roman"/>
              </a:rPr>
              <a:t>в</a:t>
            </a:r>
            <a:r>
              <a:rPr sz="1200" b="1" spc="-5" dirty="0">
                <a:latin typeface="Times New Roman"/>
                <a:cs typeface="Times New Roman"/>
              </a:rPr>
              <a:t>ар</a:t>
            </a:r>
            <a:r>
              <a:rPr sz="1200" b="1" dirty="0">
                <a:latin typeface="Times New Roman"/>
                <a:cs typeface="Times New Roman"/>
              </a:rPr>
              <a:t>а  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(мг)</a:t>
            </a:r>
            <a:r>
              <a:rPr sz="1200" b="1" dirty="0">
                <a:latin typeface="Times New Roman"/>
                <a:cs typeface="Times New Roman"/>
              </a:rPr>
              <a:t>,  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установленное 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 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ходе </a:t>
            </a:r>
            <a:r>
              <a:rPr sz="1200" b="1" spc="-5" dirty="0">
                <a:latin typeface="Times New Roman"/>
                <a:cs typeface="Times New Roman"/>
              </a:rPr>
              <a:t>проведенног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анализ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соответстви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п</a:t>
            </a:r>
            <a:r>
              <a:rPr sz="1200" b="1" spc="5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дпункто</a:t>
            </a:r>
            <a:r>
              <a:rPr sz="1200" b="1" dirty="0">
                <a:latin typeface="Times New Roman"/>
                <a:cs typeface="Times New Roman"/>
              </a:rPr>
              <a:t>м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2.</a:t>
            </a:r>
            <a:r>
              <a:rPr sz="1200" b="1" dirty="0">
                <a:latin typeface="Times New Roman"/>
                <a:cs typeface="Times New Roman"/>
              </a:rPr>
              <a:t>5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пункт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</a:t>
            </a:r>
            <a:r>
              <a:rPr sz="1200" b="1" spc="-5" dirty="0">
                <a:latin typeface="Times New Roman"/>
                <a:cs typeface="Times New Roman"/>
              </a:rPr>
              <a:t>астояще</a:t>
            </a:r>
            <a:r>
              <a:rPr sz="1200" b="1" dirty="0">
                <a:latin typeface="Times New Roman"/>
                <a:cs typeface="Times New Roman"/>
              </a:rPr>
              <a:t>й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</a:t>
            </a:r>
            <a:r>
              <a:rPr sz="1200" b="1" spc="-5" dirty="0">
                <a:latin typeface="Times New Roman"/>
                <a:cs typeface="Times New Roman"/>
              </a:rPr>
              <a:t>окументации, </a:t>
            </a:r>
            <a:r>
              <a:rPr sz="1200" b="1" dirty="0">
                <a:latin typeface="Times New Roman"/>
                <a:cs typeface="Times New Roman"/>
              </a:rPr>
              <a:t>принимается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к</a:t>
            </a:r>
            <a:r>
              <a:rPr sz="1200" b="1" dirty="0">
                <a:latin typeface="Times New Roman"/>
                <a:cs typeface="Times New Roman"/>
              </a:rPr>
              <a:t>ачестве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ц</a:t>
            </a:r>
            <a:r>
              <a:rPr sz="1200" b="1" dirty="0">
                <a:latin typeface="Times New Roman"/>
                <a:cs typeface="Times New Roman"/>
              </a:rPr>
              <a:t>ены 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за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единицу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овара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при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расчете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НМЦК 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на 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л</a:t>
            </a:r>
            <a:r>
              <a:rPr sz="1200" b="1" dirty="0">
                <a:latin typeface="Times New Roman"/>
                <a:cs typeface="Times New Roman"/>
              </a:rPr>
              <a:t>екарст</a:t>
            </a:r>
            <a:r>
              <a:rPr sz="1200" b="1" spc="5" dirty="0">
                <a:latin typeface="Times New Roman"/>
                <a:cs typeface="Times New Roman"/>
              </a:rPr>
              <a:t>в</a:t>
            </a:r>
            <a:r>
              <a:rPr sz="1200" b="1" dirty="0">
                <a:latin typeface="Times New Roman"/>
                <a:cs typeface="Times New Roman"/>
              </a:rPr>
              <a:t>енный </a:t>
            </a:r>
            <a:r>
              <a:rPr sz="1200" b="1" spc="-5" dirty="0">
                <a:latin typeface="Times New Roman"/>
                <a:cs typeface="Times New Roman"/>
              </a:rPr>
              <a:t>препарат.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Times New Roman"/>
              <a:buAutoNum type="arabicPeriod" startAt="6"/>
            </a:pPr>
            <a:endParaRPr sz="1150">
              <a:latin typeface="Times New Roman"/>
              <a:cs typeface="Times New Roman"/>
            </a:endParaRPr>
          </a:p>
          <a:p>
            <a:pPr marL="12700" marR="5080" lvl="2" indent="360045" algn="just">
              <a:lnSpc>
                <a:spcPts val="1380"/>
              </a:lnSpc>
              <a:buFont typeface="Times New Roman"/>
              <a:buAutoNum type="arabicPeriod"/>
              <a:tabLst>
                <a:tab pos="754380" algn="l"/>
              </a:tabLst>
            </a:pPr>
            <a:r>
              <a:rPr sz="1200" dirty="0">
                <a:latin typeface="Times New Roman"/>
                <a:cs typeface="Times New Roman"/>
              </a:rPr>
              <a:t>Расчет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минимального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значения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</a:t>
            </a:r>
            <a:r>
              <a:rPr sz="1200" dirty="0">
                <a:latin typeface="Times New Roman"/>
                <a:cs typeface="Times New Roman"/>
              </a:rPr>
              <a:t>ены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единицу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овара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(мг)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о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</a:t>
            </a:r>
            <a:r>
              <a:rPr sz="1200" dirty="0">
                <a:latin typeface="Times New Roman"/>
                <a:cs typeface="Times New Roman"/>
              </a:rPr>
              <a:t>сем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ин</a:t>
            </a:r>
            <a:r>
              <a:rPr sz="1200" dirty="0">
                <a:latin typeface="Times New Roman"/>
                <a:cs typeface="Times New Roman"/>
              </a:rPr>
              <a:t>я</a:t>
            </a:r>
            <a:r>
              <a:rPr sz="1200" spc="-5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ым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 расче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у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ис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очникам информации с 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10" dirty="0">
                <a:latin typeface="Times New Roman"/>
                <a:cs typeface="Times New Roman"/>
              </a:rPr>
              <a:t>ч</a:t>
            </a:r>
            <a:r>
              <a:rPr sz="1200" spc="-5" dirty="0">
                <a:latin typeface="Times New Roman"/>
                <a:cs typeface="Times New Roman"/>
              </a:rPr>
              <a:t>ето</a:t>
            </a:r>
            <a:r>
              <a:rPr sz="1200" dirty="0">
                <a:latin typeface="Times New Roman"/>
                <a:cs typeface="Times New Roman"/>
              </a:rPr>
              <a:t>м</a:t>
            </a:r>
            <a:r>
              <a:rPr sz="1200" spc="-5" dirty="0">
                <a:latin typeface="Times New Roman"/>
                <a:cs typeface="Times New Roman"/>
              </a:rPr>
              <a:t> налог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добавленн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dirty="0">
                <a:latin typeface="Times New Roman"/>
                <a:cs typeface="Times New Roman"/>
              </a:rPr>
              <a:t>ю</a:t>
            </a:r>
            <a:r>
              <a:rPr sz="1200" spc="-5" dirty="0">
                <a:latin typeface="Times New Roman"/>
                <a:cs typeface="Times New Roman"/>
              </a:rPr>
              <a:t> ст</a:t>
            </a:r>
            <a:r>
              <a:rPr sz="1200" dirty="0">
                <a:latin typeface="Times New Roman"/>
                <a:cs typeface="Times New Roman"/>
              </a:rPr>
              <a:t>оимость: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13532" y="7904988"/>
            <a:ext cx="2105406" cy="179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67816" y="8264952"/>
            <a:ext cx="32435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2.6.2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-5" dirty="0">
                <a:latin typeface="Times New Roman"/>
                <a:cs typeface="Times New Roman"/>
              </a:rPr>
              <a:t> Расче</a:t>
            </a:r>
            <a:r>
              <a:rPr sz="1200" dirty="0">
                <a:latin typeface="Times New Roman"/>
                <a:cs typeface="Times New Roman"/>
              </a:rPr>
              <a:t>т</a:t>
            </a:r>
            <a:r>
              <a:rPr sz="1200" spc="-5" dirty="0">
                <a:latin typeface="Times New Roman"/>
                <a:cs typeface="Times New Roman"/>
              </a:rPr>
              <a:t> НМЦ</a:t>
            </a:r>
            <a:r>
              <a:rPr sz="1200" dirty="0">
                <a:latin typeface="Times New Roman"/>
                <a:cs typeface="Times New Roman"/>
              </a:rPr>
              <a:t>К</a:t>
            </a:r>
            <a:r>
              <a:rPr sz="1200" spc="-5" dirty="0">
                <a:latin typeface="Times New Roman"/>
                <a:cs typeface="Times New Roman"/>
              </a:rPr>
              <a:t> о</a:t>
            </a:r>
            <a:r>
              <a:rPr sz="1200" spc="5" dirty="0">
                <a:latin typeface="Times New Roman"/>
                <a:cs typeface="Times New Roman"/>
              </a:rPr>
              <a:t>с</a:t>
            </a:r>
            <a:r>
              <a:rPr sz="1200" spc="-5" dirty="0">
                <a:latin typeface="Times New Roman"/>
                <a:cs typeface="Times New Roman"/>
              </a:rPr>
              <a:t>уществляе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ся</a:t>
            </a:r>
            <a:r>
              <a:rPr sz="1200" spc="-5" dirty="0">
                <a:latin typeface="Times New Roman"/>
                <a:cs typeface="Times New Roman"/>
              </a:rPr>
              <a:t> п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5" dirty="0">
                <a:latin typeface="Times New Roman"/>
                <a:cs typeface="Times New Roman"/>
              </a:rPr>
              <a:t> формуле: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11416" y="8653015"/>
            <a:ext cx="167640" cy="13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i="1" spc="65" dirty="0">
                <a:latin typeface="Times New Roman"/>
                <a:cs typeface="Times New Roman"/>
              </a:rPr>
              <a:t>i</a:t>
            </a:r>
            <a:r>
              <a:rPr sz="800" spc="-35" dirty="0">
                <a:latin typeface="Symbol"/>
                <a:cs typeface="Symbol"/>
              </a:rPr>
              <a:t></a:t>
            </a:r>
            <a:r>
              <a:rPr sz="800" spc="5" dirty="0">
                <a:latin typeface="Times New Roman"/>
                <a:cs typeface="Times New Roman"/>
              </a:rPr>
              <a:t>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40455" y="8543122"/>
            <a:ext cx="1556385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59180" algn="l"/>
              </a:tabLst>
            </a:pPr>
            <a:r>
              <a:rPr sz="1400" spc="20" dirty="0">
                <a:latin typeface="Times New Roman"/>
                <a:cs typeface="Times New Roman"/>
              </a:rPr>
              <a:t>НМЦ</a:t>
            </a:r>
            <a:r>
              <a:rPr sz="1400" spc="5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Symbol"/>
                <a:cs typeface="Symbol"/>
              </a:rPr>
              <a:t>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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25" dirty="0">
                <a:latin typeface="Times New Roman"/>
                <a:cs typeface="Times New Roman"/>
              </a:rPr>
              <a:t>Ц</a:t>
            </a:r>
            <a:r>
              <a:rPr sz="1400" i="1" dirty="0">
                <a:latin typeface="Times New Roman"/>
                <a:cs typeface="Times New Roman"/>
              </a:rPr>
              <a:t>i</a:t>
            </a:r>
            <a:r>
              <a:rPr sz="1400" i="1" spc="-11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Symbol"/>
                <a:cs typeface="Symbol"/>
              </a:rPr>
              <a:t></a:t>
            </a:r>
            <a:r>
              <a:rPr sz="1400" i="1" spc="15" dirty="0">
                <a:latin typeface="Times New Roman"/>
                <a:cs typeface="Times New Roman"/>
              </a:rPr>
              <a:t>V</a:t>
            </a:r>
            <a:r>
              <a:rPr sz="1400" i="1" dirty="0">
                <a:latin typeface="Times New Roman"/>
                <a:cs typeface="Times New Roman"/>
              </a:rPr>
              <a:t>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13708" y="8526670"/>
            <a:ext cx="78105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i="1" spc="5" dirty="0">
                <a:latin typeface="Times New Roman"/>
                <a:cs typeface="Times New Roman"/>
              </a:rPr>
              <a:t>n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08652" y="8583467"/>
            <a:ext cx="63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7390" y="8872266"/>
            <a:ext cx="6468745" cy="90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>
              <a:lnSpc>
                <a:spcPts val="1410"/>
              </a:lnSpc>
            </a:pPr>
            <a:r>
              <a:rPr sz="1200" spc="-5" dirty="0">
                <a:latin typeface="Times New Roman"/>
                <a:cs typeface="Times New Roman"/>
              </a:rPr>
              <a:t>где:</a:t>
            </a:r>
            <a:endParaRPr sz="1200">
              <a:latin typeface="Times New Roman"/>
              <a:cs typeface="Times New Roman"/>
            </a:endParaRPr>
          </a:p>
          <a:p>
            <a:pPr marL="3556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5" dirty="0">
                <a:latin typeface="Times New Roman"/>
                <a:cs typeface="Times New Roman"/>
              </a:rPr>
              <a:t> количеств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5" dirty="0">
                <a:latin typeface="Times New Roman"/>
                <a:cs typeface="Times New Roman"/>
              </a:rPr>
              <a:t> постав</a:t>
            </a:r>
            <a:r>
              <a:rPr sz="1200" spc="5" dirty="0">
                <a:latin typeface="Times New Roman"/>
                <a:cs typeface="Times New Roman"/>
              </a:rPr>
              <a:t>л</a:t>
            </a:r>
            <a:r>
              <a:rPr sz="1200" spc="-5" dirty="0">
                <a:latin typeface="Times New Roman"/>
                <a:cs typeface="Times New Roman"/>
              </a:rPr>
              <a:t>яемы</a:t>
            </a:r>
            <a:r>
              <a:rPr sz="1200" dirty="0">
                <a:latin typeface="Times New Roman"/>
                <a:cs typeface="Times New Roman"/>
              </a:rPr>
              <a:t>х</a:t>
            </a:r>
            <a:r>
              <a:rPr sz="1200" spc="-5" dirty="0">
                <a:latin typeface="Times New Roman"/>
                <a:cs typeface="Times New Roman"/>
              </a:rPr>
              <a:t> лекарственны</a:t>
            </a:r>
            <a:r>
              <a:rPr sz="1200" dirty="0">
                <a:latin typeface="Times New Roman"/>
                <a:cs typeface="Times New Roman"/>
              </a:rPr>
              <a:t>х</a:t>
            </a:r>
            <a:r>
              <a:rPr sz="1200" spc="-5" dirty="0">
                <a:latin typeface="Times New Roman"/>
                <a:cs typeface="Times New Roman"/>
              </a:rPr>
              <a:t> препаратов;</a:t>
            </a:r>
            <a:endParaRPr sz="1200">
              <a:latin typeface="Times New Roman"/>
              <a:cs typeface="Times New Roman"/>
            </a:endParaRPr>
          </a:p>
          <a:p>
            <a:pPr marL="12700" indent="342900">
              <a:lnSpc>
                <a:spcPts val="1410"/>
              </a:lnSpc>
            </a:pPr>
            <a:r>
              <a:rPr sz="1200" spc="-5" dirty="0">
                <a:latin typeface="Times New Roman"/>
                <a:cs typeface="Times New Roman"/>
              </a:rPr>
              <a:t>Ц</a:t>
            </a:r>
            <a:r>
              <a:rPr sz="1200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цен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единиц</a:t>
            </a:r>
            <a:r>
              <a:rPr sz="1200" dirty="0">
                <a:latin typeface="Times New Roman"/>
                <a:cs typeface="Times New Roman"/>
              </a:rPr>
              <a:t>ы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планир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емог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</a:t>
            </a:r>
            <a:r>
              <a:rPr sz="1200" spc="-5" dirty="0">
                <a:latin typeface="Times New Roman"/>
                <a:cs typeface="Times New Roman"/>
              </a:rPr>
              <a:t>а</a:t>
            </a:r>
            <a:r>
              <a:rPr sz="1200" spc="-10" dirty="0">
                <a:latin typeface="Times New Roman"/>
                <a:cs typeface="Times New Roman"/>
              </a:rPr>
              <a:t>к</a:t>
            </a:r>
            <a:r>
              <a:rPr sz="1200" spc="10" dirty="0">
                <a:latin typeface="Times New Roman"/>
                <a:cs typeface="Times New Roman"/>
              </a:rPr>
              <a:t>у</a:t>
            </a:r>
            <a:r>
              <a:rPr sz="1200" spc="-5" dirty="0">
                <a:latin typeface="Times New Roman"/>
                <a:cs typeface="Times New Roman"/>
              </a:rPr>
              <a:t>пк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-г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лекарственног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dirty="0">
                <a:latin typeface="Times New Roman"/>
                <a:cs typeface="Times New Roman"/>
              </a:rPr>
              <a:t>репарата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уче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ом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алога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а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30"/>
              </a:lnSpc>
              <a:spcBef>
                <a:spcPts val="135"/>
              </a:spcBef>
            </a:pPr>
            <a:r>
              <a:rPr sz="1200" dirty="0">
                <a:latin typeface="Times New Roman"/>
                <a:cs typeface="Times New Roman"/>
              </a:rPr>
              <a:t>добавлен</a:t>
            </a:r>
            <a:r>
              <a:rPr sz="1200" spc="-10" dirty="0">
                <a:latin typeface="Times New Roman"/>
                <a:cs typeface="Times New Roman"/>
              </a:rPr>
              <a:t>н</a:t>
            </a:r>
            <a:r>
              <a:rPr sz="1200" dirty="0">
                <a:latin typeface="Times New Roman"/>
                <a:cs typeface="Times New Roman"/>
              </a:rPr>
              <a:t>ую стоимость и оптовой надбавки</a:t>
            </a:r>
            <a:r>
              <a:rPr sz="1350" i="1" baseline="40123" dirty="0">
                <a:latin typeface="Times New Roman"/>
                <a:cs typeface="Times New Roman"/>
              </a:rPr>
              <a:t>1</a:t>
            </a:r>
            <a:r>
              <a:rPr sz="120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355600">
              <a:lnSpc>
                <a:spcPts val="1430"/>
              </a:lnSpc>
            </a:pPr>
            <a:r>
              <a:rPr sz="1200" dirty="0">
                <a:latin typeface="Times New Roman"/>
                <a:cs typeface="Times New Roman"/>
              </a:rPr>
              <a:t>Vi - объем поставки i-го лекарственного препарата.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64006" y="3071749"/>
          <a:ext cx="6633209" cy="30731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438"/>
                <a:gridCol w="3296411"/>
                <a:gridCol w="2880360"/>
              </a:tblGrid>
              <a:tr h="534161">
                <a:tc>
                  <a:txBody>
                    <a:bodyPr/>
                    <a:lstStyle/>
                    <a:p>
                      <a:pPr marL="123825" marR="117475" indent="29209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п/п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ова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ие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орма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7225" marR="215900" indent="-436245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Значение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ены за единицу</a:t>
                      </a:r>
                      <a:r>
                        <a:rPr sz="11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овара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мг) приня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ое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расче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уб.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17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marR="78105" algn="ctr">
                        <a:lnSpc>
                          <a:spcPct val="957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Информация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Гос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арственного реестра предельн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х отп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скных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н производителей на лекарственные препараты,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включенн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перечень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ЖНВ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0,8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1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3545" marR="133350" indent="-283210">
                        <a:lnSpc>
                          <a:spcPts val="126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Информация о ре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ьтатах зак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пок Министерс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 здравоохранения Российской Федерации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0,7</a:t>
                      </a:r>
                      <a:r>
                        <a:rPr sz="11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2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5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Средневзвешенн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ена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1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9040" marR="186055" indent="-1014730">
                        <a:lnSpc>
                          <a:spcPts val="126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Информация, предоставленная поте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циальными поставщ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ками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0,9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82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4943">
                <a:tc gridSpan="2">
                  <a:txBody>
                    <a:bodyPr/>
                    <a:lstStyle/>
                    <a:p>
                      <a:pPr marL="105410" marR="98425" algn="ctr">
                        <a:lnSpc>
                          <a:spcPct val="9570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мальное з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ачен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е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ы за ед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овара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(мг)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 всем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ым к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расче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очникам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орм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без 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 НДС, руб.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0,7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7121" y="230846"/>
            <a:ext cx="8953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Times New Roman"/>
                <a:cs typeface="Times New Roman"/>
              </a:rPr>
              <a:t>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0289" y="428721"/>
            <a:ext cx="8255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i="1" dirty="0">
                <a:latin typeface="Times New Roman"/>
                <a:cs typeface="Times New Roman"/>
              </a:rPr>
              <a:t>1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7439" y="490783"/>
            <a:ext cx="606806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i="1" spc="-10" dirty="0">
                <a:latin typeface="Times New Roman"/>
                <a:cs typeface="Times New Roman"/>
              </a:rPr>
              <a:t>Пункт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2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5" dirty="0">
                <a:latin typeface="Times New Roman"/>
                <a:cs typeface="Times New Roman"/>
              </a:rPr>
              <a:t>част</a:t>
            </a:r>
            <a:r>
              <a:rPr sz="1100" i="1" spc="-10" dirty="0">
                <a:latin typeface="Times New Roman"/>
                <a:cs typeface="Times New Roman"/>
              </a:rPr>
              <a:t>и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10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5" dirty="0">
                <a:latin typeface="Times New Roman"/>
                <a:cs typeface="Times New Roman"/>
              </a:rPr>
              <a:t>стать</a:t>
            </a:r>
            <a:r>
              <a:rPr sz="1100" i="1" spc="-10" dirty="0">
                <a:latin typeface="Times New Roman"/>
                <a:cs typeface="Times New Roman"/>
              </a:rPr>
              <a:t>и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31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Федерального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закона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от</a:t>
            </a:r>
            <a:r>
              <a:rPr sz="1100" i="1" spc="8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5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5" dirty="0">
                <a:latin typeface="Times New Roman"/>
                <a:cs typeface="Times New Roman"/>
              </a:rPr>
              <a:t>ап</a:t>
            </a:r>
            <a:r>
              <a:rPr sz="1100" i="1" spc="-10" dirty="0">
                <a:latin typeface="Times New Roman"/>
                <a:cs typeface="Times New Roman"/>
              </a:rPr>
              <a:t>реля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20</a:t>
            </a:r>
            <a:r>
              <a:rPr sz="1100" i="1" spc="-15" dirty="0">
                <a:latin typeface="Times New Roman"/>
                <a:cs typeface="Times New Roman"/>
              </a:rPr>
              <a:t>1</a:t>
            </a:r>
            <a:r>
              <a:rPr sz="1100" i="1" spc="-10" dirty="0">
                <a:latin typeface="Times New Roman"/>
                <a:cs typeface="Times New Roman"/>
              </a:rPr>
              <a:t>3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г</a:t>
            </a:r>
            <a:r>
              <a:rPr sz="1100" i="1" spc="-5" dirty="0">
                <a:latin typeface="Times New Roman"/>
                <a:cs typeface="Times New Roman"/>
              </a:rPr>
              <a:t>.</a:t>
            </a:r>
            <a:r>
              <a:rPr sz="1100" i="1" spc="85" dirty="0">
                <a:latin typeface="Times New Roman"/>
                <a:cs typeface="Times New Roman"/>
              </a:rPr>
              <a:t> </a:t>
            </a:r>
            <a:r>
              <a:rPr sz="1100" i="1" spc="-15" dirty="0">
                <a:latin typeface="Times New Roman"/>
                <a:cs typeface="Times New Roman"/>
              </a:rPr>
              <a:t>№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-5" dirty="0">
                <a:latin typeface="Times New Roman"/>
                <a:cs typeface="Times New Roman"/>
              </a:rPr>
              <a:t>44-</a:t>
            </a:r>
            <a:r>
              <a:rPr sz="1100" i="1" spc="-15" dirty="0">
                <a:latin typeface="Times New Roman"/>
                <a:cs typeface="Times New Roman"/>
              </a:rPr>
              <a:t>Ф</a:t>
            </a:r>
            <a:r>
              <a:rPr sz="1100" i="1" spc="-10" dirty="0">
                <a:latin typeface="Times New Roman"/>
                <a:cs typeface="Times New Roman"/>
              </a:rPr>
              <a:t>З</a:t>
            </a:r>
            <a:r>
              <a:rPr sz="1100" i="1" spc="9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«О</a:t>
            </a:r>
            <a:r>
              <a:rPr sz="1100" i="1" spc="8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контрактной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327" y="659178"/>
            <a:ext cx="6468745" cy="325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260"/>
              </a:lnSpc>
            </a:pPr>
            <a:r>
              <a:rPr sz="1100" i="1" spc="-15" dirty="0">
                <a:latin typeface="Times New Roman"/>
                <a:cs typeface="Times New Roman"/>
              </a:rPr>
              <a:t>систе</a:t>
            </a:r>
            <a:r>
              <a:rPr sz="1100" i="1" spc="-5" dirty="0">
                <a:latin typeface="Times New Roman"/>
                <a:cs typeface="Times New Roman"/>
              </a:rPr>
              <a:t>ме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0" dirty="0">
                <a:latin typeface="Times New Roman"/>
                <a:cs typeface="Times New Roman"/>
              </a:rPr>
              <a:t> </a:t>
            </a:r>
            <a:r>
              <a:rPr sz="1100" i="1" spc="-5" dirty="0">
                <a:latin typeface="Times New Roman"/>
                <a:cs typeface="Times New Roman"/>
              </a:rPr>
              <a:t>в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5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сфере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0" dirty="0">
                <a:latin typeface="Times New Roman"/>
                <a:cs typeface="Times New Roman"/>
              </a:rPr>
              <a:t> </a:t>
            </a:r>
            <a:r>
              <a:rPr sz="1100" i="1" spc="-5" dirty="0">
                <a:latin typeface="Times New Roman"/>
                <a:cs typeface="Times New Roman"/>
              </a:rPr>
              <a:t>закуп</a:t>
            </a:r>
            <a:r>
              <a:rPr sz="1100" i="1" spc="-10" dirty="0">
                <a:latin typeface="Times New Roman"/>
                <a:cs typeface="Times New Roman"/>
              </a:rPr>
              <a:t>ок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товаров</a:t>
            </a:r>
            <a:r>
              <a:rPr sz="1100" i="1" spc="-5" dirty="0">
                <a:latin typeface="Times New Roman"/>
                <a:cs typeface="Times New Roman"/>
              </a:rPr>
              <a:t>,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55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рабо</a:t>
            </a:r>
            <a:r>
              <a:rPr sz="1100" i="1" spc="-15" dirty="0">
                <a:latin typeface="Times New Roman"/>
                <a:cs typeface="Times New Roman"/>
              </a:rPr>
              <a:t>т</a:t>
            </a:r>
            <a:r>
              <a:rPr sz="1100" i="1" spc="-5" dirty="0">
                <a:latin typeface="Times New Roman"/>
                <a:cs typeface="Times New Roman"/>
              </a:rPr>
              <a:t>,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услу</a:t>
            </a:r>
            <a:r>
              <a:rPr sz="1100" i="1" spc="-5" dirty="0">
                <a:latin typeface="Times New Roman"/>
                <a:cs typeface="Times New Roman"/>
              </a:rPr>
              <a:t>г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55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для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обеспечения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государственных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0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и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i="1" spc="65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Times New Roman"/>
                <a:cs typeface="Times New Roman"/>
              </a:rPr>
              <a:t>муниципальных</a:t>
            </a:r>
            <a:r>
              <a:rPr sz="1100" i="1" spc="-5" dirty="0">
                <a:latin typeface="Times New Roman"/>
                <a:cs typeface="Times New Roman"/>
              </a:rPr>
              <a:t> </a:t>
            </a:r>
            <a:r>
              <a:rPr sz="1100" i="1" spc="-15" dirty="0">
                <a:latin typeface="Times New Roman"/>
                <a:cs typeface="Times New Roman"/>
              </a:rPr>
              <a:t>нуж</a:t>
            </a:r>
            <a:r>
              <a:rPr sz="1100" i="1" spc="-10" dirty="0">
                <a:latin typeface="Times New Roman"/>
                <a:cs typeface="Times New Roman"/>
              </a:rPr>
              <a:t>д»</a:t>
            </a:r>
            <a:r>
              <a:rPr sz="1100" spc="-5" dirty="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64792" y="1097280"/>
            <a:ext cx="4352544" cy="1798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37920" y="1452499"/>
          <a:ext cx="6559295" cy="8709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28672"/>
                <a:gridCol w="2160269"/>
                <a:gridCol w="2070354"/>
              </a:tblGrid>
              <a:tr h="688086">
                <a:tc>
                  <a:txBody>
                    <a:bodyPr/>
                    <a:lstStyle/>
                    <a:p>
                      <a:pPr marL="1022350" marR="155575" indent="-86042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Цен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з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единиц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тов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(мг), руб.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7490" marR="229870" indent="157480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Количеств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товара, подлежаще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закупке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мг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61594" algn="ctr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Начальная (максимальная)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цен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государственного контракта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руб.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1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0,86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944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476 117 524,00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435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409 461 070,64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2486</Words>
  <Application>Microsoft Office PowerPoint</Application>
  <PresentationFormat>Произвольный</PresentationFormat>
  <Paragraphs>343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&lt;4D6963726F736F667420576F7264202D20D0E0F1F7E5F2FB20CCE8EDE7E4F0E0E2E020D0EEF1F1E8E82E646F63&gt;</dc:title>
  <dc:creator>User</dc:creator>
  <cp:lastModifiedBy>Admin</cp:lastModifiedBy>
  <cp:revision>5</cp:revision>
  <dcterms:created xsi:type="dcterms:W3CDTF">2018-03-01T14:25:40Z</dcterms:created>
  <dcterms:modified xsi:type="dcterms:W3CDTF">2018-03-22T12:48:43Z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2018-03-01T00:00:00Z</vt:filetime>
  </property>
  <property fmtid="{D5CDD505-2E9C-101B-9397-08002B2CF9AE}" pid="3" name="LastSaved">
    <vt:filetime>2018-03-01T00:00:00Z</vt:filetime>
  </property>
</Properties>
</file>