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7.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8.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9.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0.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1.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3.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4.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5.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6.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7.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8.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19.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20.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21.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22.xml" ContentType="application/vnd.openxmlformats-officedocument.theme+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23.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4.xml" ContentType="application/vnd.openxmlformats-officedocument.theme+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theme/theme25.xml" ContentType="application/vnd.openxmlformats-officedocument.theme+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theme/theme26.xml" ContentType="application/vnd.openxmlformats-officedocument.theme+xml"/>
  <Override PartName="/ppt/theme/theme2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0" r:id="rId2"/>
    <p:sldMasterId id="2147484125" r:id="rId3"/>
    <p:sldMasterId id="2147484179" r:id="rId4"/>
    <p:sldMasterId id="2147484191" r:id="rId5"/>
    <p:sldMasterId id="2147484203" r:id="rId6"/>
    <p:sldMasterId id="2147484209" r:id="rId7"/>
    <p:sldMasterId id="2147484215" r:id="rId8"/>
    <p:sldMasterId id="2147484221" r:id="rId9"/>
    <p:sldMasterId id="2147484227" r:id="rId10"/>
    <p:sldMasterId id="2147484473" r:id="rId11"/>
    <p:sldMasterId id="2147484485" r:id="rId12"/>
    <p:sldMasterId id="2147484497" r:id="rId13"/>
    <p:sldMasterId id="2147484512" r:id="rId14"/>
    <p:sldMasterId id="2147484527" r:id="rId15"/>
    <p:sldMasterId id="2147484542" r:id="rId16"/>
    <p:sldMasterId id="2147484557" r:id="rId17"/>
    <p:sldMasterId id="2147484572" r:id="rId18"/>
    <p:sldMasterId id="2147484587" r:id="rId19"/>
    <p:sldMasterId id="2147484602" r:id="rId20"/>
    <p:sldMasterId id="2147484617" r:id="rId21"/>
    <p:sldMasterId id="2147484623" r:id="rId22"/>
    <p:sldMasterId id="2147484638" r:id="rId23"/>
    <p:sldMasterId id="2147484653" r:id="rId24"/>
    <p:sldMasterId id="2147484668" r:id="rId25"/>
    <p:sldMasterId id="2147484674" r:id="rId26"/>
  </p:sldMasterIdLst>
  <p:notesMasterIdLst>
    <p:notesMasterId r:id="rId145"/>
  </p:notesMasterIdLst>
  <p:sldIdLst>
    <p:sldId id="522" r:id="rId27"/>
    <p:sldId id="547" r:id="rId28"/>
    <p:sldId id="692" r:id="rId29"/>
    <p:sldId id="731" r:id="rId30"/>
    <p:sldId id="360" r:id="rId31"/>
    <p:sldId id="699" r:id="rId32"/>
    <p:sldId id="700" r:id="rId33"/>
    <p:sldId id="667" r:id="rId34"/>
    <p:sldId id="624" r:id="rId35"/>
    <p:sldId id="625" r:id="rId36"/>
    <p:sldId id="666" r:id="rId37"/>
    <p:sldId id="668" r:id="rId38"/>
    <p:sldId id="271" r:id="rId39"/>
    <p:sldId id="469" r:id="rId40"/>
    <p:sldId id="733" r:id="rId41"/>
    <p:sldId id="725" r:id="rId42"/>
    <p:sldId id="726" r:id="rId43"/>
    <p:sldId id="670" r:id="rId44"/>
    <p:sldId id="694" r:id="rId45"/>
    <p:sldId id="576" r:id="rId46"/>
    <p:sldId id="652" r:id="rId47"/>
    <p:sldId id="646" r:id="rId48"/>
    <p:sldId id="640" r:id="rId49"/>
    <p:sldId id="647" r:id="rId50"/>
    <p:sldId id="645" r:id="rId51"/>
    <p:sldId id="650" r:id="rId52"/>
    <p:sldId id="651" r:id="rId53"/>
    <p:sldId id="638" r:id="rId54"/>
    <p:sldId id="664" r:id="rId55"/>
    <p:sldId id="636" r:id="rId56"/>
    <p:sldId id="639" r:id="rId57"/>
    <p:sldId id="637" r:id="rId58"/>
    <p:sldId id="609" r:id="rId59"/>
    <p:sldId id="610" r:id="rId60"/>
    <p:sldId id="611" r:id="rId61"/>
    <p:sldId id="701" r:id="rId62"/>
    <p:sldId id="612" r:id="rId63"/>
    <p:sldId id="613" r:id="rId64"/>
    <p:sldId id="655" r:id="rId65"/>
    <p:sldId id="656" r:id="rId66"/>
    <p:sldId id="657" r:id="rId67"/>
    <p:sldId id="649" r:id="rId68"/>
    <p:sldId id="653" r:id="rId69"/>
    <p:sldId id="671" r:id="rId70"/>
    <p:sldId id="579" r:id="rId71"/>
    <p:sldId id="580" r:id="rId72"/>
    <p:sldId id="643" r:id="rId73"/>
    <p:sldId id="669" r:id="rId74"/>
    <p:sldId id="644" r:id="rId75"/>
    <p:sldId id="689" r:id="rId76"/>
    <p:sldId id="691" r:id="rId77"/>
    <p:sldId id="584" r:id="rId78"/>
    <p:sldId id="734" r:id="rId79"/>
    <p:sldId id="735" r:id="rId80"/>
    <p:sldId id="736" r:id="rId81"/>
    <p:sldId id="737" r:id="rId82"/>
    <p:sldId id="739" r:id="rId83"/>
    <p:sldId id="738" r:id="rId84"/>
    <p:sldId id="675" r:id="rId85"/>
    <p:sldId id="680" r:id="rId86"/>
    <p:sldId id="677" r:id="rId87"/>
    <p:sldId id="686" r:id="rId88"/>
    <p:sldId id="678" r:id="rId89"/>
    <p:sldId id="682" r:id="rId90"/>
    <p:sldId id="685" r:id="rId91"/>
    <p:sldId id="598" r:id="rId92"/>
    <p:sldId id="687" r:id="rId93"/>
    <p:sldId id="740" r:id="rId94"/>
    <p:sldId id="698" r:id="rId95"/>
    <p:sldId id="599" r:id="rId96"/>
    <p:sldId id="695" r:id="rId97"/>
    <p:sldId id="702" r:id="rId98"/>
    <p:sldId id="703" r:id="rId99"/>
    <p:sldId id="704" r:id="rId100"/>
    <p:sldId id="705" r:id="rId101"/>
    <p:sldId id="706" r:id="rId102"/>
    <p:sldId id="707" r:id="rId103"/>
    <p:sldId id="708" r:id="rId104"/>
    <p:sldId id="709" r:id="rId105"/>
    <p:sldId id="710" r:id="rId106"/>
    <p:sldId id="711" r:id="rId107"/>
    <p:sldId id="712" r:id="rId108"/>
    <p:sldId id="713" r:id="rId109"/>
    <p:sldId id="714" r:id="rId110"/>
    <p:sldId id="715" r:id="rId111"/>
    <p:sldId id="716" r:id="rId112"/>
    <p:sldId id="717" r:id="rId113"/>
    <p:sldId id="718" r:id="rId114"/>
    <p:sldId id="719" r:id="rId115"/>
    <p:sldId id="720" r:id="rId116"/>
    <p:sldId id="603" r:id="rId117"/>
    <p:sldId id="615" r:id="rId118"/>
    <p:sldId id="721" r:id="rId119"/>
    <p:sldId id="722" r:id="rId120"/>
    <p:sldId id="723" r:id="rId121"/>
    <p:sldId id="724" r:id="rId122"/>
    <p:sldId id="295" r:id="rId123"/>
    <p:sldId id="296" r:id="rId124"/>
    <p:sldId id="297" r:id="rId125"/>
    <p:sldId id="298" r:id="rId126"/>
    <p:sldId id="299" r:id="rId127"/>
    <p:sldId id="300" r:id="rId128"/>
    <p:sldId id="301" r:id="rId129"/>
    <p:sldId id="302" r:id="rId130"/>
    <p:sldId id="303" r:id="rId131"/>
    <p:sldId id="492" r:id="rId132"/>
    <p:sldId id="530" r:id="rId133"/>
    <p:sldId id="529" r:id="rId134"/>
    <p:sldId id="583" r:id="rId135"/>
    <p:sldId id="531" r:id="rId136"/>
    <p:sldId id="532" r:id="rId137"/>
    <p:sldId id="533" r:id="rId138"/>
    <p:sldId id="538" r:id="rId139"/>
    <p:sldId id="727" r:id="rId140"/>
    <p:sldId id="728" r:id="rId141"/>
    <p:sldId id="729" r:id="rId142"/>
    <p:sldId id="730" r:id="rId143"/>
    <p:sldId id="347" r:id="rId144"/>
  </p:sldIdLst>
  <p:sldSz cx="9144000" cy="6858000" type="screen4x3"/>
  <p:notesSz cx="9872663" cy="67976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94712" autoAdjust="0"/>
  </p:normalViewPr>
  <p:slideViewPr>
    <p:cSldViewPr>
      <p:cViewPr varScale="1">
        <p:scale>
          <a:sx n="70" d="100"/>
          <a:sy n="70" d="100"/>
        </p:scale>
        <p:origin x="1440" y="72"/>
      </p:cViewPr>
      <p:guideLst>
        <p:guide orient="horz" pos="2880"/>
        <p:guide pos="2160"/>
      </p:guideLst>
    </p:cSldViewPr>
  </p:slideViewPr>
  <p:outlineViewPr>
    <p:cViewPr>
      <p:scale>
        <a:sx n="33" d="100"/>
        <a:sy n="33" d="100"/>
      </p:scale>
      <p:origin x="0" y="-24048"/>
    </p:cViewPr>
  </p:outlineViewPr>
  <p:notesTextViewPr>
    <p:cViewPr>
      <p:scale>
        <a:sx n="100" d="100"/>
        <a:sy n="100" d="100"/>
      </p:scale>
      <p:origin x="0" y="0"/>
    </p:cViewPr>
  </p:notesTextViewPr>
  <p:sorterViewPr>
    <p:cViewPr>
      <p:scale>
        <a:sx n="100" d="100"/>
        <a:sy n="100" d="100"/>
      </p:scale>
      <p:origin x="0" y="-1584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91.xml"/><Relationship Id="rId21" Type="http://schemas.openxmlformats.org/officeDocument/2006/relationships/slideMaster" Target="slideMasters/slideMaster21.xml"/><Relationship Id="rId42" Type="http://schemas.openxmlformats.org/officeDocument/2006/relationships/slide" Target="slides/slide16.xml"/><Relationship Id="rId47" Type="http://schemas.openxmlformats.org/officeDocument/2006/relationships/slide" Target="slides/slide21.xml"/><Relationship Id="rId63" Type="http://schemas.openxmlformats.org/officeDocument/2006/relationships/slide" Target="slides/slide37.xml"/><Relationship Id="rId68" Type="http://schemas.openxmlformats.org/officeDocument/2006/relationships/slide" Target="slides/slide42.xml"/><Relationship Id="rId84" Type="http://schemas.openxmlformats.org/officeDocument/2006/relationships/slide" Target="slides/slide58.xml"/><Relationship Id="rId89" Type="http://schemas.openxmlformats.org/officeDocument/2006/relationships/slide" Target="slides/slide63.xml"/><Relationship Id="rId112" Type="http://schemas.openxmlformats.org/officeDocument/2006/relationships/slide" Target="slides/slide86.xml"/><Relationship Id="rId133" Type="http://schemas.openxmlformats.org/officeDocument/2006/relationships/slide" Target="slides/slide107.xml"/><Relationship Id="rId138" Type="http://schemas.openxmlformats.org/officeDocument/2006/relationships/slide" Target="slides/slide112.xml"/><Relationship Id="rId16" Type="http://schemas.openxmlformats.org/officeDocument/2006/relationships/slideMaster" Target="slideMasters/slideMaster16.xml"/><Relationship Id="rId107" Type="http://schemas.openxmlformats.org/officeDocument/2006/relationships/slide" Target="slides/slide81.xml"/><Relationship Id="rId11" Type="http://schemas.openxmlformats.org/officeDocument/2006/relationships/slideMaster" Target="slideMasters/slideMaster11.xml"/><Relationship Id="rId32" Type="http://schemas.openxmlformats.org/officeDocument/2006/relationships/slide" Target="slides/slide6.xml"/><Relationship Id="rId37" Type="http://schemas.openxmlformats.org/officeDocument/2006/relationships/slide" Target="slides/slide11.xml"/><Relationship Id="rId53" Type="http://schemas.openxmlformats.org/officeDocument/2006/relationships/slide" Target="slides/slide27.xml"/><Relationship Id="rId58" Type="http://schemas.openxmlformats.org/officeDocument/2006/relationships/slide" Target="slides/slide32.xml"/><Relationship Id="rId74" Type="http://schemas.openxmlformats.org/officeDocument/2006/relationships/slide" Target="slides/slide48.xml"/><Relationship Id="rId79" Type="http://schemas.openxmlformats.org/officeDocument/2006/relationships/slide" Target="slides/slide53.xml"/><Relationship Id="rId102" Type="http://schemas.openxmlformats.org/officeDocument/2006/relationships/slide" Target="slides/slide76.xml"/><Relationship Id="rId123" Type="http://schemas.openxmlformats.org/officeDocument/2006/relationships/slide" Target="slides/slide97.xml"/><Relationship Id="rId128" Type="http://schemas.openxmlformats.org/officeDocument/2006/relationships/slide" Target="slides/slide102.xml"/><Relationship Id="rId144" Type="http://schemas.openxmlformats.org/officeDocument/2006/relationships/slide" Target="slides/slide118.xml"/><Relationship Id="rId149"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64.xml"/><Relationship Id="rId95" Type="http://schemas.openxmlformats.org/officeDocument/2006/relationships/slide" Target="slides/slide69.xml"/><Relationship Id="rId22" Type="http://schemas.openxmlformats.org/officeDocument/2006/relationships/slideMaster" Target="slideMasters/slideMaster22.xml"/><Relationship Id="rId27" Type="http://schemas.openxmlformats.org/officeDocument/2006/relationships/slide" Target="slides/slide1.xml"/><Relationship Id="rId43" Type="http://schemas.openxmlformats.org/officeDocument/2006/relationships/slide" Target="slides/slide17.xml"/><Relationship Id="rId48" Type="http://schemas.openxmlformats.org/officeDocument/2006/relationships/slide" Target="slides/slide22.xml"/><Relationship Id="rId64" Type="http://schemas.openxmlformats.org/officeDocument/2006/relationships/slide" Target="slides/slide38.xml"/><Relationship Id="rId69" Type="http://schemas.openxmlformats.org/officeDocument/2006/relationships/slide" Target="slides/slide43.xml"/><Relationship Id="rId113" Type="http://schemas.openxmlformats.org/officeDocument/2006/relationships/slide" Target="slides/slide87.xml"/><Relationship Id="rId118" Type="http://schemas.openxmlformats.org/officeDocument/2006/relationships/slide" Target="slides/slide92.xml"/><Relationship Id="rId134" Type="http://schemas.openxmlformats.org/officeDocument/2006/relationships/slide" Target="slides/slide108.xml"/><Relationship Id="rId139" Type="http://schemas.openxmlformats.org/officeDocument/2006/relationships/slide" Target="slides/slide113.xml"/><Relationship Id="rId80" Type="http://schemas.openxmlformats.org/officeDocument/2006/relationships/slide" Target="slides/slide54.xml"/><Relationship Id="rId85" Type="http://schemas.openxmlformats.org/officeDocument/2006/relationships/slide" Target="slides/slide5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slide" Target="slides/slide20.xml"/><Relationship Id="rId59" Type="http://schemas.openxmlformats.org/officeDocument/2006/relationships/slide" Target="slides/slide33.xml"/><Relationship Id="rId67" Type="http://schemas.openxmlformats.org/officeDocument/2006/relationships/slide" Target="slides/slide41.xml"/><Relationship Id="rId103" Type="http://schemas.openxmlformats.org/officeDocument/2006/relationships/slide" Target="slides/slide77.xml"/><Relationship Id="rId108" Type="http://schemas.openxmlformats.org/officeDocument/2006/relationships/slide" Target="slides/slide82.xml"/><Relationship Id="rId116" Type="http://schemas.openxmlformats.org/officeDocument/2006/relationships/slide" Target="slides/slide90.xml"/><Relationship Id="rId124" Type="http://schemas.openxmlformats.org/officeDocument/2006/relationships/slide" Target="slides/slide98.xml"/><Relationship Id="rId129" Type="http://schemas.openxmlformats.org/officeDocument/2006/relationships/slide" Target="slides/slide103.xml"/><Relationship Id="rId137" Type="http://schemas.openxmlformats.org/officeDocument/2006/relationships/slide" Target="slides/slide111.xml"/><Relationship Id="rId20" Type="http://schemas.openxmlformats.org/officeDocument/2006/relationships/slideMaster" Target="slideMasters/slideMaster20.xml"/><Relationship Id="rId41" Type="http://schemas.openxmlformats.org/officeDocument/2006/relationships/slide" Target="slides/slide15.xml"/><Relationship Id="rId54" Type="http://schemas.openxmlformats.org/officeDocument/2006/relationships/slide" Target="slides/slide28.xml"/><Relationship Id="rId62" Type="http://schemas.openxmlformats.org/officeDocument/2006/relationships/slide" Target="slides/slide36.xml"/><Relationship Id="rId70" Type="http://schemas.openxmlformats.org/officeDocument/2006/relationships/slide" Target="slides/slide44.xml"/><Relationship Id="rId75" Type="http://schemas.openxmlformats.org/officeDocument/2006/relationships/slide" Target="slides/slide49.xml"/><Relationship Id="rId83" Type="http://schemas.openxmlformats.org/officeDocument/2006/relationships/slide" Target="slides/slide57.xml"/><Relationship Id="rId88" Type="http://schemas.openxmlformats.org/officeDocument/2006/relationships/slide" Target="slides/slide62.xml"/><Relationship Id="rId91" Type="http://schemas.openxmlformats.org/officeDocument/2006/relationships/slide" Target="slides/slide65.xml"/><Relationship Id="rId96" Type="http://schemas.openxmlformats.org/officeDocument/2006/relationships/slide" Target="slides/slide70.xml"/><Relationship Id="rId111" Type="http://schemas.openxmlformats.org/officeDocument/2006/relationships/slide" Target="slides/slide85.xml"/><Relationship Id="rId132" Type="http://schemas.openxmlformats.org/officeDocument/2006/relationships/slide" Target="slides/slide106.xml"/><Relationship Id="rId140" Type="http://schemas.openxmlformats.org/officeDocument/2006/relationships/slide" Target="slides/slide114.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slide" Target="slides/slide23.xml"/><Relationship Id="rId57" Type="http://schemas.openxmlformats.org/officeDocument/2006/relationships/slide" Target="slides/slide31.xml"/><Relationship Id="rId106" Type="http://schemas.openxmlformats.org/officeDocument/2006/relationships/slide" Target="slides/slide80.xml"/><Relationship Id="rId114" Type="http://schemas.openxmlformats.org/officeDocument/2006/relationships/slide" Target="slides/slide88.xml"/><Relationship Id="rId119" Type="http://schemas.openxmlformats.org/officeDocument/2006/relationships/slide" Target="slides/slide93.xml"/><Relationship Id="rId127" Type="http://schemas.openxmlformats.org/officeDocument/2006/relationships/slide" Target="slides/slide101.xml"/><Relationship Id="rId10" Type="http://schemas.openxmlformats.org/officeDocument/2006/relationships/slideMaster" Target="slideMasters/slideMaster10.xml"/><Relationship Id="rId31" Type="http://schemas.openxmlformats.org/officeDocument/2006/relationships/slide" Target="slides/slide5.xml"/><Relationship Id="rId44" Type="http://schemas.openxmlformats.org/officeDocument/2006/relationships/slide" Target="slides/slide18.xml"/><Relationship Id="rId52" Type="http://schemas.openxmlformats.org/officeDocument/2006/relationships/slide" Target="slides/slide26.xml"/><Relationship Id="rId60" Type="http://schemas.openxmlformats.org/officeDocument/2006/relationships/slide" Target="slides/slide34.xml"/><Relationship Id="rId65" Type="http://schemas.openxmlformats.org/officeDocument/2006/relationships/slide" Target="slides/slide39.xml"/><Relationship Id="rId73" Type="http://schemas.openxmlformats.org/officeDocument/2006/relationships/slide" Target="slides/slide47.xml"/><Relationship Id="rId78" Type="http://schemas.openxmlformats.org/officeDocument/2006/relationships/slide" Target="slides/slide52.xml"/><Relationship Id="rId81" Type="http://schemas.openxmlformats.org/officeDocument/2006/relationships/slide" Target="slides/slide55.xml"/><Relationship Id="rId86" Type="http://schemas.openxmlformats.org/officeDocument/2006/relationships/slide" Target="slides/slide60.xml"/><Relationship Id="rId94" Type="http://schemas.openxmlformats.org/officeDocument/2006/relationships/slide" Target="slides/slide68.xml"/><Relationship Id="rId99" Type="http://schemas.openxmlformats.org/officeDocument/2006/relationships/slide" Target="slides/slide73.xml"/><Relationship Id="rId101" Type="http://schemas.openxmlformats.org/officeDocument/2006/relationships/slide" Target="slides/slide75.xml"/><Relationship Id="rId122" Type="http://schemas.openxmlformats.org/officeDocument/2006/relationships/slide" Target="slides/slide96.xml"/><Relationship Id="rId130" Type="http://schemas.openxmlformats.org/officeDocument/2006/relationships/slide" Target="slides/slide104.xml"/><Relationship Id="rId135" Type="http://schemas.openxmlformats.org/officeDocument/2006/relationships/slide" Target="slides/slide109.xml"/><Relationship Id="rId143" Type="http://schemas.openxmlformats.org/officeDocument/2006/relationships/slide" Target="slides/slide117.xml"/><Relationship Id="rId14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3.xml"/><Relationship Id="rId109" Type="http://schemas.openxmlformats.org/officeDocument/2006/relationships/slide" Target="slides/slide83.xml"/><Relationship Id="rId34" Type="http://schemas.openxmlformats.org/officeDocument/2006/relationships/slide" Target="slides/slide8.xml"/><Relationship Id="rId50" Type="http://schemas.openxmlformats.org/officeDocument/2006/relationships/slide" Target="slides/slide24.xml"/><Relationship Id="rId55" Type="http://schemas.openxmlformats.org/officeDocument/2006/relationships/slide" Target="slides/slide29.xml"/><Relationship Id="rId76" Type="http://schemas.openxmlformats.org/officeDocument/2006/relationships/slide" Target="slides/slide50.xml"/><Relationship Id="rId97" Type="http://schemas.openxmlformats.org/officeDocument/2006/relationships/slide" Target="slides/slide71.xml"/><Relationship Id="rId104" Type="http://schemas.openxmlformats.org/officeDocument/2006/relationships/slide" Target="slides/slide78.xml"/><Relationship Id="rId120" Type="http://schemas.openxmlformats.org/officeDocument/2006/relationships/slide" Target="slides/slide94.xml"/><Relationship Id="rId125" Type="http://schemas.openxmlformats.org/officeDocument/2006/relationships/slide" Target="slides/slide99.xml"/><Relationship Id="rId141" Type="http://schemas.openxmlformats.org/officeDocument/2006/relationships/slide" Target="slides/slide115.xml"/><Relationship Id="rId14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5.xml"/><Relationship Id="rId92"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3.xml"/><Relationship Id="rId24" Type="http://schemas.openxmlformats.org/officeDocument/2006/relationships/slideMaster" Target="slideMasters/slideMaster24.xml"/><Relationship Id="rId40" Type="http://schemas.openxmlformats.org/officeDocument/2006/relationships/slide" Target="slides/slide14.xml"/><Relationship Id="rId45" Type="http://schemas.openxmlformats.org/officeDocument/2006/relationships/slide" Target="slides/slide19.xml"/><Relationship Id="rId66" Type="http://schemas.openxmlformats.org/officeDocument/2006/relationships/slide" Target="slides/slide40.xml"/><Relationship Id="rId87" Type="http://schemas.openxmlformats.org/officeDocument/2006/relationships/slide" Target="slides/slide61.xml"/><Relationship Id="rId110" Type="http://schemas.openxmlformats.org/officeDocument/2006/relationships/slide" Target="slides/slide84.xml"/><Relationship Id="rId115" Type="http://schemas.openxmlformats.org/officeDocument/2006/relationships/slide" Target="slides/slide89.xml"/><Relationship Id="rId131" Type="http://schemas.openxmlformats.org/officeDocument/2006/relationships/slide" Target="slides/slide105.xml"/><Relationship Id="rId136" Type="http://schemas.openxmlformats.org/officeDocument/2006/relationships/slide" Target="slides/slide110.xml"/><Relationship Id="rId61" Type="http://schemas.openxmlformats.org/officeDocument/2006/relationships/slide" Target="slides/slide35.xml"/><Relationship Id="rId82" Type="http://schemas.openxmlformats.org/officeDocument/2006/relationships/slide" Target="slides/slide56.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4.xml"/><Relationship Id="rId35" Type="http://schemas.openxmlformats.org/officeDocument/2006/relationships/slide" Target="slides/slide9.xml"/><Relationship Id="rId56" Type="http://schemas.openxmlformats.org/officeDocument/2006/relationships/slide" Target="slides/slide30.xml"/><Relationship Id="rId77" Type="http://schemas.openxmlformats.org/officeDocument/2006/relationships/slide" Target="slides/slide51.xml"/><Relationship Id="rId100" Type="http://schemas.openxmlformats.org/officeDocument/2006/relationships/slide" Target="slides/slide74.xml"/><Relationship Id="rId105" Type="http://schemas.openxmlformats.org/officeDocument/2006/relationships/slide" Target="slides/slide79.xml"/><Relationship Id="rId126" Type="http://schemas.openxmlformats.org/officeDocument/2006/relationships/slide" Target="slides/slide100.xml"/><Relationship Id="rId14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25.xml"/><Relationship Id="rId72" Type="http://schemas.openxmlformats.org/officeDocument/2006/relationships/slide" Target="slides/slide46.xml"/><Relationship Id="rId93" Type="http://schemas.openxmlformats.org/officeDocument/2006/relationships/slide" Target="slides/slide67.xml"/><Relationship Id="rId98" Type="http://schemas.openxmlformats.org/officeDocument/2006/relationships/slide" Target="slides/slide72.xml"/><Relationship Id="rId121" Type="http://schemas.openxmlformats.org/officeDocument/2006/relationships/slide" Target="slides/slide95.xml"/><Relationship Id="rId142" Type="http://schemas.openxmlformats.org/officeDocument/2006/relationships/slide" Target="slides/slide1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4278154" cy="34145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592796" y="0"/>
            <a:ext cx="4278154" cy="341458"/>
          </a:xfrm>
          <a:prstGeom prst="rect">
            <a:avLst/>
          </a:prstGeom>
        </p:spPr>
        <p:txBody>
          <a:bodyPr vert="horz" lIns="91440" tIns="45720" rIns="91440" bIns="45720" rtlCol="0"/>
          <a:lstStyle>
            <a:lvl1pPr algn="r">
              <a:defRPr sz="1200"/>
            </a:lvl1pPr>
          </a:lstStyle>
          <a:p>
            <a:fld id="{07BAB2CD-67A9-4FBA-AB20-E3BD8F9EF65C}" type="datetimeFigureOut">
              <a:rPr lang="ru-RU" smtClean="0"/>
              <a:t>16.05.2018</a:t>
            </a:fld>
            <a:endParaRPr lang="ru-RU"/>
          </a:p>
        </p:txBody>
      </p:sp>
      <p:sp>
        <p:nvSpPr>
          <p:cNvPr id="4" name="Образ слайда 3"/>
          <p:cNvSpPr>
            <a:spLocks noGrp="1" noRot="1" noChangeAspect="1"/>
          </p:cNvSpPr>
          <p:nvPr>
            <p:ph type="sldImg" idx="2"/>
          </p:nvPr>
        </p:nvSpPr>
        <p:spPr>
          <a:xfrm>
            <a:off x="3406775" y="849313"/>
            <a:ext cx="3059113" cy="229393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87267" y="3271382"/>
            <a:ext cx="7898130" cy="267658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6456219"/>
            <a:ext cx="4278154" cy="34145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592796" y="6456219"/>
            <a:ext cx="4278154" cy="341457"/>
          </a:xfrm>
          <a:prstGeom prst="rect">
            <a:avLst/>
          </a:prstGeom>
        </p:spPr>
        <p:txBody>
          <a:bodyPr vert="horz" lIns="91440" tIns="45720" rIns="91440" bIns="45720" rtlCol="0" anchor="b"/>
          <a:lstStyle>
            <a:lvl1pPr algn="r">
              <a:defRPr sz="1200"/>
            </a:lvl1pPr>
          </a:lstStyle>
          <a:p>
            <a:fld id="{9F26D30E-F20E-4351-8119-E9E1477953CC}" type="slidenum">
              <a:rPr lang="ru-RU" smtClean="0"/>
              <a:t>‹#›</a:t>
            </a:fld>
            <a:endParaRPr lang="ru-RU"/>
          </a:p>
        </p:txBody>
      </p:sp>
    </p:spTree>
    <p:extLst>
      <p:ext uri="{BB962C8B-B14F-4D97-AF65-F5344CB8AC3E}">
        <p14:creationId xmlns:p14="http://schemas.microsoft.com/office/powerpoint/2010/main" val="1262930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259661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682668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612852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61183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846973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649595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488743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021374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634046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147989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23335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992670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755818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712353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841495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4007358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9608662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523870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8702613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7669336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564256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93591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7998432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305292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21580303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1191657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862500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3458330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40854302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3625215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7847955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4098051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147091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42213135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6794223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149923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682209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629413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408004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53935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801997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hemeOverride" Target="../theme/themeOverride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hemeOverride" Target="../theme/themeOverride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5/16/2018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3"/>
          <p:cNvSpPr>
            <a:spLocks noGrp="1" noChangeArrowheads="1"/>
          </p:cNvSpPr>
          <p:nvPr>
            <p:ph type="dt" idx="10"/>
          </p:nvPr>
        </p:nvSpPr>
        <p:spPr>
          <a:ln/>
        </p:spPr>
        <p:txBody>
          <a:bodyPr/>
          <a:lstStyle>
            <a:lvl1pPr>
              <a:defRPr/>
            </a:lvl1pPr>
          </a:lstStyle>
          <a:p>
            <a:pPr>
              <a:defRPr/>
            </a:pPr>
            <a:endParaRPr lang="ru-RU"/>
          </a:p>
        </p:txBody>
      </p:sp>
      <p:sp>
        <p:nvSpPr>
          <p:cNvPr id="8" name="Rectangle 4"/>
          <p:cNvSpPr>
            <a:spLocks noGrp="1" noChangeArrowheads="1"/>
          </p:cNvSpPr>
          <p:nvPr>
            <p:ph type="ftr" idx="11"/>
          </p:nvPr>
        </p:nvSpPr>
        <p:spPr>
          <a:ln/>
        </p:spPr>
        <p:txBody>
          <a:bodyPr/>
          <a:lstStyle>
            <a:lvl1pPr>
              <a:defRPr/>
            </a:lvl1pPr>
          </a:lstStyle>
          <a:p>
            <a:pPr>
              <a:defRPr/>
            </a:pPr>
            <a:endParaRPr lang="ru-RU"/>
          </a:p>
        </p:txBody>
      </p:sp>
      <p:sp>
        <p:nvSpPr>
          <p:cNvPr id="9" name="Rectangle 5"/>
          <p:cNvSpPr>
            <a:spLocks noGrp="1" noChangeArrowheads="1"/>
          </p:cNvSpPr>
          <p:nvPr>
            <p:ph type="sldNum" idx="12"/>
          </p:nvPr>
        </p:nvSpPr>
        <p:spPr>
          <a:ln/>
        </p:spPr>
        <p:txBody>
          <a:bodyPr/>
          <a:lstStyle>
            <a:lvl1pPr>
              <a:defRPr/>
            </a:lvl1pPr>
          </a:lstStyle>
          <a:p>
            <a:pPr>
              <a:defRPr/>
            </a:pPr>
            <a:fld id="{A0125D40-D2BD-47D9-ACC8-B6A579D94828}" type="slidenum">
              <a:rPr lang="ru-RU"/>
              <a:pPr>
                <a:defRPr/>
              </a:pPr>
              <a:t>‹#›</a:t>
            </a:fld>
            <a:endParaRPr lang="ru-RU"/>
          </a:p>
        </p:txBody>
      </p:sp>
    </p:spTree>
    <p:extLst>
      <p:ext uri="{BB962C8B-B14F-4D97-AF65-F5344CB8AC3E}">
        <p14:creationId xmlns:p14="http://schemas.microsoft.com/office/powerpoint/2010/main" val="93671912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4131299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32827325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10962225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7390836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65634553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245689252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194630627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20210669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387688916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665815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3"/>
          <p:cNvSpPr>
            <a:spLocks noGrp="1" noChangeArrowheads="1"/>
          </p:cNvSpPr>
          <p:nvPr>
            <p:ph type="dt" idx="10"/>
          </p:nvPr>
        </p:nvSpPr>
        <p:spPr>
          <a:ln/>
        </p:spPr>
        <p:txBody>
          <a:bodyPr/>
          <a:lstStyle>
            <a:lvl1pPr>
              <a:defRPr/>
            </a:lvl1pPr>
          </a:lstStyle>
          <a:p>
            <a:pPr>
              <a:defRPr/>
            </a:pPr>
            <a:endParaRPr lang="ru-RU"/>
          </a:p>
        </p:txBody>
      </p:sp>
      <p:sp>
        <p:nvSpPr>
          <p:cNvPr id="4" name="Rectangle 4"/>
          <p:cNvSpPr>
            <a:spLocks noGrp="1" noChangeArrowheads="1"/>
          </p:cNvSpPr>
          <p:nvPr>
            <p:ph type="ftr" idx="11"/>
          </p:nvPr>
        </p:nvSpPr>
        <p:spPr>
          <a:ln/>
        </p:spPr>
        <p:txBody>
          <a:bodyPr/>
          <a:lstStyle>
            <a:lvl1pPr>
              <a:defRPr/>
            </a:lvl1pPr>
          </a:lstStyle>
          <a:p>
            <a:pPr>
              <a:defRPr/>
            </a:pPr>
            <a:endParaRPr lang="ru-RU"/>
          </a:p>
        </p:txBody>
      </p:sp>
      <p:sp>
        <p:nvSpPr>
          <p:cNvPr id="5" name="Rectangle 5"/>
          <p:cNvSpPr>
            <a:spLocks noGrp="1" noChangeArrowheads="1"/>
          </p:cNvSpPr>
          <p:nvPr>
            <p:ph type="sldNum" idx="12"/>
          </p:nvPr>
        </p:nvSpPr>
        <p:spPr>
          <a:ln/>
        </p:spPr>
        <p:txBody>
          <a:bodyPr/>
          <a:lstStyle>
            <a:lvl1pPr>
              <a:defRPr/>
            </a:lvl1pPr>
          </a:lstStyle>
          <a:p>
            <a:pPr>
              <a:defRPr/>
            </a:pPr>
            <a:fld id="{2BE947E7-C337-4655-9E47-9C6FB54A28E4}" type="slidenum">
              <a:rPr lang="ru-RU"/>
              <a:pPr>
                <a:defRPr/>
              </a:pPr>
              <a:t>‹#›</a:t>
            </a:fld>
            <a:endParaRPr lang="ru-RU"/>
          </a:p>
        </p:txBody>
      </p:sp>
    </p:spTree>
    <p:extLst>
      <p:ext uri="{BB962C8B-B14F-4D97-AF65-F5344CB8AC3E}">
        <p14:creationId xmlns:p14="http://schemas.microsoft.com/office/powerpoint/2010/main" val="363763316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419812553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16551053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398075832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2868595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104684278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246362633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418977173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78901505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223083473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2469922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ru-RU"/>
          </a:p>
        </p:txBody>
      </p:sp>
      <p:sp>
        <p:nvSpPr>
          <p:cNvPr id="3" name="Rectangle 4"/>
          <p:cNvSpPr>
            <a:spLocks noGrp="1" noChangeArrowheads="1"/>
          </p:cNvSpPr>
          <p:nvPr>
            <p:ph type="ftr" idx="11"/>
          </p:nvPr>
        </p:nvSpPr>
        <p:spPr>
          <a:ln/>
        </p:spPr>
        <p:txBody>
          <a:bodyPr/>
          <a:lstStyle>
            <a:lvl1pPr>
              <a:defRPr/>
            </a:lvl1pPr>
          </a:lstStyle>
          <a:p>
            <a:pPr>
              <a:defRPr/>
            </a:pPr>
            <a:endParaRPr lang="ru-RU"/>
          </a:p>
        </p:txBody>
      </p:sp>
      <p:sp>
        <p:nvSpPr>
          <p:cNvPr id="4" name="Rectangle 5"/>
          <p:cNvSpPr>
            <a:spLocks noGrp="1" noChangeArrowheads="1"/>
          </p:cNvSpPr>
          <p:nvPr>
            <p:ph type="sldNum" idx="12"/>
          </p:nvPr>
        </p:nvSpPr>
        <p:spPr>
          <a:ln/>
        </p:spPr>
        <p:txBody>
          <a:bodyPr/>
          <a:lstStyle>
            <a:lvl1pPr>
              <a:defRPr/>
            </a:lvl1pPr>
          </a:lstStyle>
          <a:p>
            <a:pPr>
              <a:defRPr/>
            </a:pPr>
            <a:fld id="{80CA98D2-8C5C-4AEF-8C27-73A29C2ACFA9}" type="slidenum">
              <a:rPr lang="ru-RU"/>
              <a:pPr>
                <a:defRPr/>
              </a:pPr>
              <a:t>‹#›</a:t>
            </a:fld>
            <a:endParaRPr lang="ru-RU"/>
          </a:p>
        </p:txBody>
      </p:sp>
    </p:spTree>
    <p:extLst>
      <p:ext uri="{BB962C8B-B14F-4D97-AF65-F5344CB8AC3E}">
        <p14:creationId xmlns:p14="http://schemas.microsoft.com/office/powerpoint/2010/main" val="20824945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167462764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244752132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399088925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42943232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31167944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16192760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168149503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70674914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10357236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1053004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3"/>
          <p:cNvSpPr>
            <a:spLocks noGrp="1" noChangeArrowheads="1"/>
          </p:cNvSpPr>
          <p:nvPr>
            <p:ph type="dt" idx="10"/>
          </p:nvPr>
        </p:nvSpPr>
        <p:spPr>
          <a:ln/>
        </p:spPr>
        <p:txBody>
          <a:bodyPr/>
          <a:lstStyle>
            <a:lvl1pPr>
              <a:defRPr/>
            </a:lvl1pPr>
          </a:lstStyle>
          <a:p>
            <a:pPr>
              <a:defRPr/>
            </a:pPr>
            <a:endParaRPr lang="ru-RU"/>
          </a:p>
        </p:txBody>
      </p:sp>
      <p:sp>
        <p:nvSpPr>
          <p:cNvPr id="6" name="Rectangle 4"/>
          <p:cNvSpPr>
            <a:spLocks noGrp="1" noChangeArrowheads="1"/>
          </p:cNvSpPr>
          <p:nvPr>
            <p:ph type="ftr" idx="11"/>
          </p:nvPr>
        </p:nvSpPr>
        <p:spPr>
          <a:ln/>
        </p:spPr>
        <p:txBody>
          <a:bodyPr/>
          <a:lstStyle>
            <a:lvl1pPr>
              <a:defRPr/>
            </a:lvl1pPr>
          </a:lstStyle>
          <a:p>
            <a:pPr>
              <a:defRPr/>
            </a:pPr>
            <a:endParaRPr lang="ru-RU"/>
          </a:p>
        </p:txBody>
      </p:sp>
      <p:sp>
        <p:nvSpPr>
          <p:cNvPr id="7" name="Rectangle 5"/>
          <p:cNvSpPr>
            <a:spLocks noGrp="1" noChangeArrowheads="1"/>
          </p:cNvSpPr>
          <p:nvPr>
            <p:ph type="sldNum" idx="12"/>
          </p:nvPr>
        </p:nvSpPr>
        <p:spPr>
          <a:ln/>
        </p:spPr>
        <p:txBody>
          <a:bodyPr/>
          <a:lstStyle>
            <a:lvl1pPr>
              <a:defRPr/>
            </a:lvl1pPr>
          </a:lstStyle>
          <a:p>
            <a:pPr>
              <a:defRPr/>
            </a:pPr>
            <a:fld id="{A601256D-8405-4E49-BB56-E7539D480045}" type="slidenum">
              <a:rPr lang="ru-RU"/>
              <a:pPr>
                <a:defRPr/>
              </a:pPr>
              <a:t>‹#›</a:t>
            </a:fld>
            <a:endParaRPr lang="ru-RU"/>
          </a:p>
        </p:txBody>
      </p:sp>
    </p:spTree>
    <p:extLst>
      <p:ext uri="{BB962C8B-B14F-4D97-AF65-F5344CB8AC3E}">
        <p14:creationId xmlns:p14="http://schemas.microsoft.com/office/powerpoint/2010/main" val="19474172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64723883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37178576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75665377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152374792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299662989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173706341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26618480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80025899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40821748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3995483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3"/>
          <p:cNvSpPr>
            <a:spLocks noGrp="1" noChangeArrowheads="1"/>
          </p:cNvSpPr>
          <p:nvPr>
            <p:ph type="dt" idx="10"/>
          </p:nvPr>
        </p:nvSpPr>
        <p:spPr>
          <a:ln/>
        </p:spPr>
        <p:txBody>
          <a:bodyPr/>
          <a:lstStyle>
            <a:lvl1pPr>
              <a:defRPr/>
            </a:lvl1pPr>
          </a:lstStyle>
          <a:p>
            <a:pPr>
              <a:defRPr/>
            </a:pPr>
            <a:endParaRPr lang="ru-RU"/>
          </a:p>
        </p:txBody>
      </p:sp>
      <p:sp>
        <p:nvSpPr>
          <p:cNvPr id="6" name="Rectangle 4"/>
          <p:cNvSpPr>
            <a:spLocks noGrp="1" noChangeArrowheads="1"/>
          </p:cNvSpPr>
          <p:nvPr>
            <p:ph type="ftr" idx="11"/>
          </p:nvPr>
        </p:nvSpPr>
        <p:spPr>
          <a:ln/>
        </p:spPr>
        <p:txBody>
          <a:bodyPr/>
          <a:lstStyle>
            <a:lvl1pPr>
              <a:defRPr/>
            </a:lvl1pPr>
          </a:lstStyle>
          <a:p>
            <a:pPr>
              <a:defRPr/>
            </a:pPr>
            <a:endParaRPr lang="ru-RU"/>
          </a:p>
        </p:txBody>
      </p:sp>
      <p:sp>
        <p:nvSpPr>
          <p:cNvPr id="7" name="Rectangle 5"/>
          <p:cNvSpPr>
            <a:spLocks noGrp="1" noChangeArrowheads="1"/>
          </p:cNvSpPr>
          <p:nvPr>
            <p:ph type="sldNum" idx="12"/>
          </p:nvPr>
        </p:nvSpPr>
        <p:spPr>
          <a:ln/>
        </p:spPr>
        <p:txBody>
          <a:bodyPr/>
          <a:lstStyle>
            <a:lvl1pPr>
              <a:defRPr/>
            </a:lvl1pPr>
          </a:lstStyle>
          <a:p>
            <a:pPr>
              <a:defRPr/>
            </a:pPr>
            <a:fld id="{CC9FF763-825A-46FA-B253-4384697424E7}" type="slidenum">
              <a:rPr lang="ru-RU"/>
              <a:pPr>
                <a:defRPr/>
              </a:pPr>
              <a:t>‹#›</a:t>
            </a:fld>
            <a:endParaRPr lang="ru-RU"/>
          </a:p>
        </p:txBody>
      </p:sp>
    </p:spTree>
    <p:extLst>
      <p:ext uri="{BB962C8B-B14F-4D97-AF65-F5344CB8AC3E}">
        <p14:creationId xmlns:p14="http://schemas.microsoft.com/office/powerpoint/2010/main" val="51484475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41802395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423195346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355188007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179893255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166214117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160378742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43105406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44629380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16482687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916759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959D3F54-8B51-4FBA-A859-A869D36BECBD}" type="slidenum">
              <a:rPr lang="ru-RU"/>
              <a:pPr>
                <a:defRPr/>
              </a:pPr>
              <a:t>‹#›</a:t>
            </a:fld>
            <a:endParaRPr lang="ru-RU"/>
          </a:p>
        </p:txBody>
      </p:sp>
    </p:spTree>
    <p:extLst>
      <p:ext uri="{BB962C8B-B14F-4D97-AF65-F5344CB8AC3E}">
        <p14:creationId xmlns:p14="http://schemas.microsoft.com/office/powerpoint/2010/main" val="204410145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150052951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50019744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153851040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371702956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411071992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304386885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303105497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317340538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350764707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3825087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7813" y="274638"/>
            <a:ext cx="2055812" cy="584835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8213" cy="58483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2EFFF547-0058-4089-9972-EC8A58DACC4E}" type="slidenum">
              <a:rPr lang="ru-RU"/>
              <a:pPr>
                <a:defRPr/>
              </a:pPr>
              <a:t>‹#›</a:t>
            </a:fld>
            <a:endParaRPr lang="ru-RU"/>
          </a:p>
        </p:txBody>
      </p:sp>
    </p:spTree>
    <p:extLst>
      <p:ext uri="{BB962C8B-B14F-4D97-AF65-F5344CB8AC3E}">
        <p14:creationId xmlns:p14="http://schemas.microsoft.com/office/powerpoint/2010/main" val="365951468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234213639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306875427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335827481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282688003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104800845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1528821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289872057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229739804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302521026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2359515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C1F18EF-6588-4406-90FE-53E95D1448B4}"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58DAA09C-5438-44FB-8385-BA84F6DA74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161237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320787982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346308586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411002154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10133096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414206128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1986563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90361252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144824803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196819084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3945889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BAD84FA-BE9E-4314-B554-98F660A1937D}"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51D471A9-E717-4820-8B8A-D5DA08D23FA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43368826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201955049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224200703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320940188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91659887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117710262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26470208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102307751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240522229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320411857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72224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068944C1-0598-4746-9554-A61F6B25ED81}"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297BFD83-18EE-4C37-BB8C-028FC270F9C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08679654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324375137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184399920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369296449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88462447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279127285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134713401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316297773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335347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9926678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938568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800" b="0" i="0">
                <a:solidFill>
                  <a:srgbClr val="006FC0"/>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5/16/2018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DF0F528F-D4D5-4EE3-BB2E-D041AEA1AED2}" type="datetime1">
              <a:rPr lang="ru-RU">
                <a:solidFill>
                  <a:prstClr val="black">
                    <a:tint val="75000"/>
                  </a:prstClr>
                </a:solidFill>
              </a:rPr>
              <a:pPr>
                <a:defRPr/>
              </a:pPr>
              <a:t>16.05.2018</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7" name="Номер слайда 5"/>
          <p:cNvSpPr>
            <a:spLocks noGrp="1"/>
          </p:cNvSpPr>
          <p:nvPr>
            <p:ph type="sldNum" sz="quarter" idx="12"/>
          </p:nvPr>
        </p:nvSpPr>
        <p:spPr/>
        <p:txBody>
          <a:bodyPr/>
          <a:lstStyle>
            <a:lvl1pPr>
              <a:defRPr/>
            </a:lvl1pPr>
          </a:lstStyle>
          <a:p>
            <a:pPr>
              <a:defRPr/>
            </a:pPr>
            <a:fld id="{724F0343-F289-4D5B-BEDE-8FA3158C2B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27220958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642082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27913648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326481528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4483956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92986872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161597031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250047862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334114744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246798034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400388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CE8ECF32-17B0-40FA-84CB-DB25F63DBDB5}" type="datetime1">
              <a:rPr lang="ru-RU">
                <a:solidFill>
                  <a:prstClr val="black">
                    <a:tint val="75000"/>
                  </a:prstClr>
                </a:solidFill>
              </a:rPr>
              <a:pPr>
                <a:defRPr/>
              </a:pPr>
              <a:t>16.05.2018</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9" name="Номер слайда 5"/>
          <p:cNvSpPr>
            <a:spLocks noGrp="1"/>
          </p:cNvSpPr>
          <p:nvPr>
            <p:ph type="sldNum" sz="quarter" idx="12"/>
          </p:nvPr>
        </p:nvSpPr>
        <p:spPr/>
        <p:txBody>
          <a:bodyPr/>
          <a:lstStyle>
            <a:lvl1pPr>
              <a:defRPr/>
            </a:lvl1pPr>
          </a:lstStyle>
          <a:p>
            <a:pPr>
              <a:defRPr/>
            </a:pPr>
            <a:fld id="{D60290FC-2136-48D4-A50F-B4796F133C3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25978281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183914499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233515449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71882724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229299514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71567761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7934156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33010290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23659900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108701488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14987445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8B6D9F97-F77C-43AC-99BA-62CEE999FA3B}" type="datetime1">
              <a:rPr lang="ru-RU">
                <a:solidFill>
                  <a:prstClr val="black">
                    <a:tint val="75000"/>
                  </a:prstClr>
                </a:solidFill>
              </a:rPr>
              <a:pPr>
                <a:defRPr/>
              </a:pPr>
              <a:t>16.05.2018</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5" name="Номер слайда 5"/>
          <p:cNvSpPr>
            <a:spLocks noGrp="1"/>
          </p:cNvSpPr>
          <p:nvPr>
            <p:ph type="sldNum" sz="quarter" idx="12"/>
          </p:nvPr>
        </p:nvSpPr>
        <p:spPr/>
        <p:txBody>
          <a:bodyPr/>
          <a:lstStyle>
            <a:lvl1pPr>
              <a:defRPr/>
            </a:lvl1pPr>
          </a:lstStyle>
          <a:p>
            <a:pPr>
              <a:defRPr/>
            </a:pPr>
            <a:fld id="{0A609E0F-5B9A-4080-ACE4-997E571E41C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76888131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348688729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146006188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203551013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117459713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404085262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122291842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88889054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33452375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160308140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472126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B224007C-8831-4198-9204-A243A52A070E}" type="datetime1">
              <a:rPr lang="ru-RU">
                <a:solidFill>
                  <a:prstClr val="black">
                    <a:tint val="75000"/>
                  </a:prstClr>
                </a:solidFill>
              </a:rPr>
              <a:pPr>
                <a:defRPr/>
              </a:pPr>
              <a:t>16.05.2018</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4" name="Номер слайда 5"/>
          <p:cNvSpPr>
            <a:spLocks noGrp="1"/>
          </p:cNvSpPr>
          <p:nvPr>
            <p:ph type="sldNum" sz="quarter" idx="12"/>
          </p:nvPr>
        </p:nvSpPr>
        <p:spPr/>
        <p:txBody>
          <a:bodyPr/>
          <a:lstStyle>
            <a:lvl1pPr>
              <a:defRPr/>
            </a:lvl1pPr>
          </a:lstStyle>
          <a:p>
            <a:pPr>
              <a:defRPr/>
            </a:pPr>
            <a:fld id="{13E4EE80-F6DE-4AF3-BBDF-348249CACE1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23173600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78579994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327121043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41211450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236413927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2759083432"/>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248546998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2816586576"/>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397203616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236415916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25805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363FBD1-0670-4F68-B623-ED126798D1A8}" type="datetime1">
              <a:rPr lang="ru-RU">
                <a:solidFill>
                  <a:prstClr val="black">
                    <a:tint val="75000"/>
                  </a:prstClr>
                </a:solidFill>
              </a:rPr>
              <a:pPr>
                <a:defRPr/>
              </a:pPr>
              <a:t>16.05.2018</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7" name="Номер слайда 5"/>
          <p:cNvSpPr>
            <a:spLocks noGrp="1"/>
          </p:cNvSpPr>
          <p:nvPr>
            <p:ph type="sldNum" sz="quarter" idx="12"/>
          </p:nvPr>
        </p:nvSpPr>
        <p:spPr/>
        <p:txBody>
          <a:bodyPr/>
          <a:lstStyle>
            <a:lvl1pPr>
              <a:defRPr/>
            </a:lvl1pPr>
          </a:lstStyle>
          <a:p>
            <a:pPr>
              <a:defRPr/>
            </a:pPr>
            <a:fld id="{730B0D87-69E0-43C6-BA18-0A5AC784225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71029420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02828587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176276024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2706476103"/>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367817040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6124575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0764598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93602602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4994360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06489930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nl-B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BE"/>
          </a:p>
        </p:txBody>
      </p:sp>
      <p:sp>
        <p:nvSpPr>
          <p:cNvPr id="4" name="Date Placeholder 3"/>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5" name="Footer Placeholder 4"/>
          <p:cNvSpPr>
            <a:spLocks noGrp="1"/>
          </p:cNvSpPr>
          <p:nvPr>
            <p:ph type="ftr" sz="quarter" idx="11"/>
          </p:nvPr>
        </p:nvSpPr>
        <p:spPr/>
        <p:txBody>
          <a:bodyPr/>
          <a:lstStyle/>
          <a:p>
            <a:endParaRPr lang="nl-BE">
              <a:solidFill>
                <a:prstClr val="black">
                  <a:tint val="75000"/>
                </a:prstClr>
              </a:solidFill>
            </a:endParaRPr>
          </a:p>
        </p:txBody>
      </p:sp>
      <p:sp>
        <p:nvSpPr>
          <p:cNvPr id="6" name="Slide Number Placeholder 5"/>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5409072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AFB18FF-5D6D-42DF-B212-E63E09A4CB38}" type="datetime1">
              <a:rPr lang="ru-RU">
                <a:solidFill>
                  <a:prstClr val="black">
                    <a:tint val="75000"/>
                  </a:prstClr>
                </a:solidFill>
              </a:rPr>
              <a:pPr>
                <a:defRPr/>
              </a:pPr>
              <a:t>16.05.2018</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7" name="Номер слайда 5"/>
          <p:cNvSpPr>
            <a:spLocks noGrp="1"/>
          </p:cNvSpPr>
          <p:nvPr>
            <p:ph type="sldNum" sz="quarter" idx="12"/>
          </p:nvPr>
        </p:nvSpPr>
        <p:spPr/>
        <p:txBody>
          <a:bodyPr/>
          <a:lstStyle>
            <a:lvl1pPr>
              <a:defRPr/>
            </a:lvl1pPr>
          </a:lstStyle>
          <a:p>
            <a:pPr>
              <a:defRPr/>
            </a:pPr>
            <a:fld id="{DF06BEDD-1EDE-48CD-B497-7424E0CE9DA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38068808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5" name="Footer Placeholder 4"/>
          <p:cNvSpPr>
            <a:spLocks noGrp="1"/>
          </p:cNvSpPr>
          <p:nvPr>
            <p:ph type="ftr" sz="quarter" idx="11"/>
          </p:nvPr>
        </p:nvSpPr>
        <p:spPr/>
        <p:txBody>
          <a:bodyPr/>
          <a:lstStyle/>
          <a:p>
            <a:endParaRPr lang="nl-BE">
              <a:solidFill>
                <a:prstClr val="black">
                  <a:tint val="75000"/>
                </a:prstClr>
              </a:solidFill>
            </a:endParaRPr>
          </a:p>
        </p:txBody>
      </p:sp>
      <p:sp>
        <p:nvSpPr>
          <p:cNvPr id="6" name="Slide Number Placeholder 5"/>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350149840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l-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5" name="Footer Placeholder 4"/>
          <p:cNvSpPr>
            <a:spLocks noGrp="1"/>
          </p:cNvSpPr>
          <p:nvPr>
            <p:ph type="ftr" sz="quarter" idx="11"/>
          </p:nvPr>
        </p:nvSpPr>
        <p:spPr/>
        <p:txBody>
          <a:bodyPr/>
          <a:lstStyle/>
          <a:p>
            <a:endParaRPr lang="nl-BE">
              <a:solidFill>
                <a:prstClr val="black">
                  <a:tint val="75000"/>
                </a:prstClr>
              </a:solidFill>
            </a:endParaRPr>
          </a:p>
        </p:txBody>
      </p:sp>
      <p:sp>
        <p:nvSpPr>
          <p:cNvPr id="6" name="Slide Number Placeholder 5"/>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49486400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6" name="Footer Placeholder 5"/>
          <p:cNvSpPr>
            <a:spLocks noGrp="1"/>
          </p:cNvSpPr>
          <p:nvPr>
            <p:ph type="ftr" sz="quarter" idx="11"/>
          </p:nvPr>
        </p:nvSpPr>
        <p:spPr/>
        <p:txBody>
          <a:bodyPr/>
          <a:lstStyle/>
          <a:p>
            <a:endParaRPr lang="nl-BE">
              <a:solidFill>
                <a:prstClr val="black">
                  <a:tint val="75000"/>
                </a:prstClr>
              </a:solidFill>
            </a:endParaRPr>
          </a:p>
        </p:txBody>
      </p:sp>
      <p:sp>
        <p:nvSpPr>
          <p:cNvPr id="7" name="Slide Number Placeholder 6"/>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134671338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8" name="Footer Placeholder 7"/>
          <p:cNvSpPr>
            <a:spLocks noGrp="1"/>
          </p:cNvSpPr>
          <p:nvPr>
            <p:ph type="ftr" sz="quarter" idx="11"/>
          </p:nvPr>
        </p:nvSpPr>
        <p:spPr/>
        <p:txBody>
          <a:bodyPr/>
          <a:lstStyle/>
          <a:p>
            <a:endParaRPr lang="nl-BE">
              <a:solidFill>
                <a:prstClr val="black">
                  <a:tint val="75000"/>
                </a:prstClr>
              </a:solidFill>
            </a:endParaRPr>
          </a:p>
        </p:txBody>
      </p:sp>
      <p:sp>
        <p:nvSpPr>
          <p:cNvPr id="9" name="Slide Number Placeholder 8"/>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302737032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Date Placeholder 2"/>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4" name="Footer Placeholder 3"/>
          <p:cNvSpPr>
            <a:spLocks noGrp="1"/>
          </p:cNvSpPr>
          <p:nvPr>
            <p:ph type="ftr" sz="quarter" idx="11"/>
          </p:nvPr>
        </p:nvSpPr>
        <p:spPr/>
        <p:txBody>
          <a:bodyPr/>
          <a:lstStyle/>
          <a:p>
            <a:endParaRPr lang="nl-BE">
              <a:solidFill>
                <a:prstClr val="black">
                  <a:tint val="75000"/>
                </a:prstClr>
              </a:solidFill>
            </a:endParaRPr>
          </a:p>
        </p:txBody>
      </p:sp>
      <p:sp>
        <p:nvSpPr>
          <p:cNvPr id="5" name="Slide Number Placeholder 4"/>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133173769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3" name="Footer Placeholder 2"/>
          <p:cNvSpPr>
            <a:spLocks noGrp="1"/>
          </p:cNvSpPr>
          <p:nvPr>
            <p:ph type="ftr" sz="quarter" idx="11"/>
          </p:nvPr>
        </p:nvSpPr>
        <p:spPr/>
        <p:txBody>
          <a:bodyPr/>
          <a:lstStyle/>
          <a:p>
            <a:endParaRPr lang="nl-BE">
              <a:solidFill>
                <a:prstClr val="black">
                  <a:tint val="75000"/>
                </a:prstClr>
              </a:solidFill>
            </a:endParaRPr>
          </a:p>
        </p:txBody>
      </p:sp>
      <p:sp>
        <p:nvSpPr>
          <p:cNvPr id="4" name="Slide Number Placeholder 3"/>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158689228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l-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6" name="Footer Placeholder 5"/>
          <p:cNvSpPr>
            <a:spLocks noGrp="1"/>
          </p:cNvSpPr>
          <p:nvPr>
            <p:ph type="ftr" sz="quarter" idx="11"/>
          </p:nvPr>
        </p:nvSpPr>
        <p:spPr/>
        <p:txBody>
          <a:bodyPr/>
          <a:lstStyle/>
          <a:p>
            <a:endParaRPr lang="nl-BE">
              <a:solidFill>
                <a:prstClr val="black">
                  <a:tint val="75000"/>
                </a:prstClr>
              </a:solidFill>
            </a:endParaRPr>
          </a:p>
        </p:txBody>
      </p:sp>
      <p:sp>
        <p:nvSpPr>
          <p:cNvPr id="7" name="Slide Number Placeholder 6"/>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249760267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6" name="Footer Placeholder 5"/>
          <p:cNvSpPr>
            <a:spLocks noGrp="1"/>
          </p:cNvSpPr>
          <p:nvPr>
            <p:ph type="ftr" sz="quarter" idx="11"/>
          </p:nvPr>
        </p:nvSpPr>
        <p:spPr/>
        <p:txBody>
          <a:bodyPr/>
          <a:lstStyle/>
          <a:p>
            <a:endParaRPr lang="nl-BE">
              <a:solidFill>
                <a:prstClr val="black">
                  <a:tint val="75000"/>
                </a:prstClr>
              </a:solidFill>
            </a:endParaRPr>
          </a:p>
        </p:txBody>
      </p:sp>
      <p:sp>
        <p:nvSpPr>
          <p:cNvPr id="7" name="Slide Number Placeholder 6"/>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410706135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5" name="Footer Placeholder 4"/>
          <p:cNvSpPr>
            <a:spLocks noGrp="1"/>
          </p:cNvSpPr>
          <p:nvPr>
            <p:ph type="ftr" sz="quarter" idx="11"/>
          </p:nvPr>
        </p:nvSpPr>
        <p:spPr/>
        <p:txBody>
          <a:bodyPr/>
          <a:lstStyle/>
          <a:p>
            <a:endParaRPr lang="nl-BE">
              <a:solidFill>
                <a:prstClr val="black">
                  <a:tint val="75000"/>
                </a:prstClr>
              </a:solidFill>
            </a:endParaRPr>
          </a:p>
        </p:txBody>
      </p:sp>
      <p:sp>
        <p:nvSpPr>
          <p:cNvPr id="6" name="Slide Number Placeholder 5"/>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109976960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nl-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6F0DA8BB-0D18-469F-8022-DD923457DE3A}" type="datetimeFigureOut">
              <a:rPr lang="nl-BE">
                <a:solidFill>
                  <a:prstClr val="black">
                    <a:tint val="75000"/>
                  </a:prstClr>
                </a:solidFill>
              </a:rPr>
              <a:pPr/>
              <a:t>16/05/2018</a:t>
            </a:fld>
            <a:endParaRPr lang="nl-BE">
              <a:solidFill>
                <a:prstClr val="black">
                  <a:tint val="75000"/>
                </a:prstClr>
              </a:solidFill>
            </a:endParaRPr>
          </a:p>
        </p:txBody>
      </p:sp>
      <p:sp>
        <p:nvSpPr>
          <p:cNvPr id="5" name="Footer Placeholder 4"/>
          <p:cNvSpPr>
            <a:spLocks noGrp="1"/>
          </p:cNvSpPr>
          <p:nvPr>
            <p:ph type="ftr" sz="quarter" idx="11"/>
          </p:nvPr>
        </p:nvSpPr>
        <p:spPr/>
        <p:txBody>
          <a:bodyPr/>
          <a:lstStyle/>
          <a:p>
            <a:endParaRPr lang="nl-BE">
              <a:solidFill>
                <a:prstClr val="black">
                  <a:tint val="75000"/>
                </a:prstClr>
              </a:solidFill>
            </a:endParaRPr>
          </a:p>
        </p:txBody>
      </p:sp>
      <p:sp>
        <p:nvSpPr>
          <p:cNvPr id="6" name="Slide Number Placeholder 5"/>
          <p:cNvSpPr>
            <a:spLocks noGrp="1"/>
          </p:cNvSpPr>
          <p:nvPr>
            <p:ph type="sldNum" sz="quarter" idx="12"/>
          </p:nvPr>
        </p:nvSpPr>
        <p:spPr/>
        <p:txBody>
          <a:bodyPr/>
          <a:lstStyle/>
          <a:p>
            <a:fld id="{B5274F97-0F13-42E5-9A1D-07478243785D}"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34138954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CA25B09-C90B-4BDA-AA99-3F5CFF19FCA5}"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6D6D03B5-84D2-478A-9984-044AD636AE3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629544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49E54E9-B60E-4EB6-91A6-B84BC1A61D56}"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12"/>
          </p:nvPr>
        </p:nvSpPr>
        <p:spPr/>
        <p:txBody>
          <a:bodyPr/>
          <a:lstStyle>
            <a:lvl1pPr>
              <a:defRPr/>
            </a:lvl1pPr>
          </a:lstStyle>
          <a:p>
            <a:pPr>
              <a:defRPr/>
            </a:pPr>
            <a:fld id="{7AADBF7B-0F6E-4595-A722-5B544C7146ED}"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77197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9045563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800" b="0" i="0">
                <a:solidFill>
                  <a:srgbClr val="006FC0"/>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422582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17" name="bk object 17"/>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18" name="bk object 18"/>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p>
        </p:txBody>
      </p:sp>
      <p:sp>
        <p:nvSpPr>
          <p:cNvPr id="19" name="bk object 19"/>
          <p:cNvSpPr/>
          <p:nvPr/>
        </p:nvSpPr>
        <p:spPr>
          <a:xfrm>
            <a:off x="2143505" y="761"/>
            <a:ext cx="5473065" cy="990600"/>
          </a:xfrm>
          <a:custGeom>
            <a:avLst/>
            <a:gdLst/>
            <a:ahLst/>
            <a:cxnLst/>
            <a:rect l="l" t="t" r="r" b="b"/>
            <a:pathLst>
              <a:path w="5473065" h="990600">
                <a:moveTo>
                  <a:pt x="5472684" y="0"/>
                </a:moveTo>
                <a:lnTo>
                  <a:pt x="495300" y="0"/>
                </a:lnTo>
                <a:lnTo>
                  <a:pt x="0" y="495300"/>
                </a:lnTo>
                <a:lnTo>
                  <a:pt x="495300" y="990600"/>
                </a:lnTo>
                <a:lnTo>
                  <a:pt x="5472684" y="990600"/>
                </a:lnTo>
                <a:lnTo>
                  <a:pt x="5472684" y="0"/>
                </a:lnTo>
                <a:close/>
              </a:path>
            </a:pathLst>
          </a:custGeom>
          <a:solidFill>
            <a:srgbClr val="717BA2"/>
          </a:solidFill>
        </p:spPr>
        <p:txBody>
          <a:bodyPr wrap="square" lIns="0" tIns="0" rIns="0" bIns="0" rtlCol="0"/>
          <a:lstStyle/>
          <a:p>
            <a:endParaRPr/>
          </a:p>
        </p:txBody>
      </p:sp>
      <p:sp>
        <p:nvSpPr>
          <p:cNvPr id="20" name="bk object 20"/>
          <p:cNvSpPr/>
          <p:nvPr/>
        </p:nvSpPr>
        <p:spPr>
          <a:xfrm>
            <a:off x="2143505" y="761"/>
            <a:ext cx="5473065" cy="990600"/>
          </a:xfrm>
          <a:custGeom>
            <a:avLst/>
            <a:gdLst/>
            <a:ahLst/>
            <a:cxnLst/>
            <a:rect l="l" t="t" r="r" b="b"/>
            <a:pathLst>
              <a:path w="5473065" h="990600">
                <a:moveTo>
                  <a:pt x="5472684" y="990600"/>
                </a:moveTo>
                <a:lnTo>
                  <a:pt x="495300" y="990600"/>
                </a:lnTo>
                <a:lnTo>
                  <a:pt x="0" y="495300"/>
                </a:lnTo>
                <a:lnTo>
                  <a:pt x="495300" y="0"/>
                </a:lnTo>
                <a:lnTo>
                  <a:pt x="5472684" y="0"/>
                </a:lnTo>
                <a:lnTo>
                  <a:pt x="5472684" y="990600"/>
                </a:lnTo>
                <a:close/>
              </a:path>
            </a:pathLst>
          </a:custGeom>
          <a:ln w="25908">
            <a:solidFill>
              <a:srgbClr val="FFFFFF"/>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5/16/2018</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16" name="bk object 16"/>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solidFill>
                <a:prstClr val="black"/>
              </a:solidFill>
              <a:cs typeface="Arial" charset="0"/>
            </a:endParaRPr>
          </a:p>
        </p:txBody>
      </p:sp>
      <p:sp>
        <p:nvSpPr>
          <p:cNvPr id="17" name="bk object 17"/>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solidFill>
                <a:prstClr val="black"/>
              </a:solidFill>
              <a:cs typeface="Arial" charset="0"/>
            </a:endParaRPr>
          </a:p>
        </p:txBody>
      </p:sp>
      <p:sp>
        <p:nvSpPr>
          <p:cNvPr id="18" name="bk object 18"/>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solidFill>
                <a:prstClr val="black"/>
              </a:solidFill>
              <a:cs typeface="Arial" charset="0"/>
            </a:endParaRPr>
          </a:p>
        </p:txBody>
      </p:sp>
      <p:sp>
        <p:nvSpPr>
          <p:cNvPr id="19" name="bk object 19"/>
          <p:cNvSpPr/>
          <p:nvPr/>
        </p:nvSpPr>
        <p:spPr>
          <a:xfrm>
            <a:off x="2143505" y="761"/>
            <a:ext cx="5473065" cy="990600"/>
          </a:xfrm>
          <a:custGeom>
            <a:avLst/>
            <a:gdLst/>
            <a:ahLst/>
            <a:cxnLst/>
            <a:rect l="l" t="t" r="r" b="b"/>
            <a:pathLst>
              <a:path w="5473065" h="990600">
                <a:moveTo>
                  <a:pt x="5472684" y="0"/>
                </a:moveTo>
                <a:lnTo>
                  <a:pt x="495300" y="0"/>
                </a:lnTo>
                <a:lnTo>
                  <a:pt x="0" y="495300"/>
                </a:lnTo>
                <a:lnTo>
                  <a:pt x="495300" y="990600"/>
                </a:lnTo>
                <a:lnTo>
                  <a:pt x="5472684" y="990600"/>
                </a:lnTo>
                <a:lnTo>
                  <a:pt x="5472684" y="0"/>
                </a:lnTo>
                <a:close/>
              </a:path>
            </a:pathLst>
          </a:custGeom>
          <a:solidFill>
            <a:srgbClr val="717BA2"/>
          </a:solidFill>
        </p:spPr>
        <p:txBody>
          <a:bodyPr wrap="square" lIns="0" tIns="0" rIns="0" bIns="0" rtlCol="0"/>
          <a:lstStyle/>
          <a:p>
            <a:endParaRPr>
              <a:solidFill>
                <a:prstClr val="black"/>
              </a:solidFill>
              <a:cs typeface="Arial" charset="0"/>
            </a:endParaRPr>
          </a:p>
        </p:txBody>
      </p:sp>
      <p:sp>
        <p:nvSpPr>
          <p:cNvPr id="20" name="bk object 20"/>
          <p:cNvSpPr/>
          <p:nvPr/>
        </p:nvSpPr>
        <p:spPr>
          <a:xfrm>
            <a:off x="2143505" y="761"/>
            <a:ext cx="5473065" cy="990600"/>
          </a:xfrm>
          <a:custGeom>
            <a:avLst/>
            <a:gdLst/>
            <a:ahLst/>
            <a:cxnLst/>
            <a:rect l="l" t="t" r="r" b="b"/>
            <a:pathLst>
              <a:path w="5473065" h="990600">
                <a:moveTo>
                  <a:pt x="5472684" y="990600"/>
                </a:moveTo>
                <a:lnTo>
                  <a:pt x="495300" y="990600"/>
                </a:lnTo>
                <a:lnTo>
                  <a:pt x="0" y="495300"/>
                </a:lnTo>
                <a:lnTo>
                  <a:pt x="495300" y="0"/>
                </a:lnTo>
                <a:lnTo>
                  <a:pt x="5472684" y="0"/>
                </a:lnTo>
                <a:lnTo>
                  <a:pt x="5472684" y="990600"/>
                </a:lnTo>
                <a:close/>
              </a:path>
            </a:pathLst>
          </a:custGeom>
          <a:ln w="25908">
            <a:solidFill>
              <a:srgbClr val="FFFFFF"/>
            </a:solidFill>
          </a:ln>
        </p:spPr>
        <p:txBody>
          <a:bodyPr wrap="square" lIns="0" tIns="0" rIns="0" bIns="0" rtlCol="0"/>
          <a:lstStyle/>
          <a:p>
            <a:endParaRPr>
              <a:solidFill>
                <a:prstClr val="black"/>
              </a:solidFill>
              <a:cs typeface="Arial" charset="0"/>
            </a:endParaRPr>
          </a:p>
        </p:txBody>
      </p:sp>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88988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16" name="bk object 16"/>
          <p:cNvSpPr/>
          <p:nvPr/>
        </p:nvSpPr>
        <p:spPr>
          <a:xfrm>
            <a:off x="0" y="0"/>
            <a:ext cx="9143999" cy="6857996"/>
          </a:xfrm>
          <a:prstGeom prst="rect">
            <a:avLst/>
          </a:prstGeom>
          <a:blipFill>
            <a:blip r:embed="rId2" cstate="print"/>
            <a:stretch>
              <a:fillRect/>
            </a:stretch>
          </a:blipFill>
        </p:spPr>
        <p:txBody>
          <a:bodyPr wrap="square" lIns="0" tIns="0" rIns="0" bIns="0" rtlCol="0"/>
          <a:lstStyle/>
          <a:p>
            <a:endParaRPr>
              <a:solidFill>
                <a:prstClr val="black"/>
              </a:solidFill>
              <a:cs typeface="Arial" charset="0"/>
            </a:endParaRPr>
          </a:p>
        </p:txBody>
      </p:sp>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970984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027580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63281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1215045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344325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069110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427944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1132308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80025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3999" cy="6857996"/>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5/16/2018</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36527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1858084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7477171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57143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0408075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239878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6020124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719352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032076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67387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5/16/2018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77529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7776577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4321989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176933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8543970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393735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816343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9306627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7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7310183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645565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CE38F35B-FA10-4F1E-B33D-DF9193803864}" type="slidenum">
              <a:rPr lang="ru-RU"/>
              <a:pPr>
                <a:defRPr/>
              </a:pPr>
              <a:t>‹#›</a:t>
            </a:fld>
            <a:endParaRPr lang="ru-RU"/>
          </a:p>
        </p:txBody>
      </p:sp>
    </p:spTree>
    <p:extLst>
      <p:ext uri="{BB962C8B-B14F-4D97-AF65-F5344CB8AC3E}">
        <p14:creationId xmlns:p14="http://schemas.microsoft.com/office/powerpoint/2010/main" val="42819846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59413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1F487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094194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7738536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Прямоугольник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Прямоугольник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Прямоугольник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Прямоугольник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 name="Line 49"/>
          <p:cNvSpPr>
            <a:spLocks noChangeShapeType="1"/>
          </p:cNvSpPr>
          <p:nvPr userDrawn="1"/>
        </p:nvSpPr>
        <p:spPr bwMode="auto">
          <a:xfrm>
            <a:off x="381000" y="914400"/>
            <a:ext cx="8382000" cy="0"/>
          </a:xfrm>
          <a:prstGeom prst="line">
            <a:avLst/>
          </a:prstGeom>
          <a:noFill/>
          <a:ln w="76200">
            <a:solidFill>
              <a:schemeClr val="bg2"/>
            </a:solidFill>
            <a:miter lim="800000"/>
            <a:headEnd/>
            <a:tailEnd/>
          </a:ln>
          <a:extLst>
            <a:ext uri="{909E8E84-426E-40DD-AFC4-6F175D3DCCD1}">
              <a14:hiddenFill xmlns:a14="http://schemas.microsoft.com/office/drawing/2010/main">
                <a:noFill/>
              </a14:hiddenFill>
            </a:ext>
          </a:extLst>
        </p:spPr>
        <p:txBody>
          <a:bodyPr wrap="none"/>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11" name="Line 50"/>
          <p:cNvSpPr>
            <a:spLocks noChangeShapeType="1"/>
          </p:cNvSpPr>
          <p:nvPr userDrawn="1"/>
        </p:nvSpPr>
        <p:spPr bwMode="auto">
          <a:xfrm>
            <a:off x="381000" y="1219200"/>
            <a:ext cx="8382000" cy="0"/>
          </a:xfrm>
          <a:prstGeom prst="line">
            <a:avLst/>
          </a:prstGeom>
          <a:noFill/>
          <a:ln w="76200">
            <a:solidFill>
              <a:schemeClr val="bg2"/>
            </a:solidFill>
            <a:miter lim="800000"/>
            <a:headEnd/>
            <a:tailEnd/>
          </a:ln>
          <a:extLst>
            <a:ext uri="{909E8E84-426E-40DD-AFC4-6F175D3DCCD1}">
              <a14:hiddenFill xmlns:a14="http://schemas.microsoft.com/office/drawing/2010/main">
                <a:noFill/>
              </a14:hiddenFill>
            </a:ext>
          </a:extLst>
        </p:spPr>
        <p:txBody>
          <a:bodyPr wrap="none"/>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8" name="Заголовок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12" name="Дата 27"/>
          <p:cNvSpPr>
            <a:spLocks noGrp="1"/>
          </p:cNvSpPr>
          <p:nvPr>
            <p:ph type="dt" sz="half" idx="10"/>
          </p:nvPr>
        </p:nvSpPr>
        <p:spPr>
          <a:xfrm>
            <a:off x="6400800" y="6354763"/>
            <a:ext cx="2286000" cy="366712"/>
          </a:xfrm>
        </p:spPr>
        <p:txBody>
          <a:bodyPr/>
          <a:lstStyle>
            <a:lvl1pPr defTabSz="449263">
              <a:defRPr sz="1400">
                <a:latin typeface="Arial" panose="020B0604020202020204" pitchFamily="34" charset="0"/>
                <a:ea typeface="Microsoft YaHei" panose="020B0503020204020204" pitchFamily="34" charset="-122"/>
              </a:defRPr>
            </a:lvl1pPr>
          </a:lstStyle>
          <a:p>
            <a:pPr>
              <a:defRPr/>
            </a:pPr>
            <a:fld id="{2F6244FC-1240-4BAA-9AB9-21EADE90B76C}" type="datetime1">
              <a:rPr lang="ru-RU"/>
              <a:pPr>
                <a:defRPr/>
              </a:pPr>
              <a:t>16.05.2018</a:t>
            </a:fld>
            <a:endParaRPr lang="ru-RU"/>
          </a:p>
        </p:txBody>
      </p:sp>
      <p:sp>
        <p:nvSpPr>
          <p:cNvPr id="13" name="Нижний колонтитул 16"/>
          <p:cNvSpPr>
            <a:spLocks noGrp="1"/>
          </p:cNvSpPr>
          <p:nvPr>
            <p:ph type="ftr" sz="quarter" idx="11"/>
          </p:nvPr>
        </p:nvSpPr>
        <p:spPr>
          <a:xfrm>
            <a:off x="2898775" y="6354763"/>
            <a:ext cx="3475038" cy="366712"/>
          </a:xfrm>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14" name="Номер слайда 28"/>
          <p:cNvSpPr>
            <a:spLocks noGrp="1"/>
          </p:cNvSpPr>
          <p:nvPr>
            <p:ph type="sldNum" sz="quarter" idx="12"/>
          </p:nvPr>
        </p:nvSpPr>
        <p:spPr>
          <a:xfrm>
            <a:off x="1216025" y="6354763"/>
            <a:ext cx="1219200" cy="366712"/>
          </a:xfrm>
        </p:spPr>
        <p:txBody>
          <a:bodyPr/>
          <a:lstStyle>
            <a:lvl1pPr defTabSz="449263">
              <a:defRPr>
                <a:latin typeface="Arial" panose="020B0604020202020204" pitchFamily="34" charset="0"/>
                <a:ea typeface="Microsoft YaHei" panose="020B0503020204020204" pitchFamily="34" charset="-122"/>
              </a:defRPr>
            </a:lvl1pPr>
          </a:lstStyle>
          <a:p>
            <a:pPr>
              <a:defRPr/>
            </a:pPr>
            <a:fld id="{4187E60B-F725-4F9D-95AE-FB3E0A0CFF42}" type="slidenum">
              <a:rPr lang="ru-RU"/>
              <a:pPr>
                <a:defRPr/>
              </a:pPr>
              <a:t>‹#›</a:t>
            </a:fld>
            <a:endParaRPr lang="ru-RU"/>
          </a:p>
        </p:txBody>
      </p:sp>
    </p:spTree>
    <p:extLst>
      <p:ext uri="{BB962C8B-B14F-4D97-AF65-F5344CB8AC3E}">
        <p14:creationId xmlns:p14="http://schemas.microsoft.com/office/powerpoint/2010/main" val="3877148909"/>
      </p:ext>
    </p:extLst>
  </p:cSld>
  <p:clrMapOvr>
    <a:masterClrMapping/>
  </p:clrMapOvr>
  <p:transition>
    <p:wedg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457200" y="1219200"/>
            <a:ext cx="8229600"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45FBE0A4-D31E-4A38-9AC0-6C7A02A4A191}"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B95E86C3-F8B5-4AA6-80DA-A65F05BEAF0F}" type="slidenum">
              <a:rPr lang="ru-RU"/>
              <a:pPr>
                <a:defRPr/>
              </a:pPr>
              <a:t>‹#›</a:t>
            </a:fld>
            <a:endParaRPr lang="ru-RU"/>
          </a:p>
        </p:txBody>
      </p:sp>
    </p:spTree>
    <p:extLst>
      <p:ext uri="{BB962C8B-B14F-4D97-AF65-F5344CB8AC3E}">
        <p14:creationId xmlns:p14="http://schemas.microsoft.com/office/powerpoint/2010/main" val="747629854"/>
      </p:ext>
    </p:extLst>
  </p:cSld>
  <p:clrMapOvr>
    <a:masterClrMapping/>
  </p:clrMapOvr>
  <p:transition>
    <p:wedg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Прямоугольник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Прямоугольник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Заголовок 1"/>
          <p:cNvSpPr>
            <a:spLocks noGrp="1"/>
          </p:cNvSpPr>
          <p:nvPr>
            <p:ph type="title"/>
          </p:nvPr>
        </p:nvSpPr>
        <p:spPr>
          <a:xfrm>
            <a:off x="1219200" y="2971800"/>
            <a:ext cx="6858000" cy="1066800"/>
          </a:xfrm>
        </p:spPr>
        <p:txBody>
          <a:bodyPr anchor="t"/>
          <a:lstStyle>
            <a:lvl1pPr algn="r">
              <a:buNone/>
              <a:defRPr sz="3200" b="0" cap="none" baseline="0"/>
            </a:lvl1pPr>
          </a:lstStyle>
          <a:p>
            <a:r>
              <a:rPr lang="ru-RU" smtClean="0"/>
              <a:t>Образец заголовка</a:t>
            </a:r>
            <a:endParaRPr lang="en-US"/>
          </a:p>
        </p:txBody>
      </p:sp>
      <p:sp>
        <p:nvSpPr>
          <p:cNvPr id="3" name="Текст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6" name="Дата 3"/>
          <p:cNvSpPr>
            <a:spLocks noGrp="1"/>
          </p:cNvSpPr>
          <p:nvPr>
            <p:ph type="dt" sz="half" idx="10"/>
          </p:nvPr>
        </p:nvSpPr>
        <p:spPr>
          <a:xfrm>
            <a:off x="6400800" y="6354763"/>
            <a:ext cx="2286000"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B71DA744-F1E7-4892-82D2-F3C5B88419FB}" type="datetime1">
              <a:rPr lang="ru-RU"/>
              <a:pPr>
                <a:defRPr/>
              </a:pPr>
              <a:t>16.05.2018</a:t>
            </a:fld>
            <a:endParaRPr lang="ru-RU"/>
          </a:p>
        </p:txBody>
      </p:sp>
      <p:sp>
        <p:nvSpPr>
          <p:cNvPr id="7" name="Нижний колонтитул 4"/>
          <p:cNvSpPr>
            <a:spLocks noGrp="1"/>
          </p:cNvSpPr>
          <p:nvPr>
            <p:ph type="ftr" sz="quarter" idx="11"/>
          </p:nvPr>
        </p:nvSpPr>
        <p:spPr>
          <a:xfrm>
            <a:off x="2898775" y="6354763"/>
            <a:ext cx="3475038"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endParaRPr lang="ru-RU"/>
          </a:p>
        </p:txBody>
      </p:sp>
      <p:sp>
        <p:nvSpPr>
          <p:cNvPr id="8" name="Номер слайда 5"/>
          <p:cNvSpPr>
            <a:spLocks noGrp="1"/>
          </p:cNvSpPr>
          <p:nvPr>
            <p:ph type="sldNum" sz="quarter" idx="12"/>
          </p:nvPr>
        </p:nvSpPr>
        <p:spPr>
          <a:xfrm>
            <a:off x="1069975" y="6354763"/>
            <a:ext cx="1520825" cy="366712"/>
          </a:xfrm>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E65B43C1-F9A4-46EF-9E16-EB769F8D91FC}" type="slidenum">
              <a:rPr lang="ru-RU"/>
              <a:pPr>
                <a:defRPr/>
              </a:pPr>
              <a:t>‹#›</a:t>
            </a:fld>
            <a:endParaRPr lang="ru-RU"/>
          </a:p>
        </p:txBody>
      </p:sp>
    </p:spTree>
    <p:extLst>
      <p:ext uri="{BB962C8B-B14F-4D97-AF65-F5344CB8AC3E}">
        <p14:creationId xmlns:p14="http://schemas.microsoft.com/office/powerpoint/2010/main" val="2865025792"/>
      </p:ext>
    </p:extLst>
  </p:cSld>
  <p:clrMapOvr>
    <a:overrideClrMapping bg1="dk1" tx1="lt1" bg2="dk2" tx2="lt2" accent1="accent1" accent2="accent2" accent3="accent3" accent4="accent4" accent5="accent5" accent6="accent6" hlink="hlink" folHlink="folHlink"/>
  </p:clrMapOvr>
  <p:transition>
    <p:wedg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457200" y="1219200"/>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632199" y="1216152"/>
            <a:ext cx="4041648" cy="4937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FAC3AE6F-5FDF-4531-B879-0BE1C7859CE9}" type="datetime1">
              <a:rPr lang="ru-RU"/>
              <a:pPr>
                <a:defRPr/>
              </a:pPr>
              <a:t>16.05.2018</a:t>
            </a:fld>
            <a:endParaRPr lang="ru-RU"/>
          </a:p>
        </p:txBody>
      </p:sp>
      <p:sp>
        <p:nvSpPr>
          <p:cNvPr id="6"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7"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8B3ABEA9-5E08-4011-B263-B0D6C3B2626F}" type="slidenum">
              <a:rPr lang="ru-RU"/>
              <a:pPr>
                <a:defRPr/>
              </a:pPr>
              <a:t>‹#›</a:t>
            </a:fld>
            <a:endParaRPr lang="ru-RU"/>
          </a:p>
        </p:txBody>
      </p:sp>
    </p:spTree>
    <p:extLst>
      <p:ext uri="{BB962C8B-B14F-4D97-AF65-F5344CB8AC3E}">
        <p14:creationId xmlns:p14="http://schemas.microsoft.com/office/powerpoint/2010/main" val="4045969130"/>
      </p:ext>
    </p:extLst>
  </p:cSld>
  <p:clrMapOvr>
    <a:masterClrMapping/>
  </p:clrMapOvr>
  <p:transition>
    <p:wedg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1"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8202"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11" name="Содержимое 10"/>
          <p:cNvSpPr>
            <a:spLocks noGrp="1"/>
          </p:cNvSpPr>
          <p:nvPr>
            <p:ph sz="quarter" idx="2"/>
          </p:nvPr>
        </p:nvSpPr>
        <p:spPr>
          <a:xfrm>
            <a:off x="457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quarter" idx="4"/>
          </p:nvPr>
        </p:nvSpPr>
        <p:spPr>
          <a:xfrm>
            <a:off x="4648200" y="2133600"/>
            <a:ext cx="4038600" cy="4038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D742EB56-55E1-4374-95CC-01317678B593}" type="datetime1">
              <a:rPr lang="ru-RU"/>
              <a:pPr>
                <a:defRPr/>
              </a:pPr>
              <a:t>16.05.2018</a:t>
            </a:fld>
            <a:endParaRPr lang="ru-RU"/>
          </a:p>
        </p:txBody>
      </p:sp>
      <p:sp>
        <p:nvSpPr>
          <p:cNvPr id="8"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9"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2CE2A1D-5E00-42DB-9D4B-18BA4729F967}" type="slidenum">
              <a:rPr lang="ru-RU"/>
              <a:pPr>
                <a:defRPr/>
              </a:pPr>
              <a:t>‹#›</a:t>
            </a:fld>
            <a:endParaRPr lang="ru-RU"/>
          </a:p>
        </p:txBody>
      </p:sp>
    </p:spTree>
    <p:extLst>
      <p:ext uri="{BB962C8B-B14F-4D97-AF65-F5344CB8AC3E}">
        <p14:creationId xmlns:p14="http://schemas.microsoft.com/office/powerpoint/2010/main" val="1860277144"/>
      </p:ext>
    </p:extLst>
  </p:cSld>
  <p:clrMapOvr>
    <a:masterClrMapping/>
  </p:clrMapOvr>
  <p:transition>
    <p:wedg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Заголовок 1"/>
          <p:cNvSpPr>
            <a:spLocks noGrp="1"/>
          </p:cNvSpPr>
          <p:nvPr>
            <p:ph type="title"/>
          </p:nvPr>
        </p:nvSpPr>
        <p:spPr>
          <a:xfrm>
            <a:off x="457200" y="228600"/>
            <a:ext cx="8229600" cy="914400"/>
          </a:xfrm>
        </p:spPr>
        <p:txBody>
          <a:bodyPr/>
          <a:lstStyle/>
          <a:p>
            <a:r>
              <a:rPr lang="ru-RU" smtClean="0"/>
              <a:t>Образец заголовка</a:t>
            </a:r>
            <a:endParaRPr lang="en-US"/>
          </a:p>
        </p:txBody>
      </p:sp>
      <p:sp>
        <p:nvSpPr>
          <p:cNvPr id="4" name="Дата 2"/>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93D3F99-26B4-4746-B62F-05C01477FEA4}" type="datetime1">
              <a:rPr lang="ru-RU"/>
              <a:pPr>
                <a:defRPr/>
              </a:pPr>
              <a:t>16.05.2018</a:t>
            </a:fld>
            <a:endParaRPr lang="ru-RU"/>
          </a:p>
        </p:txBody>
      </p:sp>
      <p:sp>
        <p:nvSpPr>
          <p:cNvPr id="5" name="Нижний колонтитул 3"/>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4"/>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FFEFF042-0707-4C75-B900-A12190B37039}" type="slidenum">
              <a:rPr lang="ru-RU"/>
              <a:pPr>
                <a:defRPr/>
              </a:pPr>
              <a:t>‹#›</a:t>
            </a:fld>
            <a:endParaRPr lang="ru-RU"/>
          </a:p>
        </p:txBody>
      </p:sp>
    </p:spTree>
    <p:extLst>
      <p:ext uri="{BB962C8B-B14F-4D97-AF65-F5344CB8AC3E}">
        <p14:creationId xmlns:p14="http://schemas.microsoft.com/office/powerpoint/2010/main" val="656374676"/>
      </p:ext>
    </p:extLst>
  </p:cSld>
  <p:clrMapOvr>
    <a:masterClrMapping/>
  </p:clrMapOvr>
  <p:transition>
    <p:wedg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3"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 name="Дата 1"/>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7AFC7A67-CFCB-4C40-A829-F92EAD63C8EA}"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3"/>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AA6FF9CC-89A2-4687-B100-83E1F4409713}" type="slidenum">
              <a:rPr lang="ru-RU"/>
              <a:pPr>
                <a:defRPr/>
              </a:pPr>
              <a:t>‹#›</a:t>
            </a:fld>
            <a:endParaRPr lang="ru-RU"/>
          </a:p>
        </p:txBody>
      </p:sp>
    </p:spTree>
    <p:extLst>
      <p:ext uri="{BB962C8B-B14F-4D97-AF65-F5344CB8AC3E}">
        <p14:creationId xmlns:p14="http://schemas.microsoft.com/office/powerpoint/2010/main" val="1495841148"/>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50021FE9-672F-4C14-BA7E-6721CA1C40BF}" type="slidenum">
              <a:rPr lang="ru-RU"/>
              <a:pPr>
                <a:defRPr/>
              </a:pPr>
              <a:t>‹#›</a:t>
            </a:fld>
            <a:endParaRPr lang="ru-RU"/>
          </a:p>
        </p:txBody>
      </p:sp>
    </p:spTree>
    <p:extLst>
      <p:ext uri="{BB962C8B-B14F-4D97-AF65-F5344CB8AC3E}">
        <p14:creationId xmlns:p14="http://schemas.microsoft.com/office/powerpoint/2010/main" val="9894079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6" name="Прямая соединительная линия 11"/>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7" name="Равнобедренный треугольник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Заголовок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ru-RU" smtClean="0"/>
              <a:t>Образец заголовка</a:t>
            </a:r>
            <a:endParaRPr lang="en-US"/>
          </a:p>
        </p:txBody>
      </p:sp>
      <p:sp>
        <p:nvSpPr>
          <p:cNvPr id="3" name="Текст 2"/>
          <p:cNvSpPr>
            <a:spLocks noGrp="1"/>
          </p:cNvSpPr>
          <p:nvPr>
            <p:ph type="body" idx="2"/>
          </p:nvPr>
        </p:nvSpPr>
        <p:spPr>
          <a:xfrm>
            <a:off x="6324600" y="1219201"/>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2" name="Содержимое 11"/>
          <p:cNvSpPr>
            <a:spLocks noGrp="1"/>
          </p:cNvSpPr>
          <p:nvPr>
            <p:ph sz="quarter" idx="1"/>
          </p:nvPr>
        </p:nvSpPr>
        <p:spPr>
          <a:xfrm>
            <a:off x="304800" y="304800"/>
            <a:ext cx="5715000" cy="5715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4"/>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BF45EE80-82ED-4FAB-8350-865DC3780F81}" type="datetime1">
              <a:rPr lang="ru-RU"/>
              <a:pPr>
                <a:defRPr/>
              </a:pPr>
              <a:t>16.05.2018</a:t>
            </a:fld>
            <a:endParaRPr lang="ru-RU"/>
          </a:p>
        </p:txBody>
      </p:sp>
      <p:sp>
        <p:nvSpPr>
          <p:cNvPr id="9" name="Нижний колонтитул 5"/>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10" name="Номер слайда 6"/>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DF8BCD66-EE31-4CAD-9EFC-7AC5F3C7D5C0}" type="slidenum">
              <a:rPr lang="ru-RU"/>
              <a:pPr>
                <a:defRPr/>
              </a:pPr>
              <a:t>‹#›</a:t>
            </a:fld>
            <a:endParaRPr lang="ru-RU"/>
          </a:p>
        </p:txBody>
      </p:sp>
    </p:spTree>
    <p:extLst>
      <p:ext uri="{BB962C8B-B14F-4D97-AF65-F5344CB8AC3E}">
        <p14:creationId xmlns:p14="http://schemas.microsoft.com/office/powerpoint/2010/main" val="2113082823"/>
      </p:ext>
    </p:extLst>
  </p:cSld>
  <p:clrMapOvr>
    <a:masterClrMapping/>
  </p:clrMapOvr>
  <p:transition>
    <p:wedg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fontAlgn="base" hangingPunct="0">
              <a:spcBef>
                <a:spcPct val="0"/>
              </a:spcBef>
              <a:spcAft>
                <a:spcPct val="0"/>
              </a:spcAft>
            </a:pPr>
            <a:endParaRPr lang="ru-RU" smtClean="0">
              <a:solidFill>
                <a:prstClr val="black"/>
              </a:solidFill>
              <a:cs typeface="Arial" panose="020B0604020202020204" pitchFamily="34" charset="0"/>
            </a:endParaRPr>
          </a:p>
        </p:txBody>
      </p:sp>
      <p:sp>
        <p:nvSpPr>
          <p:cNvPr id="6" name="Равнобедренный треугольник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Прямоугольник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ru-RU" smtClean="0"/>
              <a:t>Образец заголовка</a:t>
            </a:r>
            <a:endParaRPr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8" name="Дата 4"/>
          <p:cNvSpPr>
            <a:spLocks noGrp="1"/>
          </p:cNvSpPr>
          <p:nvPr>
            <p:ph type="dt" sz="half" idx="10"/>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BC07B9CD-7E94-4642-BB9A-A1868AFFFE04}" type="datetime1">
              <a:rPr lang="ru-RU"/>
              <a:pPr>
                <a:defRPr/>
              </a:pPr>
              <a:t>16.05.2018</a:t>
            </a:fld>
            <a:endParaRPr lang="ru-RU"/>
          </a:p>
        </p:txBody>
      </p:sp>
      <p:sp>
        <p:nvSpPr>
          <p:cNvPr id="9" name="Нижний колонтитул 5"/>
          <p:cNvSpPr>
            <a:spLocks noGrp="1"/>
          </p:cNvSpPr>
          <p:nvPr>
            <p:ph type="ftr" sz="quarter" idx="11"/>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endParaRPr lang="ru-RU"/>
          </a:p>
        </p:txBody>
      </p:sp>
      <p:sp>
        <p:nvSpPr>
          <p:cNvPr id="10" name="Номер слайда 6"/>
          <p:cNvSpPr>
            <a:spLocks noGrp="1"/>
          </p:cNvSpPr>
          <p:nvPr>
            <p:ph type="sldNum" sz="quarter" idx="12"/>
          </p:nvPr>
        </p:nvSpPr>
        <p:spPr/>
        <p:txBody>
          <a:bodyPr/>
          <a:lstStyle>
            <a:lvl1pPr defTabSz="449263">
              <a:defRPr>
                <a:solidFill>
                  <a:srgbClr val="DDE9EC"/>
                </a:solidFill>
                <a:latin typeface="Arial" panose="020B0604020202020204" pitchFamily="34" charset="0"/>
                <a:ea typeface="Microsoft YaHei" panose="020B0503020204020204" pitchFamily="34" charset="-122"/>
              </a:defRPr>
            </a:lvl1pPr>
          </a:lstStyle>
          <a:p>
            <a:pPr>
              <a:defRPr/>
            </a:pPr>
            <a:fld id="{2E1160DA-7FAA-4005-8F5F-06006F99B24B}" type="slidenum">
              <a:rPr lang="ru-RU"/>
              <a:pPr>
                <a:defRPr/>
              </a:pPr>
              <a:t>‹#›</a:t>
            </a:fld>
            <a:endParaRPr lang="ru-RU"/>
          </a:p>
        </p:txBody>
      </p:sp>
    </p:spTree>
    <p:extLst>
      <p:ext uri="{BB962C8B-B14F-4D97-AF65-F5344CB8AC3E}">
        <p14:creationId xmlns:p14="http://schemas.microsoft.com/office/powerpoint/2010/main" val="1058728619"/>
      </p:ext>
    </p:extLst>
  </p:cSld>
  <p:clrMapOvr>
    <a:overrideClrMapping bg1="dk1" tx1="lt1" bg2="dk2" tx2="lt2" accent1="accent1" accent2="accent2" accent3="accent3" accent4="accent4" accent5="accent5" accent6="accent6" hlink="hlink" folHlink="folHlink"/>
  </p:clrMapOvr>
  <p:transition>
    <p:wedg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55B27A06-73A3-448B-BA8A-7C537D8D4C1F}" type="datetime1">
              <a:rPr lang="ru-RU"/>
              <a:pPr>
                <a:defRPr/>
              </a:pPr>
              <a:t>16.05.2018</a:t>
            </a:fld>
            <a:endParaRPr lang="ru-RU"/>
          </a:p>
        </p:txBody>
      </p:sp>
      <p:sp>
        <p:nvSpPr>
          <p:cNvPr id="5" name="Нижний колонтитул 2"/>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6" name="Номер слайда 22"/>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9B65DE93-F2B1-4D3F-9722-B42A931C49AB}" type="slidenum">
              <a:rPr lang="ru-RU"/>
              <a:pPr>
                <a:defRPr/>
              </a:pPr>
              <a:t>‹#›</a:t>
            </a:fld>
            <a:endParaRPr lang="ru-RU"/>
          </a:p>
        </p:txBody>
      </p:sp>
    </p:spTree>
    <p:extLst>
      <p:ext uri="{BB962C8B-B14F-4D97-AF65-F5344CB8AC3E}">
        <p14:creationId xmlns:p14="http://schemas.microsoft.com/office/powerpoint/2010/main" val="2376826112"/>
      </p:ext>
    </p:extLst>
  </p:cSld>
  <p:clrMapOvr>
    <a:masterClrMapping/>
  </p:clrMapOvr>
  <p:transition>
    <p:wedg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ая соединительная линия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5" name="Равнобедренный треугольник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Прямая соединительная линия 12"/>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8008012B-E3B2-45CA-B7E0-7FBB5558AE38}" type="datetime1">
              <a:rPr lang="ru-RU"/>
              <a:pPr>
                <a:defRPr/>
              </a:pPr>
              <a:t>16.05.2018</a:t>
            </a:fld>
            <a:endParaRPr lang="ru-RU"/>
          </a:p>
        </p:txBody>
      </p:sp>
      <p:sp>
        <p:nvSpPr>
          <p:cNvPr id="8" name="Нижний колонтитул 4"/>
          <p:cNvSpPr>
            <a:spLocks noGrp="1"/>
          </p:cNvSpPr>
          <p:nvPr>
            <p:ph type="ftr" sz="quarter" idx="11"/>
          </p:nvPr>
        </p:nvSpPr>
        <p:spPr/>
        <p:txBody>
          <a:bodyPr/>
          <a:lstStyle>
            <a:lvl1pPr defTabSz="449263">
              <a:defRPr>
                <a:latin typeface="Arial" panose="020B0604020202020204" pitchFamily="34" charset="0"/>
                <a:ea typeface="Microsoft YaHei" panose="020B0503020204020204" pitchFamily="34" charset="-122"/>
              </a:defRPr>
            </a:lvl1pPr>
          </a:lstStyle>
          <a:p>
            <a:pPr>
              <a:defRPr/>
            </a:pPr>
            <a:endParaRPr lang="ru-RU"/>
          </a:p>
        </p:txBody>
      </p:sp>
      <p:sp>
        <p:nvSpPr>
          <p:cNvPr id="9" name="Номер слайда 5"/>
          <p:cNvSpPr>
            <a:spLocks noGrp="1"/>
          </p:cNvSpPr>
          <p:nvPr>
            <p:ph type="sldNum" sz="quarter" idx="12"/>
          </p:nvPr>
        </p:nvSpPr>
        <p:spPr/>
        <p:txBody>
          <a:bodyPr/>
          <a:lstStyle>
            <a:lvl1pPr defTabSz="449263">
              <a:defRPr>
                <a:latin typeface="Arial" panose="020B0604020202020204" pitchFamily="34" charset="0"/>
                <a:ea typeface="Microsoft YaHei" panose="020B0503020204020204" pitchFamily="34" charset="-122"/>
              </a:defRPr>
            </a:lvl1pPr>
          </a:lstStyle>
          <a:p>
            <a:pPr>
              <a:defRPr/>
            </a:pPr>
            <a:fld id="{70BB896F-FB6C-47C3-AE74-BCC60EDBFD5C}" type="slidenum">
              <a:rPr lang="ru-RU"/>
              <a:pPr>
                <a:defRPr/>
              </a:pPr>
              <a:t>‹#›</a:t>
            </a:fld>
            <a:endParaRPr lang="ru-RU"/>
          </a:p>
        </p:txBody>
      </p:sp>
    </p:spTree>
    <p:extLst>
      <p:ext uri="{BB962C8B-B14F-4D97-AF65-F5344CB8AC3E}">
        <p14:creationId xmlns:p14="http://schemas.microsoft.com/office/powerpoint/2010/main" val="1349036165"/>
      </p:ext>
    </p:extLst>
  </p:cSld>
  <p:clrMapOvr>
    <a:masterClrMapping/>
  </p:clrMapOvr>
  <p:transition>
    <p:wedg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6"/>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31141" indent="0" algn="ctr">
              <a:buNone/>
              <a:defRPr>
                <a:solidFill>
                  <a:schemeClr val="tx1">
                    <a:tint val="75000"/>
                  </a:schemeClr>
                </a:solidFill>
              </a:defRPr>
            </a:lvl2pPr>
            <a:lvl3pPr marL="862283" indent="0" algn="ctr">
              <a:buNone/>
              <a:defRPr>
                <a:solidFill>
                  <a:schemeClr val="tx1">
                    <a:tint val="75000"/>
                  </a:schemeClr>
                </a:solidFill>
              </a:defRPr>
            </a:lvl3pPr>
            <a:lvl4pPr marL="1293424" indent="0" algn="ctr">
              <a:buNone/>
              <a:defRPr>
                <a:solidFill>
                  <a:schemeClr val="tx1">
                    <a:tint val="75000"/>
                  </a:schemeClr>
                </a:solidFill>
              </a:defRPr>
            </a:lvl4pPr>
            <a:lvl5pPr marL="1724567" indent="0" algn="ctr">
              <a:buNone/>
              <a:defRPr>
                <a:solidFill>
                  <a:schemeClr val="tx1">
                    <a:tint val="75000"/>
                  </a:schemeClr>
                </a:solidFill>
              </a:defRPr>
            </a:lvl5pPr>
            <a:lvl6pPr marL="2155708" indent="0" algn="ctr">
              <a:buNone/>
              <a:defRPr>
                <a:solidFill>
                  <a:schemeClr val="tx1">
                    <a:tint val="75000"/>
                  </a:schemeClr>
                </a:solidFill>
              </a:defRPr>
            </a:lvl6pPr>
            <a:lvl7pPr marL="2586849" indent="0" algn="ctr">
              <a:buNone/>
              <a:defRPr>
                <a:solidFill>
                  <a:schemeClr val="tx1">
                    <a:tint val="75000"/>
                  </a:schemeClr>
                </a:solidFill>
              </a:defRPr>
            </a:lvl7pPr>
            <a:lvl8pPr marL="3017991" indent="0" algn="ctr">
              <a:buNone/>
              <a:defRPr>
                <a:solidFill>
                  <a:schemeClr val="tx1">
                    <a:tint val="75000"/>
                  </a:schemeClr>
                </a:solidFill>
              </a:defRPr>
            </a:lvl8pPr>
            <a:lvl9pPr marL="3449132"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896255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479846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1362075"/>
          </a:xfrm>
        </p:spPr>
        <p:txBody>
          <a:bodyPr anchor="t"/>
          <a:lstStyle>
            <a:lvl1pPr algn="l">
              <a:defRPr sz="3772"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4"/>
            <a:ext cx="7772400" cy="1500187"/>
          </a:xfrm>
        </p:spPr>
        <p:txBody>
          <a:bodyPr anchor="b"/>
          <a:lstStyle>
            <a:lvl1pPr marL="0" indent="0">
              <a:buNone/>
              <a:defRPr sz="1886">
                <a:solidFill>
                  <a:schemeClr val="tx1">
                    <a:tint val="75000"/>
                  </a:schemeClr>
                </a:solidFill>
              </a:defRPr>
            </a:lvl1pPr>
            <a:lvl2pPr marL="431141" indent="0">
              <a:buNone/>
              <a:defRPr sz="1697">
                <a:solidFill>
                  <a:schemeClr val="tx1">
                    <a:tint val="75000"/>
                  </a:schemeClr>
                </a:solidFill>
              </a:defRPr>
            </a:lvl2pPr>
            <a:lvl3pPr marL="862283" indent="0">
              <a:buNone/>
              <a:defRPr sz="1508">
                <a:solidFill>
                  <a:schemeClr val="tx1">
                    <a:tint val="75000"/>
                  </a:schemeClr>
                </a:solidFill>
              </a:defRPr>
            </a:lvl3pPr>
            <a:lvl4pPr marL="1293424" indent="0">
              <a:buNone/>
              <a:defRPr sz="1320">
                <a:solidFill>
                  <a:schemeClr val="tx1">
                    <a:tint val="75000"/>
                  </a:schemeClr>
                </a:solidFill>
              </a:defRPr>
            </a:lvl4pPr>
            <a:lvl5pPr marL="1724567" indent="0">
              <a:buNone/>
              <a:defRPr sz="1320">
                <a:solidFill>
                  <a:schemeClr val="tx1">
                    <a:tint val="75000"/>
                  </a:schemeClr>
                </a:solidFill>
              </a:defRPr>
            </a:lvl5pPr>
            <a:lvl6pPr marL="2155708" indent="0">
              <a:buNone/>
              <a:defRPr sz="1320">
                <a:solidFill>
                  <a:schemeClr val="tx1">
                    <a:tint val="75000"/>
                  </a:schemeClr>
                </a:solidFill>
              </a:defRPr>
            </a:lvl6pPr>
            <a:lvl7pPr marL="2586849" indent="0">
              <a:buNone/>
              <a:defRPr sz="1320">
                <a:solidFill>
                  <a:schemeClr val="tx1">
                    <a:tint val="75000"/>
                  </a:schemeClr>
                </a:solidFill>
              </a:defRPr>
            </a:lvl7pPr>
            <a:lvl8pPr marL="3017991" indent="0">
              <a:buNone/>
              <a:defRPr sz="1320">
                <a:solidFill>
                  <a:schemeClr val="tx1">
                    <a:tint val="75000"/>
                  </a:schemeClr>
                </a:solidFill>
              </a:defRPr>
            </a:lvl8pPr>
            <a:lvl9pPr marL="3449132" indent="0">
              <a:buNone/>
              <a:defRPr sz="132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779153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1"/>
            <a:ext cx="4038600" cy="4525963"/>
          </a:xfrm>
        </p:spPr>
        <p:txBody>
          <a:bodyPr/>
          <a:lstStyle>
            <a:lvl1pPr>
              <a:defRPr sz="2641"/>
            </a:lvl1pPr>
            <a:lvl2pPr>
              <a:defRPr sz="2263"/>
            </a:lvl2pPr>
            <a:lvl3pPr>
              <a:defRPr sz="1886"/>
            </a:lvl3pPr>
            <a:lvl4pPr>
              <a:defRPr sz="1697"/>
            </a:lvl4pPr>
            <a:lvl5pPr>
              <a:defRPr sz="1697"/>
            </a:lvl5pPr>
            <a:lvl6pPr>
              <a:defRPr sz="1697"/>
            </a:lvl6pPr>
            <a:lvl7pPr>
              <a:defRPr sz="1697"/>
            </a:lvl7pPr>
            <a:lvl8pPr>
              <a:defRPr sz="1697"/>
            </a:lvl8pPr>
            <a:lvl9pPr>
              <a:defRPr sz="1697"/>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1"/>
            <a:ext cx="4038600" cy="4525963"/>
          </a:xfrm>
        </p:spPr>
        <p:txBody>
          <a:bodyPr/>
          <a:lstStyle>
            <a:lvl1pPr>
              <a:defRPr sz="2641"/>
            </a:lvl1pPr>
            <a:lvl2pPr>
              <a:defRPr sz="2263"/>
            </a:lvl2pPr>
            <a:lvl3pPr>
              <a:defRPr sz="1886"/>
            </a:lvl3pPr>
            <a:lvl4pPr>
              <a:defRPr sz="1697"/>
            </a:lvl4pPr>
            <a:lvl5pPr>
              <a:defRPr sz="1697"/>
            </a:lvl5pPr>
            <a:lvl6pPr>
              <a:defRPr sz="1697"/>
            </a:lvl6pPr>
            <a:lvl7pPr>
              <a:defRPr sz="1697"/>
            </a:lvl7pPr>
            <a:lvl8pPr>
              <a:defRPr sz="1697"/>
            </a:lvl8pPr>
            <a:lvl9pPr>
              <a:defRPr sz="1697"/>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89551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4"/>
            <a:ext cx="4040188" cy="639762"/>
          </a:xfrm>
        </p:spPr>
        <p:txBody>
          <a:bodyPr anchor="b"/>
          <a:lstStyle>
            <a:lvl1pPr marL="0" indent="0">
              <a:buNone/>
              <a:defRPr sz="2263" b="1"/>
            </a:lvl1pPr>
            <a:lvl2pPr marL="431141" indent="0">
              <a:buNone/>
              <a:defRPr sz="1886" b="1"/>
            </a:lvl2pPr>
            <a:lvl3pPr marL="862283" indent="0">
              <a:buNone/>
              <a:defRPr sz="1697" b="1"/>
            </a:lvl3pPr>
            <a:lvl4pPr marL="1293424" indent="0">
              <a:buNone/>
              <a:defRPr sz="1508" b="1"/>
            </a:lvl4pPr>
            <a:lvl5pPr marL="1724567" indent="0">
              <a:buNone/>
              <a:defRPr sz="1508" b="1"/>
            </a:lvl5pPr>
            <a:lvl6pPr marL="2155708" indent="0">
              <a:buNone/>
              <a:defRPr sz="1508" b="1"/>
            </a:lvl6pPr>
            <a:lvl7pPr marL="2586849" indent="0">
              <a:buNone/>
              <a:defRPr sz="1508" b="1"/>
            </a:lvl7pPr>
            <a:lvl8pPr marL="3017991" indent="0">
              <a:buNone/>
              <a:defRPr sz="1508" b="1"/>
            </a:lvl8pPr>
            <a:lvl9pPr marL="3449132" indent="0">
              <a:buNone/>
              <a:defRPr sz="1508" b="1"/>
            </a:lvl9pPr>
          </a:lstStyle>
          <a:p>
            <a:pPr lvl="0"/>
            <a:r>
              <a:rPr lang="ru-RU" smtClean="0"/>
              <a:t>Образец текста</a:t>
            </a:r>
          </a:p>
        </p:txBody>
      </p:sp>
      <p:sp>
        <p:nvSpPr>
          <p:cNvPr id="4" name="Объект 3"/>
          <p:cNvSpPr>
            <a:spLocks noGrp="1"/>
          </p:cNvSpPr>
          <p:nvPr>
            <p:ph sz="half" idx="2"/>
          </p:nvPr>
        </p:nvSpPr>
        <p:spPr>
          <a:xfrm>
            <a:off x="457200" y="2174876"/>
            <a:ext cx="4040188" cy="3951288"/>
          </a:xfrm>
        </p:spPr>
        <p:txBody>
          <a:bodyPr/>
          <a:lstStyle>
            <a:lvl1pPr>
              <a:defRPr sz="2263"/>
            </a:lvl1pPr>
            <a:lvl2pPr>
              <a:defRPr sz="1886"/>
            </a:lvl2pPr>
            <a:lvl3pPr>
              <a:defRPr sz="1697"/>
            </a:lvl3pPr>
            <a:lvl4pPr>
              <a:defRPr sz="1508"/>
            </a:lvl4pPr>
            <a:lvl5pPr>
              <a:defRPr sz="1508"/>
            </a:lvl5pPr>
            <a:lvl6pPr>
              <a:defRPr sz="1508"/>
            </a:lvl6pPr>
            <a:lvl7pPr>
              <a:defRPr sz="1508"/>
            </a:lvl7pPr>
            <a:lvl8pPr>
              <a:defRPr sz="1508"/>
            </a:lvl8pPr>
            <a:lvl9pPr>
              <a:defRPr sz="1508"/>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535114"/>
            <a:ext cx="4041775" cy="639762"/>
          </a:xfrm>
        </p:spPr>
        <p:txBody>
          <a:bodyPr anchor="b"/>
          <a:lstStyle>
            <a:lvl1pPr marL="0" indent="0">
              <a:buNone/>
              <a:defRPr sz="2263" b="1"/>
            </a:lvl1pPr>
            <a:lvl2pPr marL="431141" indent="0">
              <a:buNone/>
              <a:defRPr sz="1886" b="1"/>
            </a:lvl2pPr>
            <a:lvl3pPr marL="862283" indent="0">
              <a:buNone/>
              <a:defRPr sz="1697" b="1"/>
            </a:lvl3pPr>
            <a:lvl4pPr marL="1293424" indent="0">
              <a:buNone/>
              <a:defRPr sz="1508" b="1"/>
            </a:lvl4pPr>
            <a:lvl5pPr marL="1724567" indent="0">
              <a:buNone/>
              <a:defRPr sz="1508" b="1"/>
            </a:lvl5pPr>
            <a:lvl6pPr marL="2155708" indent="0">
              <a:buNone/>
              <a:defRPr sz="1508" b="1"/>
            </a:lvl6pPr>
            <a:lvl7pPr marL="2586849" indent="0">
              <a:buNone/>
              <a:defRPr sz="1508" b="1"/>
            </a:lvl7pPr>
            <a:lvl8pPr marL="3017991" indent="0">
              <a:buNone/>
              <a:defRPr sz="1508" b="1"/>
            </a:lvl8pPr>
            <a:lvl9pPr marL="3449132" indent="0">
              <a:buNone/>
              <a:defRPr sz="1508" b="1"/>
            </a:lvl9pPr>
          </a:lstStyle>
          <a:p>
            <a:pPr lvl="0"/>
            <a:r>
              <a:rPr lang="ru-RU" smtClean="0"/>
              <a:t>Образец текста</a:t>
            </a:r>
          </a:p>
        </p:txBody>
      </p:sp>
      <p:sp>
        <p:nvSpPr>
          <p:cNvPr id="6" name="Объект 5"/>
          <p:cNvSpPr>
            <a:spLocks noGrp="1"/>
          </p:cNvSpPr>
          <p:nvPr>
            <p:ph sz="quarter" idx="4"/>
          </p:nvPr>
        </p:nvSpPr>
        <p:spPr>
          <a:xfrm>
            <a:off x="4645026" y="2174876"/>
            <a:ext cx="4041775" cy="3951288"/>
          </a:xfrm>
        </p:spPr>
        <p:txBody>
          <a:bodyPr/>
          <a:lstStyle>
            <a:lvl1pPr>
              <a:defRPr sz="2263"/>
            </a:lvl1pPr>
            <a:lvl2pPr>
              <a:defRPr sz="1886"/>
            </a:lvl2pPr>
            <a:lvl3pPr>
              <a:defRPr sz="1697"/>
            </a:lvl3pPr>
            <a:lvl4pPr>
              <a:defRPr sz="1508"/>
            </a:lvl4pPr>
            <a:lvl5pPr>
              <a:defRPr sz="1508"/>
            </a:lvl5pPr>
            <a:lvl6pPr>
              <a:defRPr sz="1508"/>
            </a:lvl6pPr>
            <a:lvl7pPr>
              <a:defRPr sz="1508"/>
            </a:lvl7pPr>
            <a:lvl8pPr>
              <a:defRPr sz="1508"/>
            </a:lvl8pPr>
            <a:lvl9pPr>
              <a:defRPr sz="1508"/>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715336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11695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Rectangle 3"/>
          <p:cNvSpPr>
            <a:spLocks noGrp="1" noChangeArrowheads="1"/>
          </p:cNvSpPr>
          <p:nvPr>
            <p:ph type="dt" idx="10"/>
          </p:nvPr>
        </p:nvSpPr>
        <p:spPr>
          <a:ln/>
        </p:spPr>
        <p:txBody>
          <a:bodyPr/>
          <a:lstStyle>
            <a:lvl1pPr>
              <a:defRPr/>
            </a:lvl1pPr>
          </a:lstStyle>
          <a:p>
            <a:pPr>
              <a:defRPr/>
            </a:pPr>
            <a:endParaRPr lang="ru-RU"/>
          </a:p>
        </p:txBody>
      </p:sp>
      <p:sp>
        <p:nvSpPr>
          <p:cNvPr id="5" name="Rectangle 4"/>
          <p:cNvSpPr>
            <a:spLocks noGrp="1" noChangeArrowheads="1"/>
          </p:cNvSpPr>
          <p:nvPr>
            <p:ph type="ftr" idx="11"/>
          </p:nvPr>
        </p:nvSpPr>
        <p:spPr>
          <a:ln/>
        </p:spPr>
        <p:txBody>
          <a:bodyPr/>
          <a:lstStyle>
            <a:lvl1pPr>
              <a:defRPr/>
            </a:lvl1pPr>
          </a:lstStyle>
          <a:p>
            <a:pPr>
              <a:defRPr/>
            </a:pPr>
            <a:endParaRPr lang="ru-RU"/>
          </a:p>
        </p:txBody>
      </p:sp>
      <p:sp>
        <p:nvSpPr>
          <p:cNvPr id="6" name="Rectangle 5"/>
          <p:cNvSpPr>
            <a:spLocks noGrp="1" noChangeArrowheads="1"/>
          </p:cNvSpPr>
          <p:nvPr>
            <p:ph type="sldNum" idx="12"/>
          </p:nvPr>
        </p:nvSpPr>
        <p:spPr>
          <a:ln/>
        </p:spPr>
        <p:txBody>
          <a:bodyPr/>
          <a:lstStyle>
            <a:lvl1pPr>
              <a:defRPr/>
            </a:lvl1pPr>
          </a:lstStyle>
          <a:p>
            <a:pPr>
              <a:defRPr/>
            </a:pPr>
            <a:fld id="{FE3D45E5-7B48-4B67-B625-1B2F2B230CBF}" type="slidenum">
              <a:rPr lang="ru-RU"/>
              <a:pPr>
                <a:defRPr/>
              </a:pPr>
              <a:t>‹#›</a:t>
            </a:fld>
            <a:endParaRPr lang="ru-RU"/>
          </a:p>
        </p:txBody>
      </p:sp>
    </p:spTree>
    <p:extLst>
      <p:ext uri="{BB962C8B-B14F-4D97-AF65-F5344CB8AC3E}">
        <p14:creationId xmlns:p14="http://schemas.microsoft.com/office/powerpoint/2010/main" val="37734842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3164042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1886" b="1"/>
            </a:lvl1pPr>
          </a:lstStyle>
          <a:p>
            <a:r>
              <a:rPr lang="ru-RU" smtClean="0"/>
              <a:t>Образец заголовка</a:t>
            </a:r>
            <a:endParaRPr lang="ru-RU"/>
          </a:p>
        </p:txBody>
      </p:sp>
      <p:sp>
        <p:nvSpPr>
          <p:cNvPr id="3" name="Объект 2"/>
          <p:cNvSpPr>
            <a:spLocks noGrp="1"/>
          </p:cNvSpPr>
          <p:nvPr>
            <p:ph idx="1"/>
          </p:nvPr>
        </p:nvSpPr>
        <p:spPr>
          <a:xfrm>
            <a:off x="3575050" y="273051"/>
            <a:ext cx="5111750" cy="5853113"/>
          </a:xfrm>
        </p:spPr>
        <p:txBody>
          <a:bodyPr/>
          <a:lstStyle>
            <a:lvl1pPr>
              <a:defRPr sz="3018"/>
            </a:lvl1pPr>
            <a:lvl2pPr>
              <a:defRPr sz="2641"/>
            </a:lvl2pPr>
            <a:lvl3pPr>
              <a:defRPr sz="2263"/>
            </a:lvl3pPr>
            <a:lvl4pPr>
              <a:defRPr sz="1886"/>
            </a:lvl4pPr>
            <a:lvl5pPr>
              <a:defRPr sz="1886"/>
            </a:lvl5pPr>
            <a:lvl6pPr>
              <a:defRPr sz="1886"/>
            </a:lvl6pPr>
            <a:lvl7pPr>
              <a:defRPr sz="1886"/>
            </a:lvl7pPr>
            <a:lvl8pPr>
              <a:defRPr sz="1886"/>
            </a:lvl8pPr>
            <a:lvl9pPr>
              <a:defRPr sz="1886"/>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435101"/>
            <a:ext cx="3008313" cy="4691063"/>
          </a:xfrm>
        </p:spPr>
        <p:txBody>
          <a:bodyPr/>
          <a:lstStyle>
            <a:lvl1pPr marL="0" indent="0">
              <a:buNone/>
              <a:defRPr sz="1320"/>
            </a:lvl1pPr>
            <a:lvl2pPr marL="431141" indent="0">
              <a:buNone/>
              <a:defRPr sz="1131"/>
            </a:lvl2pPr>
            <a:lvl3pPr marL="862283" indent="0">
              <a:buNone/>
              <a:defRPr sz="943"/>
            </a:lvl3pPr>
            <a:lvl4pPr marL="1293424" indent="0">
              <a:buNone/>
              <a:defRPr sz="849"/>
            </a:lvl4pPr>
            <a:lvl5pPr marL="1724567" indent="0">
              <a:buNone/>
              <a:defRPr sz="849"/>
            </a:lvl5pPr>
            <a:lvl6pPr marL="2155708" indent="0">
              <a:buNone/>
              <a:defRPr sz="849"/>
            </a:lvl6pPr>
            <a:lvl7pPr marL="2586849" indent="0">
              <a:buNone/>
              <a:defRPr sz="849"/>
            </a:lvl7pPr>
            <a:lvl8pPr marL="3017991" indent="0">
              <a:buNone/>
              <a:defRPr sz="849"/>
            </a:lvl8pPr>
            <a:lvl9pPr marL="3449132" indent="0">
              <a:buNone/>
              <a:defRPr sz="849"/>
            </a:lvl9pPr>
          </a:lstStyle>
          <a:p>
            <a:pPr lvl="0"/>
            <a:r>
              <a:rPr lang="ru-RU" smtClean="0"/>
              <a:t>Образец текста</a:t>
            </a:r>
          </a:p>
        </p:txBody>
      </p:sp>
      <p:sp>
        <p:nvSpPr>
          <p:cNvPr id="5" name="Дата 4"/>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33790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1886"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018"/>
            </a:lvl1pPr>
            <a:lvl2pPr marL="431141" indent="0">
              <a:buNone/>
              <a:defRPr sz="2641"/>
            </a:lvl2pPr>
            <a:lvl3pPr marL="862283" indent="0">
              <a:buNone/>
              <a:defRPr sz="2263"/>
            </a:lvl3pPr>
            <a:lvl4pPr marL="1293424" indent="0">
              <a:buNone/>
              <a:defRPr sz="1886"/>
            </a:lvl4pPr>
            <a:lvl5pPr marL="1724567" indent="0">
              <a:buNone/>
              <a:defRPr sz="1886"/>
            </a:lvl5pPr>
            <a:lvl6pPr marL="2155708" indent="0">
              <a:buNone/>
              <a:defRPr sz="1886"/>
            </a:lvl6pPr>
            <a:lvl7pPr marL="2586849" indent="0">
              <a:buNone/>
              <a:defRPr sz="1886"/>
            </a:lvl7pPr>
            <a:lvl8pPr marL="3017991" indent="0">
              <a:buNone/>
              <a:defRPr sz="1886"/>
            </a:lvl8pPr>
            <a:lvl9pPr marL="3449132" indent="0">
              <a:buNone/>
              <a:defRPr sz="1886"/>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320"/>
            </a:lvl1pPr>
            <a:lvl2pPr marL="431141" indent="0">
              <a:buNone/>
              <a:defRPr sz="1131"/>
            </a:lvl2pPr>
            <a:lvl3pPr marL="862283" indent="0">
              <a:buNone/>
              <a:defRPr sz="943"/>
            </a:lvl3pPr>
            <a:lvl4pPr marL="1293424" indent="0">
              <a:buNone/>
              <a:defRPr sz="849"/>
            </a:lvl4pPr>
            <a:lvl5pPr marL="1724567" indent="0">
              <a:buNone/>
              <a:defRPr sz="849"/>
            </a:lvl5pPr>
            <a:lvl6pPr marL="2155708" indent="0">
              <a:buNone/>
              <a:defRPr sz="849"/>
            </a:lvl6pPr>
            <a:lvl7pPr marL="2586849" indent="0">
              <a:buNone/>
              <a:defRPr sz="849"/>
            </a:lvl7pPr>
            <a:lvl8pPr marL="3017991" indent="0">
              <a:buNone/>
              <a:defRPr sz="849"/>
            </a:lvl8pPr>
            <a:lvl9pPr marL="3449132" indent="0">
              <a:buNone/>
              <a:defRPr sz="849"/>
            </a:lvl9pPr>
          </a:lstStyle>
          <a:p>
            <a:pPr lvl="0"/>
            <a:r>
              <a:rPr lang="ru-RU" smtClean="0"/>
              <a:t>Образец текста</a:t>
            </a:r>
          </a:p>
        </p:txBody>
      </p:sp>
      <p:sp>
        <p:nvSpPr>
          <p:cNvPr id="5" name="Дата 4"/>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266430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015757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986585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5080307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3378FC55-9E0B-4E23-9E9B-980C63F56496}" type="slidenum">
              <a:rPr lang="ru-RU"/>
              <a:pPr>
                <a:defRPr/>
              </a:pPr>
              <a:t>‹#›</a:t>
            </a:fld>
            <a:endParaRPr lang="ru-RU"/>
          </a:p>
        </p:txBody>
      </p:sp>
    </p:spTree>
    <p:extLst>
      <p:ext uri="{BB962C8B-B14F-4D97-AF65-F5344CB8AC3E}">
        <p14:creationId xmlns:p14="http://schemas.microsoft.com/office/powerpoint/2010/main" val="3388415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15139737-0297-4481-8444-31AB454E8D5A}" type="slidenum">
              <a:rPr lang="ru-RU"/>
              <a:pPr>
                <a:defRPr/>
              </a:pPr>
              <a:t>‹#›</a:t>
            </a:fld>
            <a:endParaRPr lang="ru-RU"/>
          </a:p>
        </p:txBody>
      </p:sp>
    </p:spTree>
    <p:extLst>
      <p:ext uri="{BB962C8B-B14F-4D97-AF65-F5344CB8AC3E}">
        <p14:creationId xmlns:p14="http://schemas.microsoft.com/office/powerpoint/2010/main" val="10468419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CF3AD0C0-8499-4F45-ABC9-AFB0C32C63CC}" type="slidenum">
              <a:rPr lang="ru-RU"/>
              <a:pPr>
                <a:defRPr/>
              </a:pPr>
              <a:t>‹#›</a:t>
            </a:fld>
            <a:endParaRPr lang="ru-RU"/>
          </a:p>
        </p:txBody>
      </p:sp>
    </p:spTree>
    <p:extLst>
      <p:ext uri="{BB962C8B-B14F-4D97-AF65-F5344CB8AC3E}">
        <p14:creationId xmlns:p14="http://schemas.microsoft.com/office/powerpoint/2010/main" val="12059124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9"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4B74E3D-71C8-4A65-9B63-F4DE59879133}" type="slidenum">
              <a:rPr lang="ru-RU"/>
              <a:pPr>
                <a:defRPr/>
              </a:pPr>
              <a:t>‹#›</a:t>
            </a:fld>
            <a:endParaRPr lang="ru-RU"/>
          </a:p>
        </p:txBody>
      </p:sp>
    </p:spTree>
    <p:extLst>
      <p:ext uri="{BB962C8B-B14F-4D97-AF65-F5344CB8AC3E}">
        <p14:creationId xmlns:p14="http://schemas.microsoft.com/office/powerpoint/2010/main" val="167252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7013" cy="45227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6613" y="1600200"/>
            <a:ext cx="4037012" cy="45227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3"/>
          <p:cNvSpPr>
            <a:spLocks noGrp="1" noChangeArrowheads="1"/>
          </p:cNvSpPr>
          <p:nvPr>
            <p:ph type="dt" idx="10"/>
          </p:nvPr>
        </p:nvSpPr>
        <p:spPr>
          <a:ln/>
        </p:spPr>
        <p:txBody>
          <a:bodyPr/>
          <a:lstStyle>
            <a:lvl1pPr>
              <a:defRPr/>
            </a:lvl1pPr>
          </a:lstStyle>
          <a:p>
            <a:pPr>
              <a:defRPr/>
            </a:pPr>
            <a:endParaRPr lang="ru-RU"/>
          </a:p>
        </p:txBody>
      </p:sp>
      <p:sp>
        <p:nvSpPr>
          <p:cNvPr id="6" name="Rectangle 4"/>
          <p:cNvSpPr>
            <a:spLocks noGrp="1" noChangeArrowheads="1"/>
          </p:cNvSpPr>
          <p:nvPr>
            <p:ph type="ftr" idx="11"/>
          </p:nvPr>
        </p:nvSpPr>
        <p:spPr>
          <a:ln/>
        </p:spPr>
        <p:txBody>
          <a:bodyPr/>
          <a:lstStyle>
            <a:lvl1pPr>
              <a:defRPr/>
            </a:lvl1pPr>
          </a:lstStyle>
          <a:p>
            <a:pPr>
              <a:defRPr/>
            </a:pPr>
            <a:endParaRPr lang="ru-RU"/>
          </a:p>
        </p:txBody>
      </p:sp>
      <p:sp>
        <p:nvSpPr>
          <p:cNvPr id="7" name="Rectangle 5"/>
          <p:cNvSpPr>
            <a:spLocks noGrp="1" noChangeArrowheads="1"/>
          </p:cNvSpPr>
          <p:nvPr>
            <p:ph type="sldNum" idx="12"/>
          </p:nvPr>
        </p:nvSpPr>
        <p:spPr>
          <a:ln/>
        </p:spPr>
        <p:txBody>
          <a:bodyPr/>
          <a:lstStyle>
            <a:lvl1pPr>
              <a:defRPr/>
            </a:lvl1pPr>
          </a:lstStyle>
          <a:p>
            <a:pPr>
              <a:defRPr/>
            </a:pPr>
            <a:fld id="{6C4982AC-D97E-497E-BD99-1873E98EEC0A}" type="slidenum">
              <a:rPr lang="ru-RU"/>
              <a:pPr>
                <a:defRPr/>
              </a:pPr>
              <a:t>‹#›</a:t>
            </a:fld>
            <a:endParaRPr lang="ru-RU"/>
          </a:p>
        </p:txBody>
      </p:sp>
    </p:spTree>
    <p:extLst>
      <p:ext uri="{BB962C8B-B14F-4D97-AF65-F5344CB8AC3E}">
        <p14:creationId xmlns:p14="http://schemas.microsoft.com/office/powerpoint/2010/main" val="22002548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B5A18063-DF28-4B56-A594-F5B4918606A5}" type="slidenum">
              <a:rPr lang="ru-RU"/>
              <a:pPr>
                <a:defRPr/>
              </a:pPr>
              <a:t>‹#›</a:t>
            </a:fld>
            <a:endParaRPr lang="ru-RU"/>
          </a:p>
        </p:txBody>
      </p:sp>
    </p:spTree>
    <p:extLst>
      <p:ext uri="{BB962C8B-B14F-4D97-AF65-F5344CB8AC3E}">
        <p14:creationId xmlns:p14="http://schemas.microsoft.com/office/powerpoint/2010/main" val="2913226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3"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9E6795B-7FCF-440C-BF95-02B0A5A4924E}" type="slidenum">
              <a:rPr lang="ru-RU"/>
              <a:pPr>
                <a:defRPr/>
              </a:pPr>
              <a:t>‹#›</a:t>
            </a:fld>
            <a:endParaRPr lang="ru-RU"/>
          </a:p>
        </p:txBody>
      </p:sp>
    </p:spTree>
    <p:extLst>
      <p:ext uri="{BB962C8B-B14F-4D97-AF65-F5344CB8AC3E}">
        <p14:creationId xmlns:p14="http://schemas.microsoft.com/office/powerpoint/2010/main" val="40496063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E55DCB4-D6C6-4A84-8720-13D38B9B02A4}" type="slidenum">
              <a:rPr lang="ru-RU"/>
              <a:pPr>
                <a:defRPr/>
              </a:pPr>
              <a:t>‹#›</a:t>
            </a:fld>
            <a:endParaRPr lang="ru-RU"/>
          </a:p>
        </p:txBody>
      </p:sp>
    </p:spTree>
    <p:extLst>
      <p:ext uri="{BB962C8B-B14F-4D97-AF65-F5344CB8AC3E}">
        <p14:creationId xmlns:p14="http://schemas.microsoft.com/office/powerpoint/2010/main" val="22329507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6EB5F6-9747-4518-81A9-6DC6DA4B1862}" type="slidenum">
              <a:rPr lang="ru-RU"/>
              <a:pPr>
                <a:defRPr/>
              </a:pPr>
              <a:t>‹#›</a:t>
            </a:fld>
            <a:endParaRPr lang="ru-RU"/>
          </a:p>
        </p:txBody>
      </p:sp>
    </p:spTree>
    <p:extLst>
      <p:ext uri="{BB962C8B-B14F-4D97-AF65-F5344CB8AC3E}">
        <p14:creationId xmlns:p14="http://schemas.microsoft.com/office/powerpoint/2010/main" val="285571492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6A37608-6420-41DC-9655-220757296215}" type="slidenum">
              <a:rPr lang="ru-RU"/>
              <a:pPr>
                <a:defRPr/>
              </a:pPr>
              <a:t>‹#›</a:t>
            </a:fld>
            <a:endParaRPr lang="ru-RU"/>
          </a:p>
        </p:txBody>
      </p:sp>
    </p:spTree>
    <p:extLst>
      <p:ext uri="{BB962C8B-B14F-4D97-AF65-F5344CB8AC3E}">
        <p14:creationId xmlns:p14="http://schemas.microsoft.com/office/powerpoint/2010/main" val="10568000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7CA11C6-ED46-4B5B-B70A-42717FF28172}" type="slidenum">
              <a:rPr lang="ru-RU"/>
              <a:pPr>
                <a:defRPr/>
              </a:pPr>
              <a:t>‹#›</a:t>
            </a:fld>
            <a:endParaRPr lang="ru-RU"/>
          </a:p>
        </p:txBody>
      </p:sp>
    </p:spTree>
    <p:extLst>
      <p:ext uri="{BB962C8B-B14F-4D97-AF65-F5344CB8AC3E}">
        <p14:creationId xmlns:p14="http://schemas.microsoft.com/office/powerpoint/2010/main" val="106315261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5F6FA06E-7B16-4034-8D98-3318BD230D02}" type="slidenum">
              <a:rPr lang="ru-RU"/>
              <a:pPr>
                <a:defRPr/>
              </a:pPr>
              <a:t>‹#›</a:t>
            </a:fld>
            <a:endParaRPr lang="ru-RU"/>
          </a:p>
        </p:txBody>
      </p:sp>
    </p:spTree>
    <p:extLst>
      <p:ext uri="{BB962C8B-B14F-4D97-AF65-F5344CB8AC3E}">
        <p14:creationId xmlns:p14="http://schemas.microsoft.com/office/powerpoint/2010/main" val="22271733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7"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8"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0A61C597-DD72-4E70-BDA8-14EC0ED0E884}" type="slidenum">
              <a:rPr lang="ru-RU"/>
              <a:pPr>
                <a:defRPr/>
              </a:pPr>
              <a:t>‹#›</a:t>
            </a:fld>
            <a:endParaRPr lang="ru-RU"/>
          </a:p>
        </p:txBody>
      </p:sp>
    </p:spTree>
    <p:extLst>
      <p:ext uri="{BB962C8B-B14F-4D97-AF65-F5344CB8AC3E}">
        <p14:creationId xmlns:p14="http://schemas.microsoft.com/office/powerpoint/2010/main" val="29388958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38"/>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4"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A0B01625-4C16-4680-ADA7-D60F2914275D}" type="slidenum">
              <a:rPr lang="ru-RU"/>
              <a:pPr>
                <a:defRPr/>
              </a:pPr>
              <a:t>‹#›</a:t>
            </a:fld>
            <a:endParaRPr lang="ru-RU"/>
          </a:p>
        </p:txBody>
      </p:sp>
    </p:spTree>
    <p:extLst>
      <p:ext uri="{BB962C8B-B14F-4D97-AF65-F5344CB8AC3E}">
        <p14:creationId xmlns:p14="http://schemas.microsoft.com/office/powerpoint/2010/main" val="25066945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5" name="Rectangle 5"/>
          <p:cNvSpPr>
            <a:spLocks noGrp="1" noChangeArrowheads="1"/>
          </p:cNvSpPr>
          <p:nvPr>
            <p:ph type="ftr" sz="quarter" idx="11"/>
          </p:nvPr>
        </p:nvSpPr>
        <p:spPr/>
        <p:txBody>
          <a:bodyPr/>
          <a:lstStyle>
            <a:lvl1pPr defTabSz="449263">
              <a:defRPr>
                <a:latin typeface="+mn-lt"/>
                <a:ea typeface="Microsoft YaHei" pitchFamily="34" charset="-122"/>
                <a:cs typeface="Arial" charset="0"/>
              </a:defRPr>
            </a:lvl1pPr>
          </a:lstStyle>
          <a:p>
            <a:pPr>
              <a:defRPr/>
            </a:pPr>
            <a:endParaRPr lang="ru-RU"/>
          </a:p>
        </p:txBody>
      </p:sp>
      <p:sp>
        <p:nvSpPr>
          <p:cNvPr id="6" name="Rectangle 6"/>
          <p:cNvSpPr>
            <a:spLocks noGrp="1" noChangeArrowheads="1"/>
          </p:cNvSpPr>
          <p:nvPr>
            <p:ph type="sldNum" sz="quarter" idx="12"/>
          </p:nvPr>
        </p:nvSpPr>
        <p:spPr/>
        <p:txBody>
          <a:bodyPr/>
          <a:lstStyle>
            <a:lvl1pPr defTabSz="449263">
              <a:defRPr>
                <a:latin typeface="+mn-lt"/>
                <a:ea typeface="Microsoft YaHei" pitchFamily="34" charset="-122"/>
                <a:cs typeface="Arial" charset="0"/>
              </a:defRPr>
            </a:lvl1pPr>
          </a:lstStyle>
          <a:p>
            <a:pPr>
              <a:defRPr/>
            </a:pPr>
            <a:fld id="{739EB6C0-021E-43E6-99D7-8743ED61544A}" type="slidenum">
              <a:rPr lang="ru-RU"/>
              <a:pPr>
                <a:defRPr/>
              </a:pPr>
              <a:t>‹#›</a:t>
            </a:fld>
            <a:endParaRPr lang="ru-RU"/>
          </a:p>
        </p:txBody>
      </p:sp>
    </p:spTree>
    <p:extLst>
      <p:ext uri="{BB962C8B-B14F-4D97-AF65-F5344CB8AC3E}">
        <p14:creationId xmlns:p14="http://schemas.microsoft.com/office/powerpoint/2010/main" val="22107500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theme" Target="../theme/theme10.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11.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12.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theme" Target="../theme/theme13.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theme" Target="../theme/theme14.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theme" Target="../theme/theme15.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theme" Target="../theme/theme16.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theme" Target="../theme/theme17.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theme" Target="../theme/theme18.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slideLayout" Target="../slideLayouts/slideLayout181.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5" Type="http://schemas.openxmlformats.org/officeDocument/2006/relationships/theme" Target="../theme/theme19.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slideLayout" Target="../slideLayouts/slideLayout18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90.xml"/><Relationship Id="rId13" Type="http://schemas.openxmlformats.org/officeDocument/2006/relationships/slideLayout" Target="../slideLayouts/slideLayout195.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12" Type="http://schemas.openxmlformats.org/officeDocument/2006/relationships/slideLayout" Target="../slideLayouts/slideLayout194.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5" Type="http://schemas.openxmlformats.org/officeDocument/2006/relationships/slideLayout" Target="../slideLayouts/slideLayout187.xml"/><Relationship Id="rId15" Type="http://schemas.openxmlformats.org/officeDocument/2006/relationships/theme" Target="../theme/theme20.xml"/><Relationship Id="rId10" Type="http://schemas.openxmlformats.org/officeDocument/2006/relationships/slideLayout" Target="../slideLayouts/slideLayout192.xm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199.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theme" Target="../theme/theme21.xml"/><Relationship Id="rId5" Type="http://schemas.openxmlformats.org/officeDocument/2006/relationships/slideLayout" Target="../slideLayouts/slideLayout201.xml"/><Relationship Id="rId4" Type="http://schemas.openxmlformats.org/officeDocument/2006/relationships/slideLayout" Target="../slideLayouts/slideLayout20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09.xml"/><Relationship Id="rId13" Type="http://schemas.openxmlformats.org/officeDocument/2006/relationships/slideLayout" Target="../slideLayouts/slideLayout214.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slideLayout" Target="../slideLayouts/slideLayout213.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5" Type="http://schemas.openxmlformats.org/officeDocument/2006/relationships/theme" Target="../theme/theme22.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 Id="rId14" Type="http://schemas.openxmlformats.org/officeDocument/2006/relationships/slideLayout" Target="../slideLayouts/slideLayout215.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23.xml"/><Relationship Id="rId13" Type="http://schemas.openxmlformats.org/officeDocument/2006/relationships/slideLayout" Target="../slideLayouts/slideLayout228.xml"/><Relationship Id="rId3" Type="http://schemas.openxmlformats.org/officeDocument/2006/relationships/slideLayout" Target="../slideLayouts/slideLayout218.xml"/><Relationship Id="rId7" Type="http://schemas.openxmlformats.org/officeDocument/2006/relationships/slideLayout" Target="../slideLayouts/slideLayout222.xml"/><Relationship Id="rId12" Type="http://schemas.openxmlformats.org/officeDocument/2006/relationships/slideLayout" Target="../slideLayouts/slideLayout227.xml"/><Relationship Id="rId2" Type="http://schemas.openxmlformats.org/officeDocument/2006/relationships/slideLayout" Target="../slideLayouts/slideLayout217.xml"/><Relationship Id="rId1" Type="http://schemas.openxmlformats.org/officeDocument/2006/relationships/slideLayout" Target="../slideLayouts/slideLayout216.xml"/><Relationship Id="rId6" Type="http://schemas.openxmlformats.org/officeDocument/2006/relationships/slideLayout" Target="../slideLayouts/slideLayout221.xml"/><Relationship Id="rId11" Type="http://schemas.openxmlformats.org/officeDocument/2006/relationships/slideLayout" Target="../slideLayouts/slideLayout226.xml"/><Relationship Id="rId5" Type="http://schemas.openxmlformats.org/officeDocument/2006/relationships/slideLayout" Target="../slideLayouts/slideLayout220.xml"/><Relationship Id="rId15" Type="http://schemas.openxmlformats.org/officeDocument/2006/relationships/theme" Target="../theme/theme23.xml"/><Relationship Id="rId10" Type="http://schemas.openxmlformats.org/officeDocument/2006/relationships/slideLayout" Target="../slideLayouts/slideLayout225.xml"/><Relationship Id="rId4" Type="http://schemas.openxmlformats.org/officeDocument/2006/relationships/slideLayout" Target="../slideLayouts/slideLayout219.xml"/><Relationship Id="rId9" Type="http://schemas.openxmlformats.org/officeDocument/2006/relationships/slideLayout" Target="../slideLayouts/slideLayout224.xml"/><Relationship Id="rId14" Type="http://schemas.openxmlformats.org/officeDocument/2006/relationships/slideLayout" Target="../slideLayouts/slideLayout229.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37.xml"/><Relationship Id="rId13" Type="http://schemas.openxmlformats.org/officeDocument/2006/relationships/slideLayout" Target="../slideLayouts/slideLayout242.xml"/><Relationship Id="rId3" Type="http://schemas.openxmlformats.org/officeDocument/2006/relationships/slideLayout" Target="../slideLayouts/slideLayout232.xml"/><Relationship Id="rId7" Type="http://schemas.openxmlformats.org/officeDocument/2006/relationships/slideLayout" Target="../slideLayouts/slideLayout236.xml"/><Relationship Id="rId12" Type="http://schemas.openxmlformats.org/officeDocument/2006/relationships/slideLayout" Target="../slideLayouts/slideLayout241.xml"/><Relationship Id="rId2" Type="http://schemas.openxmlformats.org/officeDocument/2006/relationships/slideLayout" Target="../slideLayouts/slideLayout231.xml"/><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slideLayout" Target="../slideLayouts/slideLayout240.xml"/><Relationship Id="rId5" Type="http://schemas.openxmlformats.org/officeDocument/2006/relationships/slideLayout" Target="../slideLayouts/slideLayout234.xml"/><Relationship Id="rId15" Type="http://schemas.openxmlformats.org/officeDocument/2006/relationships/theme" Target="../theme/theme24.xml"/><Relationship Id="rId10" Type="http://schemas.openxmlformats.org/officeDocument/2006/relationships/slideLayout" Target="../slideLayouts/slideLayout239.xml"/><Relationship Id="rId4" Type="http://schemas.openxmlformats.org/officeDocument/2006/relationships/slideLayout" Target="../slideLayouts/slideLayout233.xml"/><Relationship Id="rId9" Type="http://schemas.openxmlformats.org/officeDocument/2006/relationships/slideLayout" Target="../slideLayouts/slideLayout238.xml"/><Relationship Id="rId14" Type="http://schemas.openxmlformats.org/officeDocument/2006/relationships/slideLayout" Target="../slideLayouts/slideLayout243.xml"/></Relationships>
</file>

<file path=ppt/slideMasters/_rels/slideMaster25.xml.rels><?xml version="1.0" encoding="UTF-8" standalone="yes"?>
<Relationships xmlns="http://schemas.openxmlformats.org/package/2006/relationships"><Relationship Id="rId3" Type="http://schemas.openxmlformats.org/officeDocument/2006/relationships/slideLayout" Target="../slideLayouts/slideLayout246.xml"/><Relationship Id="rId2" Type="http://schemas.openxmlformats.org/officeDocument/2006/relationships/slideLayout" Target="../slideLayouts/slideLayout245.xml"/><Relationship Id="rId1" Type="http://schemas.openxmlformats.org/officeDocument/2006/relationships/slideLayout" Target="../slideLayouts/slideLayout244.xml"/><Relationship Id="rId6" Type="http://schemas.openxmlformats.org/officeDocument/2006/relationships/theme" Target="../theme/theme25.xml"/><Relationship Id="rId5" Type="http://schemas.openxmlformats.org/officeDocument/2006/relationships/slideLayout" Target="../slideLayouts/slideLayout248.xml"/><Relationship Id="rId4" Type="http://schemas.openxmlformats.org/officeDocument/2006/relationships/slideLayout" Target="../slideLayouts/slideLayout247.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56.xml"/><Relationship Id="rId3" Type="http://schemas.openxmlformats.org/officeDocument/2006/relationships/slideLayout" Target="../slideLayouts/slideLayout251.xml"/><Relationship Id="rId7" Type="http://schemas.openxmlformats.org/officeDocument/2006/relationships/slideLayout" Target="../slideLayouts/slideLayout255.xml"/><Relationship Id="rId12" Type="http://schemas.openxmlformats.org/officeDocument/2006/relationships/theme" Target="../theme/theme26.xml"/><Relationship Id="rId2" Type="http://schemas.openxmlformats.org/officeDocument/2006/relationships/slideLayout" Target="../slideLayouts/slideLayout250.xml"/><Relationship Id="rId1" Type="http://schemas.openxmlformats.org/officeDocument/2006/relationships/slideLayout" Target="../slideLayouts/slideLayout249.xml"/><Relationship Id="rId6" Type="http://schemas.openxmlformats.org/officeDocument/2006/relationships/slideLayout" Target="../slideLayouts/slideLayout254.xml"/><Relationship Id="rId11" Type="http://schemas.openxmlformats.org/officeDocument/2006/relationships/slideLayout" Target="../slideLayouts/slideLayout259.xml"/><Relationship Id="rId5" Type="http://schemas.openxmlformats.org/officeDocument/2006/relationships/slideLayout" Target="../slideLayouts/slideLayout253.xml"/><Relationship Id="rId10" Type="http://schemas.openxmlformats.org/officeDocument/2006/relationships/slideLayout" Target="../slideLayouts/slideLayout258.xml"/><Relationship Id="rId4" Type="http://schemas.openxmlformats.org/officeDocument/2006/relationships/slideLayout" Target="../slideLayouts/slideLayout252.xml"/><Relationship Id="rId9" Type="http://schemas.openxmlformats.org/officeDocument/2006/relationships/slideLayout" Target="../slideLayouts/slideLayout25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2.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4.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5.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6.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theme" Target="../theme/theme7.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theme" Target="../theme/theme8.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theme" Target="../theme/theme9.xml"/><Relationship Id="rId5" Type="http://schemas.openxmlformats.org/officeDocument/2006/relationships/slideLayout" Target="../slideLayouts/slideLayout57.xml"/><Relationship Id="rId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5940" y="-19811"/>
            <a:ext cx="8072119" cy="1125855"/>
          </a:xfrm>
          <a:prstGeom prst="rect">
            <a:avLst/>
          </a:prstGeom>
        </p:spPr>
        <p:txBody>
          <a:bodyPr wrap="square" lIns="0" tIns="0" rIns="0" bIns="0">
            <a:spAutoFit/>
          </a:bodyPr>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a:xfrm>
            <a:off x="533349" y="1380490"/>
            <a:ext cx="8077301" cy="3170554"/>
          </a:xfrm>
          <a:prstGeom prst="rect">
            <a:avLst/>
          </a:prstGeom>
        </p:spPr>
        <p:txBody>
          <a:bodyPr wrap="square" lIns="0" tIns="0" rIns="0" bIns="0">
            <a:spAutoFit/>
          </a:bodyPr>
          <a:lstStyle>
            <a:lvl1pPr>
              <a:defRPr sz="1800" b="0" i="0">
                <a:solidFill>
                  <a:srgbClr val="006FC0"/>
                </a:solidFill>
                <a:latin typeface="Times New Roman"/>
                <a:cs typeface="Times New Roman"/>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5/16/2018</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76375" y="652526"/>
            <a:ext cx="7667625" cy="0"/>
          </a:xfrm>
          <a:custGeom>
            <a:avLst/>
            <a:gdLst/>
            <a:ahLst/>
            <a:cxnLst/>
            <a:rect l="l" t="t" r="r" b="b"/>
            <a:pathLst>
              <a:path w="7667625">
                <a:moveTo>
                  <a:pt x="0" y="0"/>
                </a:moveTo>
                <a:lnTo>
                  <a:pt x="7667625" y="0"/>
                </a:lnTo>
              </a:path>
            </a:pathLst>
          </a:custGeom>
          <a:ln w="28575">
            <a:solidFill>
              <a:srgbClr val="1F487C"/>
            </a:solidFill>
          </a:ln>
        </p:spPr>
        <p:txBody>
          <a:bodyPr wrap="square" lIns="0" tIns="0" rIns="0" bIns="0" rtlCol="0"/>
          <a:lstStyle/>
          <a:p>
            <a:endParaRPr smtClean="0">
              <a:solidFill>
                <a:prstClr val="black"/>
              </a:solidFill>
            </a:endParaRPr>
          </a:p>
        </p:txBody>
      </p:sp>
      <p:sp>
        <p:nvSpPr>
          <p:cNvPr id="2" name="Holder 2"/>
          <p:cNvSpPr>
            <a:spLocks noGrp="1"/>
          </p:cNvSpPr>
          <p:nvPr>
            <p:ph type="title"/>
          </p:nvPr>
        </p:nvSpPr>
        <p:spPr>
          <a:xfrm>
            <a:off x="176022" y="79779"/>
            <a:ext cx="8791955" cy="526415"/>
          </a:xfrm>
          <a:prstGeom prst="rect">
            <a:avLst/>
          </a:prstGeom>
        </p:spPr>
        <p:txBody>
          <a:bodyPr wrap="square" lIns="0" tIns="0" rIns="0" bIns="0">
            <a:spAutoFit/>
          </a:bodyPr>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a:xfrm>
            <a:off x="519912" y="1223899"/>
            <a:ext cx="8104174" cy="2159635"/>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838526640"/>
      </p:ext>
    </p:extLst>
  </p:cSld>
  <p:clrMap bg1="lt1" tx1="dk1" bg2="lt2" tx2="dk2" accent1="accent1" accent2="accent2" accent3="accent3" accent4="accent4" accent5="accent5" accent6="accent6" hlink="hlink" folHlink="folHlink"/>
  <p:sldLayoutIdLst>
    <p:sldLayoutId id="2147484228" r:id="rId1"/>
    <p:sldLayoutId id="2147484229" r:id="rId2"/>
    <p:sldLayoutId id="2147484230" r:id="rId3"/>
    <p:sldLayoutId id="2147484231" r:id="rId4"/>
    <p:sldLayoutId id="214748423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170" name="Заголовок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endParaRPr lang="en-US" altLang="ru-RU" smtClean="0"/>
          </a:p>
        </p:txBody>
      </p:sp>
      <p:sp>
        <p:nvSpPr>
          <p:cNvPr id="7171" name="Текст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4" name="Дата 13"/>
          <p:cNvSpPr>
            <a:spLocks noGrp="1"/>
          </p:cNvSpPr>
          <p:nvPr>
            <p:ph type="dt" sz="half" idx="2"/>
          </p:nvPr>
        </p:nvSpPr>
        <p:spPr>
          <a:xfrm>
            <a:off x="6400800" y="6356350"/>
            <a:ext cx="2289175" cy="365125"/>
          </a:xfrm>
          <a:prstGeom prst="rect">
            <a:avLst/>
          </a:prstGeom>
        </p:spPr>
        <p:txBody>
          <a:bodyPr vert="horz"/>
          <a:lstStyle>
            <a:lvl1pPr algn="l" defTabSz="914400" eaLnBrk="1" latinLnBrk="0" hangingPunct="1">
              <a:defRPr kumimoji="0" sz="1400">
                <a:solidFill>
                  <a:srgbClr val="464653"/>
                </a:solidFill>
                <a:latin typeface="Verdana" pitchFamily="34" charset="0"/>
                <a:ea typeface="+mn-ea"/>
                <a:cs typeface="Arial" pitchFamily="34" charset="0"/>
              </a:defRPr>
            </a:lvl1pPr>
          </a:lstStyle>
          <a:p>
            <a:pPr fontAlgn="base">
              <a:spcBef>
                <a:spcPct val="0"/>
              </a:spcBef>
              <a:spcAft>
                <a:spcPct val="0"/>
              </a:spcAft>
              <a:defRPr/>
            </a:pPr>
            <a:fld id="{3D3E4502-8293-4CF7-B263-15D11A9725AE}" type="datetime1">
              <a:rPr lang="ru-RU"/>
              <a:pPr fontAlgn="base">
                <a:spcBef>
                  <a:spcPct val="0"/>
                </a:spcBef>
                <a:spcAft>
                  <a:spcPct val="0"/>
                </a:spcAft>
                <a:defRPr/>
              </a:pPr>
              <a:t>16.05.2018</a:t>
            </a:fld>
            <a:endParaRPr lang="ru-RU"/>
          </a:p>
        </p:txBody>
      </p:sp>
      <p:sp>
        <p:nvSpPr>
          <p:cNvPr id="3" name="Нижний колонтитул 2"/>
          <p:cNvSpPr>
            <a:spLocks noGrp="1"/>
          </p:cNvSpPr>
          <p:nvPr>
            <p:ph type="ftr" sz="quarter" idx="3"/>
          </p:nvPr>
        </p:nvSpPr>
        <p:spPr>
          <a:xfrm>
            <a:off x="2898775" y="6356350"/>
            <a:ext cx="3505200" cy="365125"/>
          </a:xfrm>
          <a:prstGeom prst="rect">
            <a:avLst/>
          </a:prstGeom>
        </p:spPr>
        <p:txBody>
          <a:bodyPr vert="horz"/>
          <a:lstStyle>
            <a:lvl1pPr algn="r" defTabSz="914400" eaLnBrk="1" latinLnBrk="0" hangingPunct="1">
              <a:defRPr kumimoji="0" sz="1400">
                <a:solidFill>
                  <a:srgbClr val="464653"/>
                </a:solidFill>
                <a:latin typeface="Verdana" pitchFamily="34" charset="0"/>
                <a:ea typeface="+mn-ea"/>
                <a:cs typeface="Arial" pitchFamily="34" charset="0"/>
              </a:defRPr>
            </a:lvl1pPr>
          </a:lstStyle>
          <a:p>
            <a:pPr fontAlgn="base">
              <a:spcBef>
                <a:spcPct val="0"/>
              </a:spcBef>
              <a:spcAft>
                <a:spcPct val="0"/>
              </a:spcAft>
              <a:defRPr/>
            </a:pPr>
            <a:endParaRPr lang="ru-RU"/>
          </a:p>
        </p:txBody>
      </p:sp>
      <p:sp>
        <p:nvSpPr>
          <p:cNvPr id="23" name="Номер слайда 22"/>
          <p:cNvSpPr>
            <a:spLocks noGrp="1"/>
          </p:cNvSpPr>
          <p:nvPr>
            <p:ph type="sldNum" sz="quarter" idx="4"/>
          </p:nvPr>
        </p:nvSpPr>
        <p:spPr>
          <a:xfrm>
            <a:off x="612775" y="6356350"/>
            <a:ext cx="1981200" cy="365125"/>
          </a:xfrm>
          <a:prstGeom prst="rect">
            <a:avLst/>
          </a:prstGeom>
        </p:spPr>
        <p:txBody>
          <a:bodyPr vert="horz"/>
          <a:lstStyle>
            <a:lvl1pPr algn="l" defTabSz="914400" eaLnBrk="1" latinLnBrk="0" hangingPunct="1">
              <a:defRPr kumimoji="0" sz="1400">
                <a:solidFill>
                  <a:srgbClr val="464653"/>
                </a:solidFill>
                <a:latin typeface="Verdana" pitchFamily="34" charset="0"/>
                <a:ea typeface="+mn-ea"/>
                <a:cs typeface="Arial" pitchFamily="34" charset="0"/>
              </a:defRPr>
            </a:lvl1pPr>
          </a:lstStyle>
          <a:p>
            <a:pPr fontAlgn="base">
              <a:spcBef>
                <a:spcPct val="0"/>
              </a:spcBef>
              <a:spcAft>
                <a:spcPct val="0"/>
              </a:spcAft>
              <a:defRPr/>
            </a:pPr>
            <a:fld id="{2C33B8AE-8243-4989-B2AC-B7989E3E8E11}" type="slidenum">
              <a:rPr lang="ru-RU"/>
              <a:pPr fontAlgn="base">
                <a:spcBef>
                  <a:spcPct val="0"/>
                </a:spcBef>
                <a:spcAft>
                  <a:spcPct val="0"/>
                </a:spcAft>
                <a:defRPr/>
              </a:pPr>
              <a:t>‹#›</a:t>
            </a:fld>
            <a:endParaRPr lang="ru-RU"/>
          </a:p>
        </p:txBody>
      </p:sp>
      <p:sp>
        <p:nvSpPr>
          <p:cNvPr id="7175" name="Прямая соединительная линия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7176" name="Прямая соединительная линия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defTabSz="449263" eaLnBrk="0" fontAlgn="base" hangingPunct="0">
              <a:spcBef>
                <a:spcPct val="0"/>
              </a:spcBef>
              <a:spcAft>
                <a:spcPct val="0"/>
              </a:spcAft>
            </a:pPr>
            <a:endParaRPr lang="ru-RU" smtClean="0">
              <a:solidFill>
                <a:prstClr val="white"/>
              </a:solidFill>
              <a:cs typeface="Arial" panose="020B0604020202020204" pitchFamily="34" charset="0"/>
            </a:endParaRPr>
          </a:p>
        </p:txBody>
      </p:sp>
      <p:sp>
        <p:nvSpPr>
          <p:cNvPr id="10" name="Равнобедренный треугольник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Tree>
    <p:extLst>
      <p:ext uri="{BB962C8B-B14F-4D97-AF65-F5344CB8AC3E}">
        <p14:creationId xmlns:p14="http://schemas.microsoft.com/office/powerpoint/2010/main" val="2444755454"/>
      </p:ext>
    </p:extLst>
  </p:cSld>
  <p:clrMap bg1="lt1" tx1="dk1" bg2="lt2" tx2="dk2" accent1="accent1" accent2="accent2" accent3="accent3" accent4="accent4" accent5="accent5" accent6="accent6" hlink="hlink" folHlink="folHlink"/>
  <p:sldLayoutIdLst>
    <p:sldLayoutId id="2147484474" r:id="rId1"/>
    <p:sldLayoutId id="2147484475" r:id="rId2"/>
    <p:sldLayoutId id="2147484476" r:id="rId3"/>
    <p:sldLayoutId id="2147484477" r:id="rId4"/>
    <p:sldLayoutId id="2147484478" r:id="rId5"/>
    <p:sldLayoutId id="2147484479" r:id="rId6"/>
    <p:sldLayoutId id="2147484480" r:id="rId7"/>
    <p:sldLayoutId id="2147484481" r:id="rId8"/>
    <p:sldLayoutId id="2147484482" r:id="rId9"/>
    <p:sldLayoutId id="2147484483" r:id="rId10"/>
    <p:sldLayoutId id="2147484484" r:id="rId11"/>
  </p:sldLayoutIdLst>
  <p:transition>
    <p:wedge/>
  </p:transition>
  <p:hf hdr="0" ftr="0"/>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Calibri" pitchFamily="34" charset="0"/>
        </a:defRPr>
      </a:lvl2pPr>
      <a:lvl3pPr algn="l" rtl="0" eaLnBrk="0" fontAlgn="base" hangingPunct="0">
        <a:spcBef>
          <a:spcPct val="0"/>
        </a:spcBef>
        <a:spcAft>
          <a:spcPct val="0"/>
        </a:spcAft>
        <a:defRPr sz="3200">
          <a:solidFill>
            <a:schemeClr val="tx2"/>
          </a:solidFill>
          <a:latin typeface="Calibri" pitchFamily="34" charset="0"/>
        </a:defRPr>
      </a:lvl3pPr>
      <a:lvl4pPr algn="l" rtl="0" eaLnBrk="0" fontAlgn="base" hangingPunct="0">
        <a:spcBef>
          <a:spcPct val="0"/>
        </a:spcBef>
        <a:spcAft>
          <a:spcPct val="0"/>
        </a:spcAft>
        <a:defRPr sz="3200">
          <a:solidFill>
            <a:schemeClr val="tx2"/>
          </a:solidFill>
          <a:latin typeface="Calibri" pitchFamily="34" charset="0"/>
        </a:defRPr>
      </a:lvl4pPr>
      <a:lvl5pPr algn="l" rtl="0" eaLnBrk="0" fontAlgn="base" hangingPunct="0">
        <a:spcBef>
          <a:spcPct val="0"/>
        </a:spcBef>
        <a:spcAft>
          <a:spcPct val="0"/>
        </a:spcAft>
        <a:defRPr sz="3200">
          <a:solidFill>
            <a:schemeClr val="tx2"/>
          </a:solidFill>
          <a:latin typeface="Calibri" pitchFamily="34" charset="0"/>
        </a:defRPr>
      </a:lvl5pPr>
      <a:lvl6pPr marL="457200" algn="l" rtl="0" fontAlgn="base">
        <a:spcBef>
          <a:spcPct val="0"/>
        </a:spcBef>
        <a:spcAft>
          <a:spcPct val="0"/>
        </a:spcAft>
        <a:defRPr sz="3200">
          <a:solidFill>
            <a:schemeClr val="tx2"/>
          </a:solidFill>
          <a:latin typeface="Calibri" pitchFamily="34" charset="0"/>
        </a:defRPr>
      </a:lvl6pPr>
      <a:lvl7pPr marL="914400" algn="l" rtl="0" fontAlgn="base">
        <a:spcBef>
          <a:spcPct val="0"/>
        </a:spcBef>
        <a:spcAft>
          <a:spcPct val="0"/>
        </a:spcAft>
        <a:defRPr sz="3200">
          <a:solidFill>
            <a:schemeClr val="tx2"/>
          </a:solidFill>
          <a:latin typeface="Calibri" pitchFamily="34" charset="0"/>
        </a:defRPr>
      </a:lvl7pPr>
      <a:lvl8pPr marL="1371600" algn="l" rtl="0" fontAlgn="base">
        <a:spcBef>
          <a:spcPct val="0"/>
        </a:spcBef>
        <a:spcAft>
          <a:spcPct val="0"/>
        </a:spcAft>
        <a:defRPr sz="3200">
          <a:solidFill>
            <a:schemeClr val="tx2"/>
          </a:solidFill>
          <a:latin typeface="Calibri" pitchFamily="34" charset="0"/>
        </a:defRPr>
      </a:lvl8pPr>
      <a:lvl9pPr marL="1828800" algn="l" rtl="0" fontAlgn="base">
        <a:spcBef>
          <a:spcPct val="0"/>
        </a:spcBef>
        <a:spcAft>
          <a:spcPct val="0"/>
        </a:spcAft>
        <a:defRPr sz="3200">
          <a:solidFill>
            <a:schemeClr val="tx2"/>
          </a:solidFill>
          <a:latin typeface="Calibri" pitchFamily="34" charset="0"/>
        </a:defRPr>
      </a:lvl9pPr>
    </p:titleStyle>
    <p:bodyStyle>
      <a:lvl1pPr marL="273050" indent="-273050" algn="l" rtl="0" eaLnBrk="0" fontAlgn="base" hangingPunct="0">
        <a:spcBef>
          <a:spcPts val="600"/>
        </a:spcBef>
        <a:spcAft>
          <a:spcPct val="0"/>
        </a:spcAft>
        <a:buClr>
          <a:schemeClr val="accent1"/>
        </a:buClr>
        <a:buSzPct val="76000"/>
        <a:buFont typeface="Wingdings 3" panose="05040102010807070707"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anose="05040102010807070707"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anose="050401020108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anose="05000000000000000000" pitchFamily="2" charset="2"/>
        <a:buChar char=""/>
        <a:defRPr sz="2000"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anose="05000000000000000000"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1" y="6356351"/>
            <a:ext cx="2133600" cy="365125"/>
          </a:xfrm>
          <a:prstGeom prst="rect">
            <a:avLst/>
          </a:prstGeom>
        </p:spPr>
        <p:txBody>
          <a:bodyPr vert="horz" lIns="91440" tIns="45720" rIns="91440" bIns="45720" rtlCol="0" anchor="ctr"/>
          <a:lstStyle>
            <a:lvl1pPr algn="l">
              <a:defRPr sz="1131">
                <a:solidFill>
                  <a:schemeClr val="tx1">
                    <a:tint val="75000"/>
                  </a:schemeClr>
                </a:solidFill>
              </a:defRPr>
            </a:lvl1pPr>
          </a:lstStyle>
          <a:p>
            <a:fld id="{6A34D776-0428-4EA4-9A72-8FC7EE30932E}" type="datetimeFigureOut">
              <a:rPr lang="ru-RU" smtClean="0">
                <a:solidFill>
                  <a:prstClr val="black">
                    <a:tint val="75000"/>
                  </a:prstClr>
                </a:solidFill>
              </a:rPr>
              <a:pPr/>
              <a:t>16.05.2018</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1" y="6356351"/>
            <a:ext cx="2895600" cy="365125"/>
          </a:xfrm>
          <a:prstGeom prst="rect">
            <a:avLst/>
          </a:prstGeom>
        </p:spPr>
        <p:txBody>
          <a:bodyPr vert="horz" lIns="91440" tIns="45720" rIns="91440" bIns="45720" rtlCol="0" anchor="ctr"/>
          <a:lstStyle>
            <a:lvl1pPr algn="ctr">
              <a:defRPr sz="1131">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131">
                <a:solidFill>
                  <a:schemeClr val="tx1">
                    <a:tint val="75000"/>
                  </a:schemeClr>
                </a:solidFill>
              </a:defRPr>
            </a:lvl1pPr>
          </a:lstStyle>
          <a:p>
            <a:fld id="{27EAE050-53AE-4144-996B-9A7C61FF96D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28160683"/>
      </p:ext>
    </p:extLst>
  </p:cSld>
  <p:clrMap bg1="lt1" tx1="dk1" bg2="lt2" tx2="dk2" accent1="accent1" accent2="accent2" accent3="accent3" accent4="accent4" accent5="accent5" accent6="accent6" hlink="hlink" folHlink="folHlink"/>
  <p:sldLayoutIdLst>
    <p:sldLayoutId id="2147484486" r:id="rId1"/>
    <p:sldLayoutId id="2147484487" r:id="rId2"/>
    <p:sldLayoutId id="2147484488" r:id="rId3"/>
    <p:sldLayoutId id="2147484489" r:id="rId4"/>
    <p:sldLayoutId id="2147484490" r:id="rId5"/>
    <p:sldLayoutId id="2147484491" r:id="rId6"/>
    <p:sldLayoutId id="2147484492" r:id="rId7"/>
    <p:sldLayoutId id="2147484493" r:id="rId8"/>
    <p:sldLayoutId id="2147484494" r:id="rId9"/>
    <p:sldLayoutId id="2147484495" r:id="rId10"/>
    <p:sldLayoutId id="2147484496" r:id="rId11"/>
  </p:sldLayoutIdLst>
  <p:txStyles>
    <p:titleStyle>
      <a:lvl1pPr algn="ctr" defTabSz="862283" rtl="0" eaLnBrk="1" latinLnBrk="0" hangingPunct="1">
        <a:spcBef>
          <a:spcPct val="0"/>
        </a:spcBef>
        <a:buNone/>
        <a:defRPr sz="4149" kern="1200">
          <a:solidFill>
            <a:schemeClr val="tx1"/>
          </a:solidFill>
          <a:latin typeface="+mj-lt"/>
          <a:ea typeface="+mj-ea"/>
          <a:cs typeface="+mj-cs"/>
        </a:defRPr>
      </a:lvl1pPr>
    </p:titleStyle>
    <p:bodyStyle>
      <a:lvl1pPr marL="323356" indent="-323356" algn="l" defTabSz="862283" rtl="0" eaLnBrk="1" latinLnBrk="0" hangingPunct="1">
        <a:spcBef>
          <a:spcPct val="20000"/>
        </a:spcBef>
        <a:buFont typeface="Arial" panose="020B0604020202020204" pitchFamily="34" charset="0"/>
        <a:buChar char="•"/>
        <a:defRPr sz="3018" kern="1200">
          <a:solidFill>
            <a:schemeClr val="tx1"/>
          </a:solidFill>
          <a:latin typeface="+mn-lt"/>
          <a:ea typeface="+mn-ea"/>
          <a:cs typeface="+mn-cs"/>
        </a:defRPr>
      </a:lvl1pPr>
      <a:lvl2pPr marL="700605" indent="-269463" algn="l" defTabSz="862283" rtl="0" eaLnBrk="1" latinLnBrk="0" hangingPunct="1">
        <a:spcBef>
          <a:spcPct val="20000"/>
        </a:spcBef>
        <a:buFont typeface="Arial" panose="020B0604020202020204" pitchFamily="34" charset="0"/>
        <a:buChar char="–"/>
        <a:defRPr sz="2641" kern="1200">
          <a:solidFill>
            <a:schemeClr val="tx1"/>
          </a:solidFill>
          <a:latin typeface="+mn-lt"/>
          <a:ea typeface="+mn-ea"/>
          <a:cs typeface="+mn-cs"/>
        </a:defRPr>
      </a:lvl2pPr>
      <a:lvl3pPr marL="1077854" indent="-215571" algn="l" defTabSz="862283" rtl="0" eaLnBrk="1" latinLnBrk="0" hangingPunct="1">
        <a:spcBef>
          <a:spcPct val="20000"/>
        </a:spcBef>
        <a:buFont typeface="Arial" panose="020B0604020202020204" pitchFamily="34" charset="0"/>
        <a:buChar char="•"/>
        <a:defRPr sz="2263" kern="1200">
          <a:solidFill>
            <a:schemeClr val="tx1"/>
          </a:solidFill>
          <a:latin typeface="+mn-lt"/>
          <a:ea typeface="+mn-ea"/>
          <a:cs typeface="+mn-cs"/>
        </a:defRPr>
      </a:lvl3pPr>
      <a:lvl4pPr marL="1508996" indent="-215571" algn="l" defTabSz="862283" rtl="0" eaLnBrk="1" latinLnBrk="0" hangingPunct="1">
        <a:spcBef>
          <a:spcPct val="20000"/>
        </a:spcBef>
        <a:buFont typeface="Arial" panose="020B0604020202020204" pitchFamily="34" charset="0"/>
        <a:buChar char="–"/>
        <a:defRPr sz="1886" kern="1200">
          <a:solidFill>
            <a:schemeClr val="tx1"/>
          </a:solidFill>
          <a:latin typeface="+mn-lt"/>
          <a:ea typeface="+mn-ea"/>
          <a:cs typeface="+mn-cs"/>
        </a:defRPr>
      </a:lvl4pPr>
      <a:lvl5pPr marL="1940137" indent="-215571" algn="l" defTabSz="862283" rtl="0" eaLnBrk="1" latinLnBrk="0" hangingPunct="1">
        <a:spcBef>
          <a:spcPct val="20000"/>
        </a:spcBef>
        <a:buFont typeface="Arial" panose="020B0604020202020204" pitchFamily="34" charset="0"/>
        <a:buChar char="»"/>
        <a:defRPr sz="1886" kern="1200">
          <a:solidFill>
            <a:schemeClr val="tx1"/>
          </a:solidFill>
          <a:latin typeface="+mn-lt"/>
          <a:ea typeface="+mn-ea"/>
          <a:cs typeface="+mn-cs"/>
        </a:defRPr>
      </a:lvl5pPr>
      <a:lvl6pPr marL="2371279" indent="-215571" algn="l" defTabSz="862283" rtl="0" eaLnBrk="1" latinLnBrk="0" hangingPunct="1">
        <a:spcBef>
          <a:spcPct val="20000"/>
        </a:spcBef>
        <a:buFont typeface="Arial" panose="020B0604020202020204" pitchFamily="34" charset="0"/>
        <a:buChar char="•"/>
        <a:defRPr sz="1886" kern="1200">
          <a:solidFill>
            <a:schemeClr val="tx1"/>
          </a:solidFill>
          <a:latin typeface="+mn-lt"/>
          <a:ea typeface="+mn-ea"/>
          <a:cs typeface="+mn-cs"/>
        </a:defRPr>
      </a:lvl6pPr>
      <a:lvl7pPr marL="2802420" indent="-215571" algn="l" defTabSz="862283" rtl="0" eaLnBrk="1" latinLnBrk="0" hangingPunct="1">
        <a:spcBef>
          <a:spcPct val="20000"/>
        </a:spcBef>
        <a:buFont typeface="Arial" panose="020B0604020202020204" pitchFamily="34" charset="0"/>
        <a:buChar char="•"/>
        <a:defRPr sz="1886" kern="1200">
          <a:solidFill>
            <a:schemeClr val="tx1"/>
          </a:solidFill>
          <a:latin typeface="+mn-lt"/>
          <a:ea typeface="+mn-ea"/>
          <a:cs typeface="+mn-cs"/>
        </a:defRPr>
      </a:lvl7pPr>
      <a:lvl8pPr marL="3233562" indent="-215571" algn="l" defTabSz="862283" rtl="0" eaLnBrk="1" latinLnBrk="0" hangingPunct="1">
        <a:spcBef>
          <a:spcPct val="20000"/>
        </a:spcBef>
        <a:buFont typeface="Arial" panose="020B0604020202020204" pitchFamily="34" charset="0"/>
        <a:buChar char="•"/>
        <a:defRPr sz="1886" kern="1200">
          <a:solidFill>
            <a:schemeClr val="tx1"/>
          </a:solidFill>
          <a:latin typeface="+mn-lt"/>
          <a:ea typeface="+mn-ea"/>
          <a:cs typeface="+mn-cs"/>
        </a:defRPr>
      </a:lvl8pPr>
      <a:lvl9pPr marL="3664703" indent="-215571" algn="l" defTabSz="862283" rtl="0" eaLnBrk="1" latinLnBrk="0" hangingPunct="1">
        <a:spcBef>
          <a:spcPct val="20000"/>
        </a:spcBef>
        <a:buFont typeface="Arial" panose="020B0604020202020204" pitchFamily="34" charset="0"/>
        <a:buChar char="•"/>
        <a:defRPr sz="1886" kern="1200">
          <a:solidFill>
            <a:schemeClr val="tx1"/>
          </a:solidFill>
          <a:latin typeface="+mn-lt"/>
          <a:ea typeface="+mn-ea"/>
          <a:cs typeface="+mn-cs"/>
        </a:defRPr>
      </a:lvl9pPr>
    </p:bodyStyle>
    <p:otherStyle>
      <a:defPPr>
        <a:defRPr lang="ru-RU"/>
      </a:defPPr>
      <a:lvl1pPr marL="0" algn="l" defTabSz="862283" rtl="0" eaLnBrk="1" latinLnBrk="0" hangingPunct="1">
        <a:defRPr sz="1697" kern="1200">
          <a:solidFill>
            <a:schemeClr val="tx1"/>
          </a:solidFill>
          <a:latin typeface="+mn-lt"/>
          <a:ea typeface="+mn-ea"/>
          <a:cs typeface="+mn-cs"/>
        </a:defRPr>
      </a:lvl1pPr>
      <a:lvl2pPr marL="431141" algn="l" defTabSz="862283" rtl="0" eaLnBrk="1" latinLnBrk="0" hangingPunct="1">
        <a:defRPr sz="1697" kern="1200">
          <a:solidFill>
            <a:schemeClr val="tx1"/>
          </a:solidFill>
          <a:latin typeface="+mn-lt"/>
          <a:ea typeface="+mn-ea"/>
          <a:cs typeface="+mn-cs"/>
        </a:defRPr>
      </a:lvl2pPr>
      <a:lvl3pPr marL="862283" algn="l" defTabSz="862283" rtl="0" eaLnBrk="1" latinLnBrk="0" hangingPunct="1">
        <a:defRPr sz="1697" kern="1200">
          <a:solidFill>
            <a:schemeClr val="tx1"/>
          </a:solidFill>
          <a:latin typeface="+mn-lt"/>
          <a:ea typeface="+mn-ea"/>
          <a:cs typeface="+mn-cs"/>
        </a:defRPr>
      </a:lvl3pPr>
      <a:lvl4pPr marL="1293424" algn="l" defTabSz="862283" rtl="0" eaLnBrk="1" latinLnBrk="0" hangingPunct="1">
        <a:defRPr sz="1697" kern="1200">
          <a:solidFill>
            <a:schemeClr val="tx1"/>
          </a:solidFill>
          <a:latin typeface="+mn-lt"/>
          <a:ea typeface="+mn-ea"/>
          <a:cs typeface="+mn-cs"/>
        </a:defRPr>
      </a:lvl4pPr>
      <a:lvl5pPr marL="1724567" algn="l" defTabSz="862283" rtl="0" eaLnBrk="1" latinLnBrk="0" hangingPunct="1">
        <a:defRPr sz="1697" kern="1200">
          <a:solidFill>
            <a:schemeClr val="tx1"/>
          </a:solidFill>
          <a:latin typeface="+mn-lt"/>
          <a:ea typeface="+mn-ea"/>
          <a:cs typeface="+mn-cs"/>
        </a:defRPr>
      </a:lvl5pPr>
      <a:lvl6pPr marL="2155708" algn="l" defTabSz="862283" rtl="0" eaLnBrk="1" latinLnBrk="0" hangingPunct="1">
        <a:defRPr sz="1697" kern="1200">
          <a:solidFill>
            <a:schemeClr val="tx1"/>
          </a:solidFill>
          <a:latin typeface="+mn-lt"/>
          <a:ea typeface="+mn-ea"/>
          <a:cs typeface="+mn-cs"/>
        </a:defRPr>
      </a:lvl6pPr>
      <a:lvl7pPr marL="2586849" algn="l" defTabSz="862283" rtl="0" eaLnBrk="1" latinLnBrk="0" hangingPunct="1">
        <a:defRPr sz="1697" kern="1200">
          <a:solidFill>
            <a:schemeClr val="tx1"/>
          </a:solidFill>
          <a:latin typeface="+mn-lt"/>
          <a:ea typeface="+mn-ea"/>
          <a:cs typeface="+mn-cs"/>
        </a:defRPr>
      </a:lvl7pPr>
      <a:lvl8pPr marL="3017991" algn="l" defTabSz="862283" rtl="0" eaLnBrk="1" latinLnBrk="0" hangingPunct="1">
        <a:defRPr sz="1697" kern="1200">
          <a:solidFill>
            <a:schemeClr val="tx1"/>
          </a:solidFill>
          <a:latin typeface="+mn-lt"/>
          <a:ea typeface="+mn-ea"/>
          <a:cs typeface="+mn-cs"/>
        </a:defRPr>
      </a:lvl8pPr>
      <a:lvl9pPr marL="3449132" algn="l" defTabSz="862283" rtl="0" eaLnBrk="1" latinLnBrk="0" hangingPunct="1">
        <a:defRPr sz="1697"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2030185210"/>
      </p:ext>
    </p:extLst>
  </p:cSld>
  <p:clrMap bg1="lt1" tx1="dk1" bg2="lt2" tx2="dk2" accent1="accent1" accent2="accent2" accent3="accent3" accent4="accent4" accent5="accent5" accent6="accent6" hlink="hlink" folHlink="folHlink"/>
  <p:sldLayoutIdLst>
    <p:sldLayoutId id="2147484498" r:id="rId1"/>
    <p:sldLayoutId id="2147484499" r:id="rId2"/>
    <p:sldLayoutId id="2147484500" r:id="rId3"/>
    <p:sldLayoutId id="2147484501" r:id="rId4"/>
    <p:sldLayoutId id="2147484502" r:id="rId5"/>
    <p:sldLayoutId id="2147484503" r:id="rId6"/>
    <p:sldLayoutId id="2147484504" r:id="rId7"/>
    <p:sldLayoutId id="2147484505" r:id="rId8"/>
    <p:sldLayoutId id="2147484506" r:id="rId9"/>
    <p:sldLayoutId id="2147484507" r:id="rId10"/>
    <p:sldLayoutId id="2147484508" r:id="rId11"/>
    <p:sldLayoutId id="2147484509" r:id="rId12"/>
    <p:sldLayoutId id="2147484510" r:id="rId13"/>
    <p:sldLayoutId id="2147484511"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808291444"/>
      </p:ext>
    </p:extLst>
  </p:cSld>
  <p:clrMap bg1="lt1" tx1="dk1" bg2="lt2" tx2="dk2" accent1="accent1" accent2="accent2" accent3="accent3" accent4="accent4" accent5="accent5" accent6="accent6" hlink="hlink" folHlink="folHlink"/>
  <p:sldLayoutIdLst>
    <p:sldLayoutId id="2147484513" r:id="rId1"/>
    <p:sldLayoutId id="2147484514" r:id="rId2"/>
    <p:sldLayoutId id="2147484515" r:id="rId3"/>
    <p:sldLayoutId id="2147484516" r:id="rId4"/>
    <p:sldLayoutId id="2147484517" r:id="rId5"/>
    <p:sldLayoutId id="2147484518" r:id="rId6"/>
    <p:sldLayoutId id="2147484519" r:id="rId7"/>
    <p:sldLayoutId id="2147484520" r:id="rId8"/>
    <p:sldLayoutId id="2147484521" r:id="rId9"/>
    <p:sldLayoutId id="2147484522" r:id="rId10"/>
    <p:sldLayoutId id="2147484523" r:id="rId11"/>
    <p:sldLayoutId id="2147484524" r:id="rId12"/>
    <p:sldLayoutId id="2147484525" r:id="rId13"/>
    <p:sldLayoutId id="214748452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3300359961"/>
      </p:ext>
    </p:extLst>
  </p:cSld>
  <p:clrMap bg1="lt1" tx1="dk1" bg2="lt2" tx2="dk2" accent1="accent1" accent2="accent2" accent3="accent3" accent4="accent4" accent5="accent5" accent6="accent6" hlink="hlink" folHlink="folHlink"/>
  <p:sldLayoutIdLst>
    <p:sldLayoutId id="2147484528" r:id="rId1"/>
    <p:sldLayoutId id="2147484529" r:id="rId2"/>
    <p:sldLayoutId id="2147484530" r:id="rId3"/>
    <p:sldLayoutId id="2147484531" r:id="rId4"/>
    <p:sldLayoutId id="2147484532" r:id="rId5"/>
    <p:sldLayoutId id="2147484533" r:id="rId6"/>
    <p:sldLayoutId id="2147484534" r:id="rId7"/>
    <p:sldLayoutId id="2147484535" r:id="rId8"/>
    <p:sldLayoutId id="2147484536" r:id="rId9"/>
    <p:sldLayoutId id="2147484537" r:id="rId10"/>
    <p:sldLayoutId id="2147484538" r:id="rId11"/>
    <p:sldLayoutId id="2147484539" r:id="rId12"/>
    <p:sldLayoutId id="2147484540" r:id="rId13"/>
    <p:sldLayoutId id="2147484541"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1069748576"/>
      </p:ext>
    </p:extLst>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 id="2147484554" r:id="rId12"/>
    <p:sldLayoutId id="2147484555" r:id="rId13"/>
    <p:sldLayoutId id="214748455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609817654"/>
      </p:ext>
    </p:extLst>
  </p:cSld>
  <p:clrMap bg1="lt1" tx1="dk1" bg2="lt2" tx2="dk2" accent1="accent1" accent2="accent2" accent3="accent3" accent4="accent4" accent5="accent5" accent6="accent6" hlink="hlink" folHlink="folHlink"/>
  <p:sldLayoutIdLst>
    <p:sldLayoutId id="2147484558" r:id="rId1"/>
    <p:sldLayoutId id="2147484559" r:id="rId2"/>
    <p:sldLayoutId id="2147484560" r:id="rId3"/>
    <p:sldLayoutId id="2147484561" r:id="rId4"/>
    <p:sldLayoutId id="2147484562" r:id="rId5"/>
    <p:sldLayoutId id="2147484563" r:id="rId6"/>
    <p:sldLayoutId id="2147484564" r:id="rId7"/>
    <p:sldLayoutId id="2147484565" r:id="rId8"/>
    <p:sldLayoutId id="2147484566" r:id="rId9"/>
    <p:sldLayoutId id="2147484567" r:id="rId10"/>
    <p:sldLayoutId id="2147484568" r:id="rId11"/>
    <p:sldLayoutId id="2147484569" r:id="rId12"/>
    <p:sldLayoutId id="2147484570" r:id="rId13"/>
    <p:sldLayoutId id="2147484571"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3325813917"/>
      </p:ext>
    </p:extLst>
  </p:cSld>
  <p:clrMap bg1="lt1" tx1="dk1" bg2="lt2" tx2="dk2" accent1="accent1" accent2="accent2" accent3="accent3" accent4="accent4" accent5="accent5" accent6="accent6" hlink="hlink" folHlink="folHlink"/>
  <p:sldLayoutIdLst>
    <p:sldLayoutId id="2147484573" r:id="rId1"/>
    <p:sldLayoutId id="2147484574" r:id="rId2"/>
    <p:sldLayoutId id="2147484575" r:id="rId3"/>
    <p:sldLayoutId id="2147484576" r:id="rId4"/>
    <p:sldLayoutId id="2147484577" r:id="rId5"/>
    <p:sldLayoutId id="2147484578" r:id="rId6"/>
    <p:sldLayoutId id="2147484579" r:id="rId7"/>
    <p:sldLayoutId id="2147484580" r:id="rId8"/>
    <p:sldLayoutId id="2147484581" r:id="rId9"/>
    <p:sldLayoutId id="2147484582" r:id="rId10"/>
    <p:sldLayoutId id="2147484583" r:id="rId11"/>
    <p:sldLayoutId id="2147484584" r:id="rId12"/>
    <p:sldLayoutId id="2147484585" r:id="rId13"/>
    <p:sldLayoutId id="214748458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3976039742"/>
      </p:ext>
    </p:extLst>
  </p:cSld>
  <p:clrMap bg1="lt1" tx1="dk1" bg2="lt2" tx2="dk2" accent1="accent1" accent2="accent2" accent3="accent3" accent4="accent4" accent5="accent5" accent6="accent6" hlink="hlink" folHlink="folHlink"/>
  <p:sldLayoutIdLst>
    <p:sldLayoutId id="2147484588" r:id="rId1"/>
    <p:sldLayoutId id="2147484589" r:id="rId2"/>
    <p:sldLayoutId id="2147484590" r:id="rId3"/>
    <p:sldLayoutId id="2147484591" r:id="rId4"/>
    <p:sldLayoutId id="2147484592" r:id="rId5"/>
    <p:sldLayoutId id="2147484593" r:id="rId6"/>
    <p:sldLayoutId id="2147484594" r:id="rId7"/>
    <p:sldLayoutId id="2147484595" r:id="rId8"/>
    <p:sldLayoutId id="2147484596" r:id="rId9"/>
    <p:sldLayoutId id="2147484597" r:id="rId10"/>
    <p:sldLayoutId id="2147484598" r:id="rId11"/>
    <p:sldLayoutId id="2147484599" r:id="rId12"/>
    <p:sldLayoutId id="2147484600" r:id="rId13"/>
    <p:sldLayoutId id="2147484601"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74638"/>
            <a:ext cx="8226425" cy="1139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 name="Rectangle 2"/>
          <p:cNvSpPr>
            <a:spLocks noGrp="1" noChangeArrowheads="1"/>
          </p:cNvSpPr>
          <p:nvPr>
            <p:ph type="body" idx="1"/>
          </p:nvPr>
        </p:nvSpPr>
        <p:spPr bwMode="auto">
          <a:xfrm>
            <a:off x="457200" y="1600200"/>
            <a:ext cx="8226425"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Для правки структуры щелкните мышью</a:t>
            </a:r>
          </a:p>
          <a:p>
            <a:pPr lvl="1"/>
            <a:r>
              <a:rPr lang="en-GB" smtClean="0"/>
              <a:t>Второй уровень структуры</a:t>
            </a:r>
          </a:p>
          <a:p>
            <a:pPr lvl="2"/>
            <a:r>
              <a:rPr lang="en-GB" smtClean="0"/>
              <a:t>Третий уровень структуры</a:t>
            </a:r>
          </a:p>
          <a:p>
            <a:pPr lvl="3"/>
            <a:r>
              <a:rPr lang="en-GB" smtClean="0"/>
              <a:t>Четвёртый уровень структуры</a:t>
            </a:r>
          </a:p>
          <a:p>
            <a:pPr lvl="4"/>
            <a:r>
              <a:rPr lang="en-GB" smtClean="0"/>
              <a:t>Пятый уровень структуры</a:t>
            </a:r>
          </a:p>
          <a:p>
            <a:pPr lvl="4"/>
            <a:r>
              <a:rPr lang="en-GB" smtClean="0"/>
              <a:t>Шестой уровень структуры</a:t>
            </a:r>
          </a:p>
          <a:p>
            <a:pPr lvl="4"/>
            <a:r>
              <a:rPr lang="en-GB" smtClean="0"/>
              <a:t>Седьмой уровень структуры</a:t>
            </a:r>
          </a:p>
        </p:txBody>
      </p:sp>
      <p:sp>
        <p:nvSpPr>
          <p:cNvPr id="1027" name="Rectangle 3"/>
          <p:cNvSpPr>
            <a:spLocks noGrp="1" noChangeArrowheads="1"/>
          </p:cNvSpPr>
          <p:nvPr>
            <p:ph type="dt"/>
          </p:nvPr>
        </p:nvSpPr>
        <p:spPr bwMode="auto">
          <a:xfrm>
            <a:off x="457200" y="6245225"/>
            <a:ext cx="213042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fontAlgn="base">
              <a:spcBef>
                <a:spcPct val="0"/>
              </a:spcBef>
              <a:spcAft>
                <a:spcPct val="0"/>
              </a:spcAft>
              <a:defRPr/>
            </a:pPr>
            <a:endParaRPr lang="ru-RU">
              <a:latin typeface="Arial" panose="020B0604020202020204" pitchFamily="34" charset="0"/>
              <a:cs typeface="Arial" charset="0"/>
            </a:endParaRPr>
          </a:p>
        </p:txBody>
      </p:sp>
      <p:sp>
        <p:nvSpPr>
          <p:cNvPr id="1028" name="Rectangle 4"/>
          <p:cNvSpPr>
            <a:spLocks noGrp="1" noChangeArrowheads="1"/>
          </p:cNvSpPr>
          <p:nvPr>
            <p:ph type="ftr"/>
          </p:nvPr>
        </p:nvSpPr>
        <p:spPr bwMode="auto">
          <a:xfrm>
            <a:off x="3124200" y="6245225"/>
            <a:ext cx="289242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fontAlgn="base">
              <a:spcBef>
                <a:spcPct val="0"/>
              </a:spcBef>
              <a:spcAft>
                <a:spcPct val="0"/>
              </a:spcAft>
              <a:defRPr/>
            </a:pPr>
            <a:endParaRPr lang="ru-RU">
              <a:latin typeface="Arial" panose="020B0604020202020204" pitchFamily="34" charset="0"/>
              <a:cs typeface="Arial" charset="0"/>
            </a:endParaRPr>
          </a:p>
        </p:txBody>
      </p:sp>
      <p:sp>
        <p:nvSpPr>
          <p:cNvPr id="1029" name="Rectangle 5"/>
          <p:cNvSpPr>
            <a:spLocks noGrp="1" noChangeArrowheads="1"/>
          </p:cNvSpPr>
          <p:nvPr>
            <p:ph type="sldNum"/>
          </p:nvPr>
        </p:nvSpPr>
        <p:spPr bwMode="auto">
          <a:xfrm>
            <a:off x="6553200" y="6245225"/>
            <a:ext cx="213042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defTabSz="449263" fontAlgn="base">
              <a:spcBef>
                <a:spcPct val="0"/>
              </a:spcBef>
              <a:spcAft>
                <a:spcPct val="0"/>
              </a:spcAft>
              <a:defRPr/>
            </a:pPr>
            <a:fld id="{65AA7CE6-1B91-4967-B63E-6C947689C123}" type="slidenum">
              <a:rPr lang="ru-RU">
                <a:latin typeface="Arial" panose="020B0604020202020204" pitchFamily="34" charset="0"/>
                <a:cs typeface="Arial" charset="0"/>
              </a:rPr>
              <a:pPr defTabSz="449263" fontAlgn="base">
                <a:spcBef>
                  <a:spcPct val="0"/>
                </a:spcBef>
                <a:spcAft>
                  <a:spcPct val="0"/>
                </a:spcAft>
                <a:defRPr/>
              </a:pPr>
              <a:t>‹#›</a:t>
            </a:fld>
            <a:endParaRPr lang="ru-RU">
              <a:latin typeface="Arial" panose="020B0604020202020204" pitchFamily="34" charset="0"/>
              <a:cs typeface="Arial" charset="0"/>
            </a:endParaRPr>
          </a:p>
        </p:txBody>
      </p:sp>
    </p:spTree>
    <p:extLst>
      <p:ext uri="{BB962C8B-B14F-4D97-AF65-F5344CB8AC3E}">
        <p14:creationId xmlns:p14="http://schemas.microsoft.com/office/powerpoint/2010/main" val="59740461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2600" b="1" kern="1200">
          <a:solidFill>
            <a:srgbClr val="000066"/>
          </a:solidFill>
          <a:effectLst>
            <a:outerShdw blurRad="38100" dist="38100" dir="2700000" algn="tl">
              <a:srgbClr val="C0C0C0"/>
            </a:outerShdw>
          </a:effectLst>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j-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j-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j-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4244779174"/>
      </p:ext>
    </p:extLst>
  </p:cSld>
  <p:clrMap bg1="lt1" tx1="dk1" bg2="lt2" tx2="dk2" accent1="accent1" accent2="accent2" accent3="accent3" accent4="accent4" accent5="accent5" accent6="accent6" hlink="hlink" folHlink="folHlink"/>
  <p:sldLayoutIdLst>
    <p:sldLayoutId id="2147484603" r:id="rId1"/>
    <p:sldLayoutId id="2147484604" r:id="rId2"/>
    <p:sldLayoutId id="2147484605" r:id="rId3"/>
    <p:sldLayoutId id="2147484606" r:id="rId4"/>
    <p:sldLayoutId id="2147484607" r:id="rId5"/>
    <p:sldLayoutId id="2147484608" r:id="rId6"/>
    <p:sldLayoutId id="2147484609" r:id="rId7"/>
    <p:sldLayoutId id="2147484610" r:id="rId8"/>
    <p:sldLayoutId id="2147484611" r:id="rId9"/>
    <p:sldLayoutId id="2147484612" r:id="rId10"/>
    <p:sldLayoutId id="2147484613" r:id="rId11"/>
    <p:sldLayoutId id="2147484614" r:id="rId12"/>
    <p:sldLayoutId id="2147484615" r:id="rId13"/>
    <p:sldLayoutId id="214748461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03656" y="1269"/>
            <a:ext cx="8336686" cy="2159000"/>
          </a:xfrm>
          <a:prstGeom prst="rect">
            <a:avLst/>
          </a:prstGeom>
        </p:spPr>
        <p:txBody>
          <a:bodyPr wrap="square" lIns="0" tIns="0" rIns="0" bIns="0">
            <a:spAutoFit/>
          </a:bodyPr>
          <a:lstStyle>
            <a:lvl1pPr>
              <a:defRPr sz="2400" b="0" i="0">
                <a:solidFill>
                  <a:srgbClr val="FF0000"/>
                </a:solidFill>
                <a:latin typeface="Calibri"/>
                <a:cs typeface="Calibri"/>
              </a:defRPr>
            </a:lvl1pPr>
          </a:lstStyle>
          <a:p>
            <a:endParaRPr/>
          </a:p>
        </p:txBody>
      </p:sp>
      <p:sp>
        <p:nvSpPr>
          <p:cNvPr id="3" name="Holder 3"/>
          <p:cNvSpPr>
            <a:spLocks noGrp="1"/>
          </p:cNvSpPr>
          <p:nvPr>
            <p:ph type="body" idx="1"/>
          </p:nvPr>
        </p:nvSpPr>
        <p:spPr>
          <a:xfrm>
            <a:off x="211937" y="1592326"/>
            <a:ext cx="8452485" cy="4379595"/>
          </a:xfrm>
          <a:prstGeom prst="rect">
            <a:avLst/>
          </a:prstGeom>
        </p:spPr>
        <p:txBody>
          <a:bodyPr wrap="square" lIns="0" tIns="0" rIns="0" bIns="0">
            <a:spAutoFit/>
          </a:bodyPr>
          <a:lstStyle>
            <a:lvl1pPr>
              <a:defRPr sz="360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013813588"/>
      </p:ext>
    </p:extLst>
  </p:cSld>
  <p:clrMap bg1="lt1" tx1="dk1" bg2="lt2" tx2="dk2" accent1="accent1" accent2="accent2" accent3="accent3" accent4="accent4" accent5="accent5" accent6="accent6" hlink="hlink" folHlink="folHlink"/>
  <p:sldLayoutIdLst>
    <p:sldLayoutId id="2147484618" r:id="rId1"/>
    <p:sldLayoutId id="2147484619" r:id="rId2"/>
    <p:sldLayoutId id="2147484620" r:id="rId3"/>
    <p:sldLayoutId id="2147484621" r:id="rId4"/>
    <p:sldLayoutId id="214748462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1483027250"/>
      </p:ext>
    </p:extLst>
  </p:cSld>
  <p:clrMap bg1="lt1" tx1="dk1" bg2="lt2" tx2="dk2" accent1="accent1" accent2="accent2" accent3="accent3" accent4="accent4" accent5="accent5" accent6="accent6" hlink="hlink" folHlink="folHlink"/>
  <p:sldLayoutIdLst>
    <p:sldLayoutId id="2147484624" r:id="rId1"/>
    <p:sldLayoutId id="2147484625" r:id="rId2"/>
    <p:sldLayoutId id="2147484626" r:id="rId3"/>
    <p:sldLayoutId id="2147484627" r:id="rId4"/>
    <p:sldLayoutId id="2147484628" r:id="rId5"/>
    <p:sldLayoutId id="2147484629" r:id="rId6"/>
    <p:sldLayoutId id="2147484630" r:id="rId7"/>
    <p:sldLayoutId id="2147484631" r:id="rId8"/>
    <p:sldLayoutId id="2147484632" r:id="rId9"/>
    <p:sldLayoutId id="2147484633" r:id="rId10"/>
    <p:sldLayoutId id="2147484634" r:id="rId11"/>
    <p:sldLayoutId id="2147484635" r:id="rId12"/>
    <p:sldLayoutId id="2147484636" r:id="rId13"/>
    <p:sldLayoutId id="2147484637"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4212392858"/>
      </p:ext>
    </p:extLst>
  </p:cSld>
  <p:clrMap bg1="lt1" tx1="dk1" bg2="lt2" tx2="dk2" accent1="accent1" accent2="accent2" accent3="accent3" accent4="accent4" accent5="accent5" accent6="accent6" hlink="hlink" folHlink="folHlink"/>
  <p:sldLayoutIdLst>
    <p:sldLayoutId id="2147484639" r:id="rId1"/>
    <p:sldLayoutId id="2147484640" r:id="rId2"/>
    <p:sldLayoutId id="2147484641" r:id="rId3"/>
    <p:sldLayoutId id="2147484642" r:id="rId4"/>
    <p:sldLayoutId id="2147484643" r:id="rId5"/>
    <p:sldLayoutId id="2147484644" r:id="rId6"/>
    <p:sldLayoutId id="2147484645" r:id="rId7"/>
    <p:sldLayoutId id="2147484646" r:id="rId8"/>
    <p:sldLayoutId id="2147484647" r:id="rId9"/>
    <p:sldLayoutId id="2147484648" r:id="rId10"/>
    <p:sldLayoutId id="2147484649" r:id="rId11"/>
    <p:sldLayoutId id="2147484650" r:id="rId12"/>
    <p:sldLayoutId id="2147484651" r:id="rId13"/>
    <p:sldLayoutId id="214748465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smtClean="0">
                <a:solidFill>
                  <a:srgbClr val="000000"/>
                </a:solidFill>
                <a:cs typeface="Arial" charset="0"/>
              </a:defRPr>
            </a:lvl1pPr>
          </a:lstStyle>
          <a:p>
            <a:pPr defTabSz="449263" fontAlgn="base">
              <a:spcBef>
                <a:spcPct val="0"/>
              </a:spcBef>
              <a:spcAft>
                <a:spcPct val="0"/>
              </a:spcAft>
              <a:defRPr/>
            </a:pPr>
            <a:endParaRPr lang="ru-RU" altLang="ru-RU">
              <a:ea typeface="Microsoft YaHei" pitchFamily="34" charset="-122"/>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rgbClr val="000000"/>
                </a:solidFill>
                <a:cs typeface="Arial" charset="0"/>
              </a:defRPr>
            </a:lvl1pPr>
          </a:lstStyle>
          <a:p>
            <a:pPr defTabSz="449263" fontAlgn="base">
              <a:spcBef>
                <a:spcPct val="0"/>
              </a:spcBef>
              <a:spcAft>
                <a:spcPct val="0"/>
              </a:spcAft>
              <a:defRPr/>
            </a:pPr>
            <a:fld id="{254BB35F-3829-4681-8DE5-3244C9B924B9}" type="slidenum">
              <a:rPr lang="ru-RU" altLang="ru-RU">
                <a:ea typeface="Microsoft YaHei" pitchFamily="34" charset="-122"/>
              </a:rPr>
              <a:pPr defTabSz="449263" fontAlgn="base">
                <a:spcBef>
                  <a:spcPct val="0"/>
                </a:spcBef>
                <a:spcAft>
                  <a:spcPct val="0"/>
                </a:spcAft>
                <a:defRPr/>
              </a:pPr>
              <a:t>‹#›</a:t>
            </a:fld>
            <a:endParaRPr lang="ru-RU" altLang="ru-RU">
              <a:ea typeface="Microsoft YaHei" pitchFamily="34" charset="-122"/>
            </a:endParaRPr>
          </a:p>
        </p:txBody>
      </p:sp>
    </p:spTree>
    <p:extLst>
      <p:ext uri="{BB962C8B-B14F-4D97-AF65-F5344CB8AC3E}">
        <p14:creationId xmlns:p14="http://schemas.microsoft.com/office/powerpoint/2010/main" val="2493944773"/>
      </p:ext>
    </p:extLst>
  </p:cSld>
  <p:clrMap bg1="lt1" tx1="dk1" bg2="lt2" tx2="dk2" accent1="accent1" accent2="accent2" accent3="accent3" accent4="accent4" accent5="accent5" accent6="accent6" hlink="hlink" folHlink="folHlink"/>
  <p:sldLayoutIdLst>
    <p:sldLayoutId id="2147484654" r:id="rId1"/>
    <p:sldLayoutId id="2147484655" r:id="rId2"/>
    <p:sldLayoutId id="2147484656" r:id="rId3"/>
    <p:sldLayoutId id="2147484657" r:id="rId4"/>
    <p:sldLayoutId id="2147484658" r:id="rId5"/>
    <p:sldLayoutId id="2147484659" r:id="rId6"/>
    <p:sldLayoutId id="2147484660" r:id="rId7"/>
    <p:sldLayoutId id="2147484661" r:id="rId8"/>
    <p:sldLayoutId id="2147484662" r:id="rId9"/>
    <p:sldLayoutId id="2147484663" r:id="rId10"/>
    <p:sldLayoutId id="2147484664" r:id="rId11"/>
    <p:sldLayoutId id="2147484665" r:id="rId12"/>
    <p:sldLayoutId id="2147484666" r:id="rId13"/>
    <p:sldLayoutId id="2147484667"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76375" y="652526"/>
            <a:ext cx="7667625" cy="0"/>
          </a:xfrm>
          <a:custGeom>
            <a:avLst/>
            <a:gdLst/>
            <a:ahLst/>
            <a:cxnLst/>
            <a:rect l="l" t="t" r="r" b="b"/>
            <a:pathLst>
              <a:path w="7667625">
                <a:moveTo>
                  <a:pt x="0" y="0"/>
                </a:moveTo>
                <a:lnTo>
                  <a:pt x="7667625" y="0"/>
                </a:lnTo>
              </a:path>
            </a:pathLst>
          </a:custGeom>
          <a:ln w="28575">
            <a:solidFill>
              <a:srgbClr val="1F487C"/>
            </a:solidFill>
          </a:ln>
        </p:spPr>
        <p:txBody>
          <a:bodyPr wrap="square" lIns="0" tIns="0" rIns="0" bIns="0" rtlCol="0"/>
          <a:lstStyle/>
          <a:p>
            <a:endParaRPr smtClean="0">
              <a:solidFill>
                <a:prstClr val="black"/>
              </a:solidFill>
            </a:endParaRPr>
          </a:p>
        </p:txBody>
      </p:sp>
      <p:sp>
        <p:nvSpPr>
          <p:cNvPr id="2" name="Holder 2"/>
          <p:cNvSpPr>
            <a:spLocks noGrp="1"/>
          </p:cNvSpPr>
          <p:nvPr>
            <p:ph type="title"/>
          </p:nvPr>
        </p:nvSpPr>
        <p:spPr>
          <a:xfrm>
            <a:off x="176022" y="79779"/>
            <a:ext cx="8791955" cy="526415"/>
          </a:xfrm>
          <a:prstGeom prst="rect">
            <a:avLst/>
          </a:prstGeom>
        </p:spPr>
        <p:txBody>
          <a:bodyPr wrap="square" lIns="0" tIns="0" rIns="0" bIns="0">
            <a:spAutoFit/>
          </a:bodyPr>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a:xfrm>
            <a:off x="519912" y="1223899"/>
            <a:ext cx="8104174" cy="2159635"/>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59348212"/>
      </p:ext>
    </p:extLst>
  </p:cSld>
  <p:clrMap bg1="lt1" tx1="dk1" bg2="lt2" tx2="dk2" accent1="accent1" accent2="accent2" accent3="accent3" accent4="accent4" accent5="accent5" accent6="accent6" hlink="hlink" folHlink="folHlink"/>
  <p:sldLayoutIdLst>
    <p:sldLayoutId id="2147484669" r:id="rId1"/>
    <p:sldLayoutId id="2147484670" r:id="rId2"/>
    <p:sldLayoutId id="2147484671" r:id="rId3"/>
    <p:sldLayoutId id="2147484672" r:id="rId4"/>
    <p:sldLayoutId id="214748467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nl-B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30DBB-9FD5-43E7-88F1-55A569E9525E}" type="datetimeFigureOut">
              <a:rPr lang="nl-BE">
                <a:solidFill>
                  <a:prstClr val="black">
                    <a:tint val="75000"/>
                  </a:prstClr>
                </a:solidFill>
              </a:rPr>
              <a:pPr/>
              <a:t>16/05/2018</a:t>
            </a:fld>
            <a:endParaRPr lang="nl-BE">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336665-E7E9-4861-9ADF-F11A47CBAD79}" type="slidenum">
              <a:rPr lang="nl-BE">
                <a:solidFill>
                  <a:prstClr val="black">
                    <a:tint val="75000"/>
                  </a:prstClr>
                </a:solidFill>
              </a:rPr>
              <a:pPr/>
              <a:t>‹#›</a:t>
            </a:fld>
            <a:endParaRPr lang="nl-BE">
              <a:solidFill>
                <a:prstClr val="black">
                  <a:tint val="75000"/>
                </a:prstClr>
              </a:solidFill>
            </a:endParaRPr>
          </a:p>
        </p:txBody>
      </p:sp>
    </p:spTree>
    <p:extLst>
      <p:ext uri="{BB962C8B-B14F-4D97-AF65-F5344CB8AC3E}">
        <p14:creationId xmlns:p14="http://schemas.microsoft.com/office/powerpoint/2010/main" val="588188512"/>
      </p:ext>
    </p:extLst>
  </p:cSld>
  <p:clrMap bg1="lt1" tx1="dk1" bg2="lt2" tx2="dk2" accent1="accent1" accent2="accent2" accent3="accent3" accent4="accent4" accent5="accent5" accent6="accent6" hlink="hlink" folHlink="folHlink"/>
  <p:sldLayoutIdLst>
    <p:sldLayoutId id="2147484675" r:id="rId1"/>
    <p:sldLayoutId id="2147484676" r:id="rId2"/>
    <p:sldLayoutId id="2147484677" r:id="rId3"/>
    <p:sldLayoutId id="2147484678" r:id="rId4"/>
    <p:sldLayoutId id="2147484679" r:id="rId5"/>
    <p:sldLayoutId id="2147484680" r:id="rId6"/>
    <p:sldLayoutId id="2147484681" r:id="rId7"/>
    <p:sldLayoutId id="2147484682" r:id="rId8"/>
    <p:sldLayoutId id="2147484683" r:id="rId9"/>
    <p:sldLayoutId id="2147484684" r:id="rId10"/>
    <p:sldLayoutId id="2147484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4339"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506CD95-8218-4E97-9B38-BDB41BE138E5}" type="datetime1">
              <a:rPr lang="ru-RU">
                <a:solidFill>
                  <a:prstClr val="black">
                    <a:tint val="75000"/>
                  </a:prstClr>
                </a:solidFill>
              </a:rPr>
              <a:pPr>
                <a:defRPr/>
              </a:pPr>
              <a:t>16.05.2018</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tx1">
                    <a:tint val="75000"/>
                  </a:schemeClr>
                </a:solidFill>
                <a:latin typeface="+mn-lt"/>
                <a:cs typeface="+mn-cs"/>
              </a:defRPr>
            </a:lvl1pPr>
          </a:lstStyle>
          <a:p>
            <a:pPr>
              <a:defRPr/>
            </a:pPr>
            <a:r>
              <a:rPr lang="ru-RU">
                <a:solidFill>
                  <a:prstClr val="black">
                    <a:tint val="75000"/>
                  </a:prstClr>
                </a:solidFill>
              </a:rPr>
              <a:t>Мокрецова Н.В.</a:t>
            </a: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FD795B4-777E-43AC-A1E0-D36711E2B62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57275633"/>
      </p:ext>
    </p:extLst>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31" r:id="rId6"/>
    <p:sldLayoutId id="2147484132" r:id="rId7"/>
    <p:sldLayoutId id="2147484133" r:id="rId8"/>
    <p:sldLayoutId id="2147484134" r:id="rId9"/>
    <p:sldLayoutId id="2147484135" r:id="rId10"/>
    <p:sldLayoutId id="2147484136"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5940" y="-19811"/>
            <a:ext cx="8072119" cy="1125855"/>
          </a:xfrm>
          <a:prstGeom prst="rect">
            <a:avLst/>
          </a:prstGeom>
        </p:spPr>
        <p:txBody>
          <a:bodyPr wrap="square" lIns="0" tIns="0" rIns="0" bIns="0">
            <a:spAutoFit/>
          </a:bodyPr>
          <a:lstStyle>
            <a:lvl1pPr>
              <a:defRPr sz="20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a:xfrm>
            <a:off x="533349" y="1380490"/>
            <a:ext cx="8077301" cy="3170554"/>
          </a:xfrm>
          <a:prstGeom prst="rect">
            <a:avLst/>
          </a:prstGeom>
        </p:spPr>
        <p:txBody>
          <a:bodyPr wrap="square" lIns="0" tIns="0" rIns="0" bIns="0">
            <a:spAutoFit/>
          </a:bodyPr>
          <a:lstStyle>
            <a:lvl1pPr>
              <a:defRPr sz="1800" b="0" i="0">
                <a:solidFill>
                  <a:srgbClr val="006FC0"/>
                </a:solidFill>
                <a:latin typeface="Times New Roman"/>
                <a:cs typeface="Times New Roman"/>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cs typeface="Arial" charset="0"/>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cs typeface="Arial" charset="0"/>
              </a:rPr>
              <a:pPr/>
              <a:t>5/16/2018</a:t>
            </a:fld>
            <a:endParaRPr lang="en-US">
              <a:solidFill>
                <a:prstClr val="black">
                  <a:tint val="75000"/>
                </a:prstClr>
              </a:solidFill>
              <a:cs typeface="Arial" charset="0"/>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cs typeface="Arial" charset="0"/>
              </a:rPr>
              <a:pPr/>
              <a:t>‹#›</a:t>
            </a:fld>
            <a:endParaRPr>
              <a:solidFill>
                <a:prstClr val="black">
                  <a:tint val="75000"/>
                </a:prstClr>
              </a:solidFill>
              <a:cs typeface="Arial" charset="0"/>
            </a:endParaRPr>
          </a:p>
        </p:txBody>
      </p:sp>
    </p:spTree>
    <p:extLst>
      <p:ext uri="{BB962C8B-B14F-4D97-AF65-F5344CB8AC3E}">
        <p14:creationId xmlns:p14="http://schemas.microsoft.com/office/powerpoint/2010/main" val="2419567421"/>
      </p:ext>
    </p:extLst>
  </p:cSld>
  <p:clrMap bg1="lt1" tx1="dk1" bg2="lt2" tx2="dk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76375" y="652526"/>
            <a:ext cx="7667625" cy="0"/>
          </a:xfrm>
          <a:custGeom>
            <a:avLst/>
            <a:gdLst/>
            <a:ahLst/>
            <a:cxnLst/>
            <a:rect l="l" t="t" r="r" b="b"/>
            <a:pathLst>
              <a:path w="7667625">
                <a:moveTo>
                  <a:pt x="0" y="0"/>
                </a:moveTo>
                <a:lnTo>
                  <a:pt x="7667625" y="0"/>
                </a:lnTo>
              </a:path>
            </a:pathLst>
          </a:custGeom>
          <a:ln w="28575">
            <a:solidFill>
              <a:srgbClr val="1F487C"/>
            </a:solidFill>
          </a:ln>
        </p:spPr>
        <p:txBody>
          <a:bodyPr wrap="square" lIns="0" tIns="0" rIns="0" bIns="0" rtlCol="0"/>
          <a:lstStyle/>
          <a:p>
            <a:endParaRPr smtClean="0">
              <a:solidFill>
                <a:prstClr val="black"/>
              </a:solidFill>
            </a:endParaRPr>
          </a:p>
        </p:txBody>
      </p:sp>
      <p:sp>
        <p:nvSpPr>
          <p:cNvPr id="2" name="Holder 2"/>
          <p:cNvSpPr>
            <a:spLocks noGrp="1"/>
          </p:cNvSpPr>
          <p:nvPr>
            <p:ph type="title"/>
          </p:nvPr>
        </p:nvSpPr>
        <p:spPr>
          <a:xfrm>
            <a:off x="176022" y="79779"/>
            <a:ext cx="8791955" cy="526415"/>
          </a:xfrm>
          <a:prstGeom prst="rect">
            <a:avLst/>
          </a:prstGeom>
        </p:spPr>
        <p:txBody>
          <a:bodyPr wrap="square" lIns="0" tIns="0" rIns="0" bIns="0">
            <a:spAutoFit/>
          </a:bodyPr>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a:xfrm>
            <a:off x="519912" y="1223899"/>
            <a:ext cx="8104174" cy="2159635"/>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84252184"/>
      </p:ext>
    </p:extLst>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76375" y="652526"/>
            <a:ext cx="7667625" cy="0"/>
          </a:xfrm>
          <a:custGeom>
            <a:avLst/>
            <a:gdLst/>
            <a:ahLst/>
            <a:cxnLst/>
            <a:rect l="l" t="t" r="r" b="b"/>
            <a:pathLst>
              <a:path w="7667625">
                <a:moveTo>
                  <a:pt x="0" y="0"/>
                </a:moveTo>
                <a:lnTo>
                  <a:pt x="7667625" y="0"/>
                </a:lnTo>
              </a:path>
            </a:pathLst>
          </a:custGeom>
          <a:ln w="28575">
            <a:solidFill>
              <a:srgbClr val="1F487C"/>
            </a:solidFill>
          </a:ln>
        </p:spPr>
        <p:txBody>
          <a:bodyPr wrap="square" lIns="0" tIns="0" rIns="0" bIns="0" rtlCol="0"/>
          <a:lstStyle/>
          <a:p>
            <a:endParaRPr smtClean="0">
              <a:solidFill>
                <a:prstClr val="black"/>
              </a:solidFill>
            </a:endParaRPr>
          </a:p>
        </p:txBody>
      </p:sp>
      <p:sp>
        <p:nvSpPr>
          <p:cNvPr id="2" name="Holder 2"/>
          <p:cNvSpPr>
            <a:spLocks noGrp="1"/>
          </p:cNvSpPr>
          <p:nvPr>
            <p:ph type="title"/>
          </p:nvPr>
        </p:nvSpPr>
        <p:spPr>
          <a:xfrm>
            <a:off x="176022" y="79779"/>
            <a:ext cx="8791955" cy="526415"/>
          </a:xfrm>
          <a:prstGeom prst="rect">
            <a:avLst/>
          </a:prstGeom>
        </p:spPr>
        <p:txBody>
          <a:bodyPr wrap="square" lIns="0" tIns="0" rIns="0" bIns="0">
            <a:spAutoFit/>
          </a:bodyPr>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a:xfrm>
            <a:off x="519912" y="1223899"/>
            <a:ext cx="8104174" cy="2159635"/>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380377364"/>
      </p:ext>
    </p:extLst>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76375" y="652526"/>
            <a:ext cx="7667625" cy="0"/>
          </a:xfrm>
          <a:custGeom>
            <a:avLst/>
            <a:gdLst/>
            <a:ahLst/>
            <a:cxnLst/>
            <a:rect l="l" t="t" r="r" b="b"/>
            <a:pathLst>
              <a:path w="7667625">
                <a:moveTo>
                  <a:pt x="0" y="0"/>
                </a:moveTo>
                <a:lnTo>
                  <a:pt x="7667625" y="0"/>
                </a:lnTo>
              </a:path>
            </a:pathLst>
          </a:custGeom>
          <a:ln w="28575">
            <a:solidFill>
              <a:srgbClr val="1F487C"/>
            </a:solidFill>
          </a:ln>
        </p:spPr>
        <p:txBody>
          <a:bodyPr wrap="square" lIns="0" tIns="0" rIns="0" bIns="0" rtlCol="0"/>
          <a:lstStyle/>
          <a:p>
            <a:endParaRPr smtClean="0">
              <a:solidFill>
                <a:prstClr val="black"/>
              </a:solidFill>
            </a:endParaRPr>
          </a:p>
        </p:txBody>
      </p:sp>
      <p:sp>
        <p:nvSpPr>
          <p:cNvPr id="2" name="Holder 2"/>
          <p:cNvSpPr>
            <a:spLocks noGrp="1"/>
          </p:cNvSpPr>
          <p:nvPr>
            <p:ph type="title"/>
          </p:nvPr>
        </p:nvSpPr>
        <p:spPr>
          <a:xfrm>
            <a:off x="176022" y="79779"/>
            <a:ext cx="8791955" cy="526415"/>
          </a:xfrm>
          <a:prstGeom prst="rect">
            <a:avLst/>
          </a:prstGeom>
        </p:spPr>
        <p:txBody>
          <a:bodyPr wrap="square" lIns="0" tIns="0" rIns="0" bIns="0">
            <a:spAutoFit/>
          </a:bodyPr>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a:xfrm>
            <a:off x="519912" y="1223899"/>
            <a:ext cx="8104174" cy="2159635"/>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649779616"/>
      </p:ext>
    </p:extLst>
  </p:cSld>
  <p:clrMap bg1="lt1" tx1="dk1" bg2="lt2" tx2="dk2" accent1="accent1" accent2="accent2" accent3="accent3" accent4="accent4" accent5="accent5" accent6="accent6" hlink="hlink" folHlink="folHlink"/>
  <p:sldLayoutIdLst>
    <p:sldLayoutId id="2147484210" r:id="rId1"/>
    <p:sldLayoutId id="2147484211" r:id="rId2"/>
    <p:sldLayoutId id="2147484212" r:id="rId3"/>
    <p:sldLayoutId id="2147484213" r:id="rId4"/>
    <p:sldLayoutId id="2147484214"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76375" y="652526"/>
            <a:ext cx="7667625" cy="0"/>
          </a:xfrm>
          <a:custGeom>
            <a:avLst/>
            <a:gdLst/>
            <a:ahLst/>
            <a:cxnLst/>
            <a:rect l="l" t="t" r="r" b="b"/>
            <a:pathLst>
              <a:path w="7667625">
                <a:moveTo>
                  <a:pt x="0" y="0"/>
                </a:moveTo>
                <a:lnTo>
                  <a:pt x="7667625" y="0"/>
                </a:lnTo>
              </a:path>
            </a:pathLst>
          </a:custGeom>
          <a:ln w="28575">
            <a:solidFill>
              <a:srgbClr val="1F487C"/>
            </a:solidFill>
          </a:ln>
        </p:spPr>
        <p:txBody>
          <a:bodyPr wrap="square" lIns="0" tIns="0" rIns="0" bIns="0" rtlCol="0"/>
          <a:lstStyle/>
          <a:p>
            <a:endParaRPr smtClean="0">
              <a:solidFill>
                <a:prstClr val="black"/>
              </a:solidFill>
            </a:endParaRPr>
          </a:p>
        </p:txBody>
      </p:sp>
      <p:sp>
        <p:nvSpPr>
          <p:cNvPr id="2" name="Holder 2"/>
          <p:cNvSpPr>
            <a:spLocks noGrp="1"/>
          </p:cNvSpPr>
          <p:nvPr>
            <p:ph type="title"/>
          </p:nvPr>
        </p:nvSpPr>
        <p:spPr>
          <a:xfrm>
            <a:off x="176022" y="79779"/>
            <a:ext cx="8791955" cy="526415"/>
          </a:xfrm>
          <a:prstGeom prst="rect">
            <a:avLst/>
          </a:prstGeom>
        </p:spPr>
        <p:txBody>
          <a:bodyPr wrap="square" lIns="0" tIns="0" rIns="0" bIns="0">
            <a:spAutoFit/>
          </a:bodyPr>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a:xfrm>
            <a:off x="519912" y="1223899"/>
            <a:ext cx="8104174" cy="2159635"/>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63882117"/>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76375" y="652526"/>
            <a:ext cx="7667625" cy="0"/>
          </a:xfrm>
          <a:custGeom>
            <a:avLst/>
            <a:gdLst/>
            <a:ahLst/>
            <a:cxnLst/>
            <a:rect l="l" t="t" r="r" b="b"/>
            <a:pathLst>
              <a:path w="7667625">
                <a:moveTo>
                  <a:pt x="0" y="0"/>
                </a:moveTo>
                <a:lnTo>
                  <a:pt x="7667625" y="0"/>
                </a:lnTo>
              </a:path>
            </a:pathLst>
          </a:custGeom>
          <a:ln w="28575">
            <a:solidFill>
              <a:srgbClr val="1F487C"/>
            </a:solidFill>
          </a:ln>
        </p:spPr>
        <p:txBody>
          <a:bodyPr wrap="square" lIns="0" tIns="0" rIns="0" bIns="0" rtlCol="0"/>
          <a:lstStyle/>
          <a:p>
            <a:endParaRPr smtClean="0">
              <a:solidFill>
                <a:prstClr val="black"/>
              </a:solidFill>
            </a:endParaRPr>
          </a:p>
        </p:txBody>
      </p:sp>
      <p:sp>
        <p:nvSpPr>
          <p:cNvPr id="2" name="Holder 2"/>
          <p:cNvSpPr>
            <a:spLocks noGrp="1"/>
          </p:cNvSpPr>
          <p:nvPr>
            <p:ph type="title"/>
          </p:nvPr>
        </p:nvSpPr>
        <p:spPr>
          <a:xfrm>
            <a:off x="176022" y="79779"/>
            <a:ext cx="8791955" cy="526415"/>
          </a:xfrm>
          <a:prstGeom prst="rect">
            <a:avLst/>
          </a:prstGeom>
        </p:spPr>
        <p:txBody>
          <a:bodyPr wrap="square" lIns="0" tIns="0" rIns="0" bIns="0">
            <a:spAutoFit/>
          </a:bodyPr>
          <a:lstStyle>
            <a:lvl1pPr>
              <a:defRPr sz="2000" b="0" i="0">
                <a:solidFill>
                  <a:srgbClr val="1F487C"/>
                </a:solidFill>
                <a:latin typeface="Arial"/>
                <a:cs typeface="Arial"/>
              </a:defRPr>
            </a:lvl1pPr>
          </a:lstStyle>
          <a:p>
            <a:endParaRPr/>
          </a:p>
        </p:txBody>
      </p:sp>
      <p:sp>
        <p:nvSpPr>
          <p:cNvPr id="3" name="Holder 3"/>
          <p:cNvSpPr>
            <a:spLocks noGrp="1"/>
          </p:cNvSpPr>
          <p:nvPr>
            <p:ph type="body" idx="1"/>
          </p:nvPr>
        </p:nvSpPr>
        <p:spPr>
          <a:xfrm>
            <a:off x="519912" y="1223899"/>
            <a:ext cx="8104174" cy="2159635"/>
          </a:xfrm>
          <a:prstGeom prst="rect">
            <a:avLst/>
          </a:prstGeom>
        </p:spPr>
        <p:txBody>
          <a:bodyPr wrap="square" lIns="0" tIns="0" rIns="0" bIns="0">
            <a:spAutoFit/>
          </a:bodyPr>
          <a:lstStyle>
            <a:lvl1pPr>
              <a:defRPr sz="24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5/16/2018</a:t>
            </a:fld>
            <a:endParaRPr lang="en-US">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028852667"/>
      </p:ext>
    </p:extLst>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8.xml"/><Relationship Id="rId1" Type="http://schemas.openxmlformats.org/officeDocument/2006/relationships/slideLayout" Target="../slideLayouts/slideLayout52.xml"/></Relationships>
</file>

<file path=ppt/slides/_rels/slide1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5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9.xml"/></Relationships>
</file>

<file path=ppt/slides/_rels/slide1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1.xml"/><Relationship Id="rId1" Type="http://schemas.openxmlformats.org/officeDocument/2006/relationships/slideLayout" Target="../slideLayouts/slideLayout6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45.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8" Type="http://schemas.openxmlformats.org/officeDocument/2006/relationships/hyperlink" Target="http://demo.garant.ru/document?id=70253464&amp;amp;sub=8327" TargetMode="External"/><Relationship Id="rId3" Type="http://schemas.openxmlformats.org/officeDocument/2006/relationships/hyperlink" Target="http://demo.garant.ru/document?id=70253464&amp;amp;sub=3316" TargetMode="External"/><Relationship Id="rId7" Type="http://schemas.openxmlformats.org/officeDocument/2006/relationships/hyperlink" Target="http://demo.garant.ru/document?id=70253464&amp;amp;sub=76" TargetMode="External"/><Relationship Id="rId2" Type="http://schemas.openxmlformats.org/officeDocument/2006/relationships/hyperlink" Target="http://demo.garant.ru/document?id=70253464&amp;amp;sub=31100" TargetMode="External"/><Relationship Id="rId1" Type="http://schemas.openxmlformats.org/officeDocument/2006/relationships/slideLayout" Target="../slideLayouts/slideLayout2.xml"/><Relationship Id="rId6" Type="http://schemas.openxmlformats.org/officeDocument/2006/relationships/hyperlink" Target="http://demo.garant.ru/document?id=70253464&amp;amp;sub=7030" TargetMode="External"/><Relationship Id="rId5" Type="http://schemas.openxmlformats.org/officeDocument/2006/relationships/hyperlink" Target="http://demo.garant.ru/document?id=70253464&amp;amp;sub=3712" TargetMode="External"/><Relationship Id="rId4" Type="http://schemas.openxmlformats.org/officeDocument/2006/relationships/hyperlink" Target="http://demo.garant.ru/document?id=70253464&amp;amp;sub=379" TargetMode="External"/><Relationship Id="rId9" Type="http://schemas.openxmlformats.org/officeDocument/2006/relationships/hyperlink" Target="http://demo.garant.ru/document?id=70253464&amp;amp;sub=93128"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55.xml"/></Relationships>
</file>

<file path=ppt/slides/_rels/slide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5.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55.xml"/></Relationships>
</file>

<file path=ppt/slides/_rels/slide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55.xml"/></Relationships>
</file>

<file path=ppt/slides/_rels/slide5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4.xml"/></Relationships>
</file>

<file path=ppt/slides/_rels/slide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5.xml"/></Relationships>
</file>

<file path=ppt/slides/_rels/slide59.xml.rels><?xml version="1.0" encoding="UTF-8" standalone="yes"?>
<Relationships xmlns="http://schemas.openxmlformats.org/package/2006/relationships"><Relationship Id="rId2" Type="http://schemas.openxmlformats.org/officeDocument/2006/relationships/hyperlink" Target="http://mini.1gzakaz.ru/#/document/99/499011838/XA00MBO2N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mini.1gzakaz.ru/#/document/99/555603326/" TargetMode="External"/><Relationship Id="rId2" Type="http://schemas.openxmlformats.org/officeDocument/2006/relationships/hyperlink" Target="http://mini.1gzakaz.ru/#/document/99/555603326/XA00LUO2M6/"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mini.1gzakaz.ru/#/document/99/902209774/XA00M1M2LT/"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mini.1gzakaz.ru/#/document/99/542610498/" TargetMode="External"/><Relationship Id="rId2" Type="http://schemas.openxmlformats.org/officeDocument/2006/relationships/hyperlink" Target="http://mini.1gzakaz.ru/#/document/99/542610498/XA00M6C2M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mini.1gzakaz.ru/#/document/16/38484/dfaswz1o6a/"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www.zakupki.gov.ru/epz/order/notice/ea44/view/common-info.html?regNumber=0195100000214000351" TargetMode="External"/><Relationship Id="rId1" Type="http://schemas.openxmlformats.org/officeDocument/2006/relationships/slideLayout" Target="../slideLayouts/slideLayout8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75.xml.rels><?xml version="1.0" encoding="UTF-8" standalone="yes"?>
<Relationships xmlns="http://schemas.openxmlformats.org/package/2006/relationships"><Relationship Id="rId3" Type="http://schemas.openxmlformats.org/officeDocument/2006/relationships/hyperlink" Target="http://zakupki.gov.ru/pgz/public/action/contracts/info/common_info/show?contractId=7879678" TargetMode="External"/><Relationship Id="rId2" Type="http://schemas.openxmlformats.org/officeDocument/2006/relationships/hyperlink" Target="http://zakupki.gov.ru/" TargetMode="External"/><Relationship Id="rId1" Type="http://schemas.openxmlformats.org/officeDocument/2006/relationships/slideLayout" Target="../slideLayouts/slideLayout138.xml"/></Relationships>
</file>

<file path=ppt/slides/_rels/slide76.xml.rels><?xml version="1.0" encoding="UTF-8" standalone="yes"?>
<Relationships xmlns="http://schemas.openxmlformats.org/package/2006/relationships"><Relationship Id="rId3" Type="http://schemas.openxmlformats.org/officeDocument/2006/relationships/hyperlink" Target="http://zakupki.gov.ru/pgz/public/action/orders/info/common_info/show?notificationId=5995827" TargetMode="External"/><Relationship Id="rId2" Type="http://schemas.openxmlformats.org/officeDocument/2006/relationships/hyperlink" Target="http://zakupki.gov.ru/pgz/public/action/contracts/info/common_info/show?contractId=8244558" TargetMode="External"/><Relationship Id="rId1" Type="http://schemas.openxmlformats.org/officeDocument/2006/relationships/slideLayout" Target="../slideLayouts/slideLayout152.xml"/><Relationship Id="rId4" Type="http://schemas.openxmlformats.org/officeDocument/2006/relationships/hyperlink" Target="http://zakupki.gov.ru/pgz/public/action/contracts/info/common_info/show?contractId=8265318"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zakupki.gov.ru/epz/contract/contractCard/common-info.html?reestrNumber=0158200001314000974" TargetMode="External"/><Relationship Id="rId2" Type="http://schemas.openxmlformats.org/officeDocument/2006/relationships/hyperlink" Target="http://zakupki.gov.ru/pgz/public/action/organization/view?source=epz&amp;organizationCode=01582000013" TargetMode="External"/><Relationship Id="rId1" Type="http://schemas.openxmlformats.org/officeDocument/2006/relationships/slideLayout" Target="../slideLayouts/slideLayout166.xml"/><Relationship Id="rId5" Type="http://schemas.openxmlformats.org/officeDocument/2006/relationships/hyperlink" Target="http://zakupki.gov.ru/epz/contract/contractCard/common-info.html?reestrNumber=0164200003814000523" TargetMode="External"/><Relationship Id="rId4" Type="http://schemas.openxmlformats.org/officeDocument/2006/relationships/hyperlink" Target="http://zakupki.gov.ru/pgz/public/action/organization/view?source=epz&amp;organizationCode=01642000038"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9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0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4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01.xml"/></Relationships>
</file>

<file path=ppt/slides/_rels/slide94.xml.rels><?xml version="1.0" encoding="UTF-8" standalone="yes"?>
<Relationships xmlns="http://schemas.openxmlformats.org/package/2006/relationships"><Relationship Id="rId3" Type="http://schemas.openxmlformats.org/officeDocument/2006/relationships/hyperlink" Target="#sub_222222"/><Relationship Id="rId7" Type="http://schemas.openxmlformats.org/officeDocument/2006/relationships/hyperlink" Target="#sub_1503"/><Relationship Id="rId2" Type="http://schemas.openxmlformats.org/officeDocument/2006/relationships/hyperlink" Target="#sub_202222"/><Relationship Id="rId1" Type="http://schemas.openxmlformats.org/officeDocument/2006/relationships/slideLayout" Target="../slideLayouts/slideLayout201.xml"/><Relationship Id="rId6" Type="http://schemas.openxmlformats.org/officeDocument/2006/relationships/hyperlink" Target="#sub_77777"/><Relationship Id="rId5" Type="http://schemas.openxmlformats.org/officeDocument/2006/relationships/hyperlink" Target="#sub_1111"/><Relationship Id="rId4" Type="http://schemas.openxmlformats.org/officeDocument/2006/relationships/hyperlink" Target="#sub_202444"/></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0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0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custGeom>
            <a:avLst/>
            <a:gdLst/>
            <a:ahLst/>
            <a:cxnLst/>
            <a:rect l="l" t="t" r="r" b="b"/>
            <a:pathLst>
              <a:path w="9144000" h="6858000">
                <a:moveTo>
                  <a:pt x="4577080" y="0"/>
                </a:moveTo>
                <a:lnTo>
                  <a:pt x="5003" y="0"/>
                </a:lnTo>
                <a:lnTo>
                  <a:pt x="0" y="3417062"/>
                </a:lnTo>
                <a:lnTo>
                  <a:pt x="0" y="6846112"/>
                </a:lnTo>
                <a:lnTo>
                  <a:pt x="4567047" y="6858000"/>
                </a:lnTo>
                <a:lnTo>
                  <a:pt x="9139047" y="6858000"/>
                </a:lnTo>
                <a:lnTo>
                  <a:pt x="9144000" y="3440811"/>
                </a:lnTo>
                <a:lnTo>
                  <a:pt x="9144000" y="11938"/>
                </a:lnTo>
                <a:lnTo>
                  <a:pt x="4577080" y="0"/>
                </a:lnTo>
                <a:close/>
              </a:path>
            </a:pathLst>
          </a:custGeom>
          <a:solidFill>
            <a:srgbClr val="1F21C3"/>
          </a:solidFill>
        </p:spPr>
        <p:txBody>
          <a:bodyPr wrap="square" lIns="0" tIns="0" rIns="0" bIns="0" rtlCol="0"/>
          <a:lstStyle/>
          <a:p>
            <a:pPr fontAlgn="base">
              <a:spcBef>
                <a:spcPct val="0"/>
              </a:spcBef>
              <a:spcAft>
                <a:spcPct val="0"/>
              </a:spcAft>
            </a:pPr>
            <a:endParaRPr>
              <a:solidFill>
                <a:prstClr val="black"/>
              </a:solidFill>
              <a:latin typeface="Arial" charset="0"/>
              <a:cs typeface="Arial" charset="0"/>
            </a:endParaRPr>
          </a:p>
        </p:txBody>
      </p:sp>
      <p:sp>
        <p:nvSpPr>
          <p:cNvPr id="3" name="object 3"/>
          <p:cNvSpPr/>
          <p:nvPr/>
        </p:nvSpPr>
        <p:spPr>
          <a:xfrm>
            <a:off x="2191511" y="5565647"/>
            <a:ext cx="6949440" cy="1292352"/>
          </a:xfrm>
          <a:prstGeom prst="rect">
            <a:avLst/>
          </a:prstGeom>
          <a:blipFill>
            <a:blip r:embed="rId2" cstate="print"/>
            <a:stretch>
              <a:fillRect/>
            </a:stretch>
          </a:blipFill>
        </p:spPr>
        <p:txBody>
          <a:bodyPr wrap="square" lIns="0" tIns="0" rIns="0" bIns="0" rtlCol="0"/>
          <a:lstStyle/>
          <a:p>
            <a:pPr fontAlgn="base">
              <a:spcBef>
                <a:spcPct val="0"/>
              </a:spcBef>
              <a:spcAft>
                <a:spcPct val="0"/>
              </a:spcAft>
            </a:pPr>
            <a:endParaRPr>
              <a:solidFill>
                <a:prstClr val="black"/>
              </a:solidFill>
              <a:latin typeface="Arial" charset="0"/>
              <a:cs typeface="Arial" charset="0"/>
            </a:endParaRPr>
          </a:p>
        </p:txBody>
      </p:sp>
      <p:sp>
        <p:nvSpPr>
          <p:cNvPr id="5" name="object 5"/>
          <p:cNvSpPr txBox="1">
            <a:spLocks noGrp="1"/>
          </p:cNvSpPr>
          <p:nvPr>
            <p:ph type="title"/>
          </p:nvPr>
        </p:nvSpPr>
        <p:spPr>
          <a:xfrm>
            <a:off x="4634610" y="629792"/>
            <a:ext cx="3982720" cy="438150"/>
          </a:xfrm>
          <a:prstGeom prst="rect">
            <a:avLst/>
          </a:prstGeom>
        </p:spPr>
        <p:txBody>
          <a:bodyPr vert="horz" wrap="square" lIns="0" tIns="0" rIns="0" bIns="0" rtlCol="0">
            <a:spAutoFit/>
          </a:bodyPr>
          <a:lstStyle/>
          <a:p>
            <a:pPr marL="12700">
              <a:lnSpc>
                <a:spcPct val="100000"/>
              </a:lnSpc>
            </a:pPr>
            <a:r>
              <a:rPr sz="2800" b="0" spc="-35" dirty="0">
                <a:solidFill>
                  <a:srgbClr val="FFFFFF"/>
                </a:solidFill>
                <a:latin typeface="Times New Roman"/>
                <a:cs typeface="Times New Roman"/>
              </a:rPr>
              <a:t>Шигаев </a:t>
            </a:r>
            <a:r>
              <a:rPr sz="2800" b="0" spc="-25" dirty="0">
                <a:solidFill>
                  <a:srgbClr val="FFFFFF"/>
                </a:solidFill>
                <a:latin typeface="Times New Roman"/>
                <a:cs typeface="Times New Roman"/>
              </a:rPr>
              <a:t>Валерий</a:t>
            </a:r>
            <a:r>
              <a:rPr sz="2800" b="0" spc="-220" dirty="0">
                <a:solidFill>
                  <a:srgbClr val="FFFFFF"/>
                </a:solidFill>
                <a:latin typeface="Times New Roman"/>
                <a:cs typeface="Times New Roman"/>
              </a:rPr>
              <a:t> </a:t>
            </a:r>
            <a:r>
              <a:rPr sz="2800" b="0" spc="-30" dirty="0">
                <a:solidFill>
                  <a:srgbClr val="FFFFFF"/>
                </a:solidFill>
                <a:latin typeface="Times New Roman"/>
                <a:cs typeface="Times New Roman"/>
              </a:rPr>
              <a:t>Юрьевич</a:t>
            </a:r>
            <a:endParaRPr sz="2800">
              <a:latin typeface="Times New Roman"/>
              <a:cs typeface="Times New Roman"/>
            </a:endParaRPr>
          </a:p>
        </p:txBody>
      </p:sp>
      <p:sp>
        <p:nvSpPr>
          <p:cNvPr id="6" name="object 6"/>
          <p:cNvSpPr txBox="1">
            <a:spLocks noGrp="1"/>
          </p:cNvSpPr>
          <p:nvPr>
            <p:ph type="body" idx="4294967295"/>
          </p:nvPr>
        </p:nvSpPr>
        <p:spPr>
          <a:xfrm>
            <a:off x="533349" y="1380490"/>
            <a:ext cx="8077301" cy="2830518"/>
          </a:xfrm>
          <a:prstGeom prst="rect">
            <a:avLst/>
          </a:prstGeom>
        </p:spPr>
        <p:txBody>
          <a:bodyPr vert="horz" wrap="square" lIns="0" tIns="59944" rIns="0" bIns="0" rtlCol="0">
            <a:spAutoFit/>
          </a:bodyPr>
          <a:lstStyle/>
          <a:p>
            <a:pPr marL="3659504" marR="5080" indent="0">
              <a:lnSpc>
                <a:spcPct val="100000"/>
              </a:lnSpc>
              <a:buNone/>
            </a:pPr>
            <a:r>
              <a:rPr lang="ru-RU" sz="2000" spc="-15" dirty="0" smtClean="0">
                <a:solidFill>
                  <a:srgbClr val="FFFFFF"/>
                </a:solidFill>
              </a:rPr>
              <a:t>Директор информационно-правового</a:t>
            </a:r>
          </a:p>
          <a:p>
            <a:pPr marL="3659504" marR="5080" indent="0">
              <a:lnSpc>
                <a:spcPct val="100000"/>
              </a:lnSpc>
              <a:buNone/>
            </a:pPr>
            <a:r>
              <a:rPr lang="ru-RU" sz="2000" spc="-15" dirty="0">
                <a:solidFill>
                  <a:srgbClr val="FFFFFF"/>
                </a:solidFill>
              </a:rPr>
              <a:t>к</a:t>
            </a:r>
            <a:r>
              <a:rPr lang="ru-RU" sz="2000" spc="-15" dirty="0" smtClean="0">
                <a:solidFill>
                  <a:srgbClr val="FFFFFF"/>
                </a:solidFill>
              </a:rPr>
              <a:t>онсалтингового центра «Тендер плюс»</a:t>
            </a:r>
          </a:p>
          <a:p>
            <a:pPr marL="3659504" marR="5080" indent="0">
              <a:lnSpc>
                <a:spcPct val="100000"/>
              </a:lnSpc>
              <a:buNone/>
            </a:pPr>
            <a:r>
              <a:rPr lang="ru-RU" sz="2000" spc="-15" dirty="0" smtClean="0">
                <a:solidFill>
                  <a:srgbClr val="FFFFFF"/>
                </a:solidFill>
              </a:rPr>
              <a:t>аккредитованный преподаватель, сертифицированный специалист,  эксперт национальной ассоциации институтов закупок  России( НАИЗ), кандидат медицинских </a:t>
            </a:r>
            <a:r>
              <a:rPr lang="ru-RU" sz="2000" spc="-15" smtClean="0">
                <a:solidFill>
                  <a:srgbClr val="FFFFFF"/>
                </a:solidFill>
              </a:rPr>
              <a:t>наук, доцент</a:t>
            </a:r>
            <a:endParaRPr lang="ru-RU" sz="2000" spc="-15" dirty="0" smtClean="0">
              <a:solidFill>
                <a:srgbClr val="FFFFFF"/>
              </a:solidFill>
            </a:endParaRPr>
          </a:p>
          <a:p>
            <a:pPr marL="3659504" marR="5080" indent="0">
              <a:lnSpc>
                <a:spcPct val="100000"/>
              </a:lnSpc>
              <a:buNone/>
            </a:pPr>
            <a:endParaRPr sz="2000" spc="-25" dirty="0">
              <a:solidFill>
                <a:srgbClr val="FFFFFF"/>
              </a:solidFill>
            </a:endParaRPr>
          </a:p>
          <a:p>
            <a:pPr marL="3659504" indent="0">
              <a:lnSpc>
                <a:spcPct val="100000"/>
              </a:lnSpc>
              <a:buNone/>
            </a:pPr>
            <a:r>
              <a:rPr sz="2000" spc="-145" dirty="0" smtClean="0">
                <a:solidFill>
                  <a:srgbClr val="FFFFFF"/>
                </a:solidFill>
              </a:rPr>
              <a:t> </a:t>
            </a:r>
            <a:r>
              <a:rPr lang="ru-RU" sz="2000" spc="-145" dirty="0" smtClean="0">
                <a:solidFill>
                  <a:srgbClr val="FFFFFF"/>
                </a:solidFill>
              </a:rPr>
              <a:t>                                </a:t>
            </a:r>
            <a:endParaRPr sz="2000" spc="-15" dirty="0">
              <a:solidFill>
                <a:srgbClr val="FFFFFF"/>
              </a:solidFill>
            </a:endParaRPr>
          </a:p>
        </p:txBody>
      </p:sp>
      <p:sp>
        <p:nvSpPr>
          <p:cNvPr id="7" name="object 7"/>
          <p:cNvSpPr txBox="1"/>
          <p:nvPr/>
        </p:nvSpPr>
        <p:spPr>
          <a:xfrm>
            <a:off x="2819526" y="5632399"/>
            <a:ext cx="5709920" cy="830997"/>
          </a:xfrm>
          <a:prstGeom prst="rect">
            <a:avLst/>
          </a:prstGeom>
        </p:spPr>
        <p:txBody>
          <a:bodyPr vert="horz" wrap="square" lIns="0" tIns="0" rIns="0" bIns="0" rtlCol="0">
            <a:spAutoFit/>
          </a:bodyPr>
          <a:lstStyle/>
          <a:p>
            <a:pPr marL="12700" marR="5080" fontAlgn="base">
              <a:spcBef>
                <a:spcPct val="0"/>
              </a:spcBef>
              <a:spcAft>
                <a:spcPct val="0"/>
              </a:spcAft>
            </a:pPr>
            <a:r>
              <a:rPr dirty="0" err="1" smtClean="0">
                <a:solidFill>
                  <a:srgbClr val="FFFFFF"/>
                </a:solidFill>
                <a:latin typeface="Times New Roman"/>
                <a:cs typeface="Times New Roman"/>
              </a:rPr>
              <a:t>Особенности</a:t>
            </a:r>
            <a:r>
              <a:rPr dirty="0" smtClean="0">
                <a:solidFill>
                  <a:srgbClr val="FFFFFF"/>
                </a:solidFill>
                <a:latin typeface="Times New Roman"/>
                <a:cs typeface="Times New Roman"/>
              </a:rPr>
              <a:t> </a:t>
            </a:r>
            <a:r>
              <a:rPr spc="-5" dirty="0" smtClean="0">
                <a:solidFill>
                  <a:srgbClr val="FFFFFF"/>
                </a:solidFill>
                <a:latin typeface="Times New Roman"/>
                <a:cs typeface="Times New Roman"/>
              </a:rPr>
              <a:t>закупок  </a:t>
            </a:r>
            <a:r>
              <a:rPr lang="ru-RU" spc="-15" smtClean="0">
                <a:solidFill>
                  <a:srgbClr val="FFFFFF"/>
                </a:solidFill>
                <a:latin typeface="Times New Roman"/>
                <a:cs typeface="Times New Roman"/>
              </a:rPr>
              <a:t>лекарственных </a:t>
            </a:r>
            <a:r>
              <a:rPr lang="ru-RU" spc="-15">
                <a:solidFill>
                  <a:srgbClr val="FFFFFF"/>
                </a:solidFill>
                <a:latin typeface="Times New Roman"/>
                <a:cs typeface="Times New Roman"/>
              </a:rPr>
              <a:t> </a:t>
            </a:r>
            <a:r>
              <a:rPr lang="ru-RU" spc="-15" smtClean="0">
                <a:solidFill>
                  <a:srgbClr val="FFFFFF"/>
                </a:solidFill>
                <a:latin typeface="Times New Roman"/>
                <a:cs typeface="Times New Roman"/>
              </a:rPr>
              <a:t>препаратов </a:t>
            </a:r>
            <a:r>
              <a:rPr lang="ru-RU" spc="-20" smtClean="0">
                <a:solidFill>
                  <a:srgbClr val="FFFFFF"/>
                </a:solidFill>
                <a:latin typeface="Times New Roman"/>
                <a:cs typeface="Times New Roman"/>
              </a:rPr>
              <a:t>государственными </a:t>
            </a:r>
            <a:r>
              <a:rPr lang="ru-RU" spc="-20" dirty="0" smtClean="0">
                <a:solidFill>
                  <a:srgbClr val="FFFFFF"/>
                </a:solidFill>
                <a:latin typeface="Times New Roman"/>
                <a:cs typeface="Times New Roman"/>
              </a:rPr>
              <a:t>учреждениями здравоохранения</a:t>
            </a:r>
            <a:r>
              <a:rPr spc="-10" dirty="0" smtClean="0">
                <a:solidFill>
                  <a:srgbClr val="FFFFFF"/>
                </a:solidFill>
                <a:latin typeface="Times New Roman"/>
                <a:cs typeface="Times New Roman"/>
              </a:rPr>
              <a:t> </a:t>
            </a:r>
            <a:r>
              <a:rPr dirty="0" smtClean="0">
                <a:solidFill>
                  <a:srgbClr val="FFFFFF"/>
                </a:solidFill>
                <a:latin typeface="Times New Roman"/>
                <a:cs typeface="Times New Roman"/>
              </a:rPr>
              <a:t>в </a:t>
            </a:r>
            <a:r>
              <a:rPr dirty="0" err="1" smtClean="0">
                <a:solidFill>
                  <a:srgbClr val="FFFFFF"/>
                </a:solidFill>
                <a:latin typeface="Times New Roman"/>
                <a:cs typeface="Times New Roman"/>
              </a:rPr>
              <a:t>соответствии</a:t>
            </a:r>
            <a:r>
              <a:rPr dirty="0" smtClean="0">
                <a:solidFill>
                  <a:srgbClr val="FFFFFF"/>
                </a:solidFill>
                <a:latin typeface="Times New Roman"/>
                <a:cs typeface="Times New Roman"/>
              </a:rPr>
              <a:t> с</a:t>
            </a:r>
            <a:r>
              <a:rPr spc="-265" dirty="0" smtClean="0">
                <a:solidFill>
                  <a:srgbClr val="FFFFFF"/>
                </a:solidFill>
                <a:latin typeface="Times New Roman"/>
                <a:cs typeface="Times New Roman"/>
              </a:rPr>
              <a:t> </a:t>
            </a:r>
            <a:r>
              <a:rPr spc="-15" dirty="0" smtClean="0">
                <a:solidFill>
                  <a:srgbClr val="FFFFFF"/>
                </a:solidFill>
                <a:latin typeface="Times New Roman"/>
                <a:cs typeface="Times New Roman"/>
              </a:rPr>
              <a:t>Ф</a:t>
            </a:r>
            <a:r>
              <a:rPr lang="ru-RU" spc="-15" dirty="0" err="1" smtClean="0">
                <a:solidFill>
                  <a:srgbClr val="FFFFFF"/>
                </a:solidFill>
                <a:latin typeface="Times New Roman"/>
                <a:cs typeface="Times New Roman"/>
              </a:rPr>
              <a:t>едеральным</a:t>
            </a:r>
            <a:r>
              <a:rPr lang="ru-RU" spc="-15" dirty="0" smtClean="0">
                <a:solidFill>
                  <a:srgbClr val="FFFFFF"/>
                </a:solidFill>
                <a:latin typeface="Times New Roman"/>
                <a:cs typeface="Times New Roman"/>
              </a:rPr>
              <a:t> законом № 44-ФЗ в 2018 году </a:t>
            </a:r>
            <a:endParaRPr dirty="0">
              <a:solidFill>
                <a:prstClr val="black"/>
              </a:solidFill>
              <a:latin typeface="Times New Roman"/>
              <a:cs typeface="Times New Roman"/>
            </a:endParaRPr>
          </a:p>
        </p:txBody>
      </p:sp>
      <p:sp>
        <p:nvSpPr>
          <p:cNvPr id="8" name="object 8"/>
          <p:cNvSpPr/>
          <p:nvPr/>
        </p:nvSpPr>
        <p:spPr>
          <a:xfrm>
            <a:off x="914400" y="771182"/>
            <a:ext cx="1609305" cy="2011641"/>
          </a:xfrm>
          <a:prstGeom prst="rect">
            <a:avLst/>
          </a:prstGeom>
          <a:blipFill>
            <a:blip r:embed="rId3" cstate="print"/>
            <a:stretch>
              <a:fillRect/>
            </a:stretch>
          </a:blipFill>
        </p:spPr>
        <p:txBody>
          <a:bodyPr wrap="square" lIns="0" tIns="0" rIns="0" bIns="0" rtlCol="0"/>
          <a:lstStyle/>
          <a:p>
            <a:pPr fontAlgn="base">
              <a:spcBef>
                <a:spcPct val="0"/>
              </a:spcBef>
              <a:spcAft>
                <a:spcPct val="0"/>
              </a:spcAft>
            </a:pPr>
            <a:endParaRPr>
              <a:solidFill>
                <a:prstClr val="black"/>
              </a:solidFill>
              <a:latin typeface="Arial" charset="0"/>
              <a:cs typeface="Arial" charset="0"/>
            </a:endParaRPr>
          </a:p>
        </p:txBody>
      </p:sp>
    </p:spTree>
    <p:extLst>
      <p:ext uri="{BB962C8B-B14F-4D97-AF65-F5344CB8AC3E}">
        <p14:creationId xmlns:p14="http://schemas.microsoft.com/office/powerpoint/2010/main" val="3562483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a:solidFill>
                  <a:srgbClr val="E2465A"/>
                </a:solidFill>
                <a:latin typeface="Arial"/>
                <a:cs typeface="Arial"/>
              </a:rPr>
              <a:t>НОВОЕ В ЗАКОНОДАТЕЛЬНОМ РЕГУЛИРОВАНИ</a:t>
            </a:r>
            <a:r>
              <a:rPr lang="ru-RU" spc="-65" dirty="0">
                <a:solidFill>
                  <a:srgbClr val="E2465A"/>
                </a:solidFill>
                <a:latin typeface="Arial"/>
                <a:cs typeface="Arial"/>
              </a:rPr>
              <a:t> </a:t>
            </a:r>
            <a:r>
              <a:rPr lang="ru-RU" dirty="0">
                <a:solidFill>
                  <a:srgbClr val="E2465A"/>
                </a:solidFill>
                <a:latin typeface="Arial"/>
                <a:cs typeface="Arial"/>
              </a:rPr>
              <a:t>ЗАКУПОК  ЛЕКАРСТВЕННЫХ</a:t>
            </a:r>
            <a:r>
              <a:rPr lang="ru-RU" spc="-55" dirty="0">
                <a:solidFill>
                  <a:srgbClr val="E2465A"/>
                </a:solidFill>
                <a:latin typeface="Arial"/>
                <a:cs typeface="Arial"/>
              </a:rPr>
              <a:t> </a:t>
            </a:r>
            <a:r>
              <a:rPr lang="ru-RU" dirty="0">
                <a:solidFill>
                  <a:srgbClr val="E2465A"/>
                </a:solidFill>
                <a:latin typeface="Arial"/>
                <a:cs typeface="Arial"/>
              </a:rPr>
              <a:t>ПРЕПАРАТОВ</a:t>
            </a:r>
            <a:endParaRPr dirty="0">
              <a:solidFill>
                <a:srgbClr val="E2465A"/>
              </a:solidFill>
              <a:latin typeface="Arial"/>
              <a:cs typeface="Arial"/>
            </a:endParaRPr>
          </a:p>
        </p:txBody>
      </p:sp>
      <p:sp>
        <p:nvSpPr>
          <p:cNvPr id="5" name="object 5"/>
          <p:cNvSpPr txBox="1"/>
          <p:nvPr/>
        </p:nvSpPr>
        <p:spPr>
          <a:xfrm>
            <a:off x="520700" y="1593850"/>
            <a:ext cx="8114665" cy="3077766"/>
          </a:xfrm>
          <a:prstGeom prst="rect">
            <a:avLst/>
          </a:prstGeom>
        </p:spPr>
        <p:txBody>
          <a:bodyPr vert="horz" wrap="square" lIns="0" tIns="0" rIns="0" bIns="0" rtlCol="0">
            <a:spAutoFit/>
          </a:bodyPr>
          <a:lstStyle/>
          <a:p>
            <a:pPr marL="12700"/>
            <a:r>
              <a:rPr sz="1600" spc="-5" dirty="0" smtClean="0">
                <a:solidFill>
                  <a:prstClr val="black"/>
                </a:solidFill>
                <a:latin typeface="Times New Roman"/>
                <a:cs typeface="Times New Roman"/>
              </a:rPr>
              <a:t>-</a:t>
            </a:r>
            <a:r>
              <a:rPr lang="ru-RU" sz="2400" b="1" spc="-5" dirty="0" smtClean="0">
                <a:solidFill>
                  <a:srgbClr val="0070C0"/>
                </a:solidFill>
                <a:latin typeface="Times New Roman" panose="02020603050405020304" pitchFamily="18" charset="0"/>
                <a:cs typeface="Times New Roman" panose="02020603050405020304" pitchFamily="18" charset="0"/>
              </a:rPr>
              <a:t>Письмо МЗ РФ  от 26 января 2018 г № 18-2</a:t>
            </a:r>
            <a:r>
              <a:rPr lang="en-US" sz="2400" b="1" spc="-5" dirty="0" smtClean="0">
                <a:solidFill>
                  <a:srgbClr val="0070C0"/>
                </a:solidFill>
                <a:latin typeface="Times New Roman" panose="02020603050405020304" pitchFamily="18" charset="0"/>
                <a:cs typeface="Times New Roman" panose="02020603050405020304" pitchFamily="18" charset="0"/>
              </a:rPr>
              <a:t>/10/</a:t>
            </a:r>
            <a:r>
              <a:rPr lang="ru-RU" sz="2400" b="1" spc="-5" dirty="0" smtClean="0">
                <a:solidFill>
                  <a:srgbClr val="0070C0"/>
                </a:solidFill>
                <a:latin typeface="Times New Roman" panose="02020603050405020304" pitchFamily="18" charset="0"/>
                <a:cs typeface="Times New Roman" panose="02020603050405020304" pitchFamily="18" charset="0"/>
              </a:rPr>
              <a:t>2-438 </a:t>
            </a:r>
          </a:p>
          <a:p>
            <a:pPr marL="12700"/>
            <a:r>
              <a:rPr lang="ru-RU" sz="2400" spc="-5" dirty="0" smtClean="0">
                <a:solidFill>
                  <a:prstClr val="black"/>
                </a:solidFill>
                <a:latin typeface="Times New Roman" panose="02020603050405020304" pitchFamily="18" charset="0"/>
                <a:cs typeface="Times New Roman" panose="02020603050405020304" pitchFamily="18" charset="0"/>
              </a:rPr>
              <a:t>Разъяснение о необходимости и порядке указания Заказчиками  информации  о применяемых единицах измерения  количества закупаемых ЛП в ЕИС</a:t>
            </a:r>
            <a:endParaRPr sz="2400" dirty="0">
              <a:solidFill>
                <a:prstClr val="black"/>
              </a:solidFill>
              <a:latin typeface="Times New Roman" panose="02020603050405020304" pitchFamily="18" charset="0"/>
              <a:cs typeface="Times New Roman" panose="02020603050405020304" pitchFamily="18" charset="0"/>
            </a:endParaRPr>
          </a:p>
          <a:p>
            <a:pPr>
              <a:spcBef>
                <a:spcPts val="15"/>
              </a:spcBef>
            </a:pPr>
            <a:endParaRPr sz="2400" dirty="0">
              <a:solidFill>
                <a:prstClr val="black"/>
              </a:solidFill>
              <a:latin typeface="Times New Roman" panose="02020603050405020304" pitchFamily="18" charset="0"/>
              <a:cs typeface="Times New Roman" panose="02020603050405020304" pitchFamily="18" charset="0"/>
            </a:endParaRPr>
          </a:p>
          <a:p>
            <a:endParaRPr lang="ru-RU" sz="2400" dirty="0" smtClean="0">
              <a:solidFill>
                <a:prstClr val="black"/>
              </a:solidFill>
              <a:latin typeface="Times New Roman" panose="02020603050405020304" pitchFamily="18" charset="0"/>
              <a:cs typeface="Times New Roman" panose="02020603050405020304" pitchFamily="18" charset="0"/>
            </a:endParaRPr>
          </a:p>
          <a:p>
            <a:pPr>
              <a:spcBef>
                <a:spcPts val="25"/>
              </a:spcBef>
            </a:pPr>
            <a:endParaRPr lang="ru-RU" sz="2000" dirty="0" smtClean="0">
              <a:solidFill>
                <a:prstClr val="black"/>
              </a:solidFill>
              <a:latin typeface="Times New Roman"/>
              <a:cs typeface="Times New Roman"/>
            </a:endParaRPr>
          </a:p>
          <a:p>
            <a:pPr marL="12700" marR="5080"/>
            <a:endParaRPr lang="ru-RU"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337052770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3" name="object 3"/>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4" name="object 4"/>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582420">
              <a:lnSpc>
                <a:spcPct val="100000"/>
              </a:lnSpc>
            </a:pPr>
            <a:r>
              <a:rPr sz="2400" dirty="0">
                <a:latin typeface="Calibri"/>
                <a:cs typeface="Calibri"/>
              </a:rPr>
              <a:t>Новые </a:t>
            </a:r>
            <a:r>
              <a:rPr sz="2400" spc="-5" dirty="0">
                <a:latin typeface="Calibri"/>
                <a:cs typeface="Calibri"/>
              </a:rPr>
              <a:t>правила </a:t>
            </a:r>
            <a:r>
              <a:rPr sz="2400" dirty="0">
                <a:latin typeface="Calibri"/>
                <a:cs typeface="Calibri"/>
              </a:rPr>
              <a:t>формирования</a:t>
            </a:r>
            <a:r>
              <a:rPr sz="2400" spc="-50" dirty="0">
                <a:latin typeface="Calibri"/>
                <a:cs typeface="Calibri"/>
              </a:rPr>
              <a:t> </a:t>
            </a:r>
            <a:r>
              <a:rPr sz="2400" spc="-10" dirty="0">
                <a:latin typeface="Calibri"/>
                <a:cs typeface="Calibri"/>
              </a:rPr>
              <a:t>лотов</a:t>
            </a:r>
            <a:endParaRPr sz="2400">
              <a:latin typeface="Calibri"/>
              <a:cs typeface="Calibri"/>
            </a:endParaRPr>
          </a:p>
          <a:p>
            <a:pPr marL="1651000">
              <a:lnSpc>
                <a:spcPct val="100000"/>
              </a:lnSpc>
            </a:pPr>
            <a:r>
              <a:rPr sz="2400" dirty="0">
                <a:latin typeface="Calibri"/>
                <a:cs typeface="Calibri"/>
              </a:rPr>
              <a:t>на закупку </a:t>
            </a:r>
            <a:r>
              <a:rPr sz="2400" spc="-5" dirty="0">
                <a:latin typeface="Calibri"/>
                <a:cs typeface="Calibri"/>
              </a:rPr>
              <a:t>лекарственных</a:t>
            </a:r>
            <a:r>
              <a:rPr sz="2400" spc="-55" dirty="0">
                <a:latin typeface="Calibri"/>
                <a:cs typeface="Calibri"/>
              </a:rPr>
              <a:t> </a:t>
            </a:r>
            <a:r>
              <a:rPr sz="2400" spc="-10" dirty="0">
                <a:latin typeface="Calibri"/>
                <a:cs typeface="Calibri"/>
              </a:rPr>
              <a:t>средств</a:t>
            </a:r>
            <a:endParaRPr sz="2400">
              <a:latin typeface="Calibri"/>
              <a:cs typeface="Calibri"/>
            </a:endParaRPr>
          </a:p>
        </p:txBody>
      </p:sp>
      <p:sp>
        <p:nvSpPr>
          <p:cNvPr id="6" name="object 6"/>
          <p:cNvSpPr txBox="1"/>
          <p:nvPr/>
        </p:nvSpPr>
        <p:spPr>
          <a:xfrm>
            <a:off x="535940" y="1249934"/>
            <a:ext cx="8074025" cy="3768090"/>
          </a:xfrm>
          <a:prstGeom prst="rect">
            <a:avLst/>
          </a:prstGeom>
        </p:spPr>
        <p:txBody>
          <a:bodyPr vert="horz" wrap="square" lIns="0" tIns="0" rIns="0" bIns="0" rtlCol="0">
            <a:spAutoFit/>
          </a:bodyPr>
          <a:lstStyle/>
          <a:p>
            <a:pPr marL="12700">
              <a:lnSpc>
                <a:spcPct val="100000"/>
              </a:lnSpc>
              <a:tabLst>
                <a:tab pos="285115" algn="l"/>
              </a:tabLst>
            </a:pPr>
            <a:r>
              <a:rPr sz="1350" spc="5" dirty="0">
                <a:solidFill>
                  <a:srgbClr val="717BA2"/>
                </a:solidFill>
                <a:latin typeface="Wingdings 3"/>
                <a:cs typeface="Wingdings 3"/>
              </a:rPr>
              <a:t></a:t>
            </a:r>
            <a:r>
              <a:rPr sz="1350" spc="5" dirty="0">
                <a:solidFill>
                  <a:srgbClr val="717BA2"/>
                </a:solidFill>
                <a:latin typeface="Times New Roman"/>
                <a:cs typeface="Times New Roman"/>
              </a:rPr>
              <a:t>	</a:t>
            </a:r>
            <a:r>
              <a:rPr sz="1800" b="1" spc="-15" dirty="0">
                <a:solidFill>
                  <a:srgbClr val="FF0000"/>
                </a:solidFill>
                <a:latin typeface="Calibri"/>
                <a:cs typeface="Calibri"/>
              </a:rPr>
              <a:t>ПРАВИЛО</a:t>
            </a:r>
            <a:r>
              <a:rPr sz="1800" b="1" spc="-85" dirty="0">
                <a:solidFill>
                  <a:srgbClr val="FF0000"/>
                </a:solidFill>
                <a:latin typeface="Calibri"/>
                <a:cs typeface="Calibri"/>
              </a:rPr>
              <a:t> </a:t>
            </a:r>
            <a:r>
              <a:rPr sz="1800" b="1" dirty="0">
                <a:solidFill>
                  <a:srgbClr val="FF0000"/>
                </a:solidFill>
                <a:latin typeface="Calibri"/>
                <a:cs typeface="Calibri"/>
              </a:rPr>
              <a:t>2</a:t>
            </a:r>
            <a:endParaRPr sz="1800">
              <a:latin typeface="Calibri"/>
              <a:cs typeface="Calibri"/>
            </a:endParaRPr>
          </a:p>
          <a:p>
            <a:pPr>
              <a:lnSpc>
                <a:spcPct val="100000"/>
              </a:lnSpc>
            </a:pPr>
            <a:endParaRPr sz="1800">
              <a:latin typeface="Times New Roman"/>
              <a:cs typeface="Times New Roman"/>
            </a:endParaRPr>
          </a:p>
          <a:p>
            <a:pPr marL="285750" marR="5080" indent="-273685" algn="just">
              <a:lnSpc>
                <a:spcPct val="100000"/>
              </a:lnSpc>
              <a:spcBef>
                <a:spcPts val="1345"/>
              </a:spcBef>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25" dirty="0">
                <a:latin typeface="Times New Roman"/>
                <a:cs typeface="Times New Roman"/>
              </a:rPr>
              <a:t>Установлено </a:t>
            </a:r>
            <a:r>
              <a:rPr sz="2000" dirty="0">
                <a:latin typeface="Times New Roman"/>
                <a:cs typeface="Times New Roman"/>
              </a:rPr>
              <a:t>предельное </a:t>
            </a:r>
            <a:r>
              <a:rPr sz="2000" spc="-15" dirty="0">
                <a:latin typeface="Times New Roman"/>
                <a:cs typeface="Times New Roman"/>
              </a:rPr>
              <a:t>значение </a:t>
            </a:r>
            <a:r>
              <a:rPr sz="2000" dirty="0">
                <a:latin typeface="Times New Roman"/>
                <a:cs typeface="Times New Roman"/>
              </a:rPr>
              <a:t>НМЦК (цены </a:t>
            </a:r>
            <a:r>
              <a:rPr sz="2000" spc="-5" dirty="0">
                <a:latin typeface="Times New Roman"/>
                <a:cs typeface="Times New Roman"/>
              </a:rPr>
              <a:t>лота) </a:t>
            </a:r>
            <a:r>
              <a:rPr sz="2000" dirty="0">
                <a:latin typeface="Times New Roman"/>
                <a:cs typeface="Times New Roman"/>
              </a:rPr>
              <a:t>в </a:t>
            </a:r>
            <a:r>
              <a:rPr sz="2000" spc="-5" dirty="0">
                <a:latin typeface="Times New Roman"/>
                <a:cs typeface="Times New Roman"/>
              </a:rPr>
              <a:t>размере </a:t>
            </a:r>
            <a:r>
              <a:rPr sz="2000" dirty="0">
                <a:latin typeface="Times New Roman"/>
                <a:cs typeface="Times New Roman"/>
              </a:rPr>
              <a:t>1000  </a:t>
            </a:r>
            <a:r>
              <a:rPr sz="2000" spc="-15" dirty="0">
                <a:latin typeface="Times New Roman"/>
                <a:cs typeface="Times New Roman"/>
              </a:rPr>
              <a:t>руб, </a:t>
            </a:r>
            <a:r>
              <a:rPr sz="2000" spc="10" dirty="0">
                <a:latin typeface="Times New Roman"/>
                <a:cs typeface="Times New Roman"/>
              </a:rPr>
              <a:t>если </a:t>
            </a:r>
            <a:r>
              <a:rPr sz="2000" spc="-10" dirty="0">
                <a:latin typeface="Times New Roman"/>
                <a:cs typeface="Times New Roman"/>
              </a:rPr>
              <a:t>предметом </a:t>
            </a:r>
            <a:r>
              <a:rPr sz="2000" spc="-20" dirty="0">
                <a:latin typeface="Times New Roman"/>
                <a:cs typeface="Times New Roman"/>
              </a:rPr>
              <a:t>одного </a:t>
            </a:r>
            <a:r>
              <a:rPr sz="2000" spc="-10" dirty="0">
                <a:latin typeface="Times New Roman"/>
                <a:cs typeface="Times New Roman"/>
              </a:rPr>
              <a:t>контракта </a:t>
            </a:r>
            <a:r>
              <a:rPr sz="2000" dirty="0">
                <a:latin typeface="Times New Roman"/>
                <a:cs typeface="Times New Roman"/>
              </a:rPr>
              <a:t>( </a:t>
            </a:r>
            <a:r>
              <a:rPr sz="2000" spc="-20" dirty="0">
                <a:latin typeface="Times New Roman"/>
                <a:cs typeface="Times New Roman"/>
              </a:rPr>
              <a:t>одного </a:t>
            </a:r>
            <a:r>
              <a:rPr sz="2000" spc="-5" dirty="0">
                <a:latin typeface="Times New Roman"/>
                <a:cs typeface="Times New Roman"/>
              </a:rPr>
              <a:t>лота), </a:t>
            </a:r>
            <a:r>
              <a:rPr sz="2000" dirty="0">
                <a:latin typeface="Times New Roman"/>
                <a:cs typeface="Times New Roman"/>
              </a:rPr>
              <a:t>наряду с иными  ЛС является</a:t>
            </a:r>
            <a:r>
              <a:rPr sz="2000" spc="-75" dirty="0">
                <a:latin typeface="Times New Roman"/>
                <a:cs typeface="Times New Roman"/>
              </a:rPr>
              <a:t> </a:t>
            </a:r>
            <a:r>
              <a:rPr sz="2000" spc="5" dirty="0">
                <a:latin typeface="Times New Roman"/>
                <a:cs typeface="Times New Roman"/>
              </a:rPr>
              <a:t>поставка:</a:t>
            </a:r>
            <a:endParaRPr sz="2000">
              <a:latin typeface="Times New Roman"/>
              <a:cs typeface="Times New Roman"/>
            </a:endParaRPr>
          </a:p>
          <a:p>
            <a:pPr marL="285750" marR="5080" indent="-273685" algn="just">
              <a:lnSpc>
                <a:spcPct val="100000"/>
              </a:lnSpc>
              <a:spcBef>
                <a:spcPts val="600"/>
              </a:spcBef>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10" dirty="0">
                <a:latin typeface="Times New Roman"/>
                <a:cs typeface="Times New Roman"/>
              </a:rPr>
              <a:t>-лекарственного средства </a:t>
            </a:r>
            <a:r>
              <a:rPr sz="2000" dirty="0">
                <a:latin typeface="Times New Roman"/>
                <a:cs typeface="Times New Roman"/>
              </a:rPr>
              <a:t>с МНН, в </a:t>
            </a:r>
            <a:r>
              <a:rPr sz="2000" spc="-10" dirty="0">
                <a:latin typeface="Times New Roman"/>
                <a:cs typeface="Times New Roman"/>
              </a:rPr>
              <a:t>рамках </a:t>
            </a:r>
            <a:r>
              <a:rPr sz="2000" spc="-30" dirty="0">
                <a:latin typeface="Times New Roman"/>
                <a:cs typeface="Times New Roman"/>
              </a:rPr>
              <a:t>которого </a:t>
            </a:r>
            <a:r>
              <a:rPr sz="2000" spc="-10" dirty="0">
                <a:latin typeface="Times New Roman"/>
                <a:cs typeface="Times New Roman"/>
              </a:rPr>
              <a:t>отсутствует  </a:t>
            </a:r>
            <a:r>
              <a:rPr sz="2000" dirty="0">
                <a:latin typeface="Times New Roman"/>
                <a:cs typeface="Times New Roman"/>
              </a:rPr>
              <a:t>зарегистрированное в </a:t>
            </a:r>
            <a:r>
              <a:rPr sz="2000" spc="-5" dirty="0">
                <a:latin typeface="Times New Roman"/>
                <a:cs typeface="Times New Roman"/>
              </a:rPr>
              <a:t>установленном </a:t>
            </a:r>
            <a:r>
              <a:rPr sz="2000" spc="-10" dirty="0">
                <a:latin typeface="Times New Roman"/>
                <a:cs typeface="Times New Roman"/>
              </a:rPr>
              <a:t>порядке </a:t>
            </a:r>
            <a:r>
              <a:rPr sz="2000" dirty="0">
                <a:latin typeface="Times New Roman"/>
                <a:cs typeface="Times New Roman"/>
              </a:rPr>
              <a:t>аналогичные </a:t>
            </a:r>
            <a:r>
              <a:rPr sz="2000" spc="5" dirty="0">
                <a:latin typeface="Times New Roman"/>
                <a:cs typeface="Times New Roman"/>
              </a:rPr>
              <a:t>по  </a:t>
            </a:r>
            <a:r>
              <a:rPr sz="2000" spc="-5" dirty="0">
                <a:latin typeface="Times New Roman"/>
                <a:cs typeface="Times New Roman"/>
              </a:rPr>
              <a:t>лекарственной форме  </a:t>
            </a:r>
            <a:r>
              <a:rPr sz="2000" dirty="0">
                <a:latin typeface="Times New Roman"/>
                <a:cs typeface="Times New Roman"/>
              </a:rPr>
              <a:t>и </a:t>
            </a:r>
            <a:r>
              <a:rPr sz="2000" spc="-5" dirty="0">
                <a:latin typeface="Times New Roman"/>
                <a:cs typeface="Times New Roman"/>
              </a:rPr>
              <a:t>дозировке лекарственное</a:t>
            </a:r>
            <a:r>
              <a:rPr sz="2000" spc="15" dirty="0">
                <a:latin typeface="Times New Roman"/>
                <a:cs typeface="Times New Roman"/>
              </a:rPr>
              <a:t> </a:t>
            </a:r>
            <a:r>
              <a:rPr sz="2000" spc="-5" dirty="0">
                <a:latin typeface="Times New Roman"/>
                <a:cs typeface="Times New Roman"/>
              </a:rPr>
              <a:t>средство</a:t>
            </a:r>
            <a:endParaRPr sz="2000">
              <a:latin typeface="Times New Roman"/>
              <a:cs typeface="Times New Roman"/>
            </a:endParaRPr>
          </a:p>
          <a:p>
            <a:pPr marL="12700">
              <a:lnSpc>
                <a:spcPct val="100000"/>
              </a:lnSpc>
              <a:spcBef>
                <a:spcPts val="600"/>
              </a:spcBef>
              <a:tabLst>
                <a:tab pos="285115" algn="l"/>
              </a:tabLst>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5" dirty="0">
                <a:latin typeface="Times New Roman"/>
                <a:cs typeface="Times New Roman"/>
              </a:rPr>
              <a:t>-наркотических</a:t>
            </a:r>
            <a:r>
              <a:rPr sz="2000" spc="-95" dirty="0">
                <a:latin typeface="Times New Roman"/>
                <a:cs typeface="Times New Roman"/>
              </a:rPr>
              <a:t> </a:t>
            </a:r>
            <a:r>
              <a:rPr sz="2000" spc="-5" dirty="0">
                <a:latin typeface="Times New Roman"/>
                <a:cs typeface="Times New Roman"/>
              </a:rPr>
              <a:t>ЛС;</a:t>
            </a:r>
            <a:endParaRPr sz="2000">
              <a:latin typeface="Times New Roman"/>
              <a:cs typeface="Times New Roman"/>
            </a:endParaRPr>
          </a:p>
          <a:p>
            <a:pPr marL="12700">
              <a:lnSpc>
                <a:spcPct val="100000"/>
              </a:lnSpc>
              <a:spcBef>
                <a:spcPts val="600"/>
              </a:spcBef>
              <a:tabLst>
                <a:tab pos="285115" algn="l"/>
              </a:tabLst>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5" dirty="0">
                <a:latin typeface="Times New Roman"/>
                <a:cs typeface="Times New Roman"/>
              </a:rPr>
              <a:t>-психотропных</a:t>
            </a:r>
            <a:r>
              <a:rPr sz="2000" spc="-95" dirty="0">
                <a:latin typeface="Times New Roman"/>
                <a:cs typeface="Times New Roman"/>
              </a:rPr>
              <a:t> </a:t>
            </a:r>
            <a:r>
              <a:rPr sz="2000" spc="-5" dirty="0">
                <a:latin typeface="Times New Roman"/>
                <a:cs typeface="Times New Roman"/>
              </a:rPr>
              <a:t>ЛС;</a:t>
            </a:r>
            <a:endParaRPr sz="2000">
              <a:latin typeface="Times New Roman"/>
              <a:cs typeface="Times New Roman"/>
            </a:endParaRPr>
          </a:p>
          <a:p>
            <a:pPr marL="12700">
              <a:lnSpc>
                <a:spcPct val="100000"/>
              </a:lnSpc>
              <a:spcBef>
                <a:spcPts val="600"/>
              </a:spcBef>
              <a:tabLst>
                <a:tab pos="285115" algn="l"/>
              </a:tabLst>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5" dirty="0">
                <a:latin typeface="Times New Roman"/>
                <a:cs typeface="Times New Roman"/>
              </a:rPr>
              <a:t>-радиофармацевтических</a:t>
            </a:r>
            <a:r>
              <a:rPr sz="2000" spc="-40" dirty="0">
                <a:latin typeface="Times New Roman"/>
                <a:cs typeface="Times New Roman"/>
              </a:rPr>
              <a:t> </a:t>
            </a:r>
            <a:r>
              <a:rPr sz="2000" spc="-5" dirty="0">
                <a:latin typeface="Times New Roman"/>
                <a:cs typeface="Times New Roman"/>
              </a:rPr>
              <a:t>ЛС;</a:t>
            </a:r>
            <a:endParaRPr sz="2000">
              <a:latin typeface="Times New Roman"/>
              <a:cs typeface="Times New Roman"/>
            </a:endParaRPr>
          </a:p>
        </p:txBody>
      </p:sp>
      <p:sp>
        <p:nvSpPr>
          <p:cNvPr id="7" name="object 7"/>
          <p:cNvSpPr txBox="1"/>
          <p:nvPr/>
        </p:nvSpPr>
        <p:spPr>
          <a:xfrm>
            <a:off x="6480809" y="6391859"/>
            <a:ext cx="83693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23.09.2016</a:t>
            </a:r>
            <a:endParaRPr sz="1400">
              <a:latin typeface="Calibri"/>
              <a:cs typeface="Calibri"/>
            </a:endParaRPr>
          </a:p>
        </p:txBody>
      </p:sp>
      <p:sp>
        <p:nvSpPr>
          <p:cNvPr id="8" name="object 8"/>
          <p:cNvSpPr txBox="1"/>
          <p:nvPr/>
        </p:nvSpPr>
        <p:spPr>
          <a:xfrm>
            <a:off x="691692" y="6391859"/>
            <a:ext cx="20574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43</a:t>
            </a:r>
            <a:endParaRPr sz="1400">
              <a:latin typeface="Calibri"/>
              <a:cs typeface="Calibri"/>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3" name="object 3"/>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4" name="object 4"/>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582420">
              <a:lnSpc>
                <a:spcPct val="100000"/>
              </a:lnSpc>
            </a:pPr>
            <a:r>
              <a:rPr sz="2400" dirty="0">
                <a:latin typeface="Calibri"/>
                <a:cs typeface="Calibri"/>
              </a:rPr>
              <a:t>Новые </a:t>
            </a:r>
            <a:r>
              <a:rPr sz="2400" spc="-5" dirty="0">
                <a:latin typeface="Calibri"/>
                <a:cs typeface="Calibri"/>
              </a:rPr>
              <a:t>правила </a:t>
            </a:r>
            <a:r>
              <a:rPr sz="2400" dirty="0">
                <a:latin typeface="Calibri"/>
                <a:cs typeface="Calibri"/>
              </a:rPr>
              <a:t>формирования</a:t>
            </a:r>
            <a:r>
              <a:rPr sz="2400" spc="-50" dirty="0">
                <a:latin typeface="Calibri"/>
                <a:cs typeface="Calibri"/>
              </a:rPr>
              <a:t> </a:t>
            </a:r>
            <a:r>
              <a:rPr sz="2400" spc="-10" dirty="0">
                <a:latin typeface="Calibri"/>
                <a:cs typeface="Calibri"/>
              </a:rPr>
              <a:t>лотов</a:t>
            </a:r>
            <a:endParaRPr sz="2400">
              <a:latin typeface="Calibri"/>
              <a:cs typeface="Calibri"/>
            </a:endParaRPr>
          </a:p>
          <a:p>
            <a:pPr marL="1651000">
              <a:lnSpc>
                <a:spcPct val="100000"/>
              </a:lnSpc>
            </a:pPr>
            <a:r>
              <a:rPr sz="2400" dirty="0">
                <a:latin typeface="Calibri"/>
                <a:cs typeface="Calibri"/>
              </a:rPr>
              <a:t>на закупку </a:t>
            </a:r>
            <a:r>
              <a:rPr sz="2400" spc="-5" dirty="0">
                <a:latin typeface="Calibri"/>
                <a:cs typeface="Calibri"/>
              </a:rPr>
              <a:t>лекарственных</a:t>
            </a:r>
            <a:r>
              <a:rPr sz="2400" spc="-55" dirty="0">
                <a:latin typeface="Calibri"/>
                <a:cs typeface="Calibri"/>
              </a:rPr>
              <a:t> </a:t>
            </a:r>
            <a:r>
              <a:rPr sz="2400" spc="-10" dirty="0">
                <a:latin typeface="Calibri"/>
                <a:cs typeface="Calibri"/>
              </a:rPr>
              <a:t>средств</a:t>
            </a:r>
            <a:endParaRPr sz="2400">
              <a:latin typeface="Calibri"/>
              <a:cs typeface="Calibri"/>
            </a:endParaRPr>
          </a:p>
        </p:txBody>
      </p:sp>
      <p:sp>
        <p:nvSpPr>
          <p:cNvPr id="6" name="object 6"/>
          <p:cNvSpPr txBox="1"/>
          <p:nvPr/>
        </p:nvSpPr>
        <p:spPr>
          <a:xfrm>
            <a:off x="5591936" y="1950339"/>
            <a:ext cx="701675" cy="330835"/>
          </a:xfrm>
          <a:prstGeom prst="rect">
            <a:avLst/>
          </a:prstGeom>
        </p:spPr>
        <p:txBody>
          <a:bodyPr vert="horz" wrap="square" lIns="0" tIns="0" rIns="0" bIns="0" rtlCol="0">
            <a:spAutoFit/>
          </a:bodyPr>
          <a:lstStyle/>
          <a:p>
            <a:pPr marL="12700">
              <a:lnSpc>
                <a:spcPct val="100000"/>
              </a:lnSpc>
            </a:pPr>
            <a:r>
              <a:rPr sz="2000" dirty="0">
                <a:latin typeface="Calibri"/>
                <a:cs typeface="Calibri"/>
              </a:rPr>
              <a:t>Н</a:t>
            </a:r>
            <a:r>
              <a:rPr sz="2000" spc="-10" dirty="0">
                <a:latin typeface="Calibri"/>
                <a:cs typeface="Calibri"/>
              </a:rPr>
              <a:t>М</a:t>
            </a:r>
            <a:r>
              <a:rPr sz="2000" dirty="0">
                <a:latin typeface="Calibri"/>
                <a:cs typeface="Calibri"/>
              </a:rPr>
              <a:t>ЦК</a:t>
            </a:r>
            <a:endParaRPr sz="2000">
              <a:latin typeface="Calibri"/>
              <a:cs typeface="Calibri"/>
            </a:endParaRPr>
          </a:p>
        </p:txBody>
      </p:sp>
      <p:sp>
        <p:nvSpPr>
          <p:cNvPr id="7" name="object 7"/>
          <p:cNvSpPr txBox="1"/>
          <p:nvPr/>
        </p:nvSpPr>
        <p:spPr>
          <a:xfrm>
            <a:off x="6421373" y="1950339"/>
            <a:ext cx="1109345" cy="330835"/>
          </a:xfrm>
          <a:prstGeom prst="rect">
            <a:avLst/>
          </a:prstGeom>
        </p:spPr>
        <p:txBody>
          <a:bodyPr vert="horz" wrap="square" lIns="0" tIns="0" rIns="0" bIns="0" rtlCol="0">
            <a:spAutoFit/>
          </a:bodyPr>
          <a:lstStyle/>
          <a:p>
            <a:pPr marL="12700">
              <a:lnSpc>
                <a:spcPct val="100000"/>
              </a:lnSpc>
            </a:pPr>
            <a:r>
              <a:rPr sz="2000" dirty="0">
                <a:latin typeface="Calibri"/>
                <a:cs typeface="Calibri"/>
              </a:rPr>
              <a:t>з</a:t>
            </a:r>
            <a:r>
              <a:rPr sz="2000" spc="-10" dirty="0">
                <a:latin typeface="Calibri"/>
                <a:cs typeface="Calibri"/>
              </a:rPr>
              <a:t>а</a:t>
            </a:r>
            <a:r>
              <a:rPr sz="2000" spc="-30" dirty="0">
                <a:latin typeface="Calibri"/>
                <a:cs typeface="Calibri"/>
              </a:rPr>
              <a:t>к</a:t>
            </a:r>
            <a:r>
              <a:rPr sz="2000" dirty="0">
                <a:latin typeface="Calibri"/>
                <a:cs typeface="Calibri"/>
              </a:rPr>
              <a:t>азчи</a:t>
            </a:r>
            <a:r>
              <a:rPr sz="2000" spc="-10" dirty="0">
                <a:latin typeface="Calibri"/>
                <a:cs typeface="Calibri"/>
              </a:rPr>
              <a:t>к</a:t>
            </a:r>
            <a:r>
              <a:rPr sz="2000" dirty="0">
                <a:latin typeface="Calibri"/>
                <a:cs typeface="Calibri"/>
              </a:rPr>
              <a:t>и</a:t>
            </a:r>
            <a:endParaRPr sz="2000">
              <a:latin typeface="Calibri"/>
              <a:cs typeface="Calibri"/>
            </a:endParaRPr>
          </a:p>
        </p:txBody>
      </p:sp>
      <p:sp>
        <p:nvSpPr>
          <p:cNvPr id="8" name="object 8"/>
          <p:cNvSpPr txBox="1"/>
          <p:nvPr/>
        </p:nvSpPr>
        <p:spPr>
          <a:xfrm>
            <a:off x="7657338" y="1950339"/>
            <a:ext cx="950594" cy="330835"/>
          </a:xfrm>
          <a:prstGeom prst="rect">
            <a:avLst/>
          </a:prstGeom>
        </p:spPr>
        <p:txBody>
          <a:bodyPr vert="horz" wrap="square" lIns="0" tIns="0" rIns="0" bIns="0" rtlCol="0">
            <a:spAutoFit/>
          </a:bodyPr>
          <a:lstStyle/>
          <a:p>
            <a:pPr marL="12700">
              <a:lnSpc>
                <a:spcPct val="100000"/>
              </a:lnSpc>
            </a:pPr>
            <a:r>
              <a:rPr sz="2000" spc="-10" dirty="0">
                <a:latin typeface="Calibri"/>
                <a:cs typeface="Calibri"/>
              </a:rPr>
              <a:t>о</a:t>
            </a:r>
            <a:r>
              <a:rPr sz="2000" dirty="0">
                <a:latin typeface="Calibri"/>
                <a:cs typeface="Calibri"/>
              </a:rPr>
              <a:t>бяза</a:t>
            </a:r>
            <a:r>
              <a:rPr sz="2000" spc="5" dirty="0">
                <a:latin typeface="Calibri"/>
                <a:cs typeface="Calibri"/>
              </a:rPr>
              <a:t>н</a:t>
            </a:r>
            <a:r>
              <a:rPr sz="2000" dirty="0">
                <a:latin typeface="Calibri"/>
                <a:cs typeface="Calibri"/>
              </a:rPr>
              <a:t>ы</a:t>
            </a:r>
            <a:endParaRPr sz="2000">
              <a:latin typeface="Calibri"/>
              <a:cs typeface="Calibri"/>
            </a:endParaRPr>
          </a:p>
        </p:txBody>
      </p:sp>
      <p:sp>
        <p:nvSpPr>
          <p:cNvPr id="9" name="object 9"/>
          <p:cNvSpPr txBox="1"/>
          <p:nvPr/>
        </p:nvSpPr>
        <p:spPr>
          <a:xfrm>
            <a:off x="535940" y="1950339"/>
            <a:ext cx="5007610" cy="635635"/>
          </a:xfrm>
          <a:prstGeom prst="rect">
            <a:avLst/>
          </a:prstGeom>
        </p:spPr>
        <p:txBody>
          <a:bodyPr vert="horz" wrap="square" lIns="0" tIns="0" rIns="0" bIns="0" rtlCol="0">
            <a:spAutoFit/>
          </a:bodyPr>
          <a:lstStyle/>
          <a:p>
            <a:pPr marL="285750" marR="5080" indent="-273685">
              <a:lnSpc>
                <a:spcPct val="100000"/>
              </a:lnSpc>
              <a:tabLst>
                <a:tab pos="285115" algn="l"/>
                <a:tab pos="866140" algn="l"/>
                <a:tab pos="2425700" algn="l"/>
                <a:tab pos="3891915" algn="l"/>
              </a:tabLst>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5" dirty="0">
                <a:latin typeface="Calibri"/>
                <a:cs typeface="Calibri"/>
              </a:rPr>
              <a:t>При	</a:t>
            </a:r>
            <a:r>
              <a:rPr sz="2000" dirty="0">
                <a:latin typeface="Calibri"/>
                <a:cs typeface="Calibri"/>
              </a:rPr>
              <a:t>превышении	</a:t>
            </a:r>
            <a:r>
              <a:rPr sz="2000" spc="-15" dirty="0">
                <a:latin typeface="Calibri"/>
                <a:cs typeface="Calibri"/>
              </a:rPr>
              <a:t>предельных	</a:t>
            </a:r>
            <a:r>
              <a:rPr sz="2000" dirty="0">
                <a:latin typeface="Calibri"/>
                <a:cs typeface="Calibri"/>
              </a:rPr>
              <a:t>значений  формировать так называемые</a:t>
            </a:r>
            <a:r>
              <a:rPr sz="2000" spc="-90" dirty="0">
                <a:latin typeface="Calibri"/>
                <a:cs typeface="Calibri"/>
              </a:rPr>
              <a:t> </a:t>
            </a:r>
            <a:r>
              <a:rPr sz="2000" spc="-5" dirty="0">
                <a:latin typeface="Calibri"/>
                <a:cs typeface="Calibri"/>
              </a:rPr>
              <a:t>«монолоты»</a:t>
            </a:r>
            <a:endParaRPr sz="2000">
              <a:latin typeface="Calibri"/>
              <a:cs typeface="Calibri"/>
            </a:endParaRPr>
          </a:p>
        </p:txBody>
      </p:sp>
      <p:sp>
        <p:nvSpPr>
          <p:cNvPr id="10" name="object 10"/>
          <p:cNvSpPr txBox="1"/>
          <p:nvPr/>
        </p:nvSpPr>
        <p:spPr>
          <a:xfrm>
            <a:off x="535940" y="3080639"/>
            <a:ext cx="128270" cy="239395"/>
          </a:xfrm>
          <a:prstGeom prst="rect">
            <a:avLst/>
          </a:prstGeom>
        </p:spPr>
        <p:txBody>
          <a:bodyPr vert="horz" wrap="square" lIns="0" tIns="0" rIns="0" bIns="0" rtlCol="0">
            <a:spAutoFit/>
          </a:bodyPr>
          <a:lstStyle/>
          <a:p>
            <a:pPr marL="12700">
              <a:lnSpc>
                <a:spcPct val="100000"/>
              </a:lnSpc>
            </a:pPr>
            <a:r>
              <a:rPr sz="1500" spc="10" dirty="0">
                <a:solidFill>
                  <a:srgbClr val="717BA2"/>
                </a:solidFill>
                <a:latin typeface="Wingdings 3"/>
                <a:cs typeface="Wingdings 3"/>
              </a:rPr>
              <a:t></a:t>
            </a:r>
            <a:endParaRPr sz="1500">
              <a:latin typeface="Wingdings 3"/>
              <a:cs typeface="Wingdings 3"/>
            </a:endParaRPr>
          </a:p>
        </p:txBody>
      </p:sp>
      <p:sp>
        <p:nvSpPr>
          <p:cNvPr id="11" name="object 11"/>
          <p:cNvSpPr txBox="1"/>
          <p:nvPr/>
        </p:nvSpPr>
        <p:spPr>
          <a:xfrm>
            <a:off x="2981070" y="3017139"/>
            <a:ext cx="1395730" cy="330835"/>
          </a:xfrm>
          <a:prstGeom prst="rect">
            <a:avLst/>
          </a:prstGeom>
        </p:spPr>
        <p:txBody>
          <a:bodyPr vert="horz" wrap="square" lIns="0" tIns="0" rIns="0" bIns="0" rtlCol="0">
            <a:spAutoFit/>
          </a:bodyPr>
          <a:lstStyle/>
          <a:p>
            <a:pPr marL="12700">
              <a:lnSpc>
                <a:spcPct val="100000"/>
              </a:lnSpc>
            </a:pPr>
            <a:r>
              <a:rPr sz="2000" spc="-10" dirty="0">
                <a:latin typeface="Calibri"/>
                <a:cs typeface="Calibri"/>
              </a:rPr>
              <a:t>1ЛОТ-</a:t>
            </a:r>
            <a:r>
              <a:rPr sz="2000" spc="-90" dirty="0">
                <a:latin typeface="Calibri"/>
                <a:cs typeface="Calibri"/>
              </a:rPr>
              <a:t> </a:t>
            </a:r>
            <a:r>
              <a:rPr sz="2000" dirty="0">
                <a:latin typeface="Calibri"/>
                <a:cs typeface="Calibri"/>
              </a:rPr>
              <a:t>1МНН</a:t>
            </a:r>
            <a:endParaRPr sz="2000">
              <a:latin typeface="Calibri"/>
              <a:cs typeface="Calibri"/>
            </a:endParaRPr>
          </a:p>
        </p:txBody>
      </p:sp>
      <p:sp>
        <p:nvSpPr>
          <p:cNvPr id="12" name="object 12"/>
          <p:cNvSpPr txBox="1"/>
          <p:nvPr/>
        </p:nvSpPr>
        <p:spPr>
          <a:xfrm>
            <a:off x="6480809" y="6391859"/>
            <a:ext cx="83693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23.09.2016</a:t>
            </a:r>
            <a:endParaRPr sz="1400">
              <a:latin typeface="Calibri"/>
              <a:cs typeface="Calibri"/>
            </a:endParaRPr>
          </a:p>
        </p:txBody>
      </p:sp>
      <p:sp>
        <p:nvSpPr>
          <p:cNvPr id="13" name="object 13"/>
          <p:cNvSpPr txBox="1"/>
          <p:nvPr/>
        </p:nvSpPr>
        <p:spPr>
          <a:xfrm>
            <a:off x="691692" y="6391859"/>
            <a:ext cx="20574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44</a:t>
            </a:r>
            <a:endParaRPr sz="1400">
              <a:latin typeface="Calibri"/>
              <a:cs typeface="Calibri"/>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3" name="object 3"/>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4" name="object 4"/>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582420">
              <a:lnSpc>
                <a:spcPct val="100000"/>
              </a:lnSpc>
            </a:pPr>
            <a:r>
              <a:rPr sz="2400" dirty="0">
                <a:latin typeface="Calibri"/>
                <a:cs typeface="Calibri"/>
              </a:rPr>
              <a:t>Новые </a:t>
            </a:r>
            <a:r>
              <a:rPr sz="2400" spc="-5" dirty="0">
                <a:latin typeface="Calibri"/>
                <a:cs typeface="Calibri"/>
              </a:rPr>
              <a:t>правила </a:t>
            </a:r>
            <a:r>
              <a:rPr sz="2400" dirty="0">
                <a:latin typeface="Calibri"/>
                <a:cs typeface="Calibri"/>
              </a:rPr>
              <a:t>формирования</a:t>
            </a:r>
            <a:r>
              <a:rPr sz="2400" spc="-50" dirty="0">
                <a:latin typeface="Calibri"/>
                <a:cs typeface="Calibri"/>
              </a:rPr>
              <a:t> </a:t>
            </a:r>
            <a:r>
              <a:rPr sz="2400" spc="-10" dirty="0">
                <a:latin typeface="Calibri"/>
                <a:cs typeface="Calibri"/>
              </a:rPr>
              <a:t>лотов</a:t>
            </a:r>
            <a:endParaRPr sz="2400">
              <a:latin typeface="Calibri"/>
              <a:cs typeface="Calibri"/>
            </a:endParaRPr>
          </a:p>
          <a:p>
            <a:pPr marL="1651000">
              <a:lnSpc>
                <a:spcPct val="100000"/>
              </a:lnSpc>
            </a:pPr>
            <a:r>
              <a:rPr sz="2400" dirty="0">
                <a:latin typeface="Calibri"/>
                <a:cs typeface="Calibri"/>
              </a:rPr>
              <a:t>на закупку </a:t>
            </a:r>
            <a:r>
              <a:rPr sz="2400" spc="-5" dirty="0">
                <a:latin typeface="Calibri"/>
                <a:cs typeface="Calibri"/>
              </a:rPr>
              <a:t>лекарственных</a:t>
            </a:r>
            <a:r>
              <a:rPr sz="2400" spc="-55" dirty="0">
                <a:latin typeface="Calibri"/>
                <a:cs typeface="Calibri"/>
              </a:rPr>
              <a:t> </a:t>
            </a:r>
            <a:r>
              <a:rPr sz="2400" spc="-10" dirty="0">
                <a:latin typeface="Calibri"/>
                <a:cs typeface="Calibri"/>
              </a:rPr>
              <a:t>средств</a:t>
            </a:r>
            <a:endParaRPr sz="2400">
              <a:latin typeface="Calibri"/>
              <a:cs typeface="Calibri"/>
            </a:endParaRPr>
          </a:p>
        </p:txBody>
      </p:sp>
      <p:sp>
        <p:nvSpPr>
          <p:cNvPr id="6" name="object 6"/>
          <p:cNvSpPr txBox="1"/>
          <p:nvPr/>
        </p:nvSpPr>
        <p:spPr>
          <a:xfrm>
            <a:off x="535940" y="1599438"/>
            <a:ext cx="1443990" cy="330835"/>
          </a:xfrm>
          <a:prstGeom prst="rect">
            <a:avLst/>
          </a:prstGeom>
        </p:spPr>
        <p:txBody>
          <a:bodyPr vert="horz" wrap="square" lIns="0" tIns="0" rIns="0" bIns="0" rtlCol="0">
            <a:spAutoFit/>
          </a:bodyPr>
          <a:lstStyle/>
          <a:p>
            <a:pPr marL="12700">
              <a:lnSpc>
                <a:spcPct val="100000"/>
              </a:lnSpc>
              <a:tabLst>
                <a:tab pos="285115" algn="l"/>
              </a:tabLst>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b="1" dirty="0">
                <a:solidFill>
                  <a:srgbClr val="FF0000"/>
                </a:solidFill>
                <a:latin typeface="Calibri"/>
                <a:cs typeface="Calibri"/>
              </a:rPr>
              <a:t>Правило</a:t>
            </a:r>
            <a:r>
              <a:rPr sz="2000" b="1" spc="-100" dirty="0">
                <a:solidFill>
                  <a:srgbClr val="FF0000"/>
                </a:solidFill>
                <a:latin typeface="Calibri"/>
                <a:cs typeface="Calibri"/>
              </a:rPr>
              <a:t> </a:t>
            </a:r>
            <a:r>
              <a:rPr sz="2000" b="1" dirty="0">
                <a:solidFill>
                  <a:srgbClr val="FF0000"/>
                </a:solidFill>
                <a:latin typeface="Calibri"/>
                <a:cs typeface="Calibri"/>
              </a:rPr>
              <a:t>3</a:t>
            </a:r>
            <a:endParaRPr sz="2000">
              <a:latin typeface="Calibri"/>
              <a:cs typeface="Calibri"/>
            </a:endParaRPr>
          </a:p>
        </p:txBody>
      </p:sp>
      <p:sp>
        <p:nvSpPr>
          <p:cNvPr id="7" name="object 7"/>
          <p:cNvSpPr txBox="1"/>
          <p:nvPr/>
        </p:nvSpPr>
        <p:spPr>
          <a:xfrm>
            <a:off x="535940" y="2742819"/>
            <a:ext cx="8072120" cy="940435"/>
          </a:xfrm>
          <a:prstGeom prst="rect">
            <a:avLst/>
          </a:prstGeom>
        </p:spPr>
        <p:txBody>
          <a:bodyPr vert="horz" wrap="square" lIns="0" tIns="0" rIns="0" bIns="0" rtlCol="0">
            <a:spAutoFit/>
          </a:bodyPr>
          <a:lstStyle/>
          <a:p>
            <a:pPr marL="285750" marR="5080" indent="-273685" algn="just">
              <a:lnSpc>
                <a:spcPct val="100000"/>
              </a:lnSpc>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10" dirty="0">
                <a:latin typeface="Calibri"/>
                <a:cs typeface="Calibri"/>
              </a:rPr>
              <a:t>Предметом </a:t>
            </a:r>
            <a:r>
              <a:rPr sz="2000" spc="-20" dirty="0">
                <a:latin typeface="Calibri"/>
                <a:cs typeface="Calibri"/>
              </a:rPr>
              <a:t>одного </a:t>
            </a:r>
            <a:r>
              <a:rPr sz="2000" spc="-10" dirty="0">
                <a:latin typeface="Calibri"/>
                <a:cs typeface="Calibri"/>
              </a:rPr>
              <a:t>лота </a:t>
            </a:r>
            <a:r>
              <a:rPr sz="2000" dirty="0">
                <a:latin typeface="Calibri"/>
                <a:cs typeface="Calibri"/>
              </a:rPr>
              <a:t>не </a:t>
            </a:r>
            <a:r>
              <a:rPr sz="2000" spc="-10" dirty="0">
                <a:latin typeface="Calibri"/>
                <a:cs typeface="Calibri"/>
              </a:rPr>
              <a:t>могут </a:t>
            </a:r>
            <a:r>
              <a:rPr sz="2000" dirty="0">
                <a:latin typeface="Calibri"/>
                <a:cs typeface="Calibri"/>
              </a:rPr>
              <a:t>быть </a:t>
            </a:r>
            <a:r>
              <a:rPr sz="2000" spc="-5" dirty="0">
                <a:latin typeface="Calibri"/>
                <a:cs typeface="Calibri"/>
              </a:rPr>
              <a:t>лекарственные </a:t>
            </a:r>
            <a:r>
              <a:rPr sz="2000" spc="-10" dirty="0">
                <a:latin typeface="Calibri"/>
                <a:cs typeface="Calibri"/>
              </a:rPr>
              <a:t>средства </a:t>
            </a:r>
            <a:r>
              <a:rPr sz="2000" dirty="0">
                <a:solidFill>
                  <a:srgbClr val="6F2F9F"/>
                </a:solidFill>
                <a:latin typeface="Calibri"/>
                <a:cs typeface="Calibri"/>
              </a:rPr>
              <a:t>с </a:t>
            </a:r>
            <a:r>
              <a:rPr sz="2000" spc="-5" dirty="0" smtClean="0">
                <a:solidFill>
                  <a:srgbClr val="6F2F9F"/>
                </a:solidFill>
                <a:latin typeface="Calibri"/>
                <a:cs typeface="Calibri"/>
              </a:rPr>
              <a:t>МНН</a:t>
            </a:r>
            <a:endParaRPr lang="ru-RU" sz="2000" spc="-5" dirty="0" smtClean="0">
              <a:solidFill>
                <a:srgbClr val="6F2F9F"/>
              </a:solidFill>
              <a:latin typeface="Calibri"/>
              <a:cs typeface="Calibri"/>
            </a:endParaRPr>
          </a:p>
          <a:p>
            <a:pPr marL="285750" marR="5080" indent="-273685" algn="just">
              <a:lnSpc>
                <a:spcPct val="100000"/>
              </a:lnSpc>
            </a:pPr>
            <a:r>
              <a:rPr sz="2000" spc="-5" dirty="0" smtClean="0">
                <a:solidFill>
                  <a:srgbClr val="6F2F9F"/>
                </a:solidFill>
                <a:latin typeface="Calibri"/>
                <a:cs typeface="Calibri"/>
              </a:rPr>
              <a:t>  </a:t>
            </a:r>
            <a:r>
              <a:rPr sz="2000" dirty="0">
                <a:latin typeface="Calibri"/>
                <a:cs typeface="Calibri"/>
              </a:rPr>
              <a:t>( </a:t>
            </a:r>
            <a:r>
              <a:rPr sz="2000" spc="-5" dirty="0">
                <a:latin typeface="Calibri"/>
                <a:cs typeface="Calibri"/>
              </a:rPr>
              <a:t>при </a:t>
            </a:r>
            <a:r>
              <a:rPr sz="2000" spc="-10" dirty="0">
                <a:latin typeface="Calibri"/>
                <a:cs typeface="Calibri"/>
              </a:rPr>
              <a:t>отсутствии </a:t>
            </a:r>
            <a:r>
              <a:rPr sz="2000" spc="-5" dirty="0">
                <a:latin typeface="Calibri"/>
                <a:cs typeface="Calibri"/>
              </a:rPr>
              <a:t>таких наименований </a:t>
            </a:r>
            <a:r>
              <a:rPr sz="2000" dirty="0">
                <a:latin typeface="Calibri"/>
                <a:cs typeface="Calibri"/>
              </a:rPr>
              <a:t>с </a:t>
            </a:r>
            <a:r>
              <a:rPr sz="2000" spc="-5" dirty="0">
                <a:latin typeface="Calibri"/>
                <a:cs typeface="Calibri"/>
              </a:rPr>
              <a:t>химическими,  группировочными </a:t>
            </a:r>
            <a:r>
              <a:rPr sz="2000" dirty="0">
                <a:latin typeface="Calibri"/>
                <a:cs typeface="Calibri"/>
              </a:rPr>
              <a:t>наименованиями)  </a:t>
            </a:r>
            <a:r>
              <a:rPr sz="2000" dirty="0">
                <a:solidFill>
                  <a:srgbClr val="6F2F9F"/>
                </a:solidFill>
                <a:latin typeface="Calibri"/>
                <a:cs typeface="Calibri"/>
              </a:rPr>
              <a:t>и </a:t>
            </a:r>
            <a:r>
              <a:rPr sz="2000" spc="-5" dirty="0">
                <a:solidFill>
                  <a:srgbClr val="6F2F9F"/>
                </a:solidFill>
                <a:latin typeface="Calibri"/>
                <a:cs typeface="Calibri"/>
              </a:rPr>
              <a:t>торговыми</a:t>
            </a:r>
            <a:r>
              <a:rPr sz="2000" spc="-85" dirty="0">
                <a:solidFill>
                  <a:srgbClr val="6F2F9F"/>
                </a:solidFill>
                <a:latin typeface="Calibri"/>
                <a:cs typeface="Calibri"/>
              </a:rPr>
              <a:t> </a:t>
            </a:r>
            <a:r>
              <a:rPr sz="2000" dirty="0">
                <a:solidFill>
                  <a:srgbClr val="6F2F9F"/>
                </a:solidFill>
                <a:latin typeface="Calibri"/>
                <a:cs typeface="Calibri"/>
              </a:rPr>
              <a:t>наименованиями</a:t>
            </a:r>
            <a:endParaRPr sz="2000" dirty="0">
              <a:latin typeface="Calibri"/>
              <a:cs typeface="Calibri"/>
            </a:endParaRPr>
          </a:p>
        </p:txBody>
      </p:sp>
      <p:sp>
        <p:nvSpPr>
          <p:cNvPr id="8" name="object 8"/>
          <p:cNvSpPr txBox="1"/>
          <p:nvPr/>
        </p:nvSpPr>
        <p:spPr>
          <a:xfrm>
            <a:off x="6480809" y="6391859"/>
            <a:ext cx="836930" cy="215444"/>
          </a:xfrm>
          <a:prstGeom prst="rect">
            <a:avLst/>
          </a:prstGeom>
        </p:spPr>
        <p:txBody>
          <a:bodyPr vert="horz" wrap="square" lIns="0" tIns="0" rIns="0" bIns="0" rtlCol="0">
            <a:spAutoFit/>
          </a:bodyPr>
          <a:lstStyle/>
          <a:p>
            <a:pPr marL="12700">
              <a:lnSpc>
                <a:spcPct val="100000"/>
              </a:lnSpc>
            </a:pPr>
            <a:r>
              <a:rPr lang="ru-RU" sz="1400" spc="-5" dirty="0" smtClean="0">
                <a:solidFill>
                  <a:srgbClr val="464652"/>
                </a:solidFill>
                <a:latin typeface="Calibri"/>
                <a:cs typeface="Calibri"/>
              </a:rPr>
              <a:t>04.10</a:t>
            </a:r>
            <a:r>
              <a:rPr sz="1400" spc="-5" dirty="0" smtClean="0">
                <a:solidFill>
                  <a:srgbClr val="464652"/>
                </a:solidFill>
                <a:latin typeface="Calibri"/>
                <a:cs typeface="Calibri"/>
              </a:rPr>
              <a:t>.2016</a:t>
            </a:r>
            <a:endParaRPr sz="1400" dirty="0">
              <a:latin typeface="Calibri"/>
              <a:cs typeface="Calibri"/>
            </a:endParaRPr>
          </a:p>
        </p:txBody>
      </p:sp>
      <p:sp>
        <p:nvSpPr>
          <p:cNvPr id="9" name="object 9"/>
          <p:cNvSpPr txBox="1"/>
          <p:nvPr/>
        </p:nvSpPr>
        <p:spPr>
          <a:xfrm>
            <a:off x="691692" y="6391859"/>
            <a:ext cx="20574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45</a:t>
            </a:r>
            <a:endParaRPr sz="1400">
              <a:latin typeface="Calibri"/>
              <a:cs typeface="Calibri"/>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3" name="object 3"/>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4" name="object 4"/>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582420">
              <a:lnSpc>
                <a:spcPct val="100000"/>
              </a:lnSpc>
            </a:pPr>
            <a:r>
              <a:rPr sz="2400" dirty="0">
                <a:latin typeface="Calibri"/>
                <a:cs typeface="Calibri"/>
              </a:rPr>
              <a:t>Новые </a:t>
            </a:r>
            <a:r>
              <a:rPr sz="2400" spc="-5" dirty="0">
                <a:latin typeface="Calibri"/>
                <a:cs typeface="Calibri"/>
              </a:rPr>
              <a:t>правила </a:t>
            </a:r>
            <a:r>
              <a:rPr sz="2400" dirty="0">
                <a:latin typeface="Calibri"/>
                <a:cs typeface="Calibri"/>
              </a:rPr>
              <a:t>формирования</a:t>
            </a:r>
            <a:r>
              <a:rPr sz="2400" spc="-50" dirty="0">
                <a:latin typeface="Calibri"/>
                <a:cs typeface="Calibri"/>
              </a:rPr>
              <a:t> </a:t>
            </a:r>
            <a:r>
              <a:rPr sz="2400" spc="-10" dirty="0">
                <a:latin typeface="Calibri"/>
                <a:cs typeface="Calibri"/>
              </a:rPr>
              <a:t>лотов</a:t>
            </a:r>
            <a:endParaRPr sz="2400">
              <a:latin typeface="Calibri"/>
              <a:cs typeface="Calibri"/>
            </a:endParaRPr>
          </a:p>
          <a:p>
            <a:pPr marL="1651000">
              <a:lnSpc>
                <a:spcPct val="100000"/>
              </a:lnSpc>
            </a:pPr>
            <a:r>
              <a:rPr sz="2400" dirty="0">
                <a:latin typeface="Calibri"/>
                <a:cs typeface="Calibri"/>
              </a:rPr>
              <a:t>на закупку </a:t>
            </a:r>
            <a:r>
              <a:rPr sz="2400" spc="-5" dirty="0">
                <a:latin typeface="Calibri"/>
                <a:cs typeface="Calibri"/>
              </a:rPr>
              <a:t>лекарственных</a:t>
            </a:r>
            <a:r>
              <a:rPr sz="2400" spc="-55" dirty="0">
                <a:latin typeface="Calibri"/>
                <a:cs typeface="Calibri"/>
              </a:rPr>
              <a:t> </a:t>
            </a:r>
            <a:r>
              <a:rPr sz="2400" spc="-10" dirty="0">
                <a:latin typeface="Calibri"/>
                <a:cs typeface="Calibri"/>
              </a:rPr>
              <a:t>средств</a:t>
            </a:r>
            <a:endParaRPr sz="2400">
              <a:latin typeface="Calibri"/>
              <a:cs typeface="Calibri"/>
            </a:endParaRPr>
          </a:p>
        </p:txBody>
      </p:sp>
      <p:sp>
        <p:nvSpPr>
          <p:cNvPr id="6" name="object 6"/>
          <p:cNvSpPr txBox="1"/>
          <p:nvPr/>
        </p:nvSpPr>
        <p:spPr>
          <a:xfrm>
            <a:off x="535940" y="1599438"/>
            <a:ext cx="8073390" cy="1763395"/>
          </a:xfrm>
          <a:prstGeom prst="rect">
            <a:avLst/>
          </a:prstGeom>
        </p:spPr>
        <p:txBody>
          <a:bodyPr vert="horz" wrap="square" lIns="0" tIns="0" rIns="0" bIns="0" rtlCol="0">
            <a:spAutoFit/>
          </a:bodyPr>
          <a:lstStyle/>
          <a:p>
            <a:pPr marL="12700">
              <a:lnSpc>
                <a:spcPct val="100000"/>
              </a:lnSpc>
              <a:tabLst>
                <a:tab pos="285115" algn="l"/>
              </a:tabLst>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b="1" dirty="0">
                <a:solidFill>
                  <a:srgbClr val="FF0000"/>
                </a:solidFill>
                <a:latin typeface="Calibri"/>
                <a:cs typeface="Calibri"/>
              </a:rPr>
              <a:t>Правило</a:t>
            </a:r>
            <a:r>
              <a:rPr sz="2000" b="1" spc="-100" dirty="0">
                <a:solidFill>
                  <a:srgbClr val="FF0000"/>
                </a:solidFill>
                <a:latin typeface="Calibri"/>
                <a:cs typeface="Calibri"/>
              </a:rPr>
              <a:t> </a:t>
            </a:r>
            <a:r>
              <a:rPr sz="2000" b="1" dirty="0">
                <a:solidFill>
                  <a:srgbClr val="FF0000"/>
                </a:solidFill>
                <a:latin typeface="Calibri"/>
                <a:cs typeface="Calibri"/>
              </a:rPr>
              <a:t>4</a:t>
            </a:r>
            <a:endParaRPr sz="2000">
              <a:latin typeface="Calibri"/>
              <a:cs typeface="Calibri"/>
            </a:endParaRPr>
          </a:p>
          <a:p>
            <a:pPr>
              <a:lnSpc>
                <a:spcPct val="100000"/>
              </a:lnSpc>
            </a:pPr>
            <a:endParaRPr sz="2000">
              <a:latin typeface="Times New Roman"/>
              <a:cs typeface="Times New Roman"/>
            </a:endParaRPr>
          </a:p>
          <a:p>
            <a:pPr marL="285750" marR="5080" indent="-273685" algn="just">
              <a:lnSpc>
                <a:spcPct val="100000"/>
              </a:lnSpc>
              <a:spcBef>
                <a:spcPts val="1780"/>
              </a:spcBef>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5" dirty="0">
                <a:latin typeface="Calibri"/>
                <a:cs typeface="Calibri"/>
              </a:rPr>
              <a:t>При описании </a:t>
            </a:r>
            <a:r>
              <a:rPr sz="2000" dirty="0">
                <a:latin typeface="Calibri"/>
                <a:cs typeface="Calibri"/>
              </a:rPr>
              <a:t>объекта </a:t>
            </a:r>
            <a:r>
              <a:rPr sz="2000" spc="-5" dirty="0">
                <a:latin typeface="Calibri"/>
                <a:cs typeface="Calibri"/>
              </a:rPr>
              <a:t>закупки лекарственных </a:t>
            </a:r>
            <a:r>
              <a:rPr sz="2000" spc="-10" dirty="0">
                <a:latin typeface="Calibri"/>
                <a:cs typeface="Calibri"/>
              </a:rPr>
              <a:t>средств </a:t>
            </a:r>
            <a:r>
              <a:rPr sz="2000" dirty="0">
                <a:latin typeface="Calibri"/>
                <a:cs typeface="Calibri"/>
              </a:rPr>
              <a:t>не </a:t>
            </a:r>
            <a:r>
              <a:rPr sz="2000" spc="-10" dirty="0">
                <a:latin typeface="Calibri"/>
                <a:cs typeface="Calibri"/>
              </a:rPr>
              <a:t>допускается  </a:t>
            </a:r>
            <a:r>
              <a:rPr sz="2000" spc="-5" dirty="0">
                <a:latin typeface="Calibri"/>
                <a:cs typeface="Calibri"/>
              </a:rPr>
              <a:t>указывать </a:t>
            </a:r>
            <a:r>
              <a:rPr sz="2000" spc="-10" dirty="0">
                <a:latin typeface="Calibri"/>
                <a:cs typeface="Calibri"/>
              </a:rPr>
              <a:t>торговое </a:t>
            </a:r>
            <a:r>
              <a:rPr sz="2000" spc="-5" dirty="0">
                <a:latin typeface="Calibri"/>
                <a:cs typeface="Calibri"/>
              </a:rPr>
              <a:t>наименование </a:t>
            </a:r>
            <a:r>
              <a:rPr sz="2000" dirty="0">
                <a:latin typeface="Calibri"/>
                <a:cs typeface="Calibri"/>
              </a:rPr>
              <a:t>препарата с </a:t>
            </a:r>
            <a:r>
              <a:rPr sz="2000" spc="-5" dirty="0">
                <a:latin typeface="Calibri"/>
                <a:cs typeface="Calibri"/>
              </a:rPr>
              <a:t>приставкой </a:t>
            </a:r>
            <a:r>
              <a:rPr sz="2000" dirty="0">
                <a:latin typeface="Calibri"/>
                <a:cs typeface="Calibri"/>
              </a:rPr>
              <a:t>«ИЛИ  </a:t>
            </a:r>
            <a:r>
              <a:rPr sz="2000" spc="-5" dirty="0">
                <a:latin typeface="Calibri"/>
                <a:cs typeface="Calibri"/>
              </a:rPr>
              <a:t>ЭКВИВАЛЕНТ»</a:t>
            </a:r>
            <a:endParaRPr sz="2000">
              <a:latin typeface="Calibri"/>
              <a:cs typeface="Calibri"/>
            </a:endParaRPr>
          </a:p>
        </p:txBody>
      </p:sp>
      <p:sp>
        <p:nvSpPr>
          <p:cNvPr id="7" name="object 7"/>
          <p:cNvSpPr txBox="1"/>
          <p:nvPr/>
        </p:nvSpPr>
        <p:spPr>
          <a:xfrm>
            <a:off x="6480809" y="6391859"/>
            <a:ext cx="83693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23.09.2016</a:t>
            </a:r>
            <a:endParaRPr sz="1400">
              <a:latin typeface="Calibri"/>
              <a:cs typeface="Calibri"/>
            </a:endParaRPr>
          </a:p>
        </p:txBody>
      </p:sp>
      <p:sp>
        <p:nvSpPr>
          <p:cNvPr id="8" name="object 8"/>
          <p:cNvSpPr txBox="1"/>
          <p:nvPr/>
        </p:nvSpPr>
        <p:spPr>
          <a:xfrm>
            <a:off x="691692" y="6391859"/>
            <a:ext cx="20574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46</a:t>
            </a:r>
            <a:endParaRPr sz="1400">
              <a:latin typeface="Calibri"/>
              <a:cs typeface="Calibri"/>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280160"/>
            <a:ext cx="533400" cy="228600"/>
          </a:xfrm>
          <a:custGeom>
            <a:avLst/>
            <a:gdLst/>
            <a:ahLst/>
            <a:cxnLst/>
            <a:rect l="l" t="t" r="r" b="b"/>
            <a:pathLst>
              <a:path w="533400" h="228600">
                <a:moveTo>
                  <a:pt x="0" y="228600"/>
                </a:moveTo>
                <a:lnTo>
                  <a:pt x="533400" y="228600"/>
                </a:lnTo>
                <a:lnTo>
                  <a:pt x="533400" y="0"/>
                </a:lnTo>
                <a:lnTo>
                  <a:pt x="0" y="0"/>
                </a:lnTo>
                <a:lnTo>
                  <a:pt x="0" y="228600"/>
                </a:lnTo>
                <a:close/>
              </a:path>
            </a:pathLst>
          </a:custGeom>
          <a:solidFill>
            <a:srgbClr val="DD8046"/>
          </a:solidFill>
        </p:spPr>
        <p:txBody>
          <a:bodyPr wrap="square" lIns="0" tIns="0" rIns="0" bIns="0" rtlCol="0"/>
          <a:lstStyle/>
          <a:p>
            <a:endParaRPr/>
          </a:p>
        </p:txBody>
      </p:sp>
      <p:sp>
        <p:nvSpPr>
          <p:cNvPr id="3" name="object 3"/>
          <p:cNvSpPr/>
          <p:nvPr/>
        </p:nvSpPr>
        <p:spPr>
          <a:xfrm>
            <a:off x="591312" y="1280160"/>
            <a:ext cx="8552815" cy="228600"/>
          </a:xfrm>
          <a:custGeom>
            <a:avLst/>
            <a:gdLst/>
            <a:ahLst/>
            <a:cxnLst/>
            <a:rect l="l" t="t" r="r" b="b"/>
            <a:pathLst>
              <a:path w="8552815" h="228600">
                <a:moveTo>
                  <a:pt x="0" y="228600"/>
                </a:moveTo>
                <a:lnTo>
                  <a:pt x="8552688" y="228600"/>
                </a:lnTo>
                <a:lnTo>
                  <a:pt x="8552688" y="0"/>
                </a:lnTo>
                <a:lnTo>
                  <a:pt x="0" y="0"/>
                </a:lnTo>
                <a:lnTo>
                  <a:pt x="0" y="228600"/>
                </a:lnTo>
                <a:close/>
              </a:path>
            </a:pathLst>
          </a:custGeom>
          <a:solidFill>
            <a:srgbClr val="93B6D2"/>
          </a:solidFill>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539241" rIns="0" bIns="0" rtlCol="0">
            <a:spAutoFit/>
          </a:bodyPr>
          <a:lstStyle/>
          <a:p>
            <a:pPr marL="167005">
              <a:lnSpc>
                <a:spcPct val="100000"/>
              </a:lnSpc>
            </a:pPr>
            <a:r>
              <a:rPr sz="2800" spc="-5" dirty="0">
                <a:latin typeface="Calibri"/>
                <a:cs typeface="Calibri"/>
              </a:rPr>
              <a:t>Правила формирования лота на </a:t>
            </a:r>
            <a:r>
              <a:rPr sz="2800" spc="-10" dirty="0">
                <a:latin typeface="Calibri"/>
                <a:cs typeface="Calibri"/>
              </a:rPr>
              <a:t>закупку</a:t>
            </a:r>
            <a:r>
              <a:rPr sz="2800" spc="125" dirty="0">
                <a:latin typeface="Calibri"/>
                <a:cs typeface="Calibri"/>
              </a:rPr>
              <a:t> </a:t>
            </a:r>
            <a:r>
              <a:rPr sz="2800" spc="-5" dirty="0">
                <a:latin typeface="Calibri"/>
                <a:cs typeface="Calibri"/>
              </a:rPr>
              <a:t>ЛС</a:t>
            </a:r>
            <a:endParaRPr sz="2800">
              <a:latin typeface="Calibri"/>
              <a:cs typeface="Calibri"/>
            </a:endParaRPr>
          </a:p>
        </p:txBody>
      </p:sp>
      <p:sp>
        <p:nvSpPr>
          <p:cNvPr id="5" name="object 5"/>
          <p:cNvSpPr txBox="1"/>
          <p:nvPr/>
        </p:nvSpPr>
        <p:spPr>
          <a:xfrm>
            <a:off x="691387" y="2086483"/>
            <a:ext cx="7994650" cy="2559685"/>
          </a:xfrm>
          <a:prstGeom prst="rect">
            <a:avLst/>
          </a:prstGeom>
        </p:spPr>
        <p:txBody>
          <a:bodyPr vert="horz" wrap="square" lIns="0" tIns="0" rIns="0" bIns="0" rtlCol="0">
            <a:spAutoFit/>
          </a:bodyPr>
          <a:lstStyle/>
          <a:p>
            <a:pPr marL="229235">
              <a:lnSpc>
                <a:spcPct val="100000"/>
              </a:lnSpc>
            </a:pPr>
            <a:r>
              <a:rPr sz="1900" b="1" spc="-5" dirty="0">
                <a:solidFill>
                  <a:srgbClr val="FF0000"/>
                </a:solidFill>
                <a:latin typeface="Calibri"/>
                <a:cs typeface="Calibri"/>
              </a:rPr>
              <a:t>Правило</a:t>
            </a:r>
            <a:r>
              <a:rPr sz="1900" b="1" spc="-65" dirty="0">
                <a:solidFill>
                  <a:srgbClr val="FF0000"/>
                </a:solidFill>
                <a:latin typeface="Calibri"/>
                <a:cs typeface="Calibri"/>
              </a:rPr>
              <a:t> </a:t>
            </a:r>
            <a:r>
              <a:rPr sz="1900" b="1" spc="-5" dirty="0">
                <a:solidFill>
                  <a:srgbClr val="FF0000"/>
                </a:solidFill>
                <a:latin typeface="Calibri"/>
                <a:cs typeface="Calibri"/>
              </a:rPr>
              <a:t>5</a:t>
            </a:r>
            <a:endParaRPr sz="1900">
              <a:latin typeface="Calibri"/>
              <a:cs typeface="Calibri"/>
            </a:endParaRPr>
          </a:p>
          <a:p>
            <a:pPr>
              <a:lnSpc>
                <a:spcPct val="100000"/>
              </a:lnSpc>
            </a:pPr>
            <a:endParaRPr sz="1900">
              <a:latin typeface="Times New Roman"/>
              <a:cs typeface="Times New Roman"/>
            </a:endParaRPr>
          </a:p>
          <a:p>
            <a:pPr>
              <a:lnSpc>
                <a:spcPct val="100000"/>
              </a:lnSpc>
              <a:spcBef>
                <a:spcPts val="10"/>
              </a:spcBef>
            </a:pPr>
            <a:endParaRPr sz="1800">
              <a:latin typeface="Times New Roman"/>
              <a:cs typeface="Times New Roman"/>
            </a:endParaRPr>
          </a:p>
          <a:p>
            <a:pPr marL="12700">
              <a:lnSpc>
                <a:spcPct val="100000"/>
              </a:lnSpc>
              <a:tabLst>
                <a:tab pos="5582285" algn="l"/>
              </a:tabLst>
            </a:pPr>
            <a:r>
              <a:rPr sz="2000" dirty="0">
                <a:latin typeface="Calibri"/>
                <a:cs typeface="Calibri"/>
              </a:rPr>
              <a:t>В случае закупки ЛС по</a:t>
            </a:r>
            <a:r>
              <a:rPr sz="2000" spc="10" dirty="0">
                <a:latin typeface="Calibri"/>
                <a:cs typeface="Calibri"/>
              </a:rPr>
              <a:t> </a:t>
            </a:r>
            <a:r>
              <a:rPr sz="2000" spc="-5" dirty="0">
                <a:latin typeface="Calibri"/>
                <a:cs typeface="Calibri"/>
              </a:rPr>
              <a:t>торговому</a:t>
            </a:r>
            <a:r>
              <a:rPr sz="2000" spc="-40" dirty="0">
                <a:latin typeface="Calibri"/>
                <a:cs typeface="Calibri"/>
              </a:rPr>
              <a:t> </a:t>
            </a:r>
            <a:r>
              <a:rPr sz="2000" dirty="0">
                <a:latin typeface="Calibri"/>
                <a:cs typeface="Calibri"/>
              </a:rPr>
              <a:t>наименованию	по</a:t>
            </a:r>
            <a:r>
              <a:rPr sz="2000" spc="-85" dirty="0">
                <a:latin typeface="Calibri"/>
                <a:cs typeface="Calibri"/>
              </a:rPr>
              <a:t> </a:t>
            </a:r>
            <a:r>
              <a:rPr sz="2000" spc="-10" dirty="0">
                <a:latin typeface="Calibri"/>
                <a:cs typeface="Calibri"/>
              </a:rPr>
              <a:t>каждому</a:t>
            </a:r>
            <a:endParaRPr sz="2000">
              <a:latin typeface="Calibri"/>
              <a:cs typeface="Calibri"/>
            </a:endParaRPr>
          </a:p>
          <a:p>
            <a:pPr marL="12700">
              <a:lnSpc>
                <a:spcPct val="100000"/>
              </a:lnSpc>
            </a:pPr>
            <a:r>
              <a:rPr sz="2000" spc="-5" dirty="0">
                <a:latin typeface="Calibri"/>
                <a:cs typeface="Calibri"/>
              </a:rPr>
              <a:t>торговому </a:t>
            </a:r>
            <a:r>
              <a:rPr sz="2000" dirty="0">
                <a:latin typeface="Calibri"/>
                <a:cs typeface="Calibri"/>
              </a:rPr>
              <a:t>наименованию </a:t>
            </a:r>
            <a:r>
              <a:rPr sz="2000" spc="-10" dirty="0">
                <a:solidFill>
                  <a:srgbClr val="6F2F9F"/>
                </a:solidFill>
                <a:latin typeface="Calibri"/>
                <a:cs typeface="Calibri"/>
              </a:rPr>
              <a:t>следует </a:t>
            </a:r>
            <a:r>
              <a:rPr sz="2000" dirty="0">
                <a:solidFill>
                  <a:srgbClr val="6F2F9F"/>
                </a:solidFill>
                <a:latin typeface="Calibri"/>
                <a:cs typeface="Calibri"/>
              </a:rPr>
              <a:t>формировать </a:t>
            </a:r>
            <a:r>
              <a:rPr sz="2000" spc="-20" dirty="0">
                <a:solidFill>
                  <a:srgbClr val="6F2F9F"/>
                </a:solidFill>
                <a:latin typeface="Calibri"/>
                <a:cs typeface="Calibri"/>
              </a:rPr>
              <a:t>отдельный</a:t>
            </a:r>
            <a:r>
              <a:rPr sz="2000" spc="-140" dirty="0">
                <a:solidFill>
                  <a:srgbClr val="6F2F9F"/>
                </a:solidFill>
                <a:latin typeface="Calibri"/>
                <a:cs typeface="Calibri"/>
              </a:rPr>
              <a:t> </a:t>
            </a:r>
            <a:r>
              <a:rPr sz="2000" spc="-10" dirty="0">
                <a:solidFill>
                  <a:srgbClr val="6F2F9F"/>
                </a:solidFill>
                <a:latin typeface="Calibri"/>
                <a:cs typeface="Calibri"/>
              </a:rPr>
              <a:t>лот</a:t>
            </a:r>
            <a:endParaRPr sz="2000">
              <a:latin typeface="Calibri"/>
              <a:cs typeface="Calibri"/>
            </a:endParaRPr>
          </a:p>
          <a:p>
            <a:pPr>
              <a:lnSpc>
                <a:spcPct val="100000"/>
              </a:lnSpc>
            </a:pPr>
            <a:endParaRPr sz="2000">
              <a:latin typeface="Times New Roman"/>
              <a:cs typeface="Times New Roman"/>
            </a:endParaRPr>
          </a:p>
          <a:p>
            <a:pPr marL="12700" marR="5080">
              <a:lnSpc>
                <a:spcPct val="100000"/>
              </a:lnSpc>
              <a:spcBef>
                <a:spcPts val="1505"/>
              </a:spcBef>
            </a:pPr>
            <a:r>
              <a:rPr sz="2000" spc="-10" dirty="0">
                <a:latin typeface="Calibri"/>
                <a:cs typeface="Calibri"/>
              </a:rPr>
              <a:t>Если </a:t>
            </a:r>
            <a:r>
              <a:rPr sz="2000" dirty="0">
                <a:latin typeface="Calibri"/>
                <a:cs typeface="Calibri"/>
              </a:rPr>
              <a:t>по МНН зарегистрировано </a:t>
            </a:r>
            <a:r>
              <a:rPr sz="2000" spc="-15" dirty="0">
                <a:latin typeface="Calibri"/>
                <a:cs typeface="Calibri"/>
              </a:rPr>
              <a:t>только одно </a:t>
            </a:r>
            <a:r>
              <a:rPr sz="2000" spc="-5" dirty="0">
                <a:latin typeface="Calibri"/>
                <a:cs typeface="Calibri"/>
              </a:rPr>
              <a:t>торговое </a:t>
            </a:r>
            <a:r>
              <a:rPr sz="2000" dirty="0">
                <a:latin typeface="Calibri"/>
                <a:cs typeface="Calibri"/>
              </a:rPr>
              <a:t>наименование ЛС  </a:t>
            </a:r>
            <a:r>
              <a:rPr sz="2000" spc="-10" dirty="0">
                <a:latin typeface="Calibri"/>
                <a:cs typeface="Calibri"/>
              </a:rPr>
              <a:t>то </a:t>
            </a:r>
            <a:r>
              <a:rPr sz="2000" spc="-15" dirty="0">
                <a:latin typeface="Calibri"/>
                <a:cs typeface="Calibri"/>
              </a:rPr>
              <a:t>всегда </a:t>
            </a:r>
            <a:r>
              <a:rPr sz="2000" spc="-5" dirty="0">
                <a:latin typeface="Calibri"/>
                <a:cs typeface="Calibri"/>
              </a:rPr>
              <a:t>такое </a:t>
            </a:r>
            <a:r>
              <a:rPr sz="2000" dirty="0">
                <a:latin typeface="Calibri"/>
                <a:cs typeface="Calibri"/>
              </a:rPr>
              <a:t>препарат </a:t>
            </a:r>
            <a:r>
              <a:rPr sz="2000" dirty="0">
                <a:solidFill>
                  <a:srgbClr val="6F2F9F"/>
                </a:solidFill>
                <a:latin typeface="Calibri"/>
                <a:cs typeface="Calibri"/>
              </a:rPr>
              <a:t>нужно закупать </a:t>
            </a:r>
            <a:r>
              <a:rPr sz="2000" spc="-20" dirty="0">
                <a:solidFill>
                  <a:srgbClr val="6F2F9F"/>
                </a:solidFill>
                <a:latin typeface="Calibri"/>
                <a:cs typeface="Calibri"/>
              </a:rPr>
              <a:t>отдельной</a:t>
            </a:r>
            <a:r>
              <a:rPr sz="2000" spc="-110" dirty="0">
                <a:solidFill>
                  <a:srgbClr val="6F2F9F"/>
                </a:solidFill>
                <a:latin typeface="Calibri"/>
                <a:cs typeface="Calibri"/>
              </a:rPr>
              <a:t> </a:t>
            </a:r>
            <a:r>
              <a:rPr sz="2000" spc="-5" dirty="0">
                <a:solidFill>
                  <a:srgbClr val="6F2F9F"/>
                </a:solidFill>
                <a:latin typeface="Calibri"/>
                <a:cs typeface="Calibri"/>
              </a:rPr>
              <a:t>закупкой</a:t>
            </a:r>
            <a:endParaRPr sz="2000">
              <a:latin typeface="Calibri"/>
              <a:cs typeface="Calibri"/>
            </a:endParaRPr>
          </a:p>
        </p:txBody>
      </p:sp>
      <p:sp>
        <p:nvSpPr>
          <p:cNvPr id="6" name="object 6"/>
          <p:cNvSpPr txBox="1"/>
          <p:nvPr/>
        </p:nvSpPr>
        <p:spPr>
          <a:xfrm>
            <a:off x="691387" y="5204205"/>
            <a:ext cx="161290" cy="194310"/>
          </a:xfrm>
          <a:prstGeom prst="rect">
            <a:avLst/>
          </a:prstGeom>
        </p:spPr>
        <p:txBody>
          <a:bodyPr vert="horz" wrap="square" lIns="0" tIns="0" rIns="0" bIns="0" rtlCol="0">
            <a:spAutoFit/>
          </a:bodyPr>
          <a:lstStyle/>
          <a:p>
            <a:pPr marL="12700">
              <a:lnSpc>
                <a:spcPct val="100000"/>
              </a:lnSpc>
            </a:pPr>
            <a:r>
              <a:rPr sz="1200" spc="-5" dirty="0">
                <a:solidFill>
                  <a:srgbClr val="DD8046"/>
                </a:solidFill>
                <a:latin typeface="Wingdings"/>
                <a:cs typeface="Wingdings"/>
              </a:rPr>
              <a:t></a:t>
            </a:r>
            <a:endParaRPr sz="1200">
              <a:latin typeface="Wingdings"/>
              <a:cs typeface="Wingdings"/>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p>
        </p:txBody>
      </p:sp>
      <p:sp>
        <p:nvSpPr>
          <p:cNvPr id="4" name="object 4"/>
          <p:cNvSpPr txBox="1"/>
          <p:nvPr/>
        </p:nvSpPr>
        <p:spPr>
          <a:xfrm>
            <a:off x="2590926" y="1997328"/>
            <a:ext cx="4098290" cy="285115"/>
          </a:xfrm>
          <a:prstGeom prst="rect">
            <a:avLst/>
          </a:prstGeom>
        </p:spPr>
        <p:txBody>
          <a:bodyPr vert="horz" wrap="square" lIns="0" tIns="0" rIns="0" bIns="0" rtlCol="0">
            <a:spAutoFit/>
          </a:bodyPr>
          <a:lstStyle/>
          <a:p>
            <a:pPr marL="12700">
              <a:lnSpc>
                <a:spcPct val="100000"/>
              </a:lnSpc>
            </a:pPr>
            <a:r>
              <a:rPr sz="1800" dirty="0">
                <a:solidFill>
                  <a:srgbClr val="E2465A"/>
                </a:solidFill>
                <a:latin typeface="Trebuchet MS"/>
                <a:cs typeface="Trebuchet MS"/>
              </a:rPr>
              <a:t>Ограничением конкуренции</a:t>
            </a:r>
            <a:r>
              <a:rPr sz="1800" spc="-145" dirty="0">
                <a:solidFill>
                  <a:srgbClr val="E2465A"/>
                </a:solidFill>
                <a:latin typeface="Trebuchet MS"/>
                <a:cs typeface="Trebuchet MS"/>
              </a:rPr>
              <a:t> </a:t>
            </a:r>
            <a:r>
              <a:rPr sz="1800" spc="-5" dirty="0">
                <a:solidFill>
                  <a:srgbClr val="E2465A"/>
                </a:solidFill>
                <a:latin typeface="Trebuchet MS"/>
                <a:cs typeface="Trebuchet MS"/>
              </a:rPr>
              <a:t>является:</a:t>
            </a:r>
            <a:endParaRPr sz="1800">
              <a:latin typeface="Trebuchet MS"/>
              <a:cs typeface="Trebuchet MS"/>
            </a:endParaRPr>
          </a:p>
        </p:txBody>
      </p:sp>
      <p:sp>
        <p:nvSpPr>
          <p:cNvPr id="5" name="object 5"/>
          <p:cNvSpPr txBox="1"/>
          <p:nvPr/>
        </p:nvSpPr>
        <p:spPr>
          <a:xfrm>
            <a:off x="474065" y="2983357"/>
            <a:ext cx="8341995" cy="1611630"/>
          </a:xfrm>
          <a:prstGeom prst="rect">
            <a:avLst/>
          </a:prstGeom>
        </p:spPr>
        <p:txBody>
          <a:bodyPr vert="horz" wrap="square" lIns="0" tIns="0" rIns="0" bIns="0" rtlCol="0">
            <a:spAutoFit/>
          </a:bodyPr>
          <a:lstStyle/>
          <a:p>
            <a:pPr marL="299085" marR="5080" indent="-286385" algn="just">
              <a:lnSpc>
                <a:spcPct val="100000"/>
              </a:lnSpc>
              <a:buClr>
                <a:srgbClr val="E2465A"/>
              </a:buClr>
              <a:buFont typeface="Wingdings"/>
              <a:buChar char=""/>
              <a:tabLst>
                <a:tab pos="299720" algn="l"/>
              </a:tabLst>
            </a:pPr>
            <a:r>
              <a:rPr sz="1800" spc="-5" dirty="0">
                <a:solidFill>
                  <a:srgbClr val="4A4A4A"/>
                </a:solidFill>
                <a:latin typeface="Trebuchet MS"/>
                <a:cs typeface="Trebuchet MS"/>
              </a:rPr>
              <a:t>закупка </a:t>
            </a:r>
            <a:r>
              <a:rPr sz="1800" spc="-10" dirty="0">
                <a:solidFill>
                  <a:srgbClr val="4A4A4A"/>
                </a:solidFill>
                <a:latin typeface="Trebuchet MS"/>
                <a:cs typeface="Trebuchet MS"/>
              </a:rPr>
              <a:t>наркотических, </a:t>
            </a:r>
            <a:r>
              <a:rPr sz="1800" spc="-15" dirty="0">
                <a:solidFill>
                  <a:srgbClr val="4A4A4A"/>
                </a:solidFill>
                <a:latin typeface="Trebuchet MS"/>
                <a:cs typeface="Trebuchet MS"/>
              </a:rPr>
              <a:t>психотропных, сильнодействующих,  </a:t>
            </a:r>
            <a:r>
              <a:rPr sz="1800" spc="-10" dirty="0">
                <a:solidFill>
                  <a:srgbClr val="4A4A4A"/>
                </a:solidFill>
                <a:latin typeface="Trebuchet MS"/>
                <a:cs typeface="Trebuchet MS"/>
              </a:rPr>
              <a:t>радиофармацевтических </a:t>
            </a:r>
            <a:r>
              <a:rPr sz="1800" spc="-5" dirty="0">
                <a:solidFill>
                  <a:srgbClr val="4A4A4A"/>
                </a:solidFill>
                <a:latin typeface="Trebuchet MS"/>
                <a:cs typeface="Trebuchet MS"/>
              </a:rPr>
              <a:t>лекарственных препаратов совместно </a:t>
            </a:r>
            <a:r>
              <a:rPr sz="1800" dirty="0">
                <a:solidFill>
                  <a:srgbClr val="4A4A4A"/>
                </a:solidFill>
                <a:latin typeface="Trebuchet MS"/>
                <a:cs typeface="Trebuchet MS"/>
              </a:rPr>
              <a:t>с </a:t>
            </a:r>
            <a:r>
              <a:rPr sz="1800" spc="-20" dirty="0">
                <a:solidFill>
                  <a:srgbClr val="4A4A4A"/>
                </a:solidFill>
                <a:latin typeface="Trebuchet MS"/>
                <a:cs typeface="Trebuchet MS"/>
              </a:rPr>
              <a:t>иными  </a:t>
            </a:r>
            <a:r>
              <a:rPr sz="1800" dirty="0">
                <a:solidFill>
                  <a:srgbClr val="4A4A4A"/>
                </a:solidFill>
                <a:latin typeface="Trebuchet MS"/>
                <a:cs typeface="Trebuchet MS"/>
              </a:rPr>
              <a:t>препаратами;</a:t>
            </a:r>
            <a:endParaRPr sz="1800">
              <a:latin typeface="Trebuchet MS"/>
              <a:cs typeface="Trebuchet MS"/>
            </a:endParaRPr>
          </a:p>
          <a:p>
            <a:pPr marL="299085" indent="-286385">
              <a:lnSpc>
                <a:spcPct val="100000"/>
              </a:lnSpc>
              <a:spcBef>
                <a:spcPts val="600"/>
              </a:spcBef>
              <a:buClr>
                <a:srgbClr val="E2465A"/>
              </a:buClr>
              <a:buFont typeface="Wingdings"/>
              <a:buChar char=""/>
              <a:tabLst>
                <a:tab pos="299085" algn="l"/>
                <a:tab pos="299720" algn="l"/>
              </a:tabLst>
            </a:pPr>
            <a:r>
              <a:rPr sz="1800" dirty="0">
                <a:solidFill>
                  <a:srgbClr val="4A4A4A"/>
                </a:solidFill>
                <a:latin typeface="Trebuchet MS"/>
                <a:cs typeface="Trebuchet MS"/>
              </a:rPr>
              <a:t>объединение </a:t>
            </a:r>
            <a:r>
              <a:rPr sz="1800" spc="-5" dirty="0">
                <a:solidFill>
                  <a:srgbClr val="4A4A4A"/>
                </a:solidFill>
                <a:latin typeface="Trebuchet MS"/>
                <a:cs typeface="Trebuchet MS"/>
              </a:rPr>
              <a:t>в </a:t>
            </a:r>
            <a:r>
              <a:rPr sz="1800" dirty="0">
                <a:solidFill>
                  <a:srgbClr val="4A4A4A"/>
                </a:solidFill>
                <a:latin typeface="Trebuchet MS"/>
                <a:cs typeface="Trebuchet MS"/>
              </a:rPr>
              <a:t>один </a:t>
            </a:r>
            <a:r>
              <a:rPr sz="1800" spc="-10" dirty="0">
                <a:solidFill>
                  <a:srgbClr val="4A4A4A"/>
                </a:solidFill>
                <a:latin typeface="Trebuchet MS"/>
                <a:cs typeface="Trebuchet MS"/>
              </a:rPr>
              <a:t>лот </a:t>
            </a:r>
            <a:r>
              <a:rPr sz="1800" spc="-5" dirty="0">
                <a:solidFill>
                  <a:srgbClr val="4A4A4A"/>
                </a:solidFill>
                <a:latin typeface="Trebuchet MS"/>
                <a:cs typeface="Trebuchet MS"/>
              </a:rPr>
              <a:t>поставки </a:t>
            </a:r>
            <a:r>
              <a:rPr sz="1800" dirty="0">
                <a:solidFill>
                  <a:srgbClr val="4A4A4A"/>
                </a:solidFill>
                <a:latin typeface="Trebuchet MS"/>
                <a:cs typeface="Trebuchet MS"/>
              </a:rPr>
              <a:t>и отпуска </a:t>
            </a:r>
            <a:r>
              <a:rPr sz="1800" spc="-5" dirty="0">
                <a:solidFill>
                  <a:srgbClr val="4A4A4A"/>
                </a:solidFill>
                <a:latin typeface="Trebuchet MS"/>
                <a:cs typeface="Trebuchet MS"/>
              </a:rPr>
              <a:t>лекарственных</a:t>
            </a:r>
            <a:r>
              <a:rPr sz="1800" spc="-145" dirty="0">
                <a:solidFill>
                  <a:srgbClr val="4A4A4A"/>
                </a:solidFill>
                <a:latin typeface="Trebuchet MS"/>
                <a:cs typeface="Trebuchet MS"/>
              </a:rPr>
              <a:t> </a:t>
            </a:r>
            <a:r>
              <a:rPr sz="1800" dirty="0">
                <a:solidFill>
                  <a:srgbClr val="4A4A4A"/>
                </a:solidFill>
                <a:latin typeface="Trebuchet MS"/>
                <a:cs typeface="Trebuchet MS"/>
              </a:rPr>
              <a:t>препаратов.</a:t>
            </a:r>
            <a:endParaRPr sz="1800">
              <a:latin typeface="Trebuchet MS"/>
              <a:cs typeface="Trebuchet MS"/>
            </a:endParaRPr>
          </a:p>
          <a:p>
            <a:pPr marL="422275" indent="-409575">
              <a:lnSpc>
                <a:spcPct val="100000"/>
              </a:lnSpc>
              <a:spcBef>
                <a:spcPts val="1200"/>
              </a:spcBef>
              <a:buClr>
                <a:srgbClr val="E2465A"/>
              </a:buClr>
              <a:buFont typeface="Arial"/>
              <a:buChar char="•"/>
              <a:tabLst>
                <a:tab pos="422275" algn="l"/>
                <a:tab pos="422909" algn="l"/>
              </a:tabLst>
            </a:pPr>
            <a:r>
              <a:rPr sz="1800" dirty="0">
                <a:solidFill>
                  <a:srgbClr val="4A4A4A"/>
                </a:solidFill>
                <a:latin typeface="Trebuchet MS"/>
                <a:cs typeface="Trebuchet MS"/>
              </a:rPr>
              <a:t>Письмо ФАС Росси от </a:t>
            </a:r>
            <a:r>
              <a:rPr sz="1800" spc="-5" dirty="0">
                <a:solidFill>
                  <a:srgbClr val="4A4A4A"/>
                </a:solidFill>
                <a:latin typeface="Trebuchet MS"/>
                <a:cs typeface="Trebuchet MS"/>
              </a:rPr>
              <a:t>9 </a:t>
            </a:r>
            <a:r>
              <a:rPr sz="1800" dirty="0">
                <a:solidFill>
                  <a:srgbClr val="4A4A4A"/>
                </a:solidFill>
                <a:latin typeface="Trebuchet MS"/>
                <a:cs typeface="Trebuchet MS"/>
              </a:rPr>
              <a:t>июня 2015 </a:t>
            </a:r>
            <a:r>
              <a:rPr sz="1800" spc="-5" dirty="0">
                <a:solidFill>
                  <a:srgbClr val="4A4A4A"/>
                </a:solidFill>
                <a:latin typeface="Trebuchet MS"/>
                <a:cs typeface="Trebuchet MS"/>
              </a:rPr>
              <a:t>г. </a:t>
            </a:r>
            <a:r>
              <a:rPr sz="1800" dirty="0">
                <a:solidFill>
                  <a:srgbClr val="4A4A4A"/>
                </a:solidFill>
                <a:latin typeface="Trebuchet MS"/>
                <a:cs typeface="Trebuchet MS"/>
              </a:rPr>
              <a:t>№</a:t>
            </a:r>
            <a:r>
              <a:rPr sz="1800" spc="-200" dirty="0">
                <a:solidFill>
                  <a:srgbClr val="4A4A4A"/>
                </a:solidFill>
                <a:latin typeface="Trebuchet MS"/>
                <a:cs typeface="Trebuchet MS"/>
              </a:rPr>
              <a:t> </a:t>
            </a:r>
            <a:r>
              <a:rPr sz="1800" dirty="0">
                <a:solidFill>
                  <a:srgbClr val="4A4A4A"/>
                </a:solidFill>
                <a:latin typeface="Trebuchet MS"/>
                <a:cs typeface="Trebuchet MS"/>
              </a:rPr>
              <a:t>АК/28644/15</a:t>
            </a:r>
            <a:endParaRPr sz="1800">
              <a:latin typeface="Trebuchet MS"/>
              <a:cs typeface="Trebuchet MS"/>
            </a:endParaRPr>
          </a:p>
        </p:txBody>
      </p:sp>
      <p:sp>
        <p:nvSpPr>
          <p:cNvPr id="6" name="object 6"/>
          <p:cNvSpPr txBox="1">
            <a:spLocks noGrp="1"/>
          </p:cNvSpPr>
          <p:nvPr>
            <p:ph type="title"/>
          </p:nvPr>
        </p:nvSpPr>
        <p:spPr>
          <a:prstGeom prst="rect">
            <a:avLst/>
          </a:prstGeom>
        </p:spPr>
        <p:txBody>
          <a:bodyPr vert="horz" wrap="square" lIns="0" tIns="390016" rIns="0" bIns="0" rtlCol="0">
            <a:spAutoFit/>
          </a:bodyPr>
          <a:lstStyle/>
          <a:p>
            <a:pPr marL="2604135">
              <a:lnSpc>
                <a:spcPct val="100000"/>
              </a:lnSpc>
            </a:pPr>
            <a:r>
              <a:rPr spc="-5" dirty="0">
                <a:solidFill>
                  <a:srgbClr val="006FC0"/>
                </a:solidFill>
                <a:latin typeface="Trebuchet MS"/>
                <a:cs typeface="Trebuchet MS"/>
              </a:rPr>
              <a:t>Позиция</a:t>
            </a:r>
          </a:p>
        </p:txBody>
      </p:sp>
      <p:sp>
        <p:nvSpPr>
          <p:cNvPr id="7" name="object 7"/>
          <p:cNvSpPr txBox="1"/>
          <p:nvPr/>
        </p:nvSpPr>
        <p:spPr>
          <a:xfrm>
            <a:off x="4483989" y="370204"/>
            <a:ext cx="1568450" cy="315595"/>
          </a:xfrm>
          <a:prstGeom prst="rect">
            <a:avLst/>
          </a:prstGeom>
        </p:spPr>
        <p:txBody>
          <a:bodyPr vert="horz" wrap="square" lIns="0" tIns="0" rIns="0" bIns="0" rtlCol="0">
            <a:spAutoFit/>
          </a:bodyPr>
          <a:lstStyle/>
          <a:p>
            <a:pPr marL="12700">
              <a:lnSpc>
                <a:spcPct val="100000"/>
              </a:lnSpc>
            </a:pPr>
            <a:r>
              <a:rPr sz="2000" b="1" dirty="0">
                <a:solidFill>
                  <a:srgbClr val="006FC0"/>
                </a:solidFill>
                <a:latin typeface="Trebuchet MS"/>
                <a:cs typeface="Trebuchet MS"/>
              </a:rPr>
              <a:t>ФАС</a:t>
            </a:r>
            <a:r>
              <a:rPr sz="2000" b="1" spc="-135" dirty="0">
                <a:solidFill>
                  <a:srgbClr val="006FC0"/>
                </a:solidFill>
                <a:latin typeface="Trebuchet MS"/>
                <a:cs typeface="Trebuchet MS"/>
              </a:rPr>
              <a:t> </a:t>
            </a:r>
            <a:r>
              <a:rPr sz="2000" b="1" spc="-5" dirty="0">
                <a:solidFill>
                  <a:srgbClr val="006FC0"/>
                </a:solidFill>
                <a:latin typeface="Trebuchet MS"/>
                <a:cs typeface="Trebuchet MS"/>
              </a:rPr>
              <a:t>России:</a:t>
            </a:r>
            <a:endParaRPr sz="2000">
              <a:latin typeface="Trebuchet MS"/>
              <a:cs typeface="Trebuchet MS"/>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Заголовок 1"/>
          <p:cNvSpPr>
            <a:spLocks noGrp="1"/>
          </p:cNvSpPr>
          <p:nvPr>
            <p:ph type="title"/>
          </p:nvPr>
        </p:nvSpPr>
        <p:spPr>
          <a:xfrm>
            <a:off x="461246" y="-171400"/>
            <a:ext cx="8226425" cy="2228800"/>
          </a:xfrm>
        </p:spPr>
        <p:txBody>
          <a:bodyPr/>
          <a:lstStyle/>
          <a:p>
            <a:r>
              <a:rPr lang="ru-RU" altLang="ru-RU" sz="2000" dirty="0" smtClean="0">
                <a:solidFill>
                  <a:srgbClr val="FF0000"/>
                </a:solidFill>
                <a:latin typeface="Times New Roman" panose="02020603050405020304" pitchFamily="18" charset="0"/>
                <a:cs typeface="Times New Roman" panose="02020603050405020304" pitchFamily="18" charset="0"/>
              </a:rPr>
              <a:t/>
            </a:r>
            <a:br>
              <a:rPr lang="ru-RU" altLang="ru-RU" sz="2000" dirty="0" smtClean="0">
                <a:solidFill>
                  <a:srgbClr val="FF0000"/>
                </a:solidFill>
                <a:latin typeface="Times New Roman" panose="02020603050405020304" pitchFamily="18" charset="0"/>
                <a:cs typeface="Times New Roman" panose="02020603050405020304" pitchFamily="18" charset="0"/>
              </a:rPr>
            </a:br>
            <a:r>
              <a:rPr lang="ru-RU" altLang="ru-RU" sz="2000" dirty="0" smtClean="0">
                <a:solidFill>
                  <a:srgbClr val="FF0000"/>
                </a:solidFill>
                <a:latin typeface="Times New Roman" panose="02020603050405020304" pitchFamily="18" charset="0"/>
                <a:cs typeface="Times New Roman" panose="02020603050405020304" pitchFamily="18" charset="0"/>
              </a:rPr>
              <a:t>НАЦИОНАЛЬНЫЙ РЕЖИМ ПРИ ОСУЩЕСТВЛЕНИИ</a:t>
            </a:r>
            <a:br>
              <a:rPr lang="ru-RU" altLang="ru-RU" sz="2000" dirty="0" smtClean="0">
                <a:solidFill>
                  <a:srgbClr val="FF0000"/>
                </a:solidFill>
                <a:latin typeface="Times New Roman" panose="02020603050405020304" pitchFamily="18" charset="0"/>
                <a:cs typeface="Times New Roman" panose="02020603050405020304" pitchFamily="18" charset="0"/>
              </a:rPr>
            </a:br>
            <a:r>
              <a:rPr lang="ru-RU" altLang="ru-RU" sz="2000" dirty="0" smtClean="0">
                <a:solidFill>
                  <a:srgbClr val="FF0000"/>
                </a:solidFill>
                <a:latin typeface="Times New Roman" panose="02020603050405020304" pitchFamily="18" charset="0"/>
                <a:cs typeface="Times New Roman" panose="02020603050405020304" pitchFamily="18" charset="0"/>
              </a:rPr>
              <a:t>ЗАКУПОК ЛЕКАРСТВЕННЫХ ПРЕПАРАТОВ</a:t>
            </a:r>
            <a:r>
              <a:rPr lang="ru-RU" altLang="ru-RU" sz="2000" dirty="0">
                <a:solidFill>
                  <a:srgbClr val="FF0000"/>
                </a:solidFill>
                <a:latin typeface="Times New Roman" panose="02020603050405020304" pitchFamily="18" charset="0"/>
                <a:cs typeface="Times New Roman" panose="02020603050405020304" pitchFamily="18" charset="0"/>
              </a:rPr>
              <a:t/>
            </a:r>
            <a:br>
              <a:rPr lang="ru-RU" altLang="ru-RU" sz="2000" dirty="0">
                <a:solidFill>
                  <a:srgbClr val="FF0000"/>
                </a:solidFill>
                <a:latin typeface="Times New Roman" panose="02020603050405020304" pitchFamily="18" charset="0"/>
                <a:cs typeface="Times New Roman" panose="02020603050405020304" pitchFamily="18" charset="0"/>
              </a:rPr>
            </a:br>
            <a:r>
              <a:rPr lang="ru-RU" altLang="ru-RU" sz="2000" dirty="0">
                <a:solidFill>
                  <a:srgbClr val="FF0000"/>
                </a:solidFill>
                <a:latin typeface="Times New Roman" panose="02020603050405020304" pitchFamily="18" charset="0"/>
                <a:cs typeface="Times New Roman" panose="02020603050405020304" pitchFamily="18" charset="0"/>
              </a:rPr>
              <a:t/>
            </a:r>
            <a:br>
              <a:rPr lang="ru-RU" altLang="ru-RU" sz="2000" dirty="0">
                <a:solidFill>
                  <a:srgbClr val="FF0000"/>
                </a:solidFill>
                <a:latin typeface="Times New Roman" panose="02020603050405020304" pitchFamily="18" charset="0"/>
                <a:cs typeface="Times New Roman" panose="02020603050405020304" pitchFamily="18" charset="0"/>
              </a:rPr>
            </a:br>
            <a:r>
              <a:rPr lang="ru-RU" altLang="ru-RU" sz="2000" dirty="0" smtClean="0">
                <a:solidFill>
                  <a:srgbClr val="FF0000"/>
                </a:solidFill>
                <a:latin typeface="Times New Roman" panose="02020603050405020304" pitchFamily="18" charset="0"/>
                <a:cs typeface="Times New Roman" panose="02020603050405020304" pitchFamily="18" charset="0"/>
              </a:rPr>
              <a:t/>
            </a:r>
            <a:br>
              <a:rPr lang="ru-RU" altLang="ru-RU" sz="2000" dirty="0" smtClean="0">
                <a:solidFill>
                  <a:srgbClr val="FF0000"/>
                </a:solidFill>
                <a:latin typeface="Times New Roman" panose="02020603050405020304" pitchFamily="18" charset="0"/>
                <a:cs typeface="Times New Roman" panose="02020603050405020304" pitchFamily="18" charset="0"/>
              </a:rPr>
            </a:br>
            <a:endParaRPr lang="ru-RU" altLang="ru-RU" sz="2000" dirty="0" smtClean="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447799" y="1412776"/>
            <a:ext cx="8226425" cy="2238691"/>
          </a:xfrm>
        </p:spPr>
        <p:txBody>
          <a:bodyPr>
            <a:spAutoFit/>
          </a:bodyPr>
          <a:lstStyle/>
          <a:p>
            <a:pPr algn="just">
              <a:defRPr/>
            </a:pPr>
            <a:r>
              <a:rPr lang="ru-RU" altLang="ru-RU" sz="1800" dirty="0" smtClean="0">
                <a:solidFill>
                  <a:srgbClr val="FF0000"/>
                </a:solidFill>
                <a:effectLst>
                  <a:outerShdw blurRad="38100" dist="38100" dir="2700000" algn="tl">
                    <a:srgbClr val="000000">
                      <a:alpha val="43137"/>
                    </a:srgbClr>
                  </a:outerShdw>
                </a:effectLst>
              </a:rPr>
              <a:t>                                                    </a:t>
            </a:r>
            <a:endParaRPr lang="ru-RU" altLang="ru-RU" sz="1800" u="sng" dirty="0" smtClean="0">
              <a:solidFill>
                <a:srgbClr val="FF0000"/>
              </a:solidFill>
              <a:effectLst>
                <a:outerShdw blurRad="38100" dist="38100" dir="2700000" algn="tl">
                  <a:srgbClr val="000000">
                    <a:alpha val="43137"/>
                  </a:srgbClr>
                </a:outerShdw>
              </a:effectLst>
            </a:endParaRPr>
          </a:p>
          <a:p>
            <a:pPr algn="just">
              <a:defRPr/>
            </a:pPr>
            <a:endParaRPr lang="ru-RU" altLang="ru-RU" sz="1800" b="0" dirty="0" smtClean="0">
              <a:solidFill>
                <a:schemeClr val="tx1"/>
              </a:solidFill>
              <a:effectLst>
                <a:outerShdw blurRad="38100" dist="38100" dir="2700000" algn="tl">
                  <a:srgbClr val="000000">
                    <a:alpha val="43137"/>
                  </a:srgbClr>
                </a:outerShdw>
              </a:effectLst>
            </a:endParaRPr>
          </a:p>
          <a:p>
            <a:pPr algn="just">
              <a:defRPr/>
            </a:pPr>
            <a:r>
              <a:rPr lang="ru-RU" altLang="ru-RU" sz="1800" b="0" dirty="0" smtClean="0">
                <a:solidFill>
                  <a:schemeClr val="tx1"/>
                </a:solidFill>
                <a:effectLst/>
              </a:rPr>
              <a:t>1. Нормативно- правовые документы, устанавливающие ограничение допуска. Они не устанавливают запрет на закупку импортных ЛП, что позволяет заказчикам ее приобрести. Однако, они обязывают заказчиков в отдельных случаях отклонять заявки, содержащие предложения о поставке  ЛП иностранного происхождения</a:t>
            </a:r>
          </a:p>
        </p:txBody>
      </p:sp>
    </p:spTree>
    <p:extLst>
      <p:ext uri="{BB962C8B-B14F-4D97-AF65-F5344CB8AC3E}">
        <p14:creationId xmlns:p14="http://schemas.microsoft.com/office/powerpoint/2010/main" val="73486295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55650" y="1484375"/>
            <a:ext cx="7679055" cy="0"/>
          </a:xfrm>
          <a:custGeom>
            <a:avLst/>
            <a:gdLst/>
            <a:ahLst/>
            <a:cxnLst/>
            <a:rect l="l" t="t" r="r" b="b"/>
            <a:pathLst>
              <a:path w="7679055">
                <a:moveTo>
                  <a:pt x="0" y="0"/>
                </a:moveTo>
                <a:lnTo>
                  <a:pt x="7678801" y="0"/>
                </a:lnTo>
              </a:path>
            </a:pathLst>
          </a:custGeom>
          <a:ln w="28575">
            <a:solidFill>
              <a:srgbClr val="1F487C"/>
            </a:solidFill>
          </a:ln>
        </p:spPr>
        <p:txBody>
          <a:bodyPr wrap="square" lIns="0" tIns="0" rIns="0" bIns="0" rtlCol="0"/>
          <a:lstStyle/>
          <a:p>
            <a:endParaRPr smtClean="0">
              <a:solidFill>
                <a:prstClr val="black"/>
              </a:solidFill>
            </a:endParaRPr>
          </a:p>
        </p:txBody>
      </p:sp>
      <p:sp>
        <p:nvSpPr>
          <p:cNvPr id="3" name="object 3"/>
          <p:cNvSpPr txBox="1"/>
          <p:nvPr/>
        </p:nvSpPr>
        <p:spPr>
          <a:xfrm>
            <a:off x="782218" y="2826677"/>
            <a:ext cx="7506970" cy="671195"/>
          </a:xfrm>
          <a:prstGeom prst="rect">
            <a:avLst/>
          </a:prstGeom>
        </p:spPr>
        <p:txBody>
          <a:bodyPr vert="horz" wrap="square" lIns="0" tIns="0" rIns="0" bIns="0" rtlCol="0">
            <a:spAutoFit/>
          </a:bodyPr>
          <a:lstStyle/>
          <a:p>
            <a:pPr algn="ctr"/>
            <a:r>
              <a:rPr sz="2400" dirty="0">
                <a:solidFill>
                  <a:srgbClr val="1F487C"/>
                </a:solidFill>
                <a:latin typeface="Arial"/>
                <a:cs typeface="Arial"/>
              </a:rPr>
              <a:t>За</a:t>
            </a:r>
            <a:r>
              <a:rPr sz="2400" spc="20" dirty="0">
                <a:solidFill>
                  <a:srgbClr val="1F487C"/>
                </a:solidFill>
                <a:latin typeface="Arial"/>
                <a:cs typeface="Arial"/>
              </a:rPr>
              <a:t>к</a:t>
            </a:r>
            <a:r>
              <a:rPr sz="2400" dirty="0">
                <a:solidFill>
                  <a:srgbClr val="1F487C"/>
                </a:solidFill>
                <a:latin typeface="Arial"/>
                <a:cs typeface="Arial"/>
              </a:rPr>
              <a:t>у</a:t>
            </a:r>
            <a:r>
              <a:rPr sz="2400" spc="-10" dirty="0">
                <a:solidFill>
                  <a:srgbClr val="1F487C"/>
                </a:solidFill>
                <a:latin typeface="Arial"/>
                <a:cs typeface="Arial"/>
              </a:rPr>
              <a:t>п</a:t>
            </a:r>
            <a:r>
              <a:rPr sz="2400" spc="50" dirty="0">
                <a:solidFill>
                  <a:srgbClr val="1F487C"/>
                </a:solidFill>
                <a:latin typeface="Arial"/>
                <a:cs typeface="Arial"/>
              </a:rPr>
              <a:t>к</a:t>
            </a:r>
            <a:r>
              <a:rPr sz="2400" dirty="0">
                <a:solidFill>
                  <a:srgbClr val="1F487C"/>
                </a:solidFill>
                <a:latin typeface="Arial"/>
                <a:cs typeface="Arial"/>
              </a:rPr>
              <a:t>а</a:t>
            </a:r>
            <a:r>
              <a:rPr sz="2400" spc="-15" dirty="0">
                <a:solidFill>
                  <a:srgbClr val="1F487C"/>
                </a:solidFill>
                <a:latin typeface="Arial"/>
                <a:cs typeface="Arial"/>
              </a:rPr>
              <a:t> </a:t>
            </a:r>
            <a:r>
              <a:rPr sz="2400" dirty="0">
                <a:solidFill>
                  <a:srgbClr val="1F487C"/>
                </a:solidFill>
                <a:latin typeface="Arial"/>
                <a:cs typeface="Arial"/>
              </a:rPr>
              <a:t>ле</a:t>
            </a:r>
            <a:r>
              <a:rPr sz="2400" spc="45" dirty="0">
                <a:solidFill>
                  <a:srgbClr val="1F487C"/>
                </a:solidFill>
                <a:latin typeface="Arial"/>
                <a:cs typeface="Arial"/>
              </a:rPr>
              <a:t>к</a:t>
            </a:r>
            <a:r>
              <a:rPr sz="2400" dirty="0">
                <a:solidFill>
                  <a:srgbClr val="1F487C"/>
                </a:solidFill>
                <a:latin typeface="Arial"/>
                <a:cs typeface="Arial"/>
              </a:rPr>
              <a:t>а</a:t>
            </a:r>
            <a:r>
              <a:rPr sz="2400" spc="-10" dirty="0">
                <a:solidFill>
                  <a:srgbClr val="1F487C"/>
                </a:solidFill>
                <a:latin typeface="Arial"/>
                <a:cs typeface="Arial"/>
              </a:rPr>
              <a:t>р</a:t>
            </a:r>
            <a:r>
              <a:rPr sz="2400" dirty="0">
                <a:solidFill>
                  <a:srgbClr val="1F487C"/>
                </a:solidFill>
                <a:latin typeface="Arial"/>
                <a:cs typeface="Arial"/>
              </a:rPr>
              <a:t>ст</a:t>
            </a:r>
            <a:r>
              <a:rPr sz="2400" spc="-25" dirty="0">
                <a:solidFill>
                  <a:srgbClr val="1F487C"/>
                </a:solidFill>
                <a:latin typeface="Arial"/>
                <a:cs typeface="Arial"/>
              </a:rPr>
              <a:t>в</a:t>
            </a:r>
            <a:r>
              <a:rPr sz="2400" dirty="0">
                <a:solidFill>
                  <a:srgbClr val="1F487C"/>
                </a:solidFill>
                <a:latin typeface="Arial"/>
                <a:cs typeface="Arial"/>
              </a:rPr>
              <a:t>е</a:t>
            </a:r>
            <a:r>
              <a:rPr sz="2400" spc="-10" dirty="0">
                <a:solidFill>
                  <a:srgbClr val="1F487C"/>
                </a:solidFill>
                <a:latin typeface="Arial"/>
                <a:cs typeface="Arial"/>
              </a:rPr>
              <a:t>н</a:t>
            </a:r>
            <a:r>
              <a:rPr sz="2400" dirty="0">
                <a:solidFill>
                  <a:srgbClr val="1F487C"/>
                </a:solidFill>
                <a:latin typeface="Arial"/>
                <a:cs typeface="Arial"/>
              </a:rPr>
              <a:t>ных</a:t>
            </a:r>
            <a:r>
              <a:rPr sz="2400" spc="5" dirty="0">
                <a:solidFill>
                  <a:srgbClr val="1F487C"/>
                </a:solidFill>
                <a:latin typeface="Arial"/>
                <a:cs typeface="Arial"/>
              </a:rPr>
              <a:t> </a:t>
            </a:r>
            <a:r>
              <a:rPr sz="2400" dirty="0">
                <a:solidFill>
                  <a:srgbClr val="1F487C"/>
                </a:solidFill>
                <a:latin typeface="Arial"/>
                <a:cs typeface="Arial"/>
              </a:rPr>
              <a:t>ср</a:t>
            </a:r>
            <a:r>
              <a:rPr sz="2400" spc="-60" dirty="0">
                <a:solidFill>
                  <a:srgbClr val="1F487C"/>
                </a:solidFill>
                <a:latin typeface="Arial"/>
                <a:cs typeface="Arial"/>
              </a:rPr>
              <a:t>е</a:t>
            </a:r>
            <a:r>
              <a:rPr sz="2400" dirty="0">
                <a:solidFill>
                  <a:srgbClr val="1F487C"/>
                </a:solidFill>
                <a:latin typeface="Arial"/>
                <a:cs typeface="Arial"/>
              </a:rPr>
              <a:t>дств из</a:t>
            </a:r>
            <a:r>
              <a:rPr sz="2400" spc="-25" dirty="0">
                <a:solidFill>
                  <a:srgbClr val="1F487C"/>
                </a:solidFill>
                <a:latin typeface="Arial"/>
                <a:cs typeface="Arial"/>
              </a:rPr>
              <a:t> </a:t>
            </a:r>
            <a:r>
              <a:rPr sz="2400" dirty="0">
                <a:solidFill>
                  <a:srgbClr val="1F487C"/>
                </a:solidFill>
                <a:latin typeface="Arial"/>
                <a:cs typeface="Arial"/>
              </a:rPr>
              <a:t>п</a:t>
            </a:r>
            <a:r>
              <a:rPr sz="2400" spc="-10" dirty="0">
                <a:solidFill>
                  <a:srgbClr val="1F487C"/>
                </a:solidFill>
                <a:latin typeface="Arial"/>
                <a:cs typeface="Arial"/>
              </a:rPr>
              <a:t>е</a:t>
            </a:r>
            <a:r>
              <a:rPr sz="2400" dirty="0">
                <a:solidFill>
                  <a:srgbClr val="1F487C"/>
                </a:solidFill>
                <a:latin typeface="Arial"/>
                <a:cs typeface="Arial"/>
              </a:rPr>
              <a:t>р</a:t>
            </a:r>
            <a:r>
              <a:rPr sz="2400" spc="-95" dirty="0">
                <a:solidFill>
                  <a:srgbClr val="1F487C"/>
                </a:solidFill>
                <a:latin typeface="Arial"/>
                <a:cs typeface="Arial"/>
              </a:rPr>
              <a:t>е</a:t>
            </a:r>
            <a:r>
              <a:rPr sz="2400" dirty="0">
                <a:solidFill>
                  <a:srgbClr val="1F487C"/>
                </a:solidFill>
                <a:latin typeface="Arial"/>
                <a:cs typeface="Arial"/>
              </a:rPr>
              <a:t>ч</a:t>
            </a:r>
            <a:r>
              <a:rPr sz="2400" spc="-10" dirty="0">
                <a:solidFill>
                  <a:srgbClr val="1F487C"/>
                </a:solidFill>
                <a:latin typeface="Arial"/>
                <a:cs typeface="Arial"/>
              </a:rPr>
              <a:t>н</a:t>
            </a:r>
            <a:r>
              <a:rPr sz="2400" dirty="0">
                <a:solidFill>
                  <a:srgbClr val="1F487C"/>
                </a:solidFill>
                <a:latin typeface="Arial"/>
                <a:cs typeface="Arial"/>
              </a:rPr>
              <a:t>я</a:t>
            </a:r>
            <a:r>
              <a:rPr sz="2400" spc="30" dirty="0">
                <a:solidFill>
                  <a:srgbClr val="1F487C"/>
                </a:solidFill>
                <a:latin typeface="Arial"/>
                <a:cs typeface="Arial"/>
              </a:rPr>
              <a:t> </a:t>
            </a:r>
            <a:r>
              <a:rPr sz="2400" dirty="0">
                <a:solidFill>
                  <a:srgbClr val="1F487C"/>
                </a:solidFill>
                <a:latin typeface="Arial"/>
                <a:cs typeface="Arial"/>
              </a:rPr>
              <a:t>ЖН</a:t>
            </a:r>
            <a:r>
              <a:rPr sz="2400" spc="-35" dirty="0">
                <a:solidFill>
                  <a:srgbClr val="1F487C"/>
                </a:solidFill>
                <a:latin typeface="Arial"/>
                <a:cs typeface="Arial"/>
              </a:rPr>
              <a:t>В</a:t>
            </a:r>
            <a:r>
              <a:rPr sz="2400" dirty="0">
                <a:solidFill>
                  <a:srgbClr val="1F487C"/>
                </a:solidFill>
                <a:latin typeface="Arial"/>
                <a:cs typeface="Arial"/>
              </a:rPr>
              <a:t>ЛП.</a:t>
            </a:r>
            <a:endParaRPr sz="2400">
              <a:solidFill>
                <a:prstClr val="black"/>
              </a:solidFill>
              <a:latin typeface="Arial"/>
              <a:cs typeface="Arial"/>
            </a:endParaRPr>
          </a:p>
          <a:p>
            <a:pPr marL="1905" algn="ctr">
              <a:lnSpc>
                <a:spcPts val="2855"/>
              </a:lnSpc>
            </a:pPr>
            <a:r>
              <a:rPr sz="2400" dirty="0">
                <a:solidFill>
                  <a:srgbClr val="1F487C"/>
                </a:solidFill>
                <a:latin typeface="Arial"/>
                <a:cs typeface="Arial"/>
              </a:rPr>
              <a:t>«</a:t>
            </a:r>
            <a:r>
              <a:rPr sz="2400" spc="-140" dirty="0">
                <a:solidFill>
                  <a:srgbClr val="1F487C"/>
                </a:solidFill>
                <a:latin typeface="Arial"/>
                <a:cs typeface="Arial"/>
              </a:rPr>
              <a:t>Т</a:t>
            </a:r>
            <a:r>
              <a:rPr sz="2400" dirty="0">
                <a:solidFill>
                  <a:srgbClr val="1F487C"/>
                </a:solidFill>
                <a:latin typeface="Arial"/>
                <a:cs typeface="Arial"/>
              </a:rPr>
              <a:t>р</a:t>
            </a:r>
            <a:r>
              <a:rPr sz="2400" spc="-90" dirty="0">
                <a:solidFill>
                  <a:srgbClr val="1F487C"/>
                </a:solidFill>
                <a:latin typeface="Arial"/>
                <a:cs typeface="Arial"/>
              </a:rPr>
              <a:t>е</a:t>
            </a:r>
            <a:r>
              <a:rPr sz="2400" dirty="0">
                <a:solidFill>
                  <a:srgbClr val="1F487C"/>
                </a:solidFill>
                <a:latin typeface="Arial"/>
                <a:cs typeface="Arial"/>
              </a:rPr>
              <a:t>тий</a:t>
            </a:r>
            <a:r>
              <a:rPr sz="2400" spc="-15" dirty="0">
                <a:solidFill>
                  <a:srgbClr val="1F487C"/>
                </a:solidFill>
                <a:latin typeface="Arial"/>
                <a:cs typeface="Arial"/>
              </a:rPr>
              <a:t> </a:t>
            </a:r>
            <a:r>
              <a:rPr sz="2400" dirty="0">
                <a:solidFill>
                  <a:srgbClr val="1F487C"/>
                </a:solidFill>
                <a:latin typeface="Arial"/>
                <a:cs typeface="Arial"/>
              </a:rPr>
              <a:t>– лиш</a:t>
            </a:r>
            <a:r>
              <a:rPr sz="2400" spc="-10" dirty="0">
                <a:solidFill>
                  <a:srgbClr val="1F487C"/>
                </a:solidFill>
                <a:latin typeface="Arial"/>
                <a:cs typeface="Arial"/>
              </a:rPr>
              <a:t>н</a:t>
            </a:r>
            <a:r>
              <a:rPr sz="2400" dirty="0">
                <a:solidFill>
                  <a:srgbClr val="1F487C"/>
                </a:solidFill>
                <a:latin typeface="Arial"/>
                <a:cs typeface="Arial"/>
              </a:rPr>
              <a:t>ий»</a:t>
            </a:r>
            <a:endParaRPr sz="2400">
              <a:solidFill>
                <a:prstClr val="black"/>
              </a:solidFill>
              <a:latin typeface="Arial"/>
              <a:cs typeface="Arial"/>
            </a:endParaRPr>
          </a:p>
        </p:txBody>
      </p:sp>
      <p:sp>
        <p:nvSpPr>
          <p:cNvPr id="4" name="object 4"/>
          <p:cNvSpPr txBox="1"/>
          <p:nvPr/>
        </p:nvSpPr>
        <p:spPr>
          <a:xfrm>
            <a:off x="834644" y="3700427"/>
            <a:ext cx="7472045" cy="1861820"/>
          </a:xfrm>
          <a:prstGeom prst="rect">
            <a:avLst/>
          </a:prstGeom>
        </p:spPr>
        <p:txBody>
          <a:bodyPr vert="horz" wrap="square" lIns="0" tIns="0" rIns="0" bIns="0" rtlCol="0">
            <a:spAutoFit/>
          </a:bodyPr>
          <a:lstStyle/>
          <a:p>
            <a:pPr marL="12700" marR="2551430">
              <a:lnSpc>
                <a:spcPts val="1839"/>
              </a:lnSpc>
            </a:pPr>
            <a:r>
              <a:rPr sz="1700" b="1" dirty="0">
                <a:solidFill>
                  <a:srgbClr val="FF0000"/>
                </a:solidFill>
                <a:latin typeface="Arial"/>
                <a:cs typeface="Arial"/>
              </a:rPr>
              <a:t>Пос</a:t>
            </a:r>
            <a:r>
              <a:rPr sz="1700" b="1" spc="-30" dirty="0">
                <a:solidFill>
                  <a:srgbClr val="FF0000"/>
                </a:solidFill>
                <a:latin typeface="Arial"/>
                <a:cs typeface="Arial"/>
              </a:rPr>
              <a:t>т</a:t>
            </a:r>
            <a:r>
              <a:rPr sz="1700" b="1" dirty="0">
                <a:solidFill>
                  <a:srgbClr val="FF0000"/>
                </a:solidFill>
                <a:latin typeface="Arial"/>
                <a:cs typeface="Arial"/>
              </a:rPr>
              <a:t>ано</a:t>
            </a:r>
            <a:r>
              <a:rPr sz="1700" b="1" spc="-45" dirty="0">
                <a:solidFill>
                  <a:srgbClr val="FF0000"/>
                </a:solidFill>
                <a:latin typeface="Arial"/>
                <a:cs typeface="Arial"/>
              </a:rPr>
              <a:t>в</a:t>
            </a:r>
            <a:r>
              <a:rPr sz="1700" b="1" dirty="0">
                <a:solidFill>
                  <a:srgbClr val="FF0000"/>
                </a:solidFill>
                <a:latin typeface="Arial"/>
                <a:cs typeface="Arial"/>
              </a:rPr>
              <a:t>лен</a:t>
            </a:r>
            <a:r>
              <a:rPr sz="1700" b="1" spc="-10" dirty="0">
                <a:solidFill>
                  <a:srgbClr val="FF0000"/>
                </a:solidFill>
                <a:latin typeface="Arial"/>
                <a:cs typeface="Arial"/>
              </a:rPr>
              <a:t>и</a:t>
            </a:r>
            <a:r>
              <a:rPr sz="1700" b="1" dirty="0">
                <a:solidFill>
                  <a:srgbClr val="FF0000"/>
                </a:solidFill>
                <a:latin typeface="Arial"/>
                <a:cs typeface="Arial"/>
              </a:rPr>
              <a:t>е</a:t>
            </a:r>
            <a:r>
              <a:rPr sz="1700" b="1" spc="-5" dirty="0">
                <a:solidFill>
                  <a:srgbClr val="FF0000"/>
                </a:solidFill>
                <a:latin typeface="Arial"/>
                <a:cs typeface="Arial"/>
              </a:rPr>
              <a:t> </a:t>
            </a:r>
            <a:r>
              <a:rPr sz="1700" b="1" dirty="0">
                <a:solidFill>
                  <a:srgbClr val="FF0000"/>
                </a:solidFill>
                <a:latin typeface="Arial"/>
                <a:cs typeface="Arial"/>
              </a:rPr>
              <a:t>Прав</a:t>
            </a:r>
            <a:r>
              <a:rPr sz="1700" b="1" spc="-15" dirty="0">
                <a:solidFill>
                  <a:srgbClr val="FF0000"/>
                </a:solidFill>
                <a:latin typeface="Arial"/>
                <a:cs typeface="Arial"/>
              </a:rPr>
              <a:t>и</a:t>
            </a:r>
            <a:r>
              <a:rPr sz="1700" b="1" spc="-25" dirty="0">
                <a:solidFill>
                  <a:srgbClr val="FF0000"/>
                </a:solidFill>
                <a:latin typeface="Arial"/>
                <a:cs typeface="Arial"/>
              </a:rPr>
              <a:t>т</a:t>
            </a:r>
            <a:r>
              <a:rPr sz="1700" b="1" spc="-60" dirty="0">
                <a:solidFill>
                  <a:srgbClr val="FF0000"/>
                </a:solidFill>
                <a:latin typeface="Arial"/>
                <a:cs typeface="Arial"/>
              </a:rPr>
              <a:t>е</a:t>
            </a:r>
            <a:r>
              <a:rPr sz="1700" b="1" dirty="0">
                <a:solidFill>
                  <a:srgbClr val="FF0000"/>
                </a:solidFill>
                <a:latin typeface="Arial"/>
                <a:cs typeface="Arial"/>
              </a:rPr>
              <a:t>льст</a:t>
            </a:r>
            <a:r>
              <a:rPr sz="1700" b="1" spc="-30" dirty="0">
                <a:solidFill>
                  <a:srgbClr val="FF0000"/>
                </a:solidFill>
                <a:latin typeface="Arial"/>
                <a:cs typeface="Arial"/>
              </a:rPr>
              <a:t>в</a:t>
            </a:r>
            <a:r>
              <a:rPr sz="1700" b="1" dirty="0">
                <a:solidFill>
                  <a:srgbClr val="FF0000"/>
                </a:solidFill>
                <a:latin typeface="Arial"/>
                <a:cs typeface="Arial"/>
              </a:rPr>
              <a:t>а</a:t>
            </a:r>
            <a:r>
              <a:rPr sz="1700" b="1" spc="5" dirty="0">
                <a:solidFill>
                  <a:srgbClr val="FF0000"/>
                </a:solidFill>
                <a:latin typeface="Arial"/>
                <a:cs typeface="Arial"/>
              </a:rPr>
              <a:t> </a:t>
            </a:r>
            <a:r>
              <a:rPr sz="1700" b="1" spc="-25" dirty="0">
                <a:solidFill>
                  <a:srgbClr val="FF0000"/>
                </a:solidFill>
                <a:latin typeface="Arial"/>
                <a:cs typeface="Arial"/>
              </a:rPr>
              <a:t>Р</a:t>
            </a:r>
            <a:r>
              <a:rPr sz="1700" b="1" dirty="0">
                <a:solidFill>
                  <a:srgbClr val="FF0000"/>
                </a:solidFill>
                <a:latin typeface="Arial"/>
                <a:cs typeface="Arial"/>
              </a:rPr>
              <a:t>Ф </a:t>
            </a:r>
            <a:r>
              <a:rPr sz="1700" b="1" spc="-45" dirty="0">
                <a:solidFill>
                  <a:srgbClr val="FF0000"/>
                </a:solidFill>
                <a:latin typeface="Arial"/>
                <a:cs typeface="Arial"/>
              </a:rPr>
              <a:t>о</a:t>
            </a:r>
            <a:r>
              <a:rPr sz="1700" b="1" dirty="0">
                <a:solidFill>
                  <a:srgbClr val="FF0000"/>
                </a:solidFill>
                <a:latin typeface="Arial"/>
                <a:cs typeface="Arial"/>
              </a:rPr>
              <a:t>т</a:t>
            </a:r>
            <a:r>
              <a:rPr sz="1700" b="1" spc="-10" dirty="0">
                <a:solidFill>
                  <a:srgbClr val="FF0000"/>
                </a:solidFill>
                <a:latin typeface="Arial"/>
                <a:cs typeface="Arial"/>
              </a:rPr>
              <a:t> </a:t>
            </a:r>
            <a:r>
              <a:rPr sz="1700" b="1" dirty="0">
                <a:solidFill>
                  <a:srgbClr val="FF0000"/>
                </a:solidFill>
                <a:latin typeface="Arial"/>
                <a:cs typeface="Arial"/>
              </a:rPr>
              <a:t>30.</a:t>
            </a:r>
            <a:r>
              <a:rPr sz="1700" b="1" spc="-125" dirty="0">
                <a:solidFill>
                  <a:srgbClr val="FF0000"/>
                </a:solidFill>
                <a:latin typeface="Arial"/>
                <a:cs typeface="Arial"/>
              </a:rPr>
              <a:t>1</a:t>
            </a:r>
            <a:r>
              <a:rPr sz="1700" b="1" dirty="0">
                <a:solidFill>
                  <a:srgbClr val="FF0000"/>
                </a:solidFill>
                <a:latin typeface="Arial"/>
                <a:cs typeface="Arial"/>
              </a:rPr>
              <a:t>1</a:t>
            </a:r>
            <a:r>
              <a:rPr sz="1700" b="1" spc="-10" dirty="0">
                <a:solidFill>
                  <a:srgbClr val="FF0000"/>
                </a:solidFill>
                <a:latin typeface="Arial"/>
                <a:cs typeface="Arial"/>
              </a:rPr>
              <a:t>.</a:t>
            </a:r>
            <a:r>
              <a:rPr sz="1700" b="1" dirty="0">
                <a:solidFill>
                  <a:srgbClr val="FF0000"/>
                </a:solidFill>
                <a:latin typeface="Arial"/>
                <a:cs typeface="Arial"/>
              </a:rPr>
              <a:t>2015 N</a:t>
            </a:r>
            <a:r>
              <a:rPr sz="1700" b="1" spc="-15" dirty="0">
                <a:solidFill>
                  <a:srgbClr val="FF0000"/>
                </a:solidFill>
                <a:latin typeface="Arial"/>
                <a:cs typeface="Arial"/>
              </a:rPr>
              <a:t> </a:t>
            </a:r>
            <a:r>
              <a:rPr sz="1700" b="1" dirty="0">
                <a:solidFill>
                  <a:srgbClr val="FF0000"/>
                </a:solidFill>
                <a:latin typeface="Arial"/>
                <a:cs typeface="Arial"/>
              </a:rPr>
              <a:t>1289</a:t>
            </a:r>
          </a:p>
          <a:p>
            <a:pPr>
              <a:spcBef>
                <a:spcPts val="52"/>
              </a:spcBef>
            </a:pPr>
            <a:endParaRPr sz="1550" dirty="0">
              <a:solidFill>
                <a:prstClr val="black"/>
              </a:solidFill>
              <a:latin typeface="Times New Roman"/>
              <a:cs typeface="Times New Roman"/>
            </a:endParaRPr>
          </a:p>
          <a:p>
            <a:pPr marL="12700" marR="5080">
              <a:lnSpc>
                <a:spcPts val="1839"/>
              </a:lnSpc>
            </a:pPr>
            <a:r>
              <a:rPr sz="1700" spc="-10" dirty="0">
                <a:solidFill>
                  <a:srgbClr val="404040"/>
                </a:solidFill>
                <a:latin typeface="Arial"/>
                <a:cs typeface="Arial"/>
              </a:rPr>
              <a:t>О</a:t>
            </a:r>
            <a:r>
              <a:rPr sz="1700" dirty="0">
                <a:solidFill>
                  <a:srgbClr val="404040"/>
                </a:solidFill>
                <a:latin typeface="Arial"/>
                <a:cs typeface="Arial"/>
              </a:rPr>
              <a:t>б</a:t>
            </a:r>
            <a:r>
              <a:rPr sz="1700" spc="-10" dirty="0">
                <a:solidFill>
                  <a:srgbClr val="404040"/>
                </a:solidFill>
                <a:latin typeface="Arial"/>
                <a:cs typeface="Arial"/>
              </a:rPr>
              <a:t> </a:t>
            </a:r>
            <a:r>
              <a:rPr sz="1700" dirty="0">
                <a:solidFill>
                  <a:srgbClr val="404040"/>
                </a:solidFill>
                <a:latin typeface="Arial"/>
                <a:cs typeface="Arial"/>
              </a:rPr>
              <a:t>огран</a:t>
            </a:r>
            <a:r>
              <a:rPr sz="1700" spc="-10" dirty="0">
                <a:solidFill>
                  <a:srgbClr val="404040"/>
                </a:solidFill>
                <a:latin typeface="Arial"/>
                <a:cs typeface="Arial"/>
              </a:rPr>
              <a:t>и</a:t>
            </a:r>
            <a:r>
              <a:rPr sz="1700" dirty="0">
                <a:solidFill>
                  <a:srgbClr val="404040"/>
                </a:solidFill>
                <a:latin typeface="Arial"/>
                <a:cs typeface="Arial"/>
              </a:rPr>
              <a:t>чен</a:t>
            </a:r>
            <a:r>
              <a:rPr sz="1700" spc="-10" dirty="0">
                <a:solidFill>
                  <a:srgbClr val="404040"/>
                </a:solidFill>
                <a:latin typeface="Arial"/>
                <a:cs typeface="Arial"/>
              </a:rPr>
              <a:t>и</a:t>
            </a:r>
            <a:r>
              <a:rPr sz="1700" dirty="0">
                <a:solidFill>
                  <a:srgbClr val="404040"/>
                </a:solidFill>
                <a:latin typeface="Arial"/>
                <a:cs typeface="Arial"/>
              </a:rPr>
              <a:t>ях</a:t>
            </a:r>
            <a:r>
              <a:rPr sz="1700" spc="15" dirty="0">
                <a:solidFill>
                  <a:srgbClr val="404040"/>
                </a:solidFill>
                <a:latin typeface="Arial"/>
                <a:cs typeface="Arial"/>
              </a:rPr>
              <a:t> </a:t>
            </a:r>
            <a:r>
              <a:rPr sz="1700" dirty="0">
                <a:solidFill>
                  <a:srgbClr val="404040"/>
                </a:solidFill>
                <a:latin typeface="Arial"/>
                <a:cs typeface="Arial"/>
              </a:rPr>
              <a:t>и </a:t>
            </a:r>
            <a:r>
              <a:rPr sz="1700" spc="-50" dirty="0">
                <a:solidFill>
                  <a:srgbClr val="404040"/>
                </a:solidFill>
                <a:latin typeface="Arial"/>
                <a:cs typeface="Arial"/>
              </a:rPr>
              <a:t>у</a:t>
            </a:r>
            <a:r>
              <a:rPr sz="1700" dirty="0">
                <a:solidFill>
                  <a:srgbClr val="404040"/>
                </a:solidFill>
                <a:latin typeface="Arial"/>
                <a:cs typeface="Arial"/>
              </a:rPr>
              <a:t>с</a:t>
            </a:r>
            <a:r>
              <a:rPr sz="1700" spc="25" dirty="0">
                <a:solidFill>
                  <a:srgbClr val="404040"/>
                </a:solidFill>
                <a:latin typeface="Arial"/>
                <a:cs typeface="Arial"/>
              </a:rPr>
              <a:t>л</a:t>
            </a:r>
            <a:r>
              <a:rPr sz="1700" dirty="0">
                <a:solidFill>
                  <a:srgbClr val="404040"/>
                </a:solidFill>
                <a:latin typeface="Arial"/>
                <a:cs typeface="Arial"/>
              </a:rPr>
              <a:t>ов</a:t>
            </a:r>
            <a:r>
              <a:rPr sz="1700" spc="-10" dirty="0">
                <a:solidFill>
                  <a:srgbClr val="404040"/>
                </a:solidFill>
                <a:latin typeface="Arial"/>
                <a:cs typeface="Arial"/>
              </a:rPr>
              <a:t>и</a:t>
            </a:r>
            <a:r>
              <a:rPr sz="1700" dirty="0">
                <a:solidFill>
                  <a:srgbClr val="404040"/>
                </a:solidFill>
                <a:latin typeface="Arial"/>
                <a:cs typeface="Arial"/>
              </a:rPr>
              <a:t>ях</a:t>
            </a:r>
            <a:r>
              <a:rPr sz="1700" spc="15" dirty="0">
                <a:solidFill>
                  <a:srgbClr val="404040"/>
                </a:solidFill>
                <a:latin typeface="Arial"/>
                <a:cs typeface="Arial"/>
              </a:rPr>
              <a:t> </a:t>
            </a:r>
            <a:r>
              <a:rPr sz="1700" dirty="0">
                <a:solidFill>
                  <a:srgbClr val="404040"/>
                </a:solidFill>
                <a:latin typeface="Arial"/>
                <a:cs typeface="Arial"/>
              </a:rPr>
              <a:t>доп</a:t>
            </a:r>
            <a:r>
              <a:rPr sz="1700" spc="-45" dirty="0">
                <a:solidFill>
                  <a:srgbClr val="404040"/>
                </a:solidFill>
                <a:latin typeface="Arial"/>
                <a:cs typeface="Arial"/>
              </a:rPr>
              <a:t>у</a:t>
            </a:r>
            <a:r>
              <a:rPr sz="1700" dirty="0">
                <a:solidFill>
                  <a:srgbClr val="404040"/>
                </a:solidFill>
                <a:latin typeface="Arial"/>
                <a:cs typeface="Arial"/>
              </a:rPr>
              <a:t>с</a:t>
            </a:r>
            <a:r>
              <a:rPr sz="1700" spc="30" dirty="0">
                <a:solidFill>
                  <a:srgbClr val="404040"/>
                </a:solidFill>
                <a:latin typeface="Arial"/>
                <a:cs typeface="Arial"/>
              </a:rPr>
              <a:t>к</a:t>
            </a:r>
            <a:r>
              <a:rPr sz="1700" dirty="0">
                <a:solidFill>
                  <a:srgbClr val="404040"/>
                </a:solidFill>
                <a:latin typeface="Arial"/>
                <a:cs typeface="Arial"/>
              </a:rPr>
              <a:t>а</a:t>
            </a:r>
            <a:r>
              <a:rPr sz="1700" spc="30" dirty="0">
                <a:solidFill>
                  <a:srgbClr val="404040"/>
                </a:solidFill>
                <a:latin typeface="Arial"/>
                <a:cs typeface="Arial"/>
              </a:rPr>
              <a:t> </a:t>
            </a:r>
            <a:r>
              <a:rPr sz="1700" dirty="0">
                <a:solidFill>
                  <a:srgbClr val="404040"/>
                </a:solidFill>
                <a:latin typeface="Arial"/>
                <a:cs typeface="Arial"/>
              </a:rPr>
              <a:t>проис</a:t>
            </a:r>
            <a:r>
              <a:rPr sz="1700" spc="-40" dirty="0">
                <a:solidFill>
                  <a:srgbClr val="404040"/>
                </a:solidFill>
                <a:latin typeface="Arial"/>
                <a:cs typeface="Arial"/>
              </a:rPr>
              <a:t>хо</a:t>
            </a:r>
            <a:r>
              <a:rPr sz="1700" dirty="0">
                <a:solidFill>
                  <a:srgbClr val="404040"/>
                </a:solidFill>
                <a:latin typeface="Arial"/>
                <a:cs typeface="Arial"/>
              </a:rPr>
              <a:t>дящих</a:t>
            </a:r>
            <a:r>
              <a:rPr sz="1700" spc="5" dirty="0">
                <a:solidFill>
                  <a:srgbClr val="404040"/>
                </a:solidFill>
                <a:latin typeface="Arial"/>
                <a:cs typeface="Arial"/>
              </a:rPr>
              <a:t> </a:t>
            </a:r>
            <a:r>
              <a:rPr sz="1700" dirty="0">
                <a:solidFill>
                  <a:srgbClr val="404040"/>
                </a:solidFill>
                <a:latin typeface="Arial"/>
                <a:cs typeface="Arial"/>
              </a:rPr>
              <a:t>из</a:t>
            </a:r>
            <a:r>
              <a:rPr sz="1700" spc="-10" dirty="0">
                <a:solidFill>
                  <a:srgbClr val="404040"/>
                </a:solidFill>
                <a:latin typeface="Arial"/>
                <a:cs typeface="Arial"/>
              </a:rPr>
              <a:t> </a:t>
            </a:r>
            <a:r>
              <a:rPr sz="1700" dirty="0">
                <a:solidFill>
                  <a:srgbClr val="404040"/>
                </a:solidFill>
                <a:latin typeface="Arial"/>
                <a:cs typeface="Arial"/>
              </a:rPr>
              <a:t>и</a:t>
            </a:r>
            <a:r>
              <a:rPr sz="1700" spc="-10" dirty="0">
                <a:solidFill>
                  <a:srgbClr val="404040"/>
                </a:solidFill>
                <a:latin typeface="Arial"/>
                <a:cs typeface="Arial"/>
              </a:rPr>
              <a:t>н</a:t>
            </a:r>
            <a:r>
              <a:rPr sz="1700" dirty="0">
                <a:solidFill>
                  <a:srgbClr val="404040"/>
                </a:solidFill>
                <a:latin typeface="Arial"/>
                <a:cs typeface="Arial"/>
              </a:rPr>
              <a:t>остран</a:t>
            </a:r>
            <a:r>
              <a:rPr sz="1700" spc="-10" dirty="0">
                <a:solidFill>
                  <a:srgbClr val="404040"/>
                </a:solidFill>
                <a:latin typeface="Arial"/>
                <a:cs typeface="Arial"/>
              </a:rPr>
              <a:t>н</a:t>
            </a:r>
            <a:r>
              <a:rPr sz="1700" dirty="0">
                <a:solidFill>
                  <a:srgbClr val="404040"/>
                </a:solidFill>
                <a:latin typeface="Arial"/>
                <a:cs typeface="Arial"/>
              </a:rPr>
              <a:t>ых </a:t>
            </a:r>
            <a:r>
              <a:rPr sz="1700" spc="-35" dirty="0">
                <a:solidFill>
                  <a:srgbClr val="404040"/>
                </a:solidFill>
                <a:latin typeface="Arial"/>
                <a:cs typeface="Arial"/>
              </a:rPr>
              <a:t>г</a:t>
            </a:r>
            <a:r>
              <a:rPr sz="1700" dirty="0">
                <a:solidFill>
                  <a:srgbClr val="404040"/>
                </a:solidFill>
                <a:latin typeface="Arial"/>
                <a:cs typeface="Arial"/>
              </a:rPr>
              <a:t>ос</a:t>
            </a:r>
            <a:r>
              <a:rPr sz="1700" spc="-85" dirty="0">
                <a:solidFill>
                  <a:srgbClr val="404040"/>
                </a:solidFill>
                <a:latin typeface="Arial"/>
                <a:cs typeface="Arial"/>
              </a:rPr>
              <a:t>у</a:t>
            </a:r>
            <a:r>
              <a:rPr sz="1700" dirty="0">
                <a:solidFill>
                  <a:srgbClr val="404040"/>
                </a:solidFill>
                <a:latin typeface="Arial"/>
                <a:cs typeface="Arial"/>
              </a:rPr>
              <a:t>дарств </a:t>
            </a:r>
            <a:r>
              <a:rPr sz="1700" spc="5" dirty="0">
                <a:solidFill>
                  <a:srgbClr val="404040"/>
                </a:solidFill>
                <a:latin typeface="Arial"/>
                <a:cs typeface="Arial"/>
              </a:rPr>
              <a:t>л</a:t>
            </a:r>
            <a:r>
              <a:rPr sz="1700" dirty="0">
                <a:solidFill>
                  <a:srgbClr val="404040"/>
                </a:solidFill>
                <a:latin typeface="Arial"/>
                <a:cs typeface="Arial"/>
              </a:rPr>
              <a:t>е</a:t>
            </a:r>
            <a:r>
              <a:rPr sz="1700" spc="30" dirty="0">
                <a:solidFill>
                  <a:srgbClr val="404040"/>
                </a:solidFill>
                <a:latin typeface="Arial"/>
                <a:cs typeface="Arial"/>
              </a:rPr>
              <a:t>к</a:t>
            </a:r>
            <a:r>
              <a:rPr sz="1700" dirty="0">
                <a:solidFill>
                  <a:srgbClr val="404040"/>
                </a:solidFill>
                <a:latin typeface="Arial"/>
                <a:cs typeface="Arial"/>
              </a:rPr>
              <a:t>арст</a:t>
            </a:r>
            <a:r>
              <a:rPr sz="1700" spc="-30" dirty="0">
                <a:solidFill>
                  <a:srgbClr val="404040"/>
                </a:solidFill>
                <a:latin typeface="Arial"/>
                <a:cs typeface="Arial"/>
              </a:rPr>
              <a:t>в</a:t>
            </a:r>
            <a:r>
              <a:rPr sz="1700" dirty="0">
                <a:solidFill>
                  <a:srgbClr val="404040"/>
                </a:solidFill>
                <a:latin typeface="Arial"/>
                <a:cs typeface="Arial"/>
              </a:rPr>
              <a:t>ен</a:t>
            </a:r>
            <a:r>
              <a:rPr sz="1700" spc="-10" dirty="0">
                <a:solidFill>
                  <a:srgbClr val="404040"/>
                </a:solidFill>
                <a:latin typeface="Arial"/>
                <a:cs typeface="Arial"/>
              </a:rPr>
              <a:t>н</a:t>
            </a:r>
            <a:r>
              <a:rPr sz="1700" dirty="0">
                <a:solidFill>
                  <a:srgbClr val="404040"/>
                </a:solidFill>
                <a:latin typeface="Arial"/>
                <a:cs typeface="Arial"/>
              </a:rPr>
              <a:t>ых препар</a:t>
            </a:r>
            <a:r>
              <a:rPr sz="1700" spc="-35" dirty="0">
                <a:solidFill>
                  <a:srgbClr val="404040"/>
                </a:solidFill>
                <a:latin typeface="Arial"/>
                <a:cs typeface="Arial"/>
              </a:rPr>
              <a:t>а</a:t>
            </a:r>
            <a:r>
              <a:rPr sz="1700" spc="-25" dirty="0">
                <a:solidFill>
                  <a:srgbClr val="404040"/>
                </a:solidFill>
                <a:latin typeface="Arial"/>
                <a:cs typeface="Arial"/>
              </a:rPr>
              <a:t>т</a:t>
            </a:r>
            <a:r>
              <a:rPr sz="1700" dirty="0">
                <a:solidFill>
                  <a:srgbClr val="404040"/>
                </a:solidFill>
                <a:latin typeface="Arial"/>
                <a:cs typeface="Arial"/>
              </a:rPr>
              <a:t>ов,</a:t>
            </a:r>
            <a:r>
              <a:rPr sz="1700" spc="5" dirty="0">
                <a:solidFill>
                  <a:srgbClr val="404040"/>
                </a:solidFill>
                <a:latin typeface="Arial"/>
                <a:cs typeface="Arial"/>
              </a:rPr>
              <a:t> </a:t>
            </a:r>
            <a:r>
              <a:rPr sz="1700" dirty="0">
                <a:solidFill>
                  <a:srgbClr val="404040"/>
                </a:solidFill>
                <a:latin typeface="Arial"/>
                <a:cs typeface="Arial"/>
              </a:rPr>
              <a:t>в</a:t>
            </a:r>
            <a:r>
              <a:rPr sz="1700" spc="15" dirty="0">
                <a:solidFill>
                  <a:srgbClr val="404040"/>
                </a:solidFill>
                <a:latin typeface="Arial"/>
                <a:cs typeface="Arial"/>
              </a:rPr>
              <a:t>к</a:t>
            </a:r>
            <a:r>
              <a:rPr sz="1700" dirty="0">
                <a:solidFill>
                  <a:srgbClr val="404040"/>
                </a:solidFill>
                <a:latin typeface="Arial"/>
                <a:cs typeface="Arial"/>
              </a:rPr>
              <a:t>л</a:t>
            </a:r>
            <a:r>
              <a:rPr sz="1700" spc="-30" dirty="0">
                <a:solidFill>
                  <a:srgbClr val="404040"/>
                </a:solidFill>
                <a:latin typeface="Arial"/>
                <a:cs typeface="Arial"/>
              </a:rPr>
              <a:t>ю</a:t>
            </a:r>
            <a:r>
              <a:rPr sz="1700" dirty="0">
                <a:solidFill>
                  <a:srgbClr val="404040"/>
                </a:solidFill>
                <a:latin typeface="Arial"/>
                <a:cs typeface="Arial"/>
              </a:rPr>
              <a:t>чен</a:t>
            </a:r>
            <a:r>
              <a:rPr sz="1700" spc="-10" dirty="0">
                <a:solidFill>
                  <a:srgbClr val="404040"/>
                </a:solidFill>
                <a:latin typeface="Arial"/>
                <a:cs typeface="Arial"/>
              </a:rPr>
              <a:t>н</a:t>
            </a:r>
            <a:r>
              <a:rPr sz="1700" dirty="0">
                <a:solidFill>
                  <a:srgbClr val="404040"/>
                </a:solidFill>
                <a:latin typeface="Arial"/>
                <a:cs typeface="Arial"/>
              </a:rPr>
              <a:t>ых</a:t>
            </a:r>
            <a:r>
              <a:rPr sz="1700" spc="-20" dirty="0">
                <a:solidFill>
                  <a:srgbClr val="404040"/>
                </a:solidFill>
                <a:latin typeface="Arial"/>
                <a:cs typeface="Arial"/>
              </a:rPr>
              <a:t> </a:t>
            </a:r>
            <a:r>
              <a:rPr sz="1700" dirty="0">
                <a:solidFill>
                  <a:srgbClr val="404040"/>
                </a:solidFill>
                <a:latin typeface="Arial"/>
                <a:cs typeface="Arial"/>
              </a:rPr>
              <a:t>в пер</a:t>
            </a:r>
            <a:r>
              <a:rPr sz="1700" spc="-60" dirty="0">
                <a:solidFill>
                  <a:srgbClr val="404040"/>
                </a:solidFill>
                <a:latin typeface="Arial"/>
                <a:cs typeface="Arial"/>
              </a:rPr>
              <a:t>е</a:t>
            </a:r>
            <a:r>
              <a:rPr sz="1700" dirty="0">
                <a:solidFill>
                  <a:srgbClr val="404040"/>
                </a:solidFill>
                <a:latin typeface="Arial"/>
                <a:cs typeface="Arial"/>
              </a:rPr>
              <a:t>чень</a:t>
            </a:r>
            <a:r>
              <a:rPr sz="1700" spc="10" dirty="0">
                <a:solidFill>
                  <a:srgbClr val="404040"/>
                </a:solidFill>
                <a:latin typeface="Arial"/>
                <a:cs typeface="Arial"/>
              </a:rPr>
              <a:t> </a:t>
            </a:r>
            <a:r>
              <a:rPr sz="1700" dirty="0">
                <a:solidFill>
                  <a:srgbClr val="404040"/>
                </a:solidFill>
                <a:latin typeface="Arial"/>
                <a:cs typeface="Arial"/>
              </a:rPr>
              <a:t>жиз</a:t>
            </a:r>
            <a:r>
              <a:rPr sz="1700" spc="-15" dirty="0">
                <a:solidFill>
                  <a:srgbClr val="404040"/>
                </a:solidFill>
                <a:latin typeface="Arial"/>
                <a:cs typeface="Arial"/>
              </a:rPr>
              <a:t>н</a:t>
            </a:r>
            <a:r>
              <a:rPr sz="1700" dirty="0">
                <a:solidFill>
                  <a:srgbClr val="404040"/>
                </a:solidFill>
                <a:latin typeface="Arial"/>
                <a:cs typeface="Arial"/>
              </a:rPr>
              <a:t>ен</a:t>
            </a:r>
            <a:r>
              <a:rPr sz="1700" spc="-10" dirty="0">
                <a:solidFill>
                  <a:srgbClr val="404040"/>
                </a:solidFill>
                <a:latin typeface="Arial"/>
                <a:cs typeface="Arial"/>
              </a:rPr>
              <a:t>н</a:t>
            </a:r>
            <a:r>
              <a:rPr sz="1700" dirty="0">
                <a:solidFill>
                  <a:srgbClr val="404040"/>
                </a:solidFill>
                <a:latin typeface="Arial"/>
                <a:cs typeface="Arial"/>
              </a:rPr>
              <a:t>о нео</a:t>
            </a:r>
            <a:r>
              <a:rPr sz="1700" spc="-70" dirty="0">
                <a:solidFill>
                  <a:srgbClr val="404040"/>
                </a:solidFill>
                <a:latin typeface="Arial"/>
                <a:cs typeface="Arial"/>
              </a:rPr>
              <a:t>б</a:t>
            </a:r>
            <a:r>
              <a:rPr sz="1700" spc="-40" dirty="0">
                <a:solidFill>
                  <a:srgbClr val="404040"/>
                </a:solidFill>
                <a:latin typeface="Arial"/>
                <a:cs typeface="Arial"/>
              </a:rPr>
              <a:t>хо</a:t>
            </a:r>
            <a:r>
              <a:rPr sz="1700" dirty="0">
                <a:solidFill>
                  <a:srgbClr val="404040"/>
                </a:solidFill>
                <a:latin typeface="Arial"/>
                <a:cs typeface="Arial"/>
              </a:rPr>
              <a:t>димых</a:t>
            </a:r>
            <a:r>
              <a:rPr sz="1700" spc="5" dirty="0">
                <a:solidFill>
                  <a:srgbClr val="404040"/>
                </a:solidFill>
                <a:latin typeface="Arial"/>
                <a:cs typeface="Arial"/>
              </a:rPr>
              <a:t> </a:t>
            </a:r>
            <a:r>
              <a:rPr sz="1700" dirty="0">
                <a:solidFill>
                  <a:srgbClr val="404040"/>
                </a:solidFill>
                <a:latin typeface="Arial"/>
                <a:cs typeface="Arial"/>
              </a:rPr>
              <a:t>и </a:t>
            </a:r>
            <a:r>
              <a:rPr sz="1700" spc="-30" dirty="0">
                <a:solidFill>
                  <a:srgbClr val="404040"/>
                </a:solidFill>
                <a:latin typeface="Arial"/>
                <a:cs typeface="Arial"/>
              </a:rPr>
              <a:t>в</a:t>
            </a:r>
            <a:r>
              <a:rPr sz="1700" dirty="0">
                <a:solidFill>
                  <a:srgbClr val="404040"/>
                </a:solidFill>
                <a:latin typeface="Arial"/>
                <a:cs typeface="Arial"/>
              </a:rPr>
              <a:t>ажне</a:t>
            </a:r>
            <a:r>
              <a:rPr sz="1700" spc="-10" dirty="0">
                <a:solidFill>
                  <a:srgbClr val="404040"/>
                </a:solidFill>
                <a:latin typeface="Arial"/>
                <a:cs typeface="Arial"/>
              </a:rPr>
              <a:t>й</a:t>
            </a:r>
            <a:r>
              <a:rPr sz="1700" dirty="0">
                <a:solidFill>
                  <a:srgbClr val="404040"/>
                </a:solidFill>
                <a:latin typeface="Arial"/>
                <a:cs typeface="Arial"/>
              </a:rPr>
              <a:t>ших ле</a:t>
            </a:r>
            <a:r>
              <a:rPr sz="1700" spc="35" dirty="0">
                <a:solidFill>
                  <a:srgbClr val="404040"/>
                </a:solidFill>
                <a:latin typeface="Arial"/>
                <a:cs typeface="Arial"/>
              </a:rPr>
              <a:t>к</a:t>
            </a:r>
            <a:r>
              <a:rPr sz="1700" dirty="0">
                <a:solidFill>
                  <a:srgbClr val="404040"/>
                </a:solidFill>
                <a:latin typeface="Arial"/>
                <a:cs typeface="Arial"/>
              </a:rPr>
              <a:t>арст</a:t>
            </a:r>
            <a:r>
              <a:rPr sz="1700" spc="-30" dirty="0">
                <a:solidFill>
                  <a:srgbClr val="404040"/>
                </a:solidFill>
                <a:latin typeface="Arial"/>
                <a:cs typeface="Arial"/>
              </a:rPr>
              <a:t>в</a:t>
            </a:r>
            <a:r>
              <a:rPr sz="1700" dirty="0">
                <a:solidFill>
                  <a:srgbClr val="404040"/>
                </a:solidFill>
                <a:latin typeface="Arial"/>
                <a:cs typeface="Arial"/>
              </a:rPr>
              <a:t>ен</a:t>
            </a:r>
            <a:r>
              <a:rPr sz="1700" spc="-10" dirty="0">
                <a:solidFill>
                  <a:srgbClr val="404040"/>
                </a:solidFill>
                <a:latin typeface="Arial"/>
                <a:cs typeface="Arial"/>
              </a:rPr>
              <a:t>н</a:t>
            </a:r>
            <a:r>
              <a:rPr sz="1700" dirty="0">
                <a:solidFill>
                  <a:srgbClr val="404040"/>
                </a:solidFill>
                <a:latin typeface="Arial"/>
                <a:cs typeface="Arial"/>
              </a:rPr>
              <a:t>ых препар</a:t>
            </a:r>
            <a:r>
              <a:rPr sz="1700" spc="-35" dirty="0">
                <a:solidFill>
                  <a:srgbClr val="404040"/>
                </a:solidFill>
                <a:latin typeface="Arial"/>
                <a:cs typeface="Arial"/>
              </a:rPr>
              <a:t>а</a:t>
            </a:r>
            <a:r>
              <a:rPr sz="1700" spc="-25" dirty="0">
                <a:solidFill>
                  <a:srgbClr val="404040"/>
                </a:solidFill>
                <a:latin typeface="Arial"/>
                <a:cs typeface="Arial"/>
              </a:rPr>
              <a:t>т</a:t>
            </a:r>
            <a:r>
              <a:rPr sz="1700" dirty="0">
                <a:solidFill>
                  <a:srgbClr val="404040"/>
                </a:solidFill>
                <a:latin typeface="Arial"/>
                <a:cs typeface="Arial"/>
              </a:rPr>
              <a:t>ов,</a:t>
            </a:r>
            <a:r>
              <a:rPr sz="1700" spc="5" dirty="0">
                <a:solidFill>
                  <a:srgbClr val="404040"/>
                </a:solidFill>
                <a:latin typeface="Arial"/>
                <a:cs typeface="Arial"/>
              </a:rPr>
              <a:t> </a:t>
            </a:r>
            <a:r>
              <a:rPr sz="1700" dirty="0">
                <a:solidFill>
                  <a:srgbClr val="404040"/>
                </a:solidFill>
                <a:latin typeface="Arial"/>
                <a:cs typeface="Arial"/>
              </a:rPr>
              <a:t>для</a:t>
            </a:r>
            <a:r>
              <a:rPr sz="1700" spc="-5" dirty="0">
                <a:solidFill>
                  <a:srgbClr val="404040"/>
                </a:solidFill>
                <a:latin typeface="Arial"/>
                <a:cs typeface="Arial"/>
              </a:rPr>
              <a:t> </a:t>
            </a:r>
            <a:r>
              <a:rPr sz="1700" spc="-30" dirty="0">
                <a:solidFill>
                  <a:srgbClr val="404040"/>
                </a:solidFill>
                <a:latin typeface="Arial"/>
                <a:cs typeface="Arial"/>
              </a:rPr>
              <a:t>ц</a:t>
            </a:r>
            <a:r>
              <a:rPr sz="1700" spc="-60" dirty="0">
                <a:solidFill>
                  <a:srgbClr val="404040"/>
                </a:solidFill>
                <a:latin typeface="Arial"/>
                <a:cs typeface="Arial"/>
              </a:rPr>
              <a:t>е</a:t>
            </a:r>
            <a:r>
              <a:rPr sz="1700" dirty="0">
                <a:solidFill>
                  <a:srgbClr val="404040"/>
                </a:solidFill>
                <a:latin typeface="Arial"/>
                <a:cs typeface="Arial"/>
              </a:rPr>
              <a:t>лей ос</a:t>
            </a:r>
            <a:r>
              <a:rPr sz="1700" spc="-25" dirty="0">
                <a:solidFill>
                  <a:srgbClr val="404040"/>
                </a:solidFill>
                <a:latin typeface="Arial"/>
                <a:cs typeface="Arial"/>
              </a:rPr>
              <a:t>ущ</a:t>
            </a:r>
            <a:r>
              <a:rPr sz="1700" dirty="0">
                <a:solidFill>
                  <a:srgbClr val="404040"/>
                </a:solidFill>
                <a:latin typeface="Arial"/>
                <a:cs typeface="Arial"/>
              </a:rPr>
              <a:t>ест</a:t>
            </a:r>
            <a:r>
              <a:rPr sz="1700" spc="-45" dirty="0">
                <a:solidFill>
                  <a:srgbClr val="404040"/>
                </a:solidFill>
                <a:latin typeface="Arial"/>
                <a:cs typeface="Arial"/>
              </a:rPr>
              <a:t>в</a:t>
            </a:r>
            <a:r>
              <a:rPr sz="1700" dirty="0">
                <a:solidFill>
                  <a:srgbClr val="404040"/>
                </a:solidFill>
                <a:latin typeface="Arial"/>
                <a:cs typeface="Arial"/>
              </a:rPr>
              <a:t>лен</a:t>
            </a:r>
            <a:r>
              <a:rPr sz="1700" spc="-10" dirty="0">
                <a:solidFill>
                  <a:srgbClr val="404040"/>
                </a:solidFill>
                <a:latin typeface="Arial"/>
                <a:cs typeface="Arial"/>
              </a:rPr>
              <a:t>и</a:t>
            </a:r>
            <a:r>
              <a:rPr sz="1700" dirty="0">
                <a:solidFill>
                  <a:srgbClr val="404040"/>
                </a:solidFill>
                <a:latin typeface="Arial"/>
                <a:cs typeface="Arial"/>
              </a:rPr>
              <a:t>я</a:t>
            </a:r>
            <a:r>
              <a:rPr sz="1700" spc="5" dirty="0">
                <a:solidFill>
                  <a:srgbClr val="404040"/>
                </a:solidFill>
                <a:latin typeface="Arial"/>
                <a:cs typeface="Arial"/>
              </a:rPr>
              <a:t> </a:t>
            </a:r>
            <a:r>
              <a:rPr sz="1700" dirty="0">
                <a:solidFill>
                  <a:srgbClr val="404040"/>
                </a:solidFill>
                <a:latin typeface="Arial"/>
                <a:cs typeface="Arial"/>
              </a:rPr>
              <a:t>за</a:t>
            </a:r>
            <a:r>
              <a:rPr sz="1700" spc="20" dirty="0">
                <a:solidFill>
                  <a:srgbClr val="404040"/>
                </a:solidFill>
                <a:latin typeface="Arial"/>
                <a:cs typeface="Arial"/>
              </a:rPr>
              <a:t>к</a:t>
            </a:r>
            <a:r>
              <a:rPr sz="1700" spc="-25" dirty="0">
                <a:solidFill>
                  <a:srgbClr val="404040"/>
                </a:solidFill>
                <a:latin typeface="Arial"/>
                <a:cs typeface="Arial"/>
              </a:rPr>
              <a:t>у</a:t>
            </a:r>
            <a:r>
              <a:rPr sz="1700" dirty="0">
                <a:solidFill>
                  <a:srgbClr val="404040"/>
                </a:solidFill>
                <a:latin typeface="Arial"/>
                <a:cs typeface="Arial"/>
              </a:rPr>
              <a:t>пок</a:t>
            </a:r>
            <a:r>
              <a:rPr sz="1700" spc="25" dirty="0">
                <a:solidFill>
                  <a:srgbClr val="404040"/>
                </a:solidFill>
                <a:latin typeface="Arial"/>
                <a:cs typeface="Arial"/>
              </a:rPr>
              <a:t> </a:t>
            </a:r>
            <a:r>
              <a:rPr sz="1700" dirty="0">
                <a:solidFill>
                  <a:srgbClr val="404040"/>
                </a:solidFill>
                <a:latin typeface="Arial"/>
                <a:cs typeface="Arial"/>
              </a:rPr>
              <a:t>для</a:t>
            </a:r>
            <a:r>
              <a:rPr sz="1700" spc="-20" dirty="0">
                <a:solidFill>
                  <a:srgbClr val="404040"/>
                </a:solidFill>
                <a:latin typeface="Arial"/>
                <a:cs typeface="Arial"/>
              </a:rPr>
              <a:t> </a:t>
            </a:r>
            <a:r>
              <a:rPr sz="1700" dirty="0">
                <a:solidFill>
                  <a:srgbClr val="404040"/>
                </a:solidFill>
                <a:latin typeface="Arial"/>
                <a:cs typeface="Arial"/>
              </a:rPr>
              <a:t>о</a:t>
            </a:r>
            <a:r>
              <a:rPr sz="1700" spc="-30" dirty="0">
                <a:solidFill>
                  <a:srgbClr val="404040"/>
                </a:solidFill>
                <a:latin typeface="Arial"/>
                <a:cs typeface="Arial"/>
              </a:rPr>
              <a:t>б</a:t>
            </a:r>
            <a:r>
              <a:rPr sz="1700" dirty="0">
                <a:solidFill>
                  <a:srgbClr val="404040"/>
                </a:solidFill>
                <a:latin typeface="Arial"/>
                <a:cs typeface="Arial"/>
              </a:rPr>
              <a:t>есп</a:t>
            </a:r>
            <a:r>
              <a:rPr sz="1700" spc="-60" dirty="0">
                <a:solidFill>
                  <a:srgbClr val="404040"/>
                </a:solidFill>
                <a:latin typeface="Arial"/>
                <a:cs typeface="Arial"/>
              </a:rPr>
              <a:t>е</a:t>
            </a:r>
            <a:r>
              <a:rPr sz="1700" dirty="0">
                <a:solidFill>
                  <a:srgbClr val="404040"/>
                </a:solidFill>
                <a:latin typeface="Arial"/>
                <a:cs typeface="Arial"/>
              </a:rPr>
              <a:t>чен</a:t>
            </a:r>
            <a:r>
              <a:rPr sz="1700" spc="-10" dirty="0">
                <a:solidFill>
                  <a:srgbClr val="404040"/>
                </a:solidFill>
                <a:latin typeface="Arial"/>
                <a:cs typeface="Arial"/>
              </a:rPr>
              <a:t>и</a:t>
            </a:r>
            <a:r>
              <a:rPr sz="1700" dirty="0">
                <a:solidFill>
                  <a:srgbClr val="404040"/>
                </a:solidFill>
                <a:latin typeface="Arial"/>
                <a:cs typeface="Arial"/>
              </a:rPr>
              <a:t>я</a:t>
            </a:r>
            <a:r>
              <a:rPr sz="1700" spc="15" dirty="0">
                <a:solidFill>
                  <a:srgbClr val="404040"/>
                </a:solidFill>
                <a:latin typeface="Arial"/>
                <a:cs typeface="Arial"/>
              </a:rPr>
              <a:t> </a:t>
            </a:r>
            <a:r>
              <a:rPr sz="1700" spc="-35" dirty="0">
                <a:solidFill>
                  <a:srgbClr val="404040"/>
                </a:solidFill>
                <a:latin typeface="Arial"/>
                <a:cs typeface="Arial"/>
              </a:rPr>
              <a:t>г</a:t>
            </a:r>
            <a:r>
              <a:rPr sz="1700" dirty="0">
                <a:solidFill>
                  <a:srgbClr val="404040"/>
                </a:solidFill>
                <a:latin typeface="Arial"/>
                <a:cs typeface="Arial"/>
              </a:rPr>
              <a:t>ос</a:t>
            </a:r>
            <a:r>
              <a:rPr sz="1700" spc="-85" dirty="0">
                <a:solidFill>
                  <a:srgbClr val="404040"/>
                </a:solidFill>
                <a:latin typeface="Arial"/>
                <a:cs typeface="Arial"/>
              </a:rPr>
              <a:t>у</a:t>
            </a:r>
            <a:r>
              <a:rPr sz="1700" dirty="0">
                <a:solidFill>
                  <a:srgbClr val="404040"/>
                </a:solidFill>
                <a:latin typeface="Arial"/>
                <a:cs typeface="Arial"/>
              </a:rPr>
              <a:t>дарст</a:t>
            </a:r>
            <a:r>
              <a:rPr sz="1700" spc="-30" dirty="0">
                <a:solidFill>
                  <a:srgbClr val="404040"/>
                </a:solidFill>
                <a:latin typeface="Arial"/>
                <a:cs typeface="Arial"/>
              </a:rPr>
              <a:t>в</a:t>
            </a:r>
            <a:r>
              <a:rPr sz="1700" dirty="0">
                <a:solidFill>
                  <a:srgbClr val="404040"/>
                </a:solidFill>
                <a:latin typeface="Arial"/>
                <a:cs typeface="Arial"/>
              </a:rPr>
              <a:t>ен</a:t>
            </a:r>
            <a:r>
              <a:rPr sz="1700" spc="-10" dirty="0">
                <a:solidFill>
                  <a:srgbClr val="404040"/>
                </a:solidFill>
                <a:latin typeface="Arial"/>
                <a:cs typeface="Arial"/>
              </a:rPr>
              <a:t>н</a:t>
            </a:r>
            <a:r>
              <a:rPr sz="1700" dirty="0">
                <a:solidFill>
                  <a:srgbClr val="404040"/>
                </a:solidFill>
                <a:latin typeface="Arial"/>
                <a:cs typeface="Arial"/>
              </a:rPr>
              <a:t>ых</a:t>
            </a:r>
            <a:r>
              <a:rPr sz="1700" spc="25" dirty="0">
                <a:solidFill>
                  <a:srgbClr val="404040"/>
                </a:solidFill>
                <a:latin typeface="Arial"/>
                <a:cs typeface="Arial"/>
              </a:rPr>
              <a:t> </a:t>
            </a:r>
            <a:r>
              <a:rPr sz="1700" dirty="0">
                <a:solidFill>
                  <a:srgbClr val="404040"/>
                </a:solidFill>
                <a:latin typeface="Arial"/>
                <a:cs typeface="Arial"/>
              </a:rPr>
              <a:t>и </a:t>
            </a:r>
            <a:r>
              <a:rPr sz="1700" spc="25" dirty="0">
                <a:solidFill>
                  <a:srgbClr val="404040"/>
                </a:solidFill>
                <a:latin typeface="Arial"/>
                <a:cs typeface="Arial"/>
              </a:rPr>
              <a:t>м</a:t>
            </a:r>
            <a:r>
              <a:rPr sz="1700" spc="-25" dirty="0">
                <a:solidFill>
                  <a:srgbClr val="404040"/>
                </a:solidFill>
                <a:latin typeface="Arial"/>
                <a:cs typeface="Arial"/>
              </a:rPr>
              <a:t>у</a:t>
            </a:r>
            <a:r>
              <a:rPr sz="1700" dirty="0">
                <a:solidFill>
                  <a:srgbClr val="404040"/>
                </a:solidFill>
                <a:latin typeface="Arial"/>
                <a:cs typeface="Arial"/>
              </a:rPr>
              <a:t>н</a:t>
            </a:r>
            <a:r>
              <a:rPr sz="1700" spc="-10" dirty="0">
                <a:solidFill>
                  <a:srgbClr val="404040"/>
                </a:solidFill>
                <a:latin typeface="Arial"/>
                <a:cs typeface="Arial"/>
              </a:rPr>
              <a:t>и</a:t>
            </a:r>
            <a:r>
              <a:rPr sz="1700" dirty="0">
                <a:solidFill>
                  <a:srgbClr val="404040"/>
                </a:solidFill>
                <a:latin typeface="Arial"/>
                <a:cs typeface="Arial"/>
              </a:rPr>
              <a:t>ц</a:t>
            </a:r>
            <a:r>
              <a:rPr sz="1700" spc="-10" dirty="0">
                <a:solidFill>
                  <a:srgbClr val="404040"/>
                </a:solidFill>
                <a:latin typeface="Arial"/>
                <a:cs typeface="Arial"/>
              </a:rPr>
              <a:t>и</a:t>
            </a:r>
            <a:r>
              <a:rPr sz="1700" dirty="0">
                <a:solidFill>
                  <a:srgbClr val="404040"/>
                </a:solidFill>
                <a:latin typeface="Arial"/>
                <a:cs typeface="Arial"/>
              </a:rPr>
              <a:t>пальных нужд</a:t>
            </a:r>
            <a:endParaRPr sz="1700" dirty="0">
              <a:solidFill>
                <a:prstClr val="black"/>
              </a:solidFill>
              <a:latin typeface="Arial"/>
              <a:cs typeface="Arial"/>
            </a:endParaRPr>
          </a:p>
        </p:txBody>
      </p:sp>
      <p:sp>
        <p:nvSpPr>
          <p:cNvPr id="5" name="object 5"/>
          <p:cNvSpPr txBox="1"/>
          <p:nvPr/>
        </p:nvSpPr>
        <p:spPr>
          <a:xfrm>
            <a:off x="4284726" y="5805487"/>
            <a:ext cx="4032250" cy="576580"/>
          </a:xfrm>
          <a:prstGeom prst="rect">
            <a:avLst/>
          </a:prstGeom>
          <a:solidFill>
            <a:srgbClr val="4F81BC"/>
          </a:solidFill>
          <a:ln w="25400">
            <a:solidFill>
              <a:srgbClr val="385D89"/>
            </a:solidFill>
          </a:ln>
        </p:spPr>
        <p:txBody>
          <a:bodyPr vert="horz" wrap="square" lIns="0" tIns="0" rIns="0" bIns="0" rtlCol="0">
            <a:spAutoFit/>
          </a:bodyPr>
          <a:lstStyle/>
          <a:p>
            <a:pPr marL="1004569"/>
            <a:r>
              <a:rPr dirty="0">
                <a:solidFill>
                  <a:prstClr val="black"/>
                </a:solidFill>
                <a:cs typeface="Calibri"/>
              </a:rPr>
              <a:t>Ограни</a:t>
            </a:r>
            <a:r>
              <a:rPr spc="-10" dirty="0">
                <a:solidFill>
                  <a:prstClr val="black"/>
                </a:solidFill>
                <a:cs typeface="Calibri"/>
              </a:rPr>
              <a:t>ч</a:t>
            </a:r>
            <a:r>
              <a:rPr dirty="0">
                <a:solidFill>
                  <a:prstClr val="black"/>
                </a:solidFill>
                <a:cs typeface="Calibri"/>
              </a:rPr>
              <a:t>ение</a:t>
            </a:r>
            <a:r>
              <a:rPr spc="10" dirty="0">
                <a:solidFill>
                  <a:prstClr val="black"/>
                </a:solidFill>
                <a:cs typeface="Calibri"/>
              </a:rPr>
              <a:t> </a:t>
            </a:r>
            <a:r>
              <a:rPr dirty="0">
                <a:solidFill>
                  <a:prstClr val="black"/>
                </a:solidFill>
                <a:cs typeface="Calibri"/>
              </a:rPr>
              <a:t>(</a:t>
            </a:r>
            <a:r>
              <a:rPr spc="-15" dirty="0">
                <a:solidFill>
                  <a:prstClr val="black"/>
                </a:solidFill>
                <a:cs typeface="Calibri"/>
              </a:rPr>
              <a:t>с</a:t>
            </a:r>
            <a:r>
              <a:rPr spc="-75" dirty="0">
                <a:solidFill>
                  <a:prstClr val="black"/>
                </a:solidFill>
                <a:cs typeface="Calibri"/>
              </a:rPr>
              <a:t>т</a:t>
            </a:r>
            <a:r>
              <a:rPr dirty="0">
                <a:solidFill>
                  <a:prstClr val="black"/>
                </a:solidFill>
                <a:cs typeface="Calibri"/>
              </a:rPr>
              <a:t>.</a:t>
            </a:r>
            <a:r>
              <a:rPr spc="25" dirty="0">
                <a:solidFill>
                  <a:prstClr val="black"/>
                </a:solidFill>
                <a:cs typeface="Calibri"/>
              </a:rPr>
              <a:t> </a:t>
            </a:r>
            <a:r>
              <a:rPr dirty="0">
                <a:solidFill>
                  <a:prstClr val="black"/>
                </a:solidFill>
                <a:cs typeface="Calibri"/>
              </a:rPr>
              <a:t>14)</a:t>
            </a:r>
            <a:endParaRPr>
              <a:solidFill>
                <a:prstClr val="black"/>
              </a:solidFill>
              <a:cs typeface="Calibri"/>
            </a:endParaRPr>
          </a:p>
        </p:txBody>
      </p:sp>
    </p:spTree>
    <p:extLst>
      <p:ext uri="{BB962C8B-B14F-4D97-AF65-F5344CB8AC3E}">
        <p14:creationId xmlns:p14="http://schemas.microsoft.com/office/powerpoint/2010/main" val="55472168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1920" rIns="0" bIns="0" rtlCol="0">
            <a:spAutoFit/>
          </a:bodyPr>
          <a:lstStyle/>
          <a:p>
            <a:pPr marL="1797050">
              <a:lnSpc>
                <a:spcPct val="100000"/>
              </a:lnSpc>
            </a:pPr>
            <a:r>
              <a:rPr dirty="0"/>
              <a:t>ЖН</a:t>
            </a:r>
            <a:r>
              <a:rPr spc="-35" dirty="0"/>
              <a:t>В</a:t>
            </a:r>
            <a:r>
              <a:rPr dirty="0"/>
              <a:t>ЛП</a:t>
            </a:r>
          </a:p>
        </p:txBody>
      </p:sp>
      <p:sp>
        <p:nvSpPr>
          <p:cNvPr id="3" name="object 3"/>
          <p:cNvSpPr txBox="1"/>
          <p:nvPr/>
        </p:nvSpPr>
        <p:spPr>
          <a:xfrm>
            <a:off x="113792" y="765960"/>
            <a:ext cx="8950325" cy="5389880"/>
          </a:xfrm>
          <a:prstGeom prst="rect">
            <a:avLst/>
          </a:prstGeom>
        </p:spPr>
        <p:txBody>
          <a:bodyPr vert="horz" wrap="square" lIns="0" tIns="0" rIns="0" bIns="0" rtlCol="0">
            <a:spAutoFit/>
          </a:bodyPr>
          <a:lstStyle/>
          <a:p>
            <a:pPr marL="355600" marR="140970" indent="-342900">
              <a:buFont typeface="Wingdings"/>
              <a:buChar char=""/>
              <a:tabLst>
                <a:tab pos="355600" algn="l"/>
              </a:tabLst>
            </a:pPr>
            <a:r>
              <a:rPr sz="2000" dirty="0">
                <a:solidFill>
                  <a:prstClr val="black"/>
                </a:solidFill>
                <a:latin typeface="Arial"/>
                <a:cs typeface="Arial"/>
              </a:rPr>
              <a:t>О</a:t>
            </a:r>
            <a:r>
              <a:rPr sz="2000" spc="-10" dirty="0">
                <a:solidFill>
                  <a:prstClr val="black"/>
                </a:solidFill>
                <a:latin typeface="Arial"/>
                <a:cs typeface="Arial"/>
              </a:rPr>
              <a:t>т</a:t>
            </a:r>
            <a:r>
              <a:rPr sz="2000" spc="20" dirty="0">
                <a:solidFill>
                  <a:prstClr val="black"/>
                </a:solidFill>
                <a:latin typeface="Arial"/>
                <a:cs typeface="Arial"/>
              </a:rPr>
              <a:t>к</a:t>
            </a:r>
            <a:r>
              <a:rPr sz="2000" spc="15" dirty="0">
                <a:solidFill>
                  <a:prstClr val="black"/>
                </a:solidFill>
                <a:latin typeface="Arial"/>
                <a:cs typeface="Arial"/>
              </a:rPr>
              <a:t>л</a:t>
            </a:r>
            <a:r>
              <a:rPr sz="2000" dirty="0">
                <a:solidFill>
                  <a:prstClr val="black"/>
                </a:solidFill>
                <a:latin typeface="Arial"/>
                <a:cs typeface="Arial"/>
              </a:rPr>
              <a:t>он</a:t>
            </a:r>
            <a:r>
              <a:rPr sz="2000" spc="-10" dirty="0">
                <a:solidFill>
                  <a:prstClr val="black"/>
                </a:solidFill>
                <a:latin typeface="Arial"/>
                <a:cs typeface="Arial"/>
              </a:rPr>
              <a:t>я</a:t>
            </a:r>
            <a:r>
              <a:rPr sz="2000" spc="-55" dirty="0">
                <a:solidFill>
                  <a:prstClr val="black"/>
                </a:solidFill>
                <a:latin typeface="Arial"/>
                <a:cs typeface="Arial"/>
              </a:rPr>
              <a:t>ю</a:t>
            </a:r>
            <a:r>
              <a:rPr sz="2000" spc="-30" dirty="0">
                <a:solidFill>
                  <a:prstClr val="black"/>
                </a:solidFill>
                <a:latin typeface="Arial"/>
                <a:cs typeface="Arial"/>
              </a:rPr>
              <a:t>т</a:t>
            </a:r>
            <a:r>
              <a:rPr sz="2000" dirty="0">
                <a:solidFill>
                  <a:prstClr val="black"/>
                </a:solidFill>
                <a:latin typeface="Arial"/>
                <a:cs typeface="Arial"/>
              </a:rPr>
              <a:t>ся</a:t>
            </a:r>
            <a:r>
              <a:rPr sz="2000" spc="-35" dirty="0">
                <a:solidFill>
                  <a:prstClr val="black"/>
                </a:solidFill>
                <a:latin typeface="Arial"/>
                <a:cs typeface="Arial"/>
              </a:rPr>
              <a:t> </a:t>
            </a:r>
            <a:r>
              <a:rPr sz="2000" dirty="0">
                <a:solidFill>
                  <a:prstClr val="black"/>
                </a:solidFill>
                <a:latin typeface="Arial"/>
                <a:cs typeface="Arial"/>
              </a:rPr>
              <a:t>заявк</a:t>
            </a:r>
            <a:r>
              <a:rPr sz="2000" spc="-10" dirty="0">
                <a:solidFill>
                  <a:prstClr val="black"/>
                </a:solidFill>
                <a:latin typeface="Arial"/>
                <a:cs typeface="Arial"/>
              </a:rPr>
              <a:t>и</a:t>
            </a:r>
            <a:r>
              <a:rPr sz="2000" dirty="0">
                <a:solidFill>
                  <a:prstClr val="black"/>
                </a:solidFill>
                <a:latin typeface="Arial"/>
                <a:cs typeface="Arial"/>
              </a:rPr>
              <a:t>,</a:t>
            </a:r>
            <a:r>
              <a:rPr sz="2000" spc="-35" dirty="0">
                <a:solidFill>
                  <a:prstClr val="black"/>
                </a:solidFill>
                <a:latin typeface="Arial"/>
                <a:cs typeface="Arial"/>
              </a:rPr>
              <a:t> </a:t>
            </a:r>
            <a:r>
              <a:rPr sz="2000" dirty="0">
                <a:solidFill>
                  <a:prstClr val="black"/>
                </a:solidFill>
                <a:latin typeface="Arial"/>
                <a:cs typeface="Arial"/>
              </a:rPr>
              <a:t>если</a:t>
            </a:r>
            <a:r>
              <a:rPr sz="2000" spc="-25" dirty="0">
                <a:solidFill>
                  <a:prstClr val="black"/>
                </a:solidFill>
                <a:latin typeface="Arial"/>
                <a:cs typeface="Arial"/>
              </a:rPr>
              <a:t> </a:t>
            </a:r>
            <a:r>
              <a:rPr sz="2000" spc="-35" dirty="0">
                <a:solidFill>
                  <a:prstClr val="black"/>
                </a:solidFill>
                <a:latin typeface="Arial"/>
                <a:cs typeface="Arial"/>
              </a:rPr>
              <a:t>х</a:t>
            </a:r>
            <a:r>
              <a:rPr sz="2000" spc="-50" dirty="0">
                <a:solidFill>
                  <a:prstClr val="black"/>
                </a:solidFill>
                <a:latin typeface="Arial"/>
                <a:cs typeface="Arial"/>
              </a:rPr>
              <a:t>о</a:t>
            </a:r>
            <a:r>
              <a:rPr sz="2000" spc="-10" dirty="0">
                <a:solidFill>
                  <a:prstClr val="black"/>
                </a:solidFill>
                <a:latin typeface="Arial"/>
                <a:cs typeface="Arial"/>
              </a:rPr>
              <a:t>т</a:t>
            </a:r>
            <a:r>
              <a:rPr sz="2000" dirty="0">
                <a:solidFill>
                  <a:prstClr val="black"/>
                </a:solidFill>
                <a:latin typeface="Arial"/>
                <a:cs typeface="Arial"/>
              </a:rPr>
              <a:t>я</a:t>
            </a:r>
            <a:r>
              <a:rPr sz="2000" spc="5" dirty="0">
                <a:solidFill>
                  <a:prstClr val="black"/>
                </a:solidFill>
                <a:latin typeface="Arial"/>
                <a:cs typeface="Arial"/>
              </a:rPr>
              <a:t> </a:t>
            </a:r>
            <a:r>
              <a:rPr sz="2000" b="1" dirty="0">
                <a:solidFill>
                  <a:prstClr val="black"/>
                </a:solidFill>
                <a:latin typeface="Arial"/>
                <a:cs typeface="Arial"/>
              </a:rPr>
              <a:t>бы</a:t>
            </a:r>
            <a:r>
              <a:rPr sz="2000" b="1" spc="-20" dirty="0">
                <a:solidFill>
                  <a:prstClr val="black"/>
                </a:solidFill>
                <a:latin typeface="Arial"/>
                <a:cs typeface="Arial"/>
              </a:rPr>
              <a:t> </a:t>
            </a:r>
            <a:r>
              <a:rPr sz="2000" b="1" spc="-30" dirty="0">
                <a:solidFill>
                  <a:prstClr val="black"/>
                </a:solidFill>
                <a:latin typeface="Arial"/>
                <a:cs typeface="Arial"/>
              </a:rPr>
              <a:t>о</a:t>
            </a:r>
            <a:r>
              <a:rPr sz="2000" b="1" dirty="0">
                <a:solidFill>
                  <a:prstClr val="black"/>
                </a:solidFill>
                <a:latin typeface="Arial"/>
                <a:cs typeface="Arial"/>
              </a:rPr>
              <a:t>дин</a:t>
            </a:r>
            <a:r>
              <a:rPr sz="2000" b="1" spc="-20" dirty="0">
                <a:solidFill>
                  <a:prstClr val="black"/>
                </a:solidFill>
                <a:latin typeface="Arial"/>
                <a:cs typeface="Arial"/>
              </a:rPr>
              <a:t> </a:t>
            </a:r>
            <a:r>
              <a:rPr sz="2000" b="1" dirty="0">
                <a:solidFill>
                  <a:prstClr val="black"/>
                </a:solidFill>
                <a:latin typeface="Arial"/>
                <a:cs typeface="Arial"/>
              </a:rPr>
              <a:t>ЛП</a:t>
            </a:r>
            <a:r>
              <a:rPr sz="2000" b="1" spc="-10" dirty="0">
                <a:solidFill>
                  <a:prstClr val="black"/>
                </a:solidFill>
                <a:latin typeface="Arial"/>
                <a:cs typeface="Arial"/>
              </a:rPr>
              <a:t> </a:t>
            </a:r>
            <a:r>
              <a:rPr sz="2000" b="1" dirty="0">
                <a:solidFill>
                  <a:prstClr val="black"/>
                </a:solidFill>
                <a:latin typeface="Arial"/>
                <a:cs typeface="Arial"/>
              </a:rPr>
              <a:t>(</a:t>
            </a:r>
            <a:r>
              <a:rPr sz="2000" dirty="0">
                <a:solidFill>
                  <a:prstClr val="black"/>
                </a:solidFill>
                <a:latin typeface="Arial"/>
                <a:cs typeface="Arial"/>
              </a:rPr>
              <a:t>МНН</a:t>
            </a:r>
            <a:r>
              <a:rPr sz="2000" spc="-25" dirty="0">
                <a:solidFill>
                  <a:prstClr val="black"/>
                </a:solidFill>
                <a:latin typeface="Arial"/>
                <a:cs typeface="Arial"/>
              </a:rPr>
              <a:t> </a:t>
            </a:r>
            <a:r>
              <a:rPr sz="2000" dirty="0">
                <a:solidFill>
                  <a:prstClr val="black"/>
                </a:solidFill>
                <a:latin typeface="Arial"/>
                <a:cs typeface="Arial"/>
              </a:rPr>
              <a:t>и</a:t>
            </a:r>
            <a:r>
              <a:rPr sz="2000" spc="-15" dirty="0">
                <a:solidFill>
                  <a:prstClr val="black"/>
                </a:solidFill>
                <a:latin typeface="Arial"/>
                <a:cs typeface="Arial"/>
              </a:rPr>
              <a:t>л</a:t>
            </a:r>
            <a:r>
              <a:rPr sz="2000" dirty="0">
                <a:solidFill>
                  <a:prstClr val="black"/>
                </a:solidFill>
                <a:latin typeface="Arial"/>
                <a:cs typeface="Arial"/>
              </a:rPr>
              <a:t>и</a:t>
            </a:r>
            <a:r>
              <a:rPr sz="2000" spc="-25" dirty="0">
                <a:solidFill>
                  <a:prstClr val="black"/>
                </a:solidFill>
                <a:latin typeface="Arial"/>
                <a:cs typeface="Arial"/>
              </a:rPr>
              <a:t> </a:t>
            </a:r>
            <a:r>
              <a:rPr sz="2000" spc="-10" dirty="0">
                <a:solidFill>
                  <a:prstClr val="black"/>
                </a:solidFill>
                <a:latin typeface="Arial"/>
                <a:cs typeface="Arial"/>
              </a:rPr>
              <a:t>х</a:t>
            </a:r>
            <a:r>
              <a:rPr sz="2000" dirty="0">
                <a:solidFill>
                  <a:prstClr val="black"/>
                </a:solidFill>
                <a:latin typeface="Arial"/>
                <a:cs typeface="Arial"/>
              </a:rPr>
              <a:t>им</a:t>
            </a:r>
            <a:r>
              <a:rPr sz="2000" spc="-15" dirty="0">
                <a:solidFill>
                  <a:prstClr val="black"/>
                </a:solidFill>
                <a:latin typeface="Arial"/>
                <a:cs typeface="Arial"/>
              </a:rPr>
              <a:t>и</a:t>
            </a:r>
            <a:r>
              <a:rPr sz="2000" dirty="0">
                <a:solidFill>
                  <a:prstClr val="black"/>
                </a:solidFill>
                <a:latin typeface="Arial"/>
                <a:cs typeface="Arial"/>
              </a:rPr>
              <a:t>чес</a:t>
            </a:r>
            <a:r>
              <a:rPr sz="2000" spc="20" dirty="0">
                <a:solidFill>
                  <a:prstClr val="black"/>
                </a:solidFill>
                <a:latin typeface="Arial"/>
                <a:cs typeface="Arial"/>
              </a:rPr>
              <a:t>к</a:t>
            </a:r>
            <a:r>
              <a:rPr sz="2000" dirty="0">
                <a:solidFill>
                  <a:prstClr val="black"/>
                </a:solidFill>
                <a:latin typeface="Arial"/>
                <a:cs typeface="Arial"/>
              </a:rPr>
              <a:t>ое</a:t>
            </a:r>
            <a:r>
              <a:rPr sz="2000" spc="-40" dirty="0">
                <a:solidFill>
                  <a:prstClr val="black"/>
                </a:solidFill>
                <a:latin typeface="Arial"/>
                <a:cs typeface="Arial"/>
              </a:rPr>
              <a:t> </a:t>
            </a:r>
            <a:r>
              <a:rPr sz="2000" dirty="0">
                <a:solidFill>
                  <a:prstClr val="black"/>
                </a:solidFill>
                <a:latin typeface="Arial"/>
                <a:cs typeface="Arial"/>
              </a:rPr>
              <a:t>и</a:t>
            </a:r>
            <a:r>
              <a:rPr sz="2000" spc="-15" dirty="0">
                <a:solidFill>
                  <a:prstClr val="black"/>
                </a:solidFill>
                <a:latin typeface="Arial"/>
                <a:cs typeface="Arial"/>
              </a:rPr>
              <a:t>л</a:t>
            </a:r>
            <a:r>
              <a:rPr sz="2000" dirty="0">
                <a:solidFill>
                  <a:prstClr val="black"/>
                </a:solidFill>
                <a:latin typeface="Arial"/>
                <a:cs typeface="Arial"/>
              </a:rPr>
              <a:t>и г</a:t>
            </a:r>
            <a:r>
              <a:rPr sz="2000" spc="-25" dirty="0">
                <a:solidFill>
                  <a:prstClr val="black"/>
                </a:solidFill>
                <a:latin typeface="Arial"/>
                <a:cs typeface="Arial"/>
              </a:rPr>
              <a:t>р</a:t>
            </a:r>
            <a:r>
              <a:rPr sz="2000" dirty="0">
                <a:solidFill>
                  <a:prstClr val="black"/>
                </a:solidFill>
                <a:latin typeface="Arial"/>
                <a:cs typeface="Arial"/>
              </a:rPr>
              <a:t>у</a:t>
            </a:r>
            <a:r>
              <a:rPr sz="2000" spc="-15" dirty="0">
                <a:solidFill>
                  <a:prstClr val="black"/>
                </a:solidFill>
                <a:latin typeface="Arial"/>
                <a:cs typeface="Arial"/>
              </a:rPr>
              <a:t>п</a:t>
            </a:r>
            <a:r>
              <a:rPr sz="2000" spc="-10" dirty="0">
                <a:solidFill>
                  <a:prstClr val="black"/>
                </a:solidFill>
                <a:latin typeface="Arial"/>
                <a:cs typeface="Arial"/>
              </a:rPr>
              <a:t>п</a:t>
            </a:r>
            <a:r>
              <a:rPr sz="2000" dirty="0">
                <a:solidFill>
                  <a:prstClr val="black"/>
                </a:solidFill>
                <a:latin typeface="Arial"/>
                <a:cs typeface="Arial"/>
              </a:rPr>
              <a:t>иро</a:t>
            </a:r>
            <a:r>
              <a:rPr sz="2000" spc="-20" dirty="0">
                <a:solidFill>
                  <a:prstClr val="black"/>
                </a:solidFill>
                <a:latin typeface="Arial"/>
                <a:cs typeface="Arial"/>
              </a:rPr>
              <a:t>в</a:t>
            </a:r>
            <a:r>
              <a:rPr sz="2000" spc="-50" dirty="0">
                <a:solidFill>
                  <a:prstClr val="black"/>
                </a:solidFill>
                <a:latin typeface="Arial"/>
                <a:cs typeface="Arial"/>
              </a:rPr>
              <a:t>о</a:t>
            </a:r>
            <a:r>
              <a:rPr sz="2000" dirty="0">
                <a:solidFill>
                  <a:prstClr val="black"/>
                </a:solidFill>
                <a:latin typeface="Arial"/>
                <a:cs typeface="Arial"/>
              </a:rPr>
              <a:t>чное</a:t>
            </a:r>
            <a:r>
              <a:rPr sz="2000" spc="-40" dirty="0">
                <a:solidFill>
                  <a:prstClr val="black"/>
                </a:solidFill>
                <a:latin typeface="Arial"/>
                <a:cs typeface="Arial"/>
              </a:rPr>
              <a:t> </a:t>
            </a:r>
            <a:r>
              <a:rPr sz="2000" dirty="0">
                <a:solidFill>
                  <a:prstClr val="black"/>
                </a:solidFill>
                <a:latin typeface="Arial"/>
                <a:cs typeface="Arial"/>
              </a:rPr>
              <a:t>наимено</a:t>
            </a:r>
            <a:r>
              <a:rPr sz="2000" spc="-25" dirty="0">
                <a:solidFill>
                  <a:prstClr val="black"/>
                </a:solidFill>
                <a:latin typeface="Arial"/>
                <a:cs typeface="Arial"/>
              </a:rPr>
              <a:t>в</a:t>
            </a:r>
            <a:r>
              <a:rPr sz="2000" dirty="0">
                <a:solidFill>
                  <a:prstClr val="black"/>
                </a:solidFill>
                <a:latin typeface="Arial"/>
                <a:cs typeface="Arial"/>
              </a:rPr>
              <a:t>ание</a:t>
            </a:r>
            <a:r>
              <a:rPr sz="2000" b="1" dirty="0">
                <a:solidFill>
                  <a:prstClr val="black"/>
                </a:solidFill>
                <a:latin typeface="Arial"/>
                <a:cs typeface="Arial"/>
              </a:rPr>
              <a:t>)</a:t>
            </a:r>
            <a:r>
              <a:rPr sz="2000" b="1" spc="-60" dirty="0">
                <a:solidFill>
                  <a:prstClr val="black"/>
                </a:solidFill>
                <a:latin typeface="Arial"/>
                <a:cs typeface="Arial"/>
              </a:rPr>
              <a:t> </a:t>
            </a:r>
            <a:r>
              <a:rPr sz="2000" dirty="0">
                <a:solidFill>
                  <a:prstClr val="black"/>
                </a:solidFill>
                <a:latin typeface="Arial"/>
                <a:cs typeface="Arial"/>
              </a:rPr>
              <a:t>не </a:t>
            </a:r>
            <a:r>
              <a:rPr sz="2000" spc="-10" dirty="0">
                <a:solidFill>
                  <a:prstClr val="black"/>
                </a:solidFill>
                <a:latin typeface="Arial"/>
                <a:cs typeface="Arial"/>
              </a:rPr>
              <a:t>и</a:t>
            </a:r>
            <a:r>
              <a:rPr sz="2000" dirty="0">
                <a:solidFill>
                  <a:prstClr val="black"/>
                </a:solidFill>
                <a:latin typeface="Arial"/>
                <a:cs typeface="Arial"/>
              </a:rPr>
              <a:t>з</a:t>
            </a:r>
            <a:r>
              <a:rPr sz="2000" spc="-25" dirty="0">
                <a:solidFill>
                  <a:prstClr val="black"/>
                </a:solidFill>
                <a:latin typeface="Arial"/>
                <a:cs typeface="Arial"/>
              </a:rPr>
              <a:t> </a:t>
            </a:r>
            <a:r>
              <a:rPr sz="2000" dirty="0">
                <a:solidFill>
                  <a:prstClr val="black"/>
                </a:solidFill>
                <a:latin typeface="Arial"/>
                <a:cs typeface="Arial"/>
              </a:rPr>
              <a:t>Е</a:t>
            </a:r>
            <a:r>
              <a:rPr sz="2000" spc="-60" dirty="0">
                <a:solidFill>
                  <a:prstClr val="black"/>
                </a:solidFill>
                <a:latin typeface="Arial"/>
                <a:cs typeface="Arial"/>
              </a:rPr>
              <a:t>А</a:t>
            </a:r>
            <a:r>
              <a:rPr sz="2000" dirty="0">
                <a:solidFill>
                  <a:prstClr val="black"/>
                </a:solidFill>
                <a:latin typeface="Arial"/>
                <a:cs typeface="Arial"/>
              </a:rPr>
              <a:t>ЭС, </a:t>
            </a:r>
            <a:r>
              <a:rPr sz="2000" spc="5" dirty="0">
                <a:solidFill>
                  <a:prstClr val="black"/>
                </a:solidFill>
                <a:latin typeface="Arial"/>
                <a:cs typeface="Arial"/>
              </a:rPr>
              <a:t>е</a:t>
            </a:r>
            <a:r>
              <a:rPr sz="2000" dirty="0">
                <a:solidFill>
                  <a:prstClr val="black"/>
                </a:solidFill>
                <a:latin typeface="Arial"/>
                <a:cs typeface="Arial"/>
              </a:rPr>
              <a:t>сли</a:t>
            </a:r>
            <a:r>
              <a:rPr sz="2000" spc="-35" dirty="0">
                <a:solidFill>
                  <a:prstClr val="black"/>
                </a:solidFill>
                <a:latin typeface="Arial"/>
                <a:cs typeface="Arial"/>
              </a:rPr>
              <a:t> </a:t>
            </a:r>
            <a:r>
              <a:rPr sz="2000" spc="-10" dirty="0">
                <a:solidFill>
                  <a:prstClr val="black"/>
                </a:solidFill>
                <a:latin typeface="Arial"/>
                <a:cs typeface="Arial"/>
              </a:rPr>
              <a:t>п</a:t>
            </a:r>
            <a:r>
              <a:rPr sz="2000" spc="-50" dirty="0">
                <a:solidFill>
                  <a:prstClr val="black"/>
                </a:solidFill>
                <a:latin typeface="Arial"/>
                <a:cs typeface="Arial"/>
              </a:rPr>
              <a:t>о</a:t>
            </a:r>
            <a:r>
              <a:rPr sz="2000" dirty="0">
                <a:solidFill>
                  <a:prstClr val="black"/>
                </a:solidFill>
                <a:latin typeface="Arial"/>
                <a:cs typeface="Arial"/>
              </a:rPr>
              <a:t>дано</a:t>
            </a:r>
            <a:r>
              <a:rPr sz="2000" spc="-10" dirty="0">
                <a:solidFill>
                  <a:prstClr val="black"/>
                </a:solidFill>
                <a:latin typeface="Arial"/>
                <a:cs typeface="Arial"/>
              </a:rPr>
              <a:t> </a:t>
            </a:r>
            <a:r>
              <a:rPr sz="2000" dirty="0">
                <a:solidFill>
                  <a:prstClr val="black"/>
                </a:solidFill>
                <a:latin typeface="Arial"/>
                <a:cs typeface="Arial"/>
              </a:rPr>
              <a:t>не</a:t>
            </a:r>
            <a:r>
              <a:rPr sz="2000" spc="-20" dirty="0">
                <a:solidFill>
                  <a:prstClr val="black"/>
                </a:solidFill>
                <a:latin typeface="Arial"/>
                <a:cs typeface="Arial"/>
              </a:rPr>
              <a:t> </a:t>
            </a:r>
            <a:r>
              <a:rPr sz="2000" dirty="0">
                <a:solidFill>
                  <a:prstClr val="black"/>
                </a:solidFill>
                <a:latin typeface="Arial"/>
                <a:cs typeface="Arial"/>
              </a:rPr>
              <a:t>менее</a:t>
            </a:r>
            <a:r>
              <a:rPr sz="2000" spc="-25" dirty="0">
                <a:solidFill>
                  <a:prstClr val="black"/>
                </a:solidFill>
                <a:latin typeface="Arial"/>
                <a:cs typeface="Arial"/>
              </a:rPr>
              <a:t> </a:t>
            </a:r>
            <a:r>
              <a:rPr sz="2000" dirty="0">
                <a:solidFill>
                  <a:prstClr val="black"/>
                </a:solidFill>
                <a:latin typeface="Arial"/>
                <a:cs typeface="Arial"/>
              </a:rPr>
              <a:t>2 зая</a:t>
            </a:r>
            <a:r>
              <a:rPr sz="2000" spc="-25" dirty="0">
                <a:solidFill>
                  <a:prstClr val="black"/>
                </a:solidFill>
                <a:latin typeface="Arial"/>
                <a:cs typeface="Arial"/>
              </a:rPr>
              <a:t>в</a:t>
            </a:r>
            <a:r>
              <a:rPr sz="2000" dirty="0">
                <a:solidFill>
                  <a:prstClr val="black"/>
                </a:solidFill>
                <a:latin typeface="Arial"/>
                <a:cs typeface="Arial"/>
              </a:rPr>
              <a:t>ок</a:t>
            </a:r>
            <a:r>
              <a:rPr sz="2000" spc="-40" dirty="0">
                <a:solidFill>
                  <a:prstClr val="black"/>
                </a:solidFill>
                <a:latin typeface="Arial"/>
                <a:cs typeface="Arial"/>
              </a:rPr>
              <a:t> </a:t>
            </a:r>
            <a:r>
              <a:rPr sz="2000" spc="20" dirty="0">
                <a:solidFill>
                  <a:prstClr val="black"/>
                </a:solidFill>
                <a:latin typeface="Arial"/>
                <a:cs typeface="Arial"/>
              </a:rPr>
              <a:t>к</a:t>
            </a:r>
            <a:r>
              <a:rPr sz="2000" spc="-50" dirty="0">
                <a:solidFill>
                  <a:prstClr val="black"/>
                </a:solidFill>
                <a:latin typeface="Arial"/>
                <a:cs typeface="Arial"/>
              </a:rPr>
              <a:t>о</a:t>
            </a:r>
            <a:r>
              <a:rPr sz="2000" spc="-30" dirty="0">
                <a:solidFill>
                  <a:prstClr val="black"/>
                </a:solidFill>
                <a:latin typeface="Arial"/>
                <a:cs typeface="Arial"/>
              </a:rPr>
              <a:t>т</a:t>
            </a:r>
            <a:r>
              <a:rPr sz="2000" dirty="0">
                <a:solidFill>
                  <a:prstClr val="black"/>
                </a:solidFill>
                <a:latin typeface="Arial"/>
                <a:cs typeface="Arial"/>
              </a:rPr>
              <a:t>оры</a:t>
            </a:r>
            <a:r>
              <a:rPr sz="2000" spc="5" dirty="0">
                <a:solidFill>
                  <a:prstClr val="black"/>
                </a:solidFill>
                <a:latin typeface="Arial"/>
                <a:cs typeface="Arial"/>
              </a:rPr>
              <a:t>е</a:t>
            </a:r>
            <a:r>
              <a:rPr sz="2000" dirty="0">
                <a:solidFill>
                  <a:prstClr val="black"/>
                </a:solidFill>
                <a:latin typeface="Arial"/>
                <a:cs typeface="Arial"/>
              </a:rPr>
              <a:t>:</a:t>
            </a:r>
            <a:endParaRPr sz="2000">
              <a:solidFill>
                <a:prstClr val="black"/>
              </a:solidFill>
              <a:latin typeface="Arial"/>
              <a:cs typeface="Arial"/>
            </a:endParaRPr>
          </a:p>
          <a:p>
            <a:pPr marL="756285" lvl="1" indent="-286385">
              <a:spcBef>
                <a:spcPts val="439"/>
              </a:spcBef>
              <a:buClr>
                <a:srgbClr val="1F487C"/>
              </a:buClr>
              <a:buFont typeface="Arial"/>
              <a:buChar char="•"/>
              <a:tabLst>
                <a:tab pos="756920" algn="l"/>
              </a:tabLst>
            </a:pPr>
            <a:r>
              <a:rPr spc="20" dirty="0">
                <a:solidFill>
                  <a:srgbClr val="1F487C"/>
                </a:solidFill>
                <a:latin typeface="Arial"/>
                <a:cs typeface="Arial"/>
              </a:rPr>
              <a:t>с</a:t>
            </a:r>
            <a:r>
              <a:rPr dirty="0">
                <a:solidFill>
                  <a:srgbClr val="1F487C"/>
                </a:solidFill>
                <a:latin typeface="Arial"/>
                <a:cs typeface="Arial"/>
              </a:rPr>
              <a:t>о</a:t>
            </a:r>
            <a:r>
              <a:rPr spc="-45" dirty="0">
                <a:solidFill>
                  <a:srgbClr val="1F487C"/>
                </a:solidFill>
                <a:latin typeface="Arial"/>
                <a:cs typeface="Arial"/>
              </a:rPr>
              <a:t>о</a:t>
            </a:r>
            <a:r>
              <a:rPr dirty="0">
                <a:solidFill>
                  <a:srgbClr val="1F487C"/>
                </a:solidFill>
                <a:latin typeface="Arial"/>
                <a:cs typeface="Arial"/>
              </a:rPr>
              <a:t>т</a:t>
            </a:r>
            <a:r>
              <a:rPr spc="-20" dirty="0">
                <a:solidFill>
                  <a:srgbClr val="1F487C"/>
                </a:solidFill>
                <a:latin typeface="Arial"/>
                <a:cs typeface="Arial"/>
              </a:rPr>
              <a:t>в</a:t>
            </a:r>
            <a:r>
              <a:rPr spc="-65" dirty="0">
                <a:solidFill>
                  <a:srgbClr val="1F487C"/>
                </a:solidFill>
                <a:latin typeface="Arial"/>
                <a:cs typeface="Arial"/>
              </a:rPr>
              <a:t>е</a:t>
            </a:r>
            <a:r>
              <a:rPr spc="-20" dirty="0">
                <a:solidFill>
                  <a:srgbClr val="1F487C"/>
                </a:solidFill>
                <a:latin typeface="Arial"/>
                <a:cs typeface="Arial"/>
              </a:rPr>
              <a:t>т</a:t>
            </a:r>
            <a:r>
              <a:rPr dirty="0">
                <a:solidFill>
                  <a:srgbClr val="1F487C"/>
                </a:solidFill>
                <a:latin typeface="Arial"/>
                <a:cs typeface="Arial"/>
              </a:rPr>
              <a:t>ст</a:t>
            </a:r>
            <a:r>
              <a:rPr spc="-30" dirty="0">
                <a:solidFill>
                  <a:srgbClr val="1F487C"/>
                </a:solidFill>
                <a:latin typeface="Arial"/>
                <a:cs typeface="Arial"/>
              </a:rPr>
              <a:t>в</a:t>
            </a:r>
            <a:r>
              <a:rPr spc="-25" dirty="0">
                <a:solidFill>
                  <a:srgbClr val="1F487C"/>
                </a:solidFill>
                <a:latin typeface="Arial"/>
                <a:cs typeface="Arial"/>
              </a:rPr>
              <a:t>у</a:t>
            </a:r>
            <a:r>
              <a:rPr spc="-35" dirty="0">
                <a:solidFill>
                  <a:srgbClr val="1F487C"/>
                </a:solidFill>
                <a:latin typeface="Arial"/>
                <a:cs typeface="Arial"/>
              </a:rPr>
              <a:t>ю</a:t>
            </a:r>
            <a:r>
              <a:rPr dirty="0">
                <a:solidFill>
                  <a:srgbClr val="1F487C"/>
                </a:solidFill>
                <a:latin typeface="Arial"/>
                <a:cs typeface="Arial"/>
              </a:rPr>
              <a:t>т</a:t>
            </a:r>
            <a:r>
              <a:rPr spc="5" dirty="0">
                <a:solidFill>
                  <a:srgbClr val="1F487C"/>
                </a:solidFill>
                <a:latin typeface="Arial"/>
                <a:cs typeface="Arial"/>
              </a:rPr>
              <a:t> </a:t>
            </a:r>
            <a:r>
              <a:rPr dirty="0">
                <a:solidFill>
                  <a:srgbClr val="1F487C"/>
                </a:solidFill>
                <a:latin typeface="Arial"/>
                <a:cs typeface="Arial"/>
              </a:rPr>
              <a:t>тр</a:t>
            </a:r>
            <a:r>
              <a:rPr spc="-35" dirty="0">
                <a:solidFill>
                  <a:srgbClr val="1F487C"/>
                </a:solidFill>
                <a:latin typeface="Arial"/>
                <a:cs typeface="Arial"/>
              </a:rPr>
              <a:t>е</a:t>
            </a:r>
            <a:r>
              <a:rPr dirty="0">
                <a:solidFill>
                  <a:srgbClr val="1F487C"/>
                </a:solidFill>
                <a:latin typeface="Arial"/>
                <a:cs typeface="Arial"/>
              </a:rPr>
              <a:t>бо</a:t>
            </a:r>
            <a:r>
              <a:rPr spc="-25" dirty="0">
                <a:solidFill>
                  <a:srgbClr val="1F487C"/>
                </a:solidFill>
                <a:latin typeface="Arial"/>
                <a:cs typeface="Arial"/>
              </a:rPr>
              <a:t>в</a:t>
            </a:r>
            <a:r>
              <a:rPr dirty="0">
                <a:solidFill>
                  <a:srgbClr val="1F487C"/>
                </a:solidFill>
                <a:latin typeface="Arial"/>
                <a:cs typeface="Arial"/>
              </a:rPr>
              <a:t>аниям</a:t>
            </a:r>
            <a:r>
              <a:rPr spc="5" dirty="0">
                <a:solidFill>
                  <a:srgbClr val="1F487C"/>
                </a:solidFill>
                <a:latin typeface="Arial"/>
                <a:cs typeface="Arial"/>
              </a:rPr>
              <a:t> </a:t>
            </a:r>
            <a:r>
              <a:rPr dirty="0">
                <a:solidFill>
                  <a:srgbClr val="1F487C"/>
                </a:solidFill>
                <a:latin typeface="Arial"/>
                <a:cs typeface="Arial"/>
              </a:rPr>
              <a:t>из</a:t>
            </a:r>
            <a:r>
              <a:rPr spc="-20" dirty="0">
                <a:solidFill>
                  <a:srgbClr val="1F487C"/>
                </a:solidFill>
                <a:latin typeface="Arial"/>
                <a:cs typeface="Arial"/>
              </a:rPr>
              <a:t>в</a:t>
            </a:r>
            <a:r>
              <a:rPr dirty="0">
                <a:solidFill>
                  <a:srgbClr val="1F487C"/>
                </a:solidFill>
                <a:latin typeface="Arial"/>
                <a:cs typeface="Arial"/>
              </a:rPr>
              <a:t>е</a:t>
            </a:r>
            <a:r>
              <a:rPr spc="-35" dirty="0">
                <a:solidFill>
                  <a:srgbClr val="1F487C"/>
                </a:solidFill>
                <a:latin typeface="Arial"/>
                <a:cs typeface="Arial"/>
              </a:rPr>
              <a:t>щ</a:t>
            </a:r>
            <a:r>
              <a:rPr dirty="0">
                <a:solidFill>
                  <a:srgbClr val="1F487C"/>
                </a:solidFill>
                <a:latin typeface="Arial"/>
                <a:cs typeface="Arial"/>
              </a:rPr>
              <a:t>ения и</a:t>
            </a:r>
            <a:r>
              <a:rPr spc="-10" dirty="0">
                <a:solidFill>
                  <a:srgbClr val="1F487C"/>
                </a:solidFill>
                <a:latin typeface="Arial"/>
                <a:cs typeface="Arial"/>
              </a:rPr>
              <a:t> </a:t>
            </a:r>
            <a:r>
              <a:rPr spc="5" dirty="0">
                <a:solidFill>
                  <a:srgbClr val="1F487C"/>
                </a:solidFill>
                <a:latin typeface="Arial"/>
                <a:cs typeface="Arial"/>
              </a:rPr>
              <a:t>д</a:t>
            </a:r>
            <a:r>
              <a:rPr dirty="0">
                <a:solidFill>
                  <a:srgbClr val="1F487C"/>
                </a:solidFill>
                <a:latin typeface="Arial"/>
                <a:cs typeface="Arial"/>
              </a:rPr>
              <a:t>о</a:t>
            </a:r>
            <a:r>
              <a:rPr spc="20" dirty="0">
                <a:solidFill>
                  <a:srgbClr val="1F487C"/>
                </a:solidFill>
                <a:latin typeface="Arial"/>
                <a:cs typeface="Arial"/>
              </a:rPr>
              <a:t>к</a:t>
            </a:r>
            <a:r>
              <a:rPr spc="-50" dirty="0">
                <a:solidFill>
                  <a:srgbClr val="1F487C"/>
                </a:solidFill>
                <a:latin typeface="Arial"/>
                <a:cs typeface="Arial"/>
              </a:rPr>
              <a:t>у</a:t>
            </a:r>
            <a:r>
              <a:rPr dirty="0">
                <a:solidFill>
                  <a:srgbClr val="1F487C"/>
                </a:solidFill>
                <a:latin typeface="Arial"/>
                <a:cs typeface="Arial"/>
              </a:rPr>
              <a:t>м</a:t>
            </a:r>
            <a:r>
              <a:rPr spc="-10" dirty="0">
                <a:solidFill>
                  <a:srgbClr val="1F487C"/>
                </a:solidFill>
                <a:latin typeface="Arial"/>
                <a:cs typeface="Arial"/>
              </a:rPr>
              <a:t>е</a:t>
            </a:r>
            <a:r>
              <a:rPr dirty="0">
                <a:solidFill>
                  <a:srgbClr val="1F487C"/>
                </a:solidFill>
                <a:latin typeface="Arial"/>
                <a:cs typeface="Arial"/>
              </a:rPr>
              <a:t>н</a:t>
            </a:r>
            <a:r>
              <a:rPr spc="-20" dirty="0">
                <a:solidFill>
                  <a:srgbClr val="1F487C"/>
                </a:solidFill>
                <a:latin typeface="Arial"/>
                <a:cs typeface="Arial"/>
              </a:rPr>
              <a:t>т</a:t>
            </a:r>
            <a:r>
              <a:rPr dirty="0">
                <a:solidFill>
                  <a:srgbClr val="1F487C"/>
                </a:solidFill>
                <a:latin typeface="Arial"/>
                <a:cs typeface="Arial"/>
              </a:rPr>
              <a:t>аци</a:t>
            </a:r>
            <a:r>
              <a:rPr spc="15" dirty="0">
                <a:solidFill>
                  <a:srgbClr val="1F487C"/>
                </a:solidFill>
                <a:latin typeface="Arial"/>
                <a:cs typeface="Arial"/>
              </a:rPr>
              <a:t>и</a:t>
            </a:r>
            <a:r>
              <a:rPr dirty="0">
                <a:solidFill>
                  <a:srgbClr val="1F487C"/>
                </a:solidFill>
                <a:latin typeface="Arial"/>
                <a:cs typeface="Arial"/>
              </a:rPr>
              <a:t>;</a:t>
            </a:r>
            <a:endParaRPr>
              <a:solidFill>
                <a:prstClr val="black"/>
              </a:solidFill>
              <a:latin typeface="Arial"/>
              <a:cs typeface="Arial"/>
            </a:endParaRPr>
          </a:p>
          <a:p>
            <a:pPr marL="756285" lvl="1" indent="-286385">
              <a:spcBef>
                <a:spcPts val="434"/>
              </a:spcBef>
              <a:buClr>
                <a:srgbClr val="1F487C"/>
              </a:buClr>
              <a:buFont typeface="Arial"/>
              <a:buChar char="•"/>
              <a:tabLst>
                <a:tab pos="756920" algn="l"/>
              </a:tabLst>
            </a:pPr>
            <a:r>
              <a:rPr spc="20" dirty="0">
                <a:solidFill>
                  <a:prstClr val="black"/>
                </a:solidFill>
                <a:latin typeface="Arial"/>
                <a:cs typeface="Arial"/>
              </a:rPr>
              <a:t>с</a:t>
            </a:r>
            <a:r>
              <a:rPr spc="-45" dirty="0">
                <a:solidFill>
                  <a:prstClr val="black"/>
                </a:solidFill>
                <a:latin typeface="Arial"/>
                <a:cs typeface="Arial"/>
              </a:rPr>
              <a:t>о</a:t>
            </a:r>
            <a:r>
              <a:rPr spc="5" dirty="0">
                <a:solidFill>
                  <a:prstClr val="black"/>
                </a:solidFill>
                <a:latin typeface="Arial"/>
                <a:cs typeface="Arial"/>
              </a:rPr>
              <a:t>д</a:t>
            </a:r>
            <a:r>
              <a:rPr dirty="0">
                <a:solidFill>
                  <a:prstClr val="black"/>
                </a:solidFill>
                <a:latin typeface="Arial"/>
                <a:cs typeface="Arial"/>
              </a:rPr>
              <a:t>е</a:t>
            </a:r>
            <a:r>
              <a:rPr spc="-10" dirty="0">
                <a:solidFill>
                  <a:prstClr val="black"/>
                </a:solidFill>
                <a:latin typeface="Arial"/>
                <a:cs typeface="Arial"/>
              </a:rPr>
              <a:t>р</a:t>
            </a:r>
            <a:r>
              <a:rPr dirty="0">
                <a:solidFill>
                  <a:prstClr val="black"/>
                </a:solidFill>
                <a:latin typeface="Arial"/>
                <a:cs typeface="Arial"/>
              </a:rPr>
              <a:t>ж</a:t>
            </a:r>
            <a:r>
              <a:rPr spc="-45" dirty="0">
                <a:solidFill>
                  <a:prstClr val="black"/>
                </a:solidFill>
                <a:latin typeface="Arial"/>
                <a:cs typeface="Arial"/>
              </a:rPr>
              <a:t>а</a:t>
            </a:r>
            <a:r>
              <a:rPr dirty="0">
                <a:solidFill>
                  <a:prstClr val="black"/>
                </a:solidFill>
                <a:latin typeface="Arial"/>
                <a:cs typeface="Arial"/>
              </a:rPr>
              <a:t>т</a:t>
            </a:r>
            <a:r>
              <a:rPr spc="-20" dirty="0">
                <a:solidFill>
                  <a:prstClr val="black"/>
                </a:solidFill>
                <a:latin typeface="Arial"/>
                <a:cs typeface="Arial"/>
              </a:rPr>
              <a:t> </a:t>
            </a:r>
            <a:r>
              <a:rPr dirty="0">
                <a:solidFill>
                  <a:prstClr val="black"/>
                </a:solidFill>
                <a:latin typeface="Arial"/>
                <a:cs typeface="Arial"/>
              </a:rPr>
              <a:t>п</a:t>
            </a:r>
            <a:r>
              <a:rPr spc="-10" dirty="0">
                <a:solidFill>
                  <a:prstClr val="black"/>
                </a:solidFill>
                <a:latin typeface="Arial"/>
                <a:cs typeface="Arial"/>
              </a:rPr>
              <a:t>р</a:t>
            </a:r>
            <a:r>
              <a:rPr spc="-45" dirty="0">
                <a:solidFill>
                  <a:prstClr val="black"/>
                </a:solidFill>
                <a:latin typeface="Arial"/>
                <a:cs typeface="Arial"/>
              </a:rPr>
              <a:t>е</a:t>
            </a:r>
            <a:r>
              <a:rPr spc="5" dirty="0">
                <a:solidFill>
                  <a:prstClr val="black"/>
                </a:solidFill>
                <a:latin typeface="Arial"/>
                <a:cs typeface="Arial"/>
              </a:rPr>
              <a:t>д</a:t>
            </a:r>
            <a:r>
              <a:rPr spc="25" dirty="0">
                <a:solidFill>
                  <a:prstClr val="black"/>
                </a:solidFill>
                <a:latin typeface="Arial"/>
                <a:cs typeface="Arial"/>
              </a:rPr>
              <a:t>л</a:t>
            </a:r>
            <a:r>
              <a:rPr spc="-30" dirty="0">
                <a:solidFill>
                  <a:prstClr val="black"/>
                </a:solidFill>
                <a:latin typeface="Arial"/>
                <a:cs typeface="Arial"/>
              </a:rPr>
              <a:t>о</a:t>
            </a:r>
            <a:r>
              <a:rPr dirty="0">
                <a:solidFill>
                  <a:prstClr val="black"/>
                </a:solidFill>
                <a:latin typeface="Arial"/>
                <a:cs typeface="Arial"/>
              </a:rPr>
              <a:t>ж</a:t>
            </a:r>
            <a:r>
              <a:rPr spc="-10" dirty="0">
                <a:solidFill>
                  <a:prstClr val="black"/>
                </a:solidFill>
                <a:latin typeface="Arial"/>
                <a:cs typeface="Arial"/>
              </a:rPr>
              <a:t>е</a:t>
            </a:r>
            <a:r>
              <a:rPr dirty="0">
                <a:solidFill>
                  <a:prstClr val="black"/>
                </a:solidFill>
                <a:latin typeface="Arial"/>
                <a:cs typeface="Arial"/>
              </a:rPr>
              <a:t>ния о п</a:t>
            </a:r>
            <a:r>
              <a:rPr spc="-10" dirty="0">
                <a:solidFill>
                  <a:prstClr val="black"/>
                </a:solidFill>
                <a:latin typeface="Arial"/>
                <a:cs typeface="Arial"/>
              </a:rPr>
              <a:t>о</a:t>
            </a:r>
            <a:r>
              <a:rPr dirty="0">
                <a:solidFill>
                  <a:prstClr val="black"/>
                </a:solidFill>
                <a:latin typeface="Arial"/>
                <a:cs typeface="Arial"/>
              </a:rPr>
              <a:t>с</a:t>
            </a:r>
            <a:r>
              <a:rPr spc="-20" dirty="0">
                <a:solidFill>
                  <a:prstClr val="black"/>
                </a:solidFill>
                <a:latin typeface="Arial"/>
                <a:cs typeface="Arial"/>
              </a:rPr>
              <a:t>т</a:t>
            </a:r>
            <a:r>
              <a:rPr dirty="0">
                <a:solidFill>
                  <a:prstClr val="black"/>
                </a:solidFill>
                <a:latin typeface="Arial"/>
                <a:cs typeface="Arial"/>
              </a:rPr>
              <a:t>ав</a:t>
            </a:r>
            <a:r>
              <a:rPr spc="25" dirty="0">
                <a:solidFill>
                  <a:prstClr val="black"/>
                </a:solidFill>
                <a:latin typeface="Arial"/>
                <a:cs typeface="Arial"/>
              </a:rPr>
              <a:t>к</a:t>
            </a:r>
            <a:r>
              <a:rPr dirty="0">
                <a:solidFill>
                  <a:prstClr val="black"/>
                </a:solidFill>
                <a:latin typeface="Arial"/>
                <a:cs typeface="Arial"/>
              </a:rPr>
              <a:t>е</a:t>
            </a:r>
            <a:r>
              <a:rPr spc="5" dirty="0">
                <a:solidFill>
                  <a:prstClr val="black"/>
                </a:solidFill>
                <a:latin typeface="Arial"/>
                <a:cs typeface="Arial"/>
              </a:rPr>
              <a:t> </a:t>
            </a:r>
            <a:r>
              <a:rPr dirty="0">
                <a:solidFill>
                  <a:prstClr val="black"/>
                </a:solidFill>
                <a:latin typeface="Arial"/>
                <a:cs typeface="Arial"/>
              </a:rPr>
              <a:t>ЛП</a:t>
            </a:r>
            <a:r>
              <a:rPr spc="10" dirty="0">
                <a:solidFill>
                  <a:prstClr val="black"/>
                </a:solidFill>
                <a:latin typeface="Arial"/>
                <a:cs typeface="Arial"/>
              </a:rPr>
              <a:t> </a:t>
            </a:r>
            <a:r>
              <a:rPr dirty="0">
                <a:solidFill>
                  <a:prstClr val="black"/>
                </a:solidFill>
                <a:latin typeface="Arial"/>
                <a:cs typeface="Arial"/>
              </a:rPr>
              <a:t>из</a:t>
            </a:r>
            <a:r>
              <a:rPr spc="-20" dirty="0">
                <a:solidFill>
                  <a:prstClr val="black"/>
                </a:solidFill>
                <a:latin typeface="Arial"/>
                <a:cs typeface="Arial"/>
              </a:rPr>
              <a:t> </a:t>
            </a:r>
            <a:r>
              <a:rPr dirty="0">
                <a:solidFill>
                  <a:prstClr val="black"/>
                </a:solidFill>
                <a:latin typeface="Arial"/>
                <a:cs typeface="Arial"/>
              </a:rPr>
              <a:t>Е</a:t>
            </a:r>
            <a:r>
              <a:rPr spc="-40" dirty="0">
                <a:solidFill>
                  <a:prstClr val="black"/>
                </a:solidFill>
                <a:latin typeface="Arial"/>
                <a:cs typeface="Arial"/>
              </a:rPr>
              <a:t>А</a:t>
            </a:r>
            <a:r>
              <a:rPr dirty="0">
                <a:solidFill>
                  <a:prstClr val="black"/>
                </a:solidFill>
                <a:latin typeface="Arial"/>
                <a:cs typeface="Arial"/>
              </a:rPr>
              <a:t>ЭС;</a:t>
            </a:r>
            <a:endParaRPr>
              <a:solidFill>
                <a:prstClr val="black"/>
              </a:solidFill>
              <a:latin typeface="Arial"/>
              <a:cs typeface="Arial"/>
            </a:endParaRPr>
          </a:p>
          <a:p>
            <a:pPr marL="756285" marR="330200" lvl="1" indent="-286385">
              <a:spcBef>
                <a:spcPts val="430"/>
              </a:spcBef>
              <a:buClr>
                <a:srgbClr val="1F487C"/>
              </a:buClr>
              <a:buFont typeface="Arial"/>
              <a:buChar char="•"/>
              <a:tabLst>
                <a:tab pos="756920" algn="l"/>
              </a:tabLst>
            </a:pPr>
            <a:r>
              <a:rPr dirty="0">
                <a:solidFill>
                  <a:prstClr val="black"/>
                </a:solidFill>
                <a:latin typeface="Arial"/>
                <a:cs typeface="Arial"/>
              </a:rPr>
              <a:t>не</a:t>
            </a:r>
            <a:r>
              <a:rPr spc="-15" dirty="0">
                <a:solidFill>
                  <a:prstClr val="black"/>
                </a:solidFill>
                <a:latin typeface="Arial"/>
                <a:cs typeface="Arial"/>
              </a:rPr>
              <a:t> </a:t>
            </a:r>
            <a:r>
              <a:rPr spc="20" dirty="0">
                <a:solidFill>
                  <a:prstClr val="black"/>
                </a:solidFill>
                <a:latin typeface="Arial"/>
                <a:cs typeface="Arial"/>
              </a:rPr>
              <a:t>с</a:t>
            </a:r>
            <a:r>
              <a:rPr spc="-45" dirty="0">
                <a:solidFill>
                  <a:prstClr val="black"/>
                </a:solidFill>
                <a:latin typeface="Arial"/>
                <a:cs typeface="Arial"/>
              </a:rPr>
              <a:t>о</a:t>
            </a:r>
            <a:r>
              <a:rPr spc="5" dirty="0">
                <a:solidFill>
                  <a:prstClr val="black"/>
                </a:solidFill>
                <a:latin typeface="Arial"/>
                <a:cs typeface="Arial"/>
              </a:rPr>
              <a:t>д</a:t>
            </a:r>
            <a:r>
              <a:rPr dirty="0">
                <a:solidFill>
                  <a:prstClr val="black"/>
                </a:solidFill>
                <a:latin typeface="Arial"/>
                <a:cs typeface="Arial"/>
              </a:rPr>
              <a:t>е</a:t>
            </a:r>
            <a:r>
              <a:rPr spc="-10" dirty="0">
                <a:solidFill>
                  <a:prstClr val="black"/>
                </a:solidFill>
                <a:latin typeface="Arial"/>
                <a:cs typeface="Arial"/>
              </a:rPr>
              <a:t>р</a:t>
            </a:r>
            <a:r>
              <a:rPr dirty="0">
                <a:solidFill>
                  <a:prstClr val="black"/>
                </a:solidFill>
                <a:latin typeface="Arial"/>
                <a:cs typeface="Arial"/>
              </a:rPr>
              <a:t>ж</a:t>
            </a:r>
            <a:r>
              <a:rPr spc="-45" dirty="0">
                <a:solidFill>
                  <a:prstClr val="black"/>
                </a:solidFill>
                <a:latin typeface="Arial"/>
                <a:cs typeface="Arial"/>
              </a:rPr>
              <a:t>а</a:t>
            </a:r>
            <a:r>
              <a:rPr dirty="0">
                <a:solidFill>
                  <a:prstClr val="black"/>
                </a:solidFill>
                <a:latin typeface="Arial"/>
                <a:cs typeface="Arial"/>
              </a:rPr>
              <a:t>т</a:t>
            </a:r>
            <a:r>
              <a:rPr spc="5" dirty="0">
                <a:solidFill>
                  <a:prstClr val="black"/>
                </a:solidFill>
                <a:latin typeface="Arial"/>
                <a:cs typeface="Arial"/>
              </a:rPr>
              <a:t> </a:t>
            </a:r>
            <a:r>
              <a:rPr dirty="0">
                <a:solidFill>
                  <a:prstClr val="black"/>
                </a:solidFill>
                <a:latin typeface="Arial"/>
                <a:cs typeface="Arial"/>
              </a:rPr>
              <a:t>п</a:t>
            </a:r>
            <a:r>
              <a:rPr spc="-10" dirty="0">
                <a:solidFill>
                  <a:prstClr val="black"/>
                </a:solidFill>
                <a:latin typeface="Arial"/>
                <a:cs typeface="Arial"/>
              </a:rPr>
              <a:t>р</a:t>
            </a:r>
            <a:r>
              <a:rPr spc="-45" dirty="0">
                <a:solidFill>
                  <a:prstClr val="black"/>
                </a:solidFill>
                <a:latin typeface="Arial"/>
                <a:cs typeface="Arial"/>
              </a:rPr>
              <a:t>е</a:t>
            </a:r>
            <a:r>
              <a:rPr spc="5" dirty="0">
                <a:solidFill>
                  <a:prstClr val="black"/>
                </a:solidFill>
                <a:latin typeface="Arial"/>
                <a:cs typeface="Arial"/>
              </a:rPr>
              <a:t>д</a:t>
            </a:r>
            <a:r>
              <a:rPr spc="25" dirty="0">
                <a:solidFill>
                  <a:prstClr val="black"/>
                </a:solidFill>
                <a:latin typeface="Arial"/>
                <a:cs typeface="Arial"/>
              </a:rPr>
              <a:t>л</a:t>
            </a:r>
            <a:r>
              <a:rPr spc="-30" dirty="0">
                <a:solidFill>
                  <a:prstClr val="black"/>
                </a:solidFill>
                <a:latin typeface="Arial"/>
                <a:cs typeface="Arial"/>
              </a:rPr>
              <a:t>о</a:t>
            </a:r>
            <a:r>
              <a:rPr dirty="0">
                <a:solidFill>
                  <a:prstClr val="black"/>
                </a:solidFill>
                <a:latin typeface="Arial"/>
                <a:cs typeface="Arial"/>
              </a:rPr>
              <a:t>ж</a:t>
            </a:r>
            <a:r>
              <a:rPr spc="-10" dirty="0">
                <a:solidFill>
                  <a:prstClr val="black"/>
                </a:solidFill>
                <a:latin typeface="Arial"/>
                <a:cs typeface="Arial"/>
              </a:rPr>
              <a:t>е</a:t>
            </a:r>
            <a:r>
              <a:rPr dirty="0">
                <a:solidFill>
                  <a:prstClr val="black"/>
                </a:solidFill>
                <a:latin typeface="Arial"/>
                <a:cs typeface="Arial"/>
              </a:rPr>
              <a:t>ний</a:t>
            </a:r>
            <a:r>
              <a:rPr spc="-10" dirty="0">
                <a:solidFill>
                  <a:prstClr val="black"/>
                </a:solidFill>
                <a:latin typeface="Arial"/>
                <a:cs typeface="Arial"/>
              </a:rPr>
              <a:t> </a:t>
            </a:r>
            <a:r>
              <a:rPr dirty="0">
                <a:solidFill>
                  <a:prstClr val="black"/>
                </a:solidFill>
                <a:latin typeface="Arial"/>
                <a:cs typeface="Arial"/>
              </a:rPr>
              <a:t>о п</a:t>
            </a:r>
            <a:r>
              <a:rPr spc="-10" dirty="0">
                <a:solidFill>
                  <a:prstClr val="black"/>
                </a:solidFill>
                <a:latin typeface="Arial"/>
                <a:cs typeface="Arial"/>
              </a:rPr>
              <a:t>о</a:t>
            </a:r>
            <a:r>
              <a:rPr dirty="0">
                <a:solidFill>
                  <a:prstClr val="black"/>
                </a:solidFill>
                <a:latin typeface="Arial"/>
                <a:cs typeface="Arial"/>
              </a:rPr>
              <a:t>с</a:t>
            </a:r>
            <a:r>
              <a:rPr spc="-20" dirty="0">
                <a:solidFill>
                  <a:prstClr val="black"/>
                </a:solidFill>
                <a:latin typeface="Arial"/>
                <a:cs typeface="Arial"/>
              </a:rPr>
              <a:t>т</a:t>
            </a:r>
            <a:r>
              <a:rPr dirty="0">
                <a:solidFill>
                  <a:prstClr val="black"/>
                </a:solidFill>
                <a:latin typeface="Arial"/>
                <a:cs typeface="Arial"/>
              </a:rPr>
              <a:t>ав</a:t>
            </a:r>
            <a:r>
              <a:rPr spc="25" dirty="0">
                <a:solidFill>
                  <a:prstClr val="black"/>
                </a:solidFill>
                <a:latin typeface="Arial"/>
                <a:cs typeface="Arial"/>
              </a:rPr>
              <a:t>к</a:t>
            </a:r>
            <a:r>
              <a:rPr dirty="0">
                <a:solidFill>
                  <a:prstClr val="black"/>
                </a:solidFill>
                <a:latin typeface="Arial"/>
                <a:cs typeface="Arial"/>
              </a:rPr>
              <a:t>е </a:t>
            </a:r>
            <a:r>
              <a:rPr spc="-10" dirty="0">
                <a:solidFill>
                  <a:prstClr val="black"/>
                </a:solidFill>
                <a:latin typeface="Arial"/>
                <a:cs typeface="Arial"/>
              </a:rPr>
              <a:t>Л</a:t>
            </a:r>
            <a:r>
              <a:rPr dirty="0">
                <a:solidFill>
                  <a:prstClr val="black"/>
                </a:solidFill>
                <a:latin typeface="Arial"/>
                <a:cs typeface="Arial"/>
              </a:rPr>
              <a:t>П</a:t>
            </a:r>
            <a:r>
              <a:rPr spc="15" dirty="0">
                <a:solidFill>
                  <a:prstClr val="black"/>
                </a:solidFill>
                <a:latin typeface="Arial"/>
                <a:cs typeface="Arial"/>
              </a:rPr>
              <a:t> </a:t>
            </a:r>
            <a:r>
              <a:rPr spc="-45" dirty="0">
                <a:solidFill>
                  <a:prstClr val="black"/>
                </a:solidFill>
                <a:latin typeface="Arial"/>
                <a:cs typeface="Arial"/>
              </a:rPr>
              <a:t>о</a:t>
            </a:r>
            <a:r>
              <a:rPr spc="5" dirty="0">
                <a:solidFill>
                  <a:prstClr val="black"/>
                </a:solidFill>
                <a:latin typeface="Arial"/>
                <a:cs typeface="Arial"/>
              </a:rPr>
              <a:t>д</a:t>
            </a:r>
            <a:r>
              <a:rPr dirty="0">
                <a:solidFill>
                  <a:prstClr val="black"/>
                </a:solidFill>
                <a:latin typeface="Arial"/>
                <a:cs typeface="Arial"/>
              </a:rPr>
              <a:t>но</a:t>
            </a:r>
            <a:r>
              <a:rPr spc="-40" dirty="0">
                <a:solidFill>
                  <a:prstClr val="black"/>
                </a:solidFill>
                <a:latin typeface="Arial"/>
                <a:cs typeface="Arial"/>
              </a:rPr>
              <a:t>г</a:t>
            </a:r>
            <a:r>
              <a:rPr dirty="0">
                <a:solidFill>
                  <a:prstClr val="black"/>
                </a:solidFill>
                <a:latin typeface="Arial"/>
                <a:cs typeface="Arial"/>
              </a:rPr>
              <a:t>о и</a:t>
            </a:r>
            <a:r>
              <a:rPr spc="-10" dirty="0">
                <a:solidFill>
                  <a:prstClr val="black"/>
                </a:solidFill>
                <a:latin typeface="Arial"/>
                <a:cs typeface="Arial"/>
              </a:rPr>
              <a:t> </a:t>
            </a:r>
            <a:r>
              <a:rPr spc="-20" dirty="0">
                <a:solidFill>
                  <a:prstClr val="black"/>
                </a:solidFill>
                <a:latin typeface="Arial"/>
                <a:cs typeface="Arial"/>
              </a:rPr>
              <a:t>т</a:t>
            </a:r>
            <a:r>
              <a:rPr dirty="0">
                <a:solidFill>
                  <a:prstClr val="black"/>
                </a:solidFill>
                <a:latin typeface="Arial"/>
                <a:cs typeface="Arial"/>
              </a:rPr>
              <a:t>о</a:t>
            </a:r>
            <a:r>
              <a:rPr spc="-40" dirty="0">
                <a:solidFill>
                  <a:prstClr val="black"/>
                </a:solidFill>
                <a:latin typeface="Arial"/>
                <a:cs typeface="Arial"/>
              </a:rPr>
              <a:t>г</a:t>
            </a:r>
            <a:r>
              <a:rPr dirty="0">
                <a:solidFill>
                  <a:prstClr val="black"/>
                </a:solidFill>
                <a:latin typeface="Arial"/>
                <a:cs typeface="Arial"/>
              </a:rPr>
              <a:t>о</a:t>
            </a:r>
            <a:r>
              <a:rPr spc="5" dirty="0">
                <a:solidFill>
                  <a:prstClr val="black"/>
                </a:solidFill>
                <a:latin typeface="Arial"/>
                <a:cs typeface="Arial"/>
              </a:rPr>
              <a:t> </a:t>
            </a:r>
            <a:r>
              <a:rPr dirty="0">
                <a:solidFill>
                  <a:prstClr val="black"/>
                </a:solidFill>
                <a:latin typeface="Arial"/>
                <a:cs typeface="Arial"/>
              </a:rPr>
              <a:t>же</a:t>
            </a:r>
            <a:r>
              <a:rPr spc="-10" dirty="0">
                <a:solidFill>
                  <a:prstClr val="black"/>
                </a:solidFill>
                <a:latin typeface="Arial"/>
                <a:cs typeface="Arial"/>
              </a:rPr>
              <a:t> </a:t>
            </a:r>
            <a:r>
              <a:rPr dirty="0">
                <a:solidFill>
                  <a:prstClr val="black"/>
                </a:solidFill>
                <a:latin typeface="Arial"/>
                <a:cs typeface="Arial"/>
              </a:rPr>
              <a:t>пр</a:t>
            </a:r>
            <a:r>
              <a:rPr spc="-10" dirty="0">
                <a:solidFill>
                  <a:prstClr val="black"/>
                </a:solidFill>
                <a:latin typeface="Arial"/>
                <a:cs typeface="Arial"/>
              </a:rPr>
              <a:t>о</a:t>
            </a:r>
            <a:r>
              <a:rPr dirty="0">
                <a:solidFill>
                  <a:prstClr val="black"/>
                </a:solidFill>
                <a:latin typeface="Arial"/>
                <a:cs typeface="Arial"/>
              </a:rPr>
              <a:t>из</a:t>
            </a:r>
            <a:r>
              <a:rPr spc="-20" dirty="0">
                <a:solidFill>
                  <a:prstClr val="black"/>
                </a:solidFill>
                <a:latin typeface="Arial"/>
                <a:cs typeface="Arial"/>
              </a:rPr>
              <a:t>в</a:t>
            </a:r>
            <a:r>
              <a:rPr spc="-45" dirty="0">
                <a:solidFill>
                  <a:prstClr val="black"/>
                </a:solidFill>
                <a:latin typeface="Arial"/>
                <a:cs typeface="Arial"/>
              </a:rPr>
              <a:t>о</a:t>
            </a:r>
            <a:r>
              <a:rPr spc="5" dirty="0">
                <a:solidFill>
                  <a:prstClr val="black"/>
                </a:solidFill>
                <a:latin typeface="Arial"/>
                <a:cs typeface="Arial"/>
              </a:rPr>
              <a:t>д</a:t>
            </a:r>
            <a:r>
              <a:rPr dirty="0">
                <a:solidFill>
                  <a:prstClr val="black"/>
                </a:solidFill>
                <a:latin typeface="Arial"/>
                <a:cs typeface="Arial"/>
              </a:rPr>
              <a:t>и</a:t>
            </a:r>
            <a:r>
              <a:rPr spc="-20" dirty="0">
                <a:solidFill>
                  <a:prstClr val="black"/>
                </a:solidFill>
                <a:latin typeface="Arial"/>
                <a:cs typeface="Arial"/>
              </a:rPr>
              <a:t>т</a:t>
            </a:r>
            <a:r>
              <a:rPr spc="-65" dirty="0">
                <a:solidFill>
                  <a:prstClr val="black"/>
                </a:solidFill>
                <a:latin typeface="Arial"/>
                <a:cs typeface="Arial"/>
              </a:rPr>
              <a:t>е</a:t>
            </a:r>
            <a:r>
              <a:rPr spc="5" dirty="0">
                <a:solidFill>
                  <a:prstClr val="black"/>
                </a:solidFill>
                <a:latin typeface="Arial"/>
                <a:cs typeface="Arial"/>
              </a:rPr>
              <a:t>л</a:t>
            </a:r>
            <a:r>
              <a:rPr dirty="0">
                <a:solidFill>
                  <a:prstClr val="black"/>
                </a:solidFill>
                <a:latin typeface="Arial"/>
                <a:cs typeface="Arial"/>
              </a:rPr>
              <a:t>я </a:t>
            </a:r>
            <a:r>
              <a:rPr spc="5" dirty="0">
                <a:solidFill>
                  <a:prstClr val="black"/>
                </a:solidFill>
                <a:latin typeface="Arial"/>
                <a:cs typeface="Arial"/>
              </a:rPr>
              <a:t>л</a:t>
            </a:r>
            <a:r>
              <a:rPr dirty="0">
                <a:solidFill>
                  <a:prstClr val="black"/>
                </a:solidFill>
                <a:latin typeface="Arial"/>
                <a:cs typeface="Arial"/>
              </a:rPr>
              <a:t>ибо</a:t>
            </a:r>
            <a:r>
              <a:rPr spc="-35" dirty="0">
                <a:solidFill>
                  <a:prstClr val="black"/>
                </a:solidFill>
                <a:latin typeface="Arial"/>
                <a:cs typeface="Arial"/>
              </a:rPr>
              <a:t> </a:t>
            </a:r>
            <a:r>
              <a:rPr dirty="0">
                <a:solidFill>
                  <a:prstClr val="black"/>
                </a:solidFill>
                <a:latin typeface="Arial"/>
                <a:cs typeface="Arial"/>
              </a:rPr>
              <a:t>п</a:t>
            </a:r>
            <a:r>
              <a:rPr spc="-10" dirty="0">
                <a:solidFill>
                  <a:prstClr val="black"/>
                </a:solidFill>
                <a:latin typeface="Arial"/>
                <a:cs typeface="Arial"/>
              </a:rPr>
              <a:t>р</a:t>
            </a:r>
            <a:r>
              <a:rPr dirty="0">
                <a:solidFill>
                  <a:prstClr val="black"/>
                </a:solidFill>
                <a:latin typeface="Arial"/>
                <a:cs typeface="Arial"/>
              </a:rPr>
              <a:t>оиз</a:t>
            </a:r>
            <a:r>
              <a:rPr spc="-20" dirty="0">
                <a:solidFill>
                  <a:prstClr val="black"/>
                </a:solidFill>
                <a:latin typeface="Arial"/>
                <a:cs typeface="Arial"/>
              </a:rPr>
              <a:t>в</a:t>
            </a:r>
            <a:r>
              <a:rPr spc="-45" dirty="0">
                <a:solidFill>
                  <a:prstClr val="black"/>
                </a:solidFill>
                <a:latin typeface="Arial"/>
                <a:cs typeface="Arial"/>
              </a:rPr>
              <a:t>о</a:t>
            </a:r>
            <a:r>
              <a:rPr spc="5" dirty="0">
                <a:solidFill>
                  <a:prstClr val="black"/>
                </a:solidFill>
                <a:latin typeface="Arial"/>
                <a:cs typeface="Arial"/>
              </a:rPr>
              <a:t>д</a:t>
            </a:r>
            <a:r>
              <a:rPr dirty="0">
                <a:solidFill>
                  <a:prstClr val="black"/>
                </a:solidFill>
                <a:latin typeface="Arial"/>
                <a:cs typeface="Arial"/>
              </a:rPr>
              <a:t>и</a:t>
            </a:r>
            <a:r>
              <a:rPr spc="-20" dirty="0">
                <a:solidFill>
                  <a:prstClr val="black"/>
                </a:solidFill>
                <a:latin typeface="Arial"/>
                <a:cs typeface="Arial"/>
              </a:rPr>
              <a:t>т</a:t>
            </a:r>
            <a:r>
              <a:rPr spc="-65" dirty="0">
                <a:solidFill>
                  <a:prstClr val="black"/>
                </a:solidFill>
                <a:latin typeface="Arial"/>
                <a:cs typeface="Arial"/>
              </a:rPr>
              <a:t>е</a:t>
            </a:r>
            <a:r>
              <a:rPr spc="5" dirty="0">
                <a:solidFill>
                  <a:prstClr val="black"/>
                </a:solidFill>
                <a:latin typeface="Arial"/>
                <a:cs typeface="Arial"/>
              </a:rPr>
              <a:t>л</a:t>
            </a:r>
            <a:r>
              <a:rPr dirty="0">
                <a:solidFill>
                  <a:prstClr val="black"/>
                </a:solidFill>
                <a:latin typeface="Arial"/>
                <a:cs typeface="Arial"/>
              </a:rPr>
              <a:t>ей,</a:t>
            </a:r>
            <a:r>
              <a:rPr spc="-10" dirty="0">
                <a:solidFill>
                  <a:prstClr val="black"/>
                </a:solidFill>
                <a:latin typeface="Arial"/>
                <a:cs typeface="Arial"/>
              </a:rPr>
              <a:t> </a:t>
            </a:r>
            <a:r>
              <a:rPr dirty="0">
                <a:solidFill>
                  <a:prstClr val="black"/>
                </a:solidFill>
                <a:latin typeface="Arial"/>
                <a:cs typeface="Arial"/>
              </a:rPr>
              <a:t>в</a:t>
            </a:r>
            <a:r>
              <a:rPr spc="-35" dirty="0">
                <a:solidFill>
                  <a:prstClr val="black"/>
                </a:solidFill>
                <a:latin typeface="Arial"/>
                <a:cs typeface="Arial"/>
              </a:rPr>
              <a:t>х</a:t>
            </a:r>
            <a:r>
              <a:rPr spc="-45" dirty="0">
                <a:solidFill>
                  <a:prstClr val="black"/>
                </a:solidFill>
                <a:latin typeface="Arial"/>
                <a:cs typeface="Arial"/>
              </a:rPr>
              <a:t>о</a:t>
            </a:r>
            <a:r>
              <a:rPr spc="5" dirty="0">
                <a:solidFill>
                  <a:prstClr val="black"/>
                </a:solidFill>
                <a:latin typeface="Arial"/>
                <a:cs typeface="Arial"/>
              </a:rPr>
              <a:t>д</a:t>
            </a:r>
            <a:r>
              <a:rPr dirty="0">
                <a:solidFill>
                  <a:prstClr val="black"/>
                </a:solidFill>
                <a:latin typeface="Arial"/>
                <a:cs typeface="Arial"/>
              </a:rPr>
              <a:t>я</a:t>
            </a:r>
            <a:r>
              <a:rPr spc="-10" dirty="0">
                <a:solidFill>
                  <a:prstClr val="black"/>
                </a:solidFill>
                <a:latin typeface="Arial"/>
                <a:cs typeface="Arial"/>
              </a:rPr>
              <a:t>щ</a:t>
            </a:r>
            <a:r>
              <a:rPr dirty="0">
                <a:solidFill>
                  <a:prstClr val="black"/>
                </a:solidFill>
                <a:latin typeface="Arial"/>
                <a:cs typeface="Arial"/>
              </a:rPr>
              <a:t>их в</a:t>
            </a:r>
            <a:r>
              <a:rPr spc="5" dirty="0">
                <a:solidFill>
                  <a:prstClr val="black"/>
                </a:solidFill>
                <a:latin typeface="Arial"/>
                <a:cs typeface="Arial"/>
              </a:rPr>
              <a:t> </a:t>
            </a:r>
            <a:r>
              <a:rPr spc="-45" dirty="0">
                <a:solidFill>
                  <a:prstClr val="black"/>
                </a:solidFill>
                <a:latin typeface="Arial"/>
                <a:cs typeface="Arial"/>
              </a:rPr>
              <a:t>о</a:t>
            </a:r>
            <a:r>
              <a:rPr spc="5" dirty="0">
                <a:solidFill>
                  <a:prstClr val="black"/>
                </a:solidFill>
                <a:latin typeface="Arial"/>
                <a:cs typeface="Arial"/>
              </a:rPr>
              <a:t>д</a:t>
            </a:r>
            <a:r>
              <a:rPr dirty="0">
                <a:solidFill>
                  <a:prstClr val="black"/>
                </a:solidFill>
                <a:latin typeface="Arial"/>
                <a:cs typeface="Arial"/>
              </a:rPr>
              <a:t>ну</a:t>
            </a:r>
            <a:r>
              <a:rPr spc="-10" dirty="0">
                <a:solidFill>
                  <a:prstClr val="black"/>
                </a:solidFill>
                <a:latin typeface="Arial"/>
                <a:cs typeface="Arial"/>
              </a:rPr>
              <a:t> </a:t>
            </a:r>
            <a:r>
              <a:rPr dirty="0">
                <a:solidFill>
                  <a:prstClr val="black"/>
                </a:solidFill>
                <a:latin typeface="Arial"/>
                <a:cs typeface="Arial"/>
              </a:rPr>
              <a:t>г</a:t>
            </a:r>
            <a:r>
              <a:rPr spc="-30" dirty="0">
                <a:solidFill>
                  <a:prstClr val="black"/>
                </a:solidFill>
                <a:latin typeface="Arial"/>
                <a:cs typeface="Arial"/>
              </a:rPr>
              <a:t>р</a:t>
            </a:r>
            <a:r>
              <a:rPr spc="-25" dirty="0">
                <a:solidFill>
                  <a:prstClr val="black"/>
                </a:solidFill>
                <a:latin typeface="Arial"/>
                <a:cs typeface="Arial"/>
              </a:rPr>
              <a:t>у</a:t>
            </a:r>
            <a:r>
              <a:rPr dirty="0">
                <a:solidFill>
                  <a:prstClr val="black"/>
                </a:solidFill>
                <a:latin typeface="Arial"/>
                <a:cs typeface="Arial"/>
              </a:rPr>
              <a:t>ппу</a:t>
            </a:r>
            <a:r>
              <a:rPr spc="30" dirty="0">
                <a:solidFill>
                  <a:prstClr val="black"/>
                </a:solidFill>
                <a:latin typeface="Arial"/>
                <a:cs typeface="Arial"/>
              </a:rPr>
              <a:t> </a:t>
            </a:r>
            <a:r>
              <a:rPr spc="5" dirty="0">
                <a:solidFill>
                  <a:prstClr val="black"/>
                </a:solidFill>
                <a:latin typeface="Arial"/>
                <a:cs typeface="Arial"/>
              </a:rPr>
              <a:t>л</a:t>
            </a:r>
            <a:r>
              <a:rPr dirty="0">
                <a:solidFill>
                  <a:prstClr val="black"/>
                </a:solidFill>
                <a:latin typeface="Arial"/>
                <a:cs typeface="Arial"/>
              </a:rPr>
              <a:t>иц</a:t>
            </a:r>
            <a:r>
              <a:rPr spc="-20" dirty="0">
                <a:solidFill>
                  <a:prstClr val="black"/>
                </a:solidFill>
                <a:latin typeface="Arial"/>
                <a:cs typeface="Arial"/>
              </a:rPr>
              <a:t> </a:t>
            </a:r>
            <a:r>
              <a:rPr dirty="0">
                <a:solidFill>
                  <a:prstClr val="black"/>
                </a:solidFill>
                <a:latin typeface="Arial"/>
                <a:cs typeface="Arial"/>
              </a:rPr>
              <a:t>(с</a:t>
            </a:r>
            <a:r>
              <a:rPr spc="-200" dirty="0">
                <a:solidFill>
                  <a:prstClr val="black"/>
                </a:solidFill>
                <a:latin typeface="Arial"/>
                <a:cs typeface="Arial"/>
              </a:rPr>
              <a:t>т</a:t>
            </a:r>
            <a:r>
              <a:rPr dirty="0">
                <a:solidFill>
                  <a:prstClr val="black"/>
                </a:solidFill>
                <a:latin typeface="Arial"/>
                <a:cs typeface="Arial"/>
              </a:rPr>
              <a:t>.</a:t>
            </a:r>
            <a:r>
              <a:rPr spc="5" dirty="0">
                <a:solidFill>
                  <a:prstClr val="black"/>
                </a:solidFill>
                <a:latin typeface="Arial"/>
                <a:cs typeface="Arial"/>
              </a:rPr>
              <a:t> </a:t>
            </a:r>
            <a:r>
              <a:rPr dirty="0">
                <a:solidFill>
                  <a:prstClr val="black"/>
                </a:solidFill>
                <a:latin typeface="Arial"/>
                <a:cs typeface="Arial"/>
              </a:rPr>
              <a:t>9 </a:t>
            </a:r>
            <a:r>
              <a:rPr spc="-10" dirty="0">
                <a:solidFill>
                  <a:prstClr val="black"/>
                </a:solidFill>
                <a:latin typeface="Arial"/>
                <a:cs typeface="Arial"/>
              </a:rPr>
              <a:t>1</a:t>
            </a:r>
            <a:r>
              <a:rPr dirty="0">
                <a:solidFill>
                  <a:prstClr val="black"/>
                </a:solidFill>
                <a:latin typeface="Arial"/>
                <a:cs typeface="Arial"/>
              </a:rPr>
              <a:t>3</a:t>
            </a:r>
            <a:r>
              <a:rPr spc="10" dirty="0">
                <a:solidFill>
                  <a:prstClr val="black"/>
                </a:solidFill>
                <a:latin typeface="Arial"/>
                <a:cs typeface="Arial"/>
              </a:rPr>
              <a:t>5</a:t>
            </a:r>
            <a:r>
              <a:rPr dirty="0">
                <a:solidFill>
                  <a:prstClr val="black"/>
                </a:solidFill>
                <a:latin typeface="Arial"/>
                <a:cs typeface="Arial"/>
              </a:rPr>
              <a:t>-ФЗ, </a:t>
            </a:r>
            <a:r>
              <a:rPr i="1" dirty="0">
                <a:solidFill>
                  <a:prstClr val="black"/>
                </a:solidFill>
                <a:latin typeface="Arial"/>
                <a:cs typeface="Arial"/>
              </a:rPr>
              <a:t>при сопос</a:t>
            </a:r>
            <a:r>
              <a:rPr i="1" spc="-40" dirty="0">
                <a:solidFill>
                  <a:prstClr val="black"/>
                </a:solidFill>
                <a:latin typeface="Arial"/>
                <a:cs typeface="Arial"/>
              </a:rPr>
              <a:t>т</a:t>
            </a:r>
            <a:r>
              <a:rPr i="1" dirty="0">
                <a:solidFill>
                  <a:prstClr val="black"/>
                </a:solidFill>
                <a:latin typeface="Arial"/>
                <a:cs typeface="Arial"/>
              </a:rPr>
              <a:t>а</a:t>
            </a:r>
            <a:r>
              <a:rPr i="1" spc="-70" dirty="0">
                <a:solidFill>
                  <a:prstClr val="black"/>
                </a:solidFill>
                <a:latin typeface="Arial"/>
                <a:cs typeface="Arial"/>
              </a:rPr>
              <a:t>в</a:t>
            </a:r>
            <a:r>
              <a:rPr i="1" dirty="0">
                <a:solidFill>
                  <a:prstClr val="black"/>
                </a:solidFill>
                <a:latin typeface="Arial"/>
                <a:cs typeface="Arial"/>
              </a:rPr>
              <a:t>лении</a:t>
            </a:r>
            <a:r>
              <a:rPr i="1" spc="-10" dirty="0">
                <a:solidFill>
                  <a:prstClr val="black"/>
                </a:solidFill>
                <a:latin typeface="Arial"/>
                <a:cs typeface="Arial"/>
              </a:rPr>
              <a:t> </a:t>
            </a:r>
            <a:r>
              <a:rPr i="1" spc="-20" dirty="0">
                <a:solidFill>
                  <a:prstClr val="black"/>
                </a:solidFill>
                <a:latin typeface="Arial"/>
                <a:cs typeface="Arial"/>
              </a:rPr>
              <a:t>з</a:t>
            </a:r>
            <a:r>
              <a:rPr i="1" dirty="0">
                <a:solidFill>
                  <a:prstClr val="black"/>
                </a:solidFill>
                <a:latin typeface="Arial"/>
                <a:cs typeface="Arial"/>
              </a:rPr>
              <a:t>а</a:t>
            </a:r>
            <a:r>
              <a:rPr i="1" spc="-10" dirty="0">
                <a:solidFill>
                  <a:prstClr val="black"/>
                </a:solidFill>
                <a:latin typeface="Arial"/>
                <a:cs typeface="Arial"/>
              </a:rPr>
              <a:t>я</a:t>
            </a:r>
            <a:r>
              <a:rPr i="1" spc="-40" dirty="0">
                <a:solidFill>
                  <a:prstClr val="black"/>
                </a:solidFill>
                <a:latin typeface="Arial"/>
                <a:cs typeface="Arial"/>
              </a:rPr>
              <a:t>в</a:t>
            </a:r>
            <a:r>
              <a:rPr i="1" dirty="0">
                <a:solidFill>
                  <a:prstClr val="black"/>
                </a:solidFill>
                <a:latin typeface="Arial"/>
                <a:cs typeface="Arial"/>
              </a:rPr>
              <a:t>ок (оконча</a:t>
            </a:r>
            <a:r>
              <a:rPr i="1" spc="-15" dirty="0">
                <a:solidFill>
                  <a:prstClr val="black"/>
                </a:solidFill>
                <a:latin typeface="Arial"/>
                <a:cs typeface="Arial"/>
              </a:rPr>
              <a:t>т</a:t>
            </a:r>
            <a:r>
              <a:rPr i="1" spc="-65" dirty="0">
                <a:solidFill>
                  <a:prstClr val="black"/>
                </a:solidFill>
                <a:latin typeface="Arial"/>
                <a:cs typeface="Arial"/>
              </a:rPr>
              <a:t>е</a:t>
            </a:r>
            <a:r>
              <a:rPr i="1" dirty="0">
                <a:solidFill>
                  <a:prstClr val="black"/>
                </a:solidFill>
                <a:latin typeface="Arial"/>
                <a:cs typeface="Arial"/>
              </a:rPr>
              <a:t>льных</a:t>
            </a:r>
            <a:r>
              <a:rPr i="1" spc="5" dirty="0">
                <a:solidFill>
                  <a:prstClr val="black"/>
                </a:solidFill>
                <a:latin typeface="Arial"/>
                <a:cs typeface="Arial"/>
              </a:rPr>
              <a:t> </a:t>
            </a:r>
            <a:r>
              <a:rPr i="1" dirty="0">
                <a:solidFill>
                  <a:prstClr val="black"/>
                </a:solidFill>
                <a:latin typeface="Arial"/>
                <a:cs typeface="Arial"/>
              </a:rPr>
              <a:t>пр</a:t>
            </a:r>
            <a:r>
              <a:rPr i="1" spc="-35" dirty="0">
                <a:solidFill>
                  <a:prstClr val="black"/>
                </a:solidFill>
                <a:latin typeface="Arial"/>
                <a:cs typeface="Arial"/>
              </a:rPr>
              <a:t>е</a:t>
            </a:r>
            <a:r>
              <a:rPr i="1" dirty="0">
                <a:solidFill>
                  <a:prstClr val="black"/>
                </a:solidFill>
                <a:latin typeface="Arial"/>
                <a:cs typeface="Arial"/>
              </a:rPr>
              <a:t>дл</a:t>
            </a:r>
            <a:r>
              <a:rPr i="1" spc="-45" dirty="0">
                <a:solidFill>
                  <a:prstClr val="black"/>
                </a:solidFill>
                <a:latin typeface="Arial"/>
                <a:cs typeface="Arial"/>
              </a:rPr>
              <a:t>о</a:t>
            </a:r>
            <a:r>
              <a:rPr i="1" dirty="0">
                <a:solidFill>
                  <a:prstClr val="black"/>
                </a:solidFill>
                <a:latin typeface="Arial"/>
                <a:cs typeface="Arial"/>
              </a:rPr>
              <a:t>ж</a:t>
            </a:r>
            <a:r>
              <a:rPr i="1" spc="-10" dirty="0">
                <a:solidFill>
                  <a:prstClr val="black"/>
                </a:solidFill>
                <a:latin typeface="Arial"/>
                <a:cs typeface="Arial"/>
              </a:rPr>
              <a:t>е</a:t>
            </a:r>
            <a:r>
              <a:rPr i="1" dirty="0">
                <a:solidFill>
                  <a:prstClr val="black"/>
                </a:solidFill>
                <a:latin typeface="Arial"/>
                <a:cs typeface="Arial"/>
              </a:rPr>
              <a:t>ни</a:t>
            </a:r>
            <a:r>
              <a:rPr i="1" spc="-10" dirty="0">
                <a:solidFill>
                  <a:prstClr val="black"/>
                </a:solidFill>
                <a:latin typeface="Arial"/>
                <a:cs typeface="Arial"/>
              </a:rPr>
              <a:t>й</a:t>
            </a:r>
            <a:r>
              <a:rPr i="1" spc="20" dirty="0">
                <a:solidFill>
                  <a:prstClr val="black"/>
                </a:solidFill>
                <a:latin typeface="Arial"/>
                <a:cs typeface="Arial"/>
              </a:rPr>
              <a:t>)</a:t>
            </a:r>
            <a:r>
              <a:rPr dirty="0">
                <a:solidFill>
                  <a:prstClr val="black"/>
                </a:solidFill>
                <a:latin typeface="Arial"/>
                <a:cs typeface="Arial"/>
              </a:rPr>
              <a:t>.</a:t>
            </a:r>
            <a:endParaRPr>
              <a:solidFill>
                <a:prstClr val="black"/>
              </a:solidFill>
              <a:latin typeface="Arial"/>
              <a:cs typeface="Arial"/>
            </a:endParaRPr>
          </a:p>
          <a:p>
            <a:pPr lvl="1">
              <a:spcBef>
                <a:spcPts val="19"/>
              </a:spcBef>
              <a:buClr>
                <a:srgbClr val="1F487C"/>
              </a:buClr>
              <a:buFont typeface="Arial"/>
              <a:buChar char="•"/>
            </a:pPr>
            <a:endParaRPr sz="2650">
              <a:solidFill>
                <a:prstClr val="black"/>
              </a:solidFill>
              <a:latin typeface="Times New Roman"/>
              <a:cs typeface="Times New Roman"/>
            </a:endParaRPr>
          </a:p>
          <a:p>
            <a:pPr marL="355600" indent="-342900">
              <a:buFont typeface="Wingdings"/>
              <a:buChar char=""/>
              <a:tabLst>
                <a:tab pos="355600" algn="l"/>
              </a:tabLst>
            </a:pPr>
            <a:r>
              <a:rPr sz="2000" dirty="0">
                <a:solidFill>
                  <a:prstClr val="black"/>
                </a:solidFill>
                <a:latin typeface="Arial"/>
                <a:cs typeface="Arial"/>
              </a:rPr>
              <a:t>Стра</a:t>
            </a:r>
            <a:r>
              <a:rPr sz="2000" spc="-10" dirty="0">
                <a:solidFill>
                  <a:prstClr val="black"/>
                </a:solidFill>
                <a:latin typeface="Arial"/>
                <a:cs typeface="Arial"/>
              </a:rPr>
              <a:t>н</a:t>
            </a:r>
            <a:r>
              <a:rPr sz="2000" dirty="0">
                <a:solidFill>
                  <a:prstClr val="black"/>
                </a:solidFill>
                <a:latin typeface="Arial"/>
                <a:cs typeface="Arial"/>
              </a:rPr>
              <a:t>а</a:t>
            </a:r>
            <a:r>
              <a:rPr sz="2000" spc="-45"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роис</a:t>
            </a:r>
            <a:r>
              <a:rPr sz="2000" spc="-30" dirty="0">
                <a:solidFill>
                  <a:prstClr val="black"/>
                </a:solidFill>
                <a:latin typeface="Arial"/>
                <a:cs typeface="Arial"/>
              </a:rPr>
              <a:t>х</a:t>
            </a:r>
            <a:r>
              <a:rPr sz="2000" spc="-25" dirty="0">
                <a:solidFill>
                  <a:prstClr val="black"/>
                </a:solidFill>
                <a:latin typeface="Arial"/>
                <a:cs typeface="Arial"/>
              </a:rPr>
              <a:t>о</a:t>
            </a:r>
            <a:r>
              <a:rPr sz="2000" dirty="0">
                <a:solidFill>
                  <a:prstClr val="black"/>
                </a:solidFill>
                <a:latin typeface="Arial"/>
                <a:cs typeface="Arial"/>
              </a:rPr>
              <a:t>жде</a:t>
            </a:r>
            <a:r>
              <a:rPr sz="2000" spc="-10" dirty="0">
                <a:solidFill>
                  <a:prstClr val="black"/>
                </a:solidFill>
                <a:latin typeface="Arial"/>
                <a:cs typeface="Arial"/>
              </a:rPr>
              <a:t>н</a:t>
            </a:r>
            <a:r>
              <a:rPr sz="2000" dirty="0">
                <a:solidFill>
                  <a:prstClr val="black"/>
                </a:solidFill>
                <a:latin typeface="Arial"/>
                <a:cs typeface="Arial"/>
              </a:rPr>
              <a:t>ие</a:t>
            </a:r>
            <a:r>
              <a:rPr sz="2000" spc="-30" dirty="0">
                <a:solidFill>
                  <a:prstClr val="black"/>
                </a:solidFill>
                <a:latin typeface="Arial"/>
                <a:cs typeface="Arial"/>
              </a:rPr>
              <a:t> </a:t>
            </a:r>
            <a:r>
              <a:rPr sz="2000" dirty="0">
                <a:solidFill>
                  <a:prstClr val="black"/>
                </a:solidFill>
                <a:latin typeface="Arial"/>
                <a:cs typeface="Arial"/>
              </a:rPr>
              <a:t>–</a:t>
            </a:r>
            <a:r>
              <a:rPr sz="2000" spc="-20" dirty="0">
                <a:solidFill>
                  <a:prstClr val="black"/>
                </a:solidFill>
                <a:latin typeface="Arial"/>
                <a:cs typeface="Arial"/>
              </a:rPr>
              <a:t> </a:t>
            </a:r>
            <a:r>
              <a:rPr sz="2000" dirty="0">
                <a:solidFill>
                  <a:prstClr val="black"/>
                </a:solidFill>
                <a:latin typeface="Arial"/>
                <a:cs typeface="Arial"/>
              </a:rPr>
              <a:t>се</a:t>
            </a:r>
            <a:r>
              <a:rPr sz="2000" spc="-45" dirty="0">
                <a:solidFill>
                  <a:prstClr val="black"/>
                </a:solidFill>
                <a:latin typeface="Arial"/>
                <a:cs typeface="Arial"/>
              </a:rPr>
              <a:t>р</a:t>
            </a:r>
            <a:r>
              <a:rPr sz="2000" spc="-10" dirty="0">
                <a:solidFill>
                  <a:prstClr val="black"/>
                </a:solidFill>
                <a:latin typeface="Arial"/>
                <a:cs typeface="Arial"/>
              </a:rPr>
              <a:t>т</a:t>
            </a:r>
            <a:r>
              <a:rPr sz="2000" dirty="0">
                <a:solidFill>
                  <a:prstClr val="black"/>
                </a:solidFill>
                <a:latin typeface="Arial"/>
                <a:cs typeface="Arial"/>
              </a:rPr>
              <a:t>и</a:t>
            </a:r>
            <a:r>
              <a:rPr sz="2000" spc="-15" dirty="0">
                <a:solidFill>
                  <a:prstClr val="black"/>
                </a:solidFill>
                <a:latin typeface="Arial"/>
                <a:cs typeface="Arial"/>
              </a:rPr>
              <a:t>ф</a:t>
            </a:r>
            <a:r>
              <a:rPr sz="2000" dirty="0">
                <a:solidFill>
                  <a:prstClr val="black"/>
                </a:solidFill>
                <a:latin typeface="Arial"/>
                <a:cs typeface="Arial"/>
              </a:rPr>
              <a:t>и</a:t>
            </a:r>
            <a:r>
              <a:rPr sz="2000" spc="35" dirty="0">
                <a:solidFill>
                  <a:prstClr val="black"/>
                </a:solidFill>
                <a:latin typeface="Arial"/>
                <a:cs typeface="Arial"/>
              </a:rPr>
              <a:t>к</a:t>
            </a:r>
            <a:r>
              <a:rPr sz="2000" spc="-50" dirty="0">
                <a:solidFill>
                  <a:prstClr val="black"/>
                </a:solidFill>
                <a:latin typeface="Arial"/>
                <a:cs typeface="Arial"/>
              </a:rPr>
              <a:t>а</a:t>
            </a:r>
            <a:r>
              <a:rPr sz="2000" dirty="0">
                <a:solidFill>
                  <a:prstClr val="black"/>
                </a:solidFill>
                <a:latin typeface="Arial"/>
                <a:cs typeface="Arial"/>
              </a:rPr>
              <a:t>т</a:t>
            </a:r>
            <a:r>
              <a:rPr sz="2000" spc="-25" dirty="0">
                <a:solidFill>
                  <a:prstClr val="black"/>
                </a:solidFill>
                <a:latin typeface="Arial"/>
                <a:cs typeface="Arial"/>
              </a:rPr>
              <a:t> </a:t>
            </a:r>
            <a:r>
              <a:rPr sz="2000" dirty="0">
                <a:solidFill>
                  <a:prstClr val="black"/>
                </a:solidFill>
                <a:latin typeface="Arial"/>
                <a:cs typeface="Arial"/>
              </a:rPr>
              <a:t>о</a:t>
            </a:r>
            <a:r>
              <a:rPr sz="2000" spc="-20"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роис</a:t>
            </a:r>
            <a:r>
              <a:rPr sz="2000" spc="-35" dirty="0">
                <a:solidFill>
                  <a:prstClr val="black"/>
                </a:solidFill>
                <a:latin typeface="Arial"/>
                <a:cs typeface="Arial"/>
              </a:rPr>
              <a:t>х</a:t>
            </a:r>
            <a:r>
              <a:rPr sz="2000" spc="-25" dirty="0">
                <a:solidFill>
                  <a:prstClr val="black"/>
                </a:solidFill>
                <a:latin typeface="Arial"/>
                <a:cs typeface="Arial"/>
              </a:rPr>
              <a:t>о</a:t>
            </a:r>
            <a:r>
              <a:rPr sz="2000" dirty="0">
                <a:solidFill>
                  <a:prstClr val="black"/>
                </a:solidFill>
                <a:latin typeface="Arial"/>
                <a:cs typeface="Arial"/>
              </a:rPr>
              <a:t>жде</a:t>
            </a:r>
            <a:r>
              <a:rPr sz="2000" spc="-10" dirty="0">
                <a:solidFill>
                  <a:prstClr val="black"/>
                </a:solidFill>
                <a:latin typeface="Arial"/>
                <a:cs typeface="Arial"/>
              </a:rPr>
              <a:t>н</a:t>
            </a:r>
            <a:r>
              <a:rPr sz="2000" dirty="0">
                <a:solidFill>
                  <a:prstClr val="black"/>
                </a:solidFill>
                <a:latin typeface="Arial"/>
                <a:cs typeface="Arial"/>
              </a:rPr>
              <a:t>ии</a:t>
            </a:r>
            <a:r>
              <a:rPr sz="2000" spc="-45" dirty="0">
                <a:solidFill>
                  <a:prstClr val="black"/>
                </a:solidFill>
                <a:latin typeface="Arial"/>
                <a:cs typeface="Arial"/>
              </a:rPr>
              <a:t> </a:t>
            </a:r>
            <a:r>
              <a:rPr sz="2000" dirty="0">
                <a:solidFill>
                  <a:prstClr val="black"/>
                </a:solidFill>
                <a:latin typeface="Arial"/>
                <a:cs typeface="Arial"/>
              </a:rPr>
              <a:t>(</a:t>
            </a:r>
            <a:r>
              <a:rPr sz="2000" spc="-65" dirty="0">
                <a:solidFill>
                  <a:prstClr val="black"/>
                </a:solidFill>
                <a:latin typeface="Arial"/>
                <a:cs typeface="Arial"/>
              </a:rPr>
              <a:t>С</a:t>
            </a:r>
            <a:r>
              <a:rPr sz="2000" spc="5" dirty="0">
                <a:solidFill>
                  <a:prstClr val="black"/>
                </a:solidFill>
                <a:latin typeface="Arial"/>
                <a:cs typeface="Arial"/>
              </a:rPr>
              <a:t>Т</a:t>
            </a:r>
            <a:r>
              <a:rPr sz="2000" dirty="0">
                <a:solidFill>
                  <a:prstClr val="black"/>
                </a:solidFill>
                <a:latin typeface="Arial"/>
                <a:cs typeface="Arial"/>
              </a:rPr>
              <a:t>-1)</a:t>
            </a:r>
            <a:endParaRPr sz="2000">
              <a:solidFill>
                <a:prstClr val="black"/>
              </a:solidFill>
              <a:latin typeface="Arial"/>
              <a:cs typeface="Arial"/>
            </a:endParaRPr>
          </a:p>
          <a:p>
            <a:pPr marL="756285" marR="974090" lvl="1" indent="-286385">
              <a:spcBef>
                <a:spcPts val="439"/>
              </a:spcBef>
              <a:buClr>
                <a:srgbClr val="1F487C"/>
              </a:buClr>
              <a:buFont typeface="Arial"/>
              <a:buChar char="•"/>
              <a:tabLst>
                <a:tab pos="756920" algn="l"/>
              </a:tabLst>
            </a:pPr>
            <a:r>
              <a:rPr dirty="0">
                <a:solidFill>
                  <a:prstClr val="black"/>
                </a:solidFill>
                <a:latin typeface="Arial"/>
                <a:cs typeface="Arial"/>
              </a:rPr>
              <a:t>При</a:t>
            </a:r>
            <a:r>
              <a:rPr spc="35" dirty="0">
                <a:solidFill>
                  <a:prstClr val="black"/>
                </a:solidFill>
                <a:latin typeface="Arial"/>
                <a:cs typeface="Arial"/>
              </a:rPr>
              <a:t>к</a:t>
            </a:r>
            <a:r>
              <a:rPr spc="-30" dirty="0">
                <a:solidFill>
                  <a:prstClr val="black"/>
                </a:solidFill>
                <a:latin typeface="Arial"/>
                <a:cs typeface="Arial"/>
              </a:rPr>
              <a:t>а</a:t>
            </a:r>
            <a:r>
              <a:rPr dirty="0">
                <a:solidFill>
                  <a:prstClr val="black"/>
                </a:solidFill>
                <a:latin typeface="Arial"/>
                <a:cs typeface="Arial"/>
              </a:rPr>
              <a:t>з </a:t>
            </a:r>
            <a:r>
              <a:rPr spc="5" dirty="0">
                <a:solidFill>
                  <a:prstClr val="black"/>
                </a:solidFill>
                <a:latin typeface="Arial"/>
                <a:cs typeface="Arial"/>
              </a:rPr>
              <a:t>Т</a:t>
            </a:r>
            <a:r>
              <a:rPr dirty="0">
                <a:solidFill>
                  <a:prstClr val="black"/>
                </a:solidFill>
                <a:latin typeface="Arial"/>
                <a:cs typeface="Arial"/>
              </a:rPr>
              <a:t>ПП </a:t>
            </a:r>
            <a:r>
              <a:rPr spc="-30" dirty="0">
                <a:solidFill>
                  <a:prstClr val="black"/>
                </a:solidFill>
                <a:latin typeface="Arial"/>
                <a:cs typeface="Arial"/>
              </a:rPr>
              <a:t>Р</a:t>
            </a:r>
            <a:r>
              <a:rPr dirty="0">
                <a:solidFill>
                  <a:prstClr val="black"/>
                </a:solidFill>
                <a:latin typeface="Arial"/>
                <a:cs typeface="Arial"/>
              </a:rPr>
              <a:t>Ф </a:t>
            </a:r>
            <a:r>
              <a:rPr spc="-40" dirty="0">
                <a:solidFill>
                  <a:prstClr val="black"/>
                </a:solidFill>
                <a:latin typeface="Arial"/>
                <a:cs typeface="Arial"/>
              </a:rPr>
              <a:t>о</a:t>
            </a:r>
            <a:r>
              <a:rPr dirty="0">
                <a:solidFill>
                  <a:prstClr val="black"/>
                </a:solidFill>
                <a:latin typeface="Arial"/>
                <a:cs typeface="Arial"/>
              </a:rPr>
              <a:t>т </a:t>
            </a:r>
            <a:r>
              <a:rPr spc="-10" dirty="0">
                <a:solidFill>
                  <a:prstClr val="black"/>
                </a:solidFill>
                <a:latin typeface="Arial"/>
                <a:cs typeface="Arial"/>
              </a:rPr>
              <a:t>2</a:t>
            </a:r>
            <a:r>
              <a:rPr dirty="0">
                <a:solidFill>
                  <a:prstClr val="black"/>
                </a:solidFill>
                <a:latin typeface="Arial"/>
                <a:cs typeface="Arial"/>
              </a:rPr>
              <a:t>1.</a:t>
            </a:r>
            <a:r>
              <a:rPr spc="-10" dirty="0">
                <a:solidFill>
                  <a:prstClr val="black"/>
                </a:solidFill>
                <a:latin typeface="Arial"/>
                <a:cs typeface="Arial"/>
              </a:rPr>
              <a:t>1</a:t>
            </a:r>
            <a:r>
              <a:rPr dirty="0">
                <a:solidFill>
                  <a:prstClr val="black"/>
                </a:solidFill>
                <a:latin typeface="Arial"/>
                <a:cs typeface="Arial"/>
              </a:rPr>
              <a:t>2.</a:t>
            </a:r>
            <a:r>
              <a:rPr spc="-10" dirty="0">
                <a:solidFill>
                  <a:prstClr val="black"/>
                </a:solidFill>
                <a:latin typeface="Arial"/>
                <a:cs typeface="Arial"/>
              </a:rPr>
              <a:t>2</a:t>
            </a:r>
            <a:r>
              <a:rPr dirty="0">
                <a:solidFill>
                  <a:prstClr val="black"/>
                </a:solidFill>
                <a:latin typeface="Arial"/>
                <a:cs typeface="Arial"/>
              </a:rPr>
              <a:t>0</a:t>
            </a:r>
            <a:r>
              <a:rPr spc="-10" dirty="0">
                <a:solidFill>
                  <a:prstClr val="black"/>
                </a:solidFill>
                <a:latin typeface="Arial"/>
                <a:cs typeface="Arial"/>
              </a:rPr>
              <a:t>1</a:t>
            </a:r>
            <a:r>
              <a:rPr dirty="0">
                <a:solidFill>
                  <a:prstClr val="black"/>
                </a:solidFill>
                <a:latin typeface="Arial"/>
                <a:cs typeface="Arial"/>
              </a:rPr>
              <a:t>5</a:t>
            </a:r>
            <a:r>
              <a:rPr spc="20" dirty="0">
                <a:solidFill>
                  <a:prstClr val="black"/>
                </a:solidFill>
                <a:latin typeface="Arial"/>
                <a:cs typeface="Arial"/>
              </a:rPr>
              <a:t> </a:t>
            </a:r>
            <a:r>
              <a:rPr dirty="0">
                <a:solidFill>
                  <a:prstClr val="black"/>
                </a:solidFill>
                <a:latin typeface="Arial"/>
                <a:cs typeface="Arial"/>
              </a:rPr>
              <a:t>N</a:t>
            </a:r>
            <a:r>
              <a:rPr spc="-10" dirty="0">
                <a:solidFill>
                  <a:prstClr val="black"/>
                </a:solidFill>
                <a:latin typeface="Arial"/>
                <a:cs typeface="Arial"/>
              </a:rPr>
              <a:t>9</a:t>
            </a:r>
            <a:r>
              <a:rPr dirty="0">
                <a:solidFill>
                  <a:prstClr val="black"/>
                </a:solidFill>
                <a:latin typeface="Arial"/>
                <a:cs typeface="Arial"/>
              </a:rPr>
              <a:t>3 "О П</a:t>
            </a:r>
            <a:r>
              <a:rPr spc="-40" dirty="0">
                <a:solidFill>
                  <a:prstClr val="black"/>
                </a:solidFill>
                <a:latin typeface="Arial"/>
                <a:cs typeface="Arial"/>
              </a:rPr>
              <a:t>о</a:t>
            </a:r>
            <a:r>
              <a:rPr spc="25" dirty="0">
                <a:solidFill>
                  <a:prstClr val="black"/>
                </a:solidFill>
                <a:latin typeface="Arial"/>
                <a:cs typeface="Arial"/>
              </a:rPr>
              <a:t>л</a:t>
            </a:r>
            <a:r>
              <a:rPr spc="-30" dirty="0">
                <a:solidFill>
                  <a:prstClr val="black"/>
                </a:solidFill>
                <a:latin typeface="Arial"/>
                <a:cs typeface="Arial"/>
              </a:rPr>
              <a:t>о</a:t>
            </a:r>
            <a:r>
              <a:rPr dirty="0">
                <a:solidFill>
                  <a:prstClr val="black"/>
                </a:solidFill>
                <a:latin typeface="Arial"/>
                <a:cs typeface="Arial"/>
              </a:rPr>
              <a:t>ж</a:t>
            </a:r>
            <a:r>
              <a:rPr spc="-10" dirty="0">
                <a:solidFill>
                  <a:prstClr val="black"/>
                </a:solidFill>
                <a:latin typeface="Arial"/>
                <a:cs typeface="Arial"/>
              </a:rPr>
              <a:t>е</a:t>
            </a:r>
            <a:r>
              <a:rPr dirty="0">
                <a:solidFill>
                  <a:prstClr val="black"/>
                </a:solidFill>
                <a:latin typeface="Arial"/>
                <a:cs typeface="Arial"/>
              </a:rPr>
              <a:t>нии</a:t>
            </a:r>
            <a:r>
              <a:rPr spc="-10" dirty="0">
                <a:solidFill>
                  <a:prstClr val="black"/>
                </a:solidFill>
                <a:latin typeface="Arial"/>
                <a:cs typeface="Arial"/>
              </a:rPr>
              <a:t> </a:t>
            </a:r>
            <a:r>
              <a:rPr dirty="0">
                <a:solidFill>
                  <a:prstClr val="black"/>
                </a:solidFill>
                <a:latin typeface="Arial"/>
                <a:cs typeface="Arial"/>
              </a:rPr>
              <a:t>о п</a:t>
            </a:r>
            <a:r>
              <a:rPr spc="-10" dirty="0">
                <a:solidFill>
                  <a:prstClr val="black"/>
                </a:solidFill>
                <a:latin typeface="Arial"/>
                <a:cs typeface="Arial"/>
              </a:rPr>
              <a:t>о</a:t>
            </a:r>
            <a:r>
              <a:rPr spc="-30" dirty="0">
                <a:solidFill>
                  <a:prstClr val="black"/>
                </a:solidFill>
                <a:latin typeface="Arial"/>
                <a:cs typeface="Arial"/>
              </a:rPr>
              <a:t>р</a:t>
            </a:r>
            <a:r>
              <a:rPr dirty="0">
                <a:solidFill>
                  <a:prstClr val="black"/>
                </a:solidFill>
                <a:latin typeface="Arial"/>
                <a:cs typeface="Arial"/>
              </a:rPr>
              <a:t>яд</a:t>
            </a:r>
            <a:r>
              <a:rPr spc="25" dirty="0">
                <a:solidFill>
                  <a:prstClr val="black"/>
                </a:solidFill>
                <a:latin typeface="Arial"/>
                <a:cs typeface="Arial"/>
              </a:rPr>
              <a:t>к</a:t>
            </a:r>
            <a:r>
              <a:rPr dirty="0">
                <a:solidFill>
                  <a:prstClr val="black"/>
                </a:solidFill>
                <a:latin typeface="Arial"/>
                <a:cs typeface="Arial"/>
              </a:rPr>
              <a:t>е вы</a:t>
            </a:r>
            <a:r>
              <a:rPr spc="5" dirty="0">
                <a:solidFill>
                  <a:prstClr val="black"/>
                </a:solidFill>
                <a:latin typeface="Arial"/>
                <a:cs typeface="Arial"/>
              </a:rPr>
              <a:t>д</a:t>
            </a:r>
            <a:r>
              <a:rPr spc="-45" dirty="0">
                <a:solidFill>
                  <a:prstClr val="black"/>
                </a:solidFill>
                <a:latin typeface="Arial"/>
                <a:cs typeface="Arial"/>
              </a:rPr>
              <a:t>а</a:t>
            </a:r>
            <a:r>
              <a:rPr dirty="0">
                <a:solidFill>
                  <a:prstClr val="black"/>
                </a:solidFill>
                <a:latin typeface="Arial"/>
                <a:cs typeface="Arial"/>
              </a:rPr>
              <a:t>чи се</a:t>
            </a:r>
            <a:r>
              <a:rPr spc="-45" dirty="0">
                <a:solidFill>
                  <a:prstClr val="black"/>
                </a:solidFill>
                <a:latin typeface="Arial"/>
                <a:cs typeface="Arial"/>
              </a:rPr>
              <a:t>р</a:t>
            </a:r>
            <a:r>
              <a:rPr dirty="0">
                <a:solidFill>
                  <a:prstClr val="black"/>
                </a:solidFill>
                <a:latin typeface="Arial"/>
                <a:cs typeface="Arial"/>
              </a:rPr>
              <a:t>ти</a:t>
            </a:r>
            <a:r>
              <a:rPr spc="-10" dirty="0">
                <a:solidFill>
                  <a:prstClr val="black"/>
                </a:solidFill>
                <a:latin typeface="Arial"/>
                <a:cs typeface="Arial"/>
              </a:rPr>
              <a:t>ф</a:t>
            </a:r>
            <a:r>
              <a:rPr dirty="0">
                <a:solidFill>
                  <a:prstClr val="black"/>
                </a:solidFill>
                <a:latin typeface="Arial"/>
                <a:cs typeface="Arial"/>
              </a:rPr>
              <a:t>и</a:t>
            </a:r>
            <a:r>
              <a:rPr spc="35" dirty="0">
                <a:solidFill>
                  <a:prstClr val="black"/>
                </a:solidFill>
                <a:latin typeface="Arial"/>
                <a:cs typeface="Arial"/>
              </a:rPr>
              <a:t>к</a:t>
            </a:r>
            <a:r>
              <a:rPr spc="-45" dirty="0">
                <a:solidFill>
                  <a:prstClr val="black"/>
                </a:solidFill>
                <a:latin typeface="Arial"/>
                <a:cs typeface="Arial"/>
              </a:rPr>
              <a:t>а</a:t>
            </a:r>
            <a:r>
              <a:rPr spc="-20" dirty="0">
                <a:solidFill>
                  <a:prstClr val="black"/>
                </a:solidFill>
                <a:latin typeface="Arial"/>
                <a:cs typeface="Arial"/>
              </a:rPr>
              <a:t>т</a:t>
            </a:r>
            <a:r>
              <a:rPr dirty="0">
                <a:solidFill>
                  <a:prstClr val="black"/>
                </a:solidFill>
                <a:latin typeface="Arial"/>
                <a:cs typeface="Arial"/>
              </a:rPr>
              <a:t>ов</a:t>
            </a:r>
            <a:r>
              <a:rPr spc="-25" dirty="0">
                <a:solidFill>
                  <a:prstClr val="black"/>
                </a:solidFill>
                <a:latin typeface="Arial"/>
                <a:cs typeface="Arial"/>
              </a:rPr>
              <a:t> </a:t>
            </a:r>
            <a:r>
              <a:rPr dirty="0">
                <a:solidFill>
                  <a:prstClr val="black"/>
                </a:solidFill>
                <a:latin typeface="Arial"/>
                <a:cs typeface="Arial"/>
              </a:rPr>
              <a:t>о п</a:t>
            </a:r>
            <a:r>
              <a:rPr spc="-10" dirty="0">
                <a:solidFill>
                  <a:prstClr val="black"/>
                </a:solidFill>
                <a:latin typeface="Arial"/>
                <a:cs typeface="Arial"/>
              </a:rPr>
              <a:t>р</a:t>
            </a:r>
            <a:r>
              <a:rPr dirty="0">
                <a:solidFill>
                  <a:prstClr val="black"/>
                </a:solidFill>
                <a:latin typeface="Arial"/>
                <a:cs typeface="Arial"/>
              </a:rPr>
              <a:t>оис</a:t>
            </a:r>
            <a:r>
              <a:rPr spc="-40" dirty="0">
                <a:solidFill>
                  <a:prstClr val="black"/>
                </a:solidFill>
                <a:latin typeface="Arial"/>
                <a:cs typeface="Arial"/>
              </a:rPr>
              <a:t>х</a:t>
            </a:r>
            <a:r>
              <a:rPr spc="-30" dirty="0">
                <a:solidFill>
                  <a:prstClr val="black"/>
                </a:solidFill>
                <a:latin typeface="Arial"/>
                <a:cs typeface="Arial"/>
              </a:rPr>
              <a:t>о</a:t>
            </a:r>
            <a:r>
              <a:rPr dirty="0">
                <a:solidFill>
                  <a:prstClr val="black"/>
                </a:solidFill>
                <a:latin typeface="Arial"/>
                <a:cs typeface="Arial"/>
              </a:rPr>
              <a:t>ждении</a:t>
            </a:r>
            <a:r>
              <a:rPr spc="10" dirty="0">
                <a:solidFill>
                  <a:prstClr val="black"/>
                </a:solidFill>
                <a:latin typeface="Arial"/>
                <a:cs typeface="Arial"/>
              </a:rPr>
              <a:t>…</a:t>
            </a:r>
            <a:r>
              <a:rPr dirty="0">
                <a:solidFill>
                  <a:prstClr val="black"/>
                </a:solidFill>
                <a:latin typeface="Arial"/>
                <a:cs typeface="Arial"/>
              </a:rPr>
              <a:t>”</a:t>
            </a:r>
            <a:endParaRPr>
              <a:solidFill>
                <a:prstClr val="black"/>
              </a:solidFill>
              <a:latin typeface="Arial"/>
              <a:cs typeface="Arial"/>
            </a:endParaRPr>
          </a:p>
          <a:p>
            <a:pPr marL="756285" lvl="1" indent="-286385">
              <a:spcBef>
                <a:spcPts val="430"/>
              </a:spcBef>
              <a:buClr>
                <a:srgbClr val="1F487C"/>
              </a:buClr>
              <a:buFont typeface="Arial"/>
              <a:buChar char="•"/>
              <a:tabLst>
                <a:tab pos="756920" algn="l"/>
                <a:tab pos="4534535" algn="l"/>
              </a:tabLst>
            </a:pPr>
            <a:r>
              <a:rPr dirty="0">
                <a:solidFill>
                  <a:prstClr val="black"/>
                </a:solidFill>
                <a:latin typeface="Arial"/>
                <a:cs typeface="Arial"/>
              </a:rPr>
              <a:t>При</a:t>
            </a:r>
            <a:r>
              <a:rPr spc="35" dirty="0">
                <a:solidFill>
                  <a:prstClr val="black"/>
                </a:solidFill>
                <a:latin typeface="Arial"/>
                <a:cs typeface="Arial"/>
              </a:rPr>
              <a:t>к</a:t>
            </a:r>
            <a:r>
              <a:rPr spc="-30" dirty="0">
                <a:solidFill>
                  <a:prstClr val="black"/>
                </a:solidFill>
                <a:latin typeface="Arial"/>
                <a:cs typeface="Arial"/>
              </a:rPr>
              <a:t>а</a:t>
            </a:r>
            <a:r>
              <a:rPr dirty="0">
                <a:solidFill>
                  <a:prstClr val="black"/>
                </a:solidFill>
                <a:latin typeface="Arial"/>
                <a:cs typeface="Arial"/>
              </a:rPr>
              <a:t>з </a:t>
            </a:r>
            <a:r>
              <a:rPr spc="5" dirty="0">
                <a:solidFill>
                  <a:prstClr val="black"/>
                </a:solidFill>
                <a:latin typeface="Arial"/>
                <a:cs typeface="Arial"/>
              </a:rPr>
              <a:t>Т</a:t>
            </a:r>
            <a:r>
              <a:rPr dirty="0">
                <a:solidFill>
                  <a:prstClr val="black"/>
                </a:solidFill>
                <a:latin typeface="Arial"/>
                <a:cs typeface="Arial"/>
              </a:rPr>
              <a:t>ПП </a:t>
            </a:r>
            <a:r>
              <a:rPr spc="-30" dirty="0">
                <a:solidFill>
                  <a:prstClr val="black"/>
                </a:solidFill>
                <a:latin typeface="Arial"/>
                <a:cs typeface="Arial"/>
              </a:rPr>
              <a:t>Р</a:t>
            </a:r>
            <a:r>
              <a:rPr dirty="0">
                <a:solidFill>
                  <a:prstClr val="black"/>
                </a:solidFill>
                <a:latin typeface="Arial"/>
                <a:cs typeface="Arial"/>
              </a:rPr>
              <a:t>Ф </a:t>
            </a:r>
            <a:r>
              <a:rPr spc="-40" dirty="0">
                <a:solidFill>
                  <a:prstClr val="black"/>
                </a:solidFill>
                <a:latin typeface="Arial"/>
                <a:cs typeface="Arial"/>
              </a:rPr>
              <a:t>о</a:t>
            </a:r>
            <a:r>
              <a:rPr dirty="0">
                <a:solidFill>
                  <a:prstClr val="black"/>
                </a:solidFill>
                <a:latin typeface="Arial"/>
                <a:cs typeface="Arial"/>
              </a:rPr>
              <a:t>т </a:t>
            </a:r>
            <a:r>
              <a:rPr spc="-10" dirty="0">
                <a:solidFill>
                  <a:prstClr val="black"/>
                </a:solidFill>
                <a:latin typeface="Arial"/>
                <a:cs typeface="Arial"/>
              </a:rPr>
              <a:t>2</a:t>
            </a:r>
            <a:r>
              <a:rPr dirty="0">
                <a:solidFill>
                  <a:prstClr val="black"/>
                </a:solidFill>
                <a:latin typeface="Arial"/>
                <a:cs typeface="Arial"/>
              </a:rPr>
              <a:t>1.</a:t>
            </a:r>
            <a:r>
              <a:rPr spc="-10" dirty="0">
                <a:solidFill>
                  <a:prstClr val="black"/>
                </a:solidFill>
                <a:latin typeface="Arial"/>
                <a:cs typeface="Arial"/>
              </a:rPr>
              <a:t>1</a:t>
            </a:r>
            <a:r>
              <a:rPr dirty="0">
                <a:solidFill>
                  <a:prstClr val="black"/>
                </a:solidFill>
                <a:latin typeface="Arial"/>
                <a:cs typeface="Arial"/>
              </a:rPr>
              <a:t>2.</a:t>
            </a:r>
            <a:r>
              <a:rPr spc="-10" dirty="0">
                <a:solidFill>
                  <a:prstClr val="black"/>
                </a:solidFill>
                <a:latin typeface="Arial"/>
                <a:cs typeface="Arial"/>
              </a:rPr>
              <a:t>2</a:t>
            </a:r>
            <a:r>
              <a:rPr dirty="0">
                <a:solidFill>
                  <a:prstClr val="black"/>
                </a:solidFill>
                <a:latin typeface="Arial"/>
                <a:cs typeface="Arial"/>
              </a:rPr>
              <a:t>0</a:t>
            </a:r>
            <a:r>
              <a:rPr spc="-10" dirty="0">
                <a:solidFill>
                  <a:prstClr val="black"/>
                </a:solidFill>
                <a:latin typeface="Arial"/>
                <a:cs typeface="Arial"/>
              </a:rPr>
              <a:t>1</a:t>
            </a:r>
            <a:r>
              <a:rPr dirty="0">
                <a:solidFill>
                  <a:prstClr val="black"/>
                </a:solidFill>
                <a:latin typeface="Arial"/>
                <a:cs typeface="Arial"/>
              </a:rPr>
              <a:t>5</a:t>
            </a:r>
            <a:r>
              <a:rPr spc="30" dirty="0">
                <a:solidFill>
                  <a:prstClr val="black"/>
                </a:solidFill>
                <a:latin typeface="Arial"/>
                <a:cs typeface="Arial"/>
              </a:rPr>
              <a:t> </a:t>
            </a:r>
            <a:r>
              <a:rPr dirty="0">
                <a:solidFill>
                  <a:prstClr val="black"/>
                </a:solidFill>
                <a:latin typeface="Arial"/>
                <a:cs typeface="Arial"/>
              </a:rPr>
              <a:t>N</a:t>
            </a:r>
            <a:r>
              <a:rPr spc="-10" dirty="0">
                <a:solidFill>
                  <a:prstClr val="black"/>
                </a:solidFill>
                <a:latin typeface="Arial"/>
                <a:cs typeface="Arial"/>
              </a:rPr>
              <a:t>9</a:t>
            </a:r>
            <a:r>
              <a:rPr dirty="0">
                <a:solidFill>
                  <a:prstClr val="black"/>
                </a:solidFill>
                <a:latin typeface="Arial"/>
                <a:cs typeface="Arial"/>
              </a:rPr>
              <a:t>4	“О П</a:t>
            </a:r>
            <a:r>
              <a:rPr spc="-10" dirty="0">
                <a:solidFill>
                  <a:prstClr val="black"/>
                </a:solidFill>
                <a:latin typeface="Arial"/>
                <a:cs typeface="Arial"/>
              </a:rPr>
              <a:t>о</a:t>
            </a:r>
            <a:r>
              <a:rPr spc="-30" dirty="0">
                <a:solidFill>
                  <a:prstClr val="black"/>
                </a:solidFill>
                <a:latin typeface="Arial"/>
                <a:cs typeface="Arial"/>
              </a:rPr>
              <a:t>р</a:t>
            </a:r>
            <a:r>
              <a:rPr dirty="0">
                <a:solidFill>
                  <a:prstClr val="black"/>
                </a:solidFill>
                <a:latin typeface="Arial"/>
                <a:cs typeface="Arial"/>
              </a:rPr>
              <a:t>яд</a:t>
            </a:r>
            <a:r>
              <a:rPr spc="25" dirty="0">
                <a:solidFill>
                  <a:prstClr val="black"/>
                </a:solidFill>
                <a:latin typeface="Arial"/>
                <a:cs typeface="Arial"/>
              </a:rPr>
              <a:t>к</a:t>
            </a:r>
            <a:r>
              <a:rPr dirty="0">
                <a:solidFill>
                  <a:prstClr val="black"/>
                </a:solidFill>
                <a:latin typeface="Arial"/>
                <a:cs typeface="Arial"/>
              </a:rPr>
              <a:t>е</a:t>
            </a:r>
            <a:r>
              <a:rPr spc="5" dirty="0">
                <a:solidFill>
                  <a:prstClr val="black"/>
                </a:solidFill>
                <a:latin typeface="Arial"/>
                <a:cs typeface="Arial"/>
              </a:rPr>
              <a:t> </a:t>
            </a:r>
            <a:r>
              <a:rPr dirty="0">
                <a:solidFill>
                  <a:prstClr val="black"/>
                </a:solidFill>
                <a:latin typeface="Arial"/>
                <a:cs typeface="Arial"/>
              </a:rPr>
              <a:t>зап</a:t>
            </a:r>
            <a:r>
              <a:rPr spc="-45" dirty="0">
                <a:solidFill>
                  <a:prstClr val="black"/>
                </a:solidFill>
                <a:latin typeface="Arial"/>
                <a:cs typeface="Arial"/>
              </a:rPr>
              <a:t>о</a:t>
            </a:r>
            <a:r>
              <a:rPr spc="5" dirty="0">
                <a:solidFill>
                  <a:prstClr val="black"/>
                </a:solidFill>
                <a:latin typeface="Arial"/>
                <a:cs typeface="Arial"/>
              </a:rPr>
              <a:t>л</a:t>
            </a:r>
            <a:r>
              <a:rPr dirty="0">
                <a:solidFill>
                  <a:prstClr val="black"/>
                </a:solidFill>
                <a:latin typeface="Arial"/>
                <a:cs typeface="Arial"/>
              </a:rPr>
              <a:t>нения а</a:t>
            </a:r>
            <a:r>
              <a:rPr spc="20" dirty="0">
                <a:solidFill>
                  <a:prstClr val="black"/>
                </a:solidFill>
                <a:latin typeface="Arial"/>
                <a:cs typeface="Arial"/>
              </a:rPr>
              <a:t>к</a:t>
            </a:r>
            <a:r>
              <a:rPr spc="-20" dirty="0">
                <a:solidFill>
                  <a:prstClr val="black"/>
                </a:solidFill>
                <a:latin typeface="Arial"/>
                <a:cs typeface="Arial"/>
              </a:rPr>
              <a:t>т</a:t>
            </a:r>
            <a:r>
              <a:rPr dirty="0">
                <a:solidFill>
                  <a:prstClr val="black"/>
                </a:solidFill>
                <a:latin typeface="Arial"/>
                <a:cs typeface="Arial"/>
              </a:rPr>
              <a:t>ов</a:t>
            </a:r>
            <a:endParaRPr>
              <a:solidFill>
                <a:prstClr val="black"/>
              </a:solidFill>
              <a:latin typeface="Arial"/>
              <a:cs typeface="Arial"/>
            </a:endParaRPr>
          </a:p>
          <a:p>
            <a:pPr marL="756285"/>
            <a:r>
              <a:rPr dirty="0">
                <a:solidFill>
                  <a:prstClr val="black"/>
                </a:solidFill>
                <a:latin typeface="Arial"/>
                <a:cs typeface="Arial"/>
              </a:rPr>
              <a:t>э</a:t>
            </a:r>
            <a:r>
              <a:rPr spc="25" dirty="0">
                <a:solidFill>
                  <a:prstClr val="black"/>
                </a:solidFill>
                <a:latin typeface="Arial"/>
                <a:cs typeface="Arial"/>
              </a:rPr>
              <a:t>к</a:t>
            </a:r>
            <a:r>
              <a:rPr dirty="0">
                <a:solidFill>
                  <a:prstClr val="black"/>
                </a:solidFill>
                <a:latin typeface="Arial"/>
                <a:cs typeface="Arial"/>
              </a:rPr>
              <a:t>с</a:t>
            </a:r>
            <a:r>
              <a:rPr spc="-10" dirty="0">
                <a:solidFill>
                  <a:prstClr val="black"/>
                </a:solidFill>
                <a:latin typeface="Arial"/>
                <a:cs typeface="Arial"/>
              </a:rPr>
              <a:t>пе</a:t>
            </a:r>
            <a:r>
              <a:rPr spc="-45" dirty="0">
                <a:solidFill>
                  <a:prstClr val="black"/>
                </a:solidFill>
                <a:latin typeface="Arial"/>
                <a:cs typeface="Arial"/>
              </a:rPr>
              <a:t>р</a:t>
            </a:r>
            <a:r>
              <a:rPr dirty="0">
                <a:solidFill>
                  <a:prstClr val="black"/>
                </a:solidFill>
                <a:latin typeface="Arial"/>
                <a:cs typeface="Arial"/>
              </a:rPr>
              <a:t>тизы</a:t>
            </a:r>
            <a:r>
              <a:rPr spc="-35" dirty="0">
                <a:solidFill>
                  <a:prstClr val="black"/>
                </a:solidFill>
                <a:latin typeface="Arial"/>
                <a:cs typeface="Arial"/>
              </a:rPr>
              <a:t> </a:t>
            </a:r>
            <a:r>
              <a:rPr dirty="0">
                <a:solidFill>
                  <a:prstClr val="black"/>
                </a:solidFill>
                <a:latin typeface="Arial"/>
                <a:cs typeface="Arial"/>
              </a:rPr>
              <a:t>по</a:t>
            </a:r>
            <a:r>
              <a:rPr spc="-15" dirty="0">
                <a:solidFill>
                  <a:prstClr val="black"/>
                </a:solidFill>
                <a:latin typeface="Arial"/>
                <a:cs typeface="Arial"/>
              </a:rPr>
              <a:t> </a:t>
            </a:r>
            <a:r>
              <a:rPr dirty="0">
                <a:solidFill>
                  <a:prstClr val="black"/>
                </a:solidFill>
                <a:latin typeface="Arial"/>
                <a:cs typeface="Arial"/>
              </a:rPr>
              <a:t>о</a:t>
            </a:r>
            <a:r>
              <a:rPr spc="-10" dirty="0">
                <a:solidFill>
                  <a:prstClr val="black"/>
                </a:solidFill>
                <a:latin typeface="Arial"/>
                <a:cs typeface="Arial"/>
              </a:rPr>
              <a:t>пр</a:t>
            </a:r>
            <a:r>
              <a:rPr spc="-45" dirty="0">
                <a:solidFill>
                  <a:prstClr val="black"/>
                </a:solidFill>
                <a:latin typeface="Arial"/>
                <a:cs typeface="Arial"/>
              </a:rPr>
              <a:t>е</a:t>
            </a:r>
            <a:r>
              <a:rPr dirty="0">
                <a:solidFill>
                  <a:prstClr val="black"/>
                </a:solidFill>
                <a:latin typeface="Arial"/>
                <a:cs typeface="Arial"/>
              </a:rPr>
              <a:t>д</a:t>
            </a:r>
            <a:r>
              <a:rPr spc="-65" dirty="0">
                <a:solidFill>
                  <a:prstClr val="black"/>
                </a:solidFill>
                <a:latin typeface="Arial"/>
                <a:cs typeface="Arial"/>
              </a:rPr>
              <a:t>е</a:t>
            </a:r>
            <a:r>
              <a:rPr dirty="0">
                <a:solidFill>
                  <a:prstClr val="black"/>
                </a:solidFill>
                <a:latin typeface="Arial"/>
                <a:cs typeface="Arial"/>
              </a:rPr>
              <a:t>лению</a:t>
            </a:r>
            <a:r>
              <a:rPr spc="5" dirty="0">
                <a:solidFill>
                  <a:prstClr val="black"/>
                </a:solidFill>
                <a:latin typeface="Arial"/>
                <a:cs typeface="Arial"/>
              </a:rPr>
              <a:t> </a:t>
            </a:r>
            <a:r>
              <a:rPr dirty="0">
                <a:solidFill>
                  <a:prstClr val="black"/>
                </a:solidFill>
                <a:latin typeface="Arial"/>
                <a:cs typeface="Arial"/>
              </a:rPr>
              <a:t>стр</a:t>
            </a:r>
            <a:r>
              <a:rPr spc="-15" dirty="0">
                <a:solidFill>
                  <a:prstClr val="black"/>
                </a:solidFill>
                <a:latin typeface="Arial"/>
                <a:cs typeface="Arial"/>
              </a:rPr>
              <a:t>а</a:t>
            </a:r>
            <a:r>
              <a:rPr dirty="0">
                <a:solidFill>
                  <a:prstClr val="black"/>
                </a:solidFill>
                <a:latin typeface="Arial"/>
                <a:cs typeface="Arial"/>
              </a:rPr>
              <a:t>ны п</a:t>
            </a:r>
            <a:r>
              <a:rPr spc="-10" dirty="0">
                <a:solidFill>
                  <a:prstClr val="black"/>
                </a:solidFill>
                <a:latin typeface="Arial"/>
                <a:cs typeface="Arial"/>
              </a:rPr>
              <a:t>ро</a:t>
            </a:r>
            <a:r>
              <a:rPr dirty="0">
                <a:solidFill>
                  <a:prstClr val="black"/>
                </a:solidFill>
                <a:latin typeface="Arial"/>
                <a:cs typeface="Arial"/>
              </a:rPr>
              <a:t>ис</a:t>
            </a:r>
            <a:r>
              <a:rPr spc="-40" dirty="0">
                <a:solidFill>
                  <a:prstClr val="black"/>
                </a:solidFill>
                <a:latin typeface="Arial"/>
                <a:cs typeface="Arial"/>
              </a:rPr>
              <a:t>х</a:t>
            </a:r>
            <a:r>
              <a:rPr spc="-35" dirty="0">
                <a:solidFill>
                  <a:prstClr val="black"/>
                </a:solidFill>
                <a:latin typeface="Arial"/>
                <a:cs typeface="Arial"/>
              </a:rPr>
              <a:t>о</a:t>
            </a:r>
            <a:r>
              <a:rPr spc="-10" dirty="0">
                <a:solidFill>
                  <a:prstClr val="black"/>
                </a:solidFill>
                <a:latin typeface="Arial"/>
                <a:cs typeface="Arial"/>
              </a:rPr>
              <a:t>ж</a:t>
            </a:r>
            <a:r>
              <a:rPr dirty="0">
                <a:solidFill>
                  <a:prstClr val="black"/>
                </a:solidFill>
                <a:latin typeface="Arial"/>
                <a:cs typeface="Arial"/>
              </a:rPr>
              <a:t>дения</a:t>
            </a:r>
            <a:r>
              <a:rPr spc="30" dirty="0">
                <a:solidFill>
                  <a:prstClr val="black"/>
                </a:solidFill>
                <a:latin typeface="Arial"/>
                <a:cs typeface="Arial"/>
              </a:rPr>
              <a:t> </a:t>
            </a:r>
            <a:r>
              <a:rPr spc="-5" dirty="0">
                <a:solidFill>
                  <a:prstClr val="black"/>
                </a:solidFill>
                <a:latin typeface="Arial"/>
                <a:cs typeface="Arial"/>
              </a:rPr>
              <a:t>…”</a:t>
            </a:r>
            <a:endParaRPr>
              <a:solidFill>
                <a:prstClr val="black"/>
              </a:solidFill>
              <a:latin typeface="Arial"/>
              <a:cs typeface="Arial"/>
            </a:endParaRPr>
          </a:p>
          <a:p>
            <a:pPr>
              <a:spcBef>
                <a:spcPts val="16"/>
              </a:spcBef>
            </a:pPr>
            <a:endParaRPr sz="2650">
              <a:solidFill>
                <a:prstClr val="black"/>
              </a:solidFill>
              <a:latin typeface="Times New Roman"/>
              <a:cs typeface="Times New Roman"/>
            </a:endParaRPr>
          </a:p>
          <a:p>
            <a:pPr marL="355600" indent="-342900">
              <a:buFont typeface="Wingdings"/>
              <a:buChar char=""/>
              <a:tabLst>
                <a:tab pos="355600" algn="l"/>
              </a:tabLst>
            </a:pPr>
            <a:r>
              <a:rPr sz="2000" dirty="0">
                <a:solidFill>
                  <a:prstClr val="black"/>
                </a:solidFill>
                <a:latin typeface="Arial"/>
                <a:cs typeface="Arial"/>
              </a:rPr>
              <a:t>В</a:t>
            </a:r>
            <a:r>
              <a:rPr sz="2000" spc="-25" dirty="0">
                <a:solidFill>
                  <a:prstClr val="black"/>
                </a:solidFill>
                <a:latin typeface="Arial"/>
                <a:cs typeface="Arial"/>
              </a:rPr>
              <a:t> </a:t>
            </a:r>
            <a:r>
              <a:rPr sz="2000" spc="20" dirty="0">
                <a:solidFill>
                  <a:prstClr val="black"/>
                </a:solidFill>
                <a:latin typeface="Arial"/>
                <a:cs typeface="Arial"/>
              </a:rPr>
              <a:t>к</a:t>
            </a:r>
            <a:r>
              <a:rPr sz="2000" dirty="0">
                <a:solidFill>
                  <a:prstClr val="black"/>
                </a:solidFill>
                <a:latin typeface="Arial"/>
                <a:cs typeface="Arial"/>
              </a:rPr>
              <a:t>он</a:t>
            </a:r>
            <a:r>
              <a:rPr sz="2000" spc="-10" dirty="0">
                <a:solidFill>
                  <a:prstClr val="black"/>
                </a:solidFill>
                <a:latin typeface="Arial"/>
                <a:cs typeface="Arial"/>
              </a:rPr>
              <a:t>т</a:t>
            </a:r>
            <a:r>
              <a:rPr sz="2000" dirty="0">
                <a:solidFill>
                  <a:prstClr val="black"/>
                </a:solidFill>
                <a:latin typeface="Arial"/>
                <a:cs typeface="Arial"/>
              </a:rPr>
              <a:t>ра</a:t>
            </a:r>
            <a:r>
              <a:rPr sz="2000" spc="20" dirty="0">
                <a:solidFill>
                  <a:prstClr val="black"/>
                </a:solidFill>
                <a:latin typeface="Arial"/>
                <a:cs typeface="Arial"/>
              </a:rPr>
              <a:t>к</a:t>
            </a:r>
            <a:r>
              <a:rPr sz="2000" spc="-30" dirty="0">
                <a:solidFill>
                  <a:prstClr val="black"/>
                </a:solidFill>
                <a:latin typeface="Arial"/>
                <a:cs typeface="Arial"/>
              </a:rPr>
              <a:t>т</a:t>
            </a:r>
            <a:r>
              <a:rPr sz="2000" dirty="0">
                <a:solidFill>
                  <a:prstClr val="black"/>
                </a:solidFill>
                <a:latin typeface="Arial"/>
                <a:cs typeface="Arial"/>
              </a:rPr>
              <a:t>е</a:t>
            </a:r>
            <a:r>
              <a:rPr sz="2000" spc="-20" dirty="0">
                <a:solidFill>
                  <a:prstClr val="black"/>
                </a:solidFill>
                <a:latin typeface="Arial"/>
                <a:cs typeface="Arial"/>
              </a:rPr>
              <a:t> </a:t>
            </a:r>
            <a:r>
              <a:rPr sz="2000" dirty="0">
                <a:solidFill>
                  <a:prstClr val="black"/>
                </a:solidFill>
                <a:latin typeface="Arial"/>
                <a:cs typeface="Arial"/>
              </a:rPr>
              <a:t>–</a:t>
            </a:r>
            <a:r>
              <a:rPr sz="2000" spc="-5" dirty="0">
                <a:solidFill>
                  <a:prstClr val="black"/>
                </a:solidFill>
                <a:latin typeface="Arial"/>
                <a:cs typeface="Arial"/>
              </a:rPr>
              <a:t> </a:t>
            </a:r>
            <a:r>
              <a:rPr sz="2000" dirty="0">
                <a:solidFill>
                  <a:prstClr val="black"/>
                </a:solidFill>
                <a:latin typeface="Arial"/>
                <a:cs typeface="Arial"/>
              </a:rPr>
              <a:t>не</a:t>
            </a:r>
            <a:r>
              <a:rPr sz="2000" spc="-20" dirty="0">
                <a:solidFill>
                  <a:prstClr val="black"/>
                </a:solidFill>
                <a:latin typeface="Arial"/>
                <a:cs typeface="Arial"/>
              </a:rPr>
              <a:t> </a:t>
            </a:r>
            <a:r>
              <a:rPr sz="2000" dirty="0">
                <a:solidFill>
                  <a:prstClr val="black"/>
                </a:solidFill>
                <a:latin typeface="Arial"/>
                <a:cs typeface="Arial"/>
              </a:rPr>
              <a:t>до</a:t>
            </a:r>
            <a:r>
              <a:rPr sz="2000" spc="-10" dirty="0">
                <a:solidFill>
                  <a:prstClr val="black"/>
                </a:solidFill>
                <a:latin typeface="Arial"/>
                <a:cs typeface="Arial"/>
              </a:rPr>
              <a:t>п</a:t>
            </a:r>
            <a:r>
              <a:rPr sz="2000" spc="-30" dirty="0">
                <a:solidFill>
                  <a:prstClr val="black"/>
                </a:solidFill>
                <a:latin typeface="Arial"/>
                <a:cs typeface="Arial"/>
              </a:rPr>
              <a:t>у</a:t>
            </a:r>
            <a:r>
              <a:rPr sz="2000" dirty="0">
                <a:solidFill>
                  <a:prstClr val="black"/>
                </a:solidFill>
                <a:latin typeface="Arial"/>
                <a:cs typeface="Arial"/>
              </a:rPr>
              <a:t>с</a:t>
            </a:r>
            <a:r>
              <a:rPr sz="2000" spc="50" dirty="0">
                <a:solidFill>
                  <a:prstClr val="black"/>
                </a:solidFill>
                <a:latin typeface="Arial"/>
                <a:cs typeface="Arial"/>
              </a:rPr>
              <a:t>к</a:t>
            </a:r>
            <a:r>
              <a:rPr sz="2000" dirty="0">
                <a:solidFill>
                  <a:prstClr val="black"/>
                </a:solidFill>
                <a:latin typeface="Arial"/>
                <a:cs typeface="Arial"/>
              </a:rPr>
              <a:t>а</a:t>
            </a:r>
            <a:r>
              <a:rPr sz="2000" spc="-70" dirty="0">
                <a:solidFill>
                  <a:prstClr val="black"/>
                </a:solidFill>
                <a:latin typeface="Arial"/>
                <a:cs typeface="Arial"/>
              </a:rPr>
              <a:t>е</a:t>
            </a:r>
            <a:r>
              <a:rPr sz="2000" spc="-30" dirty="0">
                <a:solidFill>
                  <a:prstClr val="black"/>
                </a:solidFill>
                <a:latin typeface="Arial"/>
                <a:cs typeface="Arial"/>
              </a:rPr>
              <a:t>т</a:t>
            </a:r>
            <a:r>
              <a:rPr sz="2000" dirty="0">
                <a:solidFill>
                  <a:prstClr val="black"/>
                </a:solidFill>
                <a:latin typeface="Arial"/>
                <a:cs typeface="Arial"/>
              </a:rPr>
              <a:t>ся замена</a:t>
            </a:r>
            <a:r>
              <a:rPr sz="2000" spc="-35" dirty="0">
                <a:solidFill>
                  <a:prstClr val="black"/>
                </a:solidFill>
                <a:latin typeface="Arial"/>
                <a:cs typeface="Arial"/>
              </a:rPr>
              <a:t> </a:t>
            </a:r>
            <a:r>
              <a:rPr sz="2000" dirty="0">
                <a:solidFill>
                  <a:prstClr val="black"/>
                </a:solidFill>
                <a:latin typeface="Arial"/>
                <a:cs typeface="Arial"/>
              </a:rPr>
              <a:t>ЛП</a:t>
            </a:r>
            <a:r>
              <a:rPr sz="2000" spc="-15" dirty="0">
                <a:solidFill>
                  <a:prstClr val="black"/>
                </a:solidFill>
                <a:latin typeface="Arial"/>
                <a:cs typeface="Arial"/>
              </a:rPr>
              <a:t> </a:t>
            </a:r>
            <a:r>
              <a:rPr sz="2000" dirty="0">
                <a:solidFill>
                  <a:prstClr val="black"/>
                </a:solidFill>
                <a:latin typeface="Arial"/>
                <a:cs typeface="Arial"/>
              </a:rPr>
              <a:t>и</a:t>
            </a:r>
            <a:r>
              <a:rPr sz="2000" spc="-10" dirty="0">
                <a:solidFill>
                  <a:prstClr val="black"/>
                </a:solidFill>
                <a:latin typeface="Arial"/>
                <a:cs typeface="Arial"/>
              </a:rPr>
              <a:t>л</a:t>
            </a:r>
            <a:r>
              <a:rPr sz="2000" dirty="0">
                <a:solidFill>
                  <a:prstClr val="black"/>
                </a:solidFill>
                <a:latin typeface="Arial"/>
                <a:cs typeface="Arial"/>
              </a:rPr>
              <a:t>и</a:t>
            </a:r>
            <a:r>
              <a:rPr sz="2000" spc="-25" dirty="0">
                <a:solidFill>
                  <a:prstClr val="black"/>
                </a:solidFill>
                <a:latin typeface="Arial"/>
                <a:cs typeface="Arial"/>
              </a:rPr>
              <a:t> </a:t>
            </a:r>
            <a:r>
              <a:rPr sz="2000" dirty="0">
                <a:solidFill>
                  <a:prstClr val="black"/>
                </a:solidFill>
                <a:latin typeface="Arial"/>
                <a:cs typeface="Arial"/>
              </a:rPr>
              <a:t>страны</a:t>
            </a:r>
            <a:r>
              <a:rPr sz="2000" spc="-30" dirty="0">
                <a:solidFill>
                  <a:prstClr val="black"/>
                </a:solidFill>
                <a:latin typeface="Arial"/>
                <a:cs typeface="Arial"/>
              </a:rPr>
              <a:t> </a:t>
            </a:r>
            <a:r>
              <a:rPr sz="2000" dirty="0">
                <a:solidFill>
                  <a:prstClr val="black"/>
                </a:solidFill>
                <a:latin typeface="Arial"/>
                <a:cs typeface="Arial"/>
              </a:rPr>
              <a:t>е</a:t>
            </a:r>
            <a:r>
              <a:rPr sz="2000" spc="-50" dirty="0">
                <a:solidFill>
                  <a:prstClr val="black"/>
                </a:solidFill>
                <a:latin typeface="Arial"/>
                <a:cs typeface="Arial"/>
              </a:rPr>
              <a:t>г</a:t>
            </a:r>
            <a:r>
              <a:rPr sz="2000" dirty="0">
                <a:solidFill>
                  <a:prstClr val="black"/>
                </a:solidFill>
                <a:latin typeface="Arial"/>
                <a:cs typeface="Arial"/>
              </a:rPr>
              <a:t>о</a:t>
            </a:r>
            <a:r>
              <a:rPr sz="2000" spc="-15"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роис</a:t>
            </a:r>
            <a:r>
              <a:rPr sz="2000" spc="-25" dirty="0">
                <a:solidFill>
                  <a:prstClr val="black"/>
                </a:solidFill>
                <a:latin typeface="Arial"/>
                <a:cs typeface="Arial"/>
              </a:rPr>
              <a:t>хо</a:t>
            </a:r>
            <a:r>
              <a:rPr sz="2000" dirty="0">
                <a:solidFill>
                  <a:prstClr val="black"/>
                </a:solidFill>
                <a:latin typeface="Arial"/>
                <a:cs typeface="Arial"/>
              </a:rPr>
              <a:t>ждения</a:t>
            </a:r>
            <a:endParaRPr sz="2000">
              <a:solidFill>
                <a:prstClr val="black"/>
              </a:solidFill>
              <a:latin typeface="Arial"/>
              <a:cs typeface="Arial"/>
            </a:endParaRPr>
          </a:p>
          <a:p>
            <a:pPr marL="355600" indent="-342900">
              <a:spcBef>
                <a:spcPts val="480"/>
              </a:spcBef>
              <a:buFont typeface="Wingdings"/>
              <a:buChar char=""/>
              <a:tabLst>
                <a:tab pos="355600" algn="l"/>
              </a:tabLst>
            </a:pPr>
            <a:r>
              <a:rPr sz="2000" spc="-30" dirty="0">
                <a:solidFill>
                  <a:prstClr val="black"/>
                </a:solidFill>
                <a:latin typeface="Arial"/>
                <a:cs typeface="Arial"/>
              </a:rPr>
              <a:t>Е</a:t>
            </a:r>
            <a:r>
              <a:rPr sz="2000" dirty="0">
                <a:solidFill>
                  <a:prstClr val="black"/>
                </a:solidFill>
                <a:latin typeface="Arial"/>
                <a:cs typeface="Arial"/>
              </a:rPr>
              <a:t>сли</a:t>
            </a:r>
            <a:r>
              <a:rPr sz="2000" spc="-35" dirty="0">
                <a:solidFill>
                  <a:prstClr val="black"/>
                </a:solidFill>
                <a:latin typeface="Arial"/>
                <a:cs typeface="Arial"/>
              </a:rPr>
              <a:t> </a:t>
            </a:r>
            <a:r>
              <a:rPr sz="2000" dirty="0">
                <a:solidFill>
                  <a:prstClr val="black"/>
                </a:solidFill>
                <a:latin typeface="Arial"/>
                <a:cs typeface="Arial"/>
              </a:rPr>
              <a:t>заяв</a:t>
            </a:r>
            <a:r>
              <a:rPr sz="2000" spc="40" dirty="0">
                <a:solidFill>
                  <a:prstClr val="black"/>
                </a:solidFill>
                <a:latin typeface="Arial"/>
                <a:cs typeface="Arial"/>
              </a:rPr>
              <a:t>к</a:t>
            </a:r>
            <a:r>
              <a:rPr sz="2000" dirty="0">
                <a:solidFill>
                  <a:prstClr val="black"/>
                </a:solidFill>
                <a:latin typeface="Arial"/>
                <a:cs typeface="Arial"/>
              </a:rPr>
              <a:t>а</a:t>
            </a:r>
            <a:r>
              <a:rPr sz="2000" spc="-30" dirty="0">
                <a:solidFill>
                  <a:prstClr val="black"/>
                </a:solidFill>
                <a:latin typeface="Arial"/>
                <a:cs typeface="Arial"/>
              </a:rPr>
              <a:t> </a:t>
            </a:r>
            <a:r>
              <a:rPr sz="2000" dirty="0">
                <a:solidFill>
                  <a:prstClr val="black"/>
                </a:solidFill>
                <a:latin typeface="Arial"/>
                <a:cs typeface="Arial"/>
              </a:rPr>
              <a:t>не </a:t>
            </a:r>
            <a:r>
              <a:rPr sz="2000" spc="-55" dirty="0">
                <a:solidFill>
                  <a:prstClr val="black"/>
                </a:solidFill>
                <a:latin typeface="Arial"/>
                <a:cs typeface="Arial"/>
              </a:rPr>
              <a:t>о</a:t>
            </a:r>
            <a:r>
              <a:rPr sz="2000" dirty="0">
                <a:solidFill>
                  <a:prstClr val="black"/>
                </a:solidFill>
                <a:latin typeface="Arial"/>
                <a:cs typeface="Arial"/>
              </a:rPr>
              <a:t>т</a:t>
            </a:r>
            <a:r>
              <a:rPr sz="2000" spc="10" dirty="0">
                <a:solidFill>
                  <a:prstClr val="black"/>
                </a:solidFill>
                <a:latin typeface="Arial"/>
                <a:cs typeface="Arial"/>
              </a:rPr>
              <a:t>к</a:t>
            </a:r>
            <a:r>
              <a:rPr sz="2000" spc="15" dirty="0">
                <a:solidFill>
                  <a:prstClr val="black"/>
                </a:solidFill>
                <a:latin typeface="Arial"/>
                <a:cs typeface="Arial"/>
              </a:rPr>
              <a:t>л</a:t>
            </a:r>
            <a:r>
              <a:rPr sz="2000" dirty="0">
                <a:solidFill>
                  <a:prstClr val="black"/>
                </a:solidFill>
                <a:latin typeface="Arial"/>
                <a:cs typeface="Arial"/>
              </a:rPr>
              <a:t>он</a:t>
            </a:r>
            <a:r>
              <a:rPr sz="2000" spc="-10" dirty="0">
                <a:solidFill>
                  <a:prstClr val="black"/>
                </a:solidFill>
                <a:latin typeface="Arial"/>
                <a:cs typeface="Arial"/>
              </a:rPr>
              <a:t>я</a:t>
            </a:r>
            <a:r>
              <a:rPr sz="2000" spc="-75" dirty="0">
                <a:solidFill>
                  <a:prstClr val="black"/>
                </a:solidFill>
                <a:latin typeface="Arial"/>
                <a:cs typeface="Arial"/>
              </a:rPr>
              <a:t>е</a:t>
            </a:r>
            <a:r>
              <a:rPr sz="2000" spc="-30" dirty="0">
                <a:solidFill>
                  <a:prstClr val="black"/>
                </a:solidFill>
                <a:latin typeface="Arial"/>
                <a:cs typeface="Arial"/>
              </a:rPr>
              <a:t>т</a:t>
            </a:r>
            <a:r>
              <a:rPr sz="2000" dirty="0">
                <a:solidFill>
                  <a:prstClr val="black"/>
                </a:solidFill>
                <a:latin typeface="Arial"/>
                <a:cs typeface="Arial"/>
              </a:rPr>
              <a:t>ся</a:t>
            </a:r>
            <a:r>
              <a:rPr sz="2000" spc="-20"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римен</a:t>
            </a:r>
            <a:r>
              <a:rPr sz="2000" spc="-10" dirty="0">
                <a:solidFill>
                  <a:prstClr val="black"/>
                </a:solidFill>
                <a:latin typeface="Arial"/>
                <a:cs typeface="Arial"/>
              </a:rPr>
              <a:t>я</a:t>
            </a:r>
            <a:r>
              <a:rPr sz="2000" spc="-50" dirty="0">
                <a:solidFill>
                  <a:prstClr val="black"/>
                </a:solidFill>
                <a:latin typeface="Arial"/>
                <a:cs typeface="Arial"/>
              </a:rPr>
              <a:t>ю</a:t>
            </a:r>
            <a:r>
              <a:rPr sz="2000" spc="-30" dirty="0">
                <a:solidFill>
                  <a:prstClr val="black"/>
                </a:solidFill>
                <a:latin typeface="Arial"/>
                <a:cs typeface="Arial"/>
              </a:rPr>
              <a:t>т</a:t>
            </a:r>
            <a:r>
              <a:rPr sz="2000" dirty="0">
                <a:solidFill>
                  <a:prstClr val="black"/>
                </a:solidFill>
                <a:latin typeface="Arial"/>
                <a:cs typeface="Arial"/>
              </a:rPr>
              <a:t>ся </a:t>
            </a:r>
            <a:r>
              <a:rPr sz="2000" spc="-15" dirty="0">
                <a:solidFill>
                  <a:prstClr val="black"/>
                </a:solidFill>
                <a:latin typeface="Arial"/>
                <a:cs typeface="Arial"/>
              </a:rPr>
              <a:t>п</a:t>
            </a:r>
            <a:r>
              <a:rPr sz="2000" dirty="0">
                <a:solidFill>
                  <a:prstClr val="black"/>
                </a:solidFill>
                <a:latin typeface="Arial"/>
                <a:cs typeface="Arial"/>
              </a:rPr>
              <a:t>референции</a:t>
            </a:r>
            <a:r>
              <a:rPr sz="2000" spc="-20"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о Пр</a:t>
            </a:r>
            <a:r>
              <a:rPr sz="2000" spc="-10" dirty="0">
                <a:solidFill>
                  <a:prstClr val="black"/>
                </a:solidFill>
                <a:latin typeface="Arial"/>
                <a:cs typeface="Arial"/>
              </a:rPr>
              <a:t>и</a:t>
            </a:r>
            <a:r>
              <a:rPr sz="2000" spc="40" dirty="0">
                <a:solidFill>
                  <a:prstClr val="black"/>
                </a:solidFill>
                <a:latin typeface="Arial"/>
                <a:cs typeface="Arial"/>
              </a:rPr>
              <a:t>к</a:t>
            </a:r>
            <a:r>
              <a:rPr sz="2000" spc="-25" dirty="0">
                <a:solidFill>
                  <a:prstClr val="black"/>
                </a:solidFill>
                <a:latin typeface="Arial"/>
                <a:cs typeface="Arial"/>
              </a:rPr>
              <a:t>а</a:t>
            </a:r>
            <a:r>
              <a:rPr sz="2000" spc="-20" dirty="0">
                <a:solidFill>
                  <a:prstClr val="black"/>
                </a:solidFill>
                <a:latin typeface="Arial"/>
                <a:cs typeface="Arial"/>
              </a:rPr>
              <a:t>з</a:t>
            </a:r>
            <a:r>
              <a:rPr sz="2000" spc="10" dirty="0">
                <a:solidFill>
                  <a:prstClr val="black"/>
                </a:solidFill>
                <a:latin typeface="Arial"/>
                <a:cs typeface="Arial"/>
              </a:rPr>
              <a:t>у</a:t>
            </a:r>
            <a:r>
              <a:rPr sz="2000" dirty="0">
                <a:solidFill>
                  <a:prstClr val="black"/>
                </a:solidFill>
                <a:latin typeface="Arial"/>
                <a:cs typeface="Arial"/>
              </a:rPr>
              <a:t>-155</a:t>
            </a:r>
            <a:endParaRPr sz="2000">
              <a:solidFill>
                <a:prstClr val="black"/>
              </a:solidFill>
              <a:latin typeface="Arial"/>
              <a:cs typeface="Arial"/>
            </a:endParaRPr>
          </a:p>
        </p:txBody>
      </p:sp>
      <p:sp>
        <p:nvSpPr>
          <p:cNvPr id="4" name="object 4"/>
          <p:cNvSpPr/>
          <p:nvPr/>
        </p:nvSpPr>
        <p:spPr>
          <a:xfrm>
            <a:off x="3271822" y="47499"/>
            <a:ext cx="5872480" cy="575310"/>
          </a:xfrm>
          <a:custGeom>
            <a:avLst/>
            <a:gdLst/>
            <a:ahLst/>
            <a:cxnLst/>
            <a:rect l="l" t="t" r="r" b="b"/>
            <a:pathLst>
              <a:path w="5872480" h="575310">
                <a:moveTo>
                  <a:pt x="3787672" y="520700"/>
                </a:moveTo>
                <a:lnTo>
                  <a:pt x="2252804" y="520700"/>
                </a:lnTo>
                <a:lnTo>
                  <a:pt x="2271007" y="524510"/>
                </a:lnTo>
                <a:lnTo>
                  <a:pt x="2309924" y="532130"/>
                </a:lnTo>
                <a:lnTo>
                  <a:pt x="2330593" y="534669"/>
                </a:lnTo>
                <a:lnTo>
                  <a:pt x="2352038" y="538480"/>
                </a:lnTo>
                <a:lnTo>
                  <a:pt x="2397170" y="543560"/>
                </a:lnTo>
                <a:lnTo>
                  <a:pt x="2576299" y="561340"/>
                </a:lnTo>
                <a:lnTo>
                  <a:pt x="2604276" y="562610"/>
                </a:lnTo>
                <a:lnTo>
                  <a:pt x="2632784" y="565150"/>
                </a:lnTo>
                <a:lnTo>
                  <a:pt x="2898126" y="575310"/>
                </a:lnTo>
                <a:lnTo>
                  <a:pt x="3115735" y="575310"/>
                </a:lnTo>
                <a:lnTo>
                  <a:pt x="3186531" y="574040"/>
                </a:lnTo>
                <a:lnTo>
                  <a:pt x="3323739" y="568960"/>
                </a:lnTo>
                <a:lnTo>
                  <a:pt x="3453128" y="561340"/>
                </a:lnTo>
                <a:lnTo>
                  <a:pt x="3572334" y="551180"/>
                </a:lnTo>
                <a:lnTo>
                  <a:pt x="3678989" y="538480"/>
                </a:lnTo>
                <a:lnTo>
                  <a:pt x="3726871" y="532130"/>
                </a:lnTo>
                <a:lnTo>
                  <a:pt x="3770728" y="524510"/>
                </a:lnTo>
                <a:lnTo>
                  <a:pt x="3787672" y="520700"/>
                </a:lnTo>
                <a:close/>
              </a:path>
              <a:path w="5872480" h="575310">
                <a:moveTo>
                  <a:pt x="1570006" y="50800"/>
                </a:moveTo>
                <a:lnTo>
                  <a:pt x="1325323" y="50800"/>
                </a:lnTo>
                <a:lnTo>
                  <a:pt x="1109601" y="58419"/>
                </a:lnTo>
                <a:lnTo>
                  <a:pt x="1043171" y="62229"/>
                </a:lnTo>
                <a:lnTo>
                  <a:pt x="919744" y="72389"/>
                </a:lnTo>
                <a:lnTo>
                  <a:pt x="863154" y="78739"/>
                </a:lnTo>
                <a:lnTo>
                  <a:pt x="761234" y="91439"/>
                </a:lnTo>
                <a:lnTo>
                  <a:pt x="716310" y="99059"/>
                </a:lnTo>
                <a:lnTo>
                  <a:pt x="675681" y="106679"/>
                </a:lnTo>
                <a:lnTo>
                  <a:pt x="608120" y="123189"/>
                </a:lnTo>
                <a:lnTo>
                  <a:pt x="560174" y="140969"/>
                </a:lnTo>
                <a:lnTo>
                  <a:pt x="528584" y="168909"/>
                </a:lnTo>
                <a:lnTo>
                  <a:pt x="529621" y="179069"/>
                </a:lnTo>
                <a:lnTo>
                  <a:pt x="536780" y="189229"/>
                </a:lnTo>
                <a:lnTo>
                  <a:pt x="531827" y="190499"/>
                </a:lnTo>
                <a:lnTo>
                  <a:pt x="503812" y="191769"/>
                </a:lnTo>
                <a:lnTo>
                  <a:pt x="476142" y="191769"/>
                </a:lnTo>
                <a:lnTo>
                  <a:pt x="319534" y="199389"/>
                </a:lnTo>
                <a:lnTo>
                  <a:pt x="295361" y="201929"/>
                </a:lnTo>
                <a:lnTo>
                  <a:pt x="271842" y="203199"/>
                </a:lnTo>
                <a:lnTo>
                  <a:pt x="249016" y="205739"/>
                </a:lnTo>
                <a:lnTo>
                  <a:pt x="226920" y="207009"/>
                </a:lnTo>
                <a:lnTo>
                  <a:pt x="205594" y="209549"/>
                </a:lnTo>
                <a:lnTo>
                  <a:pt x="146621" y="217169"/>
                </a:lnTo>
                <a:lnTo>
                  <a:pt x="128759" y="220979"/>
                </a:lnTo>
                <a:lnTo>
                  <a:pt x="95962" y="226059"/>
                </a:lnTo>
                <a:lnTo>
                  <a:pt x="81104" y="229869"/>
                </a:lnTo>
                <a:lnTo>
                  <a:pt x="58243" y="236219"/>
                </a:lnTo>
                <a:lnTo>
                  <a:pt x="39232" y="241299"/>
                </a:lnTo>
                <a:lnTo>
                  <a:pt x="4745" y="259079"/>
                </a:lnTo>
                <a:lnTo>
                  <a:pt x="0" y="271780"/>
                </a:lnTo>
                <a:lnTo>
                  <a:pt x="2937" y="278130"/>
                </a:lnTo>
                <a:lnTo>
                  <a:pt x="9342" y="284480"/>
                </a:lnTo>
                <a:lnTo>
                  <a:pt x="19160" y="289559"/>
                </a:lnTo>
                <a:lnTo>
                  <a:pt x="32336" y="295909"/>
                </a:lnTo>
                <a:lnTo>
                  <a:pt x="48816" y="300989"/>
                </a:lnTo>
                <a:lnTo>
                  <a:pt x="68546" y="307339"/>
                </a:lnTo>
                <a:lnTo>
                  <a:pt x="91471" y="312420"/>
                </a:lnTo>
                <a:lnTo>
                  <a:pt x="117537" y="317499"/>
                </a:lnTo>
                <a:lnTo>
                  <a:pt x="146689" y="322580"/>
                </a:lnTo>
                <a:lnTo>
                  <a:pt x="178872" y="326389"/>
                </a:lnTo>
                <a:lnTo>
                  <a:pt x="214032" y="331470"/>
                </a:lnTo>
                <a:lnTo>
                  <a:pt x="252116" y="335280"/>
                </a:lnTo>
                <a:lnTo>
                  <a:pt x="293067" y="337820"/>
                </a:lnTo>
                <a:lnTo>
                  <a:pt x="265299" y="342899"/>
                </a:lnTo>
                <a:lnTo>
                  <a:pt x="211474" y="353059"/>
                </a:lnTo>
                <a:lnTo>
                  <a:pt x="171120" y="364489"/>
                </a:lnTo>
                <a:lnTo>
                  <a:pt x="135351" y="384809"/>
                </a:lnTo>
                <a:lnTo>
                  <a:pt x="132559" y="393699"/>
                </a:lnTo>
                <a:lnTo>
                  <a:pt x="133716" y="397509"/>
                </a:lnTo>
                <a:lnTo>
                  <a:pt x="170408" y="420369"/>
                </a:lnTo>
                <a:lnTo>
                  <a:pt x="188603" y="425450"/>
                </a:lnTo>
                <a:lnTo>
                  <a:pt x="209977" y="431800"/>
                </a:lnTo>
                <a:lnTo>
                  <a:pt x="234361" y="436880"/>
                </a:lnTo>
                <a:lnTo>
                  <a:pt x="261586" y="441959"/>
                </a:lnTo>
                <a:lnTo>
                  <a:pt x="291480" y="445769"/>
                </a:lnTo>
                <a:lnTo>
                  <a:pt x="323874" y="450850"/>
                </a:lnTo>
                <a:lnTo>
                  <a:pt x="395484" y="458469"/>
                </a:lnTo>
                <a:lnTo>
                  <a:pt x="561227" y="468630"/>
                </a:lnTo>
                <a:lnTo>
                  <a:pt x="652643" y="471169"/>
                </a:lnTo>
                <a:lnTo>
                  <a:pt x="800305" y="471169"/>
                </a:lnTo>
                <a:lnTo>
                  <a:pt x="803988" y="472439"/>
                </a:lnTo>
                <a:lnTo>
                  <a:pt x="855280" y="482600"/>
                </a:lnTo>
                <a:lnTo>
                  <a:pt x="907600" y="491489"/>
                </a:lnTo>
                <a:lnTo>
                  <a:pt x="964387" y="500380"/>
                </a:lnTo>
                <a:lnTo>
                  <a:pt x="1025269" y="508000"/>
                </a:lnTo>
                <a:lnTo>
                  <a:pt x="1157828" y="520700"/>
                </a:lnTo>
                <a:lnTo>
                  <a:pt x="1302303" y="530860"/>
                </a:lnTo>
                <a:lnTo>
                  <a:pt x="1378080" y="534669"/>
                </a:lnTo>
                <a:lnTo>
                  <a:pt x="1534852" y="539750"/>
                </a:lnTo>
                <a:lnTo>
                  <a:pt x="1615103" y="541019"/>
                </a:lnTo>
                <a:lnTo>
                  <a:pt x="1777478" y="541019"/>
                </a:lnTo>
                <a:lnTo>
                  <a:pt x="1939870" y="538480"/>
                </a:lnTo>
                <a:lnTo>
                  <a:pt x="2020142" y="534669"/>
                </a:lnTo>
                <a:lnTo>
                  <a:pt x="2099303" y="532130"/>
                </a:lnTo>
                <a:lnTo>
                  <a:pt x="2176981" y="527050"/>
                </a:lnTo>
                <a:lnTo>
                  <a:pt x="2252804" y="520700"/>
                </a:lnTo>
                <a:lnTo>
                  <a:pt x="3787672" y="520700"/>
                </a:lnTo>
                <a:lnTo>
                  <a:pt x="3810265" y="515619"/>
                </a:lnTo>
                <a:lnTo>
                  <a:pt x="3845185" y="506730"/>
                </a:lnTo>
                <a:lnTo>
                  <a:pt x="3875193" y="497839"/>
                </a:lnTo>
                <a:lnTo>
                  <a:pt x="3899994" y="488950"/>
                </a:lnTo>
                <a:lnTo>
                  <a:pt x="4728159" y="488950"/>
                </a:lnTo>
                <a:lnTo>
                  <a:pt x="4778796" y="485139"/>
                </a:lnTo>
                <a:lnTo>
                  <a:pt x="4871369" y="474980"/>
                </a:lnTo>
                <a:lnTo>
                  <a:pt x="4912896" y="468630"/>
                </a:lnTo>
                <a:lnTo>
                  <a:pt x="4950977" y="462280"/>
                </a:lnTo>
                <a:lnTo>
                  <a:pt x="5015981" y="448309"/>
                </a:lnTo>
                <a:lnTo>
                  <a:pt x="5064745" y="433069"/>
                </a:lnTo>
                <a:lnTo>
                  <a:pt x="5103858" y="408939"/>
                </a:lnTo>
                <a:lnTo>
                  <a:pt x="5107002" y="400049"/>
                </a:lnTo>
                <a:lnTo>
                  <a:pt x="5130521" y="400049"/>
                </a:lnTo>
                <a:lnTo>
                  <a:pt x="5153904" y="398780"/>
                </a:lnTo>
                <a:lnTo>
                  <a:pt x="5177139" y="398780"/>
                </a:lnTo>
                <a:lnTo>
                  <a:pt x="5200217" y="397509"/>
                </a:lnTo>
                <a:lnTo>
                  <a:pt x="5223125" y="397509"/>
                </a:lnTo>
                <a:lnTo>
                  <a:pt x="5268393" y="394970"/>
                </a:lnTo>
                <a:lnTo>
                  <a:pt x="5290731" y="394970"/>
                </a:lnTo>
                <a:lnTo>
                  <a:pt x="5399027" y="388620"/>
                </a:lnTo>
                <a:lnTo>
                  <a:pt x="5419933" y="386080"/>
                </a:lnTo>
                <a:lnTo>
                  <a:pt x="5480947" y="382270"/>
                </a:lnTo>
                <a:lnTo>
                  <a:pt x="5500682" y="379730"/>
                </a:lnTo>
                <a:lnTo>
                  <a:pt x="5520098" y="378459"/>
                </a:lnTo>
                <a:lnTo>
                  <a:pt x="5539183" y="375920"/>
                </a:lnTo>
                <a:lnTo>
                  <a:pt x="5597423" y="369570"/>
                </a:lnTo>
                <a:lnTo>
                  <a:pt x="5650689" y="363220"/>
                </a:lnTo>
                <a:lnTo>
                  <a:pt x="5698938" y="355599"/>
                </a:lnTo>
                <a:lnTo>
                  <a:pt x="5742125" y="347980"/>
                </a:lnTo>
                <a:lnTo>
                  <a:pt x="5813141" y="331470"/>
                </a:lnTo>
                <a:lnTo>
                  <a:pt x="5863386" y="313689"/>
                </a:lnTo>
                <a:lnTo>
                  <a:pt x="5872177" y="308609"/>
                </a:lnTo>
                <a:lnTo>
                  <a:pt x="5872177" y="248919"/>
                </a:lnTo>
                <a:lnTo>
                  <a:pt x="5823088" y="229869"/>
                </a:lnTo>
                <a:lnTo>
                  <a:pt x="5752848" y="212089"/>
                </a:lnTo>
                <a:lnTo>
                  <a:pt x="5709109" y="203199"/>
                </a:lnTo>
                <a:lnTo>
                  <a:pt x="5720077" y="200659"/>
                </a:lnTo>
                <a:lnTo>
                  <a:pt x="5755746" y="182879"/>
                </a:lnTo>
                <a:lnTo>
                  <a:pt x="5767952" y="167639"/>
                </a:lnTo>
                <a:lnTo>
                  <a:pt x="5767057" y="160019"/>
                </a:lnTo>
                <a:lnTo>
                  <a:pt x="5719897" y="130809"/>
                </a:lnTo>
                <a:lnTo>
                  <a:pt x="5672009" y="116839"/>
                </a:lnTo>
                <a:lnTo>
                  <a:pt x="5609319" y="105409"/>
                </a:lnTo>
                <a:lnTo>
                  <a:pt x="5572753" y="99059"/>
                </a:lnTo>
                <a:lnTo>
                  <a:pt x="5489833" y="88900"/>
                </a:lnTo>
                <a:lnTo>
                  <a:pt x="5342963" y="77469"/>
                </a:lnTo>
                <a:lnTo>
                  <a:pt x="5231589" y="72389"/>
                </a:lnTo>
                <a:lnTo>
                  <a:pt x="5231262" y="72389"/>
                </a:lnTo>
                <a:lnTo>
                  <a:pt x="5226207" y="68579"/>
                </a:lnTo>
                <a:lnTo>
                  <a:pt x="5224209" y="67309"/>
                </a:lnTo>
                <a:lnTo>
                  <a:pt x="1915238" y="67309"/>
                </a:lnTo>
                <a:lnTo>
                  <a:pt x="1888330" y="64769"/>
                </a:lnTo>
                <a:lnTo>
                  <a:pt x="1861001" y="63500"/>
                </a:lnTo>
                <a:lnTo>
                  <a:pt x="1833276" y="60959"/>
                </a:lnTo>
                <a:lnTo>
                  <a:pt x="1630186" y="52069"/>
                </a:lnTo>
                <a:lnTo>
                  <a:pt x="1600183" y="52069"/>
                </a:lnTo>
                <a:lnTo>
                  <a:pt x="1570006" y="50800"/>
                </a:lnTo>
                <a:close/>
              </a:path>
              <a:path w="5872480" h="575310">
                <a:moveTo>
                  <a:pt x="4728159" y="488950"/>
                </a:moveTo>
                <a:lnTo>
                  <a:pt x="3899994" y="488950"/>
                </a:lnTo>
                <a:lnTo>
                  <a:pt x="4056310" y="499109"/>
                </a:lnTo>
                <a:lnTo>
                  <a:pt x="4076821" y="499109"/>
                </a:lnTo>
                <a:lnTo>
                  <a:pt x="4118366" y="501650"/>
                </a:lnTo>
                <a:lnTo>
                  <a:pt x="4139375" y="501650"/>
                </a:lnTo>
                <a:lnTo>
                  <a:pt x="4160526" y="502919"/>
                </a:lnTo>
                <a:lnTo>
                  <a:pt x="4203210" y="502919"/>
                </a:lnTo>
                <a:lnTo>
                  <a:pt x="4224720" y="504189"/>
                </a:lnTo>
                <a:lnTo>
                  <a:pt x="4376330" y="504189"/>
                </a:lnTo>
                <a:lnTo>
                  <a:pt x="4501386" y="501650"/>
                </a:lnTo>
                <a:lnTo>
                  <a:pt x="4619209" y="496569"/>
                </a:lnTo>
                <a:lnTo>
                  <a:pt x="4728159" y="488950"/>
                </a:lnTo>
                <a:close/>
              </a:path>
              <a:path w="5872480" h="575310">
                <a:moveTo>
                  <a:pt x="2621969" y="15239"/>
                </a:moveTo>
                <a:lnTo>
                  <a:pt x="2509325" y="15239"/>
                </a:lnTo>
                <a:lnTo>
                  <a:pt x="2398635" y="17779"/>
                </a:lnTo>
                <a:lnTo>
                  <a:pt x="2344657" y="20319"/>
                </a:lnTo>
                <a:lnTo>
                  <a:pt x="2291926" y="21589"/>
                </a:lnTo>
                <a:lnTo>
                  <a:pt x="2098539" y="36829"/>
                </a:lnTo>
                <a:lnTo>
                  <a:pt x="2055841" y="41909"/>
                </a:lnTo>
                <a:lnTo>
                  <a:pt x="2015909" y="48259"/>
                </a:lnTo>
                <a:lnTo>
                  <a:pt x="1978996" y="53339"/>
                </a:lnTo>
                <a:lnTo>
                  <a:pt x="1945355" y="59689"/>
                </a:lnTo>
                <a:lnTo>
                  <a:pt x="1915238" y="67309"/>
                </a:lnTo>
                <a:lnTo>
                  <a:pt x="5224209" y="67309"/>
                </a:lnTo>
                <a:lnTo>
                  <a:pt x="5220213" y="64769"/>
                </a:lnTo>
                <a:lnTo>
                  <a:pt x="5213294" y="62229"/>
                </a:lnTo>
                <a:lnTo>
                  <a:pt x="5205463" y="58419"/>
                </a:lnTo>
                <a:lnTo>
                  <a:pt x="5196735" y="55879"/>
                </a:lnTo>
                <a:lnTo>
                  <a:pt x="5187123" y="52069"/>
                </a:lnTo>
                <a:lnTo>
                  <a:pt x="5176642" y="49529"/>
                </a:lnTo>
                <a:lnTo>
                  <a:pt x="5165305" y="46989"/>
                </a:lnTo>
                <a:lnTo>
                  <a:pt x="5153126" y="43179"/>
                </a:lnTo>
                <a:lnTo>
                  <a:pt x="3067890" y="43179"/>
                </a:lnTo>
                <a:lnTo>
                  <a:pt x="3052259" y="41909"/>
                </a:lnTo>
                <a:lnTo>
                  <a:pt x="3040611" y="39369"/>
                </a:lnTo>
                <a:lnTo>
                  <a:pt x="2953137" y="30479"/>
                </a:lnTo>
                <a:lnTo>
                  <a:pt x="2939842" y="30479"/>
                </a:lnTo>
                <a:lnTo>
                  <a:pt x="2898853" y="26669"/>
                </a:lnTo>
                <a:lnTo>
                  <a:pt x="2845028" y="22859"/>
                </a:lnTo>
                <a:lnTo>
                  <a:pt x="2734545" y="17779"/>
                </a:lnTo>
                <a:lnTo>
                  <a:pt x="2621969" y="15239"/>
                </a:lnTo>
                <a:close/>
              </a:path>
              <a:path w="5872480" h="575310">
                <a:moveTo>
                  <a:pt x="3684577" y="0"/>
                </a:moveTo>
                <a:lnTo>
                  <a:pt x="3500557" y="0"/>
                </a:lnTo>
                <a:lnTo>
                  <a:pt x="3455778" y="1269"/>
                </a:lnTo>
                <a:lnTo>
                  <a:pt x="3287732" y="11429"/>
                </a:lnTo>
                <a:lnTo>
                  <a:pt x="3179070" y="22859"/>
                </a:lnTo>
                <a:lnTo>
                  <a:pt x="3147253" y="27939"/>
                </a:lnTo>
                <a:lnTo>
                  <a:pt x="3117980" y="31750"/>
                </a:lnTo>
                <a:lnTo>
                  <a:pt x="3091458" y="38100"/>
                </a:lnTo>
                <a:lnTo>
                  <a:pt x="3067890" y="43179"/>
                </a:lnTo>
                <a:lnTo>
                  <a:pt x="5153126" y="43179"/>
                </a:lnTo>
                <a:lnTo>
                  <a:pt x="5140120" y="40639"/>
                </a:lnTo>
                <a:lnTo>
                  <a:pt x="5126300" y="38100"/>
                </a:lnTo>
                <a:lnTo>
                  <a:pt x="5096273" y="33019"/>
                </a:lnTo>
                <a:lnTo>
                  <a:pt x="5080095" y="30479"/>
                </a:lnTo>
                <a:lnTo>
                  <a:pt x="4069670" y="30479"/>
                </a:lnTo>
                <a:lnTo>
                  <a:pt x="4059267" y="27939"/>
                </a:lnTo>
                <a:lnTo>
                  <a:pt x="4037451" y="25400"/>
                </a:lnTo>
                <a:lnTo>
                  <a:pt x="4026053" y="22859"/>
                </a:lnTo>
                <a:lnTo>
                  <a:pt x="3895814" y="10159"/>
                </a:lnTo>
                <a:lnTo>
                  <a:pt x="3866593" y="7619"/>
                </a:lnTo>
                <a:lnTo>
                  <a:pt x="3776657" y="2539"/>
                </a:lnTo>
                <a:lnTo>
                  <a:pt x="3684577" y="0"/>
                </a:lnTo>
                <a:close/>
              </a:path>
              <a:path w="5872480" h="575310">
                <a:moveTo>
                  <a:pt x="4677609" y="0"/>
                </a:moveTo>
                <a:lnTo>
                  <a:pt x="4525183" y="0"/>
                </a:lnTo>
                <a:lnTo>
                  <a:pt x="4375620" y="3809"/>
                </a:lnTo>
                <a:lnTo>
                  <a:pt x="4280708" y="8889"/>
                </a:lnTo>
                <a:lnTo>
                  <a:pt x="4150342" y="20319"/>
                </a:lnTo>
                <a:lnTo>
                  <a:pt x="4074238" y="30479"/>
                </a:lnTo>
                <a:lnTo>
                  <a:pt x="5080095" y="30479"/>
                </a:lnTo>
                <a:lnTo>
                  <a:pt x="5027069" y="22859"/>
                </a:lnTo>
                <a:lnTo>
                  <a:pt x="4874078" y="8889"/>
                </a:lnTo>
                <a:lnTo>
                  <a:pt x="4727932" y="1269"/>
                </a:lnTo>
                <a:lnTo>
                  <a:pt x="4677609" y="0"/>
                </a:lnTo>
                <a:close/>
              </a:path>
            </a:pathLst>
          </a:custGeom>
          <a:solidFill>
            <a:srgbClr val="DCE6F1"/>
          </a:solidFill>
        </p:spPr>
        <p:txBody>
          <a:bodyPr wrap="square" lIns="0" tIns="0" rIns="0" bIns="0" rtlCol="0"/>
          <a:lstStyle/>
          <a:p>
            <a:endParaRPr smtClean="0">
              <a:solidFill>
                <a:prstClr val="black"/>
              </a:solidFill>
            </a:endParaRPr>
          </a:p>
        </p:txBody>
      </p:sp>
      <p:sp>
        <p:nvSpPr>
          <p:cNvPr id="5" name="object 5"/>
          <p:cNvSpPr/>
          <p:nvPr/>
        </p:nvSpPr>
        <p:spPr>
          <a:xfrm>
            <a:off x="3800407" y="46328"/>
            <a:ext cx="5344160" cy="249554"/>
          </a:xfrm>
          <a:custGeom>
            <a:avLst/>
            <a:gdLst/>
            <a:ahLst/>
            <a:cxnLst/>
            <a:rect l="l" t="t" r="r" b="b"/>
            <a:pathLst>
              <a:path w="5344159" h="249554">
                <a:moveTo>
                  <a:pt x="8195" y="189764"/>
                </a:moveTo>
                <a:lnTo>
                  <a:pt x="1036" y="179751"/>
                </a:lnTo>
                <a:lnTo>
                  <a:pt x="0" y="169854"/>
                </a:lnTo>
                <a:lnTo>
                  <a:pt x="4881" y="160108"/>
                </a:lnTo>
                <a:lnTo>
                  <a:pt x="53009" y="132129"/>
                </a:lnTo>
                <a:lnTo>
                  <a:pt x="110965" y="114880"/>
                </a:lnTo>
                <a:lnTo>
                  <a:pt x="187725" y="99086"/>
                </a:lnTo>
                <a:lnTo>
                  <a:pt x="232649" y="91822"/>
                </a:lnTo>
                <a:lnTo>
                  <a:pt x="281665" y="85028"/>
                </a:lnTo>
                <a:lnTo>
                  <a:pt x="334569" y="78740"/>
                </a:lnTo>
                <a:lnTo>
                  <a:pt x="391159" y="72992"/>
                </a:lnTo>
                <a:lnTo>
                  <a:pt x="451232" y="67820"/>
                </a:lnTo>
                <a:lnTo>
                  <a:pt x="514586" y="63259"/>
                </a:lnTo>
                <a:lnTo>
                  <a:pt x="581016" y="59346"/>
                </a:lnTo>
                <a:lnTo>
                  <a:pt x="650320" y="56115"/>
                </a:lnTo>
                <a:lnTo>
                  <a:pt x="722295" y="53602"/>
                </a:lnTo>
                <a:lnTo>
                  <a:pt x="796738" y="51842"/>
                </a:lnTo>
                <a:lnTo>
                  <a:pt x="858107" y="51010"/>
                </a:lnTo>
                <a:lnTo>
                  <a:pt x="919476" y="50723"/>
                </a:lnTo>
                <a:lnTo>
                  <a:pt x="950098" y="50782"/>
                </a:lnTo>
                <a:lnTo>
                  <a:pt x="1011096" y="51302"/>
                </a:lnTo>
                <a:lnTo>
                  <a:pt x="1071598" y="52355"/>
                </a:lnTo>
                <a:lnTo>
                  <a:pt x="1131407" y="53936"/>
                </a:lnTo>
                <a:lnTo>
                  <a:pt x="1190324" y="56040"/>
                </a:lnTo>
                <a:lnTo>
                  <a:pt x="1248151" y="58664"/>
                </a:lnTo>
                <a:lnTo>
                  <a:pt x="1304691" y="61802"/>
                </a:lnTo>
                <a:lnTo>
                  <a:pt x="1359745" y="65449"/>
                </a:lnTo>
                <a:lnTo>
                  <a:pt x="1386653" y="67463"/>
                </a:lnTo>
                <a:lnTo>
                  <a:pt x="1416770" y="60598"/>
                </a:lnTo>
                <a:lnTo>
                  <a:pt x="1487324" y="48229"/>
                </a:lnTo>
                <a:lnTo>
                  <a:pt x="1527256" y="42745"/>
                </a:lnTo>
                <a:lnTo>
                  <a:pt x="1569954" y="37743"/>
                </a:lnTo>
                <a:lnTo>
                  <a:pt x="1615164" y="33231"/>
                </a:lnTo>
                <a:lnTo>
                  <a:pt x="1662634" y="29220"/>
                </a:lnTo>
                <a:lnTo>
                  <a:pt x="1712110" y="25721"/>
                </a:lnTo>
                <a:lnTo>
                  <a:pt x="1763341" y="22744"/>
                </a:lnTo>
                <a:lnTo>
                  <a:pt x="1816072" y="20298"/>
                </a:lnTo>
                <a:lnTo>
                  <a:pt x="1870051" y="18394"/>
                </a:lnTo>
                <a:lnTo>
                  <a:pt x="1925024" y="17043"/>
                </a:lnTo>
                <a:lnTo>
                  <a:pt x="1980740" y="16253"/>
                </a:lnTo>
                <a:lnTo>
                  <a:pt x="2036944" y="16037"/>
                </a:lnTo>
                <a:lnTo>
                  <a:pt x="2093384" y="16403"/>
                </a:lnTo>
                <a:lnTo>
                  <a:pt x="2149807" y="17362"/>
                </a:lnTo>
                <a:lnTo>
                  <a:pt x="2205960" y="18924"/>
                </a:lnTo>
                <a:lnTo>
                  <a:pt x="2261590" y="21099"/>
                </a:lnTo>
                <a:lnTo>
                  <a:pt x="2316443" y="23898"/>
                </a:lnTo>
                <a:lnTo>
                  <a:pt x="2370268" y="27331"/>
                </a:lnTo>
                <a:lnTo>
                  <a:pt x="2411257" y="30492"/>
                </a:lnTo>
                <a:lnTo>
                  <a:pt x="2450563" y="33981"/>
                </a:lnTo>
                <a:lnTo>
                  <a:pt x="2500157" y="39113"/>
                </a:lnTo>
                <a:lnTo>
                  <a:pt x="2539305" y="43841"/>
                </a:lnTo>
                <a:lnTo>
                  <a:pt x="2562873" y="38149"/>
                </a:lnTo>
                <a:lnTo>
                  <a:pt x="2618668" y="27848"/>
                </a:lnTo>
                <a:lnTo>
                  <a:pt x="2684641" y="19050"/>
                </a:lnTo>
                <a:lnTo>
                  <a:pt x="2759148" y="11827"/>
                </a:lnTo>
                <a:lnTo>
                  <a:pt x="2799088" y="8829"/>
                </a:lnTo>
                <a:lnTo>
                  <a:pt x="2840546" y="6252"/>
                </a:lnTo>
                <a:lnTo>
                  <a:pt x="2883316" y="4105"/>
                </a:lnTo>
                <a:lnTo>
                  <a:pt x="2927193" y="2398"/>
                </a:lnTo>
                <a:lnTo>
                  <a:pt x="2971972" y="1138"/>
                </a:lnTo>
                <a:lnTo>
                  <a:pt x="3017446" y="336"/>
                </a:lnTo>
                <a:lnTo>
                  <a:pt x="3063411" y="0"/>
                </a:lnTo>
                <a:lnTo>
                  <a:pt x="3109662" y="139"/>
                </a:lnTo>
                <a:lnTo>
                  <a:pt x="3155993" y="762"/>
                </a:lnTo>
                <a:lnTo>
                  <a:pt x="3202198" y="1879"/>
                </a:lnTo>
                <a:lnTo>
                  <a:pt x="3248072" y="3498"/>
                </a:lnTo>
                <a:lnTo>
                  <a:pt x="3293411" y="5629"/>
                </a:lnTo>
                <a:lnTo>
                  <a:pt x="3338008" y="8281"/>
                </a:lnTo>
                <a:lnTo>
                  <a:pt x="3381476" y="11505"/>
                </a:lnTo>
                <a:lnTo>
                  <a:pt x="3422671" y="15188"/>
                </a:lnTo>
                <a:lnTo>
                  <a:pt x="3461400" y="19307"/>
                </a:lnTo>
                <a:lnTo>
                  <a:pt x="3508866" y="25435"/>
                </a:lnTo>
                <a:lnTo>
                  <a:pt x="3545653" y="31268"/>
                </a:lnTo>
                <a:lnTo>
                  <a:pt x="3582464" y="25949"/>
                </a:lnTo>
                <a:lnTo>
                  <a:pt x="3621757" y="21121"/>
                </a:lnTo>
                <a:lnTo>
                  <a:pt x="3663292" y="16786"/>
                </a:lnTo>
                <a:lnTo>
                  <a:pt x="3706827" y="12946"/>
                </a:lnTo>
                <a:lnTo>
                  <a:pt x="3752123" y="9604"/>
                </a:lnTo>
                <a:lnTo>
                  <a:pt x="3798939" y="6763"/>
                </a:lnTo>
                <a:lnTo>
                  <a:pt x="3847035" y="4425"/>
                </a:lnTo>
                <a:lnTo>
                  <a:pt x="3896171" y="2592"/>
                </a:lnTo>
                <a:lnTo>
                  <a:pt x="3946105" y="1268"/>
                </a:lnTo>
                <a:lnTo>
                  <a:pt x="3996598" y="454"/>
                </a:lnTo>
                <a:lnTo>
                  <a:pt x="4047409" y="154"/>
                </a:lnTo>
                <a:lnTo>
                  <a:pt x="4098298" y="370"/>
                </a:lnTo>
                <a:lnTo>
                  <a:pt x="4149024" y="1104"/>
                </a:lnTo>
                <a:lnTo>
                  <a:pt x="4199347" y="2360"/>
                </a:lnTo>
                <a:lnTo>
                  <a:pt x="4249027" y="4139"/>
                </a:lnTo>
                <a:lnTo>
                  <a:pt x="4297822" y="6445"/>
                </a:lnTo>
                <a:lnTo>
                  <a:pt x="4345493" y="9279"/>
                </a:lnTo>
                <a:lnTo>
                  <a:pt x="4391800" y="12645"/>
                </a:lnTo>
                <a:lnTo>
                  <a:pt x="4436501" y="16544"/>
                </a:lnTo>
                <a:lnTo>
                  <a:pt x="4479357" y="20981"/>
                </a:lnTo>
                <a:lnTo>
                  <a:pt x="4534574" y="27954"/>
                </a:lnTo>
                <a:lnTo>
                  <a:pt x="4583095" y="35667"/>
                </a:lnTo>
                <a:lnTo>
                  <a:pt x="4624542" y="44038"/>
                </a:lnTo>
                <a:lnTo>
                  <a:pt x="4668150" y="56086"/>
                </a:lnTo>
                <a:lnTo>
                  <a:pt x="4702677" y="72301"/>
                </a:lnTo>
                <a:lnTo>
                  <a:pt x="4703004" y="72543"/>
                </a:lnTo>
                <a:lnTo>
                  <a:pt x="4759949" y="74945"/>
                </a:lnTo>
                <a:lnTo>
                  <a:pt x="4814378" y="77904"/>
                </a:lnTo>
                <a:lnTo>
                  <a:pt x="4866158" y="81389"/>
                </a:lnTo>
                <a:lnTo>
                  <a:pt x="4915159" y="85370"/>
                </a:lnTo>
                <a:lnTo>
                  <a:pt x="4961249" y="89815"/>
                </a:lnTo>
                <a:lnTo>
                  <a:pt x="5004295" y="94694"/>
                </a:lnTo>
                <a:lnTo>
                  <a:pt x="5044168" y="99977"/>
                </a:lnTo>
                <a:lnTo>
                  <a:pt x="5113864" y="111633"/>
                </a:lnTo>
                <a:lnTo>
                  <a:pt x="5169284" y="124539"/>
                </a:lnTo>
                <a:lnTo>
                  <a:pt x="5209376" y="138450"/>
                </a:lnTo>
                <a:lnTo>
                  <a:pt x="5239367" y="168316"/>
                </a:lnTo>
                <a:lnTo>
                  <a:pt x="5235641" y="176030"/>
                </a:lnTo>
                <a:lnTo>
                  <a:pt x="5191492" y="200745"/>
                </a:lnTo>
                <a:lnTo>
                  <a:pt x="5180524" y="204369"/>
                </a:lnTo>
                <a:lnTo>
                  <a:pt x="5224263" y="212614"/>
                </a:lnTo>
                <a:lnTo>
                  <a:pt x="5262242" y="221165"/>
                </a:lnTo>
                <a:lnTo>
                  <a:pt x="5294503" y="229978"/>
                </a:lnTo>
                <a:lnTo>
                  <a:pt x="5321092" y="239008"/>
                </a:lnTo>
                <a:lnTo>
                  <a:pt x="5342050" y="248211"/>
                </a:lnTo>
                <a:lnTo>
                  <a:pt x="5343592" y="249147"/>
                </a:lnTo>
              </a:path>
            </a:pathLst>
          </a:custGeom>
          <a:ln w="25400">
            <a:solidFill>
              <a:srgbClr val="385D89"/>
            </a:solidFill>
          </a:ln>
        </p:spPr>
        <p:txBody>
          <a:bodyPr wrap="square" lIns="0" tIns="0" rIns="0" bIns="0" rtlCol="0"/>
          <a:lstStyle/>
          <a:p>
            <a:endParaRPr smtClean="0">
              <a:solidFill>
                <a:prstClr val="black"/>
              </a:solidFill>
            </a:endParaRPr>
          </a:p>
        </p:txBody>
      </p:sp>
      <p:sp>
        <p:nvSpPr>
          <p:cNvPr id="6" name="object 6"/>
          <p:cNvSpPr/>
          <p:nvPr/>
        </p:nvSpPr>
        <p:spPr>
          <a:xfrm>
            <a:off x="3271822" y="236093"/>
            <a:ext cx="5872480" cy="386715"/>
          </a:xfrm>
          <a:custGeom>
            <a:avLst/>
            <a:gdLst/>
            <a:ahLst/>
            <a:cxnLst/>
            <a:rect l="l" t="t" r="r" b="b"/>
            <a:pathLst>
              <a:path w="5872480" h="386715">
                <a:moveTo>
                  <a:pt x="5872177" y="119305"/>
                </a:moveTo>
                <a:lnTo>
                  <a:pt x="5813141" y="141737"/>
                </a:lnTo>
                <a:lnTo>
                  <a:pt x="5742125" y="158405"/>
                </a:lnTo>
                <a:lnTo>
                  <a:pt x="5698938" y="166222"/>
                </a:lnTo>
                <a:lnTo>
                  <a:pt x="5650689" y="173635"/>
                </a:lnTo>
                <a:lnTo>
                  <a:pt x="5597423" y="180599"/>
                </a:lnTo>
                <a:lnTo>
                  <a:pt x="5539183" y="187071"/>
                </a:lnTo>
                <a:lnTo>
                  <a:pt x="5500682" y="190784"/>
                </a:lnTo>
                <a:lnTo>
                  <a:pt x="5460903" y="194225"/>
                </a:lnTo>
                <a:lnTo>
                  <a:pt x="5419933" y="197387"/>
                </a:lnTo>
                <a:lnTo>
                  <a:pt x="5377856" y="200264"/>
                </a:lnTo>
                <a:lnTo>
                  <a:pt x="5334760" y="202850"/>
                </a:lnTo>
                <a:lnTo>
                  <a:pt x="5290731" y="205139"/>
                </a:lnTo>
                <a:lnTo>
                  <a:pt x="5245855" y="207125"/>
                </a:lnTo>
                <a:lnTo>
                  <a:pt x="5200217" y="208801"/>
                </a:lnTo>
                <a:lnTo>
                  <a:pt x="5153904" y="210161"/>
                </a:lnTo>
                <a:lnTo>
                  <a:pt x="5107002" y="211201"/>
                </a:lnTo>
                <a:lnTo>
                  <a:pt x="5103858" y="219816"/>
                </a:lnTo>
                <a:lnTo>
                  <a:pt x="5064745" y="244367"/>
                </a:lnTo>
                <a:lnTo>
                  <a:pt x="5015981" y="259386"/>
                </a:lnTo>
                <a:lnTo>
                  <a:pt x="4950977" y="273077"/>
                </a:lnTo>
                <a:lnTo>
                  <a:pt x="4912896" y="279357"/>
                </a:lnTo>
                <a:lnTo>
                  <a:pt x="4871369" y="285226"/>
                </a:lnTo>
                <a:lnTo>
                  <a:pt x="4826601" y="290655"/>
                </a:lnTo>
                <a:lnTo>
                  <a:pt x="4778796" y="295618"/>
                </a:lnTo>
                <a:lnTo>
                  <a:pt x="4728159" y="300088"/>
                </a:lnTo>
                <a:lnTo>
                  <a:pt x="4674895" y="304040"/>
                </a:lnTo>
                <a:lnTo>
                  <a:pt x="4619209" y="307445"/>
                </a:lnTo>
                <a:lnTo>
                  <a:pt x="4561304" y="310277"/>
                </a:lnTo>
                <a:lnTo>
                  <a:pt x="4501386" y="312509"/>
                </a:lnTo>
                <a:lnTo>
                  <a:pt x="4439660" y="314115"/>
                </a:lnTo>
                <a:lnTo>
                  <a:pt x="4376330" y="315068"/>
                </a:lnTo>
                <a:lnTo>
                  <a:pt x="4311601" y="315341"/>
                </a:lnTo>
                <a:lnTo>
                  <a:pt x="4289777" y="315281"/>
                </a:lnTo>
                <a:lnTo>
                  <a:pt x="4246325" y="314918"/>
                </a:lnTo>
                <a:lnTo>
                  <a:pt x="4203210" y="314235"/>
                </a:lnTo>
                <a:lnTo>
                  <a:pt x="4160526" y="313238"/>
                </a:lnTo>
                <a:lnTo>
                  <a:pt x="4118366" y="311933"/>
                </a:lnTo>
                <a:lnTo>
                  <a:pt x="4076821" y="310323"/>
                </a:lnTo>
                <a:lnTo>
                  <a:pt x="4035987" y="308415"/>
                </a:lnTo>
                <a:lnTo>
                  <a:pt x="3995954" y="306214"/>
                </a:lnTo>
                <a:lnTo>
                  <a:pt x="3956817" y="303726"/>
                </a:lnTo>
                <a:lnTo>
                  <a:pt x="3918669" y="300955"/>
                </a:lnTo>
                <a:lnTo>
                  <a:pt x="3899994" y="299466"/>
                </a:lnTo>
                <a:lnTo>
                  <a:pt x="3875193" y="308985"/>
                </a:lnTo>
                <a:lnTo>
                  <a:pt x="3810265" y="326671"/>
                </a:lnTo>
                <a:lnTo>
                  <a:pt x="3770728" y="334796"/>
                </a:lnTo>
                <a:lnTo>
                  <a:pt x="3726871" y="342413"/>
                </a:lnTo>
                <a:lnTo>
                  <a:pt x="3678989" y="349503"/>
                </a:lnTo>
                <a:lnTo>
                  <a:pt x="3627378" y="356043"/>
                </a:lnTo>
                <a:lnTo>
                  <a:pt x="3572334" y="362012"/>
                </a:lnTo>
                <a:lnTo>
                  <a:pt x="3514152" y="367391"/>
                </a:lnTo>
                <a:lnTo>
                  <a:pt x="3453128" y="372157"/>
                </a:lnTo>
                <a:lnTo>
                  <a:pt x="3389559" y="376290"/>
                </a:lnTo>
                <a:lnTo>
                  <a:pt x="3323739" y="379768"/>
                </a:lnTo>
                <a:lnTo>
                  <a:pt x="3255965" y="382571"/>
                </a:lnTo>
                <a:lnTo>
                  <a:pt x="3186531" y="384677"/>
                </a:lnTo>
                <a:lnTo>
                  <a:pt x="3115735" y="386066"/>
                </a:lnTo>
                <a:lnTo>
                  <a:pt x="3043872" y="386716"/>
                </a:lnTo>
                <a:lnTo>
                  <a:pt x="2971237" y="386606"/>
                </a:lnTo>
                <a:lnTo>
                  <a:pt x="2898126" y="385715"/>
                </a:lnTo>
                <a:lnTo>
                  <a:pt x="2824835" y="384023"/>
                </a:lnTo>
                <a:lnTo>
                  <a:pt x="2751660" y="381508"/>
                </a:lnTo>
                <a:lnTo>
                  <a:pt x="2691298" y="378756"/>
                </a:lnTo>
                <a:lnTo>
                  <a:pt x="2632784" y="375467"/>
                </a:lnTo>
                <a:lnTo>
                  <a:pt x="2576299" y="371661"/>
                </a:lnTo>
                <a:lnTo>
                  <a:pt x="2522022" y="367355"/>
                </a:lnTo>
                <a:lnTo>
                  <a:pt x="2470133" y="362569"/>
                </a:lnTo>
                <a:lnTo>
                  <a:pt x="2420812" y="357322"/>
                </a:lnTo>
                <a:lnTo>
                  <a:pt x="2374238" y="351633"/>
                </a:lnTo>
                <a:lnTo>
                  <a:pt x="2330593" y="345521"/>
                </a:lnTo>
                <a:lnTo>
                  <a:pt x="2290055" y="339005"/>
                </a:lnTo>
                <a:lnTo>
                  <a:pt x="2252804" y="332105"/>
                </a:lnTo>
                <a:lnTo>
                  <a:pt x="2176981" y="337646"/>
                </a:lnTo>
                <a:lnTo>
                  <a:pt x="2099303" y="342278"/>
                </a:lnTo>
                <a:lnTo>
                  <a:pt x="2020142" y="346013"/>
                </a:lnTo>
                <a:lnTo>
                  <a:pt x="1939870" y="348862"/>
                </a:lnTo>
                <a:lnTo>
                  <a:pt x="1858858" y="350839"/>
                </a:lnTo>
                <a:lnTo>
                  <a:pt x="1777478" y="351955"/>
                </a:lnTo>
                <a:lnTo>
                  <a:pt x="1696103" y="352223"/>
                </a:lnTo>
                <a:lnTo>
                  <a:pt x="1615103" y="351654"/>
                </a:lnTo>
                <a:lnTo>
                  <a:pt x="1534852" y="350262"/>
                </a:lnTo>
                <a:lnTo>
                  <a:pt x="1455720" y="348059"/>
                </a:lnTo>
                <a:lnTo>
                  <a:pt x="1378080" y="345056"/>
                </a:lnTo>
                <a:lnTo>
                  <a:pt x="1302303" y="341267"/>
                </a:lnTo>
                <a:lnTo>
                  <a:pt x="1228762" y="336703"/>
                </a:lnTo>
                <a:lnTo>
                  <a:pt x="1157828" y="331376"/>
                </a:lnTo>
                <a:lnTo>
                  <a:pt x="1089873" y="325300"/>
                </a:lnTo>
                <a:lnTo>
                  <a:pt x="1025269" y="318486"/>
                </a:lnTo>
                <a:lnTo>
                  <a:pt x="964387" y="310947"/>
                </a:lnTo>
                <a:lnTo>
                  <a:pt x="907600" y="302694"/>
                </a:lnTo>
                <a:lnTo>
                  <a:pt x="855280" y="293741"/>
                </a:lnTo>
                <a:lnTo>
                  <a:pt x="807798" y="284099"/>
                </a:lnTo>
                <a:lnTo>
                  <a:pt x="800305" y="282321"/>
                </a:lnTo>
                <a:lnTo>
                  <a:pt x="796622" y="281559"/>
                </a:lnTo>
                <a:lnTo>
                  <a:pt x="747941" y="282053"/>
                </a:lnTo>
                <a:lnTo>
                  <a:pt x="699892" y="282024"/>
                </a:lnTo>
                <a:lnTo>
                  <a:pt x="652643" y="281490"/>
                </a:lnTo>
                <a:lnTo>
                  <a:pt x="606365" y="280468"/>
                </a:lnTo>
                <a:lnTo>
                  <a:pt x="561227" y="278977"/>
                </a:lnTo>
                <a:lnTo>
                  <a:pt x="517401" y="277033"/>
                </a:lnTo>
                <a:lnTo>
                  <a:pt x="475055" y="274656"/>
                </a:lnTo>
                <a:lnTo>
                  <a:pt x="434359" y="271862"/>
                </a:lnTo>
                <a:lnTo>
                  <a:pt x="395484" y="268669"/>
                </a:lnTo>
                <a:lnTo>
                  <a:pt x="323874" y="261160"/>
                </a:lnTo>
                <a:lnTo>
                  <a:pt x="261586" y="252270"/>
                </a:lnTo>
                <a:lnTo>
                  <a:pt x="209977" y="242143"/>
                </a:lnTo>
                <a:lnTo>
                  <a:pt x="170408" y="230920"/>
                </a:lnTo>
                <a:lnTo>
                  <a:pt x="136603" y="212344"/>
                </a:lnTo>
                <a:lnTo>
                  <a:pt x="132559" y="203856"/>
                </a:lnTo>
                <a:lnTo>
                  <a:pt x="133111" y="199633"/>
                </a:lnTo>
                <a:lnTo>
                  <a:pt x="171120" y="175122"/>
                </a:lnTo>
                <a:lnTo>
                  <a:pt x="211474" y="163776"/>
                </a:lnTo>
                <a:lnTo>
                  <a:pt x="265299" y="153339"/>
                </a:lnTo>
                <a:lnTo>
                  <a:pt x="293067" y="149098"/>
                </a:lnTo>
                <a:lnTo>
                  <a:pt x="252116" y="145589"/>
                </a:lnTo>
                <a:lnTo>
                  <a:pt x="214032" y="141713"/>
                </a:lnTo>
                <a:lnTo>
                  <a:pt x="146689" y="132965"/>
                </a:lnTo>
                <a:lnTo>
                  <a:pt x="91471" y="123078"/>
                </a:lnTo>
                <a:lnTo>
                  <a:pt x="48816" y="112274"/>
                </a:lnTo>
                <a:lnTo>
                  <a:pt x="9342" y="94833"/>
                </a:lnTo>
                <a:lnTo>
                  <a:pt x="0" y="82708"/>
                </a:lnTo>
                <a:lnTo>
                  <a:pt x="584" y="76580"/>
                </a:lnTo>
                <a:lnTo>
                  <a:pt x="39232" y="52276"/>
                </a:lnTo>
                <a:lnTo>
                  <a:pt x="81104" y="40640"/>
                </a:lnTo>
                <a:lnTo>
                  <a:pt x="128759" y="31330"/>
                </a:lnTo>
                <a:lnTo>
                  <a:pt x="185077" y="23116"/>
                </a:lnTo>
                <a:lnTo>
                  <a:pt x="226920" y="18292"/>
                </a:lnTo>
                <a:lnTo>
                  <a:pt x="271842" y="14017"/>
                </a:lnTo>
                <a:lnTo>
                  <a:pt x="319534" y="10318"/>
                </a:lnTo>
                <a:lnTo>
                  <a:pt x="369687" y="7219"/>
                </a:lnTo>
                <a:lnTo>
                  <a:pt x="421992" y="4746"/>
                </a:lnTo>
                <a:lnTo>
                  <a:pt x="476142" y="2924"/>
                </a:lnTo>
                <a:lnTo>
                  <a:pt x="531827" y="1778"/>
                </a:lnTo>
                <a:lnTo>
                  <a:pt x="536780" y="0"/>
                </a:lnTo>
              </a:path>
            </a:pathLst>
          </a:custGeom>
          <a:ln w="25400">
            <a:solidFill>
              <a:srgbClr val="385D89"/>
            </a:solidFill>
          </a:ln>
        </p:spPr>
        <p:txBody>
          <a:bodyPr wrap="square" lIns="0" tIns="0" rIns="0" bIns="0" rtlCol="0"/>
          <a:lstStyle/>
          <a:p>
            <a:endParaRPr smtClean="0">
              <a:solidFill>
                <a:prstClr val="black"/>
              </a:solidFill>
            </a:endParaRPr>
          </a:p>
        </p:txBody>
      </p:sp>
      <p:sp>
        <p:nvSpPr>
          <p:cNvPr id="7" name="object 7"/>
          <p:cNvSpPr/>
          <p:nvPr/>
        </p:nvSpPr>
        <p:spPr>
          <a:xfrm>
            <a:off x="3571240" y="383031"/>
            <a:ext cx="346075" cy="10795"/>
          </a:xfrm>
          <a:custGeom>
            <a:avLst/>
            <a:gdLst/>
            <a:ahLst/>
            <a:cxnLst/>
            <a:rect l="l" t="t" r="r" b="b"/>
            <a:pathLst>
              <a:path w="346075" h="10795">
                <a:moveTo>
                  <a:pt x="345566" y="10540"/>
                </a:moveTo>
                <a:lnTo>
                  <a:pt x="327472" y="10694"/>
                </a:lnTo>
                <a:lnTo>
                  <a:pt x="309391" y="10773"/>
                </a:lnTo>
                <a:lnTo>
                  <a:pt x="291337" y="10779"/>
                </a:lnTo>
                <a:lnTo>
                  <a:pt x="273320" y="10712"/>
                </a:lnTo>
                <a:lnTo>
                  <a:pt x="219617" y="10076"/>
                </a:lnTo>
                <a:lnTo>
                  <a:pt x="166687" y="8794"/>
                </a:lnTo>
                <a:lnTo>
                  <a:pt x="114855" y="6879"/>
                </a:lnTo>
                <a:lnTo>
                  <a:pt x="64443" y="4339"/>
                </a:lnTo>
                <a:lnTo>
                  <a:pt x="15778" y="1185"/>
                </a:lnTo>
                <a:lnTo>
                  <a:pt x="0" y="0"/>
                </a:lnTo>
              </a:path>
            </a:pathLst>
          </a:custGeom>
          <a:ln w="25399">
            <a:solidFill>
              <a:srgbClr val="385D89"/>
            </a:solidFill>
          </a:ln>
        </p:spPr>
        <p:txBody>
          <a:bodyPr wrap="square" lIns="0" tIns="0" rIns="0" bIns="0" rtlCol="0"/>
          <a:lstStyle/>
          <a:p>
            <a:endParaRPr smtClean="0">
              <a:solidFill>
                <a:prstClr val="black"/>
              </a:solidFill>
            </a:endParaRPr>
          </a:p>
        </p:txBody>
      </p:sp>
      <p:sp>
        <p:nvSpPr>
          <p:cNvPr id="8" name="object 8"/>
          <p:cNvSpPr/>
          <p:nvPr/>
        </p:nvSpPr>
        <p:spPr>
          <a:xfrm>
            <a:off x="4082296" y="510031"/>
            <a:ext cx="139700" cy="5080"/>
          </a:xfrm>
          <a:custGeom>
            <a:avLst/>
            <a:gdLst/>
            <a:ahLst/>
            <a:cxnLst/>
            <a:rect l="l" t="t" r="r" b="b"/>
            <a:pathLst>
              <a:path w="139700" h="5079">
                <a:moveTo>
                  <a:pt x="139310" y="0"/>
                </a:moveTo>
                <a:lnTo>
                  <a:pt x="89690" y="2263"/>
                </a:lnTo>
                <a:lnTo>
                  <a:pt x="38811" y="3954"/>
                </a:lnTo>
                <a:lnTo>
                  <a:pt x="12990" y="4593"/>
                </a:lnTo>
                <a:lnTo>
                  <a:pt x="0" y="4863"/>
                </a:lnTo>
              </a:path>
            </a:pathLst>
          </a:custGeom>
          <a:ln w="25400">
            <a:solidFill>
              <a:srgbClr val="385D89"/>
            </a:solidFill>
          </a:ln>
        </p:spPr>
        <p:txBody>
          <a:bodyPr wrap="square" lIns="0" tIns="0" rIns="0" bIns="0" rtlCol="0"/>
          <a:lstStyle/>
          <a:p>
            <a:endParaRPr smtClean="0">
              <a:solidFill>
                <a:prstClr val="black"/>
              </a:solidFill>
            </a:endParaRPr>
          </a:p>
        </p:txBody>
      </p:sp>
      <p:sp>
        <p:nvSpPr>
          <p:cNvPr id="9" name="object 9"/>
          <p:cNvSpPr/>
          <p:nvPr/>
        </p:nvSpPr>
        <p:spPr>
          <a:xfrm>
            <a:off x="5437246" y="544015"/>
            <a:ext cx="87630" cy="22225"/>
          </a:xfrm>
          <a:custGeom>
            <a:avLst/>
            <a:gdLst/>
            <a:ahLst/>
            <a:cxnLst/>
            <a:rect l="l" t="t" r="r" b="b"/>
            <a:pathLst>
              <a:path w="87629" h="22225">
                <a:moveTo>
                  <a:pt x="87126" y="21896"/>
                </a:moveTo>
                <a:lnTo>
                  <a:pt x="45714" y="12762"/>
                </a:lnTo>
                <a:lnTo>
                  <a:pt x="10399" y="3253"/>
                </a:lnTo>
                <a:lnTo>
                  <a:pt x="0" y="0"/>
                </a:lnTo>
              </a:path>
            </a:pathLst>
          </a:custGeom>
          <a:ln w="25400">
            <a:solidFill>
              <a:srgbClr val="385D89"/>
            </a:solidFill>
          </a:ln>
        </p:spPr>
        <p:txBody>
          <a:bodyPr wrap="square" lIns="0" tIns="0" rIns="0" bIns="0" rtlCol="0"/>
          <a:lstStyle/>
          <a:p>
            <a:endParaRPr smtClean="0">
              <a:solidFill>
                <a:prstClr val="black"/>
              </a:solidFill>
            </a:endParaRPr>
          </a:p>
        </p:txBody>
      </p:sp>
      <p:sp>
        <p:nvSpPr>
          <p:cNvPr id="10" name="object 10"/>
          <p:cNvSpPr/>
          <p:nvPr/>
        </p:nvSpPr>
        <p:spPr>
          <a:xfrm>
            <a:off x="7180048" y="508000"/>
            <a:ext cx="29209" cy="22225"/>
          </a:xfrm>
          <a:custGeom>
            <a:avLst/>
            <a:gdLst/>
            <a:ahLst/>
            <a:cxnLst/>
            <a:rect l="l" t="t" r="r" b="b"/>
            <a:pathLst>
              <a:path w="29209" h="22225">
                <a:moveTo>
                  <a:pt x="28725" y="0"/>
                </a:moveTo>
                <a:lnTo>
                  <a:pt x="22470" y="7380"/>
                </a:lnTo>
                <a:lnTo>
                  <a:pt x="12883" y="14698"/>
                </a:lnTo>
                <a:lnTo>
                  <a:pt x="0" y="21953"/>
                </a:lnTo>
              </a:path>
            </a:pathLst>
          </a:custGeom>
          <a:ln w="25399">
            <a:solidFill>
              <a:srgbClr val="385D89"/>
            </a:solidFill>
          </a:ln>
        </p:spPr>
        <p:txBody>
          <a:bodyPr wrap="square" lIns="0" tIns="0" rIns="0" bIns="0" rtlCol="0"/>
          <a:lstStyle/>
          <a:p>
            <a:endParaRPr smtClean="0">
              <a:solidFill>
                <a:prstClr val="black"/>
              </a:solidFill>
            </a:endParaRPr>
          </a:p>
        </p:txBody>
      </p:sp>
      <p:sp>
        <p:nvSpPr>
          <p:cNvPr id="11" name="object 11"/>
          <p:cNvSpPr/>
          <p:nvPr/>
        </p:nvSpPr>
        <p:spPr>
          <a:xfrm>
            <a:off x="7932039" y="350647"/>
            <a:ext cx="443865" cy="95250"/>
          </a:xfrm>
          <a:custGeom>
            <a:avLst/>
            <a:gdLst/>
            <a:ahLst/>
            <a:cxnLst/>
            <a:rect l="l" t="t" r="r" b="b"/>
            <a:pathLst>
              <a:path w="443865" h="95250">
                <a:moveTo>
                  <a:pt x="0" y="0"/>
                </a:moveTo>
                <a:lnTo>
                  <a:pt x="40249" y="2791"/>
                </a:lnTo>
                <a:lnTo>
                  <a:pt x="78929" y="5862"/>
                </a:lnTo>
                <a:lnTo>
                  <a:pt x="151363" y="12794"/>
                </a:lnTo>
                <a:lnTo>
                  <a:pt x="216855" y="20698"/>
                </a:lnTo>
                <a:lnTo>
                  <a:pt x="274960" y="29478"/>
                </a:lnTo>
                <a:lnTo>
                  <a:pt x="325231" y="39036"/>
                </a:lnTo>
                <a:lnTo>
                  <a:pt x="367223" y="49277"/>
                </a:lnTo>
                <a:lnTo>
                  <a:pt x="413712" y="65704"/>
                </a:lnTo>
                <a:lnTo>
                  <a:pt x="442560" y="89091"/>
                </a:lnTo>
                <a:lnTo>
                  <a:pt x="443483" y="95122"/>
                </a:lnTo>
              </a:path>
            </a:pathLst>
          </a:custGeom>
          <a:ln w="25400">
            <a:solidFill>
              <a:srgbClr val="385D89"/>
            </a:solidFill>
          </a:ln>
        </p:spPr>
        <p:txBody>
          <a:bodyPr wrap="square" lIns="0" tIns="0" rIns="0" bIns="0" rtlCol="0"/>
          <a:lstStyle/>
          <a:p>
            <a:endParaRPr smtClean="0">
              <a:solidFill>
                <a:prstClr val="black"/>
              </a:solidFill>
            </a:endParaRPr>
          </a:p>
        </p:txBody>
      </p:sp>
      <p:sp>
        <p:nvSpPr>
          <p:cNvPr id="12" name="object 12"/>
          <p:cNvSpPr/>
          <p:nvPr/>
        </p:nvSpPr>
        <p:spPr>
          <a:xfrm>
            <a:off x="8793543" y="249300"/>
            <a:ext cx="184785" cy="34290"/>
          </a:xfrm>
          <a:custGeom>
            <a:avLst/>
            <a:gdLst/>
            <a:ahLst/>
            <a:cxnLst/>
            <a:rect l="l" t="t" r="r" b="b"/>
            <a:pathLst>
              <a:path w="184784" h="34289">
                <a:moveTo>
                  <a:pt x="184594" y="0"/>
                </a:moveTo>
                <a:lnTo>
                  <a:pt x="146551" y="10108"/>
                </a:lnTo>
                <a:lnTo>
                  <a:pt x="100081" y="19544"/>
                </a:lnTo>
                <a:lnTo>
                  <a:pt x="60001" y="26128"/>
                </a:lnTo>
                <a:lnTo>
                  <a:pt x="15679" y="32248"/>
                </a:lnTo>
                <a:lnTo>
                  <a:pt x="0" y="34179"/>
                </a:lnTo>
              </a:path>
            </a:pathLst>
          </a:custGeom>
          <a:ln w="25400">
            <a:solidFill>
              <a:srgbClr val="385D89"/>
            </a:solidFill>
          </a:ln>
        </p:spPr>
        <p:txBody>
          <a:bodyPr wrap="square" lIns="0" tIns="0" rIns="0" bIns="0" rtlCol="0"/>
          <a:lstStyle/>
          <a:p>
            <a:endParaRPr smtClean="0">
              <a:solidFill>
                <a:prstClr val="black"/>
              </a:solidFill>
            </a:endParaRPr>
          </a:p>
        </p:txBody>
      </p:sp>
      <p:sp>
        <p:nvSpPr>
          <p:cNvPr id="13" name="object 13"/>
          <p:cNvSpPr/>
          <p:nvPr/>
        </p:nvSpPr>
        <p:spPr>
          <a:xfrm>
            <a:off x="8504301" y="116839"/>
            <a:ext cx="11430" cy="17145"/>
          </a:xfrm>
          <a:custGeom>
            <a:avLst/>
            <a:gdLst/>
            <a:ahLst/>
            <a:cxnLst/>
            <a:rect l="l" t="t" r="r" b="b"/>
            <a:pathLst>
              <a:path w="11429" h="17144">
                <a:moveTo>
                  <a:pt x="0" y="0"/>
                </a:moveTo>
                <a:lnTo>
                  <a:pt x="7492" y="5587"/>
                </a:lnTo>
                <a:lnTo>
                  <a:pt x="11048" y="11175"/>
                </a:lnTo>
                <a:lnTo>
                  <a:pt x="10413" y="16890"/>
                </a:lnTo>
              </a:path>
            </a:pathLst>
          </a:custGeom>
          <a:ln w="25400">
            <a:solidFill>
              <a:srgbClr val="385D89"/>
            </a:solidFill>
          </a:ln>
        </p:spPr>
        <p:txBody>
          <a:bodyPr wrap="square" lIns="0" tIns="0" rIns="0" bIns="0" rtlCol="0"/>
          <a:lstStyle/>
          <a:p>
            <a:endParaRPr smtClean="0">
              <a:solidFill>
                <a:prstClr val="black"/>
              </a:solidFill>
            </a:endParaRPr>
          </a:p>
        </p:txBody>
      </p:sp>
      <p:sp>
        <p:nvSpPr>
          <p:cNvPr id="14" name="object 14"/>
          <p:cNvSpPr/>
          <p:nvPr/>
        </p:nvSpPr>
        <p:spPr>
          <a:xfrm>
            <a:off x="7243064" y="76043"/>
            <a:ext cx="99060" cy="21590"/>
          </a:xfrm>
          <a:custGeom>
            <a:avLst/>
            <a:gdLst/>
            <a:ahLst/>
            <a:cxnLst/>
            <a:rect l="l" t="t" r="r" b="b"/>
            <a:pathLst>
              <a:path w="99059" h="21590">
                <a:moveTo>
                  <a:pt x="0" y="21111"/>
                </a:moveTo>
                <a:lnTo>
                  <a:pt x="43837" y="10098"/>
                </a:lnTo>
                <a:lnTo>
                  <a:pt x="84170" y="2428"/>
                </a:lnTo>
                <a:lnTo>
                  <a:pt x="98981" y="0"/>
                </a:lnTo>
              </a:path>
            </a:pathLst>
          </a:custGeom>
          <a:ln w="25400">
            <a:solidFill>
              <a:srgbClr val="385D89"/>
            </a:solidFill>
          </a:ln>
        </p:spPr>
        <p:txBody>
          <a:bodyPr wrap="square" lIns="0" tIns="0" rIns="0" bIns="0" rtlCol="0"/>
          <a:lstStyle/>
          <a:p>
            <a:endParaRPr smtClean="0">
              <a:solidFill>
                <a:prstClr val="black"/>
              </a:solidFill>
            </a:endParaRPr>
          </a:p>
        </p:txBody>
      </p:sp>
      <p:sp>
        <p:nvSpPr>
          <p:cNvPr id="15" name="object 15"/>
          <p:cNvSpPr/>
          <p:nvPr/>
        </p:nvSpPr>
        <p:spPr>
          <a:xfrm>
            <a:off x="6296786" y="89439"/>
            <a:ext cx="46990" cy="18415"/>
          </a:xfrm>
          <a:custGeom>
            <a:avLst/>
            <a:gdLst/>
            <a:ahLst/>
            <a:cxnLst/>
            <a:rect l="l" t="t" r="r" b="b"/>
            <a:pathLst>
              <a:path w="46989" h="18414">
                <a:moveTo>
                  <a:pt x="0" y="18002"/>
                </a:moveTo>
                <a:lnTo>
                  <a:pt x="8689" y="13340"/>
                </a:lnTo>
                <a:lnTo>
                  <a:pt x="19427" y="8778"/>
                </a:lnTo>
                <a:lnTo>
                  <a:pt x="32200" y="4328"/>
                </a:lnTo>
                <a:lnTo>
                  <a:pt x="46999" y="0"/>
                </a:lnTo>
              </a:path>
            </a:pathLst>
          </a:custGeom>
          <a:ln w="25399">
            <a:solidFill>
              <a:srgbClr val="385D89"/>
            </a:solidFill>
          </a:ln>
        </p:spPr>
        <p:txBody>
          <a:bodyPr wrap="square" lIns="0" tIns="0" rIns="0" bIns="0" rtlCol="0"/>
          <a:lstStyle/>
          <a:p>
            <a:endParaRPr smtClean="0">
              <a:solidFill>
                <a:prstClr val="black"/>
              </a:solidFill>
            </a:endParaRPr>
          </a:p>
        </p:txBody>
      </p:sp>
      <p:sp>
        <p:nvSpPr>
          <p:cNvPr id="16" name="object 16"/>
          <p:cNvSpPr/>
          <p:nvPr/>
        </p:nvSpPr>
        <p:spPr>
          <a:xfrm>
            <a:off x="5186298" y="113664"/>
            <a:ext cx="177165" cy="18415"/>
          </a:xfrm>
          <a:custGeom>
            <a:avLst/>
            <a:gdLst/>
            <a:ahLst/>
            <a:cxnLst/>
            <a:rect l="l" t="t" r="r" b="b"/>
            <a:pathLst>
              <a:path w="177164" h="18414">
                <a:moveTo>
                  <a:pt x="0" y="0"/>
                </a:moveTo>
                <a:lnTo>
                  <a:pt x="40623" y="3381"/>
                </a:lnTo>
                <a:lnTo>
                  <a:pt x="79840" y="7014"/>
                </a:lnTo>
                <a:lnTo>
                  <a:pt x="129802" y="12261"/>
                </a:lnTo>
                <a:lnTo>
                  <a:pt x="165422" y="16509"/>
                </a:lnTo>
                <a:lnTo>
                  <a:pt x="176926" y="17986"/>
                </a:lnTo>
              </a:path>
            </a:pathLst>
          </a:custGeom>
          <a:ln w="25399">
            <a:solidFill>
              <a:srgbClr val="385D89"/>
            </a:solidFill>
          </a:ln>
        </p:spPr>
        <p:txBody>
          <a:bodyPr wrap="square" lIns="0" tIns="0" rIns="0" bIns="0" rtlCol="0"/>
          <a:lstStyle/>
          <a:p>
            <a:endParaRPr smtClean="0">
              <a:solidFill>
                <a:prstClr val="black"/>
              </a:solidFill>
            </a:endParaRPr>
          </a:p>
        </p:txBody>
      </p:sp>
      <p:sp>
        <p:nvSpPr>
          <p:cNvPr id="17" name="object 17"/>
          <p:cNvSpPr/>
          <p:nvPr/>
        </p:nvSpPr>
        <p:spPr>
          <a:xfrm>
            <a:off x="3815556" y="241893"/>
            <a:ext cx="24130" cy="13335"/>
          </a:xfrm>
          <a:custGeom>
            <a:avLst/>
            <a:gdLst/>
            <a:ahLst/>
            <a:cxnLst/>
            <a:rect l="l" t="t" r="r" b="b"/>
            <a:pathLst>
              <a:path w="24129" h="13335">
                <a:moveTo>
                  <a:pt x="24034" y="13122"/>
                </a:moveTo>
                <a:lnTo>
                  <a:pt x="10635" y="6638"/>
                </a:lnTo>
                <a:lnTo>
                  <a:pt x="0" y="0"/>
                </a:lnTo>
              </a:path>
            </a:pathLst>
          </a:custGeom>
          <a:ln w="25400">
            <a:solidFill>
              <a:srgbClr val="385D89"/>
            </a:solidFill>
          </a:ln>
        </p:spPr>
        <p:txBody>
          <a:bodyPr wrap="square" lIns="0" tIns="0" rIns="0" bIns="0" rtlCol="0"/>
          <a:lstStyle/>
          <a:p>
            <a:endParaRPr smtClean="0">
              <a:solidFill>
                <a:prstClr val="black"/>
              </a:solidFill>
            </a:endParaRPr>
          </a:p>
        </p:txBody>
      </p:sp>
      <p:sp>
        <p:nvSpPr>
          <p:cNvPr id="18" name="object 18"/>
          <p:cNvSpPr txBox="1"/>
          <p:nvPr/>
        </p:nvSpPr>
        <p:spPr>
          <a:xfrm>
            <a:off x="4188333" y="152552"/>
            <a:ext cx="3652520" cy="361315"/>
          </a:xfrm>
          <a:prstGeom prst="rect">
            <a:avLst/>
          </a:prstGeom>
        </p:spPr>
        <p:txBody>
          <a:bodyPr vert="horz" wrap="square" lIns="0" tIns="0" rIns="0" bIns="0" rtlCol="0">
            <a:spAutoFit/>
          </a:bodyPr>
          <a:lstStyle/>
          <a:p>
            <a:pPr algn="ctr"/>
            <a:r>
              <a:rPr sz="1200" spc="-5" dirty="0">
                <a:solidFill>
                  <a:prstClr val="black"/>
                </a:solidFill>
                <a:cs typeface="Calibri"/>
              </a:rPr>
              <a:t>Н</a:t>
            </a:r>
            <a:r>
              <a:rPr sz="1200" dirty="0">
                <a:solidFill>
                  <a:prstClr val="black"/>
                </a:solidFill>
                <a:cs typeface="Calibri"/>
              </a:rPr>
              <a:t>ечет</a:t>
            </a:r>
            <a:r>
              <a:rPr sz="1200" spc="-20" dirty="0">
                <a:solidFill>
                  <a:prstClr val="black"/>
                </a:solidFill>
                <a:cs typeface="Calibri"/>
              </a:rPr>
              <a:t>к</a:t>
            </a:r>
            <a:r>
              <a:rPr sz="1200" dirty="0">
                <a:solidFill>
                  <a:prstClr val="black"/>
                </a:solidFill>
                <a:cs typeface="Calibri"/>
              </a:rPr>
              <a:t>ость</a:t>
            </a:r>
            <a:r>
              <a:rPr sz="1200" spc="-10" dirty="0">
                <a:solidFill>
                  <a:prstClr val="black"/>
                </a:solidFill>
                <a:cs typeface="Calibri"/>
              </a:rPr>
              <a:t> </a:t>
            </a:r>
            <a:r>
              <a:rPr sz="1200" spc="-5" dirty="0">
                <a:solidFill>
                  <a:prstClr val="black"/>
                </a:solidFill>
                <a:cs typeface="Calibri"/>
              </a:rPr>
              <a:t>П</a:t>
            </a:r>
            <a:r>
              <a:rPr sz="1200" dirty="0">
                <a:solidFill>
                  <a:prstClr val="black"/>
                </a:solidFill>
                <a:cs typeface="Calibri"/>
              </a:rPr>
              <a:t>П</a:t>
            </a:r>
            <a:r>
              <a:rPr sz="1200" spc="10" dirty="0">
                <a:solidFill>
                  <a:prstClr val="black"/>
                </a:solidFill>
                <a:cs typeface="Calibri"/>
              </a:rPr>
              <a:t> </a:t>
            </a:r>
            <a:r>
              <a:rPr sz="1200" dirty="0">
                <a:solidFill>
                  <a:prstClr val="black"/>
                </a:solidFill>
                <a:cs typeface="Calibri"/>
              </a:rPr>
              <a:t>по</a:t>
            </a:r>
            <a:r>
              <a:rPr sz="1200" spc="-5" dirty="0">
                <a:solidFill>
                  <a:prstClr val="black"/>
                </a:solidFill>
                <a:cs typeface="Calibri"/>
              </a:rPr>
              <a:t>з</a:t>
            </a:r>
            <a:r>
              <a:rPr sz="1200" dirty="0">
                <a:solidFill>
                  <a:prstClr val="black"/>
                </a:solidFill>
                <a:cs typeface="Calibri"/>
              </a:rPr>
              <a:t>в</a:t>
            </a:r>
            <a:r>
              <a:rPr sz="1200" spc="-25" dirty="0">
                <a:solidFill>
                  <a:prstClr val="black"/>
                </a:solidFill>
                <a:cs typeface="Calibri"/>
              </a:rPr>
              <a:t>о</a:t>
            </a:r>
            <a:r>
              <a:rPr sz="1200" dirty="0">
                <a:solidFill>
                  <a:prstClr val="black"/>
                </a:solidFill>
                <a:cs typeface="Calibri"/>
              </a:rPr>
              <a:t>л</a:t>
            </a:r>
            <a:r>
              <a:rPr sz="1200" spc="-10" dirty="0">
                <a:solidFill>
                  <a:prstClr val="black"/>
                </a:solidFill>
                <a:cs typeface="Calibri"/>
              </a:rPr>
              <a:t>я</a:t>
            </a:r>
            <a:r>
              <a:rPr sz="1200" dirty="0">
                <a:solidFill>
                  <a:prstClr val="black"/>
                </a:solidFill>
                <a:cs typeface="Calibri"/>
              </a:rPr>
              <a:t>ет</a:t>
            </a:r>
            <a:r>
              <a:rPr sz="1200" spc="15" dirty="0">
                <a:solidFill>
                  <a:prstClr val="black"/>
                </a:solidFill>
                <a:cs typeface="Calibri"/>
              </a:rPr>
              <a:t> </a:t>
            </a:r>
            <a:r>
              <a:rPr sz="1200" spc="-10" dirty="0">
                <a:solidFill>
                  <a:prstClr val="black"/>
                </a:solidFill>
                <a:cs typeface="Calibri"/>
              </a:rPr>
              <a:t>н</a:t>
            </a:r>
            <a:r>
              <a:rPr sz="1200" dirty="0">
                <a:solidFill>
                  <a:prstClr val="black"/>
                </a:solidFill>
                <a:cs typeface="Calibri"/>
              </a:rPr>
              <a:t>е</a:t>
            </a:r>
            <a:r>
              <a:rPr sz="1200" spc="-20" dirty="0">
                <a:solidFill>
                  <a:prstClr val="black"/>
                </a:solidFill>
                <a:cs typeface="Calibri"/>
              </a:rPr>
              <a:t>к</a:t>
            </a:r>
            <a:r>
              <a:rPr sz="1200" spc="-10" dirty="0">
                <a:solidFill>
                  <a:prstClr val="black"/>
                </a:solidFill>
                <a:cs typeface="Calibri"/>
              </a:rPr>
              <a:t>от</a:t>
            </a:r>
            <a:r>
              <a:rPr sz="1200" dirty="0">
                <a:solidFill>
                  <a:prstClr val="black"/>
                </a:solidFill>
                <a:cs typeface="Calibri"/>
              </a:rPr>
              <a:t>о</a:t>
            </a:r>
            <a:r>
              <a:rPr sz="1200" spc="5" dirty="0">
                <a:solidFill>
                  <a:prstClr val="black"/>
                </a:solidFill>
                <a:cs typeface="Calibri"/>
              </a:rPr>
              <a:t>р</a:t>
            </a:r>
            <a:r>
              <a:rPr sz="1200" dirty="0">
                <a:solidFill>
                  <a:prstClr val="black"/>
                </a:solidFill>
                <a:cs typeface="Calibri"/>
              </a:rPr>
              <a:t>ым</a:t>
            </a:r>
            <a:r>
              <a:rPr sz="1200" spc="-5" dirty="0">
                <a:solidFill>
                  <a:prstClr val="black"/>
                </a:solidFill>
                <a:cs typeface="Calibri"/>
              </a:rPr>
              <a:t> э</a:t>
            </a:r>
            <a:r>
              <a:rPr sz="1200" spc="-20" dirty="0">
                <a:solidFill>
                  <a:prstClr val="black"/>
                </a:solidFill>
                <a:cs typeface="Calibri"/>
              </a:rPr>
              <a:t>к</a:t>
            </a:r>
            <a:r>
              <a:rPr sz="1200" spc="-5" dirty="0">
                <a:solidFill>
                  <a:prstClr val="black"/>
                </a:solidFill>
                <a:cs typeface="Calibri"/>
              </a:rPr>
              <a:t>с</a:t>
            </a:r>
            <a:r>
              <a:rPr sz="1200" dirty="0">
                <a:solidFill>
                  <a:prstClr val="black"/>
                </a:solidFill>
                <a:cs typeface="Calibri"/>
              </a:rPr>
              <a:t>пертам</a:t>
            </a:r>
            <a:endParaRPr sz="1200">
              <a:solidFill>
                <a:prstClr val="black"/>
              </a:solidFill>
              <a:cs typeface="Calibri"/>
            </a:endParaRPr>
          </a:p>
          <a:p>
            <a:pPr algn="ctr"/>
            <a:r>
              <a:rPr sz="1200" spc="-5" dirty="0">
                <a:solidFill>
                  <a:prstClr val="black"/>
                </a:solidFill>
                <a:cs typeface="Calibri"/>
              </a:rPr>
              <a:t>с</a:t>
            </a:r>
            <a:r>
              <a:rPr sz="1200" dirty="0">
                <a:solidFill>
                  <a:prstClr val="black"/>
                </a:solidFill>
                <a:cs typeface="Calibri"/>
              </a:rPr>
              <a:t>читать,</a:t>
            </a:r>
            <a:r>
              <a:rPr sz="1200" spc="-20" dirty="0">
                <a:solidFill>
                  <a:prstClr val="black"/>
                </a:solidFill>
                <a:cs typeface="Calibri"/>
              </a:rPr>
              <a:t> </a:t>
            </a:r>
            <a:r>
              <a:rPr sz="1200" dirty="0">
                <a:solidFill>
                  <a:prstClr val="black"/>
                </a:solidFill>
                <a:cs typeface="Calibri"/>
              </a:rPr>
              <a:t>ч</a:t>
            </a:r>
            <a:r>
              <a:rPr sz="1200" spc="-10" dirty="0">
                <a:solidFill>
                  <a:prstClr val="black"/>
                </a:solidFill>
                <a:cs typeface="Calibri"/>
              </a:rPr>
              <a:t>т</a:t>
            </a:r>
            <a:r>
              <a:rPr sz="1200" dirty="0">
                <a:solidFill>
                  <a:prstClr val="black"/>
                </a:solidFill>
                <a:cs typeface="Calibri"/>
              </a:rPr>
              <a:t>о</a:t>
            </a:r>
            <a:r>
              <a:rPr sz="1200" spc="5" dirty="0">
                <a:solidFill>
                  <a:prstClr val="black"/>
                </a:solidFill>
                <a:cs typeface="Calibri"/>
              </a:rPr>
              <a:t> </a:t>
            </a:r>
            <a:r>
              <a:rPr sz="1200" dirty="0">
                <a:solidFill>
                  <a:prstClr val="black"/>
                </a:solidFill>
                <a:cs typeface="Calibri"/>
              </a:rPr>
              <a:t>о</a:t>
            </a:r>
            <a:r>
              <a:rPr sz="1200" spc="-10" dirty="0">
                <a:solidFill>
                  <a:prstClr val="black"/>
                </a:solidFill>
                <a:cs typeface="Calibri"/>
              </a:rPr>
              <a:t>н</a:t>
            </a:r>
            <a:r>
              <a:rPr sz="1200" dirty="0">
                <a:solidFill>
                  <a:prstClr val="black"/>
                </a:solidFill>
                <a:cs typeface="Calibri"/>
              </a:rPr>
              <a:t>о</a:t>
            </a:r>
            <a:r>
              <a:rPr sz="1200" spc="5" dirty="0">
                <a:solidFill>
                  <a:prstClr val="black"/>
                </a:solidFill>
                <a:cs typeface="Calibri"/>
              </a:rPr>
              <a:t> </a:t>
            </a:r>
            <a:r>
              <a:rPr sz="1200" dirty="0">
                <a:solidFill>
                  <a:prstClr val="black"/>
                </a:solidFill>
                <a:cs typeface="Calibri"/>
              </a:rPr>
              <a:t>рас</a:t>
            </a:r>
            <a:r>
              <a:rPr sz="1200" spc="-5" dirty="0">
                <a:solidFill>
                  <a:prstClr val="black"/>
                </a:solidFill>
                <a:cs typeface="Calibri"/>
              </a:rPr>
              <a:t>п</a:t>
            </a:r>
            <a:r>
              <a:rPr sz="1200" dirty="0">
                <a:solidFill>
                  <a:prstClr val="black"/>
                </a:solidFill>
                <a:cs typeface="Calibri"/>
              </a:rPr>
              <a:t>ро</a:t>
            </a:r>
            <a:r>
              <a:rPr sz="1200" spc="-5" dirty="0">
                <a:solidFill>
                  <a:prstClr val="black"/>
                </a:solidFill>
                <a:cs typeface="Calibri"/>
              </a:rPr>
              <a:t>с</a:t>
            </a:r>
            <a:r>
              <a:rPr sz="1200" dirty="0">
                <a:solidFill>
                  <a:prstClr val="black"/>
                </a:solidFill>
                <a:cs typeface="Calibri"/>
              </a:rPr>
              <a:t>т</a:t>
            </a:r>
            <a:r>
              <a:rPr sz="1200" spc="5" dirty="0">
                <a:solidFill>
                  <a:prstClr val="black"/>
                </a:solidFill>
                <a:cs typeface="Calibri"/>
              </a:rPr>
              <a:t>р</a:t>
            </a:r>
            <a:r>
              <a:rPr sz="1200" dirty="0">
                <a:solidFill>
                  <a:prstClr val="black"/>
                </a:solidFill>
                <a:cs typeface="Calibri"/>
              </a:rPr>
              <a:t>а</a:t>
            </a:r>
            <a:r>
              <a:rPr sz="1200" spc="-5" dirty="0">
                <a:solidFill>
                  <a:prstClr val="black"/>
                </a:solidFill>
                <a:cs typeface="Calibri"/>
              </a:rPr>
              <a:t>ня</a:t>
            </a:r>
            <a:r>
              <a:rPr sz="1200" dirty="0">
                <a:solidFill>
                  <a:prstClr val="black"/>
                </a:solidFill>
                <a:cs typeface="Calibri"/>
              </a:rPr>
              <a:t>е</a:t>
            </a:r>
            <a:r>
              <a:rPr sz="1200" spc="-10" dirty="0">
                <a:solidFill>
                  <a:prstClr val="black"/>
                </a:solidFill>
                <a:cs typeface="Calibri"/>
              </a:rPr>
              <a:t>т</a:t>
            </a:r>
            <a:r>
              <a:rPr sz="1200" spc="-5" dirty="0">
                <a:solidFill>
                  <a:prstClr val="black"/>
                </a:solidFill>
                <a:cs typeface="Calibri"/>
              </a:rPr>
              <a:t>с</a:t>
            </a:r>
            <a:r>
              <a:rPr sz="1200" dirty="0">
                <a:solidFill>
                  <a:prstClr val="black"/>
                </a:solidFill>
                <a:cs typeface="Calibri"/>
              </a:rPr>
              <a:t>я</a:t>
            </a:r>
            <a:r>
              <a:rPr sz="1200" spc="-5" dirty="0">
                <a:solidFill>
                  <a:prstClr val="black"/>
                </a:solidFill>
                <a:cs typeface="Calibri"/>
              </a:rPr>
              <a:t> </a:t>
            </a:r>
            <a:r>
              <a:rPr sz="1200" spc="-10" dirty="0">
                <a:solidFill>
                  <a:prstClr val="black"/>
                </a:solidFill>
                <a:cs typeface="Calibri"/>
              </a:rPr>
              <a:t>т</a:t>
            </a:r>
            <a:r>
              <a:rPr sz="1200" spc="-25" dirty="0">
                <a:solidFill>
                  <a:prstClr val="black"/>
                </a:solidFill>
                <a:cs typeface="Calibri"/>
              </a:rPr>
              <a:t>о</a:t>
            </a:r>
            <a:r>
              <a:rPr sz="1200" dirty="0">
                <a:solidFill>
                  <a:prstClr val="black"/>
                </a:solidFill>
                <a:cs typeface="Calibri"/>
              </a:rPr>
              <a:t>ль</a:t>
            </a:r>
            <a:r>
              <a:rPr sz="1200" spc="-20" dirty="0">
                <a:solidFill>
                  <a:prstClr val="black"/>
                </a:solidFill>
                <a:cs typeface="Calibri"/>
              </a:rPr>
              <a:t>к</a:t>
            </a:r>
            <a:r>
              <a:rPr sz="1200" dirty="0">
                <a:solidFill>
                  <a:prstClr val="black"/>
                </a:solidFill>
                <a:cs typeface="Calibri"/>
              </a:rPr>
              <a:t>о</a:t>
            </a:r>
            <a:r>
              <a:rPr sz="1200" spc="5" dirty="0">
                <a:solidFill>
                  <a:prstClr val="black"/>
                </a:solidFill>
                <a:cs typeface="Calibri"/>
              </a:rPr>
              <a:t> </a:t>
            </a:r>
            <a:r>
              <a:rPr sz="1200" spc="-10" dirty="0">
                <a:solidFill>
                  <a:prstClr val="black"/>
                </a:solidFill>
                <a:cs typeface="Calibri"/>
              </a:rPr>
              <a:t>н</a:t>
            </a:r>
            <a:r>
              <a:rPr sz="1200" dirty="0">
                <a:solidFill>
                  <a:prstClr val="black"/>
                </a:solidFill>
                <a:cs typeface="Calibri"/>
              </a:rPr>
              <a:t>а</a:t>
            </a:r>
            <a:r>
              <a:rPr sz="1200" spc="25" dirty="0">
                <a:solidFill>
                  <a:prstClr val="black"/>
                </a:solidFill>
                <a:cs typeface="Calibri"/>
              </a:rPr>
              <a:t> </a:t>
            </a:r>
            <a:r>
              <a:rPr sz="1200" dirty="0">
                <a:solidFill>
                  <a:prstClr val="black"/>
                </a:solidFill>
                <a:cs typeface="Calibri"/>
              </a:rPr>
              <a:t>мо</a:t>
            </a:r>
            <a:r>
              <a:rPr sz="1200" spc="-10" dirty="0">
                <a:solidFill>
                  <a:prstClr val="black"/>
                </a:solidFill>
                <a:cs typeface="Calibri"/>
              </a:rPr>
              <a:t>н</a:t>
            </a:r>
            <a:r>
              <a:rPr sz="1200" spc="-25" dirty="0">
                <a:solidFill>
                  <a:prstClr val="black"/>
                </a:solidFill>
                <a:cs typeface="Calibri"/>
              </a:rPr>
              <a:t>о</a:t>
            </a:r>
            <a:r>
              <a:rPr sz="1200" dirty="0">
                <a:solidFill>
                  <a:prstClr val="black"/>
                </a:solidFill>
                <a:cs typeface="Calibri"/>
              </a:rPr>
              <a:t>л</a:t>
            </a:r>
            <a:r>
              <a:rPr sz="1200" spc="-10" dirty="0">
                <a:solidFill>
                  <a:prstClr val="black"/>
                </a:solidFill>
                <a:cs typeface="Calibri"/>
              </a:rPr>
              <a:t>о</a:t>
            </a:r>
            <a:r>
              <a:rPr sz="1200" dirty="0">
                <a:solidFill>
                  <a:prstClr val="black"/>
                </a:solidFill>
                <a:cs typeface="Calibri"/>
              </a:rPr>
              <a:t>т</a:t>
            </a:r>
            <a:r>
              <a:rPr sz="1200" spc="10" dirty="0">
                <a:solidFill>
                  <a:prstClr val="black"/>
                </a:solidFill>
                <a:cs typeface="Calibri"/>
              </a:rPr>
              <a:t>ы</a:t>
            </a:r>
            <a:r>
              <a:rPr sz="1200" dirty="0">
                <a:solidFill>
                  <a:prstClr val="black"/>
                </a:solidFill>
                <a:cs typeface="Calibri"/>
              </a:rPr>
              <a:t>.</a:t>
            </a:r>
            <a:endParaRPr sz="1200">
              <a:solidFill>
                <a:prstClr val="black"/>
              </a:solidFill>
              <a:cs typeface="Calibri"/>
            </a:endParaRPr>
          </a:p>
        </p:txBody>
      </p:sp>
    </p:spTree>
    <p:extLst>
      <p:ext uri="{BB962C8B-B14F-4D97-AF65-F5344CB8AC3E}">
        <p14:creationId xmlns:p14="http://schemas.microsoft.com/office/powerpoint/2010/main" val="324669368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Заголовок 1"/>
          <p:cNvSpPr>
            <a:spLocks noGrp="1"/>
          </p:cNvSpPr>
          <p:nvPr>
            <p:ph type="title"/>
          </p:nvPr>
        </p:nvSpPr>
        <p:spPr>
          <a:xfrm>
            <a:off x="609600" y="0"/>
            <a:ext cx="8077200" cy="1514475"/>
          </a:xfrm>
        </p:spPr>
        <p:txBody>
          <a:bodyPr/>
          <a:lstStyle/>
          <a:p>
            <a:pPr algn="ctr">
              <a:lnSpc>
                <a:spcPct val="106000"/>
              </a:lnSpc>
              <a:spcAft>
                <a:spcPts val="800"/>
              </a:spcAft>
            </a:pPr>
            <a:r>
              <a:rPr lang="ru-RU" altLang="ru-RU" sz="2000" b="1" dirty="0" smtClean="0">
                <a:solidFill>
                  <a:srgbClr val="FF0000"/>
                </a:solidFill>
                <a:latin typeface="Times New Roman" panose="02020603050405020304" pitchFamily="18" charset="0"/>
                <a:cs typeface="Times New Roman" panose="02020603050405020304" pitchFamily="18" charset="0"/>
              </a:rPr>
              <a:t>Изменения</a:t>
            </a:r>
            <a:r>
              <a:rPr lang="ru-RU" altLang="ru-RU" sz="2000" b="1" smtClean="0">
                <a:solidFill>
                  <a:srgbClr val="FF0000"/>
                </a:solidFill>
                <a:latin typeface="Times New Roman" panose="02020603050405020304" pitchFamily="18" charset="0"/>
                <a:cs typeface="Times New Roman" panose="02020603050405020304" pitchFamily="18" charset="0"/>
              </a:rPr>
              <a:t>, вступающие  в силу с 01 июля  2018 года    </a:t>
            </a:r>
            <a:r>
              <a:rPr lang="ru-RU" altLang="ru-RU" sz="2400" smtClean="0">
                <a:solidFill>
                  <a:srgbClr val="FF0000"/>
                </a:solidFill>
                <a:cs typeface="Times New Roman" panose="02020603050405020304" pitchFamily="18" charset="0"/>
              </a:rPr>
              <a:t/>
            </a:r>
            <a:br>
              <a:rPr lang="ru-RU" altLang="ru-RU" sz="2400" smtClean="0">
                <a:solidFill>
                  <a:srgbClr val="FF0000"/>
                </a:solidFill>
                <a:cs typeface="Times New Roman" panose="02020603050405020304" pitchFamily="18" charset="0"/>
              </a:rPr>
            </a:br>
            <a:r>
              <a:rPr lang="en-US" altLang="ru-RU" sz="2400" dirty="0" smtClean="0">
                <a:solidFill>
                  <a:srgbClr val="FF0000"/>
                </a:solidFill>
                <a:cs typeface="Times New Roman" panose="02020603050405020304" pitchFamily="18" charset="0"/>
              </a:rPr>
              <a:t/>
            </a:r>
            <a:br>
              <a:rPr lang="en-US" altLang="ru-RU" sz="2400" dirty="0" smtClean="0">
                <a:solidFill>
                  <a:srgbClr val="FF0000"/>
                </a:solidFill>
                <a:cs typeface="Times New Roman" panose="02020603050405020304" pitchFamily="18" charset="0"/>
              </a:rPr>
            </a:br>
            <a:r>
              <a:rPr lang="ru-RU" altLang="ru-RU" sz="2400" dirty="0" smtClean="0">
                <a:solidFill>
                  <a:srgbClr val="FF0000"/>
                </a:solidFill>
              </a:rPr>
              <a:t>           </a:t>
            </a:r>
            <a:endParaRPr lang="ru-RU" altLang="ru-RU" sz="2400" b="1" dirty="0" smtClean="0">
              <a:solidFill>
                <a:srgbClr val="FF0000"/>
              </a:solidFill>
            </a:endParaRPr>
          </a:p>
        </p:txBody>
      </p:sp>
      <p:sp>
        <p:nvSpPr>
          <p:cNvPr id="504835" name="Объект 2"/>
          <p:cNvSpPr>
            <a:spLocks noGrp="1"/>
          </p:cNvSpPr>
          <p:nvPr>
            <p:ph sz="quarter" idx="1"/>
          </p:nvPr>
        </p:nvSpPr>
        <p:spPr>
          <a:xfrm>
            <a:off x="609600" y="1019175"/>
            <a:ext cx="8229600" cy="4937125"/>
          </a:xfrm>
        </p:spPr>
        <p:txBody>
          <a:bodyPr/>
          <a:lstStyle/>
          <a:p>
            <a:r>
              <a:rPr lang="ru-RU" altLang="ru-RU" sz="2000" b="1" smtClean="0">
                <a:solidFill>
                  <a:srgbClr val="C00000"/>
                </a:solidFill>
              </a:rPr>
              <a:t>Усовершенствовано регулирование закупок, подпадающих под запреты, ограничения или условия допуска иностранных ТРУ</a:t>
            </a:r>
          </a:p>
          <a:p>
            <a:r>
              <a:rPr lang="ru-RU" altLang="ru-RU" sz="2000" smtClean="0"/>
              <a:t>Введено следующее правило: если в заявке нет документа, подтверждающего происхождение ТРУ из РФ или ЕАЭС, она приравнивается к заявкам, в которых предлагаются к поставке иностранные ТРУ.</a:t>
            </a:r>
          </a:p>
          <a:p>
            <a:r>
              <a:rPr lang="ru-RU" altLang="ru-RU" sz="2000" smtClean="0"/>
              <a:t>Отсутствие документа, подтверждающего соответствие предлагаемых ТРУ установленному </a:t>
            </a:r>
            <a:r>
              <a:rPr lang="ru-RU" altLang="ru-RU" sz="2000" i="1" smtClean="0"/>
              <a:t>запрету</a:t>
            </a:r>
            <a:r>
              <a:rPr lang="ru-RU" altLang="ru-RU" sz="2000" smtClean="0"/>
              <a:t> на закупку иностранных ТРУ, является основанием для отклонения заявки. В случае отсутствия документов, подтверждающих соответствие предлагаемых ТРУ </a:t>
            </a:r>
            <a:r>
              <a:rPr lang="ru-RU" altLang="ru-RU" sz="2000" i="1" smtClean="0"/>
              <a:t>ограничениям</a:t>
            </a:r>
            <a:r>
              <a:rPr lang="ru-RU" altLang="ru-RU" sz="2000" smtClean="0"/>
              <a:t> или </a:t>
            </a:r>
            <a:r>
              <a:rPr lang="ru-RU" altLang="ru-RU" sz="2000" i="1" smtClean="0"/>
              <a:t>условиям допуска</a:t>
            </a:r>
            <a:r>
              <a:rPr lang="ru-RU" altLang="ru-RU" sz="2000" smtClean="0"/>
              <a:t> иностранных ТРУ, решение об отклонении заявки принимается в соответствии с нормативными правовыми актами, устанавливающими такие ограничения или условия допуска.</a:t>
            </a:r>
          </a:p>
          <a:p>
            <a:endParaRPr lang="ru-RU" altLang="ru-RU" sz="2000" b="1" smtClean="0">
              <a:solidFill>
                <a:srgbClr val="C00000"/>
              </a:solidFill>
            </a:endParaRPr>
          </a:p>
          <a:p>
            <a:endParaRPr lang="ru-RU" altLang="ru-RU" sz="2000" smtClean="0">
              <a:solidFill>
                <a:srgbClr val="C00000"/>
              </a:solidFill>
            </a:endParaRPr>
          </a:p>
        </p:txBody>
      </p:sp>
      <p:sp>
        <p:nvSpPr>
          <p:cNvPr id="504836" name="Дата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ru-RU" altLang="ru-RU" smtClean="0"/>
          </a:p>
        </p:txBody>
      </p:sp>
      <p:sp>
        <p:nvSpPr>
          <p:cNvPr id="504837" name="Номер слайда 4"/>
          <p:cNvSpPr>
            <a:spLocks noGrp="1"/>
          </p:cNvSpPr>
          <p:nvPr>
            <p:ph type="sldNum" sz="quarter" idx="12"/>
          </p:nvPr>
        </p:nvSpPr>
        <p:spPr bwMode="auto">
          <a:xfrm>
            <a:off x="609600" y="6356350"/>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r>
              <a:rPr lang="ru-RU" altLang="ru-RU" smtClean="0"/>
              <a:t>3</a:t>
            </a:r>
          </a:p>
        </p:txBody>
      </p:sp>
    </p:spTree>
    <p:extLst>
      <p:ext uri="{BB962C8B-B14F-4D97-AF65-F5344CB8AC3E}">
        <p14:creationId xmlns:p14="http://schemas.microsoft.com/office/powerpoint/2010/main" val="67390887"/>
      </p:ext>
    </p:extLst>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a:solidFill>
                  <a:srgbClr val="E2465A"/>
                </a:solidFill>
                <a:latin typeface="Arial"/>
                <a:cs typeface="Arial"/>
              </a:rPr>
              <a:t>НОВОЕ В ЗАКОНОДАТЕЛЬНОМ РЕГУЛИРОВАНИ</a:t>
            </a:r>
            <a:r>
              <a:rPr lang="ru-RU" spc="-65" dirty="0">
                <a:solidFill>
                  <a:srgbClr val="E2465A"/>
                </a:solidFill>
                <a:latin typeface="Arial"/>
                <a:cs typeface="Arial"/>
              </a:rPr>
              <a:t> </a:t>
            </a:r>
            <a:r>
              <a:rPr lang="ru-RU" dirty="0">
                <a:solidFill>
                  <a:srgbClr val="E2465A"/>
                </a:solidFill>
                <a:latin typeface="Arial"/>
                <a:cs typeface="Arial"/>
              </a:rPr>
              <a:t>ЗАКУПОК  ЛЕКАРСТВЕННЫХ</a:t>
            </a:r>
            <a:r>
              <a:rPr lang="ru-RU" spc="-55" dirty="0">
                <a:solidFill>
                  <a:srgbClr val="E2465A"/>
                </a:solidFill>
                <a:latin typeface="Arial"/>
                <a:cs typeface="Arial"/>
              </a:rPr>
              <a:t> </a:t>
            </a:r>
            <a:r>
              <a:rPr lang="ru-RU" dirty="0">
                <a:solidFill>
                  <a:srgbClr val="E2465A"/>
                </a:solidFill>
                <a:latin typeface="Arial"/>
                <a:cs typeface="Arial"/>
              </a:rPr>
              <a:t>ПРЕПАРАТОВ</a:t>
            </a:r>
            <a:endParaRPr dirty="0">
              <a:solidFill>
                <a:srgbClr val="E2465A"/>
              </a:solidFill>
              <a:latin typeface="Arial"/>
              <a:cs typeface="Arial"/>
            </a:endParaRPr>
          </a:p>
        </p:txBody>
      </p:sp>
      <p:sp>
        <p:nvSpPr>
          <p:cNvPr id="5" name="object 5"/>
          <p:cNvSpPr txBox="1"/>
          <p:nvPr/>
        </p:nvSpPr>
        <p:spPr>
          <a:xfrm>
            <a:off x="520700" y="1593850"/>
            <a:ext cx="8114665" cy="2839239"/>
          </a:xfrm>
          <a:prstGeom prst="rect">
            <a:avLst/>
          </a:prstGeom>
        </p:spPr>
        <p:txBody>
          <a:bodyPr vert="horz" wrap="square" lIns="0" tIns="0" rIns="0" bIns="0" rtlCol="0">
            <a:spAutoFit/>
          </a:bodyPr>
          <a:lstStyle/>
          <a:p>
            <a:pPr marL="12700"/>
            <a:r>
              <a:rPr sz="1600" spc="-5" dirty="0">
                <a:solidFill>
                  <a:prstClr val="black"/>
                </a:solidFill>
                <a:latin typeface="Times New Roman"/>
                <a:cs typeface="Times New Roman"/>
              </a:rPr>
              <a:t>-</a:t>
            </a:r>
            <a:endParaRPr sz="1600" dirty="0">
              <a:solidFill>
                <a:prstClr val="black"/>
              </a:solidFill>
              <a:latin typeface="Times New Roman"/>
              <a:cs typeface="Times New Roman"/>
            </a:endParaRPr>
          </a:p>
          <a:p>
            <a:pPr>
              <a:spcBef>
                <a:spcPts val="15"/>
              </a:spcBef>
            </a:pPr>
            <a:endParaRPr sz="1650" dirty="0">
              <a:solidFill>
                <a:prstClr val="black"/>
              </a:solidFill>
              <a:latin typeface="Times New Roman"/>
              <a:cs typeface="Times New Roman"/>
            </a:endParaRPr>
          </a:p>
          <a:p>
            <a:endParaRPr lang="ru-RU" dirty="0" smtClean="0">
              <a:solidFill>
                <a:prstClr val="black"/>
              </a:solidFill>
              <a:latin typeface="Times New Roman"/>
              <a:cs typeface="Times New Roman"/>
            </a:endParaRPr>
          </a:p>
          <a:p>
            <a:pPr>
              <a:spcBef>
                <a:spcPts val="25"/>
              </a:spcBef>
            </a:pPr>
            <a:endParaRPr lang="ru-RU" sz="2000" dirty="0" smtClean="0">
              <a:solidFill>
                <a:prstClr val="black"/>
              </a:solidFill>
              <a:latin typeface="Times New Roman"/>
              <a:cs typeface="Times New Roman"/>
            </a:endParaRPr>
          </a:p>
          <a:p>
            <a:pPr marL="12700" marR="5080"/>
            <a:endParaRPr lang="ru-RU" dirty="0">
              <a:solidFill>
                <a:prstClr val="black"/>
              </a:solidFill>
              <a:latin typeface="Times New Roman"/>
              <a:cs typeface="Times New Roman"/>
            </a:endParaRPr>
          </a:p>
          <a:p>
            <a:pPr marL="12700" marR="5080"/>
            <a:r>
              <a:rPr lang="ru-RU" sz="2000" b="1" dirty="0" smtClean="0">
                <a:solidFill>
                  <a:srgbClr val="0070C0"/>
                </a:solidFill>
                <a:latin typeface="Times New Roman"/>
                <a:cs typeface="Times New Roman"/>
              </a:rPr>
              <a:t>Письмо ФАС РФ от 18.10.2017 г № ИА-71717</a:t>
            </a:r>
            <a:r>
              <a:rPr lang="en-US" sz="2000" b="1" dirty="0" smtClean="0">
                <a:solidFill>
                  <a:srgbClr val="0070C0"/>
                </a:solidFill>
                <a:latin typeface="Times New Roman"/>
                <a:cs typeface="Times New Roman"/>
              </a:rPr>
              <a:t>/</a:t>
            </a:r>
            <a:r>
              <a:rPr lang="ru-RU" sz="2000" b="1" dirty="0" smtClean="0">
                <a:solidFill>
                  <a:srgbClr val="0070C0"/>
                </a:solidFill>
                <a:latin typeface="Times New Roman"/>
                <a:cs typeface="Times New Roman"/>
              </a:rPr>
              <a:t>17 </a:t>
            </a:r>
            <a:r>
              <a:rPr lang="ru-RU" sz="2000" dirty="0" smtClean="0">
                <a:solidFill>
                  <a:srgbClr val="0070C0"/>
                </a:solidFill>
                <a:latin typeface="Times New Roman"/>
                <a:cs typeface="Times New Roman"/>
              </a:rPr>
              <a:t>«</a:t>
            </a:r>
            <a:r>
              <a:rPr lang="ru-RU" sz="2000" dirty="0" smtClean="0">
                <a:solidFill>
                  <a:prstClr val="black"/>
                </a:solidFill>
                <a:latin typeface="Times New Roman"/>
                <a:cs typeface="Times New Roman"/>
              </a:rPr>
              <a:t>О разъяснении вопросов установления государственными и муниципальными заказчиками в документации о закупки остаточного срока годности ЛП»</a:t>
            </a:r>
          </a:p>
          <a:p>
            <a:pPr marL="12700" marR="5080"/>
            <a:endParaRPr lang="ru-RU" b="1" dirty="0" smtClean="0">
              <a:solidFill>
                <a:srgbClr val="0070C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332948707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61335" y="0"/>
            <a:ext cx="5409565" cy="228600"/>
          </a:xfrm>
          <a:prstGeom prst="rect">
            <a:avLst/>
          </a:prstGeom>
        </p:spPr>
        <p:txBody>
          <a:bodyPr vert="horz" wrap="square" lIns="0" tIns="0" rIns="0" bIns="0" rtlCol="0">
            <a:spAutoFit/>
          </a:bodyPr>
          <a:lstStyle/>
          <a:p>
            <a:pPr marL="12700"/>
            <a:r>
              <a:rPr sz="1600" spc="-15" dirty="0">
                <a:solidFill>
                  <a:srgbClr val="1F487C"/>
                </a:solidFill>
                <a:latin typeface="Arial"/>
                <a:cs typeface="Arial"/>
              </a:rPr>
              <a:t>По</a:t>
            </a:r>
            <a:r>
              <a:rPr sz="1600" spc="-10" dirty="0">
                <a:solidFill>
                  <a:srgbClr val="1F487C"/>
                </a:solidFill>
                <a:latin typeface="Arial"/>
                <a:cs typeface="Arial"/>
              </a:rPr>
              <a:t> </a:t>
            </a:r>
            <a:r>
              <a:rPr sz="1600" spc="-20" dirty="0">
                <a:solidFill>
                  <a:srgbClr val="1F487C"/>
                </a:solidFill>
                <a:latin typeface="Arial"/>
                <a:cs typeface="Arial"/>
              </a:rPr>
              <a:t>в</a:t>
            </a:r>
            <a:r>
              <a:rPr sz="1600" spc="-10" dirty="0">
                <a:solidFill>
                  <a:srgbClr val="1F487C"/>
                </a:solidFill>
                <a:latin typeface="Arial"/>
                <a:cs typeface="Arial"/>
              </a:rPr>
              <a:t>опросу при</a:t>
            </a:r>
            <a:r>
              <a:rPr sz="1600" spc="-30" dirty="0">
                <a:solidFill>
                  <a:srgbClr val="1F487C"/>
                </a:solidFill>
                <a:latin typeface="Arial"/>
                <a:cs typeface="Arial"/>
              </a:rPr>
              <a:t>м</a:t>
            </a:r>
            <a:r>
              <a:rPr sz="1600" spc="-10" dirty="0">
                <a:solidFill>
                  <a:srgbClr val="1F487C"/>
                </a:solidFill>
                <a:latin typeface="Arial"/>
                <a:cs typeface="Arial"/>
              </a:rPr>
              <a:t>енения</a:t>
            </a:r>
            <a:r>
              <a:rPr sz="1600" spc="40" dirty="0">
                <a:solidFill>
                  <a:srgbClr val="1F487C"/>
                </a:solidFill>
                <a:latin typeface="Arial"/>
                <a:cs typeface="Arial"/>
              </a:rPr>
              <a:t> </a:t>
            </a:r>
            <a:r>
              <a:rPr sz="1600" spc="-10" dirty="0">
                <a:solidFill>
                  <a:srgbClr val="1F487C"/>
                </a:solidFill>
                <a:latin typeface="Arial"/>
                <a:cs typeface="Arial"/>
              </a:rPr>
              <a:t>п</a:t>
            </a:r>
            <a:r>
              <a:rPr sz="1600" spc="-50" dirty="0">
                <a:solidFill>
                  <a:srgbClr val="1F487C"/>
                </a:solidFill>
                <a:latin typeface="Arial"/>
                <a:cs typeface="Arial"/>
              </a:rPr>
              <a:t>о</a:t>
            </a:r>
            <a:r>
              <a:rPr sz="1600" dirty="0">
                <a:solidFill>
                  <a:srgbClr val="1F487C"/>
                </a:solidFill>
                <a:latin typeface="Arial"/>
                <a:cs typeface="Arial"/>
              </a:rPr>
              <a:t>л</a:t>
            </a:r>
            <a:r>
              <a:rPr sz="1600" spc="-25" dirty="0">
                <a:solidFill>
                  <a:srgbClr val="1F487C"/>
                </a:solidFill>
                <a:latin typeface="Arial"/>
                <a:cs typeface="Arial"/>
              </a:rPr>
              <a:t>о</a:t>
            </a:r>
            <a:r>
              <a:rPr sz="1600" spc="-10" dirty="0">
                <a:solidFill>
                  <a:srgbClr val="1F487C"/>
                </a:solidFill>
                <a:latin typeface="Arial"/>
                <a:cs typeface="Arial"/>
              </a:rPr>
              <a:t>жен</a:t>
            </a:r>
            <a:r>
              <a:rPr sz="1600" spc="-20" dirty="0">
                <a:solidFill>
                  <a:srgbClr val="1F487C"/>
                </a:solidFill>
                <a:latin typeface="Arial"/>
                <a:cs typeface="Arial"/>
              </a:rPr>
              <a:t>и</a:t>
            </a:r>
            <a:r>
              <a:rPr sz="1600" spc="-10" dirty="0">
                <a:solidFill>
                  <a:srgbClr val="1F487C"/>
                </a:solidFill>
                <a:latin typeface="Arial"/>
                <a:cs typeface="Arial"/>
              </a:rPr>
              <a:t>й</a:t>
            </a:r>
            <a:r>
              <a:rPr sz="1600" spc="40" dirty="0">
                <a:solidFill>
                  <a:srgbClr val="1F487C"/>
                </a:solidFill>
                <a:latin typeface="Arial"/>
                <a:cs typeface="Arial"/>
              </a:rPr>
              <a:t> </a:t>
            </a:r>
            <a:r>
              <a:rPr sz="1600" spc="-15" dirty="0">
                <a:solidFill>
                  <a:srgbClr val="1F487C"/>
                </a:solidFill>
                <a:latin typeface="Arial"/>
                <a:cs typeface="Arial"/>
              </a:rPr>
              <a:t>ПП</a:t>
            </a:r>
            <a:r>
              <a:rPr sz="1600" spc="5" dirty="0">
                <a:solidFill>
                  <a:srgbClr val="1F487C"/>
                </a:solidFill>
                <a:latin typeface="Arial"/>
                <a:cs typeface="Arial"/>
              </a:rPr>
              <a:t> </a:t>
            </a:r>
            <a:r>
              <a:rPr sz="1600" spc="-25" dirty="0">
                <a:solidFill>
                  <a:srgbClr val="1F487C"/>
                </a:solidFill>
                <a:latin typeface="Arial"/>
                <a:cs typeface="Arial"/>
              </a:rPr>
              <a:t>Р</a:t>
            </a:r>
            <a:r>
              <a:rPr sz="1600" spc="-15" dirty="0">
                <a:solidFill>
                  <a:srgbClr val="1F487C"/>
                </a:solidFill>
                <a:latin typeface="Arial"/>
                <a:cs typeface="Arial"/>
              </a:rPr>
              <a:t>Ф</a:t>
            </a:r>
            <a:r>
              <a:rPr sz="1600" spc="-5" dirty="0">
                <a:solidFill>
                  <a:srgbClr val="1F487C"/>
                </a:solidFill>
                <a:latin typeface="Arial"/>
                <a:cs typeface="Arial"/>
              </a:rPr>
              <a:t> </a:t>
            </a:r>
            <a:r>
              <a:rPr sz="1600" spc="-50" dirty="0">
                <a:solidFill>
                  <a:srgbClr val="1F487C"/>
                </a:solidFill>
                <a:latin typeface="Arial"/>
                <a:cs typeface="Arial"/>
              </a:rPr>
              <a:t>о</a:t>
            </a:r>
            <a:r>
              <a:rPr sz="1600" spc="-10" dirty="0">
                <a:solidFill>
                  <a:srgbClr val="1F487C"/>
                </a:solidFill>
                <a:latin typeface="Arial"/>
                <a:cs typeface="Arial"/>
              </a:rPr>
              <a:t>т</a:t>
            </a:r>
            <a:r>
              <a:rPr sz="1600" spc="10" dirty="0">
                <a:solidFill>
                  <a:srgbClr val="1F487C"/>
                </a:solidFill>
                <a:latin typeface="Arial"/>
                <a:cs typeface="Arial"/>
              </a:rPr>
              <a:t> </a:t>
            </a:r>
            <a:r>
              <a:rPr sz="1600" spc="-10" dirty="0">
                <a:solidFill>
                  <a:srgbClr val="1F487C"/>
                </a:solidFill>
                <a:latin typeface="Arial"/>
                <a:cs typeface="Arial"/>
              </a:rPr>
              <a:t>30.</a:t>
            </a:r>
            <a:r>
              <a:rPr sz="1600" spc="-130" dirty="0">
                <a:solidFill>
                  <a:srgbClr val="1F487C"/>
                </a:solidFill>
                <a:latin typeface="Arial"/>
                <a:cs typeface="Arial"/>
              </a:rPr>
              <a:t>1</a:t>
            </a:r>
            <a:r>
              <a:rPr sz="1600" spc="-10" dirty="0">
                <a:solidFill>
                  <a:srgbClr val="1F487C"/>
                </a:solidFill>
                <a:latin typeface="Arial"/>
                <a:cs typeface="Arial"/>
              </a:rPr>
              <a:t>1.2015</a:t>
            </a:r>
            <a:endParaRPr sz="1600">
              <a:solidFill>
                <a:prstClr val="black"/>
              </a:solidFill>
              <a:latin typeface="Arial"/>
              <a:cs typeface="Arial"/>
            </a:endParaRPr>
          </a:p>
        </p:txBody>
      </p:sp>
      <p:sp>
        <p:nvSpPr>
          <p:cNvPr id="3" name="object 3"/>
          <p:cNvSpPr txBox="1"/>
          <p:nvPr/>
        </p:nvSpPr>
        <p:spPr>
          <a:xfrm>
            <a:off x="2191004" y="225398"/>
            <a:ext cx="6151245" cy="472440"/>
          </a:xfrm>
          <a:prstGeom prst="rect">
            <a:avLst/>
          </a:prstGeom>
        </p:spPr>
        <p:txBody>
          <a:bodyPr vert="horz" wrap="square" lIns="0" tIns="0" rIns="0" bIns="0" rtlCol="0">
            <a:spAutoFit/>
          </a:bodyPr>
          <a:lstStyle/>
          <a:p>
            <a:pPr algn="ctr"/>
            <a:r>
              <a:rPr sz="1600" spc="-15" dirty="0">
                <a:solidFill>
                  <a:srgbClr val="1F487C"/>
                </a:solidFill>
                <a:latin typeface="Arial"/>
                <a:cs typeface="Arial"/>
              </a:rPr>
              <a:t>Ин</a:t>
            </a:r>
            <a:r>
              <a:rPr sz="1600" spc="-30" dirty="0">
                <a:solidFill>
                  <a:srgbClr val="1F487C"/>
                </a:solidFill>
                <a:latin typeface="Arial"/>
                <a:cs typeface="Arial"/>
              </a:rPr>
              <a:t>ф</a:t>
            </a:r>
            <a:r>
              <a:rPr sz="1600" spc="-10" dirty="0">
                <a:solidFill>
                  <a:srgbClr val="1F487C"/>
                </a:solidFill>
                <a:latin typeface="Arial"/>
                <a:cs typeface="Arial"/>
              </a:rPr>
              <a:t>ор</a:t>
            </a:r>
            <a:r>
              <a:rPr sz="1600" spc="-25" dirty="0">
                <a:solidFill>
                  <a:srgbClr val="1F487C"/>
                </a:solidFill>
                <a:latin typeface="Arial"/>
                <a:cs typeface="Arial"/>
              </a:rPr>
              <a:t>м</a:t>
            </a:r>
            <a:r>
              <a:rPr sz="1600" spc="-10" dirty="0">
                <a:solidFill>
                  <a:srgbClr val="1F487C"/>
                </a:solidFill>
                <a:latin typeface="Arial"/>
                <a:cs typeface="Arial"/>
              </a:rPr>
              <a:t>ац</a:t>
            </a:r>
            <a:r>
              <a:rPr sz="1600" spc="-20" dirty="0">
                <a:solidFill>
                  <a:srgbClr val="1F487C"/>
                </a:solidFill>
                <a:latin typeface="Arial"/>
                <a:cs typeface="Arial"/>
              </a:rPr>
              <a:t>и</a:t>
            </a:r>
            <a:r>
              <a:rPr sz="1600" spc="-10" dirty="0">
                <a:solidFill>
                  <a:srgbClr val="1F487C"/>
                </a:solidFill>
                <a:latin typeface="Arial"/>
                <a:cs typeface="Arial"/>
              </a:rPr>
              <a:t>о</a:t>
            </a:r>
            <a:r>
              <a:rPr sz="1600" spc="-20" dirty="0">
                <a:solidFill>
                  <a:srgbClr val="1F487C"/>
                </a:solidFill>
                <a:latin typeface="Arial"/>
                <a:cs typeface="Arial"/>
              </a:rPr>
              <a:t>нн</a:t>
            </a:r>
            <a:r>
              <a:rPr sz="1600" spc="-10" dirty="0">
                <a:solidFill>
                  <a:srgbClr val="1F487C"/>
                </a:solidFill>
                <a:latin typeface="Arial"/>
                <a:cs typeface="Arial"/>
              </a:rPr>
              <a:t>ое</a:t>
            </a:r>
            <a:r>
              <a:rPr sz="1600" spc="40" dirty="0">
                <a:solidFill>
                  <a:srgbClr val="1F487C"/>
                </a:solidFill>
                <a:latin typeface="Arial"/>
                <a:cs typeface="Arial"/>
              </a:rPr>
              <a:t> </a:t>
            </a:r>
            <a:r>
              <a:rPr sz="1600" spc="-10" dirty="0">
                <a:solidFill>
                  <a:srgbClr val="1F487C"/>
                </a:solidFill>
                <a:latin typeface="Arial"/>
                <a:cs typeface="Arial"/>
              </a:rPr>
              <a:t>п</a:t>
            </a:r>
            <a:r>
              <a:rPr sz="1600" spc="-20" dirty="0">
                <a:solidFill>
                  <a:srgbClr val="1F487C"/>
                </a:solidFill>
                <a:latin typeface="Arial"/>
                <a:cs typeface="Arial"/>
              </a:rPr>
              <a:t>и</a:t>
            </a:r>
            <a:r>
              <a:rPr sz="1600" spc="-10" dirty="0">
                <a:solidFill>
                  <a:srgbClr val="1F487C"/>
                </a:solidFill>
                <a:latin typeface="Arial"/>
                <a:cs typeface="Arial"/>
              </a:rPr>
              <a:t>сь</a:t>
            </a:r>
            <a:r>
              <a:rPr sz="1600" spc="-30" dirty="0">
                <a:solidFill>
                  <a:srgbClr val="1F487C"/>
                </a:solidFill>
                <a:latin typeface="Arial"/>
                <a:cs typeface="Arial"/>
              </a:rPr>
              <a:t>м</a:t>
            </a:r>
            <a:r>
              <a:rPr sz="1600" spc="-10" dirty="0">
                <a:solidFill>
                  <a:srgbClr val="1F487C"/>
                </a:solidFill>
                <a:latin typeface="Arial"/>
                <a:cs typeface="Arial"/>
              </a:rPr>
              <a:t>о</a:t>
            </a:r>
            <a:r>
              <a:rPr sz="1600" spc="30" dirty="0">
                <a:solidFill>
                  <a:srgbClr val="1F487C"/>
                </a:solidFill>
                <a:latin typeface="Arial"/>
                <a:cs typeface="Arial"/>
              </a:rPr>
              <a:t> </a:t>
            </a:r>
            <a:r>
              <a:rPr sz="1600" spc="-25" dirty="0">
                <a:solidFill>
                  <a:srgbClr val="1F487C"/>
                </a:solidFill>
                <a:latin typeface="Arial"/>
                <a:cs typeface="Arial"/>
              </a:rPr>
              <a:t>т</a:t>
            </a:r>
            <a:r>
              <a:rPr sz="1600" spc="-10" dirty="0">
                <a:solidFill>
                  <a:srgbClr val="1F487C"/>
                </a:solidFill>
                <a:latin typeface="Arial"/>
                <a:cs typeface="Arial"/>
              </a:rPr>
              <a:t>ерор</a:t>
            </a:r>
            <a:r>
              <a:rPr sz="1600" spc="-45" dirty="0">
                <a:solidFill>
                  <a:srgbClr val="1F487C"/>
                </a:solidFill>
                <a:latin typeface="Arial"/>
                <a:cs typeface="Arial"/>
              </a:rPr>
              <a:t>г</a:t>
            </a:r>
            <a:r>
              <a:rPr sz="1600" spc="-10" dirty="0">
                <a:solidFill>
                  <a:srgbClr val="1F487C"/>
                </a:solidFill>
                <a:latin typeface="Arial"/>
                <a:cs typeface="Arial"/>
              </a:rPr>
              <a:t>а</a:t>
            </a:r>
            <a:r>
              <a:rPr sz="1600" spc="-20" dirty="0">
                <a:solidFill>
                  <a:srgbClr val="1F487C"/>
                </a:solidFill>
                <a:latin typeface="Arial"/>
                <a:cs typeface="Arial"/>
              </a:rPr>
              <a:t>н</a:t>
            </a:r>
            <a:r>
              <a:rPr sz="1600" spc="-10" dirty="0">
                <a:solidFill>
                  <a:srgbClr val="1F487C"/>
                </a:solidFill>
                <a:latin typeface="Arial"/>
                <a:cs typeface="Arial"/>
              </a:rPr>
              <a:t>ам</a:t>
            </a:r>
            <a:r>
              <a:rPr sz="1600" dirty="0">
                <a:solidFill>
                  <a:srgbClr val="1F487C"/>
                </a:solidFill>
                <a:latin typeface="Arial"/>
                <a:cs typeface="Arial"/>
              </a:rPr>
              <a:t> </a:t>
            </a:r>
            <a:r>
              <a:rPr sz="1600" spc="-55" dirty="0">
                <a:solidFill>
                  <a:srgbClr val="1F487C"/>
                </a:solidFill>
                <a:latin typeface="Arial"/>
                <a:cs typeface="Arial"/>
              </a:rPr>
              <a:t>Ф</a:t>
            </a:r>
            <a:r>
              <a:rPr sz="1600" spc="-50" dirty="0">
                <a:solidFill>
                  <a:srgbClr val="1F487C"/>
                </a:solidFill>
                <a:latin typeface="Arial"/>
                <a:cs typeface="Arial"/>
              </a:rPr>
              <a:t>А</a:t>
            </a:r>
            <a:r>
              <a:rPr sz="1600" spc="-15" dirty="0">
                <a:solidFill>
                  <a:srgbClr val="1F487C"/>
                </a:solidFill>
                <a:latin typeface="Arial"/>
                <a:cs typeface="Arial"/>
              </a:rPr>
              <a:t>С</a:t>
            </a:r>
            <a:r>
              <a:rPr sz="1600" spc="-5" dirty="0">
                <a:solidFill>
                  <a:srgbClr val="1F487C"/>
                </a:solidFill>
                <a:latin typeface="Arial"/>
                <a:cs typeface="Arial"/>
              </a:rPr>
              <a:t> </a:t>
            </a:r>
            <a:r>
              <a:rPr sz="1600" spc="-90" dirty="0">
                <a:solidFill>
                  <a:srgbClr val="1F487C"/>
                </a:solidFill>
                <a:latin typeface="Arial"/>
                <a:cs typeface="Arial"/>
              </a:rPr>
              <a:t>Р</a:t>
            </a:r>
            <a:r>
              <a:rPr sz="1600" spc="-10" dirty="0">
                <a:solidFill>
                  <a:srgbClr val="1F487C"/>
                </a:solidFill>
                <a:latin typeface="Arial"/>
                <a:cs typeface="Arial"/>
              </a:rPr>
              <a:t>ос</a:t>
            </a:r>
            <a:r>
              <a:rPr sz="1600" spc="-5" dirty="0">
                <a:solidFill>
                  <a:srgbClr val="1F487C"/>
                </a:solidFill>
                <a:latin typeface="Arial"/>
                <a:cs typeface="Arial"/>
              </a:rPr>
              <a:t>с</a:t>
            </a:r>
            <a:r>
              <a:rPr sz="1600" spc="-15" dirty="0">
                <a:solidFill>
                  <a:srgbClr val="1F487C"/>
                </a:solidFill>
                <a:latin typeface="Arial"/>
                <a:cs typeface="Arial"/>
              </a:rPr>
              <a:t>и</a:t>
            </a:r>
            <a:r>
              <a:rPr sz="1600" spc="-10" dirty="0">
                <a:solidFill>
                  <a:srgbClr val="1F487C"/>
                </a:solidFill>
                <a:latin typeface="Arial"/>
                <a:cs typeface="Arial"/>
              </a:rPr>
              <a:t>и</a:t>
            </a:r>
            <a:r>
              <a:rPr sz="1600" spc="15" dirty="0">
                <a:solidFill>
                  <a:srgbClr val="1F487C"/>
                </a:solidFill>
                <a:latin typeface="Arial"/>
                <a:cs typeface="Arial"/>
              </a:rPr>
              <a:t> </a:t>
            </a:r>
            <a:r>
              <a:rPr sz="1600" spc="-50" dirty="0">
                <a:solidFill>
                  <a:srgbClr val="1F487C"/>
                </a:solidFill>
                <a:latin typeface="Arial"/>
                <a:cs typeface="Arial"/>
              </a:rPr>
              <a:t>о</a:t>
            </a:r>
            <a:r>
              <a:rPr sz="1600" spc="-10" dirty="0">
                <a:solidFill>
                  <a:srgbClr val="1F487C"/>
                </a:solidFill>
                <a:latin typeface="Arial"/>
                <a:cs typeface="Arial"/>
              </a:rPr>
              <a:t>т</a:t>
            </a:r>
            <a:r>
              <a:rPr sz="1600" spc="5" dirty="0">
                <a:solidFill>
                  <a:srgbClr val="1F487C"/>
                </a:solidFill>
                <a:latin typeface="Arial"/>
                <a:cs typeface="Arial"/>
              </a:rPr>
              <a:t> </a:t>
            </a:r>
            <a:r>
              <a:rPr sz="1600" spc="-10" dirty="0">
                <a:solidFill>
                  <a:srgbClr val="1F487C"/>
                </a:solidFill>
                <a:latin typeface="Arial"/>
                <a:cs typeface="Arial"/>
              </a:rPr>
              <a:t>19.02.2</a:t>
            </a:r>
            <a:r>
              <a:rPr sz="1600" spc="-15" dirty="0">
                <a:solidFill>
                  <a:srgbClr val="1F487C"/>
                </a:solidFill>
                <a:latin typeface="Arial"/>
                <a:cs typeface="Arial"/>
              </a:rPr>
              <a:t>0</a:t>
            </a:r>
            <a:r>
              <a:rPr sz="1600" spc="-10" dirty="0">
                <a:solidFill>
                  <a:srgbClr val="1F487C"/>
                </a:solidFill>
                <a:latin typeface="Arial"/>
                <a:cs typeface="Arial"/>
              </a:rPr>
              <a:t>16</a:t>
            </a:r>
            <a:endParaRPr sz="1600">
              <a:solidFill>
                <a:prstClr val="black"/>
              </a:solidFill>
              <a:latin typeface="Arial"/>
              <a:cs typeface="Arial"/>
            </a:endParaRPr>
          </a:p>
          <a:p>
            <a:pPr marL="56515" algn="ctr"/>
            <a:r>
              <a:rPr sz="1600" u="heavy" spc="-20" dirty="0">
                <a:solidFill>
                  <a:srgbClr val="1F487C"/>
                </a:solidFill>
                <a:latin typeface="Arial"/>
                <a:cs typeface="Arial"/>
              </a:rPr>
              <a:t>№</a:t>
            </a:r>
            <a:r>
              <a:rPr sz="1600" u="heavy" spc="-10" dirty="0">
                <a:solidFill>
                  <a:srgbClr val="1F487C"/>
                </a:solidFill>
                <a:latin typeface="Arial"/>
                <a:cs typeface="Arial"/>
              </a:rPr>
              <a:t>ИА/10439/16 </a:t>
            </a:r>
            <a:endParaRPr sz="1600">
              <a:solidFill>
                <a:prstClr val="black"/>
              </a:solidFill>
              <a:latin typeface="Arial"/>
              <a:cs typeface="Arial"/>
            </a:endParaRPr>
          </a:p>
        </p:txBody>
      </p:sp>
      <p:sp>
        <p:nvSpPr>
          <p:cNvPr id="4" name="object 4"/>
          <p:cNvSpPr txBox="1"/>
          <p:nvPr/>
        </p:nvSpPr>
        <p:spPr>
          <a:xfrm>
            <a:off x="1463675" y="469485"/>
            <a:ext cx="81915" cy="228600"/>
          </a:xfrm>
          <a:prstGeom prst="rect">
            <a:avLst/>
          </a:prstGeom>
        </p:spPr>
        <p:txBody>
          <a:bodyPr vert="horz" wrap="square" lIns="0" tIns="0" rIns="0" bIns="0" rtlCol="0">
            <a:spAutoFit/>
          </a:bodyPr>
          <a:lstStyle/>
          <a:p>
            <a:pPr marL="12700"/>
            <a:r>
              <a:rPr sz="1600" u="heavy" spc="-5" dirty="0">
                <a:solidFill>
                  <a:srgbClr val="1F487C"/>
                </a:solidFill>
                <a:latin typeface="Arial"/>
                <a:cs typeface="Arial"/>
              </a:rPr>
              <a:t> </a:t>
            </a:r>
            <a:endParaRPr sz="1600">
              <a:solidFill>
                <a:prstClr val="black"/>
              </a:solidFill>
              <a:latin typeface="Arial"/>
              <a:cs typeface="Arial"/>
            </a:endParaRPr>
          </a:p>
        </p:txBody>
      </p:sp>
      <p:sp>
        <p:nvSpPr>
          <p:cNvPr id="5" name="object 5"/>
          <p:cNvSpPr txBox="1"/>
          <p:nvPr/>
        </p:nvSpPr>
        <p:spPr>
          <a:xfrm>
            <a:off x="113792" y="1131967"/>
            <a:ext cx="5991225" cy="1194435"/>
          </a:xfrm>
          <a:prstGeom prst="rect">
            <a:avLst/>
          </a:prstGeom>
        </p:spPr>
        <p:txBody>
          <a:bodyPr vert="horz" wrap="square" lIns="0" tIns="0" rIns="0" bIns="0" rtlCol="0">
            <a:spAutoFit/>
          </a:bodyPr>
          <a:lstStyle/>
          <a:p>
            <a:pPr marL="355600" marR="5080" indent="-342900" algn="just">
              <a:buFont typeface="Wingdings"/>
              <a:buChar char=""/>
              <a:tabLst>
                <a:tab pos="355600" algn="l"/>
              </a:tabLst>
            </a:pPr>
            <a:r>
              <a:rPr sz="2000" dirty="0">
                <a:solidFill>
                  <a:prstClr val="black"/>
                </a:solidFill>
                <a:latin typeface="Arial"/>
                <a:cs typeface="Arial"/>
              </a:rPr>
              <a:t>Де</a:t>
            </a:r>
            <a:r>
              <a:rPr sz="2000" spc="-20" dirty="0">
                <a:solidFill>
                  <a:prstClr val="black"/>
                </a:solidFill>
                <a:latin typeface="Arial"/>
                <a:cs typeface="Arial"/>
              </a:rPr>
              <a:t>й</a:t>
            </a:r>
            <a:r>
              <a:rPr sz="2000" dirty="0">
                <a:solidFill>
                  <a:prstClr val="black"/>
                </a:solidFill>
                <a:latin typeface="Arial"/>
                <a:cs typeface="Arial"/>
              </a:rPr>
              <a:t>ств</a:t>
            </a:r>
            <a:r>
              <a:rPr sz="2000" spc="-15" dirty="0">
                <a:solidFill>
                  <a:prstClr val="black"/>
                </a:solidFill>
                <a:latin typeface="Arial"/>
                <a:cs typeface="Arial"/>
              </a:rPr>
              <a:t>и</a:t>
            </a:r>
            <a:r>
              <a:rPr sz="2000" dirty="0">
                <a:solidFill>
                  <a:prstClr val="black"/>
                </a:solidFill>
                <a:latin typeface="Arial"/>
                <a:cs typeface="Arial"/>
              </a:rPr>
              <a:t>е </a:t>
            </a:r>
            <a:r>
              <a:rPr sz="2000" spc="5" dirty="0">
                <a:solidFill>
                  <a:prstClr val="black"/>
                </a:solidFill>
                <a:latin typeface="Arial"/>
                <a:cs typeface="Arial"/>
              </a:rPr>
              <a:t> </a:t>
            </a:r>
            <a:r>
              <a:rPr sz="2000" spc="-15" dirty="0">
                <a:solidFill>
                  <a:prstClr val="black"/>
                </a:solidFill>
                <a:latin typeface="Arial"/>
                <a:cs typeface="Arial"/>
              </a:rPr>
              <a:t>П</a:t>
            </a:r>
            <a:r>
              <a:rPr sz="2000" dirty="0">
                <a:solidFill>
                  <a:prstClr val="black"/>
                </a:solidFill>
                <a:latin typeface="Arial"/>
                <a:cs typeface="Arial"/>
              </a:rPr>
              <a:t>П </a:t>
            </a:r>
            <a:r>
              <a:rPr sz="2000" spc="5" dirty="0">
                <a:solidFill>
                  <a:prstClr val="black"/>
                </a:solidFill>
                <a:latin typeface="Arial"/>
                <a:cs typeface="Arial"/>
              </a:rPr>
              <a:t> </a:t>
            </a:r>
            <a:r>
              <a:rPr sz="2000" dirty="0">
                <a:solidFill>
                  <a:prstClr val="black"/>
                </a:solidFill>
                <a:latin typeface="Arial"/>
                <a:cs typeface="Arial"/>
              </a:rPr>
              <a:t>1</a:t>
            </a:r>
            <a:r>
              <a:rPr sz="2000" spc="-10" dirty="0">
                <a:solidFill>
                  <a:prstClr val="black"/>
                </a:solidFill>
                <a:latin typeface="Arial"/>
                <a:cs typeface="Arial"/>
              </a:rPr>
              <a:t>2</a:t>
            </a:r>
            <a:r>
              <a:rPr sz="2000" dirty="0">
                <a:solidFill>
                  <a:prstClr val="black"/>
                </a:solidFill>
                <a:latin typeface="Arial"/>
                <a:cs typeface="Arial"/>
              </a:rPr>
              <a:t>89 </a:t>
            </a:r>
            <a:r>
              <a:rPr sz="2000" spc="-5" dirty="0">
                <a:solidFill>
                  <a:prstClr val="black"/>
                </a:solidFill>
                <a:latin typeface="Arial"/>
                <a:cs typeface="Arial"/>
              </a:rPr>
              <a:t> </a:t>
            </a:r>
            <a:r>
              <a:rPr sz="2000" dirty="0">
                <a:solidFill>
                  <a:prstClr val="black"/>
                </a:solidFill>
                <a:latin typeface="Arial"/>
                <a:cs typeface="Arial"/>
              </a:rPr>
              <a:t>р</a:t>
            </a:r>
            <a:r>
              <a:rPr sz="2000" spc="-10" dirty="0">
                <a:solidFill>
                  <a:prstClr val="black"/>
                </a:solidFill>
                <a:latin typeface="Arial"/>
                <a:cs typeface="Arial"/>
              </a:rPr>
              <a:t>а</a:t>
            </a:r>
            <a:r>
              <a:rPr sz="2000" dirty="0">
                <a:solidFill>
                  <a:prstClr val="black"/>
                </a:solidFill>
                <a:latin typeface="Arial"/>
                <a:cs typeface="Arial"/>
              </a:rPr>
              <a:t>с</a:t>
            </a:r>
            <a:r>
              <a:rPr sz="2000" spc="-15" dirty="0">
                <a:solidFill>
                  <a:prstClr val="black"/>
                </a:solidFill>
                <a:latin typeface="Arial"/>
                <a:cs typeface="Arial"/>
              </a:rPr>
              <a:t>п</a:t>
            </a:r>
            <a:r>
              <a:rPr sz="2000" dirty="0">
                <a:solidFill>
                  <a:prstClr val="black"/>
                </a:solidFill>
                <a:latin typeface="Arial"/>
                <a:cs typeface="Arial"/>
              </a:rPr>
              <a:t>ро</a:t>
            </a:r>
            <a:r>
              <a:rPr sz="2000" spc="5" dirty="0">
                <a:solidFill>
                  <a:prstClr val="black"/>
                </a:solidFill>
                <a:latin typeface="Arial"/>
                <a:cs typeface="Arial"/>
              </a:rPr>
              <a:t>с</a:t>
            </a:r>
            <a:r>
              <a:rPr sz="2000" dirty="0">
                <a:solidFill>
                  <a:prstClr val="black"/>
                </a:solidFill>
                <a:latin typeface="Arial"/>
                <a:cs typeface="Arial"/>
              </a:rPr>
              <a:t>тр</a:t>
            </a:r>
            <a:r>
              <a:rPr sz="2000" spc="-15" dirty="0">
                <a:solidFill>
                  <a:prstClr val="black"/>
                </a:solidFill>
                <a:latin typeface="Arial"/>
                <a:cs typeface="Arial"/>
              </a:rPr>
              <a:t>а</a:t>
            </a:r>
            <a:r>
              <a:rPr sz="2000" dirty="0">
                <a:solidFill>
                  <a:prstClr val="black"/>
                </a:solidFill>
                <a:latin typeface="Arial"/>
                <a:cs typeface="Arial"/>
              </a:rPr>
              <a:t>н</a:t>
            </a:r>
            <a:r>
              <a:rPr sz="2000" spc="-10" dirty="0">
                <a:solidFill>
                  <a:prstClr val="black"/>
                </a:solidFill>
                <a:latin typeface="Arial"/>
                <a:cs typeface="Arial"/>
              </a:rPr>
              <a:t>я</a:t>
            </a:r>
            <a:r>
              <a:rPr sz="2000" spc="-75" dirty="0">
                <a:solidFill>
                  <a:prstClr val="black"/>
                </a:solidFill>
                <a:latin typeface="Arial"/>
                <a:cs typeface="Arial"/>
              </a:rPr>
              <a:t>е</a:t>
            </a:r>
            <a:r>
              <a:rPr sz="2000" spc="-30" dirty="0">
                <a:solidFill>
                  <a:prstClr val="black"/>
                </a:solidFill>
                <a:latin typeface="Arial"/>
                <a:cs typeface="Arial"/>
              </a:rPr>
              <a:t>т</a:t>
            </a:r>
            <a:r>
              <a:rPr sz="2000" dirty="0">
                <a:solidFill>
                  <a:prstClr val="black"/>
                </a:solidFill>
                <a:latin typeface="Arial"/>
                <a:cs typeface="Arial"/>
              </a:rPr>
              <a:t>ся </a:t>
            </a:r>
            <a:r>
              <a:rPr sz="2000" spc="15" dirty="0">
                <a:solidFill>
                  <a:prstClr val="black"/>
                </a:solidFill>
                <a:latin typeface="Arial"/>
                <a:cs typeface="Arial"/>
              </a:rPr>
              <a:t> </a:t>
            </a:r>
            <a:r>
              <a:rPr sz="2000" b="1" spc="-60" dirty="0">
                <a:solidFill>
                  <a:prstClr val="black"/>
                </a:solidFill>
                <a:latin typeface="Arial"/>
                <a:cs typeface="Arial"/>
              </a:rPr>
              <a:t>т</a:t>
            </a:r>
            <a:r>
              <a:rPr sz="2000" b="1" spc="-50" dirty="0">
                <a:solidFill>
                  <a:prstClr val="black"/>
                </a:solidFill>
                <a:latin typeface="Arial"/>
                <a:cs typeface="Arial"/>
              </a:rPr>
              <a:t>о</a:t>
            </a:r>
            <a:r>
              <a:rPr sz="2000" b="1" dirty="0">
                <a:solidFill>
                  <a:prstClr val="black"/>
                </a:solidFill>
                <a:latin typeface="Arial"/>
                <a:cs typeface="Arial"/>
              </a:rPr>
              <a:t>ль</a:t>
            </a:r>
            <a:r>
              <a:rPr sz="2000" b="1" spc="-15" dirty="0">
                <a:solidFill>
                  <a:prstClr val="black"/>
                </a:solidFill>
                <a:latin typeface="Arial"/>
                <a:cs typeface="Arial"/>
              </a:rPr>
              <a:t>к</a:t>
            </a:r>
            <a:r>
              <a:rPr sz="2000" b="1" dirty="0">
                <a:solidFill>
                  <a:prstClr val="black"/>
                </a:solidFill>
                <a:latin typeface="Arial"/>
                <a:cs typeface="Arial"/>
              </a:rPr>
              <a:t>о на </a:t>
            </a:r>
            <a:r>
              <a:rPr sz="2000" b="1" spc="-225" dirty="0">
                <a:solidFill>
                  <a:prstClr val="black"/>
                </a:solidFill>
                <a:latin typeface="Arial"/>
                <a:cs typeface="Arial"/>
              </a:rPr>
              <a:t> </a:t>
            </a:r>
            <a:r>
              <a:rPr sz="2000" b="1" dirty="0">
                <a:solidFill>
                  <a:prstClr val="black"/>
                </a:solidFill>
                <a:latin typeface="Arial"/>
                <a:cs typeface="Arial"/>
              </a:rPr>
              <a:t>с</a:t>
            </a:r>
            <a:r>
              <a:rPr sz="2000" b="1" spc="-10" dirty="0">
                <a:solidFill>
                  <a:prstClr val="black"/>
                </a:solidFill>
                <a:latin typeface="Arial"/>
                <a:cs typeface="Arial"/>
              </a:rPr>
              <a:t>л</a:t>
            </a:r>
            <a:r>
              <a:rPr sz="2000" b="1" spc="-35" dirty="0">
                <a:solidFill>
                  <a:prstClr val="black"/>
                </a:solidFill>
                <a:latin typeface="Arial"/>
                <a:cs typeface="Arial"/>
              </a:rPr>
              <a:t>у</a:t>
            </a:r>
            <a:r>
              <a:rPr sz="2000" b="1" dirty="0">
                <a:solidFill>
                  <a:prstClr val="black"/>
                </a:solidFill>
                <a:latin typeface="Arial"/>
                <a:cs typeface="Arial"/>
              </a:rPr>
              <a:t>чаи </a:t>
            </a:r>
            <a:r>
              <a:rPr sz="2000" b="1" spc="-220" dirty="0">
                <a:solidFill>
                  <a:prstClr val="black"/>
                </a:solidFill>
                <a:latin typeface="Arial"/>
                <a:cs typeface="Arial"/>
              </a:rPr>
              <a:t> </a:t>
            </a:r>
            <a:r>
              <a:rPr sz="2000" b="1" spc="-40" dirty="0">
                <a:solidFill>
                  <a:prstClr val="black"/>
                </a:solidFill>
                <a:latin typeface="Arial"/>
                <a:cs typeface="Arial"/>
              </a:rPr>
              <a:t>з</a:t>
            </a:r>
            <a:r>
              <a:rPr sz="2000" b="1" dirty="0">
                <a:solidFill>
                  <a:prstClr val="black"/>
                </a:solidFill>
                <a:latin typeface="Arial"/>
                <a:cs typeface="Arial"/>
              </a:rPr>
              <a:t>а</a:t>
            </a:r>
            <a:r>
              <a:rPr sz="2000" b="1" spc="15" dirty="0">
                <a:solidFill>
                  <a:prstClr val="black"/>
                </a:solidFill>
                <a:latin typeface="Arial"/>
                <a:cs typeface="Arial"/>
              </a:rPr>
              <a:t>к</a:t>
            </a:r>
            <a:r>
              <a:rPr sz="2000" b="1" spc="-35" dirty="0">
                <a:solidFill>
                  <a:prstClr val="black"/>
                </a:solidFill>
                <a:latin typeface="Arial"/>
                <a:cs typeface="Arial"/>
              </a:rPr>
              <a:t>у</a:t>
            </a:r>
            <a:r>
              <a:rPr sz="2000" b="1" dirty="0">
                <a:solidFill>
                  <a:prstClr val="black"/>
                </a:solidFill>
                <a:latin typeface="Arial"/>
                <a:cs typeface="Arial"/>
              </a:rPr>
              <a:t>пок </a:t>
            </a:r>
            <a:r>
              <a:rPr sz="2000" b="1" spc="-215" dirty="0">
                <a:solidFill>
                  <a:prstClr val="black"/>
                </a:solidFill>
                <a:latin typeface="Arial"/>
                <a:cs typeface="Arial"/>
              </a:rPr>
              <a:t> </a:t>
            </a:r>
            <a:r>
              <a:rPr sz="2000" b="1" dirty="0">
                <a:solidFill>
                  <a:prstClr val="black"/>
                </a:solidFill>
                <a:latin typeface="Arial"/>
                <a:cs typeface="Arial"/>
              </a:rPr>
              <a:t>по </a:t>
            </a:r>
            <a:r>
              <a:rPr sz="2000" b="1" spc="-225" dirty="0">
                <a:solidFill>
                  <a:prstClr val="black"/>
                </a:solidFill>
                <a:latin typeface="Arial"/>
                <a:cs typeface="Arial"/>
              </a:rPr>
              <a:t> </a:t>
            </a:r>
            <a:r>
              <a:rPr sz="2000" b="1" spc="-40" dirty="0">
                <a:solidFill>
                  <a:prstClr val="black"/>
                </a:solidFill>
                <a:latin typeface="Arial"/>
                <a:cs typeface="Arial"/>
              </a:rPr>
              <a:t>о</a:t>
            </a:r>
            <a:r>
              <a:rPr sz="2000" b="1" dirty="0">
                <a:solidFill>
                  <a:prstClr val="black"/>
                </a:solidFill>
                <a:latin typeface="Arial"/>
                <a:cs typeface="Arial"/>
              </a:rPr>
              <a:t>дн</a:t>
            </a:r>
            <a:r>
              <a:rPr sz="2000" b="1" spc="-25" dirty="0">
                <a:solidFill>
                  <a:prstClr val="black"/>
                </a:solidFill>
                <a:latin typeface="Arial"/>
                <a:cs typeface="Arial"/>
              </a:rPr>
              <a:t>о</a:t>
            </a:r>
            <a:r>
              <a:rPr sz="2000" b="1" spc="-10" dirty="0">
                <a:solidFill>
                  <a:prstClr val="black"/>
                </a:solidFill>
                <a:latin typeface="Arial"/>
                <a:cs typeface="Arial"/>
              </a:rPr>
              <a:t>м</a:t>
            </a:r>
            <a:r>
              <a:rPr sz="2000" b="1" dirty="0">
                <a:solidFill>
                  <a:prstClr val="black"/>
                </a:solidFill>
                <a:latin typeface="Arial"/>
                <a:cs typeface="Arial"/>
              </a:rPr>
              <a:t>у </a:t>
            </a:r>
            <a:r>
              <a:rPr sz="2000" b="1" spc="-260" dirty="0">
                <a:solidFill>
                  <a:prstClr val="black"/>
                </a:solidFill>
                <a:latin typeface="Arial"/>
                <a:cs typeface="Arial"/>
              </a:rPr>
              <a:t> </a:t>
            </a:r>
            <a:r>
              <a:rPr sz="2000" b="1" dirty="0">
                <a:solidFill>
                  <a:prstClr val="black"/>
                </a:solidFill>
                <a:latin typeface="Arial"/>
                <a:cs typeface="Arial"/>
              </a:rPr>
              <a:t>МНН </a:t>
            </a:r>
            <a:r>
              <a:rPr sz="2000" b="1" spc="-229" dirty="0">
                <a:solidFill>
                  <a:prstClr val="black"/>
                </a:solidFill>
                <a:latin typeface="Arial"/>
                <a:cs typeface="Arial"/>
              </a:rPr>
              <a:t> </a:t>
            </a:r>
            <a:r>
              <a:rPr sz="2000" spc="-5" dirty="0">
                <a:solidFill>
                  <a:prstClr val="black"/>
                </a:solidFill>
                <a:latin typeface="Arial"/>
                <a:cs typeface="Arial"/>
              </a:rPr>
              <a:t>ил</a:t>
            </a:r>
            <a:r>
              <a:rPr sz="2000" dirty="0">
                <a:solidFill>
                  <a:prstClr val="black"/>
                </a:solidFill>
                <a:latin typeface="Arial"/>
                <a:cs typeface="Arial"/>
              </a:rPr>
              <a:t>и </a:t>
            </a:r>
            <a:r>
              <a:rPr sz="2000" spc="-245"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ри </a:t>
            </a:r>
            <a:r>
              <a:rPr sz="2000" spc="-50" dirty="0">
                <a:solidFill>
                  <a:prstClr val="black"/>
                </a:solidFill>
                <a:latin typeface="Arial"/>
                <a:cs typeface="Arial"/>
              </a:rPr>
              <a:t>о</a:t>
            </a:r>
            <a:r>
              <a:rPr sz="2000" spc="-30" dirty="0">
                <a:solidFill>
                  <a:prstClr val="black"/>
                </a:solidFill>
                <a:latin typeface="Arial"/>
                <a:cs typeface="Arial"/>
              </a:rPr>
              <a:t>т</a:t>
            </a:r>
            <a:r>
              <a:rPr sz="2000" dirty="0">
                <a:solidFill>
                  <a:prstClr val="black"/>
                </a:solidFill>
                <a:latin typeface="Arial"/>
                <a:cs typeface="Arial"/>
              </a:rPr>
              <a:t>су</a:t>
            </a:r>
            <a:r>
              <a:rPr sz="2000" spc="-30" dirty="0">
                <a:solidFill>
                  <a:prstClr val="black"/>
                </a:solidFill>
                <a:latin typeface="Arial"/>
                <a:cs typeface="Arial"/>
              </a:rPr>
              <a:t>т</a:t>
            </a:r>
            <a:r>
              <a:rPr sz="2000" dirty="0">
                <a:solidFill>
                  <a:prstClr val="black"/>
                </a:solidFill>
                <a:latin typeface="Arial"/>
                <a:cs typeface="Arial"/>
              </a:rPr>
              <a:t>ств</a:t>
            </a:r>
            <a:r>
              <a:rPr sz="2000" spc="-15" dirty="0">
                <a:solidFill>
                  <a:prstClr val="black"/>
                </a:solidFill>
                <a:latin typeface="Arial"/>
                <a:cs typeface="Arial"/>
              </a:rPr>
              <a:t>и</a:t>
            </a:r>
            <a:r>
              <a:rPr sz="2000" dirty="0">
                <a:solidFill>
                  <a:prstClr val="black"/>
                </a:solidFill>
                <a:latin typeface="Arial"/>
                <a:cs typeface="Arial"/>
              </a:rPr>
              <a:t>и</a:t>
            </a:r>
            <a:r>
              <a:rPr sz="2000" spc="240" dirty="0">
                <a:solidFill>
                  <a:prstClr val="black"/>
                </a:solidFill>
                <a:latin typeface="Arial"/>
                <a:cs typeface="Arial"/>
              </a:rPr>
              <a:t> </a:t>
            </a:r>
            <a:r>
              <a:rPr sz="2000" dirty="0">
                <a:solidFill>
                  <a:prstClr val="black"/>
                </a:solidFill>
                <a:latin typeface="Arial"/>
                <a:cs typeface="Arial"/>
              </a:rPr>
              <a:t>–</a:t>
            </a:r>
            <a:r>
              <a:rPr sz="2000" spc="235" dirty="0">
                <a:solidFill>
                  <a:prstClr val="black"/>
                </a:solidFill>
                <a:latin typeface="Arial"/>
                <a:cs typeface="Arial"/>
              </a:rPr>
              <a:t> </a:t>
            </a:r>
            <a:r>
              <a:rPr sz="2000" dirty="0">
                <a:solidFill>
                  <a:prstClr val="black"/>
                </a:solidFill>
                <a:latin typeface="Arial"/>
                <a:cs typeface="Arial"/>
              </a:rPr>
              <a:t>х</a:t>
            </a:r>
            <a:r>
              <a:rPr sz="2000" spc="-10" dirty="0">
                <a:solidFill>
                  <a:prstClr val="black"/>
                </a:solidFill>
                <a:latin typeface="Arial"/>
                <a:cs typeface="Arial"/>
              </a:rPr>
              <a:t>и</a:t>
            </a:r>
            <a:r>
              <a:rPr sz="2000" dirty="0">
                <a:solidFill>
                  <a:prstClr val="black"/>
                </a:solidFill>
                <a:latin typeface="Arial"/>
                <a:cs typeface="Arial"/>
              </a:rPr>
              <a:t>м</a:t>
            </a:r>
            <a:r>
              <a:rPr sz="2000" spc="-15" dirty="0">
                <a:solidFill>
                  <a:prstClr val="black"/>
                </a:solidFill>
                <a:latin typeface="Arial"/>
                <a:cs typeface="Arial"/>
              </a:rPr>
              <a:t>и</a:t>
            </a:r>
            <a:r>
              <a:rPr sz="2000" dirty="0">
                <a:solidFill>
                  <a:prstClr val="black"/>
                </a:solidFill>
                <a:latin typeface="Arial"/>
                <a:cs typeface="Arial"/>
              </a:rPr>
              <a:t>чес</a:t>
            </a:r>
            <a:r>
              <a:rPr sz="2000" spc="-10" dirty="0">
                <a:solidFill>
                  <a:prstClr val="black"/>
                </a:solidFill>
                <a:latin typeface="Arial"/>
                <a:cs typeface="Arial"/>
              </a:rPr>
              <a:t>к</a:t>
            </a:r>
            <a:r>
              <a:rPr sz="2000" dirty="0">
                <a:solidFill>
                  <a:prstClr val="black"/>
                </a:solidFill>
                <a:latin typeface="Arial"/>
                <a:cs typeface="Arial"/>
              </a:rPr>
              <a:t>им</a:t>
            </a:r>
            <a:r>
              <a:rPr sz="2000" spc="229" dirty="0">
                <a:solidFill>
                  <a:prstClr val="black"/>
                </a:solidFill>
                <a:latin typeface="Arial"/>
                <a:cs typeface="Arial"/>
              </a:rPr>
              <a:t> </a:t>
            </a:r>
            <a:r>
              <a:rPr sz="2000" spc="-5" dirty="0">
                <a:solidFill>
                  <a:prstClr val="black"/>
                </a:solidFill>
                <a:latin typeface="Arial"/>
                <a:cs typeface="Arial"/>
              </a:rPr>
              <a:t>ил</a:t>
            </a:r>
            <a:r>
              <a:rPr sz="2000" dirty="0">
                <a:solidFill>
                  <a:prstClr val="black"/>
                </a:solidFill>
                <a:latin typeface="Arial"/>
                <a:cs typeface="Arial"/>
              </a:rPr>
              <a:t>и</a:t>
            </a:r>
            <a:r>
              <a:rPr sz="2000" spc="229" dirty="0">
                <a:solidFill>
                  <a:prstClr val="black"/>
                </a:solidFill>
                <a:latin typeface="Arial"/>
                <a:cs typeface="Arial"/>
              </a:rPr>
              <a:t> </a:t>
            </a:r>
            <a:r>
              <a:rPr sz="2000" dirty="0">
                <a:solidFill>
                  <a:prstClr val="black"/>
                </a:solidFill>
                <a:latin typeface="Arial"/>
                <a:cs typeface="Arial"/>
              </a:rPr>
              <a:t>г</a:t>
            </a:r>
            <a:r>
              <a:rPr sz="2000" spc="-25" dirty="0">
                <a:solidFill>
                  <a:prstClr val="black"/>
                </a:solidFill>
                <a:latin typeface="Arial"/>
                <a:cs typeface="Arial"/>
              </a:rPr>
              <a:t>р</a:t>
            </a:r>
            <a:r>
              <a:rPr sz="2000" dirty="0">
                <a:solidFill>
                  <a:prstClr val="black"/>
                </a:solidFill>
                <a:latin typeface="Arial"/>
                <a:cs typeface="Arial"/>
              </a:rPr>
              <a:t>у</a:t>
            </a:r>
            <a:r>
              <a:rPr sz="2000" spc="-15" dirty="0">
                <a:solidFill>
                  <a:prstClr val="black"/>
                </a:solidFill>
                <a:latin typeface="Arial"/>
                <a:cs typeface="Arial"/>
              </a:rPr>
              <a:t>п</a:t>
            </a:r>
            <a:r>
              <a:rPr sz="2000" spc="-10" dirty="0">
                <a:solidFill>
                  <a:prstClr val="black"/>
                </a:solidFill>
                <a:latin typeface="Arial"/>
                <a:cs typeface="Arial"/>
              </a:rPr>
              <a:t>п</a:t>
            </a:r>
            <a:r>
              <a:rPr sz="2000" dirty="0">
                <a:solidFill>
                  <a:prstClr val="black"/>
                </a:solidFill>
                <a:latin typeface="Arial"/>
                <a:cs typeface="Arial"/>
              </a:rPr>
              <a:t>иро</a:t>
            </a:r>
            <a:r>
              <a:rPr sz="2000" spc="-20" dirty="0">
                <a:solidFill>
                  <a:prstClr val="black"/>
                </a:solidFill>
                <a:latin typeface="Arial"/>
                <a:cs typeface="Arial"/>
              </a:rPr>
              <a:t>в</a:t>
            </a:r>
            <a:r>
              <a:rPr sz="2000" spc="-50" dirty="0">
                <a:solidFill>
                  <a:prstClr val="black"/>
                </a:solidFill>
                <a:latin typeface="Arial"/>
                <a:cs typeface="Arial"/>
              </a:rPr>
              <a:t>о</a:t>
            </a:r>
            <a:r>
              <a:rPr sz="2000" dirty="0">
                <a:solidFill>
                  <a:prstClr val="black"/>
                </a:solidFill>
                <a:latin typeface="Arial"/>
                <a:cs typeface="Arial"/>
              </a:rPr>
              <a:t>ч</a:t>
            </a:r>
            <a:r>
              <a:rPr sz="2000" spc="-15" dirty="0">
                <a:solidFill>
                  <a:prstClr val="black"/>
                </a:solidFill>
                <a:latin typeface="Arial"/>
                <a:cs typeface="Arial"/>
              </a:rPr>
              <a:t>н</a:t>
            </a:r>
            <a:r>
              <a:rPr sz="2000" dirty="0">
                <a:solidFill>
                  <a:prstClr val="black"/>
                </a:solidFill>
                <a:latin typeface="Arial"/>
                <a:cs typeface="Arial"/>
              </a:rPr>
              <a:t>ым на</a:t>
            </a:r>
            <a:r>
              <a:rPr sz="2000" spc="-10" dirty="0">
                <a:solidFill>
                  <a:prstClr val="black"/>
                </a:solidFill>
                <a:latin typeface="Arial"/>
                <a:cs typeface="Arial"/>
              </a:rPr>
              <a:t>и</a:t>
            </a:r>
            <a:r>
              <a:rPr sz="2000" dirty="0">
                <a:solidFill>
                  <a:prstClr val="black"/>
                </a:solidFill>
                <a:latin typeface="Arial"/>
                <a:cs typeface="Arial"/>
              </a:rPr>
              <a:t>мено</a:t>
            </a:r>
            <a:r>
              <a:rPr sz="2000" spc="-25" dirty="0">
                <a:solidFill>
                  <a:prstClr val="black"/>
                </a:solidFill>
                <a:latin typeface="Arial"/>
                <a:cs typeface="Arial"/>
              </a:rPr>
              <a:t>в</a:t>
            </a:r>
            <a:r>
              <a:rPr sz="2000" dirty="0">
                <a:solidFill>
                  <a:prstClr val="black"/>
                </a:solidFill>
                <a:latin typeface="Arial"/>
                <a:cs typeface="Arial"/>
              </a:rPr>
              <a:t>ан</a:t>
            </a:r>
            <a:r>
              <a:rPr sz="2000" spc="-10" dirty="0">
                <a:solidFill>
                  <a:prstClr val="black"/>
                </a:solidFill>
                <a:latin typeface="Arial"/>
                <a:cs typeface="Arial"/>
              </a:rPr>
              <a:t>ия</a:t>
            </a:r>
            <a:r>
              <a:rPr sz="2000" dirty="0">
                <a:solidFill>
                  <a:prstClr val="black"/>
                </a:solidFill>
                <a:latin typeface="Arial"/>
                <a:cs typeface="Arial"/>
              </a:rPr>
              <a:t>м</a:t>
            </a:r>
            <a:r>
              <a:rPr sz="2000" spc="-55" dirty="0">
                <a:solidFill>
                  <a:prstClr val="black"/>
                </a:solidFill>
                <a:latin typeface="Arial"/>
                <a:cs typeface="Arial"/>
              </a:rPr>
              <a:t> </a:t>
            </a:r>
            <a:r>
              <a:rPr sz="2000" dirty="0">
                <a:solidFill>
                  <a:prstClr val="black"/>
                </a:solidFill>
                <a:latin typeface="Arial"/>
                <a:cs typeface="Arial"/>
              </a:rPr>
              <a:t>в</a:t>
            </a:r>
            <a:r>
              <a:rPr sz="2000" spc="-15" dirty="0">
                <a:solidFill>
                  <a:prstClr val="black"/>
                </a:solidFill>
                <a:latin typeface="Arial"/>
                <a:cs typeface="Arial"/>
              </a:rPr>
              <a:t> </a:t>
            </a:r>
            <a:r>
              <a:rPr sz="2000" dirty="0">
                <a:solidFill>
                  <a:prstClr val="black"/>
                </a:solidFill>
                <a:latin typeface="Arial"/>
                <a:cs typeface="Arial"/>
              </a:rPr>
              <a:t>рам</a:t>
            </a:r>
            <a:r>
              <a:rPr sz="2000" spc="40" dirty="0">
                <a:solidFill>
                  <a:prstClr val="black"/>
                </a:solidFill>
                <a:latin typeface="Arial"/>
                <a:cs typeface="Arial"/>
              </a:rPr>
              <a:t>к</a:t>
            </a:r>
            <a:r>
              <a:rPr sz="2000" dirty="0">
                <a:solidFill>
                  <a:prstClr val="black"/>
                </a:solidFill>
                <a:latin typeface="Arial"/>
                <a:cs typeface="Arial"/>
              </a:rPr>
              <a:t>ах</a:t>
            </a:r>
            <a:r>
              <a:rPr sz="2000" spc="-35" dirty="0">
                <a:solidFill>
                  <a:prstClr val="black"/>
                </a:solidFill>
                <a:latin typeface="Arial"/>
                <a:cs typeface="Arial"/>
              </a:rPr>
              <a:t> </a:t>
            </a:r>
            <a:r>
              <a:rPr sz="2000" spc="-50" dirty="0">
                <a:solidFill>
                  <a:prstClr val="black"/>
                </a:solidFill>
                <a:latin typeface="Arial"/>
                <a:cs typeface="Arial"/>
              </a:rPr>
              <a:t>о</a:t>
            </a:r>
            <a:r>
              <a:rPr sz="2000" dirty="0">
                <a:solidFill>
                  <a:prstClr val="black"/>
                </a:solidFill>
                <a:latin typeface="Arial"/>
                <a:cs typeface="Arial"/>
              </a:rPr>
              <a:t>д</a:t>
            </a:r>
            <a:r>
              <a:rPr sz="2000" spc="-10" dirty="0">
                <a:solidFill>
                  <a:prstClr val="black"/>
                </a:solidFill>
                <a:latin typeface="Arial"/>
                <a:cs typeface="Arial"/>
              </a:rPr>
              <a:t>н</a:t>
            </a:r>
            <a:r>
              <a:rPr sz="2000" dirty="0">
                <a:solidFill>
                  <a:prstClr val="black"/>
                </a:solidFill>
                <a:latin typeface="Arial"/>
                <a:cs typeface="Arial"/>
              </a:rPr>
              <a:t>о</a:t>
            </a:r>
            <a:r>
              <a:rPr sz="2000" spc="-50" dirty="0">
                <a:solidFill>
                  <a:prstClr val="black"/>
                </a:solidFill>
                <a:latin typeface="Arial"/>
                <a:cs typeface="Arial"/>
              </a:rPr>
              <a:t>г</a:t>
            </a:r>
            <a:r>
              <a:rPr sz="2000" dirty="0">
                <a:solidFill>
                  <a:prstClr val="black"/>
                </a:solidFill>
                <a:latin typeface="Arial"/>
                <a:cs typeface="Arial"/>
              </a:rPr>
              <a:t>о</a:t>
            </a:r>
            <a:r>
              <a:rPr sz="2000" spc="-15" dirty="0">
                <a:solidFill>
                  <a:prstClr val="black"/>
                </a:solidFill>
                <a:latin typeface="Arial"/>
                <a:cs typeface="Arial"/>
              </a:rPr>
              <a:t> </a:t>
            </a:r>
            <a:r>
              <a:rPr sz="2000" spc="20" dirty="0">
                <a:solidFill>
                  <a:prstClr val="black"/>
                </a:solidFill>
                <a:latin typeface="Arial"/>
                <a:cs typeface="Arial"/>
              </a:rPr>
              <a:t>к</a:t>
            </a:r>
            <a:r>
              <a:rPr sz="2000" dirty="0">
                <a:solidFill>
                  <a:prstClr val="black"/>
                </a:solidFill>
                <a:latin typeface="Arial"/>
                <a:cs typeface="Arial"/>
              </a:rPr>
              <a:t>он</a:t>
            </a:r>
            <a:r>
              <a:rPr sz="2000" spc="-10" dirty="0">
                <a:solidFill>
                  <a:prstClr val="black"/>
                </a:solidFill>
                <a:latin typeface="Arial"/>
                <a:cs typeface="Arial"/>
              </a:rPr>
              <a:t>т</a:t>
            </a:r>
            <a:r>
              <a:rPr sz="2000" dirty="0">
                <a:solidFill>
                  <a:prstClr val="black"/>
                </a:solidFill>
                <a:latin typeface="Arial"/>
                <a:cs typeface="Arial"/>
              </a:rPr>
              <a:t>ра</a:t>
            </a:r>
            <a:r>
              <a:rPr sz="2000" spc="20" dirty="0">
                <a:solidFill>
                  <a:prstClr val="black"/>
                </a:solidFill>
                <a:latin typeface="Arial"/>
                <a:cs typeface="Arial"/>
              </a:rPr>
              <a:t>к</a:t>
            </a:r>
            <a:r>
              <a:rPr sz="2000" spc="-35" dirty="0">
                <a:solidFill>
                  <a:prstClr val="black"/>
                </a:solidFill>
                <a:latin typeface="Arial"/>
                <a:cs typeface="Arial"/>
              </a:rPr>
              <a:t>т</a:t>
            </a:r>
            <a:r>
              <a:rPr sz="2000" dirty="0">
                <a:solidFill>
                  <a:prstClr val="black"/>
                </a:solidFill>
                <a:latin typeface="Arial"/>
                <a:cs typeface="Arial"/>
              </a:rPr>
              <a:t>а.</a:t>
            </a:r>
            <a:endParaRPr sz="2000">
              <a:solidFill>
                <a:prstClr val="black"/>
              </a:solidFill>
              <a:latin typeface="Arial"/>
              <a:cs typeface="Arial"/>
            </a:endParaRPr>
          </a:p>
        </p:txBody>
      </p:sp>
      <p:sp>
        <p:nvSpPr>
          <p:cNvPr id="6" name="object 6"/>
          <p:cNvSpPr txBox="1"/>
          <p:nvPr/>
        </p:nvSpPr>
        <p:spPr>
          <a:xfrm>
            <a:off x="113792" y="2778141"/>
            <a:ext cx="3123565" cy="280035"/>
          </a:xfrm>
          <a:prstGeom prst="rect">
            <a:avLst/>
          </a:prstGeom>
        </p:spPr>
        <p:txBody>
          <a:bodyPr vert="horz" wrap="square" lIns="0" tIns="0" rIns="0" bIns="0" rtlCol="0">
            <a:spAutoFit/>
          </a:bodyPr>
          <a:lstStyle/>
          <a:p>
            <a:pPr marL="355600" indent="-342900">
              <a:buFont typeface="Wingdings"/>
              <a:buChar char=""/>
              <a:tabLst>
                <a:tab pos="355600" algn="l"/>
                <a:tab pos="2467610" algn="l"/>
                <a:tab pos="2828925" algn="l"/>
              </a:tabLst>
            </a:pPr>
            <a:r>
              <a:rPr sz="2000" dirty="0">
                <a:solidFill>
                  <a:prstClr val="black"/>
                </a:solidFill>
                <a:latin typeface="Arial"/>
                <a:cs typeface="Arial"/>
              </a:rPr>
              <a:t>Со</a:t>
            </a:r>
            <a:r>
              <a:rPr sz="2000" spc="-50" dirty="0">
                <a:solidFill>
                  <a:prstClr val="black"/>
                </a:solidFill>
                <a:latin typeface="Arial"/>
                <a:cs typeface="Arial"/>
              </a:rPr>
              <a:t>о</a:t>
            </a:r>
            <a:r>
              <a:rPr sz="2000" dirty="0">
                <a:solidFill>
                  <a:prstClr val="black"/>
                </a:solidFill>
                <a:latin typeface="Arial"/>
                <a:cs typeface="Arial"/>
              </a:rPr>
              <a:t>т</a:t>
            </a:r>
            <a:r>
              <a:rPr sz="2000" spc="-30" dirty="0">
                <a:solidFill>
                  <a:prstClr val="black"/>
                </a:solidFill>
                <a:latin typeface="Arial"/>
                <a:cs typeface="Arial"/>
              </a:rPr>
              <a:t>в</a:t>
            </a:r>
            <a:r>
              <a:rPr sz="2000" spc="-75" dirty="0">
                <a:solidFill>
                  <a:prstClr val="black"/>
                </a:solidFill>
                <a:latin typeface="Arial"/>
                <a:cs typeface="Arial"/>
              </a:rPr>
              <a:t>е</a:t>
            </a:r>
            <a:r>
              <a:rPr sz="2000" spc="-30" dirty="0">
                <a:solidFill>
                  <a:prstClr val="black"/>
                </a:solidFill>
                <a:latin typeface="Arial"/>
                <a:cs typeface="Arial"/>
              </a:rPr>
              <a:t>т</a:t>
            </a:r>
            <a:r>
              <a:rPr sz="2000" dirty="0">
                <a:solidFill>
                  <a:prstClr val="black"/>
                </a:solidFill>
                <a:latin typeface="Arial"/>
                <a:cs typeface="Arial"/>
              </a:rPr>
              <a:t>ст</a:t>
            </a:r>
            <a:r>
              <a:rPr sz="2000" spc="-35" dirty="0">
                <a:solidFill>
                  <a:prstClr val="black"/>
                </a:solidFill>
                <a:latin typeface="Arial"/>
                <a:cs typeface="Arial"/>
              </a:rPr>
              <a:t>в</a:t>
            </a:r>
            <a:r>
              <a:rPr sz="2000" spc="-10" dirty="0">
                <a:solidFill>
                  <a:prstClr val="black"/>
                </a:solidFill>
                <a:latin typeface="Arial"/>
                <a:cs typeface="Arial"/>
              </a:rPr>
              <a:t>е</a:t>
            </a:r>
            <a:r>
              <a:rPr sz="2000" dirty="0">
                <a:solidFill>
                  <a:prstClr val="black"/>
                </a:solidFill>
                <a:latin typeface="Arial"/>
                <a:cs typeface="Arial"/>
              </a:rPr>
              <a:t>нно	–	</a:t>
            </a:r>
            <a:r>
              <a:rPr sz="2000" spc="-5" dirty="0">
                <a:solidFill>
                  <a:prstClr val="black"/>
                </a:solidFill>
                <a:latin typeface="Arial"/>
                <a:cs typeface="Arial"/>
              </a:rPr>
              <a:t>не</a:t>
            </a:r>
            <a:endParaRPr sz="2000">
              <a:solidFill>
                <a:prstClr val="black"/>
              </a:solidFill>
              <a:latin typeface="Arial"/>
              <a:cs typeface="Arial"/>
            </a:endParaRPr>
          </a:p>
        </p:txBody>
      </p:sp>
      <p:sp>
        <p:nvSpPr>
          <p:cNvPr id="7" name="object 7"/>
          <p:cNvSpPr txBox="1"/>
          <p:nvPr/>
        </p:nvSpPr>
        <p:spPr>
          <a:xfrm>
            <a:off x="3430270" y="2778141"/>
            <a:ext cx="2672715" cy="280035"/>
          </a:xfrm>
          <a:prstGeom prst="rect">
            <a:avLst/>
          </a:prstGeom>
        </p:spPr>
        <p:txBody>
          <a:bodyPr vert="horz" wrap="square" lIns="0" tIns="0" rIns="0" bIns="0" rtlCol="0">
            <a:spAutoFit/>
          </a:bodyPr>
          <a:lstStyle/>
          <a:p>
            <a:pPr marL="12700">
              <a:tabLst>
                <a:tab pos="2374900" algn="l"/>
              </a:tabLst>
            </a:pPr>
            <a:r>
              <a:rPr sz="2000" dirty="0">
                <a:solidFill>
                  <a:prstClr val="black"/>
                </a:solidFill>
                <a:latin typeface="Arial"/>
                <a:cs typeface="Arial"/>
              </a:rPr>
              <a:t>ра</a:t>
            </a:r>
            <a:r>
              <a:rPr sz="2000" spc="5" dirty="0">
                <a:solidFill>
                  <a:prstClr val="black"/>
                </a:solidFill>
                <a:latin typeface="Arial"/>
                <a:cs typeface="Arial"/>
              </a:rPr>
              <a:t>с</a:t>
            </a:r>
            <a:r>
              <a:rPr sz="2000" spc="-10" dirty="0">
                <a:solidFill>
                  <a:prstClr val="black"/>
                </a:solidFill>
                <a:latin typeface="Arial"/>
                <a:cs typeface="Arial"/>
              </a:rPr>
              <a:t>п</a:t>
            </a:r>
            <a:r>
              <a:rPr sz="2000" dirty="0">
                <a:solidFill>
                  <a:prstClr val="black"/>
                </a:solidFill>
                <a:latin typeface="Arial"/>
                <a:cs typeface="Arial"/>
              </a:rPr>
              <a:t>р</a:t>
            </a:r>
            <a:r>
              <a:rPr sz="2000" spc="-10" dirty="0">
                <a:solidFill>
                  <a:prstClr val="black"/>
                </a:solidFill>
                <a:latin typeface="Arial"/>
                <a:cs typeface="Arial"/>
              </a:rPr>
              <a:t>о</a:t>
            </a:r>
            <a:r>
              <a:rPr sz="2000" dirty="0">
                <a:solidFill>
                  <a:prstClr val="black"/>
                </a:solidFill>
                <a:latin typeface="Arial"/>
                <a:cs typeface="Arial"/>
              </a:rPr>
              <a:t>стр</a:t>
            </a:r>
            <a:r>
              <a:rPr sz="2000" spc="-10" dirty="0">
                <a:solidFill>
                  <a:prstClr val="black"/>
                </a:solidFill>
                <a:latin typeface="Arial"/>
                <a:cs typeface="Arial"/>
              </a:rPr>
              <a:t>а</a:t>
            </a:r>
            <a:r>
              <a:rPr sz="2000" spc="-15" dirty="0">
                <a:solidFill>
                  <a:prstClr val="black"/>
                </a:solidFill>
                <a:latin typeface="Arial"/>
                <a:cs typeface="Arial"/>
              </a:rPr>
              <a:t>н</a:t>
            </a:r>
            <a:r>
              <a:rPr sz="2000" spc="-10" dirty="0">
                <a:solidFill>
                  <a:prstClr val="black"/>
                </a:solidFill>
                <a:latin typeface="Arial"/>
                <a:cs typeface="Arial"/>
              </a:rPr>
              <a:t>я</a:t>
            </a:r>
            <a:r>
              <a:rPr sz="2000" spc="-75" dirty="0">
                <a:solidFill>
                  <a:prstClr val="black"/>
                </a:solidFill>
                <a:latin typeface="Arial"/>
                <a:cs typeface="Arial"/>
              </a:rPr>
              <a:t>е</a:t>
            </a:r>
            <a:r>
              <a:rPr sz="2000" spc="-30" dirty="0">
                <a:solidFill>
                  <a:prstClr val="black"/>
                </a:solidFill>
                <a:latin typeface="Arial"/>
                <a:cs typeface="Arial"/>
              </a:rPr>
              <a:t>т</a:t>
            </a:r>
            <a:r>
              <a:rPr sz="2000" dirty="0">
                <a:solidFill>
                  <a:prstClr val="black"/>
                </a:solidFill>
                <a:latin typeface="Arial"/>
                <a:cs typeface="Arial"/>
              </a:rPr>
              <a:t>ся	</a:t>
            </a:r>
            <a:r>
              <a:rPr sz="2000" spc="5" dirty="0">
                <a:solidFill>
                  <a:prstClr val="black"/>
                </a:solidFill>
                <a:latin typeface="Arial"/>
                <a:cs typeface="Arial"/>
              </a:rPr>
              <a:t>на</a:t>
            </a:r>
            <a:endParaRPr sz="2000">
              <a:solidFill>
                <a:prstClr val="black"/>
              </a:solidFill>
              <a:latin typeface="Arial"/>
              <a:cs typeface="Arial"/>
            </a:endParaRPr>
          </a:p>
        </p:txBody>
      </p:sp>
      <p:sp>
        <p:nvSpPr>
          <p:cNvPr id="8" name="object 8"/>
          <p:cNvSpPr txBox="1"/>
          <p:nvPr/>
        </p:nvSpPr>
        <p:spPr>
          <a:xfrm>
            <a:off x="456691" y="3082941"/>
            <a:ext cx="5647690" cy="280035"/>
          </a:xfrm>
          <a:prstGeom prst="rect">
            <a:avLst/>
          </a:prstGeom>
        </p:spPr>
        <p:txBody>
          <a:bodyPr vert="horz" wrap="square" lIns="0" tIns="0" rIns="0" bIns="0" rtlCol="0">
            <a:spAutoFit/>
          </a:bodyPr>
          <a:lstStyle/>
          <a:p>
            <a:pPr marL="12700"/>
            <a:r>
              <a:rPr sz="2000" dirty="0">
                <a:solidFill>
                  <a:prstClr val="black"/>
                </a:solidFill>
                <a:latin typeface="Arial"/>
                <a:cs typeface="Arial"/>
              </a:rPr>
              <a:t>за</a:t>
            </a:r>
            <a:r>
              <a:rPr sz="2000" spc="20" dirty="0">
                <a:solidFill>
                  <a:prstClr val="black"/>
                </a:solidFill>
                <a:latin typeface="Arial"/>
                <a:cs typeface="Arial"/>
              </a:rPr>
              <a:t>к</a:t>
            </a:r>
            <a:r>
              <a:rPr sz="2000" dirty="0">
                <a:solidFill>
                  <a:prstClr val="black"/>
                </a:solidFill>
                <a:latin typeface="Arial"/>
                <a:cs typeface="Arial"/>
              </a:rPr>
              <a:t>у</a:t>
            </a:r>
            <a:r>
              <a:rPr sz="2000" spc="-15" dirty="0">
                <a:solidFill>
                  <a:prstClr val="black"/>
                </a:solidFill>
                <a:latin typeface="Arial"/>
                <a:cs typeface="Arial"/>
              </a:rPr>
              <a:t>п</a:t>
            </a:r>
            <a:r>
              <a:rPr sz="2000" dirty="0">
                <a:solidFill>
                  <a:prstClr val="black"/>
                </a:solidFill>
                <a:latin typeface="Arial"/>
                <a:cs typeface="Arial"/>
              </a:rPr>
              <a:t>ки</a:t>
            </a:r>
            <a:r>
              <a:rPr sz="2000" spc="15" dirty="0">
                <a:solidFill>
                  <a:prstClr val="black"/>
                </a:solidFill>
                <a:latin typeface="Arial"/>
                <a:cs typeface="Arial"/>
              </a:rPr>
              <a:t> </a:t>
            </a:r>
            <a:r>
              <a:rPr sz="2000" spc="5" dirty="0">
                <a:solidFill>
                  <a:prstClr val="black"/>
                </a:solidFill>
                <a:latin typeface="Arial"/>
                <a:cs typeface="Arial"/>
              </a:rPr>
              <a:t>Л</a:t>
            </a:r>
            <a:r>
              <a:rPr sz="2000" dirty="0">
                <a:solidFill>
                  <a:prstClr val="black"/>
                </a:solidFill>
                <a:latin typeface="Arial"/>
                <a:cs typeface="Arial"/>
              </a:rPr>
              <a:t>П</a:t>
            </a:r>
            <a:r>
              <a:rPr sz="2000" spc="5" dirty="0">
                <a:solidFill>
                  <a:prstClr val="black"/>
                </a:solidFill>
                <a:latin typeface="Arial"/>
                <a:cs typeface="Arial"/>
              </a:rPr>
              <a:t> </a:t>
            </a:r>
            <a:r>
              <a:rPr sz="2000" dirty="0">
                <a:solidFill>
                  <a:prstClr val="black"/>
                </a:solidFill>
                <a:latin typeface="Arial"/>
                <a:cs typeface="Arial"/>
              </a:rPr>
              <a:t>с</a:t>
            </a:r>
            <a:r>
              <a:rPr sz="2000" spc="25" dirty="0">
                <a:solidFill>
                  <a:prstClr val="black"/>
                </a:solidFill>
                <a:latin typeface="Arial"/>
                <a:cs typeface="Arial"/>
              </a:rPr>
              <a:t> </a:t>
            </a:r>
            <a:r>
              <a:rPr sz="2000" dirty="0">
                <a:solidFill>
                  <a:prstClr val="black"/>
                </a:solidFill>
                <a:latin typeface="Arial"/>
                <a:cs typeface="Arial"/>
              </a:rPr>
              <a:t>р</a:t>
            </a:r>
            <a:r>
              <a:rPr sz="2000" spc="-35" dirty="0">
                <a:solidFill>
                  <a:prstClr val="black"/>
                </a:solidFill>
                <a:latin typeface="Arial"/>
                <a:cs typeface="Arial"/>
              </a:rPr>
              <a:t>а</a:t>
            </a:r>
            <a:r>
              <a:rPr sz="2000" spc="-20" dirty="0">
                <a:solidFill>
                  <a:prstClr val="black"/>
                </a:solidFill>
                <a:latin typeface="Arial"/>
                <a:cs typeface="Arial"/>
              </a:rPr>
              <a:t>з</a:t>
            </a:r>
            <a:r>
              <a:rPr sz="2000" dirty="0">
                <a:solidFill>
                  <a:prstClr val="black"/>
                </a:solidFill>
                <a:latin typeface="Arial"/>
                <a:cs typeface="Arial"/>
              </a:rPr>
              <a:t>л</a:t>
            </a:r>
            <a:r>
              <a:rPr sz="2000" spc="-20" dirty="0">
                <a:solidFill>
                  <a:prstClr val="black"/>
                </a:solidFill>
                <a:latin typeface="Arial"/>
                <a:cs typeface="Arial"/>
              </a:rPr>
              <a:t>и</a:t>
            </a:r>
            <a:r>
              <a:rPr sz="2000" dirty="0">
                <a:solidFill>
                  <a:prstClr val="black"/>
                </a:solidFill>
                <a:latin typeface="Arial"/>
                <a:cs typeface="Arial"/>
              </a:rPr>
              <a:t>чн</a:t>
            </a:r>
            <a:r>
              <a:rPr sz="2000" spc="-20" dirty="0">
                <a:solidFill>
                  <a:prstClr val="black"/>
                </a:solidFill>
                <a:latin typeface="Arial"/>
                <a:cs typeface="Arial"/>
              </a:rPr>
              <a:t>ы</a:t>
            </a:r>
            <a:r>
              <a:rPr sz="2000" dirty="0">
                <a:solidFill>
                  <a:prstClr val="black"/>
                </a:solidFill>
                <a:latin typeface="Arial"/>
                <a:cs typeface="Arial"/>
              </a:rPr>
              <a:t>ми</a:t>
            </a:r>
            <a:r>
              <a:rPr sz="2000" spc="15" dirty="0">
                <a:solidFill>
                  <a:prstClr val="black"/>
                </a:solidFill>
                <a:latin typeface="Arial"/>
                <a:cs typeface="Arial"/>
              </a:rPr>
              <a:t> </a:t>
            </a:r>
            <a:r>
              <a:rPr sz="2000" dirty="0">
                <a:solidFill>
                  <a:prstClr val="black"/>
                </a:solidFill>
                <a:latin typeface="Arial"/>
                <a:cs typeface="Arial"/>
              </a:rPr>
              <a:t>МНН</a:t>
            </a:r>
            <a:r>
              <a:rPr sz="2000" spc="15" dirty="0">
                <a:solidFill>
                  <a:prstClr val="black"/>
                </a:solidFill>
                <a:latin typeface="Arial"/>
                <a:cs typeface="Arial"/>
              </a:rPr>
              <a:t> </a:t>
            </a:r>
            <a:r>
              <a:rPr sz="2000" dirty="0">
                <a:solidFill>
                  <a:prstClr val="black"/>
                </a:solidFill>
                <a:latin typeface="Arial"/>
                <a:cs typeface="Arial"/>
              </a:rPr>
              <a:t>(при</a:t>
            </a:r>
            <a:r>
              <a:rPr sz="2000" spc="25" dirty="0">
                <a:solidFill>
                  <a:prstClr val="black"/>
                </a:solidFill>
                <a:latin typeface="Arial"/>
                <a:cs typeface="Arial"/>
              </a:rPr>
              <a:t> </a:t>
            </a:r>
            <a:r>
              <a:rPr sz="2000" spc="-50" dirty="0">
                <a:solidFill>
                  <a:prstClr val="black"/>
                </a:solidFill>
                <a:latin typeface="Arial"/>
                <a:cs typeface="Arial"/>
              </a:rPr>
              <a:t>о</a:t>
            </a:r>
            <a:r>
              <a:rPr sz="2000" spc="-45" dirty="0">
                <a:solidFill>
                  <a:prstClr val="black"/>
                </a:solidFill>
                <a:latin typeface="Arial"/>
                <a:cs typeface="Arial"/>
              </a:rPr>
              <a:t>т</a:t>
            </a:r>
            <a:r>
              <a:rPr sz="2000" dirty="0">
                <a:solidFill>
                  <a:prstClr val="black"/>
                </a:solidFill>
                <a:latin typeface="Arial"/>
                <a:cs typeface="Arial"/>
              </a:rPr>
              <a:t>су</a:t>
            </a:r>
            <a:r>
              <a:rPr sz="2000" spc="-30" dirty="0">
                <a:solidFill>
                  <a:prstClr val="black"/>
                </a:solidFill>
                <a:latin typeface="Arial"/>
                <a:cs typeface="Arial"/>
              </a:rPr>
              <a:t>т</a:t>
            </a:r>
            <a:r>
              <a:rPr sz="2000" dirty="0">
                <a:solidFill>
                  <a:prstClr val="black"/>
                </a:solidFill>
                <a:latin typeface="Arial"/>
                <a:cs typeface="Arial"/>
              </a:rPr>
              <a:t>ст</a:t>
            </a:r>
            <a:r>
              <a:rPr sz="2000" spc="-10" dirty="0">
                <a:solidFill>
                  <a:prstClr val="black"/>
                </a:solidFill>
                <a:latin typeface="Arial"/>
                <a:cs typeface="Arial"/>
              </a:rPr>
              <a:t>в</a:t>
            </a:r>
            <a:r>
              <a:rPr sz="2000" dirty="0">
                <a:solidFill>
                  <a:prstClr val="black"/>
                </a:solidFill>
                <a:latin typeface="Arial"/>
                <a:cs typeface="Arial"/>
              </a:rPr>
              <a:t>ии</a:t>
            </a:r>
            <a:endParaRPr sz="2000">
              <a:solidFill>
                <a:prstClr val="black"/>
              </a:solidFill>
              <a:latin typeface="Arial"/>
              <a:cs typeface="Arial"/>
            </a:endParaRPr>
          </a:p>
        </p:txBody>
      </p:sp>
      <p:sp>
        <p:nvSpPr>
          <p:cNvPr id="9" name="object 9"/>
          <p:cNvSpPr txBox="1"/>
          <p:nvPr/>
        </p:nvSpPr>
        <p:spPr>
          <a:xfrm>
            <a:off x="456691" y="3387494"/>
            <a:ext cx="2141220" cy="585470"/>
          </a:xfrm>
          <a:prstGeom prst="rect">
            <a:avLst/>
          </a:prstGeom>
        </p:spPr>
        <p:txBody>
          <a:bodyPr vert="horz" wrap="square" lIns="0" tIns="0" rIns="0" bIns="0" rtlCol="0">
            <a:spAutoFit/>
          </a:bodyPr>
          <a:lstStyle/>
          <a:p>
            <a:pPr marL="12700">
              <a:tabLst>
                <a:tab pos="715010" algn="l"/>
              </a:tabLst>
            </a:pPr>
            <a:r>
              <a:rPr sz="2000" dirty="0">
                <a:solidFill>
                  <a:prstClr val="black"/>
                </a:solidFill>
                <a:latin typeface="Arial"/>
                <a:cs typeface="Arial"/>
              </a:rPr>
              <a:t>–	</a:t>
            </a:r>
            <a:r>
              <a:rPr sz="2000" spc="-10" dirty="0">
                <a:solidFill>
                  <a:prstClr val="black"/>
                </a:solidFill>
                <a:latin typeface="Arial"/>
                <a:cs typeface="Arial"/>
              </a:rPr>
              <a:t>х</a:t>
            </a:r>
            <a:r>
              <a:rPr sz="2000" dirty="0">
                <a:solidFill>
                  <a:prstClr val="black"/>
                </a:solidFill>
                <a:latin typeface="Arial"/>
                <a:cs typeface="Arial"/>
              </a:rPr>
              <a:t>им</a:t>
            </a:r>
            <a:r>
              <a:rPr sz="2000" spc="-15" dirty="0">
                <a:solidFill>
                  <a:prstClr val="black"/>
                </a:solidFill>
                <a:latin typeface="Arial"/>
                <a:cs typeface="Arial"/>
              </a:rPr>
              <a:t>иче</a:t>
            </a:r>
            <a:r>
              <a:rPr sz="2000" dirty="0">
                <a:solidFill>
                  <a:prstClr val="black"/>
                </a:solidFill>
                <a:latin typeface="Arial"/>
                <a:cs typeface="Arial"/>
              </a:rPr>
              <a:t>ским</a:t>
            </a:r>
            <a:endParaRPr sz="2000">
              <a:solidFill>
                <a:prstClr val="black"/>
              </a:solidFill>
              <a:latin typeface="Arial"/>
              <a:cs typeface="Arial"/>
            </a:endParaRPr>
          </a:p>
          <a:p>
            <a:pPr marL="12700"/>
            <a:r>
              <a:rPr sz="2000" dirty="0">
                <a:solidFill>
                  <a:prstClr val="black"/>
                </a:solidFill>
                <a:latin typeface="Arial"/>
                <a:cs typeface="Arial"/>
              </a:rPr>
              <a:t>наимено</a:t>
            </a:r>
            <a:r>
              <a:rPr sz="2000" spc="-25" dirty="0">
                <a:solidFill>
                  <a:prstClr val="black"/>
                </a:solidFill>
                <a:latin typeface="Arial"/>
                <a:cs typeface="Arial"/>
              </a:rPr>
              <a:t>в</a:t>
            </a:r>
            <a:r>
              <a:rPr sz="2000" dirty="0">
                <a:solidFill>
                  <a:prstClr val="black"/>
                </a:solidFill>
                <a:latin typeface="Arial"/>
                <a:cs typeface="Arial"/>
              </a:rPr>
              <a:t>ани</a:t>
            </a:r>
            <a:r>
              <a:rPr sz="2000" spc="-10" dirty="0">
                <a:solidFill>
                  <a:prstClr val="black"/>
                </a:solidFill>
                <a:latin typeface="Arial"/>
                <a:cs typeface="Arial"/>
              </a:rPr>
              <a:t>я</a:t>
            </a:r>
            <a:r>
              <a:rPr sz="2000" dirty="0">
                <a:solidFill>
                  <a:prstClr val="black"/>
                </a:solidFill>
                <a:latin typeface="Arial"/>
                <a:cs typeface="Arial"/>
              </a:rPr>
              <a:t>м</a:t>
            </a:r>
            <a:r>
              <a:rPr sz="2000" spc="-5" dirty="0">
                <a:solidFill>
                  <a:prstClr val="black"/>
                </a:solidFill>
                <a:latin typeface="Arial"/>
                <a:cs typeface="Arial"/>
              </a:rPr>
              <a:t>)</a:t>
            </a:r>
            <a:r>
              <a:rPr sz="2000" dirty="0">
                <a:solidFill>
                  <a:prstClr val="black"/>
                </a:solidFill>
                <a:latin typeface="Arial"/>
                <a:cs typeface="Arial"/>
              </a:rPr>
              <a:t>.</a:t>
            </a:r>
            <a:endParaRPr sz="2000">
              <a:solidFill>
                <a:prstClr val="black"/>
              </a:solidFill>
              <a:latin typeface="Arial"/>
              <a:cs typeface="Arial"/>
            </a:endParaRPr>
          </a:p>
        </p:txBody>
      </p:sp>
      <p:sp>
        <p:nvSpPr>
          <p:cNvPr id="10" name="object 10"/>
          <p:cNvSpPr txBox="1"/>
          <p:nvPr/>
        </p:nvSpPr>
        <p:spPr>
          <a:xfrm>
            <a:off x="3131566" y="3387494"/>
            <a:ext cx="2972435" cy="280670"/>
          </a:xfrm>
          <a:prstGeom prst="rect">
            <a:avLst/>
          </a:prstGeom>
        </p:spPr>
        <p:txBody>
          <a:bodyPr vert="horz" wrap="square" lIns="0" tIns="0" rIns="0" bIns="0" rtlCol="0">
            <a:spAutoFit/>
          </a:bodyPr>
          <a:lstStyle/>
          <a:p>
            <a:pPr marL="12700">
              <a:tabLst>
                <a:tab pos="1003300" algn="l"/>
              </a:tabLst>
            </a:pPr>
            <a:r>
              <a:rPr sz="2000" spc="-10" dirty="0">
                <a:solidFill>
                  <a:prstClr val="black"/>
                </a:solidFill>
                <a:latin typeface="Arial"/>
                <a:cs typeface="Arial"/>
              </a:rPr>
              <a:t>ил</a:t>
            </a:r>
            <a:r>
              <a:rPr sz="2000" dirty="0">
                <a:solidFill>
                  <a:prstClr val="black"/>
                </a:solidFill>
                <a:latin typeface="Arial"/>
                <a:cs typeface="Arial"/>
              </a:rPr>
              <a:t>и	г</a:t>
            </a:r>
            <a:r>
              <a:rPr sz="2000" spc="-25" dirty="0">
                <a:solidFill>
                  <a:prstClr val="black"/>
                </a:solidFill>
                <a:latin typeface="Arial"/>
                <a:cs typeface="Arial"/>
              </a:rPr>
              <a:t>р</a:t>
            </a:r>
            <a:r>
              <a:rPr sz="2000" spc="-10" dirty="0">
                <a:solidFill>
                  <a:prstClr val="black"/>
                </a:solidFill>
                <a:latin typeface="Arial"/>
                <a:cs typeface="Arial"/>
              </a:rPr>
              <a:t>упп</a:t>
            </a:r>
            <a:r>
              <a:rPr sz="2000" dirty="0">
                <a:solidFill>
                  <a:prstClr val="black"/>
                </a:solidFill>
                <a:latin typeface="Arial"/>
                <a:cs typeface="Arial"/>
              </a:rPr>
              <a:t>иро</a:t>
            </a:r>
            <a:r>
              <a:rPr sz="2000" spc="-30" dirty="0">
                <a:solidFill>
                  <a:prstClr val="black"/>
                </a:solidFill>
                <a:latin typeface="Arial"/>
                <a:cs typeface="Arial"/>
              </a:rPr>
              <a:t>в</a:t>
            </a:r>
            <a:r>
              <a:rPr sz="2000" spc="-50" dirty="0">
                <a:solidFill>
                  <a:prstClr val="black"/>
                </a:solidFill>
                <a:latin typeface="Arial"/>
                <a:cs typeface="Arial"/>
              </a:rPr>
              <a:t>о</a:t>
            </a:r>
            <a:r>
              <a:rPr sz="2000" dirty="0">
                <a:solidFill>
                  <a:prstClr val="black"/>
                </a:solidFill>
                <a:latin typeface="Arial"/>
                <a:cs typeface="Arial"/>
              </a:rPr>
              <a:t>ч</a:t>
            </a:r>
            <a:r>
              <a:rPr sz="2000" spc="-20" dirty="0">
                <a:solidFill>
                  <a:prstClr val="black"/>
                </a:solidFill>
                <a:latin typeface="Arial"/>
                <a:cs typeface="Arial"/>
              </a:rPr>
              <a:t>н</a:t>
            </a:r>
            <a:r>
              <a:rPr sz="2000" dirty="0">
                <a:solidFill>
                  <a:prstClr val="black"/>
                </a:solidFill>
                <a:latin typeface="Arial"/>
                <a:cs typeface="Arial"/>
              </a:rPr>
              <a:t>ым</a:t>
            </a:r>
            <a:endParaRPr sz="2000">
              <a:solidFill>
                <a:prstClr val="black"/>
              </a:solidFill>
              <a:latin typeface="Arial"/>
              <a:cs typeface="Arial"/>
            </a:endParaRPr>
          </a:p>
        </p:txBody>
      </p:sp>
      <p:sp>
        <p:nvSpPr>
          <p:cNvPr id="11" name="object 11"/>
          <p:cNvSpPr/>
          <p:nvPr/>
        </p:nvSpPr>
        <p:spPr>
          <a:xfrm>
            <a:off x="6181725" y="1125474"/>
            <a:ext cx="2860675" cy="2590800"/>
          </a:xfrm>
          <a:prstGeom prst="rect">
            <a:avLst/>
          </a:prstGeom>
          <a:blipFill>
            <a:blip r:embed="rId3" cstate="print"/>
            <a:stretch>
              <a:fillRect/>
            </a:stretch>
          </a:blipFill>
        </p:spPr>
        <p:txBody>
          <a:bodyPr wrap="square" lIns="0" tIns="0" rIns="0" bIns="0" rtlCol="0"/>
          <a:lstStyle/>
          <a:p>
            <a:endParaRPr smtClean="0">
              <a:solidFill>
                <a:prstClr val="black"/>
              </a:solidFill>
            </a:endParaRPr>
          </a:p>
        </p:txBody>
      </p:sp>
    </p:spTree>
    <p:extLst>
      <p:ext uri="{BB962C8B-B14F-4D97-AF65-F5344CB8AC3E}">
        <p14:creationId xmlns:p14="http://schemas.microsoft.com/office/powerpoint/2010/main" val="43013605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325116" y="21122"/>
            <a:ext cx="5932170" cy="631190"/>
          </a:xfrm>
          <a:prstGeom prst="rect">
            <a:avLst/>
          </a:prstGeom>
        </p:spPr>
        <p:txBody>
          <a:bodyPr vert="horz" wrap="square" lIns="0" tIns="0" rIns="0" bIns="0" rtlCol="0">
            <a:spAutoFit/>
          </a:bodyPr>
          <a:lstStyle/>
          <a:p>
            <a:pPr marR="40640" algn="ctr"/>
            <a:r>
              <a:rPr sz="1400" b="1" spc="-10" dirty="0">
                <a:solidFill>
                  <a:srgbClr val="1F487C"/>
                </a:solidFill>
                <a:latin typeface="Arial"/>
                <a:cs typeface="Arial"/>
              </a:rPr>
              <a:t>Со</a:t>
            </a:r>
            <a:r>
              <a:rPr sz="1400" b="1" spc="-25" dirty="0">
                <a:solidFill>
                  <a:srgbClr val="1F487C"/>
                </a:solidFill>
                <a:latin typeface="Arial"/>
                <a:cs typeface="Arial"/>
              </a:rPr>
              <a:t>в</a:t>
            </a:r>
            <a:r>
              <a:rPr sz="1400" b="1" dirty="0">
                <a:solidFill>
                  <a:srgbClr val="1F487C"/>
                </a:solidFill>
                <a:latin typeface="Arial"/>
                <a:cs typeface="Arial"/>
              </a:rPr>
              <a:t>м</a:t>
            </a:r>
            <a:r>
              <a:rPr sz="1400" b="1" spc="-30" dirty="0">
                <a:solidFill>
                  <a:srgbClr val="1F487C"/>
                </a:solidFill>
                <a:latin typeface="Arial"/>
                <a:cs typeface="Arial"/>
              </a:rPr>
              <a:t>е</a:t>
            </a:r>
            <a:r>
              <a:rPr sz="1400" b="1" dirty="0">
                <a:solidFill>
                  <a:srgbClr val="1F487C"/>
                </a:solidFill>
                <a:latin typeface="Arial"/>
                <a:cs typeface="Arial"/>
              </a:rPr>
              <a:t>с</a:t>
            </a:r>
            <a:r>
              <a:rPr sz="1400" b="1" spc="-20" dirty="0">
                <a:solidFill>
                  <a:srgbClr val="1F487C"/>
                </a:solidFill>
                <a:latin typeface="Arial"/>
                <a:cs typeface="Arial"/>
              </a:rPr>
              <a:t>т</a:t>
            </a:r>
            <a:r>
              <a:rPr sz="1400" b="1" dirty="0">
                <a:solidFill>
                  <a:srgbClr val="1F487C"/>
                </a:solidFill>
                <a:latin typeface="Arial"/>
                <a:cs typeface="Arial"/>
              </a:rPr>
              <a:t>ное</a:t>
            </a:r>
            <a:r>
              <a:rPr sz="1400" b="1" spc="-20" dirty="0">
                <a:solidFill>
                  <a:srgbClr val="1F487C"/>
                </a:solidFill>
                <a:latin typeface="Arial"/>
                <a:cs typeface="Arial"/>
              </a:rPr>
              <a:t> </a:t>
            </a:r>
            <a:r>
              <a:rPr sz="1400" b="1" dirty="0">
                <a:solidFill>
                  <a:srgbClr val="1F487C"/>
                </a:solidFill>
                <a:latin typeface="Arial"/>
                <a:cs typeface="Arial"/>
              </a:rPr>
              <a:t>пись</a:t>
            </a:r>
            <a:r>
              <a:rPr sz="1400" b="1" spc="-20" dirty="0">
                <a:solidFill>
                  <a:srgbClr val="1F487C"/>
                </a:solidFill>
                <a:latin typeface="Arial"/>
                <a:cs typeface="Arial"/>
              </a:rPr>
              <a:t>м</a:t>
            </a:r>
            <a:r>
              <a:rPr sz="1400" b="1" dirty="0">
                <a:solidFill>
                  <a:srgbClr val="1F487C"/>
                </a:solidFill>
                <a:latin typeface="Arial"/>
                <a:cs typeface="Arial"/>
              </a:rPr>
              <a:t>о</a:t>
            </a:r>
            <a:r>
              <a:rPr sz="1400" b="1" spc="-15" dirty="0">
                <a:solidFill>
                  <a:srgbClr val="1F487C"/>
                </a:solidFill>
                <a:latin typeface="Arial"/>
                <a:cs typeface="Arial"/>
              </a:rPr>
              <a:t> </a:t>
            </a:r>
            <a:r>
              <a:rPr sz="1400" b="1" dirty="0">
                <a:solidFill>
                  <a:srgbClr val="1F487C"/>
                </a:solidFill>
                <a:latin typeface="Arial"/>
                <a:cs typeface="Arial"/>
              </a:rPr>
              <a:t>(</a:t>
            </a:r>
            <a:r>
              <a:rPr sz="1400" b="1" spc="-45" dirty="0">
                <a:solidFill>
                  <a:srgbClr val="1F487C"/>
                </a:solidFill>
                <a:latin typeface="Arial"/>
                <a:cs typeface="Arial"/>
              </a:rPr>
              <a:t>о</a:t>
            </a:r>
            <a:r>
              <a:rPr sz="1400" b="1" dirty="0">
                <a:solidFill>
                  <a:srgbClr val="1F487C"/>
                </a:solidFill>
                <a:latin typeface="Arial"/>
                <a:cs typeface="Arial"/>
              </a:rPr>
              <a:t>т</a:t>
            </a:r>
            <a:r>
              <a:rPr sz="1400" b="1" spc="-15" dirty="0">
                <a:solidFill>
                  <a:srgbClr val="1F487C"/>
                </a:solidFill>
                <a:latin typeface="Arial"/>
                <a:cs typeface="Arial"/>
              </a:rPr>
              <a:t> </a:t>
            </a:r>
            <a:r>
              <a:rPr sz="1400" b="1" dirty="0">
                <a:solidFill>
                  <a:srgbClr val="1F487C"/>
                </a:solidFill>
                <a:latin typeface="Arial"/>
                <a:cs typeface="Arial"/>
              </a:rPr>
              <a:t>14</a:t>
            </a:r>
            <a:r>
              <a:rPr sz="1400" b="1" spc="-20" dirty="0">
                <a:solidFill>
                  <a:srgbClr val="1F487C"/>
                </a:solidFill>
                <a:latin typeface="Arial"/>
                <a:cs typeface="Arial"/>
              </a:rPr>
              <a:t> м</a:t>
            </a:r>
            <a:r>
              <a:rPr sz="1400" b="1" dirty="0">
                <a:solidFill>
                  <a:srgbClr val="1F487C"/>
                </a:solidFill>
                <a:latin typeface="Arial"/>
                <a:cs typeface="Arial"/>
              </a:rPr>
              <a:t>а</a:t>
            </a:r>
            <a:r>
              <a:rPr sz="1400" b="1" spc="-35" dirty="0">
                <a:solidFill>
                  <a:srgbClr val="1F487C"/>
                </a:solidFill>
                <a:latin typeface="Arial"/>
                <a:cs typeface="Arial"/>
              </a:rPr>
              <a:t>р</a:t>
            </a:r>
            <a:r>
              <a:rPr sz="1400" b="1" spc="-20" dirty="0">
                <a:solidFill>
                  <a:srgbClr val="1F487C"/>
                </a:solidFill>
                <a:latin typeface="Arial"/>
                <a:cs typeface="Arial"/>
              </a:rPr>
              <a:t>т</a:t>
            </a:r>
            <a:r>
              <a:rPr sz="1400" b="1" dirty="0">
                <a:solidFill>
                  <a:srgbClr val="1F487C"/>
                </a:solidFill>
                <a:latin typeface="Arial"/>
                <a:cs typeface="Arial"/>
              </a:rPr>
              <a:t>а</a:t>
            </a:r>
            <a:r>
              <a:rPr sz="1400" b="1" spc="5" dirty="0">
                <a:solidFill>
                  <a:srgbClr val="1F487C"/>
                </a:solidFill>
                <a:latin typeface="Arial"/>
                <a:cs typeface="Arial"/>
              </a:rPr>
              <a:t> </a:t>
            </a:r>
            <a:r>
              <a:rPr sz="1400" b="1" dirty="0">
                <a:solidFill>
                  <a:srgbClr val="1F487C"/>
                </a:solidFill>
                <a:latin typeface="Arial"/>
                <a:cs typeface="Arial"/>
              </a:rPr>
              <a:t>2016</a:t>
            </a:r>
            <a:r>
              <a:rPr sz="1400" b="1" spc="-20" dirty="0">
                <a:solidFill>
                  <a:srgbClr val="1F487C"/>
                </a:solidFill>
                <a:latin typeface="Arial"/>
                <a:cs typeface="Arial"/>
              </a:rPr>
              <a:t> </a:t>
            </a:r>
            <a:r>
              <a:rPr sz="1400" b="1" spc="-145" dirty="0">
                <a:solidFill>
                  <a:srgbClr val="1F487C"/>
                </a:solidFill>
                <a:latin typeface="Arial"/>
                <a:cs typeface="Arial"/>
              </a:rPr>
              <a:t>г</a:t>
            </a:r>
            <a:r>
              <a:rPr sz="1400" b="1" dirty="0">
                <a:solidFill>
                  <a:srgbClr val="1F487C"/>
                </a:solidFill>
                <a:latin typeface="Arial"/>
                <a:cs typeface="Arial"/>
              </a:rPr>
              <a:t>.)</a:t>
            </a:r>
            <a:endParaRPr sz="1400">
              <a:solidFill>
                <a:prstClr val="black"/>
              </a:solidFill>
              <a:latin typeface="Arial"/>
              <a:cs typeface="Arial"/>
            </a:endParaRPr>
          </a:p>
          <a:p>
            <a:pPr marR="40640" algn="ctr"/>
            <a:r>
              <a:rPr sz="1400" spc="-10" dirty="0">
                <a:solidFill>
                  <a:srgbClr val="1F487C"/>
                </a:solidFill>
                <a:latin typeface="Arial"/>
                <a:cs typeface="Arial"/>
              </a:rPr>
              <a:t>М</a:t>
            </a:r>
            <a:r>
              <a:rPr sz="1400" spc="-5" dirty="0">
                <a:solidFill>
                  <a:srgbClr val="1F487C"/>
                </a:solidFill>
                <a:latin typeface="Arial"/>
                <a:cs typeface="Arial"/>
              </a:rPr>
              <a:t>и</a:t>
            </a:r>
            <a:r>
              <a:rPr sz="1400" dirty="0">
                <a:solidFill>
                  <a:srgbClr val="1F487C"/>
                </a:solidFill>
                <a:latin typeface="Arial"/>
                <a:cs typeface="Arial"/>
              </a:rPr>
              <a:t>нэ</a:t>
            </a:r>
            <a:r>
              <a:rPr sz="1400" spc="10" dirty="0">
                <a:solidFill>
                  <a:srgbClr val="1F487C"/>
                </a:solidFill>
                <a:latin typeface="Arial"/>
                <a:cs typeface="Arial"/>
              </a:rPr>
              <a:t>к</a:t>
            </a:r>
            <a:r>
              <a:rPr sz="1400" dirty="0">
                <a:solidFill>
                  <a:srgbClr val="1F487C"/>
                </a:solidFill>
                <a:latin typeface="Arial"/>
                <a:cs typeface="Arial"/>
              </a:rPr>
              <a:t>оно</a:t>
            </a:r>
            <a:r>
              <a:rPr sz="1400" spc="-10" dirty="0">
                <a:solidFill>
                  <a:srgbClr val="1F487C"/>
                </a:solidFill>
                <a:latin typeface="Arial"/>
                <a:cs typeface="Arial"/>
              </a:rPr>
              <a:t>м</a:t>
            </a:r>
            <a:r>
              <a:rPr sz="1400" dirty="0">
                <a:solidFill>
                  <a:srgbClr val="1F487C"/>
                </a:solidFill>
                <a:latin typeface="Arial"/>
                <a:cs typeface="Arial"/>
              </a:rPr>
              <a:t>р</a:t>
            </a:r>
            <a:r>
              <a:rPr sz="1400" spc="-15" dirty="0">
                <a:solidFill>
                  <a:srgbClr val="1F487C"/>
                </a:solidFill>
                <a:latin typeface="Arial"/>
                <a:cs typeface="Arial"/>
              </a:rPr>
              <a:t>а</a:t>
            </a:r>
            <a:r>
              <a:rPr sz="1400" dirty="0">
                <a:solidFill>
                  <a:srgbClr val="1F487C"/>
                </a:solidFill>
                <a:latin typeface="Arial"/>
                <a:cs typeface="Arial"/>
              </a:rPr>
              <a:t>зв</a:t>
            </a:r>
            <a:r>
              <a:rPr sz="1400" spc="-10" dirty="0">
                <a:solidFill>
                  <a:srgbClr val="1F487C"/>
                </a:solidFill>
                <a:latin typeface="Arial"/>
                <a:cs typeface="Arial"/>
              </a:rPr>
              <a:t>и</a:t>
            </a:r>
            <a:r>
              <a:rPr sz="1400" dirty="0">
                <a:solidFill>
                  <a:srgbClr val="1F487C"/>
                </a:solidFill>
                <a:latin typeface="Arial"/>
                <a:cs typeface="Arial"/>
              </a:rPr>
              <a:t>т</a:t>
            </a:r>
            <a:r>
              <a:rPr sz="1400" spc="-5" dirty="0">
                <a:solidFill>
                  <a:srgbClr val="1F487C"/>
                </a:solidFill>
                <a:latin typeface="Arial"/>
                <a:cs typeface="Arial"/>
              </a:rPr>
              <a:t>и</a:t>
            </a:r>
            <a:r>
              <a:rPr sz="1400" spc="-10" dirty="0">
                <a:solidFill>
                  <a:srgbClr val="1F487C"/>
                </a:solidFill>
                <a:latin typeface="Arial"/>
                <a:cs typeface="Arial"/>
              </a:rPr>
              <a:t>я</a:t>
            </a:r>
            <a:r>
              <a:rPr sz="1400" dirty="0">
                <a:solidFill>
                  <a:srgbClr val="1F487C"/>
                </a:solidFill>
                <a:latin typeface="Arial"/>
                <a:cs typeface="Arial"/>
              </a:rPr>
              <a:t>,</a:t>
            </a:r>
            <a:r>
              <a:rPr sz="1400" spc="-40" dirty="0">
                <a:solidFill>
                  <a:srgbClr val="1F487C"/>
                </a:solidFill>
                <a:latin typeface="Arial"/>
                <a:cs typeface="Arial"/>
              </a:rPr>
              <a:t> </a:t>
            </a:r>
            <a:r>
              <a:rPr sz="1400" spc="-10" dirty="0">
                <a:solidFill>
                  <a:srgbClr val="1F487C"/>
                </a:solidFill>
                <a:latin typeface="Arial"/>
                <a:cs typeface="Arial"/>
              </a:rPr>
              <a:t>М</a:t>
            </a:r>
            <a:r>
              <a:rPr sz="1400" spc="-5" dirty="0">
                <a:solidFill>
                  <a:srgbClr val="1F487C"/>
                </a:solidFill>
                <a:latin typeface="Arial"/>
                <a:cs typeface="Arial"/>
              </a:rPr>
              <a:t>и</a:t>
            </a:r>
            <a:r>
              <a:rPr sz="1400" dirty="0">
                <a:solidFill>
                  <a:srgbClr val="1F487C"/>
                </a:solidFill>
                <a:latin typeface="Arial"/>
                <a:cs typeface="Arial"/>
              </a:rPr>
              <a:t>н</a:t>
            </a:r>
            <a:r>
              <a:rPr sz="1400" spc="-10" dirty="0">
                <a:solidFill>
                  <a:srgbClr val="1F487C"/>
                </a:solidFill>
                <a:latin typeface="Arial"/>
                <a:cs typeface="Arial"/>
              </a:rPr>
              <a:t>п</a:t>
            </a:r>
            <a:r>
              <a:rPr sz="1400" dirty="0">
                <a:solidFill>
                  <a:srgbClr val="1F487C"/>
                </a:solidFill>
                <a:latin typeface="Arial"/>
                <a:cs typeface="Arial"/>
              </a:rPr>
              <a:t>ро</a:t>
            </a:r>
            <a:r>
              <a:rPr sz="1400" spc="-10" dirty="0">
                <a:solidFill>
                  <a:srgbClr val="1F487C"/>
                </a:solidFill>
                <a:latin typeface="Arial"/>
                <a:cs typeface="Arial"/>
              </a:rPr>
              <a:t>мт</a:t>
            </a:r>
            <a:r>
              <a:rPr sz="1400" dirty="0">
                <a:solidFill>
                  <a:srgbClr val="1F487C"/>
                </a:solidFill>
                <a:latin typeface="Arial"/>
                <a:cs typeface="Arial"/>
              </a:rPr>
              <a:t>ор</a:t>
            </a:r>
            <a:r>
              <a:rPr sz="1400" spc="-35" dirty="0">
                <a:solidFill>
                  <a:srgbClr val="1F487C"/>
                </a:solidFill>
                <a:latin typeface="Arial"/>
                <a:cs typeface="Arial"/>
              </a:rPr>
              <a:t>г</a:t>
            </a:r>
            <a:r>
              <a:rPr sz="1400" dirty="0">
                <a:solidFill>
                  <a:srgbClr val="1F487C"/>
                </a:solidFill>
                <a:latin typeface="Arial"/>
                <a:cs typeface="Arial"/>
              </a:rPr>
              <a:t>а,</a:t>
            </a:r>
            <a:r>
              <a:rPr sz="1400" spc="-40" dirty="0">
                <a:solidFill>
                  <a:srgbClr val="1F487C"/>
                </a:solidFill>
                <a:latin typeface="Arial"/>
                <a:cs typeface="Arial"/>
              </a:rPr>
              <a:t> </a:t>
            </a:r>
            <a:r>
              <a:rPr sz="1400" spc="-10" dirty="0">
                <a:solidFill>
                  <a:srgbClr val="1F487C"/>
                </a:solidFill>
                <a:latin typeface="Arial"/>
                <a:cs typeface="Arial"/>
              </a:rPr>
              <a:t>М</a:t>
            </a:r>
            <a:r>
              <a:rPr sz="1400" spc="-5" dirty="0">
                <a:solidFill>
                  <a:srgbClr val="1F487C"/>
                </a:solidFill>
                <a:latin typeface="Arial"/>
                <a:cs typeface="Arial"/>
              </a:rPr>
              <a:t>и</a:t>
            </a:r>
            <a:r>
              <a:rPr sz="1400" dirty="0">
                <a:solidFill>
                  <a:srgbClr val="1F487C"/>
                </a:solidFill>
                <a:latin typeface="Arial"/>
                <a:cs typeface="Arial"/>
              </a:rPr>
              <a:t>н</a:t>
            </a:r>
            <a:r>
              <a:rPr sz="1400" spc="-35" dirty="0">
                <a:solidFill>
                  <a:srgbClr val="1F487C"/>
                </a:solidFill>
                <a:latin typeface="Arial"/>
                <a:cs typeface="Arial"/>
              </a:rPr>
              <a:t>з</a:t>
            </a:r>
            <a:r>
              <a:rPr sz="1400" dirty="0">
                <a:solidFill>
                  <a:srgbClr val="1F487C"/>
                </a:solidFill>
                <a:latin typeface="Arial"/>
                <a:cs typeface="Arial"/>
              </a:rPr>
              <a:t>дра</a:t>
            </a:r>
            <a:r>
              <a:rPr sz="1400" spc="-20" dirty="0">
                <a:solidFill>
                  <a:srgbClr val="1F487C"/>
                </a:solidFill>
                <a:latin typeface="Arial"/>
                <a:cs typeface="Arial"/>
              </a:rPr>
              <a:t>в</a:t>
            </a:r>
            <a:r>
              <a:rPr sz="1400" dirty="0">
                <a:solidFill>
                  <a:srgbClr val="1F487C"/>
                </a:solidFill>
                <a:latin typeface="Arial"/>
                <a:cs typeface="Arial"/>
              </a:rPr>
              <a:t>а</a:t>
            </a:r>
            <a:r>
              <a:rPr sz="1400" spc="-20" dirty="0">
                <a:solidFill>
                  <a:srgbClr val="1F487C"/>
                </a:solidFill>
                <a:latin typeface="Arial"/>
                <a:cs typeface="Arial"/>
              </a:rPr>
              <a:t> </a:t>
            </a:r>
            <a:r>
              <a:rPr sz="1400" dirty="0">
                <a:solidFill>
                  <a:srgbClr val="1F487C"/>
                </a:solidFill>
                <a:latin typeface="Arial"/>
                <a:cs typeface="Arial"/>
              </a:rPr>
              <a:t>и </a:t>
            </a:r>
            <a:r>
              <a:rPr sz="1400" spc="-35" dirty="0">
                <a:solidFill>
                  <a:srgbClr val="1F487C"/>
                </a:solidFill>
                <a:latin typeface="Arial"/>
                <a:cs typeface="Arial"/>
              </a:rPr>
              <a:t>Ф</a:t>
            </a:r>
            <a:r>
              <a:rPr sz="1400" spc="-40" dirty="0">
                <a:solidFill>
                  <a:srgbClr val="1F487C"/>
                </a:solidFill>
                <a:latin typeface="Arial"/>
                <a:cs typeface="Arial"/>
              </a:rPr>
              <a:t>А</a:t>
            </a:r>
            <a:r>
              <a:rPr sz="1400" dirty="0">
                <a:solidFill>
                  <a:srgbClr val="1F487C"/>
                </a:solidFill>
                <a:latin typeface="Arial"/>
                <a:cs typeface="Arial"/>
              </a:rPr>
              <a:t>С</a:t>
            </a:r>
            <a:endParaRPr sz="1400">
              <a:solidFill>
                <a:prstClr val="black"/>
              </a:solidFill>
              <a:latin typeface="Arial"/>
              <a:cs typeface="Arial"/>
            </a:endParaRPr>
          </a:p>
          <a:p>
            <a:pPr algn="ctr"/>
            <a:r>
              <a:rPr sz="1400" u="heavy" spc="-10" dirty="0">
                <a:solidFill>
                  <a:srgbClr val="1F487C"/>
                </a:solidFill>
                <a:latin typeface="Arial"/>
                <a:cs typeface="Arial"/>
              </a:rPr>
              <a:t>п</a:t>
            </a:r>
            <a:r>
              <a:rPr sz="1400" u="heavy" dirty="0">
                <a:solidFill>
                  <a:srgbClr val="1F487C"/>
                </a:solidFill>
                <a:latin typeface="Arial"/>
                <a:cs typeface="Arial"/>
              </a:rPr>
              <a:t>о</a:t>
            </a:r>
            <a:r>
              <a:rPr sz="1400" u="heavy" spc="-20" dirty="0">
                <a:solidFill>
                  <a:srgbClr val="1F487C"/>
                </a:solidFill>
                <a:latin typeface="Arial"/>
                <a:cs typeface="Arial"/>
              </a:rPr>
              <a:t> </a:t>
            </a:r>
            <a:r>
              <a:rPr sz="1400" u="heavy" spc="-15" dirty="0">
                <a:solidFill>
                  <a:srgbClr val="1F487C"/>
                </a:solidFill>
                <a:latin typeface="Arial"/>
                <a:cs typeface="Arial"/>
              </a:rPr>
              <a:t>в</a:t>
            </a:r>
            <a:r>
              <a:rPr sz="1400" u="heavy" dirty="0">
                <a:solidFill>
                  <a:srgbClr val="1F487C"/>
                </a:solidFill>
                <a:latin typeface="Arial"/>
                <a:cs typeface="Arial"/>
              </a:rPr>
              <a:t>о</a:t>
            </a:r>
            <a:r>
              <a:rPr sz="1400" u="heavy" spc="-10" dirty="0">
                <a:solidFill>
                  <a:srgbClr val="1F487C"/>
                </a:solidFill>
                <a:latin typeface="Arial"/>
                <a:cs typeface="Arial"/>
              </a:rPr>
              <a:t>п</a:t>
            </a:r>
            <a:r>
              <a:rPr sz="1400" u="heavy" dirty="0">
                <a:solidFill>
                  <a:srgbClr val="1F487C"/>
                </a:solidFill>
                <a:latin typeface="Arial"/>
                <a:cs typeface="Arial"/>
              </a:rPr>
              <a:t>росу</a:t>
            </a:r>
            <a:r>
              <a:rPr sz="1400" u="heavy" spc="-15" dirty="0">
                <a:solidFill>
                  <a:srgbClr val="1F487C"/>
                </a:solidFill>
                <a:latin typeface="Arial"/>
                <a:cs typeface="Arial"/>
              </a:rPr>
              <a:t> </a:t>
            </a:r>
            <a:r>
              <a:rPr sz="1400" u="heavy" spc="-10" dirty="0">
                <a:solidFill>
                  <a:srgbClr val="1F487C"/>
                </a:solidFill>
                <a:latin typeface="Arial"/>
                <a:cs typeface="Arial"/>
              </a:rPr>
              <a:t>п</a:t>
            </a:r>
            <a:r>
              <a:rPr sz="1400" u="heavy" dirty="0">
                <a:solidFill>
                  <a:srgbClr val="1F487C"/>
                </a:solidFill>
                <a:latin typeface="Arial"/>
                <a:cs typeface="Arial"/>
              </a:rPr>
              <a:t>р</a:t>
            </a:r>
            <a:r>
              <a:rPr sz="1400" u="heavy" spc="-10" dirty="0">
                <a:solidFill>
                  <a:srgbClr val="1F487C"/>
                </a:solidFill>
                <a:latin typeface="Arial"/>
                <a:cs typeface="Arial"/>
              </a:rPr>
              <a:t>им</a:t>
            </a:r>
            <a:r>
              <a:rPr sz="1400" u="heavy" dirty="0">
                <a:solidFill>
                  <a:srgbClr val="1F487C"/>
                </a:solidFill>
                <a:latin typeface="Arial"/>
                <a:cs typeface="Arial"/>
              </a:rPr>
              <a:t>енен</a:t>
            </a:r>
            <a:r>
              <a:rPr sz="1400" u="heavy" spc="-5" dirty="0">
                <a:solidFill>
                  <a:srgbClr val="1F487C"/>
                </a:solidFill>
                <a:latin typeface="Arial"/>
                <a:cs typeface="Arial"/>
              </a:rPr>
              <a:t>и</a:t>
            </a:r>
            <a:r>
              <a:rPr sz="1400" u="heavy" dirty="0">
                <a:solidFill>
                  <a:srgbClr val="1F487C"/>
                </a:solidFill>
                <a:latin typeface="Arial"/>
                <a:cs typeface="Arial"/>
              </a:rPr>
              <a:t>я</a:t>
            </a:r>
            <a:r>
              <a:rPr sz="1400" u="heavy" spc="-5" dirty="0">
                <a:solidFill>
                  <a:srgbClr val="1F487C"/>
                </a:solidFill>
                <a:latin typeface="Arial"/>
                <a:cs typeface="Arial"/>
              </a:rPr>
              <a:t> </a:t>
            </a:r>
            <a:r>
              <a:rPr sz="1400" u="heavy" spc="-10" dirty="0">
                <a:solidFill>
                  <a:srgbClr val="1F487C"/>
                </a:solidFill>
                <a:latin typeface="Arial"/>
                <a:cs typeface="Arial"/>
              </a:rPr>
              <a:t>п</a:t>
            </a:r>
            <a:r>
              <a:rPr sz="1400" u="heavy" spc="-40" dirty="0">
                <a:solidFill>
                  <a:srgbClr val="1F487C"/>
                </a:solidFill>
                <a:latin typeface="Arial"/>
                <a:cs typeface="Arial"/>
              </a:rPr>
              <a:t>о</a:t>
            </a:r>
            <a:r>
              <a:rPr sz="1400" u="heavy" spc="5" dirty="0">
                <a:solidFill>
                  <a:srgbClr val="1F487C"/>
                </a:solidFill>
                <a:latin typeface="Arial"/>
                <a:cs typeface="Arial"/>
              </a:rPr>
              <a:t>л</a:t>
            </a:r>
            <a:r>
              <a:rPr sz="1400" u="heavy" spc="-15" dirty="0">
                <a:solidFill>
                  <a:srgbClr val="1F487C"/>
                </a:solidFill>
                <a:latin typeface="Arial"/>
                <a:cs typeface="Arial"/>
              </a:rPr>
              <a:t>о</a:t>
            </a:r>
            <a:r>
              <a:rPr sz="1400" u="heavy" dirty="0">
                <a:solidFill>
                  <a:srgbClr val="1F487C"/>
                </a:solidFill>
                <a:latin typeface="Arial"/>
                <a:cs typeface="Arial"/>
              </a:rPr>
              <a:t>жений</a:t>
            </a:r>
            <a:r>
              <a:rPr sz="1400" u="heavy" spc="-15" dirty="0">
                <a:solidFill>
                  <a:srgbClr val="1F487C"/>
                </a:solidFill>
                <a:latin typeface="Arial"/>
                <a:cs typeface="Arial"/>
              </a:rPr>
              <a:t> </a:t>
            </a:r>
            <a:r>
              <a:rPr sz="1400" u="heavy" dirty="0">
                <a:solidFill>
                  <a:srgbClr val="1F487C"/>
                </a:solidFill>
                <a:latin typeface="Arial"/>
                <a:cs typeface="Arial"/>
              </a:rPr>
              <a:t>ПП </a:t>
            </a:r>
            <a:r>
              <a:rPr sz="1400" u="heavy" spc="-10" dirty="0">
                <a:solidFill>
                  <a:srgbClr val="1F487C"/>
                </a:solidFill>
                <a:latin typeface="Arial"/>
                <a:cs typeface="Arial"/>
              </a:rPr>
              <a:t>Р</a:t>
            </a:r>
            <a:r>
              <a:rPr sz="1400" u="heavy" dirty="0">
                <a:solidFill>
                  <a:srgbClr val="1F487C"/>
                </a:solidFill>
                <a:latin typeface="Arial"/>
                <a:cs typeface="Arial"/>
              </a:rPr>
              <a:t>Ф</a:t>
            </a:r>
            <a:r>
              <a:rPr sz="1400" u="heavy" spc="-10" dirty="0">
                <a:solidFill>
                  <a:srgbClr val="1F487C"/>
                </a:solidFill>
                <a:latin typeface="Arial"/>
                <a:cs typeface="Arial"/>
              </a:rPr>
              <a:t> </a:t>
            </a:r>
            <a:r>
              <a:rPr sz="1400" u="heavy" spc="-40" dirty="0">
                <a:solidFill>
                  <a:srgbClr val="1F487C"/>
                </a:solidFill>
                <a:latin typeface="Arial"/>
                <a:cs typeface="Arial"/>
              </a:rPr>
              <a:t>о</a:t>
            </a:r>
            <a:r>
              <a:rPr sz="1400" u="heavy" dirty="0">
                <a:solidFill>
                  <a:srgbClr val="1F487C"/>
                </a:solidFill>
                <a:latin typeface="Arial"/>
                <a:cs typeface="Arial"/>
              </a:rPr>
              <a:t>т</a:t>
            </a:r>
            <a:r>
              <a:rPr sz="1400" u="heavy" spc="-15" dirty="0">
                <a:solidFill>
                  <a:srgbClr val="1F487C"/>
                </a:solidFill>
                <a:latin typeface="Arial"/>
                <a:cs typeface="Arial"/>
              </a:rPr>
              <a:t> </a:t>
            </a:r>
            <a:r>
              <a:rPr sz="1400" u="heavy" dirty="0">
                <a:solidFill>
                  <a:srgbClr val="1F487C"/>
                </a:solidFill>
                <a:latin typeface="Arial"/>
                <a:cs typeface="Arial"/>
              </a:rPr>
              <a:t>30</a:t>
            </a:r>
            <a:r>
              <a:rPr sz="1400" u="heavy" spc="-10" dirty="0">
                <a:solidFill>
                  <a:srgbClr val="1F487C"/>
                </a:solidFill>
                <a:latin typeface="Arial"/>
                <a:cs typeface="Arial"/>
              </a:rPr>
              <a:t> </a:t>
            </a:r>
            <a:r>
              <a:rPr sz="1400" u="heavy" dirty="0">
                <a:solidFill>
                  <a:srgbClr val="1F487C"/>
                </a:solidFill>
                <a:latin typeface="Arial"/>
                <a:cs typeface="Arial"/>
              </a:rPr>
              <a:t>но</a:t>
            </a:r>
            <a:r>
              <a:rPr sz="1400" u="heavy" spc="-10" dirty="0">
                <a:solidFill>
                  <a:srgbClr val="1F487C"/>
                </a:solidFill>
                <a:latin typeface="Arial"/>
                <a:cs typeface="Arial"/>
              </a:rPr>
              <a:t>я</a:t>
            </a:r>
            <a:r>
              <a:rPr sz="1400" u="heavy" dirty="0">
                <a:solidFill>
                  <a:srgbClr val="1F487C"/>
                </a:solidFill>
                <a:latin typeface="Arial"/>
                <a:cs typeface="Arial"/>
              </a:rPr>
              <a:t>б</a:t>
            </a:r>
            <a:r>
              <a:rPr sz="1400" u="heavy" spc="-15" dirty="0">
                <a:solidFill>
                  <a:srgbClr val="1F487C"/>
                </a:solidFill>
                <a:latin typeface="Arial"/>
                <a:cs typeface="Arial"/>
              </a:rPr>
              <a:t>р</a:t>
            </a:r>
            <a:r>
              <a:rPr sz="1400" u="heavy" dirty="0">
                <a:solidFill>
                  <a:srgbClr val="1F487C"/>
                </a:solidFill>
                <a:latin typeface="Arial"/>
                <a:cs typeface="Arial"/>
              </a:rPr>
              <a:t>я</a:t>
            </a:r>
            <a:r>
              <a:rPr sz="1400" u="heavy" spc="-25" dirty="0">
                <a:solidFill>
                  <a:srgbClr val="1F487C"/>
                </a:solidFill>
                <a:latin typeface="Arial"/>
                <a:cs typeface="Arial"/>
              </a:rPr>
              <a:t> </a:t>
            </a:r>
            <a:r>
              <a:rPr sz="1400" u="heavy" dirty="0">
                <a:solidFill>
                  <a:srgbClr val="1F487C"/>
                </a:solidFill>
                <a:latin typeface="Arial"/>
                <a:cs typeface="Arial"/>
              </a:rPr>
              <a:t>2015</a:t>
            </a:r>
            <a:r>
              <a:rPr sz="1400" u="heavy" spc="-170" dirty="0">
                <a:solidFill>
                  <a:srgbClr val="1F487C"/>
                </a:solidFill>
                <a:latin typeface="Arial"/>
                <a:cs typeface="Arial"/>
              </a:rPr>
              <a:t>г</a:t>
            </a:r>
            <a:r>
              <a:rPr sz="1400" u="heavy" dirty="0">
                <a:solidFill>
                  <a:srgbClr val="1F487C"/>
                </a:solidFill>
                <a:latin typeface="Arial"/>
                <a:cs typeface="Arial"/>
              </a:rPr>
              <a:t>.</a:t>
            </a:r>
            <a:r>
              <a:rPr sz="1400" u="heavy" spc="-30" dirty="0">
                <a:solidFill>
                  <a:srgbClr val="1F487C"/>
                </a:solidFill>
                <a:latin typeface="Arial"/>
                <a:cs typeface="Arial"/>
              </a:rPr>
              <a:t> </a:t>
            </a:r>
            <a:r>
              <a:rPr sz="1400" u="heavy" dirty="0">
                <a:solidFill>
                  <a:srgbClr val="1F487C"/>
                </a:solidFill>
                <a:latin typeface="Arial"/>
                <a:cs typeface="Arial"/>
              </a:rPr>
              <a:t>№</a:t>
            </a:r>
            <a:r>
              <a:rPr sz="1400" u="heavy" spc="-15" dirty="0">
                <a:solidFill>
                  <a:srgbClr val="1F487C"/>
                </a:solidFill>
                <a:latin typeface="Arial"/>
                <a:cs typeface="Arial"/>
              </a:rPr>
              <a:t> </a:t>
            </a:r>
            <a:r>
              <a:rPr sz="1400" u="heavy" dirty="0">
                <a:solidFill>
                  <a:srgbClr val="1F487C"/>
                </a:solidFill>
                <a:latin typeface="Arial"/>
                <a:cs typeface="Arial"/>
              </a:rPr>
              <a:t>1289 </a:t>
            </a:r>
            <a:endParaRPr sz="1400">
              <a:solidFill>
                <a:prstClr val="black"/>
              </a:solidFill>
              <a:latin typeface="Arial"/>
              <a:cs typeface="Arial"/>
            </a:endParaRPr>
          </a:p>
        </p:txBody>
      </p:sp>
      <p:sp>
        <p:nvSpPr>
          <p:cNvPr id="3" name="object 3"/>
          <p:cNvSpPr txBox="1"/>
          <p:nvPr/>
        </p:nvSpPr>
        <p:spPr>
          <a:xfrm>
            <a:off x="1463675" y="448096"/>
            <a:ext cx="75565" cy="203835"/>
          </a:xfrm>
          <a:prstGeom prst="rect">
            <a:avLst/>
          </a:prstGeom>
        </p:spPr>
        <p:txBody>
          <a:bodyPr vert="horz" wrap="square" lIns="0" tIns="0" rIns="0" bIns="0" rtlCol="0">
            <a:spAutoFit/>
          </a:bodyPr>
          <a:lstStyle/>
          <a:p>
            <a:pPr marL="12700"/>
            <a:r>
              <a:rPr sz="1400" u="heavy" dirty="0">
                <a:solidFill>
                  <a:srgbClr val="1F487C"/>
                </a:solidFill>
                <a:latin typeface="Arial"/>
                <a:cs typeface="Arial"/>
              </a:rPr>
              <a:t> </a:t>
            </a:r>
            <a:endParaRPr sz="1400">
              <a:solidFill>
                <a:prstClr val="black"/>
              </a:solidFill>
              <a:latin typeface="Arial"/>
              <a:cs typeface="Arial"/>
            </a:endParaRPr>
          </a:p>
        </p:txBody>
      </p:sp>
      <p:sp>
        <p:nvSpPr>
          <p:cNvPr id="4" name="object 4"/>
          <p:cNvSpPr txBox="1"/>
          <p:nvPr/>
        </p:nvSpPr>
        <p:spPr>
          <a:xfrm>
            <a:off x="113792" y="2229254"/>
            <a:ext cx="8953500" cy="3634104"/>
          </a:xfrm>
          <a:prstGeom prst="rect">
            <a:avLst/>
          </a:prstGeom>
        </p:spPr>
        <p:txBody>
          <a:bodyPr vert="horz" wrap="square" lIns="0" tIns="0" rIns="0" bIns="0" rtlCol="0">
            <a:spAutoFit/>
          </a:bodyPr>
          <a:lstStyle/>
          <a:p>
            <a:pPr marL="355600" indent="-342900">
              <a:buFont typeface="Wingdings"/>
              <a:buChar char=""/>
              <a:tabLst>
                <a:tab pos="355600" algn="l"/>
                <a:tab pos="2033270" algn="l"/>
                <a:tab pos="3688715" algn="l"/>
                <a:tab pos="4603115" algn="l"/>
                <a:tab pos="5154930" algn="l"/>
                <a:tab pos="6270625" algn="l"/>
                <a:tab pos="6921500" algn="l"/>
                <a:tab pos="8011795" algn="l"/>
                <a:tab pos="8575675" algn="l"/>
              </a:tabLst>
            </a:pPr>
            <a:r>
              <a:rPr sz="2000" dirty="0">
                <a:solidFill>
                  <a:prstClr val="black"/>
                </a:solidFill>
                <a:latin typeface="Arial"/>
                <a:cs typeface="Arial"/>
              </a:rPr>
              <a:t>О</a:t>
            </a:r>
            <a:r>
              <a:rPr sz="2000" spc="-15" dirty="0">
                <a:solidFill>
                  <a:prstClr val="black"/>
                </a:solidFill>
                <a:latin typeface="Arial"/>
                <a:cs typeface="Arial"/>
              </a:rPr>
              <a:t>г</a:t>
            </a:r>
            <a:r>
              <a:rPr sz="2000" dirty="0">
                <a:solidFill>
                  <a:prstClr val="black"/>
                </a:solidFill>
                <a:latin typeface="Arial"/>
                <a:cs typeface="Arial"/>
              </a:rPr>
              <a:t>ра</a:t>
            </a:r>
            <a:r>
              <a:rPr sz="2000" spc="-15" dirty="0">
                <a:solidFill>
                  <a:prstClr val="black"/>
                </a:solidFill>
                <a:latin typeface="Arial"/>
                <a:cs typeface="Arial"/>
              </a:rPr>
              <a:t>н</a:t>
            </a:r>
            <a:r>
              <a:rPr sz="2000" dirty="0">
                <a:solidFill>
                  <a:prstClr val="black"/>
                </a:solidFill>
                <a:latin typeface="Arial"/>
                <a:cs typeface="Arial"/>
              </a:rPr>
              <a:t>и</a:t>
            </a:r>
            <a:r>
              <a:rPr sz="2000" spc="-10" dirty="0">
                <a:solidFill>
                  <a:prstClr val="black"/>
                </a:solidFill>
                <a:latin typeface="Arial"/>
                <a:cs typeface="Arial"/>
              </a:rPr>
              <a:t>ч</a:t>
            </a:r>
            <a:r>
              <a:rPr sz="2000" spc="-15" dirty="0">
                <a:solidFill>
                  <a:prstClr val="black"/>
                </a:solidFill>
                <a:latin typeface="Arial"/>
                <a:cs typeface="Arial"/>
              </a:rPr>
              <a:t>е</a:t>
            </a:r>
            <a:r>
              <a:rPr sz="2000" dirty="0">
                <a:solidFill>
                  <a:prstClr val="black"/>
                </a:solidFill>
                <a:latin typeface="Arial"/>
                <a:cs typeface="Arial"/>
              </a:rPr>
              <a:t>н</a:t>
            </a:r>
            <a:r>
              <a:rPr sz="2000" spc="-10" dirty="0">
                <a:solidFill>
                  <a:prstClr val="black"/>
                </a:solidFill>
                <a:latin typeface="Arial"/>
                <a:cs typeface="Arial"/>
              </a:rPr>
              <a:t>и</a:t>
            </a:r>
            <a:r>
              <a:rPr sz="2000" dirty="0">
                <a:solidFill>
                  <a:prstClr val="black"/>
                </a:solidFill>
                <a:latin typeface="Arial"/>
                <a:cs typeface="Arial"/>
              </a:rPr>
              <a:t>е	</a:t>
            </a:r>
            <a:r>
              <a:rPr sz="2000" spc="-10" dirty="0">
                <a:solidFill>
                  <a:prstClr val="black"/>
                </a:solidFill>
                <a:latin typeface="Arial"/>
                <a:cs typeface="Arial"/>
              </a:rPr>
              <a:t>п</a:t>
            </a:r>
            <a:r>
              <a:rPr sz="2000" dirty="0">
                <a:solidFill>
                  <a:prstClr val="black"/>
                </a:solidFill>
                <a:latin typeface="Arial"/>
                <a:cs typeface="Arial"/>
              </a:rPr>
              <a:t>риме</a:t>
            </a:r>
            <a:r>
              <a:rPr sz="2000" spc="-10" dirty="0">
                <a:solidFill>
                  <a:prstClr val="black"/>
                </a:solidFill>
                <a:latin typeface="Arial"/>
                <a:cs typeface="Arial"/>
              </a:rPr>
              <a:t>ня</a:t>
            </a:r>
            <a:r>
              <a:rPr sz="2000" spc="-75" dirty="0">
                <a:solidFill>
                  <a:prstClr val="black"/>
                </a:solidFill>
                <a:latin typeface="Arial"/>
                <a:cs typeface="Arial"/>
              </a:rPr>
              <a:t>е</a:t>
            </a:r>
            <a:r>
              <a:rPr sz="2000" spc="-30" dirty="0">
                <a:solidFill>
                  <a:prstClr val="black"/>
                </a:solidFill>
                <a:latin typeface="Arial"/>
                <a:cs typeface="Arial"/>
              </a:rPr>
              <a:t>т</a:t>
            </a:r>
            <a:r>
              <a:rPr sz="2000" dirty="0">
                <a:solidFill>
                  <a:prstClr val="black"/>
                </a:solidFill>
                <a:latin typeface="Arial"/>
                <a:cs typeface="Arial"/>
              </a:rPr>
              <a:t>ся	</a:t>
            </a:r>
            <a:r>
              <a:rPr sz="2000" spc="-35" dirty="0">
                <a:solidFill>
                  <a:prstClr val="black"/>
                </a:solidFill>
                <a:latin typeface="Arial"/>
                <a:cs typeface="Arial"/>
              </a:rPr>
              <a:t>т</a:t>
            </a:r>
            <a:r>
              <a:rPr sz="2000" spc="-50" dirty="0">
                <a:solidFill>
                  <a:prstClr val="black"/>
                </a:solidFill>
                <a:latin typeface="Arial"/>
                <a:cs typeface="Arial"/>
              </a:rPr>
              <a:t>о</a:t>
            </a:r>
            <a:r>
              <a:rPr sz="2000" dirty="0">
                <a:solidFill>
                  <a:prstClr val="black"/>
                </a:solidFill>
                <a:latin typeface="Arial"/>
                <a:cs typeface="Arial"/>
              </a:rPr>
              <a:t>л</a:t>
            </a:r>
            <a:r>
              <a:rPr sz="2000" spc="-10" dirty="0">
                <a:solidFill>
                  <a:prstClr val="black"/>
                </a:solidFill>
                <a:latin typeface="Arial"/>
                <a:cs typeface="Arial"/>
              </a:rPr>
              <a:t>ь</a:t>
            </a:r>
            <a:r>
              <a:rPr sz="2000" spc="20" dirty="0">
                <a:solidFill>
                  <a:prstClr val="black"/>
                </a:solidFill>
                <a:latin typeface="Arial"/>
                <a:cs typeface="Arial"/>
              </a:rPr>
              <a:t>к</a:t>
            </a:r>
            <a:r>
              <a:rPr sz="2000" dirty="0">
                <a:solidFill>
                  <a:prstClr val="black"/>
                </a:solidFill>
                <a:latin typeface="Arial"/>
                <a:cs typeface="Arial"/>
              </a:rPr>
              <a:t>о	</a:t>
            </a:r>
            <a:r>
              <a:rPr sz="2000" spc="-10" dirty="0">
                <a:solidFill>
                  <a:prstClr val="black"/>
                </a:solidFill>
                <a:latin typeface="Arial"/>
                <a:cs typeface="Arial"/>
              </a:rPr>
              <a:t>п</a:t>
            </a:r>
            <a:r>
              <a:rPr sz="2000" spc="10" dirty="0">
                <a:solidFill>
                  <a:prstClr val="black"/>
                </a:solidFill>
                <a:latin typeface="Arial"/>
                <a:cs typeface="Arial"/>
              </a:rPr>
              <a:t>р</a:t>
            </a:r>
            <a:r>
              <a:rPr sz="2000" dirty="0">
                <a:solidFill>
                  <a:prstClr val="black"/>
                </a:solidFill>
                <a:latin typeface="Arial"/>
                <a:cs typeface="Arial"/>
              </a:rPr>
              <a:t>и	на</a:t>
            </a:r>
            <a:r>
              <a:rPr sz="2000" spc="-10" dirty="0">
                <a:solidFill>
                  <a:prstClr val="black"/>
                </a:solidFill>
                <a:latin typeface="Arial"/>
                <a:cs typeface="Arial"/>
              </a:rPr>
              <a:t>л</a:t>
            </a:r>
            <a:r>
              <a:rPr sz="2000" spc="-20" dirty="0">
                <a:solidFill>
                  <a:prstClr val="black"/>
                </a:solidFill>
                <a:latin typeface="Arial"/>
                <a:cs typeface="Arial"/>
              </a:rPr>
              <a:t>и</a:t>
            </a:r>
            <a:r>
              <a:rPr sz="2000" dirty="0">
                <a:solidFill>
                  <a:prstClr val="black"/>
                </a:solidFill>
                <a:latin typeface="Arial"/>
                <a:cs typeface="Arial"/>
              </a:rPr>
              <a:t>ч</a:t>
            </a:r>
            <a:r>
              <a:rPr sz="2000" spc="-10" dirty="0">
                <a:solidFill>
                  <a:prstClr val="black"/>
                </a:solidFill>
                <a:latin typeface="Arial"/>
                <a:cs typeface="Arial"/>
              </a:rPr>
              <a:t>и</a:t>
            </a:r>
            <a:r>
              <a:rPr sz="2000" dirty="0">
                <a:solidFill>
                  <a:prstClr val="black"/>
                </a:solidFill>
                <a:latin typeface="Arial"/>
                <a:cs typeface="Arial"/>
              </a:rPr>
              <a:t>и	</a:t>
            </a:r>
            <a:r>
              <a:rPr sz="2000" spc="-35" dirty="0">
                <a:solidFill>
                  <a:prstClr val="black"/>
                </a:solidFill>
                <a:latin typeface="Arial"/>
                <a:cs typeface="Arial"/>
              </a:rPr>
              <a:t>в</a:t>
            </a:r>
            <a:r>
              <a:rPr sz="2000" dirty="0">
                <a:solidFill>
                  <a:prstClr val="black"/>
                </a:solidFill>
                <a:latin typeface="Arial"/>
                <a:cs typeface="Arial"/>
              </a:rPr>
              <a:t>с</a:t>
            </a:r>
            <a:r>
              <a:rPr sz="2000" spc="-45" dirty="0">
                <a:solidFill>
                  <a:prstClr val="black"/>
                </a:solidFill>
                <a:latin typeface="Arial"/>
                <a:cs typeface="Arial"/>
              </a:rPr>
              <a:t>е</a:t>
            </a:r>
            <a:r>
              <a:rPr sz="2000" dirty="0">
                <a:solidFill>
                  <a:prstClr val="black"/>
                </a:solidFill>
                <a:latin typeface="Arial"/>
                <a:cs typeface="Arial"/>
              </a:rPr>
              <a:t>х	</a:t>
            </a:r>
            <a:r>
              <a:rPr sz="2000" spc="-35" dirty="0">
                <a:solidFill>
                  <a:prstClr val="black"/>
                </a:solidFill>
                <a:latin typeface="Arial"/>
                <a:cs typeface="Arial"/>
              </a:rPr>
              <a:t>у</a:t>
            </a:r>
            <a:r>
              <a:rPr sz="2000" dirty="0">
                <a:solidFill>
                  <a:prstClr val="black"/>
                </a:solidFill>
                <a:latin typeface="Arial"/>
                <a:cs typeface="Arial"/>
              </a:rPr>
              <a:t>с</a:t>
            </a:r>
            <a:r>
              <a:rPr sz="2000" spc="20" dirty="0">
                <a:solidFill>
                  <a:prstClr val="black"/>
                </a:solidFill>
                <a:latin typeface="Arial"/>
                <a:cs typeface="Arial"/>
              </a:rPr>
              <a:t>л</a:t>
            </a:r>
            <a:r>
              <a:rPr sz="2000" dirty="0">
                <a:solidFill>
                  <a:prstClr val="black"/>
                </a:solidFill>
                <a:latin typeface="Arial"/>
                <a:cs typeface="Arial"/>
              </a:rPr>
              <a:t>о</a:t>
            </a:r>
            <a:r>
              <a:rPr sz="2000" spc="-10" dirty="0">
                <a:solidFill>
                  <a:prstClr val="black"/>
                </a:solidFill>
                <a:latin typeface="Arial"/>
                <a:cs typeface="Arial"/>
              </a:rPr>
              <a:t>в</a:t>
            </a:r>
            <a:r>
              <a:rPr sz="2000" dirty="0">
                <a:solidFill>
                  <a:prstClr val="black"/>
                </a:solidFill>
                <a:latin typeface="Arial"/>
                <a:cs typeface="Arial"/>
              </a:rPr>
              <a:t>ий	(</a:t>
            </a:r>
            <a:r>
              <a:rPr sz="2000" spc="-10" dirty="0">
                <a:solidFill>
                  <a:prstClr val="black"/>
                </a:solidFill>
                <a:latin typeface="Arial"/>
                <a:cs typeface="Arial"/>
              </a:rPr>
              <a:t>п.</a:t>
            </a:r>
            <a:r>
              <a:rPr sz="2000" dirty="0">
                <a:solidFill>
                  <a:prstClr val="black"/>
                </a:solidFill>
                <a:latin typeface="Arial"/>
                <a:cs typeface="Arial"/>
              </a:rPr>
              <a:t>1	</a:t>
            </a:r>
            <a:r>
              <a:rPr sz="2000" spc="-15" dirty="0">
                <a:solidFill>
                  <a:prstClr val="black"/>
                </a:solidFill>
                <a:latin typeface="Arial"/>
                <a:cs typeface="Arial"/>
              </a:rPr>
              <a:t>ПП</a:t>
            </a:r>
            <a:endParaRPr sz="2000">
              <a:solidFill>
                <a:prstClr val="black"/>
              </a:solidFill>
              <a:latin typeface="Arial"/>
              <a:cs typeface="Arial"/>
            </a:endParaRPr>
          </a:p>
          <a:p>
            <a:pPr marL="355600"/>
            <a:r>
              <a:rPr sz="2000" dirty="0">
                <a:solidFill>
                  <a:prstClr val="black"/>
                </a:solidFill>
                <a:latin typeface="Arial"/>
                <a:cs typeface="Arial"/>
              </a:rPr>
              <a:t>1289)</a:t>
            </a:r>
            <a:r>
              <a:rPr sz="2000" spc="-40" dirty="0">
                <a:solidFill>
                  <a:prstClr val="black"/>
                </a:solidFill>
                <a:latin typeface="Arial"/>
                <a:cs typeface="Arial"/>
              </a:rPr>
              <a:t> </a:t>
            </a:r>
            <a:r>
              <a:rPr sz="2000" dirty="0">
                <a:solidFill>
                  <a:prstClr val="black"/>
                </a:solidFill>
                <a:latin typeface="Arial"/>
                <a:cs typeface="Arial"/>
              </a:rPr>
              <a:t>в</a:t>
            </a:r>
            <a:r>
              <a:rPr sz="2000" spc="-15" dirty="0">
                <a:solidFill>
                  <a:prstClr val="black"/>
                </a:solidFill>
                <a:latin typeface="Arial"/>
                <a:cs typeface="Arial"/>
              </a:rPr>
              <a:t> </a:t>
            </a:r>
            <a:r>
              <a:rPr sz="2000" spc="25" dirty="0">
                <a:solidFill>
                  <a:prstClr val="black"/>
                </a:solidFill>
                <a:latin typeface="Arial"/>
                <a:cs typeface="Arial"/>
              </a:rPr>
              <a:t>с</a:t>
            </a:r>
            <a:r>
              <a:rPr sz="2000" dirty="0">
                <a:solidFill>
                  <a:prstClr val="black"/>
                </a:solidFill>
                <a:latin typeface="Arial"/>
                <a:cs typeface="Arial"/>
              </a:rPr>
              <a:t>о</a:t>
            </a:r>
            <a:r>
              <a:rPr sz="2000" spc="-20" dirty="0">
                <a:solidFill>
                  <a:prstClr val="black"/>
                </a:solidFill>
                <a:latin typeface="Arial"/>
                <a:cs typeface="Arial"/>
              </a:rPr>
              <a:t>в</a:t>
            </a:r>
            <a:r>
              <a:rPr sz="2000" dirty="0">
                <a:solidFill>
                  <a:prstClr val="black"/>
                </a:solidFill>
                <a:latin typeface="Arial"/>
                <a:cs typeface="Arial"/>
              </a:rPr>
              <a:t>о</a:t>
            </a:r>
            <a:r>
              <a:rPr sz="2000" spc="20" dirty="0">
                <a:solidFill>
                  <a:prstClr val="black"/>
                </a:solidFill>
                <a:latin typeface="Arial"/>
                <a:cs typeface="Arial"/>
              </a:rPr>
              <a:t>к</a:t>
            </a:r>
            <a:r>
              <a:rPr sz="2000" dirty="0">
                <a:solidFill>
                  <a:prstClr val="black"/>
                </a:solidFill>
                <a:latin typeface="Arial"/>
                <a:cs typeface="Arial"/>
              </a:rPr>
              <a:t>у</a:t>
            </a:r>
            <a:r>
              <a:rPr sz="2000" spc="-15" dirty="0">
                <a:solidFill>
                  <a:prstClr val="black"/>
                </a:solidFill>
                <a:latin typeface="Arial"/>
                <a:cs typeface="Arial"/>
              </a:rPr>
              <a:t>п</a:t>
            </a:r>
            <a:r>
              <a:rPr sz="2000" dirty="0">
                <a:solidFill>
                  <a:prstClr val="black"/>
                </a:solidFill>
                <a:latin typeface="Arial"/>
                <a:cs typeface="Arial"/>
              </a:rPr>
              <a:t>ности</a:t>
            </a:r>
            <a:endParaRPr sz="2000">
              <a:solidFill>
                <a:prstClr val="black"/>
              </a:solidFill>
              <a:latin typeface="Arial"/>
              <a:cs typeface="Arial"/>
            </a:endParaRPr>
          </a:p>
          <a:p>
            <a:pPr marL="355600" marR="5080" indent="-342900">
              <a:spcBef>
                <a:spcPts val="480"/>
              </a:spcBef>
              <a:buFont typeface="Wingdings"/>
              <a:buChar char=""/>
              <a:tabLst>
                <a:tab pos="355600" algn="l"/>
              </a:tabLst>
            </a:pPr>
            <a:r>
              <a:rPr sz="2000" dirty="0">
                <a:solidFill>
                  <a:prstClr val="black"/>
                </a:solidFill>
                <a:latin typeface="Arial"/>
                <a:cs typeface="Arial"/>
              </a:rPr>
              <a:t>При</a:t>
            </a:r>
            <a:r>
              <a:rPr sz="2000" spc="195" dirty="0">
                <a:solidFill>
                  <a:prstClr val="black"/>
                </a:solidFill>
                <a:latin typeface="Arial"/>
                <a:cs typeface="Arial"/>
              </a:rPr>
              <a:t> </a:t>
            </a:r>
            <a:r>
              <a:rPr sz="2000" spc="-55" dirty="0">
                <a:solidFill>
                  <a:prstClr val="black"/>
                </a:solidFill>
                <a:latin typeface="Arial"/>
                <a:cs typeface="Arial"/>
              </a:rPr>
              <a:t>э</a:t>
            </a:r>
            <a:r>
              <a:rPr sz="2000" spc="-30" dirty="0">
                <a:solidFill>
                  <a:prstClr val="black"/>
                </a:solidFill>
                <a:latin typeface="Arial"/>
                <a:cs typeface="Arial"/>
              </a:rPr>
              <a:t>т</a:t>
            </a:r>
            <a:r>
              <a:rPr sz="2000" dirty="0">
                <a:solidFill>
                  <a:prstClr val="black"/>
                </a:solidFill>
                <a:latin typeface="Arial"/>
                <a:cs typeface="Arial"/>
              </a:rPr>
              <a:t>ом</a:t>
            </a:r>
            <a:r>
              <a:rPr sz="2000" spc="200" dirty="0">
                <a:solidFill>
                  <a:prstClr val="black"/>
                </a:solidFill>
                <a:latin typeface="Arial"/>
                <a:cs typeface="Arial"/>
              </a:rPr>
              <a:t> </a:t>
            </a:r>
            <a:r>
              <a:rPr sz="2000" dirty="0">
                <a:solidFill>
                  <a:prstClr val="black"/>
                </a:solidFill>
                <a:latin typeface="Arial"/>
                <a:cs typeface="Arial"/>
              </a:rPr>
              <a:t>д</a:t>
            </a:r>
            <a:r>
              <a:rPr sz="2000" spc="-55" dirty="0">
                <a:solidFill>
                  <a:prstClr val="black"/>
                </a:solidFill>
                <a:latin typeface="Arial"/>
                <a:cs typeface="Arial"/>
              </a:rPr>
              <a:t>о</a:t>
            </a:r>
            <a:r>
              <a:rPr sz="2000" dirty="0">
                <a:solidFill>
                  <a:prstClr val="black"/>
                </a:solidFill>
                <a:latin typeface="Arial"/>
                <a:cs typeface="Arial"/>
              </a:rPr>
              <a:t>лжно</a:t>
            </a:r>
            <a:r>
              <a:rPr sz="2000" spc="200" dirty="0">
                <a:solidFill>
                  <a:prstClr val="black"/>
                </a:solidFill>
                <a:latin typeface="Arial"/>
                <a:cs typeface="Arial"/>
              </a:rPr>
              <a:t> </a:t>
            </a:r>
            <a:r>
              <a:rPr sz="2000" dirty="0">
                <a:solidFill>
                  <a:prstClr val="black"/>
                </a:solidFill>
                <a:latin typeface="Arial"/>
                <a:cs typeface="Arial"/>
              </a:rPr>
              <a:t>бы</a:t>
            </a:r>
            <a:r>
              <a:rPr sz="2000" spc="-15" dirty="0">
                <a:solidFill>
                  <a:prstClr val="black"/>
                </a:solidFill>
                <a:latin typeface="Arial"/>
                <a:cs typeface="Arial"/>
              </a:rPr>
              <a:t>т</a:t>
            </a:r>
            <a:r>
              <a:rPr sz="2000" dirty="0">
                <a:solidFill>
                  <a:prstClr val="black"/>
                </a:solidFill>
                <a:latin typeface="Arial"/>
                <a:cs typeface="Arial"/>
              </a:rPr>
              <a:t>ь</a:t>
            </a:r>
            <a:r>
              <a:rPr sz="2000" spc="195" dirty="0">
                <a:solidFill>
                  <a:prstClr val="black"/>
                </a:solidFill>
                <a:latin typeface="Arial"/>
                <a:cs typeface="Arial"/>
              </a:rPr>
              <a:t> </a:t>
            </a:r>
            <a:r>
              <a:rPr sz="2000" spc="-15" dirty="0">
                <a:solidFill>
                  <a:prstClr val="black"/>
                </a:solidFill>
                <a:latin typeface="Arial"/>
                <a:cs typeface="Arial"/>
              </a:rPr>
              <a:t>н</a:t>
            </a:r>
            <a:r>
              <a:rPr sz="2000" dirty="0">
                <a:solidFill>
                  <a:prstClr val="black"/>
                </a:solidFill>
                <a:latin typeface="Arial"/>
                <a:cs typeface="Arial"/>
              </a:rPr>
              <a:t>е</a:t>
            </a:r>
            <a:r>
              <a:rPr sz="2000" spc="200" dirty="0">
                <a:solidFill>
                  <a:prstClr val="black"/>
                </a:solidFill>
                <a:latin typeface="Arial"/>
                <a:cs typeface="Arial"/>
              </a:rPr>
              <a:t> </a:t>
            </a:r>
            <a:r>
              <a:rPr sz="2000" dirty="0">
                <a:solidFill>
                  <a:prstClr val="black"/>
                </a:solidFill>
                <a:latin typeface="Arial"/>
                <a:cs typeface="Arial"/>
              </a:rPr>
              <a:t>мен</a:t>
            </a:r>
            <a:r>
              <a:rPr sz="2000" spc="-10" dirty="0">
                <a:solidFill>
                  <a:prstClr val="black"/>
                </a:solidFill>
                <a:latin typeface="Arial"/>
                <a:cs typeface="Arial"/>
              </a:rPr>
              <a:t>е</a:t>
            </a:r>
            <a:r>
              <a:rPr sz="2000" dirty="0">
                <a:solidFill>
                  <a:prstClr val="black"/>
                </a:solidFill>
                <a:latin typeface="Arial"/>
                <a:cs typeface="Arial"/>
              </a:rPr>
              <a:t>е</a:t>
            </a:r>
            <a:r>
              <a:rPr sz="2000" spc="204" dirty="0">
                <a:solidFill>
                  <a:prstClr val="black"/>
                </a:solidFill>
                <a:latin typeface="Arial"/>
                <a:cs typeface="Arial"/>
              </a:rPr>
              <a:t> </a:t>
            </a:r>
            <a:r>
              <a:rPr sz="2000" dirty="0">
                <a:solidFill>
                  <a:prstClr val="black"/>
                </a:solidFill>
                <a:latin typeface="Arial"/>
                <a:cs typeface="Arial"/>
              </a:rPr>
              <a:t>2</a:t>
            </a:r>
            <a:r>
              <a:rPr sz="2000" spc="200" dirty="0">
                <a:solidFill>
                  <a:prstClr val="black"/>
                </a:solidFill>
                <a:latin typeface="Arial"/>
                <a:cs typeface="Arial"/>
              </a:rPr>
              <a:t> </a:t>
            </a:r>
            <a:r>
              <a:rPr sz="2000" spc="15" dirty="0">
                <a:solidFill>
                  <a:prstClr val="black"/>
                </a:solidFill>
                <a:latin typeface="Arial"/>
                <a:cs typeface="Arial"/>
              </a:rPr>
              <a:t>с</a:t>
            </a:r>
            <a:r>
              <a:rPr sz="2000" dirty="0">
                <a:solidFill>
                  <a:prstClr val="black"/>
                </a:solidFill>
                <a:latin typeface="Arial"/>
                <a:cs typeface="Arial"/>
              </a:rPr>
              <a:t>о</a:t>
            </a:r>
            <a:r>
              <a:rPr sz="2000" spc="-45" dirty="0">
                <a:solidFill>
                  <a:prstClr val="black"/>
                </a:solidFill>
                <a:latin typeface="Arial"/>
                <a:cs typeface="Arial"/>
              </a:rPr>
              <a:t>о</a:t>
            </a:r>
            <a:r>
              <a:rPr sz="2000" dirty="0">
                <a:solidFill>
                  <a:prstClr val="black"/>
                </a:solidFill>
                <a:latin typeface="Arial"/>
                <a:cs typeface="Arial"/>
              </a:rPr>
              <a:t>т</a:t>
            </a:r>
            <a:r>
              <a:rPr sz="2000" spc="-30" dirty="0">
                <a:solidFill>
                  <a:prstClr val="black"/>
                </a:solidFill>
                <a:latin typeface="Arial"/>
                <a:cs typeface="Arial"/>
              </a:rPr>
              <a:t>в</a:t>
            </a:r>
            <a:r>
              <a:rPr sz="2000" spc="-75" dirty="0">
                <a:solidFill>
                  <a:prstClr val="black"/>
                </a:solidFill>
                <a:latin typeface="Arial"/>
                <a:cs typeface="Arial"/>
              </a:rPr>
              <a:t>е</a:t>
            </a:r>
            <a:r>
              <a:rPr sz="2000" spc="-30" dirty="0">
                <a:solidFill>
                  <a:prstClr val="black"/>
                </a:solidFill>
                <a:latin typeface="Arial"/>
                <a:cs typeface="Arial"/>
              </a:rPr>
              <a:t>т</a:t>
            </a:r>
            <a:r>
              <a:rPr sz="2000" dirty="0">
                <a:solidFill>
                  <a:prstClr val="black"/>
                </a:solidFill>
                <a:latin typeface="Arial"/>
                <a:cs typeface="Arial"/>
              </a:rPr>
              <a:t>ст</a:t>
            </a:r>
            <a:r>
              <a:rPr sz="2000" spc="-45" dirty="0">
                <a:solidFill>
                  <a:prstClr val="black"/>
                </a:solidFill>
                <a:latin typeface="Arial"/>
                <a:cs typeface="Arial"/>
              </a:rPr>
              <a:t>в</a:t>
            </a:r>
            <a:r>
              <a:rPr sz="2000" dirty="0">
                <a:solidFill>
                  <a:prstClr val="black"/>
                </a:solidFill>
                <a:latin typeface="Arial"/>
                <a:cs typeface="Arial"/>
              </a:rPr>
              <a:t>у</a:t>
            </a:r>
            <a:r>
              <a:rPr sz="2000" spc="-20" dirty="0">
                <a:solidFill>
                  <a:prstClr val="black"/>
                </a:solidFill>
                <a:latin typeface="Arial"/>
                <a:cs typeface="Arial"/>
              </a:rPr>
              <a:t>ю</a:t>
            </a:r>
            <a:r>
              <a:rPr sz="2000" dirty="0">
                <a:solidFill>
                  <a:prstClr val="black"/>
                </a:solidFill>
                <a:latin typeface="Arial"/>
                <a:cs typeface="Arial"/>
              </a:rPr>
              <a:t>щ</a:t>
            </a:r>
            <a:r>
              <a:rPr sz="2000" spc="-10" dirty="0">
                <a:solidFill>
                  <a:prstClr val="black"/>
                </a:solidFill>
                <a:latin typeface="Arial"/>
                <a:cs typeface="Arial"/>
              </a:rPr>
              <a:t>и</a:t>
            </a:r>
            <a:r>
              <a:rPr sz="2000" dirty="0">
                <a:solidFill>
                  <a:prstClr val="black"/>
                </a:solidFill>
                <a:latin typeface="Arial"/>
                <a:cs typeface="Arial"/>
              </a:rPr>
              <a:t>х</a:t>
            </a:r>
            <a:r>
              <a:rPr sz="2000" spc="195" dirty="0">
                <a:solidFill>
                  <a:prstClr val="black"/>
                </a:solidFill>
                <a:latin typeface="Arial"/>
                <a:cs typeface="Arial"/>
              </a:rPr>
              <a:t> </a:t>
            </a:r>
            <a:r>
              <a:rPr sz="2000" dirty="0">
                <a:solidFill>
                  <a:prstClr val="black"/>
                </a:solidFill>
                <a:latin typeface="Arial"/>
                <a:cs typeface="Arial"/>
              </a:rPr>
              <a:t>зая</a:t>
            </a:r>
            <a:r>
              <a:rPr sz="2000" spc="-25" dirty="0">
                <a:solidFill>
                  <a:prstClr val="black"/>
                </a:solidFill>
                <a:latin typeface="Arial"/>
                <a:cs typeface="Arial"/>
              </a:rPr>
              <a:t>в</a:t>
            </a:r>
            <a:r>
              <a:rPr sz="2000" dirty="0">
                <a:solidFill>
                  <a:prstClr val="black"/>
                </a:solidFill>
                <a:latin typeface="Arial"/>
                <a:cs typeface="Arial"/>
              </a:rPr>
              <a:t>ок</a:t>
            </a:r>
            <a:r>
              <a:rPr sz="2000" spc="200"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a:t>
            </a:r>
            <a:r>
              <a:rPr sz="2000" spc="-45" dirty="0">
                <a:solidFill>
                  <a:prstClr val="black"/>
                </a:solidFill>
                <a:latin typeface="Arial"/>
                <a:cs typeface="Arial"/>
              </a:rPr>
              <a:t>о</a:t>
            </a:r>
            <a:r>
              <a:rPr sz="2000" dirty="0">
                <a:solidFill>
                  <a:prstClr val="black"/>
                </a:solidFill>
                <a:latin typeface="Arial"/>
                <a:cs typeface="Arial"/>
              </a:rPr>
              <a:t>д</a:t>
            </a:r>
            <a:r>
              <a:rPr sz="2000" spc="-10" dirty="0">
                <a:solidFill>
                  <a:prstClr val="black"/>
                </a:solidFill>
                <a:latin typeface="Arial"/>
                <a:cs typeface="Arial"/>
              </a:rPr>
              <a:t>у</a:t>
            </a:r>
            <a:r>
              <a:rPr sz="2000" dirty="0">
                <a:solidFill>
                  <a:prstClr val="black"/>
                </a:solidFill>
                <a:latin typeface="Arial"/>
                <a:cs typeface="Arial"/>
              </a:rPr>
              <a:t>кции </a:t>
            </a:r>
            <a:r>
              <a:rPr sz="2000" spc="-5" dirty="0">
                <a:solidFill>
                  <a:prstClr val="black"/>
                </a:solidFill>
                <a:latin typeface="Arial"/>
                <a:cs typeface="Arial"/>
              </a:rPr>
              <a:t>и</a:t>
            </a:r>
            <a:r>
              <a:rPr sz="2000" dirty="0">
                <a:solidFill>
                  <a:prstClr val="black"/>
                </a:solidFill>
                <a:latin typeface="Arial"/>
                <a:cs typeface="Arial"/>
              </a:rPr>
              <a:t>з</a:t>
            </a:r>
            <a:r>
              <a:rPr sz="2000" spc="-25" dirty="0">
                <a:solidFill>
                  <a:prstClr val="black"/>
                </a:solidFill>
                <a:latin typeface="Arial"/>
                <a:cs typeface="Arial"/>
              </a:rPr>
              <a:t> </a:t>
            </a:r>
            <a:r>
              <a:rPr sz="2000" dirty="0">
                <a:solidFill>
                  <a:prstClr val="black"/>
                </a:solidFill>
                <a:latin typeface="Arial"/>
                <a:cs typeface="Arial"/>
              </a:rPr>
              <a:t>Е</a:t>
            </a:r>
            <a:r>
              <a:rPr sz="2000" spc="-60" dirty="0">
                <a:solidFill>
                  <a:prstClr val="black"/>
                </a:solidFill>
                <a:latin typeface="Arial"/>
                <a:cs typeface="Arial"/>
              </a:rPr>
              <a:t>А</a:t>
            </a:r>
            <a:r>
              <a:rPr sz="2000" dirty="0">
                <a:solidFill>
                  <a:prstClr val="black"/>
                </a:solidFill>
                <a:latin typeface="Arial"/>
                <a:cs typeface="Arial"/>
              </a:rPr>
              <a:t>ЭС с</a:t>
            </a:r>
            <a:r>
              <a:rPr sz="2000" spc="-10" dirty="0">
                <a:solidFill>
                  <a:prstClr val="black"/>
                </a:solidFill>
                <a:latin typeface="Arial"/>
                <a:cs typeface="Arial"/>
              </a:rPr>
              <a:t> п</a:t>
            </a:r>
            <a:r>
              <a:rPr sz="2000" spc="-50" dirty="0">
                <a:solidFill>
                  <a:prstClr val="black"/>
                </a:solidFill>
                <a:latin typeface="Arial"/>
                <a:cs typeface="Arial"/>
              </a:rPr>
              <a:t>о</a:t>
            </a:r>
            <a:r>
              <a:rPr sz="2000" dirty="0">
                <a:solidFill>
                  <a:prstClr val="black"/>
                </a:solidFill>
                <a:latin typeface="Arial"/>
                <a:cs typeface="Arial"/>
              </a:rPr>
              <a:t>д</a:t>
            </a:r>
            <a:r>
              <a:rPr sz="2000" spc="-10" dirty="0">
                <a:solidFill>
                  <a:prstClr val="black"/>
                </a:solidFill>
                <a:latin typeface="Arial"/>
                <a:cs typeface="Arial"/>
              </a:rPr>
              <a:t>т</a:t>
            </a:r>
            <a:r>
              <a:rPr sz="2000" spc="-20" dirty="0">
                <a:solidFill>
                  <a:prstClr val="black"/>
                </a:solidFill>
                <a:latin typeface="Arial"/>
                <a:cs typeface="Arial"/>
              </a:rPr>
              <a:t>в</a:t>
            </a:r>
            <a:r>
              <a:rPr sz="2000" dirty="0">
                <a:solidFill>
                  <a:prstClr val="black"/>
                </a:solidFill>
                <a:latin typeface="Arial"/>
                <a:cs typeface="Arial"/>
              </a:rPr>
              <a:t>ерждаю</a:t>
            </a:r>
            <a:r>
              <a:rPr sz="2000" spc="-10" dirty="0">
                <a:solidFill>
                  <a:prstClr val="black"/>
                </a:solidFill>
                <a:latin typeface="Arial"/>
                <a:cs typeface="Arial"/>
              </a:rPr>
              <a:t>щ</a:t>
            </a:r>
            <a:r>
              <a:rPr sz="2000" dirty="0">
                <a:solidFill>
                  <a:prstClr val="black"/>
                </a:solidFill>
                <a:latin typeface="Arial"/>
                <a:cs typeface="Arial"/>
              </a:rPr>
              <a:t>им</a:t>
            </a:r>
            <a:r>
              <a:rPr sz="2000" spc="-15" dirty="0">
                <a:solidFill>
                  <a:prstClr val="black"/>
                </a:solidFill>
                <a:latin typeface="Arial"/>
                <a:cs typeface="Arial"/>
              </a:rPr>
              <a:t> </a:t>
            </a:r>
            <a:r>
              <a:rPr sz="2000" dirty="0">
                <a:solidFill>
                  <a:prstClr val="black"/>
                </a:solidFill>
                <a:latin typeface="Arial"/>
                <a:cs typeface="Arial"/>
              </a:rPr>
              <a:t>страну</a:t>
            </a:r>
            <a:r>
              <a:rPr sz="2000" spc="-35"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роис</a:t>
            </a:r>
            <a:r>
              <a:rPr sz="2000" spc="-25" dirty="0">
                <a:solidFill>
                  <a:prstClr val="black"/>
                </a:solidFill>
                <a:latin typeface="Arial"/>
                <a:cs typeface="Arial"/>
              </a:rPr>
              <a:t>хо</a:t>
            </a:r>
            <a:r>
              <a:rPr sz="2000" dirty="0">
                <a:solidFill>
                  <a:prstClr val="black"/>
                </a:solidFill>
                <a:latin typeface="Arial"/>
                <a:cs typeface="Arial"/>
              </a:rPr>
              <a:t>ждения</a:t>
            </a:r>
            <a:r>
              <a:rPr sz="2000" spc="-30" dirty="0">
                <a:solidFill>
                  <a:prstClr val="black"/>
                </a:solidFill>
                <a:latin typeface="Arial"/>
                <a:cs typeface="Arial"/>
              </a:rPr>
              <a:t> </a:t>
            </a:r>
            <a:r>
              <a:rPr sz="2000" dirty="0">
                <a:solidFill>
                  <a:prstClr val="black"/>
                </a:solidFill>
                <a:latin typeface="Arial"/>
                <a:cs typeface="Arial"/>
              </a:rPr>
              <a:t>до</a:t>
            </a:r>
            <a:r>
              <a:rPr sz="2000" spc="15" dirty="0">
                <a:solidFill>
                  <a:prstClr val="black"/>
                </a:solidFill>
                <a:latin typeface="Arial"/>
                <a:cs typeface="Arial"/>
              </a:rPr>
              <a:t>к</a:t>
            </a:r>
            <a:r>
              <a:rPr sz="2000" spc="-30" dirty="0">
                <a:solidFill>
                  <a:prstClr val="black"/>
                </a:solidFill>
                <a:latin typeface="Arial"/>
                <a:cs typeface="Arial"/>
              </a:rPr>
              <a:t>у</a:t>
            </a:r>
            <a:r>
              <a:rPr sz="2000" dirty="0">
                <a:solidFill>
                  <a:prstClr val="black"/>
                </a:solidFill>
                <a:latin typeface="Arial"/>
                <a:cs typeface="Arial"/>
              </a:rPr>
              <a:t>мен</a:t>
            </a:r>
            <a:r>
              <a:rPr sz="2000" spc="-30" dirty="0">
                <a:solidFill>
                  <a:prstClr val="black"/>
                </a:solidFill>
                <a:latin typeface="Arial"/>
                <a:cs typeface="Arial"/>
              </a:rPr>
              <a:t>т</a:t>
            </a:r>
            <a:r>
              <a:rPr sz="2000" dirty="0">
                <a:solidFill>
                  <a:prstClr val="black"/>
                </a:solidFill>
                <a:latin typeface="Arial"/>
                <a:cs typeface="Arial"/>
              </a:rPr>
              <a:t>о</a:t>
            </a:r>
            <a:r>
              <a:rPr sz="2000" spc="5" dirty="0">
                <a:solidFill>
                  <a:prstClr val="black"/>
                </a:solidFill>
                <a:latin typeface="Arial"/>
                <a:cs typeface="Arial"/>
              </a:rPr>
              <a:t>в</a:t>
            </a:r>
            <a:r>
              <a:rPr sz="2000" dirty="0">
                <a:solidFill>
                  <a:prstClr val="black"/>
                </a:solidFill>
                <a:latin typeface="Arial"/>
                <a:cs typeface="Arial"/>
              </a:rPr>
              <a:t>.</a:t>
            </a:r>
            <a:endParaRPr sz="2000">
              <a:solidFill>
                <a:prstClr val="black"/>
              </a:solidFill>
              <a:latin typeface="Arial"/>
              <a:cs typeface="Arial"/>
            </a:endParaRPr>
          </a:p>
          <a:p>
            <a:pPr marL="355600" indent="-342900">
              <a:spcBef>
                <a:spcPts val="480"/>
              </a:spcBef>
              <a:buFont typeface="Wingdings"/>
              <a:buChar char=""/>
              <a:tabLst>
                <a:tab pos="355600" algn="l"/>
              </a:tabLst>
            </a:pPr>
            <a:r>
              <a:rPr sz="2000" dirty="0">
                <a:solidFill>
                  <a:prstClr val="black"/>
                </a:solidFill>
                <a:latin typeface="Arial"/>
                <a:cs typeface="Arial"/>
              </a:rPr>
              <a:t>Н</a:t>
            </a:r>
            <a:r>
              <a:rPr sz="2000" spc="-70" dirty="0">
                <a:solidFill>
                  <a:prstClr val="black"/>
                </a:solidFill>
                <a:latin typeface="Arial"/>
                <a:cs typeface="Arial"/>
              </a:rPr>
              <a:t>е</a:t>
            </a:r>
            <a:r>
              <a:rPr sz="2000" dirty="0">
                <a:solidFill>
                  <a:prstClr val="black"/>
                </a:solidFill>
                <a:latin typeface="Arial"/>
                <a:cs typeface="Arial"/>
              </a:rPr>
              <a:t>т</a:t>
            </a:r>
            <a:r>
              <a:rPr sz="2000" spc="-25" dirty="0">
                <a:solidFill>
                  <a:prstClr val="black"/>
                </a:solidFill>
                <a:latin typeface="Arial"/>
                <a:cs typeface="Arial"/>
              </a:rPr>
              <a:t> </a:t>
            </a:r>
            <a:r>
              <a:rPr sz="2000" dirty="0">
                <a:solidFill>
                  <a:prstClr val="black"/>
                </a:solidFill>
                <a:latin typeface="Arial"/>
                <a:cs typeface="Arial"/>
              </a:rPr>
              <a:t>до</a:t>
            </a:r>
            <a:r>
              <a:rPr sz="2000" spc="10" dirty="0">
                <a:solidFill>
                  <a:prstClr val="black"/>
                </a:solidFill>
                <a:latin typeface="Arial"/>
                <a:cs typeface="Arial"/>
              </a:rPr>
              <a:t>к</a:t>
            </a:r>
            <a:r>
              <a:rPr sz="2000" spc="-35" dirty="0">
                <a:solidFill>
                  <a:prstClr val="black"/>
                </a:solidFill>
                <a:latin typeface="Arial"/>
                <a:cs typeface="Arial"/>
              </a:rPr>
              <a:t>у</a:t>
            </a:r>
            <a:r>
              <a:rPr sz="2000" dirty="0">
                <a:solidFill>
                  <a:prstClr val="black"/>
                </a:solidFill>
                <a:latin typeface="Arial"/>
                <a:cs typeface="Arial"/>
              </a:rPr>
              <a:t>мен</a:t>
            </a:r>
            <a:r>
              <a:rPr sz="2000" spc="-35" dirty="0">
                <a:solidFill>
                  <a:prstClr val="black"/>
                </a:solidFill>
                <a:latin typeface="Arial"/>
                <a:cs typeface="Arial"/>
              </a:rPr>
              <a:t>т</a:t>
            </a:r>
            <a:r>
              <a:rPr sz="2000" dirty="0">
                <a:solidFill>
                  <a:prstClr val="black"/>
                </a:solidFill>
                <a:latin typeface="Arial"/>
                <a:cs typeface="Arial"/>
              </a:rPr>
              <a:t>ов</a:t>
            </a:r>
            <a:r>
              <a:rPr sz="2000" spc="-25" dirty="0">
                <a:solidFill>
                  <a:prstClr val="black"/>
                </a:solidFill>
                <a:latin typeface="Arial"/>
                <a:cs typeface="Arial"/>
              </a:rPr>
              <a:t> </a:t>
            </a:r>
            <a:r>
              <a:rPr sz="2000" dirty="0">
                <a:solidFill>
                  <a:prstClr val="black"/>
                </a:solidFill>
                <a:latin typeface="Arial"/>
                <a:cs typeface="Arial"/>
              </a:rPr>
              <a:t>–</a:t>
            </a:r>
            <a:r>
              <a:rPr sz="2000" spc="-20" dirty="0">
                <a:solidFill>
                  <a:prstClr val="black"/>
                </a:solidFill>
                <a:latin typeface="Arial"/>
                <a:cs typeface="Arial"/>
              </a:rPr>
              <a:t> </a:t>
            </a:r>
            <a:r>
              <a:rPr sz="2000" dirty="0">
                <a:solidFill>
                  <a:prstClr val="black"/>
                </a:solidFill>
                <a:latin typeface="Arial"/>
                <a:cs typeface="Arial"/>
              </a:rPr>
              <a:t>д</a:t>
            </a:r>
            <a:r>
              <a:rPr sz="2000" spc="-35" dirty="0">
                <a:solidFill>
                  <a:prstClr val="black"/>
                </a:solidFill>
                <a:latin typeface="Arial"/>
                <a:cs typeface="Arial"/>
              </a:rPr>
              <a:t>р</a:t>
            </a:r>
            <a:r>
              <a:rPr sz="2000" spc="-10" dirty="0">
                <a:solidFill>
                  <a:prstClr val="black"/>
                </a:solidFill>
                <a:latin typeface="Arial"/>
                <a:cs typeface="Arial"/>
              </a:rPr>
              <a:t>у</a:t>
            </a:r>
            <a:r>
              <a:rPr sz="2000" dirty="0">
                <a:solidFill>
                  <a:prstClr val="black"/>
                </a:solidFill>
                <a:latin typeface="Arial"/>
                <a:cs typeface="Arial"/>
              </a:rPr>
              <a:t>гие</a:t>
            </a:r>
            <a:r>
              <a:rPr sz="2000" spc="-20" dirty="0">
                <a:solidFill>
                  <a:prstClr val="black"/>
                </a:solidFill>
                <a:latin typeface="Arial"/>
                <a:cs typeface="Arial"/>
              </a:rPr>
              <a:t> </a:t>
            </a:r>
            <a:r>
              <a:rPr sz="2000" dirty="0">
                <a:solidFill>
                  <a:prstClr val="black"/>
                </a:solidFill>
                <a:latin typeface="Arial"/>
                <a:cs typeface="Arial"/>
              </a:rPr>
              <a:t>заявки</a:t>
            </a:r>
            <a:r>
              <a:rPr sz="2000" spc="-25" dirty="0">
                <a:solidFill>
                  <a:prstClr val="black"/>
                </a:solidFill>
                <a:latin typeface="Arial"/>
                <a:cs typeface="Arial"/>
              </a:rPr>
              <a:t> </a:t>
            </a:r>
            <a:r>
              <a:rPr sz="2000" spc="-5" dirty="0">
                <a:solidFill>
                  <a:prstClr val="black"/>
                </a:solidFill>
                <a:latin typeface="Arial"/>
                <a:cs typeface="Arial"/>
              </a:rPr>
              <a:t>н</a:t>
            </a:r>
            <a:r>
              <a:rPr sz="2000" dirty="0">
                <a:solidFill>
                  <a:prstClr val="black"/>
                </a:solidFill>
                <a:latin typeface="Arial"/>
                <a:cs typeface="Arial"/>
              </a:rPr>
              <a:t>е</a:t>
            </a:r>
            <a:r>
              <a:rPr sz="2000" spc="-20" dirty="0">
                <a:solidFill>
                  <a:prstClr val="black"/>
                </a:solidFill>
                <a:latin typeface="Arial"/>
                <a:cs typeface="Arial"/>
              </a:rPr>
              <a:t> </a:t>
            </a:r>
            <a:r>
              <a:rPr sz="2000" spc="-50" dirty="0">
                <a:solidFill>
                  <a:prstClr val="black"/>
                </a:solidFill>
                <a:latin typeface="Arial"/>
                <a:cs typeface="Arial"/>
              </a:rPr>
              <a:t>о</a:t>
            </a:r>
            <a:r>
              <a:rPr sz="2000" spc="-10" dirty="0">
                <a:solidFill>
                  <a:prstClr val="black"/>
                </a:solidFill>
                <a:latin typeface="Arial"/>
                <a:cs typeface="Arial"/>
              </a:rPr>
              <a:t>т</a:t>
            </a:r>
            <a:r>
              <a:rPr sz="2000" spc="20" dirty="0">
                <a:solidFill>
                  <a:prstClr val="black"/>
                </a:solidFill>
                <a:latin typeface="Arial"/>
                <a:cs typeface="Arial"/>
              </a:rPr>
              <a:t>к</a:t>
            </a:r>
            <a:r>
              <a:rPr sz="2000" spc="15" dirty="0">
                <a:solidFill>
                  <a:prstClr val="black"/>
                </a:solidFill>
                <a:latin typeface="Arial"/>
                <a:cs typeface="Arial"/>
              </a:rPr>
              <a:t>л</a:t>
            </a:r>
            <a:r>
              <a:rPr sz="2000" dirty="0">
                <a:solidFill>
                  <a:prstClr val="black"/>
                </a:solidFill>
                <a:latin typeface="Arial"/>
                <a:cs typeface="Arial"/>
              </a:rPr>
              <a:t>он</a:t>
            </a:r>
            <a:r>
              <a:rPr sz="2000" spc="-10" dirty="0">
                <a:solidFill>
                  <a:prstClr val="black"/>
                </a:solidFill>
                <a:latin typeface="Arial"/>
                <a:cs typeface="Arial"/>
              </a:rPr>
              <a:t>я</a:t>
            </a:r>
            <a:r>
              <a:rPr sz="2000" spc="-55" dirty="0">
                <a:solidFill>
                  <a:prstClr val="black"/>
                </a:solidFill>
                <a:latin typeface="Arial"/>
                <a:cs typeface="Arial"/>
              </a:rPr>
              <a:t>ю</a:t>
            </a:r>
            <a:r>
              <a:rPr sz="2000" spc="-30" dirty="0">
                <a:solidFill>
                  <a:prstClr val="black"/>
                </a:solidFill>
                <a:latin typeface="Arial"/>
                <a:cs typeface="Arial"/>
              </a:rPr>
              <a:t>т</a:t>
            </a:r>
            <a:r>
              <a:rPr sz="2000" dirty="0">
                <a:solidFill>
                  <a:prstClr val="black"/>
                </a:solidFill>
                <a:latin typeface="Arial"/>
                <a:cs typeface="Arial"/>
              </a:rPr>
              <a:t>ся</a:t>
            </a:r>
            <a:endParaRPr sz="2000">
              <a:solidFill>
                <a:prstClr val="black"/>
              </a:solidFill>
              <a:latin typeface="Arial"/>
              <a:cs typeface="Arial"/>
            </a:endParaRPr>
          </a:p>
          <a:p>
            <a:pPr marL="355600" marR="6350" indent="-342900">
              <a:spcBef>
                <a:spcPts val="480"/>
              </a:spcBef>
              <a:buFont typeface="Wingdings"/>
              <a:buChar char=""/>
              <a:tabLst>
                <a:tab pos="355600" algn="l"/>
                <a:tab pos="1424940" algn="l"/>
                <a:tab pos="2388235" algn="l"/>
                <a:tab pos="3132455" algn="l"/>
                <a:tab pos="4102100" algn="l"/>
                <a:tab pos="4424680" algn="l"/>
                <a:tab pos="5880735" algn="l"/>
                <a:tab pos="6617970" algn="l"/>
                <a:tab pos="7080250" algn="l"/>
                <a:tab pos="8505190" algn="l"/>
              </a:tabLst>
            </a:pPr>
            <a:r>
              <a:rPr sz="2000" dirty="0">
                <a:solidFill>
                  <a:prstClr val="black"/>
                </a:solidFill>
                <a:latin typeface="Arial"/>
                <a:cs typeface="Arial"/>
              </a:rPr>
              <a:t>П</a:t>
            </a:r>
            <a:r>
              <a:rPr sz="2000" spc="-50" dirty="0">
                <a:solidFill>
                  <a:prstClr val="black"/>
                </a:solidFill>
                <a:latin typeface="Arial"/>
                <a:cs typeface="Arial"/>
              </a:rPr>
              <a:t>о</a:t>
            </a:r>
            <a:r>
              <a:rPr sz="2000" dirty="0">
                <a:solidFill>
                  <a:prstClr val="black"/>
                </a:solidFill>
                <a:latin typeface="Arial"/>
                <a:cs typeface="Arial"/>
              </a:rPr>
              <a:t>дана	</a:t>
            </a:r>
            <a:r>
              <a:rPr sz="2000" spc="-30" dirty="0">
                <a:solidFill>
                  <a:prstClr val="black"/>
                </a:solidFill>
                <a:latin typeface="Arial"/>
                <a:cs typeface="Arial"/>
              </a:rPr>
              <a:t>т</a:t>
            </a:r>
            <a:r>
              <a:rPr sz="2000" spc="-50" dirty="0">
                <a:solidFill>
                  <a:prstClr val="black"/>
                </a:solidFill>
                <a:latin typeface="Arial"/>
                <a:cs typeface="Arial"/>
              </a:rPr>
              <a:t>о</a:t>
            </a:r>
            <a:r>
              <a:rPr sz="2000" spc="-20" dirty="0">
                <a:solidFill>
                  <a:prstClr val="black"/>
                </a:solidFill>
                <a:latin typeface="Arial"/>
                <a:cs typeface="Arial"/>
              </a:rPr>
              <a:t>л</a:t>
            </a:r>
            <a:r>
              <a:rPr sz="2000" dirty="0">
                <a:solidFill>
                  <a:prstClr val="black"/>
                </a:solidFill>
                <a:latin typeface="Arial"/>
                <a:cs typeface="Arial"/>
              </a:rPr>
              <a:t>ь</a:t>
            </a:r>
            <a:r>
              <a:rPr sz="2000" spc="20" dirty="0">
                <a:solidFill>
                  <a:prstClr val="black"/>
                </a:solidFill>
                <a:latin typeface="Arial"/>
                <a:cs typeface="Arial"/>
              </a:rPr>
              <a:t>к</a:t>
            </a:r>
            <a:r>
              <a:rPr sz="2000" dirty="0">
                <a:solidFill>
                  <a:prstClr val="black"/>
                </a:solidFill>
                <a:latin typeface="Arial"/>
                <a:cs typeface="Arial"/>
              </a:rPr>
              <a:t>о	</a:t>
            </a:r>
            <a:r>
              <a:rPr sz="2000" spc="-50" dirty="0">
                <a:solidFill>
                  <a:prstClr val="black"/>
                </a:solidFill>
                <a:latin typeface="Arial"/>
                <a:cs typeface="Arial"/>
              </a:rPr>
              <a:t>о</a:t>
            </a:r>
            <a:r>
              <a:rPr sz="2000" dirty="0">
                <a:solidFill>
                  <a:prstClr val="black"/>
                </a:solidFill>
                <a:latin typeface="Arial"/>
                <a:cs typeface="Arial"/>
              </a:rPr>
              <a:t>д</a:t>
            </a:r>
            <a:r>
              <a:rPr sz="2000" spc="-10" dirty="0">
                <a:solidFill>
                  <a:prstClr val="black"/>
                </a:solidFill>
                <a:latin typeface="Arial"/>
                <a:cs typeface="Arial"/>
              </a:rPr>
              <a:t>н</a:t>
            </a:r>
            <a:r>
              <a:rPr sz="2000" dirty="0">
                <a:solidFill>
                  <a:prstClr val="black"/>
                </a:solidFill>
                <a:latin typeface="Arial"/>
                <a:cs typeface="Arial"/>
              </a:rPr>
              <a:t>а	за</a:t>
            </a:r>
            <a:r>
              <a:rPr sz="2000" spc="-10" dirty="0">
                <a:solidFill>
                  <a:prstClr val="black"/>
                </a:solidFill>
                <a:latin typeface="Arial"/>
                <a:cs typeface="Arial"/>
              </a:rPr>
              <a:t>я</a:t>
            </a:r>
            <a:r>
              <a:rPr sz="2000" dirty="0">
                <a:solidFill>
                  <a:prstClr val="black"/>
                </a:solidFill>
                <a:latin typeface="Arial"/>
                <a:cs typeface="Arial"/>
              </a:rPr>
              <a:t>в</a:t>
            </a:r>
            <a:r>
              <a:rPr sz="2000" spc="45" dirty="0">
                <a:solidFill>
                  <a:prstClr val="black"/>
                </a:solidFill>
                <a:latin typeface="Arial"/>
                <a:cs typeface="Arial"/>
              </a:rPr>
              <a:t>к</a:t>
            </a:r>
            <a:r>
              <a:rPr sz="2000" dirty="0">
                <a:solidFill>
                  <a:prstClr val="black"/>
                </a:solidFill>
                <a:latin typeface="Arial"/>
                <a:cs typeface="Arial"/>
              </a:rPr>
              <a:t>а	–	</a:t>
            </a:r>
            <a:r>
              <a:rPr sz="2000" spc="-50" dirty="0">
                <a:solidFill>
                  <a:prstClr val="black"/>
                </a:solidFill>
                <a:latin typeface="Arial"/>
                <a:cs typeface="Arial"/>
              </a:rPr>
              <a:t>о</a:t>
            </a:r>
            <a:r>
              <a:rPr sz="2000" spc="-45" dirty="0">
                <a:solidFill>
                  <a:prstClr val="black"/>
                </a:solidFill>
                <a:latin typeface="Arial"/>
                <a:cs typeface="Arial"/>
              </a:rPr>
              <a:t>т</a:t>
            </a:r>
            <a:r>
              <a:rPr sz="2000" dirty="0">
                <a:solidFill>
                  <a:prstClr val="black"/>
                </a:solidFill>
                <a:latin typeface="Arial"/>
                <a:cs typeface="Arial"/>
              </a:rPr>
              <a:t>с</a:t>
            </a:r>
            <a:r>
              <a:rPr sz="2000" spc="-15" dirty="0">
                <a:solidFill>
                  <a:prstClr val="black"/>
                </a:solidFill>
                <a:latin typeface="Arial"/>
                <a:cs typeface="Arial"/>
              </a:rPr>
              <a:t>у</a:t>
            </a:r>
            <a:r>
              <a:rPr sz="2000" spc="-30" dirty="0">
                <a:solidFill>
                  <a:prstClr val="black"/>
                </a:solidFill>
                <a:latin typeface="Arial"/>
                <a:cs typeface="Arial"/>
              </a:rPr>
              <a:t>т</a:t>
            </a:r>
            <a:r>
              <a:rPr sz="2000" dirty="0">
                <a:solidFill>
                  <a:prstClr val="black"/>
                </a:solidFill>
                <a:latin typeface="Arial"/>
                <a:cs typeface="Arial"/>
              </a:rPr>
              <a:t>ствие	</a:t>
            </a:r>
            <a:r>
              <a:rPr sz="2000" spc="-70" dirty="0">
                <a:solidFill>
                  <a:prstClr val="black"/>
                </a:solidFill>
                <a:latin typeface="Arial"/>
                <a:cs typeface="Arial"/>
              </a:rPr>
              <a:t>С</a:t>
            </a:r>
            <a:r>
              <a:rPr sz="2000" spc="-5" dirty="0">
                <a:solidFill>
                  <a:prstClr val="black"/>
                </a:solidFill>
                <a:latin typeface="Arial"/>
                <a:cs typeface="Arial"/>
              </a:rPr>
              <a:t>Т</a:t>
            </a:r>
            <a:r>
              <a:rPr sz="2000" spc="-10" dirty="0">
                <a:solidFill>
                  <a:prstClr val="black"/>
                </a:solidFill>
                <a:latin typeface="Arial"/>
                <a:cs typeface="Arial"/>
              </a:rPr>
              <a:t>-</a:t>
            </a:r>
            <a:r>
              <a:rPr sz="2000" dirty="0">
                <a:solidFill>
                  <a:prstClr val="black"/>
                </a:solidFill>
                <a:latin typeface="Arial"/>
                <a:cs typeface="Arial"/>
              </a:rPr>
              <a:t>1	</a:t>
            </a:r>
            <a:r>
              <a:rPr sz="2000" spc="-15" dirty="0">
                <a:solidFill>
                  <a:prstClr val="black"/>
                </a:solidFill>
                <a:latin typeface="Arial"/>
                <a:cs typeface="Arial"/>
              </a:rPr>
              <a:t>н</a:t>
            </a:r>
            <a:r>
              <a:rPr sz="2000" dirty="0">
                <a:solidFill>
                  <a:prstClr val="black"/>
                </a:solidFill>
                <a:latin typeface="Arial"/>
                <a:cs typeface="Arial"/>
              </a:rPr>
              <a:t>е	</a:t>
            </a:r>
            <a:r>
              <a:rPr sz="2000" spc="-10" dirty="0">
                <a:solidFill>
                  <a:prstClr val="black"/>
                </a:solidFill>
                <a:latin typeface="Arial"/>
                <a:cs typeface="Arial"/>
              </a:rPr>
              <a:t>о</a:t>
            </a:r>
            <a:r>
              <a:rPr sz="2000" dirty="0">
                <a:solidFill>
                  <a:prstClr val="black"/>
                </a:solidFill>
                <a:latin typeface="Arial"/>
                <a:cs typeface="Arial"/>
              </a:rPr>
              <a:t>с</a:t>
            </a:r>
            <a:r>
              <a:rPr sz="2000" spc="-10" dirty="0">
                <a:solidFill>
                  <a:prstClr val="black"/>
                </a:solidFill>
                <a:latin typeface="Arial"/>
                <a:cs typeface="Arial"/>
              </a:rPr>
              <a:t>н</a:t>
            </a:r>
            <a:r>
              <a:rPr sz="2000" dirty="0">
                <a:solidFill>
                  <a:prstClr val="black"/>
                </a:solidFill>
                <a:latin typeface="Arial"/>
                <a:cs typeface="Arial"/>
              </a:rPr>
              <a:t>о</a:t>
            </a:r>
            <a:r>
              <a:rPr sz="2000" spc="-30" dirty="0">
                <a:solidFill>
                  <a:prstClr val="black"/>
                </a:solidFill>
                <a:latin typeface="Arial"/>
                <a:cs typeface="Arial"/>
              </a:rPr>
              <a:t>в</a:t>
            </a:r>
            <a:r>
              <a:rPr sz="2000" dirty="0">
                <a:solidFill>
                  <a:prstClr val="black"/>
                </a:solidFill>
                <a:latin typeface="Arial"/>
                <a:cs typeface="Arial"/>
              </a:rPr>
              <a:t>ание	</a:t>
            </a:r>
            <a:r>
              <a:rPr sz="2000" spc="-5" dirty="0">
                <a:solidFill>
                  <a:prstClr val="black"/>
                </a:solidFill>
                <a:latin typeface="Arial"/>
                <a:cs typeface="Arial"/>
              </a:rPr>
              <a:t>для </a:t>
            </a:r>
            <a:r>
              <a:rPr sz="2000" spc="-50" dirty="0">
                <a:solidFill>
                  <a:prstClr val="black"/>
                </a:solidFill>
                <a:latin typeface="Arial"/>
                <a:cs typeface="Arial"/>
              </a:rPr>
              <a:t>о</a:t>
            </a:r>
            <a:r>
              <a:rPr sz="2000" dirty="0">
                <a:solidFill>
                  <a:prstClr val="black"/>
                </a:solidFill>
                <a:latin typeface="Arial"/>
                <a:cs typeface="Arial"/>
              </a:rPr>
              <a:t>т</a:t>
            </a:r>
            <a:r>
              <a:rPr sz="2000" spc="10" dirty="0">
                <a:solidFill>
                  <a:prstClr val="black"/>
                </a:solidFill>
                <a:latin typeface="Arial"/>
                <a:cs typeface="Arial"/>
              </a:rPr>
              <a:t>к</a:t>
            </a:r>
            <a:r>
              <a:rPr sz="2000" spc="15" dirty="0">
                <a:solidFill>
                  <a:prstClr val="black"/>
                </a:solidFill>
                <a:latin typeface="Arial"/>
                <a:cs typeface="Arial"/>
              </a:rPr>
              <a:t>л</a:t>
            </a:r>
            <a:r>
              <a:rPr sz="2000" dirty="0">
                <a:solidFill>
                  <a:prstClr val="black"/>
                </a:solidFill>
                <a:latin typeface="Arial"/>
                <a:cs typeface="Arial"/>
              </a:rPr>
              <a:t>онения</a:t>
            </a:r>
            <a:endParaRPr sz="2000">
              <a:solidFill>
                <a:prstClr val="black"/>
              </a:solidFill>
              <a:latin typeface="Arial"/>
              <a:cs typeface="Arial"/>
            </a:endParaRPr>
          </a:p>
          <a:p>
            <a:pPr marL="355600" indent="-342900">
              <a:spcBef>
                <a:spcPts val="480"/>
              </a:spcBef>
              <a:buFont typeface="Wingdings"/>
              <a:buChar char=""/>
              <a:tabLst>
                <a:tab pos="355600" algn="l"/>
              </a:tabLst>
            </a:pPr>
            <a:r>
              <a:rPr sz="2000" dirty="0">
                <a:solidFill>
                  <a:prstClr val="black"/>
                </a:solidFill>
                <a:latin typeface="Arial"/>
                <a:cs typeface="Arial"/>
              </a:rPr>
              <a:t>Заме</a:t>
            </a:r>
            <a:r>
              <a:rPr sz="2000" spc="-15" dirty="0">
                <a:solidFill>
                  <a:prstClr val="black"/>
                </a:solidFill>
                <a:latin typeface="Arial"/>
                <a:cs typeface="Arial"/>
              </a:rPr>
              <a:t>н</a:t>
            </a:r>
            <a:r>
              <a:rPr sz="2000" dirty="0">
                <a:solidFill>
                  <a:prstClr val="black"/>
                </a:solidFill>
                <a:latin typeface="Arial"/>
                <a:cs typeface="Arial"/>
              </a:rPr>
              <a:t>а </a:t>
            </a:r>
            <a:r>
              <a:rPr sz="2000" spc="-140"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a:t>
            </a:r>
            <a:r>
              <a:rPr sz="2000" spc="-10" dirty="0">
                <a:solidFill>
                  <a:prstClr val="black"/>
                </a:solidFill>
                <a:latin typeface="Arial"/>
                <a:cs typeface="Arial"/>
              </a:rPr>
              <a:t>еп</a:t>
            </a:r>
            <a:r>
              <a:rPr sz="2000" dirty="0">
                <a:solidFill>
                  <a:prstClr val="black"/>
                </a:solidFill>
                <a:latin typeface="Arial"/>
                <a:cs typeface="Arial"/>
              </a:rPr>
              <a:t>ар</a:t>
            </a:r>
            <a:r>
              <a:rPr sz="2000" spc="-45" dirty="0">
                <a:solidFill>
                  <a:prstClr val="black"/>
                </a:solidFill>
                <a:latin typeface="Arial"/>
                <a:cs typeface="Arial"/>
              </a:rPr>
              <a:t>а</a:t>
            </a:r>
            <a:r>
              <a:rPr sz="2000" spc="-30" dirty="0">
                <a:solidFill>
                  <a:prstClr val="black"/>
                </a:solidFill>
                <a:latin typeface="Arial"/>
                <a:cs typeface="Arial"/>
              </a:rPr>
              <a:t>т</a:t>
            </a:r>
            <a:r>
              <a:rPr sz="2000" dirty="0">
                <a:solidFill>
                  <a:prstClr val="black"/>
                </a:solidFill>
                <a:latin typeface="Arial"/>
                <a:cs typeface="Arial"/>
              </a:rPr>
              <a:t>а </a:t>
            </a:r>
            <a:r>
              <a:rPr sz="2000" spc="-140" dirty="0">
                <a:solidFill>
                  <a:prstClr val="black"/>
                </a:solidFill>
                <a:latin typeface="Arial"/>
                <a:cs typeface="Arial"/>
              </a:rPr>
              <a:t> </a:t>
            </a:r>
            <a:r>
              <a:rPr sz="2000" spc="-5" dirty="0">
                <a:solidFill>
                  <a:prstClr val="black"/>
                </a:solidFill>
                <a:latin typeface="Arial"/>
                <a:cs typeface="Arial"/>
              </a:rPr>
              <a:t>н</a:t>
            </a:r>
            <a:r>
              <a:rPr sz="2000" dirty="0">
                <a:solidFill>
                  <a:prstClr val="black"/>
                </a:solidFill>
                <a:latin typeface="Arial"/>
                <a:cs typeface="Arial"/>
              </a:rPr>
              <a:t>е </a:t>
            </a:r>
            <a:r>
              <a:rPr sz="2000" spc="-155" dirty="0">
                <a:solidFill>
                  <a:prstClr val="black"/>
                </a:solidFill>
                <a:latin typeface="Arial"/>
                <a:cs typeface="Arial"/>
              </a:rPr>
              <a:t> </a:t>
            </a:r>
            <a:r>
              <a:rPr sz="2000" spc="-20" dirty="0">
                <a:solidFill>
                  <a:prstClr val="black"/>
                </a:solidFill>
                <a:latin typeface="Arial"/>
                <a:cs typeface="Arial"/>
              </a:rPr>
              <a:t>д</a:t>
            </a:r>
            <a:r>
              <a:rPr sz="2000" dirty="0">
                <a:solidFill>
                  <a:prstClr val="black"/>
                </a:solidFill>
                <a:latin typeface="Arial"/>
                <a:cs typeface="Arial"/>
              </a:rPr>
              <a:t>оп</a:t>
            </a:r>
            <a:r>
              <a:rPr sz="2000" spc="-35" dirty="0">
                <a:solidFill>
                  <a:prstClr val="black"/>
                </a:solidFill>
                <a:latin typeface="Arial"/>
                <a:cs typeface="Arial"/>
              </a:rPr>
              <a:t>у</a:t>
            </a:r>
            <a:r>
              <a:rPr sz="2000" dirty="0">
                <a:solidFill>
                  <a:prstClr val="black"/>
                </a:solidFill>
                <a:latin typeface="Arial"/>
                <a:cs typeface="Arial"/>
              </a:rPr>
              <a:t>с</a:t>
            </a:r>
            <a:r>
              <a:rPr sz="2000" spc="50" dirty="0">
                <a:solidFill>
                  <a:prstClr val="black"/>
                </a:solidFill>
                <a:latin typeface="Arial"/>
                <a:cs typeface="Arial"/>
              </a:rPr>
              <a:t>к</a:t>
            </a:r>
            <a:r>
              <a:rPr sz="2000" dirty="0">
                <a:solidFill>
                  <a:prstClr val="black"/>
                </a:solidFill>
                <a:latin typeface="Arial"/>
                <a:cs typeface="Arial"/>
              </a:rPr>
              <a:t>а</a:t>
            </a:r>
            <a:r>
              <a:rPr sz="2000" spc="-70" dirty="0">
                <a:solidFill>
                  <a:prstClr val="black"/>
                </a:solidFill>
                <a:latin typeface="Arial"/>
                <a:cs typeface="Arial"/>
              </a:rPr>
              <a:t>е</a:t>
            </a:r>
            <a:r>
              <a:rPr sz="2000" spc="-30" dirty="0">
                <a:solidFill>
                  <a:prstClr val="black"/>
                </a:solidFill>
                <a:latin typeface="Arial"/>
                <a:cs typeface="Arial"/>
              </a:rPr>
              <a:t>т</a:t>
            </a:r>
            <a:r>
              <a:rPr sz="2000" dirty="0">
                <a:solidFill>
                  <a:prstClr val="black"/>
                </a:solidFill>
                <a:latin typeface="Arial"/>
                <a:cs typeface="Arial"/>
              </a:rPr>
              <a:t>ся </a:t>
            </a:r>
            <a:r>
              <a:rPr sz="2000" spc="-140" dirty="0">
                <a:solidFill>
                  <a:prstClr val="black"/>
                </a:solidFill>
                <a:latin typeface="Arial"/>
                <a:cs typeface="Arial"/>
              </a:rPr>
              <a:t> </a:t>
            </a:r>
            <a:r>
              <a:rPr sz="2000" spc="-10" dirty="0">
                <a:solidFill>
                  <a:prstClr val="black"/>
                </a:solidFill>
                <a:latin typeface="Arial"/>
                <a:cs typeface="Arial"/>
              </a:rPr>
              <a:t>в</a:t>
            </a:r>
            <a:r>
              <a:rPr sz="2000" dirty="0">
                <a:solidFill>
                  <a:prstClr val="black"/>
                </a:solidFill>
                <a:latin typeface="Arial"/>
                <a:cs typeface="Arial"/>
              </a:rPr>
              <a:t>не </a:t>
            </a:r>
            <a:r>
              <a:rPr sz="2000" spc="-155" dirty="0">
                <a:solidFill>
                  <a:prstClr val="black"/>
                </a:solidFill>
                <a:latin typeface="Arial"/>
                <a:cs typeface="Arial"/>
              </a:rPr>
              <a:t> </a:t>
            </a:r>
            <a:r>
              <a:rPr sz="2000" dirty="0">
                <a:solidFill>
                  <a:prstClr val="black"/>
                </a:solidFill>
                <a:latin typeface="Arial"/>
                <a:cs typeface="Arial"/>
              </a:rPr>
              <a:t>з</a:t>
            </a:r>
            <a:r>
              <a:rPr sz="2000" spc="-10" dirty="0">
                <a:solidFill>
                  <a:prstClr val="black"/>
                </a:solidFill>
                <a:latin typeface="Arial"/>
                <a:cs typeface="Arial"/>
              </a:rPr>
              <a:t>а</a:t>
            </a:r>
            <a:r>
              <a:rPr sz="2000" dirty="0">
                <a:solidFill>
                  <a:prstClr val="black"/>
                </a:solidFill>
                <a:latin typeface="Arial"/>
                <a:cs typeface="Arial"/>
              </a:rPr>
              <a:t>в</a:t>
            </a:r>
            <a:r>
              <a:rPr sz="2000" spc="-15" dirty="0">
                <a:solidFill>
                  <a:prstClr val="black"/>
                </a:solidFill>
                <a:latin typeface="Arial"/>
                <a:cs typeface="Arial"/>
              </a:rPr>
              <a:t>и</a:t>
            </a:r>
            <a:r>
              <a:rPr sz="2000" dirty="0">
                <a:solidFill>
                  <a:prstClr val="black"/>
                </a:solidFill>
                <a:latin typeface="Arial"/>
                <a:cs typeface="Arial"/>
              </a:rPr>
              <a:t>с</a:t>
            </a:r>
            <a:r>
              <a:rPr sz="2000" spc="-10" dirty="0">
                <a:solidFill>
                  <a:prstClr val="black"/>
                </a:solidFill>
                <a:latin typeface="Arial"/>
                <a:cs typeface="Arial"/>
              </a:rPr>
              <a:t>и</a:t>
            </a:r>
            <a:r>
              <a:rPr sz="2000" dirty="0">
                <a:solidFill>
                  <a:prstClr val="black"/>
                </a:solidFill>
                <a:latin typeface="Arial"/>
                <a:cs typeface="Arial"/>
              </a:rPr>
              <a:t>м</a:t>
            </a:r>
            <a:r>
              <a:rPr sz="2000" spc="-10" dirty="0">
                <a:solidFill>
                  <a:prstClr val="black"/>
                </a:solidFill>
                <a:latin typeface="Arial"/>
                <a:cs typeface="Arial"/>
              </a:rPr>
              <a:t>о</a:t>
            </a:r>
            <a:r>
              <a:rPr sz="2000" dirty="0">
                <a:solidFill>
                  <a:prstClr val="black"/>
                </a:solidFill>
                <a:latin typeface="Arial"/>
                <a:cs typeface="Arial"/>
              </a:rPr>
              <a:t>сти </a:t>
            </a:r>
            <a:r>
              <a:rPr sz="2000" spc="-145" dirty="0">
                <a:solidFill>
                  <a:prstClr val="black"/>
                </a:solidFill>
                <a:latin typeface="Arial"/>
                <a:cs typeface="Arial"/>
              </a:rPr>
              <a:t> </a:t>
            </a:r>
            <a:r>
              <a:rPr sz="2000" spc="-50" dirty="0">
                <a:solidFill>
                  <a:prstClr val="black"/>
                </a:solidFill>
                <a:latin typeface="Arial"/>
                <a:cs typeface="Arial"/>
              </a:rPr>
              <a:t>о</a:t>
            </a:r>
            <a:r>
              <a:rPr sz="2000" dirty="0">
                <a:solidFill>
                  <a:prstClr val="black"/>
                </a:solidFill>
                <a:latin typeface="Arial"/>
                <a:cs typeface="Arial"/>
              </a:rPr>
              <a:t>т </a:t>
            </a:r>
            <a:r>
              <a:rPr sz="2000" spc="-160" dirty="0">
                <a:solidFill>
                  <a:prstClr val="black"/>
                </a:solidFill>
                <a:latin typeface="Arial"/>
                <a:cs typeface="Arial"/>
              </a:rPr>
              <a:t> </a:t>
            </a:r>
            <a:r>
              <a:rPr sz="2000" dirty="0">
                <a:solidFill>
                  <a:prstClr val="black"/>
                </a:solidFill>
                <a:latin typeface="Arial"/>
                <a:cs typeface="Arial"/>
              </a:rPr>
              <a:t>р</a:t>
            </a:r>
            <a:r>
              <a:rPr sz="2000" spc="-10" dirty="0">
                <a:solidFill>
                  <a:prstClr val="black"/>
                </a:solidFill>
                <a:latin typeface="Arial"/>
                <a:cs typeface="Arial"/>
              </a:rPr>
              <a:t>а</a:t>
            </a:r>
            <a:r>
              <a:rPr sz="2000" dirty="0">
                <a:solidFill>
                  <a:prstClr val="black"/>
                </a:solidFill>
                <a:latin typeface="Arial"/>
                <a:cs typeface="Arial"/>
              </a:rPr>
              <a:t>сп</a:t>
            </a:r>
            <a:r>
              <a:rPr sz="2000" spc="-50" dirty="0">
                <a:solidFill>
                  <a:prstClr val="black"/>
                </a:solidFill>
                <a:latin typeface="Arial"/>
                <a:cs typeface="Arial"/>
              </a:rPr>
              <a:t>о</a:t>
            </a:r>
            <a:r>
              <a:rPr sz="2000" spc="15" dirty="0">
                <a:solidFill>
                  <a:prstClr val="black"/>
                </a:solidFill>
                <a:latin typeface="Arial"/>
                <a:cs typeface="Arial"/>
              </a:rPr>
              <a:t>л</a:t>
            </a:r>
            <a:r>
              <a:rPr sz="2000" spc="-25" dirty="0">
                <a:solidFill>
                  <a:prstClr val="black"/>
                </a:solidFill>
                <a:latin typeface="Arial"/>
                <a:cs typeface="Arial"/>
              </a:rPr>
              <a:t>о</a:t>
            </a:r>
            <a:r>
              <a:rPr sz="2000" dirty="0">
                <a:solidFill>
                  <a:prstClr val="black"/>
                </a:solidFill>
                <a:latin typeface="Arial"/>
                <a:cs typeface="Arial"/>
              </a:rPr>
              <a:t>ж</a:t>
            </a:r>
            <a:r>
              <a:rPr sz="2000" spc="-10" dirty="0">
                <a:solidFill>
                  <a:prstClr val="black"/>
                </a:solidFill>
                <a:latin typeface="Arial"/>
                <a:cs typeface="Arial"/>
              </a:rPr>
              <a:t>е</a:t>
            </a:r>
            <a:r>
              <a:rPr sz="2000" dirty="0">
                <a:solidFill>
                  <a:prstClr val="black"/>
                </a:solidFill>
                <a:latin typeface="Arial"/>
                <a:cs typeface="Arial"/>
              </a:rPr>
              <a:t>н</a:t>
            </a:r>
            <a:r>
              <a:rPr sz="2000" spc="-10" dirty="0">
                <a:solidFill>
                  <a:prstClr val="black"/>
                </a:solidFill>
                <a:latin typeface="Arial"/>
                <a:cs typeface="Arial"/>
              </a:rPr>
              <a:t>и</a:t>
            </a:r>
            <a:r>
              <a:rPr sz="2000" dirty="0">
                <a:solidFill>
                  <a:prstClr val="black"/>
                </a:solidFill>
                <a:latin typeface="Arial"/>
                <a:cs typeface="Arial"/>
              </a:rPr>
              <a:t>я</a:t>
            </a:r>
            <a:endParaRPr sz="2000">
              <a:solidFill>
                <a:prstClr val="black"/>
              </a:solidFill>
              <a:latin typeface="Arial"/>
              <a:cs typeface="Arial"/>
            </a:endParaRPr>
          </a:p>
          <a:p>
            <a:pPr marL="355600"/>
            <a:r>
              <a:rPr sz="2000" spc="-10" dirty="0">
                <a:solidFill>
                  <a:prstClr val="black"/>
                </a:solidFill>
                <a:latin typeface="Arial"/>
                <a:cs typeface="Arial"/>
              </a:rPr>
              <a:t>п</a:t>
            </a:r>
            <a:r>
              <a:rPr sz="2000" dirty="0">
                <a:solidFill>
                  <a:prstClr val="black"/>
                </a:solidFill>
                <a:latin typeface="Arial"/>
                <a:cs typeface="Arial"/>
              </a:rPr>
              <a:t>роиз</a:t>
            </a:r>
            <a:r>
              <a:rPr sz="2000" spc="-20" dirty="0">
                <a:solidFill>
                  <a:prstClr val="black"/>
                </a:solidFill>
                <a:latin typeface="Arial"/>
                <a:cs typeface="Arial"/>
              </a:rPr>
              <a:t>в</a:t>
            </a:r>
            <a:r>
              <a:rPr sz="2000" spc="-50" dirty="0">
                <a:solidFill>
                  <a:prstClr val="black"/>
                </a:solidFill>
                <a:latin typeface="Arial"/>
                <a:cs typeface="Arial"/>
              </a:rPr>
              <a:t>о</a:t>
            </a:r>
            <a:r>
              <a:rPr sz="2000" dirty="0">
                <a:solidFill>
                  <a:prstClr val="black"/>
                </a:solidFill>
                <a:latin typeface="Arial"/>
                <a:cs typeface="Arial"/>
              </a:rPr>
              <a:t>дс</a:t>
            </a:r>
            <a:r>
              <a:rPr sz="2000" spc="-10" dirty="0">
                <a:solidFill>
                  <a:prstClr val="black"/>
                </a:solidFill>
                <a:latin typeface="Arial"/>
                <a:cs typeface="Arial"/>
              </a:rPr>
              <a:t>т</a:t>
            </a:r>
            <a:r>
              <a:rPr sz="2000" spc="-25" dirty="0">
                <a:solidFill>
                  <a:prstClr val="black"/>
                </a:solidFill>
                <a:latin typeface="Arial"/>
                <a:cs typeface="Arial"/>
              </a:rPr>
              <a:t>в</a:t>
            </a:r>
            <a:r>
              <a:rPr sz="2000" dirty="0">
                <a:solidFill>
                  <a:prstClr val="black"/>
                </a:solidFill>
                <a:latin typeface="Arial"/>
                <a:cs typeface="Arial"/>
              </a:rPr>
              <a:t>ен</a:t>
            </a:r>
            <a:r>
              <a:rPr sz="2000" spc="-20" dirty="0">
                <a:solidFill>
                  <a:prstClr val="black"/>
                </a:solidFill>
                <a:latin typeface="Arial"/>
                <a:cs typeface="Arial"/>
              </a:rPr>
              <a:t>н</a:t>
            </a:r>
            <a:r>
              <a:rPr sz="2000" dirty="0">
                <a:solidFill>
                  <a:prstClr val="black"/>
                </a:solidFill>
                <a:latin typeface="Arial"/>
                <a:cs typeface="Arial"/>
              </a:rPr>
              <a:t>ой</a:t>
            </a:r>
            <a:r>
              <a:rPr sz="2000" spc="-55" dirty="0">
                <a:solidFill>
                  <a:prstClr val="black"/>
                </a:solidFill>
                <a:latin typeface="Arial"/>
                <a:cs typeface="Arial"/>
              </a:rPr>
              <a:t> </a:t>
            </a:r>
            <a:r>
              <a:rPr sz="2000" spc="-10" dirty="0">
                <a:solidFill>
                  <a:prstClr val="black"/>
                </a:solidFill>
                <a:latin typeface="Arial"/>
                <a:cs typeface="Arial"/>
              </a:rPr>
              <a:t>п</a:t>
            </a:r>
            <a:r>
              <a:rPr sz="2000" spc="15" dirty="0">
                <a:solidFill>
                  <a:prstClr val="black"/>
                </a:solidFill>
                <a:latin typeface="Arial"/>
                <a:cs typeface="Arial"/>
              </a:rPr>
              <a:t>л</a:t>
            </a:r>
            <a:r>
              <a:rPr sz="2000" dirty="0">
                <a:solidFill>
                  <a:prstClr val="black"/>
                </a:solidFill>
                <a:latin typeface="Arial"/>
                <a:cs typeface="Arial"/>
              </a:rPr>
              <a:t>о</a:t>
            </a:r>
            <a:r>
              <a:rPr sz="2000" spc="-10" dirty="0">
                <a:solidFill>
                  <a:prstClr val="black"/>
                </a:solidFill>
                <a:latin typeface="Arial"/>
                <a:cs typeface="Arial"/>
              </a:rPr>
              <a:t>щ</a:t>
            </a:r>
            <a:r>
              <a:rPr sz="2000" dirty="0">
                <a:solidFill>
                  <a:prstClr val="black"/>
                </a:solidFill>
                <a:latin typeface="Arial"/>
                <a:cs typeface="Arial"/>
              </a:rPr>
              <a:t>ад</a:t>
            </a:r>
            <a:r>
              <a:rPr sz="2000" spc="-10" dirty="0">
                <a:solidFill>
                  <a:prstClr val="black"/>
                </a:solidFill>
                <a:latin typeface="Arial"/>
                <a:cs typeface="Arial"/>
              </a:rPr>
              <a:t>к</a:t>
            </a:r>
            <a:r>
              <a:rPr sz="2000" dirty="0">
                <a:solidFill>
                  <a:prstClr val="black"/>
                </a:solidFill>
                <a:latin typeface="Arial"/>
                <a:cs typeface="Arial"/>
              </a:rPr>
              <a:t>и</a:t>
            </a:r>
            <a:endParaRPr sz="2000">
              <a:solidFill>
                <a:prstClr val="black"/>
              </a:solidFill>
              <a:latin typeface="Arial"/>
              <a:cs typeface="Arial"/>
            </a:endParaRPr>
          </a:p>
          <a:p>
            <a:pPr marL="355600" marR="6350" indent="-342900">
              <a:spcBef>
                <a:spcPts val="480"/>
              </a:spcBef>
              <a:buFont typeface="Wingdings"/>
              <a:buChar char=""/>
              <a:tabLst>
                <a:tab pos="355600" algn="l"/>
                <a:tab pos="916305" algn="l"/>
                <a:tab pos="2670175" algn="l"/>
                <a:tab pos="3990340" algn="l"/>
                <a:tab pos="4365625" algn="l"/>
                <a:tab pos="5960110" algn="l"/>
                <a:tab pos="6978015" algn="l"/>
                <a:tab pos="7489825" algn="l"/>
              </a:tabLst>
            </a:pPr>
            <a:r>
              <a:rPr sz="2000" spc="5" dirty="0">
                <a:solidFill>
                  <a:prstClr val="black"/>
                </a:solidFill>
                <a:latin typeface="Arial"/>
                <a:cs typeface="Arial"/>
              </a:rPr>
              <a:t>Н</a:t>
            </a:r>
            <a:r>
              <a:rPr sz="2000" dirty="0">
                <a:solidFill>
                  <a:prstClr val="black"/>
                </a:solidFill>
                <a:latin typeface="Arial"/>
                <a:cs typeface="Arial"/>
              </a:rPr>
              <a:t>а	</a:t>
            </a:r>
            <a:r>
              <a:rPr sz="2000" spc="-55" dirty="0">
                <a:solidFill>
                  <a:prstClr val="black"/>
                </a:solidFill>
                <a:latin typeface="Arial"/>
                <a:cs typeface="Arial"/>
              </a:rPr>
              <a:t>э</a:t>
            </a:r>
            <a:r>
              <a:rPr sz="2000" dirty="0">
                <a:solidFill>
                  <a:prstClr val="black"/>
                </a:solidFill>
                <a:latin typeface="Arial"/>
                <a:cs typeface="Arial"/>
              </a:rPr>
              <a:t>ле</a:t>
            </a:r>
            <a:r>
              <a:rPr sz="2000" spc="15" dirty="0">
                <a:solidFill>
                  <a:prstClr val="black"/>
                </a:solidFill>
                <a:latin typeface="Arial"/>
                <a:cs typeface="Arial"/>
              </a:rPr>
              <a:t>к</a:t>
            </a:r>
            <a:r>
              <a:rPr sz="2000" dirty="0">
                <a:solidFill>
                  <a:prstClr val="black"/>
                </a:solidFill>
                <a:latin typeface="Arial"/>
                <a:cs typeface="Arial"/>
              </a:rPr>
              <a:t>т</a:t>
            </a:r>
            <a:r>
              <a:rPr sz="2000" spc="-20" dirty="0">
                <a:solidFill>
                  <a:prstClr val="black"/>
                </a:solidFill>
                <a:latin typeface="Arial"/>
                <a:cs typeface="Arial"/>
              </a:rPr>
              <a:t>р</a:t>
            </a:r>
            <a:r>
              <a:rPr sz="2000" spc="-10" dirty="0">
                <a:solidFill>
                  <a:prstClr val="black"/>
                </a:solidFill>
                <a:latin typeface="Arial"/>
                <a:cs typeface="Arial"/>
              </a:rPr>
              <a:t>о</a:t>
            </a:r>
            <a:r>
              <a:rPr sz="2000" dirty="0">
                <a:solidFill>
                  <a:prstClr val="black"/>
                </a:solidFill>
                <a:latin typeface="Arial"/>
                <a:cs typeface="Arial"/>
              </a:rPr>
              <a:t>нном	</a:t>
            </a:r>
            <a:r>
              <a:rPr sz="2000" spc="-25" dirty="0">
                <a:solidFill>
                  <a:prstClr val="black"/>
                </a:solidFill>
                <a:latin typeface="Arial"/>
                <a:cs typeface="Arial"/>
              </a:rPr>
              <a:t>а</a:t>
            </a:r>
            <a:r>
              <a:rPr sz="2000" dirty="0">
                <a:solidFill>
                  <a:prstClr val="black"/>
                </a:solidFill>
                <a:latin typeface="Arial"/>
                <a:cs typeface="Arial"/>
              </a:rPr>
              <a:t>у</a:t>
            </a:r>
            <a:r>
              <a:rPr sz="2000" spc="-10" dirty="0">
                <a:solidFill>
                  <a:prstClr val="black"/>
                </a:solidFill>
                <a:latin typeface="Arial"/>
                <a:cs typeface="Arial"/>
              </a:rPr>
              <a:t>к</a:t>
            </a:r>
            <a:r>
              <a:rPr sz="2000" dirty="0">
                <a:solidFill>
                  <a:prstClr val="black"/>
                </a:solidFill>
                <a:latin typeface="Arial"/>
                <a:cs typeface="Arial"/>
              </a:rPr>
              <a:t>ц</a:t>
            </a:r>
            <a:r>
              <a:rPr sz="2000" spc="-15" dirty="0">
                <a:solidFill>
                  <a:prstClr val="black"/>
                </a:solidFill>
                <a:latin typeface="Arial"/>
                <a:cs typeface="Arial"/>
              </a:rPr>
              <a:t>и</a:t>
            </a:r>
            <a:r>
              <a:rPr sz="2000" dirty="0">
                <a:solidFill>
                  <a:prstClr val="black"/>
                </a:solidFill>
                <a:latin typeface="Arial"/>
                <a:cs typeface="Arial"/>
              </a:rPr>
              <a:t>оне	–	</a:t>
            </a:r>
            <a:r>
              <a:rPr sz="2000" spc="-50" dirty="0">
                <a:solidFill>
                  <a:prstClr val="black"/>
                </a:solidFill>
                <a:latin typeface="Arial"/>
                <a:cs typeface="Arial"/>
              </a:rPr>
              <a:t>о</a:t>
            </a:r>
            <a:r>
              <a:rPr sz="2000" dirty="0">
                <a:solidFill>
                  <a:prstClr val="black"/>
                </a:solidFill>
                <a:latin typeface="Arial"/>
                <a:cs typeface="Arial"/>
              </a:rPr>
              <a:t>т</a:t>
            </a:r>
            <a:r>
              <a:rPr sz="2000" spc="10" dirty="0">
                <a:solidFill>
                  <a:prstClr val="black"/>
                </a:solidFill>
                <a:latin typeface="Arial"/>
                <a:cs typeface="Arial"/>
              </a:rPr>
              <a:t>к</a:t>
            </a:r>
            <a:r>
              <a:rPr sz="2000" spc="5" dirty="0">
                <a:solidFill>
                  <a:prstClr val="black"/>
                </a:solidFill>
                <a:latin typeface="Arial"/>
                <a:cs typeface="Arial"/>
              </a:rPr>
              <a:t>л</a:t>
            </a:r>
            <a:r>
              <a:rPr sz="2000" dirty="0">
                <a:solidFill>
                  <a:prstClr val="black"/>
                </a:solidFill>
                <a:latin typeface="Arial"/>
                <a:cs typeface="Arial"/>
              </a:rPr>
              <a:t>оне</a:t>
            </a:r>
            <a:r>
              <a:rPr sz="2000" spc="-15" dirty="0">
                <a:solidFill>
                  <a:prstClr val="black"/>
                </a:solidFill>
                <a:latin typeface="Arial"/>
                <a:cs typeface="Arial"/>
              </a:rPr>
              <a:t>н</a:t>
            </a:r>
            <a:r>
              <a:rPr sz="2000" dirty="0">
                <a:solidFill>
                  <a:prstClr val="black"/>
                </a:solidFill>
                <a:latin typeface="Arial"/>
                <a:cs typeface="Arial"/>
              </a:rPr>
              <a:t>ие	</a:t>
            </a:r>
            <a:r>
              <a:rPr sz="2000" spc="-30" dirty="0">
                <a:solidFill>
                  <a:prstClr val="black"/>
                </a:solidFill>
                <a:latin typeface="Arial"/>
                <a:cs typeface="Arial"/>
              </a:rPr>
              <a:t>т</a:t>
            </a:r>
            <a:r>
              <a:rPr sz="2000" spc="-50" dirty="0">
                <a:solidFill>
                  <a:prstClr val="black"/>
                </a:solidFill>
                <a:latin typeface="Arial"/>
                <a:cs typeface="Arial"/>
              </a:rPr>
              <a:t>о</a:t>
            </a:r>
            <a:r>
              <a:rPr sz="2000" dirty="0">
                <a:solidFill>
                  <a:prstClr val="black"/>
                </a:solidFill>
                <a:latin typeface="Arial"/>
                <a:cs typeface="Arial"/>
              </a:rPr>
              <a:t>ль</a:t>
            </a:r>
            <a:r>
              <a:rPr sz="2000" spc="15" dirty="0">
                <a:solidFill>
                  <a:prstClr val="black"/>
                </a:solidFill>
                <a:latin typeface="Arial"/>
                <a:cs typeface="Arial"/>
              </a:rPr>
              <a:t>к</a:t>
            </a:r>
            <a:r>
              <a:rPr sz="2000" dirty="0">
                <a:solidFill>
                  <a:prstClr val="black"/>
                </a:solidFill>
                <a:latin typeface="Arial"/>
                <a:cs typeface="Arial"/>
              </a:rPr>
              <a:t>о	</a:t>
            </a:r>
            <a:r>
              <a:rPr sz="2000" spc="-10" dirty="0">
                <a:solidFill>
                  <a:prstClr val="black"/>
                </a:solidFill>
                <a:latin typeface="Arial"/>
                <a:cs typeface="Arial"/>
              </a:rPr>
              <a:t>п</a:t>
            </a:r>
            <a:r>
              <a:rPr sz="2000" dirty="0">
                <a:solidFill>
                  <a:prstClr val="black"/>
                </a:solidFill>
                <a:latin typeface="Arial"/>
                <a:cs typeface="Arial"/>
              </a:rPr>
              <a:t>о	р</a:t>
            </a:r>
            <a:r>
              <a:rPr sz="2000" spc="-45" dirty="0">
                <a:solidFill>
                  <a:prstClr val="black"/>
                </a:solidFill>
                <a:latin typeface="Arial"/>
                <a:cs typeface="Arial"/>
              </a:rPr>
              <a:t>е</a:t>
            </a:r>
            <a:r>
              <a:rPr sz="2000" spc="-30" dirty="0">
                <a:solidFill>
                  <a:prstClr val="black"/>
                </a:solidFill>
                <a:latin typeface="Arial"/>
                <a:cs typeface="Arial"/>
              </a:rPr>
              <a:t>з</a:t>
            </a:r>
            <a:r>
              <a:rPr sz="2000" spc="-55" dirty="0">
                <a:solidFill>
                  <a:prstClr val="black"/>
                </a:solidFill>
                <a:latin typeface="Arial"/>
                <a:cs typeface="Arial"/>
              </a:rPr>
              <a:t>у</a:t>
            </a:r>
            <a:r>
              <a:rPr sz="2000" dirty="0">
                <a:solidFill>
                  <a:prstClr val="black"/>
                </a:solidFill>
                <a:latin typeface="Arial"/>
                <a:cs typeface="Arial"/>
              </a:rPr>
              <a:t>л</a:t>
            </a:r>
            <a:r>
              <a:rPr sz="2000" spc="-165" dirty="0">
                <a:solidFill>
                  <a:prstClr val="black"/>
                </a:solidFill>
                <a:latin typeface="Arial"/>
                <a:cs typeface="Arial"/>
              </a:rPr>
              <a:t>ь</a:t>
            </a:r>
            <a:r>
              <a:rPr sz="2000" spc="-30" dirty="0">
                <a:solidFill>
                  <a:prstClr val="black"/>
                </a:solidFill>
                <a:latin typeface="Arial"/>
                <a:cs typeface="Arial"/>
              </a:rPr>
              <a:t>т</a:t>
            </a:r>
            <a:r>
              <a:rPr sz="2000" spc="-50" dirty="0">
                <a:solidFill>
                  <a:prstClr val="black"/>
                </a:solidFill>
                <a:latin typeface="Arial"/>
                <a:cs typeface="Arial"/>
              </a:rPr>
              <a:t>а</a:t>
            </a:r>
            <a:r>
              <a:rPr sz="2000" spc="-30" dirty="0">
                <a:solidFill>
                  <a:prstClr val="black"/>
                </a:solidFill>
                <a:latin typeface="Arial"/>
                <a:cs typeface="Arial"/>
              </a:rPr>
              <a:t>т</a:t>
            </a:r>
            <a:r>
              <a:rPr sz="2000" dirty="0">
                <a:solidFill>
                  <a:prstClr val="black"/>
                </a:solidFill>
                <a:latin typeface="Arial"/>
                <a:cs typeface="Arial"/>
              </a:rPr>
              <a:t>ам ра</a:t>
            </a:r>
            <a:r>
              <a:rPr sz="2000" spc="5" dirty="0">
                <a:solidFill>
                  <a:prstClr val="black"/>
                </a:solidFill>
                <a:latin typeface="Arial"/>
                <a:cs typeface="Arial"/>
              </a:rPr>
              <a:t>с</a:t>
            </a:r>
            <a:r>
              <a:rPr sz="2000" dirty="0">
                <a:solidFill>
                  <a:prstClr val="black"/>
                </a:solidFill>
                <a:latin typeface="Arial"/>
                <a:cs typeface="Arial"/>
              </a:rPr>
              <a:t>с</a:t>
            </a:r>
            <a:r>
              <a:rPr sz="2000" spc="5" dirty="0">
                <a:solidFill>
                  <a:prstClr val="black"/>
                </a:solidFill>
                <a:latin typeface="Arial"/>
                <a:cs typeface="Arial"/>
              </a:rPr>
              <a:t>м</a:t>
            </a:r>
            <a:r>
              <a:rPr sz="2000" spc="-50" dirty="0">
                <a:solidFill>
                  <a:prstClr val="black"/>
                </a:solidFill>
                <a:latin typeface="Arial"/>
                <a:cs typeface="Arial"/>
              </a:rPr>
              <a:t>о</a:t>
            </a:r>
            <a:r>
              <a:rPr sz="2000" dirty="0">
                <a:solidFill>
                  <a:prstClr val="black"/>
                </a:solidFill>
                <a:latin typeface="Arial"/>
                <a:cs typeface="Arial"/>
              </a:rPr>
              <a:t>трен</a:t>
            </a:r>
            <a:r>
              <a:rPr sz="2000" spc="-10" dirty="0">
                <a:solidFill>
                  <a:prstClr val="black"/>
                </a:solidFill>
                <a:latin typeface="Arial"/>
                <a:cs typeface="Arial"/>
              </a:rPr>
              <a:t>и</a:t>
            </a:r>
            <a:r>
              <a:rPr sz="2000" dirty="0">
                <a:solidFill>
                  <a:prstClr val="black"/>
                </a:solidFill>
                <a:latin typeface="Arial"/>
                <a:cs typeface="Arial"/>
              </a:rPr>
              <a:t>я</a:t>
            </a:r>
            <a:r>
              <a:rPr sz="2000" spc="-55" dirty="0">
                <a:solidFill>
                  <a:prstClr val="black"/>
                </a:solidFill>
                <a:latin typeface="Arial"/>
                <a:cs typeface="Arial"/>
              </a:rPr>
              <a:t> </a:t>
            </a:r>
            <a:r>
              <a:rPr sz="2000" spc="-45" dirty="0">
                <a:solidFill>
                  <a:prstClr val="black"/>
                </a:solidFill>
                <a:latin typeface="Arial"/>
                <a:cs typeface="Arial"/>
              </a:rPr>
              <a:t>в</a:t>
            </a:r>
            <a:r>
              <a:rPr sz="2000" spc="-30" dirty="0">
                <a:solidFill>
                  <a:prstClr val="black"/>
                </a:solidFill>
                <a:latin typeface="Arial"/>
                <a:cs typeface="Arial"/>
              </a:rPr>
              <a:t>т</a:t>
            </a:r>
            <a:r>
              <a:rPr sz="2000" dirty="0">
                <a:solidFill>
                  <a:prstClr val="black"/>
                </a:solidFill>
                <a:latin typeface="Arial"/>
                <a:cs typeface="Arial"/>
              </a:rPr>
              <a:t>орых</a:t>
            </a:r>
            <a:r>
              <a:rPr sz="2000" spc="-20" dirty="0">
                <a:solidFill>
                  <a:prstClr val="black"/>
                </a:solidFill>
                <a:latin typeface="Arial"/>
                <a:cs typeface="Arial"/>
              </a:rPr>
              <a:t> </a:t>
            </a:r>
            <a:r>
              <a:rPr sz="2000" dirty="0">
                <a:solidFill>
                  <a:prstClr val="black"/>
                </a:solidFill>
                <a:latin typeface="Arial"/>
                <a:cs typeface="Arial"/>
              </a:rPr>
              <a:t>ча</a:t>
            </a:r>
            <a:r>
              <a:rPr sz="2000" spc="5" dirty="0">
                <a:solidFill>
                  <a:prstClr val="black"/>
                </a:solidFill>
                <a:latin typeface="Arial"/>
                <a:cs typeface="Arial"/>
              </a:rPr>
              <a:t>с</a:t>
            </a:r>
            <a:r>
              <a:rPr sz="2000" spc="-30" dirty="0">
                <a:solidFill>
                  <a:prstClr val="black"/>
                </a:solidFill>
                <a:latin typeface="Arial"/>
                <a:cs typeface="Arial"/>
              </a:rPr>
              <a:t>т</a:t>
            </a:r>
            <a:r>
              <a:rPr sz="2000" dirty="0">
                <a:solidFill>
                  <a:prstClr val="black"/>
                </a:solidFill>
                <a:latin typeface="Arial"/>
                <a:cs typeface="Arial"/>
              </a:rPr>
              <a:t>ей</a:t>
            </a:r>
            <a:endParaRPr sz="2000">
              <a:solidFill>
                <a:prstClr val="black"/>
              </a:solidFill>
              <a:latin typeface="Arial"/>
              <a:cs typeface="Arial"/>
            </a:endParaRPr>
          </a:p>
        </p:txBody>
      </p:sp>
      <p:sp>
        <p:nvSpPr>
          <p:cNvPr id="5" name="object 5"/>
          <p:cNvSpPr/>
          <p:nvPr/>
        </p:nvSpPr>
        <p:spPr>
          <a:xfrm>
            <a:off x="3995801" y="765175"/>
            <a:ext cx="4968875" cy="1346200"/>
          </a:xfrm>
          <a:prstGeom prst="rect">
            <a:avLst/>
          </a:prstGeom>
          <a:blipFill>
            <a:blip r:embed="rId3" cstate="print"/>
            <a:stretch>
              <a:fillRect/>
            </a:stretch>
          </a:blipFill>
        </p:spPr>
        <p:txBody>
          <a:bodyPr wrap="square" lIns="0" tIns="0" rIns="0" bIns="0" rtlCol="0"/>
          <a:lstStyle/>
          <a:p>
            <a:endParaRPr smtClean="0">
              <a:solidFill>
                <a:prstClr val="black"/>
              </a:solidFill>
            </a:endParaRPr>
          </a:p>
        </p:txBody>
      </p:sp>
    </p:spTree>
    <p:extLst>
      <p:ext uri="{BB962C8B-B14F-4D97-AF65-F5344CB8AC3E}">
        <p14:creationId xmlns:p14="http://schemas.microsoft.com/office/powerpoint/2010/main" val="99686620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1920" rIns="0" bIns="0" rtlCol="0">
            <a:spAutoFit/>
          </a:bodyPr>
          <a:lstStyle/>
          <a:p>
            <a:pPr marL="1903730">
              <a:lnSpc>
                <a:spcPct val="100000"/>
              </a:lnSpc>
            </a:pPr>
            <a:r>
              <a:rPr dirty="0"/>
              <a:t>Пр</a:t>
            </a:r>
            <a:r>
              <a:rPr spc="-10" dirty="0"/>
              <a:t>и</a:t>
            </a:r>
            <a:r>
              <a:rPr dirty="0"/>
              <a:t>мене</a:t>
            </a:r>
            <a:r>
              <a:rPr spc="-10" dirty="0"/>
              <a:t>н</a:t>
            </a:r>
            <a:r>
              <a:rPr dirty="0"/>
              <a:t>ие</a:t>
            </a:r>
            <a:r>
              <a:rPr spc="-60" dirty="0"/>
              <a:t> </a:t>
            </a:r>
            <a:r>
              <a:rPr dirty="0"/>
              <a:t>П</a:t>
            </a:r>
            <a:r>
              <a:rPr spc="-5" dirty="0"/>
              <a:t>П</a:t>
            </a:r>
            <a:r>
              <a:rPr dirty="0">
                <a:latin typeface="Arial"/>
                <a:cs typeface="Arial"/>
              </a:rPr>
              <a:t>-1289:</a:t>
            </a:r>
            <a:r>
              <a:rPr spc="-50" dirty="0">
                <a:latin typeface="Arial"/>
                <a:cs typeface="Arial"/>
              </a:rPr>
              <a:t> </a:t>
            </a:r>
            <a:r>
              <a:rPr spc="-10" dirty="0"/>
              <a:t>п</a:t>
            </a:r>
            <a:r>
              <a:rPr dirty="0"/>
              <a:t>ро</a:t>
            </a:r>
            <a:r>
              <a:rPr spc="-85" dirty="0"/>
              <a:t>б</a:t>
            </a:r>
            <a:r>
              <a:rPr dirty="0"/>
              <a:t>лем</a:t>
            </a:r>
            <a:r>
              <a:rPr spc="-10" dirty="0"/>
              <a:t>ы</a:t>
            </a:r>
            <a:r>
              <a:rPr dirty="0"/>
              <a:t>,</a:t>
            </a:r>
            <a:r>
              <a:rPr spc="-35" dirty="0"/>
              <a:t> </a:t>
            </a:r>
            <a:r>
              <a:rPr spc="-25" dirty="0"/>
              <a:t>в</a:t>
            </a:r>
            <a:r>
              <a:rPr dirty="0"/>
              <a:t>ариа</a:t>
            </a:r>
            <a:r>
              <a:rPr spc="-10" dirty="0"/>
              <a:t>нт</a:t>
            </a:r>
            <a:r>
              <a:rPr dirty="0"/>
              <a:t>ы,</a:t>
            </a:r>
            <a:r>
              <a:rPr spc="-40" dirty="0"/>
              <a:t> </a:t>
            </a:r>
            <a:r>
              <a:rPr dirty="0"/>
              <a:t>решен</a:t>
            </a:r>
            <a:r>
              <a:rPr spc="-10" dirty="0"/>
              <a:t>и</a:t>
            </a:r>
            <a:r>
              <a:rPr dirty="0"/>
              <a:t>я</a:t>
            </a:r>
          </a:p>
        </p:txBody>
      </p:sp>
      <p:sp>
        <p:nvSpPr>
          <p:cNvPr id="3" name="object 3"/>
          <p:cNvSpPr txBox="1"/>
          <p:nvPr/>
        </p:nvSpPr>
        <p:spPr>
          <a:xfrm>
            <a:off x="113792" y="765960"/>
            <a:ext cx="8824595" cy="2644314"/>
          </a:xfrm>
          <a:prstGeom prst="rect">
            <a:avLst/>
          </a:prstGeom>
        </p:spPr>
        <p:txBody>
          <a:bodyPr vert="horz" wrap="square" lIns="0" tIns="0" rIns="0" bIns="0" rtlCol="0">
            <a:spAutoFit/>
          </a:bodyPr>
          <a:lstStyle/>
          <a:p>
            <a:pPr marL="12700">
              <a:spcBef>
                <a:spcPts val="470"/>
              </a:spcBef>
            </a:pPr>
            <a:r>
              <a:rPr lang="ru-RU" sz="2000" spc="-90" dirty="0" smtClean="0">
                <a:solidFill>
                  <a:prstClr val="black"/>
                </a:solidFill>
                <a:latin typeface="Arial"/>
                <a:cs typeface="Arial"/>
              </a:rPr>
              <a:t>        </a:t>
            </a:r>
            <a:r>
              <a:rPr sz="2000" spc="-90" dirty="0" err="1" smtClean="0">
                <a:solidFill>
                  <a:prstClr val="black"/>
                </a:solidFill>
                <a:latin typeface="Arial"/>
                <a:cs typeface="Arial"/>
              </a:rPr>
              <a:t>Р</a:t>
            </a:r>
            <a:r>
              <a:rPr sz="2000" dirty="0" err="1" smtClean="0">
                <a:solidFill>
                  <a:prstClr val="black"/>
                </a:solidFill>
                <a:latin typeface="Arial"/>
                <a:cs typeface="Arial"/>
              </a:rPr>
              <a:t>е</a:t>
            </a:r>
            <a:r>
              <a:rPr sz="2000" spc="20" dirty="0" err="1" smtClean="0">
                <a:solidFill>
                  <a:prstClr val="black"/>
                </a:solidFill>
                <a:latin typeface="Arial"/>
                <a:cs typeface="Arial"/>
              </a:rPr>
              <a:t>к</a:t>
            </a:r>
            <a:r>
              <a:rPr sz="2000" dirty="0" err="1" smtClean="0">
                <a:solidFill>
                  <a:prstClr val="black"/>
                </a:solidFill>
                <a:latin typeface="Arial"/>
                <a:cs typeface="Arial"/>
              </a:rPr>
              <a:t>омендаци</a:t>
            </a:r>
            <a:r>
              <a:rPr sz="2000" spc="-5" dirty="0" err="1" smtClean="0">
                <a:solidFill>
                  <a:prstClr val="black"/>
                </a:solidFill>
                <a:latin typeface="Arial"/>
                <a:cs typeface="Arial"/>
              </a:rPr>
              <a:t>и</a:t>
            </a:r>
            <a:r>
              <a:rPr sz="2000" dirty="0">
                <a:solidFill>
                  <a:prstClr val="black"/>
                </a:solidFill>
                <a:latin typeface="Arial"/>
                <a:cs typeface="Arial"/>
              </a:rPr>
              <a:t>:</a:t>
            </a:r>
          </a:p>
          <a:p>
            <a:pPr marL="469900">
              <a:spcBef>
                <a:spcPts val="439"/>
              </a:spcBef>
            </a:pPr>
            <a:r>
              <a:rPr spc="15" smtClean="0">
                <a:solidFill>
                  <a:prstClr val="black"/>
                </a:solidFill>
                <a:latin typeface="Arial"/>
                <a:cs typeface="Arial"/>
              </a:rPr>
              <a:t> </a:t>
            </a:r>
            <a:r>
              <a:rPr dirty="0">
                <a:solidFill>
                  <a:prstClr val="black"/>
                </a:solidFill>
                <a:latin typeface="Arial"/>
                <a:cs typeface="Arial"/>
              </a:rPr>
              <a:t>вы</a:t>
            </a:r>
            <a:r>
              <a:rPr spc="5" dirty="0">
                <a:solidFill>
                  <a:prstClr val="black"/>
                </a:solidFill>
                <a:latin typeface="Arial"/>
                <a:cs typeface="Arial"/>
              </a:rPr>
              <a:t>д</a:t>
            </a:r>
            <a:r>
              <a:rPr spc="-65" dirty="0">
                <a:solidFill>
                  <a:prstClr val="black"/>
                </a:solidFill>
                <a:latin typeface="Arial"/>
                <a:cs typeface="Arial"/>
              </a:rPr>
              <a:t>е</a:t>
            </a:r>
            <a:r>
              <a:rPr spc="5" dirty="0">
                <a:solidFill>
                  <a:prstClr val="black"/>
                </a:solidFill>
                <a:latin typeface="Arial"/>
                <a:cs typeface="Arial"/>
              </a:rPr>
              <a:t>л</a:t>
            </a:r>
            <a:r>
              <a:rPr dirty="0">
                <a:solidFill>
                  <a:prstClr val="black"/>
                </a:solidFill>
                <a:latin typeface="Arial"/>
                <a:cs typeface="Arial"/>
              </a:rPr>
              <a:t>ять в </a:t>
            </a:r>
            <a:r>
              <a:rPr spc="-40" dirty="0">
                <a:solidFill>
                  <a:prstClr val="black"/>
                </a:solidFill>
                <a:latin typeface="Arial"/>
                <a:cs typeface="Arial"/>
              </a:rPr>
              <a:t>о</a:t>
            </a:r>
            <a:r>
              <a:rPr spc="-60" dirty="0">
                <a:solidFill>
                  <a:prstClr val="black"/>
                </a:solidFill>
                <a:latin typeface="Arial"/>
                <a:cs typeface="Arial"/>
              </a:rPr>
              <a:t>т</a:t>
            </a:r>
            <a:r>
              <a:rPr spc="5" dirty="0">
                <a:solidFill>
                  <a:prstClr val="black"/>
                </a:solidFill>
                <a:latin typeface="Arial"/>
                <a:cs typeface="Arial"/>
              </a:rPr>
              <a:t>д</a:t>
            </a:r>
            <a:r>
              <a:rPr spc="-65" dirty="0">
                <a:solidFill>
                  <a:prstClr val="black"/>
                </a:solidFill>
                <a:latin typeface="Arial"/>
                <a:cs typeface="Arial"/>
              </a:rPr>
              <a:t>е</a:t>
            </a:r>
            <a:r>
              <a:rPr spc="5" dirty="0">
                <a:solidFill>
                  <a:prstClr val="black"/>
                </a:solidFill>
                <a:latin typeface="Arial"/>
                <a:cs typeface="Arial"/>
              </a:rPr>
              <a:t>л</a:t>
            </a:r>
            <a:r>
              <a:rPr dirty="0">
                <a:solidFill>
                  <a:prstClr val="black"/>
                </a:solidFill>
                <a:latin typeface="Arial"/>
                <a:cs typeface="Arial"/>
              </a:rPr>
              <a:t>ьные </a:t>
            </a:r>
            <a:r>
              <a:rPr spc="30" dirty="0">
                <a:solidFill>
                  <a:prstClr val="black"/>
                </a:solidFill>
                <a:latin typeface="Arial"/>
                <a:cs typeface="Arial"/>
              </a:rPr>
              <a:t>л</a:t>
            </a:r>
            <a:r>
              <a:rPr spc="-45" dirty="0">
                <a:solidFill>
                  <a:prstClr val="black"/>
                </a:solidFill>
                <a:latin typeface="Arial"/>
                <a:cs typeface="Arial"/>
              </a:rPr>
              <a:t>о</a:t>
            </a:r>
            <a:r>
              <a:rPr dirty="0">
                <a:solidFill>
                  <a:prstClr val="black"/>
                </a:solidFill>
                <a:latin typeface="Arial"/>
                <a:cs typeface="Arial"/>
              </a:rPr>
              <a:t>т</a:t>
            </a:r>
            <a:r>
              <a:rPr spc="25" dirty="0">
                <a:solidFill>
                  <a:prstClr val="black"/>
                </a:solidFill>
                <a:latin typeface="Arial"/>
                <a:cs typeface="Arial"/>
              </a:rPr>
              <a:t>ы</a:t>
            </a:r>
            <a:r>
              <a:rPr dirty="0">
                <a:solidFill>
                  <a:prstClr val="black"/>
                </a:solidFill>
                <a:latin typeface="Arial"/>
                <a:cs typeface="Arial"/>
              </a:rPr>
              <a:t>;</a:t>
            </a:r>
          </a:p>
          <a:p>
            <a:pPr marL="469900">
              <a:spcBef>
                <a:spcPts val="430"/>
              </a:spcBef>
            </a:pPr>
            <a:r>
              <a:rPr spc="-10" dirty="0">
                <a:solidFill>
                  <a:prstClr val="black"/>
                </a:solidFill>
                <a:latin typeface="Arial"/>
                <a:cs typeface="Arial"/>
              </a:rPr>
              <a:t>•</a:t>
            </a:r>
            <a:r>
              <a:rPr dirty="0">
                <a:solidFill>
                  <a:prstClr val="black"/>
                </a:solidFill>
                <a:latin typeface="Arial"/>
                <a:cs typeface="Arial"/>
              </a:rPr>
              <a:t>ЛП из</a:t>
            </a:r>
            <a:r>
              <a:rPr spc="-10" dirty="0">
                <a:solidFill>
                  <a:prstClr val="black"/>
                </a:solidFill>
                <a:latin typeface="Arial"/>
                <a:cs typeface="Arial"/>
              </a:rPr>
              <a:t> </a:t>
            </a:r>
            <a:r>
              <a:rPr spc="5" dirty="0">
                <a:solidFill>
                  <a:prstClr val="black"/>
                </a:solidFill>
                <a:latin typeface="Arial"/>
                <a:cs typeface="Arial"/>
              </a:rPr>
              <a:t>Ж</a:t>
            </a:r>
            <a:r>
              <a:rPr dirty="0">
                <a:solidFill>
                  <a:prstClr val="black"/>
                </a:solidFill>
                <a:latin typeface="Arial"/>
                <a:cs typeface="Arial"/>
              </a:rPr>
              <a:t>Н</a:t>
            </a:r>
            <a:r>
              <a:rPr spc="-30" dirty="0">
                <a:solidFill>
                  <a:prstClr val="black"/>
                </a:solidFill>
                <a:latin typeface="Arial"/>
                <a:cs typeface="Arial"/>
              </a:rPr>
              <a:t>В</a:t>
            </a:r>
            <a:r>
              <a:rPr dirty="0">
                <a:solidFill>
                  <a:prstClr val="black"/>
                </a:solidFill>
                <a:latin typeface="Arial"/>
                <a:cs typeface="Arial"/>
              </a:rPr>
              <a:t>ЛП</a:t>
            </a:r>
            <a:r>
              <a:rPr spc="10" dirty="0">
                <a:solidFill>
                  <a:prstClr val="black"/>
                </a:solidFill>
                <a:latin typeface="Arial"/>
                <a:cs typeface="Arial"/>
              </a:rPr>
              <a:t> </a:t>
            </a:r>
            <a:r>
              <a:rPr dirty="0">
                <a:solidFill>
                  <a:prstClr val="black"/>
                </a:solidFill>
                <a:latin typeface="Arial"/>
                <a:cs typeface="Arial"/>
              </a:rPr>
              <a:t>за</a:t>
            </a:r>
            <a:r>
              <a:rPr spc="25" dirty="0">
                <a:solidFill>
                  <a:prstClr val="black"/>
                </a:solidFill>
                <a:latin typeface="Arial"/>
                <a:cs typeface="Arial"/>
              </a:rPr>
              <a:t>к</a:t>
            </a:r>
            <a:r>
              <a:rPr spc="-25" dirty="0">
                <a:solidFill>
                  <a:prstClr val="black"/>
                </a:solidFill>
                <a:latin typeface="Arial"/>
                <a:cs typeface="Arial"/>
              </a:rPr>
              <a:t>у</a:t>
            </a:r>
            <a:r>
              <a:rPr dirty="0">
                <a:solidFill>
                  <a:prstClr val="black"/>
                </a:solidFill>
                <a:latin typeface="Arial"/>
                <a:cs typeface="Arial"/>
              </a:rPr>
              <a:t>п</a:t>
            </a:r>
            <a:r>
              <a:rPr spc="-45" dirty="0">
                <a:solidFill>
                  <a:prstClr val="black"/>
                </a:solidFill>
                <a:latin typeface="Arial"/>
                <a:cs typeface="Arial"/>
              </a:rPr>
              <a:t>а</a:t>
            </a:r>
            <a:r>
              <a:rPr dirty="0">
                <a:solidFill>
                  <a:prstClr val="black"/>
                </a:solidFill>
                <a:latin typeface="Arial"/>
                <a:cs typeface="Arial"/>
              </a:rPr>
              <a:t>ть</a:t>
            </a:r>
            <a:r>
              <a:rPr spc="15" dirty="0">
                <a:solidFill>
                  <a:prstClr val="black"/>
                </a:solidFill>
                <a:latin typeface="Arial"/>
                <a:cs typeface="Arial"/>
              </a:rPr>
              <a:t> </a:t>
            </a:r>
            <a:r>
              <a:rPr spc="-45" dirty="0">
                <a:solidFill>
                  <a:prstClr val="black"/>
                </a:solidFill>
                <a:latin typeface="Arial"/>
                <a:cs typeface="Arial"/>
              </a:rPr>
              <a:t>о</a:t>
            </a:r>
            <a:r>
              <a:rPr spc="-60" dirty="0">
                <a:solidFill>
                  <a:prstClr val="black"/>
                </a:solidFill>
                <a:latin typeface="Arial"/>
                <a:cs typeface="Arial"/>
              </a:rPr>
              <a:t>т</a:t>
            </a:r>
            <a:r>
              <a:rPr spc="5" dirty="0">
                <a:solidFill>
                  <a:prstClr val="black"/>
                </a:solidFill>
                <a:latin typeface="Arial"/>
                <a:cs typeface="Arial"/>
              </a:rPr>
              <a:t>д</a:t>
            </a:r>
            <a:r>
              <a:rPr spc="-65" dirty="0">
                <a:solidFill>
                  <a:prstClr val="black"/>
                </a:solidFill>
                <a:latin typeface="Arial"/>
                <a:cs typeface="Arial"/>
              </a:rPr>
              <a:t>е</a:t>
            </a:r>
            <a:r>
              <a:rPr spc="5" dirty="0">
                <a:solidFill>
                  <a:prstClr val="black"/>
                </a:solidFill>
                <a:latin typeface="Arial"/>
                <a:cs typeface="Arial"/>
              </a:rPr>
              <a:t>л</a:t>
            </a:r>
            <a:r>
              <a:rPr dirty="0">
                <a:solidFill>
                  <a:prstClr val="black"/>
                </a:solidFill>
                <a:latin typeface="Arial"/>
                <a:cs typeface="Arial"/>
              </a:rPr>
              <a:t>ьн</a:t>
            </a:r>
            <a:r>
              <a:rPr spc="10" dirty="0">
                <a:solidFill>
                  <a:prstClr val="black"/>
                </a:solidFill>
                <a:latin typeface="Arial"/>
                <a:cs typeface="Arial"/>
              </a:rPr>
              <a:t>о</a:t>
            </a:r>
            <a:r>
              <a:rPr dirty="0">
                <a:solidFill>
                  <a:prstClr val="black"/>
                </a:solidFill>
                <a:latin typeface="Arial"/>
                <a:cs typeface="Arial"/>
              </a:rPr>
              <a:t>;</a:t>
            </a:r>
          </a:p>
          <a:p>
            <a:pPr marL="469900">
              <a:spcBef>
                <a:spcPts val="434"/>
              </a:spcBef>
            </a:pPr>
            <a:r>
              <a:rPr spc="-10" dirty="0">
                <a:solidFill>
                  <a:prstClr val="black"/>
                </a:solidFill>
                <a:latin typeface="Arial"/>
                <a:cs typeface="Arial"/>
              </a:rPr>
              <a:t>•</a:t>
            </a:r>
            <a:r>
              <a:rPr dirty="0">
                <a:solidFill>
                  <a:prstClr val="black"/>
                </a:solidFill>
                <a:latin typeface="Arial"/>
                <a:cs typeface="Arial"/>
              </a:rPr>
              <a:t>п</a:t>
            </a:r>
            <a:r>
              <a:rPr spc="-10" dirty="0">
                <a:solidFill>
                  <a:prstClr val="black"/>
                </a:solidFill>
                <a:latin typeface="Arial"/>
                <a:cs typeface="Arial"/>
              </a:rPr>
              <a:t>р</a:t>
            </a:r>
            <a:r>
              <a:rPr dirty="0">
                <a:solidFill>
                  <a:prstClr val="black"/>
                </a:solidFill>
                <a:latin typeface="Arial"/>
                <a:cs typeface="Arial"/>
              </a:rPr>
              <a:t>и</a:t>
            </a:r>
            <a:r>
              <a:rPr spc="-10" dirty="0">
                <a:solidFill>
                  <a:prstClr val="black"/>
                </a:solidFill>
                <a:latin typeface="Arial"/>
                <a:cs typeface="Arial"/>
              </a:rPr>
              <a:t> </a:t>
            </a:r>
            <a:r>
              <a:rPr dirty="0">
                <a:solidFill>
                  <a:prstClr val="black"/>
                </a:solidFill>
                <a:latin typeface="Arial"/>
                <a:cs typeface="Arial"/>
              </a:rPr>
              <a:t>не</a:t>
            </a:r>
            <a:r>
              <a:rPr spc="-10" dirty="0">
                <a:solidFill>
                  <a:prstClr val="black"/>
                </a:solidFill>
                <a:latin typeface="Arial"/>
                <a:cs typeface="Arial"/>
              </a:rPr>
              <a:t>о</a:t>
            </a:r>
            <a:r>
              <a:rPr spc="-60" dirty="0">
                <a:solidFill>
                  <a:prstClr val="black"/>
                </a:solidFill>
                <a:latin typeface="Arial"/>
                <a:cs typeface="Arial"/>
              </a:rPr>
              <a:t>б</a:t>
            </a:r>
            <a:r>
              <a:rPr spc="-40" dirty="0">
                <a:solidFill>
                  <a:prstClr val="black"/>
                </a:solidFill>
                <a:latin typeface="Arial"/>
                <a:cs typeface="Arial"/>
              </a:rPr>
              <a:t>х</a:t>
            </a:r>
            <a:r>
              <a:rPr spc="-45" dirty="0">
                <a:solidFill>
                  <a:prstClr val="black"/>
                </a:solidFill>
                <a:latin typeface="Arial"/>
                <a:cs typeface="Arial"/>
              </a:rPr>
              <a:t>о</a:t>
            </a:r>
            <a:r>
              <a:rPr spc="5" dirty="0">
                <a:solidFill>
                  <a:prstClr val="black"/>
                </a:solidFill>
                <a:latin typeface="Arial"/>
                <a:cs typeface="Arial"/>
              </a:rPr>
              <a:t>д</a:t>
            </a:r>
            <a:r>
              <a:rPr dirty="0">
                <a:solidFill>
                  <a:prstClr val="black"/>
                </a:solidFill>
                <a:latin typeface="Arial"/>
                <a:cs typeface="Arial"/>
              </a:rPr>
              <a:t>им</a:t>
            </a:r>
            <a:r>
              <a:rPr spc="-10" dirty="0">
                <a:solidFill>
                  <a:prstClr val="black"/>
                </a:solidFill>
                <a:latin typeface="Arial"/>
                <a:cs typeface="Arial"/>
              </a:rPr>
              <a:t>о</a:t>
            </a:r>
            <a:r>
              <a:rPr dirty="0">
                <a:solidFill>
                  <a:prstClr val="black"/>
                </a:solidFill>
                <a:latin typeface="Arial"/>
                <a:cs typeface="Arial"/>
              </a:rPr>
              <a:t>сти</a:t>
            </a:r>
            <a:r>
              <a:rPr spc="-10" dirty="0">
                <a:solidFill>
                  <a:prstClr val="black"/>
                </a:solidFill>
                <a:latin typeface="Arial"/>
                <a:cs typeface="Arial"/>
              </a:rPr>
              <a:t> </a:t>
            </a:r>
            <a:r>
              <a:rPr dirty="0">
                <a:solidFill>
                  <a:prstClr val="black"/>
                </a:solidFill>
                <a:latin typeface="Arial"/>
                <a:cs typeface="Arial"/>
              </a:rPr>
              <a:t>за</a:t>
            </a:r>
            <a:r>
              <a:rPr spc="25" dirty="0">
                <a:solidFill>
                  <a:prstClr val="black"/>
                </a:solidFill>
                <a:latin typeface="Arial"/>
                <a:cs typeface="Arial"/>
              </a:rPr>
              <a:t>к</a:t>
            </a:r>
            <a:r>
              <a:rPr spc="-25" dirty="0">
                <a:solidFill>
                  <a:prstClr val="black"/>
                </a:solidFill>
                <a:latin typeface="Arial"/>
                <a:cs typeface="Arial"/>
              </a:rPr>
              <a:t>у</a:t>
            </a:r>
            <a:r>
              <a:rPr dirty="0">
                <a:solidFill>
                  <a:prstClr val="black"/>
                </a:solidFill>
                <a:latin typeface="Arial"/>
                <a:cs typeface="Arial"/>
              </a:rPr>
              <a:t>пки</a:t>
            </a:r>
            <a:r>
              <a:rPr spc="15" dirty="0">
                <a:solidFill>
                  <a:prstClr val="black"/>
                </a:solidFill>
                <a:latin typeface="Arial"/>
                <a:cs typeface="Arial"/>
              </a:rPr>
              <a:t> </a:t>
            </a:r>
            <a:r>
              <a:rPr dirty="0">
                <a:solidFill>
                  <a:prstClr val="black"/>
                </a:solidFill>
                <a:latin typeface="Arial"/>
                <a:cs typeface="Arial"/>
              </a:rPr>
              <a:t>«ин</a:t>
            </a:r>
            <a:r>
              <a:rPr spc="-10" dirty="0">
                <a:solidFill>
                  <a:prstClr val="black"/>
                </a:solidFill>
                <a:latin typeface="Arial"/>
                <a:cs typeface="Arial"/>
              </a:rPr>
              <a:t>о</a:t>
            </a:r>
            <a:r>
              <a:rPr dirty="0">
                <a:solidFill>
                  <a:prstClr val="black"/>
                </a:solidFill>
                <a:latin typeface="Arial"/>
                <a:cs typeface="Arial"/>
              </a:rPr>
              <a:t>стр</a:t>
            </a:r>
            <a:r>
              <a:rPr spc="-10" dirty="0">
                <a:solidFill>
                  <a:prstClr val="black"/>
                </a:solidFill>
                <a:latin typeface="Arial"/>
                <a:cs typeface="Arial"/>
              </a:rPr>
              <a:t>а</a:t>
            </a:r>
            <a:r>
              <a:rPr dirty="0">
                <a:solidFill>
                  <a:prstClr val="black"/>
                </a:solidFill>
                <a:latin typeface="Arial"/>
                <a:cs typeface="Arial"/>
              </a:rPr>
              <a:t>нно</a:t>
            </a:r>
            <a:r>
              <a:rPr spc="-35" dirty="0">
                <a:solidFill>
                  <a:prstClr val="black"/>
                </a:solidFill>
                <a:latin typeface="Arial"/>
                <a:cs typeface="Arial"/>
              </a:rPr>
              <a:t>г</a:t>
            </a:r>
            <a:r>
              <a:rPr dirty="0">
                <a:solidFill>
                  <a:prstClr val="black"/>
                </a:solidFill>
                <a:latin typeface="Arial"/>
                <a:cs typeface="Arial"/>
              </a:rPr>
              <a:t>о»</a:t>
            </a:r>
            <a:r>
              <a:rPr spc="25" dirty="0">
                <a:solidFill>
                  <a:prstClr val="black"/>
                </a:solidFill>
                <a:latin typeface="Arial"/>
                <a:cs typeface="Arial"/>
              </a:rPr>
              <a:t> </a:t>
            </a:r>
            <a:r>
              <a:rPr dirty="0">
                <a:solidFill>
                  <a:prstClr val="black"/>
                </a:solidFill>
                <a:latin typeface="Arial"/>
                <a:cs typeface="Arial"/>
              </a:rPr>
              <a:t>–</a:t>
            </a:r>
            <a:r>
              <a:rPr spc="-5" dirty="0">
                <a:solidFill>
                  <a:prstClr val="black"/>
                </a:solidFill>
                <a:latin typeface="Arial"/>
                <a:cs typeface="Arial"/>
              </a:rPr>
              <a:t> </a:t>
            </a:r>
            <a:r>
              <a:rPr dirty="0">
                <a:solidFill>
                  <a:prstClr val="black"/>
                </a:solidFill>
                <a:latin typeface="Arial"/>
                <a:cs typeface="Arial"/>
              </a:rPr>
              <a:t>вы</a:t>
            </a:r>
            <a:r>
              <a:rPr spc="5" dirty="0">
                <a:solidFill>
                  <a:prstClr val="black"/>
                </a:solidFill>
                <a:latin typeface="Arial"/>
                <a:cs typeface="Arial"/>
              </a:rPr>
              <a:t>д</a:t>
            </a:r>
            <a:r>
              <a:rPr spc="-65" dirty="0">
                <a:solidFill>
                  <a:prstClr val="black"/>
                </a:solidFill>
                <a:latin typeface="Arial"/>
                <a:cs typeface="Arial"/>
              </a:rPr>
              <a:t>е</a:t>
            </a:r>
            <a:r>
              <a:rPr spc="5" dirty="0">
                <a:solidFill>
                  <a:prstClr val="black"/>
                </a:solidFill>
                <a:latin typeface="Arial"/>
                <a:cs typeface="Arial"/>
              </a:rPr>
              <a:t>л</a:t>
            </a:r>
            <a:r>
              <a:rPr dirty="0">
                <a:solidFill>
                  <a:prstClr val="black"/>
                </a:solidFill>
                <a:latin typeface="Arial"/>
                <a:cs typeface="Arial"/>
              </a:rPr>
              <a:t>ять</a:t>
            </a:r>
            <a:r>
              <a:rPr spc="-15" dirty="0">
                <a:solidFill>
                  <a:prstClr val="black"/>
                </a:solidFill>
                <a:latin typeface="Arial"/>
                <a:cs typeface="Arial"/>
              </a:rPr>
              <a:t> </a:t>
            </a:r>
            <a:r>
              <a:rPr spc="-45" dirty="0">
                <a:solidFill>
                  <a:prstClr val="black"/>
                </a:solidFill>
                <a:latin typeface="Arial"/>
                <a:cs typeface="Arial"/>
              </a:rPr>
              <a:t>о</a:t>
            </a:r>
            <a:r>
              <a:rPr spc="-60" dirty="0">
                <a:solidFill>
                  <a:prstClr val="black"/>
                </a:solidFill>
                <a:latin typeface="Arial"/>
                <a:cs typeface="Arial"/>
              </a:rPr>
              <a:t>т</a:t>
            </a:r>
            <a:r>
              <a:rPr spc="5" dirty="0">
                <a:solidFill>
                  <a:prstClr val="black"/>
                </a:solidFill>
                <a:latin typeface="Arial"/>
                <a:cs typeface="Arial"/>
              </a:rPr>
              <a:t>д</a:t>
            </a:r>
            <a:r>
              <a:rPr spc="-65" dirty="0">
                <a:solidFill>
                  <a:prstClr val="black"/>
                </a:solidFill>
                <a:latin typeface="Arial"/>
                <a:cs typeface="Arial"/>
              </a:rPr>
              <a:t>е</a:t>
            </a:r>
            <a:r>
              <a:rPr spc="5" dirty="0">
                <a:solidFill>
                  <a:prstClr val="black"/>
                </a:solidFill>
                <a:latin typeface="Arial"/>
                <a:cs typeface="Arial"/>
              </a:rPr>
              <a:t>л</a:t>
            </a:r>
            <a:r>
              <a:rPr dirty="0">
                <a:solidFill>
                  <a:prstClr val="black"/>
                </a:solidFill>
                <a:latin typeface="Arial"/>
                <a:cs typeface="Arial"/>
              </a:rPr>
              <a:t>ьн</a:t>
            </a:r>
            <a:r>
              <a:rPr spc="5" dirty="0">
                <a:solidFill>
                  <a:prstClr val="black"/>
                </a:solidFill>
                <a:latin typeface="Arial"/>
                <a:cs typeface="Arial"/>
              </a:rPr>
              <a:t>о</a:t>
            </a:r>
            <a:r>
              <a:rPr dirty="0">
                <a:solidFill>
                  <a:prstClr val="black"/>
                </a:solidFill>
                <a:latin typeface="Arial"/>
                <a:cs typeface="Arial"/>
              </a:rPr>
              <a:t>;</a:t>
            </a:r>
          </a:p>
          <a:p>
            <a:pPr>
              <a:spcBef>
                <a:spcPts val="16"/>
              </a:spcBef>
            </a:pPr>
            <a:endParaRPr sz="2650" dirty="0">
              <a:solidFill>
                <a:prstClr val="black"/>
              </a:solidFill>
              <a:latin typeface="Times New Roman"/>
              <a:cs typeface="Times New Roman"/>
            </a:endParaRPr>
          </a:p>
          <a:p>
            <a:pPr marL="355600" marR="118745" indent="-342900">
              <a:buFont typeface="Wingdings"/>
              <a:buChar char=""/>
              <a:tabLst>
                <a:tab pos="355600" algn="l"/>
              </a:tabLst>
            </a:pPr>
            <a:r>
              <a:rPr sz="2000" dirty="0">
                <a:solidFill>
                  <a:prstClr val="black"/>
                </a:solidFill>
                <a:latin typeface="Arial"/>
                <a:cs typeface="Arial"/>
              </a:rPr>
              <a:t>При</a:t>
            </a:r>
            <a:r>
              <a:rPr sz="2000" spc="-35" dirty="0">
                <a:solidFill>
                  <a:prstClr val="black"/>
                </a:solidFill>
                <a:latin typeface="Arial"/>
                <a:cs typeface="Arial"/>
              </a:rPr>
              <a:t> </a:t>
            </a:r>
            <a:r>
              <a:rPr sz="2000" dirty="0">
                <a:solidFill>
                  <a:prstClr val="black"/>
                </a:solidFill>
                <a:latin typeface="Arial"/>
                <a:cs typeface="Arial"/>
              </a:rPr>
              <a:t>ра</a:t>
            </a:r>
            <a:r>
              <a:rPr sz="2000" spc="5" dirty="0">
                <a:solidFill>
                  <a:prstClr val="black"/>
                </a:solidFill>
                <a:latin typeface="Arial"/>
                <a:cs typeface="Arial"/>
              </a:rPr>
              <a:t>с</a:t>
            </a:r>
            <a:r>
              <a:rPr sz="2000" dirty="0">
                <a:solidFill>
                  <a:prstClr val="black"/>
                </a:solidFill>
                <a:latin typeface="Arial"/>
                <a:cs typeface="Arial"/>
              </a:rPr>
              <a:t>с</a:t>
            </a:r>
            <a:r>
              <a:rPr sz="2000" spc="5" dirty="0">
                <a:solidFill>
                  <a:prstClr val="black"/>
                </a:solidFill>
                <a:latin typeface="Arial"/>
                <a:cs typeface="Arial"/>
              </a:rPr>
              <a:t>м</a:t>
            </a:r>
            <a:r>
              <a:rPr sz="2000" spc="-50" dirty="0">
                <a:solidFill>
                  <a:prstClr val="black"/>
                </a:solidFill>
                <a:latin typeface="Arial"/>
                <a:cs typeface="Arial"/>
              </a:rPr>
              <a:t>о</a:t>
            </a:r>
            <a:r>
              <a:rPr sz="2000" dirty="0">
                <a:solidFill>
                  <a:prstClr val="black"/>
                </a:solidFill>
                <a:latin typeface="Arial"/>
                <a:cs typeface="Arial"/>
              </a:rPr>
              <a:t>трен</a:t>
            </a:r>
            <a:r>
              <a:rPr sz="2000" spc="-10" dirty="0">
                <a:solidFill>
                  <a:prstClr val="black"/>
                </a:solidFill>
                <a:latin typeface="Arial"/>
                <a:cs typeface="Arial"/>
              </a:rPr>
              <a:t>и</a:t>
            </a:r>
            <a:r>
              <a:rPr sz="2000" dirty="0">
                <a:solidFill>
                  <a:prstClr val="black"/>
                </a:solidFill>
                <a:latin typeface="Arial"/>
                <a:cs typeface="Arial"/>
              </a:rPr>
              <a:t>и</a:t>
            </a:r>
            <a:r>
              <a:rPr sz="2000" spc="-60" dirty="0">
                <a:solidFill>
                  <a:prstClr val="black"/>
                </a:solidFill>
                <a:latin typeface="Arial"/>
                <a:cs typeface="Arial"/>
              </a:rPr>
              <a:t> </a:t>
            </a:r>
            <a:r>
              <a:rPr sz="2000" dirty="0">
                <a:solidFill>
                  <a:prstClr val="black"/>
                </a:solidFill>
                <a:latin typeface="Arial"/>
                <a:cs typeface="Arial"/>
              </a:rPr>
              <a:t>зая</a:t>
            </a:r>
            <a:r>
              <a:rPr sz="2000" spc="-25" dirty="0">
                <a:solidFill>
                  <a:prstClr val="black"/>
                </a:solidFill>
                <a:latin typeface="Arial"/>
                <a:cs typeface="Arial"/>
              </a:rPr>
              <a:t>в</a:t>
            </a:r>
            <a:r>
              <a:rPr sz="2000" dirty="0">
                <a:solidFill>
                  <a:prstClr val="black"/>
                </a:solidFill>
                <a:latin typeface="Arial"/>
                <a:cs typeface="Arial"/>
              </a:rPr>
              <a:t>ок</a:t>
            </a:r>
            <a:r>
              <a:rPr sz="2000" spc="-20" dirty="0">
                <a:solidFill>
                  <a:prstClr val="black"/>
                </a:solidFill>
                <a:latin typeface="Arial"/>
                <a:cs typeface="Arial"/>
              </a:rPr>
              <a:t> </a:t>
            </a:r>
            <a:r>
              <a:rPr sz="2000" dirty="0">
                <a:solidFill>
                  <a:prstClr val="black"/>
                </a:solidFill>
                <a:latin typeface="Arial"/>
                <a:cs typeface="Arial"/>
              </a:rPr>
              <a:t>сл</a:t>
            </a:r>
            <a:r>
              <a:rPr sz="2000" spc="-45" dirty="0">
                <a:solidFill>
                  <a:prstClr val="black"/>
                </a:solidFill>
                <a:latin typeface="Arial"/>
                <a:cs typeface="Arial"/>
              </a:rPr>
              <a:t>е</a:t>
            </a:r>
            <a:r>
              <a:rPr sz="2000" dirty="0">
                <a:solidFill>
                  <a:prstClr val="black"/>
                </a:solidFill>
                <a:latin typeface="Arial"/>
                <a:cs typeface="Arial"/>
              </a:rPr>
              <a:t>д</a:t>
            </a:r>
            <a:r>
              <a:rPr sz="2000" spc="-35" dirty="0">
                <a:solidFill>
                  <a:prstClr val="black"/>
                </a:solidFill>
                <a:latin typeface="Arial"/>
                <a:cs typeface="Arial"/>
              </a:rPr>
              <a:t>у</a:t>
            </a:r>
            <a:r>
              <a:rPr sz="2000" spc="-75" dirty="0">
                <a:solidFill>
                  <a:prstClr val="black"/>
                </a:solidFill>
                <a:latin typeface="Arial"/>
                <a:cs typeface="Arial"/>
              </a:rPr>
              <a:t>е</a:t>
            </a:r>
            <a:r>
              <a:rPr sz="2000" dirty="0">
                <a:solidFill>
                  <a:prstClr val="black"/>
                </a:solidFill>
                <a:latin typeface="Arial"/>
                <a:cs typeface="Arial"/>
              </a:rPr>
              <a:t>т</a:t>
            </a:r>
            <a:r>
              <a:rPr sz="2000" spc="-25" dirty="0">
                <a:solidFill>
                  <a:prstClr val="black"/>
                </a:solidFill>
                <a:latin typeface="Arial"/>
                <a:cs typeface="Arial"/>
              </a:rPr>
              <a:t> </a:t>
            </a:r>
            <a:r>
              <a:rPr sz="2000" spc="25" dirty="0">
                <a:solidFill>
                  <a:prstClr val="black"/>
                </a:solidFill>
                <a:latin typeface="Arial"/>
                <a:cs typeface="Arial"/>
              </a:rPr>
              <a:t>с</a:t>
            </a:r>
            <a:r>
              <a:rPr sz="2000" dirty="0">
                <a:solidFill>
                  <a:prstClr val="black"/>
                </a:solidFill>
                <a:latin typeface="Arial"/>
                <a:cs typeface="Arial"/>
              </a:rPr>
              <a:t>опос</a:t>
            </a:r>
            <a:r>
              <a:rPr sz="2000" spc="-30" dirty="0">
                <a:solidFill>
                  <a:prstClr val="black"/>
                </a:solidFill>
                <a:latin typeface="Arial"/>
                <a:cs typeface="Arial"/>
              </a:rPr>
              <a:t>т</a:t>
            </a:r>
            <a:r>
              <a:rPr sz="2000" dirty="0">
                <a:solidFill>
                  <a:prstClr val="black"/>
                </a:solidFill>
                <a:latin typeface="Arial"/>
                <a:cs typeface="Arial"/>
              </a:rPr>
              <a:t>авить</a:t>
            </a:r>
            <a:r>
              <a:rPr sz="2000" spc="-45" dirty="0">
                <a:solidFill>
                  <a:prstClr val="black"/>
                </a:solidFill>
                <a:latin typeface="Arial"/>
                <a:cs typeface="Arial"/>
              </a:rPr>
              <a:t> </a:t>
            </a:r>
            <a:r>
              <a:rPr sz="2000" dirty="0">
                <a:solidFill>
                  <a:prstClr val="black"/>
                </a:solidFill>
                <a:latin typeface="Arial"/>
                <a:cs typeface="Arial"/>
              </a:rPr>
              <a:t>страну</a:t>
            </a:r>
            <a:r>
              <a:rPr sz="2000" spc="-25"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роис</a:t>
            </a:r>
            <a:r>
              <a:rPr sz="2000" spc="-25" dirty="0">
                <a:solidFill>
                  <a:prstClr val="black"/>
                </a:solidFill>
                <a:latin typeface="Arial"/>
                <a:cs typeface="Arial"/>
              </a:rPr>
              <a:t>хо</a:t>
            </a:r>
            <a:r>
              <a:rPr sz="2000" dirty="0">
                <a:solidFill>
                  <a:prstClr val="black"/>
                </a:solidFill>
                <a:latin typeface="Arial"/>
                <a:cs typeface="Arial"/>
              </a:rPr>
              <a:t>ждения в:</a:t>
            </a:r>
          </a:p>
          <a:p>
            <a:pPr marL="611505" lvl="1" indent="-141605">
              <a:spcBef>
                <a:spcPts val="440"/>
              </a:spcBef>
              <a:buFont typeface="Arial"/>
              <a:buChar char="•"/>
              <a:tabLst>
                <a:tab pos="612140" algn="l"/>
              </a:tabLst>
            </a:pPr>
            <a:r>
              <a:rPr dirty="0">
                <a:solidFill>
                  <a:prstClr val="black"/>
                </a:solidFill>
                <a:latin typeface="Arial"/>
                <a:cs typeface="Arial"/>
              </a:rPr>
              <a:t>1 ч</a:t>
            </a:r>
            <a:r>
              <a:rPr spc="-10" dirty="0">
                <a:solidFill>
                  <a:prstClr val="black"/>
                </a:solidFill>
                <a:latin typeface="Arial"/>
                <a:cs typeface="Arial"/>
              </a:rPr>
              <a:t>а</a:t>
            </a:r>
            <a:r>
              <a:rPr dirty="0">
                <a:solidFill>
                  <a:prstClr val="black"/>
                </a:solidFill>
                <a:latin typeface="Arial"/>
                <a:cs typeface="Arial"/>
              </a:rPr>
              <a:t>сти</a:t>
            </a:r>
            <a:r>
              <a:rPr spc="-5" dirty="0">
                <a:solidFill>
                  <a:prstClr val="black"/>
                </a:solidFill>
                <a:latin typeface="Arial"/>
                <a:cs typeface="Arial"/>
              </a:rPr>
              <a:t> </a:t>
            </a:r>
            <a:r>
              <a:rPr dirty="0">
                <a:solidFill>
                  <a:prstClr val="black"/>
                </a:solidFill>
                <a:latin typeface="Arial"/>
                <a:cs typeface="Arial"/>
              </a:rPr>
              <a:t>заявки,</a:t>
            </a:r>
          </a:p>
        </p:txBody>
      </p:sp>
      <p:sp>
        <p:nvSpPr>
          <p:cNvPr id="4" name="object 4"/>
          <p:cNvSpPr txBox="1"/>
          <p:nvPr/>
        </p:nvSpPr>
        <p:spPr>
          <a:xfrm>
            <a:off x="570991" y="5067482"/>
            <a:ext cx="731520" cy="583565"/>
          </a:xfrm>
          <a:prstGeom prst="rect">
            <a:avLst/>
          </a:prstGeom>
        </p:spPr>
        <p:txBody>
          <a:bodyPr vert="horz" wrap="square" lIns="0" tIns="0" rIns="0" bIns="0" rtlCol="0">
            <a:spAutoFit/>
          </a:bodyPr>
          <a:lstStyle/>
          <a:p>
            <a:pPr marL="154305" indent="-141605">
              <a:buFont typeface="Arial"/>
              <a:buChar char="•"/>
              <a:tabLst>
                <a:tab pos="154940" algn="l"/>
              </a:tabLst>
            </a:pPr>
            <a:r>
              <a:rPr spc="-40" dirty="0">
                <a:solidFill>
                  <a:prstClr val="black"/>
                </a:solidFill>
                <a:latin typeface="Arial"/>
                <a:cs typeface="Arial"/>
              </a:rPr>
              <a:t>Р</a:t>
            </a:r>
            <a:r>
              <a:rPr spc="-245" dirty="0">
                <a:solidFill>
                  <a:prstClr val="black"/>
                </a:solidFill>
                <a:latin typeface="Arial"/>
                <a:cs typeface="Arial"/>
              </a:rPr>
              <a:t>У</a:t>
            </a:r>
            <a:r>
              <a:rPr dirty="0">
                <a:solidFill>
                  <a:prstClr val="black"/>
                </a:solidFill>
                <a:latin typeface="Arial"/>
                <a:cs typeface="Arial"/>
              </a:rPr>
              <a:t>,</a:t>
            </a:r>
            <a:endParaRPr>
              <a:solidFill>
                <a:prstClr val="black"/>
              </a:solidFill>
              <a:latin typeface="Arial"/>
              <a:cs typeface="Arial"/>
            </a:endParaRPr>
          </a:p>
          <a:p>
            <a:pPr marL="12700">
              <a:spcBef>
                <a:spcPts val="430"/>
              </a:spcBef>
            </a:pPr>
            <a:r>
              <a:rPr dirty="0">
                <a:solidFill>
                  <a:prstClr val="black"/>
                </a:solidFill>
                <a:latin typeface="Arial"/>
                <a:cs typeface="Arial"/>
              </a:rPr>
              <a:t>•</a:t>
            </a:r>
            <a:r>
              <a:rPr spc="-15" dirty="0">
                <a:solidFill>
                  <a:prstClr val="black"/>
                </a:solidFill>
                <a:latin typeface="Arial"/>
                <a:cs typeface="Arial"/>
              </a:rPr>
              <a:t> </a:t>
            </a:r>
            <a:r>
              <a:rPr spc="-65" dirty="0">
                <a:solidFill>
                  <a:prstClr val="black"/>
                </a:solidFill>
                <a:latin typeface="Arial"/>
                <a:cs typeface="Arial"/>
              </a:rPr>
              <a:t>С</a:t>
            </a:r>
            <a:r>
              <a:rPr spc="15" dirty="0">
                <a:solidFill>
                  <a:prstClr val="black"/>
                </a:solidFill>
                <a:latin typeface="Arial"/>
                <a:cs typeface="Arial"/>
              </a:rPr>
              <a:t>Т</a:t>
            </a:r>
            <a:r>
              <a:rPr dirty="0">
                <a:solidFill>
                  <a:prstClr val="black"/>
                </a:solidFill>
                <a:latin typeface="Arial"/>
                <a:cs typeface="Arial"/>
              </a:rPr>
              <a:t>-</a:t>
            </a:r>
            <a:r>
              <a:rPr spc="-5" dirty="0">
                <a:solidFill>
                  <a:prstClr val="black"/>
                </a:solidFill>
                <a:latin typeface="Arial"/>
                <a:cs typeface="Arial"/>
              </a:rPr>
              <a:t>1.</a:t>
            </a:r>
            <a:endParaRPr>
              <a:solidFill>
                <a:prstClr val="black"/>
              </a:solidFill>
              <a:latin typeface="Arial"/>
              <a:cs typeface="Arial"/>
            </a:endParaRPr>
          </a:p>
        </p:txBody>
      </p:sp>
      <p:sp>
        <p:nvSpPr>
          <p:cNvPr id="5" name="object 5"/>
          <p:cNvSpPr/>
          <p:nvPr/>
        </p:nvSpPr>
        <p:spPr>
          <a:xfrm>
            <a:off x="3346450" y="5445125"/>
            <a:ext cx="720725" cy="504825"/>
          </a:xfrm>
          <a:custGeom>
            <a:avLst/>
            <a:gdLst/>
            <a:ahLst/>
            <a:cxnLst/>
            <a:rect l="l" t="t" r="r" b="b"/>
            <a:pathLst>
              <a:path w="720725" h="504825">
                <a:moveTo>
                  <a:pt x="468376" y="0"/>
                </a:moveTo>
                <a:lnTo>
                  <a:pt x="468376" y="126237"/>
                </a:lnTo>
                <a:lnTo>
                  <a:pt x="0" y="126237"/>
                </a:lnTo>
                <a:lnTo>
                  <a:pt x="0" y="378612"/>
                </a:lnTo>
                <a:lnTo>
                  <a:pt x="468376" y="378612"/>
                </a:lnTo>
                <a:lnTo>
                  <a:pt x="468376" y="504825"/>
                </a:lnTo>
                <a:lnTo>
                  <a:pt x="720725" y="252412"/>
                </a:lnTo>
                <a:lnTo>
                  <a:pt x="468376" y="0"/>
                </a:lnTo>
                <a:close/>
              </a:path>
            </a:pathLst>
          </a:custGeom>
          <a:solidFill>
            <a:srgbClr val="4F81BC"/>
          </a:solidFill>
        </p:spPr>
        <p:txBody>
          <a:bodyPr wrap="square" lIns="0" tIns="0" rIns="0" bIns="0" rtlCol="0"/>
          <a:lstStyle/>
          <a:p>
            <a:endParaRPr smtClean="0">
              <a:solidFill>
                <a:prstClr val="black"/>
              </a:solidFill>
            </a:endParaRPr>
          </a:p>
        </p:txBody>
      </p:sp>
      <p:sp>
        <p:nvSpPr>
          <p:cNvPr id="6" name="object 6"/>
          <p:cNvSpPr/>
          <p:nvPr/>
        </p:nvSpPr>
        <p:spPr>
          <a:xfrm>
            <a:off x="3346450" y="5445125"/>
            <a:ext cx="720725" cy="504825"/>
          </a:xfrm>
          <a:custGeom>
            <a:avLst/>
            <a:gdLst/>
            <a:ahLst/>
            <a:cxnLst/>
            <a:rect l="l" t="t" r="r" b="b"/>
            <a:pathLst>
              <a:path w="720725" h="504825">
                <a:moveTo>
                  <a:pt x="0" y="126237"/>
                </a:moveTo>
                <a:lnTo>
                  <a:pt x="468376" y="126237"/>
                </a:lnTo>
                <a:lnTo>
                  <a:pt x="468376" y="0"/>
                </a:lnTo>
                <a:lnTo>
                  <a:pt x="720725" y="252412"/>
                </a:lnTo>
                <a:lnTo>
                  <a:pt x="468376" y="504825"/>
                </a:lnTo>
                <a:lnTo>
                  <a:pt x="468376" y="378612"/>
                </a:lnTo>
                <a:lnTo>
                  <a:pt x="0" y="378612"/>
                </a:lnTo>
                <a:lnTo>
                  <a:pt x="0" y="126237"/>
                </a:lnTo>
                <a:close/>
              </a:path>
            </a:pathLst>
          </a:custGeom>
          <a:ln w="25400">
            <a:solidFill>
              <a:srgbClr val="385D89"/>
            </a:solidFill>
          </a:ln>
        </p:spPr>
        <p:txBody>
          <a:bodyPr wrap="square" lIns="0" tIns="0" rIns="0" bIns="0" rtlCol="0"/>
          <a:lstStyle/>
          <a:p>
            <a:endParaRPr smtClean="0">
              <a:solidFill>
                <a:prstClr val="black"/>
              </a:solidFill>
            </a:endParaRPr>
          </a:p>
        </p:txBody>
      </p:sp>
      <p:sp>
        <p:nvSpPr>
          <p:cNvPr id="7" name="object 7"/>
          <p:cNvSpPr txBox="1"/>
          <p:nvPr/>
        </p:nvSpPr>
        <p:spPr>
          <a:xfrm>
            <a:off x="4572000" y="5192712"/>
            <a:ext cx="2736850" cy="1008380"/>
          </a:xfrm>
          <a:prstGeom prst="rect">
            <a:avLst/>
          </a:prstGeom>
          <a:solidFill>
            <a:srgbClr val="DCE6F1"/>
          </a:solidFill>
          <a:ln w="25400">
            <a:solidFill>
              <a:srgbClr val="385D89"/>
            </a:solidFill>
          </a:ln>
        </p:spPr>
        <p:txBody>
          <a:bodyPr vert="horz" wrap="square" lIns="0" tIns="0" rIns="0" bIns="0" rtlCol="0">
            <a:spAutoFit/>
          </a:bodyPr>
          <a:lstStyle/>
          <a:p>
            <a:pPr marL="309880" marR="302895" indent="250190"/>
            <a:r>
              <a:rPr dirty="0">
                <a:solidFill>
                  <a:srgbClr val="1F487C"/>
                </a:solidFill>
                <a:cs typeface="Calibri"/>
              </a:rPr>
              <a:t>Отк</a:t>
            </a:r>
            <a:r>
              <a:rPr spc="5" dirty="0">
                <a:solidFill>
                  <a:srgbClr val="1F487C"/>
                </a:solidFill>
                <a:cs typeface="Calibri"/>
              </a:rPr>
              <a:t>л</a:t>
            </a:r>
            <a:r>
              <a:rPr dirty="0">
                <a:solidFill>
                  <a:srgbClr val="1F487C"/>
                </a:solidFill>
                <a:cs typeface="Calibri"/>
              </a:rPr>
              <a:t>онение</a:t>
            </a:r>
            <a:r>
              <a:rPr spc="-15" dirty="0">
                <a:solidFill>
                  <a:srgbClr val="1F487C"/>
                </a:solidFill>
                <a:cs typeface="Calibri"/>
              </a:rPr>
              <a:t> </a:t>
            </a:r>
            <a:r>
              <a:rPr dirty="0">
                <a:solidFill>
                  <a:srgbClr val="1F487C"/>
                </a:solidFill>
                <a:cs typeface="Calibri"/>
              </a:rPr>
              <a:t>при рас</a:t>
            </a:r>
            <a:r>
              <a:rPr spc="-25" dirty="0">
                <a:solidFill>
                  <a:srgbClr val="1F487C"/>
                </a:solidFill>
                <a:cs typeface="Calibri"/>
              </a:rPr>
              <a:t>х</a:t>
            </a:r>
            <a:r>
              <a:rPr spc="-15" dirty="0">
                <a:solidFill>
                  <a:srgbClr val="1F487C"/>
                </a:solidFill>
                <a:cs typeface="Calibri"/>
              </a:rPr>
              <a:t>о</a:t>
            </a:r>
            <a:r>
              <a:rPr dirty="0">
                <a:solidFill>
                  <a:srgbClr val="1F487C"/>
                </a:solidFill>
                <a:cs typeface="Calibri"/>
              </a:rPr>
              <a:t>ж</a:t>
            </a:r>
            <a:r>
              <a:rPr spc="-15" dirty="0">
                <a:solidFill>
                  <a:srgbClr val="1F487C"/>
                </a:solidFill>
                <a:cs typeface="Calibri"/>
              </a:rPr>
              <a:t>д</a:t>
            </a:r>
            <a:r>
              <a:rPr dirty="0">
                <a:solidFill>
                  <a:srgbClr val="1F487C"/>
                </a:solidFill>
                <a:cs typeface="Calibri"/>
              </a:rPr>
              <a:t>ении</a:t>
            </a:r>
            <a:r>
              <a:rPr spc="-15" dirty="0">
                <a:solidFill>
                  <a:srgbClr val="1F487C"/>
                </a:solidFill>
                <a:cs typeface="Calibri"/>
              </a:rPr>
              <a:t> </a:t>
            </a:r>
            <a:r>
              <a:rPr dirty="0">
                <a:solidFill>
                  <a:srgbClr val="1F487C"/>
                </a:solidFill>
                <a:cs typeface="Calibri"/>
              </a:rPr>
              <a:t>данных</a:t>
            </a:r>
            <a:endParaRPr>
              <a:solidFill>
                <a:prstClr val="black"/>
              </a:solidFill>
              <a:cs typeface="Calibri"/>
            </a:endParaRPr>
          </a:p>
        </p:txBody>
      </p:sp>
    </p:spTree>
    <p:extLst>
      <p:ext uri="{BB962C8B-B14F-4D97-AF65-F5344CB8AC3E}">
        <p14:creationId xmlns:p14="http://schemas.microsoft.com/office/powerpoint/2010/main" val="20386357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148326" y="3357562"/>
            <a:ext cx="3857625" cy="2857500"/>
          </a:xfrm>
          <a:prstGeom prst="rect">
            <a:avLst/>
          </a:prstGeom>
          <a:blipFill>
            <a:blip r:embed="rId3" cstate="print"/>
            <a:stretch>
              <a:fillRect/>
            </a:stretch>
          </a:blipFill>
        </p:spPr>
        <p:txBody>
          <a:bodyPr wrap="square" lIns="0" tIns="0" rIns="0" bIns="0" rtlCol="0"/>
          <a:lstStyle/>
          <a:p>
            <a:endParaRPr smtClean="0">
              <a:solidFill>
                <a:prstClr val="black"/>
              </a:solidFill>
            </a:endParaRPr>
          </a:p>
        </p:txBody>
      </p:sp>
      <p:sp>
        <p:nvSpPr>
          <p:cNvPr id="3" name="object 3"/>
          <p:cNvSpPr txBox="1"/>
          <p:nvPr/>
        </p:nvSpPr>
        <p:spPr>
          <a:xfrm>
            <a:off x="115315" y="49045"/>
            <a:ext cx="8404225" cy="6409447"/>
          </a:xfrm>
          <a:prstGeom prst="rect">
            <a:avLst/>
          </a:prstGeom>
        </p:spPr>
        <p:txBody>
          <a:bodyPr vert="horz" wrap="square" lIns="0" tIns="0" rIns="0" bIns="0" rtlCol="0">
            <a:spAutoFit/>
          </a:bodyPr>
          <a:lstStyle/>
          <a:p>
            <a:pPr marL="379730" algn="ctr"/>
            <a:r>
              <a:rPr sz="2000" spc="-140" dirty="0">
                <a:solidFill>
                  <a:srgbClr val="C00000"/>
                </a:solidFill>
                <a:latin typeface="Arial"/>
                <a:cs typeface="Arial"/>
              </a:rPr>
              <a:t>Р</a:t>
            </a:r>
            <a:r>
              <a:rPr sz="2000" spc="-55" dirty="0">
                <a:solidFill>
                  <a:srgbClr val="C00000"/>
                </a:solidFill>
                <a:latin typeface="Arial"/>
                <a:cs typeface="Arial"/>
              </a:rPr>
              <a:t>А</a:t>
            </a:r>
            <a:r>
              <a:rPr sz="2000" dirty="0">
                <a:solidFill>
                  <a:srgbClr val="C00000"/>
                </a:solidFill>
                <a:latin typeface="Arial"/>
                <a:cs typeface="Arial"/>
              </a:rPr>
              <a:t>СП</a:t>
            </a:r>
            <a:r>
              <a:rPr sz="2000" spc="-55" dirty="0">
                <a:solidFill>
                  <a:srgbClr val="C00000"/>
                </a:solidFill>
                <a:latin typeface="Arial"/>
                <a:cs typeface="Arial"/>
              </a:rPr>
              <a:t>Р</a:t>
            </a:r>
            <a:r>
              <a:rPr sz="2000" dirty="0">
                <a:solidFill>
                  <a:srgbClr val="C00000"/>
                </a:solidFill>
                <a:latin typeface="Arial"/>
                <a:cs typeface="Arial"/>
              </a:rPr>
              <a:t>О</a:t>
            </a:r>
            <a:r>
              <a:rPr sz="2000" spc="-75" dirty="0">
                <a:solidFill>
                  <a:srgbClr val="C00000"/>
                </a:solidFill>
                <a:latin typeface="Arial"/>
                <a:cs typeface="Arial"/>
              </a:rPr>
              <a:t>С</a:t>
            </a:r>
            <a:r>
              <a:rPr sz="2000" dirty="0">
                <a:solidFill>
                  <a:srgbClr val="C00000"/>
                </a:solidFill>
                <a:latin typeface="Arial"/>
                <a:cs typeface="Arial"/>
              </a:rPr>
              <a:t>Т</a:t>
            </a:r>
            <a:r>
              <a:rPr sz="2000" spc="-145" dirty="0">
                <a:solidFill>
                  <a:srgbClr val="C00000"/>
                </a:solidFill>
                <a:latin typeface="Arial"/>
                <a:cs typeface="Arial"/>
              </a:rPr>
              <a:t>Р</a:t>
            </a:r>
            <a:r>
              <a:rPr sz="2000" spc="-10" dirty="0">
                <a:solidFill>
                  <a:srgbClr val="C00000"/>
                </a:solidFill>
                <a:latin typeface="Arial"/>
                <a:cs typeface="Arial"/>
              </a:rPr>
              <a:t>А</a:t>
            </a:r>
            <a:r>
              <a:rPr sz="2000" dirty="0">
                <a:solidFill>
                  <a:srgbClr val="C00000"/>
                </a:solidFill>
                <a:latin typeface="Arial"/>
                <a:cs typeface="Arial"/>
              </a:rPr>
              <a:t>НЕННЫЕ ОШИБКИ</a:t>
            </a:r>
            <a:r>
              <a:rPr sz="2000" spc="-40" dirty="0">
                <a:solidFill>
                  <a:srgbClr val="C00000"/>
                </a:solidFill>
                <a:latin typeface="Arial"/>
                <a:cs typeface="Arial"/>
              </a:rPr>
              <a:t> </a:t>
            </a:r>
            <a:r>
              <a:rPr sz="2000" dirty="0">
                <a:solidFill>
                  <a:srgbClr val="C00000"/>
                </a:solidFill>
                <a:latin typeface="Arial"/>
                <a:cs typeface="Arial"/>
              </a:rPr>
              <a:t>П</a:t>
            </a:r>
            <a:r>
              <a:rPr sz="2000" spc="-10" dirty="0">
                <a:solidFill>
                  <a:srgbClr val="C00000"/>
                </a:solidFill>
                <a:latin typeface="Arial"/>
                <a:cs typeface="Arial"/>
              </a:rPr>
              <a:t>Р</a:t>
            </a:r>
            <a:r>
              <a:rPr sz="2000" dirty="0">
                <a:solidFill>
                  <a:srgbClr val="C00000"/>
                </a:solidFill>
                <a:latin typeface="Arial"/>
                <a:cs typeface="Arial"/>
              </a:rPr>
              <a:t>И</a:t>
            </a:r>
            <a:r>
              <a:rPr sz="2000" spc="-10" dirty="0">
                <a:solidFill>
                  <a:srgbClr val="C00000"/>
                </a:solidFill>
                <a:latin typeface="Arial"/>
                <a:cs typeface="Arial"/>
              </a:rPr>
              <a:t> </a:t>
            </a:r>
            <a:r>
              <a:rPr sz="2000" dirty="0">
                <a:solidFill>
                  <a:srgbClr val="C00000"/>
                </a:solidFill>
                <a:latin typeface="Arial"/>
                <a:cs typeface="Arial"/>
              </a:rPr>
              <a:t>З</a:t>
            </a:r>
            <a:r>
              <a:rPr sz="2000" spc="-10" dirty="0">
                <a:solidFill>
                  <a:srgbClr val="C00000"/>
                </a:solidFill>
                <a:latin typeface="Arial"/>
                <a:cs typeface="Arial"/>
              </a:rPr>
              <a:t>А</a:t>
            </a:r>
            <a:r>
              <a:rPr sz="2000" spc="15" dirty="0">
                <a:solidFill>
                  <a:srgbClr val="C00000"/>
                </a:solidFill>
                <a:latin typeface="Arial"/>
                <a:cs typeface="Arial"/>
              </a:rPr>
              <a:t>К</a:t>
            </a:r>
            <a:r>
              <a:rPr sz="2000" dirty="0">
                <a:solidFill>
                  <a:srgbClr val="C00000"/>
                </a:solidFill>
                <a:latin typeface="Arial"/>
                <a:cs typeface="Arial"/>
              </a:rPr>
              <a:t>УП</a:t>
            </a:r>
            <a:r>
              <a:rPr sz="2000" spc="-10" dirty="0">
                <a:solidFill>
                  <a:srgbClr val="C00000"/>
                </a:solidFill>
                <a:latin typeface="Arial"/>
                <a:cs typeface="Arial"/>
              </a:rPr>
              <a:t>К</a:t>
            </a:r>
            <a:r>
              <a:rPr sz="2000" dirty="0">
                <a:solidFill>
                  <a:srgbClr val="C00000"/>
                </a:solidFill>
                <a:latin typeface="Arial"/>
                <a:cs typeface="Arial"/>
              </a:rPr>
              <a:t>Е</a:t>
            </a:r>
          </a:p>
          <a:p>
            <a:pPr marL="379730" algn="ctr"/>
            <a:r>
              <a:rPr sz="2000" spc="5" dirty="0" smtClean="0">
                <a:solidFill>
                  <a:srgbClr val="C00000"/>
                </a:solidFill>
                <a:latin typeface="Arial"/>
                <a:cs typeface="Arial"/>
              </a:rPr>
              <a:t>ЛС</a:t>
            </a:r>
            <a:r>
              <a:rPr lang="ru-RU" sz="2000" spc="5" dirty="0" smtClean="0">
                <a:solidFill>
                  <a:srgbClr val="C00000"/>
                </a:solidFill>
                <a:latin typeface="Arial"/>
                <a:cs typeface="Arial"/>
              </a:rPr>
              <a:t> ПО ДАННЫМ КОНТРОЛЬНЫХ ОРГАНОВ</a:t>
            </a:r>
            <a:endParaRPr sz="2000" dirty="0">
              <a:solidFill>
                <a:srgbClr val="C00000"/>
              </a:solidFill>
              <a:latin typeface="Arial"/>
              <a:cs typeface="Arial"/>
            </a:endParaRPr>
          </a:p>
          <a:p>
            <a:pPr>
              <a:spcBef>
                <a:spcPts val="18"/>
              </a:spcBef>
            </a:pPr>
            <a:endParaRPr sz="2950" dirty="0">
              <a:solidFill>
                <a:prstClr val="black"/>
              </a:solidFill>
              <a:latin typeface="Times New Roman"/>
              <a:cs typeface="Times New Roman"/>
            </a:endParaRPr>
          </a:p>
          <a:p>
            <a:pPr marL="12700">
              <a:tabLst>
                <a:tab pos="355600" algn="l"/>
              </a:tabLst>
            </a:pPr>
            <a:r>
              <a:rPr lang="ru-RU" sz="2000" spc="-90" dirty="0" smtClean="0">
                <a:solidFill>
                  <a:prstClr val="black"/>
                </a:solidFill>
                <a:latin typeface="Arial"/>
                <a:cs typeface="Arial"/>
              </a:rPr>
              <a:t>      </a:t>
            </a:r>
            <a:r>
              <a:rPr sz="2000" spc="-90" dirty="0" err="1" smtClean="0">
                <a:solidFill>
                  <a:prstClr val="black"/>
                </a:solidFill>
                <a:latin typeface="Arial"/>
                <a:cs typeface="Arial"/>
              </a:rPr>
              <a:t>У</a:t>
            </a:r>
            <a:r>
              <a:rPr sz="2000" spc="40" dirty="0" err="1" smtClean="0">
                <a:solidFill>
                  <a:prstClr val="black"/>
                </a:solidFill>
                <a:latin typeface="Arial"/>
                <a:cs typeface="Arial"/>
              </a:rPr>
              <a:t>к</a:t>
            </a:r>
            <a:r>
              <a:rPr sz="2000" spc="-25" dirty="0" err="1" smtClean="0">
                <a:solidFill>
                  <a:prstClr val="black"/>
                </a:solidFill>
                <a:latin typeface="Arial"/>
                <a:cs typeface="Arial"/>
              </a:rPr>
              <a:t>а</a:t>
            </a:r>
            <a:r>
              <a:rPr sz="2000" dirty="0" err="1" smtClean="0">
                <a:solidFill>
                  <a:prstClr val="black"/>
                </a:solidFill>
                <a:latin typeface="Arial"/>
                <a:cs typeface="Arial"/>
              </a:rPr>
              <a:t>зание</a:t>
            </a:r>
            <a:r>
              <a:rPr sz="2000" spc="-55" dirty="0" smtClean="0">
                <a:solidFill>
                  <a:prstClr val="black"/>
                </a:solidFill>
                <a:latin typeface="Arial"/>
                <a:cs typeface="Arial"/>
              </a:rPr>
              <a:t> </a:t>
            </a:r>
            <a:r>
              <a:rPr sz="2000" spc="-35" dirty="0">
                <a:solidFill>
                  <a:prstClr val="black"/>
                </a:solidFill>
                <a:latin typeface="Arial"/>
                <a:cs typeface="Arial"/>
              </a:rPr>
              <a:t>т</a:t>
            </a:r>
            <a:r>
              <a:rPr sz="2000" dirty="0">
                <a:solidFill>
                  <a:prstClr val="black"/>
                </a:solidFill>
                <a:latin typeface="Arial"/>
                <a:cs typeface="Arial"/>
              </a:rPr>
              <a:t>ор</a:t>
            </a:r>
            <a:r>
              <a:rPr sz="2000" spc="-50" dirty="0">
                <a:solidFill>
                  <a:prstClr val="black"/>
                </a:solidFill>
                <a:latin typeface="Arial"/>
                <a:cs typeface="Arial"/>
              </a:rPr>
              <a:t>г</a:t>
            </a:r>
            <a:r>
              <a:rPr sz="2000" dirty="0">
                <a:solidFill>
                  <a:prstClr val="black"/>
                </a:solidFill>
                <a:latin typeface="Arial"/>
                <a:cs typeface="Arial"/>
              </a:rPr>
              <a:t>о</a:t>
            </a:r>
            <a:r>
              <a:rPr sz="2000" spc="-20" dirty="0">
                <a:solidFill>
                  <a:prstClr val="black"/>
                </a:solidFill>
                <a:latin typeface="Arial"/>
                <a:cs typeface="Arial"/>
              </a:rPr>
              <a:t>в</a:t>
            </a:r>
            <a:r>
              <a:rPr sz="2000" dirty="0">
                <a:solidFill>
                  <a:prstClr val="black"/>
                </a:solidFill>
                <a:latin typeface="Arial"/>
                <a:cs typeface="Arial"/>
              </a:rPr>
              <a:t>о</a:t>
            </a:r>
            <a:r>
              <a:rPr sz="2000" spc="-50" dirty="0">
                <a:solidFill>
                  <a:prstClr val="black"/>
                </a:solidFill>
                <a:latin typeface="Arial"/>
                <a:cs typeface="Arial"/>
              </a:rPr>
              <a:t>г</a:t>
            </a:r>
            <a:r>
              <a:rPr sz="2000" dirty="0">
                <a:solidFill>
                  <a:prstClr val="black"/>
                </a:solidFill>
                <a:latin typeface="Arial"/>
                <a:cs typeface="Arial"/>
              </a:rPr>
              <a:t>о</a:t>
            </a:r>
            <a:r>
              <a:rPr sz="2000" spc="-30" dirty="0">
                <a:solidFill>
                  <a:prstClr val="black"/>
                </a:solidFill>
                <a:latin typeface="Arial"/>
                <a:cs typeface="Arial"/>
              </a:rPr>
              <a:t> </a:t>
            </a:r>
            <a:r>
              <a:rPr sz="2000" dirty="0">
                <a:solidFill>
                  <a:prstClr val="black"/>
                </a:solidFill>
                <a:latin typeface="Arial"/>
                <a:cs typeface="Arial"/>
              </a:rPr>
              <a:t>на</a:t>
            </a:r>
            <a:r>
              <a:rPr sz="2000" spc="-10" dirty="0">
                <a:solidFill>
                  <a:prstClr val="black"/>
                </a:solidFill>
                <a:latin typeface="Arial"/>
                <a:cs typeface="Arial"/>
              </a:rPr>
              <a:t>и</a:t>
            </a:r>
            <a:r>
              <a:rPr sz="2000" dirty="0">
                <a:solidFill>
                  <a:prstClr val="black"/>
                </a:solidFill>
                <a:latin typeface="Arial"/>
                <a:cs typeface="Arial"/>
              </a:rPr>
              <a:t>мено</a:t>
            </a:r>
            <a:r>
              <a:rPr sz="2000" spc="-25" dirty="0">
                <a:solidFill>
                  <a:prstClr val="black"/>
                </a:solidFill>
                <a:latin typeface="Arial"/>
                <a:cs typeface="Arial"/>
              </a:rPr>
              <a:t>в</a:t>
            </a:r>
            <a:r>
              <a:rPr sz="2000" dirty="0">
                <a:solidFill>
                  <a:prstClr val="black"/>
                </a:solidFill>
                <a:latin typeface="Arial"/>
                <a:cs typeface="Arial"/>
              </a:rPr>
              <a:t>ан</a:t>
            </a:r>
            <a:r>
              <a:rPr sz="2000" spc="-10" dirty="0">
                <a:solidFill>
                  <a:prstClr val="black"/>
                </a:solidFill>
                <a:latin typeface="Arial"/>
                <a:cs typeface="Arial"/>
              </a:rPr>
              <a:t>и</a:t>
            </a:r>
            <a:r>
              <a:rPr sz="2000" dirty="0">
                <a:solidFill>
                  <a:prstClr val="black"/>
                </a:solidFill>
                <a:latin typeface="Arial"/>
                <a:cs typeface="Arial"/>
              </a:rPr>
              <a:t>я</a:t>
            </a:r>
            <a:r>
              <a:rPr sz="2000" spc="-50" dirty="0">
                <a:solidFill>
                  <a:prstClr val="black"/>
                </a:solidFill>
                <a:latin typeface="Arial"/>
                <a:cs typeface="Arial"/>
              </a:rPr>
              <a:t> </a:t>
            </a:r>
            <a:r>
              <a:rPr sz="2000" dirty="0">
                <a:solidFill>
                  <a:prstClr val="black"/>
                </a:solidFill>
                <a:latin typeface="Arial"/>
                <a:cs typeface="Arial"/>
              </a:rPr>
              <a:t>в</a:t>
            </a:r>
            <a:r>
              <a:rPr sz="2000" spc="-15" dirty="0">
                <a:solidFill>
                  <a:prstClr val="black"/>
                </a:solidFill>
                <a:latin typeface="Arial"/>
                <a:cs typeface="Arial"/>
              </a:rPr>
              <a:t> </a:t>
            </a:r>
            <a:r>
              <a:rPr sz="2000" dirty="0">
                <a:solidFill>
                  <a:prstClr val="black"/>
                </a:solidFill>
                <a:latin typeface="Arial"/>
                <a:cs typeface="Arial"/>
              </a:rPr>
              <a:t>сл</a:t>
            </a:r>
            <a:r>
              <a:rPr sz="2000" spc="-10" dirty="0">
                <a:solidFill>
                  <a:prstClr val="black"/>
                </a:solidFill>
                <a:latin typeface="Arial"/>
                <a:cs typeface="Arial"/>
              </a:rPr>
              <a:t>у</a:t>
            </a:r>
            <a:r>
              <a:rPr sz="2000" dirty="0">
                <a:solidFill>
                  <a:prstClr val="black"/>
                </a:solidFill>
                <a:latin typeface="Arial"/>
                <a:cs typeface="Arial"/>
              </a:rPr>
              <a:t>чае,</a:t>
            </a:r>
            <a:r>
              <a:rPr sz="2000" spc="-35" dirty="0">
                <a:solidFill>
                  <a:prstClr val="black"/>
                </a:solidFill>
                <a:latin typeface="Arial"/>
                <a:cs typeface="Arial"/>
              </a:rPr>
              <a:t> </a:t>
            </a:r>
            <a:r>
              <a:rPr sz="2000" spc="20" dirty="0">
                <a:solidFill>
                  <a:prstClr val="black"/>
                </a:solidFill>
                <a:latin typeface="Arial"/>
                <a:cs typeface="Arial"/>
              </a:rPr>
              <a:t>к</a:t>
            </a:r>
            <a:r>
              <a:rPr sz="2000" dirty="0">
                <a:solidFill>
                  <a:prstClr val="black"/>
                </a:solidFill>
                <a:latin typeface="Arial"/>
                <a:cs typeface="Arial"/>
              </a:rPr>
              <a:t>о</a:t>
            </a:r>
            <a:r>
              <a:rPr sz="2000" spc="-85" dirty="0">
                <a:solidFill>
                  <a:prstClr val="black"/>
                </a:solidFill>
                <a:latin typeface="Arial"/>
                <a:cs typeface="Arial"/>
              </a:rPr>
              <a:t>г</a:t>
            </a:r>
            <a:r>
              <a:rPr sz="2000" dirty="0">
                <a:solidFill>
                  <a:prstClr val="black"/>
                </a:solidFill>
                <a:latin typeface="Arial"/>
                <a:cs typeface="Arial"/>
              </a:rPr>
              <a:t>да</a:t>
            </a:r>
            <a:r>
              <a:rPr sz="2000" spc="-35" dirty="0">
                <a:solidFill>
                  <a:prstClr val="black"/>
                </a:solidFill>
                <a:latin typeface="Arial"/>
                <a:cs typeface="Arial"/>
              </a:rPr>
              <a:t> </a:t>
            </a:r>
            <a:r>
              <a:rPr sz="2000" spc="-55" dirty="0">
                <a:solidFill>
                  <a:prstClr val="black"/>
                </a:solidFill>
                <a:latin typeface="Arial"/>
                <a:cs typeface="Arial"/>
              </a:rPr>
              <a:t>э</a:t>
            </a:r>
            <a:r>
              <a:rPr sz="2000" spc="-35" dirty="0">
                <a:solidFill>
                  <a:prstClr val="black"/>
                </a:solidFill>
                <a:latin typeface="Arial"/>
                <a:cs typeface="Arial"/>
              </a:rPr>
              <a:t>т</a:t>
            </a:r>
            <a:r>
              <a:rPr sz="2000" dirty="0">
                <a:solidFill>
                  <a:prstClr val="black"/>
                </a:solidFill>
                <a:latin typeface="Arial"/>
                <a:cs typeface="Arial"/>
              </a:rPr>
              <a:t>о </a:t>
            </a:r>
            <a:r>
              <a:rPr sz="2000" spc="-10" dirty="0">
                <a:solidFill>
                  <a:prstClr val="black"/>
                </a:solidFill>
                <a:latin typeface="Arial"/>
                <a:cs typeface="Arial"/>
              </a:rPr>
              <a:t>н</a:t>
            </a:r>
            <a:r>
              <a:rPr sz="2000" dirty="0">
                <a:solidFill>
                  <a:prstClr val="black"/>
                </a:solidFill>
                <a:latin typeface="Arial"/>
                <a:cs typeface="Arial"/>
              </a:rPr>
              <a:t>е</a:t>
            </a:r>
            <a:r>
              <a:rPr sz="2000" spc="-20" dirty="0">
                <a:solidFill>
                  <a:prstClr val="black"/>
                </a:solidFill>
                <a:latin typeface="Arial"/>
                <a:cs typeface="Arial"/>
              </a:rPr>
              <a:t> </a:t>
            </a:r>
            <a:r>
              <a:rPr sz="2000" dirty="0">
                <a:solidFill>
                  <a:prstClr val="black"/>
                </a:solidFill>
                <a:latin typeface="Arial"/>
                <a:cs typeface="Arial"/>
              </a:rPr>
              <a:t>до</a:t>
            </a:r>
            <a:r>
              <a:rPr sz="2000" spc="-15" dirty="0">
                <a:solidFill>
                  <a:prstClr val="black"/>
                </a:solidFill>
                <a:latin typeface="Arial"/>
                <a:cs typeface="Arial"/>
              </a:rPr>
              <a:t>п</a:t>
            </a:r>
            <a:r>
              <a:rPr sz="2000" spc="-35" dirty="0">
                <a:solidFill>
                  <a:prstClr val="black"/>
                </a:solidFill>
                <a:latin typeface="Arial"/>
                <a:cs typeface="Arial"/>
              </a:rPr>
              <a:t>у</a:t>
            </a:r>
            <a:r>
              <a:rPr sz="2000" dirty="0">
                <a:solidFill>
                  <a:prstClr val="black"/>
                </a:solidFill>
                <a:latin typeface="Arial"/>
                <a:cs typeface="Arial"/>
              </a:rPr>
              <a:t>ст</a:t>
            </a:r>
            <a:r>
              <a:rPr sz="2000" spc="-10" dirty="0">
                <a:solidFill>
                  <a:prstClr val="black"/>
                </a:solidFill>
                <a:latin typeface="Arial"/>
                <a:cs typeface="Arial"/>
              </a:rPr>
              <a:t>и</a:t>
            </a:r>
            <a:r>
              <a:rPr sz="2000" dirty="0">
                <a:solidFill>
                  <a:prstClr val="black"/>
                </a:solidFill>
                <a:latin typeface="Arial"/>
                <a:cs typeface="Arial"/>
              </a:rPr>
              <a:t>мо</a:t>
            </a:r>
          </a:p>
          <a:p>
            <a:pPr>
              <a:spcBef>
                <a:spcPts val="25"/>
              </a:spcBef>
              <a:buFont typeface="Wingdings"/>
              <a:buChar char=""/>
            </a:pPr>
            <a:endParaRPr sz="2900" dirty="0">
              <a:solidFill>
                <a:prstClr val="black"/>
              </a:solidFill>
              <a:latin typeface="Times New Roman"/>
              <a:cs typeface="Times New Roman"/>
            </a:endParaRPr>
          </a:p>
          <a:p>
            <a:pPr marL="12700">
              <a:tabLst>
                <a:tab pos="355600" algn="l"/>
              </a:tabLst>
            </a:pPr>
            <a:r>
              <a:rPr lang="ru-RU" sz="2000" dirty="0" smtClean="0">
                <a:solidFill>
                  <a:prstClr val="black"/>
                </a:solidFill>
                <a:latin typeface="Arial"/>
                <a:cs typeface="Arial"/>
              </a:rPr>
              <a:t>     </a:t>
            </a:r>
            <a:r>
              <a:rPr sz="2000" dirty="0" err="1" smtClean="0">
                <a:solidFill>
                  <a:prstClr val="black"/>
                </a:solidFill>
                <a:latin typeface="Arial"/>
                <a:cs typeface="Arial"/>
              </a:rPr>
              <a:t>В</a:t>
            </a:r>
            <a:r>
              <a:rPr sz="2000" spc="15" dirty="0" err="1" smtClean="0">
                <a:solidFill>
                  <a:prstClr val="black"/>
                </a:solidFill>
                <a:latin typeface="Arial"/>
                <a:cs typeface="Arial"/>
              </a:rPr>
              <a:t>к</a:t>
            </a:r>
            <a:r>
              <a:rPr sz="2000" dirty="0" err="1" smtClean="0">
                <a:solidFill>
                  <a:prstClr val="black"/>
                </a:solidFill>
                <a:latin typeface="Arial"/>
                <a:cs typeface="Arial"/>
              </a:rPr>
              <a:t>л</a:t>
            </a:r>
            <a:r>
              <a:rPr sz="2000" spc="-60" dirty="0" err="1" smtClean="0">
                <a:solidFill>
                  <a:prstClr val="black"/>
                </a:solidFill>
                <a:latin typeface="Arial"/>
                <a:cs typeface="Arial"/>
              </a:rPr>
              <a:t>ю</a:t>
            </a:r>
            <a:r>
              <a:rPr sz="2000" dirty="0" err="1" smtClean="0">
                <a:solidFill>
                  <a:prstClr val="black"/>
                </a:solidFill>
                <a:latin typeface="Arial"/>
                <a:cs typeface="Arial"/>
              </a:rPr>
              <a:t>чение</a:t>
            </a:r>
            <a:r>
              <a:rPr sz="2000" spc="-35" dirty="0" smtClean="0">
                <a:solidFill>
                  <a:prstClr val="black"/>
                </a:solidFill>
                <a:latin typeface="Arial"/>
                <a:cs typeface="Arial"/>
              </a:rPr>
              <a:t> </a:t>
            </a:r>
            <a:r>
              <a:rPr sz="2000" dirty="0">
                <a:solidFill>
                  <a:prstClr val="black"/>
                </a:solidFill>
                <a:latin typeface="Arial"/>
                <a:cs typeface="Arial"/>
              </a:rPr>
              <a:t>в</a:t>
            </a:r>
            <a:r>
              <a:rPr sz="2000" spc="-15" dirty="0">
                <a:solidFill>
                  <a:prstClr val="black"/>
                </a:solidFill>
                <a:latin typeface="Arial"/>
                <a:cs typeface="Arial"/>
              </a:rPr>
              <a:t> </a:t>
            </a:r>
            <a:r>
              <a:rPr sz="2000" spc="25" dirty="0">
                <a:solidFill>
                  <a:prstClr val="black"/>
                </a:solidFill>
                <a:latin typeface="Arial"/>
                <a:cs typeface="Arial"/>
              </a:rPr>
              <a:t>с</a:t>
            </a:r>
            <a:r>
              <a:rPr sz="2000" dirty="0">
                <a:solidFill>
                  <a:prstClr val="black"/>
                </a:solidFill>
                <a:latin typeface="Arial"/>
                <a:cs typeface="Arial"/>
              </a:rPr>
              <a:t>о</a:t>
            </a:r>
            <a:r>
              <a:rPr sz="2000" spc="5" dirty="0">
                <a:solidFill>
                  <a:prstClr val="black"/>
                </a:solidFill>
                <a:latin typeface="Arial"/>
                <a:cs typeface="Arial"/>
              </a:rPr>
              <a:t>с</a:t>
            </a:r>
            <a:r>
              <a:rPr sz="2000" spc="-30" dirty="0">
                <a:solidFill>
                  <a:prstClr val="black"/>
                </a:solidFill>
                <a:latin typeface="Arial"/>
                <a:cs typeface="Arial"/>
              </a:rPr>
              <a:t>т</a:t>
            </a:r>
            <a:r>
              <a:rPr sz="2000" dirty="0">
                <a:solidFill>
                  <a:prstClr val="black"/>
                </a:solidFill>
                <a:latin typeface="Arial"/>
                <a:cs typeface="Arial"/>
              </a:rPr>
              <a:t>ав</a:t>
            </a:r>
            <a:r>
              <a:rPr sz="2000" spc="-35" dirty="0">
                <a:solidFill>
                  <a:prstClr val="black"/>
                </a:solidFill>
                <a:latin typeface="Arial"/>
                <a:cs typeface="Arial"/>
              </a:rPr>
              <a:t> </a:t>
            </a:r>
            <a:r>
              <a:rPr sz="2000" dirty="0">
                <a:solidFill>
                  <a:prstClr val="black"/>
                </a:solidFill>
                <a:latin typeface="Arial"/>
                <a:cs typeface="Arial"/>
              </a:rPr>
              <a:t>об</a:t>
            </a:r>
            <a:r>
              <a:rPr sz="2000" spc="-25" dirty="0">
                <a:solidFill>
                  <a:prstClr val="black"/>
                </a:solidFill>
                <a:latin typeface="Arial"/>
                <a:cs typeface="Arial"/>
              </a:rPr>
              <a:t>щ</a:t>
            </a:r>
            <a:r>
              <a:rPr sz="2000" dirty="0">
                <a:solidFill>
                  <a:prstClr val="black"/>
                </a:solidFill>
                <a:latin typeface="Arial"/>
                <a:cs typeface="Arial"/>
              </a:rPr>
              <a:t>е</a:t>
            </a:r>
            <a:r>
              <a:rPr sz="2000" spc="-50" dirty="0">
                <a:solidFill>
                  <a:prstClr val="black"/>
                </a:solidFill>
                <a:latin typeface="Arial"/>
                <a:cs typeface="Arial"/>
              </a:rPr>
              <a:t>г</a:t>
            </a:r>
            <a:r>
              <a:rPr sz="2000" dirty="0">
                <a:solidFill>
                  <a:prstClr val="black"/>
                </a:solidFill>
                <a:latin typeface="Arial"/>
                <a:cs typeface="Arial"/>
              </a:rPr>
              <a:t>о </a:t>
            </a:r>
            <a:r>
              <a:rPr sz="2000" spc="10" dirty="0">
                <a:solidFill>
                  <a:prstClr val="black"/>
                </a:solidFill>
                <a:latin typeface="Arial"/>
                <a:cs typeface="Arial"/>
              </a:rPr>
              <a:t>л</a:t>
            </a:r>
            <a:r>
              <a:rPr sz="2000" spc="-50" dirty="0">
                <a:solidFill>
                  <a:prstClr val="black"/>
                </a:solidFill>
                <a:latin typeface="Arial"/>
                <a:cs typeface="Arial"/>
              </a:rPr>
              <a:t>о</a:t>
            </a:r>
            <a:r>
              <a:rPr sz="2000" spc="-30" dirty="0">
                <a:solidFill>
                  <a:prstClr val="black"/>
                </a:solidFill>
                <a:latin typeface="Arial"/>
                <a:cs typeface="Arial"/>
              </a:rPr>
              <a:t>т</a:t>
            </a:r>
            <a:r>
              <a:rPr sz="2000" dirty="0">
                <a:solidFill>
                  <a:prstClr val="black"/>
                </a:solidFill>
                <a:latin typeface="Arial"/>
                <a:cs typeface="Arial"/>
              </a:rPr>
              <a:t>а</a:t>
            </a:r>
            <a:r>
              <a:rPr sz="2000" spc="-15" dirty="0">
                <a:solidFill>
                  <a:prstClr val="black"/>
                </a:solidFill>
                <a:latin typeface="Arial"/>
                <a:cs typeface="Arial"/>
              </a:rPr>
              <a:t> </a:t>
            </a:r>
            <a:r>
              <a:rPr sz="2000" dirty="0">
                <a:solidFill>
                  <a:prstClr val="black"/>
                </a:solidFill>
                <a:latin typeface="Arial"/>
                <a:cs typeface="Arial"/>
              </a:rPr>
              <a:t>Л</a:t>
            </a:r>
            <a:r>
              <a:rPr sz="2000" spc="5" dirty="0">
                <a:solidFill>
                  <a:prstClr val="black"/>
                </a:solidFill>
                <a:latin typeface="Arial"/>
                <a:cs typeface="Arial"/>
              </a:rPr>
              <a:t>С</a:t>
            </a:r>
            <a:r>
              <a:rPr sz="2000" dirty="0">
                <a:solidFill>
                  <a:prstClr val="black"/>
                </a:solidFill>
                <a:latin typeface="Arial"/>
                <a:cs typeface="Arial"/>
              </a:rPr>
              <a:t>,</a:t>
            </a:r>
            <a:r>
              <a:rPr sz="2000" spc="-25" dirty="0">
                <a:solidFill>
                  <a:prstClr val="black"/>
                </a:solidFill>
                <a:latin typeface="Arial"/>
                <a:cs typeface="Arial"/>
              </a:rPr>
              <a:t> </a:t>
            </a:r>
            <a:r>
              <a:rPr sz="2000" dirty="0">
                <a:solidFill>
                  <a:prstClr val="black"/>
                </a:solidFill>
                <a:latin typeface="Arial"/>
                <a:cs typeface="Arial"/>
              </a:rPr>
              <a:t>тр</a:t>
            </a:r>
            <a:r>
              <a:rPr sz="2000" spc="-30" dirty="0">
                <a:solidFill>
                  <a:prstClr val="black"/>
                </a:solidFill>
                <a:latin typeface="Arial"/>
                <a:cs typeface="Arial"/>
              </a:rPr>
              <a:t>е</a:t>
            </a:r>
            <a:r>
              <a:rPr sz="2000" spc="-45" dirty="0">
                <a:solidFill>
                  <a:prstClr val="black"/>
                </a:solidFill>
                <a:latin typeface="Arial"/>
                <a:cs typeface="Arial"/>
              </a:rPr>
              <a:t>б</a:t>
            </a:r>
            <a:r>
              <a:rPr sz="2000" dirty="0">
                <a:solidFill>
                  <a:prstClr val="black"/>
                </a:solidFill>
                <a:latin typeface="Arial"/>
                <a:cs typeface="Arial"/>
              </a:rPr>
              <a:t>у</a:t>
            </a:r>
            <a:r>
              <a:rPr sz="2000" spc="-10" dirty="0">
                <a:solidFill>
                  <a:prstClr val="black"/>
                </a:solidFill>
                <a:latin typeface="Arial"/>
                <a:cs typeface="Arial"/>
              </a:rPr>
              <a:t>ю</a:t>
            </a:r>
            <a:r>
              <a:rPr sz="2000" dirty="0">
                <a:solidFill>
                  <a:prstClr val="black"/>
                </a:solidFill>
                <a:latin typeface="Arial"/>
                <a:cs typeface="Arial"/>
              </a:rPr>
              <a:t>щ</a:t>
            </a:r>
            <a:r>
              <a:rPr sz="2000" spc="-10" dirty="0">
                <a:solidFill>
                  <a:prstClr val="black"/>
                </a:solidFill>
                <a:latin typeface="Arial"/>
                <a:cs typeface="Arial"/>
              </a:rPr>
              <a:t>и</a:t>
            </a:r>
            <a:r>
              <a:rPr sz="2000" dirty="0">
                <a:solidFill>
                  <a:prstClr val="black"/>
                </a:solidFill>
                <a:latin typeface="Arial"/>
                <a:cs typeface="Arial"/>
              </a:rPr>
              <a:t>х</a:t>
            </a:r>
            <a:r>
              <a:rPr sz="2000" spc="-15" dirty="0">
                <a:solidFill>
                  <a:prstClr val="black"/>
                </a:solidFill>
                <a:latin typeface="Arial"/>
                <a:cs typeface="Arial"/>
              </a:rPr>
              <a:t> </a:t>
            </a:r>
            <a:r>
              <a:rPr sz="2000" dirty="0">
                <a:solidFill>
                  <a:prstClr val="black"/>
                </a:solidFill>
                <a:latin typeface="Arial"/>
                <a:cs typeface="Arial"/>
              </a:rPr>
              <a:t>л</a:t>
            </a:r>
            <a:r>
              <a:rPr sz="2000" spc="-10" dirty="0">
                <a:solidFill>
                  <a:prstClr val="black"/>
                </a:solidFill>
                <a:latin typeface="Arial"/>
                <a:cs typeface="Arial"/>
              </a:rPr>
              <a:t>и</a:t>
            </a:r>
            <a:r>
              <a:rPr sz="2000" spc="-20" dirty="0">
                <a:solidFill>
                  <a:prstClr val="black"/>
                </a:solidFill>
                <a:latin typeface="Arial"/>
                <a:cs typeface="Arial"/>
              </a:rPr>
              <a:t>ц</a:t>
            </a:r>
            <a:r>
              <a:rPr sz="2000" dirty="0">
                <a:solidFill>
                  <a:prstClr val="black"/>
                </a:solidFill>
                <a:latin typeface="Arial"/>
                <a:cs typeface="Arial"/>
              </a:rPr>
              <a:t>ензии</a:t>
            </a:r>
          </a:p>
          <a:p>
            <a:pPr>
              <a:spcBef>
                <a:spcPts val="27"/>
              </a:spcBef>
              <a:buFont typeface="Wingdings"/>
              <a:buChar char=""/>
            </a:pPr>
            <a:endParaRPr sz="2900" dirty="0">
              <a:solidFill>
                <a:prstClr val="black"/>
              </a:solidFill>
              <a:latin typeface="Times New Roman"/>
              <a:cs typeface="Times New Roman"/>
            </a:endParaRPr>
          </a:p>
          <a:p>
            <a:pPr marL="12700">
              <a:tabLst>
                <a:tab pos="355600" algn="l"/>
              </a:tabLst>
            </a:pPr>
            <a:r>
              <a:rPr lang="ru-RU" sz="2000" dirty="0" smtClean="0">
                <a:solidFill>
                  <a:prstClr val="black"/>
                </a:solidFill>
                <a:latin typeface="Arial"/>
                <a:cs typeface="Arial"/>
              </a:rPr>
              <a:t>     </a:t>
            </a:r>
            <a:r>
              <a:rPr sz="2000" dirty="0" err="1" smtClean="0">
                <a:solidFill>
                  <a:prstClr val="black"/>
                </a:solidFill>
                <a:latin typeface="Arial"/>
                <a:cs typeface="Arial"/>
              </a:rPr>
              <a:t>О</a:t>
            </a:r>
            <a:r>
              <a:rPr sz="2000" spc="-35" dirty="0" err="1" smtClean="0">
                <a:solidFill>
                  <a:prstClr val="black"/>
                </a:solidFill>
                <a:latin typeface="Arial"/>
                <a:cs typeface="Arial"/>
              </a:rPr>
              <a:t>т</a:t>
            </a:r>
            <a:r>
              <a:rPr sz="2000" dirty="0" err="1" smtClean="0">
                <a:solidFill>
                  <a:prstClr val="black"/>
                </a:solidFill>
                <a:latin typeface="Arial"/>
                <a:cs typeface="Arial"/>
              </a:rPr>
              <a:t>су</a:t>
            </a:r>
            <a:r>
              <a:rPr sz="2000" spc="-35" dirty="0" err="1" smtClean="0">
                <a:solidFill>
                  <a:prstClr val="black"/>
                </a:solidFill>
                <a:latin typeface="Arial"/>
                <a:cs typeface="Arial"/>
              </a:rPr>
              <a:t>т</a:t>
            </a:r>
            <a:r>
              <a:rPr sz="2000" dirty="0" err="1" smtClean="0">
                <a:solidFill>
                  <a:prstClr val="black"/>
                </a:solidFill>
                <a:latin typeface="Arial"/>
                <a:cs typeface="Arial"/>
              </a:rPr>
              <a:t>ствие</a:t>
            </a:r>
            <a:r>
              <a:rPr sz="2000" spc="-60" dirty="0" smtClean="0">
                <a:solidFill>
                  <a:prstClr val="black"/>
                </a:solidFill>
                <a:latin typeface="Arial"/>
                <a:cs typeface="Arial"/>
              </a:rPr>
              <a:t> </a:t>
            </a:r>
            <a:r>
              <a:rPr sz="2000" spc="-10" dirty="0">
                <a:solidFill>
                  <a:prstClr val="black"/>
                </a:solidFill>
                <a:latin typeface="Arial"/>
                <a:cs typeface="Arial"/>
              </a:rPr>
              <a:t>т</a:t>
            </a:r>
            <a:r>
              <a:rPr sz="2000" dirty="0">
                <a:solidFill>
                  <a:prstClr val="black"/>
                </a:solidFill>
                <a:latin typeface="Arial"/>
                <a:cs typeface="Arial"/>
              </a:rPr>
              <a:t>р</a:t>
            </a:r>
            <a:r>
              <a:rPr sz="2000" spc="-25" dirty="0">
                <a:solidFill>
                  <a:prstClr val="black"/>
                </a:solidFill>
                <a:latin typeface="Arial"/>
                <a:cs typeface="Arial"/>
              </a:rPr>
              <a:t>е</a:t>
            </a:r>
            <a:r>
              <a:rPr sz="2000" dirty="0">
                <a:solidFill>
                  <a:prstClr val="black"/>
                </a:solidFill>
                <a:latin typeface="Arial"/>
                <a:cs typeface="Arial"/>
              </a:rPr>
              <a:t>бо</a:t>
            </a:r>
            <a:r>
              <a:rPr sz="2000" spc="-20" dirty="0">
                <a:solidFill>
                  <a:prstClr val="black"/>
                </a:solidFill>
                <a:latin typeface="Arial"/>
                <a:cs typeface="Arial"/>
              </a:rPr>
              <a:t>в</a:t>
            </a:r>
            <a:r>
              <a:rPr sz="2000" dirty="0">
                <a:solidFill>
                  <a:prstClr val="black"/>
                </a:solidFill>
                <a:latin typeface="Arial"/>
                <a:cs typeface="Arial"/>
              </a:rPr>
              <a:t>ан</a:t>
            </a:r>
            <a:r>
              <a:rPr sz="2000" spc="-10" dirty="0">
                <a:solidFill>
                  <a:prstClr val="black"/>
                </a:solidFill>
                <a:latin typeface="Arial"/>
                <a:cs typeface="Arial"/>
              </a:rPr>
              <a:t>и</a:t>
            </a:r>
            <a:r>
              <a:rPr sz="2000" dirty="0">
                <a:solidFill>
                  <a:prstClr val="black"/>
                </a:solidFill>
                <a:latin typeface="Arial"/>
                <a:cs typeface="Arial"/>
              </a:rPr>
              <a:t>я</a:t>
            </a:r>
            <a:r>
              <a:rPr sz="2000" spc="-25" dirty="0">
                <a:solidFill>
                  <a:prstClr val="black"/>
                </a:solidFill>
                <a:latin typeface="Arial"/>
                <a:cs typeface="Arial"/>
              </a:rPr>
              <a:t> </a:t>
            </a:r>
            <a:r>
              <a:rPr sz="2000" dirty="0">
                <a:solidFill>
                  <a:prstClr val="black"/>
                </a:solidFill>
                <a:latin typeface="Arial"/>
                <a:cs typeface="Arial"/>
              </a:rPr>
              <a:t>о</a:t>
            </a:r>
            <a:r>
              <a:rPr sz="2000" spc="-20" dirty="0">
                <a:solidFill>
                  <a:prstClr val="black"/>
                </a:solidFill>
                <a:latin typeface="Arial"/>
                <a:cs typeface="Arial"/>
              </a:rPr>
              <a:t> </a:t>
            </a:r>
            <a:r>
              <a:rPr sz="2000" spc="-10" dirty="0">
                <a:solidFill>
                  <a:prstClr val="black"/>
                </a:solidFill>
                <a:latin typeface="Arial"/>
                <a:cs typeface="Arial"/>
              </a:rPr>
              <a:t>п</a:t>
            </a:r>
            <a:r>
              <a:rPr sz="2000" dirty="0">
                <a:solidFill>
                  <a:prstClr val="black"/>
                </a:solidFill>
                <a:latin typeface="Arial"/>
                <a:cs typeface="Arial"/>
              </a:rPr>
              <a:t>р</a:t>
            </a:r>
            <a:r>
              <a:rPr sz="2000" spc="-50" dirty="0">
                <a:solidFill>
                  <a:prstClr val="black"/>
                </a:solidFill>
                <a:latin typeface="Arial"/>
                <a:cs typeface="Arial"/>
              </a:rPr>
              <a:t>е</a:t>
            </a:r>
            <a:r>
              <a:rPr sz="2000" dirty="0">
                <a:solidFill>
                  <a:prstClr val="black"/>
                </a:solidFill>
                <a:latin typeface="Arial"/>
                <a:cs typeface="Arial"/>
              </a:rPr>
              <a:t>дос</a:t>
            </a:r>
            <a:r>
              <a:rPr sz="2000" spc="-35" dirty="0">
                <a:solidFill>
                  <a:prstClr val="black"/>
                </a:solidFill>
                <a:latin typeface="Arial"/>
                <a:cs typeface="Arial"/>
              </a:rPr>
              <a:t>т</a:t>
            </a:r>
            <a:r>
              <a:rPr sz="2000" dirty="0">
                <a:solidFill>
                  <a:prstClr val="black"/>
                </a:solidFill>
                <a:latin typeface="Arial"/>
                <a:cs typeface="Arial"/>
              </a:rPr>
              <a:t>а</a:t>
            </a:r>
            <a:r>
              <a:rPr sz="2000" spc="-45" dirty="0">
                <a:solidFill>
                  <a:prstClr val="black"/>
                </a:solidFill>
                <a:latin typeface="Arial"/>
                <a:cs typeface="Arial"/>
              </a:rPr>
              <a:t>в</a:t>
            </a:r>
            <a:r>
              <a:rPr sz="2000" dirty="0">
                <a:solidFill>
                  <a:prstClr val="black"/>
                </a:solidFill>
                <a:latin typeface="Arial"/>
                <a:cs typeface="Arial"/>
              </a:rPr>
              <a:t>ле</a:t>
            </a:r>
            <a:r>
              <a:rPr sz="2000" spc="-10" dirty="0">
                <a:solidFill>
                  <a:prstClr val="black"/>
                </a:solidFill>
                <a:latin typeface="Arial"/>
                <a:cs typeface="Arial"/>
              </a:rPr>
              <a:t>н</a:t>
            </a:r>
            <a:r>
              <a:rPr sz="2000" dirty="0">
                <a:solidFill>
                  <a:prstClr val="black"/>
                </a:solidFill>
                <a:latin typeface="Arial"/>
                <a:cs typeface="Arial"/>
              </a:rPr>
              <a:t>ии</a:t>
            </a:r>
            <a:r>
              <a:rPr sz="2000" spc="-45" dirty="0">
                <a:solidFill>
                  <a:prstClr val="black"/>
                </a:solidFill>
                <a:latin typeface="Arial"/>
                <a:cs typeface="Arial"/>
              </a:rPr>
              <a:t> </a:t>
            </a:r>
            <a:r>
              <a:rPr sz="2000" spc="20" dirty="0">
                <a:solidFill>
                  <a:prstClr val="black"/>
                </a:solidFill>
                <a:latin typeface="Arial"/>
                <a:cs typeface="Arial"/>
              </a:rPr>
              <a:t>к</a:t>
            </a:r>
            <a:r>
              <a:rPr sz="2000" dirty="0">
                <a:solidFill>
                  <a:prstClr val="black"/>
                </a:solidFill>
                <a:latin typeface="Arial"/>
                <a:cs typeface="Arial"/>
              </a:rPr>
              <a:t>о</a:t>
            </a:r>
            <a:r>
              <a:rPr sz="2000" spc="-10" dirty="0">
                <a:solidFill>
                  <a:prstClr val="black"/>
                </a:solidFill>
                <a:latin typeface="Arial"/>
                <a:cs typeface="Arial"/>
              </a:rPr>
              <a:t>п</a:t>
            </a:r>
            <a:r>
              <a:rPr sz="2000" dirty="0">
                <a:solidFill>
                  <a:prstClr val="black"/>
                </a:solidFill>
                <a:latin typeface="Arial"/>
                <a:cs typeface="Arial"/>
              </a:rPr>
              <a:t>ии</a:t>
            </a:r>
            <a:r>
              <a:rPr sz="2000" spc="-30" dirty="0">
                <a:solidFill>
                  <a:prstClr val="black"/>
                </a:solidFill>
                <a:latin typeface="Arial"/>
                <a:cs typeface="Arial"/>
              </a:rPr>
              <a:t> </a:t>
            </a:r>
            <a:r>
              <a:rPr sz="2000" dirty="0">
                <a:solidFill>
                  <a:prstClr val="black"/>
                </a:solidFill>
                <a:latin typeface="Arial"/>
                <a:cs typeface="Arial"/>
              </a:rPr>
              <a:t>регис</a:t>
            </a:r>
            <a:r>
              <a:rPr sz="2000" spc="-10" dirty="0">
                <a:solidFill>
                  <a:prstClr val="black"/>
                </a:solidFill>
                <a:latin typeface="Arial"/>
                <a:cs typeface="Arial"/>
              </a:rPr>
              <a:t>т</a:t>
            </a:r>
            <a:r>
              <a:rPr sz="2000" dirty="0">
                <a:solidFill>
                  <a:prstClr val="black"/>
                </a:solidFill>
                <a:latin typeface="Arial"/>
                <a:cs typeface="Arial"/>
              </a:rPr>
              <a:t>рацион</a:t>
            </a:r>
            <a:r>
              <a:rPr sz="2000" spc="-10" dirty="0">
                <a:solidFill>
                  <a:prstClr val="black"/>
                </a:solidFill>
                <a:latin typeface="Arial"/>
                <a:cs typeface="Arial"/>
              </a:rPr>
              <a:t>н</a:t>
            </a:r>
            <a:r>
              <a:rPr sz="2000" dirty="0">
                <a:solidFill>
                  <a:prstClr val="black"/>
                </a:solidFill>
                <a:latin typeface="Arial"/>
                <a:cs typeface="Arial"/>
              </a:rPr>
              <a:t>о</a:t>
            </a:r>
            <a:r>
              <a:rPr sz="2000" spc="-65" dirty="0">
                <a:solidFill>
                  <a:prstClr val="black"/>
                </a:solidFill>
                <a:latin typeface="Arial"/>
                <a:cs typeface="Arial"/>
              </a:rPr>
              <a:t>г</a:t>
            </a:r>
            <a:r>
              <a:rPr sz="2000" dirty="0">
                <a:solidFill>
                  <a:prstClr val="black"/>
                </a:solidFill>
                <a:latin typeface="Arial"/>
                <a:cs typeface="Arial"/>
              </a:rPr>
              <a:t>о</a:t>
            </a:r>
          </a:p>
          <a:p>
            <a:pPr marL="355600"/>
            <a:r>
              <a:rPr sz="2000" spc="-80" dirty="0">
                <a:solidFill>
                  <a:prstClr val="black"/>
                </a:solidFill>
                <a:latin typeface="Arial"/>
                <a:cs typeface="Arial"/>
              </a:rPr>
              <a:t>у</a:t>
            </a:r>
            <a:r>
              <a:rPr sz="2000" dirty="0">
                <a:solidFill>
                  <a:prstClr val="black"/>
                </a:solidFill>
                <a:latin typeface="Arial"/>
                <a:cs typeface="Arial"/>
              </a:rPr>
              <a:t>дос</a:t>
            </a:r>
            <a:r>
              <a:rPr sz="2000" spc="-30" dirty="0">
                <a:solidFill>
                  <a:prstClr val="black"/>
                </a:solidFill>
                <a:latin typeface="Arial"/>
                <a:cs typeface="Arial"/>
              </a:rPr>
              <a:t>т</a:t>
            </a:r>
            <a:r>
              <a:rPr sz="2000" dirty="0">
                <a:solidFill>
                  <a:prstClr val="black"/>
                </a:solidFill>
                <a:latin typeface="Arial"/>
                <a:cs typeface="Arial"/>
              </a:rPr>
              <a:t>о</a:t>
            </a:r>
            <a:r>
              <a:rPr sz="2000" spc="-20" dirty="0">
                <a:solidFill>
                  <a:prstClr val="black"/>
                </a:solidFill>
                <a:latin typeface="Arial"/>
                <a:cs typeface="Arial"/>
              </a:rPr>
              <a:t>в</a:t>
            </a:r>
            <a:r>
              <a:rPr sz="2000" dirty="0">
                <a:solidFill>
                  <a:prstClr val="black"/>
                </a:solidFill>
                <a:latin typeface="Arial"/>
                <a:cs typeface="Arial"/>
              </a:rPr>
              <a:t>ерени</a:t>
            </a:r>
            <a:r>
              <a:rPr sz="2000" spc="-10" dirty="0">
                <a:solidFill>
                  <a:prstClr val="black"/>
                </a:solidFill>
                <a:latin typeface="Arial"/>
                <a:cs typeface="Arial"/>
              </a:rPr>
              <a:t>я/</a:t>
            </a:r>
            <a:r>
              <a:rPr sz="2000" dirty="0">
                <a:solidFill>
                  <a:prstClr val="black"/>
                </a:solidFill>
                <a:latin typeface="Arial"/>
                <a:cs typeface="Arial"/>
              </a:rPr>
              <a:t>л</a:t>
            </a:r>
            <a:r>
              <a:rPr sz="2000" spc="-10" dirty="0">
                <a:solidFill>
                  <a:prstClr val="black"/>
                </a:solidFill>
                <a:latin typeface="Arial"/>
                <a:cs typeface="Arial"/>
              </a:rPr>
              <a:t>и</a:t>
            </a:r>
            <a:r>
              <a:rPr sz="2000" spc="-20" dirty="0">
                <a:solidFill>
                  <a:prstClr val="black"/>
                </a:solidFill>
                <a:latin typeface="Arial"/>
                <a:cs typeface="Arial"/>
              </a:rPr>
              <a:t>ц</a:t>
            </a:r>
            <a:r>
              <a:rPr sz="2000" dirty="0">
                <a:solidFill>
                  <a:prstClr val="black"/>
                </a:solidFill>
                <a:latin typeface="Arial"/>
                <a:cs typeface="Arial"/>
              </a:rPr>
              <a:t>ен</a:t>
            </a:r>
            <a:r>
              <a:rPr sz="2000" spc="-10" dirty="0">
                <a:solidFill>
                  <a:prstClr val="black"/>
                </a:solidFill>
                <a:latin typeface="Arial"/>
                <a:cs typeface="Arial"/>
              </a:rPr>
              <a:t>з</a:t>
            </a:r>
            <a:r>
              <a:rPr sz="2000" dirty="0">
                <a:solidFill>
                  <a:prstClr val="black"/>
                </a:solidFill>
                <a:latin typeface="Arial"/>
                <a:cs typeface="Arial"/>
              </a:rPr>
              <a:t>ии</a:t>
            </a:r>
            <a:r>
              <a:rPr sz="2000" spc="-75" dirty="0">
                <a:solidFill>
                  <a:prstClr val="black"/>
                </a:solidFill>
                <a:latin typeface="Arial"/>
                <a:cs typeface="Arial"/>
              </a:rPr>
              <a:t> </a:t>
            </a:r>
            <a:r>
              <a:rPr sz="2000" dirty="0">
                <a:solidFill>
                  <a:prstClr val="black"/>
                </a:solidFill>
                <a:latin typeface="Arial"/>
                <a:cs typeface="Arial"/>
              </a:rPr>
              <a:t>в до</a:t>
            </a:r>
            <a:r>
              <a:rPr sz="2000" spc="15" dirty="0">
                <a:solidFill>
                  <a:prstClr val="black"/>
                </a:solidFill>
                <a:latin typeface="Arial"/>
                <a:cs typeface="Arial"/>
              </a:rPr>
              <a:t>к</a:t>
            </a:r>
            <a:r>
              <a:rPr sz="2000" spc="-30" dirty="0">
                <a:solidFill>
                  <a:prstClr val="black"/>
                </a:solidFill>
                <a:latin typeface="Arial"/>
                <a:cs typeface="Arial"/>
              </a:rPr>
              <a:t>у</a:t>
            </a:r>
            <a:r>
              <a:rPr sz="2000" dirty="0">
                <a:solidFill>
                  <a:prstClr val="black"/>
                </a:solidFill>
                <a:latin typeface="Arial"/>
                <a:cs typeface="Arial"/>
              </a:rPr>
              <a:t>мен</a:t>
            </a:r>
            <a:r>
              <a:rPr sz="2000" spc="-30" dirty="0">
                <a:solidFill>
                  <a:prstClr val="black"/>
                </a:solidFill>
                <a:latin typeface="Arial"/>
                <a:cs typeface="Arial"/>
              </a:rPr>
              <a:t>т</a:t>
            </a:r>
            <a:r>
              <a:rPr sz="2000" dirty="0">
                <a:solidFill>
                  <a:prstClr val="black"/>
                </a:solidFill>
                <a:latin typeface="Arial"/>
                <a:cs typeface="Arial"/>
              </a:rPr>
              <a:t>ации</a:t>
            </a:r>
            <a:r>
              <a:rPr sz="2000" spc="-35" dirty="0">
                <a:solidFill>
                  <a:prstClr val="black"/>
                </a:solidFill>
                <a:latin typeface="Arial"/>
                <a:cs typeface="Arial"/>
              </a:rPr>
              <a:t> </a:t>
            </a:r>
            <a:r>
              <a:rPr sz="2000" dirty="0">
                <a:solidFill>
                  <a:prstClr val="black"/>
                </a:solidFill>
                <a:latin typeface="Arial"/>
                <a:cs typeface="Arial"/>
              </a:rPr>
              <a:t>за</a:t>
            </a:r>
            <a:r>
              <a:rPr sz="2000" spc="20" dirty="0">
                <a:solidFill>
                  <a:prstClr val="black"/>
                </a:solidFill>
                <a:latin typeface="Arial"/>
                <a:cs typeface="Arial"/>
              </a:rPr>
              <a:t>к</a:t>
            </a:r>
            <a:r>
              <a:rPr sz="2000" dirty="0">
                <a:solidFill>
                  <a:prstClr val="black"/>
                </a:solidFill>
                <a:latin typeface="Arial"/>
                <a:cs typeface="Arial"/>
              </a:rPr>
              <a:t>у</a:t>
            </a:r>
            <a:r>
              <a:rPr sz="2000" spc="-15" dirty="0">
                <a:solidFill>
                  <a:prstClr val="black"/>
                </a:solidFill>
                <a:latin typeface="Arial"/>
                <a:cs typeface="Arial"/>
              </a:rPr>
              <a:t>п</a:t>
            </a:r>
            <a:r>
              <a:rPr sz="2000" dirty="0">
                <a:solidFill>
                  <a:prstClr val="black"/>
                </a:solidFill>
                <a:latin typeface="Arial"/>
                <a:cs typeface="Arial"/>
              </a:rPr>
              <a:t>ки</a:t>
            </a:r>
          </a:p>
          <a:p>
            <a:pPr>
              <a:spcBef>
                <a:spcPts val="25"/>
              </a:spcBef>
            </a:pPr>
            <a:endParaRPr sz="2900" dirty="0">
              <a:solidFill>
                <a:prstClr val="black"/>
              </a:solidFill>
              <a:latin typeface="Times New Roman"/>
              <a:cs typeface="Times New Roman"/>
            </a:endParaRPr>
          </a:p>
          <a:p>
            <a:pPr marL="12700">
              <a:tabLst>
                <a:tab pos="355600" algn="l"/>
              </a:tabLst>
            </a:pPr>
            <a:r>
              <a:rPr lang="ru-RU" sz="2000" spc="-85" dirty="0" smtClean="0">
                <a:solidFill>
                  <a:prstClr val="black"/>
                </a:solidFill>
                <a:latin typeface="Arial"/>
                <a:cs typeface="Arial"/>
              </a:rPr>
              <a:t>      Заточка технического задания под одного </a:t>
            </a:r>
          </a:p>
          <a:p>
            <a:pPr marL="12700">
              <a:tabLst>
                <a:tab pos="355600" algn="l"/>
              </a:tabLst>
            </a:pPr>
            <a:r>
              <a:rPr lang="ru-RU" sz="2000" spc="-85" dirty="0">
                <a:solidFill>
                  <a:prstClr val="black"/>
                </a:solidFill>
                <a:latin typeface="Arial"/>
                <a:cs typeface="Arial"/>
              </a:rPr>
              <a:t> </a:t>
            </a:r>
            <a:r>
              <a:rPr lang="ru-RU" sz="2000" spc="-85" dirty="0" smtClean="0">
                <a:solidFill>
                  <a:prstClr val="black"/>
                </a:solidFill>
                <a:latin typeface="Arial"/>
                <a:cs typeface="Arial"/>
              </a:rPr>
              <a:t>     производителя</a:t>
            </a:r>
          </a:p>
          <a:p>
            <a:pPr marL="12700">
              <a:tabLst>
                <a:tab pos="355600" algn="l"/>
              </a:tabLst>
            </a:pPr>
            <a:endParaRPr lang="ru-RU" sz="2000" spc="-85" dirty="0">
              <a:solidFill>
                <a:prstClr val="black"/>
              </a:solidFill>
              <a:latin typeface="Arial"/>
              <a:cs typeface="Arial"/>
            </a:endParaRPr>
          </a:p>
          <a:p>
            <a:pPr marL="12700">
              <a:tabLst>
                <a:tab pos="355600" algn="l"/>
              </a:tabLst>
            </a:pPr>
            <a:r>
              <a:rPr lang="ru-RU" sz="2000" spc="-85" dirty="0">
                <a:solidFill>
                  <a:prstClr val="black"/>
                </a:solidFill>
                <a:latin typeface="Arial"/>
                <a:cs typeface="Arial"/>
              </a:rPr>
              <a:t> </a:t>
            </a:r>
            <a:r>
              <a:rPr lang="ru-RU" sz="2000" spc="-85" dirty="0" smtClean="0">
                <a:solidFill>
                  <a:prstClr val="black"/>
                </a:solidFill>
                <a:latin typeface="Arial"/>
                <a:cs typeface="Arial"/>
              </a:rPr>
              <a:t>     Закупка ЛС путем проведения открытого конкурса</a:t>
            </a:r>
          </a:p>
          <a:p>
            <a:pPr marL="12700">
              <a:tabLst>
                <a:tab pos="355600" algn="l"/>
              </a:tabLst>
            </a:pPr>
            <a:endParaRPr lang="ru-RU" sz="2000" spc="-85" dirty="0">
              <a:solidFill>
                <a:prstClr val="black"/>
              </a:solidFill>
              <a:latin typeface="Arial"/>
              <a:cs typeface="Arial"/>
            </a:endParaRPr>
          </a:p>
          <a:p>
            <a:pPr marL="12700">
              <a:tabLst>
                <a:tab pos="355600" algn="l"/>
              </a:tabLst>
            </a:pPr>
            <a:r>
              <a:rPr lang="ru-RU" sz="2000" spc="-85" dirty="0" smtClean="0">
                <a:solidFill>
                  <a:prstClr val="black"/>
                </a:solidFill>
                <a:latin typeface="Arial"/>
                <a:cs typeface="Arial"/>
              </a:rPr>
              <a:t>      Нарушение Постановления Правительства № 929</a:t>
            </a:r>
          </a:p>
          <a:p>
            <a:pPr marL="12700">
              <a:tabLst>
                <a:tab pos="355600" algn="l"/>
              </a:tabLst>
            </a:pPr>
            <a:r>
              <a:rPr lang="ru-RU" sz="2000" spc="-85" dirty="0">
                <a:solidFill>
                  <a:prstClr val="black"/>
                </a:solidFill>
                <a:latin typeface="Arial"/>
                <a:cs typeface="Arial"/>
              </a:rPr>
              <a:t> </a:t>
            </a:r>
            <a:r>
              <a:rPr lang="ru-RU" sz="2000" spc="-85" dirty="0" smtClean="0">
                <a:solidFill>
                  <a:prstClr val="black"/>
                </a:solidFill>
                <a:latin typeface="Arial"/>
                <a:cs typeface="Arial"/>
              </a:rPr>
              <a:t>     о порядке формирования лотов при закупке ЛП</a:t>
            </a:r>
          </a:p>
          <a:p>
            <a:pPr marL="12700">
              <a:tabLst>
                <a:tab pos="355600" algn="l"/>
              </a:tabLst>
            </a:pPr>
            <a:endParaRPr lang="ru-RU" sz="2000" spc="-85" dirty="0">
              <a:solidFill>
                <a:prstClr val="black"/>
              </a:solidFill>
              <a:latin typeface="Arial"/>
              <a:cs typeface="Arial"/>
            </a:endParaRPr>
          </a:p>
          <a:p>
            <a:pPr marL="12700">
              <a:tabLst>
                <a:tab pos="355600" algn="l"/>
              </a:tabLst>
            </a:pPr>
            <a:r>
              <a:rPr lang="ru-RU" sz="2000" spc="-85" dirty="0" smtClean="0">
                <a:solidFill>
                  <a:prstClr val="black"/>
                </a:solidFill>
                <a:latin typeface="Arial"/>
                <a:cs typeface="Arial"/>
              </a:rPr>
              <a:t>      ФАС запретила ставить пробелы между буквами в наименовании ЛС</a:t>
            </a:r>
            <a:endParaRPr sz="2000" dirty="0">
              <a:solidFill>
                <a:prstClr val="black"/>
              </a:solidFill>
              <a:latin typeface="Arial"/>
              <a:cs typeface="Arial"/>
            </a:endParaRPr>
          </a:p>
        </p:txBody>
      </p:sp>
    </p:spTree>
    <p:extLst>
      <p:ext uri="{BB962C8B-B14F-4D97-AF65-F5344CB8AC3E}">
        <p14:creationId xmlns:p14="http://schemas.microsoft.com/office/powerpoint/2010/main" val="324836532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04800" y="533400"/>
            <a:ext cx="8452485" cy="4985980"/>
          </a:xfrm>
        </p:spPr>
        <p:txBody>
          <a:bodyPr/>
          <a:lstStyle/>
          <a:p>
            <a:pPr algn="ctr"/>
            <a:r>
              <a:rPr lang="ru-RU" dirty="0">
                <a:solidFill>
                  <a:schemeClr val="tx1"/>
                </a:solidFill>
                <a:latin typeface="+mn-lt"/>
              </a:rPr>
              <a:t>Распоряжение от 12 января 2018 года №9-р. </a:t>
            </a:r>
            <a:endParaRPr lang="ru-RU" dirty="0" smtClean="0">
              <a:solidFill>
                <a:schemeClr val="tx1"/>
              </a:solidFill>
              <a:latin typeface="+mn-lt"/>
            </a:endParaRPr>
          </a:p>
          <a:p>
            <a:pPr algn="ctr"/>
            <a:r>
              <a:rPr lang="ru-RU" b="0" dirty="0" smtClean="0">
                <a:latin typeface="+mn-lt"/>
              </a:rPr>
              <a:t>План </a:t>
            </a:r>
            <a:r>
              <a:rPr lang="ru-RU" b="0" dirty="0">
                <a:latin typeface="+mn-lt"/>
              </a:rPr>
              <a:t>мероприятий («дорожная карта») «Развитие конкуренции в здравоохранении» направлен на развитие конкуренции на товарных рынках лекарственных препаратов, медицинских изделий, медицинских услуг и биологически активных добавок</a:t>
            </a:r>
          </a:p>
        </p:txBody>
      </p:sp>
    </p:spTree>
    <p:extLst>
      <p:ext uri="{BB962C8B-B14F-4D97-AF65-F5344CB8AC3E}">
        <p14:creationId xmlns:p14="http://schemas.microsoft.com/office/powerpoint/2010/main" val="87659781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28600" y="152400"/>
            <a:ext cx="8604885" cy="6924973"/>
          </a:xfrm>
        </p:spPr>
        <p:txBody>
          <a:bodyPr/>
          <a:lstStyle/>
          <a:p>
            <a:pPr algn="l"/>
            <a:r>
              <a:rPr lang="ru-RU" sz="1800" dirty="0" smtClean="0">
                <a:solidFill>
                  <a:srgbClr val="1D2129"/>
                </a:solidFill>
                <a:latin typeface="+mn-lt"/>
              </a:rPr>
              <a:t>План </a:t>
            </a:r>
            <a:r>
              <a:rPr lang="ru-RU" sz="1800" dirty="0">
                <a:solidFill>
                  <a:srgbClr val="1D2129"/>
                </a:solidFill>
                <a:latin typeface="+mn-lt"/>
              </a:rPr>
              <a:t>предполагает:</a:t>
            </a:r>
          </a:p>
          <a:p>
            <a:pPr algn="l"/>
            <a:r>
              <a:rPr lang="ru-RU" sz="1800" b="0" dirty="0">
                <a:solidFill>
                  <a:srgbClr val="1D2129"/>
                </a:solidFill>
                <a:latin typeface="+mn-lt"/>
              </a:rPr>
              <a:t>- разработку типовых контрактов, предусматривающих унифицированные технические задания по категориям лекарственных препаратов (апрель 2018);</a:t>
            </a:r>
            <a:br>
              <a:rPr lang="ru-RU" sz="1800" b="0" dirty="0">
                <a:solidFill>
                  <a:srgbClr val="1D2129"/>
                </a:solidFill>
                <a:latin typeface="+mn-lt"/>
              </a:rPr>
            </a:br>
            <a:r>
              <a:rPr lang="ru-RU" sz="1800" b="0" dirty="0">
                <a:solidFill>
                  <a:srgbClr val="1D2129"/>
                </a:solidFill>
                <a:latin typeface="+mn-lt"/>
              </a:rPr>
              <a:t>- установление критериев состояния рынков лекарственных препаратов, закупка которых может осуществляться у единственного поставщика, установление процедуры отбора исполнителей (февраль 2019);</a:t>
            </a:r>
            <a:br>
              <a:rPr lang="ru-RU" sz="1800" b="0" dirty="0">
                <a:solidFill>
                  <a:srgbClr val="1D2129"/>
                </a:solidFill>
                <a:latin typeface="+mn-lt"/>
              </a:rPr>
            </a:br>
            <a:r>
              <a:rPr lang="ru-RU" sz="1800" b="0" dirty="0">
                <a:solidFill>
                  <a:srgbClr val="1D2129"/>
                </a:solidFill>
                <a:latin typeface="+mn-lt"/>
              </a:rPr>
              <a:t>- установление ограничений на заключение долгосрочных государственных контрактов на поставку лекарственных препаратов, в том числе установление возможности заключения долгосрочных государственных контрактов только в отношении лекарственных препаратов, защищенных патентами, при условии значительного снижения цен на такие лекарственные препараты, ограничение срока действия долгосрочных государственных контрактов сроком действия патента на лекарственный препарат либо датой выхода на рынок иного лекарственного препарата, имеющего те же показания к применению (июнь 2019)</a:t>
            </a:r>
            <a:br>
              <a:rPr lang="ru-RU" sz="1800" b="0" dirty="0">
                <a:solidFill>
                  <a:srgbClr val="1D2129"/>
                </a:solidFill>
                <a:latin typeface="+mn-lt"/>
              </a:rPr>
            </a:br>
            <a:r>
              <a:rPr lang="ru-RU" sz="1800" b="0" dirty="0">
                <a:solidFill>
                  <a:srgbClr val="1D2129"/>
                </a:solidFill>
                <a:latin typeface="+mn-lt"/>
              </a:rPr>
              <a:t>- установление особенностей описания лекарственных препаратов при осуществлении закупок, в том числе лекарственных форм и дозировок лекарственных препаратов, установление запрета на объединение в один лот услуг по поставке, хранению и отпуску лекарственных препаратов, установление требования об указании в документации о закупке остаточного срока годности лекарственных препаратов, выраженного определенным периодом (например, в годах, месяцах, днях), в течение которого лекарственные препараты сохраняют пригодность, либо конкретной датой, </a:t>
            </a:r>
            <a:r>
              <a:rPr lang="ru-RU" sz="1800" b="0" dirty="0" smtClean="0">
                <a:solidFill>
                  <a:srgbClr val="1D2129"/>
                </a:solidFill>
                <a:latin typeface="+mn-lt"/>
              </a:rPr>
              <a:t>до которой </a:t>
            </a:r>
            <a:r>
              <a:rPr lang="ru-RU" sz="1800" b="0" dirty="0">
                <a:solidFill>
                  <a:srgbClr val="1D2129"/>
                </a:solidFill>
                <a:latin typeface="+mn-lt"/>
              </a:rPr>
              <a:t>лекарственные препараты сохраняют свою пригодность для использования по назначению (сентябрь 2018);</a:t>
            </a:r>
            <a:br>
              <a:rPr lang="ru-RU" sz="1800" b="0" dirty="0">
                <a:solidFill>
                  <a:srgbClr val="1D2129"/>
                </a:solidFill>
                <a:latin typeface="+mn-lt"/>
              </a:rPr>
            </a:br>
            <a:endParaRPr lang="ru-RU" dirty="0"/>
          </a:p>
        </p:txBody>
      </p:sp>
    </p:spTree>
    <p:extLst>
      <p:ext uri="{BB962C8B-B14F-4D97-AF65-F5344CB8AC3E}">
        <p14:creationId xmlns:p14="http://schemas.microsoft.com/office/powerpoint/2010/main" val="16044493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81000" y="152400"/>
            <a:ext cx="8452485" cy="6370975"/>
          </a:xfrm>
        </p:spPr>
        <p:txBody>
          <a:bodyPr/>
          <a:lstStyle/>
          <a:p>
            <a:pPr algn="l"/>
            <a:r>
              <a:rPr lang="ru-RU" sz="1800" dirty="0" smtClean="0">
                <a:solidFill>
                  <a:srgbClr val="1D2129"/>
                </a:solidFill>
                <a:latin typeface="+mn-lt"/>
              </a:rPr>
              <a:t>План </a:t>
            </a:r>
            <a:r>
              <a:rPr lang="ru-RU" sz="1800" dirty="0">
                <a:solidFill>
                  <a:srgbClr val="1D2129"/>
                </a:solidFill>
                <a:latin typeface="+mn-lt"/>
              </a:rPr>
              <a:t>предполагает:</a:t>
            </a:r>
          </a:p>
          <a:p>
            <a:pPr algn="l"/>
            <a:r>
              <a:rPr lang="ru-RU" sz="1800" b="0" dirty="0" smtClean="0">
                <a:solidFill>
                  <a:srgbClr val="1D2129"/>
                </a:solidFill>
                <a:latin typeface="+mn-lt"/>
              </a:rPr>
              <a:t>- </a:t>
            </a:r>
            <a:r>
              <a:rPr lang="ru-RU" sz="1800" b="0" dirty="0">
                <a:solidFill>
                  <a:srgbClr val="1D2129"/>
                </a:solidFill>
                <a:latin typeface="+mn-lt"/>
              </a:rPr>
              <a:t>установление возможности определения страны происхождения лекарственного препарата для медицинского применения</a:t>
            </a:r>
            <a:br>
              <a:rPr lang="ru-RU" sz="1800" b="0" dirty="0">
                <a:solidFill>
                  <a:srgbClr val="1D2129"/>
                </a:solidFill>
                <a:latin typeface="+mn-lt"/>
              </a:rPr>
            </a:br>
            <a:r>
              <a:rPr lang="ru-RU" sz="1800" b="0" dirty="0">
                <a:solidFill>
                  <a:srgbClr val="1D2129"/>
                </a:solidFill>
                <a:latin typeface="+mn-lt"/>
              </a:rPr>
              <a:t>на основании сведений регистрационного удостоверения лекарственного препарата без необходимости получения сертификата СТ-1 (октябрь 2018).</a:t>
            </a:r>
          </a:p>
          <a:p>
            <a:pPr algn="l"/>
            <a:r>
              <a:rPr lang="ru-RU" sz="1800" b="0" dirty="0">
                <a:solidFill>
                  <a:srgbClr val="1D2129"/>
                </a:solidFill>
                <a:latin typeface="+mn-lt"/>
              </a:rPr>
              <a:t>В части совершенствование нормативно-правового регулирования в сфере закупок медицинских изделий для обеспечения государственных и муниципальных нужд:</a:t>
            </a:r>
          </a:p>
          <a:p>
            <a:pPr algn="l"/>
            <a:r>
              <a:rPr lang="ru-RU" sz="1800" b="0" dirty="0">
                <a:solidFill>
                  <a:srgbClr val="1D2129"/>
                </a:solidFill>
                <a:latin typeface="+mn-lt"/>
              </a:rPr>
              <a:t>- разработка типовых контрактов, предусматривающих унифицированные технические задания по отдельным категориям медицинских изделий (апрель 2019);</a:t>
            </a:r>
            <a:br>
              <a:rPr lang="ru-RU" sz="1800" b="0" dirty="0">
                <a:solidFill>
                  <a:srgbClr val="1D2129"/>
                </a:solidFill>
                <a:latin typeface="+mn-lt"/>
              </a:rPr>
            </a:br>
            <a:r>
              <a:rPr lang="ru-RU" sz="1800" b="0" dirty="0">
                <a:solidFill>
                  <a:srgbClr val="1D2129"/>
                </a:solidFill>
                <a:latin typeface="+mn-lt"/>
              </a:rPr>
              <a:t>- подготовка предложений о внесении изменений в перечень товаров, работ, услуг, в случае осуществления закупок которых заказчик обязан проводить аукцион в электронной форме (электронный аукцион), утвержденный распоряжением Правительства Российской Федерации от 21 марта 2016 г. № 471-р, в части включения в перечень всех медицинских изделий без исключений (июнь 2018);</a:t>
            </a:r>
            <a:br>
              <a:rPr lang="ru-RU" sz="1800" b="0" dirty="0">
                <a:solidFill>
                  <a:srgbClr val="1D2129"/>
                </a:solidFill>
                <a:latin typeface="+mn-lt"/>
              </a:rPr>
            </a:br>
            <a:r>
              <a:rPr lang="ru-RU" sz="1800" b="0" dirty="0">
                <a:solidFill>
                  <a:srgbClr val="1D2129"/>
                </a:solidFill>
                <a:latin typeface="+mn-lt"/>
              </a:rPr>
              <a:t>- установление обязанности участников государственных и муниципальных закупок - производителей медицинских изделий, для эксплуатации которых необходимо использование расходных материалов, указывать в технической документации производителя медицинского изделия требования к расходным материалам, обеспечивающим надлежащую эксплуатацию медицинского изделия, а также установление особенностей закупок государственными и муниципальными заказчиками медицинских изделий "закрытого" типа (ноябрь 2018);</a:t>
            </a:r>
            <a:br>
              <a:rPr lang="ru-RU" sz="1800" b="0" dirty="0">
                <a:solidFill>
                  <a:srgbClr val="1D2129"/>
                </a:solidFill>
                <a:latin typeface="+mn-lt"/>
              </a:rPr>
            </a:br>
            <a:endParaRPr lang="ru-RU" dirty="0"/>
          </a:p>
        </p:txBody>
      </p:sp>
    </p:spTree>
    <p:extLst>
      <p:ext uri="{BB962C8B-B14F-4D97-AF65-F5344CB8AC3E}">
        <p14:creationId xmlns:p14="http://schemas.microsoft.com/office/powerpoint/2010/main" val="142654209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81000" y="228600"/>
            <a:ext cx="8452485" cy="3600986"/>
          </a:xfrm>
        </p:spPr>
        <p:txBody>
          <a:bodyPr/>
          <a:lstStyle/>
          <a:p>
            <a:pPr algn="l"/>
            <a:r>
              <a:rPr lang="ru-RU" sz="1800" dirty="0" smtClean="0">
                <a:solidFill>
                  <a:srgbClr val="1D2129"/>
                </a:solidFill>
                <a:latin typeface="+mn-lt"/>
              </a:rPr>
              <a:t>План </a:t>
            </a:r>
            <a:r>
              <a:rPr lang="ru-RU" sz="1800" dirty="0">
                <a:solidFill>
                  <a:srgbClr val="1D2129"/>
                </a:solidFill>
                <a:latin typeface="+mn-lt"/>
              </a:rPr>
              <a:t>предполагает:</a:t>
            </a:r>
          </a:p>
          <a:p>
            <a:pPr algn="l"/>
            <a:r>
              <a:rPr lang="ru-RU" sz="1800" b="0" dirty="0" smtClean="0">
                <a:solidFill>
                  <a:srgbClr val="1D2129"/>
                </a:solidFill>
                <a:latin typeface="+mn-lt"/>
              </a:rPr>
              <a:t>- </a:t>
            </a:r>
            <a:r>
              <a:rPr lang="ru-RU" sz="1800" b="0" dirty="0">
                <a:solidFill>
                  <a:srgbClr val="1D2129"/>
                </a:solidFill>
                <a:latin typeface="+mn-lt"/>
              </a:rPr>
              <a:t>установление требования к указанию в документации о закупке медицинских изделий остаточного срока годности, выраженного определенным периодом</a:t>
            </a:r>
            <a:br>
              <a:rPr lang="ru-RU" sz="1800" b="0" dirty="0">
                <a:solidFill>
                  <a:srgbClr val="1D2129"/>
                </a:solidFill>
                <a:latin typeface="+mn-lt"/>
              </a:rPr>
            </a:br>
            <a:r>
              <a:rPr lang="ru-RU" sz="1800" b="0" dirty="0">
                <a:solidFill>
                  <a:srgbClr val="1D2129"/>
                </a:solidFill>
                <a:latin typeface="+mn-lt"/>
              </a:rPr>
              <a:t>(например, в годах, месяцах, днях), в течение которого медицинские изделия сохраняют свою годность, либо конкретной датой, до которой медицинские изделия сохраняют пригодность для использования по назначению (октябрь 2018);</a:t>
            </a:r>
            <a:br>
              <a:rPr lang="ru-RU" sz="1800" b="0" dirty="0">
                <a:solidFill>
                  <a:srgbClr val="1D2129"/>
                </a:solidFill>
                <a:latin typeface="+mn-lt"/>
              </a:rPr>
            </a:br>
            <a:r>
              <a:rPr lang="ru-RU" sz="1800" b="0" dirty="0">
                <a:solidFill>
                  <a:srgbClr val="1D2129"/>
                </a:solidFill>
                <a:latin typeface="+mn-lt"/>
              </a:rPr>
              <a:t>- установление обязанности государственных и муниципальных заказчиков при закупке медицинских изделий определять начальную (максимальную) цену контракта с учетом затрат на приобретение расходных материалов и техническое обслуживание на период гарантийного срока эксплуатации медицинского изделия (март 2019).</a:t>
            </a:r>
          </a:p>
          <a:p>
            <a:endParaRPr lang="ru-RU" dirty="0"/>
          </a:p>
        </p:txBody>
      </p:sp>
    </p:spTree>
    <p:extLst>
      <p:ext uri="{BB962C8B-B14F-4D97-AF65-F5344CB8AC3E}">
        <p14:creationId xmlns:p14="http://schemas.microsoft.com/office/powerpoint/2010/main" val="365727620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39517" y="2766695"/>
            <a:ext cx="4766945" cy="559435"/>
          </a:xfrm>
          <a:prstGeom prst="rect">
            <a:avLst/>
          </a:prstGeom>
        </p:spPr>
        <p:txBody>
          <a:bodyPr vert="horz" wrap="square" lIns="0" tIns="0" rIns="0" bIns="0" rtlCol="0">
            <a:spAutoFit/>
          </a:bodyPr>
          <a:lstStyle/>
          <a:p>
            <a:pPr marL="12700">
              <a:lnSpc>
                <a:spcPct val="100000"/>
              </a:lnSpc>
            </a:pPr>
            <a:r>
              <a:rPr sz="3600" b="0" spc="-30" dirty="0">
                <a:latin typeface="Times New Roman"/>
                <a:cs typeface="Times New Roman"/>
              </a:rPr>
              <a:t>Благодарю </a:t>
            </a:r>
            <a:r>
              <a:rPr sz="3600" b="0" spc="5" dirty="0">
                <a:latin typeface="Times New Roman"/>
                <a:cs typeface="Times New Roman"/>
              </a:rPr>
              <a:t>за</a:t>
            </a:r>
            <a:r>
              <a:rPr sz="3600" b="0" spc="-5" dirty="0">
                <a:latin typeface="Times New Roman"/>
                <a:cs typeface="Times New Roman"/>
              </a:rPr>
              <a:t> внимание!</a:t>
            </a:r>
            <a:endParaRPr sz="3600">
              <a:latin typeface="Times New Roman"/>
              <a:cs typeface="Times New Roman"/>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1204303"/>
          </a:xfrm>
          <a:prstGeom prst="rect">
            <a:avLst/>
          </a:prstGeom>
        </p:spPr>
        <p:txBody>
          <a:bodyPr vert="horz" wrap="square" lIns="0" tIns="392556" rIns="0" bIns="0" rtlCol="0">
            <a:spAutoFit/>
          </a:bodyPr>
          <a:lstStyle/>
          <a:p>
            <a:pPr marL="1983739" marR="5080" indent="-1050925">
              <a:lnSpc>
                <a:spcPts val="2100"/>
              </a:lnSpc>
            </a:pPr>
            <a:r>
              <a:rPr lang="ru-RU" dirty="0" smtClean="0">
                <a:solidFill>
                  <a:srgbClr val="E2465A"/>
                </a:solidFill>
                <a:latin typeface="Arial"/>
                <a:cs typeface="Arial"/>
              </a:rPr>
              <a:t>            ТОРГОВОЕ НАИМЕНОВАНИЕ ЛП…..</a:t>
            </a:r>
            <a:br>
              <a:rPr lang="ru-RU" dirty="0" smtClean="0">
                <a:solidFill>
                  <a:srgbClr val="E2465A"/>
                </a:solidFill>
                <a:latin typeface="Arial"/>
                <a:cs typeface="Arial"/>
              </a:rPr>
            </a:br>
            <a:r>
              <a:rPr lang="ru-RU" dirty="0" smtClean="0">
                <a:solidFill>
                  <a:srgbClr val="E2465A"/>
                </a:solidFill>
                <a:latin typeface="Arial"/>
                <a:cs typeface="Arial"/>
              </a:rPr>
              <a:t>БУДЕТ ЛИ ПРАКТИЧЕСКАЯ РЕАЛИЗАЦИЯ ???</a:t>
            </a:r>
            <a:br>
              <a:rPr lang="ru-RU" dirty="0" smtClean="0">
                <a:solidFill>
                  <a:srgbClr val="E2465A"/>
                </a:solidFill>
                <a:latin typeface="Arial"/>
                <a:cs typeface="Arial"/>
              </a:rPr>
            </a:br>
            <a:endParaRPr dirty="0">
              <a:solidFill>
                <a:srgbClr val="E2465A"/>
              </a:solidFill>
              <a:latin typeface="Arial"/>
              <a:cs typeface="Arial"/>
            </a:endParaRPr>
          </a:p>
        </p:txBody>
      </p:sp>
      <p:sp>
        <p:nvSpPr>
          <p:cNvPr id="5" name="object 5"/>
          <p:cNvSpPr txBox="1"/>
          <p:nvPr/>
        </p:nvSpPr>
        <p:spPr>
          <a:xfrm>
            <a:off x="520700" y="1593850"/>
            <a:ext cx="8114665" cy="1885131"/>
          </a:xfrm>
          <a:prstGeom prst="rect">
            <a:avLst/>
          </a:prstGeom>
        </p:spPr>
        <p:txBody>
          <a:bodyPr vert="horz" wrap="square" lIns="0" tIns="0" rIns="0" bIns="0" rtlCol="0">
            <a:spAutoFit/>
          </a:bodyPr>
          <a:lstStyle/>
          <a:p>
            <a:pPr marL="12700"/>
            <a:r>
              <a:rPr sz="1600" spc="-5" dirty="0">
                <a:solidFill>
                  <a:prstClr val="black"/>
                </a:solidFill>
                <a:latin typeface="Times New Roman"/>
                <a:cs typeface="Times New Roman"/>
              </a:rPr>
              <a:t>-</a:t>
            </a:r>
            <a:endParaRPr sz="1600" dirty="0">
              <a:solidFill>
                <a:prstClr val="black"/>
              </a:solidFill>
              <a:latin typeface="Times New Roman"/>
              <a:cs typeface="Times New Roman"/>
            </a:endParaRPr>
          </a:p>
          <a:p>
            <a:pPr>
              <a:spcBef>
                <a:spcPts val="15"/>
              </a:spcBef>
            </a:pPr>
            <a:endParaRPr sz="1650" dirty="0">
              <a:solidFill>
                <a:prstClr val="black"/>
              </a:solidFill>
              <a:latin typeface="Times New Roman"/>
              <a:cs typeface="Times New Roman"/>
            </a:endParaRPr>
          </a:p>
          <a:p>
            <a:pPr marL="12700"/>
            <a:r>
              <a:rPr lang="ru-RU" b="1" spc="-5" dirty="0" smtClean="0">
                <a:solidFill>
                  <a:srgbClr val="C00000"/>
                </a:solidFill>
                <a:latin typeface="Times New Roman"/>
                <a:cs typeface="Times New Roman"/>
              </a:rPr>
              <a:t> </a:t>
            </a:r>
            <a:endParaRPr lang="ru-RU" sz="2000" dirty="0" smtClean="0">
              <a:solidFill>
                <a:prstClr val="black"/>
              </a:solidFill>
              <a:latin typeface="Times New Roman"/>
              <a:cs typeface="Times New Roman"/>
            </a:endParaRPr>
          </a:p>
          <a:p>
            <a:pPr marL="12700" marR="5080"/>
            <a:r>
              <a:rPr lang="ru-RU" b="1" dirty="0" smtClean="0">
                <a:solidFill>
                  <a:srgbClr val="006FC0"/>
                </a:solidFill>
                <a:latin typeface="Times New Roman"/>
                <a:cs typeface="Times New Roman"/>
              </a:rPr>
              <a:t>Постановление Правительства </a:t>
            </a:r>
            <a:r>
              <a:rPr lang="ru-RU" b="1" spc="5" dirty="0" smtClean="0">
                <a:solidFill>
                  <a:srgbClr val="006FC0"/>
                </a:solidFill>
                <a:latin typeface="Times New Roman"/>
                <a:cs typeface="Times New Roman"/>
              </a:rPr>
              <a:t>РФ № </a:t>
            </a:r>
            <a:r>
              <a:rPr lang="ru-RU" b="1" dirty="0" smtClean="0">
                <a:solidFill>
                  <a:srgbClr val="006FC0"/>
                </a:solidFill>
                <a:latin typeface="Times New Roman"/>
                <a:cs typeface="Times New Roman"/>
              </a:rPr>
              <a:t>1086 </a:t>
            </a:r>
            <a:r>
              <a:rPr lang="ru-RU" spc="10" dirty="0" smtClean="0">
                <a:solidFill>
                  <a:srgbClr val="006FC0"/>
                </a:solidFill>
                <a:latin typeface="Times New Roman"/>
                <a:cs typeface="Times New Roman"/>
              </a:rPr>
              <a:t>о</a:t>
            </a:r>
            <a:r>
              <a:rPr lang="ru-RU" spc="10" dirty="0" smtClean="0">
                <a:solidFill>
                  <a:prstClr val="black"/>
                </a:solidFill>
                <a:latin typeface="Times New Roman"/>
                <a:cs typeface="Times New Roman"/>
              </a:rPr>
              <a:t>т </a:t>
            </a:r>
            <a:r>
              <a:rPr lang="ru-RU" dirty="0" smtClean="0">
                <a:solidFill>
                  <a:prstClr val="black"/>
                </a:solidFill>
                <a:latin typeface="Times New Roman"/>
                <a:cs typeface="Times New Roman"/>
              </a:rPr>
              <a:t>28.11.2013 г «Об  утверждении Правил формирования перечня </a:t>
            </a:r>
            <a:r>
              <a:rPr lang="ru-RU" spc="-5" dirty="0" smtClean="0">
                <a:solidFill>
                  <a:prstClr val="black"/>
                </a:solidFill>
                <a:latin typeface="Times New Roman"/>
                <a:cs typeface="Times New Roman"/>
              </a:rPr>
              <a:t>лекарственных</a:t>
            </a:r>
            <a:r>
              <a:rPr lang="ru-RU" spc="-75" dirty="0" smtClean="0">
                <a:solidFill>
                  <a:prstClr val="black"/>
                </a:solidFill>
                <a:latin typeface="Times New Roman"/>
                <a:cs typeface="Times New Roman"/>
              </a:rPr>
              <a:t> </a:t>
            </a:r>
            <a:r>
              <a:rPr lang="ru-RU" spc="-5" dirty="0" smtClean="0">
                <a:solidFill>
                  <a:prstClr val="black"/>
                </a:solidFill>
                <a:latin typeface="Times New Roman"/>
                <a:cs typeface="Times New Roman"/>
              </a:rPr>
              <a:t>средств,  </a:t>
            </a:r>
            <a:r>
              <a:rPr lang="ru-RU" dirty="0" smtClean="0">
                <a:solidFill>
                  <a:prstClr val="black"/>
                </a:solidFill>
                <a:latin typeface="Times New Roman"/>
                <a:cs typeface="Times New Roman"/>
              </a:rPr>
              <a:t>закупка которых осуществляется в </a:t>
            </a:r>
            <a:r>
              <a:rPr lang="ru-RU" spc="-5" dirty="0" smtClean="0">
                <a:solidFill>
                  <a:prstClr val="black"/>
                </a:solidFill>
                <a:latin typeface="Times New Roman"/>
                <a:cs typeface="Times New Roman"/>
              </a:rPr>
              <a:t>соответствии </a:t>
            </a:r>
            <a:r>
              <a:rPr lang="ru-RU" dirty="0" smtClean="0">
                <a:solidFill>
                  <a:prstClr val="black"/>
                </a:solidFill>
                <a:latin typeface="Times New Roman"/>
                <a:cs typeface="Times New Roman"/>
              </a:rPr>
              <a:t>с их </a:t>
            </a:r>
            <a:r>
              <a:rPr lang="ru-RU" spc="-5" dirty="0" smtClean="0">
                <a:solidFill>
                  <a:prstClr val="black"/>
                </a:solidFill>
                <a:latin typeface="Times New Roman"/>
                <a:cs typeface="Times New Roman"/>
              </a:rPr>
              <a:t>торговыми  </a:t>
            </a:r>
            <a:r>
              <a:rPr lang="ru-RU" dirty="0" smtClean="0">
                <a:solidFill>
                  <a:prstClr val="black"/>
                </a:solidFill>
                <a:latin typeface="Times New Roman"/>
                <a:cs typeface="Times New Roman"/>
              </a:rPr>
              <a:t>наименованиями»</a:t>
            </a: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21373290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p>
        </p:txBody>
      </p:sp>
      <p:sp>
        <p:nvSpPr>
          <p:cNvPr id="3" name="object 3"/>
          <p:cNvSpPr txBox="1"/>
          <p:nvPr/>
        </p:nvSpPr>
        <p:spPr>
          <a:xfrm>
            <a:off x="533400" y="1697584"/>
            <a:ext cx="8278875" cy="2603277"/>
          </a:xfrm>
          <a:prstGeom prst="rect">
            <a:avLst/>
          </a:prstGeom>
        </p:spPr>
        <p:txBody>
          <a:bodyPr vert="horz" wrap="square" lIns="0" tIns="0" rIns="0" bIns="0" rtlCol="0">
            <a:spAutoFit/>
          </a:bodyPr>
          <a:lstStyle/>
          <a:p>
            <a:pPr marL="12700" marR="552450">
              <a:lnSpc>
                <a:spcPct val="100000"/>
              </a:lnSpc>
              <a:buClr>
                <a:srgbClr val="E2465A"/>
              </a:buClr>
              <a:tabLst>
                <a:tab pos="355600" algn="l"/>
                <a:tab pos="356235" algn="l"/>
              </a:tabLst>
            </a:pPr>
            <a:r>
              <a:rPr lang="ru-RU" sz="1500" spc="-5" dirty="0" smtClean="0">
                <a:solidFill>
                  <a:srgbClr val="4A4A4A"/>
                </a:solidFill>
                <a:latin typeface="Trebuchet MS"/>
                <a:cs typeface="Trebuchet MS"/>
              </a:rPr>
              <a:t>         -</a:t>
            </a:r>
            <a:r>
              <a:rPr sz="1500" spc="-5" dirty="0" err="1" smtClean="0">
                <a:solidFill>
                  <a:srgbClr val="4A4A4A"/>
                </a:solidFill>
                <a:latin typeface="Trebuchet MS"/>
                <a:cs typeface="Trebuchet MS"/>
              </a:rPr>
              <a:t>Возможность</a:t>
            </a:r>
            <a:r>
              <a:rPr sz="1500" spc="-5" dirty="0" smtClean="0">
                <a:solidFill>
                  <a:srgbClr val="4A4A4A"/>
                </a:solidFill>
                <a:latin typeface="Trebuchet MS"/>
                <a:cs typeface="Trebuchet MS"/>
              </a:rPr>
              <a:t> </a:t>
            </a:r>
            <a:r>
              <a:rPr sz="1500" dirty="0">
                <a:solidFill>
                  <a:srgbClr val="4A4A4A"/>
                </a:solidFill>
                <a:latin typeface="Trebuchet MS"/>
                <a:cs typeface="Trebuchet MS"/>
              </a:rPr>
              <a:t>закупки ЛП по торговым </a:t>
            </a:r>
            <a:r>
              <a:rPr sz="1500" spc="-5" dirty="0">
                <a:solidFill>
                  <a:srgbClr val="4A4A4A"/>
                </a:solidFill>
                <a:latin typeface="Trebuchet MS"/>
                <a:cs typeface="Trebuchet MS"/>
              </a:rPr>
              <a:t>наименованиям регламентирована  Постановлением Правительства </a:t>
            </a:r>
            <a:r>
              <a:rPr sz="1500" dirty="0">
                <a:solidFill>
                  <a:srgbClr val="4A4A4A"/>
                </a:solidFill>
                <a:latin typeface="Trebuchet MS"/>
                <a:cs typeface="Trebuchet MS"/>
              </a:rPr>
              <a:t>РФ </a:t>
            </a:r>
            <a:r>
              <a:rPr sz="1500" spc="-5" dirty="0">
                <a:solidFill>
                  <a:srgbClr val="4A4A4A"/>
                </a:solidFill>
                <a:latin typeface="Trebuchet MS"/>
                <a:cs typeface="Trebuchet MS"/>
              </a:rPr>
              <a:t>от </a:t>
            </a:r>
            <a:r>
              <a:rPr sz="1500" dirty="0">
                <a:solidFill>
                  <a:srgbClr val="4A4A4A"/>
                </a:solidFill>
                <a:latin typeface="Trebuchet MS"/>
                <a:cs typeface="Trebuchet MS"/>
              </a:rPr>
              <a:t>28.11.2013г № 1086, </a:t>
            </a:r>
            <a:r>
              <a:rPr sz="1500" b="1" spc="-5" dirty="0" smtClean="0">
                <a:solidFill>
                  <a:srgbClr val="C00000"/>
                </a:solidFill>
                <a:latin typeface="Trebuchet MS"/>
                <a:cs typeface="Trebuchet MS"/>
              </a:rPr>
              <a:t>(</a:t>
            </a:r>
            <a:r>
              <a:rPr lang="ru-RU" sz="1500" b="1" spc="-5" dirty="0" smtClean="0">
                <a:solidFill>
                  <a:srgbClr val="C00000"/>
                </a:solidFill>
                <a:latin typeface="Trebuchet MS"/>
                <a:cs typeface="Trebuchet MS"/>
              </a:rPr>
              <a:t>однако перечень ЛП на сегодняшний день отсутствует</a:t>
            </a:r>
            <a:r>
              <a:rPr sz="1500" b="1" spc="-5" dirty="0" smtClean="0">
                <a:solidFill>
                  <a:srgbClr val="C00000"/>
                </a:solidFill>
                <a:latin typeface="Trebuchet MS"/>
                <a:cs typeface="Trebuchet MS"/>
              </a:rPr>
              <a:t>);</a:t>
            </a:r>
            <a:endParaRPr lang="ru-RU" sz="1500" b="1" spc="-5" dirty="0" smtClean="0">
              <a:solidFill>
                <a:srgbClr val="C00000"/>
              </a:solidFill>
              <a:latin typeface="Trebuchet MS"/>
              <a:cs typeface="Trebuchet MS"/>
            </a:endParaRPr>
          </a:p>
          <a:p>
            <a:pPr marL="12700" marR="552450">
              <a:lnSpc>
                <a:spcPct val="100000"/>
              </a:lnSpc>
              <a:buClr>
                <a:srgbClr val="E2465A"/>
              </a:buClr>
              <a:tabLst>
                <a:tab pos="355600" algn="l"/>
                <a:tab pos="356235" algn="l"/>
              </a:tabLst>
            </a:pPr>
            <a:r>
              <a:rPr lang="ru-RU" sz="1500" b="1" spc="-5" dirty="0">
                <a:solidFill>
                  <a:srgbClr val="4A4A4A"/>
                </a:solidFill>
                <a:latin typeface="Trebuchet MS"/>
                <a:cs typeface="Trebuchet MS"/>
              </a:rPr>
              <a:t> </a:t>
            </a:r>
            <a:r>
              <a:rPr lang="ru-RU" sz="1500" b="1" spc="-5" dirty="0" smtClean="0">
                <a:solidFill>
                  <a:srgbClr val="4A4A4A"/>
                </a:solidFill>
                <a:latin typeface="Trebuchet MS"/>
                <a:cs typeface="Trebuchet MS"/>
              </a:rPr>
              <a:t>  </a:t>
            </a:r>
            <a:endParaRPr sz="1500" dirty="0">
              <a:latin typeface="Trebuchet MS"/>
              <a:cs typeface="Trebuchet MS"/>
            </a:endParaRPr>
          </a:p>
          <a:p>
            <a:pPr marL="12700">
              <a:lnSpc>
                <a:spcPct val="100000"/>
              </a:lnSpc>
              <a:buClr>
                <a:srgbClr val="E2465A"/>
              </a:buClr>
              <a:tabLst>
                <a:tab pos="355600" algn="l"/>
                <a:tab pos="356235" algn="l"/>
                <a:tab pos="2189480" algn="l"/>
                <a:tab pos="3033395" algn="l"/>
                <a:tab pos="4387215" algn="l"/>
                <a:tab pos="4787900" algn="l"/>
                <a:tab pos="5042535" algn="l"/>
                <a:tab pos="5367020" algn="l"/>
                <a:tab pos="5624830" algn="l"/>
                <a:tab pos="6028690" algn="l"/>
                <a:tab pos="6382385" algn="l"/>
                <a:tab pos="6711315" algn="l"/>
                <a:tab pos="7531734" algn="l"/>
              </a:tabLst>
            </a:pPr>
            <a:endParaRPr sz="1500" dirty="0">
              <a:latin typeface="Trebuchet MS"/>
              <a:cs typeface="Trebuchet MS"/>
            </a:endParaRPr>
          </a:p>
          <a:p>
            <a:pPr marL="12700">
              <a:lnSpc>
                <a:spcPts val="1795"/>
              </a:lnSpc>
              <a:spcBef>
                <a:spcPts val="505"/>
              </a:spcBef>
              <a:buClr>
                <a:srgbClr val="E2465A"/>
              </a:buClr>
              <a:tabLst>
                <a:tab pos="354965" algn="l"/>
                <a:tab pos="356235" algn="l"/>
              </a:tabLst>
            </a:pPr>
            <a:r>
              <a:rPr lang="ru-RU" sz="1500" spc="-375" dirty="0">
                <a:solidFill>
                  <a:srgbClr val="FF0000"/>
                </a:solidFill>
                <a:latin typeface="Times New Roman"/>
                <a:cs typeface="Times New Roman"/>
              </a:rPr>
              <a:t> </a:t>
            </a:r>
            <a:r>
              <a:rPr lang="ru-RU" sz="1500" spc="-375" dirty="0" smtClean="0">
                <a:solidFill>
                  <a:srgbClr val="FF0000"/>
                </a:solidFill>
                <a:latin typeface="Times New Roman"/>
                <a:cs typeface="Times New Roman"/>
              </a:rPr>
              <a:t>                                       </a:t>
            </a:r>
            <a:r>
              <a:rPr lang="ru-RU" sz="1500" spc="15" dirty="0" smtClean="0">
                <a:solidFill>
                  <a:srgbClr val="FF0000"/>
                </a:solidFill>
                <a:latin typeface="Trebuchet MS"/>
                <a:cs typeface="Trebuchet MS"/>
              </a:rPr>
              <a:t>        З</a:t>
            </a:r>
            <a:r>
              <a:rPr sz="1500" spc="15" dirty="0" err="1" smtClean="0">
                <a:solidFill>
                  <a:srgbClr val="FF0000"/>
                </a:solidFill>
                <a:latin typeface="Trebuchet MS"/>
                <a:cs typeface="Trebuchet MS"/>
              </a:rPr>
              <a:t>акупка</a:t>
            </a:r>
            <a:r>
              <a:rPr sz="1500" spc="15" dirty="0" smtClean="0">
                <a:solidFill>
                  <a:srgbClr val="FF0000"/>
                </a:solidFill>
                <a:latin typeface="Trebuchet MS"/>
                <a:cs typeface="Trebuchet MS"/>
              </a:rPr>
              <a:t> </a:t>
            </a:r>
            <a:r>
              <a:rPr sz="1500" spc="10" dirty="0">
                <a:solidFill>
                  <a:srgbClr val="FF0000"/>
                </a:solidFill>
                <a:latin typeface="Trebuchet MS"/>
                <a:cs typeface="Trebuchet MS"/>
              </a:rPr>
              <a:t>ЛП </a:t>
            </a:r>
            <a:r>
              <a:rPr sz="1500" spc="-5" dirty="0">
                <a:solidFill>
                  <a:srgbClr val="FF0000"/>
                </a:solidFill>
                <a:latin typeface="Trebuchet MS"/>
                <a:cs typeface="Trebuchet MS"/>
              </a:rPr>
              <a:t>у единственного</a:t>
            </a:r>
            <a:r>
              <a:rPr sz="1500" spc="65" dirty="0">
                <a:solidFill>
                  <a:srgbClr val="FF0000"/>
                </a:solidFill>
                <a:latin typeface="Trebuchet MS"/>
                <a:cs typeface="Trebuchet MS"/>
              </a:rPr>
              <a:t> </a:t>
            </a:r>
            <a:r>
              <a:rPr sz="1500" spc="-5" dirty="0">
                <a:solidFill>
                  <a:srgbClr val="FF0000"/>
                </a:solidFill>
                <a:latin typeface="Trebuchet MS"/>
                <a:cs typeface="Trebuchet MS"/>
              </a:rPr>
              <a:t>поставщика</a:t>
            </a:r>
            <a:r>
              <a:rPr sz="1500" spc="-5" dirty="0">
                <a:solidFill>
                  <a:srgbClr val="4A4A4A"/>
                </a:solidFill>
                <a:latin typeface="Trebuchet MS"/>
                <a:cs typeface="Trebuchet MS"/>
              </a:rPr>
              <a:t>:</a:t>
            </a:r>
            <a:endParaRPr sz="1500" dirty="0">
              <a:latin typeface="Trebuchet MS"/>
              <a:cs typeface="Trebuchet MS"/>
            </a:endParaRPr>
          </a:p>
          <a:p>
            <a:pPr marL="552450" lvl="1" indent="-182880" algn="just">
              <a:lnSpc>
                <a:spcPts val="1795"/>
              </a:lnSpc>
              <a:buClr>
                <a:srgbClr val="E2465A"/>
              </a:buClr>
              <a:buFont typeface="Arial"/>
              <a:buChar char="•"/>
              <a:tabLst>
                <a:tab pos="553085" algn="l"/>
              </a:tabLst>
            </a:pPr>
            <a:r>
              <a:rPr sz="1500" spc="-5" dirty="0">
                <a:solidFill>
                  <a:srgbClr val="4A4A4A"/>
                </a:solidFill>
                <a:latin typeface="Trebuchet MS"/>
                <a:cs typeface="Trebuchet MS"/>
              </a:rPr>
              <a:t>закупаем  </a:t>
            </a:r>
            <a:r>
              <a:rPr sz="1500" dirty="0">
                <a:solidFill>
                  <a:srgbClr val="4A4A4A"/>
                </a:solidFill>
                <a:latin typeface="Trebuchet MS"/>
                <a:cs typeface="Trebuchet MS"/>
              </a:rPr>
              <a:t>лекарственный  </a:t>
            </a:r>
            <a:r>
              <a:rPr sz="1500" spc="-5" dirty="0">
                <a:solidFill>
                  <a:srgbClr val="4A4A4A"/>
                </a:solidFill>
                <a:latin typeface="Trebuchet MS"/>
                <a:cs typeface="Trebuchet MS"/>
              </a:rPr>
              <a:t>препарат  </a:t>
            </a:r>
            <a:r>
              <a:rPr sz="1500" u="sng" spc="-10" dirty="0">
                <a:solidFill>
                  <a:srgbClr val="4A4A4A"/>
                </a:solidFill>
                <a:latin typeface="Trebuchet MS"/>
                <a:cs typeface="Trebuchet MS"/>
              </a:rPr>
              <a:t>на  </a:t>
            </a:r>
            <a:r>
              <a:rPr sz="1500" u="sng" spc="-15" dirty="0">
                <a:solidFill>
                  <a:srgbClr val="4A4A4A"/>
                </a:solidFill>
                <a:latin typeface="Trebuchet MS"/>
                <a:cs typeface="Trebuchet MS"/>
              </a:rPr>
              <a:t>одного  пациента,   </a:t>
            </a:r>
            <a:r>
              <a:rPr sz="1500" u="sng" spc="-10" dirty="0">
                <a:solidFill>
                  <a:srgbClr val="4A4A4A"/>
                </a:solidFill>
                <a:latin typeface="Trebuchet MS"/>
                <a:cs typeface="Trebuchet MS"/>
              </a:rPr>
              <a:t>при  </a:t>
            </a:r>
            <a:r>
              <a:rPr sz="1500" u="sng" spc="-10" dirty="0" err="1">
                <a:solidFill>
                  <a:srgbClr val="4A4A4A"/>
                </a:solidFill>
                <a:latin typeface="Trebuchet MS"/>
                <a:cs typeface="Trebuchet MS"/>
              </a:rPr>
              <a:t>наличии</a:t>
            </a:r>
            <a:r>
              <a:rPr sz="1500" u="sng" spc="-10" dirty="0">
                <a:solidFill>
                  <a:srgbClr val="4A4A4A"/>
                </a:solidFill>
                <a:latin typeface="Trebuchet MS"/>
                <a:cs typeface="Trebuchet MS"/>
              </a:rPr>
              <a:t>  </a:t>
            </a:r>
            <a:r>
              <a:rPr sz="1500" u="sng" spc="5" dirty="0">
                <a:solidFill>
                  <a:srgbClr val="4A4A4A"/>
                </a:solidFill>
                <a:latin typeface="Trebuchet MS"/>
                <a:cs typeface="Trebuchet MS"/>
              </a:rPr>
              <a:t> </a:t>
            </a:r>
            <a:r>
              <a:rPr sz="1500" u="sng" spc="-15" dirty="0" err="1" smtClean="0">
                <a:solidFill>
                  <a:srgbClr val="4A4A4A"/>
                </a:solidFill>
                <a:latin typeface="Trebuchet MS"/>
                <a:cs typeface="Trebuchet MS"/>
              </a:rPr>
              <a:t>медицински</a:t>
            </a:r>
            <a:r>
              <a:rPr lang="ru-RU" sz="1500" u="sng" spc="-15" dirty="0" smtClean="0">
                <a:solidFill>
                  <a:srgbClr val="4A4A4A"/>
                </a:solidFill>
                <a:latin typeface="Trebuchet MS"/>
                <a:cs typeface="Trebuchet MS"/>
              </a:rPr>
              <a:t>х </a:t>
            </a:r>
            <a:r>
              <a:rPr sz="1500" u="sng" spc="-5" dirty="0" err="1" smtClean="0">
                <a:solidFill>
                  <a:srgbClr val="4A4A4A"/>
                </a:solidFill>
                <a:latin typeface="Trebuchet MS"/>
                <a:cs typeface="Trebuchet MS"/>
              </a:rPr>
              <a:t>показаний</a:t>
            </a:r>
            <a:r>
              <a:rPr sz="1500" spc="-5" dirty="0">
                <a:solidFill>
                  <a:srgbClr val="4A4A4A"/>
                </a:solidFill>
                <a:latin typeface="Trebuchet MS"/>
                <a:cs typeface="Trebuchet MS"/>
              </a:rPr>
              <a:t>	(индивидуальная	</a:t>
            </a:r>
            <a:r>
              <a:rPr sz="1500" dirty="0">
                <a:solidFill>
                  <a:srgbClr val="4A4A4A"/>
                </a:solidFill>
                <a:latin typeface="Trebuchet MS"/>
                <a:cs typeface="Trebuchet MS"/>
              </a:rPr>
              <a:t>непереносимость,	</a:t>
            </a:r>
            <a:r>
              <a:rPr sz="1500" spc="-5" dirty="0">
                <a:solidFill>
                  <a:srgbClr val="4A4A4A"/>
                </a:solidFill>
                <a:latin typeface="Trebuchet MS"/>
                <a:cs typeface="Trebuchet MS"/>
              </a:rPr>
              <a:t>по	жизненным	</a:t>
            </a:r>
            <a:r>
              <a:rPr sz="1500" spc="-15" dirty="0" err="1" smtClean="0">
                <a:solidFill>
                  <a:srgbClr val="4A4A4A"/>
                </a:solidFill>
                <a:latin typeface="Trebuchet MS"/>
                <a:cs typeface="Trebuchet MS"/>
              </a:rPr>
              <a:t>показаниям</a:t>
            </a:r>
            <a:r>
              <a:rPr sz="1500" spc="-15" dirty="0" smtClean="0">
                <a:solidFill>
                  <a:srgbClr val="4A4A4A"/>
                </a:solidFill>
                <a:latin typeface="Trebuchet MS"/>
                <a:cs typeface="Trebuchet MS"/>
              </a:rPr>
              <a:t>)</a:t>
            </a:r>
            <a:r>
              <a:rPr lang="ru-RU" sz="1500" dirty="0">
                <a:latin typeface="Trebuchet MS"/>
                <a:cs typeface="Trebuchet MS"/>
              </a:rPr>
              <a:t> </a:t>
            </a:r>
            <a:r>
              <a:rPr sz="1500" b="1" dirty="0" err="1" smtClean="0">
                <a:solidFill>
                  <a:srgbClr val="4A4A4A"/>
                </a:solidFill>
                <a:latin typeface="Trebuchet MS"/>
                <a:cs typeface="Trebuchet MS"/>
              </a:rPr>
              <a:t>по</a:t>
            </a:r>
            <a:r>
              <a:rPr sz="1500" b="1" dirty="0" smtClean="0">
                <a:solidFill>
                  <a:srgbClr val="4A4A4A"/>
                </a:solidFill>
                <a:latin typeface="Trebuchet MS"/>
                <a:cs typeface="Trebuchet MS"/>
              </a:rPr>
              <a:t>  </a:t>
            </a:r>
            <a:r>
              <a:rPr sz="1500" b="1" spc="-10" dirty="0">
                <a:solidFill>
                  <a:srgbClr val="4A4A4A"/>
                </a:solidFill>
                <a:latin typeface="Trebuchet MS"/>
                <a:cs typeface="Trebuchet MS"/>
              </a:rPr>
              <a:t>решению  врачебной  комиссии,  </a:t>
            </a:r>
            <a:r>
              <a:rPr sz="1500" spc="-10" dirty="0">
                <a:solidFill>
                  <a:srgbClr val="4A4A4A"/>
                </a:solidFill>
                <a:latin typeface="Trebuchet MS"/>
                <a:cs typeface="Trebuchet MS"/>
              </a:rPr>
              <a:t>которое  </a:t>
            </a:r>
            <a:r>
              <a:rPr sz="1500" spc="-5" dirty="0" err="1">
                <a:solidFill>
                  <a:srgbClr val="4A4A4A"/>
                </a:solidFill>
                <a:latin typeface="Trebuchet MS"/>
                <a:cs typeface="Trebuchet MS"/>
              </a:rPr>
              <a:t>отражается</a:t>
            </a:r>
            <a:r>
              <a:rPr sz="1500" spc="-5" dirty="0">
                <a:solidFill>
                  <a:srgbClr val="4A4A4A"/>
                </a:solidFill>
                <a:latin typeface="Trebuchet MS"/>
                <a:cs typeface="Trebuchet MS"/>
              </a:rPr>
              <a:t>  </a:t>
            </a:r>
            <a:r>
              <a:rPr sz="1500" spc="-5" dirty="0" smtClean="0">
                <a:solidFill>
                  <a:srgbClr val="4A4A4A"/>
                </a:solidFill>
                <a:latin typeface="Trebuchet MS"/>
                <a:cs typeface="Trebuchet MS"/>
              </a:rPr>
              <a:t>в</a:t>
            </a:r>
            <a:r>
              <a:rPr lang="ru-RU" sz="1500" spc="-5" dirty="0" smtClean="0">
                <a:solidFill>
                  <a:srgbClr val="4A4A4A"/>
                </a:solidFill>
                <a:latin typeface="Trebuchet MS"/>
                <a:cs typeface="Trebuchet MS"/>
              </a:rPr>
              <a:t> </a:t>
            </a:r>
            <a:r>
              <a:rPr sz="1500" spc="-15" dirty="0" err="1" smtClean="0">
                <a:solidFill>
                  <a:srgbClr val="4A4A4A"/>
                </a:solidFill>
                <a:latin typeface="Trebuchet MS"/>
                <a:cs typeface="Trebuchet MS"/>
              </a:rPr>
              <a:t>медицинских</a:t>
            </a:r>
            <a:r>
              <a:rPr sz="1500" spc="280" dirty="0" smtClean="0">
                <a:solidFill>
                  <a:srgbClr val="4A4A4A"/>
                </a:solidFill>
                <a:latin typeface="Trebuchet MS"/>
                <a:cs typeface="Trebuchet MS"/>
              </a:rPr>
              <a:t> </a:t>
            </a:r>
            <a:r>
              <a:rPr sz="1500" spc="-15" dirty="0" err="1" smtClean="0">
                <a:solidFill>
                  <a:srgbClr val="4A4A4A"/>
                </a:solidFill>
                <a:latin typeface="Trebuchet MS"/>
                <a:cs typeface="Trebuchet MS"/>
              </a:rPr>
              <a:t>документах</a:t>
            </a:r>
            <a:r>
              <a:rPr lang="ru-RU" sz="1500" dirty="0">
                <a:latin typeface="Trebuchet MS"/>
                <a:cs typeface="Trebuchet MS"/>
              </a:rPr>
              <a:t> </a:t>
            </a:r>
            <a:r>
              <a:rPr sz="1500" u="sng" spc="-5" dirty="0" err="1" smtClean="0">
                <a:solidFill>
                  <a:srgbClr val="4A4A4A"/>
                </a:solidFill>
                <a:latin typeface="Trebuchet MS"/>
                <a:cs typeface="Trebuchet MS"/>
              </a:rPr>
              <a:t>пациента</a:t>
            </a:r>
            <a:r>
              <a:rPr sz="1500" u="sng" spc="-5" dirty="0" smtClean="0">
                <a:solidFill>
                  <a:srgbClr val="4A4A4A"/>
                </a:solidFill>
                <a:latin typeface="Trebuchet MS"/>
                <a:cs typeface="Trebuchet MS"/>
              </a:rPr>
              <a:t> </a:t>
            </a:r>
            <a:r>
              <a:rPr sz="1500" u="sng" dirty="0">
                <a:solidFill>
                  <a:srgbClr val="4A4A4A"/>
                </a:solidFill>
                <a:latin typeface="Trebuchet MS"/>
                <a:cs typeface="Trebuchet MS"/>
              </a:rPr>
              <a:t>и </a:t>
            </a:r>
            <a:r>
              <a:rPr sz="1500" u="sng" spc="-5" dirty="0">
                <a:solidFill>
                  <a:srgbClr val="4A4A4A"/>
                </a:solidFill>
                <a:latin typeface="Trebuchet MS"/>
                <a:cs typeface="Trebuchet MS"/>
              </a:rPr>
              <a:t>журнале врачебной комиссии. </a:t>
            </a:r>
            <a:r>
              <a:rPr lang="ru-RU" sz="1500" u="sng" spc="-5" dirty="0" smtClean="0">
                <a:solidFill>
                  <a:srgbClr val="4A4A4A"/>
                </a:solidFill>
                <a:latin typeface="Trebuchet MS"/>
                <a:cs typeface="Trebuchet MS"/>
              </a:rPr>
              <a:t/>
            </a:r>
            <a:br>
              <a:rPr lang="ru-RU" sz="1500" u="sng" spc="-5" dirty="0" smtClean="0">
                <a:solidFill>
                  <a:srgbClr val="4A4A4A"/>
                </a:solidFill>
                <a:latin typeface="Trebuchet MS"/>
                <a:cs typeface="Trebuchet MS"/>
              </a:rPr>
            </a:br>
            <a:r>
              <a:rPr lang="ru-RU" sz="1500" b="1" dirty="0">
                <a:solidFill>
                  <a:srgbClr val="4A4A4A"/>
                </a:solidFill>
                <a:latin typeface="Trebuchet MS"/>
                <a:cs typeface="Trebuchet MS"/>
              </a:rPr>
              <a:t>н</a:t>
            </a:r>
            <a:r>
              <a:rPr sz="1500" b="1" dirty="0" smtClean="0">
                <a:solidFill>
                  <a:srgbClr val="4A4A4A"/>
                </a:solidFill>
                <a:latin typeface="Trebuchet MS"/>
                <a:cs typeface="Trebuchet MS"/>
              </a:rPr>
              <a:t>а </a:t>
            </a:r>
            <a:r>
              <a:rPr sz="1500" b="1" spc="-5" dirty="0">
                <a:solidFill>
                  <a:srgbClr val="4A4A4A"/>
                </a:solidFill>
                <a:latin typeface="Trebuchet MS"/>
                <a:cs typeface="Trebuchet MS"/>
              </a:rPr>
              <a:t>сумму,   </a:t>
            </a:r>
            <a:r>
              <a:rPr sz="1500" b="1" spc="20" dirty="0">
                <a:solidFill>
                  <a:srgbClr val="4A4A4A"/>
                </a:solidFill>
                <a:latin typeface="Trebuchet MS"/>
                <a:cs typeface="Trebuchet MS"/>
              </a:rPr>
              <a:t> </a:t>
            </a:r>
            <a:r>
              <a:rPr sz="1500" b="1" spc="-5" dirty="0">
                <a:solidFill>
                  <a:srgbClr val="4A4A4A"/>
                </a:solidFill>
                <a:latin typeface="Trebuchet MS"/>
                <a:cs typeface="Trebuchet MS"/>
              </a:rPr>
              <a:t>не</a:t>
            </a:r>
            <a:r>
              <a:rPr sz="1500" b="1" spc="165" dirty="0">
                <a:solidFill>
                  <a:srgbClr val="4A4A4A"/>
                </a:solidFill>
                <a:latin typeface="Trebuchet MS"/>
                <a:cs typeface="Trebuchet MS"/>
              </a:rPr>
              <a:t> </a:t>
            </a:r>
            <a:r>
              <a:rPr sz="1500" b="1" spc="-5" dirty="0">
                <a:solidFill>
                  <a:srgbClr val="4A4A4A"/>
                </a:solidFill>
                <a:latin typeface="Trebuchet MS"/>
                <a:cs typeface="Trebuchet MS"/>
              </a:rPr>
              <a:t>превышающую	</a:t>
            </a:r>
            <a:r>
              <a:rPr sz="1500" b="1" spc="-10" dirty="0">
                <a:solidFill>
                  <a:srgbClr val="4A4A4A"/>
                </a:solidFill>
                <a:latin typeface="Trebuchet MS"/>
                <a:cs typeface="Trebuchet MS"/>
              </a:rPr>
              <a:t>200</a:t>
            </a:r>
            <a:r>
              <a:rPr sz="1500" b="1" spc="30" dirty="0">
                <a:solidFill>
                  <a:srgbClr val="4A4A4A"/>
                </a:solidFill>
                <a:latin typeface="Trebuchet MS"/>
                <a:cs typeface="Trebuchet MS"/>
              </a:rPr>
              <a:t> </a:t>
            </a:r>
            <a:r>
              <a:rPr sz="1500" b="1" spc="-15" dirty="0" smtClean="0">
                <a:solidFill>
                  <a:srgbClr val="4A4A4A"/>
                </a:solidFill>
                <a:latin typeface="Trebuchet MS"/>
                <a:cs typeface="Trebuchet MS"/>
              </a:rPr>
              <a:t>000,00</a:t>
            </a:r>
            <a:r>
              <a:rPr lang="ru-RU" sz="1500" b="1" spc="-15" dirty="0" smtClean="0">
                <a:solidFill>
                  <a:srgbClr val="4A4A4A"/>
                </a:solidFill>
                <a:latin typeface="Trebuchet MS"/>
                <a:cs typeface="Trebuchet MS"/>
              </a:rPr>
              <a:t> рублей. </a:t>
            </a:r>
            <a:endParaRPr sz="1500" dirty="0">
              <a:latin typeface="Trebuchet MS"/>
              <a:cs typeface="Trebuchet MS"/>
            </a:endParaRPr>
          </a:p>
        </p:txBody>
      </p:sp>
      <p:sp>
        <p:nvSpPr>
          <p:cNvPr id="10" name="object 10"/>
          <p:cNvSpPr txBox="1">
            <a:spLocks noGrp="1"/>
          </p:cNvSpPr>
          <p:nvPr>
            <p:ph type="title"/>
          </p:nvPr>
        </p:nvSpPr>
        <p:spPr>
          <a:xfrm>
            <a:off x="772159" y="153542"/>
            <a:ext cx="7398384" cy="571500"/>
          </a:xfrm>
          <a:prstGeom prst="rect">
            <a:avLst/>
          </a:prstGeom>
        </p:spPr>
        <p:txBody>
          <a:bodyPr vert="horz" wrap="square" lIns="0" tIns="0" rIns="0" bIns="0" rtlCol="0">
            <a:spAutoFit/>
          </a:bodyPr>
          <a:lstStyle/>
          <a:p>
            <a:pPr marL="12700">
              <a:lnSpc>
                <a:spcPts val="2250"/>
              </a:lnSpc>
              <a:tabLst>
                <a:tab pos="1080770" algn="l"/>
                <a:tab pos="2189480" algn="l"/>
              </a:tabLst>
            </a:pPr>
            <a:r>
              <a:rPr spc="-10" dirty="0">
                <a:solidFill>
                  <a:srgbClr val="E2465A"/>
                </a:solidFill>
                <a:latin typeface="Arial"/>
                <a:cs typeface="Arial"/>
              </a:rPr>
              <a:t>Случаи	закупок	</a:t>
            </a:r>
            <a:r>
              <a:rPr spc="-5" dirty="0">
                <a:solidFill>
                  <a:srgbClr val="E2465A"/>
                </a:solidFill>
                <a:latin typeface="Arial"/>
                <a:cs typeface="Arial"/>
              </a:rPr>
              <a:t>лекарственных препаратов </a:t>
            </a:r>
            <a:r>
              <a:rPr dirty="0">
                <a:solidFill>
                  <a:srgbClr val="E2465A"/>
                </a:solidFill>
                <a:latin typeface="Arial"/>
                <a:cs typeface="Arial"/>
              </a:rPr>
              <a:t>по</a:t>
            </a:r>
            <a:r>
              <a:rPr spc="-40" dirty="0">
                <a:solidFill>
                  <a:srgbClr val="E2465A"/>
                </a:solidFill>
                <a:latin typeface="Arial"/>
                <a:cs typeface="Arial"/>
              </a:rPr>
              <a:t> </a:t>
            </a:r>
            <a:r>
              <a:rPr spc="-10" dirty="0">
                <a:solidFill>
                  <a:srgbClr val="E2465A"/>
                </a:solidFill>
                <a:latin typeface="Arial"/>
                <a:cs typeface="Arial"/>
              </a:rPr>
              <a:t>торговым</a:t>
            </a:r>
          </a:p>
          <a:p>
            <a:pPr marL="3352165">
              <a:lnSpc>
                <a:spcPts val="2250"/>
              </a:lnSpc>
            </a:pPr>
            <a:r>
              <a:rPr spc="-5" dirty="0">
                <a:solidFill>
                  <a:srgbClr val="E2465A"/>
                </a:solidFill>
                <a:latin typeface="Arial"/>
                <a:cs typeface="Arial"/>
              </a:rPr>
              <a:t>наименованиям </a:t>
            </a:r>
            <a:r>
              <a:rPr dirty="0">
                <a:solidFill>
                  <a:srgbClr val="E2465A"/>
                </a:solidFill>
                <a:latin typeface="Arial"/>
                <a:cs typeface="Arial"/>
              </a:rPr>
              <a:t>в рамках</a:t>
            </a:r>
            <a:r>
              <a:rPr spc="-114" dirty="0">
                <a:solidFill>
                  <a:srgbClr val="E2465A"/>
                </a:solidFill>
                <a:latin typeface="Arial"/>
                <a:cs typeface="Arial"/>
              </a:rPr>
              <a:t> </a:t>
            </a:r>
            <a:r>
              <a:rPr spc="5" dirty="0">
                <a:solidFill>
                  <a:srgbClr val="E2465A"/>
                </a:solidFill>
                <a:latin typeface="Arial"/>
                <a:cs typeface="Arial"/>
              </a:rPr>
              <a:t>ФЗ-44</a:t>
            </a:r>
          </a:p>
        </p:txBody>
      </p:sp>
      <p:sp>
        <p:nvSpPr>
          <p:cNvPr id="11" name="object 11"/>
          <p:cNvSpPr txBox="1"/>
          <p:nvPr/>
        </p:nvSpPr>
        <p:spPr>
          <a:xfrm>
            <a:off x="717295" y="728598"/>
            <a:ext cx="7453630" cy="511175"/>
          </a:xfrm>
          <a:prstGeom prst="rect">
            <a:avLst/>
          </a:prstGeom>
        </p:spPr>
        <p:txBody>
          <a:bodyPr vert="horz" wrap="square" lIns="0" tIns="0" rIns="0" bIns="0" rtlCol="0">
            <a:spAutoFit/>
          </a:bodyPr>
          <a:lstStyle/>
          <a:p>
            <a:pPr marL="12700">
              <a:lnSpc>
                <a:spcPct val="100000"/>
              </a:lnSpc>
            </a:pPr>
            <a:r>
              <a:rPr sz="1600" b="1" spc="-10" dirty="0">
                <a:solidFill>
                  <a:srgbClr val="00AF50"/>
                </a:solidFill>
                <a:latin typeface="Times New Roman"/>
                <a:cs typeface="Times New Roman"/>
              </a:rPr>
              <a:t>Письмо </a:t>
            </a:r>
            <a:r>
              <a:rPr sz="1600" b="1" spc="-5" dirty="0">
                <a:solidFill>
                  <a:srgbClr val="00AF50"/>
                </a:solidFill>
                <a:latin typeface="Times New Roman"/>
                <a:cs typeface="Times New Roman"/>
              </a:rPr>
              <a:t>Министерства </a:t>
            </a:r>
            <a:r>
              <a:rPr sz="1600" b="1" spc="-10" dirty="0">
                <a:solidFill>
                  <a:srgbClr val="00AF50"/>
                </a:solidFill>
                <a:latin typeface="Times New Roman"/>
                <a:cs typeface="Times New Roman"/>
              </a:rPr>
              <a:t>экономического развития </a:t>
            </a:r>
            <a:r>
              <a:rPr sz="1600" b="1" spc="-20" dirty="0">
                <a:solidFill>
                  <a:srgbClr val="00AF50"/>
                </a:solidFill>
                <a:latin typeface="Times New Roman"/>
                <a:cs typeface="Times New Roman"/>
              </a:rPr>
              <a:t>РФ </a:t>
            </a:r>
            <a:r>
              <a:rPr sz="1600" b="1" spc="-15" dirty="0">
                <a:solidFill>
                  <a:srgbClr val="00AF50"/>
                </a:solidFill>
                <a:latin typeface="Times New Roman"/>
                <a:cs typeface="Times New Roman"/>
              </a:rPr>
              <a:t>от </a:t>
            </a:r>
            <a:r>
              <a:rPr sz="1600" b="1" spc="-5" dirty="0">
                <a:solidFill>
                  <a:srgbClr val="00AF50"/>
                </a:solidFill>
                <a:latin typeface="Times New Roman"/>
                <a:cs typeface="Times New Roman"/>
              </a:rPr>
              <a:t>04.09.2015г №</a:t>
            </a:r>
            <a:r>
              <a:rPr sz="1600" b="1" spc="165" dirty="0">
                <a:solidFill>
                  <a:srgbClr val="00AF50"/>
                </a:solidFill>
                <a:latin typeface="Times New Roman"/>
                <a:cs typeface="Times New Roman"/>
              </a:rPr>
              <a:t> </a:t>
            </a:r>
            <a:r>
              <a:rPr sz="1600" b="1" spc="5" dirty="0">
                <a:solidFill>
                  <a:srgbClr val="00AF50"/>
                </a:solidFill>
                <a:latin typeface="Times New Roman"/>
                <a:cs typeface="Times New Roman"/>
              </a:rPr>
              <a:t>Д28н-2581</a:t>
            </a:r>
            <a:endParaRPr sz="1600">
              <a:latin typeface="Times New Roman"/>
              <a:cs typeface="Times New Roman"/>
            </a:endParaRPr>
          </a:p>
          <a:p>
            <a:pPr marL="884555">
              <a:lnSpc>
                <a:spcPct val="100000"/>
              </a:lnSpc>
              <a:spcBef>
                <a:spcPts val="180"/>
              </a:spcBef>
            </a:pPr>
            <a:r>
              <a:rPr sz="1600" b="1" spc="-5" dirty="0">
                <a:solidFill>
                  <a:srgbClr val="00AF50"/>
                </a:solidFill>
                <a:latin typeface="Times New Roman"/>
                <a:cs typeface="Times New Roman"/>
              </a:rPr>
              <a:t>«О способах </a:t>
            </a:r>
            <a:r>
              <a:rPr sz="1600" b="1" spc="-10" dirty="0">
                <a:solidFill>
                  <a:srgbClr val="00AF50"/>
                </a:solidFill>
                <a:latin typeface="Times New Roman"/>
                <a:cs typeface="Times New Roman"/>
              </a:rPr>
              <a:t>осуществления закупок </a:t>
            </a:r>
            <a:r>
              <a:rPr sz="1600" b="1" spc="-5" dirty="0">
                <a:solidFill>
                  <a:srgbClr val="00AF50"/>
                </a:solidFill>
                <a:latin typeface="Times New Roman"/>
                <a:cs typeface="Times New Roman"/>
              </a:rPr>
              <a:t>ЛС по </a:t>
            </a:r>
            <a:r>
              <a:rPr sz="1600" b="1" spc="-20" dirty="0">
                <a:solidFill>
                  <a:srgbClr val="00AF50"/>
                </a:solidFill>
                <a:latin typeface="Times New Roman"/>
                <a:cs typeface="Times New Roman"/>
              </a:rPr>
              <a:t>торговым</a:t>
            </a:r>
            <a:r>
              <a:rPr sz="1600" b="1" spc="150" dirty="0">
                <a:solidFill>
                  <a:srgbClr val="00AF50"/>
                </a:solidFill>
                <a:latin typeface="Times New Roman"/>
                <a:cs typeface="Times New Roman"/>
              </a:rPr>
              <a:t> </a:t>
            </a:r>
            <a:r>
              <a:rPr sz="1600" b="1" spc="-5" dirty="0">
                <a:solidFill>
                  <a:srgbClr val="00AF50"/>
                </a:solidFill>
                <a:latin typeface="Times New Roman"/>
                <a:cs typeface="Times New Roman"/>
              </a:rPr>
              <a:t>наименованиям»</a:t>
            </a:r>
            <a:endParaRPr sz="1600">
              <a:latin typeface="Times New Roman"/>
              <a:cs typeface="Times New Roman"/>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txBox="1"/>
          <p:nvPr/>
        </p:nvSpPr>
        <p:spPr>
          <a:xfrm>
            <a:off x="367690" y="1876297"/>
            <a:ext cx="8425815" cy="1756891"/>
          </a:xfrm>
          <a:prstGeom prst="rect">
            <a:avLst/>
          </a:prstGeom>
        </p:spPr>
        <p:txBody>
          <a:bodyPr vert="horz" wrap="square" lIns="0" tIns="0" rIns="0" bIns="0" rtlCol="0">
            <a:spAutoFit/>
          </a:bodyPr>
          <a:lstStyle/>
          <a:p>
            <a:pPr>
              <a:spcBef>
                <a:spcPts val="5"/>
              </a:spcBef>
              <a:buClr>
                <a:srgbClr val="E2465A"/>
              </a:buClr>
              <a:buFont typeface="Trebuchet MS"/>
              <a:buAutoNum type="arabicPeriod"/>
            </a:pPr>
            <a:endParaRPr sz="2000" dirty="0">
              <a:solidFill>
                <a:prstClr val="black"/>
              </a:solidFill>
              <a:latin typeface="Times New Roman"/>
              <a:cs typeface="Times New Roman"/>
            </a:endParaRPr>
          </a:p>
          <a:p>
            <a:pPr marL="12700">
              <a:buClr>
                <a:srgbClr val="E2465A"/>
              </a:buClr>
              <a:tabLst>
                <a:tab pos="355600" algn="l"/>
                <a:tab pos="356235" algn="l"/>
                <a:tab pos="2189480" algn="l"/>
                <a:tab pos="3033395" algn="l"/>
                <a:tab pos="4387215" algn="l"/>
                <a:tab pos="4787900" algn="l"/>
                <a:tab pos="5042535" algn="l"/>
                <a:tab pos="5367020" algn="l"/>
                <a:tab pos="5624830" algn="l"/>
                <a:tab pos="6028690" algn="l"/>
                <a:tab pos="6382385" algn="l"/>
                <a:tab pos="6711315" algn="l"/>
                <a:tab pos="7531734" algn="l"/>
              </a:tabLst>
            </a:pPr>
            <a:r>
              <a:rPr lang="ru-RU" sz="1500" spc="-10" dirty="0" smtClean="0">
                <a:solidFill>
                  <a:srgbClr val="4A4A4A"/>
                </a:solidFill>
                <a:latin typeface="Trebuchet MS"/>
                <a:cs typeface="Trebuchet MS"/>
              </a:rPr>
              <a:t>      3.</a:t>
            </a:r>
            <a:r>
              <a:rPr sz="1500" spc="-10" dirty="0" err="1" smtClean="0">
                <a:solidFill>
                  <a:srgbClr val="4A4A4A"/>
                </a:solidFill>
                <a:latin typeface="Trebuchet MS"/>
                <a:cs typeface="Trebuchet MS"/>
              </a:rPr>
              <a:t>Закупка</a:t>
            </a:r>
            <a:r>
              <a:rPr sz="1500" spc="160" dirty="0" smtClean="0">
                <a:solidFill>
                  <a:srgbClr val="4A4A4A"/>
                </a:solidFill>
                <a:latin typeface="Trebuchet MS"/>
                <a:cs typeface="Trebuchet MS"/>
              </a:rPr>
              <a:t> </a:t>
            </a:r>
            <a:r>
              <a:rPr sz="1500" spc="-10" dirty="0" smtClean="0">
                <a:solidFill>
                  <a:srgbClr val="4A4A4A"/>
                </a:solidFill>
                <a:latin typeface="Trebuchet MS"/>
                <a:cs typeface="Trebuchet MS"/>
              </a:rPr>
              <a:t>ЛП</a:t>
            </a:r>
            <a:r>
              <a:rPr sz="1500" spc="160" dirty="0" smtClean="0">
                <a:solidFill>
                  <a:srgbClr val="4A4A4A"/>
                </a:solidFill>
                <a:latin typeface="Trebuchet MS"/>
                <a:cs typeface="Trebuchet MS"/>
              </a:rPr>
              <a:t> </a:t>
            </a:r>
            <a:r>
              <a:rPr sz="1500" spc="-10" dirty="0" err="1" smtClean="0">
                <a:solidFill>
                  <a:srgbClr val="FF0000"/>
                </a:solidFill>
                <a:latin typeface="Trebuchet MS"/>
                <a:cs typeface="Trebuchet MS"/>
              </a:rPr>
              <a:t>путем</a:t>
            </a:r>
            <a:r>
              <a:rPr sz="1500" spc="-10" dirty="0" smtClean="0">
                <a:solidFill>
                  <a:srgbClr val="FF0000"/>
                </a:solidFill>
                <a:latin typeface="Trebuchet MS"/>
                <a:cs typeface="Trebuchet MS"/>
              </a:rPr>
              <a:t>	</a:t>
            </a:r>
            <a:r>
              <a:rPr sz="1500" spc="-5" dirty="0" err="1" smtClean="0">
                <a:solidFill>
                  <a:srgbClr val="FF0000"/>
                </a:solidFill>
                <a:latin typeface="Trebuchet MS"/>
                <a:cs typeface="Trebuchet MS"/>
              </a:rPr>
              <a:t>запроса</a:t>
            </a:r>
            <a:r>
              <a:rPr sz="1500" spc="-5" dirty="0" smtClean="0">
                <a:solidFill>
                  <a:srgbClr val="FF0000"/>
                </a:solidFill>
                <a:latin typeface="Trebuchet MS"/>
                <a:cs typeface="Trebuchet MS"/>
              </a:rPr>
              <a:t>	</a:t>
            </a:r>
            <a:r>
              <a:rPr sz="1500" spc="-10" dirty="0" err="1" smtClean="0">
                <a:solidFill>
                  <a:srgbClr val="FF0000"/>
                </a:solidFill>
                <a:latin typeface="Trebuchet MS"/>
                <a:cs typeface="Trebuchet MS"/>
              </a:rPr>
              <a:t>предложений</a:t>
            </a:r>
            <a:r>
              <a:rPr sz="1500" spc="-10" dirty="0" smtClean="0">
                <a:solidFill>
                  <a:srgbClr val="FF0000"/>
                </a:solidFill>
                <a:latin typeface="Trebuchet MS"/>
                <a:cs typeface="Trebuchet MS"/>
              </a:rPr>
              <a:t>	</a:t>
            </a:r>
            <a:r>
              <a:rPr sz="1500" spc="-5" dirty="0" smtClean="0">
                <a:solidFill>
                  <a:srgbClr val="4A4A4A"/>
                </a:solidFill>
                <a:latin typeface="Trebuchet MS"/>
                <a:cs typeface="Trebuchet MS"/>
              </a:rPr>
              <a:t>(п.	</a:t>
            </a:r>
            <a:r>
              <a:rPr sz="1500" dirty="0" smtClean="0">
                <a:solidFill>
                  <a:srgbClr val="4A4A4A"/>
                </a:solidFill>
                <a:latin typeface="Trebuchet MS"/>
                <a:cs typeface="Trebuchet MS"/>
              </a:rPr>
              <a:t>7	</a:t>
            </a:r>
            <a:r>
              <a:rPr sz="1500" spc="-10" dirty="0" smtClean="0">
                <a:solidFill>
                  <a:srgbClr val="4A4A4A"/>
                </a:solidFill>
                <a:latin typeface="Trebuchet MS"/>
                <a:cs typeface="Trebuchet MS"/>
              </a:rPr>
              <a:t>ч.	</a:t>
            </a:r>
            <a:r>
              <a:rPr sz="1500" dirty="0" smtClean="0">
                <a:solidFill>
                  <a:srgbClr val="4A4A4A"/>
                </a:solidFill>
                <a:latin typeface="Trebuchet MS"/>
                <a:cs typeface="Trebuchet MS"/>
              </a:rPr>
              <a:t>2	</a:t>
            </a:r>
            <a:r>
              <a:rPr sz="1500" spc="-10" dirty="0" err="1" smtClean="0">
                <a:solidFill>
                  <a:srgbClr val="4A4A4A"/>
                </a:solidFill>
                <a:latin typeface="Trebuchet MS"/>
                <a:cs typeface="Trebuchet MS"/>
              </a:rPr>
              <a:t>ст</a:t>
            </a:r>
            <a:r>
              <a:rPr sz="1500" spc="-10" dirty="0" smtClean="0">
                <a:solidFill>
                  <a:srgbClr val="4A4A4A"/>
                </a:solidFill>
                <a:latin typeface="Trebuchet MS"/>
                <a:cs typeface="Trebuchet MS"/>
              </a:rPr>
              <a:t>.	</a:t>
            </a:r>
            <a:r>
              <a:rPr sz="1500" spc="-5" dirty="0" smtClean="0">
                <a:solidFill>
                  <a:srgbClr val="4A4A4A"/>
                </a:solidFill>
                <a:latin typeface="Trebuchet MS"/>
                <a:cs typeface="Trebuchet MS"/>
              </a:rPr>
              <a:t>83	</a:t>
            </a:r>
            <a:r>
              <a:rPr sz="1500" dirty="0" smtClean="0">
                <a:solidFill>
                  <a:srgbClr val="4A4A4A"/>
                </a:solidFill>
                <a:latin typeface="Trebuchet MS"/>
                <a:cs typeface="Trebuchet MS"/>
              </a:rPr>
              <a:t>№	44-ФЗ)	</a:t>
            </a:r>
            <a:r>
              <a:rPr sz="1500" spc="-10" dirty="0" err="1" smtClean="0">
                <a:solidFill>
                  <a:srgbClr val="4A4A4A"/>
                </a:solidFill>
                <a:latin typeface="Trebuchet MS"/>
                <a:cs typeface="Trebuchet MS"/>
              </a:rPr>
              <a:t>на</a:t>
            </a:r>
            <a:r>
              <a:rPr sz="1500" spc="110" dirty="0" smtClean="0">
                <a:solidFill>
                  <a:srgbClr val="4A4A4A"/>
                </a:solidFill>
                <a:latin typeface="Trebuchet MS"/>
                <a:cs typeface="Trebuchet MS"/>
              </a:rPr>
              <a:t> </a:t>
            </a:r>
            <a:r>
              <a:rPr sz="1500" u="sng" spc="-20" dirty="0" err="1" smtClean="0">
                <a:solidFill>
                  <a:srgbClr val="4A4A4A"/>
                </a:solidFill>
                <a:latin typeface="Trebuchet MS"/>
                <a:cs typeface="Trebuchet MS"/>
              </a:rPr>
              <a:t>одного</a:t>
            </a:r>
            <a:endParaRPr sz="1500" dirty="0" smtClean="0">
              <a:solidFill>
                <a:prstClr val="black"/>
              </a:solidFill>
              <a:latin typeface="Trebuchet MS"/>
              <a:cs typeface="Trebuchet MS"/>
            </a:endParaRPr>
          </a:p>
          <a:p>
            <a:pPr marL="355600" marR="5715" indent="-635" algn="just"/>
            <a:r>
              <a:rPr sz="1500" u="sng" spc="-375" dirty="0" smtClean="0">
                <a:solidFill>
                  <a:srgbClr val="4A4A4A"/>
                </a:solidFill>
                <a:latin typeface="Times New Roman"/>
                <a:cs typeface="Times New Roman"/>
              </a:rPr>
              <a:t> </a:t>
            </a:r>
            <a:r>
              <a:rPr sz="1500" u="sng" spc="-5" dirty="0" err="1" smtClean="0">
                <a:solidFill>
                  <a:srgbClr val="4A4A4A"/>
                </a:solidFill>
                <a:latin typeface="Trebuchet MS"/>
                <a:cs typeface="Trebuchet MS"/>
              </a:rPr>
              <a:t>пациента</a:t>
            </a:r>
            <a:r>
              <a:rPr sz="1500" u="sng" spc="-5" dirty="0" smtClean="0">
                <a:solidFill>
                  <a:srgbClr val="4A4A4A"/>
                </a:solidFill>
                <a:latin typeface="Trebuchet MS"/>
                <a:cs typeface="Trebuchet MS"/>
              </a:rPr>
              <a:t>, </a:t>
            </a:r>
            <a:r>
              <a:rPr sz="1500" u="sng" dirty="0" err="1" smtClean="0">
                <a:solidFill>
                  <a:srgbClr val="4A4A4A"/>
                </a:solidFill>
                <a:latin typeface="Trebuchet MS"/>
                <a:cs typeface="Trebuchet MS"/>
              </a:rPr>
              <a:t>при</a:t>
            </a:r>
            <a:r>
              <a:rPr sz="1500" u="sng" dirty="0" smtClean="0">
                <a:solidFill>
                  <a:srgbClr val="4A4A4A"/>
                </a:solidFill>
                <a:latin typeface="Trebuchet MS"/>
                <a:cs typeface="Trebuchet MS"/>
              </a:rPr>
              <a:t> </a:t>
            </a:r>
            <a:r>
              <a:rPr sz="1500" u="sng" dirty="0" err="1" smtClean="0">
                <a:solidFill>
                  <a:srgbClr val="4A4A4A"/>
                </a:solidFill>
                <a:latin typeface="Trebuchet MS"/>
                <a:cs typeface="Trebuchet MS"/>
              </a:rPr>
              <a:t>наличии</a:t>
            </a:r>
            <a:r>
              <a:rPr sz="1500" u="sng" dirty="0" smtClean="0">
                <a:solidFill>
                  <a:srgbClr val="4A4A4A"/>
                </a:solidFill>
                <a:latin typeface="Trebuchet MS"/>
                <a:cs typeface="Trebuchet MS"/>
              </a:rPr>
              <a:t> </a:t>
            </a:r>
            <a:r>
              <a:rPr sz="1500" u="sng" spc="-5" dirty="0" err="1" smtClean="0">
                <a:solidFill>
                  <a:srgbClr val="4A4A4A"/>
                </a:solidFill>
                <a:latin typeface="Trebuchet MS"/>
                <a:cs typeface="Trebuchet MS"/>
              </a:rPr>
              <a:t>медицинских</a:t>
            </a:r>
            <a:r>
              <a:rPr sz="1500" u="sng" spc="-5" dirty="0" smtClean="0">
                <a:solidFill>
                  <a:srgbClr val="4A4A4A"/>
                </a:solidFill>
                <a:latin typeface="Trebuchet MS"/>
                <a:cs typeface="Trebuchet MS"/>
              </a:rPr>
              <a:t> </a:t>
            </a:r>
            <a:r>
              <a:rPr sz="1500" u="sng" spc="-5" dirty="0" err="1" smtClean="0">
                <a:solidFill>
                  <a:srgbClr val="4A4A4A"/>
                </a:solidFill>
                <a:latin typeface="Trebuchet MS"/>
                <a:cs typeface="Trebuchet MS"/>
              </a:rPr>
              <a:t>показаний</a:t>
            </a:r>
            <a:r>
              <a:rPr sz="1500" u="sng" spc="-5" dirty="0" smtClean="0">
                <a:solidFill>
                  <a:srgbClr val="4A4A4A"/>
                </a:solidFill>
                <a:latin typeface="Trebuchet MS"/>
                <a:cs typeface="Trebuchet MS"/>
              </a:rPr>
              <a:t> </a:t>
            </a:r>
            <a:r>
              <a:rPr sz="1500" spc="-5" dirty="0" smtClean="0">
                <a:solidFill>
                  <a:srgbClr val="4A4A4A"/>
                </a:solidFill>
                <a:latin typeface="Trebuchet MS"/>
                <a:cs typeface="Trebuchet MS"/>
              </a:rPr>
              <a:t>(</a:t>
            </a:r>
            <a:r>
              <a:rPr sz="1500" spc="-5" dirty="0" err="1" smtClean="0">
                <a:solidFill>
                  <a:srgbClr val="4A4A4A"/>
                </a:solidFill>
                <a:latin typeface="Trebuchet MS"/>
                <a:cs typeface="Trebuchet MS"/>
              </a:rPr>
              <a:t>индивидуальная</a:t>
            </a:r>
            <a:r>
              <a:rPr sz="1500" spc="-5" dirty="0" smtClean="0">
                <a:solidFill>
                  <a:srgbClr val="4A4A4A"/>
                </a:solidFill>
                <a:latin typeface="Trebuchet MS"/>
                <a:cs typeface="Trebuchet MS"/>
              </a:rPr>
              <a:t> </a:t>
            </a:r>
            <a:r>
              <a:rPr sz="1500" spc="-15" dirty="0" err="1" smtClean="0">
                <a:solidFill>
                  <a:srgbClr val="4A4A4A"/>
                </a:solidFill>
                <a:latin typeface="Trebuchet MS"/>
                <a:cs typeface="Trebuchet MS"/>
              </a:rPr>
              <a:t>непереносимость</a:t>
            </a:r>
            <a:r>
              <a:rPr sz="1500" spc="-15" dirty="0" smtClean="0">
                <a:solidFill>
                  <a:srgbClr val="4A4A4A"/>
                </a:solidFill>
                <a:latin typeface="Trebuchet MS"/>
                <a:cs typeface="Trebuchet MS"/>
              </a:rPr>
              <a:t>, </a:t>
            </a:r>
            <a:r>
              <a:rPr sz="1500" spc="-10" dirty="0" err="1" smtClean="0">
                <a:solidFill>
                  <a:srgbClr val="4A4A4A"/>
                </a:solidFill>
                <a:latin typeface="Trebuchet MS"/>
                <a:cs typeface="Trebuchet MS"/>
              </a:rPr>
              <a:t>по</a:t>
            </a:r>
            <a:r>
              <a:rPr sz="1500" spc="-10" dirty="0" smtClean="0">
                <a:solidFill>
                  <a:srgbClr val="4A4A4A"/>
                </a:solidFill>
                <a:latin typeface="Trebuchet MS"/>
                <a:cs typeface="Trebuchet MS"/>
              </a:rPr>
              <a:t>  </a:t>
            </a:r>
            <a:r>
              <a:rPr sz="1500" spc="-5" dirty="0" err="1" smtClean="0">
                <a:solidFill>
                  <a:srgbClr val="4A4A4A"/>
                </a:solidFill>
                <a:latin typeface="Trebuchet MS"/>
                <a:cs typeface="Trebuchet MS"/>
              </a:rPr>
              <a:t>жизненным</a:t>
            </a:r>
            <a:r>
              <a:rPr sz="1500" spc="-5" dirty="0" smtClean="0">
                <a:solidFill>
                  <a:srgbClr val="4A4A4A"/>
                </a:solidFill>
                <a:latin typeface="Trebuchet MS"/>
                <a:cs typeface="Trebuchet MS"/>
              </a:rPr>
              <a:t> </a:t>
            </a:r>
            <a:r>
              <a:rPr sz="1500" spc="-5" dirty="0" err="1" smtClean="0">
                <a:solidFill>
                  <a:srgbClr val="4A4A4A"/>
                </a:solidFill>
                <a:latin typeface="Trebuchet MS"/>
                <a:cs typeface="Trebuchet MS"/>
              </a:rPr>
              <a:t>показаниям</a:t>
            </a:r>
            <a:r>
              <a:rPr sz="1500" spc="-5" dirty="0" smtClean="0">
                <a:solidFill>
                  <a:srgbClr val="4A4A4A"/>
                </a:solidFill>
                <a:latin typeface="Trebuchet MS"/>
                <a:cs typeface="Trebuchet MS"/>
              </a:rPr>
              <a:t>) </a:t>
            </a:r>
            <a:r>
              <a:rPr sz="1500" spc="-5" dirty="0" err="1" smtClean="0">
                <a:solidFill>
                  <a:srgbClr val="4A4A4A"/>
                </a:solidFill>
                <a:latin typeface="Trebuchet MS"/>
                <a:cs typeface="Trebuchet MS"/>
              </a:rPr>
              <a:t>по</a:t>
            </a:r>
            <a:r>
              <a:rPr sz="1500" spc="-5" dirty="0" smtClean="0">
                <a:solidFill>
                  <a:srgbClr val="4A4A4A"/>
                </a:solidFill>
                <a:latin typeface="Trebuchet MS"/>
                <a:cs typeface="Trebuchet MS"/>
              </a:rPr>
              <a:t> </a:t>
            </a:r>
            <a:r>
              <a:rPr sz="1500" u="sng" dirty="0" err="1" smtClean="0">
                <a:solidFill>
                  <a:srgbClr val="4A4A4A"/>
                </a:solidFill>
                <a:latin typeface="Trebuchet MS"/>
                <a:cs typeface="Trebuchet MS"/>
              </a:rPr>
              <a:t>решению</a:t>
            </a:r>
            <a:r>
              <a:rPr sz="1500" u="sng" dirty="0" smtClean="0">
                <a:solidFill>
                  <a:srgbClr val="4A4A4A"/>
                </a:solidFill>
                <a:latin typeface="Trebuchet MS"/>
                <a:cs typeface="Trebuchet MS"/>
              </a:rPr>
              <a:t> </a:t>
            </a:r>
            <a:r>
              <a:rPr sz="1500" u="sng" spc="-5" dirty="0" err="1" smtClean="0">
                <a:solidFill>
                  <a:srgbClr val="4A4A4A"/>
                </a:solidFill>
                <a:latin typeface="Trebuchet MS"/>
                <a:cs typeface="Trebuchet MS"/>
              </a:rPr>
              <a:t>врачебной</a:t>
            </a:r>
            <a:r>
              <a:rPr sz="1500" u="sng" spc="-5" dirty="0" smtClean="0">
                <a:solidFill>
                  <a:srgbClr val="4A4A4A"/>
                </a:solidFill>
                <a:latin typeface="Trebuchet MS"/>
                <a:cs typeface="Trebuchet MS"/>
              </a:rPr>
              <a:t> </a:t>
            </a:r>
            <a:r>
              <a:rPr sz="1500" u="sng" spc="-5" dirty="0" err="1" smtClean="0">
                <a:solidFill>
                  <a:srgbClr val="4A4A4A"/>
                </a:solidFill>
                <a:latin typeface="Trebuchet MS"/>
                <a:cs typeface="Trebuchet MS"/>
              </a:rPr>
              <a:t>комиссии</a:t>
            </a:r>
            <a:r>
              <a:rPr sz="1500" spc="-5" dirty="0" smtClean="0">
                <a:solidFill>
                  <a:srgbClr val="4A4A4A"/>
                </a:solidFill>
                <a:latin typeface="Trebuchet MS"/>
                <a:cs typeface="Trebuchet MS"/>
              </a:rPr>
              <a:t>, </a:t>
            </a:r>
            <a:r>
              <a:rPr sz="1500" spc="-5" dirty="0" err="1" smtClean="0">
                <a:solidFill>
                  <a:srgbClr val="4A4A4A"/>
                </a:solidFill>
                <a:latin typeface="Trebuchet MS"/>
                <a:cs typeface="Trebuchet MS"/>
              </a:rPr>
              <a:t>которое</a:t>
            </a:r>
            <a:r>
              <a:rPr sz="1500" spc="-5" dirty="0" smtClean="0">
                <a:solidFill>
                  <a:srgbClr val="4A4A4A"/>
                </a:solidFill>
                <a:latin typeface="Trebuchet MS"/>
                <a:cs typeface="Trebuchet MS"/>
              </a:rPr>
              <a:t> </a:t>
            </a:r>
            <a:r>
              <a:rPr sz="1500" spc="-5" dirty="0" err="1" smtClean="0">
                <a:solidFill>
                  <a:srgbClr val="4A4A4A"/>
                </a:solidFill>
                <a:latin typeface="Trebuchet MS"/>
                <a:cs typeface="Trebuchet MS"/>
              </a:rPr>
              <a:t>фиксируется</a:t>
            </a:r>
            <a:r>
              <a:rPr sz="1500" spc="-5" dirty="0" smtClean="0">
                <a:solidFill>
                  <a:srgbClr val="4A4A4A"/>
                </a:solidFill>
                <a:latin typeface="Trebuchet MS"/>
                <a:cs typeface="Trebuchet MS"/>
              </a:rPr>
              <a:t> в  </a:t>
            </a:r>
            <a:r>
              <a:rPr sz="1500" spc="-5" dirty="0" err="1" smtClean="0">
                <a:solidFill>
                  <a:srgbClr val="4A4A4A"/>
                </a:solidFill>
                <a:latin typeface="Trebuchet MS"/>
                <a:cs typeface="Trebuchet MS"/>
              </a:rPr>
              <a:t>медицинских</a:t>
            </a:r>
            <a:r>
              <a:rPr sz="1500" spc="-5" dirty="0" smtClean="0">
                <a:solidFill>
                  <a:srgbClr val="4A4A4A"/>
                </a:solidFill>
                <a:latin typeface="Trebuchet MS"/>
                <a:cs typeface="Trebuchet MS"/>
              </a:rPr>
              <a:t>    </a:t>
            </a:r>
            <a:r>
              <a:rPr sz="1500" spc="-5" dirty="0" err="1" smtClean="0">
                <a:solidFill>
                  <a:srgbClr val="4A4A4A"/>
                </a:solidFill>
                <a:latin typeface="Trebuchet MS"/>
                <a:cs typeface="Trebuchet MS"/>
              </a:rPr>
              <a:t>документах</a:t>
            </a:r>
            <a:r>
              <a:rPr sz="1500" spc="-5" dirty="0" smtClean="0">
                <a:solidFill>
                  <a:srgbClr val="4A4A4A"/>
                </a:solidFill>
                <a:latin typeface="Trebuchet MS"/>
                <a:cs typeface="Trebuchet MS"/>
              </a:rPr>
              <a:t>    </a:t>
            </a:r>
            <a:r>
              <a:rPr sz="1500" spc="-5" dirty="0" err="1" smtClean="0">
                <a:solidFill>
                  <a:srgbClr val="4A4A4A"/>
                </a:solidFill>
                <a:latin typeface="Trebuchet MS"/>
                <a:cs typeface="Trebuchet MS"/>
              </a:rPr>
              <a:t>пациента</a:t>
            </a:r>
            <a:r>
              <a:rPr sz="1500" spc="-5" dirty="0" smtClean="0">
                <a:solidFill>
                  <a:srgbClr val="4A4A4A"/>
                </a:solidFill>
                <a:latin typeface="Trebuchet MS"/>
                <a:cs typeface="Trebuchet MS"/>
              </a:rPr>
              <a:t>    </a:t>
            </a:r>
            <a:r>
              <a:rPr sz="1500" dirty="0" smtClean="0">
                <a:solidFill>
                  <a:srgbClr val="4A4A4A"/>
                </a:solidFill>
                <a:latin typeface="Trebuchet MS"/>
                <a:cs typeface="Trebuchet MS"/>
              </a:rPr>
              <a:t>и    </a:t>
            </a:r>
            <a:r>
              <a:rPr sz="1500" dirty="0" err="1" smtClean="0">
                <a:solidFill>
                  <a:srgbClr val="4A4A4A"/>
                </a:solidFill>
                <a:latin typeface="Trebuchet MS"/>
                <a:cs typeface="Trebuchet MS"/>
              </a:rPr>
              <a:t>журнале</a:t>
            </a:r>
            <a:r>
              <a:rPr sz="1500" dirty="0" smtClean="0">
                <a:solidFill>
                  <a:srgbClr val="4A4A4A"/>
                </a:solidFill>
                <a:latin typeface="Trebuchet MS"/>
                <a:cs typeface="Trebuchet MS"/>
              </a:rPr>
              <a:t>    </a:t>
            </a:r>
            <a:r>
              <a:rPr sz="1500" spc="-5" dirty="0" err="1" smtClean="0">
                <a:solidFill>
                  <a:srgbClr val="4A4A4A"/>
                </a:solidFill>
                <a:latin typeface="Trebuchet MS"/>
                <a:cs typeface="Trebuchet MS"/>
              </a:rPr>
              <a:t>врачебной</a:t>
            </a:r>
            <a:r>
              <a:rPr sz="1500" spc="-5" dirty="0" smtClean="0">
                <a:solidFill>
                  <a:srgbClr val="4A4A4A"/>
                </a:solidFill>
                <a:latin typeface="Trebuchet MS"/>
                <a:cs typeface="Trebuchet MS"/>
              </a:rPr>
              <a:t>    </a:t>
            </a:r>
            <a:r>
              <a:rPr sz="1500" spc="-5" dirty="0" err="1" smtClean="0">
                <a:solidFill>
                  <a:srgbClr val="4A4A4A"/>
                </a:solidFill>
                <a:latin typeface="Trebuchet MS"/>
                <a:cs typeface="Trebuchet MS"/>
              </a:rPr>
              <a:t>комиссии</a:t>
            </a:r>
            <a:r>
              <a:rPr sz="1500" spc="-5" dirty="0" smtClean="0">
                <a:solidFill>
                  <a:prstClr val="black"/>
                </a:solidFill>
                <a:latin typeface="Trebuchet MS"/>
                <a:cs typeface="Trebuchet MS"/>
              </a:rPr>
              <a:t>.  </a:t>
            </a:r>
            <a:r>
              <a:rPr sz="1500" spc="-5" dirty="0" err="1" smtClean="0">
                <a:solidFill>
                  <a:prstClr val="black"/>
                </a:solidFill>
                <a:latin typeface="Trebuchet MS"/>
                <a:cs typeface="Trebuchet MS"/>
              </a:rPr>
              <a:t>Только</a:t>
            </a:r>
            <a:r>
              <a:rPr sz="1500" spc="-5" dirty="0" smtClean="0">
                <a:solidFill>
                  <a:prstClr val="black"/>
                </a:solidFill>
                <a:latin typeface="Trebuchet MS"/>
                <a:cs typeface="Trebuchet MS"/>
              </a:rPr>
              <a:t> </a:t>
            </a:r>
            <a:r>
              <a:rPr sz="1500" spc="160" dirty="0" smtClean="0">
                <a:solidFill>
                  <a:prstClr val="black"/>
                </a:solidFill>
                <a:latin typeface="Trebuchet MS"/>
                <a:cs typeface="Trebuchet MS"/>
              </a:rPr>
              <a:t> </a:t>
            </a:r>
            <a:r>
              <a:rPr sz="1500" u="sng" spc="-15" dirty="0" smtClean="0">
                <a:solidFill>
                  <a:prstClr val="black"/>
                </a:solidFill>
                <a:latin typeface="Trebuchet MS"/>
                <a:cs typeface="Trebuchet MS"/>
              </a:rPr>
              <a:t>в</a:t>
            </a:r>
            <a:endParaRPr sz="1500" dirty="0" smtClean="0">
              <a:solidFill>
                <a:prstClr val="black"/>
              </a:solidFill>
              <a:latin typeface="Trebuchet MS"/>
              <a:cs typeface="Trebuchet MS"/>
            </a:endParaRPr>
          </a:p>
          <a:p>
            <a:pPr marL="355600" algn="just"/>
            <a:r>
              <a:rPr sz="1500" u="sng" spc="-375" dirty="0" smtClean="0">
                <a:solidFill>
                  <a:prstClr val="black"/>
                </a:solidFill>
                <a:latin typeface="Times New Roman"/>
                <a:cs typeface="Times New Roman"/>
              </a:rPr>
              <a:t> </a:t>
            </a:r>
            <a:r>
              <a:rPr sz="1500" u="sng" spc="-10" dirty="0" err="1" smtClean="0">
                <a:solidFill>
                  <a:prstClr val="black"/>
                </a:solidFill>
                <a:latin typeface="Trebuchet MS"/>
                <a:cs typeface="Trebuchet MS"/>
              </a:rPr>
              <a:t>объеме</a:t>
            </a:r>
            <a:r>
              <a:rPr sz="1500" u="sng" spc="-10" dirty="0" smtClean="0">
                <a:solidFill>
                  <a:prstClr val="black"/>
                </a:solidFill>
                <a:latin typeface="Trebuchet MS"/>
                <a:cs typeface="Trebuchet MS"/>
              </a:rPr>
              <a:t>, </a:t>
            </a:r>
            <a:r>
              <a:rPr sz="1500" u="sng" spc="-5" dirty="0" err="1" smtClean="0">
                <a:solidFill>
                  <a:prstClr val="black"/>
                </a:solidFill>
                <a:latin typeface="Trebuchet MS"/>
                <a:cs typeface="Trebuchet MS"/>
              </a:rPr>
              <a:t>необходимых</a:t>
            </a:r>
            <a:r>
              <a:rPr sz="1500" u="sng" spc="-5" dirty="0" smtClean="0">
                <a:solidFill>
                  <a:prstClr val="black"/>
                </a:solidFill>
                <a:latin typeface="Trebuchet MS"/>
                <a:cs typeface="Trebuchet MS"/>
              </a:rPr>
              <a:t> </a:t>
            </a:r>
            <a:r>
              <a:rPr sz="1500" u="sng" spc="-5" dirty="0" err="1" smtClean="0">
                <a:solidFill>
                  <a:prstClr val="black"/>
                </a:solidFill>
                <a:latin typeface="Trebuchet MS"/>
                <a:cs typeface="Trebuchet MS"/>
              </a:rPr>
              <a:t>пациенту</a:t>
            </a:r>
            <a:r>
              <a:rPr sz="1500" u="sng" spc="-5" dirty="0" smtClean="0">
                <a:solidFill>
                  <a:prstClr val="black"/>
                </a:solidFill>
                <a:latin typeface="Trebuchet MS"/>
                <a:cs typeface="Trebuchet MS"/>
              </a:rPr>
              <a:t> в </a:t>
            </a:r>
            <a:r>
              <a:rPr sz="1500" u="sng" spc="-5" dirty="0" err="1" smtClean="0">
                <a:solidFill>
                  <a:prstClr val="black"/>
                </a:solidFill>
                <a:latin typeface="Trebuchet MS"/>
                <a:cs typeface="Trebuchet MS"/>
              </a:rPr>
              <a:t>течение</a:t>
            </a:r>
            <a:r>
              <a:rPr sz="1500" u="sng" spc="-5" dirty="0" smtClean="0">
                <a:solidFill>
                  <a:prstClr val="black"/>
                </a:solidFill>
                <a:latin typeface="Trebuchet MS"/>
                <a:cs typeface="Trebuchet MS"/>
              </a:rPr>
              <a:t> </a:t>
            </a:r>
            <a:r>
              <a:rPr sz="1500" u="sng" dirty="0" err="1" smtClean="0">
                <a:solidFill>
                  <a:prstClr val="black"/>
                </a:solidFill>
                <a:latin typeface="Trebuchet MS"/>
                <a:cs typeface="Trebuchet MS"/>
              </a:rPr>
              <a:t>срока</a:t>
            </a:r>
            <a:r>
              <a:rPr sz="1500" u="sng" spc="135" dirty="0" smtClean="0">
                <a:solidFill>
                  <a:prstClr val="black"/>
                </a:solidFill>
                <a:latin typeface="Trebuchet MS"/>
                <a:cs typeface="Trebuchet MS"/>
              </a:rPr>
              <a:t> </a:t>
            </a:r>
            <a:r>
              <a:rPr sz="1500" u="sng" spc="-10" dirty="0" err="1" smtClean="0">
                <a:solidFill>
                  <a:prstClr val="black"/>
                </a:solidFill>
                <a:latin typeface="Trebuchet MS"/>
                <a:cs typeface="Trebuchet MS"/>
              </a:rPr>
              <a:t>лечения</a:t>
            </a:r>
            <a:endParaRPr sz="1500" dirty="0" smtClean="0">
              <a:solidFill>
                <a:prstClr val="black"/>
              </a:solidFill>
              <a:latin typeface="Trebuchet MS"/>
              <a:cs typeface="Trebuchet MS"/>
            </a:endParaRPr>
          </a:p>
          <a:p>
            <a:pPr marL="12700">
              <a:lnSpc>
                <a:spcPts val="1795"/>
              </a:lnSpc>
              <a:spcBef>
                <a:spcPts val="505"/>
              </a:spcBef>
              <a:buClr>
                <a:srgbClr val="E2465A"/>
              </a:buClr>
              <a:tabLst>
                <a:tab pos="354965" algn="l"/>
                <a:tab pos="356235" algn="l"/>
              </a:tabLst>
            </a:pPr>
            <a:r>
              <a:rPr sz="1500" u="sng" spc="-375" dirty="0" smtClean="0">
                <a:solidFill>
                  <a:srgbClr val="FF0000"/>
                </a:solidFill>
                <a:latin typeface="Times New Roman"/>
                <a:cs typeface="Times New Roman"/>
              </a:rPr>
              <a:t> </a:t>
            </a:r>
            <a:endParaRPr sz="1500" dirty="0">
              <a:solidFill>
                <a:prstClr val="black"/>
              </a:solidFill>
              <a:latin typeface="Trebuchet MS"/>
              <a:cs typeface="Trebuchet MS"/>
            </a:endParaRPr>
          </a:p>
        </p:txBody>
      </p:sp>
      <p:sp>
        <p:nvSpPr>
          <p:cNvPr id="6" name="object 6"/>
          <p:cNvSpPr txBox="1"/>
          <p:nvPr/>
        </p:nvSpPr>
        <p:spPr>
          <a:xfrm>
            <a:off x="3592448" y="5251703"/>
            <a:ext cx="1210310" cy="230832"/>
          </a:xfrm>
          <a:prstGeom prst="rect">
            <a:avLst/>
          </a:prstGeom>
        </p:spPr>
        <p:txBody>
          <a:bodyPr vert="horz" wrap="square" lIns="0" tIns="0" rIns="0" bIns="0" rtlCol="0">
            <a:spAutoFit/>
          </a:bodyPr>
          <a:lstStyle/>
          <a:p>
            <a:pPr marL="12700" marR="5080" indent="146050"/>
            <a:r>
              <a:rPr sz="1500" spc="-5" dirty="0" smtClean="0">
                <a:solidFill>
                  <a:srgbClr val="4A4A4A"/>
                </a:solidFill>
                <a:latin typeface="Trebuchet MS"/>
                <a:cs typeface="Trebuchet MS"/>
              </a:rPr>
              <a:t>,</a:t>
            </a:r>
            <a:endParaRPr sz="1500" dirty="0">
              <a:solidFill>
                <a:prstClr val="black"/>
              </a:solidFill>
              <a:latin typeface="Trebuchet MS"/>
              <a:cs typeface="Trebuchet MS"/>
            </a:endParaRPr>
          </a:p>
        </p:txBody>
      </p:sp>
      <p:sp>
        <p:nvSpPr>
          <p:cNvPr id="7" name="object 7"/>
          <p:cNvSpPr txBox="1"/>
          <p:nvPr/>
        </p:nvSpPr>
        <p:spPr>
          <a:xfrm>
            <a:off x="4854955" y="5251703"/>
            <a:ext cx="3957320" cy="230832"/>
          </a:xfrm>
          <a:prstGeom prst="rect">
            <a:avLst/>
          </a:prstGeom>
        </p:spPr>
        <p:txBody>
          <a:bodyPr vert="horz" wrap="square" lIns="0" tIns="0" rIns="0" bIns="0" rtlCol="0">
            <a:spAutoFit/>
          </a:bodyPr>
          <a:lstStyle/>
          <a:p>
            <a:pPr marL="12700" marR="5080" indent="107950">
              <a:tabLst>
                <a:tab pos="1475740" algn="l"/>
                <a:tab pos="1643380" algn="l"/>
                <a:tab pos="1974214" algn="l"/>
                <a:tab pos="2834005" algn="l"/>
                <a:tab pos="3134360" algn="l"/>
                <a:tab pos="3235960" algn="l"/>
              </a:tabLst>
            </a:pPr>
            <a:r>
              <a:rPr sz="1500" b="1" dirty="0">
                <a:solidFill>
                  <a:srgbClr val="4A4A4A"/>
                </a:solidFill>
                <a:latin typeface="Trebuchet MS"/>
                <a:cs typeface="Trebuchet MS"/>
              </a:rPr>
              <a:t>		</a:t>
            </a:r>
            <a:endParaRPr sz="1500" dirty="0">
              <a:solidFill>
                <a:prstClr val="black"/>
              </a:solidFill>
              <a:latin typeface="Trebuchet MS"/>
              <a:cs typeface="Trebuchet MS"/>
            </a:endParaRPr>
          </a:p>
        </p:txBody>
      </p:sp>
      <p:sp>
        <p:nvSpPr>
          <p:cNvPr id="10" name="object 10"/>
          <p:cNvSpPr txBox="1">
            <a:spLocks noGrp="1"/>
          </p:cNvSpPr>
          <p:nvPr>
            <p:ph type="title"/>
          </p:nvPr>
        </p:nvSpPr>
        <p:spPr>
          <a:xfrm>
            <a:off x="772159" y="153542"/>
            <a:ext cx="7398384" cy="571500"/>
          </a:xfrm>
          <a:prstGeom prst="rect">
            <a:avLst/>
          </a:prstGeom>
        </p:spPr>
        <p:txBody>
          <a:bodyPr vert="horz" wrap="square" lIns="0" tIns="0" rIns="0" bIns="0" rtlCol="0">
            <a:spAutoFit/>
          </a:bodyPr>
          <a:lstStyle/>
          <a:p>
            <a:pPr marL="12700">
              <a:lnSpc>
                <a:spcPts val="2250"/>
              </a:lnSpc>
              <a:tabLst>
                <a:tab pos="1080770" algn="l"/>
                <a:tab pos="2189480" algn="l"/>
              </a:tabLst>
            </a:pPr>
            <a:r>
              <a:rPr spc="-10" dirty="0">
                <a:solidFill>
                  <a:srgbClr val="E2465A"/>
                </a:solidFill>
                <a:latin typeface="Arial"/>
                <a:cs typeface="Arial"/>
              </a:rPr>
              <a:t>Случаи	закупок	</a:t>
            </a:r>
            <a:r>
              <a:rPr spc="-5" dirty="0">
                <a:solidFill>
                  <a:srgbClr val="E2465A"/>
                </a:solidFill>
                <a:latin typeface="Arial"/>
                <a:cs typeface="Arial"/>
              </a:rPr>
              <a:t>лекарственных препаратов </a:t>
            </a:r>
            <a:r>
              <a:rPr dirty="0">
                <a:solidFill>
                  <a:srgbClr val="E2465A"/>
                </a:solidFill>
                <a:latin typeface="Arial"/>
                <a:cs typeface="Arial"/>
              </a:rPr>
              <a:t>по</a:t>
            </a:r>
            <a:r>
              <a:rPr spc="-40" dirty="0">
                <a:solidFill>
                  <a:srgbClr val="E2465A"/>
                </a:solidFill>
                <a:latin typeface="Arial"/>
                <a:cs typeface="Arial"/>
              </a:rPr>
              <a:t> </a:t>
            </a:r>
            <a:r>
              <a:rPr spc="-10" dirty="0">
                <a:solidFill>
                  <a:srgbClr val="E2465A"/>
                </a:solidFill>
                <a:latin typeface="Arial"/>
                <a:cs typeface="Arial"/>
              </a:rPr>
              <a:t>торговым</a:t>
            </a:r>
          </a:p>
          <a:p>
            <a:pPr marL="3352165">
              <a:lnSpc>
                <a:spcPts val="2250"/>
              </a:lnSpc>
            </a:pPr>
            <a:r>
              <a:rPr spc="-5" dirty="0">
                <a:solidFill>
                  <a:srgbClr val="E2465A"/>
                </a:solidFill>
                <a:latin typeface="Arial"/>
                <a:cs typeface="Arial"/>
              </a:rPr>
              <a:t>наименованиям </a:t>
            </a:r>
            <a:r>
              <a:rPr dirty="0">
                <a:solidFill>
                  <a:srgbClr val="E2465A"/>
                </a:solidFill>
                <a:latin typeface="Arial"/>
                <a:cs typeface="Arial"/>
              </a:rPr>
              <a:t>в рамках</a:t>
            </a:r>
            <a:r>
              <a:rPr spc="-114" dirty="0">
                <a:solidFill>
                  <a:srgbClr val="E2465A"/>
                </a:solidFill>
                <a:latin typeface="Arial"/>
                <a:cs typeface="Arial"/>
              </a:rPr>
              <a:t> </a:t>
            </a:r>
            <a:r>
              <a:rPr spc="5" dirty="0">
                <a:solidFill>
                  <a:srgbClr val="E2465A"/>
                </a:solidFill>
                <a:latin typeface="Arial"/>
                <a:cs typeface="Arial"/>
              </a:rPr>
              <a:t>ФЗ-44</a:t>
            </a:r>
          </a:p>
        </p:txBody>
      </p:sp>
      <p:sp>
        <p:nvSpPr>
          <p:cNvPr id="11" name="object 11"/>
          <p:cNvSpPr txBox="1"/>
          <p:nvPr/>
        </p:nvSpPr>
        <p:spPr>
          <a:xfrm>
            <a:off x="717295" y="728598"/>
            <a:ext cx="7453630" cy="511175"/>
          </a:xfrm>
          <a:prstGeom prst="rect">
            <a:avLst/>
          </a:prstGeom>
        </p:spPr>
        <p:txBody>
          <a:bodyPr vert="horz" wrap="square" lIns="0" tIns="0" rIns="0" bIns="0" rtlCol="0">
            <a:spAutoFit/>
          </a:bodyPr>
          <a:lstStyle/>
          <a:p>
            <a:pPr marL="12700"/>
            <a:r>
              <a:rPr sz="1600" b="1" spc="-10" dirty="0">
                <a:solidFill>
                  <a:srgbClr val="00AF50"/>
                </a:solidFill>
                <a:latin typeface="Times New Roman"/>
                <a:cs typeface="Times New Roman"/>
              </a:rPr>
              <a:t>Письмо </a:t>
            </a:r>
            <a:r>
              <a:rPr sz="1600" b="1" spc="-5" dirty="0">
                <a:solidFill>
                  <a:srgbClr val="00AF50"/>
                </a:solidFill>
                <a:latin typeface="Times New Roman"/>
                <a:cs typeface="Times New Roman"/>
              </a:rPr>
              <a:t>Министерства </a:t>
            </a:r>
            <a:r>
              <a:rPr sz="1600" b="1" spc="-10" dirty="0">
                <a:solidFill>
                  <a:srgbClr val="00AF50"/>
                </a:solidFill>
                <a:latin typeface="Times New Roman"/>
                <a:cs typeface="Times New Roman"/>
              </a:rPr>
              <a:t>экономического развития </a:t>
            </a:r>
            <a:r>
              <a:rPr sz="1600" b="1" spc="-20" dirty="0">
                <a:solidFill>
                  <a:srgbClr val="00AF50"/>
                </a:solidFill>
                <a:latin typeface="Times New Roman"/>
                <a:cs typeface="Times New Roman"/>
              </a:rPr>
              <a:t>РФ </a:t>
            </a:r>
            <a:r>
              <a:rPr sz="1600" b="1" spc="-15" dirty="0">
                <a:solidFill>
                  <a:srgbClr val="00AF50"/>
                </a:solidFill>
                <a:latin typeface="Times New Roman"/>
                <a:cs typeface="Times New Roman"/>
              </a:rPr>
              <a:t>от </a:t>
            </a:r>
            <a:r>
              <a:rPr sz="1600" b="1" spc="-5" dirty="0">
                <a:solidFill>
                  <a:srgbClr val="00AF50"/>
                </a:solidFill>
                <a:latin typeface="Times New Roman"/>
                <a:cs typeface="Times New Roman"/>
              </a:rPr>
              <a:t>04.09.2015г №</a:t>
            </a:r>
            <a:r>
              <a:rPr sz="1600" b="1" spc="165" dirty="0">
                <a:solidFill>
                  <a:srgbClr val="00AF50"/>
                </a:solidFill>
                <a:latin typeface="Times New Roman"/>
                <a:cs typeface="Times New Roman"/>
              </a:rPr>
              <a:t> </a:t>
            </a:r>
            <a:r>
              <a:rPr sz="1600" b="1" spc="5" dirty="0">
                <a:solidFill>
                  <a:srgbClr val="00AF50"/>
                </a:solidFill>
                <a:latin typeface="Times New Roman"/>
                <a:cs typeface="Times New Roman"/>
              </a:rPr>
              <a:t>Д28н-2581</a:t>
            </a:r>
            <a:endParaRPr sz="1600">
              <a:solidFill>
                <a:prstClr val="black"/>
              </a:solidFill>
              <a:latin typeface="Times New Roman"/>
              <a:cs typeface="Times New Roman"/>
            </a:endParaRPr>
          </a:p>
          <a:p>
            <a:pPr marL="884555">
              <a:spcBef>
                <a:spcPts val="180"/>
              </a:spcBef>
            </a:pPr>
            <a:r>
              <a:rPr sz="1600" b="1" spc="-5" dirty="0">
                <a:solidFill>
                  <a:srgbClr val="00AF50"/>
                </a:solidFill>
                <a:latin typeface="Times New Roman"/>
                <a:cs typeface="Times New Roman"/>
              </a:rPr>
              <a:t>«О способах </a:t>
            </a:r>
            <a:r>
              <a:rPr sz="1600" b="1" spc="-10" dirty="0">
                <a:solidFill>
                  <a:srgbClr val="00AF50"/>
                </a:solidFill>
                <a:latin typeface="Times New Roman"/>
                <a:cs typeface="Times New Roman"/>
              </a:rPr>
              <a:t>осуществления закупок </a:t>
            </a:r>
            <a:r>
              <a:rPr sz="1600" b="1" spc="-5" dirty="0">
                <a:solidFill>
                  <a:srgbClr val="00AF50"/>
                </a:solidFill>
                <a:latin typeface="Times New Roman"/>
                <a:cs typeface="Times New Roman"/>
              </a:rPr>
              <a:t>ЛС по </a:t>
            </a:r>
            <a:r>
              <a:rPr sz="1600" b="1" spc="-20" dirty="0">
                <a:solidFill>
                  <a:srgbClr val="00AF50"/>
                </a:solidFill>
                <a:latin typeface="Times New Roman"/>
                <a:cs typeface="Times New Roman"/>
              </a:rPr>
              <a:t>торговым</a:t>
            </a:r>
            <a:r>
              <a:rPr sz="1600" b="1" spc="150" dirty="0">
                <a:solidFill>
                  <a:srgbClr val="00AF50"/>
                </a:solidFill>
                <a:latin typeface="Times New Roman"/>
                <a:cs typeface="Times New Roman"/>
              </a:rPr>
              <a:t> </a:t>
            </a:r>
            <a:r>
              <a:rPr sz="1600" b="1" spc="-5" dirty="0">
                <a:solidFill>
                  <a:srgbClr val="00AF50"/>
                </a:solidFill>
                <a:latin typeface="Times New Roman"/>
                <a:cs typeface="Times New Roman"/>
              </a:rPr>
              <a:t>наименованиям»</a:t>
            </a:r>
            <a:endParaRPr sz="1600">
              <a:solidFill>
                <a:prstClr val="black"/>
              </a:solidFill>
              <a:latin typeface="Times New Roman"/>
              <a:cs typeface="Times New Roman"/>
            </a:endParaRPr>
          </a:p>
        </p:txBody>
      </p:sp>
    </p:spTree>
    <p:extLst>
      <p:ext uri="{BB962C8B-B14F-4D97-AF65-F5344CB8AC3E}">
        <p14:creationId xmlns:p14="http://schemas.microsoft.com/office/powerpoint/2010/main" val="282291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1920" rIns="0" bIns="0" rtlCol="0">
            <a:spAutoFit/>
          </a:bodyPr>
          <a:lstStyle/>
          <a:p>
            <a:pPr marL="1890395">
              <a:lnSpc>
                <a:spcPct val="100000"/>
              </a:lnSpc>
            </a:pPr>
            <a:r>
              <a:rPr spc="-35" dirty="0"/>
              <a:t>К</a:t>
            </a:r>
            <a:r>
              <a:rPr spc="-50" dirty="0"/>
              <a:t>О</a:t>
            </a:r>
            <a:r>
              <a:rPr spc="-35" dirty="0"/>
              <a:t>А</a:t>
            </a:r>
            <a:r>
              <a:rPr dirty="0"/>
              <a:t>П.</a:t>
            </a:r>
            <a:r>
              <a:rPr spc="-25" dirty="0"/>
              <a:t> </a:t>
            </a:r>
            <a:r>
              <a:rPr spc="25" dirty="0"/>
              <a:t>С</a:t>
            </a:r>
            <a:r>
              <a:rPr dirty="0"/>
              <a:t>анкц</a:t>
            </a:r>
            <a:r>
              <a:rPr spc="-10" dirty="0"/>
              <a:t>и</a:t>
            </a:r>
            <a:r>
              <a:rPr dirty="0"/>
              <a:t>и</a:t>
            </a:r>
            <a:r>
              <a:rPr spc="-35" dirty="0"/>
              <a:t> </a:t>
            </a:r>
            <a:r>
              <a:rPr dirty="0"/>
              <a:t>за</a:t>
            </a:r>
            <a:r>
              <a:rPr spc="-25" dirty="0"/>
              <a:t> </a:t>
            </a:r>
            <a:r>
              <a:rPr dirty="0"/>
              <a:t>необосно</a:t>
            </a:r>
            <a:r>
              <a:rPr spc="-20" dirty="0"/>
              <a:t>в</a:t>
            </a:r>
            <a:r>
              <a:rPr dirty="0"/>
              <a:t>ан</a:t>
            </a:r>
            <a:r>
              <a:rPr spc="-10" dirty="0"/>
              <a:t>н</a:t>
            </a:r>
            <a:r>
              <a:rPr dirty="0"/>
              <a:t>ое</a:t>
            </a:r>
            <a:r>
              <a:rPr spc="-55" dirty="0"/>
              <a:t> </a:t>
            </a:r>
            <a:r>
              <a:rPr dirty="0"/>
              <a:t>ис</a:t>
            </a:r>
            <a:r>
              <a:rPr spc="-10" dirty="0"/>
              <a:t>п</a:t>
            </a:r>
            <a:r>
              <a:rPr spc="-50" dirty="0"/>
              <a:t>о</a:t>
            </a:r>
            <a:r>
              <a:rPr dirty="0"/>
              <a:t>л</a:t>
            </a:r>
            <a:r>
              <a:rPr spc="-10" dirty="0"/>
              <a:t>ь</a:t>
            </a:r>
            <a:r>
              <a:rPr spc="-20" dirty="0"/>
              <a:t>з</a:t>
            </a:r>
            <a:r>
              <a:rPr dirty="0"/>
              <a:t>о</a:t>
            </a:r>
            <a:r>
              <a:rPr spc="-20" dirty="0"/>
              <a:t>в</a:t>
            </a:r>
            <a:r>
              <a:rPr dirty="0"/>
              <a:t>ан</a:t>
            </a:r>
            <a:r>
              <a:rPr spc="-10" dirty="0"/>
              <a:t>и</a:t>
            </a:r>
            <a:r>
              <a:rPr dirty="0"/>
              <a:t>е</a:t>
            </a:r>
            <a:r>
              <a:rPr spc="-55" dirty="0"/>
              <a:t> </a:t>
            </a:r>
            <a:r>
              <a:rPr spc="-30" dirty="0"/>
              <a:t>Т</a:t>
            </a:r>
            <a:r>
              <a:rPr dirty="0"/>
              <a:t>З</a:t>
            </a:r>
          </a:p>
        </p:txBody>
      </p:sp>
      <p:sp>
        <p:nvSpPr>
          <p:cNvPr id="3" name="object 3"/>
          <p:cNvSpPr txBox="1"/>
          <p:nvPr/>
        </p:nvSpPr>
        <p:spPr>
          <a:xfrm>
            <a:off x="113792" y="765960"/>
            <a:ext cx="8952865" cy="585470"/>
          </a:xfrm>
          <a:prstGeom prst="rect">
            <a:avLst/>
          </a:prstGeom>
        </p:spPr>
        <p:txBody>
          <a:bodyPr vert="horz" wrap="square" lIns="0" tIns="0" rIns="0" bIns="0" rtlCol="0">
            <a:spAutoFit/>
          </a:bodyPr>
          <a:lstStyle/>
          <a:p>
            <a:pPr marL="12700">
              <a:tabLst>
                <a:tab pos="565785" algn="l"/>
                <a:tab pos="2118995" algn="l"/>
                <a:tab pos="2405380" algn="l"/>
                <a:tab pos="3735704" algn="l"/>
                <a:tab pos="4813300" algn="l"/>
                <a:tab pos="5831840" algn="l"/>
                <a:tab pos="7341870" algn="l"/>
                <a:tab pos="7611745" algn="l"/>
                <a:tab pos="8804275" algn="l"/>
              </a:tabLst>
            </a:pPr>
            <a:r>
              <a:rPr sz="2000" dirty="0">
                <a:solidFill>
                  <a:prstClr val="black"/>
                </a:solidFill>
                <a:latin typeface="Arial"/>
                <a:cs typeface="Arial"/>
              </a:rPr>
              <a:t>4</a:t>
            </a:r>
            <a:r>
              <a:rPr sz="2000" spc="-10" dirty="0">
                <a:solidFill>
                  <a:prstClr val="black"/>
                </a:solidFill>
                <a:latin typeface="Arial"/>
                <a:cs typeface="Arial"/>
              </a:rPr>
              <a:t>.</a:t>
            </a:r>
            <a:r>
              <a:rPr sz="2000" dirty="0">
                <a:solidFill>
                  <a:prstClr val="black"/>
                </a:solidFill>
                <a:latin typeface="Arial"/>
                <a:cs typeface="Arial"/>
              </a:rPr>
              <a:t>1.	</a:t>
            </a:r>
            <a:r>
              <a:rPr sz="2000" b="1" dirty="0">
                <a:solidFill>
                  <a:prstClr val="black"/>
                </a:solidFill>
                <a:latin typeface="Arial"/>
                <a:cs typeface="Arial"/>
              </a:rPr>
              <a:t>В</a:t>
            </a:r>
            <a:r>
              <a:rPr sz="2000" b="1" spc="30" dirty="0">
                <a:solidFill>
                  <a:prstClr val="black"/>
                </a:solidFill>
                <a:latin typeface="Arial"/>
                <a:cs typeface="Arial"/>
              </a:rPr>
              <a:t>к</a:t>
            </a:r>
            <a:r>
              <a:rPr sz="2000" b="1" spc="-15" dirty="0">
                <a:solidFill>
                  <a:prstClr val="black"/>
                </a:solidFill>
                <a:latin typeface="Arial"/>
                <a:cs typeface="Arial"/>
              </a:rPr>
              <a:t>л</a:t>
            </a:r>
            <a:r>
              <a:rPr sz="2000" b="1" spc="-75" dirty="0">
                <a:solidFill>
                  <a:prstClr val="black"/>
                </a:solidFill>
                <a:latin typeface="Arial"/>
                <a:cs typeface="Arial"/>
              </a:rPr>
              <a:t>ю</a:t>
            </a:r>
            <a:r>
              <a:rPr sz="2000" b="1" dirty="0">
                <a:solidFill>
                  <a:prstClr val="black"/>
                </a:solidFill>
                <a:latin typeface="Arial"/>
                <a:cs typeface="Arial"/>
              </a:rPr>
              <a:t>ч</a:t>
            </a:r>
            <a:r>
              <a:rPr sz="2000" b="1" spc="-15" dirty="0">
                <a:solidFill>
                  <a:prstClr val="black"/>
                </a:solidFill>
                <a:latin typeface="Arial"/>
                <a:cs typeface="Arial"/>
              </a:rPr>
              <a:t>е</a:t>
            </a:r>
            <a:r>
              <a:rPr sz="2000" b="1" dirty="0">
                <a:solidFill>
                  <a:prstClr val="black"/>
                </a:solidFill>
                <a:latin typeface="Arial"/>
                <a:cs typeface="Arial"/>
              </a:rPr>
              <a:t>ние	в	оп</a:t>
            </a:r>
            <a:r>
              <a:rPr sz="2000" b="1" spc="-15" dirty="0">
                <a:solidFill>
                  <a:prstClr val="black"/>
                </a:solidFill>
                <a:latin typeface="Arial"/>
                <a:cs typeface="Arial"/>
              </a:rPr>
              <a:t>и</a:t>
            </a:r>
            <a:r>
              <a:rPr sz="2000" b="1" spc="10" dirty="0">
                <a:solidFill>
                  <a:prstClr val="black"/>
                </a:solidFill>
                <a:latin typeface="Arial"/>
                <a:cs typeface="Arial"/>
              </a:rPr>
              <a:t>с</a:t>
            </a:r>
            <a:r>
              <a:rPr sz="2000" b="1" dirty="0">
                <a:solidFill>
                  <a:prstClr val="black"/>
                </a:solidFill>
                <a:latin typeface="Arial"/>
                <a:cs typeface="Arial"/>
              </a:rPr>
              <a:t>ание	</a:t>
            </a:r>
            <a:r>
              <a:rPr sz="2000" dirty="0">
                <a:solidFill>
                  <a:prstClr val="black"/>
                </a:solidFill>
                <a:latin typeface="Arial"/>
                <a:cs typeface="Arial"/>
              </a:rPr>
              <a:t>о</a:t>
            </a:r>
            <a:r>
              <a:rPr sz="2000" spc="-75" dirty="0">
                <a:solidFill>
                  <a:prstClr val="black"/>
                </a:solidFill>
                <a:latin typeface="Arial"/>
                <a:cs typeface="Arial"/>
              </a:rPr>
              <a:t>б</a:t>
            </a:r>
            <a:r>
              <a:rPr sz="2000" dirty="0">
                <a:solidFill>
                  <a:prstClr val="black"/>
                </a:solidFill>
                <a:latin typeface="Arial"/>
                <a:cs typeface="Arial"/>
              </a:rPr>
              <a:t>ъе</a:t>
            </a:r>
            <a:r>
              <a:rPr sz="2000" spc="10" dirty="0">
                <a:solidFill>
                  <a:prstClr val="black"/>
                </a:solidFill>
                <a:latin typeface="Arial"/>
                <a:cs typeface="Arial"/>
              </a:rPr>
              <a:t>к</a:t>
            </a:r>
            <a:r>
              <a:rPr sz="2000" spc="-30" dirty="0">
                <a:solidFill>
                  <a:prstClr val="black"/>
                </a:solidFill>
                <a:latin typeface="Arial"/>
                <a:cs typeface="Arial"/>
              </a:rPr>
              <a:t>т</a:t>
            </a:r>
            <a:r>
              <a:rPr sz="2000" dirty="0">
                <a:solidFill>
                  <a:prstClr val="black"/>
                </a:solidFill>
                <a:latin typeface="Arial"/>
                <a:cs typeface="Arial"/>
              </a:rPr>
              <a:t>а	з</a:t>
            </a:r>
            <a:r>
              <a:rPr sz="2000" spc="-10" dirty="0">
                <a:solidFill>
                  <a:prstClr val="black"/>
                </a:solidFill>
                <a:latin typeface="Arial"/>
                <a:cs typeface="Arial"/>
              </a:rPr>
              <a:t>а</a:t>
            </a:r>
            <a:r>
              <a:rPr sz="2000" spc="20" dirty="0">
                <a:solidFill>
                  <a:prstClr val="black"/>
                </a:solidFill>
                <a:latin typeface="Arial"/>
                <a:cs typeface="Arial"/>
              </a:rPr>
              <a:t>к</a:t>
            </a:r>
            <a:r>
              <a:rPr sz="2000" spc="-10" dirty="0">
                <a:solidFill>
                  <a:prstClr val="black"/>
                </a:solidFill>
                <a:latin typeface="Arial"/>
                <a:cs typeface="Arial"/>
              </a:rPr>
              <a:t>уп</a:t>
            </a:r>
            <a:r>
              <a:rPr sz="2000" dirty="0">
                <a:solidFill>
                  <a:prstClr val="black"/>
                </a:solidFill>
                <a:latin typeface="Arial"/>
                <a:cs typeface="Arial"/>
              </a:rPr>
              <a:t>ки	</a:t>
            </a:r>
            <a:r>
              <a:rPr sz="2000" spc="-10" dirty="0">
                <a:solidFill>
                  <a:prstClr val="black"/>
                </a:solidFill>
                <a:latin typeface="Arial"/>
                <a:cs typeface="Arial"/>
              </a:rPr>
              <a:t>т</a:t>
            </a:r>
            <a:r>
              <a:rPr sz="2000" dirty="0">
                <a:solidFill>
                  <a:prstClr val="black"/>
                </a:solidFill>
                <a:latin typeface="Arial"/>
                <a:cs typeface="Arial"/>
              </a:rPr>
              <a:t>р</a:t>
            </a:r>
            <a:r>
              <a:rPr sz="2000" spc="-25" dirty="0">
                <a:solidFill>
                  <a:prstClr val="black"/>
                </a:solidFill>
                <a:latin typeface="Arial"/>
                <a:cs typeface="Arial"/>
              </a:rPr>
              <a:t>е</a:t>
            </a:r>
            <a:r>
              <a:rPr sz="2000" dirty="0">
                <a:solidFill>
                  <a:prstClr val="black"/>
                </a:solidFill>
                <a:latin typeface="Arial"/>
                <a:cs typeface="Arial"/>
              </a:rPr>
              <a:t>бо</a:t>
            </a:r>
            <a:r>
              <a:rPr sz="2000" spc="-20" dirty="0">
                <a:solidFill>
                  <a:prstClr val="black"/>
                </a:solidFill>
                <a:latin typeface="Arial"/>
                <a:cs typeface="Arial"/>
              </a:rPr>
              <a:t>в</a:t>
            </a:r>
            <a:r>
              <a:rPr sz="2000" spc="-15" dirty="0">
                <a:solidFill>
                  <a:prstClr val="black"/>
                </a:solidFill>
                <a:latin typeface="Arial"/>
                <a:cs typeface="Arial"/>
              </a:rPr>
              <a:t>а</a:t>
            </a:r>
            <a:r>
              <a:rPr sz="2000" dirty="0">
                <a:solidFill>
                  <a:prstClr val="black"/>
                </a:solidFill>
                <a:latin typeface="Arial"/>
                <a:cs typeface="Arial"/>
              </a:rPr>
              <a:t>н</a:t>
            </a:r>
            <a:r>
              <a:rPr sz="2000" spc="-10" dirty="0">
                <a:solidFill>
                  <a:prstClr val="black"/>
                </a:solidFill>
                <a:latin typeface="Arial"/>
                <a:cs typeface="Arial"/>
              </a:rPr>
              <a:t>и</a:t>
            </a:r>
            <a:r>
              <a:rPr sz="2000" dirty="0">
                <a:solidFill>
                  <a:prstClr val="black"/>
                </a:solidFill>
                <a:latin typeface="Arial"/>
                <a:cs typeface="Arial"/>
              </a:rPr>
              <a:t>й	и	</a:t>
            </a:r>
            <a:r>
              <a:rPr sz="2000" spc="-10" dirty="0">
                <a:solidFill>
                  <a:prstClr val="black"/>
                </a:solidFill>
                <a:latin typeface="Arial"/>
                <a:cs typeface="Arial"/>
              </a:rPr>
              <a:t>у</a:t>
            </a:r>
            <a:r>
              <a:rPr sz="2000" spc="40" dirty="0">
                <a:solidFill>
                  <a:prstClr val="black"/>
                </a:solidFill>
                <a:latin typeface="Arial"/>
                <a:cs typeface="Arial"/>
              </a:rPr>
              <a:t>к</a:t>
            </a:r>
            <a:r>
              <a:rPr sz="2000" spc="-25" dirty="0">
                <a:solidFill>
                  <a:prstClr val="black"/>
                </a:solidFill>
                <a:latin typeface="Arial"/>
                <a:cs typeface="Arial"/>
              </a:rPr>
              <a:t>а</a:t>
            </a:r>
            <a:r>
              <a:rPr sz="2000" spc="-10" dirty="0">
                <a:solidFill>
                  <a:prstClr val="black"/>
                </a:solidFill>
                <a:latin typeface="Arial"/>
                <a:cs typeface="Arial"/>
              </a:rPr>
              <a:t>з</a:t>
            </a:r>
            <a:r>
              <a:rPr sz="2000" dirty="0">
                <a:solidFill>
                  <a:prstClr val="black"/>
                </a:solidFill>
                <a:latin typeface="Arial"/>
                <a:cs typeface="Arial"/>
              </a:rPr>
              <a:t>ан</a:t>
            </a:r>
            <a:r>
              <a:rPr sz="2000" spc="-10" dirty="0">
                <a:solidFill>
                  <a:prstClr val="black"/>
                </a:solidFill>
                <a:latin typeface="Arial"/>
                <a:cs typeface="Arial"/>
              </a:rPr>
              <a:t>и</a:t>
            </a:r>
            <a:r>
              <a:rPr sz="2000" dirty="0">
                <a:solidFill>
                  <a:prstClr val="black"/>
                </a:solidFill>
                <a:latin typeface="Arial"/>
                <a:cs typeface="Arial"/>
              </a:rPr>
              <a:t>й	в</a:t>
            </a:r>
            <a:endParaRPr sz="2000">
              <a:solidFill>
                <a:prstClr val="black"/>
              </a:solidFill>
              <a:latin typeface="Arial"/>
              <a:cs typeface="Arial"/>
            </a:endParaRPr>
          </a:p>
          <a:p>
            <a:pPr marL="12700">
              <a:tabLst>
                <a:tab pos="1617345" algn="l"/>
                <a:tab pos="3156585" algn="l"/>
                <a:tab pos="4386580" algn="l"/>
                <a:tab pos="5478145" algn="l"/>
                <a:tab pos="7541895" algn="l"/>
              </a:tabLst>
            </a:pPr>
            <a:r>
              <a:rPr sz="2000" spc="-50" dirty="0">
                <a:solidFill>
                  <a:prstClr val="black"/>
                </a:solidFill>
                <a:latin typeface="Arial"/>
                <a:cs typeface="Arial"/>
              </a:rPr>
              <a:t>о</a:t>
            </a:r>
            <a:r>
              <a:rPr sz="2000" dirty="0">
                <a:solidFill>
                  <a:prstClr val="black"/>
                </a:solidFill>
                <a:latin typeface="Arial"/>
                <a:cs typeface="Arial"/>
              </a:rPr>
              <a:t>т</a:t>
            </a:r>
            <a:r>
              <a:rPr sz="2000" spc="-10" dirty="0">
                <a:solidFill>
                  <a:prstClr val="black"/>
                </a:solidFill>
                <a:latin typeface="Arial"/>
                <a:cs typeface="Arial"/>
              </a:rPr>
              <a:t>н</a:t>
            </a:r>
            <a:r>
              <a:rPr sz="2000" dirty="0">
                <a:solidFill>
                  <a:prstClr val="black"/>
                </a:solidFill>
                <a:latin typeface="Arial"/>
                <a:cs typeface="Arial"/>
              </a:rPr>
              <a:t>о</a:t>
            </a:r>
            <a:r>
              <a:rPr sz="2000" spc="-10" dirty="0">
                <a:solidFill>
                  <a:prstClr val="black"/>
                </a:solidFill>
                <a:latin typeface="Arial"/>
                <a:cs typeface="Arial"/>
              </a:rPr>
              <a:t>ш</a:t>
            </a:r>
            <a:r>
              <a:rPr sz="2000" dirty="0">
                <a:solidFill>
                  <a:prstClr val="black"/>
                </a:solidFill>
                <a:latin typeface="Arial"/>
                <a:cs typeface="Arial"/>
              </a:rPr>
              <a:t>ении	</a:t>
            </a:r>
            <a:r>
              <a:rPr sz="2000" b="1" spc="-60" dirty="0">
                <a:solidFill>
                  <a:prstClr val="black"/>
                </a:solidFill>
                <a:latin typeface="Arial"/>
                <a:cs typeface="Arial"/>
              </a:rPr>
              <a:t>т</a:t>
            </a:r>
            <a:r>
              <a:rPr sz="2000" b="1" dirty="0">
                <a:solidFill>
                  <a:prstClr val="black"/>
                </a:solidFill>
                <a:latin typeface="Arial"/>
                <a:cs typeface="Arial"/>
              </a:rPr>
              <a:t>о</a:t>
            </a:r>
            <a:r>
              <a:rPr sz="2000" b="1" spc="-20" dirty="0">
                <a:solidFill>
                  <a:prstClr val="black"/>
                </a:solidFill>
                <a:latin typeface="Arial"/>
                <a:cs typeface="Arial"/>
              </a:rPr>
              <a:t>в</a:t>
            </a:r>
            <a:r>
              <a:rPr sz="2000" b="1" dirty="0">
                <a:solidFill>
                  <a:prstClr val="black"/>
                </a:solidFill>
                <a:latin typeface="Arial"/>
                <a:cs typeface="Arial"/>
              </a:rPr>
              <a:t>арн</a:t>
            </a:r>
            <a:r>
              <a:rPr sz="2000" b="1" spc="5" dirty="0">
                <a:solidFill>
                  <a:prstClr val="black"/>
                </a:solidFill>
                <a:latin typeface="Arial"/>
                <a:cs typeface="Arial"/>
              </a:rPr>
              <a:t>ы</a:t>
            </a:r>
            <a:r>
              <a:rPr sz="2000" b="1" dirty="0">
                <a:solidFill>
                  <a:prstClr val="black"/>
                </a:solidFill>
                <a:latin typeface="Arial"/>
                <a:cs typeface="Arial"/>
              </a:rPr>
              <a:t>х	зна</a:t>
            </a:r>
            <a:r>
              <a:rPr sz="2000" b="1" spc="-15" dirty="0">
                <a:solidFill>
                  <a:prstClr val="black"/>
                </a:solidFill>
                <a:latin typeface="Arial"/>
                <a:cs typeface="Arial"/>
              </a:rPr>
              <a:t>ко</a:t>
            </a:r>
            <a:r>
              <a:rPr sz="2000" b="1" spc="5" dirty="0">
                <a:solidFill>
                  <a:prstClr val="black"/>
                </a:solidFill>
                <a:latin typeface="Arial"/>
                <a:cs typeface="Arial"/>
              </a:rPr>
              <a:t>в</a:t>
            </a:r>
            <a:r>
              <a:rPr sz="2000" dirty="0">
                <a:solidFill>
                  <a:prstClr val="black"/>
                </a:solidFill>
                <a:latin typeface="Arial"/>
                <a:cs typeface="Arial"/>
              </a:rPr>
              <a:t>,	з</a:t>
            </a:r>
            <a:r>
              <a:rPr sz="2000" spc="-15" dirty="0">
                <a:solidFill>
                  <a:prstClr val="black"/>
                </a:solidFill>
                <a:latin typeface="Arial"/>
                <a:cs typeface="Arial"/>
              </a:rPr>
              <a:t>н</a:t>
            </a:r>
            <a:r>
              <a:rPr sz="2000" dirty="0">
                <a:solidFill>
                  <a:prstClr val="black"/>
                </a:solidFill>
                <a:latin typeface="Arial"/>
                <a:cs typeface="Arial"/>
              </a:rPr>
              <a:t>а</a:t>
            </a:r>
            <a:r>
              <a:rPr sz="2000" spc="20" dirty="0">
                <a:solidFill>
                  <a:prstClr val="black"/>
                </a:solidFill>
                <a:latin typeface="Arial"/>
                <a:cs typeface="Arial"/>
              </a:rPr>
              <a:t>к</a:t>
            </a:r>
            <a:r>
              <a:rPr sz="2000" spc="-10" dirty="0">
                <a:solidFill>
                  <a:prstClr val="black"/>
                </a:solidFill>
                <a:latin typeface="Arial"/>
                <a:cs typeface="Arial"/>
              </a:rPr>
              <a:t>о</a:t>
            </a:r>
            <a:r>
              <a:rPr sz="2000" dirty="0">
                <a:solidFill>
                  <a:prstClr val="black"/>
                </a:solidFill>
                <a:latin typeface="Arial"/>
                <a:cs typeface="Arial"/>
              </a:rPr>
              <a:t>в	о</a:t>
            </a:r>
            <a:r>
              <a:rPr sz="2000" spc="-30" dirty="0">
                <a:solidFill>
                  <a:prstClr val="black"/>
                </a:solidFill>
                <a:latin typeface="Arial"/>
                <a:cs typeface="Arial"/>
              </a:rPr>
              <a:t>б</a:t>
            </a:r>
            <a:r>
              <a:rPr sz="2000" dirty="0">
                <a:solidFill>
                  <a:prstClr val="black"/>
                </a:solidFill>
                <a:latin typeface="Arial"/>
                <a:cs typeface="Arial"/>
              </a:rPr>
              <a:t>с</a:t>
            </a:r>
            <a:r>
              <a:rPr sz="2000" spc="-10" dirty="0">
                <a:solidFill>
                  <a:prstClr val="black"/>
                </a:solidFill>
                <a:latin typeface="Arial"/>
                <a:cs typeface="Arial"/>
              </a:rPr>
              <a:t>л</a:t>
            </a:r>
            <a:r>
              <a:rPr sz="2000" spc="15" dirty="0">
                <a:solidFill>
                  <a:prstClr val="black"/>
                </a:solidFill>
                <a:latin typeface="Arial"/>
                <a:cs typeface="Arial"/>
              </a:rPr>
              <a:t>у</a:t>
            </a:r>
            <a:r>
              <a:rPr sz="2000" dirty="0">
                <a:solidFill>
                  <a:prstClr val="black"/>
                </a:solidFill>
                <a:latin typeface="Arial"/>
                <a:cs typeface="Arial"/>
              </a:rPr>
              <a:t>жи</a:t>
            </a:r>
            <a:r>
              <a:rPr sz="2000" spc="-20" dirty="0">
                <a:solidFill>
                  <a:prstClr val="black"/>
                </a:solidFill>
                <a:latin typeface="Arial"/>
                <a:cs typeface="Arial"/>
              </a:rPr>
              <a:t>в</a:t>
            </a:r>
            <a:r>
              <a:rPr sz="2000" spc="-10" dirty="0">
                <a:solidFill>
                  <a:prstClr val="black"/>
                </a:solidFill>
                <a:latin typeface="Arial"/>
                <a:cs typeface="Arial"/>
              </a:rPr>
              <a:t>а</a:t>
            </a:r>
            <a:r>
              <a:rPr sz="2000" dirty="0">
                <a:solidFill>
                  <a:prstClr val="black"/>
                </a:solidFill>
                <a:latin typeface="Arial"/>
                <a:cs typeface="Arial"/>
              </a:rPr>
              <a:t>н</a:t>
            </a:r>
            <a:r>
              <a:rPr sz="2000" spc="-10" dirty="0">
                <a:solidFill>
                  <a:prstClr val="black"/>
                </a:solidFill>
                <a:latin typeface="Arial"/>
                <a:cs typeface="Arial"/>
              </a:rPr>
              <a:t>ия</a:t>
            </a:r>
            <a:r>
              <a:rPr sz="2000" dirty="0">
                <a:solidFill>
                  <a:prstClr val="black"/>
                </a:solidFill>
                <a:latin typeface="Arial"/>
                <a:cs typeface="Arial"/>
              </a:rPr>
              <a:t>,	ф</a:t>
            </a:r>
            <a:r>
              <a:rPr sz="2000" spc="-10" dirty="0">
                <a:solidFill>
                  <a:prstClr val="black"/>
                </a:solidFill>
                <a:latin typeface="Arial"/>
                <a:cs typeface="Arial"/>
              </a:rPr>
              <a:t>и</a:t>
            </a:r>
            <a:r>
              <a:rPr sz="2000" dirty="0">
                <a:solidFill>
                  <a:prstClr val="black"/>
                </a:solidFill>
                <a:latin typeface="Arial"/>
                <a:cs typeface="Arial"/>
              </a:rPr>
              <a:t>рме</a:t>
            </a:r>
            <a:r>
              <a:rPr sz="2000" spc="-10" dirty="0">
                <a:solidFill>
                  <a:prstClr val="black"/>
                </a:solidFill>
                <a:latin typeface="Arial"/>
                <a:cs typeface="Arial"/>
              </a:rPr>
              <a:t>н</a:t>
            </a:r>
            <a:r>
              <a:rPr sz="2000" spc="-15" dirty="0">
                <a:solidFill>
                  <a:prstClr val="black"/>
                </a:solidFill>
                <a:latin typeface="Arial"/>
                <a:cs typeface="Arial"/>
              </a:rPr>
              <a:t>н</a:t>
            </a:r>
            <a:r>
              <a:rPr sz="2000" dirty="0">
                <a:solidFill>
                  <a:prstClr val="black"/>
                </a:solidFill>
                <a:latin typeface="Arial"/>
                <a:cs typeface="Arial"/>
              </a:rPr>
              <a:t>ых</a:t>
            </a:r>
            <a:endParaRPr sz="2000">
              <a:solidFill>
                <a:prstClr val="black"/>
              </a:solidFill>
              <a:latin typeface="Arial"/>
              <a:cs typeface="Arial"/>
            </a:endParaRPr>
          </a:p>
        </p:txBody>
      </p:sp>
      <p:sp>
        <p:nvSpPr>
          <p:cNvPr id="4" name="object 4"/>
          <p:cNvSpPr txBox="1"/>
          <p:nvPr/>
        </p:nvSpPr>
        <p:spPr>
          <a:xfrm>
            <a:off x="113792" y="1375807"/>
            <a:ext cx="1812289" cy="584835"/>
          </a:xfrm>
          <a:prstGeom prst="rect">
            <a:avLst/>
          </a:prstGeom>
        </p:spPr>
        <p:txBody>
          <a:bodyPr vert="horz" wrap="square" lIns="0" tIns="0" rIns="0" bIns="0" rtlCol="0">
            <a:spAutoFit/>
          </a:bodyPr>
          <a:lstStyle/>
          <a:p>
            <a:pPr marL="12700" marR="5080"/>
            <a:r>
              <a:rPr sz="2000" dirty="0">
                <a:solidFill>
                  <a:prstClr val="black"/>
                </a:solidFill>
                <a:latin typeface="Arial"/>
                <a:cs typeface="Arial"/>
              </a:rPr>
              <a:t>наи</a:t>
            </a:r>
            <a:r>
              <a:rPr sz="2000" spc="-20" dirty="0">
                <a:solidFill>
                  <a:prstClr val="black"/>
                </a:solidFill>
                <a:latin typeface="Arial"/>
                <a:cs typeface="Arial"/>
              </a:rPr>
              <a:t>м</a:t>
            </a:r>
            <a:r>
              <a:rPr sz="2000" dirty="0">
                <a:solidFill>
                  <a:prstClr val="black"/>
                </a:solidFill>
                <a:latin typeface="Arial"/>
                <a:cs typeface="Arial"/>
              </a:rPr>
              <a:t>ен</a:t>
            </a:r>
            <a:r>
              <a:rPr sz="2000" spc="-10" dirty="0">
                <a:solidFill>
                  <a:prstClr val="black"/>
                </a:solidFill>
                <a:latin typeface="Arial"/>
                <a:cs typeface="Arial"/>
              </a:rPr>
              <a:t>о</a:t>
            </a:r>
            <a:r>
              <a:rPr sz="2000" spc="-20" dirty="0">
                <a:solidFill>
                  <a:prstClr val="black"/>
                </a:solidFill>
                <a:latin typeface="Arial"/>
                <a:cs typeface="Arial"/>
              </a:rPr>
              <a:t>в</a:t>
            </a:r>
            <a:r>
              <a:rPr sz="2000" dirty="0">
                <a:solidFill>
                  <a:prstClr val="black"/>
                </a:solidFill>
                <a:latin typeface="Arial"/>
                <a:cs typeface="Arial"/>
              </a:rPr>
              <a:t>а</a:t>
            </a:r>
            <a:r>
              <a:rPr sz="2000" spc="-15" dirty="0">
                <a:solidFill>
                  <a:prstClr val="black"/>
                </a:solidFill>
                <a:latin typeface="Arial"/>
                <a:cs typeface="Arial"/>
              </a:rPr>
              <a:t>н</a:t>
            </a:r>
            <a:r>
              <a:rPr sz="2000" dirty="0">
                <a:solidFill>
                  <a:prstClr val="black"/>
                </a:solidFill>
                <a:latin typeface="Arial"/>
                <a:cs typeface="Arial"/>
              </a:rPr>
              <a:t>и</a:t>
            </a:r>
            <a:r>
              <a:rPr sz="2000" spc="-10" dirty="0">
                <a:solidFill>
                  <a:prstClr val="black"/>
                </a:solidFill>
                <a:latin typeface="Arial"/>
                <a:cs typeface="Arial"/>
              </a:rPr>
              <a:t>й</a:t>
            </a:r>
            <a:r>
              <a:rPr sz="2000" dirty="0">
                <a:solidFill>
                  <a:prstClr val="black"/>
                </a:solidFill>
                <a:latin typeface="Arial"/>
                <a:cs typeface="Arial"/>
              </a:rPr>
              <a:t>, наи</a:t>
            </a:r>
            <a:r>
              <a:rPr sz="2000" spc="-20" dirty="0">
                <a:solidFill>
                  <a:prstClr val="black"/>
                </a:solidFill>
                <a:latin typeface="Arial"/>
                <a:cs typeface="Arial"/>
              </a:rPr>
              <a:t>м</a:t>
            </a:r>
            <a:r>
              <a:rPr sz="2000" dirty="0">
                <a:solidFill>
                  <a:prstClr val="black"/>
                </a:solidFill>
                <a:latin typeface="Arial"/>
                <a:cs typeface="Arial"/>
              </a:rPr>
              <a:t>ен</a:t>
            </a:r>
            <a:r>
              <a:rPr sz="2000" spc="-10" dirty="0">
                <a:solidFill>
                  <a:prstClr val="black"/>
                </a:solidFill>
                <a:latin typeface="Arial"/>
                <a:cs typeface="Arial"/>
              </a:rPr>
              <a:t>о</a:t>
            </a:r>
            <a:r>
              <a:rPr sz="2000" spc="-20" dirty="0">
                <a:solidFill>
                  <a:prstClr val="black"/>
                </a:solidFill>
                <a:latin typeface="Arial"/>
                <a:cs typeface="Arial"/>
              </a:rPr>
              <a:t>в</a:t>
            </a:r>
            <a:r>
              <a:rPr sz="2000" dirty="0">
                <a:solidFill>
                  <a:prstClr val="black"/>
                </a:solidFill>
                <a:latin typeface="Arial"/>
                <a:cs typeface="Arial"/>
              </a:rPr>
              <a:t>а</a:t>
            </a:r>
            <a:r>
              <a:rPr sz="2000" spc="-15" dirty="0">
                <a:solidFill>
                  <a:prstClr val="black"/>
                </a:solidFill>
                <a:latin typeface="Arial"/>
                <a:cs typeface="Arial"/>
              </a:rPr>
              <a:t>н</a:t>
            </a:r>
            <a:r>
              <a:rPr sz="2000" dirty="0">
                <a:solidFill>
                  <a:prstClr val="black"/>
                </a:solidFill>
                <a:latin typeface="Arial"/>
                <a:cs typeface="Arial"/>
              </a:rPr>
              <a:t>ия</a:t>
            </a:r>
            <a:endParaRPr sz="2000">
              <a:solidFill>
                <a:prstClr val="black"/>
              </a:solidFill>
              <a:latin typeface="Arial"/>
              <a:cs typeface="Arial"/>
            </a:endParaRPr>
          </a:p>
        </p:txBody>
      </p:sp>
      <p:sp>
        <p:nvSpPr>
          <p:cNvPr id="5" name="object 5"/>
          <p:cNvSpPr txBox="1"/>
          <p:nvPr/>
        </p:nvSpPr>
        <p:spPr>
          <a:xfrm>
            <a:off x="2054098" y="1375807"/>
            <a:ext cx="7012305" cy="584835"/>
          </a:xfrm>
          <a:prstGeom prst="rect">
            <a:avLst/>
          </a:prstGeom>
        </p:spPr>
        <p:txBody>
          <a:bodyPr vert="horz" wrap="square" lIns="0" tIns="0" rIns="0" bIns="0" rtlCol="0">
            <a:spAutoFit/>
          </a:bodyPr>
          <a:lstStyle/>
          <a:p>
            <a:pPr marL="131445" marR="5080" indent="-119380">
              <a:tabLst>
                <a:tab pos="1175385" algn="l"/>
                <a:tab pos="1292225" algn="l"/>
                <a:tab pos="2568575" algn="l"/>
                <a:tab pos="3351529" algn="l"/>
                <a:tab pos="3815079" algn="l"/>
                <a:tab pos="4508500" algn="l"/>
                <a:tab pos="5285740" algn="l"/>
                <a:tab pos="5825490" algn="l"/>
              </a:tabLst>
            </a:pPr>
            <a:r>
              <a:rPr sz="2000" spc="-10" dirty="0">
                <a:solidFill>
                  <a:prstClr val="black"/>
                </a:solidFill>
                <a:latin typeface="Arial"/>
                <a:cs typeface="Arial"/>
              </a:rPr>
              <a:t>п</a:t>
            </a:r>
            <a:r>
              <a:rPr sz="2000" spc="-50" dirty="0">
                <a:solidFill>
                  <a:prstClr val="black"/>
                </a:solidFill>
                <a:latin typeface="Arial"/>
                <a:cs typeface="Arial"/>
              </a:rPr>
              <a:t>а</a:t>
            </a:r>
            <a:r>
              <a:rPr sz="2000" spc="-30" dirty="0">
                <a:solidFill>
                  <a:prstClr val="black"/>
                </a:solidFill>
                <a:latin typeface="Arial"/>
                <a:cs typeface="Arial"/>
              </a:rPr>
              <a:t>т</a:t>
            </a:r>
            <a:r>
              <a:rPr sz="2000" dirty="0">
                <a:solidFill>
                  <a:prstClr val="black"/>
                </a:solidFill>
                <a:latin typeface="Arial"/>
                <a:cs typeface="Arial"/>
              </a:rPr>
              <a:t>ен</a:t>
            </a:r>
            <a:r>
              <a:rPr sz="2000" spc="-30" dirty="0">
                <a:solidFill>
                  <a:prstClr val="black"/>
                </a:solidFill>
                <a:latin typeface="Arial"/>
                <a:cs typeface="Arial"/>
              </a:rPr>
              <a:t>т</a:t>
            </a:r>
            <a:r>
              <a:rPr sz="2000" spc="-10" dirty="0">
                <a:solidFill>
                  <a:prstClr val="black"/>
                </a:solidFill>
                <a:latin typeface="Arial"/>
                <a:cs typeface="Arial"/>
              </a:rPr>
              <a:t>о</a:t>
            </a:r>
            <a:r>
              <a:rPr sz="2000" dirty="0">
                <a:solidFill>
                  <a:prstClr val="black"/>
                </a:solidFill>
                <a:latin typeface="Arial"/>
                <a:cs typeface="Arial"/>
              </a:rPr>
              <a:t>в,		</a:t>
            </a:r>
            <a:r>
              <a:rPr sz="2000" spc="-10" dirty="0">
                <a:solidFill>
                  <a:prstClr val="black"/>
                </a:solidFill>
                <a:latin typeface="Arial"/>
                <a:cs typeface="Arial"/>
              </a:rPr>
              <a:t>п</a:t>
            </a:r>
            <a:r>
              <a:rPr sz="2000" spc="-50" dirty="0">
                <a:solidFill>
                  <a:prstClr val="black"/>
                </a:solidFill>
                <a:latin typeface="Arial"/>
                <a:cs typeface="Arial"/>
              </a:rPr>
              <a:t>о</a:t>
            </a:r>
            <a:r>
              <a:rPr sz="2000" dirty="0">
                <a:solidFill>
                  <a:prstClr val="black"/>
                </a:solidFill>
                <a:latin typeface="Arial"/>
                <a:cs typeface="Arial"/>
              </a:rPr>
              <a:t>л</a:t>
            </a:r>
            <a:r>
              <a:rPr sz="2000" spc="-50" dirty="0">
                <a:solidFill>
                  <a:prstClr val="black"/>
                </a:solidFill>
                <a:latin typeface="Arial"/>
                <a:cs typeface="Arial"/>
              </a:rPr>
              <a:t>е</a:t>
            </a:r>
            <a:r>
              <a:rPr sz="2000" dirty="0">
                <a:solidFill>
                  <a:prstClr val="black"/>
                </a:solidFill>
                <a:latin typeface="Arial"/>
                <a:cs typeface="Arial"/>
              </a:rPr>
              <a:t>з</a:t>
            </a:r>
            <a:r>
              <a:rPr sz="2000" spc="-15" dirty="0">
                <a:solidFill>
                  <a:prstClr val="black"/>
                </a:solidFill>
                <a:latin typeface="Arial"/>
                <a:cs typeface="Arial"/>
              </a:rPr>
              <a:t>н</a:t>
            </a:r>
            <a:r>
              <a:rPr sz="2000" dirty="0">
                <a:solidFill>
                  <a:prstClr val="black"/>
                </a:solidFill>
                <a:latin typeface="Arial"/>
                <a:cs typeface="Arial"/>
              </a:rPr>
              <a:t>ых	м</a:t>
            </a:r>
            <a:r>
              <a:rPr sz="2000" spc="-45" dirty="0">
                <a:solidFill>
                  <a:prstClr val="black"/>
                </a:solidFill>
                <a:latin typeface="Arial"/>
                <a:cs typeface="Arial"/>
              </a:rPr>
              <a:t>о</a:t>
            </a:r>
            <a:r>
              <a:rPr sz="2000" dirty="0">
                <a:solidFill>
                  <a:prstClr val="black"/>
                </a:solidFill>
                <a:latin typeface="Arial"/>
                <a:cs typeface="Arial"/>
              </a:rPr>
              <a:t>д</a:t>
            </a:r>
            <a:r>
              <a:rPr sz="2000" spc="-75" dirty="0">
                <a:solidFill>
                  <a:prstClr val="black"/>
                </a:solidFill>
                <a:latin typeface="Arial"/>
                <a:cs typeface="Arial"/>
              </a:rPr>
              <a:t>е</a:t>
            </a:r>
            <a:r>
              <a:rPr sz="2000" dirty="0">
                <a:solidFill>
                  <a:prstClr val="black"/>
                </a:solidFill>
                <a:latin typeface="Arial"/>
                <a:cs typeface="Arial"/>
              </a:rPr>
              <a:t>ле</a:t>
            </a:r>
            <a:r>
              <a:rPr sz="2000" spc="-10" dirty="0">
                <a:solidFill>
                  <a:prstClr val="black"/>
                </a:solidFill>
                <a:latin typeface="Arial"/>
                <a:cs typeface="Arial"/>
              </a:rPr>
              <a:t>й</a:t>
            </a:r>
            <a:r>
              <a:rPr sz="2000" dirty="0">
                <a:solidFill>
                  <a:prstClr val="black"/>
                </a:solidFill>
                <a:latin typeface="Arial"/>
                <a:cs typeface="Arial"/>
              </a:rPr>
              <a:t>,	</a:t>
            </a:r>
            <a:r>
              <a:rPr sz="2000" spc="-20" dirty="0">
                <a:solidFill>
                  <a:prstClr val="black"/>
                </a:solidFill>
                <a:latin typeface="Arial"/>
                <a:cs typeface="Arial"/>
              </a:rPr>
              <a:t>п</a:t>
            </a:r>
            <a:r>
              <a:rPr sz="2000" dirty="0">
                <a:solidFill>
                  <a:prstClr val="black"/>
                </a:solidFill>
                <a:latin typeface="Arial"/>
                <a:cs typeface="Arial"/>
              </a:rPr>
              <a:t>ром</a:t>
            </a:r>
            <a:r>
              <a:rPr sz="2000" spc="-10" dirty="0">
                <a:solidFill>
                  <a:prstClr val="black"/>
                </a:solidFill>
                <a:latin typeface="Arial"/>
                <a:cs typeface="Arial"/>
              </a:rPr>
              <a:t>ы</a:t>
            </a:r>
            <a:r>
              <a:rPr sz="2000" dirty="0">
                <a:solidFill>
                  <a:prstClr val="black"/>
                </a:solidFill>
                <a:latin typeface="Arial"/>
                <a:cs typeface="Arial"/>
              </a:rPr>
              <a:t>шл</a:t>
            </a:r>
            <a:r>
              <a:rPr sz="2000" spc="-15" dirty="0">
                <a:solidFill>
                  <a:prstClr val="black"/>
                </a:solidFill>
                <a:latin typeface="Arial"/>
                <a:cs typeface="Arial"/>
              </a:rPr>
              <a:t>е</a:t>
            </a:r>
            <a:r>
              <a:rPr sz="2000" dirty="0">
                <a:solidFill>
                  <a:prstClr val="black"/>
                </a:solidFill>
                <a:latin typeface="Arial"/>
                <a:cs typeface="Arial"/>
              </a:rPr>
              <a:t>н</a:t>
            </a:r>
            <a:r>
              <a:rPr sz="2000" spc="-20" dirty="0">
                <a:solidFill>
                  <a:prstClr val="black"/>
                </a:solidFill>
                <a:latin typeface="Arial"/>
                <a:cs typeface="Arial"/>
              </a:rPr>
              <a:t>н</a:t>
            </a:r>
            <a:r>
              <a:rPr sz="2000" dirty="0">
                <a:solidFill>
                  <a:prstClr val="black"/>
                </a:solidFill>
                <a:latin typeface="Arial"/>
                <a:cs typeface="Arial"/>
              </a:rPr>
              <a:t>ых	об</a:t>
            </a:r>
            <a:r>
              <a:rPr sz="2000" spc="5" dirty="0">
                <a:solidFill>
                  <a:prstClr val="black"/>
                </a:solidFill>
                <a:latin typeface="Arial"/>
                <a:cs typeface="Arial"/>
              </a:rPr>
              <a:t>р</a:t>
            </a:r>
            <a:r>
              <a:rPr sz="2000" spc="-35" dirty="0">
                <a:solidFill>
                  <a:prstClr val="black"/>
                </a:solidFill>
                <a:latin typeface="Arial"/>
                <a:cs typeface="Arial"/>
              </a:rPr>
              <a:t>а</a:t>
            </a:r>
            <a:r>
              <a:rPr sz="2000" dirty="0">
                <a:solidFill>
                  <a:prstClr val="black"/>
                </a:solidFill>
                <a:latin typeface="Arial"/>
                <a:cs typeface="Arial"/>
              </a:rPr>
              <a:t>з</a:t>
            </a:r>
            <a:r>
              <a:rPr sz="2000" spc="-20" dirty="0">
                <a:solidFill>
                  <a:prstClr val="black"/>
                </a:solidFill>
                <a:latin typeface="Arial"/>
                <a:cs typeface="Arial"/>
              </a:rPr>
              <a:t>ц</a:t>
            </a:r>
            <a:r>
              <a:rPr sz="2000" spc="-10" dirty="0">
                <a:solidFill>
                  <a:prstClr val="black"/>
                </a:solidFill>
                <a:latin typeface="Arial"/>
                <a:cs typeface="Arial"/>
              </a:rPr>
              <a:t>о</a:t>
            </a:r>
            <a:r>
              <a:rPr sz="2000" dirty="0">
                <a:solidFill>
                  <a:prstClr val="black"/>
                </a:solidFill>
                <a:latin typeface="Arial"/>
                <a:cs typeface="Arial"/>
              </a:rPr>
              <a:t>в, ме</a:t>
            </a:r>
            <a:r>
              <a:rPr sz="2000" spc="5" dirty="0">
                <a:solidFill>
                  <a:prstClr val="black"/>
                </a:solidFill>
                <a:latin typeface="Arial"/>
                <a:cs typeface="Arial"/>
              </a:rPr>
              <a:t>с</a:t>
            </a:r>
            <a:r>
              <a:rPr sz="2000" spc="-45" dirty="0">
                <a:solidFill>
                  <a:prstClr val="black"/>
                </a:solidFill>
                <a:latin typeface="Arial"/>
                <a:cs typeface="Arial"/>
              </a:rPr>
              <a:t>т</a:t>
            </a:r>
            <a:r>
              <a:rPr sz="2000" dirty="0">
                <a:solidFill>
                  <a:prstClr val="black"/>
                </a:solidFill>
                <a:latin typeface="Arial"/>
                <a:cs typeface="Arial"/>
              </a:rPr>
              <a:t>а	</a:t>
            </a:r>
            <a:r>
              <a:rPr sz="2000" spc="-10" dirty="0">
                <a:solidFill>
                  <a:prstClr val="black"/>
                </a:solidFill>
                <a:latin typeface="Arial"/>
                <a:cs typeface="Arial"/>
              </a:rPr>
              <a:t>п</a:t>
            </a:r>
            <a:r>
              <a:rPr sz="2000" dirty="0">
                <a:solidFill>
                  <a:prstClr val="black"/>
                </a:solidFill>
                <a:latin typeface="Arial"/>
                <a:cs typeface="Arial"/>
              </a:rPr>
              <a:t>роис</a:t>
            </a:r>
            <a:r>
              <a:rPr sz="2000" spc="-25" dirty="0">
                <a:solidFill>
                  <a:prstClr val="black"/>
                </a:solidFill>
                <a:latin typeface="Arial"/>
                <a:cs typeface="Arial"/>
              </a:rPr>
              <a:t>х</a:t>
            </a:r>
            <a:r>
              <a:rPr sz="2000" spc="-35" dirty="0">
                <a:solidFill>
                  <a:prstClr val="black"/>
                </a:solidFill>
                <a:latin typeface="Arial"/>
                <a:cs typeface="Arial"/>
              </a:rPr>
              <a:t>о</a:t>
            </a:r>
            <a:r>
              <a:rPr sz="2000" spc="-10" dirty="0">
                <a:solidFill>
                  <a:prstClr val="black"/>
                </a:solidFill>
                <a:latin typeface="Arial"/>
                <a:cs typeface="Arial"/>
              </a:rPr>
              <a:t>ж</a:t>
            </a:r>
            <a:r>
              <a:rPr sz="2000" dirty="0">
                <a:solidFill>
                  <a:prstClr val="black"/>
                </a:solidFill>
                <a:latin typeface="Arial"/>
                <a:cs typeface="Arial"/>
              </a:rPr>
              <a:t>ден</a:t>
            </a:r>
            <a:r>
              <a:rPr sz="2000" spc="-10" dirty="0">
                <a:solidFill>
                  <a:prstClr val="black"/>
                </a:solidFill>
                <a:latin typeface="Arial"/>
                <a:cs typeface="Arial"/>
              </a:rPr>
              <a:t>и</a:t>
            </a:r>
            <a:r>
              <a:rPr sz="2000" dirty="0">
                <a:solidFill>
                  <a:prstClr val="black"/>
                </a:solidFill>
                <a:latin typeface="Arial"/>
                <a:cs typeface="Arial"/>
              </a:rPr>
              <a:t>я	</a:t>
            </a:r>
            <a:r>
              <a:rPr sz="2000" spc="-30" dirty="0">
                <a:solidFill>
                  <a:prstClr val="black"/>
                </a:solidFill>
                <a:latin typeface="Arial"/>
                <a:cs typeface="Arial"/>
              </a:rPr>
              <a:t>т</a:t>
            </a:r>
            <a:r>
              <a:rPr sz="2000" dirty="0">
                <a:solidFill>
                  <a:prstClr val="black"/>
                </a:solidFill>
                <a:latin typeface="Arial"/>
                <a:cs typeface="Arial"/>
              </a:rPr>
              <a:t>о</a:t>
            </a:r>
            <a:r>
              <a:rPr sz="2000" spc="-30" dirty="0">
                <a:solidFill>
                  <a:prstClr val="black"/>
                </a:solidFill>
                <a:latin typeface="Arial"/>
                <a:cs typeface="Arial"/>
              </a:rPr>
              <a:t>в</a:t>
            </a:r>
            <a:r>
              <a:rPr sz="2000" dirty="0">
                <a:solidFill>
                  <a:prstClr val="black"/>
                </a:solidFill>
                <a:latin typeface="Arial"/>
                <a:cs typeface="Arial"/>
              </a:rPr>
              <a:t>ара	</a:t>
            </a:r>
            <a:r>
              <a:rPr sz="2000" spc="-5" dirty="0">
                <a:solidFill>
                  <a:prstClr val="black"/>
                </a:solidFill>
                <a:latin typeface="Arial"/>
                <a:cs typeface="Arial"/>
              </a:rPr>
              <a:t>ил</a:t>
            </a:r>
            <a:r>
              <a:rPr sz="2000" dirty="0">
                <a:solidFill>
                  <a:prstClr val="black"/>
                </a:solidFill>
                <a:latin typeface="Arial"/>
                <a:cs typeface="Arial"/>
              </a:rPr>
              <a:t>и	наи</a:t>
            </a:r>
            <a:r>
              <a:rPr sz="2000" spc="-20" dirty="0">
                <a:solidFill>
                  <a:prstClr val="black"/>
                </a:solidFill>
                <a:latin typeface="Arial"/>
                <a:cs typeface="Arial"/>
              </a:rPr>
              <a:t>м</a:t>
            </a:r>
            <a:r>
              <a:rPr sz="2000" dirty="0">
                <a:solidFill>
                  <a:prstClr val="black"/>
                </a:solidFill>
                <a:latin typeface="Arial"/>
                <a:cs typeface="Arial"/>
              </a:rPr>
              <a:t>ен</a:t>
            </a:r>
            <a:r>
              <a:rPr sz="2000" spc="-10" dirty="0">
                <a:solidFill>
                  <a:prstClr val="black"/>
                </a:solidFill>
                <a:latin typeface="Arial"/>
                <a:cs typeface="Arial"/>
              </a:rPr>
              <a:t>о</a:t>
            </a:r>
            <a:r>
              <a:rPr sz="2000" spc="-20" dirty="0">
                <a:solidFill>
                  <a:prstClr val="black"/>
                </a:solidFill>
                <a:latin typeface="Arial"/>
                <a:cs typeface="Arial"/>
              </a:rPr>
              <a:t>в</a:t>
            </a:r>
            <a:r>
              <a:rPr sz="2000" dirty="0">
                <a:solidFill>
                  <a:prstClr val="black"/>
                </a:solidFill>
                <a:latin typeface="Arial"/>
                <a:cs typeface="Arial"/>
              </a:rPr>
              <a:t>а</a:t>
            </a:r>
            <a:r>
              <a:rPr sz="2000" spc="-15" dirty="0">
                <a:solidFill>
                  <a:prstClr val="black"/>
                </a:solidFill>
                <a:latin typeface="Arial"/>
                <a:cs typeface="Arial"/>
              </a:rPr>
              <a:t>н</a:t>
            </a:r>
            <a:r>
              <a:rPr sz="2000" dirty="0">
                <a:solidFill>
                  <a:prstClr val="black"/>
                </a:solidFill>
                <a:latin typeface="Arial"/>
                <a:cs typeface="Arial"/>
              </a:rPr>
              <a:t>ия</a:t>
            </a:r>
            <a:endParaRPr sz="2000">
              <a:solidFill>
                <a:prstClr val="black"/>
              </a:solidFill>
              <a:latin typeface="Arial"/>
              <a:cs typeface="Arial"/>
            </a:endParaRPr>
          </a:p>
        </p:txBody>
      </p:sp>
      <p:sp>
        <p:nvSpPr>
          <p:cNvPr id="6" name="object 6"/>
          <p:cNvSpPr txBox="1"/>
          <p:nvPr/>
        </p:nvSpPr>
        <p:spPr>
          <a:xfrm>
            <a:off x="113792" y="1985160"/>
            <a:ext cx="8952865" cy="280670"/>
          </a:xfrm>
          <a:prstGeom prst="rect">
            <a:avLst/>
          </a:prstGeom>
        </p:spPr>
        <p:txBody>
          <a:bodyPr vert="horz" wrap="square" lIns="0" tIns="0" rIns="0" bIns="0" rtlCol="0">
            <a:spAutoFit/>
          </a:bodyPr>
          <a:lstStyle/>
          <a:p>
            <a:pPr marL="12700">
              <a:tabLst>
                <a:tab pos="1976755" algn="l"/>
                <a:tab pos="3594100" algn="l"/>
                <a:tab pos="3850640" algn="l"/>
                <a:tab pos="5102860" algn="l"/>
                <a:tab pos="6817995" algn="l"/>
                <a:tab pos="8009890" algn="l"/>
              </a:tabLst>
            </a:pPr>
            <a:r>
              <a:rPr sz="2000" spc="-10" dirty="0">
                <a:solidFill>
                  <a:prstClr val="black"/>
                </a:solidFill>
                <a:latin typeface="Arial"/>
                <a:cs typeface="Arial"/>
              </a:rPr>
              <a:t>п</a:t>
            </a:r>
            <a:r>
              <a:rPr sz="2000" dirty="0">
                <a:solidFill>
                  <a:prstClr val="black"/>
                </a:solidFill>
                <a:latin typeface="Arial"/>
                <a:cs typeface="Arial"/>
              </a:rPr>
              <a:t>рои</a:t>
            </a:r>
            <a:r>
              <a:rPr sz="2000" spc="-15" dirty="0">
                <a:solidFill>
                  <a:prstClr val="black"/>
                </a:solidFill>
                <a:latin typeface="Arial"/>
                <a:cs typeface="Arial"/>
              </a:rPr>
              <a:t>з</a:t>
            </a:r>
            <a:r>
              <a:rPr sz="2000" spc="-25" dirty="0">
                <a:solidFill>
                  <a:prstClr val="black"/>
                </a:solidFill>
                <a:latin typeface="Arial"/>
                <a:cs typeface="Arial"/>
              </a:rPr>
              <a:t>в</a:t>
            </a:r>
            <a:r>
              <a:rPr sz="2000" spc="-50" dirty="0">
                <a:solidFill>
                  <a:prstClr val="black"/>
                </a:solidFill>
                <a:latin typeface="Arial"/>
                <a:cs typeface="Arial"/>
              </a:rPr>
              <a:t>о</a:t>
            </a:r>
            <a:r>
              <a:rPr sz="2000" dirty="0">
                <a:solidFill>
                  <a:prstClr val="black"/>
                </a:solidFill>
                <a:latin typeface="Arial"/>
                <a:cs typeface="Arial"/>
              </a:rPr>
              <a:t>д</a:t>
            </a:r>
            <a:r>
              <a:rPr sz="2000" spc="-15" dirty="0">
                <a:solidFill>
                  <a:prstClr val="black"/>
                </a:solidFill>
                <a:latin typeface="Arial"/>
                <a:cs typeface="Arial"/>
              </a:rPr>
              <a:t>и</a:t>
            </a:r>
            <a:r>
              <a:rPr sz="2000" spc="-30" dirty="0">
                <a:solidFill>
                  <a:prstClr val="black"/>
                </a:solidFill>
                <a:latin typeface="Arial"/>
                <a:cs typeface="Arial"/>
              </a:rPr>
              <a:t>т</a:t>
            </a:r>
            <a:r>
              <a:rPr sz="2000" spc="-85" dirty="0">
                <a:solidFill>
                  <a:prstClr val="black"/>
                </a:solidFill>
                <a:latin typeface="Arial"/>
                <a:cs typeface="Arial"/>
              </a:rPr>
              <a:t>е</a:t>
            </a:r>
            <a:r>
              <a:rPr sz="2000" dirty="0">
                <a:solidFill>
                  <a:prstClr val="black"/>
                </a:solidFill>
                <a:latin typeface="Arial"/>
                <a:cs typeface="Arial"/>
              </a:rPr>
              <a:t>л</a:t>
            </a:r>
            <a:r>
              <a:rPr sz="2000" spc="-15" dirty="0">
                <a:solidFill>
                  <a:prstClr val="black"/>
                </a:solidFill>
                <a:latin typeface="Arial"/>
                <a:cs typeface="Arial"/>
              </a:rPr>
              <a:t>я</a:t>
            </a:r>
            <a:r>
              <a:rPr sz="2000" dirty="0">
                <a:solidFill>
                  <a:prstClr val="black"/>
                </a:solidFill>
                <a:latin typeface="Arial"/>
                <a:cs typeface="Arial"/>
              </a:rPr>
              <a:t>,	</a:t>
            </a:r>
            <a:r>
              <a:rPr sz="2000" b="1" spc="-25" dirty="0">
                <a:solidFill>
                  <a:prstClr val="black"/>
                </a:solidFill>
                <a:latin typeface="Arial"/>
                <a:cs typeface="Arial"/>
              </a:rPr>
              <a:t>т</a:t>
            </a:r>
            <a:r>
              <a:rPr sz="2000" b="1" dirty="0">
                <a:solidFill>
                  <a:prstClr val="black"/>
                </a:solidFill>
                <a:latin typeface="Arial"/>
                <a:cs typeface="Arial"/>
              </a:rPr>
              <a:t>р</a:t>
            </a:r>
            <a:r>
              <a:rPr sz="2000" b="1" spc="-30" dirty="0">
                <a:solidFill>
                  <a:prstClr val="black"/>
                </a:solidFill>
                <a:latin typeface="Arial"/>
                <a:cs typeface="Arial"/>
              </a:rPr>
              <a:t>е</a:t>
            </a:r>
            <a:r>
              <a:rPr sz="2000" b="1" dirty="0">
                <a:solidFill>
                  <a:prstClr val="black"/>
                </a:solidFill>
                <a:latin typeface="Arial"/>
                <a:cs typeface="Arial"/>
              </a:rPr>
              <a:t>бо</a:t>
            </a:r>
            <a:r>
              <a:rPr sz="2000" b="1" spc="-30" dirty="0">
                <a:solidFill>
                  <a:prstClr val="black"/>
                </a:solidFill>
                <a:latin typeface="Arial"/>
                <a:cs typeface="Arial"/>
              </a:rPr>
              <a:t>в</a:t>
            </a:r>
            <a:r>
              <a:rPr sz="2000" b="1" spc="-15" dirty="0">
                <a:solidFill>
                  <a:prstClr val="black"/>
                </a:solidFill>
                <a:latin typeface="Arial"/>
                <a:cs typeface="Arial"/>
              </a:rPr>
              <a:t>а</a:t>
            </a:r>
            <a:r>
              <a:rPr sz="2000" b="1" dirty="0">
                <a:solidFill>
                  <a:prstClr val="black"/>
                </a:solidFill>
                <a:latin typeface="Arial"/>
                <a:cs typeface="Arial"/>
              </a:rPr>
              <a:t>н</a:t>
            </a:r>
            <a:r>
              <a:rPr sz="2000" b="1" spc="-10" dirty="0">
                <a:solidFill>
                  <a:prstClr val="black"/>
                </a:solidFill>
                <a:latin typeface="Arial"/>
                <a:cs typeface="Arial"/>
              </a:rPr>
              <a:t>и</a:t>
            </a:r>
            <a:r>
              <a:rPr sz="2000" b="1" dirty="0">
                <a:solidFill>
                  <a:prstClr val="black"/>
                </a:solidFill>
                <a:latin typeface="Arial"/>
                <a:cs typeface="Arial"/>
              </a:rPr>
              <a:t>й	к	</a:t>
            </a:r>
            <a:r>
              <a:rPr sz="2000" b="1" spc="-60" dirty="0">
                <a:solidFill>
                  <a:prstClr val="black"/>
                </a:solidFill>
                <a:latin typeface="Arial"/>
                <a:cs typeface="Arial"/>
              </a:rPr>
              <a:t>т</a:t>
            </a:r>
            <a:r>
              <a:rPr sz="2000" b="1" dirty="0">
                <a:solidFill>
                  <a:prstClr val="black"/>
                </a:solidFill>
                <a:latin typeface="Arial"/>
                <a:cs typeface="Arial"/>
              </a:rPr>
              <a:t>о</a:t>
            </a:r>
            <a:r>
              <a:rPr sz="2000" b="1" spc="-25" dirty="0">
                <a:solidFill>
                  <a:prstClr val="black"/>
                </a:solidFill>
                <a:latin typeface="Arial"/>
                <a:cs typeface="Arial"/>
              </a:rPr>
              <a:t>в</a:t>
            </a:r>
            <a:r>
              <a:rPr sz="2000" b="1" dirty="0">
                <a:solidFill>
                  <a:prstClr val="black"/>
                </a:solidFill>
                <a:latin typeface="Arial"/>
                <a:cs typeface="Arial"/>
              </a:rPr>
              <a:t>арам</a:t>
            </a:r>
            <a:r>
              <a:rPr sz="2000" dirty="0">
                <a:solidFill>
                  <a:prstClr val="black"/>
                </a:solidFill>
                <a:latin typeface="Arial"/>
                <a:cs typeface="Arial"/>
              </a:rPr>
              <a:t>,	</a:t>
            </a:r>
            <a:r>
              <a:rPr sz="2000" spc="-20" dirty="0">
                <a:solidFill>
                  <a:prstClr val="black"/>
                </a:solidFill>
                <a:latin typeface="Arial"/>
                <a:cs typeface="Arial"/>
              </a:rPr>
              <a:t>и</a:t>
            </a:r>
            <a:r>
              <a:rPr sz="2000" dirty="0">
                <a:solidFill>
                  <a:prstClr val="black"/>
                </a:solidFill>
                <a:latin typeface="Arial"/>
                <a:cs typeface="Arial"/>
              </a:rPr>
              <a:t>н</a:t>
            </a:r>
            <a:r>
              <a:rPr sz="2000" spc="-10" dirty="0">
                <a:solidFill>
                  <a:prstClr val="black"/>
                </a:solidFill>
                <a:latin typeface="Arial"/>
                <a:cs typeface="Arial"/>
              </a:rPr>
              <a:t>ф</a:t>
            </a:r>
            <a:r>
              <a:rPr sz="2000" dirty="0">
                <a:solidFill>
                  <a:prstClr val="black"/>
                </a:solidFill>
                <a:latin typeface="Arial"/>
                <a:cs typeface="Arial"/>
              </a:rPr>
              <a:t>о</a:t>
            </a:r>
            <a:r>
              <a:rPr sz="2000" spc="-15" dirty="0">
                <a:solidFill>
                  <a:prstClr val="black"/>
                </a:solidFill>
                <a:latin typeface="Arial"/>
                <a:cs typeface="Arial"/>
              </a:rPr>
              <a:t>р</a:t>
            </a:r>
            <a:r>
              <a:rPr sz="2000" dirty="0">
                <a:solidFill>
                  <a:prstClr val="black"/>
                </a:solidFill>
                <a:latin typeface="Arial"/>
                <a:cs typeface="Arial"/>
              </a:rPr>
              <a:t>маци</a:t>
            </a:r>
            <a:r>
              <a:rPr sz="2000" spc="-20" dirty="0">
                <a:solidFill>
                  <a:prstClr val="black"/>
                </a:solidFill>
                <a:latin typeface="Arial"/>
                <a:cs typeface="Arial"/>
              </a:rPr>
              <a:t>и</a:t>
            </a:r>
            <a:r>
              <a:rPr sz="2000" dirty="0">
                <a:solidFill>
                  <a:prstClr val="black"/>
                </a:solidFill>
                <a:latin typeface="Arial"/>
                <a:cs typeface="Arial"/>
              </a:rPr>
              <a:t>,	раб</a:t>
            </a:r>
            <a:r>
              <a:rPr sz="2000" spc="-60" dirty="0">
                <a:solidFill>
                  <a:prstClr val="black"/>
                </a:solidFill>
                <a:latin typeface="Arial"/>
                <a:cs typeface="Arial"/>
              </a:rPr>
              <a:t>о</a:t>
            </a:r>
            <a:r>
              <a:rPr sz="2000" spc="-30" dirty="0">
                <a:solidFill>
                  <a:prstClr val="black"/>
                </a:solidFill>
                <a:latin typeface="Arial"/>
                <a:cs typeface="Arial"/>
              </a:rPr>
              <a:t>т</a:t>
            </a:r>
            <a:r>
              <a:rPr sz="2000" dirty="0">
                <a:solidFill>
                  <a:prstClr val="black"/>
                </a:solidFill>
                <a:latin typeface="Arial"/>
                <a:cs typeface="Arial"/>
              </a:rPr>
              <a:t>ам,	</a:t>
            </a:r>
            <a:r>
              <a:rPr sz="2000" spc="-35" dirty="0">
                <a:solidFill>
                  <a:prstClr val="black"/>
                </a:solidFill>
                <a:latin typeface="Arial"/>
                <a:cs typeface="Arial"/>
              </a:rPr>
              <a:t>у</a:t>
            </a:r>
            <a:r>
              <a:rPr sz="2000" dirty="0">
                <a:solidFill>
                  <a:prstClr val="black"/>
                </a:solidFill>
                <a:latin typeface="Arial"/>
                <a:cs typeface="Arial"/>
              </a:rPr>
              <a:t>сл</a:t>
            </a:r>
            <a:r>
              <a:rPr sz="2000" spc="-10" dirty="0">
                <a:solidFill>
                  <a:prstClr val="black"/>
                </a:solidFill>
                <a:latin typeface="Arial"/>
                <a:cs typeface="Arial"/>
              </a:rPr>
              <a:t>у</a:t>
            </a:r>
            <a:r>
              <a:rPr sz="2000" spc="-50" dirty="0">
                <a:solidFill>
                  <a:prstClr val="black"/>
                </a:solidFill>
                <a:latin typeface="Arial"/>
                <a:cs typeface="Arial"/>
              </a:rPr>
              <a:t>г</a:t>
            </a:r>
            <a:r>
              <a:rPr sz="2000" dirty="0">
                <a:solidFill>
                  <a:prstClr val="black"/>
                </a:solidFill>
                <a:latin typeface="Arial"/>
                <a:cs typeface="Arial"/>
              </a:rPr>
              <a:t>ам</a:t>
            </a:r>
            <a:endParaRPr sz="2000">
              <a:solidFill>
                <a:prstClr val="black"/>
              </a:solidFill>
              <a:latin typeface="Arial"/>
              <a:cs typeface="Arial"/>
            </a:endParaRPr>
          </a:p>
        </p:txBody>
      </p:sp>
      <p:sp>
        <p:nvSpPr>
          <p:cNvPr id="7" name="object 7"/>
          <p:cNvSpPr txBox="1"/>
          <p:nvPr/>
        </p:nvSpPr>
        <p:spPr>
          <a:xfrm>
            <a:off x="113792" y="2290461"/>
            <a:ext cx="3292475" cy="584835"/>
          </a:xfrm>
          <a:prstGeom prst="rect">
            <a:avLst/>
          </a:prstGeom>
        </p:spPr>
        <p:txBody>
          <a:bodyPr vert="horz" wrap="square" lIns="0" tIns="0" rIns="0" bIns="0" rtlCol="0">
            <a:spAutoFit/>
          </a:bodyPr>
          <a:lstStyle/>
          <a:p>
            <a:pPr marL="12700">
              <a:tabLst>
                <a:tab pos="609600" algn="l"/>
                <a:tab pos="1816735" algn="l"/>
                <a:tab pos="2591435" algn="l"/>
              </a:tabLst>
            </a:pPr>
            <a:r>
              <a:rPr sz="2000" spc="-10" dirty="0">
                <a:solidFill>
                  <a:prstClr val="black"/>
                </a:solidFill>
                <a:latin typeface="Arial"/>
                <a:cs typeface="Arial"/>
              </a:rPr>
              <a:t>п</a:t>
            </a:r>
            <a:r>
              <a:rPr sz="2000" dirty="0">
                <a:solidFill>
                  <a:prstClr val="black"/>
                </a:solidFill>
                <a:latin typeface="Arial"/>
                <a:cs typeface="Arial"/>
              </a:rPr>
              <a:t>ри	</a:t>
            </a:r>
            <a:r>
              <a:rPr sz="2000" spc="-30" dirty="0">
                <a:solidFill>
                  <a:prstClr val="black"/>
                </a:solidFill>
                <a:latin typeface="Arial"/>
                <a:cs typeface="Arial"/>
              </a:rPr>
              <a:t>у</a:t>
            </a:r>
            <a:r>
              <a:rPr sz="2000" dirty="0">
                <a:solidFill>
                  <a:prstClr val="black"/>
                </a:solidFill>
                <a:latin typeface="Arial"/>
                <a:cs typeface="Arial"/>
              </a:rPr>
              <a:t>с</a:t>
            </a:r>
            <a:r>
              <a:rPr sz="2000" spc="20" dirty="0">
                <a:solidFill>
                  <a:prstClr val="black"/>
                </a:solidFill>
                <a:latin typeface="Arial"/>
                <a:cs typeface="Arial"/>
              </a:rPr>
              <a:t>л</a:t>
            </a:r>
            <a:r>
              <a:rPr sz="2000" dirty="0">
                <a:solidFill>
                  <a:prstClr val="black"/>
                </a:solidFill>
                <a:latin typeface="Arial"/>
                <a:cs typeface="Arial"/>
              </a:rPr>
              <a:t>о</a:t>
            </a:r>
            <a:r>
              <a:rPr sz="2000" spc="-10" dirty="0">
                <a:solidFill>
                  <a:prstClr val="black"/>
                </a:solidFill>
                <a:latin typeface="Arial"/>
                <a:cs typeface="Arial"/>
              </a:rPr>
              <a:t>в</a:t>
            </a:r>
            <a:r>
              <a:rPr sz="2000" dirty="0">
                <a:solidFill>
                  <a:prstClr val="black"/>
                </a:solidFill>
                <a:latin typeface="Arial"/>
                <a:cs typeface="Arial"/>
              </a:rPr>
              <a:t>и</a:t>
            </a:r>
            <a:r>
              <a:rPr sz="2000" spc="-20" dirty="0">
                <a:solidFill>
                  <a:prstClr val="black"/>
                </a:solidFill>
                <a:latin typeface="Arial"/>
                <a:cs typeface="Arial"/>
              </a:rPr>
              <a:t>и</a:t>
            </a:r>
            <a:r>
              <a:rPr sz="2000" dirty="0">
                <a:solidFill>
                  <a:prstClr val="black"/>
                </a:solidFill>
                <a:latin typeface="Arial"/>
                <a:cs typeface="Arial"/>
              </a:rPr>
              <a:t>,	</a:t>
            </a:r>
            <a:r>
              <a:rPr sz="2000" b="1" spc="-25" dirty="0">
                <a:solidFill>
                  <a:prstClr val="black"/>
                </a:solidFill>
                <a:latin typeface="Arial"/>
                <a:cs typeface="Arial"/>
              </a:rPr>
              <a:t>е</a:t>
            </a:r>
            <a:r>
              <a:rPr sz="2000" b="1" dirty="0">
                <a:solidFill>
                  <a:prstClr val="black"/>
                </a:solidFill>
                <a:latin typeface="Arial"/>
                <a:cs typeface="Arial"/>
              </a:rPr>
              <a:t>с</a:t>
            </a:r>
            <a:r>
              <a:rPr sz="2000" b="1" spc="-10" dirty="0">
                <a:solidFill>
                  <a:prstClr val="black"/>
                </a:solidFill>
                <a:latin typeface="Arial"/>
                <a:cs typeface="Arial"/>
              </a:rPr>
              <a:t>л</a:t>
            </a:r>
            <a:r>
              <a:rPr sz="2000" b="1" dirty="0">
                <a:solidFill>
                  <a:prstClr val="black"/>
                </a:solidFill>
                <a:latin typeface="Arial"/>
                <a:cs typeface="Arial"/>
              </a:rPr>
              <a:t>и	</a:t>
            </a:r>
            <a:r>
              <a:rPr sz="2000" b="1" spc="-35" dirty="0">
                <a:solidFill>
                  <a:prstClr val="black"/>
                </a:solidFill>
                <a:latin typeface="Arial"/>
                <a:cs typeface="Arial"/>
              </a:rPr>
              <a:t>т</a:t>
            </a:r>
            <a:r>
              <a:rPr sz="2000" b="1" dirty="0">
                <a:solidFill>
                  <a:prstClr val="black"/>
                </a:solidFill>
                <a:latin typeface="Arial"/>
                <a:cs typeface="Arial"/>
              </a:rPr>
              <a:t>а</a:t>
            </a:r>
            <a:r>
              <a:rPr sz="2000" b="1" spc="5" dirty="0">
                <a:solidFill>
                  <a:prstClr val="black"/>
                </a:solidFill>
                <a:latin typeface="Arial"/>
                <a:cs typeface="Arial"/>
              </a:rPr>
              <a:t>к</a:t>
            </a:r>
            <a:r>
              <a:rPr sz="2000" b="1" dirty="0">
                <a:solidFill>
                  <a:prstClr val="black"/>
                </a:solidFill>
                <a:latin typeface="Arial"/>
                <a:cs typeface="Arial"/>
              </a:rPr>
              <a:t>ие</a:t>
            </a:r>
            <a:endParaRPr sz="2000">
              <a:solidFill>
                <a:prstClr val="black"/>
              </a:solidFill>
              <a:latin typeface="Arial"/>
              <a:cs typeface="Arial"/>
            </a:endParaRPr>
          </a:p>
          <a:p>
            <a:pPr marL="12700">
              <a:tabLst>
                <a:tab pos="1787525" algn="l"/>
              </a:tabLst>
            </a:pPr>
            <a:r>
              <a:rPr sz="2000" spc="20" dirty="0">
                <a:solidFill>
                  <a:prstClr val="black"/>
                </a:solidFill>
                <a:latin typeface="Arial"/>
                <a:cs typeface="Arial"/>
              </a:rPr>
              <a:t>к</a:t>
            </a:r>
            <a:r>
              <a:rPr sz="2000" spc="-50" dirty="0">
                <a:solidFill>
                  <a:prstClr val="black"/>
                </a:solidFill>
                <a:latin typeface="Arial"/>
                <a:cs typeface="Arial"/>
              </a:rPr>
              <a:t>о</a:t>
            </a:r>
            <a:r>
              <a:rPr sz="2000" dirty="0">
                <a:solidFill>
                  <a:prstClr val="black"/>
                </a:solidFill>
                <a:latin typeface="Arial"/>
                <a:cs typeface="Arial"/>
              </a:rPr>
              <a:t>л</a:t>
            </a:r>
            <a:r>
              <a:rPr sz="2000" spc="-10" dirty="0">
                <a:solidFill>
                  <a:prstClr val="black"/>
                </a:solidFill>
                <a:latin typeface="Arial"/>
                <a:cs typeface="Arial"/>
              </a:rPr>
              <a:t>и</a:t>
            </a:r>
            <a:r>
              <a:rPr sz="2000" dirty="0">
                <a:solidFill>
                  <a:prstClr val="black"/>
                </a:solidFill>
                <a:latin typeface="Arial"/>
                <a:cs typeface="Arial"/>
              </a:rPr>
              <a:t>ч</a:t>
            </a:r>
            <a:r>
              <a:rPr sz="2000" spc="-10" dirty="0">
                <a:solidFill>
                  <a:prstClr val="black"/>
                </a:solidFill>
                <a:latin typeface="Arial"/>
                <a:cs typeface="Arial"/>
              </a:rPr>
              <a:t>е</a:t>
            </a:r>
            <a:r>
              <a:rPr sz="2000" dirty="0">
                <a:solidFill>
                  <a:prstClr val="black"/>
                </a:solidFill>
                <a:latin typeface="Arial"/>
                <a:cs typeface="Arial"/>
              </a:rPr>
              <a:t>ст</a:t>
            </a:r>
            <a:r>
              <a:rPr sz="2000" spc="-35" dirty="0">
                <a:solidFill>
                  <a:prstClr val="black"/>
                </a:solidFill>
                <a:latin typeface="Arial"/>
                <a:cs typeface="Arial"/>
              </a:rPr>
              <a:t>в</a:t>
            </a:r>
            <a:r>
              <a:rPr sz="2000" dirty="0">
                <a:solidFill>
                  <a:prstClr val="black"/>
                </a:solidFill>
                <a:latin typeface="Arial"/>
                <a:cs typeface="Arial"/>
              </a:rPr>
              <a:t>а	у</a:t>
            </a:r>
            <a:r>
              <a:rPr sz="2000" spc="-10" dirty="0">
                <a:solidFill>
                  <a:prstClr val="black"/>
                </a:solidFill>
                <a:latin typeface="Arial"/>
                <a:cs typeface="Arial"/>
              </a:rPr>
              <a:t>ч</a:t>
            </a:r>
            <a:r>
              <a:rPr sz="2000" dirty="0">
                <a:solidFill>
                  <a:prstClr val="black"/>
                </a:solidFill>
                <a:latin typeface="Arial"/>
                <a:cs typeface="Arial"/>
              </a:rPr>
              <a:t>а</a:t>
            </a:r>
            <a:r>
              <a:rPr sz="2000" spc="5" dirty="0">
                <a:solidFill>
                  <a:prstClr val="black"/>
                </a:solidFill>
                <a:latin typeface="Arial"/>
                <a:cs typeface="Arial"/>
              </a:rPr>
              <a:t>с</a:t>
            </a:r>
            <a:r>
              <a:rPr sz="2000" dirty="0">
                <a:solidFill>
                  <a:prstClr val="black"/>
                </a:solidFill>
                <a:latin typeface="Arial"/>
                <a:cs typeface="Arial"/>
              </a:rPr>
              <a:t>т</a:t>
            </a:r>
            <a:r>
              <a:rPr sz="2000" spc="-20" dirty="0">
                <a:solidFill>
                  <a:prstClr val="black"/>
                </a:solidFill>
                <a:latin typeface="Arial"/>
                <a:cs typeface="Arial"/>
              </a:rPr>
              <a:t>н</a:t>
            </a:r>
            <a:r>
              <a:rPr sz="2000" dirty="0">
                <a:solidFill>
                  <a:prstClr val="black"/>
                </a:solidFill>
                <a:latin typeface="Arial"/>
                <a:cs typeface="Arial"/>
              </a:rPr>
              <a:t>ик</a:t>
            </a:r>
            <a:r>
              <a:rPr sz="2000" spc="5" dirty="0">
                <a:solidFill>
                  <a:prstClr val="black"/>
                </a:solidFill>
                <a:latin typeface="Arial"/>
                <a:cs typeface="Arial"/>
              </a:rPr>
              <a:t>о</a:t>
            </a:r>
            <a:r>
              <a:rPr sz="2000" dirty="0">
                <a:solidFill>
                  <a:prstClr val="black"/>
                </a:solidFill>
                <a:latin typeface="Arial"/>
                <a:cs typeface="Arial"/>
              </a:rPr>
              <a:t>в</a:t>
            </a:r>
            <a:endParaRPr sz="2000">
              <a:solidFill>
                <a:prstClr val="black"/>
              </a:solidFill>
              <a:latin typeface="Arial"/>
              <a:cs typeface="Arial"/>
            </a:endParaRPr>
          </a:p>
        </p:txBody>
      </p:sp>
      <p:sp>
        <p:nvSpPr>
          <p:cNvPr id="8" name="object 8"/>
          <p:cNvSpPr txBox="1"/>
          <p:nvPr/>
        </p:nvSpPr>
        <p:spPr>
          <a:xfrm>
            <a:off x="3558285" y="2290461"/>
            <a:ext cx="3961765" cy="584835"/>
          </a:xfrm>
          <a:prstGeom prst="rect">
            <a:avLst/>
          </a:prstGeom>
        </p:spPr>
        <p:txBody>
          <a:bodyPr vert="horz" wrap="square" lIns="0" tIns="0" rIns="0" bIns="0" rtlCol="0">
            <a:spAutoFit/>
          </a:bodyPr>
          <a:lstStyle/>
          <a:p>
            <a:pPr marL="106680" marR="5080" indent="-94615">
              <a:tabLst>
                <a:tab pos="1513840" algn="l"/>
                <a:tab pos="1667510" algn="l"/>
                <a:tab pos="2226945" algn="l"/>
                <a:tab pos="2692400" algn="l"/>
                <a:tab pos="3124835" algn="l"/>
              </a:tabLst>
            </a:pPr>
            <a:r>
              <a:rPr sz="2000" b="1" spc="-35" dirty="0">
                <a:solidFill>
                  <a:prstClr val="black"/>
                </a:solidFill>
                <a:latin typeface="Arial"/>
                <a:cs typeface="Arial"/>
              </a:rPr>
              <a:t>т</a:t>
            </a:r>
            <a:r>
              <a:rPr sz="2000" b="1" dirty="0">
                <a:solidFill>
                  <a:prstClr val="black"/>
                </a:solidFill>
                <a:latin typeface="Arial"/>
                <a:cs typeface="Arial"/>
              </a:rPr>
              <a:t>р</a:t>
            </a:r>
            <a:r>
              <a:rPr sz="2000" b="1" spc="-25" dirty="0">
                <a:solidFill>
                  <a:prstClr val="black"/>
                </a:solidFill>
                <a:latin typeface="Arial"/>
                <a:cs typeface="Arial"/>
              </a:rPr>
              <a:t>е</a:t>
            </a:r>
            <a:r>
              <a:rPr sz="2000" b="1" dirty="0">
                <a:solidFill>
                  <a:prstClr val="black"/>
                </a:solidFill>
                <a:latin typeface="Arial"/>
                <a:cs typeface="Arial"/>
              </a:rPr>
              <a:t>бо</a:t>
            </a:r>
            <a:r>
              <a:rPr sz="2000" b="1" spc="-25" dirty="0">
                <a:solidFill>
                  <a:prstClr val="black"/>
                </a:solidFill>
                <a:latin typeface="Arial"/>
                <a:cs typeface="Arial"/>
              </a:rPr>
              <a:t>в</a:t>
            </a:r>
            <a:r>
              <a:rPr sz="2000" b="1" spc="-10" dirty="0">
                <a:solidFill>
                  <a:prstClr val="black"/>
                </a:solidFill>
                <a:latin typeface="Arial"/>
                <a:cs typeface="Arial"/>
              </a:rPr>
              <a:t>а</a:t>
            </a:r>
            <a:r>
              <a:rPr sz="2000" b="1" dirty="0">
                <a:solidFill>
                  <a:prstClr val="black"/>
                </a:solidFill>
                <a:latin typeface="Arial"/>
                <a:cs typeface="Arial"/>
              </a:rPr>
              <a:t>ния		</a:t>
            </a:r>
            <a:r>
              <a:rPr sz="2000" b="1" spc="-20" dirty="0">
                <a:solidFill>
                  <a:prstClr val="black"/>
                </a:solidFill>
                <a:latin typeface="Arial"/>
                <a:cs typeface="Arial"/>
              </a:rPr>
              <a:t>в</a:t>
            </a:r>
            <a:r>
              <a:rPr sz="2000" b="1" spc="-40" dirty="0">
                <a:solidFill>
                  <a:prstClr val="black"/>
                </a:solidFill>
                <a:latin typeface="Arial"/>
                <a:cs typeface="Arial"/>
              </a:rPr>
              <a:t>л</a:t>
            </a:r>
            <a:r>
              <a:rPr sz="2000" b="1" dirty="0">
                <a:solidFill>
                  <a:prstClr val="black"/>
                </a:solidFill>
                <a:latin typeface="Arial"/>
                <a:cs typeface="Arial"/>
              </a:rPr>
              <a:t>е</a:t>
            </a:r>
            <a:r>
              <a:rPr sz="2000" b="1" spc="5" dirty="0">
                <a:solidFill>
                  <a:prstClr val="black"/>
                </a:solidFill>
                <a:latin typeface="Arial"/>
                <a:cs typeface="Arial"/>
              </a:rPr>
              <a:t>к</a:t>
            </a:r>
            <a:r>
              <a:rPr sz="2000" b="1" spc="10" dirty="0">
                <a:solidFill>
                  <a:prstClr val="black"/>
                </a:solidFill>
                <a:latin typeface="Arial"/>
                <a:cs typeface="Arial"/>
              </a:rPr>
              <a:t>у</a:t>
            </a:r>
            <a:r>
              <a:rPr sz="2000" b="1" dirty="0">
                <a:solidFill>
                  <a:prstClr val="black"/>
                </a:solidFill>
                <a:latin typeface="Arial"/>
                <a:cs typeface="Arial"/>
              </a:rPr>
              <a:t>т	</a:t>
            </a:r>
            <a:r>
              <a:rPr sz="2000" spc="-10" dirty="0">
                <a:solidFill>
                  <a:prstClr val="black"/>
                </a:solidFill>
                <a:latin typeface="Arial"/>
                <a:cs typeface="Arial"/>
              </a:rPr>
              <a:t>з</a:t>
            </a:r>
            <a:r>
              <a:rPr sz="2000" dirty="0">
                <a:solidFill>
                  <a:prstClr val="black"/>
                </a:solidFill>
                <a:latin typeface="Arial"/>
                <a:cs typeface="Arial"/>
              </a:rPr>
              <a:t>а	</a:t>
            </a:r>
            <a:r>
              <a:rPr sz="2000" spc="25" dirty="0">
                <a:solidFill>
                  <a:prstClr val="black"/>
                </a:solidFill>
                <a:latin typeface="Arial"/>
                <a:cs typeface="Arial"/>
              </a:rPr>
              <a:t>с</a:t>
            </a:r>
            <a:r>
              <a:rPr sz="2000" dirty="0">
                <a:solidFill>
                  <a:prstClr val="black"/>
                </a:solidFill>
                <a:latin typeface="Arial"/>
                <a:cs typeface="Arial"/>
              </a:rPr>
              <a:t>обой за</a:t>
            </a:r>
            <a:r>
              <a:rPr sz="2000" spc="15" dirty="0">
                <a:solidFill>
                  <a:prstClr val="black"/>
                </a:solidFill>
                <a:latin typeface="Arial"/>
                <a:cs typeface="Arial"/>
              </a:rPr>
              <a:t>к</a:t>
            </a:r>
            <a:r>
              <a:rPr sz="2000" dirty="0">
                <a:solidFill>
                  <a:prstClr val="black"/>
                </a:solidFill>
                <a:latin typeface="Arial"/>
                <a:cs typeface="Arial"/>
              </a:rPr>
              <a:t>у</a:t>
            </a:r>
            <a:r>
              <a:rPr sz="2000" spc="-15" dirty="0">
                <a:solidFill>
                  <a:prstClr val="black"/>
                </a:solidFill>
                <a:latin typeface="Arial"/>
                <a:cs typeface="Arial"/>
              </a:rPr>
              <a:t>п</a:t>
            </a:r>
            <a:r>
              <a:rPr sz="2000" dirty="0">
                <a:solidFill>
                  <a:prstClr val="black"/>
                </a:solidFill>
                <a:latin typeface="Arial"/>
                <a:cs typeface="Arial"/>
              </a:rPr>
              <a:t>ки,	</a:t>
            </a:r>
            <a:r>
              <a:rPr sz="2000" b="1" spc="-25" dirty="0">
                <a:solidFill>
                  <a:prstClr val="black"/>
                </a:solidFill>
                <a:latin typeface="Arial"/>
                <a:cs typeface="Arial"/>
              </a:rPr>
              <a:t>з</a:t>
            </a:r>
            <a:r>
              <a:rPr sz="2000" b="1" dirty="0">
                <a:solidFill>
                  <a:prstClr val="black"/>
                </a:solidFill>
                <a:latin typeface="Arial"/>
                <a:cs typeface="Arial"/>
              </a:rPr>
              <a:t>а	</a:t>
            </a:r>
            <a:r>
              <a:rPr sz="2000" b="1" spc="-10" dirty="0">
                <a:solidFill>
                  <a:prstClr val="black"/>
                </a:solidFill>
                <a:latin typeface="Arial"/>
                <a:cs typeface="Arial"/>
              </a:rPr>
              <a:t>и</a:t>
            </a:r>
            <a:r>
              <a:rPr sz="2000" b="1" dirty="0">
                <a:solidFill>
                  <a:prstClr val="black"/>
                </a:solidFill>
                <a:latin typeface="Arial"/>
                <a:cs typeface="Arial"/>
              </a:rPr>
              <a:t>с</a:t>
            </a:r>
            <a:r>
              <a:rPr sz="2000" b="1" spc="30" dirty="0">
                <a:solidFill>
                  <a:prstClr val="black"/>
                </a:solidFill>
                <a:latin typeface="Arial"/>
                <a:cs typeface="Arial"/>
              </a:rPr>
              <a:t>к</a:t>
            </a:r>
            <a:r>
              <a:rPr sz="2000" b="1" dirty="0">
                <a:solidFill>
                  <a:prstClr val="black"/>
                </a:solidFill>
                <a:latin typeface="Arial"/>
                <a:cs typeface="Arial"/>
              </a:rPr>
              <a:t>л</a:t>
            </a:r>
            <a:r>
              <a:rPr sz="2000" b="1" spc="-70" dirty="0">
                <a:solidFill>
                  <a:prstClr val="black"/>
                </a:solidFill>
                <a:latin typeface="Arial"/>
                <a:cs typeface="Arial"/>
              </a:rPr>
              <a:t>ю</a:t>
            </a:r>
            <a:r>
              <a:rPr sz="2000" b="1" spc="-15" dirty="0">
                <a:solidFill>
                  <a:prstClr val="black"/>
                </a:solidFill>
                <a:latin typeface="Arial"/>
                <a:cs typeface="Arial"/>
              </a:rPr>
              <a:t>ч</a:t>
            </a:r>
            <a:r>
              <a:rPr sz="2000" b="1" dirty="0">
                <a:solidFill>
                  <a:prstClr val="black"/>
                </a:solidFill>
                <a:latin typeface="Arial"/>
                <a:cs typeface="Arial"/>
              </a:rPr>
              <a:t>е</a:t>
            </a:r>
            <a:r>
              <a:rPr sz="2000" b="1" spc="-10" dirty="0">
                <a:solidFill>
                  <a:prstClr val="black"/>
                </a:solidFill>
                <a:latin typeface="Arial"/>
                <a:cs typeface="Arial"/>
              </a:rPr>
              <a:t>н</a:t>
            </a:r>
            <a:r>
              <a:rPr sz="2000" b="1" dirty="0">
                <a:solidFill>
                  <a:prstClr val="black"/>
                </a:solidFill>
                <a:latin typeface="Arial"/>
                <a:cs typeface="Arial"/>
              </a:rPr>
              <a:t>и</a:t>
            </a:r>
            <a:r>
              <a:rPr sz="2000" b="1" spc="-30" dirty="0">
                <a:solidFill>
                  <a:prstClr val="black"/>
                </a:solidFill>
                <a:latin typeface="Arial"/>
                <a:cs typeface="Arial"/>
              </a:rPr>
              <a:t>е</a:t>
            </a:r>
            <a:r>
              <a:rPr sz="2000" b="1" dirty="0">
                <a:solidFill>
                  <a:prstClr val="black"/>
                </a:solidFill>
                <a:latin typeface="Arial"/>
                <a:cs typeface="Arial"/>
              </a:rPr>
              <a:t>м</a:t>
            </a:r>
            <a:endParaRPr sz="2000">
              <a:solidFill>
                <a:prstClr val="black"/>
              </a:solidFill>
              <a:latin typeface="Arial"/>
              <a:cs typeface="Arial"/>
            </a:endParaRPr>
          </a:p>
        </p:txBody>
      </p:sp>
      <p:sp>
        <p:nvSpPr>
          <p:cNvPr id="9" name="object 9"/>
          <p:cNvSpPr txBox="1"/>
          <p:nvPr/>
        </p:nvSpPr>
        <p:spPr>
          <a:xfrm>
            <a:off x="7547229" y="2290461"/>
            <a:ext cx="1520190" cy="584835"/>
          </a:xfrm>
          <a:prstGeom prst="rect">
            <a:avLst/>
          </a:prstGeom>
        </p:spPr>
        <p:txBody>
          <a:bodyPr vert="horz" wrap="square" lIns="0" tIns="0" rIns="0" bIns="0" rtlCol="0">
            <a:spAutoFit/>
          </a:bodyPr>
          <a:lstStyle/>
          <a:p>
            <a:pPr marL="12700"/>
            <a:r>
              <a:rPr sz="2000" dirty="0">
                <a:solidFill>
                  <a:prstClr val="black"/>
                </a:solidFill>
                <a:latin typeface="Arial"/>
                <a:cs typeface="Arial"/>
              </a:rPr>
              <a:t>огр</a:t>
            </a:r>
            <a:r>
              <a:rPr sz="2000" spc="-10" dirty="0">
                <a:solidFill>
                  <a:prstClr val="black"/>
                </a:solidFill>
                <a:latin typeface="Arial"/>
                <a:cs typeface="Arial"/>
              </a:rPr>
              <a:t>а</a:t>
            </a:r>
            <a:r>
              <a:rPr sz="2000" dirty="0">
                <a:solidFill>
                  <a:prstClr val="black"/>
                </a:solidFill>
                <a:latin typeface="Arial"/>
                <a:cs typeface="Arial"/>
              </a:rPr>
              <a:t>н</a:t>
            </a:r>
            <a:r>
              <a:rPr sz="2000" spc="-20" dirty="0">
                <a:solidFill>
                  <a:prstClr val="black"/>
                </a:solidFill>
                <a:latin typeface="Arial"/>
                <a:cs typeface="Arial"/>
              </a:rPr>
              <a:t>и</a:t>
            </a:r>
            <a:r>
              <a:rPr sz="2000" dirty="0">
                <a:solidFill>
                  <a:prstClr val="black"/>
                </a:solidFill>
                <a:latin typeface="Arial"/>
                <a:cs typeface="Arial"/>
              </a:rPr>
              <a:t>че</a:t>
            </a:r>
            <a:r>
              <a:rPr sz="2000" spc="-15" dirty="0">
                <a:solidFill>
                  <a:prstClr val="black"/>
                </a:solidFill>
                <a:latin typeface="Arial"/>
                <a:cs typeface="Arial"/>
              </a:rPr>
              <a:t>н</a:t>
            </a:r>
            <a:r>
              <a:rPr sz="2000" dirty="0">
                <a:solidFill>
                  <a:prstClr val="black"/>
                </a:solidFill>
                <a:latin typeface="Arial"/>
                <a:cs typeface="Arial"/>
              </a:rPr>
              <a:t>ие</a:t>
            </a:r>
            <a:endParaRPr sz="2000">
              <a:solidFill>
                <a:prstClr val="black"/>
              </a:solidFill>
              <a:latin typeface="Arial"/>
              <a:cs typeface="Arial"/>
            </a:endParaRPr>
          </a:p>
          <a:p>
            <a:pPr marL="408305"/>
            <a:r>
              <a:rPr sz="2000" b="1" dirty="0">
                <a:solidFill>
                  <a:prstClr val="black"/>
                </a:solidFill>
                <a:latin typeface="Arial"/>
                <a:cs typeface="Arial"/>
              </a:rPr>
              <a:t>с</a:t>
            </a:r>
            <a:r>
              <a:rPr sz="2000" b="1" spc="-10" dirty="0">
                <a:solidFill>
                  <a:prstClr val="black"/>
                </a:solidFill>
                <a:latin typeface="Arial"/>
                <a:cs typeface="Arial"/>
              </a:rPr>
              <a:t>л</a:t>
            </a:r>
            <a:r>
              <a:rPr sz="2000" b="1" spc="-35" dirty="0">
                <a:solidFill>
                  <a:prstClr val="black"/>
                </a:solidFill>
                <a:latin typeface="Arial"/>
                <a:cs typeface="Arial"/>
              </a:rPr>
              <a:t>у</a:t>
            </a:r>
            <a:r>
              <a:rPr sz="2000" b="1" dirty="0">
                <a:solidFill>
                  <a:prstClr val="black"/>
                </a:solidFill>
                <a:latin typeface="Arial"/>
                <a:cs typeface="Arial"/>
              </a:rPr>
              <a:t>чае</a:t>
            </a:r>
            <a:r>
              <a:rPr sz="2000" b="1" spc="5" dirty="0">
                <a:solidFill>
                  <a:prstClr val="black"/>
                </a:solidFill>
                <a:latin typeface="Arial"/>
                <a:cs typeface="Arial"/>
              </a:rPr>
              <a:t>в</a:t>
            </a:r>
            <a:r>
              <a:rPr sz="2000" dirty="0">
                <a:solidFill>
                  <a:prstClr val="black"/>
                </a:solidFill>
                <a:latin typeface="Arial"/>
                <a:cs typeface="Arial"/>
              </a:rPr>
              <a:t>,</a:t>
            </a:r>
            <a:endParaRPr sz="2000">
              <a:solidFill>
                <a:prstClr val="black"/>
              </a:solidFill>
              <a:latin typeface="Arial"/>
              <a:cs typeface="Arial"/>
            </a:endParaRPr>
          </a:p>
        </p:txBody>
      </p:sp>
      <p:sp>
        <p:nvSpPr>
          <p:cNvPr id="10" name="object 10"/>
          <p:cNvSpPr txBox="1"/>
          <p:nvPr/>
        </p:nvSpPr>
        <p:spPr>
          <a:xfrm>
            <a:off x="113792" y="2900061"/>
            <a:ext cx="8952230" cy="890269"/>
          </a:xfrm>
          <a:prstGeom prst="rect">
            <a:avLst/>
          </a:prstGeom>
        </p:spPr>
        <p:txBody>
          <a:bodyPr vert="horz" wrap="square" lIns="0" tIns="0" rIns="0" bIns="0" rtlCol="0">
            <a:spAutoFit/>
          </a:bodyPr>
          <a:lstStyle/>
          <a:p>
            <a:pPr marL="12700" marR="5080" algn="just"/>
            <a:r>
              <a:rPr sz="2000" spc="-10" dirty="0">
                <a:solidFill>
                  <a:prstClr val="black"/>
                </a:solidFill>
                <a:latin typeface="Arial"/>
                <a:cs typeface="Arial"/>
              </a:rPr>
              <a:t>п</a:t>
            </a:r>
            <a:r>
              <a:rPr sz="2000" dirty="0">
                <a:solidFill>
                  <a:prstClr val="black"/>
                </a:solidFill>
                <a:latin typeface="Arial"/>
                <a:cs typeface="Arial"/>
              </a:rPr>
              <a:t>р</a:t>
            </a:r>
            <a:r>
              <a:rPr sz="2000" spc="-45" dirty="0">
                <a:solidFill>
                  <a:prstClr val="black"/>
                </a:solidFill>
                <a:latin typeface="Arial"/>
                <a:cs typeface="Arial"/>
              </a:rPr>
              <a:t>е</a:t>
            </a:r>
            <a:r>
              <a:rPr sz="2000" dirty="0">
                <a:solidFill>
                  <a:prstClr val="black"/>
                </a:solidFill>
                <a:latin typeface="Arial"/>
                <a:cs typeface="Arial"/>
              </a:rPr>
              <a:t>д</a:t>
            </a:r>
            <a:r>
              <a:rPr sz="2000" spc="-35" dirty="0">
                <a:solidFill>
                  <a:prstClr val="black"/>
                </a:solidFill>
                <a:latin typeface="Arial"/>
                <a:cs typeface="Arial"/>
              </a:rPr>
              <a:t>у</a:t>
            </a:r>
            <a:r>
              <a:rPr sz="2000" dirty="0">
                <a:solidFill>
                  <a:prstClr val="black"/>
                </a:solidFill>
                <a:latin typeface="Arial"/>
                <a:cs typeface="Arial"/>
              </a:rPr>
              <a:t>с</a:t>
            </a:r>
            <a:r>
              <a:rPr sz="2000" spc="5" dirty="0">
                <a:solidFill>
                  <a:prstClr val="black"/>
                </a:solidFill>
                <a:latin typeface="Arial"/>
                <a:cs typeface="Arial"/>
              </a:rPr>
              <a:t>м</a:t>
            </a:r>
            <a:r>
              <a:rPr sz="2000" spc="-50" dirty="0">
                <a:solidFill>
                  <a:prstClr val="black"/>
                </a:solidFill>
                <a:latin typeface="Arial"/>
                <a:cs typeface="Arial"/>
              </a:rPr>
              <a:t>о</a:t>
            </a:r>
            <a:r>
              <a:rPr sz="2000" dirty="0">
                <a:solidFill>
                  <a:prstClr val="black"/>
                </a:solidFill>
                <a:latin typeface="Arial"/>
                <a:cs typeface="Arial"/>
              </a:rPr>
              <a:t>тр</a:t>
            </a:r>
            <a:r>
              <a:rPr sz="2000" spc="-15" dirty="0">
                <a:solidFill>
                  <a:prstClr val="black"/>
                </a:solidFill>
                <a:latin typeface="Arial"/>
                <a:cs typeface="Arial"/>
              </a:rPr>
              <a:t>е</a:t>
            </a:r>
            <a:r>
              <a:rPr sz="2000" dirty="0">
                <a:solidFill>
                  <a:prstClr val="black"/>
                </a:solidFill>
                <a:latin typeface="Arial"/>
                <a:cs typeface="Arial"/>
              </a:rPr>
              <a:t>нных</a:t>
            </a:r>
            <a:r>
              <a:rPr sz="2000" spc="250" dirty="0">
                <a:solidFill>
                  <a:prstClr val="black"/>
                </a:solidFill>
                <a:latin typeface="Arial"/>
                <a:cs typeface="Arial"/>
              </a:rPr>
              <a:t> </a:t>
            </a:r>
            <a:r>
              <a:rPr sz="2000" dirty="0">
                <a:solidFill>
                  <a:prstClr val="black"/>
                </a:solidFill>
                <a:latin typeface="Arial"/>
                <a:cs typeface="Arial"/>
              </a:rPr>
              <a:t>з</a:t>
            </a:r>
            <a:r>
              <a:rPr sz="2000" spc="-10" dirty="0">
                <a:solidFill>
                  <a:prstClr val="black"/>
                </a:solidFill>
                <a:latin typeface="Arial"/>
                <a:cs typeface="Arial"/>
              </a:rPr>
              <a:t>а</a:t>
            </a:r>
            <a:r>
              <a:rPr sz="2000" spc="20" dirty="0">
                <a:solidFill>
                  <a:prstClr val="black"/>
                </a:solidFill>
                <a:latin typeface="Arial"/>
                <a:cs typeface="Arial"/>
              </a:rPr>
              <a:t>к</a:t>
            </a:r>
            <a:r>
              <a:rPr sz="2000" dirty="0">
                <a:solidFill>
                  <a:prstClr val="black"/>
                </a:solidFill>
                <a:latin typeface="Arial"/>
                <a:cs typeface="Arial"/>
              </a:rPr>
              <a:t>он</a:t>
            </a:r>
            <a:r>
              <a:rPr sz="2000" spc="-60" dirty="0">
                <a:solidFill>
                  <a:prstClr val="black"/>
                </a:solidFill>
                <a:latin typeface="Arial"/>
                <a:cs typeface="Arial"/>
              </a:rPr>
              <a:t>о</a:t>
            </a:r>
            <a:r>
              <a:rPr sz="2000" dirty="0">
                <a:solidFill>
                  <a:prstClr val="black"/>
                </a:solidFill>
                <a:latin typeface="Arial"/>
                <a:cs typeface="Arial"/>
              </a:rPr>
              <a:t>д</a:t>
            </a:r>
            <a:r>
              <a:rPr sz="2000" spc="-50" dirty="0">
                <a:solidFill>
                  <a:prstClr val="black"/>
                </a:solidFill>
                <a:latin typeface="Arial"/>
                <a:cs typeface="Arial"/>
              </a:rPr>
              <a:t>а</a:t>
            </a:r>
            <a:r>
              <a:rPr sz="2000" spc="-30" dirty="0">
                <a:solidFill>
                  <a:prstClr val="black"/>
                </a:solidFill>
                <a:latin typeface="Arial"/>
                <a:cs typeface="Arial"/>
              </a:rPr>
              <a:t>т</a:t>
            </a:r>
            <a:r>
              <a:rPr sz="2000" spc="-75" dirty="0">
                <a:solidFill>
                  <a:prstClr val="black"/>
                </a:solidFill>
                <a:latin typeface="Arial"/>
                <a:cs typeface="Arial"/>
              </a:rPr>
              <a:t>е</a:t>
            </a:r>
            <a:r>
              <a:rPr sz="2000" dirty="0">
                <a:solidFill>
                  <a:prstClr val="black"/>
                </a:solidFill>
                <a:latin typeface="Arial"/>
                <a:cs typeface="Arial"/>
              </a:rPr>
              <a:t>льст</a:t>
            </a:r>
            <a:r>
              <a:rPr sz="2000" spc="-40" dirty="0">
                <a:solidFill>
                  <a:prstClr val="black"/>
                </a:solidFill>
                <a:latin typeface="Arial"/>
                <a:cs typeface="Arial"/>
              </a:rPr>
              <a:t>в</a:t>
            </a:r>
            <a:r>
              <a:rPr sz="2000" dirty="0">
                <a:solidFill>
                  <a:prstClr val="black"/>
                </a:solidFill>
                <a:latin typeface="Arial"/>
                <a:cs typeface="Arial"/>
              </a:rPr>
              <a:t>ом</a:t>
            </a:r>
            <a:r>
              <a:rPr sz="2000" spc="265" dirty="0">
                <a:solidFill>
                  <a:prstClr val="black"/>
                </a:solidFill>
                <a:latin typeface="Arial"/>
                <a:cs typeface="Arial"/>
              </a:rPr>
              <a:t> </a:t>
            </a:r>
            <a:r>
              <a:rPr sz="2000" spc="-30" dirty="0">
                <a:solidFill>
                  <a:prstClr val="black"/>
                </a:solidFill>
                <a:latin typeface="Arial"/>
                <a:cs typeface="Arial"/>
              </a:rPr>
              <a:t>Р</a:t>
            </a:r>
            <a:r>
              <a:rPr sz="2000" dirty="0">
                <a:solidFill>
                  <a:prstClr val="black"/>
                </a:solidFill>
                <a:latin typeface="Arial"/>
                <a:cs typeface="Arial"/>
              </a:rPr>
              <a:t>Ф</a:t>
            </a:r>
            <a:r>
              <a:rPr sz="2000" spc="270" dirty="0">
                <a:solidFill>
                  <a:prstClr val="black"/>
                </a:solidFill>
                <a:latin typeface="Arial"/>
                <a:cs typeface="Arial"/>
              </a:rPr>
              <a:t> </a:t>
            </a:r>
            <a:r>
              <a:rPr sz="2000" dirty="0">
                <a:solidFill>
                  <a:prstClr val="black"/>
                </a:solidFill>
                <a:latin typeface="Arial"/>
                <a:cs typeface="Arial"/>
              </a:rPr>
              <a:t>о</a:t>
            </a:r>
            <a:r>
              <a:rPr sz="2000" spc="270" dirty="0">
                <a:solidFill>
                  <a:prstClr val="black"/>
                </a:solidFill>
                <a:latin typeface="Arial"/>
                <a:cs typeface="Arial"/>
              </a:rPr>
              <a:t> </a:t>
            </a:r>
            <a:r>
              <a:rPr sz="2000" spc="-30" dirty="0">
                <a:solidFill>
                  <a:prstClr val="black"/>
                </a:solidFill>
                <a:latin typeface="Arial"/>
                <a:cs typeface="Arial"/>
              </a:rPr>
              <a:t>К</a:t>
            </a:r>
            <a:r>
              <a:rPr sz="2000" spc="-10" dirty="0">
                <a:solidFill>
                  <a:prstClr val="black"/>
                </a:solidFill>
                <a:latin typeface="Arial"/>
                <a:cs typeface="Arial"/>
              </a:rPr>
              <a:t>С</a:t>
            </a:r>
            <a:r>
              <a:rPr sz="2000" dirty="0">
                <a:solidFill>
                  <a:prstClr val="black"/>
                </a:solidFill>
                <a:latin typeface="Arial"/>
                <a:cs typeface="Arial"/>
              </a:rPr>
              <a:t>,</a:t>
            </a:r>
            <a:r>
              <a:rPr sz="2000" spc="250" dirty="0">
                <a:solidFill>
                  <a:prstClr val="black"/>
                </a:solidFill>
                <a:latin typeface="Arial"/>
                <a:cs typeface="Arial"/>
              </a:rPr>
              <a:t> </a:t>
            </a:r>
            <a:r>
              <a:rPr sz="2000" b="1" spc="-10" dirty="0">
                <a:solidFill>
                  <a:prstClr val="black"/>
                </a:solidFill>
                <a:latin typeface="Arial"/>
                <a:cs typeface="Arial"/>
              </a:rPr>
              <a:t>и</a:t>
            </a:r>
            <a:r>
              <a:rPr sz="2000" b="1" dirty="0">
                <a:solidFill>
                  <a:prstClr val="black"/>
                </a:solidFill>
                <a:latin typeface="Arial"/>
                <a:cs typeface="Arial"/>
              </a:rPr>
              <a:t>ли</a:t>
            </a:r>
            <a:r>
              <a:rPr sz="2000" b="1" spc="260" dirty="0">
                <a:solidFill>
                  <a:prstClr val="black"/>
                </a:solidFill>
                <a:latin typeface="Arial"/>
                <a:cs typeface="Arial"/>
              </a:rPr>
              <a:t> </a:t>
            </a:r>
            <a:r>
              <a:rPr sz="2000" b="1" spc="-10" dirty="0">
                <a:solidFill>
                  <a:prstClr val="black"/>
                </a:solidFill>
                <a:latin typeface="Arial"/>
                <a:cs typeface="Arial"/>
              </a:rPr>
              <a:t>в</a:t>
            </a:r>
            <a:r>
              <a:rPr sz="2000" b="1" spc="25" dirty="0">
                <a:solidFill>
                  <a:prstClr val="black"/>
                </a:solidFill>
                <a:latin typeface="Arial"/>
                <a:cs typeface="Arial"/>
              </a:rPr>
              <a:t>к</a:t>
            </a:r>
            <a:r>
              <a:rPr sz="2000" b="1" dirty="0">
                <a:solidFill>
                  <a:prstClr val="black"/>
                </a:solidFill>
                <a:latin typeface="Arial"/>
                <a:cs typeface="Arial"/>
              </a:rPr>
              <a:t>л</a:t>
            </a:r>
            <a:r>
              <a:rPr sz="2000" b="1" spc="-70" dirty="0">
                <a:solidFill>
                  <a:prstClr val="black"/>
                </a:solidFill>
                <a:latin typeface="Arial"/>
                <a:cs typeface="Arial"/>
              </a:rPr>
              <a:t>ю</a:t>
            </a:r>
            <a:r>
              <a:rPr sz="2000" b="1" spc="-15" dirty="0">
                <a:solidFill>
                  <a:prstClr val="black"/>
                </a:solidFill>
                <a:latin typeface="Arial"/>
                <a:cs typeface="Arial"/>
              </a:rPr>
              <a:t>ч</a:t>
            </a:r>
            <a:r>
              <a:rPr sz="2000" b="1" dirty="0">
                <a:solidFill>
                  <a:prstClr val="black"/>
                </a:solidFill>
                <a:latin typeface="Arial"/>
                <a:cs typeface="Arial"/>
              </a:rPr>
              <a:t>е</a:t>
            </a:r>
            <a:r>
              <a:rPr sz="2000" b="1" spc="-10" dirty="0">
                <a:solidFill>
                  <a:prstClr val="black"/>
                </a:solidFill>
                <a:latin typeface="Arial"/>
                <a:cs typeface="Arial"/>
              </a:rPr>
              <a:t>н</a:t>
            </a:r>
            <a:r>
              <a:rPr sz="2000" b="1" dirty="0">
                <a:solidFill>
                  <a:prstClr val="black"/>
                </a:solidFill>
                <a:latin typeface="Arial"/>
                <a:cs typeface="Arial"/>
              </a:rPr>
              <a:t>ие</a:t>
            </a:r>
            <a:r>
              <a:rPr sz="2000" b="1" spc="265" dirty="0">
                <a:solidFill>
                  <a:prstClr val="black"/>
                </a:solidFill>
                <a:latin typeface="Arial"/>
                <a:cs typeface="Arial"/>
              </a:rPr>
              <a:t> </a:t>
            </a:r>
            <a:r>
              <a:rPr sz="2000" dirty="0">
                <a:solidFill>
                  <a:prstClr val="black"/>
                </a:solidFill>
                <a:latin typeface="Arial"/>
                <a:cs typeface="Arial"/>
              </a:rPr>
              <a:t>в</a:t>
            </a:r>
            <a:r>
              <a:rPr sz="2000" spc="250" dirty="0">
                <a:solidFill>
                  <a:prstClr val="black"/>
                </a:solidFill>
                <a:latin typeface="Arial"/>
                <a:cs typeface="Arial"/>
              </a:rPr>
              <a:t> </a:t>
            </a:r>
            <a:r>
              <a:rPr sz="2000" spc="25" dirty="0">
                <a:solidFill>
                  <a:prstClr val="black"/>
                </a:solidFill>
                <a:latin typeface="Arial"/>
                <a:cs typeface="Arial"/>
              </a:rPr>
              <a:t>с</a:t>
            </a:r>
            <a:r>
              <a:rPr sz="2000" spc="-10" dirty="0">
                <a:solidFill>
                  <a:prstClr val="black"/>
                </a:solidFill>
                <a:latin typeface="Arial"/>
                <a:cs typeface="Arial"/>
              </a:rPr>
              <a:t>о</a:t>
            </a:r>
            <a:r>
              <a:rPr sz="2000" dirty="0">
                <a:solidFill>
                  <a:prstClr val="black"/>
                </a:solidFill>
                <a:latin typeface="Arial"/>
                <a:cs typeface="Arial"/>
              </a:rPr>
              <a:t>с</a:t>
            </a:r>
            <a:r>
              <a:rPr sz="2000" spc="-25" dirty="0">
                <a:solidFill>
                  <a:prstClr val="black"/>
                </a:solidFill>
                <a:latin typeface="Arial"/>
                <a:cs typeface="Arial"/>
              </a:rPr>
              <a:t>т</a:t>
            </a:r>
            <a:r>
              <a:rPr sz="2000" dirty="0">
                <a:solidFill>
                  <a:prstClr val="black"/>
                </a:solidFill>
                <a:latin typeface="Arial"/>
                <a:cs typeface="Arial"/>
              </a:rPr>
              <a:t>ав </a:t>
            </a:r>
            <a:r>
              <a:rPr sz="2000" spc="-50" dirty="0">
                <a:solidFill>
                  <a:prstClr val="black"/>
                </a:solidFill>
                <a:latin typeface="Arial"/>
                <a:cs typeface="Arial"/>
              </a:rPr>
              <a:t>о</a:t>
            </a:r>
            <a:r>
              <a:rPr sz="2000" dirty="0">
                <a:solidFill>
                  <a:prstClr val="black"/>
                </a:solidFill>
                <a:latin typeface="Arial"/>
                <a:cs typeface="Arial"/>
              </a:rPr>
              <a:t>д</a:t>
            </a:r>
            <a:r>
              <a:rPr sz="2000" spc="-10" dirty="0">
                <a:solidFill>
                  <a:prstClr val="black"/>
                </a:solidFill>
                <a:latin typeface="Arial"/>
                <a:cs typeface="Arial"/>
              </a:rPr>
              <a:t>н</a:t>
            </a:r>
            <a:r>
              <a:rPr sz="2000" dirty="0">
                <a:solidFill>
                  <a:prstClr val="black"/>
                </a:solidFill>
                <a:latin typeface="Arial"/>
                <a:cs typeface="Arial"/>
              </a:rPr>
              <a:t>о</a:t>
            </a:r>
            <a:r>
              <a:rPr sz="2000" spc="-50" dirty="0">
                <a:solidFill>
                  <a:prstClr val="black"/>
                </a:solidFill>
                <a:latin typeface="Arial"/>
                <a:cs typeface="Arial"/>
              </a:rPr>
              <a:t>г</a:t>
            </a:r>
            <a:r>
              <a:rPr sz="2000" dirty="0">
                <a:solidFill>
                  <a:prstClr val="black"/>
                </a:solidFill>
                <a:latin typeface="Arial"/>
                <a:cs typeface="Arial"/>
              </a:rPr>
              <a:t>о </a:t>
            </a:r>
            <a:r>
              <a:rPr sz="2000" spc="5" dirty="0">
                <a:solidFill>
                  <a:prstClr val="black"/>
                </a:solidFill>
                <a:latin typeface="Arial"/>
                <a:cs typeface="Arial"/>
              </a:rPr>
              <a:t> </a:t>
            </a:r>
            <a:r>
              <a:rPr sz="2000" spc="15" dirty="0">
                <a:solidFill>
                  <a:prstClr val="black"/>
                </a:solidFill>
                <a:latin typeface="Arial"/>
                <a:cs typeface="Arial"/>
              </a:rPr>
              <a:t>л</a:t>
            </a:r>
            <a:r>
              <a:rPr sz="2000" spc="-50" dirty="0">
                <a:solidFill>
                  <a:prstClr val="black"/>
                </a:solidFill>
                <a:latin typeface="Arial"/>
                <a:cs typeface="Arial"/>
              </a:rPr>
              <a:t>о</a:t>
            </a:r>
            <a:r>
              <a:rPr sz="2000" spc="-30" dirty="0">
                <a:solidFill>
                  <a:prstClr val="black"/>
                </a:solidFill>
                <a:latin typeface="Arial"/>
                <a:cs typeface="Arial"/>
              </a:rPr>
              <a:t>т</a:t>
            </a:r>
            <a:r>
              <a:rPr sz="2000" dirty="0">
                <a:solidFill>
                  <a:prstClr val="black"/>
                </a:solidFill>
                <a:latin typeface="Arial"/>
                <a:cs typeface="Arial"/>
              </a:rPr>
              <a:t>а,  о</a:t>
            </a:r>
            <a:r>
              <a:rPr sz="2000" spc="-70" dirty="0">
                <a:solidFill>
                  <a:prstClr val="black"/>
                </a:solidFill>
                <a:latin typeface="Arial"/>
                <a:cs typeface="Arial"/>
              </a:rPr>
              <a:t>б</a:t>
            </a:r>
            <a:r>
              <a:rPr sz="2000" dirty="0">
                <a:solidFill>
                  <a:prstClr val="black"/>
                </a:solidFill>
                <a:latin typeface="Arial"/>
                <a:cs typeface="Arial"/>
              </a:rPr>
              <a:t>ъе</a:t>
            </a:r>
            <a:r>
              <a:rPr sz="2000" spc="15" dirty="0">
                <a:solidFill>
                  <a:prstClr val="black"/>
                </a:solidFill>
                <a:latin typeface="Arial"/>
                <a:cs typeface="Arial"/>
              </a:rPr>
              <a:t>к</a:t>
            </a:r>
            <a:r>
              <a:rPr sz="2000" spc="-30" dirty="0">
                <a:solidFill>
                  <a:prstClr val="black"/>
                </a:solidFill>
                <a:latin typeface="Arial"/>
                <a:cs typeface="Arial"/>
              </a:rPr>
              <a:t>т</a:t>
            </a:r>
            <a:r>
              <a:rPr sz="2000" dirty="0">
                <a:solidFill>
                  <a:prstClr val="black"/>
                </a:solidFill>
                <a:latin typeface="Arial"/>
                <a:cs typeface="Arial"/>
              </a:rPr>
              <a:t>а </a:t>
            </a:r>
            <a:r>
              <a:rPr sz="2000" spc="5" dirty="0">
                <a:solidFill>
                  <a:prstClr val="black"/>
                </a:solidFill>
                <a:latin typeface="Arial"/>
                <a:cs typeface="Arial"/>
              </a:rPr>
              <a:t> </a:t>
            </a:r>
            <a:r>
              <a:rPr sz="2000" dirty="0">
                <a:solidFill>
                  <a:prstClr val="black"/>
                </a:solidFill>
                <a:latin typeface="Arial"/>
                <a:cs typeface="Arial"/>
              </a:rPr>
              <a:t>з</a:t>
            </a:r>
            <a:r>
              <a:rPr sz="2000" spc="-10" dirty="0">
                <a:solidFill>
                  <a:prstClr val="black"/>
                </a:solidFill>
                <a:latin typeface="Arial"/>
                <a:cs typeface="Arial"/>
              </a:rPr>
              <a:t>а</a:t>
            </a:r>
            <a:r>
              <a:rPr sz="2000" spc="20" dirty="0">
                <a:solidFill>
                  <a:prstClr val="black"/>
                </a:solidFill>
                <a:latin typeface="Arial"/>
                <a:cs typeface="Arial"/>
              </a:rPr>
              <a:t>к</a:t>
            </a:r>
            <a:r>
              <a:rPr sz="2000" dirty="0">
                <a:solidFill>
                  <a:prstClr val="black"/>
                </a:solidFill>
                <a:latin typeface="Arial"/>
                <a:cs typeface="Arial"/>
              </a:rPr>
              <a:t>у</a:t>
            </a:r>
            <a:r>
              <a:rPr sz="2000" spc="-15" dirty="0">
                <a:solidFill>
                  <a:prstClr val="black"/>
                </a:solidFill>
                <a:latin typeface="Arial"/>
                <a:cs typeface="Arial"/>
              </a:rPr>
              <a:t>п</a:t>
            </a:r>
            <a:r>
              <a:rPr sz="2000" dirty="0">
                <a:solidFill>
                  <a:prstClr val="black"/>
                </a:solidFill>
                <a:latin typeface="Arial"/>
                <a:cs typeface="Arial"/>
              </a:rPr>
              <a:t>ки </a:t>
            </a:r>
            <a:r>
              <a:rPr sz="2000" spc="10" dirty="0">
                <a:solidFill>
                  <a:prstClr val="black"/>
                </a:solidFill>
                <a:latin typeface="Arial"/>
                <a:cs typeface="Arial"/>
              </a:rPr>
              <a:t> </a:t>
            </a:r>
            <a:r>
              <a:rPr sz="2000" spc="-30" dirty="0">
                <a:solidFill>
                  <a:prstClr val="black"/>
                </a:solidFill>
                <a:latin typeface="Arial"/>
                <a:cs typeface="Arial"/>
              </a:rPr>
              <a:t>т</a:t>
            </a:r>
            <a:r>
              <a:rPr sz="2000" dirty="0">
                <a:solidFill>
                  <a:prstClr val="black"/>
                </a:solidFill>
                <a:latin typeface="Arial"/>
                <a:cs typeface="Arial"/>
              </a:rPr>
              <a:t>о</a:t>
            </a:r>
            <a:r>
              <a:rPr sz="2000" spc="-20" dirty="0">
                <a:solidFill>
                  <a:prstClr val="black"/>
                </a:solidFill>
                <a:latin typeface="Arial"/>
                <a:cs typeface="Arial"/>
              </a:rPr>
              <a:t>в</a:t>
            </a:r>
            <a:r>
              <a:rPr sz="2000" dirty="0">
                <a:solidFill>
                  <a:prstClr val="black"/>
                </a:solidFill>
                <a:latin typeface="Arial"/>
                <a:cs typeface="Arial"/>
              </a:rPr>
              <a:t>а</a:t>
            </a:r>
            <a:r>
              <a:rPr sz="2000" spc="-10" dirty="0">
                <a:solidFill>
                  <a:prstClr val="black"/>
                </a:solidFill>
                <a:latin typeface="Arial"/>
                <a:cs typeface="Arial"/>
              </a:rPr>
              <a:t>р</a:t>
            </a:r>
            <a:r>
              <a:rPr sz="2000" dirty="0">
                <a:solidFill>
                  <a:prstClr val="black"/>
                </a:solidFill>
                <a:latin typeface="Arial"/>
                <a:cs typeface="Arial"/>
              </a:rPr>
              <a:t>ов, </a:t>
            </a:r>
            <a:r>
              <a:rPr sz="2000" spc="15" dirty="0">
                <a:solidFill>
                  <a:prstClr val="black"/>
                </a:solidFill>
                <a:latin typeface="Arial"/>
                <a:cs typeface="Arial"/>
              </a:rPr>
              <a:t> </a:t>
            </a:r>
            <a:r>
              <a:rPr sz="2000" spc="-10" dirty="0">
                <a:solidFill>
                  <a:prstClr val="black"/>
                </a:solidFill>
                <a:latin typeface="Arial"/>
                <a:cs typeface="Arial"/>
              </a:rPr>
              <a:t>р</a:t>
            </a:r>
            <a:r>
              <a:rPr sz="2000" dirty="0">
                <a:solidFill>
                  <a:prstClr val="black"/>
                </a:solidFill>
                <a:latin typeface="Arial"/>
                <a:cs typeface="Arial"/>
              </a:rPr>
              <a:t>аб</a:t>
            </a:r>
            <a:r>
              <a:rPr sz="2000" spc="-40" dirty="0">
                <a:solidFill>
                  <a:prstClr val="black"/>
                </a:solidFill>
                <a:latin typeface="Arial"/>
                <a:cs typeface="Arial"/>
              </a:rPr>
              <a:t>о</a:t>
            </a:r>
            <a:r>
              <a:rPr sz="2000" spc="-225" dirty="0">
                <a:solidFill>
                  <a:prstClr val="black"/>
                </a:solidFill>
                <a:latin typeface="Arial"/>
                <a:cs typeface="Arial"/>
              </a:rPr>
              <a:t>т</a:t>
            </a:r>
            <a:r>
              <a:rPr sz="2000" dirty="0">
                <a:solidFill>
                  <a:prstClr val="black"/>
                </a:solidFill>
                <a:latin typeface="Arial"/>
                <a:cs typeface="Arial"/>
              </a:rPr>
              <a:t>, </a:t>
            </a:r>
            <a:r>
              <a:rPr sz="2000" spc="10" dirty="0">
                <a:solidFill>
                  <a:prstClr val="black"/>
                </a:solidFill>
                <a:latin typeface="Arial"/>
                <a:cs typeface="Arial"/>
              </a:rPr>
              <a:t> </a:t>
            </a:r>
            <a:r>
              <a:rPr sz="2000" spc="-45" dirty="0">
                <a:solidFill>
                  <a:prstClr val="black"/>
                </a:solidFill>
                <a:latin typeface="Arial"/>
                <a:cs typeface="Arial"/>
              </a:rPr>
              <a:t>у</a:t>
            </a:r>
            <a:r>
              <a:rPr sz="2000" dirty="0">
                <a:solidFill>
                  <a:prstClr val="black"/>
                </a:solidFill>
                <a:latin typeface="Arial"/>
                <a:cs typeface="Arial"/>
              </a:rPr>
              <a:t>слу</a:t>
            </a:r>
            <a:r>
              <a:rPr sz="2000" spc="-260" dirty="0">
                <a:solidFill>
                  <a:prstClr val="black"/>
                </a:solidFill>
                <a:latin typeface="Arial"/>
                <a:cs typeface="Arial"/>
              </a:rPr>
              <a:t>г</a:t>
            </a:r>
            <a:r>
              <a:rPr sz="2000" dirty="0">
                <a:solidFill>
                  <a:prstClr val="black"/>
                </a:solidFill>
                <a:latin typeface="Arial"/>
                <a:cs typeface="Arial"/>
              </a:rPr>
              <a:t>, </a:t>
            </a:r>
            <a:r>
              <a:rPr sz="2000" spc="25" dirty="0">
                <a:solidFill>
                  <a:prstClr val="black"/>
                </a:solidFill>
                <a:latin typeface="Arial"/>
                <a:cs typeface="Arial"/>
              </a:rPr>
              <a:t> </a:t>
            </a:r>
            <a:r>
              <a:rPr sz="2000" b="1" spc="-35" dirty="0">
                <a:solidFill>
                  <a:prstClr val="black"/>
                </a:solidFill>
                <a:latin typeface="Arial"/>
                <a:cs typeface="Arial"/>
              </a:rPr>
              <a:t>т</a:t>
            </a:r>
            <a:r>
              <a:rPr sz="2000" b="1" spc="-25" dirty="0">
                <a:solidFill>
                  <a:prstClr val="black"/>
                </a:solidFill>
                <a:latin typeface="Arial"/>
                <a:cs typeface="Arial"/>
              </a:rPr>
              <a:t>е</a:t>
            </a:r>
            <a:r>
              <a:rPr sz="2000" b="1" dirty="0">
                <a:solidFill>
                  <a:prstClr val="black"/>
                </a:solidFill>
                <a:latin typeface="Arial"/>
                <a:cs typeface="Arial"/>
              </a:rPr>
              <a:t>хн</a:t>
            </a:r>
            <a:r>
              <a:rPr sz="2000" b="1" spc="-45" dirty="0">
                <a:solidFill>
                  <a:prstClr val="black"/>
                </a:solidFill>
                <a:latin typeface="Arial"/>
                <a:cs typeface="Arial"/>
              </a:rPr>
              <a:t>о</a:t>
            </a:r>
            <a:r>
              <a:rPr sz="2000" b="1" spc="-25" dirty="0">
                <a:solidFill>
                  <a:prstClr val="black"/>
                </a:solidFill>
                <a:latin typeface="Arial"/>
                <a:cs typeface="Arial"/>
              </a:rPr>
              <a:t>л</a:t>
            </a:r>
            <a:r>
              <a:rPr sz="2000" b="1" dirty="0">
                <a:solidFill>
                  <a:prstClr val="black"/>
                </a:solidFill>
                <a:latin typeface="Arial"/>
                <a:cs typeface="Arial"/>
              </a:rPr>
              <a:t>ог</a:t>
            </a:r>
            <a:r>
              <a:rPr sz="2000" b="1" spc="5" dirty="0">
                <a:solidFill>
                  <a:prstClr val="black"/>
                </a:solidFill>
                <a:latin typeface="Arial"/>
                <a:cs typeface="Arial"/>
              </a:rPr>
              <a:t>и</a:t>
            </a:r>
            <a:r>
              <a:rPr sz="2000" b="1" spc="-15" dirty="0">
                <a:solidFill>
                  <a:prstClr val="black"/>
                </a:solidFill>
                <a:latin typeface="Arial"/>
                <a:cs typeface="Arial"/>
              </a:rPr>
              <a:t>ч</a:t>
            </a:r>
            <a:r>
              <a:rPr sz="2000" b="1" spc="-25" dirty="0">
                <a:solidFill>
                  <a:prstClr val="black"/>
                </a:solidFill>
                <a:latin typeface="Arial"/>
                <a:cs typeface="Arial"/>
              </a:rPr>
              <a:t>е</a:t>
            </a:r>
            <a:r>
              <a:rPr sz="2000" b="1" spc="-10" dirty="0">
                <a:solidFill>
                  <a:prstClr val="black"/>
                </a:solidFill>
                <a:latin typeface="Arial"/>
                <a:cs typeface="Arial"/>
              </a:rPr>
              <a:t>с</a:t>
            </a:r>
            <a:r>
              <a:rPr sz="2000" b="1" dirty="0">
                <a:solidFill>
                  <a:prstClr val="black"/>
                </a:solidFill>
                <a:latin typeface="Arial"/>
                <a:cs typeface="Arial"/>
              </a:rPr>
              <a:t>ки  и </a:t>
            </a:r>
            <a:r>
              <a:rPr sz="2000" b="1" spc="-65" dirty="0">
                <a:solidFill>
                  <a:prstClr val="black"/>
                </a:solidFill>
                <a:latin typeface="Arial"/>
                <a:cs typeface="Arial"/>
              </a:rPr>
              <a:t>ф</a:t>
            </a:r>
            <a:r>
              <a:rPr sz="2000" b="1" spc="-40" dirty="0">
                <a:solidFill>
                  <a:prstClr val="black"/>
                </a:solidFill>
                <a:latin typeface="Arial"/>
                <a:cs typeface="Arial"/>
              </a:rPr>
              <a:t>у</a:t>
            </a:r>
            <a:r>
              <a:rPr sz="2000" b="1" dirty="0">
                <a:solidFill>
                  <a:prstClr val="black"/>
                </a:solidFill>
                <a:latin typeface="Arial"/>
                <a:cs typeface="Arial"/>
              </a:rPr>
              <a:t>нкционально</a:t>
            </a:r>
            <a:r>
              <a:rPr sz="2000" b="1" spc="10" dirty="0">
                <a:solidFill>
                  <a:prstClr val="black"/>
                </a:solidFill>
                <a:latin typeface="Arial"/>
                <a:cs typeface="Arial"/>
              </a:rPr>
              <a:t> </a:t>
            </a:r>
            <a:r>
              <a:rPr sz="2000" b="1" dirty="0">
                <a:solidFill>
                  <a:prstClr val="black"/>
                </a:solidFill>
                <a:latin typeface="Arial"/>
                <a:cs typeface="Arial"/>
              </a:rPr>
              <a:t>не</a:t>
            </a:r>
            <a:r>
              <a:rPr sz="2000" b="1" spc="-5" dirty="0">
                <a:solidFill>
                  <a:prstClr val="black"/>
                </a:solidFill>
                <a:latin typeface="Arial"/>
                <a:cs typeface="Arial"/>
              </a:rPr>
              <a:t> </a:t>
            </a:r>
            <a:r>
              <a:rPr sz="2000" b="1" dirty="0">
                <a:solidFill>
                  <a:prstClr val="black"/>
                </a:solidFill>
                <a:latin typeface="Arial"/>
                <a:cs typeface="Arial"/>
              </a:rPr>
              <a:t>с</a:t>
            </a:r>
            <a:r>
              <a:rPr sz="2000" b="1" spc="-25" dirty="0">
                <a:solidFill>
                  <a:prstClr val="black"/>
                </a:solidFill>
                <a:latin typeface="Arial"/>
                <a:cs typeface="Arial"/>
              </a:rPr>
              <a:t>в</a:t>
            </a:r>
            <a:r>
              <a:rPr sz="2000" b="1" dirty="0">
                <a:solidFill>
                  <a:prstClr val="black"/>
                </a:solidFill>
                <a:latin typeface="Arial"/>
                <a:cs typeface="Arial"/>
              </a:rPr>
              <a:t>я</a:t>
            </a:r>
            <a:r>
              <a:rPr sz="2000" b="1" spc="-35" dirty="0">
                <a:solidFill>
                  <a:prstClr val="black"/>
                </a:solidFill>
                <a:latin typeface="Arial"/>
                <a:cs typeface="Arial"/>
              </a:rPr>
              <a:t>з</a:t>
            </a:r>
            <a:r>
              <a:rPr sz="2000" b="1" dirty="0">
                <a:solidFill>
                  <a:prstClr val="black"/>
                </a:solidFill>
                <a:latin typeface="Arial"/>
                <a:cs typeface="Arial"/>
              </a:rPr>
              <a:t>анных</a:t>
            </a:r>
            <a:r>
              <a:rPr sz="2000" b="1" spc="-35" dirty="0">
                <a:solidFill>
                  <a:prstClr val="black"/>
                </a:solidFill>
                <a:latin typeface="Arial"/>
                <a:cs typeface="Arial"/>
              </a:rPr>
              <a:t> </a:t>
            </a:r>
            <a:r>
              <a:rPr sz="2000" b="1" dirty="0">
                <a:solidFill>
                  <a:prstClr val="black"/>
                </a:solidFill>
                <a:latin typeface="Arial"/>
                <a:cs typeface="Arial"/>
              </a:rPr>
              <a:t>м</a:t>
            </a:r>
            <a:r>
              <a:rPr sz="2000" b="1" spc="-20" dirty="0">
                <a:solidFill>
                  <a:prstClr val="black"/>
                </a:solidFill>
                <a:latin typeface="Arial"/>
                <a:cs typeface="Arial"/>
              </a:rPr>
              <a:t>е</a:t>
            </a:r>
            <a:r>
              <a:rPr sz="2000" b="1" spc="-10" dirty="0">
                <a:solidFill>
                  <a:prstClr val="black"/>
                </a:solidFill>
                <a:latin typeface="Arial"/>
                <a:cs typeface="Arial"/>
              </a:rPr>
              <a:t>ж</a:t>
            </a:r>
            <a:r>
              <a:rPr sz="2000" b="1" spc="20" dirty="0">
                <a:solidFill>
                  <a:prstClr val="black"/>
                </a:solidFill>
                <a:latin typeface="Arial"/>
                <a:cs typeface="Arial"/>
              </a:rPr>
              <a:t>д</a:t>
            </a:r>
            <a:r>
              <a:rPr sz="2000" b="1" dirty="0">
                <a:solidFill>
                  <a:prstClr val="black"/>
                </a:solidFill>
                <a:latin typeface="Arial"/>
                <a:cs typeface="Arial"/>
              </a:rPr>
              <a:t>у</a:t>
            </a:r>
            <a:r>
              <a:rPr sz="2000" b="1" spc="-30" dirty="0">
                <a:solidFill>
                  <a:prstClr val="black"/>
                </a:solidFill>
                <a:latin typeface="Arial"/>
                <a:cs typeface="Arial"/>
              </a:rPr>
              <a:t> </a:t>
            </a:r>
            <a:r>
              <a:rPr sz="2000" b="1" dirty="0">
                <a:solidFill>
                  <a:prstClr val="black"/>
                </a:solidFill>
                <a:latin typeface="Arial"/>
                <a:cs typeface="Arial"/>
              </a:rPr>
              <a:t>соб</a:t>
            </a:r>
            <a:r>
              <a:rPr sz="2000" b="1" spc="-10" dirty="0">
                <a:solidFill>
                  <a:prstClr val="black"/>
                </a:solidFill>
                <a:latin typeface="Arial"/>
                <a:cs typeface="Arial"/>
              </a:rPr>
              <a:t>о</a:t>
            </a:r>
            <a:r>
              <a:rPr sz="2000" b="1" dirty="0">
                <a:solidFill>
                  <a:prstClr val="black"/>
                </a:solidFill>
                <a:latin typeface="Arial"/>
                <a:cs typeface="Arial"/>
              </a:rPr>
              <a:t>й</a:t>
            </a:r>
            <a:r>
              <a:rPr sz="2000" dirty="0">
                <a:solidFill>
                  <a:prstClr val="black"/>
                </a:solidFill>
                <a:latin typeface="Arial"/>
                <a:cs typeface="Arial"/>
              </a:rPr>
              <a:t>,</a:t>
            </a:r>
            <a:r>
              <a:rPr sz="2000" spc="-25" dirty="0">
                <a:solidFill>
                  <a:prstClr val="black"/>
                </a:solidFill>
                <a:latin typeface="Arial"/>
                <a:cs typeface="Arial"/>
              </a:rPr>
              <a:t> </a:t>
            </a:r>
            <a:r>
              <a:rPr sz="2000" dirty="0">
                <a:solidFill>
                  <a:prstClr val="black"/>
                </a:solidFill>
                <a:latin typeface="Arial"/>
                <a:cs typeface="Arial"/>
              </a:rPr>
              <a:t>-</a:t>
            </a:r>
            <a:endParaRPr sz="2000">
              <a:solidFill>
                <a:prstClr val="black"/>
              </a:solidFill>
              <a:latin typeface="Arial"/>
              <a:cs typeface="Arial"/>
            </a:endParaRPr>
          </a:p>
        </p:txBody>
      </p:sp>
      <p:sp>
        <p:nvSpPr>
          <p:cNvPr id="11" name="object 11"/>
          <p:cNvSpPr txBox="1"/>
          <p:nvPr/>
        </p:nvSpPr>
        <p:spPr>
          <a:xfrm>
            <a:off x="113792" y="4241562"/>
            <a:ext cx="5773420" cy="1269365"/>
          </a:xfrm>
          <a:prstGeom prst="rect">
            <a:avLst/>
          </a:prstGeom>
        </p:spPr>
        <p:txBody>
          <a:bodyPr vert="horz" wrap="square" lIns="0" tIns="0" rIns="0" bIns="0" rtlCol="0">
            <a:spAutoFit/>
          </a:bodyPr>
          <a:lstStyle/>
          <a:p>
            <a:pPr marL="196850" indent="-184150">
              <a:buFont typeface="Wingdings"/>
              <a:buChar char=""/>
              <a:tabLst>
                <a:tab pos="197485" algn="l"/>
              </a:tabLst>
            </a:pPr>
            <a:r>
              <a:rPr sz="2000" spc="-45" dirty="0">
                <a:solidFill>
                  <a:prstClr val="black"/>
                </a:solidFill>
                <a:latin typeface="Arial"/>
                <a:cs typeface="Arial"/>
              </a:rPr>
              <a:t>в</a:t>
            </a:r>
            <a:r>
              <a:rPr sz="2000" dirty="0">
                <a:solidFill>
                  <a:prstClr val="black"/>
                </a:solidFill>
                <a:latin typeface="Arial"/>
                <a:cs typeface="Arial"/>
              </a:rPr>
              <a:t>л</a:t>
            </a:r>
            <a:r>
              <a:rPr sz="2000" spc="-75" dirty="0">
                <a:solidFill>
                  <a:prstClr val="black"/>
                </a:solidFill>
                <a:latin typeface="Arial"/>
                <a:cs typeface="Arial"/>
              </a:rPr>
              <a:t>е</a:t>
            </a:r>
            <a:r>
              <a:rPr sz="2000" dirty="0">
                <a:solidFill>
                  <a:prstClr val="black"/>
                </a:solidFill>
                <a:latin typeface="Arial"/>
                <a:cs typeface="Arial"/>
              </a:rPr>
              <a:t>ч</a:t>
            </a:r>
            <a:r>
              <a:rPr sz="2000" spc="-75" dirty="0">
                <a:solidFill>
                  <a:prstClr val="black"/>
                </a:solidFill>
                <a:latin typeface="Arial"/>
                <a:cs typeface="Arial"/>
              </a:rPr>
              <a:t>е</a:t>
            </a:r>
            <a:r>
              <a:rPr sz="2000" dirty="0">
                <a:solidFill>
                  <a:prstClr val="black"/>
                </a:solidFill>
                <a:latin typeface="Arial"/>
                <a:cs typeface="Arial"/>
              </a:rPr>
              <a:t>т</a:t>
            </a:r>
            <a:r>
              <a:rPr sz="2000" spc="-25" dirty="0">
                <a:solidFill>
                  <a:prstClr val="black"/>
                </a:solidFill>
                <a:latin typeface="Arial"/>
                <a:cs typeface="Arial"/>
              </a:rPr>
              <a:t> </a:t>
            </a:r>
            <a:r>
              <a:rPr sz="2000" dirty="0">
                <a:solidFill>
                  <a:prstClr val="black"/>
                </a:solidFill>
                <a:latin typeface="Arial"/>
                <a:cs typeface="Arial"/>
              </a:rPr>
              <a:t>на</a:t>
            </a:r>
            <a:r>
              <a:rPr sz="2000" spc="15" dirty="0">
                <a:solidFill>
                  <a:prstClr val="black"/>
                </a:solidFill>
                <a:latin typeface="Arial"/>
                <a:cs typeface="Arial"/>
              </a:rPr>
              <a:t>л</a:t>
            </a:r>
            <a:r>
              <a:rPr sz="2000" spc="-25" dirty="0">
                <a:solidFill>
                  <a:prstClr val="black"/>
                </a:solidFill>
                <a:latin typeface="Arial"/>
                <a:cs typeface="Arial"/>
              </a:rPr>
              <a:t>о</a:t>
            </a:r>
            <a:r>
              <a:rPr sz="2000" dirty="0">
                <a:solidFill>
                  <a:prstClr val="black"/>
                </a:solidFill>
                <a:latin typeface="Arial"/>
                <a:cs typeface="Arial"/>
              </a:rPr>
              <a:t>жение</a:t>
            </a:r>
            <a:r>
              <a:rPr sz="2000" spc="-40" dirty="0">
                <a:solidFill>
                  <a:prstClr val="black"/>
                </a:solidFill>
                <a:latin typeface="Arial"/>
                <a:cs typeface="Arial"/>
              </a:rPr>
              <a:t> </a:t>
            </a:r>
            <a:r>
              <a:rPr sz="2000" dirty="0">
                <a:solidFill>
                  <a:prstClr val="black"/>
                </a:solidFill>
                <a:latin typeface="Arial"/>
                <a:cs typeface="Arial"/>
              </a:rPr>
              <a:t>адми</a:t>
            </a:r>
            <a:r>
              <a:rPr sz="2000" spc="-10" dirty="0">
                <a:solidFill>
                  <a:prstClr val="black"/>
                </a:solidFill>
                <a:latin typeface="Arial"/>
                <a:cs typeface="Arial"/>
              </a:rPr>
              <a:t>н</a:t>
            </a:r>
            <a:r>
              <a:rPr sz="2000" dirty="0">
                <a:solidFill>
                  <a:prstClr val="black"/>
                </a:solidFill>
                <a:latin typeface="Arial"/>
                <a:cs typeface="Arial"/>
              </a:rPr>
              <a:t>истр</a:t>
            </a:r>
            <a:r>
              <a:rPr sz="2000" spc="-50" dirty="0">
                <a:solidFill>
                  <a:prstClr val="black"/>
                </a:solidFill>
                <a:latin typeface="Arial"/>
                <a:cs typeface="Arial"/>
              </a:rPr>
              <a:t>а</a:t>
            </a:r>
            <a:r>
              <a:rPr sz="2000" dirty="0">
                <a:solidFill>
                  <a:prstClr val="black"/>
                </a:solidFill>
                <a:latin typeface="Arial"/>
                <a:cs typeface="Arial"/>
              </a:rPr>
              <a:t>т</a:t>
            </a:r>
            <a:r>
              <a:rPr sz="2000" spc="-10" dirty="0">
                <a:solidFill>
                  <a:prstClr val="black"/>
                </a:solidFill>
                <a:latin typeface="Arial"/>
                <a:cs typeface="Arial"/>
              </a:rPr>
              <a:t>и</a:t>
            </a:r>
            <a:r>
              <a:rPr sz="2000" dirty="0">
                <a:solidFill>
                  <a:prstClr val="black"/>
                </a:solidFill>
                <a:latin typeface="Arial"/>
                <a:cs typeface="Arial"/>
              </a:rPr>
              <a:t>вно</a:t>
            </a:r>
            <a:r>
              <a:rPr sz="2000" spc="-45" dirty="0">
                <a:solidFill>
                  <a:prstClr val="black"/>
                </a:solidFill>
                <a:latin typeface="Arial"/>
                <a:cs typeface="Arial"/>
              </a:rPr>
              <a:t>г</a:t>
            </a:r>
            <a:r>
              <a:rPr sz="2000" dirty="0">
                <a:solidFill>
                  <a:prstClr val="black"/>
                </a:solidFill>
                <a:latin typeface="Arial"/>
                <a:cs typeface="Arial"/>
              </a:rPr>
              <a:t>о</a:t>
            </a:r>
            <a:r>
              <a:rPr sz="2000" spc="-60" dirty="0">
                <a:solidFill>
                  <a:prstClr val="black"/>
                </a:solidFill>
                <a:latin typeface="Arial"/>
                <a:cs typeface="Arial"/>
              </a:rPr>
              <a:t> </a:t>
            </a:r>
            <a:r>
              <a:rPr sz="2000" dirty="0">
                <a:solidFill>
                  <a:prstClr val="black"/>
                </a:solidFill>
                <a:latin typeface="Arial"/>
                <a:cs typeface="Arial"/>
              </a:rPr>
              <a:t>штра</a:t>
            </a:r>
            <a:r>
              <a:rPr sz="2000" spc="-10" dirty="0">
                <a:solidFill>
                  <a:prstClr val="black"/>
                </a:solidFill>
                <a:latin typeface="Arial"/>
                <a:cs typeface="Arial"/>
              </a:rPr>
              <a:t>ф</a:t>
            </a:r>
            <a:r>
              <a:rPr sz="2000" dirty="0">
                <a:solidFill>
                  <a:prstClr val="black"/>
                </a:solidFill>
                <a:latin typeface="Arial"/>
                <a:cs typeface="Arial"/>
              </a:rPr>
              <a:t>а</a:t>
            </a:r>
            <a:endParaRPr sz="2000">
              <a:solidFill>
                <a:prstClr val="black"/>
              </a:solidFill>
              <a:latin typeface="Arial"/>
              <a:cs typeface="Arial"/>
            </a:endParaRPr>
          </a:p>
          <a:p>
            <a:pPr marL="413384" marR="777875" algn="just">
              <a:lnSpc>
                <a:spcPct val="120000"/>
              </a:lnSpc>
              <a:spcBef>
                <a:spcPts val="5"/>
              </a:spcBef>
            </a:pPr>
            <a:r>
              <a:rPr dirty="0">
                <a:solidFill>
                  <a:prstClr val="black"/>
                </a:solidFill>
                <a:latin typeface="Arial"/>
                <a:cs typeface="Arial"/>
              </a:rPr>
              <a:t>на</a:t>
            </a:r>
            <a:r>
              <a:rPr spc="-15" dirty="0">
                <a:solidFill>
                  <a:prstClr val="black"/>
                </a:solidFill>
                <a:latin typeface="Arial"/>
                <a:cs typeface="Arial"/>
              </a:rPr>
              <a:t> </a:t>
            </a:r>
            <a:r>
              <a:rPr spc="5" dirty="0">
                <a:solidFill>
                  <a:prstClr val="black"/>
                </a:solidFill>
                <a:latin typeface="Arial"/>
                <a:cs typeface="Arial"/>
              </a:rPr>
              <a:t>д</a:t>
            </a:r>
            <a:r>
              <a:rPr spc="-45" dirty="0">
                <a:solidFill>
                  <a:prstClr val="black"/>
                </a:solidFill>
                <a:latin typeface="Arial"/>
                <a:cs typeface="Arial"/>
              </a:rPr>
              <a:t>о</a:t>
            </a:r>
            <a:r>
              <a:rPr spc="5" dirty="0">
                <a:solidFill>
                  <a:prstClr val="black"/>
                </a:solidFill>
                <a:latin typeface="Arial"/>
                <a:cs typeface="Arial"/>
              </a:rPr>
              <a:t>л</a:t>
            </a:r>
            <a:r>
              <a:rPr dirty="0">
                <a:solidFill>
                  <a:prstClr val="black"/>
                </a:solidFill>
                <a:latin typeface="Arial"/>
                <a:cs typeface="Arial"/>
              </a:rPr>
              <a:t>жн</a:t>
            </a:r>
            <a:r>
              <a:rPr spc="-10" dirty="0">
                <a:solidFill>
                  <a:prstClr val="black"/>
                </a:solidFill>
                <a:latin typeface="Arial"/>
                <a:cs typeface="Arial"/>
              </a:rPr>
              <a:t>о</a:t>
            </a:r>
            <a:r>
              <a:rPr dirty="0">
                <a:solidFill>
                  <a:prstClr val="black"/>
                </a:solidFill>
                <a:latin typeface="Arial"/>
                <a:cs typeface="Arial"/>
              </a:rPr>
              <a:t>стных</a:t>
            </a:r>
            <a:r>
              <a:rPr spc="10" dirty="0">
                <a:solidFill>
                  <a:prstClr val="black"/>
                </a:solidFill>
                <a:latin typeface="Arial"/>
                <a:cs typeface="Arial"/>
              </a:rPr>
              <a:t> </a:t>
            </a:r>
            <a:r>
              <a:rPr spc="5" dirty="0">
                <a:solidFill>
                  <a:prstClr val="black"/>
                </a:solidFill>
                <a:latin typeface="Arial"/>
                <a:cs typeface="Arial"/>
              </a:rPr>
              <a:t>л</a:t>
            </a:r>
            <a:r>
              <a:rPr dirty="0">
                <a:solidFill>
                  <a:prstClr val="black"/>
                </a:solidFill>
                <a:latin typeface="Arial"/>
                <a:cs typeface="Arial"/>
              </a:rPr>
              <a:t>иц</a:t>
            </a:r>
            <a:r>
              <a:rPr spc="-20" dirty="0">
                <a:solidFill>
                  <a:prstClr val="black"/>
                </a:solidFill>
                <a:latin typeface="Arial"/>
                <a:cs typeface="Arial"/>
              </a:rPr>
              <a:t> </a:t>
            </a:r>
            <a:r>
              <a:rPr dirty="0">
                <a:solidFill>
                  <a:prstClr val="black"/>
                </a:solidFill>
                <a:latin typeface="Arial"/>
                <a:cs typeface="Arial"/>
              </a:rPr>
              <a:t>в</a:t>
            </a:r>
            <a:r>
              <a:rPr spc="5" dirty="0">
                <a:solidFill>
                  <a:prstClr val="black"/>
                </a:solidFill>
                <a:latin typeface="Arial"/>
                <a:cs typeface="Arial"/>
              </a:rPr>
              <a:t> </a:t>
            </a:r>
            <a:r>
              <a:rPr dirty="0">
                <a:solidFill>
                  <a:prstClr val="black"/>
                </a:solidFill>
                <a:latin typeface="Arial"/>
                <a:cs typeface="Arial"/>
              </a:rPr>
              <a:t>р</a:t>
            </a:r>
            <a:r>
              <a:rPr spc="-35" dirty="0">
                <a:solidFill>
                  <a:prstClr val="black"/>
                </a:solidFill>
                <a:latin typeface="Arial"/>
                <a:cs typeface="Arial"/>
              </a:rPr>
              <a:t>а</a:t>
            </a:r>
            <a:r>
              <a:rPr dirty="0">
                <a:solidFill>
                  <a:prstClr val="black"/>
                </a:solidFill>
                <a:latin typeface="Arial"/>
                <a:cs typeface="Arial"/>
              </a:rPr>
              <a:t>зме</a:t>
            </a:r>
            <a:r>
              <a:rPr spc="-10" dirty="0">
                <a:solidFill>
                  <a:prstClr val="black"/>
                </a:solidFill>
                <a:latin typeface="Arial"/>
                <a:cs typeface="Arial"/>
              </a:rPr>
              <a:t>р</a:t>
            </a:r>
            <a:r>
              <a:rPr dirty="0">
                <a:solidFill>
                  <a:prstClr val="black"/>
                </a:solidFill>
                <a:latin typeface="Arial"/>
                <a:cs typeface="Arial"/>
              </a:rPr>
              <a:t>е</a:t>
            </a:r>
            <a:r>
              <a:rPr spc="10" dirty="0">
                <a:solidFill>
                  <a:prstClr val="black"/>
                </a:solidFill>
                <a:latin typeface="Arial"/>
                <a:cs typeface="Arial"/>
              </a:rPr>
              <a:t> </a:t>
            </a:r>
            <a:r>
              <a:rPr dirty="0">
                <a:solidFill>
                  <a:prstClr val="black"/>
                </a:solidFill>
                <a:latin typeface="Arial"/>
                <a:cs typeface="Arial"/>
              </a:rPr>
              <a:t>1 п</a:t>
            </a:r>
            <a:r>
              <a:rPr spc="-10" dirty="0">
                <a:solidFill>
                  <a:prstClr val="black"/>
                </a:solidFill>
                <a:latin typeface="Arial"/>
                <a:cs typeface="Arial"/>
              </a:rPr>
              <a:t>р</a:t>
            </a:r>
            <a:r>
              <a:rPr dirty="0">
                <a:solidFill>
                  <a:prstClr val="black"/>
                </a:solidFill>
                <a:latin typeface="Arial"/>
                <a:cs typeface="Arial"/>
              </a:rPr>
              <a:t>о</a:t>
            </a:r>
            <a:r>
              <a:rPr spc="-30" dirty="0">
                <a:solidFill>
                  <a:prstClr val="black"/>
                </a:solidFill>
                <a:latin typeface="Arial"/>
                <a:cs typeface="Arial"/>
              </a:rPr>
              <a:t>ц</a:t>
            </a:r>
            <a:r>
              <a:rPr dirty="0">
                <a:solidFill>
                  <a:prstClr val="black"/>
                </a:solidFill>
                <a:latin typeface="Arial"/>
                <a:cs typeface="Arial"/>
              </a:rPr>
              <a:t>ен</a:t>
            </a:r>
            <a:r>
              <a:rPr spc="-25" dirty="0">
                <a:solidFill>
                  <a:prstClr val="black"/>
                </a:solidFill>
                <a:latin typeface="Arial"/>
                <a:cs typeface="Arial"/>
              </a:rPr>
              <a:t>т</a:t>
            </a:r>
            <a:r>
              <a:rPr dirty="0">
                <a:solidFill>
                  <a:prstClr val="black"/>
                </a:solidFill>
                <a:latin typeface="Arial"/>
                <a:cs typeface="Arial"/>
              </a:rPr>
              <a:t>а Н</a:t>
            </a:r>
            <a:r>
              <a:rPr spc="-10" dirty="0">
                <a:solidFill>
                  <a:prstClr val="black"/>
                </a:solidFill>
                <a:latin typeface="Arial"/>
                <a:cs typeface="Arial"/>
              </a:rPr>
              <a:t>М</a:t>
            </a:r>
            <a:r>
              <a:rPr dirty="0">
                <a:solidFill>
                  <a:prstClr val="black"/>
                </a:solidFill>
                <a:latin typeface="Arial"/>
                <a:cs typeface="Arial"/>
              </a:rPr>
              <a:t>Ц</a:t>
            </a:r>
            <a:r>
              <a:rPr spc="-10" dirty="0">
                <a:solidFill>
                  <a:prstClr val="black"/>
                </a:solidFill>
                <a:latin typeface="Arial"/>
                <a:cs typeface="Arial"/>
              </a:rPr>
              <a:t>К</a:t>
            </a:r>
            <a:r>
              <a:rPr dirty="0">
                <a:solidFill>
                  <a:prstClr val="black"/>
                </a:solidFill>
                <a:latin typeface="Arial"/>
                <a:cs typeface="Arial"/>
              </a:rPr>
              <a:t>,</a:t>
            </a:r>
            <a:r>
              <a:rPr spc="5" dirty="0">
                <a:solidFill>
                  <a:prstClr val="black"/>
                </a:solidFill>
                <a:latin typeface="Arial"/>
                <a:cs typeface="Arial"/>
              </a:rPr>
              <a:t> </a:t>
            </a:r>
            <a:r>
              <a:rPr dirty="0">
                <a:solidFill>
                  <a:prstClr val="black"/>
                </a:solidFill>
                <a:latin typeface="Arial"/>
                <a:cs typeface="Arial"/>
              </a:rPr>
              <a:t>но</a:t>
            </a:r>
            <a:r>
              <a:rPr spc="-5" dirty="0">
                <a:solidFill>
                  <a:prstClr val="black"/>
                </a:solidFill>
                <a:latin typeface="Arial"/>
                <a:cs typeface="Arial"/>
              </a:rPr>
              <a:t> </a:t>
            </a:r>
            <a:r>
              <a:rPr dirty="0">
                <a:solidFill>
                  <a:prstClr val="black"/>
                </a:solidFill>
                <a:latin typeface="Arial"/>
                <a:cs typeface="Arial"/>
              </a:rPr>
              <a:t>не</a:t>
            </a:r>
            <a:r>
              <a:rPr spc="-5" dirty="0">
                <a:solidFill>
                  <a:prstClr val="black"/>
                </a:solidFill>
                <a:latin typeface="Arial"/>
                <a:cs typeface="Arial"/>
              </a:rPr>
              <a:t> </a:t>
            </a:r>
            <a:r>
              <a:rPr dirty="0">
                <a:solidFill>
                  <a:prstClr val="black"/>
                </a:solidFill>
                <a:latin typeface="Arial"/>
                <a:cs typeface="Arial"/>
              </a:rPr>
              <a:t>м</a:t>
            </a:r>
            <a:r>
              <a:rPr spc="-15" dirty="0">
                <a:solidFill>
                  <a:prstClr val="black"/>
                </a:solidFill>
                <a:latin typeface="Arial"/>
                <a:cs typeface="Arial"/>
              </a:rPr>
              <a:t>е</a:t>
            </a:r>
            <a:r>
              <a:rPr dirty="0">
                <a:solidFill>
                  <a:prstClr val="black"/>
                </a:solidFill>
                <a:latin typeface="Arial"/>
                <a:cs typeface="Arial"/>
              </a:rPr>
              <a:t>нее</a:t>
            </a:r>
            <a:r>
              <a:rPr spc="5" dirty="0">
                <a:solidFill>
                  <a:prstClr val="black"/>
                </a:solidFill>
                <a:latin typeface="Arial"/>
                <a:cs typeface="Arial"/>
              </a:rPr>
              <a:t> </a:t>
            </a:r>
            <a:r>
              <a:rPr dirty="0">
                <a:solidFill>
                  <a:prstClr val="black"/>
                </a:solidFill>
                <a:latin typeface="Arial"/>
                <a:cs typeface="Arial"/>
              </a:rPr>
              <a:t>дес</a:t>
            </a:r>
            <a:r>
              <a:rPr spc="-10" dirty="0">
                <a:solidFill>
                  <a:prstClr val="black"/>
                </a:solidFill>
                <a:latin typeface="Arial"/>
                <a:cs typeface="Arial"/>
              </a:rPr>
              <a:t>я</a:t>
            </a:r>
            <a:r>
              <a:rPr dirty="0">
                <a:solidFill>
                  <a:prstClr val="black"/>
                </a:solidFill>
                <a:latin typeface="Arial"/>
                <a:cs typeface="Arial"/>
              </a:rPr>
              <a:t>ти</a:t>
            </a:r>
            <a:r>
              <a:rPr spc="-10" dirty="0">
                <a:solidFill>
                  <a:prstClr val="black"/>
                </a:solidFill>
                <a:latin typeface="Arial"/>
                <a:cs typeface="Arial"/>
              </a:rPr>
              <a:t> </a:t>
            </a:r>
            <a:r>
              <a:rPr dirty="0">
                <a:solidFill>
                  <a:prstClr val="black"/>
                </a:solidFill>
                <a:latin typeface="Arial"/>
                <a:cs typeface="Arial"/>
              </a:rPr>
              <a:t>тысяч </a:t>
            </a:r>
            <a:r>
              <a:rPr spc="-35" dirty="0">
                <a:solidFill>
                  <a:prstClr val="black"/>
                </a:solidFill>
                <a:latin typeface="Arial"/>
                <a:cs typeface="Arial"/>
              </a:rPr>
              <a:t>р</a:t>
            </a:r>
            <a:r>
              <a:rPr dirty="0">
                <a:solidFill>
                  <a:prstClr val="black"/>
                </a:solidFill>
                <a:latin typeface="Arial"/>
                <a:cs typeface="Arial"/>
              </a:rPr>
              <a:t>у</a:t>
            </a:r>
            <a:r>
              <a:rPr spc="-90" dirty="0">
                <a:solidFill>
                  <a:prstClr val="black"/>
                </a:solidFill>
                <a:latin typeface="Arial"/>
                <a:cs typeface="Arial"/>
              </a:rPr>
              <a:t>б</a:t>
            </a:r>
            <a:r>
              <a:rPr dirty="0">
                <a:solidFill>
                  <a:prstClr val="black"/>
                </a:solidFill>
                <a:latin typeface="Arial"/>
                <a:cs typeface="Arial"/>
              </a:rPr>
              <a:t>лей</a:t>
            </a:r>
            <a:r>
              <a:rPr spc="15" dirty="0">
                <a:solidFill>
                  <a:prstClr val="black"/>
                </a:solidFill>
                <a:latin typeface="Arial"/>
                <a:cs typeface="Arial"/>
              </a:rPr>
              <a:t> </a:t>
            </a:r>
            <a:r>
              <a:rPr dirty="0">
                <a:solidFill>
                  <a:prstClr val="black"/>
                </a:solidFill>
                <a:latin typeface="Arial"/>
                <a:cs typeface="Arial"/>
              </a:rPr>
              <a:t>и не</a:t>
            </a:r>
            <a:r>
              <a:rPr spc="-15" dirty="0">
                <a:solidFill>
                  <a:prstClr val="black"/>
                </a:solidFill>
                <a:latin typeface="Arial"/>
                <a:cs typeface="Arial"/>
              </a:rPr>
              <a:t> </a:t>
            </a:r>
            <a:r>
              <a:rPr dirty="0">
                <a:solidFill>
                  <a:prstClr val="black"/>
                </a:solidFill>
                <a:latin typeface="Arial"/>
                <a:cs typeface="Arial"/>
              </a:rPr>
              <a:t>б</a:t>
            </a:r>
            <a:r>
              <a:rPr spc="-40" dirty="0">
                <a:solidFill>
                  <a:prstClr val="black"/>
                </a:solidFill>
                <a:latin typeface="Arial"/>
                <a:cs typeface="Arial"/>
              </a:rPr>
              <a:t>о</a:t>
            </a:r>
            <a:r>
              <a:rPr spc="5" dirty="0">
                <a:solidFill>
                  <a:prstClr val="black"/>
                </a:solidFill>
                <a:latin typeface="Arial"/>
                <a:cs typeface="Arial"/>
              </a:rPr>
              <a:t>л</a:t>
            </a:r>
            <a:r>
              <a:rPr dirty="0">
                <a:solidFill>
                  <a:prstClr val="black"/>
                </a:solidFill>
                <a:latin typeface="Arial"/>
                <a:cs typeface="Arial"/>
              </a:rPr>
              <a:t>ее</a:t>
            </a:r>
            <a:r>
              <a:rPr spc="-10" dirty="0">
                <a:solidFill>
                  <a:prstClr val="black"/>
                </a:solidFill>
                <a:latin typeface="Arial"/>
                <a:cs typeface="Arial"/>
              </a:rPr>
              <a:t> </a:t>
            </a:r>
            <a:r>
              <a:rPr dirty="0">
                <a:solidFill>
                  <a:prstClr val="black"/>
                </a:solidFill>
                <a:latin typeface="Arial"/>
                <a:cs typeface="Arial"/>
              </a:rPr>
              <a:t>п</a:t>
            </a:r>
            <a:r>
              <a:rPr spc="-10" dirty="0">
                <a:solidFill>
                  <a:prstClr val="black"/>
                </a:solidFill>
                <a:latin typeface="Arial"/>
                <a:cs typeface="Arial"/>
              </a:rPr>
              <a:t>я</a:t>
            </a:r>
            <a:r>
              <a:rPr dirty="0">
                <a:solidFill>
                  <a:prstClr val="black"/>
                </a:solidFill>
                <a:latin typeface="Arial"/>
                <a:cs typeface="Arial"/>
              </a:rPr>
              <a:t>ти</a:t>
            </a:r>
            <a:r>
              <a:rPr spc="5" dirty="0">
                <a:solidFill>
                  <a:prstClr val="black"/>
                </a:solidFill>
                <a:latin typeface="Arial"/>
                <a:cs typeface="Arial"/>
              </a:rPr>
              <a:t>д</a:t>
            </a:r>
            <a:r>
              <a:rPr dirty="0">
                <a:solidFill>
                  <a:prstClr val="black"/>
                </a:solidFill>
                <a:latin typeface="Arial"/>
                <a:cs typeface="Arial"/>
              </a:rPr>
              <a:t>ес</a:t>
            </a:r>
            <a:r>
              <a:rPr spc="-10" dirty="0">
                <a:solidFill>
                  <a:prstClr val="black"/>
                </a:solidFill>
                <a:latin typeface="Arial"/>
                <a:cs typeface="Arial"/>
              </a:rPr>
              <a:t>я</a:t>
            </a:r>
            <a:r>
              <a:rPr dirty="0">
                <a:solidFill>
                  <a:prstClr val="black"/>
                </a:solidFill>
                <a:latin typeface="Arial"/>
                <a:cs typeface="Arial"/>
              </a:rPr>
              <a:t>ти</a:t>
            </a:r>
            <a:r>
              <a:rPr spc="-10" dirty="0">
                <a:solidFill>
                  <a:prstClr val="black"/>
                </a:solidFill>
                <a:latin typeface="Arial"/>
                <a:cs typeface="Arial"/>
              </a:rPr>
              <a:t> </a:t>
            </a:r>
            <a:r>
              <a:rPr dirty="0">
                <a:solidFill>
                  <a:prstClr val="black"/>
                </a:solidFill>
                <a:latin typeface="Arial"/>
                <a:cs typeface="Arial"/>
              </a:rPr>
              <a:t>тысяч </a:t>
            </a:r>
            <a:r>
              <a:rPr spc="-30" dirty="0">
                <a:solidFill>
                  <a:prstClr val="black"/>
                </a:solidFill>
                <a:latin typeface="Arial"/>
                <a:cs typeface="Arial"/>
              </a:rPr>
              <a:t>р</a:t>
            </a:r>
            <a:r>
              <a:rPr dirty="0">
                <a:solidFill>
                  <a:prstClr val="black"/>
                </a:solidFill>
                <a:latin typeface="Arial"/>
                <a:cs typeface="Arial"/>
              </a:rPr>
              <a:t>у</a:t>
            </a:r>
            <a:r>
              <a:rPr spc="-85" dirty="0">
                <a:solidFill>
                  <a:prstClr val="black"/>
                </a:solidFill>
                <a:latin typeface="Arial"/>
                <a:cs typeface="Arial"/>
              </a:rPr>
              <a:t>б</a:t>
            </a:r>
            <a:r>
              <a:rPr spc="5" dirty="0">
                <a:solidFill>
                  <a:prstClr val="black"/>
                </a:solidFill>
                <a:latin typeface="Arial"/>
                <a:cs typeface="Arial"/>
              </a:rPr>
              <a:t>л</a:t>
            </a:r>
            <a:r>
              <a:rPr dirty="0">
                <a:solidFill>
                  <a:prstClr val="black"/>
                </a:solidFill>
                <a:latin typeface="Arial"/>
                <a:cs typeface="Arial"/>
              </a:rPr>
              <a:t>ей.</a:t>
            </a:r>
            <a:endParaRPr>
              <a:solidFill>
                <a:prstClr val="black"/>
              </a:solidFill>
              <a:latin typeface="Arial"/>
              <a:cs typeface="Arial"/>
            </a:endParaRPr>
          </a:p>
        </p:txBody>
      </p:sp>
      <p:sp>
        <p:nvSpPr>
          <p:cNvPr id="12" name="object 12"/>
          <p:cNvSpPr/>
          <p:nvPr/>
        </p:nvSpPr>
        <p:spPr>
          <a:xfrm>
            <a:off x="6765035" y="4037076"/>
            <a:ext cx="2363724" cy="2293620"/>
          </a:xfrm>
          <a:prstGeom prst="rect">
            <a:avLst/>
          </a:prstGeom>
          <a:blipFill>
            <a:blip r:embed="rId3" cstate="print"/>
            <a:stretch>
              <a:fillRect/>
            </a:stretch>
          </a:blipFill>
        </p:spPr>
        <p:txBody>
          <a:bodyPr wrap="square" lIns="0" tIns="0" rIns="0" bIns="0" rtlCol="0"/>
          <a:lstStyle/>
          <a:p>
            <a:endParaRPr smtClean="0">
              <a:solidFill>
                <a:prstClr val="black"/>
              </a:solidFill>
            </a:endParaRPr>
          </a:p>
        </p:txBody>
      </p:sp>
      <p:sp>
        <p:nvSpPr>
          <p:cNvPr id="13" name="object 13"/>
          <p:cNvSpPr/>
          <p:nvPr/>
        </p:nvSpPr>
        <p:spPr>
          <a:xfrm>
            <a:off x="7132319" y="4131564"/>
            <a:ext cx="1680972" cy="2036064"/>
          </a:xfrm>
          <a:prstGeom prst="rect">
            <a:avLst/>
          </a:prstGeom>
          <a:blipFill>
            <a:blip r:embed="rId4" cstate="print"/>
            <a:stretch>
              <a:fillRect/>
            </a:stretch>
          </a:blipFill>
        </p:spPr>
        <p:txBody>
          <a:bodyPr wrap="square" lIns="0" tIns="0" rIns="0" bIns="0" rtlCol="0"/>
          <a:lstStyle/>
          <a:p>
            <a:endParaRPr smtClean="0">
              <a:solidFill>
                <a:prstClr val="black"/>
              </a:solidFill>
            </a:endParaRPr>
          </a:p>
        </p:txBody>
      </p:sp>
      <p:sp>
        <p:nvSpPr>
          <p:cNvPr id="14" name="object 14"/>
          <p:cNvSpPr/>
          <p:nvPr/>
        </p:nvSpPr>
        <p:spPr>
          <a:xfrm>
            <a:off x="6804025" y="4076700"/>
            <a:ext cx="2232025" cy="2160905"/>
          </a:xfrm>
          <a:custGeom>
            <a:avLst/>
            <a:gdLst/>
            <a:ahLst/>
            <a:cxnLst/>
            <a:rect l="l" t="t" r="r" b="b"/>
            <a:pathLst>
              <a:path w="2232025" h="2160904">
                <a:moveTo>
                  <a:pt x="1415034" y="0"/>
                </a:moveTo>
                <a:lnTo>
                  <a:pt x="816991" y="0"/>
                </a:lnTo>
                <a:lnTo>
                  <a:pt x="299085" y="289433"/>
                </a:lnTo>
                <a:lnTo>
                  <a:pt x="0" y="790829"/>
                </a:lnTo>
                <a:lnTo>
                  <a:pt x="0" y="1369822"/>
                </a:lnTo>
                <a:lnTo>
                  <a:pt x="299085" y="1871103"/>
                </a:lnTo>
                <a:lnTo>
                  <a:pt x="816991" y="2160587"/>
                </a:lnTo>
                <a:lnTo>
                  <a:pt x="1415034" y="2160587"/>
                </a:lnTo>
                <a:lnTo>
                  <a:pt x="1932939" y="1871103"/>
                </a:lnTo>
                <a:lnTo>
                  <a:pt x="2232025" y="1369822"/>
                </a:lnTo>
                <a:lnTo>
                  <a:pt x="2232025" y="790829"/>
                </a:lnTo>
                <a:lnTo>
                  <a:pt x="1932939" y="289433"/>
                </a:lnTo>
                <a:lnTo>
                  <a:pt x="1415034" y="0"/>
                </a:lnTo>
                <a:close/>
              </a:path>
            </a:pathLst>
          </a:custGeom>
          <a:solidFill>
            <a:srgbClr val="FFC000"/>
          </a:solidFill>
        </p:spPr>
        <p:txBody>
          <a:bodyPr wrap="square" lIns="0" tIns="0" rIns="0" bIns="0" rtlCol="0"/>
          <a:lstStyle/>
          <a:p>
            <a:endParaRPr smtClean="0">
              <a:solidFill>
                <a:prstClr val="black"/>
              </a:solidFill>
            </a:endParaRPr>
          </a:p>
        </p:txBody>
      </p:sp>
      <p:sp>
        <p:nvSpPr>
          <p:cNvPr id="15" name="object 15"/>
          <p:cNvSpPr/>
          <p:nvPr/>
        </p:nvSpPr>
        <p:spPr>
          <a:xfrm>
            <a:off x="6804025" y="4076700"/>
            <a:ext cx="2232025" cy="2160905"/>
          </a:xfrm>
          <a:custGeom>
            <a:avLst/>
            <a:gdLst/>
            <a:ahLst/>
            <a:cxnLst/>
            <a:rect l="l" t="t" r="r" b="b"/>
            <a:pathLst>
              <a:path w="2232025" h="2160904">
                <a:moveTo>
                  <a:pt x="0" y="790829"/>
                </a:moveTo>
                <a:lnTo>
                  <a:pt x="299085" y="289433"/>
                </a:lnTo>
                <a:lnTo>
                  <a:pt x="816991" y="0"/>
                </a:lnTo>
                <a:lnTo>
                  <a:pt x="1415034" y="0"/>
                </a:lnTo>
                <a:lnTo>
                  <a:pt x="1932939" y="289433"/>
                </a:lnTo>
                <a:lnTo>
                  <a:pt x="2232025" y="790829"/>
                </a:lnTo>
                <a:lnTo>
                  <a:pt x="2232025" y="1369822"/>
                </a:lnTo>
                <a:lnTo>
                  <a:pt x="1932939" y="1871103"/>
                </a:lnTo>
                <a:lnTo>
                  <a:pt x="1415034" y="2160587"/>
                </a:lnTo>
                <a:lnTo>
                  <a:pt x="816991" y="2160587"/>
                </a:lnTo>
                <a:lnTo>
                  <a:pt x="299085" y="1871103"/>
                </a:lnTo>
                <a:lnTo>
                  <a:pt x="0" y="1369822"/>
                </a:lnTo>
                <a:lnTo>
                  <a:pt x="0" y="790829"/>
                </a:lnTo>
                <a:close/>
              </a:path>
            </a:pathLst>
          </a:custGeom>
          <a:ln w="25400">
            <a:solidFill>
              <a:srgbClr val="000000"/>
            </a:solidFill>
          </a:ln>
        </p:spPr>
        <p:txBody>
          <a:bodyPr wrap="square" lIns="0" tIns="0" rIns="0" bIns="0" rtlCol="0"/>
          <a:lstStyle/>
          <a:p>
            <a:endParaRPr smtClean="0">
              <a:solidFill>
                <a:prstClr val="black"/>
              </a:solidFill>
            </a:endParaRPr>
          </a:p>
        </p:txBody>
      </p:sp>
      <p:sp>
        <p:nvSpPr>
          <p:cNvPr id="16" name="object 16"/>
          <p:cNvSpPr txBox="1"/>
          <p:nvPr/>
        </p:nvSpPr>
        <p:spPr>
          <a:xfrm>
            <a:off x="7283577" y="4531995"/>
            <a:ext cx="1273810" cy="528320"/>
          </a:xfrm>
          <a:prstGeom prst="rect">
            <a:avLst/>
          </a:prstGeom>
        </p:spPr>
        <p:txBody>
          <a:bodyPr vert="horz" wrap="square" lIns="0" tIns="0" rIns="0" bIns="0" rtlCol="0">
            <a:spAutoFit/>
          </a:bodyPr>
          <a:lstStyle/>
          <a:p>
            <a:pPr marL="379730" marR="5080" indent="-367665"/>
            <a:r>
              <a:rPr dirty="0">
                <a:solidFill>
                  <a:prstClr val="black"/>
                </a:solidFill>
                <a:cs typeface="Calibri"/>
              </a:rPr>
              <a:t>ч. 4.1 с</a:t>
            </a:r>
            <a:r>
              <a:rPr spc="-80" dirty="0">
                <a:solidFill>
                  <a:prstClr val="black"/>
                </a:solidFill>
                <a:cs typeface="Calibri"/>
              </a:rPr>
              <a:t>т</a:t>
            </a:r>
            <a:r>
              <a:rPr dirty="0">
                <a:solidFill>
                  <a:prstClr val="black"/>
                </a:solidFill>
                <a:cs typeface="Calibri"/>
              </a:rPr>
              <a:t>. 7.30 </a:t>
            </a:r>
            <a:r>
              <a:rPr spc="-30" dirty="0">
                <a:solidFill>
                  <a:prstClr val="black"/>
                </a:solidFill>
                <a:cs typeface="Calibri"/>
              </a:rPr>
              <a:t>К</a:t>
            </a:r>
            <a:r>
              <a:rPr dirty="0">
                <a:solidFill>
                  <a:prstClr val="black"/>
                </a:solidFill>
                <a:cs typeface="Calibri"/>
              </a:rPr>
              <a:t>оАП</a:t>
            </a:r>
            <a:endParaRPr>
              <a:solidFill>
                <a:prstClr val="black"/>
              </a:solidFill>
              <a:cs typeface="Calibri"/>
            </a:endParaRPr>
          </a:p>
        </p:txBody>
      </p:sp>
      <p:sp>
        <p:nvSpPr>
          <p:cNvPr id="17" name="object 17"/>
          <p:cNvSpPr txBox="1"/>
          <p:nvPr/>
        </p:nvSpPr>
        <p:spPr>
          <a:xfrm>
            <a:off x="7333868" y="5354954"/>
            <a:ext cx="1174750" cy="742315"/>
          </a:xfrm>
          <a:prstGeom prst="rect">
            <a:avLst/>
          </a:prstGeom>
        </p:spPr>
        <p:txBody>
          <a:bodyPr vert="horz" wrap="square" lIns="0" tIns="0" rIns="0" bIns="0" rtlCol="0">
            <a:spAutoFit/>
          </a:bodyPr>
          <a:lstStyle/>
          <a:p>
            <a:pPr algn="ctr"/>
            <a:r>
              <a:rPr dirty="0">
                <a:solidFill>
                  <a:prstClr val="black"/>
                </a:solidFill>
                <a:cs typeface="Calibri"/>
              </a:rPr>
              <a:t>штраф</a:t>
            </a:r>
            <a:endParaRPr>
              <a:solidFill>
                <a:prstClr val="black"/>
              </a:solidFill>
              <a:cs typeface="Calibri"/>
            </a:endParaRPr>
          </a:p>
          <a:p>
            <a:pPr algn="ctr">
              <a:lnSpc>
                <a:spcPts val="1664"/>
              </a:lnSpc>
              <a:spcBef>
                <a:spcPts val="30"/>
              </a:spcBef>
            </a:pPr>
            <a:r>
              <a:rPr sz="1400" spc="-5" dirty="0">
                <a:solidFill>
                  <a:prstClr val="black"/>
                </a:solidFill>
                <a:cs typeface="Calibri"/>
              </a:rPr>
              <a:t>1</a:t>
            </a:r>
            <a:r>
              <a:rPr sz="1400" dirty="0">
                <a:solidFill>
                  <a:prstClr val="black"/>
                </a:solidFill>
                <a:cs typeface="Calibri"/>
              </a:rPr>
              <a:t>0</a:t>
            </a:r>
            <a:r>
              <a:rPr sz="1400" spc="-10" dirty="0">
                <a:solidFill>
                  <a:prstClr val="black"/>
                </a:solidFill>
                <a:cs typeface="Calibri"/>
              </a:rPr>
              <a:t> </a:t>
            </a:r>
            <a:r>
              <a:rPr sz="1400" spc="-5" dirty="0">
                <a:solidFill>
                  <a:prstClr val="black"/>
                </a:solidFill>
                <a:cs typeface="Calibri"/>
              </a:rPr>
              <a:t>00</a:t>
            </a:r>
            <a:r>
              <a:rPr sz="1400" dirty="0">
                <a:solidFill>
                  <a:prstClr val="black"/>
                </a:solidFill>
                <a:cs typeface="Calibri"/>
              </a:rPr>
              <a:t>0 –</a:t>
            </a:r>
            <a:r>
              <a:rPr sz="1400" spc="-10" dirty="0">
                <a:solidFill>
                  <a:prstClr val="black"/>
                </a:solidFill>
                <a:cs typeface="Calibri"/>
              </a:rPr>
              <a:t> 5</a:t>
            </a:r>
            <a:r>
              <a:rPr sz="1400" dirty="0">
                <a:solidFill>
                  <a:prstClr val="black"/>
                </a:solidFill>
                <a:cs typeface="Calibri"/>
              </a:rPr>
              <a:t>0 </a:t>
            </a:r>
            <a:r>
              <a:rPr sz="1400" spc="-10" dirty="0">
                <a:solidFill>
                  <a:prstClr val="black"/>
                </a:solidFill>
                <a:cs typeface="Calibri"/>
              </a:rPr>
              <a:t>00</a:t>
            </a:r>
            <a:r>
              <a:rPr sz="1400" dirty="0">
                <a:solidFill>
                  <a:prstClr val="black"/>
                </a:solidFill>
                <a:cs typeface="Calibri"/>
              </a:rPr>
              <a:t>0</a:t>
            </a:r>
            <a:endParaRPr sz="1400">
              <a:solidFill>
                <a:prstClr val="black"/>
              </a:solidFill>
              <a:cs typeface="Calibri"/>
            </a:endParaRPr>
          </a:p>
          <a:p>
            <a:pPr algn="ctr">
              <a:lnSpc>
                <a:spcPts val="2145"/>
              </a:lnSpc>
            </a:pPr>
            <a:r>
              <a:rPr spc="-10" dirty="0">
                <a:solidFill>
                  <a:prstClr val="black"/>
                </a:solidFill>
                <a:cs typeface="Calibri"/>
              </a:rPr>
              <a:t>р</a:t>
            </a:r>
            <a:r>
              <a:rPr dirty="0">
                <a:solidFill>
                  <a:prstClr val="black"/>
                </a:solidFill>
                <a:cs typeface="Calibri"/>
              </a:rPr>
              <a:t>у</a:t>
            </a:r>
            <a:r>
              <a:rPr spc="-35" dirty="0">
                <a:solidFill>
                  <a:prstClr val="black"/>
                </a:solidFill>
                <a:cs typeface="Calibri"/>
              </a:rPr>
              <a:t>б</a:t>
            </a:r>
            <a:r>
              <a:rPr dirty="0">
                <a:solidFill>
                  <a:prstClr val="black"/>
                </a:solidFill>
                <a:cs typeface="Calibri"/>
              </a:rPr>
              <a:t>лей</a:t>
            </a:r>
            <a:endParaRPr>
              <a:solidFill>
                <a:prstClr val="black"/>
              </a:solidFill>
              <a:cs typeface="Calibri"/>
            </a:endParaRPr>
          </a:p>
        </p:txBody>
      </p:sp>
    </p:spTree>
    <p:extLst>
      <p:ext uri="{BB962C8B-B14F-4D97-AF65-F5344CB8AC3E}">
        <p14:creationId xmlns:p14="http://schemas.microsoft.com/office/powerpoint/2010/main" val="3237372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3656" y="1269"/>
            <a:ext cx="8336686" cy="1735732"/>
          </a:xfrm>
          <a:prstGeom prst="rect">
            <a:avLst/>
          </a:prstGeom>
        </p:spPr>
        <p:txBody>
          <a:bodyPr vert="horz" wrap="square" lIns="0" tIns="12065" rIns="0" bIns="0" rtlCol="0">
            <a:spAutoFit/>
          </a:bodyPr>
          <a:lstStyle/>
          <a:p>
            <a:pPr marL="61594" marR="5080" algn="ctr">
              <a:lnSpc>
                <a:spcPct val="100000"/>
              </a:lnSpc>
              <a:spcBef>
                <a:spcPts val="95"/>
              </a:spcBef>
            </a:pPr>
            <a:r>
              <a:rPr sz="2800" spc="-10" dirty="0"/>
              <a:t>Закупка </a:t>
            </a:r>
            <a:r>
              <a:rPr sz="2800" spc="-15" dirty="0"/>
              <a:t>инсулинов </a:t>
            </a:r>
            <a:r>
              <a:rPr sz="2800" spc="-10" dirty="0"/>
              <a:t>по </a:t>
            </a:r>
            <a:r>
              <a:rPr sz="2800" spc="-15" dirty="0"/>
              <a:t>торговому </a:t>
            </a:r>
            <a:r>
              <a:rPr sz="2800" spc="-5" dirty="0"/>
              <a:t>наименованию  </a:t>
            </a:r>
            <a:r>
              <a:rPr sz="2800" spc="-10" dirty="0"/>
              <a:t>возможна! </a:t>
            </a:r>
            <a:r>
              <a:rPr lang="ru-RU" sz="2800" spc="-10" dirty="0" smtClean="0"/>
              <a:t/>
            </a:r>
            <a:br>
              <a:rPr lang="ru-RU" sz="2800" spc="-10" dirty="0" smtClean="0"/>
            </a:br>
            <a:r>
              <a:rPr sz="2800" spc="-20" dirty="0" err="1" smtClean="0">
                <a:solidFill>
                  <a:srgbClr val="00B0F0"/>
                </a:solidFill>
              </a:rPr>
              <a:t>Определение</a:t>
            </a:r>
            <a:r>
              <a:rPr sz="2800" spc="-20" dirty="0" smtClean="0">
                <a:solidFill>
                  <a:srgbClr val="00B0F0"/>
                </a:solidFill>
              </a:rPr>
              <a:t> </a:t>
            </a:r>
            <a:r>
              <a:rPr sz="2800" spc="-15" dirty="0">
                <a:solidFill>
                  <a:srgbClr val="00B0F0"/>
                </a:solidFill>
              </a:rPr>
              <a:t>Верховного </a:t>
            </a:r>
            <a:r>
              <a:rPr sz="2800" spc="-35" dirty="0">
                <a:solidFill>
                  <a:srgbClr val="00B0F0"/>
                </a:solidFill>
              </a:rPr>
              <a:t>суда </a:t>
            </a:r>
            <a:r>
              <a:rPr sz="2800" spc="-5" dirty="0">
                <a:solidFill>
                  <a:srgbClr val="00B0F0"/>
                </a:solidFill>
              </a:rPr>
              <a:t>РФ </a:t>
            </a:r>
            <a:r>
              <a:rPr sz="2800" spc="-15" dirty="0">
                <a:solidFill>
                  <a:srgbClr val="00B0F0"/>
                </a:solidFill>
              </a:rPr>
              <a:t>от  </a:t>
            </a:r>
            <a:r>
              <a:rPr sz="2800" spc="-5" dirty="0">
                <a:solidFill>
                  <a:srgbClr val="00B0F0"/>
                </a:solidFill>
              </a:rPr>
              <a:t>21.06.2017 №</a:t>
            </a:r>
            <a:r>
              <a:rPr sz="2800" spc="65" dirty="0">
                <a:solidFill>
                  <a:srgbClr val="00B0F0"/>
                </a:solidFill>
              </a:rPr>
              <a:t> </a:t>
            </a:r>
            <a:r>
              <a:rPr sz="2800" spc="-5" dirty="0">
                <a:solidFill>
                  <a:srgbClr val="00B0F0"/>
                </a:solidFill>
              </a:rPr>
              <a:t>310-КГ17-1939</a:t>
            </a:r>
            <a:endParaRPr sz="2800" dirty="0">
              <a:solidFill>
                <a:srgbClr val="00B0F0"/>
              </a:solidFill>
            </a:endParaRPr>
          </a:p>
        </p:txBody>
      </p:sp>
      <p:sp>
        <p:nvSpPr>
          <p:cNvPr id="5" name="object 5"/>
          <p:cNvSpPr txBox="1">
            <a:spLocks noGrp="1"/>
          </p:cNvSpPr>
          <p:nvPr>
            <p:ph type="body" idx="1"/>
          </p:nvPr>
        </p:nvSpPr>
        <p:spPr>
          <a:xfrm>
            <a:off x="211937" y="1592326"/>
            <a:ext cx="8452485" cy="457176"/>
          </a:xfrm>
          <a:prstGeom prst="rect">
            <a:avLst/>
          </a:prstGeom>
        </p:spPr>
        <p:txBody>
          <a:bodyPr vert="horz" wrap="square" lIns="0" tIns="13335" rIns="0" bIns="0" rtlCol="0">
            <a:spAutoFit/>
          </a:bodyPr>
          <a:lstStyle/>
          <a:p>
            <a:pPr marL="355600" marR="5715" lvl="0" indent="0" defTabSz="914400" eaLnBrk="1" fontAlgn="auto" latinLnBrk="0" hangingPunct="1">
              <a:lnSpc>
                <a:spcPct val="100000"/>
              </a:lnSpc>
              <a:spcBef>
                <a:spcPts val="105"/>
              </a:spcBef>
              <a:spcAft>
                <a:spcPts val="0"/>
              </a:spcAft>
              <a:buClrTx/>
              <a:buSzTx/>
              <a:buFontTx/>
              <a:buNone/>
              <a:tabLst/>
              <a:defRPr/>
            </a:pPr>
            <a:endParaRPr lang="ru-RU" sz="1400" dirty="0"/>
          </a:p>
          <a:p>
            <a:pPr marL="355600" marR="5715">
              <a:lnSpc>
                <a:spcPct val="100000"/>
              </a:lnSpc>
              <a:spcBef>
                <a:spcPts val="105"/>
              </a:spcBef>
            </a:pPr>
            <a:endParaRPr lang="ru-RU" sz="1400" dirty="0"/>
          </a:p>
        </p:txBody>
      </p:sp>
      <p:sp>
        <p:nvSpPr>
          <p:cNvPr id="6" name="object 6"/>
          <p:cNvSpPr txBox="1"/>
          <p:nvPr/>
        </p:nvSpPr>
        <p:spPr>
          <a:xfrm>
            <a:off x="211937" y="3384930"/>
            <a:ext cx="6032500" cy="239395"/>
          </a:xfrm>
          <a:prstGeom prst="rect">
            <a:avLst/>
          </a:prstGeom>
        </p:spPr>
        <p:txBody>
          <a:bodyPr vert="horz" wrap="square" lIns="0" tIns="13335" rIns="0" bIns="0" rtlCol="0">
            <a:spAutoFit/>
          </a:bodyPr>
          <a:lstStyle/>
          <a:p>
            <a:pPr marL="355600" indent="-342900">
              <a:spcBef>
                <a:spcPts val="105"/>
              </a:spcBef>
              <a:buFontTx/>
              <a:buChar char="•"/>
              <a:tabLst>
                <a:tab pos="354965" algn="l"/>
                <a:tab pos="355600" algn="l"/>
                <a:tab pos="1908175" algn="l"/>
                <a:tab pos="3310890" algn="l"/>
                <a:tab pos="4415790" algn="l"/>
                <a:tab pos="5496560" algn="l"/>
                <a:tab pos="5824220" algn="l"/>
              </a:tabLst>
              <a:defRPr/>
            </a:pPr>
            <a:r>
              <a:rPr sz="1400" dirty="0">
                <a:solidFill>
                  <a:srgbClr val="333333"/>
                </a:solidFill>
                <a:latin typeface="Arial"/>
                <a:cs typeface="Arial"/>
              </a:rPr>
              <a:t>По</a:t>
            </a:r>
            <a:r>
              <a:rPr sz="1400" spc="-10" dirty="0">
                <a:solidFill>
                  <a:srgbClr val="333333"/>
                </a:solidFill>
                <a:latin typeface="Arial"/>
                <a:cs typeface="Arial"/>
              </a:rPr>
              <a:t>ст</a:t>
            </a:r>
            <a:r>
              <a:rPr sz="1400" spc="-15" dirty="0">
                <a:solidFill>
                  <a:srgbClr val="333333"/>
                </a:solidFill>
                <a:latin typeface="Arial"/>
                <a:cs typeface="Arial"/>
              </a:rPr>
              <a:t>а</a:t>
            </a:r>
            <a:r>
              <a:rPr sz="1400" dirty="0">
                <a:solidFill>
                  <a:srgbClr val="333333"/>
                </a:solidFill>
                <a:latin typeface="Arial"/>
                <a:cs typeface="Arial"/>
              </a:rPr>
              <a:t>н</a:t>
            </a:r>
            <a:r>
              <a:rPr sz="1400" spc="-5" dirty="0">
                <a:solidFill>
                  <a:srgbClr val="333333"/>
                </a:solidFill>
                <a:latin typeface="Arial"/>
                <a:cs typeface="Arial"/>
              </a:rPr>
              <a:t>о</a:t>
            </a:r>
            <a:r>
              <a:rPr sz="1400" spc="-40" dirty="0">
                <a:solidFill>
                  <a:srgbClr val="333333"/>
                </a:solidFill>
                <a:latin typeface="Arial"/>
                <a:cs typeface="Arial"/>
              </a:rPr>
              <a:t>в</a:t>
            </a:r>
            <a:r>
              <a:rPr sz="1400" spc="-5" dirty="0">
                <a:solidFill>
                  <a:srgbClr val="333333"/>
                </a:solidFill>
                <a:latin typeface="Arial"/>
                <a:cs typeface="Arial"/>
              </a:rPr>
              <a:t>ление</a:t>
            </a:r>
            <a:r>
              <a:rPr sz="1400" dirty="0">
                <a:solidFill>
                  <a:srgbClr val="333333"/>
                </a:solidFill>
                <a:latin typeface="Arial"/>
                <a:cs typeface="Arial"/>
              </a:rPr>
              <a:t>м	Пра</a:t>
            </a:r>
            <a:r>
              <a:rPr sz="1400" spc="-5" dirty="0">
                <a:solidFill>
                  <a:srgbClr val="333333"/>
                </a:solidFill>
                <a:latin typeface="Arial"/>
                <a:cs typeface="Arial"/>
              </a:rPr>
              <a:t>ви</a:t>
            </a:r>
            <a:r>
              <a:rPr sz="1400" spc="-10" dirty="0">
                <a:solidFill>
                  <a:srgbClr val="333333"/>
                </a:solidFill>
                <a:latin typeface="Arial"/>
                <a:cs typeface="Arial"/>
              </a:rPr>
              <a:t>т</a:t>
            </a:r>
            <a:r>
              <a:rPr sz="1400" spc="-50" dirty="0">
                <a:solidFill>
                  <a:srgbClr val="333333"/>
                </a:solidFill>
                <a:latin typeface="Arial"/>
                <a:cs typeface="Arial"/>
              </a:rPr>
              <a:t>е</a:t>
            </a:r>
            <a:r>
              <a:rPr sz="1400" spc="-15" dirty="0">
                <a:solidFill>
                  <a:srgbClr val="333333"/>
                </a:solidFill>
                <a:latin typeface="Arial"/>
                <a:cs typeface="Arial"/>
              </a:rPr>
              <a:t>л</a:t>
            </a:r>
            <a:r>
              <a:rPr sz="1400" dirty="0">
                <a:solidFill>
                  <a:srgbClr val="333333"/>
                </a:solidFill>
                <a:latin typeface="Arial"/>
                <a:cs typeface="Arial"/>
              </a:rPr>
              <a:t>ь</a:t>
            </a:r>
            <a:r>
              <a:rPr sz="1400" spc="-10" dirty="0">
                <a:solidFill>
                  <a:srgbClr val="333333"/>
                </a:solidFill>
                <a:latin typeface="Arial"/>
                <a:cs typeface="Arial"/>
              </a:rPr>
              <a:t>с</a:t>
            </a:r>
            <a:r>
              <a:rPr sz="1400" dirty="0">
                <a:solidFill>
                  <a:srgbClr val="333333"/>
                </a:solidFill>
                <a:latin typeface="Arial"/>
                <a:cs typeface="Arial"/>
              </a:rPr>
              <a:t>т</a:t>
            </a:r>
            <a:r>
              <a:rPr sz="1400" spc="-15" dirty="0">
                <a:solidFill>
                  <a:srgbClr val="333333"/>
                </a:solidFill>
                <a:latin typeface="Arial"/>
                <a:cs typeface="Arial"/>
              </a:rPr>
              <a:t>в</a:t>
            </a:r>
            <a:r>
              <a:rPr sz="1400" dirty="0">
                <a:solidFill>
                  <a:srgbClr val="333333"/>
                </a:solidFill>
                <a:latin typeface="Arial"/>
                <a:cs typeface="Arial"/>
              </a:rPr>
              <a:t>а	</a:t>
            </a:r>
            <a:r>
              <a:rPr sz="1400" spc="-75" dirty="0">
                <a:solidFill>
                  <a:srgbClr val="333333"/>
                </a:solidFill>
                <a:latin typeface="Arial"/>
                <a:cs typeface="Arial"/>
              </a:rPr>
              <a:t>Р</a:t>
            </a:r>
            <a:r>
              <a:rPr sz="1400" spc="-5" dirty="0">
                <a:solidFill>
                  <a:srgbClr val="333333"/>
                </a:solidFill>
                <a:latin typeface="Arial"/>
                <a:cs typeface="Arial"/>
              </a:rPr>
              <a:t>о</a:t>
            </a:r>
            <a:r>
              <a:rPr sz="1400" spc="-10" dirty="0">
                <a:solidFill>
                  <a:srgbClr val="333333"/>
                </a:solidFill>
                <a:latin typeface="Arial"/>
                <a:cs typeface="Arial"/>
              </a:rPr>
              <a:t>с</a:t>
            </a:r>
            <a:r>
              <a:rPr sz="1400" dirty="0">
                <a:solidFill>
                  <a:srgbClr val="333333"/>
                </a:solidFill>
                <a:latin typeface="Arial"/>
                <a:cs typeface="Arial"/>
              </a:rPr>
              <a:t>с</a:t>
            </a:r>
            <a:r>
              <a:rPr sz="1400" spc="-5" dirty="0">
                <a:solidFill>
                  <a:srgbClr val="333333"/>
                </a:solidFill>
                <a:latin typeface="Arial"/>
                <a:cs typeface="Arial"/>
              </a:rPr>
              <a:t>ий</a:t>
            </a:r>
            <a:r>
              <a:rPr sz="1400" dirty="0">
                <a:solidFill>
                  <a:srgbClr val="333333"/>
                </a:solidFill>
                <a:latin typeface="Arial"/>
                <a:cs typeface="Arial"/>
              </a:rPr>
              <a:t>ск</a:t>
            </a:r>
            <a:r>
              <a:rPr sz="1400" spc="-5" dirty="0">
                <a:solidFill>
                  <a:srgbClr val="333333"/>
                </a:solidFill>
                <a:latin typeface="Arial"/>
                <a:cs typeface="Arial"/>
              </a:rPr>
              <a:t>о</a:t>
            </a:r>
            <a:r>
              <a:rPr sz="1400" dirty="0">
                <a:solidFill>
                  <a:srgbClr val="333333"/>
                </a:solidFill>
                <a:latin typeface="Arial"/>
                <a:cs typeface="Arial"/>
              </a:rPr>
              <a:t>й	</a:t>
            </a:r>
            <a:r>
              <a:rPr sz="1400" spc="-5" dirty="0">
                <a:solidFill>
                  <a:srgbClr val="333333"/>
                </a:solidFill>
                <a:latin typeface="Arial"/>
                <a:cs typeface="Arial"/>
              </a:rPr>
              <a:t>Ф</a:t>
            </a:r>
            <a:r>
              <a:rPr sz="1400" spc="-40" dirty="0">
                <a:solidFill>
                  <a:srgbClr val="333333"/>
                </a:solidFill>
                <a:latin typeface="Arial"/>
                <a:cs typeface="Arial"/>
              </a:rPr>
              <a:t>е</a:t>
            </a:r>
            <a:r>
              <a:rPr sz="1400" spc="-5" dirty="0">
                <a:solidFill>
                  <a:srgbClr val="333333"/>
                </a:solidFill>
                <a:latin typeface="Arial"/>
                <a:cs typeface="Arial"/>
              </a:rPr>
              <a:t>д</a:t>
            </a:r>
            <a:r>
              <a:rPr sz="1400" spc="-20" dirty="0">
                <a:solidFill>
                  <a:srgbClr val="333333"/>
                </a:solidFill>
                <a:latin typeface="Arial"/>
                <a:cs typeface="Arial"/>
              </a:rPr>
              <a:t>е</a:t>
            </a:r>
            <a:r>
              <a:rPr sz="1400" spc="-15" dirty="0">
                <a:solidFill>
                  <a:srgbClr val="333333"/>
                </a:solidFill>
                <a:latin typeface="Arial"/>
                <a:cs typeface="Arial"/>
              </a:rPr>
              <a:t>р</a:t>
            </a:r>
            <a:r>
              <a:rPr sz="1400" spc="-5" dirty="0">
                <a:solidFill>
                  <a:srgbClr val="333333"/>
                </a:solidFill>
                <a:latin typeface="Arial"/>
                <a:cs typeface="Arial"/>
              </a:rPr>
              <a:t>ац</a:t>
            </a:r>
            <a:r>
              <a:rPr sz="1400" spc="-10" dirty="0">
                <a:solidFill>
                  <a:srgbClr val="333333"/>
                </a:solidFill>
                <a:latin typeface="Arial"/>
                <a:cs typeface="Arial"/>
              </a:rPr>
              <a:t>и</a:t>
            </a:r>
            <a:r>
              <a:rPr sz="1400" dirty="0">
                <a:solidFill>
                  <a:srgbClr val="333333"/>
                </a:solidFill>
                <a:latin typeface="Arial"/>
                <a:cs typeface="Arial"/>
              </a:rPr>
              <a:t>и	</a:t>
            </a:r>
            <a:r>
              <a:rPr sz="1400" spc="-40" dirty="0">
                <a:solidFill>
                  <a:srgbClr val="333333"/>
                </a:solidFill>
                <a:latin typeface="Arial"/>
                <a:cs typeface="Arial"/>
              </a:rPr>
              <a:t>о</a:t>
            </a:r>
            <a:r>
              <a:rPr sz="1400" dirty="0">
                <a:solidFill>
                  <a:srgbClr val="333333"/>
                </a:solidFill>
                <a:latin typeface="Arial"/>
                <a:cs typeface="Arial"/>
              </a:rPr>
              <a:t>т	</a:t>
            </a:r>
            <a:r>
              <a:rPr sz="1400" spc="-15" dirty="0">
                <a:solidFill>
                  <a:srgbClr val="333333"/>
                </a:solidFill>
                <a:latin typeface="Arial"/>
                <a:cs typeface="Arial"/>
              </a:rPr>
              <a:t>28</a:t>
            </a:r>
            <a:endParaRPr sz="1400" dirty="0">
              <a:solidFill>
                <a:prstClr val="black"/>
              </a:solidFill>
              <a:latin typeface="Arial"/>
              <a:cs typeface="Arial"/>
            </a:endParaRPr>
          </a:p>
        </p:txBody>
      </p:sp>
      <p:sp>
        <p:nvSpPr>
          <p:cNvPr id="7" name="object 7"/>
          <p:cNvSpPr txBox="1"/>
          <p:nvPr/>
        </p:nvSpPr>
        <p:spPr>
          <a:xfrm>
            <a:off x="554837" y="3598240"/>
            <a:ext cx="5609590" cy="240029"/>
          </a:xfrm>
          <a:prstGeom prst="rect">
            <a:avLst/>
          </a:prstGeom>
        </p:spPr>
        <p:txBody>
          <a:bodyPr vert="horz" wrap="square" lIns="0" tIns="13335" rIns="0" bIns="0" rtlCol="0">
            <a:spAutoFit/>
          </a:bodyPr>
          <a:lstStyle/>
          <a:p>
            <a:pPr marL="12700">
              <a:spcBef>
                <a:spcPts val="105"/>
              </a:spcBef>
              <a:tabLst>
                <a:tab pos="1190625" algn="l"/>
                <a:tab pos="2078989" algn="l"/>
                <a:tab pos="3496945" algn="l"/>
                <a:tab pos="4341495" algn="l"/>
              </a:tabLst>
              <a:defRPr/>
            </a:pPr>
            <a:r>
              <a:rPr sz="1400" spc="-5" dirty="0">
                <a:solidFill>
                  <a:srgbClr val="333333"/>
                </a:solidFill>
                <a:latin typeface="Arial"/>
                <a:cs typeface="Arial"/>
              </a:rPr>
              <a:t>утверждены	Правила	формирования	</a:t>
            </a:r>
            <a:r>
              <a:rPr sz="1400" spc="-10" dirty="0">
                <a:solidFill>
                  <a:srgbClr val="333333"/>
                </a:solidFill>
                <a:latin typeface="Arial"/>
                <a:cs typeface="Arial"/>
              </a:rPr>
              <a:t>перечня	</a:t>
            </a:r>
            <a:r>
              <a:rPr sz="1400" spc="-5" dirty="0">
                <a:solidFill>
                  <a:srgbClr val="333333"/>
                </a:solidFill>
                <a:latin typeface="Arial"/>
                <a:cs typeface="Arial"/>
              </a:rPr>
              <a:t>лекарственных</a:t>
            </a:r>
            <a:endParaRPr sz="1400">
              <a:solidFill>
                <a:prstClr val="black"/>
              </a:solidFill>
              <a:latin typeface="Arial"/>
              <a:cs typeface="Arial"/>
            </a:endParaRPr>
          </a:p>
        </p:txBody>
      </p:sp>
      <p:sp>
        <p:nvSpPr>
          <p:cNvPr id="8" name="object 8"/>
          <p:cNvSpPr txBox="1"/>
          <p:nvPr/>
        </p:nvSpPr>
        <p:spPr>
          <a:xfrm>
            <a:off x="6305803" y="3384930"/>
            <a:ext cx="725805" cy="453390"/>
          </a:xfrm>
          <a:prstGeom prst="rect">
            <a:avLst/>
          </a:prstGeom>
        </p:spPr>
        <p:txBody>
          <a:bodyPr vert="horz" wrap="square" lIns="0" tIns="13335" rIns="0" bIns="0" rtlCol="0">
            <a:spAutoFit/>
          </a:bodyPr>
          <a:lstStyle/>
          <a:p>
            <a:pPr marL="19685" algn="ctr">
              <a:spcBef>
                <a:spcPts val="105"/>
              </a:spcBef>
              <a:defRPr/>
            </a:pPr>
            <a:r>
              <a:rPr sz="1400" spc="-5" dirty="0">
                <a:solidFill>
                  <a:srgbClr val="333333"/>
                </a:solidFill>
                <a:latin typeface="Arial"/>
                <a:cs typeface="Arial"/>
              </a:rPr>
              <a:t>ноября</a:t>
            </a:r>
            <a:endParaRPr sz="1400">
              <a:solidFill>
                <a:prstClr val="black"/>
              </a:solidFill>
              <a:latin typeface="Arial"/>
              <a:cs typeface="Arial"/>
            </a:endParaRPr>
          </a:p>
          <a:p>
            <a:pPr algn="ctr">
              <a:defRPr/>
            </a:pPr>
            <a:r>
              <a:rPr sz="1400" dirty="0">
                <a:solidFill>
                  <a:srgbClr val="333333"/>
                </a:solidFill>
                <a:latin typeface="Arial"/>
                <a:cs typeface="Arial"/>
              </a:rPr>
              <a:t>с</a:t>
            </a:r>
            <a:r>
              <a:rPr sz="1400" spc="-5" dirty="0">
                <a:solidFill>
                  <a:srgbClr val="333333"/>
                </a:solidFill>
                <a:latin typeface="Arial"/>
                <a:cs typeface="Arial"/>
              </a:rPr>
              <a:t>р</a:t>
            </a:r>
            <a:r>
              <a:rPr sz="1400" spc="-55" dirty="0">
                <a:solidFill>
                  <a:srgbClr val="333333"/>
                </a:solidFill>
                <a:latin typeface="Arial"/>
                <a:cs typeface="Arial"/>
              </a:rPr>
              <a:t>е</a:t>
            </a:r>
            <a:r>
              <a:rPr sz="1400" spc="-5" dirty="0">
                <a:solidFill>
                  <a:srgbClr val="333333"/>
                </a:solidFill>
                <a:latin typeface="Arial"/>
                <a:cs typeface="Arial"/>
              </a:rPr>
              <a:t>д</a:t>
            </a:r>
            <a:r>
              <a:rPr sz="1400" spc="-15" dirty="0">
                <a:solidFill>
                  <a:srgbClr val="333333"/>
                </a:solidFill>
                <a:latin typeface="Arial"/>
                <a:cs typeface="Arial"/>
              </a:rPr>
              <a:t>с</a:t>
            </a:r>
            <a:r>
              <a:rPr sz="1400" spc="-5" dirty="0">
                <a:solidFill>
                  <a:srgbClr val="333333"/>
                </a:solidFill>
                <a:latin typeface="Arial"/>
                <a:cs typeface="Arial"/>
              </a:rPr>
              <a:t>тв,</a:t>
            </a:r>
            <a:endParaRPr sz="1400">
              <a:solidFill>
                <a:prstClr val="black"/>
              </a:solidFill>
              <a:latin typeface="Arial"/>
              <a:cs typeface="Arial"/>
            </a:endParaRPr>
          </a:p>
        </p:txBody>
      </p:sp>
      <p:sp>
        <p:nvSpPr>
          <p:cNvPr id="9" name="object 9"/>
          <p:cNvSpPr txBox="1"/>
          <p:nvPr/>
        </p:nvSpPr>
        <p:spPr>
          <a:xfrm>
            <a:off x="7110730" y="3384930"/>
            <a:ext cx="713105" cy="453390"/>
          </a:xfrm>
          <a:prstGeom prst="rect">
            <a:avLst/>
          </a:prstGeom>
        </p:spPr>
        <p:txBody>
          <a:bodyPr vert="horz" wrap="square" lIns="0" tIns="13335" rIns="0" bIns="0" rtlCol="0">
            <a:spAutoFit/>
          </a:bodyPr>
          <a:lstStyle/>
          <a:p>
            <a:pPr marR="41275" algn="ctr">
              <a:spcBef>
                <a:spcPts val="105"/>
              </a:spcBef>
              <a:tabLst>
                <a:tab pos="545465" algn="l"/>
              </a:tabLst>
              <a:defRPr/>
            </a:pPr>
            <a:r>
              <a:rPr sz="1400" dirty="0">
                <a:solidFill>
                  <a:srgbClr val="333333"/>
                </a:solidFill>
                <a:latin typeface="Arial"/>
                <a:cs typeface="Arial"/>
              </a:rPr>
              <a:t>20</a:t>
            </a:r>
            <a:r>
              <a:rPr sz="1400" spc="-15" dirty="0">
                <a:solidFill>
                  <a:srgbClr val="333333"/>
                </a:solidFill>
                <a:latin typeface="Arial"/>
                <a:cs typeface="Arial"/>
              </a:rPr>
              <a:t>1</a:t>
            </a:r>
            <a:r>
              <a:rPr sz="1400" dirty="0">
                <a:solidFill>
                  <a:srgbClr val="333333"/>
                </a:solidFill>
                <a:latin typeface="Arial"/>
                <a:cs typeface="Arial"/>
              </a:rPr>
              <a:t>3	</a:t>
            </a:r>
            <a:r>
              <a:rPr sz="1400" spc="-180" dirty="0">
                <a:solidFill>
                  <a:srgbClr val="333333"/>
                </a:solidFill>
                <a:latin typeface="Arial"/>
                <a:cs typeface="Arial"/>
              </a:rPr>
              <a:t>г</a:t>
            </a:r>
            <a:r>
              <a:rPr sz="1400" dirty="0">
                <a:solidFill>
                  <a:srgbClr val="333333"/>
                </a:solidFill>
                <a:latin typeface="Arial"/>
                <a:cs typeface="Arial"/>
              </a:rPr>
              <a:t>.</a:t>
            </a:r>
            <a:endParaRPr sz="1400">
              <a:solidFill>
                <a:prstClr val="black"/>
              </a:solidFill>
              <a:latin typeface="Arial"/>
              <a:cs typeface="Arial"/>
            </a:endParaRPr>
          </a:p>
          <a:p>
            <a:pPr marL="63500" algn="ctr">
              <a:defRPr/>
            </a:pPr>
            <a:r>
              <a:rPr sz="1400" spc="-10" dirty="0">
                <a:solidFill>
                  <a:srgbClr val="333333"/>
                </a:solidFill>
                <a:latin typeface="Arial"/>
                <a:cs typeface="Arial"/>
              </a:rPr>
              <a:t>з</a:t>
            </a:r>
            <a:r>
              <a:rPr sz="1400" spc="-5" dirty="0">
                <a:solidFill>
                  <a:srgbClr val="333333"/>
                </a:solidFill>
                <a:latin typeface="Arial"/>
                <a:cs typeface="Arial"/>
              </a:rPr>
              <a:t>а</a:t>
            </a:r>
            <a:r>
              <a:rPr sz="1400" dirty="0">
                <a:solidFill>
                  <a:srgbClr val="333333"/>
                </a:solidFill>
                <a:latin typeface="Arial"/>
                <a:cs typeface="Arial"/>
              </a:rPr>
              <a:t>к</a:t>
            </a:r>
            <a:r>
              <a:rPr sz="1400" spc="-20" dirty="0">
                <a:solidFill>
                  <a:srgbClr val="333333"/>
                </a:solidFill>
                <a:latin typeface="Arial"/>
                <a:cs typeface="Arial"/>
              </a:rPr>
              <a:t>у</a:t>
            </a:r>
            <a:r>
              <a:rPr sz="1400" spc="-5" dirty="0">
                <a:solidFill>
                  <a:srgbClr val="333333"/>
                </a:solidFill>
                <a:latin typeface="Arial"/>
                <a:cs typeface="Arial"/>
              </a:rPr>
              <a:t>п</a:t>
            </a:r>
            <a:r>
              <a:rPr sz="1400" spc="25" dirty="0">
                <a:solidFill>
                  <a:srgbClr val="333333"/>
                </a:solidFill>
                <a:latin typeface="Arial"/>
                <a:cs typeface="Arial"/>
              </a:rPr>
              <a:t>к</a:t>
            </a:r>
            <a:r>
              <a:rPr sz="1400" dirty="0">
                <a:solidFill>
                  <a:srgbClr val="333333"/>
                </a:solidFill>
                <a:latin typeface="Arial"/>
                <a:cs typeface="Arial"/>
              </a:rPr>
              <a:t>а</a:t>
            </a:r>
            <a:endParaRPr sz="1400">
              <a:solidFill>
                <a:prstClr val="black"/>
              </a:solidFill>
              <a:latin typeface="Arial"/>
              <a:cs typeface="Arial"/>
            </a:endParaRPr>
          </a:p>
        </p:txBody>
      </p:sp>
      <p:sp>
        <p:nvSpPr>
          <p:cNvPr id="10" name="object 10"/>
          <p:cNvSpPr txBox="1"/>
          <p:nvPr/>
        </p:nvSpPr>
        <p:spPr>
          <a:xfrm>
            <a:off x="7900161" y="3384930"/>
            <a:ext cx="763270" cy="453390"/>
          </a:xfrm>
          <a:prstGeom prst="rect">
            <a:avLst/>
          </a:prstGeom>
        </p:spPr>
        <p:txBody>
          <a:bodyPr vert="horz" wrap="square" lIns="0" tIns="13335" rIns="0" bIns="0" rtlCol="0">
            <a:spAutoFit/>
          </a:bodyPr>
          <a:lstStyle/>
          <a:p>
            <a:pPr algn="ctr">
              <a:spcBef>
                <a:spcPts val="105"/>
              </a:spcBef>
              <a:tabLst>
                <a:tab pos="342265" algn="l"/>
              </a:tabLst>
              <a:defRPr/>
            </a:pPr>
            <a:r>
              <a:rPr sz="1400" dirty="0">
                <a:solidFill>
                  <a:srgbClr val="333333"/>
                </a:solidFill>
                <a:latin typeface="Arial"/>
                <a:cs typeface="Arial"/>
              </a:rPr>
              <a:t>№	</a:t>
            </a:r>
            <a:r>
              <a:rPr sz="1400" spc="-15" dirty="0">
                <a:solidFill>
                  <a:srgbClr val="333333"/>
                </a:solidFill>
                <a:latin typeface="Arial"/>
                <a:cs typeface="Arial"/>
              </a:rPr>
              <a:t>1</a:t>
            </a:r>
            <a:r>
              <a:rPr sz="1400" dirty="0">
                <a:solidFill>
                  <a:srgbClr val="333333"/>
                </a:solidFill>
                <a:latin typeface="Arial"/>
                <a:cs typeface="Arial"/>
              </a:rPr>
              <a:t>086</a:t>
            </a:r>
            <a:endParaRPr sz="1400">
              <a:solidFill>
                <a:prstClr val="black"/>
              </a:solidFill>
              <a:latin typeface="Arial"/>
              <a:cs typeface="Arial"/>
            </a:endParaRPr>
          </a:p>
          <a:p>
            <a:pPr marL="66040" algn="ctr">
              <a:defRPr/>
            </a:pPr>
            <a:r>
              <a:rPr sz="1400" spc="-10" dirty="0">
                <a:solidFill>
                  <a:srgbClr val="333333"/>
                </a:solidFill>
                <a:latin typeface="Arial"/>
                <a:cs typeface="Arial"/>
              </a:rPr>
              <a:t>которых</a:t>
            </a:r>
            <a:endParaRPr sz="1400">
              <a:solidFill>
                <a:prstClr val="black"/>
              </a:solidFill>
              <a:latin typeface="Arial"/>
              <a:cs typeface="Arial"/>
            </a:endParaRPr>
          </a:p>
        </p:txBody>
      </p:sp>
      <p:sp>
        <p:nvSpPr>
          <p:cNvPr id="11" name="object 11"/>
          <p:cNvSpPr txBox="1"/>
          <p:nvPr/>
        </p:nvSpPr>
        <p:spPr>
          <a:xfrm>
            <a:off x="211937" y="3811904"/>
            <a:ext cx="8452485" cy="2672715"/>
          </a:xfrm>
          <a:prstGeom prst="rect">
            <a:avLst/>
          </a:prstGeom>
        </p:spPr>
        <p:txBody>
          <a:bodyPr vert="horz" wrap="square" lIns="0" tIns="12700" rIns="0" bIns="0" rtlCol="0">
            <a:spAutoFit/>
          </a:bodyPr>
          <a:lstStyle/>
          <a:p>
            <a:pPr marL="355600" marR="5715" algn="just">
              <a:spcBef>
                <a:spcPts val="100"/>
              </a:spcBef>
              <a:defRPr/>
            </a:pPr>
            <a:r>
              <a:rPr sz="1400" spc="-15" dirty="0">
                <a:solidFill>
                  <a:srgbClr val="333333"/>
                </a:solidFill>
                <a:latin typeface="Arial"/>
                <a:cs typeface="Arial"/>
              </a:rPr>
              <a:t>осуществляется </a:t>
            </a:r>
            <a:r>
              <a:rPr sz="1400" dirty="0">
                <a:solidFill>
                  <a:srgbClr val="333333"/>
                </a:solidFill>
                <a:latin typeface="Arial"/>
                <a:cs typeface="Arial"/>
              </a:rPr>
              <a:t>в </a:t>
            </a:r>
            <a:r>
              <a:rPr sz="1400" spc="-15" dirty="0">
                <a:solidFill>
                  <a:srgbClr val="333333"/>
                </a:solidFill>
                <a:latin typeface="Arial"/>
                <a:cs typeface="Arial"/>
              </a:rPr>
              <a:t>соответствии </a:t>
            </a:r>
            <a:r>
              <a:rPr sz="1400" dirty="0">
                <a:solidFill>
                  <a:srgbClr val="333333"/>
                </a:solidFill>
                <a:latin typeface="Arial"/>
                <a:cs typeface="Arial"/>
              </a:rPr>
              <a:t>с </a:t>
            </a:r>
            <a:r>
              <a:rPr sz="1400" spc="-5" dirty="0">
                <a:solidFill>
                  <a:srgbClr val="333333"/>
                </a:solidFill>
                <a:latin typeface="Arial"/>
                <a:cs typeface="Arial"/>
              </a:rPr>
              <a:t>их </a:t>
            </a:r>
            <a:r>
              <a:rPr sz="1400" spc="-10" dirty="0">
                <a:solidFill>
                  <a:srgbClr val="333333"/>
                </a:solidFill>
                <a:latin typeface="Arial"/>
                <a:cs typeface="Arial"/>
              </a:rPr>
              <a:t>торговыми </a:t>
            </a:r>
            <a:r>
              <a:rPr sz="1400" spc="-5" dirty="0">
                <a:solidFill>
                  <a:srgbClr val="333333"/>
                </a:solidFill>
                <a:latin typeface="Arial"/>
                <a:cs typeface="Arial"/>
              </a:rPr>
              <a:t>наименованиями (далее </a:t>
            </a:r>
            <a:r>
              <a:rPr sz="1400" dirty="0">
                <a:solidFill>
                  <a:srgbClr val="333333"/>
                </a:solidFill>
                <a:latin typeface="Arial"/>
                <a:cs typeface="Arial"/>
              </a:rPr>
              <a:t>- </a:t>
            </a:r>
            <a:r>
              <a:rPr sz="1400" spc="-5" dirty="0">
                <a:solidFill>
                  <a:srgbClr val="333333"/>
                </a:solidFill>
                <a:latin typeface="Arial"/>
                <a:cs typeface="Arial"/>
              </a:rPr>
              <a:t>Правила). </a:t>
            </a:r>
            <a:r>
              <a:rPr sz="1400" spc="-10" dirty="0">
                <a:solidFill>
                  <a:srgbClr val="333333"/>
                </a:solidFill>
                <a:latin typeface="Arial"/>
                <a:cs typeface="Arial"/>
              </a:rPr>
              <a:t>Однако  </a:t>
            </a:r>
            <a:r>
              <a:rPr sz="1400" spc="-5" dirty="0">
                <a:solidFill>
                  <a:srgbClr val="333333"/>
                </a:solidFill>
                <a:latin typeface="Arial"/>
                <a:cs typeface="Arial"/>
              </a:rPr>
              <a:t>данный </a:t>
            </a:r>
            <a:r>
              <a:rPr sz="1400" spc="-15" dirty="0">
                <a:solidFill>
                  <a:srgbClr val="333333"/>
                </a:solidFill>
                <a:latin typeface="Arial"/>
                <a:cs typeface="Arial"/>
              </a:rPr>
              <a:t>перечень </a:t>
            </a:r>
            <a:r>
              <a:rPr sz="1400" spc="-5" dirty="0">
                <a:solidFill>
                  <a:srgbClr val="333333"/>
                </a:solidFill>
                <a:latin typeface="Arial"/>
                <a:cs typeface="Arial"/>
              </a:rPr>
              <a:t>лекарственных </a:t>
            </a:r>
            <a:r>
              <a:rPr sz="1400" spc="-10" dirty="0">
                <a:solidFill>
                  <a:srgbClr val="333333"/>
                </a:solidFill>
                <a:latin typeface="Arial"/>
                <a:cs typeface="Arial"/>
              </a:rPr>
              <a:t>средств до </a:t>
            </a:r>
            <a:r>
              <a:rPr sz="1400" spc="-15" dirty="0">
                <a:solidFill>
                  <a:srgbClr val="333333"/>
                </a:solidFill>
                <a:latin typeface="Arial"/>
                <a:cs typeface="Arial"/>
              </a:rPr>
              <a:t>настоящего </a:t>
            </a:r>
            <a:r>
              <a:rPr sz="1400" spc="-5" dirty="0">
                <a:solidFill>
                  <a:srgbClr val="333333"/>
                </a:solidFill>
                <a:latin typeface="Arial"/>
                <a:cs typeface="Arial"/>
              </a:rPr>
              <a:t>времени </a:t>
            </a:r>
            <a:r>
              <a:rPr sz="1400" spc="-10" dirty="0">
                <a:solidFill>
                  <a:srgbClr val="333333"/>
                </a:solidFill>
                <a:latin typeface="Arial"/>
                <a:cs typeface="Arial"/>
              </a:rPr>
              <a:t>Правительством Российской  Федерации </a:t>
            </a:r>
            <a:r>
              <a:rPr sz="1400" dirty="0">
                <a:solidFill>
                  <a:srgbClr val="333333"/>
                </a:solidFill>
                <a:latin typeface="Arial"/>
                <a:cs typeface="Arial"/>
              </a:rPr>
              <a:t>не</a:t>
            </a:r>
            <a:r>
              <a:rPr sz="1400" spc="-25" dirty="0">
                <a:solidFill>
                  <a:srgbClr val="333333"/>
                </a:solidFill>
                <a:latin typeface="Arial"/>
                <a:cs typeface="Arial"/>
              </a:rPr>
              <a:t> </a:t>
            </a:r>
            <a:r>
              <a:rPr sz="1400" spc="-5" dirty="0">
                <a:solidFill>
                  <a:srgbClr val="333333"/>
                </a:solidFill>
                <a:latin typeface="Arial"/>
                <a:cs typeface="Arial"/>
              </a:rPr>
              <a:t>утвержден.</a:t>
            </a:r>
            <a:endParaRPr sz="1400" dirty="0">
              <a:solidFill>
                <a:prstClr val="black"/>
              </a:solidFill>
              <a:latin typeface="Arial"/>
              <a:cs typeface="Arial"/>
            </a:endParaRPr>
          </a:p>
          <a:p>
            <a:pPr marL="355600" marR="5080" indent="-342900" algn="just">
              <a:spcBef>
                <a:spcPts val="340"/>
              </a:spcBef>
              <a:buFontTx/>
              <a:buChar char="•"/>
              <a:tabLst>
                <a:tab pos="355600" algn="l"/>
              </a:tabLst>
              <a:defRPr/>
            </a:pPr>
            <a:r>
              <a:rPr sz="1400" spc="-10" dirty="0">
                <a:solidFill>
                  <a:srgbClr val="333333"/>
                </a:solidFill>
                <a:latin typeface="Arial"/>
                <a:cs typeface="Arial"/>
              </a:rPr>
              <a:t>Вместе </a:t>
            </a:r>
            <a:r>
              <a:rPr sz="1400" dirty="0">
                <a:solidFill>
                  <a:srgbClr val="333333"/>
                </a:solidFill>
                <a:latin typeface="Arial"/>
                <a:cs typeface="Arial"/>
              </a:rPr>
              <a:t>с </a:t>
            </a:r>
            <a:r>
              <a:rPr sz="1400" spc="-10" dirty="0">
                <a:solidFill>
                  <a:srgbClr val="333333"/>
                </a:solidFill>
                <a:latin typeface="Arial"/>
                <a:cs typeface="Arial"/>
              </a:rPr>
              <a:t>тем согласно </a:t>
            </a:r>
            <a:r>
              <a:rPr sz="1400" spc="-5" dirty="0">
                <a:solidFill>
                  <a:srgbClr val="333333"/>
                </a:solidFill>
                <a:latin typeface="Arial"/>
                <a:cs typeface="Arial"/>
              </a:rPr>
              <a:t>п. </a:t>
            </a:r>
            <a:r>
              <a:rPr sz="1400" dirty="0">
                <a:solidFill>
                  <a:srgbClr val="333333"/>
                </a:solidFill>
                <a:latin typeface="Arial"/>
                <a:cs typeface="Arial"/>
              </a:rPr>
              <a:t>2 Правил </a:t>
            </a:r>
            <a:r>
              <a:rPr sz="1400" spc="-5" dirty="0">
                <a:solidFill>
                  <a:srgbClr val="333333"/>
                </a:solidFill>
                <a:latin typeface="Arial"/>
                <a:cs typeface="Arial"/>
              </a:rPr>
              <a:t>основанием </a:t>
            </a:r>
            <a:r>
              <a:rPr sz="1400" spc="-10" dirty="0">
                <a:solidFill>
                  <a:srgbClr val="333333"/>
                </a:solidFill>
                <a:latin typeface="Arial"/>
                <a:cs typeface="Arial"/>
              </a:rPr>
              <a:t>для </a:t>
            </a:r>
            <a:r>
              <a:rPr sz="1400" spc="-5" dirty="0">
                <a:solidFill>
                  <a:srgbClr val="333333"/>
                </a:solidFill>
                <a:latin typeface="Arial"/>
                <a:cs typeface="Arial"/>
              </a:rPr>
              <a:t>включения </a:t>
            </a:r>
            <a:r>
              <a:rPr sz="1400" spc="-10" dirty="0">
                <a:solidFill>
                  <a:srgbClr val="333333"/>
                </a:solidFill>
                <a:latin typeface="Arial"/>
                <a:cs typeface="Arial"/>
              </a:rPr>
              <a:t>лекарственного средства </a:t>
            </a:r>
            <a:r>
              <a:rPr sz="1400" dirty="0">
                <a:solidFill>
                  <a:srgbClr val="333333"/>
                </a:solidFill>
                <a:latin typeface="Arial"/>
                <a:cs typeface="Arial"/>
              </a:rPr>
              <a:t>в  </a:t>
            </a:r>
            <a:r>
              <a:rPr sz="1400" spc="-15" dirty="0">
                <a:solidFill>
                  <a:srgbClr val="333333"/>
                </a:solidFill>
                <a:latin typeface="Arial"/>
                <a:cs typeface="Arial"/>
              </a:rPr>
              <a:t>перечень является </a:t>
            </a:r>
            <a:r>
              <a:rPr sz="1400" spc="-10" dirty="0">
                <a:solidFill>
                  <a:srgbClr val="333333"/>
                </a:solidFill>
                <a:latin typeface="Arial"/>
                <a:cs typeface="Arial"/>
              </a:rPr>
              <a:t>невозможность </a:t>
            </a:r>
            <a:r>
              <a:rPr sz="1400" spc="-5" dirty="0">
                <a:solidFill>
                  <a:srgbClr val="333333"/>
                </a:solidFill>
                <a:latin typeface="Arial"/>
                <a:cs typeface="Arial"/>
              </a:rPr>
              <a:t>замены </a:t>
            </a:r>
            <a:r>
              <a:rPr sz="1400" spc="-10" dirty="0">
                <a:solidFill>
                  <a:srgbClr val="333333"/>
                </a:solidFill>
                <a:latin typeface="Arial"/>
                <a:cs typeface="Arial"/>
              </a:rPr>
              <a:t>лекарственного </a:t>
            </a:r>
            <a:r>
              <a:rPr sz="1400" spc="-15" dirty="0">
                <a:solidFill>
                  <a:srgbClr val="333333"/>
                </a:solidFill>
                <a:latin typeface="Arial"/>
                <a:cs typeface="Arial"/>
              </a:rPr>
              <a:t>средства </a:t>
            </a:r>
            <a:r>
              <a:rPr sz="1400" dirty="0">
                <a:solidFill>
                  <a:srgbClr val="333333"/>
                </a:solidFill>
                <a:latin typeface="Arial"/>
                <a:cs typeface="Arial"/>
              </a:rPr>
              <a:t>в рамках </a:t>
            </a:r>
            <a:r>
              <a:rPr sz="1400" spc="-15" dirty="0">
                <a:solidFill>
                  <a:srgbClr val="333333"/>
                </a:solidFill>
                <a:latin typeface="Arial"/>
                <a:cs typeface="Arial"/>
              </a:rPr>
              <a:t>одного  </a:t>
            </a:r>
            <a:r>
              <a:rPr sz="1400" spc="-10" dirty="0">
                <a:solidFill>
                  <a:srgbClr val="333333"/>
                </a:solidFill>
                <a:latin typeface="Arial"/>
                <a:cs typeface="Arial"/>
              </a:rPr>
              <a:t>международного непатентованного </a:t>
            </a:r>
            <a:r>
              <a:rPr sz="1400" spc="-5" dirty="0">
                <a:solidFill>
                  <a:srgbClr val="333333"/>
                </a:solidFill>
                <a:latin typeface="Arial"/>
                <a:cs typeface="Arial"/>
              </a:rPr>
              <a:t>наименования </a:t>
            </a:r>
            <a:r>
              <a:rPr sz="1400" spc="-10" dirty="0">
                <a:solidFill>
                  <a:srgbClr val="333333"/>
                </a:solidFill>
                <a:latin typeface="Arial"/>
                <a:cs typeface="Arial"/>
              </a:rPr>
              <a:t>лекарственного </a:t>
            </a:r>
            <a:r>
              <a:rPr sz="1400" spc="-15" dirty="0">
                <a:solidFill>
                  <a:srgbClr val="333333"/>
                </a:solidFill>
                <a:latin typeface="Arial"/>
                <a:cs typeface="Arial"/>
              </a:rPr>
              <a:t>средства </a:t>
            </a:r>
            <a:r>
              <a:rPr sz="1400" spc="-5" dirty="0">
                <a:solidFill>
                  <a:srgbClr val="333333"/>
                </a:solidFill>
                <a:latin typeface="Arial"/>
                <a:cs typeface="Arial"/>
              </a:rPr>
              <a:t>или </a:t>
            </a:r>
            <a:r>
              <a:rPr sz="1400" dirty="0">
                <a:solidFill>
                  <a:srgbClr val="333333"/>
                </a:solidFill>
                <a:latin typeface="Arial"/>
                <a:cs typeface="Arial"/>
              </a:rPr>
              <a:t>при </a:t>
            </a:r>
            <a:r>
              <a:rPr sz="1400" spc="-10" dirty="0">
                <a:solidFill>
                  <a:srgbClr val="333333"/>
                </a:solidFill>
                <a:latin typeface="Arial"/>
                <a:cs typeface="Arial"/>
              </a:rPr>
              <a:t>отсутствии  такого </a:t>
            </a:r>
            <a:r>
              <a:rPr sz="1400" spc="-5" dirty="0">
                <a:solidFill>
                  <a:srgbClr val="333333"/>
                </a:solidFill>
                <a:latin typeface="Arial"/>
                <a:cs typeface="Arial"/>
              </a:rPr>
              <a:t>наименования </a:t>
            </a:r>
            <a:r>
              <a:rPr sz="1400" spc="-10" dirty="0">
                <a:solidFill>
                  <a:srgbClr val="333333"/>
                </a:solidFill>
                <a:latin typeface="Arial"/>
                <a:cs typeface="Arial"/>
              </a:rPr>
              <a:t>химического, группировочного </a:t>
            </a:r>
            <a:r>
              <a:rPr sz="1400" spc="-5" dirty="0">
                <a:solidFill>
                  <a:srgbClr val="333333"/>
                </a:solidFill>
                <a:latin typeface="Arial"/>
                <a:cs typeface="Arial"/>
              </a:rPr>
              <a:t>наименования, </a:t>
            </a:r>
            <a:r>
              <a:rPr sz="1400" spc="-15" dirty="0">
                <a:solidFill>
                  <a:srgbClr val="333333"/>
                </a:solidFill>
                <a:latin typeface="Arial"/>
                <a:cs typeface="Arial"/>
              </a:rPr>
              <a:t>определяемая </a:t>
            </a:r>
            <a:r>
              <a:rPr sz="1400" dirty="0">
                <a:solidFill>
                  <a:srgbClr val="333333"/>
                </a:solidFill>
                <a:latin typeface="Arial"/>
                <a:cs typeface="Arial"/>
              </a:rPr>
              <a:t>с </a:t>
            </a:r>
            <a:r>
              <a:rPr sz="1400" spc="-15" dirty="0">
                <a:solidFill>
                  <a:srgbClr val="333333"/>
                </a:solidFill>
                <a:latin typeface="Arial"/>
                <a:cs typeface="Arial"/>
              </a:rPr>
              <a:t>учетом  показателей </a:t>
            </a:r>
            <a:r>
              <a:rPr sz="1400" spc="-5" dirty="0">
                <a:solidFill>
                  <a:srgbClr val="333333"/>
                </a:solidFill>
                <a:latin typeface="Arial"/>
                <a:cs typeface="Arial"/>
              </a:rPr>
              <a:t>эффективности </a:t>
            </a:r>
            <a:r>
              <a:rPr sz="1400" dirty="0">
                <a:solidFill>
                  <a:srgbClr val="333333"/>
                </a:solidFill>
                <a:latin typeface="Arial"/>
                <a:cs typeface="Arial"/>
              </a:rPr>
              <a:t>и </a:t>
            </a:r>
            <a:r>
              <a:rPr sz="1400" spc="-10" dirty="0">
                <a:solidFill>
                  <a:srgbClr val="333333"/>
                </a:solidFill>
                <a:latin typeface="Arial"/>
                <a:cs typeface="Arial"/>
              </a:rPr>
              <a:t>безопасности </a:t>
            </a:r>
            <a:r>
              <a:rPr sz="1400" spc="-5" dirty="0">
                <a:solidFill>
                  <a:srgbClr val="333333"/>
                </a:solidFill>
                <a:latin typeface="Arial"/>
                <a:cs typeface="Arial"/>
              </a:rPr>
              <a:t>лекарственных </a:t>
            </a:r>
            <a:r>
              <a:rPr sz="1400" spc="-10" dirty="0">
                <a:solidFill>
                  <a:srgbClr val="333333"/>
                </a:solidFill>
                <a:latin typeface="Arial"/>
                <a:cs typeface="Arial"/>
              </a:rPr>
              <a:t>препаратов. </a:t>
            </a:r>
            <a:r>
              <a:rPr sz="1400" spc="-5" dirty="0">
                <a:solidFill>
                  <a:srgbClr val="333333"/>
                </a:solidFill>
                <a:latin typeface="Arial"/>
                <a:cs typeface="Arial"/>
              </a:rPr>
              <a:t>Основанием для  исключения лекарственного </a:t>
            </a:r>
            <a:r>
              <a:rPr sz="1400" spc="-10" dirty="0">
                <a:solidFill>
                  <a:srgbClr val="333333"/>
                </a:solidFill>
                <a:latin typeface="Arial"/>
                <a:cs typeface="Arial"/>
              </a:rPr>
              <a:t>средства </a:t>
            </a:r>
            <a:r>
              <a:rPr sz="1400" spc="-5" dirty="0">
                <a:solidFill>
                  <a:srgbClr val="333333"/>
                </a:solidFill>
                <a:latin typeface="Arial"/>
                <a:cs typeface="Arial"/>
              </a:rPr>
              <a:t>из </a:t>
            </a:r>
            <a:r>
              <a:rPr sz="1400" spc="-10" dirty="0">
                <a:solidFill>
                  <a:srgbClr val="333333"/>
                </a:solidFill>
                <a:latin typeface="Arial"/>
                <a:cs typeface="Arial"/>
              </a:rPr>
              <a:t>перечня </a:t>
            </a:r>
            <a:r>
              <a:rPr sz="1400" spc="-15" dirty="0">
                <a:solidFill>
                  <a:srgbClr val="333333"/>
                </a:solidFill>
                <a:latin typeface="Arial"/>
                <a:cs typeface="Arial"/>
              </a:rPr>
              <a:t>является </a:t>
            </a:r>
            <a:r>
              <a:rPr sz="1400" spc="-5" dirty="0">
                <a:solidFill>
                  <a:srgbClr val="333333"/>
                </a:solidFill>
                <a:latin typeface="Arial"/>
                <a:cs typeface="Arial"/>
              </a:rPr>
              <a:t>возможность такой</a:t>
            </a:r>
            <a:r>
              <a:rPr sz="1400" spc="-70" dirty="0">
                <a:solidFill>
                  <a:srgbClr val="333333"/>
                </a:solidFill>
                <a:latin typeface="Arial"/>
                <a:cs typeface="Arial"/>
              </a:rPr>
              <a:t> </a:t>
            </a:r>
            <a:r>
              <a:rPr sz="1400" spc="-5" dirty="0">
                <a:solidFill>
                  <a:srgbClr val="333333"/>
                </a:solidFill>
                <a:latin typeface="Arial"/>
                <a:cs typeface="Arial"/>
              </a:rPr>
              <a:t>замены.</a:t>
            </a:r>
            <a:endParaRPr sz="1400" dirty="0">
              <a:solidFill>
                <a:prstClr val="black"/>
              </a:solidFill>
              <a:latin typeface="Arial"/>
              <a:cs typeface="Arial"/>
            </a:endParaRPr>
          </a:p>
          <a:p>
            <a:pPr marL="355600" marR="5715" indent="-342900" algn="just">
              <a:spcBef>
                <a:spcPts val="335"/>
              </a:spcBef>
              <a:buFontTx/>
              <a:buChar char="•"/>
              <a:tabLst>
                <a:tab pos="355600" algn="l"/>
              </a:tabLst>
              <a:defRPr/>
            </a:pPr>
            <a:r>
              <a:rPr sz="1400" spc="-5" dirty="0">
                <a:solidFill>
                  <a:srgbClr val="C00000"/>
                </a:solidFill>
                <a:latin typeface="Arial"/>
                <a:cs typeface="Arial"/>
              </a:rPr>
              <a:t>Из </a:t>
            </a:r>
            <a:r>
              <a:rPr sz="1400" spc="-10" dirty="0">
                <a:solidFill>
                  <a:srgbClr val="C00000"/>
                </a:solidFill>
                <a:latin typeface="Arial"/>
                <a:cs typeface="Arial"/>
              </a:rPr>
              <a:t>документации </a:t>
            </a:r>
            <a:r>
              <a:rPr sz="1400" spc="-5" dirty="0">
                <a:solidFill>
                  <a:srgbClr val="C00000"/>
                </a:solidFill>
                <a:latin typeface="Arial"/>
                <a:cs typeface="Arial"/>
              </a:rPr>
              <a:t>об аукционе </a:t>
            </a:r>
            <a:r>
              <a:rPr sz="1400" spc="-40" dirty="0">
                <a:solidFill>
                  <a:srgbClr val="C00000"/>
                </a:solidFill>
                <a:latin typeface="Arial"/>
                <a:cs typeface="Arial"/>
              </a:rPr>
              <a:t>следует, </a:t>
            </a:r>
            <a:r>
              <a:rPr sz="1400" spc="-10" dirty="0">
                <a:solidFill>
                  <a:srgbClr val="C00000"/>
                </a:solidFill>
                <a:latin typeface="Arial"/>
                <a:cs typeface="Arial"/>
              </a:rPr>
              <a:t>что установление заказчиком </a:t>
            </a:r>
            <a:r>
              <a:rPr sz="1400" dirty="0">
                <a:solidFill>
                  <a:srgbClr val="C00000"/>
                </a:solidFill>
                <a:latin typeface="Arial"/>
                <a:cs typeface="Arial"/>
              </a:rPr>
              <a:t>в </a:t>
            </a:r>
            <a:r>
              <a:rPr sz="1400" spc="-5" dirty="0">
                <a:solidFill>
                  <a:srgbClr val="C00000"/>
                </a:solidFill>
                <a:latin typeface="Arial"/>
                <a:cs typeface="Arial"/>
              </a:rPr>
              <a:t>описании </a:t>
            </a:r>
            <a:r>
              <a:rPr sz="1400" spc="-15" dirty="0">
                <a:solidFill>
                  <a:srgbClr val="C00000"/>
                </a:solidFill>
                <a:latin typeface="Arial"/>
                <a:cs typeface="Arial"/>
              </a:rPr>
              <a:t>объекта  </a:t>
            </a:r>
            <a:r>
              <a:rPr sz="1400" spc="-10" dirty="0">
                <a:solidFill>
                  <a:srgbClr val="C00000"/>
                </a:solidFill>
                <a:latin typeface="Arial"/>
                <a:cs typeface="Arial"/>
              </a:rPr>
              <a:t>проводимой </a:t>
            </a:r>
            <a:r>
              <a:rPr sz="1400" spc="-5" dirty="0">
                <a:solidFill>
                  <a:srgbClr val="C00000"/>
                </a:solidFill>
                <a:latin typeface="Arial"/>
                <a:cs typeface="Arial"/>
              </a:rPr>
              <a:t>закупки требования </a:t>
            </a:r>
            <a:r>
              <a:rPr sz="1400" dirty="0">
                <a:solidFill>
                  <a:srgbClr val="C00000"/>
                </a:solidFill>
                <a:latin typeface="Arial"/>
                <a:cs typeface="Arial"/>
              </a:rPr>
              <a:t>к </a:t>
            </a:r>
            <a:r>
              <a:rPr sz="1400" spc="-10" dirty="0">
                <a:solidFill>
                  <a:srgbClr val="C00000"/>
                </a:solidFill>
                <a:latin typeface="Arial"/>
                <a:cs typeface="Arial"/>
              </a:rPr>
              <a:t>торговому </a:t>
            </a:r>
            <a:r>
              <a:rPr sz="1400" spc="-5" dirty="0">
                <a:solidFill>
                  <a:srgbClr val="C00000"/>
                </a:solidFill>
                <a:latin typeface="Arial"/>
                <a:cs typeface="Arial"/>
              </a:rPr>
              <a:t>наименованию </a:t>
            </a:r>
            <a:r>
              <a:rPr sz="1400" spc="-15" dirty="0">
                <a:solidFill>
                  <a:srgbClr val="C00000"/>
                </a:solidFill>
                <a:latin typeface="Arial"/>
                <a:cs typeface="Arial"/>
              </a:rPr>
              <a:t>обусловлено необходимостью  </a:t>
            </a:r>
            <a:r>
              <a:rPr sz="1400" spc="-10" dirty="0">
                <a:solidFill>
                  <a:srgbClr val="C00000"/>
                </a:solidFill>
                <a:latin typeface="Arial"/>
                <a:cs typeface="Arial"/>
              </a:rPr>
              <a:t>обеспечения </a:t>
            </a:r>
            <a:r>
              <a:rPr sz="1400" spc="-5" dirty="0">
                <a:solidFill>
                  <a:srgbClr val="C00000"/>
                </a:solidFill>
                <a:latin typeface="Arial"/>
                <a:cs typeface="Arial"/>
              </a:rPr>
              <a:t>названным </a:t>
            </a:r>
            <a:r>
              <a:rPr sz="1400" spc="-10" dirty="0">
                <a:solidFill>
                  <a:srgbClr val="C00000"/>
                </a:solidFill>
                <a:latin typeface="Arial"/>
                <a:cs typeface="Arial"/>
              </a:rPr>
              <a:t>препаратом </a:t>
            </a:r>
            <a:r>
              <a:rPr sz="1400" spc="-5" dirty="0">
                <a:solidFill>
                  <a:srgbClr val="C00000"/>
                </a:solidFill>
                <a:latin typeface="Arial"/>
                <a:cs typeface="Arial"/>
              </a:rPr>
              <a:t>пациентов, </a:t>
            </a:r>
            <a:r>
              <a:rPr sz="1400" dirty="0">
                <a:solidFill>
                  <a:srgbClr val="C00000"/>
                </a:solidFill>
                <a:latin typeface="Arial"/>
                <a:cs typeface="Arial"/>
              </a:rPr>
              <a:t>а </a:t>
            </a:r>
            <a:r>
              <a:rPr sz="1400" spc="-15" dirty="0">
                <a:solidFill>
                  <a:srgbClr val="C00000"/>
                </a:solidFill>
                <a:latin typeface="Arial"/>
                <a:cs typeface="Arial"/>
              </a:rPr>
              <a:t>его </a:t>
            </a:r>
            <a:r>
              <a:rPr sz="1400" spc="-5" dirty="0">
                <a:solidFill>
                  <a:srgbClr val="C00000"/>
                </a:solidFill>
                <a:latin typeface="Arial"/>
                <a:cs typeface="Arial"/>
              </a:rPr>
              <a:t>замена</a:t>
            </a:r>
            <a:r>
              <a:rPr sz="1400" spc="-110" dirty="0">
                <a:solidFill>
                  <a:srgbClr val="C00000"/>
                </a:solidFill>
                <a:latin typeface="Arial"/>
                <a:cs typeface="Arial"/>
              </a:rPr>
              <a:t> </a:t>
            </a:r>
            <a:r>
              <a:rPr sz="1400" spc="-5" dirty="0">
                <a:solidFill>
                  <a:srgbClr val="C00000"/>
                </a:solidFill>
                <a:latin typeface="Arial"/>
                <a:cs typeface="Arial"/>
              </a:rPr>
              <a:t>невозможна.</a:t>
            </a:r>
            <a:endParaRPr sz="1400" dirty="0">
              <a:solidFill>
                <a:srgbClr val="C00000"/>
              </a:solidFill>
              <a:latin typeface="Arial"/>
              <a:cs typeface="Arial"/>
            </a:endParaRPr>
          </a:p>
        </p:txBody>
      </p:sp>
    </p:spTree>
    <p:extLst>
      <p:ext uri="{BB962C8B-B14F-4D97-AF65-F5344CB8AC3E}">
        <p14:creationId xmlns:p14="http://schemas.microsoft.com/office/powerpoint/2010/main" val="2521571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3656" y="1269"/>
            <a:ext cx="8336686" cy="1735732"/>
          </a:xfrm>
          <a:prstGeom prst="rect">
            <a:avLst/>
          </a:prstGeom>
        </p:spPr>
        <p:txBody>
          <a:bodyPr vert="horz" wrap="square" lIns="0" tIns="12065" rIns="0" bIns="0" rtlCol="0">
            <a:spAutoFit/>
          </a:bodyPr>
          <a:lstStyle/>
          <a:p>
            <a:pPr marL="61594" marR="5080" algn="ctr">
              <a:lnSpc>
                <a:spcPct val="100000"/>
              </a:lnSpc>
              <a:spcBef>
                <a:spcPts val="95"/>
              </a:spcBef>
            </a:pPr>
            <a:r>
              <a:rPr sz="2800" spc="-10" dirty="0"/>
              <a:t>Закупка </a:t>
            </a:r>
            <a:r>
              <a:rPr sz="2800" spc="-15" dirty="0"/>
              <a:t>инсулинов </a:t>
            </a:r>
            <a:r>
              <a:rPr sz="2800" spc="-10" dirty="0"/>
              <a:t>по </a:t>
            </a:r>
            <a:r>
              <a:rPr sz="2800" spc="-15" dirty="0"/>
              <a:t>торговому </a:t>
            </a:r>
            <a:r>
              <a:rPr sz="2800" spc="-5" dirty="0"/>
              <a:t>наименованию  </a:t>
            </a:r>
            <a:r>
              <a:rPr sz="2800" spc="-10" dirty="0"/>
              <a:t>возможна! </a:t>
            </a:r>
            <a:r>
              <a:rPr lang="ru-RU" sz="2800" spc="-10" dirty="0" smtClean="0"/>
              <a:t/>
            </a:r>
            <a:br>
              <a:rPr lang="ru-RU" sz="2800" spc="-10" dirty="0" smtClean="0"/>
            </a:br>
            <a:r>
              <a:rPr sz="2800" spc="-20" dirty="0" err="1" smtClean="0">
                <a:solidFill>
                  <a:srgbClr val="00B0F0"/>
                </a:solidFill>
              </a:rPr>
              <a:t>Определение</a:t>
            </a:r>
            <a:r>
              <a:rPr sz="2800" spc="-20" dirty="0" smtClean="0">
                <a:solidFill>
                  <a:srgbClr val="00B0F0"/>
                </a:solidFill>
              </a:rPr>
              <a:t> </a:t>
            </a:r>
            <a:r>
              <a:rPr sz="2800" spc="-15" dirty="0">
                <a:solidFill>
                  <a:srgbClr val="00B0F0"/>
                </a:solidFill>
              </a:rPr>
              <a:t>Верховного </a:t>
            </a:r>
            <a:r>
              <a:rPr sz="2800" spc="-35" dirty="0">
                <a:solidFill>
                  <a:srgbClr val="00B0F0"/>
                </a:solidFill>
              </a:rPr>
              <a:t>суда </a:t>
            </a:r>
            <a:r>
              <a:rPr sz="2800" spc="-5" dirty="0">
                <a:solidFill>
                  <a:srgbClr val="00B0F0"/>
                </a:solidFill>
              </a:rPr>
              <a:t>РФ </a:t>
            </a:r>
            <a:r>
              <a:rPr sz="2800" spc="-15" dirty="0" smtClean="0">
                <a:solidFill>
                  <a:srgbClr val="00B0F0"/>
                </a:solidFill>
              </a:rPr>
              <a:t>о</a:t>
            </a:r>
            <a:r>
              <a:rPr lang="ru-RU" sz="2800" spc="-15" dirty="0" smtClean="0">
                <a:solidFill>
                  <a:srgbClr val="00B0F0"/>
                </a:solidFill>
              </a:rPr>
              <a:t>т </a:t>
            </a:r>
            <a:r>
              <a:rPr sz="2800" spc="-5" dirty="0" smtClean="0">
                <a:solidFill>
                  <a:srgbClr val="00B0F0"/>
                </a:solidFill>
              </a:rPr>
              <a:t>21.06.2017 </a:t>
            </a:r>
            <a:r>
              <a:rPr sz="2800" spc="-5" dirty="0">
                <a:solidFill>
                  <a:srgbClr val="00B0F0"/>
                </a:solidFill>
              </a:rPr>
              <a:t>№</a:t>
            </a:r>
            <a:r>
              <a:rPr sz="2800" spc="65" dirty="0">
                <a:solidFill>
                  <a:srgbClr val="00B0F0"/>
                </a:solidFill>
              </a:rPr>
              <a:t> </a:t>
            </a:r>
            <a:r>
              <a:rPr sz="2800" spc="-5" dirty="0">
                <a:solidFill>
                  <a:srgbClr val="00B0F0"/>
                </a:solidFill>
              </a:rPr>
              <a:t>310-КГ17-1939</a:t>
            </a:r>
            <a:endParaRPr sz="2800" dirty="0">
              <a:solidFill>
                <a:srgbClr val="00B0F0"/>
              </a:solidFill>
            </a:endParaRPr>
          </a:p>
        </p:txBody>
      </p:sp>
      <p:sp>
        <p:nvSpPr>
          <p:cNvPr id="4" name="object 4"/>
          <p:cNvSpPr txBox="1"/>
          <p:nvPr/>
        </p:nvSpPr>
        <p:spPr>
          <a:xfrm>
            <a:off x="1990725" y="1378965"/>
            <a:ext cx="6670675" cy="228909"/>
          </a:xfrm>
          <a:prstGeom prst="rect">
            <a:avLst/>
          </a:prstGeom>
        </p:spPr>
        <p:txBody>
          <a:bodyPr vert="horz" wrap="square" lIns="0" tIns="13335" rIns="0" bIns="0" rtlCol="0">
            <a:spAutoFit/>
          </a:bodyPr>
          <a:lstStyle/>
          <a:p>
            <a:pPr marL="12700">
              <a:spcBef>
                <a:spcPts val="105"/>
              </a:spcBef>
              <a:tabLst>
                <a:tab pos="1499870" algn="l"/>
                <a:tab pos="2745740" algn="l"/>
                <a:tab pos="3098800" algn="l"/>
                <a:tab pos="4839970" algn="l"/>
                <a:tab pos="5761990" algn="l"/>
              </a:tabLst>
              <a:defRPr/>
            </a:pPr>
            <a:r>
              <a:rPr sz="1400" spc="-10" dirty="0" smtClean="0">
                <a:solidFill>
                  <a:srgbClr val="333333"/>
                </a:solidFill>
                <a:latin typeface="Arial"/>
                <a:cs typeface="Arial"/>
              </a:rPr>
              <a:t>,</a:t>
            </a:r>
            <a:endParaRPr sz="1400" dirty="0">
              <a:solidFill>
                <a:prstClr val="black"/>
              </a:solidFill>
              <a:latin typeface="Arial"/>
              <a:cs typeface="Arial"/>
            </a:endParaRPr>
          </a:p>
        </p:txBody>
      </p:sp>
      <p:sp>
        <p:nvSpPr>
          <p:cNvPr id="5" name="object 5"/>
          <p:cNvSpPr txBox="1">
            <a:spLocks noGrp="1"/>
          </p:cNvSpPr>
          <p:nvPr>
            <p:ph type="body" idx="1"/>
          </p:nvPr>
        </p:nvSpPr>
        <p:spPr>
          <a:xfrm>
            <a:off x="211937" y="1592326"/>
            <a:ext cx="8452485" cy="3322063"/>
          </a:xfrm>
          <a:prstGeom prst="rect">
            <a:avLst/>
          </a:prstGeom>
        </p:spPr>
        <p:txBody>
          <a:bodyPr vert="horz" wrap="square" lIns="0" tIns="13335" rIns="0" bIns="0" rtlCol="0">
            <a:spAutoFit/>
          </a:bodyPr>
          <a:lstStyle/>
          <a:p>
            <a:pPr marL="355600" marR="5715" algn="just">
              <a:lnSpc>
                <a:spcPct val="100000"/>
              </a:lnSpc>
              <a:spcBef>
                <a:spcPts val="105"/>
              </a:spcBef>
            </a:pPr>
            <a:endParaRPr sz="1400" dirty="0">
              <a:latin typeface="Arial"/>
              <a:cs typeface="Arial"/>
            </a:endParaRPr>
          </a:p>
          <a:p>
            <a:pPr marL="355600" marR="5080" indent="-342900" algn="just">
              <a:lnSpc>
                <a:spcPct val="100000"/>
              </a:lnSpc>
              <a:spcBef>
                <a:spcPts val="335"/>
              </a:spcBef>
              <a:buChar char="•"/>
              <a:tabLst>
                <a:tab pos="355600" algn="l"/>
              </a:tabLst>
            </a:pPr>
            <a:r>
              <a:rPr sz="1400" b="0" spc="-20" dirty="0">
                <a:solidFill>
                  <a:srgbClr val="333333"/>
                </a:solidFill>
                <a:latin typeface="Arial"/>
                <a:cs typeface="Arial"/>
              </a:rPr>
              <a:t>Таким </a:t>
            </a:r>
            <a:r>
              <a:rPr sz="1400" b="0" spc="-10" dirty="0">
                <a:solidFill>
                  <a:srgbClr val="333333"/>
                </a:solidFill>
                <a:latin typeface="Arial"/>
                <a:cs typeface="Arial"/>
              </a:rPr>
              <a:t>образом, </a:t>
            </a:r>
            <a:r>
              <a:rPr sz="1400" b="0" spc="-5" dirty="0">
                <a:solidFill>
                  <a:srgbClr val="333333"/>
                </a:solidFill>
                <a:latin typeface="Arial"/>
                <a:cs typeface="Arial"/>
              </a:rPr>
              <a:t>формирование </a:t>
            </a:r>
            <a:r>
              <a:rPr sz="1400" b="0" spc="-10" dirty="0">
                <a:solidFill>
                  <a:srgbClr val="333333"/>
                </a:solidFill>
                <a:latin typeface="Arial"/>
                <a:cs typeface="Arial"/>
              </a:rPr>
              <a:t>документации </a:t>
            </a:r>
            <a:r>
              <a:rPr sz="1400" b="0" dirty="0">
                <a:solidFill>
                  <a:srgbClr val="333333"/>
                </a:solidFill>
                <a:latin typeface="Arial"/>
                <a:cs typeface="Arial"/>
              </a:rPr>
              <a:t>на </a:t>
            </a:r>
            <a:r>
              <a:rPr sz="1400" b="0" spc="-5" dirty="0">
                <a:solidFill>
                  <a:srgbClr val="333333"/>
                </a:solidFill>
                <a:latin typeface="Arial"/>
                <a:cs typeface="Arial"/>
              </a:rPr>
              <a:t>закупку </a:t>
            </a:r>
            <a:r>
              <a:rPr sz="1400" b="0" spc="-10" dirty="0">
                <a:solidFill>
                  <a:srgbClr val="333333"/>
                </a:solidFill>
                <a:latin typeface="Arial"/>
                <a:cs typeface="Arial"/>
              </a:rPr>
              <a:t>препаратов инсулина осуществлялось  заказчиком </a:t>
            </a:r>
            <a:r>
              <a:rPr sz="1400" b="0" dirty="0">
                <a:solidFill>
                  <a:srgbClr val="333333"/>
                </a:solidFill>
                <a:latin typeface="Arial"/>
                <a:cs typeface="Arial"/>
              </a:rPr>
              <a:t>в </a:t>
            </a:r>
            <a:r>
              <a:rPr sz="1400" b="0" spc="-20" dirty="0">
                <a:solidFill>
                  <a:srgbClr val="333333"/>
                </a:solidFill>
                <a:latin typeface="Arial"/>
                <a:cs typeface="Arial"/>
              </a:rPr>
              <a:t>целях </a:t>
            </a:r>
            <a:r>
              <a:rPr sz="1400" b="0" spc="-5" dirty="0">
                <a:solidFill>
                  <a:srgbClr val="333333"/>
                </a:solidFill>
                <a:latin typeface="Arial"/>
                <a:cs typeface="Arial"/>
              </a:rPr>
              <a:t>достижения максимального </a:t>
            </a:r>
            <a:r>
              <a:rPr sz="1400" b="0" spc="-30" dirty="0">
                <a:solidFill>
                  <a:srgbClr val="333333"/>
                </a:solidFill>
                <a:latin typeface="Arial"/>
                <a:cs typeface="Arial"/>
              </a:rPr>
              <a:t>результата </a:t>
            </a:r>
            <a:r>
              <a:rPr sz="1400" b="0" spc="-10" dirty="0">
                <a:solidFill>
                  <a:srgbClr val="333333"/>
                </a:solidFill>
                <a:latin typeface="Arial"/>
                <a:cs typeface="Arial"/>
              </a:rPr>
              <a:t>лечения заболеваний, </a:t>
            </a:r>
            <a:r>
              <a:rPr sz="1400" b="0" dirty="0">
                <a:solidFill>
                  <a:srgbClr val="333333"/>
                </a:solidFill>
                <a:latin typeface="Arial"/>
                <a:cs typeface="Arial"/>
              </a:rPr>
              <a:t>с  </a:t>
            </a:r>
            <a:r>
              <a:rPr sz="1400" b="0" spc="-15" dirty="0">
                <a:solidFill>
                  <a:srgbClr val="333333"/>
                </a:solidFill>
                <a:latin typeface="Arial"/>
                <a:cs typeface="Arial"/>
              </a:rPr>
              <a:t>соблюдением </a:t>
            </a:r>
            <a:r>
              <a:rPr sz="1400" b="0" spc="-5" dirty="0">
                <a:solidFill>
                  <a:srgbClr val="333333"/>
                </a:solidFill>
                <a:latin typeface="Arial"/>
                <a:cs typeface="Arial"/>
              </a:rPr>
              <a:t>принципов, закрепленных </a:t>
            </a:r>
            <a:r>
              <a:rPr sz="1400" b="0" spc="-55" dirty="0">
                <a:solidFill>
                  <a:srgbClr val="333333"/>
                </a:solidFill>
                <a:latin typeface="Arial"/>
                <a:cs typeface="Arial"/>
              </a:rPr>
              <a:t>ст. </a:t>
            </a:r>
            <a:r>
              <a:rPr sz="1400" b="0" spc="-5" dirty="0">
                <a:solidFill>
                  <a:srgbClr val="333333"/>
                </a:solidFill>
                <a:latin typeface="Arial"/>
                <a:cs typeface="Arial"/>
              </a:rPr>
              <a:t>41 Конституции </a:t>
            </a:r>
            <a:r>
              <a:rPr sz="1400" b="0" spc="-10" dirty="0">
                <a:solidFill>
                  <a:srgbClr val="333333"/>
                </a:solidFill>
                <a:latin typeface="Arial"/>
                <a:cs typeface="Arial"/>
              </a:rPr>
              <a:t>Российской Федерации </a:t>
            </a:r>
            <a:r>
              <a:rPr sz="1400" b="0" dirty="0">
                <a:solidFill>
                  <a:srgbClr val="333333"/>
                </a:solidFill>
                <a:latin typeface="Arial"/>
                <a:cs typeface="Arial"/>
              </a:rPr>
              <a:t>и </a:t>
            </a:r>
            <a:r>
              <a:rPr sz="1400" b="0" spc="-60" dirty="0">
                <a:solidFill>
                  <a:srgbClr val="333333"/>
                </a:solidFill>
                <a:latin typeface="Arial"/>
                <a:cs typeface="Arial"/>
              </a:rPr>
              <a:t>ст. </a:t>
            </a:r>
            <a:r>
              <a:rPr sz="1400" b="0" dirty="0">
                <a:solidFill>
                  <a:srgbClr val="333333"/>
                </a:solidFill>
                <a:latin typeface="Arial"/>
                <a:cs typeface="Arial"/>
              </a:rPr>
              <a:t>4  </a:t>
            </a:r>
            <a:r>
              <a:rPr sz="1400" b="0" spc="-15" dirty="0">
                <a:solidFill>
                  <a:srgbClr val="333333"/>
                </a:solidFill>
                <a:latin typeface="Arial"/>
                <a:cs typeface="Arial"/>
              </a:rPr>
              <a:t>Федерального </a:t>
            </a:r>
            <a:r>
              <a:rPr sz="1400" b="0" spc="-5" dirty="0">
                <a:solidFill>
                  <a:srgbClr val="333333"/>
                </a:solidFill>
                <a:latin typeface="Arial"/>
                <a:cs typeface="Arial"/>
              </a:rPr>
              <a:t>закона </a:t>
            </a:r>
            <a:r>
              <a:rPr sz="1400" b="0" spc="-25" dirty="0">
                <a:solidFill>
                  <a:srgbClr val="333333"/>
                </a:solidFill>
                <a:latin typeface="Arial"/>
                <a:cs typeface="Arial"/>
              </a:rPr>
              <a:t>от </a:t>
            </a:r>
            <a:r>
              <a:rPr sz="1400" b="0" spc="-5" dirty="0">
                <a:solidFill>
                  <a:srgbClr val="333333"/>
                </a:solidFill>
                <a:latin typeface="Arial"/>
                <a:cs typeface="Arial"/>
              </a:rPr>
              <a:t>21 </a:t>
            </a:r>
            <a:r>
              <a:rPr sz="1400" b="0" spc="-10" dirty="0">
                <a:solidFill>
                  <a:srgbClr val="333333"/>
                </a:solidFill>
                <a:latin typeface="Arial"/>
                <a:cs typeface="Arial"/>
              </a:rPr>
              <a:t>ноября </a:t>
            </a:r>
            <a:r>
              <a:rPr sz="1400" b="0" spc="-30" dirty="0">
                <a:solidFill>
                  <a:srgbClr val="333333"/>
                </a:solidFill>
                <a:latin typeface="Arial"/>
                <a:cs typeface="Arial"/>
              </a:rPr>
              <a:t>2011 </a:t>
            </a:r>
            <a:r>
              <a:rPr sz="1400" b="0" spc="-90" dirty="0">
                <a:solidFill>
                  <a:srgbClr val="333333"/>
                </a:solidFill>
                <a:latin typeface="Arial"/>
                <a:cs typeface="Arial"/>
              </a:rPr>
              <a:t>г. </a:t>
            </a:r>
            <a:r>
              <a:rPr sz="1400" b="0" dirty="0">
                <a:solidFill>
                  <a:srgbClr val="333333"/>
                </a:solidFill>
                <a:latin typeface="Arial"/>
                <a:cs typeface="Arial"/>
              </a:rPr>
              <a:t>№ </a:t>
            </a:r>
            <a:r>
              <a:rPr sz="1400" b="0" spc="-5" dirty="0">
                <a:solidFill>
                  <a:srgbClr val="333333"/>
                </a:solidFill>
                <a:latin typeface="Arial"/>
                <a:cs typeface="Arial"/>
              </a:rPr>
              <a:t>323-ФЗ "Об </a:t>
            </a:r>
            <a:r>
              <a:rPr sz="1400" b="0" spc="-10" dirty="0">
                <a:solidFill>
                  <a:srgbClr val="333333"/>
                </a:solidFill>
                <a:latin typeface="Arial"/>
                <a:cs typeface="Arial"/>
              </a:rPr>
              <a:t>основах здоровья </a:t>
            </a:r>
            <a:r>
              <a:rPr sz="1400" b="0" spc="-5" dirty="0">
                <a:solidFill>
                  <a:srgbClr val="333333"/>
                </a:solidFill>
                <a:latin typeface="Arial"/>
                <a:cs typeface="Arial"/>
              </a:rPr>
              <a:t>граждан </a:t>
            </a:r>
            <a:r>
              <a:rPr sz="1400" b="0" dirty="0">
                <a:solidFill>
                  <a:srgbClr val="333333"/>
                </a:solidFill>
                <a:latin typeface="Arial"/>
                <a:cs typeface="Arial"/>
              </a:rPr>
              <a:t>в  </a:t>
            </a:r>
            <a:r>
              <a:rPr sz="1400" b="0" spc="-10" dirty="0">
                <a:solidFill>
                  <a:srgbClr val="333333"/>
                </a:solidFill>
                <a:latin typeface="Arial"/>
                <a:cs typeface="Arial"/>
              </a:rPr>
              <a:t>Российской Федерации", предусматривающих обеспечение </a:t>
            </a:r>
            <a:r>
              <a:rPr sz="1400" b="0" spc="-5" dirty="0">
                <a:solidFill>
                  <a:srgbClr val="333333"/>
                </a:solidFill>
                <a:latin typeface="Arial"/>
                <a:cs typeface="Arial"/>
              </a:rPr>
              <a:t>прав граждан </a:t>
            </a:r>
            <a:r>
              <a:rPr sz="1400" b="0" dirty="0">
                <a:solidFill>
                  <a:srgbClr val="333333"/>
                </a:solidFill>
                <a:latin typeface="Arial"/>
                <a:cs typeface="Arial"/>
              </a:rPr>
              <a:t>в </a:t>
            </a:r>
            <a:r>
              <a:rPr sz="1400" b="0" spc="-5" dirty="0">
                <a:solidFill>
                  <a:srgbClr val="333333"/>
                </a:solidFill>
                <a:latin typeface="Arial"/>
                <a:cs typeface="Arial"/>
              </a:rPr>
              <a:t>сфере </a:t>
            </a:r>
            <a:r>
              <a:rPr sz="1400" b="0" spc="-10" dirty="0">
                <a:solidFill>
                  <a:srgbClr val="333333"/>
                </a:solidFill>
                <a:latin typeface="Arial"/>
                <a:cs typeface="Arial"/>
              </a:rPr>
              <a:t>охраны  здоровья, </a:t>
            </a:r>
            <a:r>
              <a:rPr sz="1400" b="0" spc="-15" dirty="0">
                <a:solidFill>
                  <a:srgbClr val="333333"/>
                </a:solidFill>
                <a:latin typeface="Arial"/>
                <a:cs typeface="Arial"/>
              </a:rPr>
              <a:t>приоритет </a:t>
            </a:r>
            <a:r>
              <a:rPr sz="1400" b="0" spc="-10" dirty="0">
                <a:solidFill>
                  <a:srgbClr val="333333"/>
                </a:solidFill>
                <a:latin typeface="Arial"/>
                <a:cs typeface="Arial"/>
              </a:rPr>
              <a:t>интересов пациента, </a:t>
            </a:r>
            <a:r>
              <a:rPr sz="1400" b="0" spc="-5" dirty="0">
                <a:solidFill>
                  <a:srgbClr val="333333"/>
                </a:solidFill>
                <a:latin typeface="Arial"/>
                <a:cs typeface="Arial"/>
              </a:rPr>
              <a:t>доступность </a:t>
            </a:r>
            <a:r>
              <a:rPr sz="1400" b="0" dirty="0">
                <a:solidFill>
                  <a:srgbClr val="333333"/>
                </a:solidFill>
                <a:latin typeface="Arial"/>
                <a:cs typeface="Arial"/>
              </a:rPr>
              <a:t>и </a:t>
            </a:r>
            <a:r>
              <a:rPr sz="1400" b="0" spc="-10" dirty="0">
                <a:solidFill>
                  <a:srgbClr val="333333"/>
                </a:solidFill>
                <a:latin typeface="Arial"/>
                <a:cs typeface="Arial"/>
              </a:rPr>
              <a:t>качество </a:t>
            </a:r>
            <a:r>
              <a:rPr sz="1400" b="0" spc="-5" dirty="0">
                <a:solidFill>
                  <a:srgbClr val="333333"/>
                </a:solidFill>
                <a:latin typeface="Arial"/>
                <a:cs typeface="Arial"/>
              </a:rPr>
              <a:t>при оказании </a:t>
            </a:r>
            <a:r>
              <a:rPr sz="1400" b="0" spc="-10" dirty="0">
                <a:solidFill>
                  <a:srgbClr val="333333"/>
                </a:solidFill>
                <a:latin typeface="Arial"/>
                <a:cs typeface="Arial"/>
              </a:rPr>
              <a:t>медицинской  </a:t>
            </a:r>
            <a:r>
              <a:rPr sz="1400" b="0" spc="-5" dirty="0">
                <a:solidFill>
                  <a:srgbClr val="333333"/>
                </a:solidFill>
                <a:latin typeface="Arial"/>
                <a:cs typeface="Arial"/>
              </a:rPr>
              <a:t>помощи.</a:t>
            </a:r>
            <a:endParaRPr sz="1400" dirty="0">
              <a:latin typeface="Arial"/>
              <a:cs typeface="Arial"/>
            </a:endParaRPr>
          </a:p>
          <a:p>
            <a:pPr marL="355600" marR="5715" indent="-342900" algn="just">
              <a:lnSpc>
                <a:spcPct val="100000"/>
              </a:lnSpc>
              <a:spcBef>
                <a:spcPts val="340"/>
              </a:spcBef>
              <a:buChar char="•"/>
              <a:tabLst>
                <a:tab pos="355600" algn="l"/>
              </a:tabLst>
            </a:pPr>
            <a:r>
              <a:rPr sz="1400" b="0" spc="-10" dirty="0">
                <a:solidFill>
                  <a:srgbClr val="C00000"/>
                </a:solidFill>
                <a:latin typeface="Arial"/>
                <a:cs typeface="Arial"/>
              </a:rPr>
              <a:t>Отсутствие утвержденного </a:t>
            </a:r>
            <a:r>
              <a:rPr sz="1400" b="0" dirty="0">
                <a:solidFill>
                  <a:srgbClr val="C00000"/>
                </a:solidFill>
                <a:latin typeface="Arial"/>
                <a:cs typeface="Arial"/>
              </a:rPr>
              <a:t>в </a:t>
            </a:r>
            <a:r>
              <a:rPr sz="1400" b="0" spc="-15" dirty="0">
                <a:solidFill>
                  <a:srgbClr val="C00000"/>
                </a:solidFill>
                <a:latin typeface="Arial"/>
                <a:cs typeface="Arial"/>
              </a:rPr>
              <a:t>соответствии </a:t>
            </a:r>
            <a:r>
              <a:rPr sz="1400" b="0" dirty="0">
                <a:solidFill>
                  <a:srgbClr val="C00000"/>
                </a:solidFill>
                <a:latin typeface="Arial"/>
                <a:cs typeface="Arial"/>
              </a:rPr>
              <a:t>с </a:t>
            </a:r>
            <a:r>
              <a:rPr sz="1400" b="0" spc="-5" dirty="0">
                <a:solidFill>
                  <a:srgbClr val="C00000"/>
                </a:solidFill>
                <a:latin typeface="Arial"/>
                <a:cs typeface="Arial"/>
              </a:rPr>
              <a:t>п. </a:t>
            </a:r>
            <a:r>
              <a:rPr sz="1400" b="0" dirty="0">
                <a:solidFill>
                  <a:srgbClr val="C00000"/>
                </a:solidFill>
                <a:latin typeface="Arial"/>
                <a:cs typeface="Arial"/>
              </a:rPr>
              <a:t>6 </a:t>
            </a:r>
            <a:r>
              <a:rPr sz="1400" b="0" spc="-10" dirty="0">
                <a:solidFill>
                  <a:srgbClr val="C00000"/>
                </a:solidFill>
                <a:latin typeface="Arial"/>
                <a:cs typeface="Arial"/>
              </a:rPr>
              <a:t>ч. </a:t>
            </a:r>
            <a:r>
              <a:rPr sz="1400" b="0" dirty="0">
                <a:solidFill>
                  <a:srgbClr val="C00000"/>
                </a:solidFill>
                <a:latin typeface="Arial"/>
                <a:cs typeface="Arial"/>
              </a:rPr>
              <a:t>1 </a:t>
            </a:r>
            <a:r>
              <a:rPr sz="1400" b="0" spc="-55" dirty="0">
                <a:solidFill>
                  <a:srgbClr val="C00000"/>
                </a:solidFill>
                <a:latin typeface="Arial"/>
                <a:cs typeface="Arial"/>
              </a:rPr>
              <a:t>ст. </a:t>
            </a:r>
            <a:r>
              <a:rPr sz="1400" b="0" spc="-5" dirty="0">
                <a:solidFill>
                  <a:srgbClr val="C00000"/>
                </a:solidFill>
                <a:latin typeface="Arial"/>
                <a:cs typeface="Arial"/>
              </a:rPr>
              <a:t>33 </a:t>
            </a:r>
            <a:r>
              <a:rPr sz="1400" b="0" dirty="0">
                <a:solidFill>
                  <a:srgbClr val="C00000"/>
                </a:solidFill>
                <a:latin typeface="Arial"/>
                <a:cs typeface="Arial"/>
              </a:rPr>
              <a:t>Закона о </a:t>
            </a:r>
            <a:r>
              <a:rPr sz="1400" b="0" spc="-5" dirty="0">
                <a:solidFill>
                  <a:srgbClr val="C00000"/>
                </a:solidFill>
                <a:latin typeface="Arial"/>
                <a:cs typeface="Arial"/>
              </a:rPr>
              <a:t>контрактной системе  </a:t>
            </a:r>
            <a:r>
              <a:rPr sz="1400" b="0" spc="-10" dirty="0">
                <a:solidFill>
                  <a:srgbClr val="C00000"/>
                </a:solidFill>
                <a:latin typeface="Arial"/>
                <a:cs typeface="Arial"/>
              </a:rPr>
              <a:t>Перечня </a:t>
            </a:r>
            <a:r>
              <a:rPr sz="1400" b="0" spc="-5" dirty="0">
                <a:solidFill>
                  <a:srgbClr val="C00000"/>
                </a:solidFill>
                <a:latin typeface="Arial"/>
                <a:cs typeface="Arial"/>
              </a:rPr>
              <a:t>лекарственных </a:t>
            </a:r>
            <a:r>
              <a:rPr sz="1400" b="0" spc="-10" dirty="0">
                <a:solidFill>
                  <a:srgbClr val="C00000"/>
                </a:solidFill>
                <a:latin typeface="Arial"/>
                <a:cs typeface="Arial"/>
              </a:rPr>
              <a:t>средств </a:t>
            </a:r>
            <a:r>
              <a:rPr sz="1400" b="0" spc="-5" dirty="0">
                <a:solidFill>
                  <a:srgbClr val="C00000"/>
                </a:solidFill>
                <a:latin typeface="Arial"/>
                <a:cs typeface="Arial"/>
              </a:rPr>
              <a:t>не </a:t>
            </a:r>
            <a:r>
              <a:rPr sz="1400" b="0" spc="-15" dirty="0">
                <a:solidFill>
                  <a:srgbClr val="C00000"/>
                </a:solidFill>
                <a:latin typeface="Arial"/>
                <a:cs typeface="Arial"/>
              </a:rPr>
              <a:t>исключает </a:t>
            </a:r>
            <a:r>
              <a:rPr sz="1400" b="0" spc="-10" dirty="0">
                <a:solidFill>
                  <a:srgbClr val="C00000"/>
                </a:solidFill>
                <a:latin typeface="Arial"/>
                <a:cs typeface="Arial"/>
              </a:rPr>
              <a:t>возможности приобретения заказчиком  </a:t>
            </a:r>
            <a:r>
              <a:rPr sz="1400" b="0" spc="-5" dirty="0">
                <a:solidFill>
                  <a:srgbClr val="C00000"/>
                </a:solidFill>
                <a:latin typeface="Arial"/>
                <a:cs typeface="Arial"/>
              </a:rPr>
              <a:t>медицинских </a:t>
            </a:r>
            <a:r>
              <a:rPr sz="1400" b="0" spc="-10" dirty="0">
                <a:solidFill>
                  <a:srgbClr val="C00000"/>
                </a:solidFill>
                <a:latin typeface="Arial"/>
                <a:cs typeface="Arial"/>
              </a:rPr>
              <a:t>препаратов </a:t>
            </a:r>
            <a:r>
              <a:rPr sz="1400" b="0" spc="-5" dirty="0">
                <a:solidFill>
                  <a:srgbClr val="C00000"/>
                </a:solidFill>
                <a:latin typeface="Arial"/>
                <a:cs typeface="Arial"/>
              </a:rPr>
              <a:t>по </a:t>
            </a:r>
            <a:r>
              <a:rPr sz="1400" b="0" spc="-10" dirty="0">
                <a:solidFill>
                  <a:srgbClr val="C00000"/>
                </a:solidFill>
                <a:latin typeface="Arial"/>
                <a:cs typeface="Arial"/>
              </a:rPr>
              <a:t>торговому </a:t>
            </a:r>
            <a:r>
              <a:rPr sz="1400" b="0" spc="-5" dirty="0">
                <a:solidFill>
                  <a:srgbClr val="C00000"/>
                </a:solidFill>
                <a:latin typeface="Arial"/>
                <a:cs typeface="Arial"/>
              </a:rPr>
              <a:t>наименованию, при условии </a:t>
            </a:r>
            <a:r>
              <a:rPr sz="1400" b="0" spc="-15" dirty="0">
                <a:solidFill>
                  <a:srgbClr val="C00000"/>
                </a:solidFill>
                <a:latin typeface="Arial"/>
                <a:cs typeface="Arial"/>
              </a:rPr>
              <a:t>представления </a:t>
            </a:r>
            <a:r>
              <a:rPr sz="1400" b="0" spc="-5" dirty="0">
                <a:solidFill>
                  <a:srgbClr val="C00000"/>
                </a:solidFill>
                <a:latin typeface="Arial"/>
                <a:cs typeface="Arial"/>
              </a:rPr>
              <a:t>обоснования  </a:t>
            </a:r>
            <a:r>
              <a:rPr sz="1400" b="0" spc="-15" dirty="0">
                <a:solidFill>
                  <a:srgbClr val="C00000"/>
                </a:solidFill>
                <a:latin typeface="Arial"/>
                <a:cs typeface="Arial"/>
              </a:rPr>
              <a:t>необходимости </a:t>
            </a:r>
            <a:r>
              <a:rPr sz="1400" b="0" spc="-5" dirty="0">
                <a:solidFill>
                  <a:srgbClr val="C00000"/>
                </a:solidFill>
                <a:latin typeface="Arial"/>
                <a:cs typeface="Arial"/>
              </a:rPr>
              <a:t>такой закупки </a:t>
            </a:r>
            <a:r>
              <a:rPr sz="1400" b="0" dirty="0">
                <a:solidFill>
                  <a:srgbClr val="C00000"/>
                </a:solidFill>
                <a:latin typeface="Arial"/>
                <a:cs typeface="Arial"/>
              </a:rPr>
              <a:t>с </a:t>
            </a:r>
            <a:r>
              <a:rPr sz="1400" b="0" spc="-15" dirty="0">
                <a:solidFill>
                  <a:srgbClr val="C00000"/>
                </a:solidFill>
                <a:latin typeface="Arial"/>
                <a:cs typeface="Arial"/>
              </a:rPr>
              <a:t>учетом </a:t>
            </a:r>
            <a:r>
              <a:rPr sz="1400" b="0" spc="-10" dirty="0">
                <a:solidFill>
                  <a:srgbClr val="C00000"/>
                </a:solidFill>
                <a:latin typeface="Arial"/>
                <a:cs typeface="Arial"/>
              </a:rPr>
              <a:t>объективной потребности </a:t>
            </a:r>
            <a:r>
              <a:rPr sz="1400" b="0" dirty="0">
                <a:solidFill>
                  <a:srgbClr val="C00000"/>
                </a:solidFill>
                <a:latin typeface="Arial"/>
                <a:cs typeface="Arial"/>
              </a:rPr>
              <a:t>в </a:t>
            </a:r>
            <a:r>
              <a:rPr sz="1400" b="0" spc="-15" dirty="0">
                <a:solidFill>
                  <a:srgbClr val="C00000"/>
                </a:solidFill>
                <a:latin typeface="Arial"/>
                <a:cs typeface="Arial"/>
              </a:rPr>
              <a:t>соответствующих  </a:t>
            </a:r>
            <a:r>
              <a:rPr sz="1400" b="0" spc="-10" dirty="0">
                <a:solidFill>
                  <a:srgbClr val="C00000"/>
                </a:solidFill>
                <a:latin typeface="Arial"/>
                <a:cs typeface="Arial"/>
              </a:rPr>
              <a:t>препаратах, </a:t>
            </a:r>
            <a:r>
              <a:rPr sz="1400" b="0" dirty="0">
                <a:solidFill>
                  <a:srgbClr val="C00000"/>
                </a:solidFill>
                <a:latin typeface="Arial"/>
                <a:cs typeface="Arial"/>
              </a:rPr>
              <a:t>и </a:t>
            </a:r>
            <a:r>
              <a:rPr sz="1400" b="0" spc="-5" dirty="0">
                <a:solidFill>
                  <a:srgbClr val="C00000"/>
                </a:solidFill>
                <a:latin typeface="Arial"/>
                <a:cs typeface="Arial"/>
              </a:rPr>
              <a:t>не </a:t>
            </a:r>
            <a:r>
              <a:rPr sz="1400" b="0" spc="-15" dirty="0">
                <a:solidFill>
                  <a:srgbClr val="C00000"/>
                </a:solidFill>
                <a:latin typeface="Arial"/>
                <a:cs typeface="Arial"/>
              </a:rPr>
              <a:t>может </a:t>
            </a:r>
            <a:r>
              <a:rPr sz="1400" b="0" spc="-5" dirty="0">
                <a:solidFill>
                  <a:srgbClr val="C00000"/>
                </a:solidFill>
                <a:latin typeface="Arial"/>
                <a:cs typeface="Arial"/>
              </a:rPr>
              <a:t>служить </a:t>
            </a:r>
            <a:r>
              <a:rPr sz="1400" b="0" spc="-10" dirty="0">
                <a:solidFill>
                  <a:srgbClr val="C00000"/>
                </a:solidFill>
                <a:latin typeface="Arial"/>
                <a:cs typeface="Arial"/>
              </a:rPr>
              <a:t>непреодолимым </a:t>
            </a:r>
            <a:r>
              <a:rPr sz="1400" b="0" spc="-5" dirty="0">
                <a:solidFill>
                  <a:srgbClr val="C00000"/>
                </a:solidFill>
                <a:latin typeface="Arial"/>
                <a:cs typeface="Arial"/>
              </a:rPr>
              <a:t>препятствием </a:t>
            </a:r>
            <a:r>
              <a:rPr sz="1400" b="0" spc="-10" dirty="0">
                <a:solidFill>
                  <a:srgbClr val="C00000"/>
                </a:solidFill>
                <a:latin typeface="Arial"/>
                <a:cs typeface="Arial"/>
              </a:rPr>
              <a:t>для разрешения </a:t>
            </a:r>
            <a:r>
              <a:rPr sz="1400" b="0" spc="-5" dirty="0">
                <a:solidFill>
                  <a:srgbClr val="C00000"/>
                </a:solidFill>
                <a:latin typeface="Arial"/>
                <a:cs typeface="Arial"/>
              </a:rPr>
              <a:t>спорных  вопросов, если </a:t>
            </a:r>
            <a:r>
              <a:rPr sz="1400" b="0" spc="-25" dirty="0">
                <a:solidFill>
                  <a:srgbClr val="C00000"/>
                </a:solidFill>
                <a:latin typeface="Arial"/>
                <a:cs typeface="Arial"/>
              </a:rPr>
              <a:t>от </a:t>
            </a:r>
            <a:r>
              <a:rPr sz="1400" b="0" spc="-20" dirty="0">
                <a:solidFill>
                  <a:srgbClr val="C00000"/>
                </a:solidFill>
                <a:latin typeface="Arial"/>
                <a:cs typeface="Arial"/>
              </a:rPr>
              <a:t>этого </a:t>
            </a:r>
            <a:r>
              <a:rPr sz="1400" b="0" spc="-5" dirty="0">
                <a:solidFill>
                  <a:srgbClr val="C00000"/>
                </a:solidFill>
                <a:latin typeface="Arial"/>
                <a:cs typeface="Arial"/>
              </a:rPr>
              <a:t>зависит реализация вытекающих из Конституции </a:t>
            </a:r>
            <a:r>
              <a:rPr sz="1400" b="0" spc="-10" dirty="0">
                <a:solidFill>
                  <a:srgbClr val="C00000"/>
                </a:solidFill>
                <a:latin typeface="Arial"/>
                <a:cs typeface="Arial"/>
              </a:rPr>
              <a:t>Российской Федерации  </a:t>
            </a:r>
            <a:r>
              <a:rPr sz="1400" b="0" spc="-5" dirty="0">
                <a:solidFill>
                  <a:srgbClr val="C00000"/>
                </a:solidFill>
                <a:latin typeface="Arial"/>
                <a:cs typeface="Arial"/>
              </a:rPr>
              <a:t>прав </a:t>
            </a:r>
            <a:r>
              <a:rPr sz="1400" b="0" dirty="0">
                <a:solidFill>
                  <a:srgbClr val="C00000"/>
                </a:solidFill>
                <a:latin typeface="Arial"/>
                <a:cs typeface="Arial"/>
              </a:rPr>
              <a:t>и </a:t>
            </a:r>
            <a:r>
              <a:rPr sz="1400" b="0" spc="-5" dirty="0">
                <a:solidFill>
                  <a:srgbClr val="C00000"/>
                </a:solidFill>
                <a:latin typeface="Arial"/>
                <a:cs typeface="Arial"/>
              </a:rPr>
              <a:t>законных интересов граждан </a:t>
            </a:r>
            <a:r>
              <a:rPr sz="1400" b="0" spc="-10" dirty="0">
                <a:solidFill>
                  <a:srgbClr val="C00000"/>
                </a:solidFill>
                <a:latin typeface="Arial"/>
                <a:cs typeface="Arial"/>
              </a:rPr>
              <a:t>(Постановление Конституционного </a:t>
            </a:r>
            <a:r>
              <a:rPr sz="1400" b="0" spc="-20" dirty="0">
                <a:solidFill>
                  <a:srgbClr val="C00000"/>
                </a:solidFill>
                <a:latin typeface="Arial"/>
                <a:cs typeface="Arial"/>
              </a:rPr>
              <a:t>Суда</a:t>
            </a:r>
            <a:r>
              <a:rPr sz="1400" b="0" spc="340" dirty="0">
                <a:solidFill>
                  <a:srgbClr val="C00000"/>
                </a:solidFill>
                <a:latin typeface="Arial"/>
                <a:cs typeface="Arial"/>
              </a:rPr>
              <a:t> </a:t>
            </a:r>
            <a:r>
              <a:rPr sz="1400" b="0" spc="-10" dirty="0">
                <a:solidFill>
                  <a:srgbClr val="C00000"/>
                </a:solidFill>
                <a:latin typeface="Arial"/>
                <a:cs typeface="Arial"/>
              </a:rPr>
              <a:t>Российской  Федерации </a:t>
            </a:r>
            <a:r>
              <a:rPr sz="1400" b="0" spc="-20" dirty="0">
                <a:solidFill>
                  <a:srgbClr val="C00000"/>
                </a:solidFill>
                <a:latin typeface="Arial"/>
                <a:cs typeface="Arial"/>
              </a:rPr>
              <a:t>от </a:t>
            </a:r>
            <a:r>
              <a:rPr sz="1400" b="0" dirty="0">
                <a:solidFill>
                  <a:srgbClr val="C00000"/>
                </a:solidFill>
                <a:latin typeface="Arial"/>
                <a:cs typeface="Arial"/>
              </a:rPr>
              <a:t>2 </a:t>
            </a:r>
            <a:r>
              <a:rPr sz="1400" b="0" spc="-5" dirty="0">
                <a:solidFill>
                  <a:srgbClr val="C00000"/>
                </a:solidFill>
                <a:latin typeface="Arial"/>
                <a:cs typeface="Arial"/>
              </a:rPr>
              <a:t>февраля 1999 </a:t>
            </a:r>
            <a:r>
              <a:rPr sz="1400" b="0" spc="-85" dirty="0">
                <a:solidFill>
                  <a:srgbClr val="C00000"/>
                </a:solidFill>
                <a:latin typeface="Arial"/>
                <a:cs typeface="Arial"/>
              </a:rPr>
              <a:t>г. </a:t>
            </a:r>
            <a:r>
              <a:rPr sz="1400" b="0" dirty="0">
                <a:solidFill>
                  <a:srgbClr val="C00000"/>
                </a:solidFill>
                <a:latin typeface="Arial"/>
                <a:cs typeface="Arial"/>
              </a:rPr>
              <a:t>№</a:t>
            </a:r>
            <a:r>
              <a:rPr sz="1400" b="0" spc="25" dirty="0">
                <a:solidFill>
                  <a:srgbClr val="C00000"/>
                </a:solidFill>
                <a:latin typeface="Arial"/>
                <a:cs typeface="Arial"/>
              </a:rPr>
              <a:t> </a:t>
            </a:r>
            <a:r>
              <a:rPr sz="1400" b="0" spc="-5" dirty="0">
                <a:solidFill>
                  <a:srgbClr val="C00000"/>
                </a:solidFill>
                <a:latin typeface="Arial"/>
                <a:cs typeface="Arial"/>
              </a:rPr>
              <a:t>3-П).</a:t>
            </a:r>
            <a:endParaRPr sz="1400" dirty="0">
              <a:solidFill>
                <a:srgbClr val="C00000"/>
              </a:solidFill>
              <a:latin typeface="Arial"/>
              <a:cs typeface="Arial"/>
            </a:endParaRPr>
          </a:p>
        </p:txBody>
      </p:sp>
    </p:spTree>
    <p:extLst>
      <p:ext uri="{BB962C8B-B14F-4D97-AF65-F5344CB8AC3E}">
        <p14:creationId xmlns:p14="http://schemas.microsoft.com/office/powerpoint/2010/main" val="519364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066800"/>
            <a:ext cx="8743442" cy="4832092"/>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ПОСТАНОВЛЕНИЕ </a:t>
            </a:r>
            <a:r>
              <a:rPr lang="ru-RU" sz="1400" b="1" spc="-5" dirty="0">
                <a:solidFill>
                  <a:srgbClr val="00B050"/>
                </a:solidFill>
                <a:latin typeface="Times New Roman"/>
                <a:cs typeface="Times New Roman"/>
              </a:rPr>
              <a:t>ПРАВИТЕЛЬСТВА РФ ОТ 15 НОЯБРЯ 2017 ГОДА № 1380</a:t>
            </a:r>
          </a:p>
          <a:p>
            <a:pPr marL="12700"/>
            <a:endParaRPr lang="ru-RU" sz="1400" b="1" spc="-5" dirty="0">
              <a:solidFill>
                <a:srgbClr val="0070C0"/>
              </a:solidFill>
              <a:latin typeface="Times New Roman"/>
              <a:cs typeface="Times New Roman"/>
            </a:endParaRPr>
          </a:p>
          <a:p>
            <a:pPr marL="12700"/>
            <a:r>
              <a:rPr lang="ru-RU" sz="1400" b="1" spc="-5" dirty="0" smtClean="0">
                <a:solidFill>
                  <a:srgbClr val="0070C0"/>
                </a:solidFill>
                <a:latin typeface="Times New Roman"/>
                <a:cs typeface="Times New Roman"/>
              </a:rPr>
              <a:t>               «</a:t>
            </a:r>
            <a:r>
              <a:rPr lang="ru-RU" sz="1400" b="1" spc="-5" dirty="0">
                <a:solidFill>
                  <a:srgbClr val="0070C0"/>
                </a:solidFill>
                <a:latin typeface="Times New Roman"/>
                <a:cs typeface="Times New Roman"/>
              </a:rPr>
              <a:t>ОБ ОСОБЕННОСТЯХ ОПИСАНИЯ ЛЕКАРСТВЕННЫХ ПРЕПАРАТОВ ДЛЯ МЕДИЦИНСКОГО ПРИМЕНЕНИЯ, ЯВЛЯЮЩИХСЯ ОБЪЕКТОМ ЗАКУПКИ ДЛЯ ОБЕСПЕЧЕНИЯ ГОСУДАРСТВЕННЫХ И </a:t>
            </a:r>
            <a:r>
              <a:rPr lang="ru-RU" sz="1400" b="1" spc="-5" dirty="0" smtClean="0">
                <a:solidFill>
                  <a:srgbClr val="0070C0"/>
                </a:solidFill>
                <a:latin typeface="Times New Roman"/>
                <a:cs typeface="Times New Roman"/>
              </a:rPr>
              <a:t>    МУНИЦИПАЛЬНЫХ </a:t>
            </a:r>
            <a:r>
              <a:rPr lang="ru-RU" sz="1400" b="1" spc="-5" dirty="0">
                <a:solidFill>
                  <a:srgbClr val="0070C0"/>
                </a:solidFill>
                <a:latin typeface="Times New Roman"/>
                <a:cs typeface="Times New Roman"/>
              </a:rPr>
              <a:t>НУЖД</a:t>
            </a:r>
            <a:r>
              <a:rPr lang="ru-RU" sz="1400" b="1" spc="-5" dirty="0" smtClean="0">
                <a:solidFill>
                  <a:srgbClr val="0070C0"/>
                </a:solidFill>
                <a:latin typeface="Times New Roman"/>
                <a:cs typeface="Times New Roman"/>
              </a:rPr>
              <a:t>»</a:t>
            </a:r>
            <a:endParaRPr lang="en-US" sz="1400" b="1" spc="-5" dirty="0" smtClean="0">
              <a:solidFill>
                <a:srgbClr val="0070C0"/>
              </a:solidFill>
              <a:latin typeface="Times New Roman"/>
              <a:cs typeface="Times New Roman"/>
            </a:endParaRPr>
          </a:p>
          <a:p>
            <a:pPr marL="12700"/>
            <a:endParaRPr lang="en-US" sz="1400" b="1" spc="-5" dirty="0">
              <a:solidFill>
                <a:srgbClr val="0070C0"/>
              </a:solidFill>
              <a:latin typeface="Times New Roman"/>
              <a:cs typeface="Times New Roman"/>
            </a:endParaRPr>
          </a:p>
          <a:p>
            <a:pPr marL="12700"/>
            <a:r>
              <a:rPr lang="ru-RU" sz="1400" b="1" spc="-5" dirty="0" smtClean="0">
                <a:solidFill>
                  <a:srgbClr val="0070C0"/>
                </a:solidFill>
                <a:latin typeface="Times New Roman"/>
                <a:cs typeface="Times New Roman"/>
              </a:rPr>
              <a:t>                                                              </a:t>
            </a:r>
            <a:r>
              <a:rPr lang="ru-RU" sz="1400" b="1" spc="-5" dirty="0" smtClean="0">
                <a:latin typeface="Times New Roman"/>
                <a:cs typeface="Times New Roman"/>
              </a:rPr>
              <a:t>РАЗДЕЛЕНО НА ЧАСТИ:</a:t>
            </a:r>
          </a:p>
          <a:p>
            <a:pPr marL="12700"/>
            <a:endParaRPr lang="ru-RU" sz="1400" b="1" spc="-5" dirty="0">
              <a:solidFill>
                <a:srgbClr val="0070C0"/>
              </a:solidFill>
              <a:latin typeface="Times New Roman"/>
              <a:cs typeface="Times New Roman"/>
            </a:endParaRPr>
          </a:p>
          <a:p>
            <a:pPr marL="355600" indent="-342900">
              <a:buAutoNum type="arabicPeriod"/>
            </a:pPr>
            <a:r>
              <a:rPr lang="ru-RU" b="1" spc="-5" dirty="0" smtClean="0">
                <a:solidFill>
                  <a:srgbClr val="C00000"/>
                </a:solidFill>
                <a:latin typeface="Times New Roman"/>
                <a:cs typeface="Times New Roman"/>
              </a:rPr>
              <a:t>Что необходимо обязательно указывать при закупке лекарственных препаратов..</a:t>
            </a:r>
          </a:p>
          <a:p>
            <a:pPr marL="355600" indent="-342900">
              <a:buAutoNum type="arabicPeriod"/>
            </a:pPr>
            <a:endParaRPr lang="ru-RU" b="1" spc="-5" dirty="0">
              <a:solidFill>
                <a:srgbClr val="C00000"/>
              </a:solidFill>
              <a:latin typeface="Times New Roman"/>
              <a:cs typeface="Times New Roman"/>
            </a:endParaRPr>
          </a:p>
          <a:p>
            <a:pPr marL="355600" indent="-342900">
              <a:buAutoNum type="arabicPeriod" startAt="2"/>
            </a:pPr>
            <a:r>
              <a:rPr lang="ru-RU" b="1" spc="-5" dirty="0" smtClean="0">
                <a:solidFill>
                  <a:srgbClr val="C00000"/>
                </a:solidFill>
                <a:latin typeface="Times New Roman"/>
                <a:cs typeface="Times New Roman"/>
              </a:rPr>
              <a:t>Что указывать можно, но не всегда....</a:t>
            </a:r>
          </a:p>
          <a:p>
            <a:pPr marL="355600" indent="-342900">
              <a:buAutoNum type="arabicPeriod" startAt="2"/>
            </a:pPr>
            <a:endParaRPr lang="ru-RU" b="1" spc="-5" dirty="0">
              <a:solidFill>
                <a:srgbClr val="C00000"/>
              </a:solidFill>
              <a:latin typeface="Times New Roman"/>
              <a:cs typeface="Times New Roman"/>
            </a:endParaRPr>
          </a:p>
          <a:p>
            <a:pPr marL="355600" indent="-342900">
              <a:buAutoNum type="arabicPeriod" startAt="3"/>
            </a:pPr>
            <a:r>
              <a:rPr lang="ru-RU" b="1" spc="-5" dirty="0" smtClean="0">
                <a:solidFill>
                  <a:srgbClr val="C00000"/>
                </a:solidFill>
                <a:latin typeface="Times New Roman"/>
                <a:cs typeface="Times New Roman"/>
              </a:rPr>
              <a:t>Что указывать нельзя……..</a:t>
            </a:r>
          </a:p>
          <a:p>
            <a:pPr marL="355600" indent="-342900">
              <a:buAutoNum type="arabicPeriod" startAt="3"/>
            </a:pPr>
            <a:endParaRPr lang="ru-RU" b="1" spc="-5" dirty="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4.     Что указывать нельзя, но если очень хочется, то можно…..</a:t>
            </a:r>
          </a:p>
          <a:p>
            <a:pPr marL="12700"/>
            <a:endParaRPr lang="ru-RU" b="1" spc="-5" dirty="0">
              <a:solidFill>
                <a:srgbClr val="C00000"/>
              </a:solidFill>
              <a:latin typeface="Times New Roman"/>
              <a:cs typeface="Times New Roman"/>
            </a:endParaRPr>
          </a:p>
          <a:p>
            <a:pPr marL="12700"/>
            <a:endParaRPr lang="ru-RU" spc="-5" dirty="0" smtClean="0">
              <a:solidFill>
                <a:prstClr val="black"/>
              </a:solidFill>
              <a:latin typeface="Times New Roman"/>
              <a:cs typeface="Times New Roman"/>
            </a:endParaRPr>
          </a:p>
        </p:txBody>
      </p:sp>
    </p:spTree>
    <p:extLst>
      <p:ext uri="{BB962C8B-B14F-4D97-AF65-F5344CB8AC3E}">
        <p14:creationId xmlns:p14="http://schemas.microsoft.com/office/powerpoint/2010/main" val="2042052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066800"/>
            <a:ext cx="8743442" cy="3354765"/>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ПОСТАНОВЛЕНИЕ </a:t>
            </a:r>
            <a:r>
              <a:rPr lang="ru-RU" sz="1400" b="1" spc="-5" dirty="0">
                <a:solidFill>
                  <a:srgbClr val="00B050"/>
                </a:solidFill>
                <a:latin typeface="Times New Roman"/>
                <a:cs typeface="Times New Roman"/>
              </a:rPr>
              <a:t>ПРАВИТЕЛЬСТВА РФ ОТ 15 НОЯБРЯ 2017 ГОДА № 1380</a:t>
            </a:r>
          </a:p>
          <a:p>
            <a:pPr marL="12700"/>
            <a:endParaRPr lang="ru-RU" sz="1400" b="1" spc="-5" dirty="0">
              <a:solidFill>
                <a:srgbClr val="0070C0"/>
              </a:solidFill>
              <a:latin typeface="Times New Roman"/>
              <a:cs typeface="Times New Roman"/>
            </a:endParaRPr>
          </a:p>
          <a:p>
            <a:pPr marL="12700"/>
            <a:r>
              <a:rPr lang="ru-RU" sz="1400" b="1" spc="-5" dirty="0" smtClean="0">
                <a:solidFill>
                  <a:srgbClr val="0070C0"/>
                </a:solidFill>
                <a:latin typeface="Times New Roman"/>
                <a:cs typeface="Times New Roman"/>
              </a:rPr>
              <a:t>               «</a:t>
            </a:r>
            <a:r>
              <a:rPr lang="ru-RU" sz="1400" b="1" spc="-5" dirty="0">
                <a:solidFill>
                  <a:srgbClr val="0070C0"/>
                </a:solidFill>
                <a:latin typeface="Times New Roman"/>
                <a:cs typeface="Times New Roman"/>
              </a:rPr>
              <a:t>ОБ ОСОБЕННОСТЯХ ОПИСАНИЯ ЛЕКАРСТВЕННЫХ ПРЕПАРАТОВ ДЛЯ МЕДИЦИНСКОГО ПРИМЕНЕНИЯ, ЯВЛЯЮЩИХСЯ ОБЪЕКТОМ ЗАКУПКИ ДЛЯ ОБЕСПЕЧЕНИЯ ГОСУДАРСТВЕННЫХ И </a:t>
            </a:r>
            <a:r>
              <a:rPr lang="ru-RU" sz="1400" b="1" spc="-5" dirty="0" smtClean="0">
                <a:solidFill>
                  <a:srgbClr val="0070C0"/>
                </a:solidFill>
                <a:latin typeface="Times New Roman"/>
                <a:cs typeface="Times New Roman"/>
              </a:rPr>
              <a:t>    МУНИЦИПАЛЬНЫХ </a:t>
            </a:r>
            <a:r>
              <a:rPr lang="ru-RU" sz="1400" b="1" spc="-5" dirty="0">
                <a:solidFill>
                  <a:srgbClr val="0070C0"/>
                </a:solidFill>
                <a:latin typeface="Times New Roman"/>
                <a:cs typeface="Times New Roman"/>
              </a:rPr>
              <a:t>НУЖД</a:t>
            </a:r>
            <a:r>
              <a:rPr lang="ru-RU" sz="1400" b="1" spc="-5" dirty="0" smtClean="0">
                <a:solidFill>
                  <a:srgbClr val="0070C0"/>
                </a:solidFill>
                <a:latin typeface="Times New Roman"/>
                <a:cs typeface="Times New Roman"/>
              </a:rPr>
              <a:t>»</a:t>
            </a:r>
          </a:p>
          <a:p>
            <a:pPr marL="12700"/>
            <a:endParaRPr lang="ru-RU" sz="1400" b="1" spc="-5" dirty="0">
              <a:solidFill>
                <a:srgbClr val="0070C0"/>
              </a:solidFill>
              <a:latin typeface="Times New Roman"/>
              <a:cs typeface="Times New Roman"/>
            </a:endParaRPr>
          </a:p>
          <a:p>
            <a:pPr marL="12700"/>
            <a:endParaRPr lang="ru-RU" sz="1400" b="1" spc="-5" dirty="0" smtClean="0">
              <a:solidFill>
                <a:srgbClr val="0070C0"/>
              </a:solidFill>
              <a:latin typeface="Times New Roman"/>
              <a:cs typeface="Times New Roman"/>
            </a:endParaRPr>
          </a:p>
          <a:p>
            <a:pPr marL="12700" algn="just"/>
            <a:r>
              <a:rPr lang="ru-RU" sz="1400" b="1" spc="-5" dirty="0">
                <a:solidFill>
                  <a:srgbClr val="0070C0"/>
                </a:solidFill>
                <a:latin typeface="Times New Roman"/>
                <a:cs typeface="Times New Roman"/>
              </a:rPr>
              <a:t> </a:t>
            </a:r>
            <a:r>
              <a:rPr lang="ru-RU" sz="1400" b="1" spc="-5" dirty="0" smtClean="0">
                <a:solidFill>
                  <a:srgbClr val="0070C0"/>
                </a:solidFill>
                <a:latin typeface="Times New Roman"/>
                <a:cs typeface="Times New Roman"/>
              </a:rPr>
              <a:t>      </a:t>
            </a:r>
            <a:r>
              <a:rPr lang="ru-RU" sz="2000" b="1" spc="-5" dirty="0" smtClean="0">
                <a:latin typeface="Times New Roman"/>
                <a:cs typeface="Times New Roman"/>
              </a:rPr>
              <a:t>Большинство особенностей, изложенных в этом Постановлении Правительства РФ  аналогичны</a:t>
            </a:r>
            <a:r>
              <a:rPr lang="ru-RU" sz="2000" b="1" spc="-5" dirty="0" smtClean="0">
                <a:solidFill>
                  <a:srgbClr val="C00000"/>
                </a:solidFill>
                <a:latin typeface="Times New Roman"/>
                <a:cs typeface="Times New Roman"/>
              </a:rPr>
              <a:t> </a:t>
            </a:r>
            <a:r>
              <a:rPr lang="ru-RU" sz="2000" b="1" spc="-5" dirty="0" smtClean="0">
                <a:latin typeface="Times New Roman"/>
                <a:cs typeface="Times New Roman"/>
              </a:rPr>
              <a:t>разъяснениям Федеральной антимонопольной службы РФ</a:t>
            </a:r>
            <a:r>
              <a:rPr lang="ru-RU" sz="2000" b="1" spc="-5" dirty="0" smtClean="0">
                <a:solidFill>
                  <a:srgbClr val="C00000"/>
                </a:solidFill>
                <a:latin typeface="Times New Roman"/>
                <a:cs typeface="Times New Roman"/>
              </a:rPr>
              <a:t> от 09 .06.2015 года № АК</a:t>
            </a:r>
            <a:r>
              <a:rPr lang="en-US" sz="2000" b="1" spc="-5" dirty="0" smtClean="0">
                <a:solidFill>
                  <a:srgbClr val="C00000"/>
                </a:solidFill>
                <a:latin typeface="Times New Roman"/>
                <a:cs typeface="Times New Roman"/>
              </a:rPr>
              <a:t>/</a:t>
            </a:r>
            <a:r>
              <a:rPr lang="ru-RU" sz="2000" b="1" spc="-5" dirty="0" smtClean="0">
                <a:solidFill>
                  <a:srgbClr val="C00000"/>
                </a:solidFill>
                <a:latin typeface="Times New Roman"/>
                <a:cs typeface="Times New Roman"/>
              </a:rPr>
              <a:t>28644</a:t>
            </a:r>
            <a:r>
              <a:rPr lang="en-US" sz="2000" b="1" spc="-5" dirty="0" smtClean="0">
                <a:solidFill>
                  <a:srgbClr val="C00000"/>
                </a:solidFill>
                <a:latin typeface="Times New Roman"/>
                <a:cs typeface="Times New Roman"/>
              </a:rPr>
              <a:t>/15</a:t>
            </a:r>
          </a:p>
          <a:p>
            <a:pPr marL="12700" algn="just"/>
            <a:endParaRPr lang="en-US" sz="2000" b="1" spc="-5" dirty="0">
              <a:solidFill>
                <a:srgbClr val="C00000"/>
              </a:solidFill>
              <a:latin typeface="Times New Roman"/>
              <a:cs typeface="Times New Roman"/>
            </a:endParaRPr>
          </a:p>
        </p:txBody>
      </p:sp>
    </p:spTree>
    <p:extLst>
      <p:ext uri="{BB962C8B-B14F-4D97-AF65-F5344CB8AC3E}">
        <p14:creationId xmlns:p14="http://schemas.microsoft.com/office/powerpoint/2010/main" val="33452324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5" name="object 5"/>
          <p:cNvSpPr txBox="1"/>
          <p:nvPr/>
        </p:nvSpPr>
        <p:spPr>
          <a:xfrm rot="18375379">
            <a:off x="5829495" y="4007209"/>
            <a:ext cx="1192201" cy="276999"/>
          </a:xfrm>
          <a:prstGeom prst="rect">
            <a:avLst/>
          </a:prstGeom>
        </p:spPr>
        <p:txBody>
          <a:bodyPr vert="horz" wrap="square" lIns="0" tIns="0" rIns="0" bIns="0" rtlCol="0">
            <a:spAutoFit/>
          </a:bodyPr>
          <a:lstStyle/>
          <a:p>
            <a:pPr marL="12700">
              <a:tabLst>
                <a:tab pos="248285" algn="l"/>
                <a:tab pos="1078865" algn="l"/>
                <a:tab pos="2010410" algn="l"/>
                <a:tab pos="2752725" algn="l"/>
                <a:tab pos="4037965" algn="l"/>
              </a:tabLst>
            </a:pPr>
            <a:r>
              <a:rPr dirty="0" smtClean="0">
                <a:solidFill>
                  <a:prstClr val="black"/>
                </a:solidFill>
                <a:latin typeface="Times New Roman"/>
                <a:cs typeface="Times New Roman"/>
              </a:rPr>
              <a:t>-</a:t>
            </a:r>
            <a:endParaRPr dirty="0">
              <a:solidFill>
                <a:prstClr val="black"/>
              </a:solidFill>
              <a:latin typeface="Times New Roman"/>
              <a:cs typeface="Times New Roman"/>
            </a:endParaRPr>
          </a:p>
        </p:txBody>
      </p:sp>
      <p:sp>
        <p:nvSpPr>
          <p:cNvPr id="8" name="object 8"/>
          <p:cNvSpPr txBox="1">
            <a:spLocks noGrp="1"/>
          </p:cNvSpPr>
          <p:nvPr>
            <p:ph type="title"/>
          </p:nvPr>
        </p:nvSpPr>
        <p:spPr>
          <a:xfrm>
            <a:off x="535940" y="-19811"/>
            <a:ext cx="8072119" cy="307777"/>
          </a:xfrm>
        </p:spPr>
        <p:txBody>
          <a:bodyPr/>
          <a:lstStyle/>
          <a:p>
            <a:r>
              <a:rPr lang="ru-RU" dirty="0" smtClean="0"/>
              <a:t>                ЗАКУПКИ ЛЕКАРСТВЕННЫХ ПРЕПАРАТОВ В РФ</a:t>
            </a:r>
            <a:endParaRPr lang="ru-RU" dirty="0"/>
          </a:p>
        </p:txBody>
      </p:sp>
      <p:sp>
        <p:nvSpPr>
          <p:cNvPr id="10" name="Текст 9"/>
          <p:cNvSpPr>
            <a:spLocks noGrp="1"/>
          </p:cNvSpPr>
          <p:nvPr>
            <p:ph type="body" idx="1"/>
          </p:nvPr>
        </p:nvSpPr>
        <p:spPr>
          <a:xfrm>
            <a:off x="533349" y="533400"/>
            <a:ext cx="8077301" cy="5416868"/>
          </a:xfrm>
        </p:spPr>
        <p:txBody>
          <a:bodyPr/>
          <a:lstStyle/>
          <a:p>
            <a:pPr algn="just"/>
            <a:r>
              <a:rPr lang="ru-RU" sz="1600" b="1" dirty="0" smtClean="0">
                <a:solidFill>
                  <a:srgbClr val="002060"/>
                </a:solidFill>
                <a:latin typeface="Times New Roman" panose="02020603050405020304" pitchFamily="18" charset="0"/>
                <a:cs typeface="Times New Roman" panose="02020603050405020304" pitchFamily="18" charset="0"/>
              </a:rPr>
              <a:t>1.30% ЗАКУПОК  В РФ  ПРИХОДИТСЯ НА ЗАКУПКИ ЛС;</a:t>
            </a:r>
          </a:p>
          <a:p>
            <a:pPr algn="just"/>
            <a:endParaRPr lang="ru-RU" sz="1600" b="1" dirty="0" smtClean="0">
              <a:solidFill>
                <a:srgbClr val="002060"/>
              </a:solidFill>
              <a:latin typeface="Times New Roman" panose="02020603050405020304" pitchFamily="18" charset="0"/>
              <a:cs typeface="Times New Roman" panose="02020603050405020304" pitchFamily="18" charset="0"/>
            </a:endParaRPr>
          </a:p>
          <a:p>
            <a:pPr algn="just"/>
            <a:r>
              <a:rPr lang="ru-RU" sz="1600" b="1" dirty="0">
                <a:solidFill>
                  <a:srgbClr val="002060"/>
                </a:solidFill>
                <a:latin typeface="Times New Roman" panose="02020603050405020304" pitchFamily="18" charset="0"/>
                <a:cs typeface="Times New Roman" panose="02020603050405020304" pitchFamily="18" charset="0"/>
              </a:rPr>
              <a:t>2</a:t>
            </a:r>
            <a:r>
              <a:rPr lang="ru-RU" sz="1600" b="1" dirty="0" smtClean="0">
                <a:solidFill>
                  <a:srgbClr val="002060"/>
                </a:solidFill>
                <a:latin typeface="Times New Roman" panose="02020603050405020304" pitchFamily="18" charset="0"/>
                <a:cs typeface="Times New Roman" panose="02020603050405020304" pitchFamily="18" charset="0"/>
              </a:rPr>
              <a:t>. ЛП ИМЕЕТ ОСОБЫЕ КАЧЕСТВЕННЫЕ ХАРАКТЕРИСТИКИ-  МНН, В ОДНОЙ ЛИНЕЙКЕ МНН- ДЕСЯТКИ  ТОРГОВЫХ НАИМЕНОВАНИЙ С РАЗБРОСОМ ЦЕН;</a:t>
            </a:r>
          </a:p>
          <a:p>
            <a:pPr algn="just"/>
            <a:endParaRPr lang="ru-RU" sz="1600" b="1" dirty="0" smtClean="0">
              <a:solidFill>
                <a:srgbClr val="002060"/>
              </a:solidFill>
              <a:latin typeface="Times New Roman" panose="02020603050405020304" pitchFamily="18" charset="0"/>
              <a:cs typeface="Times New Roman" panose="02020603050405020304" pitchFamily="18" charset="0"/>
            </a:endParaRPr>
          </a:p>
          <a:p>
            <a:pPr algn="just"/>
            <a:r>
              <a:rPr lang="ru-RU" sz="1600" b="1" dirty="0">
                <a:solidFill>
                  <a:srgbClr val="002060"/>
                </a:solidFill>
                <a:latin typeface="Times New Roman" panose="02020603050405020304" pitchFamily="18" charset="0"/>
                <a:cs typeface="Times New Roman" panose="02020603050405020304" pitchFamily="18" charset="0"/>
              </a:rPr>
              <a:t>3</a:t>
            </a:r>
            <a:r>
              <a:rPr lang="ru-RU" sz="1600" b="1" dirty="0" smtClean="0">
                <a:solidFill>
                  <a:srgbClr val="002060"/>
                </a:solidFill>
                <a:latin typeface="Times New Roman" panose="02020603050405020304" pitchFamily="18" charset="0"/>
                <a:cs typeface="Times New Roman" panose="02020603050405020304" pitchFamily="18" charset="0"/>
              </a:rPr>
              <a:t>. НЕТ ЕДИНОЙ ПРАКТИКИ КОНТРОЛЯ, ЕДИНОЙ ПОЗИЦИИ ФАС И ИХ ТЕРРИТОРИАЛЬНЫХ УПРАВЛЕНИЙ, СУДОВ. РЕШЕНИЯ ФАС ЗАЧАСТУЮ ПРОТИВОРЕЧИВЫЕ;</a:t>
            </a:r>
          </a:p>
          <a:p>
            <a:pPr algn="just"/>
            <a:endParaRPr lang="ru-RU" sz="1600" b="1" dirty="0" smtClean="0">
              <a:solidFill>
                <a:srgbClr val="002060"/>
              </a:solidFill>
              <a:latin typeface="Times New Roman" panose="02020603050405020304" pitchFamily="18" charset="0"/>
              <a:cs typeface="Times New Roman" panose="02020603050405020304" pitchFamily="18" charset="0"/>
            </a:endParaRPr>
          </a:p>
          <a:p>
            <a:pPr algn="just"/>
            <a:r>
              <a:rPr lang="ru-RU" sz="1600" b="1" dirty="0">
                <a:solidFill>
                  <a:srgbClr val="002060"/>
                </a:solidFill>
                <a:latin typeface="Times New Roman" panose="02020603050405020304" pitchFamily="18" charset="0"/>
                <a:cs typeface="Times New Roman" panose="02020603050405020304" pitchFamily="18" charset="0"/>
              </a:rPr>
              <a:t>4</a:t>
            </a:r>
            <a:r>
              <a:rPr lang="ru-RU" sz="1600" b="1" dirty="0" smtClean="0">
                <a:solidFill>
                  <a:srgbClr val="002060"/>
                </a:solidFill>
                <a:latin typeface="Times New Roman" panose="02020603050405020304" pitchFamily="18" charset="0"/>
                <a:cs typeface="Times New Roman" panose="02020603050405020304" pitchFamily="18" charset="0"/>
              </a:rPr>
              <a:t>. ВО МНОГИХ СУБЪЕКТАХ РФ – СВОИ ПРАВИЛА ЗАКУПОК ЛП</a:t>
            </a:r>
          </a:p>
          <a:p>
            <a:pPr algn="just"/>
            <a:endParaRPr lang="ru-RU" sz="1600" b="1" dirty="0" smtClean="0">
              <a:solidFill>
                <a:srgbClr val="002060"/>
              </a:solidFill>
              <a:latin typeface="Times New Roman" panose="02020603050405020304" pitchFamily="18" charset="0"/>
              <a:cs typeface="Times New Roman" panose="02020603050405020304" pitchFamily="18" charset="0"/>
            </a:endParaRPr>
          </a:p>
          <a:p>
            <a:pPr algn="just"/>
            <a:r>
              <a:rPr lang="ru-RU" sz="1600" b="1" dirty="0">
                <a:solidFill>
                  <a:srgbClr val="002060"/>
                </a:solidFill>
                <a:latin typeface="Times New Roman" panose="02020603050405020304" pitchFamily="18" charset="0"/>
                <a:cs typeface="Times New Roman" panose="02020603050405020304" pitchFamily="18" charset="0"/>
              </a:rPr>
              <a:t>5</a:t>
            </a:r>
            <a:r>
              <a:rPr lang="ru-RU" sz="1600" b="1" dirty="0" smtClean="0">
                <a:solidFill>
                  <a:srgbClr val="002060"/>
                </a:solidFill>
                <a:latin typeface="Times New Roman" panose="02020603050405020304" pitchFamily="18" charset="0"/>
                <a:cs typeface="Times New Roman" panose="02020603050405020304" pitchFamily="18" charset="0"/>
              </a:rPr>
              <a:t>. НЕСОВЕРШЕНСТВО ЗАКОНОДАТЕЛЬСТВА ПРИ ЗАКУПКЕ ЛП- НОРМАТИВНО- ПРАВОВЫХ ДОКУМЕНТОВ НЕ ТАК УЖ МНОГО, ЗАЧАСТУЮ ОНИ ВЫРАЖАЮТ ПОЗИЦИЮ РАЗНЫХ ВЕДОМСТВ</a:t>
            </a:r>
          </a:p>
          <a:p>
            <a:pPr algn="just"/>
            <a:endParaRPr lang="ru-RU" sz="1600" b="1" dirty="0" smtClean="0">
              <a:solidFill>
                <a:srgbClr val="002060"/>
              </a:solidFill>
              <a:latin typeface="Times New Roman" panose="02020603050405020304" pitchFamily="18" charset="0"/>
              <a:cs typeface="Times New Roman" panose="02020603050405020304" pitchFamily="18" charset="0"/>
            </a:endParaRPr>
          </a:p>
          <a:p>
            <a:pPr algn="just"/>
            <a:r>
              <a:rPr lang="ru-RU" sz="1600" b="1" dirty="0">
                <a:solidFill>
                  <a:srgbClr val="002060"/>
                </a:solidFill>
                <a:latin typeface="Times New Roman" panose="02020603050405020304" pitchFamily="18" charset="0"/>
                <a:cs typeface="Times New Roman" panose="02020603050405020304" pitchFamily="18" charset="0"/>
              </a:rPr>
              <a:t>6</a:t>
            </a:r>
            <a:r>
              <a:rPr lang="ru-RU" sz="1600" b="1" dirty="0" smtClean="0">
                <a:solidFill>
                  <a:srgbClr val="002060"/>
                </a:solidFill>
                <a:latin typeface="Times New Roman" panose="02020603050405020304" pitchFamily="18" charset="0"/>
                <a:cs typeface="Times New Roman" panose="02020603050405020304" pitchFamily="18" charset="0"/>
              </a:rPr>
              <a:t>. НЕ ВСЕГДА В ШТАТЕ УЧРЕЖДЕНИЯ ЕСТЬ СПЕЦИАЛИСТЫ, КОТОРЫЕ ДОЛЖНЫ ПРОФЕССИОНАЛЬНО ГОТОВИТЬ ТЕХНИЧЕСКОЕ ЗАДАНИЕ НА ЗАКУПКУ ЛП ( ОСОБЕННО В АМБУЛАТОРНО- ПОЛИКЛИНИЧЕСКОМ ЗВЕНЕ</a:t>
            </a:r>
          </a:p>
          <a:p>
            <a:pPr algn="just"/>
            <a:endParaRPr lang="ru-RU" sz="1600" b="1" dirty="0" smtClean="0">
              <a:solidFill>
                <a:srgbClr val="002060"/>
              </a:solidFill>
              <a:latin typeface="Times New Roman" panose="02020603050405020304" pitchFamily="18" charset="0"/>
              <a:cs typeface="Times New Roman" panose="02020603050405020304" pitchFamily="18" charset="0"/>
            </a:endParaRPr>
          </a:p>
          <a:p>
            <a:pPr algn="just"/>
            <a:r>
              <a:rPr lang="ru-RU" sz="1600" b="1" dirty="0">
                <a:solidFill>
                  <a:srgbClr val="002060"/>
                </a:solidFill>
                <a:latin typeface="Times New Roman" panose="02020603050405020304" pitchFamily="18" charset="0"/>
                <a:cs typeface="Times New Roman" panose="02020603050405020304" pitchFamily="18" charset="0"/>
              </a:rPr>
              <a:t>7</a:t>
            </a:r>
            <a:r>
              <a:rPr lang="ru-RU" sz="1600" b="1" dirty="0" smtClean="0">
                <a:solidFill>
                  <a:srgbClr val="002060"/>
                </a:solidFill>
                <a:latin typeface="Times New Roman" panose="02020603050405020304" pitchFamily="18" charset="0"/>
                <a:cs typeface="Times New Roman" panose="02020603050405020304" pitchFamily="18" charset="0"/>
              </a:rPr>
              <a:t>. НЕ ВСЕ ВОПРОСЫ </a:t>
            </a:r>
            <a:r>
              <a:rPr lang="ru-RU" sz="1600" b="1" smtClean="0">
                <a:solidFill>
                  <a:srgbClr val="002060"/>
                </a:solidFill>
                <a:latin typeface="Times New Roman" panose="02020603050405020304" pitchFamily="18" charset="0"/>
                <a:cs typeface="Times New Roman" panose="02020603050405020304" pitchFamily="18" charset="0"/>
              </a:rPr>
              <a:t>ЗАКУПОК ЛС </a:t>
            </a:r>
            <a:r>
              <a:rPr lang="ru-RU" sz="1600" b="1" dirty="0" smtClean="0">
                <a:solidFill>
                  <a:srgbClr val="002060"/>
                </a:solidFill>
                <a:latin typeface="Times New Roman" panose="02020603050405020304" pitchFamily="18" charset="0"/>
                <a:cs typeface="Times New Roman" panose="02020603050405020304" pitchFamily="18" charset="0"/>
              </a:rPr>
              <a:t>ВРАМКАХ ФЗ-44 В НАСТОЯЩЕМ ВРЕМЕНИ ЗАКОНОДАТЕЛЬНО  УРЕГУЛИРОВАНЫ</a:t>
            </a:r>
          </a:p>
          <a:p>
            <a:endParaRPr lang="ru-RU" sz="1600" dirty="0"/>
          </a:p>
        </p:txBody>
      </p:sp>
    </p:spTree>
    <p:extLst>
      <p:ext uri="{BB962C8B-B14F-4D97-AF65-F5344CB8AC3E}">
        <p14:creationId xmlns:p14="http://schemas.microsoft.com/office/powerpoint/2010/main" val="12107411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066800"/>
            <a:ext cx="8743442" cy="4124206"/>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ПОСТАНОВЛЕНИЕ </a:t>
            </a:r>
            <a:r>
              <a:rPr lang="ru-RU" sz="1400" b="1" spc="-5" dirty="0">
                <a:solidFill>
                  <a:srgbClr val="00B050"/>
                </a:solidFill>
                <a:latin typeface="Times New Roman"/>
                <a:cs typeface="Times New Roman"/>
              </a:rPr>
              <a:t>ПРАВИТЕЛЬСТВА РФ ОТ 15 НОЯБРЯ 2017 ГОДА № 1380</a:t>
            </a:r>
          </a:p>
          <a:p>
            <a:pPr marL="12700"/>
            <a:endParaRPr lang="ru-RU" sz="1400" b="1" spc="-5" dirty="0">
              <a:solidFill>
                <a:srgbClr val="0070C0"/>
              </a:solidFill>
              <a:latin typeface="Times New Roman"/>
              <a:cs typeface="Times New Roman"/>
            </a:endParaRPr>
          </a:p>
          <a:p>
            <a:pPr marL="12700"/>
            <a:r>
              <a:rPr lang="ru-RU" sz="1400" b="1" spc="-5" dirty="0" smtClean="0">
                <a:solidFill>
                  <a:srgbClr val="0070C0"/>
                </a:solidFill>
                <a:latin typeface="Times New Roman"/>
                <a:cs typeface="Times New Roman"/>
              </a:rPr>
              <a:t>               «</a:t>
            </a:r>
            <a:r>
              <a:rPr lang="ru-RU" sz="1400" b="1" spc="-5" dirty="0">
                <a:solidFill>
                  <a:srgbClr val="0070C0"/>
                </a:solidFill>
                <a:latin typeface="Times New Roman"/>
                <a:cs typeface="Times New Roman"/>
              </a:rPr>
              <a:t>ОБ ОСОБЕННОСТЯХ ОПИСАНИЯ ЛЕКАРСТВЕННЫХ ПРЕПАРАТОВ ДЛЯ МЕДИЦИНСКОГО ПРИМЕНЕНИЯ, ЯВЛЯЮЩИХСЯ ОБЪЕКТОМ ЗАКУПКИ ДЛЯ ОБЕСПЕЧЕНИЯ ГОСУДАРСТВЕННЫХ И </a:t>
            </a:r>
            <a:r>
              <a:rPr lang="ru-RU" sz="1400" b="1" spc="-5" dirty="0" smtClean="0">
                <a:solidFill>
                  <a:srgbClr val="0070C0"/>
                </a:solidFill>
                <a:latin typeface="Times New Roman"/>
                <a:cs typeface="Times New Roman"/>
              </a:rPr>
              <a:t>    МУНИЦИПАЛЬНЫХ </a:t>
            </a:r>
            <a:r>
              <a:rPr lang="ru-RU" sz="1400" b="1" spc="-5" dirty="0">
                <a:solidFill>
                  <a:srgbClr val="0070C0"/>
                </a:solidFill>
                <a:latin typeface="Times New Roman"/>
                <a:cs typeface="Times New Roman"/>
              </a:rPr>
              <a:t>НУЖД</a:t>
            </a:r>
            <a:r>
              <a:rPr lang="ru-RU" sz="1400" b="1" spc="-5" dirty="0" smtClean="0">
                <a:solidFill>
                  <a:srgbClr val="0070C0"/>
                </a:solidFill>
                <a:latin typeface="Times New Roman"/>
                <a:cs typeface="Times New Roman"/>
              </a:rPr>
              <a:t>»</a:t>
            </a:r>
          </a:p>
          <a:p>
            <a:pPr marL="12700"/>
            <a:endParaRPr lang="ru-RU" sz="1400" b="1" spc="-5" dirty="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Наименование ЛП </a:t>
            </a:r>
            <a:r>
              <a:rPr lang="ru-RU" spc="-5" dirty="0" smtClean="0">
                <a:latin typeface="Times New Roman"/>
                <a:cs typeface="Times New Roman"/>
              </a:rPr>
              <a:t> </a:t>
            </a:r>
          </a:p>
          <a:p>
            <a:pPr marL="12700"/>
            <a:endParaRPr lang="ru-RU" spc="-5" dirty="0">
              <a:latin typeface="Times New Roman"/>
              <a:cs typeface="Times New Roman"/>
            </a:endParaRPr>
          </a:p>
          <a:p>
            <a:pPr marL="12700"/>
            <a:r>
              <a:rPr lang="ru-RU" spc="-5" dirty="0" smtClean="0">
                <a:latin typeface="Times New Roman"/>
                <a:cs typeface="Times New Roman"/>
              </a:rPr>
              <a:t>-</a:t>
            </a:r>
            <a:r>
              <a:rPr lang="ru-RU" b="1" spc="-5" dirty="0" smtClean="0">
                <a:solidFill>
                  <a:srgbClr val="C00000"/>
                </a:solidFill>
                <a:latin typeface="Times New Roman"/>
                <a:cs typeface="Times New Roman"/>
              </a:rPr>
              <a:t>лекарственная форма</a:t>
            </a:r>
            <a:r>
              <a:rPr lang="ru-RU" spc="-5" dirty="0" smtClean="0">
                <a:latin typeface="Times New Roman"/>
                <a:cs typeface="Times New Roman"/>
              </a:rPr>
              <a:t>, </a:t>
            </a:r>
            <a:r>
              <a:rPr lang="ru-RU" b="1" spc="-5" dirty="0" smtClean="0">
                <a:solidFill>
                  <a:srgbClr val="C00000"/>
                </a:solidFill>
                <a:latin typeface="Times New Roman"/>
                <a:cs typeface="Times New Roman"/>
              </a:rPr>
              <a:t>в том числе эквивалентная</a:t>
            </a:r>
          </a:p>
          <a:p>
            <a:pPr marL="12700"/>
            <a:endParaRPr lang="ru-RU" spc="-5" dirty="0" smtClean="0">
              <a:latin typeface="Times New Roman"/>
              <a:cs typeface="Times New Roman"/>
            </a:endParaRPr>
          </a:p>
          <a:p>
            <a:pPr marL="12700"/>
            <a:r>
              <a:rPr lang="ru-RU" spc="-5" dirty="0" smtClean="0">
                <a:latin typeface="Times New Roman"/>
                <a:cs typeface="Times New Roman"/>
              </a:rPr>
              <a:t>-</a:t>
            </a:r>
            <a:r>
              <a:rPr lang="ru-RU" b="1" spc="-5" dirty="0" smtClean="0">
                <a:solidFill>
                  <a:srgbClr val="C00000"/>
                </a:solidFill>
                <a:latin typeface="Times New Roman"/>
                <a:cs typeface="Times New Roman"/>
              </a:rPr>
              <a:t>дозировка</a:t>
            </a:r>
            <a:endParaRPr lang="ru-RU" spc="-5" dirty="0" smtClean="0">
              <a:latin typeface="Times New Roman"/>
              <a:cs typeface="Times New Roman"/>
            </a:endParaRPr>
          </a:p>
          <a:p>
            <a:pPr marL="12700"/>
            <a:endParaRPr lang="ru-RU" spc="-5" dirty="0" smtClean="0">
              <a:latin typeface="Times New Roman"/>
              <a:cs typeface="Times New Roman"/>
            </a:endParaRPr>
          </a:p>
          <a:p>
            <a:pPr marL="12700"/>
            <a:r>
              <a:rPr lang="ru-RU" b="1" spc="-5" dirty="0" smtClean="0">
                <a:solidFill>
                  <a:srgbClr val="C00000"/>
                </a:solidFill>
                <a:latin typeface="Times New Roman"/>
                <a:cs typeface="Times New Roman"/>
              </a:rPr>
              <a:t>-остаточный срок годности;</a:t>
            </a:r>
          </a:p>
          <a:p>
            <a:pPr marL="12700"/>
            <a:endParaRPr lang="ru-RU" spc="-5" dirty="0" smtClean="0">
              <a:latin typeface="Times New Roman"/>
              <a:cs typeface="Times New Roman"/>
            </a:endParaRPr>
          </a:p>
        </p:txBody>
      </p:sp>
    </p:spTree>
    <p:extLst>
      <p:ext uri="{BB962C8B-B14F-4D97-AF65-F5344CB8AC3E}">
        <p14:creationId xmlns:p14="http://schemas.microsoft.com/office/powerpoint/2010/main" val="11779012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6055504"/>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ПОСТАНОВЛЕНИЕ </a:t>
            </a:r>
            <a:r>
              <a:rPr lang="ru-RU" sz="1400" b="1" spc="-5" dirty="0">
                <a:solidFill>
                  <a:srgbClr val="00B050"/>
                </a:solidFill>
                <a:latin typeface="Times New Roman"/>
                <a:cs typeface="Times New Roman"/>
              </a:rPr>
              <a:t>ПРАВИТЕЛЬСТВА РФ ОТ 15 НОЯБРЯ 2017 ГОДА № 1380</a:t>
            </a:r>
          </a:p>
          <a:p>
            <a:pPr marL="12700"/>
            <a:endParaRPr lang="ru-RU" b="1" spc="-5" dirty="0">
              <a:solidFill>
                <a:srgbClr val="0070C0"/>
              </a:solidFill>
              <a:latin typeface="Times New Roman"/>
              <a:cs typeface="Times New Roman"/>
            </a:endParaRPr>
          </a:p>
          <a:p>
            <a:pPr marL="12700"/>
            <a:r>
              <a:rPr lang="ru-RU" b="1" spc="-5" dirty="0" smtClean="0">
                <a:solidFill>
                  <a:prstClr val="black"/>
                </a:solidFill>
                <a:latin typeface="Times New Roman"/>
                <a:cs typeface="Times New Roman"/>
              </a:rPr>
              <a:t>               </a:t>
            </a:r>
            <a:r>
              <a:rPr lang="ru-RU" b="1" spc="-5" dirty="0" smtClean="0">
                <a:solidFill>
                  <a:srgbClr val="C00000"/>
                </a:solidFill>
                <a:latin typeface="Times New Roman"/>
                <a:cs typeface="Times New Roman"/>
              </a:rPr>
              <a:t>ВАЖНО!!!  при наличии соответствующего обоснования </a:t>
            </a:r>
            <a:r>
              <a:rPr lang="ru-RU" spc="-5" dirty="0" smtClean="0">
                <a:solidFill>
                  <a:prstClr val="black"/>
                </a:solidFill>
                <a:latin typeface="Times New Roman"/>
                <a:cs typeface="Times New Roman"/>
              </a:rPr>
              <a:t>Заказчик может</a:t>
            </a:r>
          </a:p>
          <a:p>
            <a:pPr marL="12700"/>
            <a:r>
              <a:rPr lang="ru-RU" spc="-5" dirty="0">
                <a:solidFill>
                  <a:prstClr val="black"/>
                </a:solidFill>
                <a:latin typeface="Times New Roman"/>
                <a:cs typeface="Times New Roman"/>
              </a:rPr>
              <a:t> </a:t>
            </a:r>
            <a:r>
              <a:rPr lang="ru-RU" spc="-5" dirty="0" smtClean="0">
                <a:solidFill>
                  <a:prstClr val="black"/>
                </a:solidFill>
                <a:latin typeface="Times New Roman"/>
                <a:cs typeface="Times New Roman"/>
              </a:rPr>
              <a:t>              указать требование о наличии </a:t>
            </a:r>
            <a:r>
              <a:rPr lang="ru-RU" b="1" spc="-5" dirty="0" smtClean="0">
                <a:solidFill>
                  <a:prstClr val="black"/>
                </a:solidFill>
                <a:latin typeface="Times New Roman"/>
                <a:cs typeface="Times New Roman"/>
              </a:rPr>
              <a:t>иных</a:t>
            </a:r>
            <a:r>
              <a:rPr lang="ru-RU" spc="-5" dirty="0" smtClean="0">
                <a:solidFill>
                  <a:prstClr val="black"/>
                </a:solidFill>
                <a:latin typeface="Times New Roman"/>
                <a:cs typeface="Times New Roman"/>
              </a:rPr>
              <a:t> характеристик ЛП, таких как, например:</a:t>
            </a:r>
          </a:p>
          <a:p>
            <a:pPr marL="12700"/>
            <a:endParaRPr lang="ru-RU"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 взаимодействие лекарственных средств ( отсутствие  взаимодействия);</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-отсутствие побочных эффектов;</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-показания к применению лекарственных препаратов;</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-отсутствие противопоказаний к применению ЛП;</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-требования к упаковке ЛП;</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a:t>
            </a:r>
            <a:r>
              <a:rPr lang="ru-RU" spc="-5" dirty="0" smtClean="0">
                <a:solidFill>
                  <a:prstClr val="black"/>
                </a:solidFill>
                <a:latin typeface="Times New Roman"/>
                <a:cs typeface="Times New Roman"/>
              </a:rPr>
              <a:t>………………………</a:t>
            </a:r>
          </a:p>
          <a:p>
            <a:pPr marL="12700"/>
            <a:r>
              <a:rPr lang="ru-RU" spc="-5" dirty="0">
                <a:solidFill>
                  <a:prstClr val="black"/>
                </a:solidFill>
                <a:latin typeface="Times New Roman"/>
                <a:cs typeface="Times New Roman"/>
              </a:rPr>
              <a:t> </a:t>
            </a:r>
            <a:r>
              <a:rPr lang="ru-RU" spc="-5" dirty="0" smtClean="0">
                <a:solidFill>
                  <a:prstClr val="black"/>
                </a:solidFill>
                <a:latin typeface="Times New Roman"/>
                <a:cs typeface="Times New Roman"/>
              </a:rPr>
              <a:t>         </a:t>
            </a:r>
            <a:endParaRPr lang="ru-RU" spc="-5" dirty="0">
              <a:solidFill>
                <a:prstClr val="black"/>
              </a:solidFill>
              <a:latin typeface="Times New Roman"/>
              <a:cs typeface="Times New Roman"/>
            </a:endParaRPr>
          </a:p>
          <a:p>
            <a:pPr marL="12700"/>
            <a:r>
              <a:rPr lang="ru-RU" b="1" spc="-5" dirty="0" smtClean="0">
                <a:solidFill>
                  <a:srgbClr val="C00000"/>
                </a:solidFill>
                <a:latin typeface="Times New Roman"/>
                <a:cs typeface="Times New Roman"/>
              </a:rPr>
              <a:t>            ( перечень не является исчерпывающим, но и не является бесконечным)</a:t>
            </a:r>
          </a:p>
          <a:p>
            <a:pPr marL="12700"/>
            <a:endParaRPr lang="ru-RU" b="1" spc="-5" dirty="0">
              <a:solidFill>
                <a:srgbClr val="C00000"/>
              </a:solidFill>
              <a:latin typeface="Times New Roman"/>
              <a:cs typeface="Times New Roman"/>
            </a:endParaRPr>
          </a:p>
          <a:p>
            <a:pPr marL="12700"/>
            <a:r>
              <a:rPr lang="ru-RU" b="1" spc="-5" dirty="0" smtClean="0">
                <a:solidFill>
                  <a:srgbClr val="0070C0"/>
                </a:solidFill>
                <a:latin typeface="Times New Roman"/>
                <a:cs typeface="Times New Roman"/>
              </a:rPr>
              <a:t>            На практике это означает, что описание объекта закупки  ограничено</a:t>
            </a:r>
          </a:p>
          <a:p>
            <a:pPr marL="12700"/>
            <a:r>
              <a:rPr lang="ru-RU" b="1" spc="-5" dirty="0">
                <a:solidFill>
                  <a:srgbClr val="0070C0"/>
                </a:solidFill>
                <a:latin typeface="Times New Roman"/>
                <a:cs typeface="Times New Roman"/>
              </a:rPr>
              <a:t> </a:t>
            </a:r>
            <a:r>
              <a:rPr lang="ru-RU" b="1" spc="-5" dirty="0" smtClean="0">
                <a:solidFill>
                  <a:srgbClr val="0070C0"/>
                </a:solidFill>
                <a:latin typeface="Times New Roman"/>
                <a:cs typeface="Times New Roman"/>
              </a:rPr>
              <a:t>           требованиями, которые отражены в инструкции на ЛП.</a:t>
            </a:r>
          </a:p>
          <a:p>
            <a:pPr marL="12700"/>
            <a:r>
              <a:rPr lang="ru-RU" b="1" spc="-5" dirty="0">
                <a:solidFill>
                  <a:srgbClr val="0070C0"/>
                </a:solidFill>
                <a:latin typeface="Times New Roman"/>
                <a:cs typeface="Times New Roman"/>
              </a:rPr>
              <a:t> </a:t>
            </a:r>
            <a:r>
              <a:rPr lang="ru-RU" b="1" spc="-5" dirty="0" smtClean="0">
                <a:solidFill>
                  <a:srgbClr val="0070C0"/>
                </a:solidFill>
                <a:latin typeface="Times New Roman"/>
                <a:cs typeface="Times New Roman"/>
              </a:rPr>
              <a:t>           Нет смысла предъявлять какие- либо требования, которые не отражены в </a:t>
            </a:r>
          </a:p>
          <a:p>
            <a:pPr marL="12700"/>
            <a:r>
              <a:rPr lang="ru-RU" b="1" spc="-5" dirty="0" smtClean="0">
                <a:solidFill>
                  <a:srgbClr val="0070C0"/>
                </a:solidFill>
                <a:latin typeface="Times New Roman"/>
                <a:cs typeface="Times New Roman"/>
              </a:rPr>
              <a:t>            сопроводительных документах на ЛП, соответствие которым невозможно</a:t>
            </a:r>
          </a:p>
          <a:p>
            <a:pPr marL="12700"/>
            <a:r>
              <a:rPr lang="ru-RU" b="1" spc="-5" dirty="0">
                <a:solidFill>
                  <a:srgbClr val="0070C0"/>
                </a:solidFill>
                <a:latin typeface="Times New Roman"/>
                <a:cs typeface="Times New Roman"/>
              </a:rPr>
              <a:t> </a:t>
            </a:r>
            <a:r>
              <a:rPr lang="ru-RU" b="1" spc="-5" dirty="0" smtClean="0">
                <a:solidFill>
                  <a:srgbClr val="0070C0"/>
                </a:solidFill>
                <a:latin typeface="Times New Roman"/>
                <a:cs typeface="Times New Roman"/>
              </a:rPr>
              <a:t>           подтвердить при приемке</a:t>
            </a:r>
          </a:p>
          <a:p>
            <a:pPr marL="12700"/>
            <a:endParaRPr sz="1550" dirty="0">
              <a:solidFill>
                <a:prstClr val="black"/>
              </a:solidFill>
              <a:latin typeface="Times New Roman"/>
              <a:cs typeface="Times New Roman"/>
            </a:endParaRPr>
          </a:p>
        </p:txBody>
      </p:sp>
    </p:spTree>
    <p:extLst>
      <p:ext uri="{BB962C8B-B14F-4D97-AF65-F5344CB8AC3E}">
        <p14:creationId xmlns:p14="http://schemas.microsoft.com/office/powerpoint/2010/main" val="8619553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p:nvPr/>
        </p:nvSpPr>
        <p:spPr>
          <a:xfrm>
            <a:off x="0" y="1602613"/>
            <a:ext cx="8789187" cy="3985706"/>
          </a:xfrm>
          <a:prstGeom prst="rect">
            <a:avLst/>
          </a:prstGeom>
        </p:spPr>
        <p:txBody>
          <a:bodyPr vert="horz" wrap="square" lIns="0" tIns="0" rIns="0" bIns="0" rtlCol="0">
            <a:spAutoFit/>
          </a:bodyPr>
          <a:lstStyle/>
          <a:p>
            <a:pPr marL="12700" marR="5080" algn="just"/>
            <a:endParaRPr lang="ru-RU" spc="-5" dirty="0" smtClean="0">
              <a:solidFill>
                <a:srgbClr val="4A4A4A"/>
              </a:solidFill>
              <a:latin typeface="Trebuchet MS"/>
              <a:cs typeface="Trebuchet MS"/>
            </a:endParaRPr>
          </a:p>
          <a:p>
            <a:pPr marL="12700" marR="5080" algn="just"/>
            <a:r>
              <a:rPr lang="ru-RU" spc="-5" dirty="0" smtClean="0">
                <a:solidFill>
                  <a:srgbClr val="4A4A4A"/>
                </a:solidFill>
                <a:latin typeface="Trebuchet MS"/>
                <a:cs typeface="Trebuchet MS"/>
              </a:rPr>
              <a:t>                             </a:t>
            </a:r>
            <a:r>
              <a:rPr lang="ru-RU" b="1" spc="-5" dirty="0" smtClean="0">
                <a:solidFill>
                  <a:srgbClr val="C00000"/>
                </a:solidFill>
                <a:latin typeface="Trebuchet MS"/>
                <a:cs typeface="Trebuchet MS"/>
              </a:rPr>
              <a:t>НАИМЕНОВАНИЕ ЛЕКАРСТВЕННОГО ПРЕПАРАТА</a:t>
            </a:r>
            <a:endParaRPr lang="ru-RU" b="1" spc="-5" dirty="0">
              <a:solidFill>
                <a:srgbClr val="C00000"/>
              </a:solidFill>
              <a:latin typeface="Trebuchet MS"/>
              <a:cs typeface="Trebuchet MS"/>
            </a:endParaRPr>
          </a:p>
          <a:p>
            <a:pPr marL="12700" marR="5080" algn="just"/>
            <a:endParaRPr lang="ru-RU" spc="-5" dirty="0" smtClean="0">
              <a:solidFill>
                <a:srgbClr val="4A4A4A"/>
              </a:solidFill>
              <a:latin typeface="Trebuchet MS"/>
              <a:cs typeface="Trebuchet MS"/>
            </a:endParaRPr>
          </a:p>
          <a:p>
            <a:pPr marL="12700" marR="5080" algn="just"/>
            <a:r>
              <a:rPr spc="-5" dirty="0" err="1" smtClean="0">
                <a:solidFill>
                  <a:srgbClr val="4A4A4A"/>
                </a:solidFill>
                <a:latin typeface="Trebuchet MS"/>
                <a:cs typeface="Trebuchet MS"/>
              </a:rPr>
              <a:t>Документация</a:t>
            </a:r>
            <a:r>
              <a:rPr spc="-5" dirty="0" smtClean="0">
                <a:solidFill>
                  <a:srgbClr val="4A4A4A"/>
                </a:solidFill>
                <a:latin typeface="Trebuchet MS"/>
                <a:cs typeface="Trebuchet MS"/>
              </a:rPr>
              <a:t> </a:t>
            </a:r>
            <a:r>
              <a:rPr spc="-5" dirty="0">
                <a:solidFill>
                  <a:srgbClr val="4A4A4A"/>
                </a:solidFill>
                <a:latin typeface="Trebuchet MS"/>
                <a:cs typeface="Trebuchet MS"/>
              </a:rPr>
              <a:t>о закупке </a:t>
            </a:r>
            <a:r>
              <a:rPr b="1" spc="-5" dirty="0">
                <a:solidFill>
                  <a:srgbClr val="4A4A4A"/>
                </a:solidFill>
                <a:latin typeface="Trebuchet MS"/>
                <a:cs typeface="Trebuchet MS"/>
              </a:rPr>
              <a:t>должна </a:t>
            </a:r>
            <a:r>
              <a:rPr b="1" spc="-10" dirty="0">
                <a:solidFill>
                  <a:srgbClr val="4A4A4A"/>
                </a:solidFill>
                <a:latin typeface="Trebuchet MS"/>
                <a:cs typeface="Trebuchet MS"/>
              </a:rPr>
              <a:t>содержать </a:t>
            </a:r>
            <a:r>
              <a:rPr spc="-15" dirty="0">
                <a:solidFill>
                  <a:srgbClr val="4A4A4A"/>
                </a:solidFill>
                <a:latin typeface="Trebuchet MS"/>
                <a:cs typeface="Trebuchet MS"/>
              </a:rPr>
              <a:t>указание </a:t>
            </a:r>
            <a:r>
              <a:rPr spc="-10" dirty="0">
                <a:solidFill>
                  <a:srgbClr val="4A4A4A"/>
                </a:solidFill>
                <a:latin typeface="Trebuchet MS"/>
                <a:cs typeface="Trebuchet MS"/>
              </a:rPr>
              <a:t>на </a:t>
            </a:r>
            <a:r>
              <a:rPr b="1" spc="-15" dirty="0">
                <a:solidFill>
                  <a:srgbClr val="4A4A4A"/>
                </a:solidFill>
                <a:latin typeface="Trebuchet MS"/>
                <a:cs typeface="Trebuchet MS"/>
              </a:rPr>
              <a:t>международные  </a:t>
            </a:r>
            <a:r>
              <a:rPr b="1" spc="-10" dirty="0">
                <a:solidFill>
                  <a:srgbClr val="4A4A4A"/>
                </a:solidFill>
                <a:latin typeface="Trebuchet MS"/>
                <a:cs typeface="Trebuchet MS"/>
              </a:rPr>
              <a:t>непатентованные </a:t>
            </a:r>
            <a:r>
              <a:rPr b="1" spc="-5" dirty="0">
                <a:solidFill>
                  <a:srgbClr val="4A4A4A"/>
                </a:solidFill>
                <a:latin typeface="Trebuchet MS"/>
                <a:cs typeface="Trebuchet MS"/>
              </a:rPr>
              <a:t>наименования </a:t>
            </a:r>
            <a:r>
              <a:rPr dirty="0">
                <a:solidFill>
                  <a:srgbClr val="4A4A4A"/>
                </a:solidFill>
                <a:latin typeface="Trebuchet MS"/>
                <a:cs typeface="Trebuchet MS"/>
              </a:rPr>
              <a:t>(далее </a:t>
            </a:r>
            <a:r>
              <a:rPr spc="-5" dirty="0">
                <a:solidFill>
                  <a:srgbClr val="4A4A4A"/>
                </a:solidFill>
                <a:latin typeface="Trebuchet MS"/>
                <a:cs typeface="Trebuchet MS"/>
              </a:rPr>
              <a:t>– </a:t>
            </a:r>
            <a:r>
              <a:rPr spc="-10" dirty="0">
                <a:solidFill>
                  <a:srgbClr val="4A4A4A"/>
                </a:solidFill>
                <a:latin typeface="Trebuchet MS"/>
                <a:cs typeface="Trebuchet MS"/>
              </a:rPr>
              <a:t>МНН) </a:t>
            </a:r>
            <a:r>
              <a:rPr spc="-5" dirty="0">
                <a:solidFill>
                  <a:srgbClr val="4A4A4A"/>
                </a:solidFill>
                <a:latin typeface="Trebuchet MS"/>
                <a:cs typeface="Trebuchet MS"/>
              </a:rPr>
              <a:t>лекарственных </a:t>
            </a:r>
            <a:r>
              <a:rPr dirty="0">
                <a:solidFill>
                  <a:srgbClr val="4A4A4A"/>
                </a:solidFill>
                <a:latin typeface="Trebuchet MS"/>
                <a:cs typeface="Trebuchet MS"/>
              </a:rPr>
              <a:t>средств или  при </a:t>
            </a:r>
            <a:r>
              <a:rPr spc="-5" dirty="0">
                <a:solidFill>
                  <a:srgbClr val="4A4A4A"/>
                </a:solidFill>
                <a:latin typeface="Trebuchet MS"/>
                <a:cs typeface="Trebuchet MS"/>
              </a:rPr>
              <a:t>отсутствии таких </a:t>
            </a:r>
            <a:r>
              <a:rPr dirty="0">
                <a:solidFill>
                  <a:srgbClr val="4A4A4A"/>
                </a:solidFill>
                <a:latin typeface="Trebuchet MS"/>
                <a:cs typeface="Trebuchet MS"/>
              </a:rPr>
              <a:t>наименований </a:t>
            </a:r>
            <a:r>
              <a:rPr b="1" spc="-15" dirty="0">
                <a:solidFill>
                  <a:srgbClr val="4A4A4A"/>
                </a:solidFill>
                <a:latin typeface="Trebuchet MS"/>
                <a:cs typeface="Trebuchet MS"/>
              </a:rPr>
              <a:t>химические, группировочные  </a:t>
            </a:r>
            <a:r>
              <a:rPr b="1" spc="-5" dirty="0">
                <a:solidFill>
                  <a:srgbClr val="4A4A4A"/>
                </a:solidFill>
                <a:latin typeface="Trebuchet MS"/>
                <a:cs typeface="Trebuchet MS"/>
              </a:rPr>
              <a:t>наименования </a:t>
            </a:r>
            <a:r>
              <a:rPr spc="-10" dirty="0">
                <a:solidFill>
                  <a:srgbClr val="4A4A4A"/>
                </a:solidFill>
                <a:latin typeface="Trebuchet MS"/>
                <a:cs typeface="Trebuchet MS"/>
              </a:rPr>
              <a:t>кроме </a:t>
            </a:r>
            <a:r>
              <a:rPr spc="-5" dirty="0">
                <a:solidFill>
                  <a:srgbClr val="4A4A4A"/>
                </a:solidFill>
                <a:latin typeface="Trebuchet MS"/>
                <a:cs typeface="Trebuchet MS"/>
              </a:rPr>
              <a:t>исключений </a:t>
            </a:r>
            <a:r>
              <a:rPr b="1" spc="-5" dirty="0">
                <a:solidFill>
                  <a:srgbClr val="4A4A4A"/>
                </a:solidFill>
                <a:latin typeface="Trebuchet MS"/>
                <a:cs typeface="Trebuchet MS"/>
              </a:rPr>
              <a:t>(закупка </a:t>
            </a:r>
            <a:r>
              <a:rPr b="1" dirty="0">
                <a:solidFill>
                  <a:srgbClr val="4A4A4A"/>
                </a:solidFill>
                <a:latin typeface="Trebuchet MS"/>
                <a:cs typeface="Trebuchet MS"/>
              </a:rPr>
              <a:t>по </a:t>
            </a:r>
            <a:r>
              <a:rPr b="1" spc="-5" dirty="0">
                <a:solidFill>
                  <a:srgbClr val="4A4A4A"/>
                </a:solidFill>
                <a:latin typeface="Trebuchet MS"/>
                <a:cs typeface="Trebuchet MS"/>
              </a:rPr>
              <a:t>торговому  наименованию) </a:t>
            </a:r>
            <a:r>
              <a:rPr dirty="0">
                <a:solidFill>
                  <a:srgbClr val="4A4A4A"/>
                </a:solidFill>
                <a:latin typeface="Trebuchet MS"/>
                <a:cs typeface="Trebuchet MS"/>
              </a:rPr>
              <a:t>предусмотренных №</a:t>
            </a:r>
            <a:r>
              <a:rPr spc="-75" dirty="0">
                <a:solidFill>
                  <a:srgbClr val="4A4A4A"/>
                </a:solidFill>
                <a:latin typeface="Trebuchet MS"/>
                <a:cs typeface="Trebuchet MS"/>
              </a:rPr>
              <a:t> </a:t>
            </a:r>
            <a:r>
              <a:rPr spc="-5" dirty="0">
                <a:solidFill>
                  <a:srgbClr val="4A4A4A"/>
                </a:solidFill>
                <a:latin typeface="Trebuchet MS"/>
                <a:cs typeface="Trebuchet MS"/>
              </a:rPr>
              <a:t>44-ФЗ.</a:t>
            </a:r>
            <a:endParaRPr dirty="0">
              <a:solidFill>
                <a:prstClr val="black"/>
              </a:solidFill>
              <a:latin typeface="Trebuchet MS"/>
              <a:cs typeface="Trebuchet MS"/>
            </a:endParaRPr>
          </a:p>
          <a:p>
            <a:pPr marL="12700" marR="5080" algn="just">
              <a:spcBef>
                <a:spcPts val="994"/>
              </a:spcBef>
            </a:pPr>
            <a:endParaRPr lang="ru-RU" spc="-5" dirty="0">
              <a:solidFill>
                <a:srgbClr val="4A4A4A"/>
              </a:solidFill>
              <a:latin typeface="Trebuchet MS"/>
              <a:cs typeface="Trebuchet MS"/>
            </a:endParaRPr>
          </a:p>
          <a:p>
            <a:pPr marL="12700" marR="5080" algn="just">
              <a:spcBef>
                <a:spcPts val="994"/>
              </a:spcBef>
            </a:pPr>
            <a:r>
              <a:rPr lang="ru-RU" spc="-5" dirty="0" smtClean="0">
                <a:solidFill>
                  <a:srgbClr val="4A4A4A"/>
                </a:solidFill>
                <a:latin typeface="Trebuchet MS"/>
                <a:cs typeface="Trebuchet MS"/>
              </a:rPr>
              <a:t> Если в ГРЛС отсутствуют МНН и химические и </a:t>
            </a:r>
            <a:r>
              <a:rPr lang="ru-RU" spc="-5" dirty="0" err="1" smtClean="0">
                <a:solidFill>
                  <a:srgbClr val="4A4A4A"/>
                </a:solidFill>
                <a:latin typeface="Trebuchet MS"/>
                <a:cs typeface="Trebuchet MS"/>
              </a:rPr>
              <a:t>группировочные</a:t>
            </a:r>
            <a:r>
              <a:rPr lang="ru-RU" spc="-5" dirty="0" smtClean="0">
                <a:solidFill>
                  <a:srgbClr val="4A4A4A"/>
                </a:solidFill>
                <a:latin typeface="Trebuchet MS"/>
                <a:cs typeface="Trebuchet MS"/>
              </a:rPr>
              <a:t> наименования, используем </a:t>
            </a:r>
            <a:r>
              <a:rPr lang="ru-RU" spc="-5" dirty="0" smtClean="0">
                <a:solidFill>
                  <a:srgbClr val="C00000"/>
                </a:solidFill>
                <a:latin typeface="Trebuchet MS"/>
                <a:cs typeface="Trebuchet MS"/>
              </a:rPr>
              <a:t>Приказ Минздрава 447 от 15.06.2010г- там указаны </a:t>
            </a:r>
            <a:r>
              <a:rPr lang="ru-RU" spc="-5" dirty="0" err="1" smtClean="0">
                <a:solidFill>
                  <a:srgbClr val="C00000"/>
                </a:solidFill>
                <a:latin typeface="Trebuchet MS"/>
                <a:cs typeface="Trebuchet MS"/>
              </a:rPr>
              <a:t>группировочные</a:t>
            </a:r>
            <a:r>
              <a:rPr lang="ru-RU" spc="-5" dirty="0" smtClean="0">
                <a:solidFill>
                  <a:srgbClr val="C00000"/>
                </a:solidFill>
                <a:latin typeface="Trebuchet MS"/>
                <a:cs typeface="Trebuchet MS"/>
              </a:rPr>
              <a:t> наименования</a:t>
            </a:r>
            <a:endParaRPr lang="ru-RU" spc="-5" dirty="0">
              <a:solidFill>
                <a:srgbClr val="C00000"/>
              </a:solidFill>
              <a:latin typeface="Trebuchet MS"/>
              <a:cs typeface="Trebuchet MS"/>
            </a:endParaRPr>
          </a:p>
          <a:p>
            <a:pPr marL="12700" marR="5080" algn="just">
              <a:spcBef>
                <a:spcPts val="994"/>
              </a:spcBef>
            </a:pPr>
            <a:endParaRPr dirty="0">
              <a:solidFill>
                <a:prstClr val="black"/>
              </a:solidFill>
              <a:latin typeface="Trebuchet MS"/>
              <a:cs typeface="Trebuchet MS"/>
            </a:endParaRPr>
          </a:p>
        </p:txBody>
      </p:sp>
      <p:sp>
        <p:nvSpPr>
          <p:cNvPr id="5" name="object 5"/>
          <p:cNvSpPr/>
          <p:nvPr/>
        </p:nvSpPr>
        <p:spPr>
          <a:xfrm>
            <a:off x="415290" y="5531358"/>
            <a:ext cx="1112520" cy="0"/>
          </a:xfrm>
          <a:custGeom>
            <a:avLst/>
            <a:gdLst/>
            <a:ahLst/>
            <a:cxnLst/>
            <a:rect l="l" t="t" r="r" b="b"/>
            <a:pathLst>
              <a:path w="1112520">
                <a:moveTo>
                  <a:pt x="0" y="0"/>
                </a:moveTo>
                <a:lnTo>
                  <a:pt x="1112520" y="0"/>
                </a:lnTo>
              </a:path>
            </a:pathLst>
          </a:custGeom>
          <a:ln w="13716">
            <a:solidFill>
              <a:srgbClr val="444444"/>
            </a:solidFill>
          </a:ln>
        </p:spPr>
        <p:txBody>
          <a:bodyPr wrap="square" lIns="0" tIns="0" rIns="0" bIns="0" rtlCol="0"/>
          <a:lstStyle/>
          <a:p>
            <a:endParaRPr>
              <a:solidFill>
                <a:prstClr val="black"/>
              </a:solidFill>
            </a:endParaRPr>
          </a:p>
        </p:txBody>
      </p:sp>
      <p:sp>
        <p:nvSpPr>
          <p:cNvPr id="6" name="object 6"/>
          <p:cNvSpPr txBox="1">
            <a:spLocks noGrp="1"/>
          </p:cNvSpPr>
          <p:nvPr>
            <p:ph type="title"/>
          </p:nvPr>
        </p:nvSpPr>
        <p:spPr>
          <a:xfrm>
            <a:off x="2369057" y="344296"/>
            <a:ext cx="4235450" cy="571500"/>
          </a:xfrm>
          <a:prstGeom prst="rect">
            <a:avLst/>
          </a:prstGeom>
        </p:spPr>
        <p:txBody>
          <a:bodyPr vert="horz" wrap="square" lIns="0" tIns="0" rIns="0" bIns="0" rtlCol="0">
            <a:spAutoFit/>
          </a:bodyPr>
          <a:lstStyle/>
          <a:p>
            <a:pPr marL="12700">
              <a:lnSpc>
                <a:spcPts val="2300"/>
              </a:lnSpc>
            </a:pPr>
            <a:r>
              <a:rPr dirty="0">
                <a:solidFill>
                  <a:srgbClr val="E2465A"/>
                </a:solidFill>
                <a:latin typeface="Arial"/>
                <a:cs typeface="Arial"/>
              </a:rPr>
              <a:t>ОПИСАНИЕ ПРЕДМЕТА</a:t>
            </a:r>
            <a:r>
              <a:rPr spc="-65" dirty="0">
                <a:solidFill>
                  <a:srgbClr val="E2465A"/>
                </a:solidFill>
                <a:latin typeface="Arial"/>
                <a:cs typeface="Arial"/>
              </a:rPr>
              <a:t> </a:t>
            </a:r>
            <a:r>
              <a:rPr dirty="0" smtClean="0">
                <a:solidFill>
                  <a:srgbClr val="E2465A"/>
                </a:solidFill>
                <a:latin typeface="Arial"/>
                <a:cs typeface="Arial"/>
              </a:rPr>
              <a:t>ЗАКУПКИ</a:t>
            </a:r>
            <a:endParaRPr dirty="0">
              <a:solidFill>
                <a:srgbClr val="E2465A"/>
              </a:solidFill>
              <a:latin typeface="Arial"/>
              <a:cs typeface="Arial"/>
            </a:endParaRPr>
          </a:p>
          <a:p>
            <a:pPr marL="283845">
              <a:lnSpc>
                <a:spcPts val="2200"/>
              </a:lnSpc>
              <a:tabLst>
                <a:tab pos="990600" algn="l"/>
                <a:tab pos="1602105" algn="l"/>
                <a:tab pos="2473960" algn="l"/>
                <a:tab pos="2945130" algn="l"/>
              </a:tabLst>
            </a:pPr>
            <a:r>
              <a:rPr dirty="0">
                <a:solidFill>
                  <a:srgbClr val="4A4A4A"/>
                </a:solidFill>
                <a:latin typeface="Trebuchet MS"/>
                <a:cs typeface="Trebuchet MS"/>
              </a:rPr>
              <a:t>(п.6	ч.1	</a:t>
            </a:r>
            <a:r>
              <a:rPr spc="-5" dirty="0">
                <a:solidFill>
                  <a:srgbClr val="4A4A4A"/>
                </a:solidFill>
                <a:latin typeface="Trebuchet MS"/>
                <a:cs typeface="Trebuchet MS"/>
              </a:rPr>
              <a:t>ст.33	</a:t>
            </a:r>
            <a:r>
              <a:rPr dirty="0">
                <a:solidFill>
                  <a:srgbClr val="4A4A4A"/>
                </a:solidFill>
                <a:latin typeface="Trebuchet MS"/>
                <a:cs typeface="Trebuchet MS"/>
              </a:rPr>
              <a:t>№	44-ФЗ)</a:t>
            </a:r>
          </a:p>
        </p:txBody>
      </p:sp>
      <p:sp>
        <p:nvSpPr>
          <p:cNvPr id="7" name="object 7"/>
          <p:cNvSpPr txBox="1"/>
          <p:nvPr/>
        </p:nvSpPr>
        <p:spPr>
          <a:xfrm>
            <a:off x="2640329" y="915797"/>
            <a:ext cx="2530475" cy="292735"/>
          </a:xfrm>
          <a:prstGeom prst="rect">
            <a:avLst/>
          </a:prstGeom>
        </p:spPr>
        <p:txBody>
          <a:bodyPr vert="horz" wrap="square" lIns="0" tIns="0" rIns="0" bIns="0" rtlCol="0">
            <a:spAutoFit/>
          </a:bodyPr>
          <a:lstStyle/>
          <a:p>
            <a:pPr marL="12700">
              <a:lnSpc>
                <a:spcPts val="2305"/>
              </a:lnSpc>
            </a:pPr>
            <a:r>
              <a:rPr sz="2000" b="1" dirty="0">
                <a:solidFill>
                  <a:srgbClr val="4A4A4A"/>
                </a:solidFill>
                <a:latin typeface="Trebuchet MS"/>
                <a:cs typeface="Trebuchet MS"/>
              </a:rPr>
              <a:t>(ч. 16 </a:t>
            </a:r>
            <a:r>
              <a:rPr sz="2000" b="1" spc="-5" dirty="0">
                <a:solidFill>
                  <a:srgbClr val="4A4A4A"/>
                </a:solidFill>
                <a:latin typeface="Trebuchet MS"/>
                <a:cs typeface="Trebuchet MS"/>
              </a:rPr>
              <a:t>ст.4 </a:t>
            </a:r>
            <a:r>
              <a:rPr sz="2000" b="1" spc="5" dirty="0">
                <a:solidFill>
                  <a:srgbClr val="4A4A4A"/>
                </a:solidFill>
                <a:latin typeface="Trebuchet MS"/>
                <a:cs typeface="Trebuchet MS"/>
              </a:rPr>
              <a:t>№</a:t>
            </a:r>
            <a:r>
              <a:rPr sz="2000" b="1" spc="-90" dirty="0">
                <a:solidFill>
                  <a:srgbClr val="4A4A4A"/>
                </a:solidFill>
                <a:latin typeface="Trebuchet MS"/>
                <a:cs typeface="Trebuchet MS"/>
              </a:rPr>
              <a:t> </a:t>
            </a:r>
            <a:r>
              <a:rPr sz="2000" b="1" dirty="0">
                <a:solidFill>
                  <a:srgbClr val="4A4A4A"/>
                </a:solidFill>
                <a:latin typeface="Trebuchet MS"/>
                <a:cs typeface="Trebuchet MS"/>
              </a:rPr>
              <a:t>61-ФЗ)</a:t>
            </a:r>
            <a:endParaRPr sz="2000">
              <a:solidFill>
                <a:prstClr val="black"/>
              </a:solidFill>
              <a:latin typeface="Trebuchet MS"/>
              <a:cs typeface="Trebuchet MS"/>
            </a:endParaRPr>
          </a:p>
        </p:txBody>
      </p:sp>
    </p:spTree>
    <p:extLst>
      <p:ext uri="{BB962C8B-B14F-4D97-AF65-F5344CB8AC3E}">
        <p14:creationId xmlns:p14="http://schemas.microsoft.com/office/powerpoint/2010/main" val="5373883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7232749"/>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12700"/>
            <a:endParaRPr lang="ru-RU" b="1" spc="-5" dirty="0" smtClean="0">
              <a:solidFill>
                <a:srgbClr val="0070C0"/>
              </a:solidFill>
              <a:latin typeface="Times New Roman"/>
              <a:cs typeface="Times New Roman"/>
            </a:endParaRPr>
          </a:p>
          <a:p>
            <a:pPr marL="12700"/>
            <a:r>
              <a:rPr lang="ru-RU" b="1" spc="-5" dirty="0" smtClean="0">
                <a:solidFill>
                  <a:prstClr val="black"/>
                </a:solidFill>
                <a:latin typeface="Times New Roman"/>
                <a:cs typeface="Times New Roman"/>
              </a:rPr>
              <a:t>                    </a:t>
            </a:r>
            <a:r>
              <a:rPr lang="ru-RU" spc="-5" dirty="0" smtClean="0">
                <a:solidFill>
                  <a:prstClr val="black"/>
                </a:solidFill>
                <a:latin typeface="Times New Roman"/>
                <a:cs typeface="Times New Roman"/>
              </a:rPr>
              <a:t> </a:t>
            </a:r>
            <a:r>
              <a:rPr lang="ru-RU" b="1" spc="-5" dirty="0" smtClean="0">
                <a:solidFill>
                  <a:srgbClr val="C00000"/>
                </a:solidFill>
                <a:latin typeface="Times New Roman"/>
                <a:cs typeface="Times New Roman"/>
              </a:rPr>
              <a:t>порядок закупки многокомпонентных ( комбинированных) ЛП</a:t>
            </a:r>
            <a:r>
              <a:rPr lang="ru-RU" spc="-5" dirty="0" smtClean="0">
                <a:solidFill>
                  <a:prstClr val="black"/>
                </a:solidFill>
                <a:latin typeface="Times New Roman"/>
                <a:cs typeface="Times New Roman"/>
              </a:rPr>
              <a:t>:</a:t>
            </a:r>
          </a:p>
          <a:p>
            <a:pPr marL="12700"/>
            <a:r>
              <a:rPr lang="ru-RU" spc="-5" dirty="0">
                <a:solidFill>
                  <a:prstClr val="black"/>
                </a:solidFill>
                <a:latin typeface="Times New Roman"/>
                <a:cs typeface="Times New Roman"/>
              </a:rPr>
              <a:t> </a:t>
            </a:r>
            <a:r>
              <a:rPr lang="en-US" spc="-5" dirty="0" smtClean="0">
                <a:solidFill>
                  <a:prstClr val="black"/>
                </a:solidFill>
                <a:latin typeface="Times New Roman"/>
                <a:cs typeface="Times New Roman"/>
              </a:rPr>
              <a:t>              </a:t>
            </a:r>
            <a:r>
              <a:rPr lang="ru-RU" spc="-5" dirty="0" smtClean="0">
                <a:solidFill>
                  <a:prstClr val="black"/>
                </a:solidFill>
                <a:latin typeface="Times New Roman"/>
                <a:cs typeface="Times New Roman"/>
              </a:rPr>
              <a:t> </a:t>
            </a:r>
            <a:r>
              <a:rPr lang="ru-RU" b="1" spc="-5" dirty="0" smtClean="0">
                <a:solidFill>
                  <a:srgbClr val="00B0F0"/>
                </a:solidFill>
                <a:latin typeface="Times New Roman"/>
                <a:cs typeface="Times New Roman"/>
              </a:rPr>
              <a:t>Ранее регулировались Письмом ФАС РФ от 18.07.2013 г № АД</a:t>
            </a:r>
            <a:r>
              <a:rPr lang="en-US" b="1" spc="-5" dirty="0" smtClean="0">
                <a:solidFill>
                  <a:srgbClr val="00B0F0"/>
                </a:solidFill>
                <a:latin typeface="Times New Roman"/>
                <a:cs typeface="Times New Roman"/>
              </a:rPr>
              <a:t>/</a:t>
            </a:r>
            <a:r>
              <a:rPr lang="ru-RU" b="1" spc="-5" dirty="0" smtClean="0">
                <a:solidFill>
                  <a:srgbClr val="00B0F0"/>
                </a:solidFill>
                <a:latin typeface="Times New Roman"/>
                <a:cs typeface="Times New Roman"/>
              </a:rPr>
              <a:t>27801</a:t>
            </a:r>
            <a:r>
              <a:rPr lang="en-US" b="1" spc="-5" dirty="0" smtClean="0">
                <a:solidFill>
                  <a:srgbClr val="00B0F0"/>
                </a:solidFill>
                <a:latin typeface="Times New Roman"/>
                <a:cs typeface="Times New Roman"/>
              </a:rPr>
              <a:t>/13</a:t>
            </a:r>
            <a:endParaRPr lang="ru-RU" b="1" spc="-5" dirty="0" smtClean="0">
              <a:solidFill>
                <a:srgbClr val="00B0F0"/>
              </a:solidFill>
              <a:latin typeface="Times New Roman"/>
              <a:cs typeface="Times New Roman"/>
            </a:endParaRPr>
          </a:p>
          <a:p>
            <a:pPr marL="12700"/>
            <a:endParaRPr lang="ru-RU" spc="-5" dirty="0">
              <a:solidFill>
                <a:prstClr val="black"/>
              </a:solidFill>
              <a:latin typeface="Times New Roman"/>
              <a:cs typeface="Times New Roman"/>
            </a:endParaRPr>
          </a:p>
          <a:p>
            <a:pPr marL="12700"/>
            <a:r>
              <a:rPr lang="ru-RU" spc="-5" dirty="0" smtClean="0">
                <a:solidFill>
                  <a:prstClr val="black"/>
                </a:solidFill>
                <a:latin typeface="Times New Roman"/>
                <a:cs typeface="Times New Roman"/>
              </a:rPr>
              <a:t>  подп. б п.3 Постановления </a:t>
            </a:r>
          </a:p>
          <a:p>
            <a:pPr marL="12700"/>
            <a:endParaRPr lang="ru-RU" spc="-5" dirty="0">
              <a:solidFill>
                <a:prstClr val="black"/>
              </a:solidFill>
              <a:latin typeface="Times New Roman"/>
              <a:cs typeface="Times New Roman"/>
            </a:endParaRPr>
          </a:p>
          <a:p>
            <a:pPr marL="12700" algn="just"/>
            <a:r>
              <a:rPr lang="ru-RU" b="1" spc="-5" dirty="0" smtClean="0">
                <a:solidFill>
                  <a:srgbClr val="00B050"/>
                </a:solidFill>
                <a:latin typeface="Times New Roman"/>
                <a:cs typeface="Times New Roman"/>
              </a:rPr>
              <a:t> «При закупке многокомпонентных( комбинированных) ЛП , представляющих комбинацию 2 и более активных веществ и зарегистрированных в составе однокомпонентных ЛП, а также наборов зарегистрированных ЛП – должно быть указание на возможность поставки однокомпонентных ЛП»</a:t>
            </a:r>
          </a:p>
          <a:p>
            <a:pPr marL="12700"/>
            <a:endParaRPr lang="ru-RU" spc="-5" dirty="0">
              <a:solidFill>
                <a:prstClr val="black"/>
              </a:solidFill>
              <a:latin typeface="Times New Roman"/>
              <a:cs typeface="Times New Roman"/>
            </a:endParaRPr>
          </a:p>
          <a:p>
            <a:pPr marL="12700"/>
            <a:r>
              <a:rPr lang="ru-RU" spc="-5" dirty="0" smtClean="0">
                <a:solidFill>
                  <a:prstClr val="black"/>
                </a:solidFill>
                <a:latin typeface="Times New Roman"/>
                <a:cs typeface="Times New Roman"/>
              </a:rPr>
              <a:t>В перечень ЖНВЛП в основном включены комбинированные ЛП ( средства для лечения сахарного диабета, </a:t>
            </a:r>
            <a:r>
              <a:rPr lang="ru-RU" spc="-5" dirty="0" err="1" smtClean="0">
                <a:solidFill>
                  <a:prstClr val="black"/>
                </a:solidFill>
                <a:latin typeface="Times New Roman"/>
                <a:cs typeface="Times New Roman"/>
              </a:rPr>
              <a:t>гемостатики</a:t>
            </a:r>
            <a:r>
              <a:rPr lang="ru-RU" spc="-5" dirty="0" smtClean="0">
                <a:solidFill>
                  <a:prstClr val="black"/>
                </a:solidFill>
                <a:latin typeface="Times New Roman"/>
                <a:cs typeface="Times New Roman"/>
              </a:rPr>
              <a:t>, противотуберкулезные препараты, противовирусные препараты, а также однокомпонентные ЛП указанных групп.</a:t>
            </a:r>
          </a:p>
          <a:p>
            <a:pPr marL="12700"/>
            <a:r>
              <a:rPr lang="ru-RU" spc="-5" dirty="0">
                <a:solidFill>
                  <a:prstClr val="black"/>
                </a:solidFill>
                <a:latin typeface="Times New Roman"/>
                <a:cs typeface="Times New Roman"/>
              </a:rPr>
              <a:t> </a:t>
            </a:r>
            <a:r>
              <a:rPr lang="ru-RU" spc="-5" dirty="0" smtClean="0">
                <a:solidFill>
                  <a:prstClr val="black"/>
                </a:solidFill>
                <a:latin typeface="Times New Roman"/>
                <a:cs typeface="Times New Roman"/>
              </a:rPr>
              <a:t>                                                            </a:t>
            </a:r>
            <a:r>
              <a:rPr lang="ru-RU" spc="-5" dirty="0" smtClean="0">
                <a:solidFill>
                  <a:srgbClr val="C00000"/>
                </a:solidFill>
                <a:latin typeface="Times New Roman"/>
                <a:cs typeface="Times New Roman"/>
              </a:rPr>
              <a:t>ВАЖНО!</a:t>
            </a:r>
          </a:p>
          <a:p>
            <a:pPr marL="12700"/>
            <a:endParaRPr lang="ru-RU" spc="-5" dirty="0" smtClean="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ВОЗМОЖНОСТЬ ПОСТАВКИ ОДНОКОМПОНЕНТНЫХ ЛЕКАРСТВЕННЫХ ПРЕПАРАТОВ ДОЛЖНА БЫТЬ ПРЕДУСМОТРЕНА ТОЛЬКО В СЛУЧАЕ, ЕСЛИ КОМПОНЕНТЫ ДАННОГО ПРЕПАРАТА ЗАРЕГИСТРИРОВАНЫ В КАЧЕСТВЕ ОДНОКОМПОНЕНТНОГО ЛП И ВКЛЮЧЕНЫ В ПЕРЕЧЕНЬ ЖНВЛП</a:t>
            </a:r>
          </a:p>
          <a:p>
            <a:pPr marL="12700"/>
            <a:endParaRPr lang="ru-RU" b="1" spc="-5" dirty="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                              </a:t>
            </a:r>
            <a:r>
              <a:rPr lang="ru-RU" b="1" spc="-5" dirty="0" smtClean="0">
                <a:solidFill>
                  <a:srgbClr val="00B0F0"/>
                </a:solidFill>
                <a:latin typeface="Times New Roman"/>
                <a:cs typeface="Times New Roman"/>
              </a:rPr>
              <a:t>( ПИСЬМО МЗ РФ №418</a:t>
            </a:r>
            <a:r>
              <a:rPr lang="en-US" b="1" spc="-5" dirty="0" smtClean="0">
                <a:solidFill>
                  <a:srgbClr val="00B0F0"/>
                </a:solidFill>
                <a:latin typeface="Times New Roman"/>
                <a:cs typeface="Times New Roman"/>
              </a:rPr>
              <a:t>/25-5 </a:t>
            </a:r>
            <a:r>
              <a:rPr lang="ru-RU" b="1" spc="-5" dirty="0" smtClean="0">
                <a:solidFill>
                  <a:srgbClr val="00B0F0"/>
                </a:solidFill>
                <a:latin typeface="Times New Roman"/>
                <a:cs typeface="Times New Roman"/>
              </a:rPr>
              <a:t>от 14 февраля 2018 г)</a:t>
            </a:r>
          </a:p>
          <a:p>
            <a:pPr marL="12700"/>
            <a:endParaRPr lang="ru-RU" b="1" spc="-5" dirty="0" smtClean="0">
              <a:solidFill>
                <a:srgbClr val="C00000"/>
              </a:solidFill>
              <a:latin typeface="Times New Roman"/>
              <a:cs typeface="Times New Roman"/>
            </a:endParaRPr>
          </a:p>
          <a:p>
            <a:pPr marL="12700"/>
            <a:endParaRPr lang="ru-RU" spc="-5" dirty="0">
              <a:solidFill>
                <a:prstClr val="black"/>
              </a:solidFill>
              <a:latin typeface="Times New Roman"/>
              <a:cs typeface="Times New Roman"/>
            </a:endParaRPr>
          </a:p>
          <a:p>
            <a:pPr marL="12700"/>
            <a:endParaRPr dirty="0">
              <a:solidFill>
                <a:prstClr val="black"/>
              </a:solidFill>
              <a:latin typeface="Times New Roman"/>
              <a:cs typeface="Times New Roman"/>
            </a:endParaRPr>
          </a:p>
        </p:txBody>
      </p:sp>
    </p:spTree>
    <p:extLst>
      <p:ext uri="{BB962C8B-B14F-4D97-AF65-F5344CB8AC3E}">
        <p14:creationId xmlns:p14="http://schemas.microsoft.com/office/powerpoint/2010/main" val="34562236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4708981"/>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ПОСТАНОВЛЕНИЕ ПРАВИТЕЛЬСТВА РФ ОТ 15 НОЯБРЯ 2017 ГОДА № 1380</a:t>
            </a:r>
          </a:p>
          <a:p>
            <a:pPr marL="12700"/>
            <a:endParaRPr lang="ru-RU" b="1" spc="-5" dirty="0" smtClean="0">
              <a:solidFill>
                <a:srgbClr val="0070C0"/>
              </a:solidFill>
              <a:latin typeface="Times New Roman"/>
              <a:cs typeface="Times New Roman"/>
            </a:endParaRPr>
          </a:p>
          <a:p>
            <a:pPr marL="12700"/>
            <a:r>
              <a:rPr lang="ru-RU" b="1" spc="-5" dirty="0" smtClean="0">
                <a:solidFill>
                  <a:prstClr val="black"/>
                </a:solidFill>
                <a:latin typeface="Times New Roman"/>
                <a:cs typeface="Times New Roman"/>
              </a:rPr>
              <a:t>                    </a:t>
            </a:r>
            <a:r>
              <a:rPr lang="ru-RU" spc="-5" dirty="0" smtClean="0">
                <a:solidFill>
                  <a:prstClr val="black"/>
                </a:solidFill>
                <a:latin typeface="Times New Roman"/>
                <a:cs typeface="Times New Roman"/>
              </a:rPr>
              <a:t> </a:t>
            </a:r>
            <a:r>
              <a:rPr lang="ru-RU" b="1" spc="-5" dirty="0" smtClean="0">
                <a:solidFill>
                  <a:srgbClr val="C00000"/>
                </a:solidFill>
                <a:latin typeface="Times New Roman"/>
                <a:cs typeface="Times New Roman"/>
              </a:rPr>
              <a:t>порядок закупки многокомпонентных ( комбинированных) ЛП</a:t>
            </a:r>
            <a:r>
              <a:rPr lang="ru-RU" spc="-5" dirty="0" smtClean="0">
                <a:solidFill>
                  <a:prstClr val="black"/>
                </a:solidFill>
                <a:latin typeface="Times New Roman"/>
                <a:cs typeface="Times New Roman"/>
              </a:rPr>
              <a:t>:</a:t>
            </a:r>
          </a:p>
          <a:p>
            <a:pPr marL="12700"/>
            <a:endParaRPr lang="ru-RU" spc="-5" dirty="0">
              <a:solidFill>
                <a:prstClr val="black"/>
              </a:solidFill>
              <a:latin typeface="Times New Roman"/>
              <a:cs typeface="Times New Roman"/>
            </a:endParaRPr>
          </a:p>
          <a:p>
            <a:pPr marL="12700"/>
            <a:r>
              <a:rPr lang="ru-RU" spc="-5" dirty="0" smtClean="0">
                <a:solidFill>
                  <a:prstClr val="black"/>
                </a:solidFill>
                <a:latin typeface="Times New Roman"/>
                <a:cs typeface="Times New Roman"/>
              </a:rPr>
              <a:t>  </a:t>
            </a:r>
            <a:r>
              <a:rPr lang="ru-RU" b="1" spc="-5" dirty="0" smtClean="0">
                <a:solidFill>
                  <a:srgbClr val="002060"/>
                </a:solidFill>
                <a:latin typeface="Times New Roman"/>
                <a:cs typeface="Times New Roman"/>
              </a:rPr>
              <a:t>СЛЕДУЕТ ПОМНИТЬ, ЧТО ОДНОКОМПОНЕНТНЫЕ ЛП , ВХОДЯЩИЕ В СОСТАВ КОМБИНИРОВАННЫХ ЛПС ПУТЕМ ВВЕДЕНИЯ В ДЫХАТЕЛЬНЫЕ ПУТИ ПОСРЕДСТВОМ АЭРОЗОЛЕЙ ИЛИ СПРЕЕВ НЕ ВСЕГДА МОГУТ ОБЕСПЕЧИТЬ ДОСТИЖЕНИЕ НУЖНОГО ТЕРАПЕВТИЧЕСКОГО ЭФФЕКТА, ПОЛУЧЕННОГО ОТ ПРИМЕНЕНИЯ  КОМБИНИРОВАННОГО АНАЛОГА</a:t>
            </a:r>
          </a:p>
          <a:p>
            <a:pPr marL="12700"/>
            <a:endParaRPr lang="ru-RU" b="1" spc="-5" dirty="0">
              <a:solidFill>
                <a:prstClr val="black"/>
              </a:solidFill>
              <a:latin typeface="Times New Roman"/>
              <a:cs typeface="Times New Roman"/>
            </a:endParaRPr>
          </a:p>
          <a:p>
            <a:pPr marL="12700"/>
            <a:r>
              <a:rPr lang="ru-RU" b="1" spc="-5" dirty="0" smtClean="0">
                <a:solidFill>
                  <a:srgbClr val="C00000"/>
                </a:solidFill>
                <a:latin typeface="Times New Roman"/>
                <a:cs typeface="Times New Roman"/>
              </a:rPr>
              <a:t>В ЭТОМ СЛУЧАЕ ОНИ ЗАКУПАЮТСЯ КАК ИСКЛЮЧИТЕЛЬНО МНОГОКОМПОНЕНТНЫЕ ( БЕЗ ПРИМЕНЕНИЯ ПОЛОЖЕНИЯ  подпункта б пункта 3 ПОЛОЖЕНИЯ)</a:t>
            </a:r>
          </a:p>
          <a:p>
            <a:pPr marL="12700"/>
            <a:endParaRPr lang="ru-RU" spc="-5" dirty="0">
              <a:solidFill>
                <a:prstClr val="black"/>
              </a:solidFill>
              <a:latin typeface="Times New Roman"/>
              <a:cs typeface="Times New Roman"/>
            </a:endParaRPr>
          </a:p>
          <a:p>
            <a:pPr marL="12700"/>
            <a:endParaRPr dirty="0">
              <a:solidFill>
                <a:prstClr val="black"/>
              </a:solidFill>
              <a:latin typeface="Times New Roman"/>
              <a:cs typeface="Times New Roman"/>
            </a:endParaRPr>
          </a:p>
        </p:txBody>
      </p:sp>
    </p:spTree>
    <p:extLst>
      <p:ext uri="{BB962C8B-B14F-4D97-AF65-F5344CB8AC3E}">
        <p14:creationId xmlns:p14="http://schemas.microsoft.com/office/powerpoint/2010/main" val="3001666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6647974"/>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ПОСТАНОВЛЕНИЕ ПРАВИТЕЛЬСТВА РФ ОТ 15 НОЯБРЯ 2017 ГОДА № 1380</a:t>
            </a:r>
          </a:p>
          <a:p>
            <a:pPr marL="12700"/>
            <a:endParaRPr lang="ru-RU" b="1" spc="-5" dirty="0" smtClean="0">
              <a:solidFill>
                <a:srgbClr val="0070C0"/>
              </a:solidFill>
              <a:latin typeface="Times New Roman"/>
              <a:cs typeface="Times New Roman"/>
            </a:endParaRPr>
          </a:p>
          <a:p>
            <a:pPr marL="12700"/>
            <a:r>
              <a:rPr lang="ru-RU" b="1" spc="-5" dirty="0" smtClean="0">
                <a:solidFill>
                  <a:prstClr val="black"/>
                </a:solidFill>
                <a:latin typeface="Times New Roman"/>
                <a:cs typeface="Times New Roman"/>
              </a:rPr>
              <a:t>                </a:t>
            </a:r>
            <a:r>
              <a:rPr lang="ru-RU" b="1" spc="-5" dirty="0" smtClean="0">
                <a:solidFill>
                  <a:srgbClr val="C00000"/>
                </a:solidFill>
                <a:latin typeface="Times New Roman"/>
                <a:cs typeface="Times New Roman"/>
              </a:rPr>
              <a:t>Осуществление закупки инсулинов и учет поставленных шприцов</a:t>
            </a:r>
          </a:p>
          <a:p>
            <a:pPr marL="12700"/>
            <a:r>
              <a:rPr lang="ru-RU" b="1" spc="-5" dirty="0" smtClean="0">
                <a:solidFill>
                  <a:srgbClr val="002060"/>
                </a:solidFill>
                <a:latin typeface="Times New Roman"/>
                <a:cs typeface="Times New Roman"/>
              </a:rPr>
              <a:t>Исходя из подп. А пункта 3 Положения  при закупке инсулинов в картриджах должно быть указание на возможность поставки ЛП с условием безвозмездной передачи пациентам совместимых устройств введения в количестве , соответствующем количеству пациентов, для обеспечения которых закупаются ЛП в картриджах</a:t>
            </a:r>
          </a:p>
          <a:p>
            <a:pPr marL="12700"/>
            <a:endParaRPr lang="ru-RU" b="1" spc="-5" dirty="0">
              <a:solidFill>
                <a:srgbClr val="002060"/>
              </a:solidFill>
              <a:latin typeface="Times New Roman"/>
              <a:cs typeface="Times New Roman"/>
            </a:endParaRPr>
          </a:p>
          <a:p>
            <a:pPr marL="12700"/>
            <a:r>
              <a:rPr lang="ru-RU" b="1" spc="-5" dirty="0" smtClean="0">
                <a:solidFill>
                  <a:srgbClr val="002060"/>
                </a:solidFill>
                <a:latin typeface="Times New Roman"/>
                <a:cs typeface="Times New Roman"/>
              </a:rPr>
              <a:t>При закупке инсулинов в форме выпуска  «шприц- ручка»  должно быть указание на возможность поставки инсулина с устройством введения соответствующего объема.</a:t>
            </a:r>
          </a:p>
          <a:p>
            <a:pPr marL="12700"/>
            <a:endParaRPr lang="ru-RU" b="1" spc="-5" dirty="0">
              <a:solidFill>
                <a:srgbClr val="002060"/>
              </a:solidFill>
              <a:latin typeface="Times New Roman"/>
              <a:cs typeface="Times New Roman"/>
            </a:endParaRPr>
          </a:p>
          <a:p>
            <a:pPr marL="12700"/>
            <a:r>
              <a:rPr lang="ru-RU" b="1" spc="-5" dirty="0" smtClean="0">
                <a:solidFill>
                  <a:srgbClr val="C00000"/>
                </a:solidFill>
                <a:latin typeface="Times New Roman"/>
                <a:cs typeface="Times New Roman"/>
              </a:rPr>
              <a:t>Однако, при необходимости закупки инсулина или иного ЛП в конкретной форме выпуска  в документации о закупке  должно содержаться обоснование такой необходимости</a:t>
            </a:r>
          </a:p>
          <a:p>
            <a:pPr marL="12700"/>
            <a:endParaRPr lang="ru-RU" b="1" spc="-5" dirty="0">
              <a:solidFill>
                <a:srgbClr val="002060"/>
              </a:solidFill>
              <a:latin typeface="Times New Roman"/>
              <a:cs typeface="Times New Roman"/>
            </a:endParaRPr>
          </a:p>
          <a:p>
            <a:pPr marL="12700"/>
            <a:r>
              <a:rPr lang="ru-RU" b="1" spc="-5" dirty="0" smtClean="0">
                <a:solidFill>
                  <a:srgbClr val="002060"/>
                </a:solidFill>
                <a:latin typeface="Times New Roman"/>
                <a:cs typeface="Times New Roman"/>
              </a:rPr>
              <a:t>В план –график закупки вносятся сведения о лекарственных препаратах, которые планирует закупить Заказчик ( то есть могут быть указаны инсулины в «шприц- ручках» , при этом в документации о закупке должна быть предоставлена возможность поставки инсулина отдельно со шприцом.) </a:t>
            </a:r>
          </a:p>
          <a:p>
            <a:pPr marL="12700"/>
            <a:r>
              <a:rPr lang="ru-RU" b="1" spc="-5" dirty="0">
                <a:solidFill>
                  <a:srgbClr val="002060"/>
                </a:solidFill>
                <a:latin typeface="Times New Roman"/>
                <a:cs typeface="Times New Roman"/>
              </a:rPr>
              <a:t> </a:t>
            </a:r>
            <a:r>
              <a:rPr lang="ru-RU" b="1" spc="-5" dirty="0" smtClean="0">
                <a:solidFill>
                  <a:srgbClr val="002060"/>
                </a:solidFill>
                <a:latin typeface="Times New Roman"/>
                <a:cs typeface="Times New Roman"/>
              </a:rPr>
              <a:t>    Если контракт заключается с поставщиком инсулинов и шприцов- это указывается в спецификации к контракту</a:t>
            </a:r>
            <a:endParaRPr lang="ru-RU" spc="-5" dirty="0">
              <a:solidFill>
                <a:srgbClr val="002060"/>
              </a:solidFill>
              <a:latin typeface="Times New Roman"/>
              <a:cs typeface="Times New Roman"/>
            </a:endParaRPr>
          </a:p>
          <a:p>
            <a:pPr marL="12700"/>
            <a:endParaRPr dirty="0">
              <a:solidFill>
                <a:prstClr val="black"/>
              </a:solidFill>
              <a:latin typeface="Times New Roman"/>
              <a:cs typeface="Times New Roman"/>
            </a:endParaRPr>
          </a:p>
        </p:txBody>
      </p:sp>
    </p:spTree>
    <p:extLst>
      <p:ext uri="{BB962C8B-B14F-4D97-AF65-F5344CB8AC3E}">
        <p14:creationId xmlns:p14="http://schemas.microsoft.com/office/powerpoint/2010/main" val="3124282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3877985"/>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ПОСТАНОВЛЕНИЕ ПРАВИТЕЛЬСТВА РФ ОТ 15 НОЯБРЯ 2017 ГОДА № 1380</a:t>
            </a:r>
          </a:p>
          <a:p>
            <a:pPr marL="12700"/>
            <a:endParaRPr lang="ru-RU" b="1" spc="-5" dirty="0" smtClean="0">
              <a:solidFill>
                <a:srgbClr val="0070C0"/>
              </a:solidFill>
              <a:latin typeface="Times New Roman"/>
              <a:cs typeface="Times New Roman"/>
            </a:endParaRPr>
          </a:p>
          <a:p>
            <a:pPr marL="12700"/>
            <a:r>
              <a:rPr lang="ru-RU" b="1" spc="-5" dirty="0" smtClean="0">
                <a:solidFill>
                  <a:prstClr val="black"/>
                </a:solidFill>
                <a:latin typeface="Times New Roman"/>
                <a:cs typeface="Times New Roman"/>
              </a:rPr>
              <a:t>                </a:t>
            </a:r>
            <a:r>
              <a:rPr lang="ru-RU" b="1" spc="-5" dirty="0" smtClean="0">
                <a:solidFill>
                  <a:srgbClr val="C00000"/>
                </a:solidFill>
                <a:latin typeface="Times New Roman"/>
                <a:cs typeface="Times New Roman"/>
              </a:rPr>
              <a:t>Осуществление закупки лекарственных препаратов для которых могут быть</a:t>
            </a:r>
          </a:p>
          <a:p>
            <a:pPr marL="12700"/>
            <a:r>
              <a:rPr lang="ru-RU" b="1" spc="-5" dirty="0" smtClean="0">
                <a:solidFill>
                  <a:srgbClr val="C00000"/>
                </a:solidFill>
                <a:latin typeface="Times New Roman"/>
                <a:cs typeface="Times New Roman"/>
              </a:rPr>
              <a:t>Установлены требования  к их комплектации с растворителем или устройством для </a:t>
            </a:r>
          </a:p>
          <a:p>
            <a:pPr marL="12700"/>
            <a:r>
              <a:rPr lang="ru-RU" b="1" spc="-5" dirty="0">
                <a:solidFill>
                  <a:srgbClr val="C00000"/>
                </a:solidFill>
                <a:latin typeface="Times New Roman"/>
                <a:cs typeface="Times New Roman"/>
              </a:rPr>
              <a:t>р</a:t>
            </a:r>
            <a:r>
              <a:rPr lang="ru-RU" b="1" spc="-5" dirty="0" smtClean="0">
                <a:solidFill>
                  <a:srgbClr val="C00000"/>
                </a:solidFill>
                <a:latin typeface="Times New Roman"/>
                <a:cs typeface="Times New Roman"/>
              </a:rPr>
              <a:t>азведения и введения ЛП, а также к наличию инструментов для вскрытия ампул</a:t>
            </a:r>
          </a:p>
          <a:p>
            <a:pPr marL="12700"/>
            <a:endParaRPr lang="ru-RU" b="1" spc="-5" dirty="0">
              <a:solidFill>
                <a:srgbClr val="C00000"/>
              </a:solidFill>
              <a:latin typeface="Times New Roman"/>
              <a:cs typeface="Times New Roman"/>
            </a:endParaRPr>
          </a:p>
          <a:p>
            <a:pPr marL="12700"/>
            <a:endParaRPr lang="ru-RU" b="1" spc="-5" dirty="0" smtClean="0">
              <a:solidFill>
                <a:srgbClr val="C00000"/>
              </a:solidFill>
              <a:latin typeface="Times New Roman"/>
              <a:cs typeface="Times New Roman"/>
            </a:endParaRPr>
          </a:p>
          <a:p>
            <a:pPr marL="12700"/>
            <a:r>
              <a:rPr lang="ru-RU" b="1" dirty="0" smtClean="0">
                <a:solidFill>
                  <a:prstClr val="black"/>
                </a:solidFill>
                <a:latin typeface="Times New Roman"/>
                <a:cs typeface="Times New Roman"/>
              </a:rPr>
              <a:t>Нельзя требовать, чтобы в одном комплекте обязательно  с препаратом поставлялся растворитель, устройство для разведения препарата, инструменты для вскрытия ампул. </a:t>
            </a:r>
          </a:p>
          <a:p>
            <a:pPr marL="12700"/>
            <a:r>
              <a:rPr lang="ru-RU" b="1" dirty="0" smtClean="0">
                <a:solidFill>
                  <a:prstClr val="black"/>
                </a:solidFill>
                <a:latin typeface="Times New Roman"/>
                <a:cs typeface="Times New Roman"/>
              </a:rPr>
              <a:t>Необходимо предусмотреть, что участник может предложить эти компоненты отдельно</a:t>
            </a:r>
            <a:endParaRPr b="1" dirty="0">
              <a:solidFill>
                <a:prstClr val="black"/>
              </a:solidFill>
              <a:latin typeface="Times New Roman"/>
              <a:cs typeface="Times New Roman"/>
            </a:endParaRPr>
          </a:p>
        </p:txBody>
      </p:sp>
    </p:spTree>
    <p:extLst>
      <p:ext uri="{BB962C8B-B14F-4D97-AF65-F5344CB8AC3E}">
        <p14:creationId xmlns:p14="http://schemas.microsoft.com/office/powerpoint/2010/main" val="19884632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0600" y="0"/>
            <a:ext cx="10134600" cy="3877985"/>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2.     ЛЕКАРСТВЕННАЯ ФОРМА ПРЕПАРАТА, ВКЛЮЧАЯ</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ЭКВИВАЛЕНТНУЮ ЛЕКАРСТВЕННУЮ ФОРМУ, ЗА ИСКЛЮ-</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ЧЕНИЕМ ОПИСАНИЯ ЛЕКАРСТВЕННОЙ ФОРМЫ И ХАРАК-</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ТЕРИСТИК, УКАЗЫВАЮЩИХ НА КОНКРЕТНОГО ПРОИЗ-</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ВОДИТЕЛЯ</a:t>
            </a:r>
          </a:p>
          <a:p>
            <a:pPr marL="12700"/>
            <a:endParaRPr lang="ru-RU" b="1" spc="-5" dirty="0">
              <a:solidFill>
                <a:srgbClr val="C00000"/>
              </a:solidFill>
              <a:latin typeface="Times New Roman"/>
              <a:cs typeface="Times New Roman"/>
            </a:endParaRPr>
          </a:p>
          <a:p>
            <a:pPr marL="12700"/>
            <a:r>
              <a:rPr lang="ru-RU" b="1" spc="-5" dirty="0" smtClean="0">
                <a:latin typeface="Times New Roman"/>
                <a:cs typeface="Times New Roman"/>
              </a:rPr>
              <a:t>                                                  подпункт «а»  пункта 2 Постановления</a:t>
            </a:r>
          </a:p>
          <a:p>
            <a:pPr marL="12700"/>
            <a:endParaRPr lang="ru-RU" b="1" spc="-5" dirty="0" smtClean="0">
              <a:solidFill>
                <a:srgbClr val="C00000"/>
              </a:solidFill>
              <a:latin typeface="Times New Roman"/>
              <a:cs typeface="Times New Roman"/>
            </a:endParaRPr>
          </a:p>
          <a:p>
            <a:pPr marL="12700" algn="just"/>
            <a:endParaRPr lang="ru-RU" spc="-5" dirty="0">
              <a:solidFill>
                <a:prstClr val="black"/>
              </a:solidFill>
              <a:latin typeface="Times New Roman"/>
              <a:cs typeface="Times New Roman"/>
            </a:endParaRPr>
          </a:p>
          <a:p>
            <a:pPr marL="12700"/>
            <a:endParaRPr dirty="0">
              <a:solidFill>
                <a:srgbClr val="00B050"/>
              </a:solidFill>
              <a:latin typeface="Times New Roman"/>
              <a:cs typeface="Times New Roman"/>
            </a:endParaRPr>
          </a:p>
        </p:txBody>
      </p:sp>
    </p:spTree>
    <p:extLst>
      <p:ext uri="{BB962C8B-B14F-4D97-AF65-F5344CB8AC3E}">
        <p14:creationId xmlns:p14="http://schemas.microsoft.com/office/powerpoint/2010/main" val="8186880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9550" y="0"/>
            <a:ext cx="8934450" cy="4985980"/>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ЭКВИВАЛЕНТНАЯ ЛЕКАРСТВЕННАЯ ФОРМА</a:t>
            </a:r>
          </a:p>
          <a:p>
            <a:pPr marL="12700"/>
            <a:endParaRPr lang="ru-RU" b="1" spc="-5" dirty="0" smtClean="0">
              <a:solidFill>
                <a:srgbClr val="C00000"/>
              </a:solidFill>
              <a:latin typeface="Times New Roman"/>
              <a:cs typeface="Times New Roman"/>
            </a:endParaRPr>
          </a:p>
          <a:p>
            <a:pPr marL="12700" algn="just"/>
            <a:endParaRPr lang="ru-RU" spc="-5" dirty="0">
              <a:solidFill>
                <a:prstClr val="black"/>
              </a:solidFill>
              <a:latin typeface="Times New Roman"/>
              <a:cs typeface="Times New Roman"/>
            </a:endParaRPr>
          </a:p>
          <a:p>
            <a:pPr marL="12700" algn="just"/>
            <a:r>
              <a:rPr lang="ru-RU" spc="-5" dirty="0" smtClean="0">
                <a:solidFill>
                  <a:prstClr val="black"/>
                </a:solidFill>
                <a:latin typeface="Times New Roman"/>
                <a:cs typeface="Times New Roman"/>
              </a:rPr>
              <a:t>«Эквивалентная лекарственная форма- разные лекарственные формы, имеющие одинаковый способ введения и способ применения и обеспечивающие достижения необходимого клинического эффекта»</a:t>
            </a:r>
          </a:p>
          <a:p>
            <a:pPr marL="12700" algn="just"/>
            <a:endParaRPr lang="ru-RU" spc="-5" dirty="0">
              <a:solidFill>
                <a:prstClr val="black"/>
              </a:solidFill>
              <a:latin typeface="Times New Roman"/>
              <a:cs typeface="Times New Roman"/>
            </a:endParaRPr>
          </a:p>
          <a:p>
            <a:pPr marL="12700" algn="just"/>
            <a:r>
              <a:rPr lang="ru-RU" spc="-5" dirty="0" smtClean="0">
                <a:solidFill>
                  <a:prstClr val="black"/>
                </a:solidFill>
                <a:latin typeface="Times New Roman"/>
                <a:cs typeface="Times New Roman"/>
              </a:rPr>
              <a:t>                               </a:t>
            </a:r>
            <a:r>
              <a:rPr lang="ru-RU" b="1" spc="-5" dirty="0" smtClean="0">
                <a:solidFill>
                  <a:srgbClr val="C00000"/>
                </a:solidFill>
                <a:latin typeface="Times New Roman"/>
                <a:cs typeface="Times New Roman"/>
              </a:rPr>
              <a:t>( п.2 ч.1 ст.27.1   Федерального Закона № 61 от 12.04.2010 )</a:t>
            </a:r>
          </a:p>
          <a:p>
            <a:pPr marL="12700"/>
            <a:endParaRPr lang="ru-RU" b="1" spc="-5" dirty="0" smtClean="0">
              <a:solidFill>
                <a:srgbClr val="C00000"/>
              </a:solidFill>
              <a:latin typeface="Times New Roman"/>
              <a:cs typeface="Times New Roman"/>
            </a:endParaRPr>
          </a:p>
          <a:p>
            <a:pPr marL="12700"/>
            <a:r>
              <a:rPr lang="ru-RU" b="1" spc="-5" dirty="0" smtClean="0">
                <a:solidFill>
                  <a:srgbClr val="0070C0"/>
                </a:solidFill>
                <a:latin typeface="Times New Roman"/>
                <a:cs typeface="Times New Roman"/>
              </a:rPr>
              <a:t>Однако, это определение пока  не дает на практике  исчерпывающего объяснения : какие лекарственные формы  следует рассматривать как эквивалентные, а какие- нет???</a:t>
            </a:r>
          </a:p>
          <a:p>
            <a:pPr marL="12700"/>
            <a:endParaRPr lang="ru-RU" b="1" spc="-5" dirty="0">
              <a:solidFill>
                <a:srgbClr val="0070C0"/>
              </a:solidFill>
              <a:latin typeface="Times New Roman"/>
              <a:cs typeface="Times New Roman"/>
            </a:endParaRPr>
          </a:p>
          <a:p>
            <a:pPr marL="12700"/>
            <a:endParaRPr dirty="0">
              <a:solidFill>
                <a:srgbClr val="00B050"/>
              </a:solidFill>
              <a:latin typeface="Times New Roman"/>
              <a:cs typeface="Times New Roman"/>
            </a:endParaRPr>
          </a:p>
        </p:txBody>
      </p:sp>
    </p:spTree>
    <p:extLst>
      <p:ext uri="{BB962C8B-B14F-4D97-AF65-F5344CB8AC3E}">
        <p14:creationId xmlns:p14="http://schemas.microsoft.com/office/powerpoint/2010/main" val="12713309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9550" y="0"/>
            <a:ext cx="8934450" cy="4985980"/>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ЭКВИВАЛЕНТНАЯ ЛЕКАРСТВЕННАЯ ФОРМА</a:t>
            </a:r>
          </a:p>
          <a:p>
            <a:pPr marL="12700"/>
            <a:endParaRPr lang="ru-RU" b="1" spc="-5" dirty="0" smtClean="0">
              <a:solidFill>
                <a:srgbClr val="C00000"/>
              </a:solidFill>
              <a:latin typeface="Times New Roman"/>
              <a:cs typeface="Times New Roman"/>
            </a:endParaRPr>
          </a:p>
          <a:p>
            <a:pPr marL="12700" algn="just"/>
            <a:r>
              <a:rPr lang="ru-RU" b="1" spc="-5" dirty="0" smtClean="0">
                <a:solidFill>
                  <a:srgbClr val="00B050"/>
                </a:solidFill>
                <a:latin typeface="Times New Roman"/>
                <a:cs typeface="Times New Roman"/>
              </a:rPr>
              <a:t>ПРИМЕР:     АЦЕТИЛСАЛИЦИЛОВАЯ КИСЛОТА В ТАБЛЕТКАХ</a:t>
            </a:r>
          </a:p>
          <a:p>
            <a:pPr marL="12700" algn="just"/>
            <a:r>
              <a:rPr lang="ru-RU" spc="-5" dirty="0">
                <a:solidFill>
                  <a:prstClr val="black"/>
                </a:solidFill>
                <a:latin typeface="Times New Roman"/>
                <a:cs typeface="Times New Roman"/>
              </a:rPr>
              <a:t> </a:t>
            </a:r>
            <a:r>
              <a:rPr lang="ru-RU" spc="-5" dirty="0" smtClean="0">
                <a:solidFill>
                  <a:prstClr val="black"/>
                </a:solidFill>
                <a:latin typeface="Times New Roman"/>
                <a:cs typeface="Times New Roman"/>
              </a:rPr>
              <a:t>                                                              И</a:t>
            </a:r>
          </a:p>
          <a:p>
            <a:pPr marL="12700" algn="just"/>
            <a:r>
              <a:rPr lang="ru-RU" spc="-5" dirty="0">
                <a:solidFill>
                  <a:prstClr val="black"/>
                </a:solidFill>
                <a:latin typeface="Times New Roman"/>
                <a:cs typeface="Times New Roman"/>
              </a:rPr>
              <a:t> </a:t>
            </a:r>
            <a:r>
              <a:rPr lang="ru-RU" spc="-5" dirty="0" smtClean="0">
                <a:solidFill>
                  <a:prstClr val="black"/>
                </a:solidFill>
                <a:latin typeface="Times New Roman"/>
                <a:cs typeface="Times New Roman"/>
              </a:rPr>
              <a:t>                     </a:t>
            </a:r>
            <a:r>
              <a:rPr lang="ru-RU" b="1" spc="-5" dirty="0" smtClean="0">
                <a:solidFill>
                  <a:srgbClr val="0070C0"/>
                </a:solidFill>
                <a:latin typeface="Times New Roman"/>
                <a:cs typeface="Times New Roman"/>
              </a:rPr>
              <a:t>АЦЕТИЛСАЛИЦИЛОВАЯ КИСЛОТА В ТАБЛЕТКАХ, ПОКРЫТЫХ</a:t>
            </a:r>
          </a:p>
          <a:p>
            <a:pPr marL="12700" algn="just"/>
            <a:r>
              <a:rPr lang="ru-RU" b="1" spc="-5" dirty="0">
                <a:solidFill>
                  <a:srgbClr val="0070C0"/>
                </a:solidFill>
                <a:latin typeface="Times New Roman"/>
                <a:cs typeface="Times New Roman"/>
              </a:rPr>
              <a:t> </a:t>
            </a:r>
            <a:r>
              <a:rPr lang="ru-RU" b="1" spc="-5" dirty="0" smtClean="0">
                <a:solidFill>
                  <a:srgbClr val="0070C0"/>
                </a:solidFill>
                <a:latin typeface="Times New Roman"/>
                <a:cs typeface="Times New Roman"/>
              </a:rPr>
              <a:t>                     КИШЕЧНОРАСТВОРИМОЙ ОБОЛОЧКОЙ</a:t>
            </a:r>
          </a:p>
          <a:p>
            <a:pPr marL="12700" algn="just"/>
            <a:endParaRPr lang="ru-RU" b="1" spc="-5" dirty="0">
              <a:solidFill>
                <a:srgbClr val="0070C0"/>
              </a:solidFill>
              <a:latin typeface="Times New Roman"/>
              <a:cs typeface="Times New Roman"/>
            </a:endParaRPr>
          </a:p>
          <a:p>
            <a:pPr marL="12700" algn="just"/>
            <a:r>
              <a:rPr lang="ru-RU" spc="-5" dirty="0" smtClean="0">
                <a:solidFill>
                  <a:prstClr val="black"/>
                </a:solidFill>
                <a:latin typeface="Times New Roman"/>
                <a:cs typeface="Times New Roman"/>
              </a:rPr>
              <a:t>НА ПЕРВЫЙ ВЗГЛЯД ОНИ АБСОЛЮТНО ВЗАИМОЗАМЕНЯЕМЫ ПО ЛЕКАРСТВЕННОЙ ФОРМЕ, ПО ФАКТУ- ОНИ ОКАЗЫВАЮТ РАЗЛИЧНОЕ ДЕЙСТВИЕ НА ОРГАНИЗМ ЧЕЛОВЕКА</a:t>
            </a:r>
          </a:p>
          <a:p>
            <a:pPr marL="12700" algn="just"/>
            <a:endParaRPr lang="ru-RU" spc="-5" dirty="0">
              <a:solidFill>
                <a:prstClr val="black"/>
              </a:solidFill>
              <a:latin typeface="Times New Roman"/>
              <a:cs typeface="Times New Roman"/>
            </a:endParaRPr>
          </a:p>
          <a:p>
            <a:pPr marL="355600" indent="-342900" algn="just">
              <a:buAutoNum type="arabicParenR"/>
            </a:pPr>
            <a:r>
              <a:rPr lang="ru-RU" spc="-5" dirty="0" smtClean="0">
                <a:solidFill>
                  <a:prstClr val="black"/>
                </a:solidFill>
                <a:latin typeface="Times New Roman"/>
                <a:cs typeface="Times New Roman"/>
              </a:rPr>
              <a:t>НЕСТЕРОИДНЫЙ ПРОТИВОВОСПАЛИТЕЛЬНЫЙ ПРЕПАРАТ</a:t>
            </a:r>
          </a:p>
          <a:p>
            <a:pPr marL="12700" algn="just"/>
            <a:r>
              <a:rPr lang="ru-RU" spc="-5" dirty="0" smtClean="0">
                <a:solidFill>
                  <a:prstClr val="black"/>
                </a:solidFill>
                <a:latin typeface="Times New Roman"/>
                <a:cs typeface="Times New Roman"/>
              </a:rPr>
              <a:t>2)  ВОЗДЕЙСТВУЕТ НА КРОВЕНОСНУЮСИСТЕМУ КАК АНТИАГРЕГАНТ)</a:t>
            </a:r>
            <a:endParaRPr lang="ru-RU" spc="-5" dirty="0">
              <a:solidFill>
                <a:prstClr val="black"/>
              </a:solidFill>
              <a:latin typeface="Times New Roman"/>
              <a:cs typeface="Times New Roman"/>
            </a:endParaRPr>
          </a:p>
          <a:p>
            <a:pPr marL="12700"/>
            <a:endParaRPr dirty="0">
              <a:solidFill>
                <a:srgbClr val="00B050"/>
              </a:solidFill>
              <a:latin typeface="Times New Roman"/>
              <a:cs typeface="Times New Roman"/>
            </a:endParaRPr>
          </a:p>
        </p:txBody>
      </p:sp>
    </p:spTree>
    <p:extLst>
      <p:ext uri="{BB962C8B-B14F-4D97-AF65-F5344CB8AC3E}">
        <p14:creationId xmlns:p14="http://schemas.microsoft.com/office/powerpoint/2010/main" val="1074853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p:nvPr/>
        </p:nvSpPr>
        <p:spPr>
          <a:xfrm>
            <a:off x="402742" y="1332738"/>
            <a:ext cx="8415020" cy="3061335"/>
          </a:xfrm>
          <a:prstGeom prst="rect">
            <a:avLst/>
          </a:prstGeom>
        </p:spPr>
        <p:txBody>
          <a:bodyPr vert="horz" wrap="square" lIns="0" tIns="0" rIns="0" bIns="0" rtlCol="0">
            <a:spAutoFit/>
          </a:bodyPr>
          <a:lstStyle/>
          <a:p>
            <a:pPr marL="12700" marR="5080" indent="457200" algn="just"/>
            <a:r>
              <a:rPr sz="2000" spc="-5" dirty="0">
                <a:solidFill>
                  <a:srgbClr val="C00000"/>
                </a:solidFill>
                <a:latin typeface="Times New Roman"/>
                <a:cs typeface="Times New Roman"/>
              </a:rPr>
              <a:t>Федеральный </a:t>
            </a:r>
            <a:r>
              <a:rPr sz="2000" spc="-20" dirty="0">
                <a:solidFill>
                  <a:srgbClr val="C00000"/>
                </a:solidFill>
                <a:latin typeface="Times New Roman"/>
                <a:cs typeface="Times New Roman"/>
              </a:rPr>
              <a:t>закон </a:t>
            </a:r>
            <a:r>
              <a:rPr sz="2000" spc="-10" dirty="0">
                <a:solidFill>
                  <a:srgbClr val="C00000"/>
                </a:solidFill>
                <a:latin typeface="Times New Roman"/>
                <a:cs typeface="Times New Roman"/>
              </a:rPr>
              <a:t>от </a:t>
            </a:r>
            <a:r>
              <a:rPr sz="2000" dirty="0">
                <a:solidFill>
                  <a:srgbClr val="C00000"/>
                </a:solidFill>
                <a:latin typeface="Times New Roman"/>
                <a:cs typeface="Times New Roman"/>
              </a:rPr>
              <a:t>5 </a:t>
            </a:r>
            <a:r>
              <a:rPr sz="2000" spc="-5" dirty="0">
                <a:solidFill>
                  <a:srgbClr val="C00000"/>
                </a:solidFill>
                <a:latin typeface="Times New Roman"/>
                <a:cs typeface="Times New Roman"/>
              </a:rPr>
              <a:t>апреля </a:t>
            </a:r>
            <a:r>
              <a:rPr sz="2000" dirty="0">
                <a:solidFill>
                  <a:srgbClr val="C00000"/>
                </a:solidFill>
                <a:latin typeface="Times New Roman"/>
                <a:cs typeface="Times New Roman"/>
              </a:rPr>
              <a:t>2013 </a:t>
            </a:r>
            <a:r>
              <a:rPr sz="2000" spc="-120" dirty="0">
                <a:solidFill>
                  <a:srgbClr val="C00000"/>
                </a:solidFill>
                <a:latin typeface="Times New Roman"/>
                <a:cs typeface="Times New Roman"/>
              </a:rPr>
              <a:t>г. </a:t>
            </a:r>
            <a:r>
              <a:rPr sz="2000" dirty="0">
                <a:solidFill>
                  <a:srgbClr val="C00000"/>
                </a:solidFill>
                <a:latin typeface="Times New Roman"/>
                <a:cs typeface="Times New Roman"/>
              </a:rPr>
              <a:t>N </a:t>
            </a:r>
            <a:r>
              <a:rPr sz="2000" spc="-5" dirty="0">
                <a:solidFill>
                  <a:srgbClr val="C00000"/>
                </a:solidFill>
                <a:latin typeface="Times New Roman"/>
                <a:cs typeface="Times New Roman"/>
              </a:rPr>
              <a:t>44-ФЗ </a:t>
            </a:r>
            <a:r>
              <a:rPr spc="-5" dirty="0">
                <a:solidFill>
                  <a:prstClr val="black"/>
                </a:solidFill>
                <a:latin typeface="Times New Roman"/>
                <a:cs typeface="Times New Roman"/>
              </a:rPr>
              <a:t>"О </a:t>
            </a:r>
            <a:r>
              <a:rPr spc="-10" dirty="0">
                <a:solidFill>
                  <a:prstClr val="black"/>
                </a:solidFill>
                <a:latin typeface="Times New Roman"/>
                <a:cs typeface="Times New Roman"/>
              </a:rPr>
              <a:t>контрактной </a:t>
            </a:r>
            <a:r>
              <a:rPr spc="-5" dirty="0">
                <a:solidFill>
                  <a:prstClr val="black"/>
                </a:solidFill>
                <a:latin typeface="Times New Roman"/>
                <a:cs typeface="Times New Roman"/>
              </a:rPr>
              <a:t>системе в  </a:t>
            </a:r>
            <a:r>
              <a:rPr spc="5" dirty="0">
                <a:solidFill>
                  <a:prstClr val="black"/>
                </a:solidFill>
                <a:latin typeface="Times New Roman"/>
                <a:cs typeface="Times New Roman"/>
              </a:rPr>
              <a:t>сфере </a:t>
            </a:r>
            <a:r>
              <a:rPr spc="-5" dirty="0">
                <a:solidFill>
                  <a:prstClr val="black"/>
                </a:solidFill>
                <a:latin typeface="Times New Roman"/>
                <a:cs typeface="Times New Roman"/>
              </a:rPr>
              <a:t>закупок </a:t>
            </a:r>
            <a:r>
              <a:rPr spc="-10" dirty="0">
                <a:solidFill>
                  <a:prstClr val="black"/>
                </a:solidFill>
                <a:latin typeface="Times New Roman"/>
                <a:cs typeface="Times New Roman"/>
              </a:rPr>
              <a:t>товаров, </a:t>
            </a:r>
            <a:r>
              <a:rPr spc="-30" dirty="0">
                <a:solidFill>
                  <a:prstClr val="black"/>
                </a:solidFill>
                <a:latin typeface="Times New Roman"/>
                <a:cs typeface="Times New Roman"/>
              </a:rPr>
              <a:t>работ, </a:t>
            </a:r>
            <a:r>
              <a:rPr dirty="0">
                <a:solidFill>
                  <a:prstClr val="black"/>
                </a:solidFill>
                <a:latin typeface="Times New Roman"/>
                <a:cs typeface="Times New Roman"/>
              </a:rPr>
              <a:t>услуг </a:t>
            </a:r>
            <a:r>
              <a:rPr spc="-10" dirty="0">
                <a:solidFill>
                  <a:prstClr val="black"/>
                </a:solidFill>
                <a:latin typeface="Times New Roman"/>
                <a:cs typeface="Times New Roman"/>
              </a:rPr>
              <a:t>для </a:t>
            </a:r>
            <a:r>
              <a:rPr spc="-5" dirty="0">
                <a:solidFill>
                  <a:prstClr val="black"/>
                </a:solidFill>
                <a:latin typeface="Times New Roman"/>
                <a:cs typeface="Times New Roman"/>
              </a:rPr>
              <a:t>обеспечения </a:t>
            </a:r>
            <a:r>
              <a:rPr spc="-15" dirty="0">
                <a:solidFill>
                  <a:prstClr val="black"/>
                </a:solidFill>
                <a:latin typeface="Times New Roman"/>
                <a:cs typeface="Times New Roman"/>
              </a:rPr>
              <a:t>государственных </a:t>
            </a:r>
            <a:r>
              <a:rPr spc="-5" dirty="0">
                <a:solidFill>
                  <a:prstClr val="black"/>
                </a:solidFill>
                <a:latin typeface="Times New Roman"/>
                <a:cs typeface="Times New Roman"/>
              </a:rPr>
              <a:t>и  </a:t>
            </a:r>
            <a:r>
              <a:rPr spc="-40" dirty="0">
                <a:solidFill>
                  <a:prstClr val="black"/>
                </a:solidFill>
                <a:latin typeface="Times New Roman"/>
                <a:cs typeface="Times New Roman"/>
              </a:rPr>
              <a:t>мун</a:t>
            </a:r>
            <a:r>
              <a:rPr sz="2400" spc="-60" baseline="31250" dirty="0">
                <a:solidFill>
                  <a:prstClr val="black"/>
                </a:solidFill>
                <a:latin typeface="Times New Roman"/>
                <a:cs typeface="Times New Roman"/>
              </a:rPr>
              <a:t>-</a:t>
            </a:r>
            <a:r>
              <a:rPr spc="-40" dirty="0">
                <a:solidFill>
                  <a:prstClr val="black"/>
                </a:solidFill>
                <a:latin typeface="Times New Roman"/>
                <a:cs typeface="Times New Roman"/>
              </a:rPr>
              <a:t>иципальных</a:t>
            </a:r>
            <a:r>
              <a:rPr spc="-70" dirty="0">
                <a:solidFill>
                  <a:prstClr val="black"/>
                </a:solidFill>
                <a:latin typeface="Times New Roman"/>
                <a:cs typeface="Times New Roman"/>
              </a:rPr>
              <a:t> </a:t>
            </a:r>
            <a:r>
              <a:rPr spc="-5" dirty="0">
                <a:solidFill>
                  <a:prstClr val="black"/>
                </a:solidFill>
                <a:latin typeface="Times New Roman"/>
                <a:cs typeface="Times New Roman"/>
              </a:rPr>
              <a:t>нужд":</a:t>
            </a:r>
            <a:endParaRPr dirty="0">
              <a:solidFill>
                <a:prstClr val="black"/>
              </a:solidFill>
              <a:latin typeface="Times New Roman"/>
              <a:cs typeface="Times New Roman"/>
            </a:endParaRPr>
          </a:p>
          <a:p>
            <a:pPr marL="12700" marR="6350" indent="456565" algn="just"/>
            <a:r>
              <a:rPr u="sng" spc="-450" dirty="0" smtClean="0">
                <a:solidFill>
                  <a:srgbClr val="0000FF"/>
                </a:solidFill>
                <a:latin typeface="Times New Roman"/>
                <a:cs typeface="Times New Roman"/>
                <a:hlinkClick r:id="rId2"/>
              </a:rPr>
              <a:t> </a:t>
            </a:r>
            <a:r>
              <a:rPr u="sng" spc="-5" dirty="0" err="1">
                <a:solidFill>
                  <a:srgbClr val="0000FF"/>
                </a:solidFill>
                <a:latin typeface="Times New Roman"/>
                <a:cs typeface="Times New Roman"/>
                <a:hlinkClick r:id="rId2"/>
              </a:rPr>
              <a:t>часть</a:t>
            </a:r>
            <a:r>
              <a:rPr u="sng" spc="-5" dirty="0">
                <a:solidFill>
                  <a:srgbClr val="0000FF"/>
                </a:solidFill>
                <a:latin typeface="Times New Roman"/>
                <a:cs typeface="Times New Roman"/>
                <a:hlinkClick r:id="rId2"/>
              </a:rPr>
              <a:t> </a:t>
            </a:r>
            <a:r>
              <a:rPr u="sng" dirty="0" smtClean="0">
                <a:solidFill>
                  <a:srgbClr val="0000FF"/>
                </a:solidFill>
                <a:latin typeface="Times New Roman"/>
                <a:cs typeface="Times New Roman"/>
                <a:hlinkClick r:id="rId2"/>
              </a:rPr>
              <a:t>10 </a:t>
            </a:r>
            <a:r>
              <a:rPr u="sng" spc="-5" dirty="0">
                <a:solidFill>
                  <a:srgbClr val="0000FF"/>
                </a:solidFill>
                <a:latin typeface="Times New Roman"/>
                <a:cs typeface="Times New Roman"/>
                <a:hlinkClick r:id="rId2"/>
              </a:rPr>
              <a:t>статьи </a:t>
            </a:r>
            <a:r>
              <a:rPr u="sng" dirty="0">
                <a:solidFill>
                  <a:srgbClr val="0000FF"/>
                </a:solidFill>
                <a:latin typeface="Times New Roman"/>
                <a:cs typeface="Times New Roman"/>
                <a:hlinkClick r:id="rId2"/>
              </a:rPr>
              <a:t>31 </a:t>
            </a:r>
            <a:r>
              <a:rPr dirty="0">
                <a:solidFill>
                  <a:prstClr val="black"/>
                </a:solidFill>
                <a:latin typeface="Times New Roman"/>
                <a:cs typeface="Times New Roman"/>
              </a:rPr>
              <a:t>- основания для отстранения </a:t>
            </a:r>
            <a:r>
              <a:rPr spc="-5" dirty="0">
                <a:solidFill>
                  <a:prstClr val="black"/>
                </a:solidFill>
                <a:latin typeface="Times New Roman"/>
                <a:cs typeface="Times New Roman"/>
              </a:rPr>
              <a:t>участника закупки </a:t>
            </a:r>
            <a:r>
              <a:rPr spc="-15" dirty="0">
                <a:solidFill>
                  <a:prstClr val="black"/>
                </a:solidFill>
                <a:latin typeface="Times New Roman"/>
                <a:cs typeface="Times New Roman"/>
              </a:rPr>
              <a:t>от </a:t>
            </a:r>
            <a:r>
              <a:rPr spc="-5" dirty="0">
                <a:solidFill>
                  <a:prstClr val="black"/>
                </a:solidFill>
                <a:latin typeface="Times New Roman"/>
                <a:cs typeface="Times New Roman"/>
              </a:rPr>
              <a:t>участия в  определении </a:t>
            </a:r>
            <a:r>
              <a:rPr dirty="0">
                <a:solidFill>
                  <a:prstClr val="black"/>
                </a:solidFill>
                <a:latin typeface="Times New Roman"/>
                <a:cs typeface="Times New Roman"/>
              </a:rPr>
              <a:t>поставщика </a:t>
            </a:r>
            <a:r>
              <a:rPr spc="-5" dirty="0">
                <a:solidFill>
                  <a:prstClr val="black"/>
                </a:solidFill>
                <a:latin typeface="Times New Roman"/>
                <a:cs typeface="Times New Roman"/>
              </a:rPr>
              <a:t>или </a:t>
            </a:r>
            <a:r>
              <a:rPr spc="-10" dirty="0">
                <a:solidFill>
                  <a:prstClr val="black"/>
                </a:solidFill>
                <a:latin typeface="Times New Roman"/>
                <a:cs typeface="Times New Roman"/>
              </a:rPr>
              <a:t>отказ </a:t>
            </a:r>
            <a:r>
              <a:rPr spc="-15" dirty="0">
                <a:solidFill>
                  <a:prstClr val="black"/>
                </a:solidFill>
                <a:latin typeface="Times New Roman"/>
                <a:cs typeface="Times New Roman"/>
              </a:rPr>
              <a:t>от </a:t>
            </a:r>
            <a:r>
              <a:rPr spc="-10" dirty="0">
                <a:solidFill>
                  <a:prstClr val="black"/>
                </a:solidFill>
                <a:latin typeface="Times New Roman"/>
                <a:cs typeface="Times New Roman"/>
              </a:rPr>
              <a:t>заключения контракта </a:t>
            </a:r>
            <a:r>
              <a:rPr dirty="0">
                <a:solidFill>
                  <a:prstClr val="black"/>
                </a:solidFill>
                <a:latin typeface="Times New Roman"/>
                <a:cs typeface="Times New Roman"/>
              </a:rPr>
              <a:t>с</a:t>
            </a:r>
            <a:r>
              <a:rPr spc="55" dirty="0">
                <a:solidFill>
                  <a:prstClr val="black"/>
                </a:solidFill>
                <a:latin typeface="Times New Roman"/>
                <a:cs typeface="Times New Roman"/>
              </a:rPr>
              <a:t> </a:t>
            </a:r>
            <a:r>
              <a:rPr spc="-5" dirty="0" err="1" smtClean="0">
                <a:solidFill>
                  <a:prstClr val="black"/>
                </a:solidFill>
                <a:latin typeface="Times New Roman"/>
                <a:cs typeface="Times New Roman"/>
              </a:rPr>
              <a:t>победителем</a:t>
            </a:r>
            <a:endParaRPr dirty="0" smtClean="0">
              <a:solidFill>
                <a:prstClr val="black"/>
              </a:solidFill>
              <a:latin typeface="Times New Roman"/>
              <a:cs typeface="Times New Roman"/>
            </a:endParaRPr>
          </a:p>
          <a:p>
            <a:pPr marL="469265"/>
            <a:r>
              <a:rPr u="sng" spc="-450" dirty="0" smtClean="0">
                <a:solidFill>
                  <a:srgbClr val="0000FF"/>
                </a:solidFill>
                <a:latin typeface="Times New Roman"/>
                <a:cs typeface="Times New Roman"/>
                <a:hlinkClick r:id="rId3"/>
              </a:rPr>
              <a:t> </a:t>
            </a:r>
            <a:r>
              <a:rPr u="sng" spc="-5" dirty="0">
                <a:solidFill>
                  <a:srgbClr val="0000FF"/>
                </a:solidFill>
                <a:latin typeface="Times New Roman"/>
                <a:cs typeface="Times New Roman"/>
                <a:hlinkClick r:id="rId3"/>
              </a:rPr>
              <a:t>пункт </a:t>
            </a:r>
            <a:r>
              <a:rPr u="sng" dirty="0">
                <a:solidFill>
                  <a:srgbClr val="0000FF"/>
                </a:solidFill>
                <a:latin typeface="Times New Roman"/>
                <a:cs typeface="Times New Roman"/>
                <a:hlinkClick r:id="rId3"/>
              </a:rPr>
              <a:t>6 части 1 </a:t>
            </a:r>
            <a:r>
              <a:rPr u="sng" spc="-5" dirty="0">
                <a:solidFill>
                  <a:srgbClr val="0000FF"/>
                </a:solidFill>
                <a:latin typeface="Times New Roman"/>
                <a:cs typeface="Times New Roman"/>
                <a:hlinkClick r:id="rId3"/>
              </a:rPr>
              <a:t>статьи </a:t>
            </a:r>
            <a:r>
              <a:rPr u="sng" dirty="0">
                <a:solidFill>
                  <a:srgbClr val="0000FF"/>
                </a:solidFill>
                <a:latin typeface="Times New Roman"/>
                <a:cs typeface="Times New Roman"/>
                <a:hlinkClick r:id="rId3"/>
              </a:rPr>
              <a:t>33 </a:t>
            </a:r>
            <a:r>
              <a:rPr dirty="0">
                <a:solidFill>
                  <a:prstClr val="black"/>
                </a:solidFill>
                <a:latin typeface="Times New Roman"/>
                <a:cs typeface="Times New Roman"/>
              </a:rPr>
              <a:t>- правила описания </a:t>
            </a:r>
            <a:r>
              <a:rPr spc="-10" dirty="0">
                <a:solidFill>
                  <a:prstClr val="black"/>
                </a:solidFill>
                <a:latin typeface="Times New Roman"/>
                <a:cs typeface="Times New Roman"/>
              </a:rPr>
              <a:t>объекта</a:t>
            </a:r>
            <a:r>
              <a:rPr spc="-65" dirty="0">
                <a:solidFill>
                  <a:prstClr val="black"/>
                </a:solidFill>
                <a:latin typeface="Times New Roman"/>
                <a:cs typeface="Times New Roman"/>
              </a:rPr>
              <a:t> </a:t>
            </a:r>
            <a:r>
              <a:rPr spc="-5" dirty="0">
                <a:solidFill>
                  <a:prstClr val="black"/>
                </a:solidFill>
                <a:latin typeface="Times New Roman"/>
                <a:cs typeface="Times New Roman"/>
              </a:rPr>
              <a:t>закупки</a:t>
            </a:r>
            <a:endParaRPr dirty="0">
              <a:solidFill>
                <a:prstClr val="black"/>
              </a:solidFill>
              <a:latin typeface="Times New Roman"/>
              <a:cs typeface="Times New Roman"/>
            </a:endParaRPr>
          </a:p>
          <a:p>
            <a:pPr marL="469265"/>
            <a:r>
              <a:rPr u="sng" spc="-450" dirty="0">
                <a:solidFill>
                  <a:srgbClr val="0000FF"/>
                </a:solidFill>
                <a:latin typeface="Times New Roman"/>
                <a:cs typeface="Times New Roman"/>
                <a:hlinkClick r:id="rId4"/>
              </a:rPr>
              <a:t> </a:t>
            </a:r>
            <a:r>
              <a:rPr u="sng" spc="-5" dirty="0">
                <a:solidFill>
                  <a:srgbClr val="0000FF"/>
                </a:solidFill>
                <a:latin typeface="Times New Roman"/>
                <a:cs typeface="Times New Roman"/>
                <a:hlinkClick r:id="rId4"/>
              </a:rPr>
              <a:t>части </a:t>
            </a:r>
            <a:r>
              <a:rPr u="sng" dirty="0">
                <a:solidFill>
                  <a:srgbClr val="0000FF"/>
                </a:solidFill>
                <a:latin typeface="Times New Roman"/>
                <a:cs typeface="Times New Roman"/>
                <a:hlinkClick r:id="rId4"/>
              </a:rPr>
              <a:t>9</a:t>
            </a:r>
            <a:r>
              <a:rPr dirty="0">
                <a:solidFill>
                  <a:prstClr val="black"/>
                </a:solidFill>
                <a:latin typeface="Times New Roman"/>
                <a:cs typeface="Times New Roman"/>
              </a:rPr>
              <a:t>, </a:t>
            </a:r>
            <a:r>
              <a:rPr u="sng" dirty="0">
                <a:solidFill>
                  <a:srgbClr val="0000FF"/>
                </a:solidFill>
                <a:latin typeface="Times New Roman"/>
                <a:cs typeface="Times New Roman"/>
                <a:hlinkClick r:id="rId5"/>
              </a:rPr>
              <a:t>12 </a:t>
            </a:r>
            <a:r>
              <a:rPr u="sng" spc="-5" dirty="0">
                <a:solidFill>
                  <a:srgbClr val="0000FF"/>
                </a:solidFill>
                <a:latin typeface="Times New Roman"/>
                <a:cs typeface="Times New Roman"/>
                <a:hlinkClick r:id="rId5"/>
              </a:rPr>
              <a:t>статьи </a:t>
            </a:r>
            <a:r>
              <a:rPr u="sng" dirty="0">
                <a:solidFill>
                  <a:srgbClr val="0000FF"/>
                </a:solidFill>
                <a:latin typeface="Times New Roman"/>
                <a:cs typeface="Times New Roman"/>
                <a:hlinkClick r:id="rId5"/>
              </a:rPr>
              <a:t>37 </a:t>
            </a:r>
            <a:r>
              <a:rPr dirty="0">
                <a:solidFill>
                  <a:prstClr val="black"/>
                </a:solidFill>
                <a:latin typeface="Times New Roman"/>
                <a:cs typeface="Times New Roman"/>
              </a:rPr>
              <a:t>- </a:t>
            </a:r>
            <a:r>
              <a:rPr spc="5" dirty="0">
                <a:solidFill>
                  <a:prstClr val="black"/>
                </a:solidFill>
                <a:latin typeface="Times New Roman"/>
                <a:cs typeface="Times New Roman"/>
              </a:rPr>
              <a:t>особенности </a:t>
            </a:r>
            <a:r>
              <a:rPr spc="-5" dirty="0">
                <a:solidFill>
                  <a:prstClr val="black"/>
                </a:solidFill>
                <a:latin typeface="Times New Roman"/>
                <a:cs typeface="Times New Roman"/>
              </a:rPr>
              <a:t>применения антидемпинговых</a:t>
            </a:r>
            <a:r>
              <a:rPr spc="-20" dirty="0">
                <a:solidFill>
                  <a:prstClr val="black"/>
                </a:solidFill>
                <a:latin typeface="Times New Roman"/>
                <a:cs typeface="Times New Roman"/>
              </a:rPr>
              <a:t> </a:t>
            </a:r>
            <a:r>
              <a:rPr dirty="0">
                <a:solidFill>
                  <a:prstClr val="black"/>
                </a:solidFill>
                <a:latin typeface="Times New Roman"/>
                <a:cs typeface="Times New Roman"/>
              </a:rPr>
              <a:t>мер</a:t>
            </a:r>
          </a:p>
          <a:p>
            <a:pPr marL="469265">
              <a:tabLst>
                <a:tab pos="1172210" algn="l"/>
                <a:tab pos="1464945" algn="l"/>
                <a:tab pos="2269490" algn="l"/>
                <a:tab pos="2676525" algn="l"/>
                <a:tab pos="2931160" algn="l"/>
                <a:tab pos="4350385" algn="l"/>
                <a:tab pos="5674995" algn="l"/>
                <a:tab pos="6821170" algn="l"/>
                <a:tab pos="7237095" algn="l"/>
              </a:tabLst>
            </a:pPr>
            <a:r>
              <a:rPr u="sng" spc="-450" dirty="0">
                <a:solidFill>
                  <a:srgbClr val="0000FF"/>
                </a:solidFill>
                <a:latin typeface="Times New Roman"/>
                <a:cs typeface="Times New Roman"/>
                <a:hlinkClick r:id="rId6"/>
              </a:rPr>
              <a:t> </a:t>
            </a:r>
            <a:r>
              <a:rPr u="sng" dirty="0">
                <a:solidFill>
                  <a:srgbClr val="0000FF"/>
                </a:solidFill>
                <a:latin typeface="Times New Roman"/>
                <a:cs typeface="Times New Roman"/>
                <a:hlinkClick r:id="rId6"/>
              </a:rPr>
              <a:t>часть	3	</a:t>
            </a:r>
            <a:r>
              <a:rPr u="sng" spc="-10" dirty="0">
                <a:solidFill>
                  <a:srgbClr val="0000FF"/>
                </a:solidFill>
                <a:latin typeface="Times New Roman"/>
                <a:cs typeface="Times New Roman"/>
                <a:hlinkClick r:id="rId6"/>
              </a:rPr>
              <a:t>статьи	</a:t>
            </a:r>
            <a:r>
              <a:rPr u="sng" spc="-5" dirty="0">
                <a:solidFill>
                  <a:srgbClr val="0000FF"/>
                </a:solidFill>
                <a:latin typeface="Times New Roman"/>
                <a:cs typeface="Times New Roman"/>
                <a:hlinkClick r:id="rId6"/>
              </a:rPr>
              <a:t>70</a:t>
            </a:r>
            <a:r>
              <a:rPr spc="-5" dirty="0">
                <a:solidFill>
                  <a:srgbClr val="0000FF"/>
                </a:solidFill>
                <a:latin typeface="Times New Roman"/>
                <a:cs typeface="Times New Roman"/>
              </a:rPr>
              <a:t>	</a:t>
            </a:r>
            <a:r>
              <a:rPr dirty="0">
                <a:solidFill>
                  <a:prstClr val="black"/>
                </a:solidFill>
                <a:latin typeface="Times New Roman"/>
                <a:cs typeface="Times New Roman"/>
              </a:rPr>
              <a:t>-	</a:t>
            </a:r>
            <a:r>
              <a:rPr spc="5" dirty="0">
                <a:solidFill>
                  <a:prstClr val="black"/>
                </a:solidFill>
                <a:latin typeface="Times New Roman"/>
                <a:cs typeface="Times New Roman"/>
              </a:rPr>
              <a:t>особенности	</a:t>
            </a:r>
            <a:r>
              <a:rPr spc="-10" dirty="0">
                <a:solidFill>
                  <a:prstClr val="black"/>
                </a:solidFill>
                <a:latin typeface="Times New Roman"/>
                <a:cs typeface="Times New Roman"/>
              </a:rPr>
              <a:t>заключения	контракта	</a:t>
            </a:r>
            <a:r>
              <a:rPr spc="-5" dirty="0">
                <a:solidFill>
                  <a:prstClr val="black"/>
                </a:solidFill>
                <a:latin typeface="Times New Roman"/>
                <a:cs typeface="Times New Roman"/>
              </a:rPr>
              <a:t>по	</a:t>
            </a:r>
            <a:r>
              <a:rPr spc="-20" dirty="0">
                <a:solidFill>
                  <a:prstClr val="black"/>
                </a:solidFill>
                <a:latin typeface="Times New Roman"/>
                <a:cs typeface="Times New Roman"/>
              </a:rPr>
              <a:t>результатам</a:t>
            </a:r>
            <a:endParaRPr dirty="0">
              <a:solidFill>
                <a:prstClr val="black"/>
              </a:solidFill>
              <a:latin typeface="Times New Roman"/>
              <a:cs typeface="Times New Roman"/>
            </a:endParaRPr>
          </a:p>
          <a:p>
            <a:pPr marL="12700"/>
            <a:r>
              <a:rPr spc="-10" dirty="0">
                <a:solidFill>
                  <a:prstClr val="black"/>
                </a:solidFill>
                <a:latin typeface="Times New Roman"/>
                <a:cs typeface="Times New Roman"/>
              </a:rPr>
              <a:t>электронного</a:t>
            </a:r>
            <a:r>
              <a:rPr spc="-30" dirty="0">
                <a:solidFill>
                  <a:prstClr val="black"/>
                </a:solidFill>
                <a:latin typeface="Times New Roman"/>
                <a:cs typeface="Times New Roman"/>
              </a:rPr>
              <a:t> </a:t>
            </a:r>
            <a:r>
              <a:rPr spc="-15" dirty="0">
                <a:solidFill>
                  <a:prstClr val="black"/>
                </a:solidFill>
                <a:latin typeface="Times New Roman"/>
                <a:cs typeface="Times New Roman"/>
              </a:rPr>
              <a:t>аукциона</a:t>
            </a:r>
            <a:endParaRPr dirty="0">
              <a:solidFill>
                <a:prstClr val="black"/>
              </a:solidFill>
              <a:latin typeface="Times New Roman"/>
              <a:cs typeface="Times New Roman"/>
            </a:endParaRPr>
          </a:p>
          <a:p>
            <a:pPr marL="12700" marR="5715" indent="456565" algn="just"/>
            <a:r>
              <a:rPr u="sng" spc="-450" dirty="0">
                <a:solidFill>
                  <a:srgbClr val="0000FF"/>
                </a:solidFill>
                <a:latin typeface="Times New Roman"/>
                <a:cs typeface="Times New Roman"/>
                <a:hlinkClick r:id="rId7"/>
              </a:rPr>
              <a:t> </a:t>
            </a:r>
            <a:r>
              <a:rPr u="sng" spc="-5" dirty="0">
                <a:solidFill>
                  <a:srgbClr val="0000FF"/>
                </a:solidFill>
                <a:latin typeface="Times New Roman"/>
                <a:cs typeface="Times New Roman"/>
                <a:hlinkClick r:id="rId7"/>
              </a:rPr>
              <a:t>статья </a:t>
            </a:r>
            <a:r>
              <a:rPr u="sng" dirty="0">
                <a:solidFill>
                  <a:srgbClr val="0000FF"/>
                </a:solidFill>
                <a:latin typeface="Times New Roman"/>
                <a:cs typeface="Times New Roman"/>
                <a:hlinkClick r:id="rId7"/>
              </a:rPr>
              <a:t>76</a:t>
            </a:r>
            <a:r>
              <a:rPr u="sng" dirty="0">
                <a:solidFill>
                  <a:srgbClr val="0000FF"/>
                </a:solidFill>
                <a:latin typeface="Times New Roman"/>
                <a:cs typeface="Times New Roman"/>
              </a:rPr>
              <a:t> </a:t>
            </a:r>
            <a:r>
              <a:rPr dirty="0">
                <a:solidFill>
                  <a:prstClr val="black"/>
                </a:solidFill>
                <a:latin typeface="Times New Roman"/>
                <a:cs typeface="Times New Roman"/>
              </a:rPr>
              <a:t>- особенности </a:t>
            </a:r>
            <a:r>
              <a:rPr spc="-5" dirty="0">
                <a:solidFill>
                  <a:prstClr val="black"/>
                </a:solidFill>
                <a:latin typeface="Times New Roman"/>
                <a:cs typeface="Times New Roman"/>
              </a:rPr>
              <a:t>проведения </a:t>
            </a:r>
            <a:r>
              <a:rPr dirty="0">
                <a:solidFill>
                  <a:prstClr val="black"/>
                </a:solidFill>
                <a:latin typeface="Times New Roman"/>
                <a:cs typeface="Times New Roman"/>
              </a:rPr>
              <a:t>запроса </a:t>
            </a:r>
            <a:r>
              <a:rPr spc="-15" dirty="0">
                <a:solidFill>
                  <a:prstClr val="black"/>
                </a:solidFill>
                <a:latin typeface="Times New Roman"/>
                <a:cs typeface="Times New Roman"/>
              </a:rPr>
              <a:t>котировок </a:t>
            </a:r>
            <a:r>
              <a:rPr dirty="0">
                <a:solidFill>
                  <a:prstClr val="black"/>
                </a:solidFill>
                <a:latin typeface="Times New Roman"/>
                <a:cs typeface="Times New Roman"/>
              </a:rPr>
              <a:t>для </a:t>
            </a:r>
            <a:r>
              <a:rPr spc="-5" dirty="0">
                <a:solidFill>
                  <a:prstClr val="black"/>
                </a:solidFill>
                <a:latin typeface="Times New Roman"/>
                <a:cs typeface="Times New Roman"/>
              </a:rPr>
              <a:t>оказания </a:t>
            </a:r>
            <a:r>
              <a:rPr spc="-20" dirty="0">
                <a:solidFill>
                  <a:prstClr val="black"/>
                </a:solidFill>
                <a:latin typeface="Times New Roman"/>
                <a:cs typeface="Times New Roman"/>
              </a:rPr>
              <a:t>скорой  </a:t>
            </a:r>
            <a:r>
              <a:rPr spc="-15" dirty="0">
                <a:solidFill>
                  <a:prstClr val="black"/>
                </a:solidFill>
                <a:latin typeface="Times New Roman"/>
                <a:cs typeface="Times New Roman"/>
              </a:rPr>
              <a:t>медицинской    </a:t>
            </a:r>
            <a:r>
              <a:rPr spc="-10" dirty="0">
                <a:solidFill>
                  <a:prstClr val="black"/>
                </a:solidFill>
                <a:latin typeface="Times New Roman"/>
                <a:cs typeface="Times New Roman"/>
              </a:rPr>
              <a:t>помощи    </a:t>
            </a:r>
            <a:r>
              <a:rPr spc="-5" dirty="0">
                <a:solidFill>
                  <a:prstClr val="black"/>
                </a:solidFill>
                <a:latin typeface="Times New Roman"/>
                <a:cs typeface="Times New Roman"/>
              </a:rPr>
              <a:t>в    экстренной    или   </a:t>
            </a:r>
            <a:r>
              <a:rPr spc="-15" dirty="0">
                <a:solidFill>
                  <a:prstClr val="black"/>
                </a:solidFill>
                <a:latin typeface="Times New Roman"/>
                <a:cs typeface="Times New Roman"/>
              </a:rPr>
              <a:t>неотложной    </a:t>
            </a:r>
            <a:r>
              <a:rPr spc="-10" dirty="0">
                <a:solidFill>
                  <a:prstClr val="black"/>
                </a:solidFill>
                <a:latin typeface="Times New Roman"/>
                <a:cs typeface="Times New Roman"/>
              </a:rPr>
              <a:t>форме    </a:t>
            </a:r>
            <a:r>
              <a:rPr spc="-5" dirty="0">
                <a:solidFill>
                  <a:prstClr val="black"/>
                </a:solidFill>
                <a:latin typeface="Times New Roman"/>
                <a:cs typeface="Times New Roman"/>
              </a:rPr>
              <a:t>и</a:t>
            </a:r>
            <a:r>
              <a:rPr spc="135" dirty="0">
                <a:solidFill>
                  <a:prstClr val="black"/>
                </a:solidFill>
                <a:latin typeface="Times New Roman"/>
                <a:cs typeface="Times New Roman"/>
              </a:rPr>
              <a:t> </a:t>
            </a:r>
            <a:r>
              <a:rPr spc="-10" dirty="0">
                <a:solidFill>
                  <a:prstClr val="black"/>
                </a:solidFill>
                <a:latin typeface="Times New Roman"/>
                <a:cs typeface="Times New Roman"/>
              </a:rPr>
              <a:t>нормального</a:t>
            </a:r>
            <a:endParaRPr dirty="0">
              <a:solidFill>
                <a:prstClr val="black"/>
              </a:solidFill>
              <a:latin typeface="Times New Roman"/>
              <a:cs typeface="Times New Roman"/>
            </a:endParaRPr>
          </a:p>
        </p:txBody>
      </p:sp>
      <p:sp>
        <p:nvSpPr>
          <p:cNvPr id="5" name="object 5"/>
          <p:cNvSpPr txBox="1"/>
          <p:nvPr/>
        </p:nvSpPr>
        <p:spPr>
          <a:xfrm>
            <a:off x="4016755" y="4656708"/>
            <a:ext cx="4799965" cy="286385"/>
          </a:xfrm>
          <a:prstGeom prst="rect">
            <a:avLst/>
          </a:prstGeom>
        </p:spPr>
        <p:txBody>
          <a:bodyPr vert="horz" wrap="square" lIns="0" tIns="0" rIns="0" bIns="0" rtlCol="0">
            <a:spAutoFit/>
          </a:bodyPr>
          <a:lstStyle/>
          <a:p>
            <a:pPr marL="12700">
              <a:tabLst>
                <a:tab pos="248285" algn="l"/>
                <a:tab pos="1078865" algn="l"/>
                <a:tab pos="2010410" algn="l"/>
                <a:tab pos="2752725" algn="l"/>
                <a:tab pos="4037965" algn="l"/>
              </a:tabLst>
            </a:pPr>
            <a:r>
              <a:rPr dirty="0">
                <a:solidFill>
                  <a:prstClr val="black"/>
                </a:solidFill>
                <a:latin typeface="Times New Roman"/>
                <a:cs typeface="Times New Roman"/>
              </a:rPr>
              <a:t>-	с</a:t>
            </a:r>
            <a:r>
              <a:rPr spc="-10" dirty="0">
                <a:solidFill>
                  <a:prstClr val="black"/>
                </a:solidFill>
                <a:latin typeface="Times New Roman"/>
                <a:cs typeface="Times New Roman"/>
              </a:rPr>
              <a:t>л</a:t>
            </a:r>
            <a:r>
              <a:rPr spc="5" dirty="0">
                <a:solidFill>
                  <a:prstClr val="black"/>
                </a:solidFill>
                <a:latin typeface="Times New Roman"/>
                <a:cs typeface="Times New Roman"/>
              </a:rPr>
              <a:t>у</a:t>
            </a:r>
            <a:r>
              <a:rPr spc="-10" dirty="0">
                <a:solidFill>
                  <a:prstClr val="black"/>
                </a:solidFill>
                <a:latin typeface="Times New Roman"/>
                <a:cs typeface="Times New Roman"/>
              </a:rPr>
              <a:t>ч</a:t>
            </a:r>
            <a:r>
              <a:rPr dirty="0">
                <a:solidFill>
                  <a:prstClr val="black"/>
                </a:solidFill>
                <a:latin typeface="Times New Roman"/>
                <a:cs typeface="Times New Roman"/>
              </a:rPr>
              <a:t>аи	за</a:t>
            </a:r>
            <a:r>
              <a:rPr spc="-40" dirty="0">
                <a:solidFill>
                  <a:prstClr val="black"/>
                </a:solidFill>
                <a:latin typeface="Times New Roman"/>
                <a:cs typeface="Times New Roman"/>
              </a:rPr>
              <a:t>к</a:t>
            </a:r>
            <a:r>
              <a:rPr spc="10" dirty="0">
                <a:solidFill>
                  <a:prstClr val="black"/>
                </a:solidFill>
                <a:latin typeface="Times New Roman"/>
                <a:cs typeface="Times New Roman"/>
              </a:rPr>
              <a:t>у</a:t>
            </a:r>
            <a:r>
              <a:rPr dirty="0">
                <a:solidFill>
                  <a:prstClr val="black"/>
                </a:solidFill>
                <a:latin typeface="Times New Roman"/>
                <a:cs typeface="Times New Roman"/>
              </a:rPr>
              <a:t>пки	</a:t>
            </a:r>
            <a:r>
              <a:rPr spc="-20" dirty="0">
                <a:solidFill>
                  <a:prstClr val="black"/>
                </a:solidFill>
                <a:latin typeface="Times New Roman"/>
                <a:cs typeface="Times New Roman"/>
              </a:rPr>
              <a:t>п</a:t>
            </a:r>
            <a:r>
              <a:rPr spc="5" dirty="0">
                <a:solidFill>
                  <a:prstClr val="black"/>
                </a:solidFill>
                <a:latin typeface="Times New Roman"/>
                <a:cs typeface="Times New Roman"/>
              </a:rPr>
              <a:t>у</a:t>
            </a:r>
            <a:r>
              <a:rPr spc="-10" dirty="0">
                <a:solidFill>
                  <a:prstClr val="black"/>
                </a:solidFill>
                <a:latin typeface="Times New Roman"/>
                <a:cs typeface="Times New Roman"/>
              </a:rPr>
              <a:t>т</a:t>
            </a:r>
            <a:r>
              <a:rPr dirty="0">
                <a:solidFill>
                  <a:prstClr val="black"/>
                </a:solidFill>
                <a:latin typeface="Times New Roman"/>
                <a:cs typeface="Times New Roman"/>
              </a:rPr>
              <a:t>ем	про</a:t>
            </a:r>
            <a:r>
              <a:rPr spc="-15" dirty="0">
                <a:solidFill>
                  <a:prstClr val="black"/>
                </a:solidFill>
                <a:latin typeface="Times New Roman"/>
                <a:cs typeface="Times New Roman"/>
              </a:rPr>
              <a:t>в</a:t>
            </a:r>
            <a:r>
              <a:rPr spc="-20" dirty="0">
                <a:solidFill>
                  <a:prstClr val="black"/>
                </a:solidFill>
                <a:latin typeface="Times New Roman"/>
                <a:cs typeface="Times New Roman"/>
              </a:rPr>
              <a:t>е</a:t>
            </a:r>
            <a:r>
              <a:rPr dirty="0">
                <a:solidFill>
                  <a:prstClr val="black"/>
                </a:solidFill>
                <a:latin typeface="Times New Roman"/>
                <a:cs typeface="Times New Roman"/>
              </a:rPr>
              <a:t>дения	з</a:t>
            </a:r>
            <a:r>
              <a:rPr spc="-25" dirty="0">
                <a:solidFill>
                  <a:prstClr val="black"/>
                </a:solidFill>
                <a:latin typeface="Times New Roman"/>
                <a:cs typeface="Times New Roman"/>
              </a:rPr>
              <a:t>а</a:t>
            </a:r>
            <a:r>
              <a:rPr spc="-20" dirty="0">
                <a:solidFill>
                  <a:prstClr val="black"/>
                </a:solidFill>
                <a:latin typeface="Times New Roman"/>
                <a:cs typeface="Times New Roman"/>
              </a:rPr>
              <a:t>п</a:t>
            </a:r>
            <a:r>
              <a:rPr dirty="0">
                <a:solidFill>
                  <a:prstClr val="black"/>
                </a:solidFill>
                <a:latin typeface="Times New Roman"/>
                <a:cs typeface="Times New Roman"/>
              </a:rPr>
              <a:t>р</a:t>
            </a:r>
            <a:r>
              <a:rPr spc="40" dirty="0">
                <a:solidFill>
                  <a:prstClr val="black"/>
                </a:solidFill>
                <a:latin typeface="Times New Roman"/>
                <a:cs typeface="Times New Roman"/>
              </a:rPr>
              <a:t>о</a:t>
            </a:r>
            <a:r>
              <a:rPr spc="10" dirty="0">
                <a:solidFill>
                  <a:prstClr val="black"/>
                </a:solidFill>
                <a:latin typeface="Times New Roman"/>
                <a:cs typeface="Times New Roman"/>
              </a:rPr>
              <a:t>с</a:t>
            </a:r>
            <a:r>
              <a:rPr dirty="0">
                <a:solidFill>
                  <a:prstClr val="black"/>
                </a:solidFill>
                <a:latin typeface="Times New Roman"/>
                <a:cs typeface="Times New Roman"/>
              </a:rPr>
              <a:t>а</a:t>
            </a:r>
            <a:endParaRPr>
              <a:solidFill>
                <a:prstClr val="black"/>
              </a:solidFill>
              <a:latin typeface="Times New Roman"/>
              <a:cs typeface="Times New Roman"/>
            </a:endParaRPr>
          </a:p>
        </p:txBody>
      </p:sp>
      <p:sp>
        <p:nvSpPr>
          <p:cNvPr id="6" name="object 6"/>
          <p:cNvSpPr txBox="1"/>
          <p:nvPr/>
        </p:nvSpPr>
        <p:spPr>
          <a:xfrm>
            <a:off x="402742" y="4382389"/>
            <a:ext cx="3477895" cy="835025"/>
          </a:xfrm>
          <a:prstGeom prst="rect">
            <a:avLst/>
          </a:prstGeom>
        </p:spPr>
        <p:txBody>
          <a:bodyPr vert="horz" wrap="square" lIns="0" tIns="0" rIns="0" bIns="0" rtlCol="0">
            <a:spAutoFit/>
          </a:bodyPr>
          <a:lstStyle/>
          <a:p>
            <a:pPr marL="12700"/>
            <a:r>
              <a:rPr spc="-5" dirty="0">
                <a:solidFill>
                  <a:prstClr val="black"/>
                </a:solidFill>
                <a:latin typeface="Times New Roman"/>
                <a:cs typeface="Times New Roman"/>
              </a:rPr>
              <a:t>жизнеобеспечения</a:t>
            </a:r>
            <a:r>
              <a:rPr spc="-65" dirty="0">
                <a:solidFill>
                  <a:prstClr val="black"/>
                </a:solidFill>
                <a:latin typeface="Times New Roman"/>
                <a:cs typeface="Times New Roman"/>
              </a:rPr>
              <a:t> </a:t>
            </a:r>
            <a:r>
              <a:rPr dirty="0">
                <a:solidFill>
                  <a:prstClr val="black"/>
                </a:solidFill>
                <a:latin typeface="Times New Roman"/>
                <a:cs typeface="Times New Roman"/>
              </a:rPr>
              <a:t>граждан</a:t>
            </a:r>
            <a:endParaRPr>
              <a:solidFill>
                <a:prstClr val="black"/>
              </a:solidFill>
              <a:latin typeface="Times New Roman"/>
              <a:cs typeface="Times New Roman"/>
            </a:endParaRPr>
          </a:p>
          <a:p>
            <a:pPr marL="469265">
              <a:tabLst>
                <a:tab pos="1198245" algn="l"/>
                <a:tab pos="1474470" algn="l"/>
                <a:tab pos="2173605" algn="l"/>
                <a:tab pos="2447925" algn="l"/>
                <a:tab pos="3235960" algn="l"/>
              </a:tabLst>
            </a:pPr>
            <a:r>
              <a:rPr u="sng" spc="-450" dirty="0">
                <a:solidFill>
                  <a:srgbClr val="0000FF"/>
                </a:solidFill>
                <a:latin typeface="Times New Roman"/>
                <a:cs typeface="Times New Roman"/>
                <a:hlinkClick r:id="rId8"/>
              </a:rPr>
              <a:t> </a:t>
            </a:r>
            <a:r>
              <a:rPr u="sng" spc="-20" dirty="0">
                <a:solidFill>
                  <a:srgbClr val="0000FF"/>
                </a:solidFill>
                <a:latin typeface="Times New Roman"/>
                <a:cs typeface="Times New Roman"/>
                <a:hlinkClick r:id="rId8"/>
              </a:rPr>
              <a:t>п</a:t>
            </a:r>
            <a:r>
              <a:rPr u="sng" spc="20" dirty="0">
                <a:solidFill>
                  <a:srgbClr val="0000FF"/>
                </a:solidFill>
                <a:latin typeface="Times New Roman"/>
                <a:cs typeface="Times New Roman"/>
                <a:hlinkClick r:id="rId8"/>
              </a:rPr>
              <a:t>у</a:t>
            </a:r>
            <a:r>
              <a:rPr u="sng" dirty="0">
                <a:solidFill>
                  <a:srgbClr val="0000FF"/>
                </a:solidFill>
                <a:latin typeface="Times New Roman"/>
                <a:cs typeface="Times New Roman"/>
                <a:hlinkClick r:id="rId8"/>
              </a:rPr>
              <a:t>н</a:t>
            </a:r>
            <a:r>
              <a:rPr u="sng" spc="-30" dirty="0">
                <a:solidFill>
                  <a:srgbClr val="0000FF"/>
                </a:solidFill>
                <a:latin typeface="Times New Roman"/>
                <a:cs typeface="Times New Roman"/>
                <a:hlinkClick r:id="rId8"/>
              </a:rPr>
              <a:t>к</a:t>
            </a:r>
            <a:r>
              <a:rPr u="sng" dirty="0">
                <a:solidFill>
                  <a:srgbClr val="0000FF"/>
                </a:solidFill>
                <a:latin typeface="Times New Roman"/>
                <a:cs typeface="Times New Roman"/>
                <a:hlinkClick r:id="rId8"/>
              </a:rPr>
              <a:t>т	7	</a:t>
            </a:r>
            <a:r>
              <a:rPr u="sng" spc="-20" dirty="0">
                <a:solidFill>
                  <a:srgbClr val="0000FF"/>
                </a:solidFill>
                <a:latin typeface="Times New Roman"/>
                <a:cs typeface="Times New Roman"/>
                <a:hlinkClick r:id="rId8"/>
              </a:rPr>
              <a:t>ч</a:t>
            </a:r>
            <a:r>
              <a:rPr u="sng" dirty="0">
                <a:solidFill>
                  <a:srgbClr val="0000FF"/>
                </a:solidFill>
                <a:latin typeface="Times New Roman"/>
                <a:cs typeface="Times New Roman"/>
                <a:hlinkClick r:id="rId8"/>
              </a:rPr>
              <a:t>а</a:t>
            </a:r>
            <a:r>
              <a:rPr u="sng" spc="5" dirty="0">
                <a:solidFill>
                  <a:srgbClr val="0000FF"/>
                </a:solidFill>
                <a:latin typeface="Times New Roman"/>
                <a:cs typeface="Times New Roman"/>
                <a:hlinkClick r:id="rId8"/>
              </a:rPr>
              <a:t>с</a:t>
            </a:r>
            <a:r>
              <a:rPr u="sng" dirty="0">
                <a:solidFill>
                  <a:srgbClr val="0000FF"/>
                </a:solidFill>
                <a:latin typeface="Times New Roman"/>
                <a:cs typeface="Times New Roman"/>
                <a:hlinkClick r:id="rId8"/>
              </a:rPr>
              <a:t>ти	2	с</a:t>
            </a:r>
            <a:r>
              <a:rPr u="sng" spc="30" dirty="0">
                <a:solidFill>
                  <a:srgbClr val="0000FF"/>
                </a:solidFill>
                <a:latin typeface="Times New Roman"/>
                <a:cs typeface="Times New Roman"/>
                <a:hlinkClick r:id="rId8"/>
              </a:rPr>
              <a:t>т</a:t>
            </a:r>
            <a:r>
              <a:rPr u="sng" spc="-60" dirty="0">
                <a:solidFill>
                  <a:srgbClr val="0000FF"/>
                </a:solidFill>
                <a:latin typeface="Times New Roman"/>
                <a:cs typeface="Times New Roman"/>
                <a:hlinkClick r:id="rId8"/>
              </a:rPr>
              <a:t>а</a:t>
            </a:r>
            <a:r>
              <a:rPr u="sng" dirty="0">
                <a:solidFill>
                  <a:srgbClr val="0000FF"/>
                </a:solidFill>
                <a:latin typeface="Times New Roman"/>
                <a:cs typeface="Times New Roman"/>
                <a:hlinkClick r:id="rId8"/>
              </a:rPr>
              <a:t>тьи	</a:t>
            </a:r>
            <a:r>
              <a:rPr u="sng" spc="-5" dirty="0">
                <a:solidFill>
                  <a:srgbClr val="0000FF"/>
                </a:solidFill>
                <a:latin typeface="Times New Roman"/>
                <a:cs typeface="Times New Roman"/>
                <a:hlinkClick r:id="rId8"/>
              </a:rPr>
              <a:t>83</a:t>
            </a:r>
            <a:endParaRPr>
              <a:solidFill>
                <a:prstClr val="black"/>
              </a:solidFill>
              <a:latin typeface="Times New Roman"/>
              <a:cs typeface="Times New Roman"/>
            </a:endParaRPr>
          </a:p>
          <a:p>
            <a:pPr marL="12700"/>
            <a:r>
              <a:rPr spc="-10" dirty="0">
                <a:solidFill>
                  <a:prstClr val="black"/>
                </a:solidFill>
                <a:latin typeface="Times New Roman"/>
                <a:cs typeface="Times New Roman"/>
              </a:rPr>
              <a:t>предложений</a:t>
            </a:r>
            <a:endParaRPr>
              <a:solidFill>
                <a:prstClr val="black"/>
              </a:solidFill>
              <a:latin typeface="Times New Roman"/>
              <a:cs typeface="Times New Roman"/>
            </a:endParaRPr>
          </a:p>
        </p:txBody>
      </p:sp>
      <p:sp>
        <p:nvSpPr>
          <p:cNvPr id="7" name="object 7"/>
          <p:cNvSpPr txBox="1"/>
          <p:nvPr/>
        </p:nvSpPr>
        <p:spPr>
          <a:xfrm>
            <a:off x="859789" y="5205729"/>
            <a:ext cx="7186930" cy="560705"/>
          </a:xfrm>
          <a:prstGeom prst="rect">
            <a:avLst/>
          </a:prstGeom>
        </p:spPr>
        <p:txBody>
          <a:bodyPr vert="horz" wrap="square" lIns="0" tIns="0" rIns="0" bIns="0" rtlCol="0">
            <a:spAutoFit/>
          </a:bodyPr>
          <a:lstStyle/>
          <a:p>
            <a:pPr marL="12700"/>
            <a:r>
              <a:rPr u="sng" spc="-450" dirty="0">
                <a:solidFill>
                  <a:srgbClr val="0000FF"/>
                </a:solidFill>
                <a:latin typeface="Times New Roman"/>
                <a:cs typeface="Times New Roman"/>
                <a:hlinkClick r:id="rId9"/>
              </a:rPr>
              <a:t> </a:t>
            </a:r>
            <a:r>
              <a:rPr u="sng" spc="-5" dirty="0">
                <a:solidFill>
                  <a:srgbClr val="0000FF"/>
                </a:solidFill>
                <a:latin typeface="Times New Roman"/>
                <a:cs typeface="Times New Roman"/>
                <a:hlinkClick r:id="rId9"/>
              </a:rPr>
              <a:t>пункт </a:t>
            </a:r>
            <a:r>
              <a:rPr u="sng" dirty="0">
                <a:solidFill>
                  <a:srgbClr val="0000FF"/>
                </a:solidFill>
                <a:latin typeface="Times New Roman"/>
                <a:cs typeface="Times New Roman"/>
                <a:hlinkClick r:id="rId9"/>
              </a:rPr>
              <a:t>28 </a:t>
            </a:r>
            <a:r>
              <a:rPr u="sng" spc="-5" dirty="0">
                <a:solidFill>
                  <a:srgbClr val="0000FF"/>
                </a:solidFill>
                <a:latin typeface="Times New Roman"/>
                <a:cs typeface="Times New Roman"/>
                <a:hlinkClick r:id="rId9"/>
              </a:rPr>
              <a:t>части </a:t>
            </a:r>
            <a:r>
              <a:rPr u="sng" dirty="0">
                <a:solidFill>
                  <a:srgbClr val="0000FF"/>
                </a:solidFill>
                <a:latin typeface="Times New Roman"/>
                <a:cs typeface="Times New Roman"/>
                <a:hlinkClick r:id="rId9"/>
              </a:rPr>
              <a:t>1 </a:t>
            </a:r>
            <a:r>
              <a:rPr u="sng" spc="-5" dirty="0">
                <a:solidFill>
                  <a:srgbClr val="0000FF"/>
                </a:solidFill>
                <a:latin typeface="Times New Roman"/>
                <a:cs typeface="Times New Roman"/>
                <a:hlinkClick r:id="rId9"/>
              </a:rPr>
              <a:t>статьи </a:t>
            </a:r>
            <a:r>
              <a:rPr u="sng" dirty="0">
                <a:solidFill>
                  <a:srgbClr val="0000FF"/>
                </a:solidFill>
                <a:latin typeface="Times New Roman"/>
                <a:cs typeface="Times New Roman"/>
                <a:hlinkClick r:id="rId9"/>
              </a:rPr>
              <a:t>93 </a:t>
            </a:r>
            <a:r>
              <a:rPr dirty="0">
                <a:solidFill>
                  <a:prstClr val="black"/>
                </a:solidFill>
                <a:latin typeface="Times New Roman"/>
                <a:cs typeface="Times New Roman"/>
              </a:rPr>
              <a:t>- случаи </a:t>
            </a:r>
            <a:r>
              <a:rPr spc="-5" dirty="0">
                <a:solidFill>
                  <a:prstClr val="black"/>
                </a:solidFill>
                <a:latin typeface="Times New Roman"/>
                <a:cs typeface="Times New Roman"/>
              </a:rPr>
              <a:t>закупки </a:t>
            </a:r>
            <a:r>
              <a:rPr dirty="0">
                <a:solidFill>
                  <a:prstClr val="black"/>
                </a:solidFill>
                <a:latin typeface="Times New Roman"/>
                <a:cs typeface="Times New Roman"/>
              </a:rPr>
              <a:t>у </a:t>
            </a:r>
            <a:r>
              <a:rPr spc="-10" dirty="0">
                <a:solidFill>
                  <a:prstClr val="black"/>
                </a:solidFill>
                <a:latin typeface="Times New Roman"/>
                <a:cs typeface="Times New Roman"/>
              </a:rPr>
              <a:t>единственного</a:t>
            </a:r>
            <a:r>
              <a:rPr spc="-40" dirty="0">
                <a:solidFill>
                  <a:prstClr val="black"/>
                </a:solidFill>
                <a:latin typeface="Times New Roman"/>
                <a:cs typeface="Times New Roman"/>
              </a:rPr>
              <a:t> </a:t>
            </a:r>
            <a:r>
              <a:rPr spc="5" dirty="0">
                <a:solidFill>
                  <a:prstClr val="black"/>
                </a:solidFill>
                <a:latin typeface="Times New Roman"/>
                <a:cs typeface="Times New Roman"/>
              </a:rPr>
              <a:t>поставщика</a:t>
            </a:r>
            <a:endParaRPr dirty="0">
              <a:solidFill>
                <a:prstClr val="black"/>
              </a:solidFill>
              <a:latin typeface="Times New Roman"/>
              <a:cs typeface="Times New Roman"/>
            </a:endParaRPr>
          </a:p>
          <a:p>
            <a:pPr marL="12700"/>
            <a:r>
              <a:rPr u="sng" spc="-450" dirty="0">
                <a:solidFill>
                  <a:srgbClr val="0000FF"/>
                </a:solidFill>
                <a:latin typeface="Times New Roman"/>
                <a:cs typeface="Times New Roman"/>
              </a:rPr>
              <a:t> </a:t>
            </a:r>
            <a:endParaRPr dirty="0">
              <a:solidFill>
                <a:prstClr val="black"/>
              </a:solidFill>
              <a:latin typeface="Times New Roman"/>
              <a:cs typeface="Times New Roman"/>
            </a:endParaRPr>
          </a:p>
        </p:txBody>
      </p:sp>
      <p:sp>
        <p:nvSpPr>
          <p:cNvPr id="8" name="object 8"/>
          <p:cNvSpPr txBox="1">
            <a:spLocks noGrp="1"/>
          </p:cNvSpPr>
          <p:nvPr>
            <p:ph type="title"/>
          </p:nvPr>
        </p:nvSpPr>
        <p:spPr>
          <a:prstGeom prst="rect">
            <a:avLst/>
          </a:prstGeom>
        </p:spPr>
        <p:txBody>
          <a:bodyPr vert="horz" wrap="square" lIns="0" tIns="393192" rIns="0" bIns="0" rtlCol="0">
            <a:spAutoFit/>
          </a:bodyPr>
          <a:lstStyle/>
          <a:p>
            <a:pPr marL="1982470" marR="5080" indent="-1049020">
              <a:lnSpc>
                <a:spcPts val="2100"/>
              </a:lnSpc>
            </a:pPr>
            <a:r>
              <a:rPr dirty="0">
                <a:solidFill>
                  <a:srgbClr val="E2465A"/>
                </a:solidFill>
                <a:latin typeface="Arial"/>
                <a:cs typeface="Arial"/>
              </a:rPr>
              <a:t>ЗАКОНОДАТЕЛЬНОЕ РЕГУЛИРОВАНИЕ</a:t>
            </a:r>
            <a:r>
              <a:rPr spc="-65" dirty="0">
                <a:solidFill>
                  <a:srgbClr val="E2465A"/>
                </a:solidFill>
                <a:latin typeface="Arial"/>
                <a:cs typeface="Arial"/>
              </a:rPr>
              <a:t> </a:t>
            </a:r>
            <a:r>
              <a:rPr dirty="0">
                <a:solidFill>
                  <a:srgbClr val="E2465A"/>
                </a:solidFill>
                <a:latin typeface="Arial"/>
                <a:cs typeface="Arial"/>
              </a:rPr>
              <a:t>ЗАКУПОК  ЛЕКАРСТВЕННЫХ</a:t>
            </a:r>
            <a:r>
              <a:rPr spc="-55" dirty="0">
                <a:solidFill>
                  <a:srgbClr val="E2465A"/>
                </a:solidFill>
                <a:latin typeface="Arial"/>
                <a:cs typeface="Arial"/>
              </a:rPr>
              <a:t> </a:t>
            </a:r>
            <a:r>
              <a:rPr dirty="0">
                <a:solidFill>
                  <a:srgbClr val="E2465A"/>
                </a:solidFill>
                <a:latin typeface="Arial"/>
                <a:cs typeface="Arial"/>
              </a:rPr>
              <a:t>ПРЕПАРАТОВ</a:t>
            </a:r>
          </a:p>
        </p:txBody>
      </p:sp>
    </p:spTree>
    <p:extLst>
      <p:ext uri="{BB962C8B-B14F-4D97-AF65-F5344CB8AC3E}">
        <p14:creationId xmlns:p14="http://schemas.microsoft.com/office/powerpoint/2010/main" val="42069982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066800"/>
            <a:ext cx="8743442" cy="4585871"/>
          </a:xfrm>
          <a:prstGeom prst="rect">
            <a:avLst/>
          </a:prstGeom>
        </p:spPr>
        <p:txBody>
          <a:bodyPr vert="horz" wrap="square" lIns="0" tIns="0" rIns="0" bIns="0" rtlCol="0">
            <a:spAutoFit/>
          </a:bodyPr>
          <a:lstStyle/>
          <a:p>
            <a:pPr marL="12700"/>
            <a:r>
              <a:rPr lang="ru-RU" sz="2000" b="1" dirty="0" smtClean="0">
                <a:solidFill>
                  <a:srgbClr val="C00000"/>
                </a:solidFill>
                <a:latin typeface="Arial"/>
                <a:cs typeface="Arial"/>
              </a:rPr>
              <a:t>                                             ВОПРОС №1:</a:t>
            </a:r>
          </a:p>
          <a:p>
            <a:pPr marL="469900" indent="-457200">
              <a:buAutoNum type="arabicPeriod"/>
            </a:pPr>
            <a:r>
              <a:rPr lang="ru-RU" sz="2000" b="1" spc="-5" dirty="0" smtClean="0">
                <a:solidFill>
                  <a:srgbClr val="C00000"/>
                </a:solidFill>
                <a:latin typeface="Arial"/>
                <a:cs typeface="Arial"/>
              </a:rPr>
              <a:t>Кто в настоящее время определяет взаимозаменяемость ЛП, в том числе эквивалентность лекарственных форм и дозировок?</a:t>
            </a:r>
          </a:p>
          <a:p>
            <a:pPr marL="12700"/>
            <a:endParaRPr lang="ru-RU" sz="2000" b="1" spc="-5" dirty="0">
              <a:solidFill>
                <a:srgbClr val="C00000"/>
              </a:solidFill>
              <a:latin typeface="Arial"/>
              <a:cs typeface="Arial"/>
            </a:endParaRPr>
          </a:p>
          <a:p>
            <a:pPr marL="12700"/>
            <a:r>
              <a:rPr lang="ru-RU" sz="2000" b="1" spc="-5" dirty="0" smtClean="0">
                <a:solidFill>
                  <a:srgbClr val="C00000"/>
                </a:solidFill>
                <a:latin typeface="Arial"/>
                <a:cs typeface="Arial"/>
              </a:rPr>
              <a:t>       </a:t>
            </a:r>
            <a:r>
              <a:rPr lang="ru-RU" sz="2000" spc="-5" dirty="0" smtClean="0">
                <a:latin typeface="Arial"/>
                <a:cs typeface="Arial"/>
              </a:rPr>
              <a:t>В ФЗ-61 ст.27.1  лишь дает определение взаимозаменяемости ЛП, а согласно Постановлению Правительства РФ  от 28.10.2015 года- это ФГБУ «НЦЭСМП»</a:t>
            </a:r>
          </a:p>
          <a:p>
            <a:pPr marL="12700"/>
            <a:endParaRPr lang="ru-RU" sz="2000" spc="-5" dirty="0">
              <a:latin typeface="Arial"/>
              <a:cs typeface="Arial"/>
            </a:endParaRPr>
          </a:p>
          <a:p>
            <a:pPr marL="12700"/>
            <a:r>
              <a:rPr lang="ru-RU" sz="2000" spc="-5" dirty="0">
                <a:latin typeface="Arial"/>
                <a:cs typeface="Arial"/>
              </a:rPr>
              <a:t> </a:t>
            </a:r>
            <a:r>
              <a:rPr lang="ru-RU" sz="2000" spc="-5" dirty="0" smtClean="0">
                <a:latin typeface="Arial"/>
                <a:cs typeface="Arial"/>
              </a:rPr>
              <a:t>     ФГБУ «Научный центр экспертизы средств медицинского применения» в настоящее время занимается унификацией  МНН, лекарственных форм и дозировок на основе  рекомендаций ВОЗ, ГРЛС и приказа Минздрава РФ  от 27.07.16 г № 538-н «Об утверждении Перечня  наименований лекарственных форм лекарственных препаратов для медицинского применения»</a:t>
            </a:r>
            <a:endParaRPr lang="ru-RU" spc="-5" dirty="0" smtClean="0">
              <a:latin typeface="Times New Roman"/>
              <a:cs typeface="Times New Roman"/>
            </a:endParaRPr>
          </a:p>
          <a:p>
            <a:pPr marL="12700"/>
            <a:endParaRPr lang="ru-RU" spc="-5" dirty="0" smtClean="0">
              <a:solidFill>
                <a:prstClr val="black"/>
              </a:solidFill>
              <a:latin typeface="Times New Roman"/>
              <a:cs typeface="Times New Roman"/>
            </a:endParaRPr>
          </a:p>
        </p:txBody>
      </p:sp>
    </p:spTree>
    <p:extLst>
      <p:ext uri="{BB962C8B-B14F-4D97-AF65-F5344CB8AC3E}">
        <p14:creationId xmlns:p14="http://schemas.microsoft.com/office/powerpoint/2010/main" val="36527109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066800"/>
            <a:ext cx="8743442" cy="2708434"/>
          </a:xfrm>
          <a:prstGeom prst="rect">
            <a:avLst/>
          </a:prstGeom>
        </p:spPr>
        <p:txBody>
          <a:bodyPr vert="horz" wrap="square" lIns="0" tIns="0" rIns="0" bIns="0" rtlCol="0">
            <a:spAutoFit/>
          </a:bodyPr>
          <a:lstStyle/>
          <a:p>
            <a:pPr marL="12700"/>
            <a:r>
              <a:rPr lang="ru-RU" sz="2000" b="1" dirty="0" smtClean="0">
                <a:solidFill>
                  <a:srgbClr val="C00000"/>
                </a:solidFill>
                <a:latin typeface="Arial"/>
                <a:cs typeface="Arial"/>
              </a:rPr>
              <a:t>                                             ВОПРОС №2:</a:t>
            </a:r>
          </a:p>
          <a:p>
            <a:pPr marL="12700"/>
            <a:endParaRPr lang="ru-RU" sz="2000" b="1" dirty="0" smtClean="0">
              <a:solidFill>
                <a:srgbClr val="C00000"/>
              </a:solidFill>
              <a:latin typeface="Arial"/>
              <a:cs typeface="Arial"/>
            </a:endParaRPr>
          </a:p>
          <a:p>
            <a:pPr marL="12700"/>
            <a:r>
              <a:rPr lang="ru-RU" sz="2000" b="1" dirty="0" smtClean="0">
                <a:solidFill>
                  <a:srgbClr val="7030A0"/>
                </a:solidFill>
                <a:latin typeface="Arial"/>
                <a:cs typeface="Arial"/>
              </a:rPr>
              <a:t>НЕЯСНО ИЗ ПОСТАНОВЛЕНИЯ, МОЖЕТ ЛИ ЗАКАЗЧИК ПРИ ОПИСАНИИ ОБЪЕКТА ЗАКУПКИ УКАЗАТЬ НА КОНКРЕТНУЮ ЛЕКАРСТВЕННУЮ ФОРМУ ПРЕПАРАТА </a:t>
            </a:r>
            <a:r>
              <a:rPr lang="ru-RU" sz="2000" b="1" dirty="0" smtClean="0">
                <a:solidFill>
                  <a:srgbClr val="C00000"/>
                </a:solidFill>
                <a:latin typeface="Arial"/>
                <a:cs typeface="Arial"/>
              </a:rPr>
              <a:t>КОНКРЕТНОГО ПРОИЗВОДИТЕЛЯ</a:t>
            </a:r>
            <a:r>
              <a:rPr lang="ru-RU" sz="2000" b="1" dirty="0" smtClean="0">
                <a:solidFill>
                  <a:srgbClr val="7030A0"/>
                </a:solidFill>
                <a:latin typeface="Arial"/>
                <a:cs typeface="Arial"/>
              </a:rPr>
              <a:t>, ЕСЛИ ЗАКАЗЧИК ИМЕЕТ НА ЭТО ВЕСКОЕ ОСНОВАНИЕ?</a:t>
            </a:r>
          </a:p>
          <a:p>
            <a:pPr marL="469900" indent="-457200">
              <a:buFontTx/>
              <a:buAutoNum type="arabicPeriod"/>
            </a:pPr>
            <a:endParaRPr lang="ru-RU" spc="-5" dirty="0" smtClean="0">
              <a:solidFill>
                <a:prstClr val="black"/>
              </a:solidFill>
              <a:latin typeface="Times New Roman"/>
              <a:cs typeface="Times New Roman"/>
            </a:endParaRPr>
          </a:p>
          <a:p>
            <a:pPr marL="12700"/>
            <a:endParaRPr lang="ru-RU" spc="-5" dirty="0" smtClean="0">
              <a:solidFill>
                <a:prstClr val="black"/>
              </a:solidFill>
              <a:latin typeface="Times New Roman"/>
              <a:cs typeface="Times New Roman"/>
            </a:endParaRPr>
          </a:p>
        </p:txBody>
      </p:sp>
    </p:spTree>
    <p:extLst>
      <p:ext uri="{BB962C8B-B14F-4D97-AF65-F5344CB8AC3E}">
        <p14:creationId xmlns:p14="http://schemas.microsoft.com/office/powerpoint/2010/main" val="7715453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0" y="201699"/>
            <a:ext cx="11334242" cy="3416320"/>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lang="ru-RU" sz="2000" b="1" dirty="0" smtClean="0">
              <a:solidFill>
                <a:srgbClr val="C00000"/>
              </a:solidFill>
              <a:latin typeface="Arial"/>
              <a:cs typeface="Arial"/>
            </a:endParaRPr>
          </a:p>
          <a:p>
            <a:pPr marL="3328670"/>
            <a:r>
              <a:rPr lang="ru-RU" sz="2000" b="1" dirty="0" smtClean="0">
                <a:solidFill>
                  <a:srgbClr val="C00000"/>
                </a:solidFill>
                <a:latin typeface="Arial"/>
                <a:cs typeface="Arial"/>
              </a:rPr>
              <a:t>ВОПРОС:</a:t>
            </a:r>
          </a:p>
          <a:p>
            <a:pPr marL="3328670"/>
            <a:endParaRPr lang="ru-RU" sz="2000" b="1" dirty="0" smtClean="0">
              <a:solidFill>
                <a:srgbClr val="C00000"/>
              </a:solidFill>
              <a:latin typeface="Arial"/>
              <a:cs typeface="Arial"/>
            </a:endParaRPr>
          </a:p>
          <a:p>
            <a:pPr marL="3328670"/>
            <a:r>
              <a:rPr lang="ru-RU" sz="1600" b="1" dirty="0" smtClean="0">
                <a:solidFill>
                  <a:srgbClr val="00B050"/>
                </a:solidFill>
                <a:latin typeface="Times New Roman" panose="02020603050405020304" pitchFamily="18" charset="0"/>
                <a:cs typeface="Times New Roman" panose="02020603050405020304" pitchFamily="18" charset="0"/>
              </a:rPr>
              <a:t>ЕСЛИ ЗАКАЗЧИК СОЧТЕТ НЕОБХОДИМЫМ УКАЗАТЬ ОТЛИЧИТЕЛЬНЫЕ ОСОБЕННОСТИ ЗАКУПАЕМОГО ЛП, ТО КТО МОЖЕТ ДАТЬ АДЕКВАТНУЮ ОЦЕНКУ ОБОСНОВАННОСТИ ЭТОГО ТРЕБОВАНИЯ?</a:t>
            </a:r>
          </a:p>
          <a:p>
            <a:pPr marL="3328670"/>
            <a:endParaRPr lang="ru-RU" sz="1600" b="1" dirty="0">
              <a:latin typeface="Times New Roman" panose="02020603050405020304" pitchFamily="18" charset="0"/>
              <a:cs typeface="Times New Roman" panose="02020603050405020304" pitchFamily="18" charset="0"/>
            </a:endParaRPr>
          </a:p>
          <a:p>
            <a:pPr marL="3328670"/>
            <a:r>
              <a:rPr lang="ru-RU" sz="1600" b="1" dirty="0" smtClean="0">
                <a:solidFill>
                  <a:srgbClr val="C00000"/>
                </a:solidFill>
                <a:latin typeface="Times New Roman" panose="02020603050405020304" pitchFamily="18" charset="0"/>
                <a:cs typeface="Times New Roman" panose="02020603050405020304" pitchFamily="18" charset="0"/>
              </a:rPr>
              <a:t>ФАС РОССИИ ?</a:t>
            </a:r>
          </a:p>
          <a:p>
            <a:pPr marL="3328670"/>
            <a:r>
              <a:rPr lang="ru-RU" sz="1600" b="1" dirty="0" smtClean="0">
                <a:solidFill>
                  <a:srgbClr val="C00000"/>
                </a:solidFill>
                <a:latin typeface="Times New Roman" panose="02020603050405020304" pitchFamily="18" charset="0"/>
                <a:cs typeface="Times New Roman" panose="02020603050405020304" pitchFamily="18" charset="0"/>
              </a:rPr>
              <a:t>МИНФИН?</a:t>
            </a:r>
          </a:p>
          <a:p>
            <a:pPr marL="3328670"/>
            <a:r>
              <a:rPr lang="ru-RU" sz="1600" b="1" dirty="0" smtClean="0">
                <a:solidFill>
                  <a:srgbClr val="C00000"/>
                </a:solidFill>
                <a:latin typeface="Times New Roman" panose="02020603050405020304" pitchFamily="18" charset="0"/>
                <a:cs typeface="Times New Roman" panose="02020603050405020304" pitchFamily="18" charset="0"/>
              </a:rPr>
              <a:t> МИНЭК?</a:t>
            </a:r>
          </a:p>
          <a:p>
            <a:pPr marL="3328670"/>
            <a:r>
              <a:rPr lang="ru-RU" sz="1600" b="1" dirty="0" smtClean="0">
                <a:solidFill>
                  <a:srgbClr val="C00000"/>
                </a:solidFill>
                <a:latin typeface="Times New Roman" panose="02020603050405020304" pitchFamily="18" charset="0"/>
                <a:cs typeface="Times New Roman" panose="02020603050405020304" pitchFamily="18" charset="0"/>
              </a:rPr>
              <a:t> МИНЗДРАВ??</a:t>
            </a:r>
            <a:endParaRPr sz="1600" b="1" dirty="0">
              <a:latin typeface="Times New Roman" panose="02020603050405020304" pitchFamily="18" charset="0"/>
              <a:cs typeface="Times New Roman" panose="02020603050405020304" pitchFamily="18" charset="0"/>
            </a:endParaRPr>
          </a:p>
          <a:p>
            <a:pPr marL="12700"/>
            <a:r>
              <a:rPr lang="ru-RU" sz="1400" b="1" spc="-5" dirty="0" smtClean="0">
                <a:solidFill>
                  <a:srgbClr val="00B050"/>
                </a:solidFill>
                <a:latin typeface="Times New Roman"/>
                <a:cs typeface="Times New Roman"/>
              </a:rPr>
              <a:t>                                                                         </a:t>
            </a:r>
            <a:endParaRPr sz="1550" dirty="0">
              <a:solidFill>
                <a:prstClr val="black"/>
              </a:solidFill>
              <a:latin typeface="Times New Roman"/>
              <a:cs typeface="Times New Roman"/>
            </a:endParaRPr>
          </a:p>
        </p:txBody>
      </p:sp>
    </p:spTree>
    <p:extLst>
      <p:ext uri="{BB962C8B-B14F-4D97-AF65-F5344CB8AC3E}">
        <p14:creationId xmlns:p14="http://schemas.microsoft.com/office/powerpoint/2010/main" val="2938903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5262979"/>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ДОЗИРОВКА</a:t>
            </a:r>
          </a:p>
          <a:p>
            <a:pPr marL="12700"/>
            <a:endParaRPr lang="ru-RU" b="1" spc="-5" dirty="0" smtClean="0">
              <a:solidFill>
                <a:srgbClr val="C00000"/>
              </a:solidFill>
              <a:latin typeface="Times New Roman"/>
              <a:cs typeface="Times New Roman"/>
            </a:endParaRPr>
          </a:p>
          <a:p>
            <a:pPr marL="12700"/>
            <a:r>
              <a:rPr lang="ru-RU" spc="-5" dirty="0" smtClean="0">
                <a:latin typeface="Times New Roman"/>
                <a:cs typeface="Times New Roman"/>
              </a:rPr>
              <a:t>До принятия Постановления  № 1380  в соответствии с разъяснениями </a:t>
            </a:r>
            <a:r>
              <a:rPr lang="ru-RU" spc="-5" dirty="0" err="1" smtClean="0">
                <a:latin typeface="Times New Roman"/>
                <a:cs typeface="Times New Roman"/>
              </a:rPr>
              <a:t>ФАСа</a:t>
            </a:r>
            <a:r>
              <a:rPr lang="ru-RU" spc="-5" dirty="0" smtClean="0">
                <a:latin typeface="Times New Roman"/>
                <a:cs typeface="Times New Roman"/>
              </a:rPr>
              <a:t> РФ препараты с различными дозировками моли рассматриваться как взаимозаменяемые, если существовала возможность их кратного сопоставления</a:t>
            </a:r>
          </a:p>
          <a:p>
            <a:pPr marL="12700"/>
            <a:endParaRPr lang="ru-RU" spc="-5" dirty="0" smtClean="0">
              <a:latin typeface="Times New Roman"/>
              <a:cs typeface="Times New Roman"/>
            </a:endParaRPr>
          </a:p>
          <a:p>
            <a:pPr marL="12700"/>
            <a:r>
              <a:rPr lang="ru-RU" spc="-5" dirty="0" smtClean="0">
                <a:latin typeface="Times New Roman"/>
                <a:cs typeface="Times New Roman"/>
              </a:rPr>
              <a:t>Следуя данной логике  можно было заменить дозировку 100 мг дозировкой 10 мг при соответствующем пересчете количества</a:t>
            </a:r>
          </a:p>
          <a:p>
            <a:pPr marL="12700"/>
            <a:endParaRPr lang="ru-RU" spc="-5" dirty="0">
              <a:latin typeface="Times New Roman"/>
              <a:cs typeface="Times New Roman"/>
            </a:endParaRPr>
          </a:p>
          <a:p>
            <a:pPr marL="12700"/>
            <a:r>
              <a:rPr lang="ru-RU" spc="-5" dirty="0" smtClean="0">
                <a:latin typeface="Times New Roman"/>
                <a:cs typeface="Times New Roman"/>
              </a:rPr>
              <a:t>                                                       </a:t>
            </a:r>
            <a:r>
              <a:rPr lang="ru-RU" b="1" spc="-5" dirty="0" smtClean="0">
                <a:solidFill>
                  <a:srgbClr val="C00000"/>
                </a:solidFill>
                <a:latin typeface="Times New Roman"/>
                <a:cs typeface="Times New Roman"/>
              </a:rPr>
              <a:t>ОДНАКО!!!</a:t>
            </a:r>
          </a:p>
          <a:p>
            <a:pPr marL="12700"/>
            <a:r>
              <a:rPr lang="ru-RU" b="1" spc="-5" dirty="0" smtClean="0">
                <a:solidFill>
                  <a:srgbClr val="C00000"/>
                </a:solidFill>
                <a:latin typeface="Times New Roman"/>
                <a:cs typeface="Times New Roman"/>
              </a:rPr>
              <a:t>С принятием ПП №1380  « кратность сопоставления  считается эквивалентной  только при изменении ее в 2 раза !!!</a:t>
            </a:r>
          </a:p>
          <a:p>
            <a:pPr marL="12700"/>
            <a:endParaRPr lang="ru-RU" b="1" spc="-5" dirty="0">
              <a:solidFill>
                <a:srgbClr val="C00000"/>
              </a:solidFill>
              <a:latin typeface="Times New Roman"/>
              <a:cs typeface="Times New Roman"/>
            </a:endParaRPr>
          </a:p>
          <a:p>
            <a:pPr marL="12700"/>
            <a:r>
              <a:rPr lang="ru-RU" b="1" spc="-5" dirty="0" smtClean="0">
                <a:latin typeface="Times New Roman"/>
                <a:cs typeface="Times New Roman"/>
              </a:rPr>
              <a:t>                             ( подп. «б»  п.2  Постановления 1380)</a:t>
            </a:r>
          </a:p>
          <a:p>
            <a:pPr marL="12700"/>
            <a:endParaRPr dirty="0">
              <a:latin typeface="Times New Roman"/>
              <a:cs typeface="Times New Roman"/>
            </a:endParaRPr>
          </a:p>
        </p:txBody>
      </p:sp>
    </p:spTree>
    <p:extLst>
      <p:ext uri="{BB962C8B-B14F-4D97-AF65-F5344CB8AC3E}">
        <p14:creationId xmlns:p14="http://schemas.microsoft.com/office/powerpoint/2010/main" val="35334195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5970865"/>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ДОЗИРОВКА</a:t>
            </a:r>
          </a:p>
          <a:p>
            <a:pPr marL="12700"/>
            <a:r>
              <a:rPr lang="ru-RU" b="1" spc="-5" dirty="0" smtClean="0">
                <a:solidFill>
                  <a:srgbClr val="C00000"/>
                </a:solidFill>
                <a:latin typeface="Times New Roman"/>
                <a:cs typeface="Times New Roman"/>
              </a:rPr>
              <a:t>                                          ( подп. «б» пункт 2 Постановления)</a:t>
            </a:r>
          </a:p>
          <a:p>
            <a:pPr marL="12700"/>
            <a:r>
              <a:rPr lang="ru-RU" sz="2000" b="1" spc="-5" dirty="0" smtClean="0">
                <a:solidFill>
                  <a:srgbClr val="0070C0"/>
                </a:solidFill>
                <a:latin typeface="Times New Roman"/>
                <a:cs typeface="Times New Roman"/>
              </a:rPr>
              <a:t>Не допускается указывать эквивалентные дозировки  ЛП, предусматривающие необходимость деления  твердой лекарственной формы  препарата.</a:t>
            </a:r>
            <a:endParaRPr lang="ru-RU" sz="2000" b="1" spc="-5" dirty="0">
              <a:solidFill>
                <a:srgbClr val="0070C0"/>
              </a:solidFill>
              <a:latin typeface="Times New Roman"/>
              <a:cs typeface="Times New Roman"/>
            </a:endParaRPr>
          </a:p>
          <a:p>
            <a:pPr marL="12700"/>
            <a:r>
              <a:rPr lang="ru-RU" sz="2000" spc="-5" dirty="0" smtClean="0">
                <a:latin typeface="Times New Roman"/>
                <a:cs typeface="Times New Roman"/>
              </a:rPr>
              <a:t>Пример:  Если  ЛП поставляется в таблетках  с минимальной дозировкой в 10 мг , то в документации Заказчик не вправе указать дозировку 5 мг</a:t>
            </a:r>
          </a:p>
          <a:p>
            <a:pPr marL="12700"/>
            <a:r>
              <a:rPr lang="ru-RU" sz="2000" b="1" spc="-5" dirty="0" smtClean="0">
                <a:solidFill>
                  <a:srgbClr val="0070C0"/>
                </a:solidFill>
                <a:latin typeface="Times New Roman"/>
                <a:cs typeface="Times New Roman"/>
              </a:rPr>
              <a:t>Стала возможной поставка в некратных дозировках, позволяющих достичь одинакового терапевтического эффекта</a:t>
            </a:r>
          </a:p>
          <a:p>
            <a:pPr marL="12700"/>
            <a:r>
              <a:rPr lang="ru-RU" sz="2000" b="1" spc="-5" dirty="0">
                <a:solidFill>
                  <a:srgbClr val="0070C0"/>
                </a:solidFill>
                <a:latin typeface="Times New Roman"/>
                <a:cs typeface="Times New Roman"/>
              </a:rPr>
              <a:t> </a:t>
            </a:r>
            <a:r>
              <a:rPr lang="ru-RU" sz="2000" b="1" spc="-5" dirty="0" smtClean="0">
                <a:solidFill>
                  <a:srgbClr val="0070C0"/>
                </a:solidFill>
                <a:latin typeface="Times New Roman"/>
                <a:cs typeface="Times New Roman"/>
              </a:rPr>
              <a:t>   </a:t>
            </a:r>
            <a:r>
              <a:rPr lang="ru-RU" sz="2000" b="1" spc="-5" dirty="0" smtClean="0">
                <a:solidFill>
                  <a:srgbClr val="002060"/>
                </a:solidFill>
                <a:latin typeface="Times New Roman"/>
                <a:cs typeface="Times New Roman"/>
              </a:rPr>
              <a:t>При этом допускается указание концентрации ЛП без установления кратности</a:t>
            </a:r>
          </a:p>
          <a:p>
            <a:pPr marL="12700"/>
            <a:endParaRPr lang="ru-RU" sz="2000" b="1" spc="-5" dirty="0" smtClean="0">
              <a:solidFill>
                <a:srgbClr val="C00000"/>
              </a:solidFill>
              <a:latin typeface="Times New Roman"/>
              <a:cs typeface="Times New Roman"/>
            </a:endParaRPr>
          </a:p>
          <a:p>
            <a:pPr marL="12700"/>
            <a:r>
              <a:rPr lang="ru-RU" sz="2000" b="1" spc="-5" dirty="0" smtClean="0">
                <a:solidFill>
                  <a:srgbClr val="C00000"/>
                </a:solidFill>
                <a:latin typeface="Times New Roman"/>
                <a:cs typeface="Times New Roman"/>
              </a:rPr>
              <a:t>СОВЕТ ЗАКАЗЧИКУ:  НЕОБХОДИМО РУКОВОДСТВОВАТЬСЯ ИНСТРУКЦИЕЙ ПО МЕДИЦИНСКОМУ ПРИМЕНЕНИЮ ЛП И СПЕЦИАЛИСТАМИ ЛПУ</a:t>
            </a:r>
          </a:p>
          <a:p>
            <a:pPr marL="12700"/>
            <a:endParaRPr sz="2000" b="1" dirty="0">
              <a:solidFill>
                <a:srgbClr val="C00000"/>
              </a:solidFill>
              <a:latin typeface="Times New Roman"/>
              <a:cs typeface="Times New Roman"/>
            </a:endParaRPr>
          </a:p>
        </p:txBody>
      </p:sp>
    </p:spTree>
    <p:extLst>
      <p:ext uri="{BB962C8B-B14F-4D97-AF65-F5344CB8AC3E}">
        <p14:creationId xmlns:p14="http://schemas.microsoft.com/office/powerpoint/2010/main" val="7730730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9550" y="533400"/>
            <a:ext cx="8934450" cy="4739759"/>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ДОЗИРОВКА</a:t>
            </a:r>
          </a:p>
          <a:p>
            <a:pPr marL="12700"/>
            <a:endParaRPr lang="ru-RU" b="1" spc="-5" dirty="0" smtClean="0">
              <a:solidFill>
                <a:srgbClr val="C00000"/>
              </a:solidFill>
              <a:latin typeface="Times New Roman"/>
              <a:cs typeface="Times New Roman"/>
            </a:endParaRPr>
          </a:p>
          <a:p>
            <a:pPr marL="12700"/>
            <a:r>
              <a:rPr lang="ru-RU" b="1" spc="-5" dirty="0" smtClean="0">
                <a:solidFill>
                  <a:srgbClr val="0070C0"/>
                </a:solidFill>
                <a:latin typeface="Times New Roman"/>
                <a:cs typeface="Times New Roman"/>
              </a:rPr>
              <a:t>              Требование к дозировке необходимо указывать  по новым правилам:</a:t>
            </a:r>
          </a:p>
          <a:p>
            <a:pPr marL="12700"/>
            <a:endParaRPr lang="ru-RU" b="1" spc="-5" dirty="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«НЕ ДОПУСКАЕТСЯ УКАЗЫВАТЬ ДОЗИРОВКУ В ОПРЕДЕЛЕННЫХ ЕДИНИЦАХ ИЗМЕРЕНИЯ  БЕЗ ВОЗМОЖНОСТИ КОНВЕРТИРОВАНИЯ В ИНЫЕ ЕДИНИЦЫ ИЗМЕРЕНИЯ»</a:t>
            </a:r>
          </a:p>
          <a:p>
            <a:pPr marL="12700"/>
            <a:endParaRPr lang="ru-RU" b="1" spc="-5" dirty="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ВЫВОД: У ЗАКАЗЧИКА  ИМЕЕТСЯ ЕДИНСТВЕННЫЙ СПОСОБ УКАЗАНИЯ </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ДОЗИРОВКИ  ЛП-  УКАЗАТЬ ВСЕ ВОЗМОЖНЫЕ ДОЗИРОВКИ!!!</a:t>
            </a:r>
          </a:p>
          <a:p>
            <a:pPr marL="12700"/>
            <a:endParaRPr lang="ru-RU" b="1" spc="-5" dirty="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Пример:    </a:t>
            </a:r>
            <a:r>
              <a:rPr lang="ru-RU" b="1" spc="-5" dirty="0" smtClean="0">
                <a:solidFill>
                  <a:srgbClr val="0070C0"/>
                </a:solidFill>
                <a:latin typeface="Times New Roman"/>
                <a:cs typeface="Times New Roman"/>
              </a:rPr>
              <a:t>990 мг</a:t>
            </a:r>
            <a:r>
              <a:rPr lang="en-US" b="1" spc="-5" dirty="0" smtClean="0">
                <a:solidFill>
                  <a:srgbClr val="0070C0"/>
                </a:solidFill>
                <a:latin typeface="Times New Roman"/>
                <a:cs typeface="Times New Roman"/>
              </a:rPr>
              <a:t>/</a:t>
            </a:r>
            <a:r>
              <a:rPr lang="ru-RU" b="1" spc="-5" dirty="0" smtClean="0">
                <a:solidFill>
                  <a:srgbClr val="0070C0"/>
                </a:solidFill>
                <a:latin typeface="Times New Roman"/>
                <a:cs typeface="Times New Roman"/>
              </a:rPr>
              <a:t> мл   или 99%</a:t>
            </a:r>
          </a:p>
          <a:p>
            <a:pPr marL="12700"/>
            <a:endParaRPr sz="2000" b="1" dirty="0">
              <a:solidFill>
                <a:srgbClr val="C00000"/>
              </a:solidFill>
              <a:latin typeface="Times New Roman"/>
              <a:cs typeface="Times New Roman"/>
            </a:endParaRPr>
          </a:p>
        </p:txBody>
      </p:sp>
    </p:spTree>
    <p:extLst>
      <p:ext uri="{BB962C8B-B14F-4D97-AF65-F5344CB8AC3E}">
        <p14:creationId xmlns:p14="http://schemas.microsoft.com/office/powerpoint/2010/main" val="12582976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9550" y="533400"/>
            <a:ext cx="8934450" cy="2000548"/>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КОНВЕРТЕР  МЕЖДУНАРОДНЫХ ЕДИНИЦ</a:t>
            </a:r>
          </a:p>
          <a:p>
            <a:pPr marL="12700"/>
            <a:endParaRPr lang="ru-RU" sz="2000" b="1" spc="-5" dirty="0">
              <a:solidFill>
                <a:srgbClr val="C00000"/>
              </a:solidFill>
              <a:latin typeface="Times New Roman"/>
              <a:cs typeface="Times New Roman"/>
            </a:endParaRPr>
          </a:p>
          <a:p>
            <a:pPr marL="12700"/>
            <a:r>
              <a:rPr lang="ru-RU" sz="2000" b="1" spc="-5" dirty="0" smtClean="0">
                <a:solidFill>
                  <a:srgbClr val="00B050"/>
                </a:solidFill>
                <a:latin typeface="Times New Roman"/>
                <a:cs typeface="Times New Roman"/>
              </a:rPr>
              <a:t>     </a:t>
            </a:r>
            <a:r>
              <a:rPr lang="en-US" sz="2000" b="1" spc="-5" dirty="0" smtClean="0">
                <a:solidFill>
                  <a:srgbClr val="00B050"/>
                </a:solidFill>
                <a:latin typeface="Times New Roman"/>
                <a:cs typeface="Times New Roman"/>
              </a:rPr>
              <a:t>                 </a:t>
            </a:r>
            <a:r>
              <a:rPr lang="ru-RU" sz="2000" b="1" spc="-5" dirty="0" smtClean="0">
                <a:solidFill>
                  <a:srgbClr val="00B050"/>
                </a:solidFill>
                <a:latin typeface="Times New Roman"/>
                <a:cs typeface="Times New Roman"/>
              </a:rPr>
              <a:t>  </a:t>
            </a:r>
            <a:r>
              <a:rPr lang="en-US" sz="2000" b="1" spc="-5" dirty="0" smtClean="0">
                <a:solidFill>
                  <a:srgbClr val="00B050"/>
                </a:solidFill>
                <a:latin typeface="Times New Roman"/>
                <a:cs typeface="Times New Roman"/>
              </a:rPr>
              <a:t>https</a:t>
            </a:r>
            <a:r>
              <a:rPr lang="ru-RU" sz="2000" b="1" spc="-5" dirty="0" smtClean="0">
                <a:solidFill>
                  <a:srgbClr val="00B050"/>
                </a:solidFill>
                <a:latin typeface="Times New Roman"/>
                <a:cs typeface="Times New Roman"/>
              </a:rPr>
              <a:t>:</a:t>
            </a:r>
            <a:r>
              <a:rPr lang="en-US" sz="2000" b="1" spc="-5" dirty="0" smtClean="0">
                <a:solidFill>
                  <a:srgbClr val="00B050"/>
                </a:solidFill>
                <a:latin typeface="Times New Roman"/>
                <a:cs typeface="Times New Roman"/>
              </a:rPr>
              <a:t>// tools. pharm- community. com/ </a:t>
            </a:r>
            <a:r>
              <a:rPr lang="en-US" sz="2000" b="1" spc="-5" dirty="0" err="1" smtClean="0">
                <a:solidFill>
                  <a:srgbClr val="00B050"/>
                </a:solidFill>
                <a:latin typeface="Times New Roman"/>
                <a:cs typeface="Times New Roman"/>
              </a:rPr>
              <a:t>medtools</a:t>
            </a:r>
            <a:r>
              <a:rPr lang="en-US" sz="2000" b="1" spc="-5" dirty="0" smtClean="0">
                <a:solidFill>
                  <a:srgbClr val="00B050"/>
                </a:solidFill>
                <a:latin typeface="Times New Roman"/>
                <a:cs typeface="Times New Roman"/>
              </a:rPr>
              <a:t>/ </a:t>
            </a:r>
            <a:r>
              <a:rPr lang="en-US" sz="2000" b="1" spc="-5" dirty="0" err="1" smtClean="0">
                <a:solidFill>
                  <a:srgbClr val="00B050"/>
                </a:solidFill>
                <a:latin typeface="Times New Roman"/>
                <a:cs typeface="Times New Roman"/>
              </a:rPr>
              <a:t>iu</a:t>
            </a:r>
            <a:endParaRPr sz="2000" b="1" dirty="0">
              <a:solidFill>
                <a:srgbClr val="00B050"/>
              </a:solidFill>
              <a:latin typeface="Times New Roman"/>
              <a:cs typeface="Times New Roman"/>
            </a:endParaRPr>
          </a:p>
        </p:txBody>
      </p:sp>
    </p:spTree>
    <p:extLst>
      <p:ext uri="{BB962C8B-B14F-4D97-AF65-F5344CB8AC3E}">
        <p14:creationId xmlns:p14="http://schemas.microsoft.com/office/powerpoint/2010/main" val="9805820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1000" y="1143000"/>
            <a:ext cx="8934450" cy="4770537"/>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ОСТАТОЧНЫЙ СРОК ГОДНОСТИ</a:t>
            </a:r>
          </a:p>
          <a:p>
            <a:pPr marL="12700"/>
            <a:endParaRPr lang="ru-RU" b="1" spc="-5" dirty="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Непоследовательная позиции ФАС РФ в отношении данного показателя </a:t>
            </a:r>
          </a:p>
          <a:p>
            <a:pPr marL="12700"/>
            <a:endParaRPr lang="ru-RU" b="1" spc="-5" dirty="0" smtClean="0">
              <a:solidFill>
                <a:srgbClr val="C00000"/>
              </a:solidFill>
              <a:latin typeface="Times New Roman"/>
              <a:cs typeface="Times New Roman"/>
            </a:endParaRPr>
          </a:p>
          <a:p>
            <a:pPr marL="12700"/>
            <a:r>
              <a:rPr lang="ru-RU" b="1" spc="-5" dirty="0" smtClean="0">
                <a:solidFill>
                  <a:srgbClr val="0070C0"/>
                </a:solidFill>
                <a:latin typeface="Times New Roman"/>
                <a:cs typeface="Times New Roman"/>
              </a:rPr>
              <a:t>Согласно письму ФАС РФ № ИА</a:t>
            </a:r>
            <a:r>
              <a:rPr lang="en-US" b="1" spc="-5" dirty="0" smtClean="0">
                <a:solidFill>
                  <a:srgbClr val="0070C0"/>
                </a:solidFill>
                <a:latin typeface="Times New Roman"/>
                <a:cs typeface="Times New Roman"/>
              </a:rPr>
              <a:t>/</a:t>
            </a:r>
            <a:r>
              <a:rPr lang="ru-RU" b="1" spc="-5" dirty="0" smtClean="0">
                <a:solidFill>
                  <a:srgbClr val="0070C0"/>
                </a:solidFill>
                <a:latin typeface="Times New Roman"/>
                <a:cs typeface="Times New Roman"/>
              </a:rPr>
              <a:t>71717</a:t>
            </a:r>
            <a:r>
              <a:rPr lang="en-US" b="1" spc="-5" dirty="0" smtClean="0">
                <a:solidFill>
                  <a:srgbClr val="0070C0"/>
                </a:solidFill>
                <a:latin typeface="Times New Roman"/>
                <a:cs typeface="Times New Roman"/>
              </a:rPr>
              <a:t>/17 </a:t>
            </a:r>
            <a:r>
              <a:rPr lang="ru-RU" b="1" spc="-5" dirty="0" smtClean="0">
                <a:solidFill>
                  <a:srgbClr val="0070C0"/>
                </a:solidFill>
                <a:latin typeface="Times New Roman"/>
                <a:cs typeface="Times New Roman"/>
              </a:rPr>
              <a:t>от 18.10.2017 г  ( требования к остаточному сроку годности ЛП- неправомерно установления указанного требования  в техническом задании, по мнению ФАС РФ это требование должно быть указано в проекте контракта)</a:t>
            </a:r>
          </a:p>
          <a:p>
            <a:pPr marL="12700"/>
            <a:endParaRPr lang="ru-RU" b="1" spc="-5" dirty="0">
              <a:solidFill>
                <a:srgbClr val="C00000"/>
              </a:solidFill>
              <a:latin typeface="Times New Roman"/>
              <a:cs typeface="Times New Roman"/>
            </a:endParaRPr>
          </a:p>
          <a:p>
            <a:pPr marL="12700"/>
            <a:r>
              <a:rPr lang="ru-RU" b="1" spc="-5" dirty="0" smtClean="0">
                <a:latin typeface="Times New Roman"/>
                <a:cs typeface="Times New Roman"/>
              </a:rPr>
              <a:t>Постановление Правительства 1380 9 подп. «в» п.2  окончательно делает запрет на  указание остаточного срока годности ЛП, выраженного в процентах</a:t>
            </a:r>
          </a:p>
          <a:p>
            <a:pPr marL="12700"/>
            <a:endParaRPr lang="ru-RU" sz="2000" b="1" spc="-5" dirty="0">
              <a:solidFill>
                <a:srgbClr val="C00000"/>
              </a:solidFill>
              <a:latin typeface="Times New Roman"/>
              <a:cs typeface="Times New Roman"/>
            </a:endParaRPr>
          </a:p>
          <a:p>
            <a:pPr marL="12700"/>
            <a:endParaRPr sz="2000" b="1" dirty="0">
              <a:solidFill>
                <a:srgbClr val="C00000"/>
              </a:solidFill>
              <a:latin typeface="Times New Roman"/>
              <a:cs typeface="Times New Roman"/>
            </a:endParaRPr>
          </a:p>
        </p:txBody>
      </p:sp>
    </p:spTree>
    <p:extLst>
      <p:ext uri="{BB962C8B-B14F-4D97-AF65-F5344CB8AC3E}">
        <p14:creationId xmlns:p14="http://schemas.microsoft.com/office/powerpoint/2010/main" val="29411528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457200"/>
            <a:ext cx="9010650" cy="4431983"/>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КОЛИЧЕСТВО ЛП</a:t>
            </a:r>
          </a:p>
          <a:p>
            <a:pPr marL="12700"/>
            <a:endParaRPr lang="ru-RU" b="1" spc="-5" dirty="0" smtClean="0">
              <a:solidFill>
                <a:srgbClr val="C00000"/>
              </a:solidFill>
              <a:latin typeface="Times New Roman"/>
              <a:cs typeface="Times New Roman"/>
            </a:endParaRPr>
          </a:p>
          <a:p>
            <a:pPr marL="12700"/>
            <a:r>
              <a:rPr lang="ru-RU" sz="2000" spc="-5" dirty="0" smtClean="0">
                <a:latin typeface="Times New Roman"/>
                <a:cs typeface="Times New Roman"/>
              </a:rPr>
              <a:t>В соответствии с подп. «Ж» п.5  ПП № 1380 при описании объекта закупки </a:t>
            </a:r>
          </a:p>
          <a:p>
            <a:pPr marL="12700"/>
            <a:r>
              <a:rPr lang="ru-RU" sz="2000" spc="-5" dirty="0" smtClean="0">
                <a:latin typeface="Times New Roman"/>
                <a:cs typeface="Times New Roman"/>
              </a:rPr>
              <a:t>не допускается указывать количество единиц ЛП во вторичной упаковке,</a:t>
            </a:r>
          </a:p>
          <a:p>
            <a:pPr marL="12700"/>
            <a:r>
              <a:rPr lang="ru-RU" sz="2000" spc="-5" dirty="0" smtClean="0">
                <a:latin typeface="Times New Roman"/>
                <a:cs typeface="Times New Roman"/>
              </a:rPr>
              <a:t> а также требование поставки конкретного количества упаковок  вместо количества ЛП</a:t>
            </a:r>
          </a:p>
          <a:p>
            <a:pPr marL="12700"/>
            <a:endParaRPr lang="ru-RU" sz="2000" spc="-5" dirty="0">
              <a:latin typeface="Times New Roman"/>
              <a:cs typeface="Times New Roman"/>
            </a:endParaRPr>
          </a:p>
          <a:p>
            <a:pPr marL="12700"/>
            <a:r>
              <a:rPr lang="ru-RU" sz="2000" b="1" spc="-5" dirty="0" smtClean="0">
                <a:solidFill>
                  <a:srgbClr val="C00000"/>
                </a:solidFill>
                <a:latin typeface="Times New Roman"/>
                <a:cs typeface="Times New Roman"/>
              </a:rPr>
              <a:t>Пример</a:t>
            </a:r>
            <a:r>
              <a:rPr lang="ru-RU" sz="2000" spc="-5" dirty="0" smtClean="0">
                <a:latin typeface="Times New Roman"/>
                <a:cs typeface="Times New Roman"/>
              </a:rPr>
              <a:t>:    капсулы  20 мг № 20- 100 упаковок ( сведения из ГРЛС) писать нельзя</a:t>
            </a:r>
          </a:p>
          <a:p>
            <a:pPr marL="12700"/>
            <a:r>
              <a:rPr lang="ru-RU" sz="2000" spc="-5" dirty="0">
                <a:latin typeface="Times New Roman"/>
                <a:cs typeface="Times New Roman"/>
              </a:rPr>
              <a:t> </a:t>
            </a:r>
            <a:r>
              <a:rPr lang="ru-RU" sz="2000" spc="-5" dirty="0" smtClean="0">
                <a:latin typeface="Times New Roman"/>
                <a:cs typeface="Times New Roman"/>
              </a:rPr>
              <a:t>                  капсулы ( или эквивалентная лекарственная форма) 20 мг или 40 мг</a:t>
            </a:r>
          </a:p>
          <a:p>
            <a:pPr marL="12700"/>
            <a:r>
              <a:rPr lang="ru-RU" sz="2000" spc="-5" dirty="0">
                <a:latin typeface="Times New Roman"/>
                <a:cs typeface="Times New Roman"/>
              </a:rPr>
              <a:t> </a:t>
            </a:r>
            <a:r>
              <a:rPr lang="ru-RU" sz="2000" spc="-5" dirty="0" smtClean="0">
                <a:latin typeface="Times New Roman"/>
                <a:cs typeface="Times New Roman"/>
              </a:rPr>
              <a:t>                   -2000 штук – </a:t>
            </a:r>
            <a:r>
              <a:rPr lang="ru-RU" sz="2000" b="1" spc="-5" dirty="0" smtClean="0">
                <a:solidFill>
                  <a:srgbClr val="C00000"/>
                </a:solidFill>
                <a:latin typeface="Times New Roman"/>
                <a:cs typeface="Times New Roman"/>
              </a:rPr>
              <a:t>так писать нужно!!!</a:t>
            </a:r>
          </a:p>
          <a:p>
            <a:pPr marL="12700"/>
            <a:endParaRPr lang="ru-RU" sz="2000" b="1" spc="-5" dirty="0">
              <a:solidFill>
                <a:srgbClr val="C00000"/>
              </a:solidFill>
              <a:latin typeface="Times New Roman"/>
              <a:cs typeface="Times New Roman"/>
            </a:endParaRPr>
          </a:p>
        </p:txBody>
      </p:sp>
    </p:spTree>
    <p:extLst>
      <p:ext uri="{BB962C8B-B14F-4D97-AF65-F5344CB8AC3E}">
        <p14:creationId xmlns:p14="http://schemas.microsoft.com/office/powerpoint/2010/main" val="21991083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457200"/>
            <a:ext cx="9010650" cy="5755422"/>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ТРЕБОВАНИЯ К НАЛИЧИЮ ( ОТСУТСТВИЮ) ВСПОМОГАТЕЛЬНЫХ</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ВЕЩЕСТВ</a:t>
            </a:r>
          </a:p>
          <a:p>
            <a:pPr marL="12700"/>
            <a:endParaRPr lang="ru-RU" b="1" spc="-5" dirty="0" smtClean="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 </a:t>
            </a:r>
            <a:r>
              <a:rPr lang="ru-RU" b="1" spc="-5" dirty="0" smtClean="0">
                <a:solidFill>
                  <a:srgbClr val="002060"/>
                </a:solidFill>
                <a:latin typeface="Times New Roman"/>
                <a:cs typeface="Times New Roman"/>
              </a:rPr>
              <a:t>В соответствии с подп. «г» пункта 5 Постановления  при описании объекта закупки</a:t>
            </a:r>
          </a:p>
          <a:p>
            <a:pPr marL="12700"/>
            <a:r>
              <a:rPr lang="ru-RU" b="1" spc="-5" dirty="0" smtClean="0">
                <a:solidFill>
                  <a:srgbClr val="002060"/>
                </a:solidFill>
                <a:latin typeface="Times New Roman"/>
                <a:cs typeface="Times New Roman"/>
              </a:rPr>
              <a:t>не допускается  указывать требования о наличии  или отсутствии вспомогательных</a:t>
            </a:r>
          </a:p>
          <a:p>
            <a:pPr marL="12700"/>
            <a:r>
              <a:rPr lang="ru-RU" b="1" spc="-5" dirty="0" smtClean="0">
                <a:solidFill>
                  <a:srgbClr val="002060"/>
                </a:solidFill>
                <a:latin typeface="Times New Roman"/>
                <a:cs typeface="Times New Roman"/>
              </a:rPr>
              <a:t>веществ, так как состав ЛП как правило уникален, что может ограничить конкуренцию</a:t>
            </a:r>
          </a:p>
          <a:p>
            <a:pPr marL="12700"/>
            <a:endParaRPr lang="ru-RU" b="1" spc="-5" dirty="0" smtClean="0">
              <a:solidFill>
                <a:srgbClr val="002060"/>
              </a:solidFill>
              <a:latin typeface="Times New Roman"/>
              <a:cs typeface="Times New Roman"/>
            </a:endParaRPr>
          </a:p>
          <a:p>
            <a:pPr marL="12700"/>
            <a:r>
              <a:rPr lang="ru-RU" b="1" spc="-5" dirty="0" smtClean="0">
                <a:solidFill>
                  <a:srgbClr val="002060"/>
                </a:solidFill>
                <a:latin typeface="Times New Roman"/>
                <a:cs typeface="Times New Roman"/>
              </a:rPr>
              <a:t>В этом и состояла ранее озвученная позиция ФАС и ее территориальных управлений</a:t>
            </a:r>
          </a:p>
          <a:p>
            <a:pPr marL="12700"/>
            <a:endParaRPr lang="ru-RU" sz="2000" b="1" dirty="0" smtClean="0">
              <a:solidFill>
                <a:srgbClr val="002060"/>
              </a:solidFill>
              <a:latin typeface="Times New Roman"/>
              <a:cs typeface="Times New Roman"/>
            </a:endParaRPr>
          </a:p>
          <a:p>
            <a:pPr marL="12700"/>
            <a:r>
              <a:rPr lang="ru-RU" sz="2000" b="1" dirty="0">
                <a:solidFill>
                  <a:srgbClr val="002060"/>
                </a:solidFill>
                <a:latin typeface="Times New Roman"/>
                <a:cs typeface="Times New Roman"/>
              </a:rPr>
              <a:t> </a:t>
            </a:r>
            <a:r>
              <a:rPr lang="ru-RU" sz="2000" b="1" dirty="0" smtClean="0">
                <a:solidFill>
                  <a:srgbClr val="002060"/>
                </a:solidFill>
                <a:latin typeface="Times New Roman"/>
                <a:cs typeface="Times New Roman"/>
              </a:rPr>
              <a:t>                                              </a:t>
            </a:r>
            <a:r>
              <a:rPr lang="ru-RU" sz="2000" b="1" dirty="0" smtClean="0">
                <a:solidFill>
                  <a:srgbClr val="C00000"/>
                </a:solidFill>
                <a:latin typeface="Times New Roman"/>
                <a:cs typeface="Times New Roman"/>
              </a:rPr>
              <a:t>ОДНАКО!!!</a:t>
            </a:r>
          </a:p>
          <a:p>
            <a:pPr marL="12700"/>
            <a:r>
              <a:rPr lang="ru-RU" sz="2000" b="1" dirty="0" smtClean="0">
                <a:solidFill>
                  <a:srgbClr val="002060"/>
                </a:solidFill>
                <a:latin typeface="Times New Roman"/>
                <a:cs typeface="Times New Roman"/>
              </a:rPr>
              <a:t>Пункт 6 Постановления  указывает на правомерность  требований к наличию ( отсутствию) вспомогательных веществ , </a:t>
            </a:r>
            <a:r>
              <a:rPr lang="ru-RU" sz="2000" b="1" dirty="0" smtClean="0">
                <a:solidFill>
                  <a:srgbClr val="00B050"/>
                </a:solidFill>
                <a:latin typeface="Times New Roman"/>
                <a:cs typeface="Times New Roman"/>
              </a:rPr>
              <a:t>если не имеется иной возможности описать ЛП</a:t>
            </a:r>
          </a:p>
          <a:p>
            <a:pPr marL="12700"/>
            <a:endParaRPr lang="ru-RU" sz="2000" b="1" dirty="0">
              <a:solidFill>
                <a:srgbClr val="00B050"/>
              </a:solidFill>
              <a:latin typeface="Times New Roman"/>
              <a:cs typeface="Times New Roman"/>
            </a:endParaRPr>
          </a:p>
          <a:p>
            <a:pPr marL="12700"/>
            <a:r>
              <a:rPr lang="ru-RU" sz="2000" b="1" dirty="0" smtClean="0">
                <a:solidFill>
                  <a:srgbClr val="00B050"/>
                </a:solidFill>
                <a:latin typeface="Times New Roman"/>
                <a:cs typeface="Times New Roman"/>
              </a:rPr>
              <a:t>Как это будет оцениваться на практике ФАС ???</a:t>
            </a:r>
            <a:endParaRPr sz="2000" b="1" dirty="0">
              <a:solidFill>
                <a:srgbClr val="00B050"/>
              </a:solidFill>
              <a:latin typeface="Times New Roman"/>
              <a:cs typeface="Times New Roman"/>
            </a:endParaRPr>
          </a:p>
        </p:txBody>
      </p:sp>
    </p:spTree>
    <p:extLst>
      <p:ext uri="{BB962C8B-B14F-4D97-AF65-F5344CB8AC3E}">
        <p14:creationId xmlns:p14="http://schemas.microsoft.com/office/powerpoint/2010/main" val="2852654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a:solidFill>
                  <a:srgbClr val="E2465A"/>
                </a:solidFill>
                <a:latin typeface="Arial"/>
                <a:cs typeface="Arial"/>
              </a:rPr>
              <a:t>НОВОЕ В ЗАКОНОДАТЕЛЬНОМ РЕГУЛИРОВАНИ</a:t>
            </a:r>
            <a:r>
              <a:rPr lang="ru-RU" spc="-65" dirty="0">
                <a:solidFill>
                  <a:srgbClr val="E2465A"/>
                </a:solidFill>
                <a:latin typeface="Arial"/>
                <a:cs typeface="Arial"/>
              </a:rPr>
              <a:t> </a:t>
            </a:r>
            <a:r>
              <a:rPr lang="ru-RU" dirty="0">
                <a:solidFill>
                  <a:srgbClr val="E2465A"/>
                </a:solidFill>
                <a:latin typeface="Arial"/>
                <a:cs typeface="Arial"/>
              </a:rPr>
              <a:t>ЗАКУПОК  ЛЕКАРСТВЕННЫХ</a:t>
            </a:r>
            <a:r>
              <a:rPr lang="ru-RU" spc="-55" dirty="0">
                <a:solidFill>
                  <a:srgbClr val="E2465A"/>
                </a:solidFill>
                <a:latin typeface="Arial"/>
                <a:cs typeface="Arial"/>
              </a:rPr>
              <a:t> </a:t>
            </a:r>
            <a:r>
              <a:rPr lang="ru-RU" dirty="0">
                <a:solidFill>
                  <a:srgbClr val="E2465A"/>
                </a:solidFill>
                <a:latin typeface="Arial"/>
                <a:cs typeface="Arial"/>
              </a:rPr>
              <a:t>ПРЕПАРАТОВ</a:t>
            </a:r>
            <a:endParaRPr dirty="0">
              <a:solidFill>
                <a:srgbClr val="E2465A"/>
              </a:solidFill>
              <a:latin typeface="Arial"/>
              <a:cs typeface="Arial"/>
            </a:endParaRPr>
          </a:p>
        </p:txBody>
      </p:sp>
      <p:sp>
        <p:nvSpPr>
          <p:cNvPr id="5" name="object 5"/>
          <p:cNvSpPr txBox="1"/>
          <p:nvPr/>
        </p:nvSpPr>
        <p:spPr>
          <a:xfrm>
            <a:off x="535940" y="1600200"/>
            <a:ext cx="8114665" cy="4285789"/>
          </a:xfrm>
          <a:prstGeom prst="rect">
            <a:avLst/>
          </a:prstGeom>
        </p:spPr>
        <p:txBody>
          <a:bodyPr vert="horz" wrap="square" lIns="0" tIns="0" rIns="0" bIns="0" rtlCol="0">
            <a:spAutoFit/>
          </a:bodyPr>
          <a:lstStyle/>
          <a:p>
            <a:pPr marL="12700"/>
            <a:r>
              <a:rPr sz="1600" b="1" spc="-5" dirty="0" smtClean="0">
                <a:solidFill>
                  <a:srgbClr val="0070C0"/>
                </a:solidFill>
                <a:latin typeface="Times New Roman"/>
                <a:cs typeface="Times New Roman"/>
              </a:rPr>
              <a:t>-</a:t>
            </a:r>
            <a:r>
              <a:rPr lang="ru-RU" sz="1600" b="1" spc="-5" dirty="0" smtClean="0">
                <a:solidFill>
                  <a:srgbClr val="0070C0"/>
                </a:solidFill>
                <a:latin typeface="Times New Roman"/>
                <a:cs typeface="Times New Roman"/>
              </a:rPr>
              <a:t>   ПОСТАНОВЛЕНИЕ ПРАВИТЕЛЬСТВА РФ ОТ 15 НОЯБРЯ 2017 ГОДА № 1380</a:t>
            </a:r>
          </a:p>
          <a:p>
            <a:pPr marL="12700"/>
            <a:endParaRPr lang="ru-RU" sz="1600" b="1" spc="-5" dirty="0" smtClean="0">
              <a:solidFill>
                <a:srgbClr val="0070C0"/>
              </a:solidFill>
              <a:latin typeface="Times New Roman"/>
              <a:cs typeface="Times New Roman"/>
            </a:endParaRPr>
          </a:p>
          <a:p>
            <a:pPr marL="12700"/>
            <a:r>
              <a:rPr lang="ru-RU" sz="1600" spc="-5" dirty="0" smtClean="0">
                <a:solidFill>
                  <a:prstClr val="black"/>
                </a:solidFill>
                <a:latin typeface="Times New Roman"/>
                <a:cs typeface="Times New Roman"/>
              </a:rPr>
              <a:t>«ОБ ОСОБЕННОСТЯХ ОПИСАНИЯ ЛЕКАРСТВЕННЫХ ПРЕПАРАТОВ ДЛЯ МЕДИЦИНСКОГО ПРИМЕНЕНИЯ, ЯВЛЯЮЩИХСЯ ОБЪЕКТОМ ЗАКУПКИ ДЛЯ ОБЕСПЕЧЕНИЯ ГОСУДАРСТВЕННЫХ И МУНИЦИПАЛЬНЫХ НУЖД»</a:t>
            </a:r>
            <a:endParaRPr sz="1600" dirty="0">
              <a:solidFill>
                <a:prstClr val="black"/>
              </a:solidFill>
              <a:latin typeface="Times New Roman"/>
              <a:cs typeface="Times New Roman"/>
            </a:endParaRPr>
          </a:p>
          <a:p>
            <a:pPr>
              <a:spcBef>
                <a:spcPts val="15"/>
              </a:spcBef>
            </a:pPr>
            <a:endParaRPr sz="1650" dirty="0">
              <a:solidFill>
                <a:prstClr val="black"/>
              </a:solidFill>
              <a:latin typeface="Times New Roman"/>
              <a:cs typeface="Times New Roman"/>
            </a:endParaRPr>
          </a:p>
          <a:p>
            <a:r>
              <a:rPr lang="ru-RU" b="1" dirty="0" smtClean="0">
                <a:solidFill>
                  <a:srgbClr val="0070C0"/>
                </a:solidFill>
                <a:latin typeface="Times New Roman"/>
                <a:cs typeface="Times New Roman"/>
              </a:rPr>
              <a:t>    ПРИКАЗ МИНИСТЕРСТВА ЗДРАВООХРАНЕНИЯ РФ № 871-Н</a:t>
            </a:r>
            <a:r>
              <a:rPr lang="ru-RU" b="1" dirty="0" smtClean="0">
                <a:solidFill>
                  <a:srgbClr val="C00000"/>
                </a:solidFill>
                <a:latin typeface="Times New Roman"/>
                <a:cs typeface="Times New Roman"/>
              </a:rPr>
              <a:t> </a:t>
            </a:r>
            <a:r>
              <a:rPr lang="ru-RU" dirty="0" smtClean="0">
                <a:solidFill>
                  <a:srgbClr val="C00000"/>
                </a:solidFill>
                <a:latin typeface="Times New Roman"/>
                <a:cs typeface="Times New Roman"/>
              </a:rPr>
              <a:t>от </a:t>
            </a:r>
            <a:r>
              <a:rPr lang="ru-RU" dirty="0" smtClean="0">
                <a:solidFill>
                  <a:prstClr val="black"/>
                </a:solidFill>
                <a:latin typeface="Times New Roman"/>
                <a:cs typeface="Times New Roman"/>
              </a:rPr>
              <a:t>26.10.2017«Об утверждении Порядка определения НМЦК при осуществлении закупок лекарственных препаратов для медицинского применения»</a:t>
            </a:r>
          </a:p>
          <a:p>
            <a:endParaRPr lang="ru-RU" dirty="0">
              <a:solidFill>
                <a:prstClr val="black"/>
              </a:solidFill>
              <a:latin typeface="Times New Roman"/>
              <a:cs typeface="Times New Roman"/>
            </a:endParaRPr>
          </a:p>
          <a:p>
            <a:r>
              <a:rPr lang="ru-RU" b="1" dirty="0" smtClean="0">
                <a:solidFill>
                  <a:srgbClr val="0070C0"/>
                </a:solidFill>
                <a:latin typeface="Times New Roman"/>
                <a:cs typeface="Times New Roman"/>
              </a:rPr>
              <a:t>ПРИКАЗ МИНИСТЕРСТВА ЗДРАВООХРАНЕНИЯ РФ от 26.10.2017 № 870-Н</a:t>
            </a:r>
          </a:p>
          <a:p>
            <a:r>
              <a:rPr lang="ru-RU" dirty="0" smtClean="0">
                <a:solidFill>
                  <a:prstClr val="black"/>
                </a:solidFill>
                <a:latin typeface="Times New Roman"/>
                <a:cs typeface="Times New Roman"/>
              </a:rPr>
              <a:t>Об утверждении типового контракта на поставку лекарственных препаратов…»</a:t>
            </a:r>
          </a:p>
          <a:p>
            <a:r>
              <a:rPr lang="ru-RU" dirty="0" smtClean="0">
                <a:solidFill>
                  <a:prstClr val="black"/>
                </a:solidFill>
                <a:latin typeface="Times New Roman"/>
                <a:cs typeface="Times New Roman"/>
              </a:rPr>
              <a:t>                        </a:t>
            </a:r>
            <a:endParaRPr lang="ru-RU" b="1" dirty="0" smtClean="0">
              <a:solidFill>
                <a:srgbClr val="C00000"/>
              </a:solidFill>
              <a:latin typeface="Times New Roman"/>
              <a:cs typeface="Times New Roman"/>
            </a:endParaRPr>
          </a:p>
          <a:p>
            <a:endParaRPr lang="ru-RU" dirty="0" smtClean="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1189734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457200"/>
            <a:ext cx="9010650" cy="5324535"/>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a:t>
            </a:r>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ФОРМА ВЫПУСКА</a:t>
            </a:r>
          </a:p>
          <a:p>
            <a:pPr marL="12700"/>
            <a:endParaRPr lang="ru-RU" b="1" spc="-5" dirty="0" smtClean="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 </a:t>
            </a:r>
            <a:r>
              <a:rPr lang="ru-RU" b="1" spc="-5" dirty="0" smtClean="0">
                <a:solidFill>
                  <a:srgbClr val="002060"/>
                </a:solidFill>
                <a:latin typeface="Times New Roman"/>
                <a:cs typeface="Times New Roman"/>
              </a:rPr>
              <a:t>Позиция ФАС РФ в отношении формы выпуска ЛП всегда была последовательной.</a:t>
            </a:r>
          </a:p>
          <a:p>
            <a:pPr marL="12700"/>
            <a:r>
              <a:rPr lang="ru-RU" sz="2000" b="1" spc="-5" dirty="0" smtClean="0">
                <a:solidFill>
                  <a:srgbClr val="002060"/>
                </a:solidFill>
                <a:latin typeface="Times New Roman"/>
                <a:cs typeface="Times New Roman"/>
              </a:rPr>
              <a:t>А именно: требования заказчика к форме выпуска  ЛП не обусловлено потребностями заказчика, так как  </a:t>
            </a:r>
            <a:r>
              <a:rPr lang="ru-RU" sz="2000" b="1" spc="-5" dirty="0" smtClean="0">
                <a:solidFill>
                  <a:srgbClr val="C00000"/>
                </a:solidFill>
                <a:latin typeface="Times New Roman"/>
                <a:cs typeface="Times New Roman"/>
              </a:rPr>
              <a:t>форма выпуска не определяет  терапевтическую эффективность ЛП</a:t>
            </a:r>
          </a:p>
          <a:p>
            <a:pPr marL="12700"/>
            <a:r>
              <a:rPr lang="ru-RU" sz="2000" b="1" spc="-5" dirty="0">
                <a:solidFill>
                  <a:srgbClr val="C00000"/>
                </a:solidFill>
                <a:latin typeface="Times New Roman"/>
                <a:cs typeface="Times New Roman"/>
              </a:rPr>
              <a:t> </a:t>
            </a:r>
            <a:r>
              <a:rPr lang="ru-RU" sz="2000" b="1" spc="-5" dirty="0" smtClean="0">
                <a:solidFill>
                  <a:srgbClr val="C00000"/>
                </a:solidFill>
                <a:latin typeface="Times New Roman"/>
                <a:cs typeface="Times New Roman"/>
              </a:rPr>
              <a:t>              </a:t>
            </a:r>
            <a:r>
              <a:rPr lang="ru-RU" sz="2000" b="1" spc="-5" dirty="0" smtClean="0">
                <a:solidFill>
                  <a:srgbClr val="00B050"/>
                </a:solidFill>
                <a:latin typeface="Times New Roman"/>
                <a:cs typeface="Times New Roman"/>
              </a:rPr>
              <a:t>( Письмо ФАС РФ от 09.04.2014 года  № АК</a:t>
            </a:r>
            <a:r>
              <a:rPr lang="en-US" sz="2000" b="1" spc="-5" dirty="0" smtClean="0">
                <a:solidFill>
                  <a:srgbClr val="00B050"/>
                </a:solidFill>
                <a:latin typeface="Times New Roman"/>
                <a:cs typeface="Times New Roman"/>
              </a:rPr>
              <a:t>/</a:t>
            </a:r>
            <a:r>
              <a:rPr lang="ru-RU" sz="2000" b="1" spc="-5" dirty="0" smtClean="0">
                <a:solidFill>
                  <a:srgbClr val="00B050"/>
                </a:solidFill>
                <a:latin typeface="Times New Roman"/>
                <a:cs typeface="Times New Roman"/>
              </a:rPr>
              <a:t>13610</a:t>
            </a:r>
            <a:r>
              <a:rPr lang="en-US" sz="2000" b="1" spc="-5" dirty="0" smtClean="0">
                <a:solidFill>
                  <a:srgbClr val="00B050"/>
                </a:solidFill>
                <a:latin typeface="Times New Roman"/>
                <a:cs typeface="Times New Roman"/>
              </a:rPr>
              <a:t>/</a:t>
            </a:r>
            <a:r>
              <a:rPr lang="ru-RU" sz="2000" b="1" spc="-5" dirty="0" smtClean="0">
                <a:solidFill>
                  <a:srgbClr val="00B050"/>
                </a:solidFill>
                <a:latin typeface="Times New Roman"/>
                <a:cs typeface="Times New Roman"/>
              </a:rPr>
              <a:t>14 )</a:t>
            </a:r>
          </a:p>
          <a:p>
            <a:pPr marL="12700"/>
            <a:endParaRPr lang="ru-RU" sz="2000" b="1" spc="-5" dirty="0" smtClean="0">
              <a:solidFill>
                <a:srgbClr val="00B050"/>
              </a:solidFill>
              <a:latin typeface="Times New Roman"/>
              <a:cs typeface="Times New Roman"/>
            </a:endParaRPr>
          </a:p>
          <a:p>
            <a:pPr marL="12700"/>
            <a:endParaRPr lang="ru-RU" sz="2000" b="1" spc="-5" dirty="0">
              <a:solidFill>
                <a:srgbClr val="00B050"/>
              </a:solidFill>
              <a:latin typeface="Times New Roman"/>
              <a:cs typeface="Times New Roman"/>
            </a:endParaRPr>
          </a:p>
          <a:p>
            <a:pPr marL="12700"/>
            <a:r>
              <a:rPr lang="ru-RU" sz="2000" b="1" spc="-5" dirty="0" smtClean="0">
                <a:latin typeface="Times New Roman"/>
                <a:cs typeface="Times New Roman"/>
              </a:rPr>
              <a:t>Постановление № 1380 придало позиции ФАС РФ обязательный характер</a:t>
            </a:r>
          </a:p>
          <a:p>
            <a:pPr marL="12700"/>
            <a:endParaRPr lang="ru-RU" sz="2000" b="1" spc="-5" dirty="0">
              <a:solidFill>
                <a:srgbClr val="00B050"/>
              </a:solidFill>
              <a:latin typeface="Times New Roman"/>
              <a:cs typeface="Times New Roman"/>
            </a:endParaRPr>
          </a:p>
          <a:p>
            <a:pPr marL="12700"/>
            <a:endParaRPr lang="ru-RU" sz="2000" b="1" spc="-5" dirty="0" smtClean="0">
              <a:solidFill>
                <a:srgbClr val="00B050"/>
              </a:solidFill>
              <a:latin typeface="Times New Roman"/>
              <a:cs typeface="Times New Roman"/>
            </a:endParaRPr>
          </a:p>
          <a:p>
            <a:pPr marL="12700"/>
            <a:r>
              <a:rPr lang="ru-RU" sz="2000" b="1" spc="-5" dirty="0" smtClean="0">
                <a:solidFill>
                  <a:srgbClr val="C00000"/>
                </a:solidFill>
                <a:latin typeface="Times New Roman"/>
                <a:cs typeface="Times New Roman"/>
              </a:rPr>
              <a:t>ДЛЯ УКАЗАНИЯ ТРЕБОВАНИЯ ЗАКАЗЧИКА К КОНКРЕТНОЙ ФОРМЕ ВЫПУСКА НЕОБХОДИМО НЕ ОДНО, А ЦЕЛЫХ ДВА ОБОСНОВАНИЯ</a:t>
            </a:r>
            <a:r>
              <a:rPr lang="ru-RU" sz="2000" b="1" spc="-5" dirty="0" smtClean="0">
                <a:solidFill>
                  <a:srgbClr val="00B050"/>
                </a:solidFill>
                <a:latin typeface="Times New Roman"/>
                <a:cs typeface="Times New Roman"/>
              </a:rPr>
              <a:t>:</a:t>
            </a:r>
            <a:endParaRPr sz="2000" b="1" dirty="0">
              <a:solidFill>
                <a:srgbClr val="00B050"/>
              </a:solidFill>
              <a:latin typeface="Times New Roman"/>
              <a:cs typeface="Times New Roman"/>
            </a:endParaRPr>
          </a:p>
        </p:txBody>
      </p:sp>
    </p:spTree>
    <p:extLst>
      <p:ext uri="{BB962C8B-B14F-4D97-AF65-F5344CB8AC3E}">
        <p14:creationId xmlns:p14="http://schemas.microsoft.com/office/powerpoint/2010/main" val="3156154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457200"/>
            <a:ext cx="9010650" cy="5539978"/>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a:t>
            </a:r>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ФОРМА ВЫПУСКА</a:t>
            </a:r>
          </a:p>
          <a:p>
            <a:pPr marL="12700"/>
            <a:endParaRPr lang="ru-RU" b="1" spc="-5" dirty="0" smtClean="0">
              <a:solidFill>
                <a:srgbClr val="C00000"/>
              </a:solidFill>
              <a:latin typeface="Times New Roman"/>
              <a:cs typeface="Times New Roman"/>
            </a:endParaRPr>
          </a:p>
          <a:p>
            <a:pPr marL="355600" indent="-342900">
              <a:buAutoNum type="arabicPeriod"/>
            </a:pPr>
            <a:r>
              <a:rPr lang="ru-RU" b="1" spc="-5" dirty="0" smtClean="0">
                <a:solidFill>
                  <a:srgbClr val="002060"/>
                </a:solidFill>
                <a:latin typeface="Times New Roman"/>
                <a:cs typeface="Times New Roman"/>
              </a:rPr>
              <a:t>ЗАКАЗЧИК ОБЯЗАН ОБОСНОВАТЬ, ЧТО ТРЕБОВАНИЕ К ФОРМЕ ВЫПУСКА</a:t>
            </a:r>
          </a:p>
          <a:p>
            <a:pPr marL="12700"/>
            <a:r>
              <a:rPr lang="ru-RU" b="1" spc="-5" dirty="0">
                <a:solidFill>
                  <a:srgbClr val="002060"/>
                </a:solidFill>
                <a:latin typeface="Times New Roman"/>
                <a:cs typeface="Times New Roman"/>
              </a:rPr>
              <a:t> </a:t>
            </a:r>
            <a:r>
              <a:rPr lang="ru-RU" b="1" spc="-5" dirty="0" smtClean="0">
                <a:solidFill>
                  <a:srgbClr val="002060"/>
                </a:solidFill>
                <a:latin typeface="Times New Roman"/>
                <a:cs typeface="Times New Roman"/>
              </a:rPr>
              <a:t>      КРАЙНЕ НЕОБХОДИМО !!!</a:t>
            </a:r>
            <a:r>
              <a:rPr lang="ru-RU" b="1" spc="-5" dirty="0">
                <a:solidFill>
                  <a:srgbClr val="002060"/>
                </a:solidFill>
                <a:latin typeface="Times New Roman"/>
                <a:cs typeface="Times New Roman"/>
              </a:rPr>
              <a:t> </a:t>
            </a:r>
            <a:r>
              <a:rPr lang="ru-RU" b="1" spc="-5" dirty="0" smtClean="0">
                <a:solidFill>
                  <a:srgbClr val="002060"/>
                </a:solidFill>
                <a:latin typeface="Times New Roman"/>
                <a:cs typeface="Times New Roman"/>
              </a:rPr>
              <a:t> И ЧТО ИНАЧЕ ЛП НИКАК НЕ ОПИСАТЬ!!!</a:t>
            </a:r>
          </a:p>
          <a:p>
            <a:pPr marL="12700"/>
            <a:endParaRPr lang="ru-RU" b="1" spc="-5" dirty="0" smtClean="0">
              <a:solidFill>
                <a:srgbClr val="002060"/>
              </a:solidFill>
              <a:latin typeface="Times New Roman"/>
              <a:cs typeface="Times New Roman"/>
            </a:endParaRPr>
          </a:p>
          <a:p>
            <a:pPr marL="355600" indent="-342900">
              <a:buAutoNum type="arabicPeriod" startAt="2"/>
            </a:pPr>
            <a:r>
              <a:rPr lang="ru-RU" b="1" spc="-5" dirty="0" smtClean="0">
                <a:solidFill>
                  <a:srgbClr val="002060"/>
                </a:solidFill>
                <a:latin typeface="Times New Roman"/>
                <a:cs typeface="Times New Roman"/>
              </a:rPr>
              <a:t>ПРИ НАЛИЧИИ ТАКОГО ТРЕБОВАНИЯ К ФОРМЕ ВЫПУСКА  В  СООТВЕТ-</a:t>
            </a:r>
          </a:p>
          <a:p>
            <a:pPr marL="12700"/>
            <a:r>
              <a:rPr lang="ru-RU" b="1" spc="-5" dirty="0" smtClean="0">
                <a:solidFill>
                  <a:srgbClr val="002060"/>
                </a:solidFill>
                <a:latin typeface="Times New Roman"/>
                <a:cs typeface="Times New Roman"/>
              </a:rPr>
              <a:t>      СТВИИ  С ПОДП. «г» пункта 3 Постановления ДОЛЖНО БЫТЬ УКАЗАНИЕ </a:t>
            </a:r>
          </a:p>
          <a:p>
            <a:pPr marL="12700"/>
            <a:r>
              <a:rPr lang="ru-RU" b="1" spc="-5" dirty="0">
                <a:solidFill>
                  <a:srgbClr val="002060"/>
                </a:solidFill>
                <a:latin typeface="Times New Roman"/>
                <a:cs typeface="Times New Roman"/>
              </a:rPr>
              <a:t> </a:t>
            </a:r>
            <a:r>
              <a:rPr lang="ru-RU" b="1" spc="-5" dirty="0" smtClean="0">
                <a:solidFill>
                  <a:srgbClr val="002060"/>
                </a:solidFill>
                <a:latin typeface="Times New Roman"/>
                <a:cs typeface="Times New Roman"/>
              </a:rPr>
              <a:t>     НА ВОЗМОЖНОСТЬ ПОСТАВКИ ЛП  С УСТРОЙСТВОМ ВВЕДЕНИЯ, СООТ</a:t>
            </a:r>
          </a:p>
          <a:p>
            <a:pPr marL="12700"/>
            <a:r>
              <a:rPr lang="ru-RU" b="1" spc="-5" dirty="0">
                <a:solidFill>
                  <a:srgbClr val="002060"/>
                </a:solidFill>
                <a:latin typeface="Times New Roman"/>
                <a:cs typeface="Times New Roman"/>
              </a:rPr>
              <a:t> </a:t>
            </a:r>
            <a:r>
              <a:rPr lang="ru-RU" b="1" spc="-5" dirty="0" smtClean="0">
                <a:solidFill>
                  <a:srgbClr val="002060"/>
                </a:solidFill>
                <a:latin typeface="Times New Roman"/>
                <a:cs typeface="Times New Roman"/>
              </a:rPr>
              <a:t>     ВЕТСТВУЮЩИМ ОБЪЕМУ ВВОДИМОГО </a:t>
            </a:r>
            <a:r>
              <a:rPr lang="ru-RU" b="1" spc="-5" dirty="0" smtClean="0">
                <a:solidFill>
                  <a:srgbClr val="C00000"/>
                </a:solidFill>
                <a:latin typeface="Times New Roman"/>
                <a:cs typeface="Times New Roman"/>
              </a:rPr>
              <a:t>ЛП</a:t>
            </a:r>
          </a:p>
          <a:p>
            <a:pPr marL="12700"/>
            <a:endParaRPr lang="ru-RU" b="1" spc="-5" dirty="0">
              <a:solidFill>
                <a:srgbClr val="C00000"/>
              </a:solidFill>
              <a:latin typeface="Times New Roman"/>
              <a:cs typeface="Times New Roman"/>
            </a:endParaRPr>
          </a:p>
          <a:p>
            <a:pPr marL="12700"/>
            <a:endParaRPr lang="ru-RU" b="1" spc="-5" dirty="0" smtClean="0">
              <a:solidFill>
                <a:srgbClr val="C00000"/>
              </a:solidFill>
              <a:latin typeface="Times New Roman"/>
              <a:cs typeface="Times New Roman"/>
            </a:endParaRP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УЧИТЫВАЯ ИЗЛОЖЕННОЕ, А ТАКЖЕ ПОЗИЦИЮ ФАС РФ  ЗАКАЗЧИКУ </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ПО МНЕНИЮ ЭКСПЕРТОВ  В ТЗ ЗАКАЗЧИКУ ВСЕ ЖЕ СЛЕДУЕТ УКАЗАТЬ</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НА ЭКВИВАЛЕНТНУЮ ФОРМУ ВЫПУСКА ИЛИ ПРЕДОСТАВИТЬ </a:t>
            </a:r>
          </a:p>
          <a:p>
            <a:pPr marL="12700"/>
            <a:r>
              <a:rPr lang="ru-RU" b="1" spc="-5" dirty="0" smtClean="0">
                <a:solidFill>
                  <a:srgbClr val="C00000"/>
                </a:solidFill>
                <a:latin typeface="Times New Roman"/>
                <a:cs typeface="Times New Roman"/>
              </a:rPr>
              <a:t>      ВОЗМОЖНОСТЬ  ПОСТАВКИ ЛП С УСТРОЙСТВОМ ВЕДЕНИЯ,  </a:t>
            </a:r>
          </a:p>
          <a:p>
            <a:pPr marL="12700"/>
            <a:r>
              <a:rPr lang="ru-RU" b="1" spc="-5" dirty="0">
                <a:solidFill>
                  <a:srgbClr val="C00000"/>
                </a:solidFill>
                <a:latin typeface="Times New Roman"/>
                <a:cs typeface="Times New Roman"/>
              </a:rPr>
              <a:t> </a:t>
            </a:r>
            <a:r>
              <a:rPr lang="ru-RU" b="1" spc="-5" dirty="0" smtClean="0">
                <a:solidFill>
                  <a:srgbClr val="C00000"/>
                </a:solidFill>
                <a:latin typeface="Times New Roman"/>
                <a:cs typeface="Times New Roman"/>
              </a:rPr>
              <a:t>     СООТВЕТСТВУЮЩИМ ОБЪЕМУ ВВОДИМОГО ЛП ( подп. «г», пункта 3)</a:t>
            </a:r>
          </a:p>
        </p:txBody>
      </p:sp>
    </p:spTree>
    <p:extLst>
      <p:ext uri="{BB962C8B-B14F-4D97-AF65-F5344CB8AC3E}">
        <p14:creationId xmlns:p14="http://schemas.microsoft.com/office/powerpoint/2010/main" val="26293399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457200"/>
            <a:ext cx="9010650" cy="2308324"/>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r>
              <a:rPr lang="ru-RU" b="1" spc="-5" dirty="0" smtClean="0">
                <a:solidFill>
                  <a:srgbClr val="0070C0"/>
                </a:solidFill>
                <a:latin typeface="Times New Roman"/>
                <a:cs typeface="Times New Roman"/>
              </a:rPr>
              <a:t>          </a:t>
            </a:r>
            <a:r>
              <a:rPr lang="ru-RU" b="1" spc="-5" dirty="0" smtClean="0">
                <a:solidFill>
                  <a:srgbClr val="C00000"/>
                </a:solidFill>
                <a:latin typeface="Times New Roman"/>
                <a:cs typeface="Times New Roman"/>
              </a:rPr>
              <a:t>ФИКСИРОВАННЫЙ ТЕМПЕРАТУРНЫЙ РЕЖИМ ХРАНЕНИЯ ЛП</a:t>
            </a:r>
          </a:p>
          <a:p>
            <a:pPr marL="12700"/>
            <a:endParaRPr lang="ru-RU" b="1" spc="-5" dirty="0">
              <a:solidFill>
                <a:srgbClr val="C00000"/>
              </a:solidFill>
              <a:latin typeface="Times New Roman"/>
              <a:cs typeface="Times New Roman"/>
            </a:endParaRPr>
          </a:p>
          <a:p>
            <a:pPr marL="12700"/>
            <a:r>
              <a:rPr lang="ru-RU" sz="2000" b="1" spc="-5" dirty="0" smtClean="0">
                <a:solidFill>
                  <a:srgbClr val="002060"/>
                </a:solidFill>
                <a:latin typeface="Times New Roman"/>
                <a:cs typeface="Times New Roman"/>
              </a:rPr>
              <a:t>Подпунктом «д» пункта 5 Положения  установлен запрет на указание фиксированного температурного режима хранения ЛП  при наличии альтернативного режима хранения</a:t>
            </a:r>
          </a:p>
        </p:txBody>
      </p:sp>
    </p:spTree>
    <p:extLst>
      <p:ext uri="{BB962C8B-B14F-4D97-AF65-F5344CB8AC3E}">
        <p14:creationId xmlns:p14="http://schemas.microsoft.com/office/powerpoint/2010/main" val="41049947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0600" y="1219200"/>
            <a:ext cx="7486650" cy="3939540"/>
          </a:xfrm>
          <a:prstGeom prst="rect">
            <a:avLst/>
          </a:prstGeom>
        </p:spPr>
        <p:txBody>
          <a:bodyPr vert="horz" wrap="square" lIns="0" tIns="0" rIns="0" bIns="0" rtlCol="0">
            <a:spAutoFit/>
          </a:bodyPr>
          <a:lstStyle/>
          <a:p>
            <a:pPr marL="3328670"/>
            <a:r>
              <a:rPr lang="ru-RU" sz="2000" b="1" dirty="0" smtClean="0">
                <a:solidFill>
                  <a:srgbClr val="C00000"/>
                </a:solidFill>
                <a:latin typeface="Arial"/>
                <a:cs typeface="Arial"/>
              </a:rPr>
              <a:t>КАК РАСЦЕНИТЬ ПОДПУНКТ А ПУНКТА 4 ПП 1380?</a:t>
            </a:r>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B050"/>
                </a:solidFill>
                <a:latin typeface="Times New Roman"/>
                <a:cs typeface="Times New Roman"/>
              </a:rPr>
              <a:t>                    </a:t>
            </a:r>
          </a:p>
          <a:p>
            <a:pPr marL="12700"/>
            <a:endParaRPr lang="ru-RU" b="1" spc="-5" dirty="0" smtClean="0">
              <a:solidFill>
                <a:srgbClr val="0070C0"/>
              </a:solidFill>
              <a:latin typeface="Times New Roman"/>
              <a:cs typeface="Times New Roman"/>
            </a:endParaRPr>
          </a:p>
          <a:p>
            <a:pPr marL="12700"/>
            <a:r>
              <a:rPr lang="ru-RU" b="1" spc="-5" dirty="0" smtClean="0">
                <a:solidFill>
                  <a:srgbClr val="C00000"/>
                </a:solidFill>
                <a:latin typeface="Times New Roman"/>
                <a:cs typeface="Times New Roman"/>
              </a:rPr>
              <a:t> </a:t>
            </a:r>
            <a:r>
              <a:rPr lang="ru-RU" b="1" spc="-5" dirty="0" smtClean="0">
                <a:solidFill>
                  <a:srgbClr val="002060"/>
                </a:solidFill>
                <a:latin typeface="Times New Roman"/>
                <a:cs typeface="Times New Roman"/>
              </a:rPr>
              <a:t>ЕСЛИ ПОСТАНОВЛЕНИЕ ПРАВИТЕЛЬСТВА РФ № 1380 </a:t>
            </a:r>
          </a:p>
          <a:p>
            <a:pPr marL="12700"/>
            <a:r>
              <a:rPr lang="ru-RU" b="1" spc="-5" dirty="0" smtClean="0">
                <a:solidFill>
                  <a:srgbClr val="002060"/>
                </a:solidFill>
                <a:latin typeface="Times New Roman"/>
                <a:cs typeface="Times New Roman"/>
              </a:rPr>
              <a:t>ПРОЧИТАТЬ БУКВАЛЬНО, ТО МОЖЕТ СЛОЖИТЬСЯ ВПЕЧАТЛЕНИЕ, ЧТО</a:t>
            </a:r>
          </a:p>
          <a:p>
            <a:pPr marL="12700"/>
            <a:r>
              <a:rPr lang="ru-RU" b="1" spc="-5" dirty="0" smtClean="0">
                <a:solidFill>
                  <a:srgbClr val="002060"/>
                </a:solidFill>
                <a:latin typeface="Times New Roman"/>
                <a:cs typeface="Times New Roman"/>
              </a:rPr>
              <a:t> ПРИ НАЛИЧИИ РЕШЕНИЯ ВРАЧЕБНОЙ КОМИССИИ В СЛУЧАЕ ИНДИВИДУАЛЬНОЙ НЕПЕРЕНОСИМОСТИ ЛП ИЛИ ПО ЖИЗНЕННЫМ ПОКАЗАНИЯМ МОЖНО ПРОВЕСТИ ЭЛЕКТРОННЫЙ АУКЦИОН НА ПОСТАВКУ ПРЕПАРАТА С КОНКРЕТНЫМ ТОРГОВЫМ НАИМЕНОВАНИЕМ</a:t>
            </a:r>
            <a:endParaRPr lang="ru-RU" b="1" spc="-5" dirty="0">
              <a:solidFill>
                <a:srgbClr val="002060"/>
              </a:solidFill>
              <a:latin typeface="Times New Roman"/>
              <a:cs typeface="Times New Roman"/>
            </a:endParaRPr>
          </a:p>
          <a:p>
            <a:pPr marL="12700"/>
            <a:endParaRPr sz="2000" b="1" dirty="0">
              <a:solidFill>
                <a:srgbClr val="C00000"/>
              </a:solidFill>
              <a:latin typeface="Times New Roman"/>
              <a:cs typeface="Times New Roman"/>
            </a:endParaRPr>
          </a:p>
        </p:txBody>
      </p:sp>
    </p:spTree>
    <p:extLst>
      <p:ext uri="{BB962C8B-B14F-4D97-AF65-F5344CB8AC3E}">
        <p14:creationId xmlns:p14="http://schemas.microsoft.com/office/powerpoint/2010/main" val="25178934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4185761"/>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2000" b="1" spc="-5" dirty="0" smtClean="0">
                <a:solidFill>
                  <a:srgbClr val="0070C0"/>
                </a:solidFill>
                <a:latin typeface="Times New Roman"/>
                <a:cs typeface="Times New Roman"/>
              </a:rPr>
              <a:t>                           </a:t>
            </a:r>
            <a:r>
              <a:rPr lang="ru-RU" sz="2000" b="1" spc="-5" dirty="0" smtClean="0">
                <a:solidFill>
                  <a:srgbClr val="C00000"/>
                </a:solidFill>
                <a:latin typeface="Times New Roman"/>
                <a:cs typeface="Times New Roman"/>
              </a:rPr>
              <a:t>Что указывать в документации можно, но не всегда?</a:t>
            </a:r>
          </a:p>
          <a:p>
            <a:pPr marL="12700"/>
            <a:endParaRPr lang="ru-RU" sz="2000" b="1" spc="-5" dirty="0">
              <a:solidFill>
                <a:srgbClr val="C00000"/>
              </a:solidFill>
              <a:latin typeface="Times New Roman"/>
              <a:cs typeface="Times New Roman"/>
            </a:endParaRPr>
          </a:p>
          <a:p>
            <a:pPr marL="469900" indent="-457200">
              <a:buAutoNum type="arabicPeriod"/>
            </a:pPr>
            <a:r>
              <a:rPr lang="ru-RU" sz="2000" b="1" spc="-5" dirty="0" smtClean="0">
                <a:latin typeface="Times New Roman"/>
                <a:cs typeface="Times New Roman"/>
              </a:rPr>
              <a:t>КОНКРЕТНОЕ ТОРГОВОЕ НАИМЕНОВАНИЕ ЛП (ПО РЕШЕНИЮ ВРАЧЕБНОЙ КОМИССИИ);</a:t>
            </a:r>
          </a:p>
          <a:p>
            <a:pPr marL="12700"/>
            <a:endParaRPr lang="ru-RU" sz="2000" b="1" spc="-5" dirty="0">
              <a:latin typeface="Times New Roman"/>
              <a:cs typeface="Times New Roman"/>
            </a:endParaRPr>
          </a:p>
          <a:p>
            <a:pPr marL="469900" indent="-457200">
              <a:buAutoNum type="arabicPeriod" startAt="2"/>
            </a:pPr>
            <a:r>
              <a:rPr lang="ru-RU" sz="2000" b="1" spc="-5" dirty="0" smtClean="0">
                <a:latin typeface="Times New Roman"/>
                <a:cs typeface="Times New Roman"/>
              </a:rPr>
              <a:t>ВОЗРАСТ РЕБЕНКА ( В ПЕДИАТРИЧЕСКОЙ ПРАКТИКЕ)</a:t>
            </a:r>
          </a:p>
          <a:p>
            <a:pPr marL="469900" indent="-457200">
              <a:buAutoNum type="arabicPeriod" startAt="2"/>
            </a:pPr>
            <a:endParaRPr lang="ru-RU" sz="2000" b="1" spc="-5" dirty="0">
              <a:latin typeface="Times New Roman"/>
              <a:cs typeface="Times New Roman"/>
            </a:endParaRPr>
          </a:p>
          <a:p>
            <a:pPr marL="12700"/>
            <a:r>
              <a:rPr lang="ru-RU" sz="2000" b="1" spc="-5" dirty="0" smtClean="0">
                <a:latin typeface="Times New Roman"/>
                <a:cs typeface="Times New Roman"/>
              </a:rPr>
              <a:t>3.    ПУТЬ ВВЕДЕНИЯ ( ДЛЯ ИНЬЕКЦИЙ ИЛИ ДЛЯ ИНФУЗИЙ)</a:t>
            </a:r>
          </a:p>
          <a:p>
            <a:pPr marL="12700"/>
            <a:endParaRPr lang="ru-RU" spc="-5" dirty="0" smtClean="0">
              <a:latin typeface="Times New Roman"/>
              <a:cs typeface="Times New Roman"/>
            </a:endParaRPr>
          </a:p>
          <a:p>
            <a:pPr marL="12700"/>
            <a:endParaRPr lang="ru-RU" b="1" spc="-5" dirty="0">
              <a:solidFill>
                <a:prstClr val="black"/>
              </a:solidFill>
              <a:latin typeface="Times New Roman"/>
              <a:cs typeface="Times New Roman"/>
            </a:endParaRPr>
          </a:p>
          <a:p>
            <a:pPr marL="12700"/>
            <a:endParaRPr lang="ru-RU" b="1" spc="-5" dirty="0">
              <a:solidFill>
                <a:srgbClr val="C00000"/>
              </a:solidFill>
              <a:latin typeface="Times New Roman"/>
              <a:cs typeface="Times New Roman"/>
            </a:endParaRPr>
          </a:p>
          <a:p>
            <a:pPr marL="12700"/>
            <a:endParaRPr lang="ru-RU" spc="-5" dirty="0">
              <a:solidFill>
                <a:prstClr val="black"/>
              </a:solidFill>
              <a:latin typeface="Times New Roman"/>
              <a:cs typeface="Times New Roman"/>
            </a:endParaRPr>
          </a:p>
        </p:txBody>
      </p:sp>
    </p:spTree>
    <p:extLst>
      <p:ext uri="{BB962C8B-B14F-4D97-AF65-F5344CB8AC3E}">
        <p14:creationId xmlns:p14="http://schemas.microsoft.com/office/powerpoint/2010/main" val="16319611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6093976"/>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70C0"/>
                </a:solidFill>
                <a:latin typeface="Times New Roman"/>
                <a:cs typeface="Times New Roman"/>
              </a:rPr>
              <a:t>                                                                </a:t>
            </a:r>
            <a:r>
              <a:rPr lang="ru-RU" sz="1400" b="1" spc="-5" dirty="0" smtClean="0">
                <a:solidFill>
                  <a:srgbClr val="C00000"/>
                </a:solidFill>
                <a:latin typeface="Times New Roman"/>
                <a:cs typeface="Times New Roman"/>
              </a:rPr>
              <a:t>ЗАПРЕТЫ НА УКАЗАНИЕ В ДОКУМЕНТАЦИИ:</a:t>
            </a:r>
          </a:p>
          <a:p>
            <a:pPr marL="12700"/>
            <a:endParaRPr lang="ru-RU" spc="-5" dirty="0" smtClean="0">
              <a:solidFill>
                <a:prstClr val="black"/>
              </a:solidFill>
              <a:latin typeface="Times New Roman"/>
              <a:cs typeface="Times New Roman"/>
            </a:endParaRPr>
          </a:p>
          <a:p>
            <a:pPr marL="12700"/>
            <a:r>
              <a:rPr lang="ru-RU" b="1" spc="-5" dirty="0" smtClean="0">
                <a:latin typeface="Times New Roman"/>
                <a:cs typeface="Times New Roman"/>
              </a:rPr>
              <a:t>     1.ЭКВИВАЛЕНТЫ ПО ДОЗИРОВКЕ, ЕСЛИ ВОЗНИКАЕТ НЕОБХОДИМОСТЬ </a:t>
            </a:r>
          </a:p>
          <a:p>
            <a:pPr marL="12700"/>
            <a:r>
              <a:rPr lang="ru-RU" b="1" spc="-5" dirty="0">
                <a:latin typeface="Times New Roman"/>
                <a:cs typeface="Times New Roman"/>
              </a:rPr>
              <a:t> </a:t>
            </a:r>
            <a:r>
              <a:rPr lang="ru-RU" b="1" spc="-5" dirty="0" smtClean="0">
                <a:latin typeface="Times New Roman"/>
                <a:cs typeface="Times New Roman"/>
              </a:rPr>
              <a:t>                           ДЕЛИТЬ ТВЕРДЫЕ ЛЕКАРСТВЕННЫЕ ФОРМЫ;</a:t>
            </a:r>
          </a:p>
          <a:p>
            <a:pPr marL="12700"/>
            <a:endParaRPr lang="ru-RU" b="1" spc="-5" dirty="0">
              <a:latin typeface="Times New Roman"/>
              <a:cs typeface="Times New Roman"/>
            </a:endParaRPr>
          </a:p>
          <a:p>
            <a:pPr marL="12700"/>
            <a:r>
              <a:rPr lang="ru-RU" b="1" spc="-5" dirty="0" smtClean="0">
                <a:latin typeface="Times New Roman"/>
                <a:cs typeface="Times New Roman"/>
              </a:rPr>
              <a:t>     2. ЕДИНИЦЫ ИЗМЕРЕНИЯ ДОЗИРОВКИ ЛЕКАРСТВА , КОГДА ИХ МОЖНО </a:t>
            </a:r>
          </a:p>
          <a:p>
            <a:pPr marL="12700"/>
            <a:r>
              <a:rPr lang="ru-RU" b="1" spc="-5" dirty="0">
                <a:latin typeface="Times New Roman"/>
                <a:cs typeface="Times New Roman"/>
              </a:rPr>
              <a:t> </a:t>
            </a:r>
            <a:r>
              <a:rPr lang="ru-RU" b="1" spc="-5" dirty="0" smtClean="0">
                <a:latin typeface="Times New Roman"/>
                <a:cs typeface="Times New Roman"/>
              </a:rPr>
              <a:t>         ПЕРЕВЕСТИ В ДРУГИЕ ЕДИНИЦЫ ИЗМЕРЕНИЯ;</a:t>
            </a:r>
          </a:p>
          <a:p>
            <a:pPr marL="12700"/>
            <a:endParaRPr lang="ru-RU" b="1" spc="-5" dirty="0">
              <a:latin typeface="Times New Roman"/>
              <a:cs typeface="Times New Roman"/>
            </a:endParaRPr>
          </a:p>
          <a:p>
            <a:pPr marL="12700"/>
            <a:r>
              <a:rPr lang="ru-RU" b="1" spc="-5" dirty="0" smtClean="0">
                <a:latin typeface="Times New Roman"/>
                <a:cs typeface="Times New Roman"/>
              </a:rPr>
              <a:t>      3. ОБЪЕМ НАПОЛНЕНИЯ ПЕРВИЧНОЙ УПАКОВКИ ( КРОМЕ РАСТВОРОВ</a:t>
            </a:r>
          </a:p>
          <a:p>
            <a:pPr marL="12700"/>
            <a:r>
              <a:rPr lang="ru-RU" b="1" spc="-5" dirty="0">
                <a:latin typeface="Times New Roman"/>
                <a:cs typeface="Times New Roman"/>
              </a:rPr>
              <a:t> </a:t>
            </a:r>
            <a:r>
              <a:rPr lang="ru-RU" b="1" spc="-5" dirty="0" smtClean="0">
                <a:latin typeface="Times New Roman"/>
                <a:cs typeface="Times New Roman"/>
              </a:rPr>
              <a:t>         ДЛЯ ИНФУЗИЙ);</a:t>
            </a:r>
          </a:p>
          <a:p>
            <a:pPr marL="12700"/>
            <a:r>
              <a:rPr lang="ru-RU" b="1" spc="-5" dirty="0">
                <a:latin typeface="Times New Roman"/>
                <a:cs typeface="Times New Roman"/>
              </a:rPr>
              <a:t> </a:t>
            </a:r>
            <a:r>
              <a:rPr lang="ru-RU" b="1" spc="-5" dirty="0" smtClean="0">
                <a:latin typeface="Times New Roman"/>
                <a:cs typeface="Times New Roman"/>
              </a:rPr>
              <a:t>      </a:t>
            </a:r>
          </a:p>
          <a:p>
            <a:pPr marL="12700"/>
            <a:r>
              <a:rPr lang="ru-RU" b="1" spc="-5" dirty="0">
                <a:latin typeface="Times New Roman"/>
                <a:cs typeface="Times New Roman"/>
              </a:rPr>
              <a:t> </a:t>
            </a:r>
            <a:r>
              <a:rPr lang="ru-RU" b="1" spc="-5" dirty="0" smtClean="0">
                <a:latin typeface="Times New Roman"/>
                <a:cs typeface="Times New Roman"/>
              </a:rPr>
              <a:t>      4. НАЛИЧИЕ ИЛИ ОТСУТСТВИЕ ВСПОМОГАТЕЛЬНЫХ ВЕЩЕСТВ;</a:t>
            </a:r>
          </a:p>
          <a:p>
            <a:pPr marL="12700"/>
            <a:endParaRPr lang="ru-RU" b="1" spc="-5" dirty="0">
              <a:latin typeface="Times New Roman"/>
              <a:cs typeface="Times New Roman"/>
            </a:endParaRPr>
          </a:p>
          <a:p>
            <a:pPr marL="12700"/>
            <a:r>
              <a:rPr lang="ru-RU" b="1" spc="-5" dirty="0" smtClean="0">
                <a:latin typeface="Times New Roman"/>
                <a:cs typeface="Times New Roman"/>
              </a:rPr>
              <a:t>        5. ТЕМПЕРАТУРУ, ПРИ КОТОРОЙ ХРАНЯТ ПРЕПАРАТЫ,  КОГДА ЕСТЬ </a:t>
            </a:r>
          </a:p>
          <a:p>
            <a:pPr marL="12700"/>
            <a:r>
              <a:rPr lang="ru-RU" b="1" spc="-5" dirty="0">
                <a:latin typeface="Times New Roman"/>
                <a:cs typeface="Times New Roman"/>
              </a:rPr>
              <a:t> </a:t>
            </a:r>
            <a:r>
              <a:rPr lang="ru-RU" b="1" spc="-5" dirty="0" smtClean="0">
                <a:latin typeface="Times New Roman"/>
                <a:cs typeface="Times New Roman"/>
              </a:rPr>
              <a:t>           АЛЬТЕРНАТИВНЫЙ РЕЖИМ ХРАНЕНИЯ</a:t>
            </a:r>
          </a:p>
          <a:p>
            <a:pPr marL="12700"/>
            <a:endParaRPr lang="ru-RU" b="1" spc="-5" dirty="0">
              <a:latin typeface="Times New Roman"/>
              <a:cs typeface="Times New Roman"/>
            </a:endParaRPr>
          </a:p>
          <a:p>
            <a:pPr marL="12700"/>
            <a:r>
              <a:rPr lang="ru-RU" b="1" spc="-5" dirty="0" smtClean="0">
                <a:latin typeface="Times New Roman"/>
                <a:cs typeface="Times New Roman"/>
              </a:rPr>
              <a:t>        6. ФОРМУ ПЕРВИЧНОЙ УПАКОВКИ;</a:t>
            </a:r>
            <a:endParaRPr lang="ru-RU" b="1" spc="-5" dirty="0">
              <a:latin typeface="Times New Roman"/>
              <a:cs typeface="Times New Roman"/>
            </a:endParaRPr>
          </a:p>
          <a:p>
            <a:pPr marL="12700"/>
            <a:r>
              <a:rPr lang="ru-RU" b="1" spc="-5" dirty="0" smtClean="0">
                <a:solidFill>
                  <a:srgbClr val="C00000"/>
                </a:solidFill>
                <a:latin typeface="Times New Roman"/>
                <a:cs typeface="Times New Roman"/>
              </a:rPr>
              <a:t>             * речь идет не о запрете указывать форму вообще, а о том, что она не должна быть безальтернативной. Такой позиции придерживается ФАС РФ</a:t>
            </a:r>
            <a:endParaRPr lang="ru-RU" b="1" spc="-5" dirty="0">
              <a:solidFill>
                <a:srgbClr val="C00000"/>
              </a:solidFill>
              <a:latin typeface="Times New Roman"/>
              <a:cs typeface="Times New Roman"/>
            </a:endParaRPr>
          </a:p>
          <a:p>
            <a:pPr marL="12700"/>
            <a:endParaRPr lang="ru-RU" spc="-5" dirty="0">
              <a:solidFill>
                <a:prstClr val="black"/>
              </a:solidFill>
              <a:latin typeface="Times New Roman"/>
              <a:cs typeface="Times New Roman"/>
            </a:endParaRPr>
          </a:p>
        </p:txBody>
      </p:sp>
    </p:spTree>
    <p:extLst>
      <p:ext uri="{BB962C8B-B14F-4D97-AF65-F5344CB8AC3E}">
        <p14:creationId xmlns:p14="http://schemas.microsoft.com/office/powerpoint/2010/main" val="35271339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4708981"/>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sz="1400" b="1" spc="-5" dirty="0" smtClean="0">
                <a:solidFill>
                  <a:srgbClr val="0070C0"/>
                </a:solidFill>
                <a:latin typeface="Times New Roman"/>
                <a:cs typeface="Times New Roman"/>
              </a:rPr>
              <a:t>                                                                </a:t>
            </a:r>
            <a:r>
              <a:rPr lang="ru-RU" sz="1400" b="1" spc="-5" dirty="0" smtClean="0">
                <a:solidFill>
                  <a:srgbClr val="C00000"/>
                </a:solidFill>
                <a:latin typeface="Times New Roman"/>
                <a:cs typeface="Times New Roman"/>
              </a:rPr>
              <a:t>ЗАПРЕТЫ НА УКАЗАНИЕ В ДОКУМЕНТАЦИИ:</a:t>
            </a:r>
          </a:p>
          <a:p>
            <a:pPr marL="12700"/>
            <a:endParaRPr lang="ru-RU" spc="-5" dirty="0" smtClean="0">
              <a:solidFill>
                <a:prstClr val="black"/>
              </a:solidFill>
              <a:latin typeface="Times New Roman"/>
              <a:cs typeface="Times New Roman"/>
            </a:endParaRPr>
          </a:p>
          <a:p>
            <a:pPr marL="12700"/>
            <a:r>
              <a:rPr lang="ru-RU" spc="-5" dirty="0" smtClean="0">
                <a:solidFill>
                  <a:prstClr val="black"/>
                </a:solidFill>
                <a:latin typeface="Times New Roman"/>
                <a:cs typeface="Times New Roman"/>
              </a:rPr>
              <a:t>     </a:t>
            </a:r>
          </a:p>
          <a:p>
            <a:pPr marL="12700"/>
            <a:endParaRPr lang="ru-RU" spc="-5" dirty="0">
              <a:solidFill>
                <a:prstClr val="black"/>
              </a:solidFill>
              <a:latin typeface="Times New Roman"/>
              <a:cs typeface="Times New Roman"/>
            </a:endParaRPr>
          </a:p>
          <a:p>
            <a:pPr marL="12700"/>
            <a:endParaRPr lang="ru-RU" spc="-5" dirty="0" smtClean="0">
              <a:solidFill>
                <a:prstClr val="black"/>
              </a:solidFill>
              <a:latin typeface="Times New Roman"/>
              <a:cs typeface="Times New Roman"/>
            </a:endParaRPr>
          </a:p>
          <a:p>
            <a:pPr marL="12700"/>
            <a:r>
              <a:rPr lang="ru-RU" spc="-5" dirty="0">
                <a:solidFill>
                  <a:prstClr val="black"/>
                </a:solidFill>
                <a:latin typeface="Times New Roman"/>
                <a:cs typeface="Times New Roman"/>
              </a:rPr>
              <a:t> </a:t>
            </a:r>
            <a:r>
              <a:rPr lang="ru-RU" spc="-5" dirty="0" smtClean="0">
                <a:solidFill>
                  <a:prstClr val="black"/>
                </a:solidFill>
                <a:latin typeface="Times New Roman"/>
                <a:cs typeface="Times New Roman"/>
              </a:rPr>
              <a:t>   7. </a:t>
            </a:r>
            <a:r>
              <a:rPr lang="ru-RU" b="1" spc="-5" dirty="0" smtClean="0">
                <a:solidFill>
                  <a:prstClr val="black"/>
                </a:solidFill>
                <a:latin typeface="Times New Roman"/>
                <a:cs typeface="Times New Roman"/>
              </a:rPr>
              <a:t>КОЛИЧЕСТВО ЕДИНИЦ ЛП ВО ВТОРИЧНОЙ УПАКОВКЕ И ТРЕБОВАНИЕ </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ПОСТАВИТЬ  КОЛИЧЕСТВО УПАКОВОК ВМЕСТО КОЛИЧЕСТВА</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ПРЕПАРАТА</a:t>
            </a: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8.  ТРЕБОВАНИЯ К ПОКАЗАТЕЛЯМ ФАРМАКОДИНАМИКИ И </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ФАРМАКИНЕТИКИ</a:t>
            </a:r>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ЛП;</a:t>
            </a: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9.   ВСЕ ХАРАКТЕРИСТИКИ ИЗ ИНСТРУКЦИИ ПО ПРИМЕНЕНИЮ ЛП,</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КОТОРЫЕ    ЗАТОЧЕНЫ ПОД КОНКРЕТНОГО ПРОИЗВОДИТЕЛЯ</a:t>
            </a:r>
            <a:endParaRPr lang="ru-RU" b="1" spc="-5" dirty="0">
              <a:solidFill>
                <a:srgbClr val="C00000"/>
              </a:solidFill>
              <a:latin typeface="Times New Roman"/>
              <a:cs typeface="Times New Roman"/>
            </a:endParaRPr>
          </a:p>
          <a:p>
            <a:pPr marL="12700"/>
            <a:endParaRPr lang="ru-RU" b="1" spc="-5" dirty="0">
              <a:solidFill>
                <a:prstClr val="black"/>
              </a:solidFill>
              <a:latin typeface="Times New Roman"/>
              <a:cs typeface="Times New Roman"/>
            </a:endParaRPr>
          </a:p>
        </p:txBody>
      </p:sp>
    </p:spTree>
    <p:extLst>
      <p:ext uri="{BB962C8B-B14F-4D97-AF65-F5344CB8AC3E}">
        <p14:creationId xmlns:p14="http://schemas.microsoft.com/office/powerpoint/2010/main" val="1471234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3108543"/>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b="1" spc="-5" dirty="0" smtClean="0">
                <a:solidFill>
                  <a:srgbClr val="C00000"/>
                </a:solidFill>
                <a:latin typeface="Times New Roman"/>
                <a:cs typeface="Times New Roman"/>
              </a:rPr>
              <a:t>                                         ЕСЛИ НЕЛЬЗЯ, НО ОЧЕНЬ ХОЧЕТСЯ , ТО МОЖНО…..</a:t>
            </a:r>
          </a:p>
          <a:p>
            <a:pPr marL="12700"/>
            <a:endParaRPr lang="ru-RU" spc="-5" dirty="0" smtClean="0">
              <a:solidFill>
                <a:prstClr val="black"/>
              </a:solidFill>
              <a:latin typeface="Times New Roman"/>
              <a:cs typeface="Times New Roman"/>
            </a:endParaRPr>
          </a:p>
          <a:p>
            <a:pPr marL="12700"/>
            <a:r>
              <a:rPr lang="ru-RU" spc="-5" dirty="0" smtClean="0">
                <a:solidFill>
                  <a:prstClr val="black"/>
                </a:solidFill>
                <a:latin typeface="Times New Roman"/>
                <a:cs typeface="Times New Roman"/>
              </a:rPr>
              <a:t>       </a:t>
            </a:r>
            <a:r>
              <a:rPr lang="ru-RU" b="1" spc="-5" dirty="0" smtClean="0">
                <a:solidFill>
                  <a:srgbClr val="002060"/>
                </a:solidFill>
                <a:latin typeface="Times New Roman"/>
                <a:cs typeface="Times New Roman"/>
              </a:rPr>
              <a:t>1. В ИСКЛЮЧИТЕЛЬНЫХ СЛУЧАЯХ……</a:t>
            </a:r>
          </a:p>
          <a:p>
            <a:pPr marL="12700"/>
            <a:r>
              <a:rPr lang="ru-RU" b="1" spc="-5" dirty="0">
                <a:solidFill>
                  <a:srgbClr val="002060"/>
                </a:solidFill>
                <a:latin typeface="Times New Roman"/>
                <a:cs typeface="Times New Roman"/>
              </a:rPr>
              <a:t> </a:t>
            </a:r>
            <a:r>
              <a:rPr lang="ru-RU" b="1" spc="-5" dirty="0" smtClean="0">
                <a:solidFill>
                  <a:srgbClr val="002060"/>
                </a:solidFill>
                <a:latin typeface="Times New Roman"/>
                <a:cs typeface="Times New Roman"/>
              </a:rPr>
              <a:t>      2. ПРИ ПРОФЕССИОНАЛЬНОМ ОБОСНОВАНИИ…..</a:t>
            </a:r>
          </a:p>
          <a:p>
            <a:pPr marL="12700"/>
            <a:r>
              <a:rPr lang="ru-RU" b="1" spc="-5" dirty="0">
                <a:solidFill>
                  <a:srgbClr val="002060"/>
                </a:solidFill>
                <a:latin typeface="Times New Roman"/>
                <a:cs typeface="Times New Roman"/>
              </a:rPr>
              <a:t> </a:t>
            </a:r>
            <a:r>
              <a:rPr lang="ru-RU" b="1" spc="-5" dirty="0" smtClean="0">
                <a:solidFill>
                  <a:srgbClr val="002060"/>
                </a:solidFill>
                <a:latin typeface="Times New Roman"/>
                <a:cs typeface="Times New Roman"/>
              </a:rPr>
              <a:t>      3. НЕТ ИНОЙ ВОЗМОЖНОСТИ ОПИСАТЬ ЗАКУПАЕМЫЙ</a:t>
            </a:r>
          </a:p>
          <a:p>
            <a:pPr marL="12700"/>
            <a:r>
              <a:rPr lang="ru-RU" b="1" spc="-5" dirty="0">
                <a:solidFill>
                  <a:srgbClr val="002060"/>
                </a:solidFill>
                <a:latin typeface="Times New Roman"/>
                <a:cs typeface="Times New Roman"/>
              </a:rPr>
              <a:t> </a:t>
            </a:r>
            <a:r>
              <a:rPr lang="ru-RU" b="1" spc="-5" dirty="0" smtClean="0">
                <a:solidFill>
                  <a:srgbClr val="002060"/>
                </a:solidFill>
                <a:latin typeface="Times New Roman"/>
                <a:cs typeface="Times New Roman"/>
              </a:rPr>
              <a:t>          ЛЕКАРСТВЕННЫЙ ПРЕПАРАТ</a:t>
            </a:r>
            <a:endParaRPr lang="ru-RU" b="1" spc="-5" dirty="0">
              <a:solidFill>
                <a:srgbClr val="002060"/>
              </a:solidFill>
              <a:latin typeface="Times New Roman"/>
              <a:cs typeface="Times New Roman"/>
            </a:endParaRP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a:t>
            </a:r>
            <a:endParaRPr lang="ru-RU" b="1" spc="-5" dirty="0">
              <a:solidFill>
                <a:srgbClr val="C00000"/>
              </a:solidFill>
              <a:latin typeface="Times New Roman"/>
              <a:cs typeface="Times New Roman"/>
            </a:endParaRPr>
          </a:p>
          <a:p>
            <a:pPr marL="12700"/>
            <a:endParaRPr lang="ru-RU" b="1" spc="-5" dirty="0">
              <a:solidFill>
                <a:prstClr val="black"/>
              </a:solidFill>
              <a:latin typeface="Times New Roman"/>
              <a:cs typeface="Times New Roman"/>
            </a:endParaRPr>
          </a:p>
        </p:txBody>
      </p:sp>
    </p:spTree>
    <p:extLst>
      <p:ext uri="{BB962C8B-B14F-4D97-AF65-F5344CB8AC3E}">
        <p14:creationId xmlns:p14="http://schemas.microsoft.com/office/powerpoint/2010/main" val="10577152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3385542"/>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b="1" spc="-5" dirty="0" smtClean="0">
                <a:solidFill>
                  <a:srgbClr val="C00000"/>
                </a:solidFill>
                <a:latin typeface="Times New Roman"/>
                <a:cs typeface="Times New Roman"/>
              </a:rPr>
              <a:t>                                         ОБЪЕМ НАПОЛНЕНИЯ ПЕРВИЧНОЙ УПАКОВКИ</a:t>
            </a:r>
          </a:p>
          <a:p>
            <a:pPr marL="12700"/>
            <a:endParaRPr lang="ru-RU" b="1" spc="-5" dirty="0">
              <a:solidFill>
                <a:srgbClr val="C00000"/>
              </a:solidFill>
              <a:latin typeface="Times New Roman"/>
              <a:cs typeface="Times New Roman"/>
            </a:endParaRPr>
          </a:p>
          <a:p>
            <a:pPr marL="12700"/>
            <a:r>
              <a:rPr lang="ru-RU" b="1" spc="-5" dirty="0" smtClean="0">
                <a:latin typeface="Times New Roman"/>
                <a:cs typeface="Times New Roman"/>
              </a:rPr>
              <a:t>При описании объекта закупки возможно указание объема наполнения первичной упаковки. При этом в документации должно быть обоснование необходимости указания таких характеристик</a:t>
            </a:r>
          </a:p>
          <a:p>
            <a:pPr marL="12700"/>
            <a:endParaRPr lang="ru-RU" b="1" spc="-5" dirty="0">
              <a:latin typeface="Times New Roman"/>
              <a:cs typeface="Times New Roman"/>
            </a:endParaRPr>
          </a:p>
          <a:p>
            <a:pPr marL="12700"/>
            <a:endParaRPr lang="ru-RU" b="1" spc="-5" dirty="0" smtClean="0">
              <a:latin typeface="Times New Roman"/>
              <a:cs typeface="Times New Roman"/>
            </a:endParaRPr>
          </a:p>
          <a:p>
            <a:pPr marL="12700"/>
            <a:r>
              <a:rPr lang="ru-RU" b="1" spc="-5" dirty="0">
                <a:latin typeface="Times New Roman"/>
                <a:cs typeface="Times New Roman"/>
              </a:rPr>
              <a:t> </a:t>
            </a:r>
            <a:r>
              <a:rPr lang="ru-RU" b="1" spc="-5" dirty="0" smtClean="0">
                <a:latin typeface="Times New Roman"/>
                <a:cs typeface="Times New Roman"/>
              </a:rPr>
              <a:t>                                    </a:t>
            </a:r>
            <a:r>
              <a:rPr lang="ru-RU" b="1" spc="-5" dirty="0" smtClean="0">
                <a:solidFill>
                  <a:srgbClr val="C00000"/>
                </a:solidFill>
                <a:latin typeface="Times New Roman"/>
                <a:cs typeface="Times New Roman"/>
              </a:rPr>
              <a:t>ПИСЬМО МЗ ОТ 14 ФЕВРАЛЯ 2018 ГОДА № 418</a:t>
            </a:r>
            <a:r>
              <a:rPr lang="en-US" b="1" spc="-5" dirty="0" smtClean="0">
                <a:solidFill>
                  <a:srgbClr val="C00000"/>
                </a:solidFill>
                <a:latin typeface="Times New Roman"/>
                <a:cs typeface="Times New Roman"/>
              </a:rPr>
              <a:t>/25-5</a:t>
            </a:r>
            <a:endParaRPr lang="ru-RU" b="1" spc="-5" dirty="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  </a:t>
            </a:r>
            <a:endParaRPr lang="ru-RU" b="1" spc="-5" dirty="0">
              <a:solidFill>
                <a:srgbClr val="C00000"/>
              </a:solidFill>
              <a:latin typeface="Times New Roman"/>
              <a:cs typeface="Times New Roman"/>
            </a:endParaRPr>
          </a:p>
          <a:p>
            <a:pPr marL="12700"/>
            <a:endParaRPr lang="ru-RU" b="1" spc="-5" dirty="0">
              <a:solidFill>
                <a:prstClr val="black"/>
              </a:solidFill>
              <a:latin typeface="Times New Roman"/>
              <a:cs typeface="Times New Roman"/>
            </a:endParaRPr>
          </a:p>
        </p:txBody>
      </p:sp>
    </p:spTree>
    <p:extLst>
      <p:ext uri="{BB962C8B-B14F-4D97-AF65-F5344CB8AC3E}">
        <p14:creationId xmlns:p14="http://schemas.microsoft.com/office/powerpoint/2010/main" val="5115247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5601533"/>
          </a:xfrm>
          <a:prstGeom prst="rect">
            <a:avLst/>
          </a:prstGeom>
        </p:spPr>
        <p:txBody>
          <a:bodyPr vert="horz" wrap="square" lIns="0" tIns="0" rIns="0" bIns="0" rtlCol="0">
            <a:spAutoFit/>
          </a:bodyPr>
          <a:lstStyle/>
          <a:p>
            <a:pPr marL="3328670"/>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b="1" spc="-5" dirty="0" smtClean="0">
                <a:solidFill>
                  <a:srgbClr val="C00000"/>
                </a:solidFill>
                <a:latin typeface="Times New Roman"/>
                <a:cs typeface="Times New Roman"/>
              </a:rPr>
              <a:t>                                         ТАКЖЕ В ДОКУМЕНТАЦИИ О ЗАКУПКЕ МОЖЕТ БЫТЬ УСТАНОВЛЕНО ТРЕБОВАНИЕ О ПОСТАВКЕ ЦЕЛОГО КОЛИЧЕСТВА УПАКОВОК</a:t>
            </a:r>
          </a:p>
          <a:p>
            <a:pPr marL="12700"/>
            <a:endParaRPr lang="ru-RU" b="1" spc="-5" dirty="0">
              <a:solidFill>
                <a:srgbClr val="C00000"/>
              </a:solidFill>
              <a:latin typeface="Times New Roman"/>
              <a:cs typeface="Times New Roman"/>
            </a:endParaRPr>
          </a:p>
          <a:p>
            <a:pPr marL="12700"/>
            <a:r>
              <a:rPr lang="ru-RU" b="1" spc="-5" dirty="0" smtClean="0">
                <a:solidFill>
                  <a:srgbClr val="C00000"/>
                </a:solidFill>
                <a:latin typeface="Times New Roman"/>
                <a:cs typeface="Times New Roman"/>
              </a:rPr>
              <a:t>ОСНОВАНИЕ:  ПУНКТ 5.4 ТИПОВОГО КОНТРАКТА НА ПОСТАВКУ ЛЕКАРСТВЕННЫХ ПРЕПАРАТОВ ДЛЯ МЕДИЦИНСКОГО ПРИМЕНЕНИЯ</a:t>
            </a:r>
          </a:p>
          <a:p>
            <a:pPr marL="12700"/>
            <a:r>
              <a:rPr lang="ru-RU" b="1" spc="-5" dirty="0" smtClean="0">
                <a:solidFill>
                  <a:srgbClr val="C00000"/>
                </a:solidFill>
                <a:latin typeface="Times New Roman"/>
                <a:cs typeface="Times New Roman"/>
              </a:rPr>
              <a:t>РАЗДЕЛ 5 «ПОСТАВКА ТОВАРА»</a:t>
            </a:r>
          </a:p>
          <a:p>
            <a:pPr marL="12700"/>
            <a:endParaRPr lang="ru-RU" b="1" spc="-5" dirty="0">
              <a:solidFill>
                <a:srgbClr val="C00000"/>
              </a:solidFill>
              <a:latin typeface="Times New Roman"/>
              <a:cs typeface="Times New Roman"/>
            </a:endParaRPr>
          </a:p>
          <a:p>
            <a:pPr marL="12700" algn="just"/>
            <a:r>
              <a:rPr lang="ru-RU" b="1" spc="-5" dirty="0" smtClean="0">
                <a:solidFill>
                  <a:srgbClr val="002060"/>
                </a:solidFill>
                <a:latin typeface="Times New Roman"/>
                <a:cs typeface="Times New Roman"/>
              </a:rPr>
              <a:t>« ПОСТАВКА ТОВАРА ОСУЩЕСТВЛЯЕТСЯ В ЦЕЛЫХ УПАКОВКАХ В СООТВЕТСТВИИ С ФЗ-61 «ОБ ОБРАЩЕНИИ ЛЕКАРСТВЕННЫХ СРЕДСТВ».</a:t>
            </a:r>
          </a:p>
          <a:p>
            <a:pPr marL="12700" algn="just"/>
            <a:r>
              <a:rPr lang="ru-RU" b="1" spc="-5" dirty="0" smtClean="0">
                <a:solidFill>
                  <a:srgbClr val="002060"/>
                </a:solidFill>
                <a:latin typeface="Times New Roman"/>
                <a:cs typeface="Times New Roman"/>
              </a:rPr>
              <a:t>ПРИ ЭТОМ , ЕСЛИ КОЛИЧЕСТВО ТОВАРА ,ПОСТАВЛЯЕМОГО ЗАКАЗЧИКУ  ВО ВТОРИЧНОЙ УПАКОВКЕ , ПРЕВЫШАЕТ КОЛИЧЕСТВО ТОВАРА, УКАЗАННОГО В ОТГРУЗОЧНОЙ РАЗНАРЯДКЕ,ТО ПОСТАВКА ТОВАРА СВЕРХ КОЛИЧЕСТВА ПРОИЗВОДИТСЯ ЗА СЧЕТ ПОСТАВЩИКА</a:t>
            </a:r>
            <a:r>
              <a:rPr lang="ru-RU" b="1" spc="-5" dirty="0" smtClean="0">
                <a:solidFill>
                  <a:srgbClr val="C00000"/>
                </a:solidFill>
                <a:latin typeface="Times New Roman"/>
                <a:cs typeface="Times New Roman"/>
              </a:rPr>
              <a:t>"</a:t>
            </a:r>
            <a:endParaRPr lang="ru-RU" spc="-5" dirty="0" smtClean="0">
              <a:solidFill>
                <a:prstClr val="black"/>
              </a:solidFill>
              <a:latin typeface="Times New Roman"/>
              <a:cs typeface="Times New Roman"/>
            </a:endParaRPr>
          </a:p>
          <a:p>
            <a:pPr marL="12700"/>
            <a:r>
              <a:rPr lang="ru-RU" spc="-5" dirty="0" smtClean="0">
                <a:solidFill>
                  <a:prstClr val="black"/>
                </a:solidFill>
                <a:latin typeface="Times New Roman"/>
                <a:cs typeface="Times New Roman"/>
              </a:rPr>
              <a:t>       </a:t>
            </a:r>
            <a:endParaRPr lang="ru-RU" b="1" spc="-5" dirty="0" smtClean="0">
              <a:solidFill>
                <a:srgbClr val="002060"/>
              </a:solidFill>
              <a:latin typeface="Times New Roman"/>
              <a:cs typeface="Times New Roman"/>
            </a:endParaRP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a:t>
            </a:r>
            <a:endParaRPr lang="ru-RU" b="1" spc="-5" dirty="0">
              <a:solidFill>
                <a:srgbClr val="C00000"/>
              </a:solidFill>
              <a:latin typeface="Times New Roman"/>
              <a:cs typeface="Times New Roman"/>
            </a:endParaRPr>
          </a:p>
          <a:p>
            <a:pPr marL="12700"/>
            <a:endParaRPr lang="ru-RU" b="1" spc="-5" dirty="0">
              <a:solidFill>
                <a:prstClr val="black"/>
              </a:solidFill>
              <a:latin typeface="Times New Roman"/>
              <a:cs typeface="Times New Roman"/>
            </a:endParaRPr>
          </a:p>
        </p:txBody>
      </p:sp>
    </p:spTree>
    <p:extLst>
      <p:ext uri="{BB962C8B-B14F-4D97-AF65-F5344CB8AC3E}">
        <p14:creationId xmlns:p14="http://schemas.microsoft.com/office/powerpoint/2010/main" val="24076164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smtClean="0">
                <a:solidFill>
                  <a:srgbClr val="E2465A"/>
                </a:solidFill>
                <a:latin typeface="Arial"/>
                <a:cs typeface="Arial"/>
              </a:rPr>
              <a:t>НОВОЕ В </a:t>
            </a:r>
            <a:r>
              <a:rPr dirty="0" smtClean="0">
                <a:solidFill>
                  <a:srgbClr val="E2465A"/>
                </a:solidFill>
                <a:latin typeface="Arial"/>
                <a:cs typeface="Arial"/>
              </a:rPr>
              <a:t>ЗАКОНОДАТЕЛЬНО</a:t>
            </a:r>
            <a:r>
              <a:rPr lang="ru-RU" dirty="0" smtClean="0">
                <a:solidFill>
                  <a:srgbClr val="E2465A"/>
                </a:solidFill>
                <a:latin typeface="Arial"/>
                <a:cs typeface="Arial"/>
              </a:rPr>
              <a:t>М</a:t>
            </a:r>
            <a:r>
              <a:rPr dirty="0" smtClean="0">
                <a:solidFill>
                  <a:srgbClr val="E2465A"/>
                </a:solidFill>
                <a:latin typeface="Arial"/>
                <a:cs typeface="Arial"/>
              </a:rPr>
              <a:t> РЕГУЛИРОВАНИ</a:t>
            </a:r>
            <a:r>
              <a:rPr spc="-65" dirty="0" smtClean="0">
                <a:solidFill>
                  <a:srgbClr val="E2465A"/>
                </a:solidFill>
                <a:latin typeface="Arial"/>
                <a:cs typeface="Arial"/>
              </a:rPr>
              <a:t> </a:t>
            </a:r>
            <a:r>
              <a:rPr dirty="0" smtClean="0">
                <a:solidFill>
                  <a:srgbClr val="E2465A"/>
                </a:solidFill>
                <a:latin typeface="Arial"/>
                <a:cs typeface="Arial"/>
              </a:rPr>
              <a:t>ЗАКУПОК  </a:t>
            </a:r>
            <a:r>
              <a:rPr dirty="0">
                <a:solidFill>
                  <a:srgbClr val="E2465A"/>
                </a:solidFill>
                <a:latin typeface="Arial"/>
                <a:cs typeface="Arial"/>
              </a:rPr>
              <a:t>ЛЕКАРСТВЕННЫХ</a:t>
            </a:r>
            <a:r>
              <a:rPr spc="-55" dirty="0">
                <a:solidFill>
                  <a:srgbClr val="E2465A"/>
                </a:solidFill>
                <a:latin typeface="Arial"/>
                <a:cs typeface="Arial"/>
              </a:rPr>
              <a:t> </a:t>
            </a:r>
            <a:r>
              <a:rPr dirty="0">
                <a:solidFill>
                  <a:srgbClr val="E2465A"/>
                </a:solidFill>
                <a:latin typeface="Arial"/>
                <a:cs typeface="Arial"/>
              </a:rPr>
              <a:t>ПРЕПАРАТОВ</a:t>
            </a:r>
          </a:p>
        </p:txBody>
      </p:sp>
      <p:sp>
        <p:nvSpPr>
          <p:cNvPr id="5" name="object 5"/>
          <p:cNvSpPr txBox="1"/>
          <p:nvPr/>
        </p:nvSpPr>
        <p:spPr>
          <a:xfrm>
            <a:off x="520700" y="1593850"/>
            <a:ext cx="8114665" cy="3023905"/>
          </a:xfrm>
          <a:prstGeom prst="rect">
            <a:avLst/>
          </a:prstGeom>
        </p:spPr>
        <p:txBody>
          <a:bodyPr vert="horz" wrap="square" lIns="0" tIns="0" rIns="0" bIns="0" rtlCol="0">
            <a:spAutoFit/>
          </a:bodyPr>
          <a:lstStyle/>
          <a:p>
            <a:pPr marL="12700"/>
            <a:r>
              <a:rPr sz="1600" spc="-5" dirty="0">
                <a:solidFill>
                  <a:prstClr val="black"/>
                </a:solidFill>
                <a:latin typeface="Times New Roman"/>
                <a:cs typeface="Times New Roman"/>
              </a:rPr>
              <a:t>-</a:t>
            </a:r>
            <a:endParaRPr sz="1600" dirty="0">
              <a:solidFill>
                <a:prstClr val="black"/>
              </a:solidFill>
              <a:latin typeface="Times New Roman"/>
              <a:cs typeface="Times New Roman"/>
            </a:endParaRPr>
          </a:p>
          <a:p>
            <a:pPr>
              <a:spcBef>
                <a:spcPts val="15"/>
              </a:spcBef>
            </a:pPr>
            <a:endParaRPr sz="1650" dirty="0">
              <a:solidFill>
                <a:prstClr val="black"/>
              </a:solidFill>
              <a:latin typeface="Times New Roman"/>
              <a:cs typeface="Times New Roman"/>
            </a:endParaRPr>
          </a:p>
          <a:p>
            <a:pPr marL="12700">
              <a:lnSpc>
                <a:spcPct val="100000"/>
              </a:lnSpc>
            </a:pPr>
            <a:r>
              <a:rPr lang="ru-RU" b="1" spc="-5" dirty="0" smtClean="0">
                <a:solidFill>
                  <a:srgbClr val="C00000"/>
                </a:solidFill>
                <a:latin typeface="Times New Roman"/>
                <a:cs typeface="Times New Roman"/>
              </a:rPr>
              <a:t> </a:t>
            </a:r>
            <a:r>
              <a:rPr lang="ru-RU" b="1" spc="-5" dirty="0" smtClean="0">
                <a:solidFill>
                  <a:srgbClr val="0070C0"/>
                </a:solidFill>
                <a:latin typeface="Times New Roman"/>
                <a:cs typeface="Times New Roman"/>
              </a:rPr>
              <a:t>Распоряжение </a:t>
            </a:r>
            <a:r>
              <a:rPr lang="ru-RU" b="1" dirty="0" smtClean="0">
                <a:solidFill>
                  <a:srgbClr val="0070C0"/>
                </a:solidFill>
                <a:latin typeface="Times New Roman"/>
                <a:cs typeface="Times New Roman"/>
              </a:rPr>
              <a:t>Правительства </a:t>
            </a:r>
            <a:r>
              <a:rPr lang="ru-RU" b="1" spc="-20" dirty="0" smtClean="0">
                <a:solidFill>
                  <a:srgbClr val="0070C0"/>
                </a:solidFill>
                <a:latin typeface="Times New Roman"/>
                <a:cs typeface="Times New Roman"/>
              </a:rPr>
              <a:t>РФ </a:t>
            </a:r>
            <a:r>
              <a:rPr lang="ru-RU" b="1" spc="-10" dirty="0" smtClean="0">
                <a:solidFill>
                  <a:srgbClr val="0070C0"/>
                </a:solidFill>
                <a:latin typeface="Times New Roman"/>
                <a:cs typeface="Times New Roman"/>
              </a:rPr>
              <a:t>от </a:t>
            </a:r>
            <a:r>
              <a:rPr lang="ru-RU" b="1" dirty="0" smtClean="0">
                <a:solidFill>
                  <a:srgbClr val="0070C0"/>
                </a:solidFill>
                <a:latin typeface="Times New Roman"/>
                <a:cs typeface="Times New Roman"/>
              </a:rPr>
              <a:t>23 </a:t>
            </a:r>
            <a:r>
              <a:rPr lang="ru-RU" b="1" spc="-5" dirty="0" smtClean="0">
                <a:solidFill>
                  <a:srgbClr val="0070C0"/>
                </a:solidFill>
                <a:latin typeface="Times New Roman"/>
                <a:cs typeface="Times New Roman"/>
              </a:rPr>
              <a:t>октября </a:t>
            </a:r>
            <a:r>
              <a:rPr lang="ru-RU" b="1" dirty="0" smtClean="0">
                <a:solidFill>
                  <a:srgbClr val="0070C0"/>
                </a:solidFill>
                <a:latin typeface="Times New Roman"/>
                <a:cs typeface="Times New Roman"/>
              </a:rPr>
              <a:t>2017 </a:t>
            </a:r>
            <a:r>
              <a:rPr lang="ru-RU" b="1" spc="-30" dirty="0" smtClean="0">
                <a:solidFill>
                  <a:srgbClr val="0070C0"/>
                </a:solidFill>
                <a:latin typeface="Times New Roman"/>
                <a:cs typeface="Times New Roman"/>
              </a:rPr>
              <a:t>года </a:t>
            </a:r>
            <a:r>
              <a:rPr lang="ru-RU" b="1" dirty="0" smtClean="0">
                <a:solidFill>
                  <a:srgbClr val="0070C0"/>
                </a:solidFill>
                <a:latin typeface="Times New Roman"/>
                <a:cs typeface="Times New Roman"/>
              </a:rPr>
              <a:t>№</a:t>
            </a:r>
            <a:r>
              <a:rPr lang="ru-RU" b="1" spc="-15" dirty="0" smtClean="0">
                <a:solidFill>
                  <a:srgbClr val="0070C0"/>
                </a:solidFill>
                <a:latin typeface="Times New Roman"/>
                <a:cs typeface="Times New Roman"/>
              </a:rPr>
              <a:t> </a:t>
            </a:r>
            <a:r>
              <a:rPr lang="ru-RU" b="1" spc="5" dirty="0" smtClean="0">
                <a:solidFill>
                  <a:srgbClr val="0070C0"/>
                </a:solidFill>
                <a:latin typeface="Times New Roman"/>
                <a:cs typeface="Times New Roman"/>
              </a:rPr>
              <a:t>2323-р</a:t>
            </a:r>
            <a:endParaRPr lang="ru-RU" dirty="0" smtClean="0">
              <a:solidFill>
                <a:srgbClr val="0070C0"/>
              </a:solidFill>
              <a:latin typeface="Times New Roman"/>
              <a:cs typeface="Times New Roman"/>
            </a:endParaRPr>
          </a:p>
          <a:p>
            <a:pPr marL="12700" marR="158115">
              <a:lnSpc>
                <a:spcPct val="100000"/>
              </a:lnSpc>
            </a:pPr>
            <a:r>
              <a:rPr lang="ru-RU" spc="-5" dirty="0" smtClean="0">
                <a:latin typeface="Times New Roman"/>
                <a:cs typeface="Times New Roman"/>
              </a:rPr>
              <a:t>«Перечень жизненно </a:t>
            </a:r>
            <a:r>
              <a:rPr lang="ru-RU" spc="-20" dirty="0" smtClean="0">
                <a:latin typeface="Times New Roman"/>
                <a:cs typeface="Times New Roman"/>
              </a:rPr>
              <a:t>необходимых </a:t>
            </a:r>
            <a:r>
              <a:rPr lang="ru-RU" dirty="0" smtClean="0">
                <a:latin typeface="Times New Roman"/>
                <a:cs typeface="Times New Roman"/>
              </a:rPr>
              <a:t>и </a:t>
            </a:r>
            <a:r>
              <a:rPr lang="ru-RU" spc="-5" dirty="0" smtClean="0">
                <a:latin typeface="Times New Roman"/>
                <a:cs typeface="Times New Roman"/>
              </a:rPr>
              <a:t>важнейших лекарственных  </a:t>
            </a:r>
            <a:r>
              <a:rPr lang="ru-RU" spc="-10" dirty="0" smtClean="0">
                <a:latin typeface="Times New Roman"/>
                <a:cs typeface="Times New Roman"/>
              </a:rPr>
              <a:t>препаратов </a:t>
            </a:r>
            <a:r>
              <a:rPr lang="ru-RU" dirty="0" smtClean="0">
                <a:latin typeface="Times New Roman"/>
                <a:cs typeface="Times New Roman"/>
              </a:rPr>
              <a:t>для </a:t>
            </a:r>
            <a:r>
              <a:rPr lang="ru-RU" spc="-15" dirty="0" smtClean="0">
                <a:latin typeface="Times New Roman"/>
                <a:cs typeface="Times New Roman"/>
              </a:rPr>
              <a:t>медицинского </a:t>
            </a:r>
            <a:r>
              <a:rPr lang="ru-RU" dirty="0" smtClean="0">
                <a:latin typeface="Times New Roman"/>
                <a:cs typeface="Times New Roman"/>
              </a:rPr>
              <a:t>применения на 2018 </a:t>
            </a:r>
            <a:r>
              <a:rPr lang="ru-RU" spc="-25" dirty="0" smtClean="0">
                <a:latin typeface="Times New Roman"/>
                <a:cs typeface="Times New Roman"/>
              </a:rPr>
              <a:t>год» </a:t>
            </a:r>
          </a:p>
          <a:p>
            <a:pPr marL="12700" marR="158115">
              <a:lnSpc>
                <a:spcPct val="100000"/>
              </a:lnSpc>
            </a:pPr>
            <a:r>
              <a:rPr lang="ru-RU" spc="-25" dirty="0" smtClean="0">
                <a:latin typeface="Times New Roman"/>
                <a:cs typeface="Times New Roman"/>
              </a:rPr>
              <a:t>В новый перечень вошли 60 новых ЛП и 8 новых лекарственных форм для препаратов из перечня 2017 года</a:t>
            </a:r>
          </a:p>
          <a:p>
            <a:pPr marL="12700" marR="158115">
              <a:lnSpc>
                <a:spcPct val="100000"/>
              </a:lnSpc>
            </a:pPr>
            <a:endParaRPr lang="ru-RU" spc="-25" dirty="0" smtClean="0">
              <a:latin typeface="Times New Roman"/>
              <a:cs typeface="Times New Roman"/>
            </a:endParaRPr>
          </a:p>
          <a:p>
            <a:pPr marL="12700" marR="158115">
              <a:lnSpc>
                <a:spcPct val="100000"/>
              </a:lnSpc>
            </a:pPr>
            <a:r>
              <a:rPr lang="ru-RU" b="1" spc="-25" dirty="0" smtClean="0">
                <a:solidFill>
                  <a:srgbClr val="C00000"/>
                </a:solidFill>
                <a:latin typeface="Times New Roman"/>
                <a:cs typeface="Times New Roman"/>
              </a:rPr>
              <a:t>Вступил  в силу с 01 января 2018 года</a:t>
            </a:r>
            <a:endParaRPr lang="ru-RU" b="1" dirty="0" smtClean="0">
              <a:solidFill>
                <a:srgbClr val="C00000"/>
              </a:solidFill>
              <a:latin typeface="Times New Roman"/>
              <a:cs typeface="Times New Roman"/>
            </a:endParaRPr>
          </a:p>
          <a:p>
            <a:pPr>
              <a:lnSpc>
                <a:spcPct val="100000"/>
              </a:lnSpc>
              <a:spcBef>
                <a:spcPts val="25"/>
              </a:spcBef>
            </a:pPr>
            <a:endParaRPr lang="ru-RU" sz="2000" dirty="0" smtClean="0">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389465483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5324535"/>
          </a:xfrm>
          <a:prstGeom prst="rect">
            <a:avLst/>
          </a:prstGeom>
        </p:spPr>
        <p:txBody>
          <a:bodyPr vert="horz" wrap="square" lIns="0" tIns="0" rIns="0" bIns="0" rtlCol="0">
            <a:spAutoFit/>
          </a:bodyPr>
          <a:lstStyle/>
          <a:p>
            <a:pPr marL="3328670"/>
            <a:r>
              <a:rPr lang="ru-RU" sz="2000" b="1" dirty="0" smtClean="0">
                <a:solidFill>
                  <a:srgbClr val="C00000"/>
                </a:solidFill>
                <a:latin typeface="Arial"/>
                <a:cs typeface="Arial"/>
              </a:rPr>
              <a:t>ТЗ НА ПОСТАВКУ ЛП «ЛЕВОФЛОКСАЦИН»</a:t>
            </a:r>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b="1" spc="-5" dirty="0" smtClean="0">
                <a:solidFill>
                  <a:srgbClr val="C00000"/>
                </a:solidFill>
                <a:latin typeface="Times New Roman"/>
                <a:cs typeface="Times New Roman"/>
              </a:rPr>
              <a:t>                                         </a:t>
            </a:r>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МНН-                                              ЛЕВОФЛАКСАЦИН</a:t>
            </a:r>
          </a:p>
          <a:p>
            <a:pPr marL="12700"/>
            <a:endParaRPr lang="ru-RU" b="1" spc="-5" dirty="0" smtClean="0">
              <a:solidFill>
                <a:prstClr val="black"/>
              </a:solidFill>
              <a:latin typeface="Times New Roman"/>
              <a:cs typeface="Times New Roman"/>
            </a:endParaRP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ОКПД2                                           21.20.10.190</a:t>
            </a:r>
          </a:p>
          <a:p>
            <a:pPr marL="12700"/>
            <a:endParaRPr lang="ru-RU" b="1" spc="-5" dirty="0" smtClean="0">
              <a:solidFill>
                <a:prstClr val="black"/>
              </a:solidFill>
              <a:latin typeface="Times New Roman"/>
              <a:cs typeface="Times New Roman"/>
            </a:endParaRP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ЛЕКАРСТВЕННАЯ                    Табл. Или табл. </a:t>
            </a:r>
            <a:r>
              <a:rPr lang="ru-RU" b="1" spc="-5" dirty="0" err="1" smtClean="0">
                <a:solidFill>
                  <a:prstClr val="black"/>
                </a:solidFill>
                <a:latin typeface="Times New Roman"/>
                <a:cs typeface="Times New Roman"/>
              </a:rPr>
              <a:t>Покр</a:t>
            </a:r>
            <a:r>
              <a:rPr lang="ru-RU" b="1" spc="-5" dirty="0" smtClean="0">
                <a:solidFill>
                  <a:prstClr val="black"/>
                </a:solidFill>
                <a:latin typeface="Times New Roman"/>
                <a:cs typeface="Times New Roman"/>
              </a:rPr>
              <a:t>.</a:t>
            </a:r>
          </a:p>
          <a:p>
            <a:pPr marL="12700"/>
            <a:r>
              <a:rPr lang="ru-RU" b="1" spc="-5" dirty="0" smtClean="0">
                <a:solidFill>
                  <a:prstClr val="black"/>
                </a:solidFill>
                <a:latin typeface="Times New Roman"/>
                <a:cs typeface="Times New Roman"/>
              </a:rPr>
              <a:t> ФОРМА:                                          оболочкой</a:t>
            </a:r>
          </a:p>
          <a:p>
            <a:pPr marL="12700"/>
            <a:endParaRPr lang="ru-RU" b="1" spc="-5" dirty="0">
              <a:solidFill>
                <a:srgbClr val="C00000"/>
              </a:solidFill>
              <a:latin typeface="Times New Roman"/>
              <a:cs typeface="Times New Roman"/>
            </a:endParaRPr>
          </a:p>
          <a:p>
            <a:pPr marL="12700"/>
            <a:r>
              <a:rPr lang="ru-RU" b="1" spc="-5" dirty="0" smtClean="0">
                <a:solidFill>
                  <a:prstClr val="black"/>
                </a:solidFill>
                <a:latin typeface="Times New Roman"/>
                <a:cs typeface="Times New Roman"/>
              </a:rPr>
              <a:t>   ДОЗИРОВКА:                             1 табл. 500 мг или 2 таб.</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по 250 мг</a:t>
            </a: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ЕДИНИЦА ИЗМЕРЕНИЯ          мг</a:t>
            </a: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Кол-во                                             5 000 000 мг     ( 500 мг  х  100 </a:t>
            </a:r>
            <a:r>
              <a:rPr lang="ru-RU" b="1" spc="-5" dirty="0" err="1" smtClean="0">
                <a:solidFill>
                  <a:prstClr val="black"/>
                </a:solidFill>
                <a:latin typeface="Times New Roman"/>
                <a:cs typeface="Times New Roman"/>
              </a:rPr>
              <a:t>шт</a:t>
            </a:r>
            <a:r>
              <a:rPr lang="en-US" b="1" spc="-5" dirty="0" smtClean="0">
                <a:solidFill>
                  <a:prstClr val="black"/>
                </a:solidFill>
                <a:latin typeface="Times New Roman"/>
                <a:cs typeface="Times New Roman"/>
              </a:rPr>
              <a:t>/</a:t>
            </a:r>
            <a:r>
              <a:rPr lang="ru-RU" b="1" spc="-5" dirty="0" err="1" smtClean="0">
                <a:solidFill>
                  <a:prstClr val="black"/>
                </a:solidFill>
                <a:latin typeface="Times New Roman"/>
                <a:cs typeface="Times New Roman"/>
              </a:rPr>
              <a:t>уп</a:t>
            </a:r>
            <a:r>
              <a:rPr lang="ru-RU" b="1" spc="-5" dirty="0" smtClean="0">
                <a:solidFill>
                  <a:prstClr val="black"/>
                </a:solidFill>
                <a:latin typeface="Times New Roman"/>
                <a:cs typeface="Times New Roman"/>
              </a:rPr>
              <a:t>  х 100 </a:t>
            </a:r>
            <a:r>
              <a:rPr lang="ru-RU" b="1" spc="-5" dirty="0" err="1" smtClean="0">
                <a:solidFill>
                  <a:prstClr val="black"/>
                </a:solidFill>
                <a:latin typeface="Times New Roman"/>
                <a:cs typeface="Times New Roman"/>
              </a:rPr>
              <a:t>уп</a:t>
            </a:r>
            <a:r>
              <a:rPr lang="ru-RU" b="1" spc="-5" dirty="0" smtClean="0">
                <a:solidFill>
                  <a:prstClr val="black"/>
                </a:solidFill>
                <a:latin typeface="Times New Roman"/>
                <a:cs typeface="Times New Roman"/>
              </a:rPr>
              <a:t>)</a:t>
            </a: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ОСТАТОЧНЫЙ</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СРОК ГОДНОСТИ                      Не менее 12 </a:t>
            </a:r>
            <a:r>
              <a:rPr lang="ru-RU" b="1" spc="-5" dirty="0" err="1" smtClean="0">
                <a:solidFill>
                  <a:prstClr val="black"/>
                </a:solidFill>
                <a:latin typeface="Times New Roman"/>
                <a:cs typeface="Times New Roman"/>
              </a:rPr>
              <a:t>мес</a:t>
            </a:r>
            <a:r>
              <a:rPr lang="ru-RU" b="1" spc="-5" dirty="0" smtClean="0">
                <a:solidFill>
                  <a:prstClr val="black"/>
                </a:solidFill>
                <a:latin typeface="Times New Roman"/>
                <a:cs typeface="Times New Roman"/>
              </a:rPr>
              <a:t>  со дня заключения ГК</a:t>
            </a:r>
            <a:endParaRPr lang="ru-RU" b="1" spc="-5" dirty="0">
              <a:solidFill>
                <a:prstClr val="black"/>
              </a:solidFill>
              <a:latin typeface="Times New Roman"/>
              <a:cs typeface="Times New Roman"/>
            </a:endParaRPr>
          </a:p>
        </p:txBody>
      </p:sp>
    </p:spTree>
    <p:extLst>
      <p:ext uri="{BB962C8B-B14F-4D97-AF65-F5344CB8AC3E}">
        <p14:creationId xmlns:p14="http://schemas.microsoft.com/office/powerpoint/2010/main" val="14003803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3792" y="201699"/>
            <a:ext cx="8934450" cy="5324535"/>
          </a:xfrm>
          <a:prstGeom prst="rect">
            <a:avLst/>
          </a:prstGeom>
        </p:spPr>
        <p:txBody>
          <a:bodyPr vert="horz" wrap="square" lIns="0" tIns="0" rIns="0" bIns="0" rtlCol="0">
            <a:spAutoFit/>
          </a:bodyPr>
          <a:lstStyle/>
          <a:p>
            <a:pPr marL="3328670"/>
            <a:r>
              <a:rPr lang="ru-RU" sz="2000" b="1" dirty="0" smtClean="0">
                <a:solidFill>
                  <a:srgbClr val="C00000"/>
                </a:solidFill>
                <a:latin typeface="Arial"/>
                <a:cs typeface="Arial"/>
              </a:rPr>
              <a:t>ТЗ НА ПОСТАВКУ ЛП «ЛЕВОФЛОКСАЦИН»</a:t>
            </a:r>
            <a:endParaRPr lang="ru-RU" sz="2000" b="1" dirty="0">
              <a:solidFill>
                <a:srgbClr val="C00000"/>
              </a:solidFill>
              <a:latin typeface="Arial"/>
              <a:cs typeface="Arial"/>
            </a:endParaRPr>
          </a:p>
          <a:p>
            <a:pPr marL="3328670"/>
            <a:endParaRPr sz="2000" b="1" dirty="0">
              <a:solidFill>
                <a:srgbClr val="C00000"/>
              </a:solidFill>
              <a:latin typeface="Arial"/>
              <a:cs typeface="Arial"/>
            </a:endParaRPr>
          </a:p>
          <a:p>
            <a:pPr marL="12700"/>
            <a:r>
              <a:rPr lang="ru-RU" b="1" spc="-5" dirty="0" smtClean="0">
                <a:solidFill>
                  <a:srgbClr val="C00000"/>
                </a:solidFill>
                <a:latin typeface="Times New Roman"/>
                <a:cs typeface="Times New Roman"/>
              </a:rPr>
              <a:t>                                         </a:t>
            </a:r>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МНН-                                              ЛЕВОФЛАКСАЦИН</a:t>
            </a:r>
          </a:p>
          <a:p>
            <a:pPr marL="12700"/>
            <a:endParaRPr lang="ru-RU" b="1" spc="-5" dirty="0" smtClean="0">
              <a:solidFill>
                <a:prstClr val="black"/>
              </a:solidFill>
              <a:latin typeface="Times New Roman"/>
              <a:cs typeface="Times New Roman"/>
            </a:endParaRP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ОКПД2                                           21.20.10.190</a:t>
            </a:r>
          </a:p>
          <a:p>
            <a:pPr marL="12700"/>
            <a:endParaRPr lang="ru-RU" b="1" spc="-5" dirty="0" smtClean="0">
              <a:solidFill>
                <a:prstClr val="black"/>
              </a:solidFill>
              <a:latin typeface="Times New Roman"/>
              <a:cs typeface="Times New Roman"/>
            </a:endParaRP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ЛЕКАРСТВЕННАЯ                    Капли глазные</a:t>
            </a:r>
          </a:p>
          <a:p>
            <a:pPr marL="12700"/>
            <a:r>
              <a:rPr lang="ru-RU" b="1" spc="-5" dirty="0" smtClean="0">
                <a:solidFill>
                  <a:prstClr val="black"/>
                </a:solidFill>
                <a:latin typeface="Times New Roman"/>
                <a:cs typeface="Times New Roman"/>
              </a:rPr>
              <a:t> ФОРМА:                                        </a:t>
            </a:r>
          </a:p>
          <a:p>
            <a:pPr marL="12700"/>
            <a:endParaRPr lang="ru-RU" b="1" spc="-5" dirty="0">
              <a:solidFill>
                <a:srgbClr val="C00000"/>
              </a:solidFill>
              <a:latin typeface="Times New Roman"/>
              <a:cs typeface="Times New Roman"/>
            </a:endParaRPr>
          </a:p>
          <a:p>
            <a:pPr marL="12700"/>
            <a:r>
              <a:rPr lang="ru-RU" b="1" spc="-5" dirty="0" smtClean="0">
                <a:solidFill>
                  <a:prstClr val="black"/>
                </a:solidFill>
                <a:latin typeface="Times New Roman"/>
                <a:cs typeface="Times New Roman"/>
              </a:rPr>
              <a:t>   ДОЗИРОВКА:                             5 мг</a:t>
            </a:r>
            <a:r>
              <a:rPr lang="en-US" b="1" spc="-5" dirty="0" smtClean="0">
                <a:solidFill>
                  <a:prstClr val="black"/>
                </a:solidFill>
                <a:latin typeface="Times New Roman"/>
                <a:cs typeface="Times New Roman"/>
              </a:rPr>
              <a:t>/</a:t>
            </a:r>
            <a:r>
              <a:rPr lang="ru-RU" b="1" spc="-5" dirty="0" smtClean="0">
                <a:solidFill>
                  <a:prstClr val="black"/>
                </a:solidFill>
                <a:latin typeface="Times New Roman"/>
                <a:cs typeface="Times New Roman"/>
              </a:rPr>
              <a:t>мл</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a:t>
            </a: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ЕДИНИЦА ИЗМЕРЕНИЯ          мг</a:t>
            </a:r>
            <a:r>
              <a:rPr lang="en-US" b="1" spc="-5" dirty="0" smtClean="0">
                <a:solidFill>
                  <a:prstClr val="black"/>
                </a:solidFill>
                <a:latin typeface="Times New Roman"/>
                <a:cs typeface="Times New Roman"/>
              </a:rPr>
              <a:t>/</a:t>
            </a:r>
            <a:r>
              <a:rPr lang="ru-RU" b="1" spc="-5" dirty="0" smtClean="0">
                <a:solidFill>
                  <a:prstClr val="black"/>
                </a:solidFill>
                <a:latin typeface="Times New Roman"/>
                <a:cs typeface="Times New Roman"/>
              </a:rPr>
              <a:t>мл  или %</a:t>
            </a: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Кол-во                                             </a:t>
            </a:r>
            <a:r>
              <a:rPr lang="ru-RU" b="1" spc="-5" dirty="0">
                <a:solidFill>
                  <a:prstClr val="black"/>
                </a:solidFill>
                <a:latin typeface="Times New Roman"/>
                <a:cs typeface="Times New Roman"/>
              </a:rPr>
              <a:t>5</a:t>
            </a:r>
            <a:r>
              <a:rPr lang="ru-RU" b="1" spc="-5" dirty="0" smtClean="0">
                <a:solidFill>
                  <a:prstClr val="black"/>
                </a:solidFill>
                <a:latin typeface="Times New Roman"/>
                <a:cs typeface="Times New Roman"/>
              </a:rPr>
              <a:t>00 мг</a:t>
            </a:r>
            <a:r>
              <a:rPr lang="en-US" b="1" spc="-5" dirty="0" smtClean="0">
                <a:solidFill>
                  <a:prstClr val="black"/>
                </a:solidFill>
                <a:latin typeface="Times New Roman"/>
                <a:cs typeface="Times New Roman"/>
              </a:rPr>
              <a:t>/</a:t>
            </a:r>
            <a:r>
              <a:rPr lang="ru-RU" b="1" spc="-5" dirty="0" smtClean="0">
                <a:solidFill>
                  <a:prstClr val="black"/>
                </a:solidFill>
                <a:latin typeface="Times New Roman"/>
                <a:cs typeface="Times New Roman"/>
              </a:rPr>
              <a:t>мл     ( 5 мг</a:t>
            </a:r>
            <a:r>
              <a:rPr lang="en-US" b="1" spc="-5" dirty="0" smtClean="0">
                <a:solidFill>
                  <a:prstClr val="black"/>
                </a:solidFill>
                <a:latin typeface="Times New Roman"/>
                <a:cs typeface="Times New Roman"/>
              </a:rPr>
              <a:t>/</a:t>
            </a:r>
            <a:r>
              <a:rPr lang="ru-RU" b="1" spc="-5" dirty="0" smtClean="0">
                <a:solidFill>
                  <a:prstClr val="black"/>
                </a:solidFill>
                <a:latin typeface="Times New Roman"/>
                <a:cs typeface="Times New Roman"/>
              </a:rPr>
              <a:t>мл  х  2 мл</a:t>
            </a:r>
            <a:r>
              <a:rPr lang="en-US" b="1" spc="-5" dirty="0" smtClean="0">
                <a:solidFill>
                  <a:prstClr val="black"/>
                </a:solidFill>
                <a:latin typeface="Times New Roman"/>
                <a:cs typeface="Times New Roman"/>
              </a:rPr>
              <a:t>/</a:t>
            </a:r>
            <a:r>
              <a:rPr lang="ru-RU" b="1" spc="-5" dirty="0" err="1" smtClean="0">
                <a:solidFill>
                  <a:prstClr val="black"/>
                </a:solidFill>
                <a:latin typeface="Times New Roman"/>
                <a:cs typeface="Times New Roman"/>
              </a:rPr>
              <a:t>фл</a:t>
            </a:r>
            <a:r>
              <a:rPr lang="ru-RU" b="1" spc="-5" dirty="0" smtClean="0">
                <a:solidFill>
                  <a:prstClr val="black"/>
                </a:solidFill>
                <a:latin typeface="Times New Roman"/>
                <a:cs typeface="Times New Roman"/>
              </a:rPr>
              <a:t>  х 50 </a:t>
            </a:r>
            <a:r>
              <a:rPr lang="ru-RU" b="1" spc="-5" dirty="0" err="1" smtClean="0">
                <a:solidFill>
                  <a:prstClr val="black"/>
                </a:solidFill>
                <a:latin typeface="Times New Roman"/>
                <a:cs typeface="Times New Roman"/>
              </a:rPr>
              <a:t>фл</a:t>
            </a:r>
            <a:r>
              <a:rPr lang="ru-RU" b="1" spc="-5" dirty="0" smtClean="0">
                <a:solidFill>
                  <a:prstClr val="black"/>
                </a:solidFill>
                <a:latin typeface="Times New Roman"/>
                <a:cs typeface="Times New Roman"/>
              </a:rPr>
              <a:t>)</a:t>
            </a:r>
          </a:p>
          <a:p>
            <a:pPr marL="12700"/>
            <a:endParaRPr lang="ru-RU" b="1" spc="-5" dirty="0">
              <a:solidFill>
                <a:prstClr val="black"/>
              </a:solidFill>
              <a:latin typeface="Times New Roman"/>
              <a:cs typeface="Times New Roman"/>
            </a:endParaRPr>
          </a:p>
          <a:p>
            <a:pPr marL="12700"/>
            <a:r>
              <a:rPr lang="ru-RU" b="1" spc="-5" dirty="0" smtClean="0">
                <a:solidFill>
                  <a:prstClr val="black"/>
                </a:solidFill>
                <a:latin typeface="Times New Roman"/>
                <a:cs typeface="Times New Roman"/>
              </a:rPr>
              <a:t>  ОСТАТОЧНЫЙ</a:t>
            </a:r>
          </a:p>
          <a:p>
            <a:pPr marL="12700"/>
            <a:r>
              <a:rPr lang="ru-RU" b="1" spc="-5" dirty="0">
                <a:solidFill>
                  <a:prstClr val="black"/>
                </a:solidFill>
                <a:latin typeface="Times New Roman"/>
                <a:cs typeface="Times New Roman"/>
              </a:rPr>
              <a:t> </a:t>
            </a:r>
            <a:r>
              <a:rPr lang="ru-RU" b="1" spc="-5" dirty="0" smtClean="0">
                <a:solidFill>
                  <a:prstClr val="black"/>
                </a:solidFill>
                <a:latin typeface="Times New Roman"/>
                <a:cs typeface="Times New Roman"/>
              </a:rPr>
              <a:t> СРОК ГОДНОСТИ                      Не менее 12 </a:t>
            </a:r>
            <a:r>
              <a:rPr lang="ru-RU" b="1" spc="-5" dirty="0" err="1" smtClean="0">
                <a:solidFill>
                  <a:prstClr val="black"/>
                </a:solidFill>
                <a:latin typeface="Times New Roman"/>
                <a:cs typeface="Times New Roman"/>
              </a:rPr>
              <a:t>мес</a:t>
            </a:r>
            <a:r>
              <a:rPr lang="ru-RU" b="1" spc="-5" dirty="0" smtClean="0">
                <a:solidFill>
                  <a:prstClr val="black"/>
                </a:solidFill>
                <a:latin typeface="Times New Roman"/>
                <a:cs typeface="Times New Roman"/>
              </a:rPr>
              <a:t>  со дня заключения ГК</a:t>
            </a:r>
            <a:endParaRPr lang="ru-RU" b="1" spc="-5" dirty="0">
              <a:solidFill>
                <a:prstClr val="black"/>
              </a:solidFill>
              <a:latin typeface="Times New Roman"/>
              <a:cs typeface="Times New Roman"/>
            </a:endParaRPr>
          </a:p>
        </p:txBody>
      </p:sp>
    </p:spTree>
    <p:extLst>
      <p:ext uri="{BB962C8B-B14F-4D97-AF65-F5344CB8AC3E}">
        <p14:creationId xmlns:p14="http://schemas.microsoft.com/office/powerpoint/2010/main" val="297582745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a:solidFill>
                  <a:srgbClr val="00B050"/>
                </a:solidFill>
              </a:rPr>
              <a:t> </a:t>
            </a:r>
            <a:r>
              <a:rPr lang="ru-RU" dirty="0">
                <a:solidFill>
                  <a:srgbClr val="C00000"/>
                </a:solidFill>
              </a:rPr>
              <a:t>ПРИКАЗ МИНИСТЕРСТВА ЗДРАВООХРАНЕНИЯ РФ </a:t>
            </a:r>
            <a:r>
              <a:rPr lang="ru-RU" dirty="0" smtClean="0">
                <a:solidFill>
                  <a:srgbClr val="C00000"/>
                </a:solidFill>
              </a:rPr>
              <a:t>№</a:t>
            </a:r>
            <a:br>
              <a:rPr lang="ru-RU" dirty="0" smtClean="0">
                <a:solidFill>
                  <a:srgbClr val="C00000"/>
                </a:solidFill>
              </a:rPr>
            </a:br>
            <a:r>
              <a:rPr lang="ru-RU" dirty="0">
                <a:solidFill>
                  <a:srgbClr val="C00000"/>
                </a:solidFill>
              </a:rPr>
              <a:t> </a:t>
            </a:r>
            <a:r>
              <a:rPr lang="ru-RU" dirty="0" smtClean="0">
                <a:solidFill>
                  <a:srgbClr val="C00000"/>
                </a:solidFill>
              </a:rPr>
              <a:t>                 871-Н от 26.10.2017 г</a:t>
            </a:r>
            <a:endParaRPr b="0" dirty="0">
              <a:solidFill>
                <a:srgbClr val="C00000"/>
              </a:solidFill>
              <a:latin typeface="Arial"/>
              <a:cs typeface="Arial"/>
            </a:endParaRPr>
          </a:p>
        </p:txBody>
      </p:sp>
      <p:sp>
        <p:nvSpPr>
          <p:cNvPr id="5" name="object 5"/>
          <p:cNvSpPr txBox="1"/>
          <p:nvPr/>
        </p:nvSpPr>
        <p:spPr>
          <a:xfrm>
            <a:off x="483424" y="1513711"/>
            <a:ext cx="8114665" cy="1969770"/>
          </a:xfrm>
          <a:prstGeom prst="rect">
            <a:avLst/>
          </a:prstGeom>
        </p:spPr>
        <p:txBody>
          <a:bodyPr vert="horz" wrap="square" lIns="0" tIns="0" rIns="0" bIns="0" rtlCol="0">
            <a:spAutoFit/>
          </a:bodyPr>
          <a:lstStyle/>
          <a:p>
            <a:pPr marL="12700"/>
            <a:r>
              <a:rPr lang="ru-RU" sz="1600" b="1" spc="-5" dirty="0">
                <a:latin typeface="Times New Roman"/>
                <a:cs typeface="Times New Roman"/>
              </a:rPr>
              <a:t> </a:t>
            </a:r>
            <a:r>
              <a:rPr lang="ru-RU" sz="1600" b="1" spc="-5" dirty="0" smtClean="0">
                <a:latin typeface="Times New Roman"/>
                <a:cs typeface="Times New Roman"/>
              </a:rPr>
              <a:t>       </a:t>
            </a:r>
            <a:r>
              <a:rPr lang="ru-RU" b="1" dirty="0" smtClean="0">
                <a:solidFill>
                  <a:prstClr val="black"/>
                </a:solidFill>
                <a:latin typeface="Times New Roman"/>
                <a:cs typeface="Times New Roman"/>
              </a:rPr>
              <a:t>«Об утверждении Порядка определения НМЦК при осуществлении закупок лекарственных препаратов для медицинского применения»</a:t>
            </a:r>
          </a:p>
          <a:p>
            <a:pPr marL="12700"/>
            <a:endParaRPr lang="ru-RU" b="1" dirty="0">
              <a:solidFill>
                <a:prstClr val="black"/>
              </a:solidFill>
              <a:latin typeface="Times New Roman"/>
              <a:cs typeface="Times New Roman"/>
            </a:endParaRPr>
          </a:p>
          <a:p>
            <a:pPr marL="12700"/>
            <a:r>
              <a:rPr lang="ru-RU" b="1" dirty="0" smtClean="0">
                <a:solidFill>
                  <a:prstClr val="black"/>
                </a:solidFill>
                <a:latin typeface="Times New Roman"/>
                <a:cs typeface="Times New Roman"/>
              </a:rPr>
              <a:t>                   ВСТУПИЛ В СИЛУ С 09 ДЕКАБРЯ 2017 ГОДА</a:t>
            </a:r>
          </a:p>
          <a:p>
            <a:endParaRPr lang="ru-RU" dirty="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21273255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rotWithShape="1">
          <a:blip r:embed="rId2"/>
          <a:srcRect l="896" t="2985" r="-896" b="-2985"/>
          <a:stretch/>
        </p:blipFill>
        <p:spPr>
          <a:xfrm>
            <a:off x="0" y="9525"/>
            <a:ext cx="9144000" cy="6858000"/>
          </a:xfrm>
          <a:prstGeom prst="rect">
            <a:avLst/>
          </a:prstGeom>
        </p:spPr>
      </p:pic>
    </p:spTree>
    <p:extLst>
      <p:ext uri="{BB962C8B-B14F-4D97-AF65-F5344CB8AC3E}">
        <p14:creationId xmlns:p14="http://schemas.microsoft.com/office/powerpoint/2010/main" val="23369038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rotWithShape="1">
          <a:blip r:embed="rId2"/>
          <a:srcRect t="3244" r="6866"/>
          <a:stretch/>
        </p:blipFill>
        <p:spPr>
          <a:xfrm>
            <a:off x="0" y="232011"/>
            <a:ext cx="8516203" cy="6635513"/>
          </a:xfrm>
          <a:prstGeom prst="rect">
            <a:avLst/>
          </a:prstGeom>
        </p:spPr>
      </p:pic>
    </p:spTree>
    <p:extLst>
      <p:ext uri="{BB962C8B-B14F-4D97-AF65-F5344CB8AC3E}">
        <p14:creationId xmlns:p14="http://schemas.microsoft.com/office/powerpoint/2010/main" val="8638679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rotWithShape="1">
          <a:blip r:embed="rId2"/>
          <a:srcRect l="-747" t="4975" r="-298" b="-4975"/>
          <a:stretch/>
        </p:blipFill>
        <p:spPr>
          <a:xfrm>
            <a:off x="-40943" y="163773"/>
            <a:ext cx="9239534" cy="6858000"/>
          </a:xfrm>
          <a:prstGeom prst="rect">
            <a:avLst/>
          </a:prstGeom>
        </p:spPr>
      </p:pic>
    </p:spTree>
    <p:extLst>
      <p:ext uri="{BB962C8B-B14F-4D97-AF65-F5344CB8AC3E}">
        <p14:creationId xmlns:p14="http://schemas.microsoft.com/office/powerpoint/2010/main" val="12497259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rotWithShape="1">
          <a:blip r:embed="rId2"/>
          <a:srcRect t="3642" r="1791"/>
          <a:stretch/>
        </p:blipFill>
        <p:spPr>
          <a:xfrm>
            <a:off x="0" y="259307"/>
            <a:ext cx="8980227" cy="6608218"/>
          </a:xfrm>
          <a:prstGeom prst="rect">
            <a:avLst/>
          </a:prstGeom>
        </p:spPr>
      </p:pic>
    </p:spTree>
    <p:extLst>
      <p:ext uri="{BB962C8B-B14F-4D97-AF65-F5344CB8AC3E}">
        <p14:creationId xmlns:p14="http://schemas.microsoft.com/office/powerpoint/2010/main" val="35665299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mini.1gzakaz.ru/system/content/image/61/1/-822806/"/>
          <p:cNvPicPr/>
          <p:nvPr/>
        </p:nvPicPr>
        <p:blipFill>
          <a:blip r:embed="rId2">
            <a:extLst>
              <a:ext uri="{28A0092B-C50C-407E-A947-70E740481C1C}">
                <a14:useLocalDpi xmlns:a14="http://schemas.microsoft.com/office/drawing/2010/main" val="0"/>
              </a:ext>
            </a:extLst>
          </a:blip>
          <a:srcRect/>
          <a:stretch>
            <a:fillRect/>
          </a:stretch>
        </p:blipFill>
        <p:spPr bwMode="auto">
          <a:xfrm>
            <a:off x="1904344" y="473919"/>
            <a:ext cx="5383778" cy="6188603"/>
          </a:xfrm>
          <a:prstGeom prst="rect">
            <a:avLst/>
          </a:prstGeom>
          <a:noFill/>
          <a:ln>
            <a:noFill/>
          </a:ln>
        </p:spPr>
      </p:pic>
    </p:spTree>
    <p:extLst>
      <p:ext uri="{BB962C8B-B14F-4D97-AF65-F5344CB8AC3E}">
        <p14:creationId xmlns:p14="http://schemas.microsoft.com/office/powerpoint/2010/main" val="201236030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0" y="9525"/>
            <a:ext cx="9144000" cy="6858000"/>
          </a:xfrm>
          <a:prstGeom prst="rect">
            <a:avLst/>
          </a:prstGeom>
        </p:spPr>
      </p:pic>
    </p:spTree>
    <p:extLst>
      <p:ext uri="{BB962C8B-B14F-4D97-AF65-F5344CB8AC3E}">
        <p14:creationId xmlns:p14="http://schemas.microsoft.com/office/powerpoint/2010/main" val="13529494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48606" y="228600"/>
            <a:ext cx="8124635" cy="6551921"/>
          </a:xfrm>
          <a:prstGeom prst="rect">
            <a:avLst/>
          </a:prstGeom>
        </p:spPr>
        <p:txBody>
          <a:bodyPr vert="horz" wrap="square" lIns="0" tIns="392556" rIns="0" bIns="0" rtlCol="0">
            <a:spAutoFit/>
          </a:bodyPr>
          <a:lstStyle/>
          <a:p>
            <a:r>
              <a:rPr lang="ru-RU" dirty="0" smtClean="0">
                <a:solidFill>
                  <a:srgbClr val="0070C0"/>
                </a:solidFill>
              </a:rPr>
              <a:t>                                    </a:t>
            </a:r>
            <a:r>
              <a:rPr lang="ru-RU" dirty="0">
                <a:solidFill>
                  <a:srgbClr val="0070C0"/>
                </a:solidFill>
              </a:rPr>
              <a:t>Расчет цены за единицу </a:t>
            </a:r>
            <a:r>
              <a:rPr lang="ru-RU" dirty="0" smtClean="0">
                <a:solidFill>
                  <a:srgbClr val="0070C0"/>
                </a:solidFill>
              </a:rPr>
              <a:t>ЛП.</a:t>
            </a:r>
            <a:br>
              <a:rPr lang="ru-RU" dirty="0" smtClean="0">
                <a:solidFill>
                  <a:srgbClr val="0070C0"/>
                </a:solidFill>
              </a:rPr>
            </a:br>
            <a:r>
              <a:rPr lang="ru-RU" dirty="0" smtClean="0">
                <a:solidFill>
                  <a:srgbClr val="0070C0"/>
                </a:solidFill>
              </a:rPr>
              <a:t/>
            </a:r>
            <a:br>
              <a:rPr lang="ru-RU" dirty="0" smtClean="0">
                <a:solidFill>
                  <a:srgbClr val="0070C0"/>
                </a:solidFill>
              </a:rPr>
            </a:br>
            <a:r>
              <a:rPr lang="ru-RU" b="0" dirty="0" smtClean="0">
                <a:solidFill>
                  <a:schemeClr val="tx1"/>
                </a:solidFill>
              </a:rPr>
              <a:t>Расчет  цены </a:t>
            </a:r>
            <a:r>
              <a:rPr lang="ru-RU" b="0" dirty="0">
                <a:solidFill>
                  <a:schemeClr val="tx1"/>
                </a:solidFill>
              </a:rPr>
              <a:t>за единицу </a:t>
            </a:r>
            <a:r>
              <a:rPr lang="ru-RU" b="0" dirty="0" smtClean="0">
                <a:solidFill>
                  <a:schemeClr val="tx1"/>
                </a:solidFill>
              </a:rPr>
              <a:t>ЛП проводится  </a:t>
            </a:r>
            <a:r>
              <a:rPr lang="ru-RU" dirty="0">
                <a:solidFill>
                  <a:srgbClr val="C00000"/>
                </a:solidFill>
              </a:rPr>
              <a:t>тремя</a:t>
            </a:r>
            <a:r>
              <a:rPr lang="ru-RU" b="0" dirty="0">
                <a:solidFill>
                  <a:schemeClr val="tx1"/>
                </a:solidFill>
              </a:rPr>
              <a:t> способами</a:t>
            </a:r>
            <a:r>
              <a:rPr lang="ru-RU" b="0" dirty="0" smtClean="0">
                <a:solidFill>
                  <a:schemeClr val="tx1"/>
                </a:solidFill>
              </a:rPr>
              <a:t>.</a:t>
            </a:r>
            <a:br>
              <a:rPr lang="ru-RU" b="0" dirty="0" smtClean="0">
                <a:solidFill>
                  <a:schemeClr val="tx1"/>
                </a:solidFill>
              </a:rPr>
            </a:br>
            <a:r>
              <a:rPr lang="ru-RU" b="0" dirty="0">
                <a:solidFill>
                  <a:schemeClr val="tx1"/>
                </a:solidFill>
              </a:rPr>
              <a:t/>
            </a:r>
            <a:br>
              <a:rPr lang="ru-RU" b="0" dirty="0">
                <a:solidFill>
                  <a:schemeClr val="tx1"/>
                </a:solidFill>
              </a:rPr>
            </a:br>
            <a:r>
              <a:rPr lang="ru-RU" b="0" dirty="0" smtClean="0">
                <a:solidFill>
                  <a:schemeClr val="tx1"/>
                </a:solidFill>
              </a:rPr>
              <a:t>Способ 1.</a:t>
            </a:r>
            <a:r>
              <a:rPr lang="ru-RU" dirty="0" smtClean="0">
                <a:solidFill>
                  <a:srgbClr val="C00000"/>
                </a:solidFill>
              </a:rPr>
              <a:t> а) Метод анализа рынка</a:t>
            </a:r>
            <a:r>
              <a:rPr lang="ru-RU" b="0" dirty="0" smtClean="0">
                <a:solidFill>
                  <a:schemeClr val="tx1"/>
                </a:solidFill>
              </a:rPr>
              <a:t>. Он используется  </a:t>
            </a:r>
            <a:r>
              <a:rPr lang="ru-RU" b="0" dirty="0">
                <a:solidFill>
                  <a:schemeClr val="tx1"/>
                </a:solidFill>
              </a:rPr>
              <a:t>при закупке любых </a:t>
            </a:r>
            <a:r>
              <a:rPr lang="ru-RU" b="0" dirty="0" smtClean="0">
                <a:solidFill>
                  <a:schemeClr val="tx1"/>
                </a:solidFill>
              </a:rPr>
              <a:t>лекарств</a:t>
            </a:r>
            <a:r>
              <a:rPr lang="ru-RU" b="0" dirty="0">
                <a:solidFill>
                  <a:schemeClr val="tx1"/>
                </a:solidFill>
              </a:rPr>
              <a:t> </a:t>
            </a:r>
            <a:r>
              <a:rPr lang="ru-RU" b="0" dirty="0" smtClean="0">
                <a:solidFill>
                  <a:schemeClr val="tx1"/>
                </a:solidFill>
              </a:rPr>
              <a:t>в соответствии со ст.22 ( часть 2-6  ) ФЗ №44</a:t>
            </a:r>
            <a:br>
              <a:rPr lang="ru-RU" b="0" dirty="0" smtClean="0">
                <a:solidFill>
                  <a:schemeClr val="tx1"/>
                </a:solidFill>
              </a:rPr>
            </a:br>
            <a:r>
              <a:rPr lang="ru-RU" b="0" dirty="0" smtClean="0">
                <a:solidFill>
                  <a:schemeClr val="tx1"/>
                </a:solidFill>
              </a:rPr>
              <a:t> Закон не ограничивает нас в источниках информации:</a:t>
            </a:r>
            <a:br>
              <a:rPr lang="ru-RU" b="0" dirty="0" smtClean="0">
                <a:solidFill>
                  <a:schemeClr val="tx1"/>
                </a:solidFill>
              </a:rPr>
            </a:br>
            <a:r>
              <a:rPr lang="ru-RU" b="0" dirty="0">
                <a:solidFill>
                  <a:schemeClr val="tx1"/>
                </a:solidFill>
              </a:rPr>
              <a:t> </a:t>
            </a:r>
            <a:r>
              <a:rPr lang="ru-RU" b="0" dirty="0" smtClean="0">
                <a:solidFill>
                  <a:schemeClr val="tx1"/>
                </a:solidFill>
              </a:rPr>
              <a:t>заказчик </a:t>
            </a:r>
            <a:r>
              <a:rPr lang="ru-RU" b="0" dirty="0">
                <a:solidFill>
                  <a:schemeClr val="tx1"/>
                </a:solidFill>
              </a:rPr>
              <a:t>вправе использовать любые способы получить информацию из </a:t>
            </a:r>
            <a:r>
              <a:rPr lang="ru-RU" b="0" u="sng" dirty="0">
                <a:solidFill>
                  <a:schemeClr val="tx1"/>
                </a:solidFill>
                <a:hlinkClick r:id="rId2" tooltip="18. К общедоступной информации о ценах товаров, работ, услуг для обеспечения государственных и муниципальных нужд, которая может быть использована для целей определения начальной (максимальной) цены контракта, цены контракта,.."/>
              </a:rPr>
              <a:t>части 18</a:t>
            </a:r>
            <a:r>
              <a:rPr lang="ru-RU" b="0" dirty="0">
                <a:solidFill>
                  <a:schemeClr val="tx1"/>
                </a:solidFill>
              </a:rPr>
              <a:t> статьи 22 Закона № </a:t>
            </a:r>
            <a:r>
              <a:rPr lang="ru-RU" b="0" dirty="0" smtClean="0">
                <a:solidFill>
                  <a:schemeClr val="tx1"/>
                </a:solidFill>
              </a:rPr>
              <a:t>44-ФЗ:</a:t>
            </a:r>
            <a:br>
              <a:rPr lang="ru-RU" b="0" dirty="0" smtClean="0">
                <a:solidFill>
                  <a:schemeClr val="tx1"/>
                </a:solidFill>
              </a:rPr>
            </a:br>
            <a:r>
              <a:rPr lang="ru-RU" b="0" dirty="0">
                <a:solidFill>
                  <a:schemeClr val="tx1"/>
                </a:solidFill>
              </a:rPr>
              <a:t/>
            </a:r>
            <a:br>
              <a:rPr lang="ru-RU" b="0" dirty="0">
                <a:solidFill>
                  <a:schemeClr val="tx1"/>
                </a:solidFill>
              </a:rPr>
            </a:br>
            <a:r>
              <a:rPr lang="ru-RU" b="0" dirty="0" smtClean="0">
                <a:solidFill>
                  <a:schemeClr val="tx1"/>
                </a:solidFill>
              </a:rPr>
              <a:t>-</a:t>
            </a:r>
            <a:r>
              <a:rPr lang="ru-RU" dirty="0" smtClean="0">
                <a:solidFill>
                  <a:srgbClr val="C00000"/>
                </a:solidFill>
              </a:rPr>
              <a:t>коммерческие предложения, направленные Поставщикам;</a:t>
            </a:r>
            <a:br>
              <a:rPr lang="ru-RU" dirty="0" smtClean="0">
                <a:solidFill>
                  <a:srgbClr val="C00000"/>
                </a:solidFill>
              </a:rPr>
            </a:br>
            <a:r>
              <a:rPr lang="ru-RU" dirty="0" smtClean="0">
                <a:solidFill>
                  <a:srgbClr val="C00000"/>
                </a:solidFill>
              </a:rPr>
              <a:t>-</a:t>
            </a:r>
            <a:r>
              <a:rPr lang="ru-RU" dirty="0" err="1" smtClean="0">
                <a:solidFill>
                  <a:srgbClr val="C00000"/>
                </a:solidFill>
              </a:rPr>
              <a:t>коммерчекие</a:t>
            </a:r>
            <a:r>
              <a:rPr lang="ru-RU" dirty="0" smtClean="0">
                <a:solidFill>
                  <a:srgbClr val="C00000"/>
                </a:solidFill>
              </a:rPr>
              <a:t> предложения, размещенные в ЕИС;</a:t>
            </a:r>
            <a:br>
              <a:rPr lang="ru-RU" dirty="0" smtClean="0">
                <a:solidFill>
                  <a:srgbClr val="C00000"/>
                </a:solidFill>
              </a:rPr>
            </a:br>
            <a:r>
              <a:rPr lang="ru-RU" dirty="0" smtClean="0">
                <a:solidFill>
                  <a:srgbClr val="C00000"/>
                </a:solidFill>
              </a:rPr>
              <a:t>- используем реестр государственных контрактов</a:t>
            </a:r>
            <a:br>
              <a:rPr lang="ru-RU" dirty="0" smtClean="0">
                <a:solidFill>
                  <a:srgbClr val="C00000"/>
                </a:solidFill>
              </a:rPr>
            </a:br>
            <a:r>
              <a:rPr lang="ru-RU" b="0" dirty="0" smtClean="0">
                <a:solidFill>
                  <a:schemeClr val="tx1"/>
                </a:solidFill>
              </a:rPr>
              <a:t>( контракты берем те, которые исполнены надлежащим образом, по которым не взыскивались неустойки ( штрафы и пени). Статус в реестре контрактов должен быть «Исполнен». Нет никакого ограничения по периодам!!!</a:t>
            </a:r>
            <a:r>
              <a:rPr lang="ru-RU" b="0" dirty="0">
                <a:solidFill>
                  <a:schemeClr val="tx1"/>
                </a:solidFill>
              </a:rPr>
              <a:t/>
            </a:r>
            <a:br>
              <a:rPr lang="ru-RU" b="0" dirty="0">
                <a:solidFill>
                  <a:schemeClr val="tx1"/>
                </a:solidFill>
              </a:rPr>
            </a:br>
            <a:r>
              <a:rPr lang="ru-RU" b="0" dirty="0">
                <a:solidFill>
                  <a:schemeClr val="tx1"/>
                </a:solidFill>
              </a:rPr>
              <a:t/>
            </a:r>
            <a:br>
              <a:rPr lang="ru-RU" b="0" dirty="0">
                <a:solidFill>
                  <a:schemeClr val="tx1"/>
                </a:solidFill>
              </a:rPr>
            </a:br>
            <a:r>
              <a:rPr lang="ru-RU" dirty="0">
                <a:solidFill>
                  <a:srgbClr val="0070C0"/>
                </a:solidFill>
              </a:rPr>
              <a:t/>
            </a:r>
            <a:br>
              <a:rPr lang="ru-RU" dirty="0">
                <a:solidFill>
                  <a:srgbClr val="0070C0"/>
                </a:solidFill>
              </a:rPr>
            </a:br>
            <a:r>
              <a:rPr lang="ru-RU" dirty="0" smtClean="0">
                <a:solidFill>
                  <a:srgbClr val="00B050"/>
                </a:solidFill>
              </a:rPr>
              <a:t> </a:t>
            </a:r>
            <a:endParaRPr b="0" dirty="0">
              <a:solidFill>
                <a:srgbClr val="E2465A"/>
              </a:solidFill>
              <a:latin typeface="Arial"/>
              <a:cs typeface="Arial"/>
            </a:endParaRPr>
          </a:p>
        </p:txBody>
      </p:sp>
      <p:sp>
        <p:nvSpPr>
          <p:cNvPr id="5" name="object 5"/>
          <p:cNvSpPr txBox="1"/>
          <p:nvPr/>
        </p:nvSpPr>
        <p:spPr>
          <a:xfrm>
            <a:off x="483424" y="1513711"/>
            <a:ext cx="8114665" cy="861774"/>
          </a:xfrm>
          <a:prstGeom prst="rect">
            <a:avLst/>
          </a:prstGeom>
        </p:spPr>
        <p:txBody>
          <a:bodyPr vert="horz" wrap="square" lIns="0" tIns="0" rIns="0" bIns="0" rtlCol="0">
            <a:spAutoFit/>
          </a:bodyPr>
          <a:lstStyle/>
          <a:p>
            <a:endParaRPr lang="ru-RU" dirty="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147612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smtClean="0">
                <a:solidFill>
                  <a:srgbClr val="E2465A"/>
                </a:solidFill>
                <a:latin typeface="Arial"/>
                <a:cs typeface="Arial"/>
              </a:rPr>
              <a:t>НОВОЕ В </a:t>
            </a:r>
            <a:r>
              <a:rPr dirty="0" smtClean="0">
                <a:solidFill>
                  <a:srgbClr val="E2465A"/>
                </a:solidFill>
                <a:latin typeface="Arial"/>
                <a:cs typeface="Arial"/>
              </a:rPr>
              <a:t>ЗАКОНОДАТЕЛЬНО</a:t>
            </a:r>
            <a:r>
              <a:rPr lang="ru-RU" dirty="0" smtClean="0">
                <a:solidFill>
                  <a:srgbClr val="E2465A"/>
                </a:solidFill>
                <a:latin typeface="Arial"/>
                <a:cs typeface="Arial"/>
              </a:rPr>
              <a:t>М</a:t>
            </a:r>
            <a:r>
              <a:rPr dirty="0" smtClean="0">
                <a:solidFill>
                  <a:srgbClr val="E2465A"/>
                </a:solidFill>
                <a:latin typeface="Arial"/>
                <a:cs typeface="Arial"/>
              </a:rPr>
              <a:t> РЕГУЛИРОВАНИ</a:t>
            </a:r>
            <a:r>
              <a:rPr spc="-65" dirty="0" smtClean="0">
                <a:solidFill>
                  <a:srgbClr val="E2465A"/>
                </a:solidFill>
                <a:latin typeface="Arial"/>
                <a:cs typeface="Arial"/>
              </a:rPr>
              <a:t> </a:t>
            </a:r>
            <a:r>
              <a:rPr dirty="0" smtClean="0">
                <a:solidFill>
                  <a:srgbClr val="E2465A"/>
                </a:solidFill>
                <a:latin typeface="Arial"/>
                <a:cs typeface="Arial"/>
              </a:rPr>
              <a:t>ЗАКУПОК  </a:t>
            </a:r>
            <a:r>
              <a:rPr dirty="0">
                <a:solidFill>
                  <a:srgbClr val="E2465A"/>
                </a:solidFill>
                <a:latin typeface="Arial"/>
                <a:cs typeface="Arial"/>
              </a:rPr>
              <a:t>ЛЕКАРСТВЕННЫХ</a:t>
            </a:r>
            <a:r>
              <a:rPr spc="-55" dirty="0">
                <a:solidFill>
                  <a:srgbClr val="E2465A"/>
                </a:solidFill>
                <a:latin typeface="Arial"/>
                <a:cs typeface="Arial"/>
              </a:rPr>
              <a:t> </a:t>
            </a:r>
            <a:r>
              <a:rPr dirty="0">
                <a:solidFill>
                  <a:srgbClr val="E2465A"/>
                </a:solidFill>
                <a:latin typeface="Arial"/>
                <a:cs typeface="Arial"/>
              </a:rPr>
              <a:t>ПРЕПАРАТОВ</a:t>
            </a:r>
          </a:p>
        </p:txBody>
      </p:sp>
      <p:sp>
        <p:nvSpPr>
          <p:cNvPr id="5" name="object 5"/>
          <p:cNvSpPr txBox="1"/>
          <p:nvPr/>
        </p:nvSpPr>
        <p:spPr>
          <a:xfrm>
            <a:off x="520700" y="1593850"/>
            <a:ext cx="8114665" cy="2192908"/>
          </a:xfrm>
          <a:prstGeom prst="rect">
            <a:avLst/>
          </a:prstGeom>
        </p:spPr>
        <p:txBody>
          <a:bodyPr vert="horz" wrap="square" lIns="0" tIns="0" rIns="0" bIns="0" rtlCol="0">
            <a:spAutoFit/>
          </a:bodyPr>
          <a:lstStyle/>
          <a:p>
            <a:pPr marL="12700"/>
            <a:r>
              <a:rPr sz="1600" spc="-5" dirty="0">
                <a:solidFill>
                  <a:prstClr val="black"/>
                </a:solidFill>
                <a:latin typeface="Times New Roman"/>
                <a:cs typeface="Times New Roman"/>
              </a:rPr>
              <a:t>-</a:t>
            </a:r>
            <a:endParaRPr sz="1600" dirty="0">
              <a:solidFill>
                <a:prstClr val="black"/>
              </a:solidFill>
              <a:latin typeface="Times New Roman"/>
              <a:cs typeface="Times New Roman"/>
            </a:endParaRPr>
          </a:p>
          <a:p>
            <a:pPr>
              <a:spcBef>
                <a:spcPts val="15"/>
              </a:spcBef>
            </a:pPr>
            <a:endParaRPr sz="1650" dirty="0">
              <a:solidFill>
                <a:prstClr val="black"/>
              </a:solidFill>
              <a:latin typeface="Times New Roman"/>
              <a:cs typeface="Times New Roman"/>
            </a:endParaRPr>
          </a:p>
          <a:p>
            <a:pPr marL="12700"/>
            <a:r>
              <a:rPr lang="ru-RU" b="1" spc="-5" dirty="0" smtClean="0">
                <a:solidFill>
                  <a:srgbClr val="C00000"/>
                </a:solidFill>
                <a:latin typeface="Times New Roman"/>
                <a:cs typeface="Times New Roman"/>
              </a:rPr>
              <a:t> </a:t>
            </a:r>
            <a:r>
              <a:rPr lang="ru-RU" b="1" spc="-5" dirty="0" smtClean="0">
                <a:solidFill>
                  <a:srgbClr val="0070C0"/>
                </a:solidFill>
                <a:latin typeface="Times New Roman"/>
                <a:cs typeface="Times New Roman"/>
              </a:rPr>
              <a:t>Приказ Министерства здравоохранения РФ от 08.02.2017 г № 47н</a:t>
            </a:r>
          </a:p>
          <a:p>
            <a:pPr marL="12700"/>
            <a:r>
              <a:rPr lang="ru-RU" b="1" spc="-5" dirty="0" smtClean="0">
                <a:solidFill>
                  <a:srgbClr val="0070C0"/>
                </a:solidFill>
                <a:latin typeface="Times New Roman"/>
                <a:cs typeface="Times New Roman"/>
              </a:rPr>
              <a:t> </a:t>
            </a:r>
            <a:r>
              <a:rPr lang="ru-RU" b="1" spc="-5" dirty="0" smtClean="0">
                <a:latin typeface="Times New Roman"/>
                <a:cs typeface="Times New Roman"/>
              </a:rPr>
              <a:t>«Об утверждении перечня лекарственных препаратов для медицинского применения, в отношении которых устанавливаются требования к объему тары, упаковке и комплектности»</a:t>
            </a:r>
            <a:endParaRPr lang="ru-RU" b="1" dirty="0" smtClean="0">
              <a:latin typeface="Times New Roman"/>
              <a:cs typeface="Times New Roman"/>
            </a:endParaRPr>
          </a:p>
          <a:p>
            <a:pPr>
              <a:spcBef>
                <a:spcPts val="25"/>
              </a:spcBef>
            </a:pPr>
            <a:endParaRPr lang="ru-RU" sz="2000" dirty="0" smtClean="0">
              <a:solidFill>
                <a:prstClr val="black"/>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119662639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48606" y="228600"/>
            <a:ext cx="8124635" cy="5628591"/>
          </a:xfrm>
          <a:prstGeom prst="rect">
            <a:avLst/>
          </a:prstGeom>
        </p:spPr>
        <p:txBody>
          <a:bodyPr vert="horz" wrap="square" lIns="0" tIns="392556" rIns="0" bIns="0" rtlCol="0">
            <a:spAutoFit/>
          </a:bodyPr>
          <a:lstStyle/>
          <a:p>
            <a:r>
              <a:rPr lang="ru-RU" dirty="0" smtClean="0">
                <a:solidFill>
                  <a:srgbClr val="0070C0"/>
                </a:solidFill>
              </a:rPr>
              <a:t>Вопрос:</a:t>
            </a:r>
            <a:r>
              <a:rPr lang="ru-RU" b="0" dirty="0" smtClean="0">
                <a:solidFill>
                  <a:schemeClr val="tx1"/>
                </a:solidFill>
              </a:rPr>
              <a:t/>
            </a:r>
            <a:br>
              <a:rPr lang="ru-RU" b="0" dirty="0" smtClean="0">
                <a:solidFill>
                  <a:schemeClr val="tx1"/>
                </a:solidFill>
              </a:rPr>
            </a:br>
            <a:r>
              <a:rPr lang="ru-RU" b="0" dirty="0" smtClean="0">
                <a:solidFill>
                  <a:schemeClr val="tx1"/>
                </a:solidFill>
              </a:rPr>
              <a:t>Если берем контракты старые- можно ли делать пересчет цен? </a:t>
            </a:r>
            <a:br>
              <a:rPr lang="ru-RU" b="0" dirty="0" smtClean="0">
                <a:solidFill>
                  <a:schemeClr val="tx1"/>
                </a:solidFill>
              </a:rPr>
            </a:br>
            <a:r>
              <a:rPr lang="ru-RU" b="0" dirty="0">
                <a:solidFill>
                  <a:schemeClr val="tx1"/>
                </a:solidFill>
              </a:rPr>
              <a:t/>
            </a:r>
            <a:br>
              <a:rPr lang="ru-RU" b="0" dirty="0">
                <a:solidFill>
                  <a:schemeClr val="tx1"/>
                </a:solidFill>
              </a:rPr>
            </a:br>
            <a:r>
              <a:rPr lang="ru-RU" dirty="0" smtClean="0">
                <a:solidFill>
                  <a:srgbClr val="C00000"/>
                </a:solidFill>
              </a:rPr>
              <a:t>Да, можно</a:t>
            </a:r>
            <a:r>
              <a:rPr lang="ru-RU" b="0" dirty="0" smtClean="0">
                <a:solidFill>
                  <a:schemeClr val="tx1"/>
                </a:solidFill>
              </a:rPr>
              <a:t>. Необходимо использовать индексы пересчета ( индексы  потребительских цен с сайта  МЭР РФ  или с сайта Росстата и пересчитать с учетом коэффициентов. ( ст. 22, часть 4)</a:t>
            </a:r>
            <a:br>
              <a:rPr lang="ru-RU" b="0" dirty="0" smtClean="0">
                <a:solidFill>
                  <a:schemeClr val="tx1"/>
                </a:solidFill>
              </a:rPr>
            </a:br>
            <a:r>
              <a:rPr lang="ru-RU" b="0" dirty="0">
                <a:solidFill>
                  <a:schemeClr val="tx1"/>
                </a:solidFill>
              </a:rPr>
              <a:t/>
            </a:r>
            <a:br>
              <a:rPr lang="ru-RU" b="0" dirty="0">
                <a:solidFill>
                  <a:schemeClr val="tx1"/>
                </a:solidFill>
              </a:rPr>
            </a:br>
            <a:r>
              <a:rPr lang="ru-RU" dirty="0" smtClean="0">
                <a:solidFill>
                  <a:srgbClr val="0070C0"/>
                </a:solidFill>
              </a:rPr>
              <a:t>Вопрос:</a:t>
            </a:r>
            <a:r>
              <a:rPr lang="ru-RU" dirty="0" smtClean="0">
                <a:solidFill>
                  <a:schemeClr val="tx1"/>
                </a:solidFill>
              </a:rPr>
              <a:t/>
            </a:r>
            <a:br>
              <a:rPr lang="ru-RU" dirty="0" smtClean="0">
                <a:solidFill>
                  <a:schemeClr val="tx1"/>
                </a:solidFill>
              </a:rPr>
            </a:br>
            <a:r>
              <a:rPr lang="ru-RU" b="0" dirty="0" smtClean="0">
                <a:solidFill>
                  <a:schemeClr val="tx1"/>
                </a:solidFill>
              </a:rPr>
              <a:t>Можно ли применять Приказ МЭР РФ № 567, рассчитывать среднеарифметическую цену, среднее квадратичное отклонение и коэффициент вариации?</a:t>
            </a:r>
            <a:br>
              <a:rPr lang="ru-RU" b="0" dirty="0" smtClean="0">
                <a:solidFill>
                  <a:schemeClr val="tx1"/>
                </a:solidFill>
              </a:rPr>
            </a:br>
            <a:r>
              <a:rPr lang="ru-RU" b="0" dirty="0">
                <a:solidFill>
                  <a:schemeClr val="tx1"/>
                </a:solidFill>
              </a:rPr>
              <a:t/>
            </a:r>
            <a:br>
              <a:rPr lang="ru-RU" b="0" dirty="0">
                <a:solidFill>
                  <a:schemeClr val="tx1"/>
                </a:solidFill>
              </a:rPr>
            </a:br>
            <a:r>
              <a:rPr lang="ru-RU" dirty="0" smtClean="0">
                <a:solidFill>
                  <a:srgbClr val="C00000"/>
                </a:solidFill>
              </a:rPr>
              <a:t>Нет, не следует этого делать.  </a:t>
            </a:r>
            <a:r>
              <a:rPr lang="ru-RU" b="0" dirty="0" smtClean="0">
                <a:solidFill>
                  <a:schemeClr val="tx1"/>
                </a:solidFill>
              </a:rPr>
              <a:t/>
            </a:r>
            <a:br>
              <a:rPr lang="ru-RU" b="0" dirty="0" smtClean="0">
                <a:solidFill>
                  <a:schemeClr val="tx1"/>
                </a:solidFill>
              </a:rPr>
            </a:br>
            <a:r>
              <a:rPr lang="ru-RU" b="0" dirty="0" smtClean="0">
                <a:solidFill>
                  <a:schemeClr val="tx1"/>
                </a:solidFill>
              </a:rPr>
              <a:t>Основание: п.1.6. Приказа МЭР РФ № 567 ( не применяется, при наличии расчета, принятому согласно отраслевому законодательству).</a:t>
            </a:r>
            <a:r>
              <a:rPr lang="ru-RU" b="0" dirty="0">
                <a:solidFill>
                  <a:schemeClr val="tx1"/>
                </a:solidFill>
              </a:rPr>
              <a:t/>
            </a:r>
            <a:br>
              <a:rPr lang="ru-RU" b="0" dirty="0">
                <a:solidFill>
                  <a:schemeClr val="tx1"/>
                </a:solidFill>
              </a:rPr>
            </a:br>
            <a:r>
              <a:rPr lang="ru-RU" dirty="0">
                <a:solidFill>
                  <a:srgbClr val="0070C0"/>
                </a:solidFill>
              </a:rPr>
              <a:t/>
            </a:r>
            <a:br>
              <a:rPr lang="ru-RU" dirty="0">
                <a:solidFill>
                  <a:srgbClr val="0070C0"/>
                </a:solidFill>
              </a:rPr>
            </a:br>
            <a:r>
              <a:rPr lang="ru-RU" dirty="0" smtClean="0">
                <a:solidFill>
                  <a:srgbClr val="00B050"/>
                </a:solidFill>
              </a:rPr>
              <a:t> </a:t>
            </a:r>
            <a:endParaRPr b="0" dirty="0">
              <a:solidFill>
                <a:srgbClr val="E2465A"/>
              </a:solidFill>
              <a:latin typeface="Arial"/>
              <a:cs typeface="Arial"/>
            </a:endParaRPr>
          </a:p>
        </p:txBody>
      </p:sp>
      <p:sp>
        <p:nvSpPr>
          <p:cNvPr id="5" name="object 5"/>
          <p:cNvSpPr txBox="1"/>
          <p:nvPr/>
        </p:nvSpPr>
        <p:spPr>
          <a:xfrm>
            <a:off x="483424" y="1513711"/>
            <a:ext cx="8114665" cy="861774"/>
          </a:xfrm>
          <a:prstGeom prst="rect">
            <a:avLst/>
          </a:prstGeom>
        </p:spPr>
        <p:txBody>
          <a:bodyPr vert="horz" wrap="square" lIns="0" tIns="0" rIns="0" bIns="0" rtlCol="0">
            <a:spAutoFit/>
          </a:bodyPr>
          <a:lstStyle/>
          <a:p>
            <a:endParaRPr lang="ru-RU" dirty="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22355882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48606" y="228600"/>
            <a:ext cx="8124635" cy="5936368"/>
          </a:xfrm>
          <a:prstGeom prst="rect">
            <a:avLst/>
          </a:prstGeom>
        </p:spPr>
        <p:txBody>
          <a:bodyPr vert="horz" wrap="square" lIns="0" tIns="392556" rIns="0" bIns="0" rtlCol="0">
            <a:spAutoFit/>
          </a:bodyPr>
          <a:lstStyle/>
          <a:p>
            <a:r>
              <a:rPr lang="ru-RU" dirty="0" smtClean="0">
                <a:solidFill>
                  <a:srgbClr val="0070C0"/>
                </a:solidFill>
              </a:rPr>
              <a:t>                                    </a:t>
            </a:r>
            <a:r>
              <a:rPr lang="ru-RU" dirty="0">
                <a:solidFill>
                  <a:srgbClr val="0070C0"/>
                </a:solidFill>
              </a:rPr>
              <a:t>Расчет цены за единицу </a:t>
            </a:r>
            <a:r>
              <a:rPr lang="ru-RU" dirty="0" smtClean="0">
                <a:solidFill>
                  <a:srgbClr val="0070C0"/>
                </a:solidFill>
              </a:rPr>
              <a:t>ЛП.</a:t>
            </a:r>
            <a:br>
              <a:rPr lang="ru-RU" dirty="0" smtClean="0">
                <a:solidFill>
                  <a:srgbClr val="0070C0"/>
                </a:solidFill>
              </a:rPr>
            </a:br>
            <a:r>
              <a:rPr lang="ru-RU" dirty="0" smtClean="0">
                <a:solidFill>
                  <a:srgbClr val="0070C0"/>
                </a:solidFill>
              </a:rPr>
              <a:t/>
            </a:r>
            <a:br>
              <a:rPr lang="ru-RU" dirty="0" smtClean="0">
                <a:solidFill>
                  <a:srgbClr val="0070C0"/>
                </a:solidFill>
              </a:rPr>
            </a:br>
            <a:r>
              <a:rPr lang="ru-RU" b="0" dirty="0">
                <a:solidFill>
                  <a:schemeClr val="tx1"/>
                </a:solidFill>
              </a:rPr>
              <a:t> </a:t>
            </a:r>
            <a:r>
              <a:rPr lang="ru-RU" b="0" dirty="0" smtClean="0">
                <a:solidFill>
                  <a:schemeClr val="tx1"/>
                </a:solidFill>
              </a:rPr>
              <a:t>       </a:t>
            </a:r>
            <a:r>
              <a:rPr lang="ru-RU" dirty="0" smtClean="0">
                <a:solidFill>
                  <a:srgbClr val="C00000"/>
                </a:solidFill>
              </a:rPr>
              <a:t>б)Тарифный</a:t>
            </a:r>
            <a:r>
              <a:rPr lang="ru-RU" b="0" dirty="0" smtClean="0">
                <a:solidFill>
                  <a:schemeClr val="tx1"/>
                </a:solidFill>
              </a:rPr>
              <a:t> </a:t>
            </a:r>
            <a:r>
              <a:rPr lang="ru-RU" dirty="0">
                <a:solidFill>
                  <a:srgbClr val="C00000"/>
                </a:solidFill>
              </a:rPr>
              <a:t>метод</a:t>
            </a:r>
            <a:r>
              <a:rPr lang="ru-RU" b="0" dirty="0">
                <a:solidFill>
                  <a:schemeClr val="tx1"/>
                </a:solidFill>
              </a:rPr>
              <a:t>. Подходит, когда </a:t>
            </a:r>
            <a:r>
              <a:rPr lang="ru-RU" b="0" dirty="0" smtClean="0">
                <a:solidFill>
                  <a:schemeClr val="tx1"/>
                </a:solidFill>
              </a:rPr>
              <a:t>закупаются  ЛП </a:t>
            </a:r>
            <a:r>
              <a:rPr lang="ru-RU" b="0" dirty="0">
                <a:solidFill>
                  <a:schemeClr val="tx1"/>
                </a:solidFill>
              </a:rPr>
              <a:t>из перечня жизненно необходимых лекарственных препаратов – </a:t>
            </a:r>
            <a:r>
              <a:rPr lang="ru-RU" b="0" dirty="0" smtClean="0">
                <a:solidFill>
                  <a:schemeClr val="tx1"/>
                </a:solidFill>
              </a:rPr>
              <a:t>ЖНВЛП</a:t>
            </a:r>
            <a:r>
              <a:rPr lang="ru-RU" b="0" dirty="0">
                <a:solidFill>
                  <a:schemeClr val="tx1"/>
                </a:solidFill>
              </a:rPr>
              <a:t> </a:t>
            </a:r>
            <a:r>
              <a:rPr lang="ru-RU" b="0" dirty="0" smtClean="0">
                <a:solidFill>
                  <a:schemeClr val="tx1"/>
                </a:solidFill>
              </a:rPr>
              <a:t>в соответствии с частью </a:t>
            </a:r>
            <a:r>
              <a:rPr lang="ru-RU" dirty="0" smtClean="0">
                <a:solidFill>
                  <a:srgbClr val="C00000"/>
                </a:solidFill>
              </a:rPr>
              <a:t>8 ст.22 ФЗ-44</a:t>
            </a:r>
            <a:br>
              <a:rPr lang="ru-RU" dirty="0" smtClean="0">
                <a:solidFill>
                  <a:srgbClr val="C00000"/>
                </a:solidFill>
              </a:rPr>
            </a:br>
            <a:r>
              <a:rPr lang="ru-RU" dirty="0">
                <a:solidFill>
                  <a:srgbClr val="C00000"/>
                </a:solidFill>
              </a:rPr>
              <a:t/>
            </a:r>
            <a:br>
              <a:rPr lang="ru-RU" dirty="0">
                <a:solidFill>
                  <a:srgbClr val="C00000"/>
                </a:solidFill>
              </a:rPr>
            </a:br>
            <a:r>
              <a:rPr lang="ru-RU" u="sng" dirty="0" smtClean="0">
                <a:hlinkClick r:id="rId2" tooltip="Перечень жизненно необходимых и важнейших лекарственных препаратов для медицинского применения на 2018 год"/>
              </a:rPr>
              <a:t>Перечень</a:t>
            </a:r>
            <a:r>
              <a:rPr lang="ru-RU" u="sng" dirty="0" smtClean="0"/>
              <a:t> </a:t>
            </a:r>
            <a:r>
              <a:rPr lang="ru-RU" u="sng" dirty="0" smtClean="0">
                <a:solidFill>
                  <a:srgbClr val="0070C0"/>
                </a:solidFill>
              </a:rPr>
              <a:t>ЖНВЛП </a:t>
            </a:r>
            <a:r>
              <a:rPr lang="ru-RU" dirty="0" smtClean="0">
                <a:solidFill>
                  <a:srgbClr val="0070C0"/>
                </a:solidFill>
              </a:rPr>
              <a:t> </a:t>
            </a:r>
            <a:r>
              <a:rPr lang="ru-RU" dirty="0">
                <a:solidFill>
                  <a:srgbClr val="0070C0"/>
                </a:solidFill>
              </a:rPr>
              <a:t>на 2018 год </a:t>
            </a:r>
            <a:r>
              <a:rPr lang="ru-RU" dirty="0" smtClean="0">
                <a:solidFill>
                  <a:srgbClr val="0070C0"/>
                </a:solidFill>
              </a:rPr>
              <a:t>–определен  </a:t>
            </a:r>
            <a:r>
              <a:rPr lang="ru-RU" u="sng" dirty="0">
                <a:hlinkClick r:id="rId3" tooltip="Об утверждении перечня жизненно необходимых и важнейших лекарственных препаратов для медицинского применения на 2018 год, перечня лекарственных препаратов для медицинского применения, в том числе лекарственных препаратов для..."/>
              </a:rPr>
              <a:t>распоряжением от 23.10.2017 № 2323-р</a:t>
            </a:r>
            <a:r>
              <a:rPr lang="ru-RU" dirty="0" smtClean="0"/>
              <a:t>.</a:t>
            </a:r>
            <a:br>
              <a:rPr lang="ru-RU" dirty="0" smtClean="0"/>
            </a:br>
            <a:r>
              <a:rPr lang="ru-RU" dirty="0"/>
              <a:t/>
            </a:r>
            <a:br>
              <a:rPr lang="ru-RU" dirty="0"/>
            </a:br>
            <a:r>
              <a:rPr lang="ru-RU" dirty="0" smtClean="0"/>
              <a:t>Какие цены брать из реестра? </a:t>
            </a:r>
            <a:br>
              <a:rPr lang="ru-RU" dirty="0" smtClean="0"/>
            </a:br>
            <a:r>
              <a:rPr lang="ru-RU" dirty="0" smtClean="0"/>
              <a:t>Выборка полная, а цену берем минимальную!!!</a:t>
            </a:r>
            <a:br>
              <a:rPr lang="ru-RU" dirty="0" smtClean="0"/>
            </a:br>
            <a:r>
              <a:rPr lang="ru-RU" dirty="0"/>
              <a:t/>
            </a:r>
            <a:br>
              <a:rPr lang="ru-RU" dirty="0"/>
            </a:br>
            <a:r>
              <a:rPr lang="ru-RU" dirty="0" smtClean="0"/>
              <a:t>Если цена перерегистрирована, то нужно брать актуальную цену, перерегистрированную!!!</a:t>
            </a:r>
            <a:r>
              <a:rPr lang="ru-RU" dirty="0"/>
              <a:t/>
            </a:r>
            <a:br>
              <a:rPr lang="ru-RU" dirty="0"/>
            </a:br>
            <a:r>
              <a:rPr lang="ru-RU" dirty="0">
                <a:solidFill>
                  <a:srgbClr val="C00000"/>
                </a:solidFill>
              </a:rPr>
              <a:t/>
            </a:r>
            <a:br>
              <a:rPr lang="ru-RU" dirty="0">
                <a:solidFill>
                  <a:srgbClr val="C00000"/>
                </a:solidFill>
              </a:rPr>
            </a:br>
            <a:r>
              <a:rPr lang="ru-RU" b="0" dirty="0">
                <a:solidFill>
                  <a:schemeClr val="tx1"/>
                </a:solidFill>
              </a:rPr>
              <a:t/>
            </a:r>
            <a:br>
              <a:rPr lang="ru-RU" b="0" dirty="0">
                <a:solidFill>
                  <a:schemeClr val="tx1"/>
                </a:solidFill>
              </a:rPr>
            </a:br>
            <a:r>
              <a:rPr lang="ru-RU" dirty="0">
                <a:solidFill>
                  <a:srgbClr val="0070C0"/>
                </a:solidFill>
              </a:rPr>
              <a:t/>
            </a:r>
            <a:br>
              <a:rPr lang="ru-RU" dirty="0">
                <a:solidFill>
                  <a:srgbClr val="0070C0"/>
                </a:solidFill>
              </a:rPr>
            </a:br>
            <a:r>
              <a:rPr lang="ru-RU" dirty="0" smtClean="0">
                <a:solidFill>
                  <a:srgbClr val="00B050"/>
                </a:solidFill>
              </a:rPr>
              <a:t> </a:t>
            </a:r>
            <a:endParaRPr b="0" dirty="0">
              <a:solidFill>
                <a:srgbClr val="E2465A"/>
              </a:solidFill>
              <a:latin typeface="Arial"/>
              <a:cs typeface="Arial"/>
            </a:endParaRPr>
          </a:p>
        </p:txBody>
      </p:sp>
      <p:sp>
        <p:nvSpPr>
          <p:cNvPr id="5" name="object 5"/>
          <p:cNvSpPr txBox="1"/>
          <p:nvPr/>
        </p:nvSpPr>
        <p:spPr>
          <a:xfrm>
            <a:off x="483424" y="1513711"/>
            <a:ext cx="8114665" cy="861774"/>
          </a:xfrm>
          <a:prstGeom prst="rect">
            <a:avLst/>
          </a:prstGeom>
        </p:spPr>
        <p:txBody>
          <a:bodyPr vert="horz" wrap="square" lIns="0" tIns="0" rIns="0" bIns="0" rtlCol="0">
            <a:spAutoFit/>
          </a:bodyPr>
          <a:lstStyle/>
          <a:p>
            <a:endParaRPr lang="ru-RU" dirty="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151740320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770619" y="6571488"/>
            <a:ext cx="373380" cy="216535"/>
          </a:xfrm>
          <a:custGeom>
            <a:avLst/>
            <a:gdLst/>
            <a:ahLst/>
            <a:cxnLst/>
            <a:rect l="l" t="t" r="r" b="b"/>
            <a:pathLst>
              <a:path w="373379" h="216534">
                <a:moveTo>
                  <a:pt x="0" y="216406"/>
                </a:moveTo>
                <a:lnTo>
                  <a:pt x="372999" y="216406"/>
                </a:lnTo>
                <a:lnTo>
                  <a:pt x="372999" y="0"/>
                </a:lnTo>
                <a:lnTo>
                  <a:pt x="0" y="0"/>
                </a:lnTo>
                <a:lnTo>
                  <a:pt x="0" y="216406"/>
                </a:lnTo>
                <a:close/>
              </a:path>
            </a:pathLst>
          </a:custGeom>
          <a:solidFill>
            <a:srgbClr val="1F477B"/>
          </a:solidFill>
        </p:spPr>
        <p:txBody>
          <a:bodyPr wrap="square" lIns="0" tIns="0" rIns="0" bIns="0" rtlCol="0"/>
          <a:lstStyle/>
          <a:p>
            <a:endParaRPr>
              <a:solidFill>
                <a:prstClr val="black"/>
              </a:solidFill>
            </a:endParaRPr>
          </a:p>
        </p:txBody>
      </p:sp>
      <p:sp>
        <p:nvSpPr>
          <p:cNvPr id="3" name="object 3"/>
          <p:cNvSpPr txBox="1">
            <a:spLocks noGrp="1"/>
          </p:cNvSpPr>
          <p:nvPr>
            <p:ph type="title"/>
          </p:nvPr>
        </p:nvSpPr>
        <p:spPr>
          <a:prstGeom prst="rect">
            <a:avLst/>
          </a:prstGeom>
        </p:spPr>
        <p:txBody>
          <a:bodyPr vert="horz" wrap="square" lIns="0" tIns="61721" rIns="0" bIns="0" rtlCol="0">
            <a:spAutoFit/>
          </a:bodyPr>
          <a:lstStyle/>
          <a:p>
            <a:pPr marL="1440180">
              <a:lnSpc>
                <a:spcPct val="100000"/>
              </a:lnSpc>
            </a:pPr>
            <a:r>
              <a:rPr spc="-10" dirty="0">
                <a:solidFill>
                  <a:srgbClr val="1F477B"/>
                </a:solidFill>
                <a:latin typeface="Arial"/>
                <a:cs typeface="Arial"/>
              </a:rPr>
              <a:t>ПРИ </a:t>
            </a:r>
            <a:r>
              <a:rPr spc="15" dirty="0">
                <a:solidFill>
                  <a:srgbClr val="1F477B"/>
                </a:solidFill>
                <a:latin typeface="Arial"/>
                <a:cs typeface="Arial"/>
              </a:rPr>
              <a:t>ЗАКУПКЕ </a:t>
            </a:r>
            <a:r>
              <a:rPr spc="-20" dirty="0">
                <a:solidFill>
                  <a:srgbClr val="1F477B"/>
                </a:solidFill>
                <a:latin typeface="Arial"/>
                <a:cs typeface="Arial"/>
              </a:rPr>
              <a:t>ВАЖНЕЙШИХ </a:t>
            </a:r>
            <a:r>
              <a:rPr spc="-30" dirty="0">
                <a:solidFill>
                  <a:srgbClr val="1F477B"/>
                </a:solidFill>
                <a:latin typeface="Arial"/>
                <a:cs typeface="Arial"/>
              </a:rPr>
              <a:t>ЛЕКАРСТВ</a:t>
            </a:r>
            <a:r>
              <a:rPr spc="-90" dirty="0">
                <a:solidFill>
                  <a:srgbClr val="1F477B"/>
                </a:solidFill>
                <a:latin typeface="Arial"/>
                <a:cs typeface="Arial"/>
              </a:rPr>
              <a:t> </a:t>
            </a:r>
            <a:r>
              <a:rPr spc="-15" dirty="0">
                <a:solidFill>
                  <a:srgbClr val="1F477B"/>
                </a:solidFill>
                <a:latin typeface="Arial"/>
                <a:cs typeface="Arial"/>
              </a:rPr>
              <a:t>ЗАКАЗЧИКИ</a:t>
            </a:r>
          </a:p>
        </p:txBody>
      </p:sp>
      <p:sp>
        <p:nvSpPr>
          <p:cNvPr id="4" name="object 4"/>
          <p:cNvSpPr txBox="1"/>
          <p:nvPr/>
        </p:nvSpPr>
        <p:spPr>
          <a:xfrm>
            <a:off x="113182" y="346709"/>
            <a:ext cx="9044305" cy="2764790"/>
          </a:xfrm>
          <a:prstGeom prst="rect">
            <a:avLst/>
          </a:prstGeom>
        </p:spPr>
        <p:txBody>
          <a:bodyPr vert="horz" wrap="square" lIns="0" tIns="0" rIns="0" bIns="0" rtlCol="0">
            <a:spAutoFit/>
          </a:bodyPr>
          <a:lstStyle/>
          <a:p>
            <a:pPr marL="1363980">
              <a:tabLst>
                <a:tab pos="9030970" algn="l"/>
              </a:tabLst>
            </a:pPr>
            <a:r>
              <a:rPr sz="2000" u="heavy" dirty="0">
                <a:solidFill>
                  <a:srgbClr val="1F477B"/>
                </a:solidFill>
                <a:latin typeface="Times New Roman"/>
                <a:cs typeface="Times New Roman"/>
              </a:rPr>
              <a:t> </a:t>
            </a:r>
            <a:r>
              <a:rPr sz="2000" u="heavy" spc="-315" dirty="0">
                <a:solidFill>
                  <a:srgbClr val="1F477B"/>
                </a:solidFill>
                <a:latin typeface="Times New Roman"/>
                <a:cs typeface="Times New Roman"/>
              </a:rPr>
              <a:t> </a:t>
            </a:r>
            <a:r>
              <a:rPr sz="2000" b="1" u="heavy" spc="-60" dirty="0">
                <a:solidFill>
                  <a:srgbClr val="1F477B"/>
                </a:solidFill>
                <a:latin typeface="Arial"/>
                <a:cs typeface="Arial"/>
              </a:rPr>
              <a:t>ВПРАВЕ </a:t>
            </a:r>
            <a:r>
              <a:rPr sz="2000" b="1" u="heavy" spc="-35" dirty="0">
                <a:solidFill>
                  <a:srgbClr val="1F477B"/>
                </a:solidFill>
                <a:latin typeface="Arial"/>
                <a:cs typeface="Arial"/>
              </a:rPr>
              <a:t>ОБОСНОВАТЬ </a:t>
            </a:r>
            <a:r>
              <a:rPr sz="2000" b="1" u="heavy" dirty="0">
                <a:solidFill>
                  <a:srgbClr val="1F477B"/>
                </a:solidFill>
                <a:latin typeface="Arial"/>
                <a:cs typeface="Arial"/>
              </a:rPr>
              <a:t>НМЦК </a:t>
            </a:r>
            <a:r>
              <a:rPr sz="2000" b="1" u="heavy" spc="-25" dirty="0">
                <a:solidFill>
                  <a:srgbClr val="1F477B"/>
                </a:solidFill>
                <a:latin typeface="Arial"/>
                <a:cs typeface="Arial"/>
              </a:rPr>
              <a:t>МЕТОДОМ </a:t>
            </a:r>
            <a:r>
              <a:rPr sz="2000" b="1" u="heavy" spc="10" dirty="0">
                <a:solidFill>
                  <a:srgbClr val="1F477B"/>
                </a:solidFill>
                <a:latin typeface="Arial"/>
                <a:cs typeface="Arial"/>
              </a:rPr>
              <a:t>АНАЛИЗА</a:t>
            </a:r>
            <a:r>
              <a:rPr sz="2000" b="1" u="heavy" spc="-170" dirty="0">
                <a:solidFill>
                  <a:srgbClr val="1F477B"/>
                </a:solidFill>
                <a:latin typeface="Arial"/>
                <a:cs typeface="Arial"/>
              </a:rPr>
              <a:t> </a:t>
            </a:r>
            <a:r>
              <a:rPr sz="2000" b="1" u="heavy" spc="-5" dirty="0">
                <a:solidFill>
                  <a:srgbClr val="1F477B"/>
                </a:solidFill>
                <a:latin typeface="Arial"/>
                <a:cs typeface="Arial"/>
              </a:rPr>
              <a:t>РЫНКА	</a:t>
            </a:r>
            <a:endParaRPr sz="2000">
              <a:solidFill>
                <a:prstClr val="black"/>
              </a:solidFill>
              <a:latin typeface="Arial"/>
              <a:cs typeface="Arial"/>
            </a:endParaRPr>
          </a:p>
          <a:p>
            <a:endParaRPr sz="2000">
              <a:solidFill>
                <a:prstClr val="black"/>
              </a:solidFill>
              <a:latin typeface="Times New Roman"/>
              <a:cs typeface="Times New Roman"/>
            </a:endParaRPr>
          </a:p>
          <a:p>
            <a:pPr marL="355600" marR="382905" indent="-342900">
              <a:spcBef>
                <a:spcPts val="1505"/>
              </a:spcBef>
              <a:buFont typeface="Wingdings"/>
              <a:buChar char=""/>
              <a:tabLst>
                <a:tab pos="355600" algn="l"/>
                <a:tab pos="356235" algn="l"/>
              </a:tabLst>
            </a:pPr>
            <a:r>
              <a:rPr sz="2000" spc="-15" dirty="0">
                <a:solidFill>
                  <a:prstClr val="black"/>
                </a:solidFill>
                <a:latin typeface="Arial"/>
                <a:cs typeface="Arial"/>
              </a:rPr>
              <a:t>Чтобы обосновать начальную </a:t>
            </a:r>
            <a:r>
              <a:rPr sz="2000" dirty="0">
                <a:solidFill>
                  <a:prstClr val="black"/>
                </a:solidFill>
                <a:latin typeface="Arial"/>
                <a:cs typeface="Arial"/>
              </a:rPr>
              <a:t>(максимальную) </a:t>
            </a:r>
            <a:r>
              <a:rPr sz="2000" spc="-10" dirty="0">
                <a:solidFill>
                  <a:prstClr val="black"/>
                </a:solidFill>
                <a:latin typeface="Arial"/>
                <a:cs typeface="Arial"/>
              </a:rPr>
              <a:t>цену </a:t>
            </a:r>
            <a:r>
              <a:rPr sz="2000" dirty="0">
                <a:solidFill>
                  <a:prstClr val="black"/>
                </a:solidFill>
                <a:latin typeface="Arial"/>
                <a:cs typeface="Arial"/>
              </a:rPr>
              <a:t>контракта</a:t>
            </a:r>
            <a:r>
              <a:rPr sz="2000" spc="-280" dirty="0">
                <a:solidFill>
                  <a:prstClr val="black"/>
                </a:solidFill>
                <a:latin typeface="Arial"/>
                <a:cs typeface="Arial"/>
              </a:rPr>
              <a:t> </a:t>
            </a:r>
            <a:r>
              <a:rPr sz="2000" dirty="0">
                <a:solidFill>
                  <a:prstClr val="black"/>
                </a:solidFill>
                <a:latin typeface="Arial"/>
                <a:cs typeface="Arial"/>
              </a:rPr>
              <a:t>(НМЦК)  </a:t>
            </a:r>
            <a:r>
              <a:rPr sz="2000" spc="-5" dirty="0">
                <a:solidFill>
                  <a:prstClr val="black"/>
                </a:solidFill>
                <a:latin typeface="Arial"/>
                <a:cs typeface="Arial"/>
              </a:rPr>
              <a:t>при </a:t>
            </a:r>
            <a:r>
              <a:rPr sz="2000" spc="10" dirty="0">
                <a:solidFill>
                  <a:prstClr val="black"/>
                </a:solidFill>
                <a:latin typeface="Arial"/>
                <a:cs typeface="Arial"/>
              </a:rPr>
              <a:t>закупке </a:t>
            </a:r>
            <a:r>
              <a:rPr sz="2000" dirty="0">
                <a:solidFill>
                  <a:prstClr val="black"/>
                </a:solidFill>
                <a:latin typeface="Arial"/>
                <a:cs typeface="Arial"/>
              </a:rPr>
              <a:t>жизненно </a:t>
            </a:r>
            <a:r>
              <a:rPr sz="2000" spc="-30" dirty="0">
                <a:solidFill>
                  <a:prstClr val="black"/>
                </a:solidFill>
                <a:latin typeface="Arial"/>
                <a:cs typeface="Arial"/>
              </a:rPr>
              <a:t>необходимых </a:t>
            </a:r>
            <a:r>
              <a:rPr sz="2000" dirty="0">
                <a:solidFill>
                  <a:prstClr val="black"/>
                </a:solidFill>
                <a:latin typeface="Arial"/>
                <a:cs typeface="Arial"/>
              </a:rPr>
              <a:t>и </a:t>
            </a:r>
            <a:r>
              <a:rPr sz="2000" spc="-5" dirty="0">
                <a:solidFill>
                  <a:prstClr val="black"/>
                </a:solidFill>
                <a:latin typeface="Arial"/>
                <a:cs typeface="Arial"/>
              </a:rPr>
              <a:t>важнейших </a:t>
            </a:r>
            <a:r>
              <a:rPr sz="2000" dirty="0">
                <a:solidFill>
                  <a:prstClr val="black"/>
                </a:solidFill>
                <a:latin typeface="Arial"/>
                <a:cs typeface="Arial"/>
              </a:rPr>
              <a:t>лекарственных  </a:t>
            </a:r>
            <a:r>
              <a:rPr sz="2000" spc="-15" dirty="0">
                <a:solidFill>
                  <a:prstClr val="black"/>
                </a:solidFill>
                <a:latin typeface="Arial"/>
                <a:cs typeface="Arial"/>
              </a:rPr>
              <a:t>препаратов, </a:t>
            </a:r>
            <a:r>
              <a:rPr sz="2000" spc="-10" dirty="0">
                <a:solidFill>
                  <a:prstClr val="black"/>
                </a:solidFill>
                <a:latin typeface="Arial"/>
                <a:cs typeface="Arial"/>
              </a:rPr>
              <a:t>можно </a:t>
            </a:r>
            <a:r>
              <a:rPr sz="2000" spc="-5" dirty="0">
                <a:solidFill>
                  <a:prstClr val="black"/>
                </a:solidFill>
                <a:latin typeface="Arial"/>
                <a:cs typeface="Arial"/>
              </a:rPr>
              <a:t>применить </a:t>
            </a:r>
            <a:r>
              <a:rPr sz="2000" spc="25" dirty="0">
                <a:solidFill>
                  <a:prstClr val="black"/>
                </a:solidFill>
                <a:latin typeface="Arial"/>
                <a:cs typeface="Arial"/>
              </a:rPr>
              <a:t>как </a:t>
            </a:r>
            <a:r>
              <a:rPr sz="2000" spc="-10" dirty="0">
                <a:solidFill>
                  <a:prstClr val="black"/>
                </a:solidFill>
                <a:latin typeface="Arial"/>
                <a:cs typeface="Arial"/>
              </a:rPr>
              <a:t>тарифный </a:t>
            </a:r>
            <a:r>
              <a:rPr sz="2000" spc="-55" dirty="0">
                <a:solidFill>
                  <a:prstClr val="black"/>
                </a:solidFill>
                <a:latin typeface="Arial"/>
                <a:cs typeface="Arial"/>
              </a:rPr>
              <a:t>метод, </a:t>
            </a:r>
            <a:r>
              <a:rPr sz="2000" spc="-25" dirty="0">
                <a:solidFill>
                  <a:prstClr val="black"/>
                </a:solidFill>
                <a:latin typeface="Arial"/>
                <a:cs typeface="Arial"/>
              </a:rPr>
              <a:t>так </a:t>
            </a:r>
            <a:r>
              <a:rPr sz="2000" dirty="0">
                <a:solidFill>
                  <a:prstClr val="black"/>
                </a:solidFill>
                <a:latin typeface="Arial"/>
                <a:cs typeface="Arial"/>
              </a:rPr>
              <a:t>и</a:t>
            </a:r>
            <a:r>
              <a:rPr sz="2000" spc="-210" dirty="0">
                <a:solidFill>
                  <a:prstClr val="black"/>
                </a:solidFill>
                <a:latin typeface="Arial"/>
                <a:cs typeface="Arial"/>
              </a:rPr>
              <a:t> </a:t>
            </a:r>
            <a:r>
              <a:rPr sz="2000" spc="-60" dirty="0">
                <a:solidFill>
                  <a:prstClr val="black"/>
                </a:solidFill>
                <a:latin typeface="Arial"/>
                <a:cs typeface="Arial"/>
              </a:rPr>
              <a:t>метод</a:t>
            </a:r>
            <a:endParaRPr sz="2000">
              <a:solidFill>
                <a:prstClr val="black"/>
              </a:solidFill>
              <a:latin typeface="Arial"/>
              <a:cs typeface="Arial"/>
            </a:endParaRPr>
          </a:p>
          <a:p>
            <a:pPr marL="355600"/>
            <a:r>
              <a:rPr sz="2000" spc="-5" dirty="0">
                <a:solidFill>
                  <a:prstClr val="black"/>
                </a:solidFill>
                <a:latin typeface="Arial"/>
                <a:cs typeface="Arial"/>
              </a:rPr>
              <a:t>сопоставимых </a:t>
            </a:r>
            <a:r>
              <a:rPr sz="2000" spc="-15" dirty="0">
                <a:solidFill>
                  <a:prstClr val="black"/>
                </a:solidFill>
                <a:latin typeface="Arial"/>
                <a:cs typeface="Arial"/>
              </a:rPr>
              <a:t>рыночных цен </a:t>
            </a:r>
            <a:r>
              <a:rPr sz="2000" spc="-5" dirty="0">
                <a:solidFill>
                  <a:prstClr val="black"/>
                </a:solidFill>
                <a:latin typeface="Arial"/>
                <a:cs typeface="Arial"/>
              </a:rPr>
              <a:t>(анализа</a:t>
            </a:r>
            <a:r>
              <a:rPr sz="2000" spc="-229" dirty="0">
                <a:solidFill>
                  <a:prstClr val="black"/>
                </a:solidFill>
                <a:latin typeface="Arial"/>
                <a:cs typeface="Arial"/>
              </a:rPr>
              <a:t> </a:t>
            </a:r>
            <a:r>
              <a:rPr sz="2000" spc="10" dirty="0">
                <a:solidFill>
                  <a:prstClr val="black"/>
                </a:solidFill>
                <a:latin typeface="Arial"/>
                <a:cs typeface="Arial"/>
              </a:rPr>
              <a:t>рынка).</a:t>
            </a:r>
            <a:endParaRPr sz="2000">
              <a:solidFill>
                <a:prstClr val="black"/>
              </a:solidFill>
              <a:latin typeface="Arial"/>
              <a:cs typeface="Arial"/>
            </a:endParaRPr>
          </a:p>
          <a:p>
            <a:endParaRPr sz="2000">
              <a:solidFill>
                <a:prstClr val="black"/>
              </a:solidFill>
              <a:latin typeface="Times New Roman"/>
              <a:cs typeface="Times New Roman"/>
            </a:endParaRPr>
          </a:p>
          <a:p>
            <a:pPr marL="12700">
              <a:spcBef>
                <a:spcPts val="1180"/>
              </a:spcBef>
            </a:pPr>
            <a:r>
              <a:rPr sz="2000" dirty="0">
                <a:solidFill>
                  <a:srgbClr val="FF0000"/>
                </a:solidFill>
                <a:latin typeface="Arial"/>
                <a:cs typeface="Arial"/>
              </a:rPr>
              <a:t>Письмо </a:t>
            </a:r>
            <a:r>
              <a:rPr sz="2000" spc="-5" dirty="0">
                <a:solidFill>
                  <a:srgbClr val="FF0000"/>
                </a:solidFill>
                <a:latin typeface="Arial"/>
                <a:cs typeface="Arial"/>
              </a:rPr>
              <a:t>Минэкономразвития </a:t>
            </a:r>
            <a:r>
              <a:rPr sz="2000" spc="-30" dirty="0">
                <a:solidFill>
                  <a:srgbClr val="FF0000"/>
                </a:solidFill>
                <a:latin typeface="Arial"/>
                <a:cs typeface="Arial"/>
              </a:rPr>
              <a:t>России </a:t>
            </a:r>
            <a:r>
              <a:rPr sz="2000" spc="-50" dirty="0">
                <a:solidFill>
                  <a:srgbClr val="FF0000"/>
                </a:solidFill>
                <a:latin typeface="Arial"/>
                <a:cs typeface="Arial"/>
              </a:rPr>
              <a:t>от </a:t>
            </a:r>
            <a:r>
              <a:rPr sz="2000" dirty="0">
                <a:solidFill>
                  <a:srgbClr val="FF0000"/>
                </a:solidFill>
                <a:latin typeface="Arial"/>
                <a:cs typeface="Arial"/>
              </a:rPr>
              <a:t>17.02.2016 N</a:t>
            </a:r>
            <a:r>
              <a:rPr sz="2000" spc="-260" dirty="0">
                <a:solidFill>
                  <a:srgbClr val="FF0000"/>
                </a:solidFill>
                <a:latin typeface="Arial"/>
                <a:cs typeface="Arial"/>
              </a:rPr>
              <a:t> </a:t>
            </a:r>
            <a:r>
              <a:rPr sz="2000" dirty="0">
                <a:solidFill>
                  <a:srgbClr val="FF0000"/>
                </a:solidFill>
                <a:latin typeface="Arial"/>
                <a:cs typeface="Arial"/>
              </a:rPr>
              <a:t>ОГ-Д28-1812</a:t>
            </a:r>
            <a:endParaRPr sz="2000">
              <a:solidFill>
                <a:prstClr val="black"/>
              </a:solidFill>
              <a:latin typeface="Arial"/>
              <a:cs typeface="Arial"/>
            </a:endParaRPr>
          </a:p>
        </p:txBody>
      </p:sp>
      <p:sp>
        <p:nvSpPr>
          <p:cNvPr id="5" name="object 5"/>
          <p:cNvSpPr txBox="1"/>
          <p:nvPr/>
        </p:nvSpPr>
        <p:spPr>
          <a:xfrm>
            <a:off x="8884157" y="6623608"/>
            <a:ext cx="153670" cy="149225"/>
          </a:xfrm>
          <a:prstGeom prst="rect">
            <a:avLst/>
          </a:prstGeom>
        </p:spPr>
        <p:txBody>
          <a:bodyPr vert="horz" wrap="square" lIns="0" tIns="0" rIns="0" bIns="0" rtlCol="0">
            <a:spAutoFit/>
          </a:bodyPr>
          <a:lstStyle/>
          <a:p>
            <a:pPr marL="12700"/>
            <a:r>
              <a:rPr sz="900" spc="-5" dirty="0">
                <a:solidFill>
                  <a:srgbClr val="FFFFFF"/>
                </a:solidFill>
                <a:latin typeface="Arial"/>
                <a:cs typeface="Arial"/>
              </a:rPr>
              <a:t>59</a:t>
            </a:r>
            <a:endParaRPr sz="900">
              <a:solidFill>
                <a:prstClr val="black"/>
              </a:solidFill>
              <a:latin typeface="Arial"/>
              <a:cs typeface="Arial"/>
            </a:endParaRPr>
          </a:p>
        </p:txBody>
      </p:sp>
    </p:spTree>
    <p:extLst>
      <p:ext uri="{BB962C8B-B14F-4D97-AF65-F5344CB8AC3E}">
        <p14:creationId xmlns:p14="http://schemas.microsoft.com/office/powerpoint/2010/main" val="31121368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48606" y="228600"/>
            <a:ext cx="8124635" cy="3781932"/>
          </a:xfrm>
          <a:prstGeom prst="rect">
            <a:avLst/>
          </a:prstGeom>
        </p:spPr>
        <p:txBody>
          <a:bodyPr vert="horz" wrap="square" lIns="0" tIns="392556" rIns="0" bIns="0" rtlCol="0">
            <a:spAutoFit/>
          </a:bodyPr>
          <a:lstStyle/>
          <a:p>
            <a:r>
              <a:rPr lang="ru-RU" dirty="0" smtClean="0">
                <a:solidFill>
                  <a:srgbClr val="0070C0"/>
                </a:solidFill>
              </a:rPr>
              <a:t>                                    </a:t>
            </a:r>
            <a:r>
              <a:rPr lang="ru-RU" dirty="0">
                <a:solidFill>
                  <a:srgbClr val="0070C0"/>
                </a:solidFill>
              </a:rPr>
              <a:t>Расчет цены за единицу </a:t>
            </a:r>
            <a:r>
              <a:rPr lang="ru-RU" dirty="0" smtClean="0">
                <a:solidFill>
                  <a:srgbClr val="0070C0"/>
                </a:solidFill>
              </a:rPr>
              <a:t>ЛП.</a:t>
            </a:r>
            <a:br>
              <a:rPr lang="ru-RU" dirty="0" smtClean="0">
                <a:solidFill>
                  <a:srgbClr val="0070C0"/>
                </a:solidFill>
              </a:rPr>
            </a:br>
            <a:r>
              <a:rPr lang="ru-RU" dirty="0" smtClean="0">
                <a:solidFill>
                  <a:srgbClr val="0070C0"/>
                </a:solidFill>
              </a:rPr>
              <a:t/>
            </a:r>
            <a:br>
              <a:rPr lang="ru-RU" dirty="0" smtClean="0">
                <a:solidFill>
                  <a:srgbClr val="0070C0"/>
                </a:solidFill>
              </a:rPr>
            </a:br>
            <a:r>
              <a:rPr lang="ru-RU" dirty="0"/>
              <a:t/>
            </a:r>
            <a:br>
              <a:rPr lang="ru-RU" dirty="0"/>
            </a:br>
            <a:r>
              <a:rPr lang="ru-RU" dirty="0">
                <a:solidFill>
                  <a:srgbClr val="C00000"/>
                </a:solidFill>
              </a:rPr>
              <a:t>Способ </a:t>
            </a:r>
            <a:r>
              <a:rPr lang="ru-RU" dirty="0" smtClean="0">
                <a:solidFill>
                  <a:srgbClr val="C00000"/>
                </a:solidFill>
              </a:rPr>
              <a:t>2.      РАСЧЕТ СРЕДНЕВЗВЕШЕННОЙ ЦЕНЫ</a:t>
            </a:r>
            <a:r>
              <a:rPr lang="ru-RU" b="0" dirty="0" smtClean="0">
                <a:solidFill>
                  <a:schemeClr val="tx1"/>
                </a:solidFill>
              </a:rPr>
              <a:t/>
            </a:r>
            <a:br>
              <a:rPr lang="ru-RU" b="0" dirty="0" smtClean="0">
                <a:solidFill>
                  <a:schemeClr val="tx1"/>
                </a:solidFill>
              </a:rPr>
            </a:br>
            <a:r>
              <a:rPr lang="ru-RU" b="0" dirty="0" smtClean="0">
                <a:solidFill>
                  <a:schemeClr val="tx1"/>
                </a:solidFill>
              </a:rPr>
              <a:t> Рассчитывается  средневзвешенная  цена </a:t>
            </a:r>
            <a:r>
              <a:rPr lang="ru-RU" b="0" dirty="0">
                <a:solidFill>
                  <a:schemeClr val="tx1"/>
                </a:solidFill>
              </a:rPr>
              <a:t>по всем контрактам на закупку препарата, которые заключили в течение года, предшествующего месяцу расчета</a:t>
            </a:r>
            <a:r>
              <a:rPr lang="ru-RU" b="0" dirty="0" smtClean="0">
                <a:solidFill>
                  <a:schemeClr val="tx1"/>
                </a:solidFill>
              </a:rPr>
              <a:t>.</a:t>
            </a:r>
            <a:br>
              <a:rPr lang="ru-RU" b="0" dirty="0" smtClean="0">
                <a:solidFill>
                  <a:schemeClr val="tx1"/>
                </a:solidFill>
              </a:rPr>
            </a:br>
            <a:r>
              <a:rPr lang="ru-RU" b="0" dirty="0" smtClean="0">
                <a:solidFill>
                  <a:schemeClr val="tx1"/>
                </a:solidFill>
              </a:rPr>
              <a:t> </a:t>
            </a:r>
            <a:r>
              <a:rPr lang="ru-RU" b="0" dirty="0">
                <a:solidFill>
                  <a:schemeClr val="tx1"/>
                </a:solidFill>
              </a:rPr>
              <a:t>Например, если </a:t>
            </a:r>
            <a:r>
              <a:rPr lang="ru-RU" b="0" dirty="0" smtClean="0">
                <a:solidFill>
                  <a:schemeClr val="tx1"/>
                </a:solidFill>
              </a:rPr>
              <a:t>рассчитывается  цена </a:t>
            </a:r>
            <a:r>
              <a:rPr lang="ru-RU" b="0" dirty="0">
                <a:solidFill>
                  <a:schemeClr val="tx1"/>
                </a:solidFill>
              </a:rPr>
              <a:t>в </a:t>
            </a:r>
            <a:r>
              <a:rPr lang="ru-RU" b="0" dirty="0" smtClean="0">
                <a:solidFill>
                  <a:schemeClr val="tx1"/>
                </a:solidFill>
              </a:rPr>
              <a:t>мае</a:t>
            </a:r>
            <a:r>
              <a:rPr lang="ru-RU" b="0" dirty="0" smtClean="0">
                <a:solidFill>
                  <a:schemeClr val="tx1"/>
                </a:solidFill>
              </a:rPr>
              <a:t> </a:t>
            </a:r>
            <a:r>
              <a:rPr lang="ru-RU" b="0" dirty="0">
                <a:solidFill>
                  <a:schemeClr val="tx1"/>
                </a:solidFill>
              </a:rPr>
              <a:t> 2018 года, </a:t>
            </a:r>
            <a:r>
              <a:rPr lang="ru-RU" b="0" dirty="0" smtClean="0">
                <a:solidFill>
                  <a:schemeClr val="tx1"/>
                </a:solidFill>
              </a:rPr>
              <a:t>берутся  </a:t>
            </a:r>
            <a:r>
              <a:rPr lang="ru-RU" b="0" dirty="0">
                <a:solidFill>
                  <a:schemeClr val="tx1"/>
                </a:solidFill>
              </a:rPr>
              <a:t>сведения из аналогичных контрактов </a:t>
            </a:r>
            <a:r>
              <a:rPr lang="ru-RU" b="0" dirty="0" smtClean="0">
                <a:solidFill>
                  <a:schemeClr val="tx1"/>
                </a:solidFill>
              </a:rPr>
              <a:t>с</a:t>
            </a:r>
            <a:r>
              <a:rPr lang="ru-RU" b="0" dirty="0">
                <a:solidFill>
                  <a:schemeClr val="tx1"/>
                </a:solidFill>
              </a:rPr>
              <a:t> </a:t>
            </a:r>
            <a:r>
              <a:rPr lang="ru-RU" b="0" dirty="0" smtClean="0">
                <a:solidFill>
                  <a:schemeClr val="tx1"/>
                </a:solidFill>
              </a:rPr>
              <a:t>мая </a:t>
            </a:r>
            <a:r>
              <a:rPr lang="ru-RU" b="0" dirty="0" smtClean="0">
                <a:solidFill>
                  <a:schemeClr val="tx1"/>
                </a:solidFill>
              </a:rPr>
              <a:t> </a:t>
            </a:r>
            <a:r>
              <a:rPr lang="ru-RU" b="0" dirty="0" smtClean="0">
                <a:solidFill>
                  <a:schemeClr val="tx1"/>
                </a:solidFill>
              </a:rPr>
              <a:t>2017 года </a:t>
            </a:r>
            <a:r>
              <a:rPr lang="ru-RU" b="0" dirty="0">
                <a:solidFill>
                  <a:schemeClr val="tx1"/>
                </a:solidFill>
              </a:rPr>
              <a:t> по </a:t>
            </a:r>
            <a:r>
              <a:rPr lang="ru-RU" b="0" dirty="0" smtClean="0">
                <a:solidFill>
                  <a:schemeClr val="tx1"/>
                </a:solidFill>
              </a:rPr>
              <a:t>апрель</a:t>
            </a:r>
            <a:r>
              <a:rPr lang="ru-RU" b="0" dirty="0" smtClean="0">
                <a:solidFill>
                  <a:schemeClr val="tx1"/>
                </a:solidFill>
              </a:rPr>
              <a:t> </a:t>
            </a:r>
            <a:r>
              <a:rPr lang="ru-RU" b="0" dirty="0">
                <a:solidFill>
                  <a:schemeClr val="tx1"/>
                </a:solidFill>
              </a:rPr>
              <a:t> </a:t>
            </a:r>
            <a:r>
              <a:rPr lang="ru-RU" b="0" dirty="0" smtClean="0">
                <a:solidFill>
                  <a:schemeClr val="tx1"/>
                </a:solidFill>
              </a:rPr>
              <a:t>2018</a:t>
            </a:r>
            <a:r>
              <a:rPr lang="ru-RU" b="0" dirty="0">
                <a:solidFill>
                  <a:schemeClr val="tx1"/>
                </a:solidFill>
              </a:rPr>
              <a:t> года. </a:t>
            </a:r>
            <a:r>
              <a:rPr lang="ru-RU" b="0" dirty="0" smtClean="0">
                <a:solidFill>
                  <a:schemeClr val="tx1"/>
                </a:solidFill>
              </a:rPr>
              <a:t/>
            </a:r>
            <a:br>
              <a:rPr lang="ru-RU" b="0" dirty="0" smtClean="0">
                <a:solidFill>
                  <a:schemeClr val="tx1"/>
                </a:solidFill>
              </a:rPr>
            </a:br>
            <a:r>
              <a:rPr lang="ru-RU" b="0" dirty="0">
                <a:solidFill>
                  <a:schemeClr val="tx1"/>
                </a:solidFill>
              </a:rPr>
              <a:t/>
            </a:r>
            <a:br>
              <a:rPr lang="ru-RU" b="0" dirty="0">
                <a:solidFill>
                  <a:schemeClr val="tx1"/>
                </a:solidFill>
              </a:rPr>
            </a:br>
            <a:endParaRPr b="0" dirty="0">
              <a:solidFill>
                <a:schemeClr val="tx1"/>
              </a:solidFill>
              <a:latin typeface="Arial"/>
              <a:cs typeface="Arial"/>
            </a:endParaRPr>
          </a:p>
        </p:txBody>
      </p:sp>
      <p:sp>
        <p:nvSpPr>
          <p:cNvPr id="5" name="object 5"/>
          <p:cNvSpPr txBox="1"/>
          <p:nvPr/>
        </p:nvSpPr>
        <p:spPr>
          <a:xfrm>
            <a:off x="483424" y="1513711"/>
            <a:ext cx="8114665" cy="861774"/>
          </a:xfrm>
          <a:prstGeom prst="rect">
            <a:avLst/>
          </a:prstGeom>
        </p:spPr>
        <p:txBody>
          <a:bodyPr vert="horz" wrap="square" lIns="0" tIns="0" rIns="0" bIns="0" rtlCol="0">
            <a:spAutoFit/>
          </a:bodyPr>
          <a:lstStyle/>
          <a:p>
            <a:endParaRPr lang="ru-RU" dirty="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141707739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940" y="-19811"/>
            <a:ext cx="8072119" cy="307777"/>
          </a:xfrm>
        </p:spPr>
        <p:txBody>
          <a:bodyPr/>
          <a:lstStyle/>
          <a:p>
            <a:r>
              <a:rPr lang="ru-RU" dirty="0" smtClean="0"/>
              <a:t>                         </a:t>
            </a:r>
            <a:r>
              <a:rPr lang="ru-RU" dirty="0" smtClean="0">
                <a:solidFill>
                  <a:srgbClr val="C00000"/>
                </a:solidFill>
              </a:rPr>
              <a:t>СРЕДНЕВЗВЕШЕННАЯ ЦЕНА ( АЛГОРИТМ)</a:t>
            </a:r>
            <a:endParaRPr lang="ru-RU" dirty="0">
              <a:solidFill>
                <a:srgbClr val="C00000"/>
              </a:solidFill>
            </a:endParaRPr>
          </a:p>
        </p:txBody>
      </p:sp>
      <p:sp>
        <p:nvSpPr>
          <p:cNvPr id="3" name="Текст 2"/>
          <p:cNvSpPr>
            <a:spLocks noGrp="1"/>
          </p:cNvSpPr>
          <p:nvPr>
            <p:ph type="body" idx="1"/>
          </p:nvPr>
        </p:nvSpPr>
        <p:spPr>
          <a:xfrm>
            <a:off x="535940" y="533400"/>
            <a:ext cx="8074710" cy="6647974"/>
          </a:xfrm>
        </p:spPr>
        <p:txBody>
          <a:bodyPr/>
          <a:lstStyle/>
          <a:p>
            <a:pPr marL="342900" indent="-342900" algn="just">
              <a:buAutoNum type="arabicPeriod"/>
            </a:pPr>
            <a:r>
              <a:rPr lang="ru-RU" dirty="0" smtClean="0">
                <a:solidFill>
                  <a:schemeClr val="tx1"/>
                </a:solidFill>
              </a:rPr>
              <a:t>В расчет берутся исключительно  контракты Заказчика  из Реестра контрактов, реестра закупок за последние 12 </a:t>
            </a:r>
            <a:r>
              <a:rPr lang="ru-RU" dirty="0" err="1" smtClean="0">
                <a:solidFill>
                  <a:schemeClr val="tx1"/>
                </a:solidFill>
              </a:rPr>
              <a:t>мес</a:t>
            </a:r>
            <a:r>
              <a:rPr lang="ru-RU" dirty="0" smtClean="0">
                <a:solidFill>
                  <a:schemeClr val="tx1"/>
                </a:solidFill>
              </a:rPr>
              <a:t> , предшествующие месяцу расчета. Месяц расчета не учитываем;</a:t>
            </a:r>
          </a:p>
          <a:p>
            <a:pPr marL="342900" indent="-342900" algn="just">
              <a:buAutoNum type="arabicPeriod"/>
            </a:pPr>
            <a:endParaRPr lang="ru-RU" dirty="0">
              <a:solidFill>
                <a:schemeClr val="tx1"/>
              </a:solidFill>
            </a:endParaRPr>
          </a:p>
          <a:p>
            <a:pPr marL="342900" indent="-342900" algn="just">
              <a:buAutoNum type="arabicPeriod" startAt="2"/>
            </a:pPr>
            <a:r>
              <a:rPr lang="ru-RU" dirty="0" smtClean="0">
                <a:solidFill>
                  <a:schemeClr val="tx1"/>
                </a:solidFill>
              </a:rPr>
              <a:t>Берем контракты, которые </a:t>
            </a:r>
            <a:r>
              <a:rPr lang="ru-RU" b="1" dirty="0" smtClean="0">
                <a:solidFill>
                  <a:srgbClr val="C00000"/>
                </a:solidFill>
              </a:rPr>
              <a:t>заключены</a:t>
            </a:r>
            <a:r>
              <a:rPr lang="ru-RU" dirty="0" smtClean="0">
                <a:solidFill>
                  <a:schemeClr val="tx1"/>
                </a:solidFill>
              </a:rPr>
              <a:t> ( см. дату заключения);</a:t>
            </a:r>
          </a:p>
          <a:p>
            <a:pPr marL="342900" indent="-342900" algn="just">
              <a:buAutoNum type="arabicPeriod" startAt="2"/>
            </a:pPr>
            <a:endParaRPr lang="ru-RU" dirty="0">
              <a:solidFill>
                <a:schemeClr val="tx1"/>
              </a:solidFill>
            </a:endParaRPr>
          </a:p>
          <a:p>
            <a:pPr marL="342900" indent="-342900" algn="just">
              <a:buAutoNum type="arabicPeriod" startAt="3"/>
            </a:pPr>
            <a:r>
              <a:rPr lang="ru-RU" dirty="0" smtClean="0">
                <a:solidFill>
                  <a:schemeClr val="tx1"/>
                </a:solidFill>
              </a:rPr>
              <a:t>Если закупается ЛП впервые- то средневзвешенная цена по данному ЛП не </a:t>
            </a:r>
          </a:p>
          <a:p>
            <a:pPr algn="just"/>
            <a:r>
              <a:rPr lang="ru-RU" dirty="0">
                <a:solidFill>
                  <a:schemeClr val="tx1"/>
                </a:solidFill>
              </a:rPr>
              <a:t> </a:t>
            </a:r>
            <a:r>
              <a:rPr lang="ru-RU" dirty="0" smtClean="0">
                <a:solidFill>
                  <a:schemeClr val="tx1"/>
                </a:solidFill>
              </a:rPr>
              <a:t>     рассчитывается;</a:t>
            </a:r>
          </a:p>
          <a:p>
            <a:pPr algn="just"/>
            <a:endParaRPr lang="ru-RU" dirty="0">
              <a:solidFill>
                <a:schemeClr val="tx1"/>
              </a:solidFill>
            </a:endParaRPr>
          </a:p>
          <a:p>
            <a:pPr marL="342900" indent="-342900" algn="just">
              <a:buAutoNum type="arabicPeriod" startAt="4"/>
            </a:pPr>
            <a:r>
              <a:rPr lang="ru-RU" dirty="0" smtClean="0">
                <a:solidFill>
                  <a:schemeClr val="tx1"/>
                </a:solidFill>
              </a:rPr>
              <a:t>Контракты берутся все: как по конкурентным, так и по закупкам у ЕП, за </a:t>
            </a:r>
          </a:p>
          <a:p>
            <a:pPr algn="just"/>
            <a:r>
              <a:rPr lang="ru-RU" dirty="0">
                <a:solidFill>
                  <a:schemeClr val="tx1"/>
                </a:solidFill>
              </a:rPr>
              <a:t> </a:t>
            </a:r>
            <a:r>
              <a:rPr lang="ru-RU" dirty="0" smtClean="0">
                <a:solidFill>
                  <a:schemeClr val="tx1"/>
                </a:solidFill>
              </a:rPr>
              <a:t>     исключением ГК по решению врачебной комиссии ( п.28, п.83, п.4). Поэтому </a:t>
            </a:r>
          </a:p>
          <a:p>
            <a:pPr algn="just"/>
            <a:r>
              <a:rPr lang="ru-RU" dirty="0">
                <a:solidFill>
                  <a:schemeClr val="tx1"/>
                </a:solidFill>
              </a:rPr>
              <a:t> </a:t>
            </a:r>
            <a:r>
              <a:rPr lang="ru-RU" dirty="0" smtClean="0">
                <a:solidFill>
                  <a:schemeClr val="tx1"/>
                </a:solidFill>
              </a:rPr>
              <a:t>     желательно вести реестр закупок и отмечать (*) такие закупки в реестре;</a:t>
            </a:r>
          </a:p>
          <a:p>
            <a:pPr algn="just"/>
            <a:endParaRPr lang="ru-RU" dirty="0">
              <a:solidFill>
                <a:schemeClr val="tx1"/>
              </a:solidFill>
            </a:endParaRPr>
          </a:p>
          <a:p>
            <a:pPr marL="342900" indent="-342900" algn="just">
              <a:buAutoNum type="arabicPeriod" startAt="5"/>
            </a:pPr>
            <a:r>
              <a:rPr lang="ru-RU" dirty="0" smtClean="0">
                <a:solidFill>
                  <a:schemeClr val="tx1"/>
                </a:solidFill>
              </a:rPr>
              <a:t>Как быть, если ГК заключен, но расторгнут по соглашению сторон?</a:t>
            </a:r>
          </a:p>
          <a:p>
            <a:pPr algn="just"/>
            <a:r>
              <a:rPr lang="ru-RU" dirty="0">
                <a:solidFill>
                  <a:schemeClr val="tx1"/>
                </a:solidFill>
              </a:rPr>
              <a:t> </a:t>
            </a:r>
            <a:r>
              <a:rPr lang="ru-RU" dirty="0" smtClean="0">
                <a:solidFill>
                  <a:schemeClr val="tx1"/>
                </a:solidFill>
              </a:rPr>
              <a:t>     Есть 2 точки зрения.  Одна из которых- нужно брать такие контракты, по</a:t>
            </a:r>
          </a:p>
          <a:p>
            <a:pPr algn="just"/>
            <a:r>
              <a:rPr lang="ru-RU" dirty="0">
                <a:solidFill>
                  <a:schemeClr val="tx1"/>
                </a:solidFill>
              </a:rPr>
              <a:t> </a:t>
            </a:r>
            <a:r>
              <a:rPr lang="ru-RU" dirty="0" smtClean="0">
                <a:solidFill>
                  <a:schemeClr val="tx1"/>
                </a:solidFill>
              </a:rPr>
              <a:t>     по которым прошла поставка, вторая точка зрения- брать все такие ГК</a:t>
            </a:r>
          </a:p>
          <a:p>
            <a:pPr algn="just"/>
            <a:endParaRPr lang="ru-RU" dirty="0">
              <a:solidFill>
                <a:schemeClr val="tx1"/>
              </a:solidFill>
            </a:endParaRPr>
          </a:p>
          <a:p>
            <a:pPr marL="342900" indent="-342900" algn="just">
              <a:buAutoNum type="arabicPeriod" startAt="6"/>
            </a:pPr>
            <a:r>
              <a:rPr lang="ru-RU" dirty="0" smtClean="0">
                <a:solidFill>
                  <a:schemeClr val="tx1"/>
                </a:solidFill>
              </a:rPr>
              <a:t>Как быть, если </a:t>
            </a:r>
            <a:r>
              <a:rPr lang="ru-RU" dirty="0" err="1" smtClean="0">
                <a:solidFill>
                  <a:schemeClr val="tx1"/>
                </a:solidFill>
              </a:rPr>
              <a:t>Гк</a:t>
            </a:r>
            <a:r>
              <a:rPr lang="ru-RU" dirty="0" smtClean="0">
                <a:solidFill>
                  <a:schemeClr val="tx1"/>
                </a:solidFill>
              </a:rPr>
              <a:t>  заключены, но расторгнуты по инициативе заказчика</a:t>
            </a:r>
          </a:p>
          <a:p>
            <a:pPr algn="just"/>
            <a:r>
              <a:rPr lang="ru-RU" dirty="0">
                <a:solidFill>
                  <a:schemeClr val="tx1"/>
                </a:solidFill>
              </a:rPr>
              <a:t> </a:t>
            </a:r>
            <a:r>
              <a:rPr lang="ru-RU" dirty="0" smtClean="0">
                <a:solidFill>
                  <a:schemeClr val="tx1"/>
                </a:solidFill>
              </a:rPr>
              <a:t>     ( или по решению суда)?   Да, учитывать все!!!</a:t>
            </a:r>
          </a:p>
          <a:p>
            <a:pPr algn="just"/>
            <a:endParaRPr lang="ru-RU" dirty="0">
              <a:solidFill>
                <a:schemeClr val="tx1"/>
              </a:solidFill>
            </a:endParaRPr>
          </a:p>
          <a:p>
            <a:pPr algn="just"/>
            <a:r>
              <a:rPr lang="ru-RU" dirty="0" smtClean="0">
                <a:solidFill>
                  <a:schemeClr val="tx1"/>
                </a:solidFill>
              </a:rPr>
              <a:t>7.   Нужно брать цену без НДС и оптовой надбавки ( очистить цену по каждому ГК)</a:t>
            </a:r>
          </a:p>
          <a:p>
            <a:endParaRPr lang="ru-RU" dirty="0"/>
          </a:p>
          <a:p>
            <a:r>
              <a:rPr lang="ru-RU" dirty="0" smtClean="0"/>
              <a:t>  </a:t>
            </a:r>
            <a:endParaRPr lang="ru-RU" dirty="0"/>
          </a:p>
        </p:txBody>
      </p:sp>
    </p:spTree>
    <p:extLst>
      <p:ext uri="{BB962C8B-B14F-4D97-AF65-F5344CB8AC3E}">
        <p14:creationId xmlns:p14="http://schemas.microsoft.com/office/powerpoint/2010/main" val="11482232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48606" y="228600"/>
            <a:ext cx="8124635" cy="6551921"/>
          </a:xfrm>
          <a:prstGeom prst="rect">
            <a:avLst/>
          </a:prstGeom>
        </p:spPr>
        <p:txBody>
          <a:bodyPr vert="horz" wrap="square" lIns="0" tIns="392556" rIns="0" bIns="0" rtlCol="0">
            <a:spAutoFit/>
          </a:bodyPr>
          <a:lstStyle/>
          <a:p>
            <a:r>
              <a:rPr lang="ru-RU" dirty="0" smtClean="0">
                <a:solidFill>
                  <a:srgbClr val="C00000"/>
                </a:solidFill>
              </a:rPr>
              <a:t/>
            </a:r>
            <a:br>
              <a:rPr lang="ru-RU" dirty="0" smtClean="0">
                <a:solidFill>
                  <a:srgbClr val="C00000"/>
                </a:solidFill>
              </a:rPr>
            </a:br>
            <a:r>
              <a:rPr lang="ru-RU" dirty="0" smtClean="0">
                <a:solidFill>
                  <a:srgbClr val="C00000"/>
                </a:solidFill>
              </a:rPr>
              <a:t/>
            </a:r>
            <a:br>
              <a:rPr lang="ru-RU" dirty="0" smtClean="0">
                <a:solidFill>
                  <a:srgbClr val="C00000"/>
                </a:solidFill>
              </a:rPr>
            </a:br>
            <a:r>
              <a:rPr lang="ru-RU" dirty="0" smtClean="0">
                <a:solidFill>
                  <a:srgbClr val="C00000"/>
                </a:solidFill>
              </a:rPr>
              <a:t>НО ЕСТЬ ПРОБЛЕМЫ ПРИ РАСЧЕТЕ СРЕДНЕВЗВЕШЕННОЙ ЦЕНЫ</a:t>
            </a:r>
            <a:br>
              <a:rPr lang="ru-RU" dirty="0" smtClean="0">
                <a:solidFill>
                  <a:srgbClr val="C00000"/>
                </a:solidFill>
              </a:rPr>
            </a:br>
            <a:r>
              <a:rPr lang="ru-RU" dirty="0"/>
              <a:t/>
            </a:r>
            <a:br>
              <a:rPr lang="ru-RU" dirty="0"/>
            </a:br>
            <a:r>
              <a:rPr lang="ru-RU" dirty="0" smtClean="0">
                <a:solidFill>
                  <a:srgbClr val="002060"/>
                </a:solidFill>
              </a:rPr>
              <a:t>В соответствии с формулой расчета конечный результат должен получиться без учета НДС и оптовой надбавки. То есть для расчета необходимо вычленить из цен на ЛП уже заключенных контрактов как НДС , так и оптовую надбавку для каждой цены отобранного контракта.</a:t>
            </a:r>
            <a:br>
              <a:rPr lang="ru-RU" dirty="0" smtClean="0">
                <a:solidFill>
                  <a:srgbClr val="002060"/>
                </a:solidFill>
              </a:rPr>
            </a:br>
            <a:r>
              <a:rPr lang="ru-RU" dirty="0" smtClean="0">
                <a:solidFill>
                  <a:srgbClr val="C00000"/>
                </a:solidFill>
              </a:rPr>
              <a:t>!!! </a:t>
            </a:r>
            <a:r>
              <a:rPr lang="ru-RU" dirty="0">
                <a:solidFill>
                  <a:srgbClr val="C00000"/>
                </a:solidFill>
              </a:rPr>
              <a:t>Это трудоемко</a:t>
            </a:r>
            <a:r>
              <a:rPr lang="ru-RU" dirty="0" smtClean="0">
                <a:solidFill>
                  <a:srgbClr val="002060"/>
                </a:solidFill>
              </a:rPr>
              <a:t/>
            </a:r>
            <a:br>
              <a:rPr lang="ru-RU" dirty="0" smtClean="0">
                <a:solidFill>
                  <a:srgbClr val="002060"/>
                </a:solidFill>
              </a:rPr>
            </a:br>
            <a:r>
              <a:rPr lang="ru-RU" dirty="0" smtClean="0">
                <a:solidFill>
                  <a:srgbClr val="002060"/>
                </a:solidFill>
              </a:rPr>
              <a:t>                       +</a:t>
            </a:r>
            <a:br>
              <a:rPr lang="ru-RU" dirty="0" smtClean="0">
                <a:solidFill>
                  <a:srgbClr val="002060"/>
                </a:solidFill>
              </a:rPr>
            </a:br>
            <a:r>
              <a:rPr lang="ru-RU" dirty="0" smtClean="0">
                <a:solidFill>
                  <a:srgbClr val="002060"/>
                </a:solidFill>
              </a:rPr>
              <a:t>В тексте Приказа не указано, что речь идет </a:t>
            </a:r>
            <a:r>
              <a:rPr lang="ru-RU" dirty="0" smtClean="0">
                <a:solidFill>
                  <a:srgbClr val="C00000"/>
                </a:solidFill>
              </a:rPr>
              <a:t>о  предельной оптовой </a:t>
            </a:r>
            <a:r>
              <a:rPr lang="ru-RU" dirty="0" smtClean="0">
                <a:solidFill>
                  <a:srgbClr val="002060"/>
                </a:solidFill>
              </a:rPr>
              <a:t>надбавке , а об оптовой надбавке, которая увеличивает  фактическую </a:t>
            </a:r>
            <a:br>
              <a:rPr lang="ru-RU" dirty="0" smtClean="0">
                <a:solidFill>
                  <a:srgbClr val="002060"/>
                </a:solidFill>
              </a:rPr>
            </a:br>
            <a:r>
              <a:rPr lang="ru-RU" dirty="0" smtClean="0">
                <a:solidFill>
                  <a:srgbClr val="002060"/>
                </a:solidFill>
              </a:rPr>
              <a:t>отпускную цену , узнать значение которой можно  только по </a:t>
            </a:r>
            <a:r>
              <a:rPr lang="ru-RU" dirty="0" smtClean="0">
                <a:solidFill>
                  <a:srgbClr val="C00000"/>
                </a:solidFill>
              </a:rPr>
              <a:t>протоколу согласования цен за предыдущий год</a:t>
            </a:r>
            <a:br>
              <a:rPr lang="ru-RU" dirty="0" smtClean="0">
                <a:solidFill>
                  <a:srgbClr val="C00000"/>
                </a:solidFill>
              </a:rPr>
            </a:br>
            <a:r>
              <a:rPr lang="ru-RU" dirty="0">
                <a:solidFill>
                  <a:srgbClr val="002060"/>
                </a:solidFill>
              </a:rPr>
              <a:t/>
            </a:r>
            <a:br>
              <a:rPr lang="ru-RU" dirty="0">
                <a:solidFill>
                  <a:srgbClr val="002060"/>
                </a:solidFill>
              </a:rPr>
            </a:br>
            <a:r>
              <a:rPr lang="ru-RU" dirty="0">
                <a:solidFill>
                  <a:srgbClr val="0070C0"/>
                </a:solidFill>
              </a:rPr>
              <a:t/>
            </a:r>
            <a:br>
              <a:rPr lang="ru-RU" dirty="0">
                <a:solidFill>
                  <a:srgbClr val="0070C0"/>
                </a:solidFill>
              </a:rPr>
            </a:br>
            <a:r>
              <a:rPr lang="ru-RU" dirty="0" smtClean="0">
                <a:solidFill>
                  <a:srgbClr val="0070C0"/>
                </a:solidFill>
              </a:rPr>
              <a:t/>
            </a:r>
            <a:br>
              <a:rPr lang="ru-RU" dirty="0" smtClean="0">
                <a:solidFill>
                  <a:srgbClr val="0070C0"/>
                </a:solidFill>
              </a:rPr>
            </a:br>
            <a:endParaRPr b="0" dirty="0">
              <a:solidFill>
                <a:schemeClr val="tx1"/>
              </a:solidFill>
              <a:latin typeface="Arial"/>
              <a:cs typeface="Arial"/>
            </a:endParaRPr>
          </a:p>
        </p:txBody>
      </p:sp>
      <p:sp>
        <p:nvSpPr>
          <p:cNvPr id="5" name="object 5"/>
          <p:cNvSpPr txBox="1"/>
          <p:nvPr/>
        </p:nvSpPr>
        <p:spPr>
          <a:xfrm>
            <a:off x="483424" y="1513711"/>
            <a:ext cx="8114665" cy="861774"/>
          </a:xfrm>
          <a:prstGeom prst="rect">
            <a:avLst/>
          </a:prstGeom>
        </p:spPr>
        <p:txBody>
          <a:bodyPr vert="horz" wrap="square" lIns="0" tIns="0" rIns="0" bIns="0" rtlCol="0">
            <a:spAutoFit/>
          </a:bodyPr>
          <a:lstStyle/>
          <a:p>
            <a:endParaRPr lang="ru-RU" dirty="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399135647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6" name="Заголовок 5"/>
          <p:cNvSpPr>
            <a:spLocks noGrp="1"/>
          </p:cNvSpPr>
          <p:nvPr>
            <p:ph type="title"/>
          </p:nvPr>
        </p:nvSpPr>
        <p:spPr>
          <a:xfrm>
            <a:off x="796675" y="1828800"/>
            <a:ext cx="8072119" cy="2154436"/>
          </a:xfrm>
        </p:spPr>
        <p:txBody>
          <a:bodyPr/>
          <a:lstStyle/>
          <a:p>
            <a:r>
              <a:rPr lang="ru-RU" dirty="0" smtClean="0">
                <a:solidFill>
                  <a:srgbClr val="C00000"/>
                </a:solidFill>
              </a:rPr>
              <a:t>Оптовая  надбавка учитывается </a:t>
            </a:r>
            <a:r>
              <a:rPr lang="ru-RU" b="0" dirty="0" smtClean="0">
                <a:solidFill>
                  <a:schemeClr val="tx1"/>
                </a:solidFill>
              </a:rPr>
              <a:t>, </a:t>
            </a:r>
            <a:r>
              <a:rPr lang="ru-RU" b="0" dirty="0">
                <a:solidFill>
                  <a:schemeClr val="tx1"/>
                </a:solidFill>
              </a:rPr>
              <a:t>только когда </a:t>
            </a:r>
            <a:r>
              <a:rPr lang="ru-RU" b="0" dirty="0" smtClean="0">
                <a:solidFill>
                  <a:schemeClr val="tx1"/>
                </a:solidFill>
              </a:rPr>
              <a:t>закупаются  </a:t>
            </a:r>
            <a:r>
              <a:rPr lang="ru-RU" b="0" dirty="0">
                <a:solidFill>
                  <a:schemeClr val="tx1"/>
                </a:solidFill>
              </a:rPr>
              <a:t>препараты из перечня ЖНВЛП, так как региональные власти устанавливают надбавки только для лекарств из перечня</a:t>
            </a:r>
            <a:r>
              <a:rPr lang="ru-RU" b="0" dirty="0" smtClean="0">
                <a:solidFill>
                  <a:schemeClr val="tx1"/>
                </a:solidFill>
              </a:rPr>
              <a:t>.</a:t>
            </a:r>
            <a:br>
              <a:rPr lang="ru-RU" b="0" dirty="0" smtClean="0">
                <a:solidFill>
                  <a:schemeClr val="tx1"/>
                </a:solidFill>
              </a:rPr>
            </a:br>
            <a:r>
              <a:rPr lang="ru-RU" b="0" dirty="0" smtClean="0">
                <a:solidFill>
                  <a:schemeClr val="tx1"/>
                </a:solidFill>
              </a:rPr>
              <a:t> </a:t>
            </a:r>
            <a:r>
              <a:rPr lang="ru-RU" b="0" dirty="0">
                <a:solidFill>
                  <a:schemeClr val="tx1"/>
                </a:solidFill>
              </a:rPr>
              <a:t>Об этом сказано в </a:t>
            </a:r>
            <a:r>
              <a:rPr lang="ru-RU" b="0" u="sng" dirty="0">
                <a:solidFill>
                  <a:schemeClr val="tx1"/>
                </a:solidFill>
                <a:hlinkClick r:id="rId2" tooltip="1. Органы исполнительной власти субъектов Российской Федерации устанавливают предельные размеры оптовых надбавок и предельные размеры розничных надбавок к фактическим отпускным ценам, установленным производителями лекарственных..."/>
              </a:rPr>
              <a:t>части 1</a:t>
            </a:r>
            <a:r>
              <a:rPr lang="ru-RU" b="0" dirty="0">
                <a:solidFill>
                  <a:schemeClr val="tx1"/>
                </a:solidFill>
              </a:rPr>
              <a:t> статьи 63 Закона № 61-ФЗ</a:t>
            </a:r>
            <a:r>
              <a:rPr lang="ru-RU" b="0" dirty="0" smtClean="0">
                <a:solidFill>
                  <a:schemeClr val="tx1"/>
                </a:solidFill>
              </a:rPr>
              <a:t>.</a:t>
            </a:r>
            <a:br>
              <a:rPr lang="ru-RU" b="0" dirty="0" smtClean="0">
                <a:solidFill>
                  <a:schemeClr val="tx1"/>
                </a:solidFill>
              </a:rPr>
            </a:br>
            <a:r>
              <a:rPr lang="ru-RU" b="0" dirty="0">
                <a:solidFill>
                  <a:schemeClr val="tx1"/>
                </a:solidFill>
              </a:rPr>
              <a:t/>
            </a:r>
            <a:br>
              <a:rPr lang="ru-RU" b="0" dirty="0">
                <a:solidFill>
                  <a:schemeClr val="tx1"/>
                </a:solidFill>
              </a:rPr>
            </a:br>
            <a:r>
              <a:rPr lang="ru-RU" b="0" dirty="0">
                <a:solidFill>
                  <a:schemeClr val="tx1"/>
                </a:solidFill>
              </a:rPr>
              <a:t/>
            </a:r>
            <a:br>
              <a:rPr lang="ru-RU" b="0" dirty="0">
                <a:solidFill>
                  <a:schemeClr val="tx1"/>
                </a:solidFill>
              </a:rPr>
            </a:br>
            <a:endParaRPr lang="ru-RU" b="0" dirty="0">
              <a:solidFill>
                <a:schemeClr val="tx1"/>
              </a:solidFill>
            </a:endParaRPr>
          </a:p>
        </p:txBody>
      </p:sp>
    </p:spTree>
    <p:extLst>
      <p:ext uri="{BB962C8B-B14F-4D97-AF65-F5344CB8AC3E}">
        <p14:creationId xmlns:p14="http://schemas.microsoft.com/office/powerpoint/2010/main" val="308650341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6" name="Заголовок 5"/>
          <p:cNvSpPr>
            <a:spLocks noGrp="1"/>
          </p:cNvSpPr>
          <p:nvPr>
            <p:ph type="title"/>
          </p:nvPr>
        </p:nvSpPr>
        <p:spPr>
          <a:xfrm>
            <a:off x="796675" y="1828800"/>
            <a:ext cx="8072119" cy="923330"/>
          </a:xfrm>
        </p:spPr>
        <p:txBody>
          <a:bodyPr/>
          <a:lstStyle/>
          <a:p>
            <a:r>
              <a:rPr lang="ru-RU" b="0" dirty="0" smtClean="0">
                <a:solidFill>
                  <a:schemeClr val="tx1"/>
                </a:solidFill>
              </a:rPr>
              <a:t>  Если невозможно определить размер оптовой надбавки- то расчет цены возможен с исключением тех значений, которые известны</a:t>
            </a:r>
            <a:r>
              <a:rPr lang="ru-RU" b="0" dirty="0">
                <a:solidFill>
                  <a:schemeClr val="tx1"/>
                </a:solidFill>
              </a:rPr>
              <a:t/>
            </a:r>
            <a:br>
              <a:rPr lang="ru-RU" b="0" dirty="0">
                <a:solidFill>
                  <a:schemeClr val="tx1"/>
                </a:solidFill>
              </a:rPr>
            </a:br>
            <a:endParaRPr lang="ru-RU" b="0" dirty="0">
              <a:solidFill>
                <a:schemeClr val="tx1"/>
              </a:solidFill>
            </a:endParaRPr>
          </a:p>
        </p:txBody>
      </p:sp>
    </p:spTree>
    <p:extLst>
      <p:ext uri="{BB962C8B-B14F-4D97-AF65-F5344CB8AC3E}">
        <p14:creationId xmlns:p14="http://schemas.microsoft.com/office/powerpoint/2010/main" val="409759316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736286" y="304800"/>
            <a:ext cx="8124635" cy="5936368"/>
          </a:xfrm>
          <a:prstGeom prst="rect">
            <a:avLst/>
          </a:prstGeom>
        </p:spPr>
        <p:txBody>
          <a:bodyPr vert="horz" wrap="square" lIns="0" tIns="392556" rIns="0" bIns="0" rtlCol="0">
            <a:spAutoFit/>
          </a:bodyPr>
          <a:lstStyle/>
          <a:p>
            <a:pPr algn="just"/>
            <a:r>
              <a:rPr lang="ru-RU" dirty="0" smtClean="0">
                <a:solidFill>
                  <a:srgbClr val="0070C0"/>
                </a:solidFill>
              </a:rPr>
              <a:t>                                   </a:t>
            </a:r>
            <a:r>
              <a:rPr lang="ru-RU" dirty="0" smtClean="0">
                <a:solidFill>
                  <a:srgbClr val="C00000"/>
                </a:solidFill>
              </a:rPr>
              <a:t>ПРОБЛЕМНЫЕ ВОПРОСЫ, СВЯЗАННЫЕ</a:t>
            </a:r>
            <a:br>
              <a:rPr lang="ru-RU" dirty="0" smtClean="0">
                <a:solidFill>
                  <a:srgbClr val="C00000"/>
                </a:solidFill>
              </a:rPr>
            </a:br>
            <a:r>
              <a:rPr lang="ru-RU" dirty="0">
                <a:solidFill>
                  <a:srgbClr val="C00000"/>
                </a:solidFill>
              </a:rPr>
              <a:t> </a:t>
            </a:r>
            <a:r>
              <a:rPr lang="ru-RU" dirty="0" smtClean="0">
                <a:solidFill>
                  <a:srgbClr val="C00000"/>
                </a:solidFill>
              </a:rPr>
              <a:t>                    С ПРАКТИЧЕСКОЙ РЕАЛИЗАЦИЕЙ ПРИКАЗА 871-Н</a:t>
            </a:r>
            <a:br>
              <a:rPr lang="ru-RU" dirty="0" smtClean="0">
                <a:solidFill>
                  <a:srgbClr val="C00000"/>
                </a:solidFill>
              </a:rPr>
            </a:br>
            <a:r>
              <a:rPr lang="ru-RU" dirty="0" smtClean="0">
                <a:solidFill>
                  <a:srgbClr val="C00000"/>
                </a:solidFill>
              </a:rPr>
              <a:t/>
            </a:r>
            <a:br>
              <a:rPr lang="ru-RU" dirty="0" smtClean="0">
                <a:solidFill>
                  <a:srgbClr val="C00000"/>
                </a:solidFill>
              </a:rPr>
            </a:br>
            <a:r>
              <a:rPr lang="ru-RU" b="0" dirty="0" smtClean="0">
                <a:solidFill>
                  <a:schemeClr val="tx1"/>
                </a:solidFill>
              </a:rPr>
              <a:t>Органами власти определяется </a:t>
            </a:r>
            <a:r>
              <a:rPr lang="ru-RU" dirty="0" smtClean="0">
                <a:solidFill>
                  <a:srgbClr val="00B0F0"/>
                </a:solidFill>
              </a:rPr>
              <a:t>предельный размер оптовой надбавки</a:t>
            </a:r>
            <a:r>
              <a:rPr lang="ru-RU" b="0" dirty="0" smtClean="0">
                <a:solidFill>
                  <a:schemeClr val="tx1"/>
                </a:solidFill>
              </a:rPr>
              <a:t>.</a:t>
            </a:r>
            <a:br>
              <a:rPr lang="ru-RU" b="0" dirty="0" smtClean="0">
                <a:solidFill>
                  <a:schemeClr val="tx1"/>
                </a:solidFill>
              </a:rPr>
            </a:br>
            <a:r>
              <a:rPr lang="ru-RU" b="0" dirty="0">
                <a:solidFill>
                  <a:schemeClr val="tx1"/>
                </a:solidFill>
              </a:rPr>
              <a:t>  </a:t>
            </a:r>
            <a:r>
              <a:rPr lang="ru-RU" b="0" dirty="0" smtClean="0">
                <a:solidFill>
                  <a:schemeClr val="tx1"/>
                </a:solidFill>
              </a:rPr>
              <a:t> </a:t>
            </a:r>
            <a:br>
              <a:rPr lang="ru-RU" b="0" dirty="0" smtClean="0">
                <a:solidFill>
                  <a:schemeClr val="tx1"/>
                </a:solidFill>
              </a:rPr>
            </a:br>
            <a:r>
              <a:rPr lang="ru-RU" b="0" dirty="0" smtClean="0">
                <a:solidFill>
                  <a:schemeClr val="tx1"/>
                </a:solidFill>
              </a:rPr>
              <a:t> При расчете средневзвешенной цены возможны сюрпризы:</a:t>
            </a:r>
            <a:br>
              <a:rPr lang="ru-RU" b="0" dirty="0" smtClean="0">
                <a:solidFill>
                  <a:schemeClr val="tx1"/>
                </a:solidFill>
              </a:rPr>
            </a:br>
            <a:r>
              <a:rPr lang="ru-RU" b="0" dirty="0" smtClean="0">
                <a:solidFill>
                  <a:schemeClr val="tx1"/>
                </a:solidFill>
              </a:rPr>
              <a:t>Если за последние 12 месяцев  у заказчиков были случаи заключения контрактов по ценам, существенно ниже рыночных ( демпинговые цены, ЛП с короткими остаточными сроками годности), то такие цены не будут отражать реального состояния рынка.</a:t>
            </a:r>
            <a:br>
              <a:rPr lang="ru-RU" b="0" dirty="0" smtClean="0">
                <a:solidFill>
                  <a:schemeClr val="tx1"/>
                </a:solidFill>
              </a:rPr>
            </a:br>
            <a:r>
              <a:rPr lang="ru-RU" b="0" dirty="0">
                <a:solidFill>
                  <a:schemeClr val="tx1"/>
                </a:solidFill>
              </a:rPr>
              <a:t> </a:t>
            </a:r>
            <a:r>
              <a:rPr lang="ru-RU" b="0" dirty="0" smtClean="0">
                <a:solidFill>
                  <a:schemeClr val="tx1"/>
                </a:solidFill>
              </a:rPr>
              <a:t> </a:t>
            </a:r>
            <a:br>
              <a:rPr lang="ru-RU" b="0" dirty="0" smtClean="0">
                <a:solidFill>
                  <a:schemeClr val="tx1"/>
                </a:solidFill>
              </a:rPr>
            </a:br>
            <a:r>
              <a:rPr lang="ru-RU" b="0" dirty="0">
                <a:solidFill>
                  <a:schemeClr val="tx1"/>
                </a:solidFill>
              </a:rPr>
              <a:t/>
            </a:r>
            <a:br>
              <a:rPr lang="ru-RU" b="0" dirty="0">
                <a:solidFill>
                  <a:schemeClr val="tx1"/>
                </a:solidFill>
              </a:rPr>
            </a:br>
            <a:r>
              <a:rPr lang="ru-RU" b="0" dirty="0" smtClean="0">
                <a:solidFill>
                  <a:schemeClr val="tx1"/>
                </a:solidFill>
              </a:rPr>
              <a:t>  Как следствие этих проблемных вопросов- риск сбоев в закупке ЛП</a:t>
            </a:r>
            <a:br>
              <a:rPr lang="ru-RU" b="0" dirty="0" smtClean="0">
                <a:solidFill>
                  <a:schemeClr val="tx1"/>
                </a:solidFill>
              </a:rPr>
            </a:br>
            <a:r>
              <a:rPr lang="ru-RU" b="0" dirty="0">
                <a:solidFill>
                  <a:schemeClr val="tx1"/>
                </a:solidFill>
              </a:rPr>
              <a:t/>
            </a:r>
            <a:br>
              <a:rPr lang="ru-RU" b="0" dirty="0">
                <a:solidFill>
                  <a:schemeClr val="tx1"/>
                </a:solidFill>
              </a:rPr>
            </a:br>
            <a:r>
              <a:rPr lang="ru-RU" dirty="0" smtClean="0">
                <a:solidFill>
                  <a:srgbClr val="0070C0"/>
                </a:solidFill>
              </a:rPr>
              <a:t/>
            </a:r>
            <a:br>
              <a:rPr lang="ru-RU" dirty="0" smtClean="0">
                <a:solidFill>
                  <a:srgbClr val="0070C0"/>
                </a:solidFill>
              </a:rPr>
            </a:br>
            <a:r>
              <a:rPr lang="ru-RU" dirty="0" smtClean="0">
                <a:solidFill>
                  <a:srgbClr val="0070C0"/>
                </a:solidFill>
              </a:rPr>
              <a:t/>
            </a:r>
            <a:br>
              <a:rPr lang="ru-RU" dirty="0" smtClean="0">
                <a:solidFill>
                  <a:srgbClr val="0070C0"/>
                </a:solidFill>
              </a:rPr>
            </a:br>
            <a:r>
              <a:rPr lang="en-US" dirty="0" smtClean="0">
                <a:solidFill>
                  <a:srgbClr val="0070C0"/>
                </a:solidFill>
              </a:rPr>
              <a:t/>
            </a:r>
            <a:br>
              <a:rPr lang="en-US" dirty="0" smtClean="0">
                <a:solidFill>
                  <a:srgbClr val="0070C0"/>
                </a:solidFill>
              </a:rPr>
            </a:br>
            <a:r>
              <a:rPr lang="ru-RU" dirty="0" smtClean="0">
                <a:solidFill>
                  <a:srgbClr val="0070C0"/>
                </a:solidFill>
              </a:rPr>
              <a:t> </a:t>
            </a:r>
            <a:endParaRPr b="0" dirty="0">
              <a:solidFill>
                <a:schemeClr val="tx1"/>
              </a:solidFill>
              <a:latin typeface="Arial"/>
              <a:cs typeface="Arial"/>
            </a:endParaRPr>
          </a:p>
        </p:txBody>
      </p:sp>
      <p:sp>
        <p:nvSpPr>
          <p:cNvPr id="5" name="object 5"/>
          <p:cNvSpPr txBox="1"/>
          <p:nvPr/>
        </p:nvSpPr>
        <p:spPr>
          <a:xfrm>
            <a:off x="483424" y="1513711"/>
            <a:ext cx="8114665" cy="861774"/>
          </a:xfrm>
          <a:prstGeom prst="rect">
            <a:avLst/>
          </a:prstGeom>
        </p:spPr>
        <p:txBody>
          <a:bodyPr vert="horz" wrap="square" lIns="0" tIns="0" rIns="0" bIns="0" rtlCol="0">
            <a:spAutoFit/>
          </a:bodyPr>
          <a:lstStyle/>
          <a:p>
            <a:endParaRPr lang="ru-RU" dirty="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22248798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6" name="Заголовок 5"/>
          <p:cNvSpPr>
            <a:spLocks noGrp="1"/>
          </p:cNvSpPr>
          <p:nvPr>
            <p:ph type="title"/>
          </p:nvPr>
        </p:nvSpPr>
        <p:spPr>
          <a:xfrm>
            <a:off x="822833" y="1295400"/>
            <a:ext cx="8072119" cy="2462213"/>
          </a:xfrm>
        </p:spPr>
        <p:txBody>
          <a:bodyPr/>
          <a:lstStyle/>
          <a:p>
            <a:r>
              <a:rPr lang="ru-RU" b="0" dirty="0" smtClean="0">
                <a:solidFill>
                  <a:schemeClr val="tx1"/>
                </a:solidFill>
              </a:rPr>
              <a:t/>
            </a:r>
            <a:br>
              <a:rPr lang="ru-RU" b="0" dirty="0" smtClean="0">
                <a:solidFill>
                  <a:schemeClr val="tx1"/>
                </a:solidFill>
              </a:rPr>
            </a:br>
            <a:r>
              <a:rPr lang="ru-RU" dirty="0" smtClean="0">
                <a:solidFill>
                  <a:srgbClr val="C00000"/>
                </a:solidFill>
              </a:rPr>
              <a:t>СПОСОБ 3.    РАСЧЕТ РЕФЕРЕНТНОЙ ЦЕНЫ</a:t>
            </a:r>
            <a:r>
              <a:rPr lang="ru-RU" b="0" dirty="0" smtClean="0">
                <a:solidFill>
                  <a:schemeClr val="tx1"/>
                </a:solidFill>
              </a:rPr>
              <a:t/>
            </a:r>
            <a:br>
              <a:rPr lang="ru-RU" b="0" dirty="0" smtClean="0">
                <a:solidFill>
                  <a:schemeClr val="tx1"/>
                </a:solidFill>
              </a:rPr>
            </a:br>
            <a:r>
              <a:rPr lang="ru-RU" b="0" dirty="0">
                <a:solidFill>
                  <a:schemeClr val="tx1"/>
                </a:solidFill>
              </a:rPr>
              <a:t/>
            </a:r>
            <a:br>
              <a:rPr lang="ru-RU" b="0" dirty="0">
                <a:solidFill>
                  <a:schemeClr val="tx1"/>
                </a:solidFill>
              </a:rPr>
            </a:br>
            <a:r>
              <a:rPr lang="ru-RU" dirty="0" smtClean="0">
                <a:solidFill>
                  <a:srgbClr val="C00000"/>
                </a:solidFill>
              </a:rPr>
              <a:t>С </a:t>
            </a:r>
            <a:r>
              <a:rPr lang="ru-RU" dirty="0">
                <a:solidFill>
                  <a:srgbClr val="C00000"/>
                </a:solidFill>
              </a:rPr>
              <a:t>1 июля 2018</a:t>
            </a:r>
            <a:r>
              <a:rPr lang="ru-RU" dirty="0">
                <a:solidFill>
                  <a:schemeClr val="tx1"/>
                </a:solidFill>
              </a:rPr>
              <a:t> года </a:t>
            </a:r>
            <a:r>
              <a:rPr lang="ru-RU" dirty="0" smtClean="0">
                <a:solidFill>
                  <a:schemeClr val="tx1"/>
                </a:solidFill>
              </a:rPr>
              <a:t>Заказчики будут учитывать  </a:t>
            </a:r>
            <a:r>
              <a:rPr lang="ru-RU" dirty="0" err="1">
                <a:solidFill>
                  <a:schemeClr val="tx1"/>
                </a:solidFill>
              </a:rPr>
              <a:t>референтную</a:t>
            </a:r>
            <a:r>
              <a:rPr lang="ru-RU" dirty="0">
                <a:solidFill>
                  <a:schemeClr val="tx1"/>
                </a:solidFill>
              </a:rPr>
              <a:t> </a:t>
            </a:r>
            <a:r>
              <a:rPr lang="ru-RU" dirty="0" smtClean="0">
                <a:solidFill>
                  <a:schemeClr val="tx1"/>
                </a:solidFill>
              </a:rPr>
              <a:t>цену .</a:t>
            </a:r>
            <a:br>
              <a:rPr lang="ru-RU" dirty="0" smtClean="0">
                <a:solidFill>
                  <a:schemeClr val="tx1"/>
                </a:solidFill>
              </a:rPr>
            </a:br>
            <a:r>
              <a:rPr lang="ru-RU" dirty="0" smtClean="0">
                <a:solidFill>
                  <a:schemeClr val="tx1"/>
                </a:solidFill>
              </a:rPr>
              <a:t> </a:t>
            </a:r>
            <a:r>
              <a:rPr lang="ru-RU" dirty="0">
                <a:solidFill>
                  <a:schemeClr val="tx1"/>
                </a:solidFill>
              </a:rPr>
              <a:t>Об этом сказано в </a:t>
            </a:r>
            <a:r>
              <a:rPr lang="ru-RU" u="sng" dirty="0">
                <a:solidFill>
                  <a:schemeClr val="tx1"/>
                </a:solidFill>
                <a:hlinkClick r:id="rId2" tooltip="6. В случае если на участие в закупке не подано ни одной заявки по НМЦК с ценой единицы планируемого к закупке лекарственного препарата, определенной в соответствии с подпунктом а пункта 3 настоящего Порядка или средневзвешенной..."/>
              </a:rPr>
              <a:t>пункте 6</a:t>
            </a:r>
            <a:r>
              <a:rPr lang="ru-RU" dirty="0">
                <a:solidFill>
                  <a:schemeClr val="tx1"/>
                </a:solidFill>
              </a:rPr>
              <a:t> Порядка из </a:t>
            </a:r>
            <a:r>
              <a:rPr lang="ru-RU" u="sng" dirty="0">
                <a:solidFill>
                  <a:schemeClr val="tx1"/>
                </a:solidFill>
                <a:hlinkClick r:id="rId3" tooltip="Об утверждении Порядка определения начальной (максимальной) цены контракта, цены контракта, заключаемого с единственным поставщиком (подрядчиком, исполнителем), при осуществлении закупок лекарственных препаратов для медицинского применения"/>
              </a:rPr>
              <a:t>приказа № 871н</a:t>
            </a:r>
            <a:r>
              <a:rPr lang="ru-RU" dirty="0">
                <a:solidFill>
                  <a:schemeClr val="tx1"/>
                </a:solidFill>
              </a:rPr>
              <a:t>.</a:t>
            </a:r>
            <a:br>
              <a:rPr lang="ru-RU" dirty="0">
                <a:solidFill>
                  <a:schemeClr val="tx1"/>
                </a:solidFill>
              </a:rPr>
            </a:br>
            <a:r>
              <a:rPr lang="ru-RU" b="0" dirty="0">
                <a:solidFill>
                  <a:schemeClr val="tx1"/>
                </a:solidFill>
              </a:rPr>
              <a:t/>
            </a:r>
            <a:br>
              <a:rPr lang="ru-RU" b="0" dirty="0">
                <a:solidFill>
                  <a:schemeClr val="tx1"/>
                </a:solidFill>
              </a:rPr>
            </a:br>
            <a:r>
              <a:rPr lang="ru-RU" b="0" dirty="0">
                <a:solidFill>
                  <a:schemeClr val="tx1"/>
                </a:solidFill>
              </a:rPr>
              <a:t/>
            </a:r>
            <a:br>
              <a:rPr lang="ru-RU" b="0" dirty="0">
                <a:solidFill>
                  <a:schemeClr val="tx1"/>
                </a:solidFill>
              </a:rPr>
            </a:br>
            <a:endParaRPr lang="ru-RU" b="0" dirty="0">
              <a:solidFill>
                <a:schemeClr val="tx1"/>
              </a:solidFill>
            </a:endParaRPr>
          </a:p>
        </p:txBody>
      </p:sp>
    </p:spTree>
    <p:extLst>
      <p:ext uri="{BB962C8B-B14F-4D97-AF65-F5344CB8AC3E}">
        <p14:creationId xmlns:p14="http://schemas.microsoft.com/office/powerpoint/2010/main" val="40447507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smtClean="0">
                <a:solidFill>
                  <a:srgbClr val="E2465A"/>
                </a:solidFill>
                <a:latin typeface="Arial"/>
                <a:cs typeface="Arial"/>
              </a:rPr>
              <a:t>НОВОЕ В </a:t>
            </a:r>
            <a:r>
              <a:rPr dirty="0" smtClean="0">
                <a:solidFill>
                  <a:srgbClr val="E2465A"/>
                </a:solidFill>
                <a:latin typeface="Arial"/>
                <a:cs typeface="Arial"/>
              </a:rPr>
              <a:t>ЗАКОНОДАТЕЛЬНО</a:t>
            </a:r>
            <a:r>
              <a:rPr lang="ru-RU" dirty="0" smtClean="0">
                <a:solidFill>
                  <a:srgbClr val="E2465A"/>
                </a:solidFill>
                <a:latin typeface="Arial"/>
                <a:cs typeface="Arial"/>
              </a:rPr>
              <a:t>М</a:t>
            </a:r>
            <a:r>
              <a:rPr dirty="0" smtClean="0">
                <a:solidFill>
                  <a:srgbClr val="E2465A"/>
                </a:solidFill>
                <a:latin typeface="Arial"/>
                <a:cs typeface="Arial"/>
              </a:rPr>
              <a:t> РЕГУЛИРОВАНИ</a:t>
            </a:r>
            <a:r>
              <a:rPr spc="-65" dirty="0" smtClean="0">
                <a:solidFill>
                  <a:srgbClr val="E2465A"/>
                </a:solidFill>
                <a:latin typeface="Arial"/>
                <a:cs typeface="Arial"/>
              </a:rPr>
              <a:t> </a:t>
            </a:r>
            <a:r>
              <a:rPr dirty="0" smtClean="0">
                <a:solidFill>
                  <a:srgbClr val="E2465A"/>
                </a:solidFill>
                <a:latin typeface="Arial"/>
                <a:cs typeface="Arial"/>
              </a:rPr>
              <a:t>ЗАКУПОК  </a:t>
            </a:r>
            <a:r>
              <a:rPr dirty="0">
                <a:solidFill>
                  <a:srgbClr val="E2465A"/>
                </a:solidFill>
                <a:latin typeface="Arial"/>
                <a:cs typeface="Arial"/>
              </a:rPr>
              <a:t>ЛЕКАРСТВЕННЫХ</a:t>
            </a:r>
            <a:r>
              <a:rPr spc="-55" dirty="0">
                <a:solidFill>
                  <a:srgbClr val="E2465A"/>
                </a:solidFill>
                <a:latin typeface="Arial"/>
                <a:cs typeface="Arial"/>
              </a:rPr>
              <a:t> </a:t>
            </a:r>
            <a:r>
              <a:rPr dirty="0">
                <a:solidFill>
                  <a:srgbClr val="E2465A"/>
                </a:solidFill>
                <a:latin typeface="Arial"/>
                <a:cs typeface="Arial"/>
              </a:rPr>
              <a:t>ПРЕПАРАТОВ</a:t>
            </a:r>
          </a:p>
        </p:txBody>
      </p:sp>
      <p:sp>
        <p:nvSpPr>
          <p:cNvPr id="5" name="object 5"/>
          <p:cNvSpPr txBox="1"/>
          <p:nvPr/>
        </p:nvSpPr>
        <p:spPr>
          <a:xfrm>
            <a:off x="520700" y="1593850"/>
            <a:ext cx="8114665" cy="1915909"/>
          </a:xfrm>
          <a:prstGeom prst="rect">
            <a:avLst/>
          </a:prstGeom>
        </p:spPr>
        <p:txBody>
          <a:bodyPr vert="horz" wrap="square" lIns="0" tIns="0" rIns="0" bIns="0" rtlCol="0">
            <a:spAutoFit/>
          </a:bodyPr>
          <a:lstStyle/>
          <a:p>
            <a:pPr marL="12700"/>
            <a:r>
              <a:rPr sz="1600" spc="-5" dirty="0">
                <a:solidFill>
                  <a:prstClr val="black"/>
                </a:solidFill>
                <a:latin typeface="Times New Roman"/>
                <a:cs typeface="Times New Roman"/>
              </a:rPr>
              <a:t>-</a:t>
            </a:r>
            <a:endParaRPr sz="1600" dirty="0">
              <a:solidFill>
                <a:prstClr val="black"/>
              </a:solidFill>
              <a:latin typeface="Times New Roman"/>
              <a:cs typeface="Times New Roman"/>
            </a:endParaRPr>
          </a:p>
          <a:p>
            <a:pPr>
              <a:spcBef>
                <a:spcPts val="15"/>
              </a:spcBef>
            </a:pPr>
            <a:endParaRPr sz="1650" dirty="0">
              <a:solidFill>
                <a:prstClr val="black"/>
              </a:solidFill>
              <a:latin typeface="Times New Roman"/>
              <a:cs typeface="Times New Roman"/>
            </a:endParaRPr>
          </a:p>
          <a:p>
            <a:pPr marL="12700"/>
            <a:r>
              <a:rPr lang="ru-RU" b="1" spc="-5" dirty="0" smtClean="0">
                <a:solidFill>
                  <a:srgbClr val="C00000"/>
                </a:solidFill>
                <a:latin typeface="Times New Roman"/>
                <a:cs typeface="Times New Roman"/>
              </a:rPr>
              <a:t> </a:t>
            </a:r>
            <a:r>
              <a:rPr lang="ru-RU" b="1" spc="-5" dirty="0" smtClean="0">
                <a:solidFill>
                  <a:srgbClr val="0070C0"/>
                </a:solidFill>
                <a:latin typeface="Times New Roman"/>
                <a:cs typeface="Times New Roman"/>
              </a:rPr>
              <a:t>Приказ Министерства здравоохранения РФ от </a:t>
            </a:r>
            <a:r>
              <a:rPr lang="ru-RU" b="1" spc="-5" smtClean="0">
                <a:solidFill>
                  <a:srgbClr val="0070C0"/>
                </a:solidFill>
                <a:latin typeface="Times New Roman"/>
                <a:cs typeface="Times New Roman"/>
              </a:rPr>
              <a:t>27.07.2016 г № 538</a:t>
            </a:r>
            <a:endParaRPr lang="ru-RU" b="1" spc="-5" dirty="0" smtClean="0">
              <a:solidFill>
                <a:srgbClr val="0070C0"/>
              </a:solidFill>
              <a:latin typeface="Times New Roman"/>
              <a:cs typeface="Times New Roman"/>
            </a:endParaRPr>
          </a:p>
          <a:p>
            <a:pPr marL="12700"/>
            <a:r>
              <a:rPr lang="ru-RU" b="1" spc="-5" dirty="0" smtClean="0">
                <a:solidFill>
                  <a:srgbClr val="0070C0"/>
                </a:solidFill>
                <a:latin typeface="Times New Roman"/>
                <a:cs typeface="Times New Roman"/>
              </a:rPr>
              <a:t> </a:t>
            </a:r>
            <a:r>
              <a:rPr lang="ru-RU" b="1" spc="-5" dirty="0" smtClean="0">
                <a:latin typeface="Times New Roman"/>
                <a:cs typeface="Times New Roman"/>
              </a:rPr>
              <a:t>«Об утверждении перечня наименования лекарственных форм лекарственных препаратов для медицинского применения»</a:t>
            </a:r>
            <a:endParaRPr lang="ru-RU" b="1" dirty="0" smtClean="0">
              <a:latin typeface="Times New Roman"/>
              <a:cs typeface="Times New Roman"/>
            </a:endParaRPr>
          </a:p>
          <a:p>
            <a:pPr>
              <a:spcBef>
                <a:spcPts val="25"/>
              </a:spcBef>
            </a:pPr>
            <a:endParaRPr lang="ru-RU" sz="2000" dirty="0" smtClean="0">
              <a:solidFill>
                <a:prstClr val="black"/>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322752123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6" name="Заголовок 5"/>
          <p:cNvSpPr>
            <a:spLocks noGrp="1"/>
          </p:cNvSpPr>
          <p:nvPr>
            <p:ph type="title"/>
          </p:nvPr>
        </p:nvSpPr>
        <p:spPr>
          <a:xfrm>
            <a:off x="822833" y="1295400"/>
            <a:ext cx="8072119" cy="3385542"/>
          </a:xfrm>
        </p:spPr>
        <p:txBody>
          <a:bodyPr/>
          <a:lstStyle/>
          <a:p>
            <a:r>
              <a:rPr lang="ru-RU" b="0" dirty="0" smtClean="0">
                <a:solidFill>
                  <a:schemeClr val="tx1"/>
                </a:solidFill>
              </a:rPr>
              <a:t/>
            </a:r>
            <a:br>
              <a:rPr lang="ru-RU" b="0" dirty="0" smtClean="0">
                <a:solidFill>
                  <a:schemeClr val="tx1"/>
                </a:solidFill>
              </a:rPr>
            </a:br>
            <a:r>
              <a:rPr lang="ru-RU" dirty="0">
                <a:solidFill>
                  <a:srgbClr val="C00000"/>
                </a:solidFill>
              </a:rPr>
              <a:t>Если закупка не состоялась</a:t>
            </a:r>
            <a:r>
              <a:rPr lang="ru-RU" b="0" dirty="0">
                <a:solidFill>
                  <a:schemeClr val="tx1"/>
                </a:solidFill>
              </a:rPr>
              <a:t>, для расчета НМЦК </a:t>
            </a:r>
            <a:r>
              <a:rPr lang="ru-RU" b="0" dirty="0" smtClean="0">
                <a:solidFill>
                  <a:schemeClr val="tx1"/>
                </a:solidFill>
              </a:rPr>
              <a:t>необходимо использовать   </a:t>
            </a:r>
            <a:r>
              <a:rPr lang="ru-RU" b="0" dirty="0">
                <a:solidFill>
                  <a:schemeClr val="tx1"/>
                </a:solidFill>
              </a:rPr>
              <a:t>минимальную цену, которую получили методом </a:t>
            </a:r>
            <a:r>
              <a:rPr lang="ru-RU" b="0" u="sng" dirty="0">
                <a:solidFill>
                  <a:schemeClr val="tx1"/>
                </a:solidFill>
                <a:hlinkClick r:id="rId2"/>
              </a:rPr>
              <a:t>анализа рынка</a:t>
            </a:r>
            <a:r>
              <a:rPr lang="ru-RU" b="0" dirty="0" smtClean="0">
                <a:solidFill>
                  <a:schemeClr val="tx1"/>
                </a:solidFill>
              </a:rPr>
              <a:t>.</a:t>
            </a:r>
            <a:br>
              <a:rPr lang="ru-RU" b="0" dirty="0" smtClean="0">
                <a:solidFill>
                  <a:schemeClr val="tx1"/>
                </a:solidFill>
              </a:rPr>
            </a:br>
            <a:r>
              <a:rPr lang="ru-RU" b="0" dirty="0">
                <a:solidFill>
                  <a:schemeClr val="tx1"/>
                </a:solidFill>
              </a:rPr>
              <a:t/>
            </a:r>
            <a:br>
              <a:rPr lang="ru-RU" b="0" dirty="0">
                <a:solidFill>
                  <a:schemeClr val="tx1"/>
                </a:solidFill>
              </a:rPr>
            </a:br>
            <a:r>
              <a:rPr lang="ru-RU" b="0" dirty="0" smtClean="0">
                <a:solidFill>
                  <a:schemeClr val="tx1"/>
                </a:solidFill>
              </a:rPr>
              <a:t> </a:t>
            </a:r>
            <a:r>
              <a:rPr lang="ru-RU" b="0" dirty="0">
                <a:solidFill>
                  <a:schemeClr val="tx1"/>
                </a:solidFill>
              </a:rPr>
              <a:t>Например, получили три коммерческих предложения с ценами 110, 112 и 130 руб. При первой закупке использовали цену 110 руб., средневзвешенную цену или цену, которую получили тарифным методом. При повторной закупке </a:t>
            </a:r>
            <a:r>
              <a:rPr lang="ru-RU" b="0" dirty="0" err="1" smtClean="0">
                <a:solidFill>
                  <a:schemeClr val="tx1"/>
                </a:solidFill>
              </a:rPr>
              <a:t>рассчивается</a:t>
            </a:r>
            <a:r>
              <a:rPr lang="ru-RU" b="0" dirty="0" smtClean="0">
                <a:solidFill>
                  <a:schemeClr val="tx1"/>
                </a:solidFill>
              </a:rPr>
              <a:t>  </a:t>
            </a:r>
            <a:r>
              <a:rPr lang="ru-RU" b="0" dirty="0">
                <a:solidFill>
                  <a:schemeClr val="tx1"/>
                </a:solidFill>
              </a:rPr>
              <a:t>НМЦК по цене 112 </a:t>
            </a:r>
            <a:r>
              <a:rPr lang="ru-RU" b="0" dirty="0" err="1">
                <a:solidFill>
                  <a:schemeClr val="tx1"/>
                </a:solidFill>
              </a:rPr>
              <a:t>руб</a:t>
            </a:r>
            <a:r>
              <a:rPr lang="ru-RU" b="0" dirty="0">
                <a:solidFill>
                  <a:schemeClr val="tx1"/>
                </a:solidFill>
              </a:rPr>
              <a:t/>
            </a:r>
            <a:br>
              <a:rPr lang="ru-RU" b="0" dirty="0">
                <a:solidFill>
                  <a:schemeClr val="tx1"/>
                </a:solidFill>
              </a:rPr>
            </a:br>
            <a:r>
              <a:rPr lang="ru-RU" b="0" dirty="0">
                <a:solidFill>
                  <a:schemeClr val="tx1"/>
                </a:solidFill>
              </a:rPr>
              <a:t/>
            </a:r>
            <a:br>
              <a:rPr lang="ru-RU" b="0" dirty="0">
                <a:solidFill>
                  <a:schemeClr val="tx1"/>
                </a:solidFill>
              </a:rPr>
            </a:br>
            <a:endParaRPr lang="ru-RU" b="0" dirty="0">
              <a:solidFill>
                <a:schemeClr val="tx1"/>
              </a:solidFill>
            </a:endParaRPr>
          </a:p>
        </p:txBody>
      </p:sp>
    </p:spTree>
    <p:extLst>
      <p:ext uri="{BB962C8B-B14F-4D97-AF65-F5344CB8AC3E}">
        <p14:creationId xmlns:p14="http://schemas.microsoft.com/office/powerpoint/2010/main" val="122496184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48606" y="228600"/>
            <a:ext cx="8124635" cy="4705261"/>
          </a:xfrm>
          <a:prstGeom prst="rect">
            <a:avLst/>
          </a:prstGeom>
        </p:spPr>
        <p:txBody>
          <a:bodyPr vert="horz" wrap="square" lIns="0" tIns="392556" rIns="0" bIns="0" rtlCol="0">
            <a:spAutoFit/>
          </a:bodyPr>
          <a:lstStyle/>
          <a:p>
            <a:pPr algn="just"/>
            <a:r>
              <a:rPr lang="ru-RU" dirty="0" smtClean="0">
                <a:solidFill>
                  <a:srgbClr val="C00000"/>
                </a:solidFill>
              </a:rPr>
              <a:t>               </a:t>
            </a:r>
            <a:r>
              <a:rPr lang="ru-RU" b="0" dirty="0" smtClean="0">
                <a:solidFill>
                  <a:srgbClr val="C00000"/>
                </a:solidFill>
              </a:rPr>
              <a:t>РАСЧЕТ МИНИМАЛЬНОГО ЗНАЧЕНИЯ ЦЕНЫ</a:t>
            </a:r>
            <a:br>
              <a:rPr lang="ru-RU" b="0" dirty="0" smtClean="0">
                <a:solidFill>
                  <a:srgbClr val="C00000"/>
                </a:solidFill>
              </a:rPr>
            </a:br>
            <a:r>
              <a:rPr lang="ru-RU" b="0" dirty="0" smtClean="0">
                <a:solidFill>
                  <a:srgbClr val="C00000"/>
                </a:solidFill>
              </a:rPr>
              <a:t>ПРИ ЗАКУПКЕ НАРКОТИЧЕСКИХ СРЕДСТВ И ПСИХОТРОПНЫХ ВЕЩЕСТВ </a:t>
            </a:r>
            <a:br>
              <a:rPr lang="ru-RU" b="0" dirty="0" smtClean="0">
                <a:solidFill>
                  <a:srgbClr val="C00000"/>
                </a:solidFill>
              </a:rPr>
            </a:br>
            <a:r>
              <a:rPr lang="ru-RU" b="0" dirty="0">
                <a:solidFill>
                  <a:srgbClr val="C00000"/>
                </a:solidFill>
              </a:rPr>
              <a:t/>
            </a:r>
            <a:br>
              <a:rPr lang="ru-RU" b="0" dirty="0">
                <a:solidFill>
                  <a:srgbClr val="C00000"/>
                </a:solidFill>
              </a:rPr>
            </a:br>
            <a:r>
              <a:rPr lang="ru-RU" b="0" dirty="0" smtClean="0">
                <a:solidFill>
                  <a:schemeClr val="tx1"/>
                </a:solidFill>
              </a:rPr>
              <a:t>За минимальное значение цены принимается коммерческое предложение  </a:t>
            </a:r>
            <a:r>
              <a:rPr lang="ru-RU" b="0" dirty="0" smtClean="0">
                <a:solidFill>
                  <a:srgbClr val="C00000"/>
                </a:solidFill>
              </a:rPr>
              <a:t>уполномоченной</a:t>
            </a:r>
            <a:r>
              <a:rPr lang="ru-RU" b="0" dirty="0" smtClean="0">
                <a:solidFill>
                  <a:schemeClr val="tx1"/>
                </a:solidFill>
              </a:rPr>
              <a:t> </a:t>
            </a:r>
            <a:r>
              <a:rPr lang="ru-RU" b="0" dirty="0" smtClean="0">
                <a:solidFill>
                  <a:srgbClr val="C00000"/>
                </a:solidFill>
              </a:rPr>
              <a:t>организации</a:t>
            </a:r>
            <a:r>
              <a:rPr lang="ru-RU" b="0" dirty="0" smtClean="0">
                <a:solidFill>
                  <a:schemeClr val="tx1"/>
                </a:solidFill>
              </a:rPr>
              <a:t>, осуществляющей распределение  наркотических средств и психотропных веществ в соответствии с </a:t>
            </a:r>
            <a:r>
              <a:rPr lang="ru-RU" dirty="0" smtClean="0">
                <a:solidFill>
                  <a:srgbClr val="00B0F0"/>
                </a:solidFill>
              </a:rPr>
              <a:t>Постановлением Правительства РФ № 558 </a:t>
            </a:r>
            <a:r>
              <a:rPr lang="ru-RU" b="0" dirty="0" smtClean="0">
                <a:solidFill>
                  <a:schemeClr val="tx1"/>
                </a:solidFill>
              </a:rPr>
              <a:t>от 26.07.10 «О порядке распределения, отпуска и реализации наркотических средств и психотропных в-в» и Распоряжением Правительства региона с учетом оптовой надбавки, установленной ПП РФ № 865  и региональным НПД</a:t>
            </a:r>
            <a:r>
              <a:rPr lang="ru-RU" b="0" dirty="0" smtClean="0">
                <a:solidFill>
                  <a:srgbClr val="C00000"/>
                </a:solidFill>
              </a:rPr>
              <a:t/>
            </a:r>
            <a:br>
              <a:rPr lang="ru-RU" b="0" dirty="0" smtClean="0">
                <a:solidFill>
                  <a:srgbClr val="C00000"/>
                </a:solidFill>
              </a:rPr>
            </a:br>
            <a:r>
              <a:rPr lang="ru-RU" b="0" dirty="0">
                <a:solidFill>
                  <a:srgbClr val="C00000"/>
                </a:solidFill>
              </a:rPr>
              <a:t/>
            </a:r>
            <a:br>
              <a:rPr lang="ru-RU" b="0" dirty="0">
                <a:solidFill>
                  <a:srgbClr val="C00000"/>
                </a:solidFill>
              </a:rPr>
            </a:br>
            <a:r>
              <a:rPr lang="ru-RU" dirty="0" smtClean="0">
                <a:solidFill>
                  <a:srgbClr val="0070C0"/>
                </a:solidFill>
              </a:rPr>
              <a:t>             </a:t>
            </a:r>
            <a:r>
              <a:rPr lang="ru-RU" b="0" dirty="0">
                <a:solidFill>
                  <a:schemeClr val="tx1"/>
                </a:solidFill>
              </a:rPr>
              <a:t/>
            </a:r>
            <a:br>
              <a:rPr lang="ru-RU" b="0" dirty="0">
                <a:solidFill>
                  <a:schemeClr val="tx1"/>
                </a:solidFill>
              </a:rPr>
            </a:br>
            <a:endParaRPr b="0" dirty="0">
              <a:solidFill>
                <a:schemeClr val="tx1"/>
              </a:solidFill>
              <a:latin typeface="Arial"/>
              <a:cs typeface="Arial"/>
            </a:endParaRPr>
          </a:p>
        </p:txBody>
      </p:sp>
      <p:sp>
        <p:nvSpPr>
          <p:cNvPr id="5" name="object 5"/>
          <p:cNvSpPr txBox="1"/>
          <p:nvPr/>
        </p:nvSpPr>
        <p:spPr>
          <a:xfrm>
            <a:off x="483424" y="1513711"/>
            <a:ext cx="8114665" cy="861774"/>
          </a:xfrm>
          <a:prstGeom prst="rect">
            <a:avLst/>
          </a:prstGeom>
        </p:spPr>
        <p:txBody>
          <a:bodyPr vert="horz" wrap="square" lIns="0" tIns="0" rIns="0" bIns="0" rtlCol="0">
            <a:spAutoFit/>
          </a:bodyPr>
          <a:lstStyle/>
          <a:p>
            <a:endParaRPr lang="ru-RU" dirty="0">
              <a:solidFill>
                <a:prstClr val="black"/>
              </a:solidFill>
              <a:latin typeface="Times New Roman"/>
              <a:cs typeface="Times New Roman"/>
            </a:endParaRPr>
          </a:p>
          <a:p>
            <a:pPr>
              <a:spcBef>
                <a:spcPts val="25"/>
              </a:spcBef>
            </a:pPr>
            <a:endParaRPr lang="ru-RU" sz="2000"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319773095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468313" y="260350"/>
            <a:ext cx="8229600" cy="1143000"/>
          </a:xfrm>
        </p:spPr>
        <p:txBody>
          <a:bodyPr/>
          <a:lstStyle/>
          <a:p>
            <a:r>
              <a:rPr lang="ru-RU" altLang="ru-RU" sz="3200" smtClean="0">
                <a:solidFill>
                  <a:srgbClr val="A50021"/>
                </a:solidFill>
              </a:rPr>
              <a:t>Пример формирования начальной максимальной цены на лекарственные препараты</a:t>
            </a:r>
          </a:p>
        </p:txBody>
      </p:sp>
      <p:sp>
        <p:nvSpPr>
          <p:cNvPr id="156675" name="Rectangle 3"/>
          <p:cNvSpPr>
            <a:spLocks noGrp="1" noChangeArrowheads="1"/>
          </p:cNvSpPr>
          <p:nvPr>
            <p:ph type="body" idx="1"/>
          </p:nvPr>
        </p:nvSpPr>
        <p:spPr>
          <a:xfrm>
            <a:off x="457200" y="1700213"/>
            <a:ext cx="8229600" cy="4425950"/>
          </a:xfrm>
        </p:spPr>
        <p:txBody>
          <a:bodyPr/>
          <a:lstStyle/>
          <a:p>
            <a:pPr>
              <a:lnSpc>
                <a:spcPct val="80000"/>
              </a:lnSpc>
            </a:pPr>
            <a:r>
              <a:rPr lang="ru-RU" altLang="ru-RU" sz="1400" b="1" dirty="0" smtClean="0">
                <a:hlinkClick r:id="rId2" tooltip="Поставка лекарственного препарата Ставудин капсулы 30 мг в рамках реализации постановления Правительства Российской Федерации от 27 декабря 2012 г. &#10;№ 1438 «О финансовом обеспечении закупок диагностических средств и антивирусных препаратов для профилактики, выявления, мониторинга лечения и лечения лиц, инфицированных вирусами иммунодефицита человека и гепатитов В и С, а также о реализации мероприятий по профилактике ВИЧ-инфекции и гепатитов В и С» в 2014 году&#10;"/>
              </a:rPr>
              <a:t>Поставка лекарственного препарата </a:t>
            </a:r>
            <a:r>
              <a:rPr lang="ru-RU" altLang="ru-RU" sz="1400" b="1" dirty="0" err="1" smtClean="0">
                <a:hlinkClick r:id="rId2" tooltip="Поставка лекарственного препарата Ставудин капсулы 30 мг в рамках реализации постановления Правительства Российской Федерации от 27 декабря 2012 г. &#10;№ 1438 «О финансовом обеспечении закупок диагностических средств и антивирусных препаратов для профилактики, выявления, мониторинга лечения и лечения лиц, инфицированных вирусами иммунодефицита человека и гепатитов В и С, а также о реализации мероприятий по профилактике ВИЧ-инфекции и гепатитов В и С» в 2014 году&#10;"/>
              </a:rPr>
              <a:t>Ставудин</a:t>
            </a:r>
            <a:r>
              <a:rPr lang="ru-RU" altLang="ru-RU" sz="1400" b="1" dirty="0" smtClean="0">
                <a:hlinkClick r:id="rId2" tooltip="Поставка лекарственного препарата Ставудин капсулы 30 мг в рамках реализации постановления Правительства Российской Федерации от 27 декабря 2012 г. &#10;№ 1438 «О финансовом обеспечении закупок диагностических средств и антивирусных препаратов для профилактики, выявления, мониторинга лечения и лечения лиц, инфицированных вирусами иммунодефицита человека и гепатитов В и С, а также о реализации мероприятий по профилактике ВИЧ-инфекции и гепатитов В и С» в 2014 году&#10;"/>
              </a:rPr>
              <a:t> капсулы 30 мг</a:t>
            </a:r>
            <a:r>
              <a:rPr lang="ru-RU" altLang="ru-RU" sz="1400" b="1" dirty="0" smtClean="0"/>
              <a:t> </a:t>
            </a:r>
            <a:r>
              <a:rPr lang="ru-RU" altLang="ru-RU" sz="1400" b="1" u="sng" dirty="0" smtClean="0">
                <a:hlinkClick r:id="rId2"/>
              </a:rPr>
              <a:t>№ 0195100000214000351</a:t>
            </a:r>
            <a:r>
              <a:rPr lang="ru-RU" altLang="ru-RU" sz="1400" dirty="0" smtClean="0"/>
              <a:t> </a:t>
            </a:r>
            <a:br>
              <a:rPr lang="ru-RU" altLang="ru-RU" sz="1400" dirty="0" smtClean="0"/>
            </a:br>
            <a:r>
              <a:rPr lang="ru-RU" altLang="ru-RU" sz="1600" dirty="0" smtClean="0"/>
              <a:t>В соответствии со статьей 22 Федерального закона от  5 апреля 2013 г. № 44-ФЗ «О контрактной системе в сфере закупок товаров, работ, услуг для обеспечения государственных и муниципальных нужд» при обосновании начальной (максимальной) цены контракта (цены лота) использовались 2 метода: тарифный метод и метод сопоставимых рыночных цен (анализ рынка). </a:t>
            </a:r>
          </a:p>
          <a:p>
            <a:pPr>
              <a:lnSpc>
                <a:spcPct val="80000"/>
              </a:lnSpc>
            </a:pPr>
            <a:endParaRPr lang="ru-RU" altLang="ru-RU" sz="1600" dirty="0" smtClean="0"/>
          </a:p>
        </p:txBody>
      </p:sp>
    </p:spTree>
    <p:extLst>
      <p:ext uri="{BB962C8B-B14F-4D97-AF65-F5344CB8AC3E}">
        <p14:creationId xmlns:p14="http://schemas.microsoft.com/office/powerpoint/2010/main" val="373852838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137" name="Group 649"/>
          <p:cNvGraphicFramePr>
            <a:graphicFrameLocks noGrp="1"/>
          </p:cNvGraphicFramePr>
          <p:nvPr>
            <p:ph/>
          </p:nvPr>
        </p:nvGraphicFramePr>
        <p:xfrm>
          <a:off x="457200" y="274638"/>
          <a:ext cx="8229600" cy="6156384"/>
        </p:xfrm>
        <a:graphic>
          <a:graphicData uri="http://schemas.openxmlformats.org/drawingml/2006/table">
            <a:tbl>
              <a:tblPr/>
              <a:tblGrid>
                <a:gridCol w="377825">
                  <a:extLst>
                    <a:ext uri="{9D8B030D-6E8A-4147-A177-3AD203B41FA5}">
                      <a16:colId xmlns="" xmlns:a16="http://schemas.microsoft.com/office/drawing/2014/main" val="20000"/>
                    </a:ext>
                  </a:extLst>
                </a:gridCol>
                <a:gridCol w="2108200">
                  <a:extLst>
                    <a:ext uri="{9D8B030D-6E8A-4147-A177-3AD203B41FA5}">
                      <a16:colId xmlns="" xmlns:a16="http://schemas.microsoft.com/office/drawing/2014/main" val="20001"/>
                    </a:ext>
                  </a:extLst>
                </a:gridCol>
                <a:gridCol w="2047875">
                  <a:extLst>
                    <a:ext uri="{9D8B030D-6E8A-4147-A177-3AD203B41FA5}">
                      <a16:colId xmlns="" xmlns:a16="http://schemas.microsoft.com/office/drawing/2014/main" val="20002"/>
                    </a:ext>
                  </a:extLst>
                </a:gridCol>
                <a:gridCol w="1316038">
                  <a:extLst>
                    <a:ext uri="{9D8B030D-6E8A-4147-A177-3AD203B41FA5}">
                      <a16:colId xmlns="" xmlns:a16="http://schemas.microsoft.com/office/drawing/2014/main" val="20003"/>
                    </a:ext>
                  </a:extLst>
                </a:gridCol>
                <a:gridCol w="877887">
                  <a:extLst>
                    <a:ext uri="{9D8B030D-6E8A-4147-A177-3AD203B41FA5}">
                      <a16:colId xmlns="" xmlns:a16="http://schemas.microsoft.com/office/drawing/2014/main" val="20004"/>
                    </a:ext>
                  </a:extLst>
                </a:gridCol>
                <a:gridCol w="1501775">
                  <a:extLst>
                    <a:ext uri="{9D8B030D-6E8A-4147-A177-3AD203B41FA5}">
                      <a16:colId xmlns="" xmlns:a16="http://schemas.microsoft.com/office/drawing/2014/main" val="20005"/>
                    </a:ext>
                  </a:extLst>
                </a:gridCol>
              </a:tblGrid>
              <a:tr h="243775">
                <a:tc gridSpan="6">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Информация реестра </a:t>
                      </a:r>
                      <a:r>
                        <a:rPr kumimoji="0" lang="ru-RU" altLang="ru-RU" sz="1000" b="1" i="0" u="none" strike="noStrike" cap="none" normalizeH="0" baseline="0" smtClean="0">
                          <a:ln>
                            <a:noFill/>
                          </a:ln>
                          <a:solidFill>
                            <a:srgbClr val="000000"/>
                          </a:solidFill>
                          <a:effectLst/>
                          <a:latin typeface="Times New Roman" pitchFamily="18" charset="0"/>
                          <a:cs typeface="Times New Roman" pitchFamily="18" charset="0"/>
                        </a:rPr>
                        <a:t>предельных отпускных </a:t>
                      </a: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цен на лекарственные препараты </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548571">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Владелец РУ/ производитель/ упаковщик/ Выпускающий контроль</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Торговое наименование, лекарственная форма, дозировка</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Зарегистрированная цена,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НДС,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Зарегистрированная цена с учётом НДС,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00969">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Вл. - Актавис Групп АО - Исландия; Пр. - Эмкюр Фармасьютикалз Лтд - Индия</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Актастав капсулы 30 мг, 60 шт. - контейнеры полиэтиленовые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37,51</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41,26</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700969">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ОАО Верофарм</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Веро-Ставудин, капсулы 30 мг, 7 шт. - упаковки ячейковые контурные (8)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40,50</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40,05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44,55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00969">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Бристол-Майерс Сквибб-Франция</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Зерит, капсулы 30 мг, 14 шт. - упаковки ячейковые контурные (4)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39,59</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3,95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43,55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853367">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Вл., Пр. - Хетеро Драгс Лимитед - Индия; Уп. - ЗАО "Скопинский фармацевтический завод" -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Стаг, капсулы 30 мг, 14 шт. - упаковки ячейковые контурные (4)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40,05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44,05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100576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Вл.-Бристол-Майерс Сквибб Компани США;Пр.-Эмкюр Фармасьютикалз Инк. США;Перв.Уп.,Втор.Уп.,Вып.к.-Бристол-Майерс Сквибб Франция</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Зерит, капсулы 30 мг, 14 шт. - упаковки ячейковые контурные (4)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39,59</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3,95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43,55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700969">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Оболенское – фармацевтическое предприятие ЗАО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14 шт. - упаковка ячейковая контурная (4) - пачка картонная</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37,50</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3,75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41,25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700969">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Вл.-Хетеро Драгс Лимитед - Индия; Пр., Перв. Уп., Втор.Уп.,Вып.к.-ЗАО "МАКИЗ-ФАРМА" -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Стаг, капсулы 30 мг, 14 шт. - упаковки ячейковые контурные (4)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40,05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4,00</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44,05</a:t>
                      </a:r>
                      <a:endParaRPr kumimoji="0" lang="ru-RU" altLang="ru-RU" sz="1800" b="0" i="0" u="none" strike="noStrike" cap="none" normalizeH="0" baseline="0" smtClean="0">
                        <a:ln>
                          <a:noFill/>
                        </a:ln>
                        <a:solidFill>
                          <a:schemeClr val="tx1"/>
                        </a:solidFill>
                        <a:effectLst/>
                        <a:latin typeface="Arial" pitchFamily="34" charset="0"/>
                      </a:endParaRPr>
                    </a:p>
                  </a:txBody>
                  <a:tcPr marT="45688" marB="45688"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78282278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672" name="Group 136"/>
          <p:cNvGraphicFramePr>
            <a:graphicFrameLocks noGrp="1"/>
          </p:cNvGraphicFramePr>
          <p:nvPr>
            <p:ph/>
          </p:nvPr>
        </p:nvGraphicFramePr>
        <p:xfrm>
          <a:off x="0" y="115888"/>
          <a:ext cx="8964613" cy="5821416"/>
        </p:xfrm>
        <a:graphic>
          <a:graphicData uri="http://schemas.openxmlformats.org/drawingml/2006/table">
            <a:tbl>
              <a:tblPr/>
              <a:tblGrid>
                <a:gridCol w="412750">
                  <a:extLst>
                    <a:ext uri="{9D8B030D-6E8A-4147-A177-3AD203B41FA5}">
                      <a16:colId xmlns="" xmlns:a16="http://schemas.microsoft.com/office/drawing/2014/main" val="20000"/>
                    </a:ext>
                  </a:extLst>
                </a:gridCol>
                <a:gridCol w="2295525">
                  <a:extLst>
                    <a:ext uri="{9D8B030D-6E8A-4147-A177-3AD203B41FA5}">
                      <a16:colId xmlns="" xmlns:a16="http://schemas.microsoft.com/office/drawing/2014/main" val="20001"/>
                    </a:ext>
                  </a:extLst>
                </a:gridCol>
                <a:gridCol w="2232025">
                  <a:extLst>
                    <a:ext uri="{9D8B030D-6E8A-4147-A177-3AD203B41FA5}">
                      <a16:colId xmlns="" xmlns:a16="http://schemas.microsoft.com/office/drawing/2014/main" val="20002"/>
                    </a:ext>
                  </a:extLst>
                </a:gridCol>
                <a:gridCol w="1431925">
                  <a:extLst>
                    <a:ext uri="{9D8B030D-6E8A-4147-A177-3AD203B41FA5}">
                      <a16:colId xmlns="" xmlns:a16="http://schemas.microsoft.com/office/drawing/2014/main" val="20003"/>
                    </a:ext>
                  </a:extLst>
                </a:gridCol>
                <a:gridCol w="955675">
                  <a:extLst>
                    <a:ext uri="{9D8B030D-6E8A-4147-A177-3AD203B41FA5}">
                      <a16:colId xmlns="" xmlns:a16="http://schemas.microsoft.com/office/drawing/2014/main" val="20004"/>
                    </a:ext>
                  </a:extLst>
                </a:gridCol>
                <a:gridCol w="1636713">
                  <a:extLst>
                    <a:ext uri="{9D8B030D-6E8A-4147-A177-3AD203B41FA5}">
                      <a16:colId xmlns="" xmlns:a16="http://schemas.microsoft.com/office/drawing/2014/main" val="20005"/>
                    </a:ext>
                  </a:extLst>
                </a:gridCol>
              </a:tblGrid>
              <a:tr h="243816">
                <a:tc gridSpan="6">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Информация реестра </a:t>
                      </a:r>
                      <a:r>
                        <a:rPr kumimoji="0" lang="ru-RU" altLang="ru-RU" sz="1000" b="1" i="0" u="none" strike="noStrike" cap="none" normalizeH="0" baseline="0" smtClean="0">
                          <a:ln>
                            <a:noFill/>
                          </a:ln>
                          <a:solidFill>
                            <a:srgbClr val="000000"/>
                          </a:solidFill>
                          <a:effectLst/>
                          <a:latin typeface="Times New Roman" pitchFamily="18" charset="0"/>
                          <a:cs typeface="Times New Roman" pitchFamily="18" charset="0"/>
                        </a:rPr>
                        <a:t>предельных отпускных </a:t>
                      </a: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цен на лекарственные препараты </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54861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Владелец РУ/ производитель/ упаковщик/ Выпускающий контроль</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Торговое наименование, лекарственная форма, дозировка</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Зарегистрированная цена,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НДС,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Зарегистрированная цена с учётом НДС,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01011">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8</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Ранбакси Лабораториз Лимитед - Индия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Вудистав, капсулы 30 мг, 10 шт. – блистеры из алюминиевой фольги,ламинированной ПВХ (3)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7,83</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0,78</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8,61*</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701011">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9</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Ранбакси Лабораториз Лимитед - Индия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Вудистав, капсулы 30 мг, 10 шт. – блистеры из алюминиевой фольги,ламинированной ПВХ (6)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7,45</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0,74</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8,19*</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01011">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ООО "Диалогфарма" - Россия;Пр.,Перв.Уп.,Втор.Уп.,Вып.к.-ООО "Макиз - Фарма" -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Стаг, капсулы 30 мг, 14 шт. - упаковки ячейковые контурные (4)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32,14</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3,21</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35,35</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96214">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11</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АУРОБИНДО ФАРМА ЛИМИТЕД - Индия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60 штук - флакон (1) - пачка картонная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40,50</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4,05</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44,55</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701011">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12</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ОАО "Фармасинтез" -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10 шт. - упаковки ячейковые контурные (6)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31,88</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3,18</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35,06</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96214">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13</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ОАО "Фармасинтез" -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28 шт. - банки (1)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31,89</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3,18</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35,07</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96214">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14</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ОАО "Фармасинтез" -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56 шт. - банки (1)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31,98</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3,19</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35,17</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96214">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15</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ОАО "Фармасинтез" -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60 шт. - банки (1)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31,88</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3,18</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35,06</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96214">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16</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ОАО "Фармасинтез" - Россия</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100 шт. - банки (1) - пачки картонные</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31,97</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3,19</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35,16</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243816">
                <a:tc gridSpan="5">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Минимальное значение цены за единицу товара,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35,06</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
        <p:nvSpPr>
          <p:cNvPr id="158806" name="Rectangle 137"/>
          <p:cNvSpPr>
            <a:spLocks noChangeArrowheads="1"/>
          </p:cNvSpPr>
          <p:nvPr/>
        </p:nvSpPr>
        <p:spPr bwMode="auto">
          <a:xfrm>
            <a:off x="107950" y="6165850"/>
            <a:ext cx="8785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fontAlgn="base">
              <a:spcBef>
                <a:spcPct val="0"/>
              </a:spcBef>
              <a:spcAft>
                <a:spcPct val="0"/>
              </a:spcAft>
              <a:defRPr/>
            </a:pPr>
            <a:r>
              <a:rPr lang="ru-RU" altLang="ru-RU" sz="1000" smtClean="0">
                <a:solidFill>
                  <a:srgbClr val="000000"/>
                </a:solidFill>
                <a:latin typeface="Times New Roman" pitchFamily="18" charset="0"/>
                <a:ea typeface="Microsoft YaHei" pitchFamily="34" charset="-122"/>
                <a:cs typeface="Arial" charset="0"/>
              </a:rPr>
              <a:t>*к расчету не принимается, учитывая информацию организации-производителя об отсутствии технической возможности обеспечения своевременной поставки товара.</a:t>
            </a:r>
          </a:p>
        </p:txBody>
      </p:sp>
    </p:spTree>
    <p:extLst>
      <p:ext uri="{BB962C8B-B14F-4D97-AF65-F5344CB8AC3E}">
        <p14:creationId xmlns:p14="http://schemas.microsoft.com/office/powerpoint/2010/main" val="81482102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algn="l"/>
            <a:r>
              <a:rPr lang="ru-RU" altLang="ru-RU" sz="1400" smtClean="0"/>
              <a:t>2. Информация Общероссийского официального сайта в сети Интернет                                  для размещения информации о размещении заказов на поставки товаров, выполнение работ, оказание услуг для федеральных нужд, нужд субъектов Российской Федерации или муниципальных нужд (</a:t>
            </a:r>
            <a:r>
              <a:rPr lang="ru-RU" altLang="ru-RU" sz="1400" smtClean="0">
                <a:hlinkClick r:id="rId2"/>
              </a:rPr>
              <a:t>http://zakupki.gov.ru</a:t>
            </a:r>
            <a:r>
              <a:rPr lang="ru-RU" altLang="ru-RU" sz="1400" smtClean="0"/>
              <a:t>):</a:t>
            </a:r>
            <a:br>
              <a:rPr lang="ru-RU" altLang="ru-RU" sz="1400" smtClean="0"/>
            </a:br>
            <a:r>
              <a:rPr lang="ru-RU" altLang="ru-RU" sz="1400" smtClean="0"/>
              <a:t>Информация о результатах закупок, организованных Министерством здравоохранения Российской Федерации</a:t>
            </a:r>
            <a:br>
              <a:rPr lang="ru-RU" altLang="ru-RU" sz="1400" smtClean="0"/>
            </a:br>
            <a:endParaRPr lang="ru-RU" altLang="ru-RU" sz="1400" smtClean="0"/>
          </a:p>
        </p:txBody>
      </p:sp>
      <p:graphicFrame>
        <p:nvGraphicFramePr>
          <p:cNvPr id="66682" name="Group 122"/>
          <p:cNvGraphicFramePr>
            <a:graphicFrameLocks noGrp="1"/>
          </p:cNvGraphicFramePr>
          <p:nvPr>
            <p:ph idx="1"/>
          </p:nvPr>
        </p:nvGraphicFramePr>
        <p:xfrm>
          <a:off x="457200" y="1600200"/>
          <a:ext cx="8229600" cy="3125789"/>
        </p:xfrm>
        <a:graphic>
          <a:graphicData uri="http://schemas.openxmlformats.org/drawingml/2006/table">
            <a:tbl>
              <a:tblPr/>
              <a:tblGrid>
                <a:gridCol w="369888">
                  <a:extLst>
                    <a:ext uri="{9D8B030D-6E8A-4147-A177-3AD203B41FA5}">
                      <a16:colId xmlns="" xmlns:a16="http://schemas.microsoft.com/office/drawing/2014/main" val="20000"/>
                    </a:ext>
                  </a:extLst>
                </a:gridCol>
                <a:gridCol w="1663700">
                  <a:extLst>
                    <a:ext uri="{9D8B030D-6E8A-4147-A177-3AD203B41FA5}">
                      <a16:colId xmlns="" xmlns:a16="http://schemas.microsoft.com/office/drawing/2014/main" val="20001"/>
                    </a:ext>
                  </a:extLst>
                </a:gridCol>
                <a:gridCol w="1839912">
                  <a:extLst>
                    <a:ext uri="{9D8B030D-6E8A-4147-A177-3AD203B41FA5}">
                      <a16:colId xmlns="" xmlns:a16="http://schemas.microsoft.com/office/drawing/2014/main" val="20002"/>
                    </a:ext>
                  </a:extLst>
                </a:gridCol>
                <a:gridCol w="1160463">
                  <a:extLst>
                    <a:ext uri="{9D8B030D-6E8A-4147-A177-3AD203B41FA5}">
                      <a16:colId xmlns="" xmlns:a16="http://schemas.microsoft.com/office/drawing/2014/main" val="20003"/>
                    </a:ext>
                  </a:extLst>
                </a:gridCol>
                <a:gridCol w="1743075">
                  <a:extLst>
                    <a:ext uri="{9D8B030D-6E8A-4147-A177-3AD203B41FA5}">
                      <a16:colId xmlns="" xmlns:a16="http://schemas.microsoft.com/office/drawing/2014/main" val="20004"/>
                    </a:ext>
                  </a:extLst>
                </a:gridCol>
                <a:gridCol w="1452562">
                  <a:extLst>
                    <a:ext uri="{9D8B030D-6E8A-4147-A177-3AD203B41FA5}">
                      <a16:colId xmlns="" xmlns:a16="http://schemas.microsoft.com/office/drawing/2014/main" val="20005"/>
                    </a:ext>
                  </a:extLst>
                </a:gridCol>
              </a:tblGrid>
              <a:tr h="355600">
                <a:tc gridSpan="6">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Информация официального сайта</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89693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Наименование государственного заказчика</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Предмет закупки с указанием количества и остаточного срока годности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Цена по контракту за единицу товара, руб.</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Номер и дата процедуры размещения заказа; номер сведений о контракте (реестровой записи)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Ссылка на страницу в сети Интернет</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29698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Министерство здравоохранения Российской Федерации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333 526 капсул, остаточный срок годности – не менее 60%</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8,14**</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0195100000213000051 от 21.03.2013</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0195100000213000051-0132259-01 от 15.04.2013</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3"/>
                        </a:rPr>
                        <a:t>0195100000213000051</a:t>
                      </a: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http://zakupki.gov.ru/pgz/public/action/orders/info/common_info/show?notificationId=5726997</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576263">
                <a:tc gridSpan="3">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Минимальное значение цены за единицу товара, рублей</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gridSpan="3">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3"/>
                  </a:ext>
                </a:extLst>
              </a:tr>
            </a:tbl>
          </a:graphicData>
        </a:graphic>
      </p:graphicFrame>
      <p:sp>
        <p:nvSpPr>
          <p:cNvPr id="159775" name="Rectangle 123"/>
          <p:cNvSpPr>
            <a:spLocks noChangeArrowheads="1"/>
          </p:cNvSpPr>
          <p:nvPr/>
        </p:nvSpPr>
        <p:spPr bwMode="auto">
          <a:xfrm>
            <a:off x="244475" y="5176838"/>
            <a:ext cx="8504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fontAlgn="base">
              <a:spcBef>
                <a:spcPct val="0"/>
              </a:spcBef>
              <a:spcAft>
                <a:spcPct val="0"/>
              </a:spcAft>
              <a:defRPr/>
            </a:pPr>
            <a:r>
              <a:rPr lang="ru-RU" altLang="ru-RU" sz="1200" smtClean="0">
                <a:solidFill>
                  <a:srgbClr val="000000"/>
                </a:solidFill>
                <a:latin typeface="Times New Roman" pitchFamily="18" charset="0"/>
                <a:ea typeface="Microsoft YaHei" pitchFamily="34" charset="-122"/>
                <a:cs typeface="Arial" charset="0"/>
              </a:rPr>
              <a:t>**к расчету не принимается, учитывая, что открытый аукцион в электронной форме (Извещение № 0195100000214000263 от 22.09.2014) по данной цене за единицу товара признан несостоявшимся.</a:t>
            </a:r>
          </a:p>
        </p:txBody>
      </p:sp>
    </p:spTree>
    <p:extLst>
      <p:ext uri="{BB962C8B-B14F-4D97-AF65-F5344CB8AC3E}">
        <p14:creationId xmlns:p14="http://schemas.microsoft.com/office/powerpoint/2010/main" val="373944197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57200" y="274638"/>
            <a:ext cx="8229600" cy="274637"/>
          </a:xfrm>
        </p:spPr>
        <p:txBody>
          <a:bodyPr/>
          <a:lstStyle/>
          <a:p>
            <a:pPr algn="l"/>
            <a:r>
              <a:rPr lang="ru-RU" altLang="ru-RU" sz="1400" smtClean="0"/>
              <a:t>Информация о результатах закупок, организованных другими               государственными заказчиками:</a:t>
            </a:r>
          </a:p>
        </p:txBody>
      </p:sp>
      <p:graphicFrame>
        <p:nvGraphicFramePr>
          <p:cNvPr id="69399" name="Group 791"/>
          <p:cNvGraphicFramePr>
            <a:graphicFrameLocks noGrp="1"/>
          </p:cNvGraphicFramePr>
          <p:nvPr>
            <p:ph idx="1"/>
          </p:nvPr>
        </p:nvGraphicFramePr>
        <p:xfrm>
          <a:off x="395288" y="692150"/>
          <a:ext cx="8229600" cy="5394552"/>
        </p:xfrm>
        <a:graphic>
          <a:graphicData uri="http://schemas.openxmlformats.org/drawingml/2006/table">
            <a:tbl>
              <a:tblPr/>
              <a:tblGrid>
                <a:gridCol w="365125">
                  <a:extLst>
                    <a:ext uri="{9D8B030D-6E8A-4147-A177-3AD203B41FA5}">
                      <a16:colId xmlns="" xmlns:a16="http://schemas.microsoft.com/office/drawing/2014/main" val="20000"/>
                    </a:ext>
                  </a:extLst>
                </a:gridCol>
                <a:gridCol w="1781175">
                  <a:extLst>
                    <a:ext uri="{9D8B030D-6E8A-4147-A177-3AD203B41FA5}">
                      <a16:colId xmlns="" xmlns:a16="http://schemas.microsoft.com/office/drawing/2014/main" val="20001"/>
                    </a:ext>
                  </a:extLst>
                </a:gridCol>
                <a:gridCol w="1468437">
                  <a:extLst>
                    <a:ext uri="{9D8B030D-6E8A-4147-A177-3AD203B41FA5}">
                      <a16:colId xmlns="" xmlns:a16="http://schemas.microsoft.com/office/drawing/2014/main" val="20002"/>
                    </a:ext>
                  </a:extLst>
                </a:gridCol>
                <a:gridCol w="1025525">
                  <a:extLst>
                    <a:ext uri="{9D8B030D-6E8A-4147-A177-3AD203B41FA5}">
                      <a16:colId xmlns="" xmlns:a16="http://schemas.microsoft.com/office/drawing/2014/main" val="20003"/>
                    </a:ext>
                  </a:extLst>
                </a:gridCol>
                <a:gridCol w="1897063">
                  <a:extLst>
                    <a:ext uri="{9D8B030D-6E8A-4147-A177-3AD203B41FA5}">
                      <a16:colId xmlns="" xmlns:a16="http://schemas.microsoft.com/office/drawing/2014/main" val="20004"/>
                    </a:ext>
                  </a:extLst>
                </a:gridCol>
                <a:gridCol w="1692275">
                  <a:extLst>
                    <a:ext uri="{9D8B030D-6E8A-4147-A177-3AD203B41FA5}">
                      <a16:colId xmlns="" xmlns:a16="http://schemas.microsoft.com/office/drawing/2014/main" val="20005"/>
                    </a:ext>
                  </a:extLst>
                </a:gridCol>
              </a:tblGrid>
              <a:tr h="243731">
                <a:tc gridSpan="6">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Информация официального сайта</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1920056">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Наименование государственного или муниципального заказчика</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Предмет закупки с указанием количества и остаточного срока годности</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Цена, предложенная победителем (по протоколу) в пересчёте на единицу товара, руб.</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Сведения о контракте (номер процедуры размещения заказа, номер и дата заключения контракта, реестровый номер контракта)</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Ссылка на страницу в сети Интернет</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615269">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Санкт-Петербургское государственное бюджетное учреждение здравоохранения «Центр по профилактике и борьбе со СПИД и инфекционными заболеваниями»</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357168 капсул, остаточный срок годности – не менее 60%</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7,89***</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0372200267213000034 от 26.04.2013</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0372200267213000034-0191160-01</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от 29.05.2013</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2"/>
                        </a:rPr>
                        <a:t>0372200267213000034</a:t>
                      </a: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3"/>
                        </a:rPr>
                        <a:t>http://zakupki.gov.ru/pgz/public/action/orders/info/common_info/show?notificationId=5995827</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615269">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Санкт-Петербургское государственное бюджетное учреждение здравоохранения «Центр по профилактике и борьбе со СПИД и инфекционными заболеваниями»</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11200 капсул, остаточный срок годности – не менее 60%</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7,89***</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0372200267213000034 от 26.04.2013</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0372200267213000034-0167830-01 от 31.05.2013</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4"/>
                        </a:rPr>
                        <a:t>0372200267213000034</a:t>
                      </a: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3"/>
                        </a:rPr>
                        <a:t>http://zakupki.gov.ru/pgz/public/action/orders/info/common_info/show?notificationId=5995827</a:t>
                      </a:r>
                      <a:endParaRPr kumimoji="0" lang="ru-RU" altLang="ru-RU" sz="1800" b="0" i="0" u="none" strike="noStrike" cap="none" normalizeH="0" baseline="0" smtClean="0">
                        <a:ln>
                          <a:noFill/>
                        </a:ln>
                        <a:solidFill>
                          <a:schemeClr val="tx1"/>
                        </a:solidFill>
                        <a:effectLst/>
                        <a:latin typeface="Arial" pitchFamily="34" charset="0"/>
                      </a:endParaRPr>
                    </a:p>
                  </a:txBody>
                  <a:tcPr marT="45669" marB="45669"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58478528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457200" y="274638"/>
            <a:ext cx="8229600" cy="274637"/>
          </a:xfrm>
        </p:spPr>
        <p:txBody>
          <a:bodyPr/>
          <a:lstStyle/>
          <a:p>
            <a:pPr algn="l"/>
            <a:r>
              <a:rPr lang="ru-RU" altLang="ru-RU" sz="1400" smtClean="0"/>
              <a:t>Информация о результатах закупок, организованных другими               государственными заказчиками:</a:t>
            </a:r>
          </a:p>
        </p:txBody>
      </p:sp>
      <p:graphicFrame>
        <p:nvGraphicFramePr>
          <p:cNvPr id="70822" name="Group 166"/>
          <p:cNvGraphicFramePr>
            <a:graphicFrameLocks noGrp="1"/>
          </p:cNvGraphicFramePr>
          <p:nvPr>
            <p:ph idx="1"/>
          </p:nvPr>
        </p:nvGraphicFramePr>
        <p:xfrm>
          <a:off x="395288" y="692150"/>
          <a:ext cx="8229600" cy="5486400"/>
        </p:xfrm>
        <a:graphic>
          <a:graphicData uri="http://schemas.openxmlformats.org/drawingml/2006/table">
            <a:tbl>
              <a:tblPr/>
              <a:tblGrid>
                <a:gridCol w="365125">
                  <a:extLst>
                    <a:ext uri="{9D8B030D-6E8A-4147-A177-3AD203B41FA5}">
                      <a16:colId xmlns="" xmlns:a16="http://schemas.microsoft.com/office/drawing/2014/main" val="20000"/>
                    </a:ext>
                  </a:extLst>
                </a:gridCol>
                <a:gridCol w="1781175">
                  <a:extLst>
                    <a:ext uri="{9D8B030D-6E8A-4147-A177-3AD203B41FA5}">
                      <a16:colId xmlns="" xmlns:a16="http://schemas.microsoft.com/office/drawing/2014/main" val="20001"/>
                    </a:ext>
                  </a:extLst>
                </a:gridCol>
                <a:gridCol w="1468437">
                  <a:extLst>
                    <a:ext uri="{9D8B030D-6E8A-4147-A177-3AD203B41FA5}">
                      <a16:colId xmlns="" xmlns:a16="http://schemas.microsoft.com/office/drawing/2014/main" val="20002"/>
                    </a:ext>
                  </a:extLst>
                </a:gridCol>
                <a:gridCol w="1025525">
                  <a:extLst>
                    <a:ext uri="{9D8B030D-6E8A-4147-A177-3AD203B41FA5}">
                      <a16:colId xmlns="" xmlns:a16="http://schemas.microsoft.com/office/drawing/2014/main" val="20003"/>
                    </a:ext>
                  </a:extLst>
                </a:gridCol>
                <a:gridCol w="1897063">
                  <a:extLst>
                    <a:ext uri="{9D8B030D-6E8A-4147-A177-3AD203B41FA5}">
                      <a16:colId xmlns="" xmlns:a16="http://schemas.microsoft.com/office/drawing/2014/main" val="20004"/>
                    </a:ext>
                  </a:extLst>
                </a:gridCol>
                <a:gridCol w="1692275">
                  <a:extLst>
                    <a:ext uri="{9D8B030D-6E8A-4147-A177-3AD203B41FA5}">
                      <a16:colId xmlns="" xmlns:a16="http://schemas.microsoft.com/office/drawing/2014/main" val="20005"/>
                    </a:ext>
                  </a:extLst>
                </a:gridCol>
              </a:tblGrid>
              <a:tr h="0">
                <a:tc gridSpan="6">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Информация официального сайта</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19367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Наименование государственного или муниципального заказчика</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Предмет закупки с указанием количества и остаточного срока годности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Цена, предложенная победителем (по протоколу) в пересчёте на единицу товара, руб.</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Сведения о контракте (номер процедуры размещения заказа, номер и дата заключения контракта, реестровый номер контракта)</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Ссылка на страницу в сети Интернет</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5716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2"/>
                        </a:rPr>
                        <a:t>Министерство здравоохранения Ростовской области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 56, 22 400 ед. срок годности не менее 70 % от срока, установленного производителем</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44,40</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0158200001314000065</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от 24.02.2014</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№14000065</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от 26.03.2014</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реестровый номер контракта 01582000013 14 000974</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3"/>
                        </a:rPr>
                        <a:t>http://zakupki.gov.ru/epz/contract/contractCard/common-info.html?reestrNumber=0158200001314000974</a:t>
                      </a:r>
                      <a:endPar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2857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20</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4"/>
                        </a:rPr>
                        <a:t>Управление здравоохранения Тамбовской области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450850" algn="l"/>
                        </a:tabLst>
                        <a:defRPr sz="2800">
                          <a:solidFill>
                            <a:schemeClr val="tx1"/>
                          </a:solidFill>
                          <a:latin typeface="Arial" pitchFamily="34" charset="0"/>
                        </a:defRPr>
                      </a:lvl1pPr>
                      <a:lvl2pPr>
                        <a:spcBef>
                          <a:spcPct val="20000"/>
                        </a:spcBef>
                        <a:tabLst>
                          <a:tab pos="450850" algn="l"/>
                        </a:tabLst>
                        <a:defRPr sz="2400">
                          <a:solidFill>
                            <a:schemeClr val="tx1"/>
                          </a:solidFill>
                          <a:latin typeface="Arial" pitchFamily="34" charset="0"/>
                        </a:defRPr>
                      </a:lvl2pPr>
                      <a:lvl3pPr>
                        <a:spcBef>
                          <a:spcPct val="20000"/>
                        </a:spcBef>
                        <a:tabLst>
                          <a:tab pos="450850" algn="l"/>
                        </a:tabLst>
                        <a:defRPr sz="2000">
                          <a:solidFill>
                            <a:schemeClr val="tx1"/>
                          </a:solidFill>
                          <a:latin typeface="Arial" pitchFamily="34" charset="0"/>
                        </a:defRPr>
                      </a:lvl3pPr>
                      <a:lvl4pPr>
                        <a:spcBef>
                          <a:spcPct val="20000"/>
                        </a:spcBef>
                        <a:tabLst>
                          <a:tab pos="450850" algn="l"/>
                        </a:tabLst>
                        <a:defRPr>
                          <a:solidFill>
                            <a:schemeClr val="tx1"/>
                          </a:solidFill>
                          <a:latin typeface="Arial" pitchFamily="34" charset="0"/>
                        </a:defRPr>
                      </a:lvl4pPr>
                      <a:lvl5pPr>
                        <a:spcBef>
                          <a:spcPct val="20000"/>
                        </a:spcBef>
                        <a:tabLst>
                          <a:tab pos="450850" algn="l"/>
                        </a:tabLst>
                        <a:defRPr>
                          <a:solidFill>
                            <a:schemeClr val="tx1"/>
                          </a:solidFill>
                          <a:latin typeface="Arial" pitchFamily="34" charset="0"/>
                        </a:defRPr>
                      </a:lvl5pPr>
                      <a:lvl6pPr fontAlgn="base">
                        <a:spcBef>
                          <a:spcPct val="20000"/>
                        </a:spcBef>
                        <a:spcAft>
                          <a:spcPct val="0"/>
                        </a:spcAft>
                        <a:tabLst>
                          <a:tab pos="450850" algn="l"/>
                        </a:tabLst>
                        <a:defRPr>
                          <a:solidFill>
                            <a:schemeClr val="tx1"/>
                          </a:solidFill>
                          <a:latin typeface="Arial" pitchFamily="34" charset="0"/>
                        </a:defRPr>
                      </a:lvl6pPr>
                      <a:lvl7pPr fontAlgn="base">
                        <a:spcBef>
                          <a:spcPct val="20000"/>
                        </a:spcBef>
                        <a:spcAft>
                          <a:spcPct val="0"/>
                        </a:spcAft>
                        <a:tabLst>
                          <a:tab pos="450850" algn="l"/>
                        </a:tabLst>
                        <a:defRPr>
                          <a:solidFill>
                            <a:schemeClr val="tx1"/>
                          </a:solidFill>
                          <a:latin typeface="Arial" pitchFamily="34" charset="0"/>
                        </a:defRPr>
                      </a:lvl7pPr>
                      <a:lvl8pPr fontAlgn="base">
                        <a:spcBef>
                          <a:spcPct val="20000"/>
                        </a:spcBef>
                        <a:spcAft>
                          <a:spcPct val="0"/>
                        </a:spcAft>
                        <a:tabLst>
                          <a:tab pos="450850" algn="l"/>
                        </a:tabLst>
                        <a:defRPr>
                          <a:solidFill>
                            <a:schemeClr val="tx1"/>
                          </a:solidFill>
                          <a:latin typeface="Arial" pitchFamily="34" charset="0"/>
                        </a:defRPr>
                      </a:lvl8pPr>
                      <a:lvl9pPr fontAlgn="base">
                        <a:spcBef>
                          <a:spcPct val="20000"/>
                        </a:spcBef>
                        <a:spcAft>
                          <a:spcPct val="0"/>
                        </a:spcAft>
                        <a:tabLst>
                          <a:tab pos="450850" algn="l"/>
                        </a:tabLst>
                        <a:defRPr>
                          <a:solidFill>
                            <a:schemeClr val="tx1"/>
                          </a:solidFill>
                          <a:latin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450850" algn="l"/>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 № 56 - 62116 ед., если срок годности препарата составляет до 12 месяцев (включительно), то на момент поставки остаточный срок годности должен составлять не менее 7 месяцев</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35,80</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0164200003014004239</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от 05.09.2014</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№0164200003014004239_49908    от 08.10.2014</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реестровый номер контракта 01642000038 14 000523</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hlinkClick r:id="rId5"/>
                        </a:rPr>
                        <a:t>http://zakupki.gov.ru/epz/contract/contractCard/common-info.html?reestrNumber=0164200003814000523</a:t>
                      </a:r>
                      <a:endPar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0">
                <a:tc gridSpan="3">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Минимальное значение за единицу товара, рублей</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gridSpan="3">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29,90</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54631438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395288" y="115888"/>
            <a:ext cx="8229600" cy="274637"/>
          </a:xfrm>
        </p:spPr>
        <p:txBody>
          <a:bodyPr/>
          <a:lstStyle/>
          <a:p>
            <a:r>
              <a:rPr lang="ru-RU" altLang="ru-RU" sz="1400" smtClean="0"/>
              <a:t>Результаты запросов о предоставлении ценовой информации потенциальными поставщиками:</a:t>
            </a:r>
          </a:p>
        </p:txBody>
      </p:sp>
      <p:graphicFrame>
        <p:nvGraphicFramePr>
          <p:cNvPr id="72150" name="Group 470"/>
          <p:cNvGraphicFramePr>
            <a:graphicFrameLocks noGrp="1"/>
          </p:cNvGraphicFramePr>
          <p:nvPr>
            <p:ph sz="half" idx="1"/>
          </p:nvPr>
        </p:nvGraphicFramePr>
        <p:xfrm>
          <a:off x="457200" y="620713"/>
          <a:ext cx="8218488" cy="1612901"/>
        </p:xfrm>
        <a:graphic>
          <a:graphicData uri="http://schemas.openxmlformats.org/drawingml/2006/table">
            <a:tbl>
              <a:tblPr/>
              <a:tblGrid>
                <a:gridCol w="503238">
                  <a:extLst>
                    <a:ext uri="{9D8B030D-6E8A-4147-A177-3AD203B41FA5}">
                      <a16:colId xmlns="" xmlns:a16="http://schemas.microsoft.com/office/drawing/2014/main" val="20000"/>
                    </a:ext>
                  </a:extLst>
                </a:gridCol>
                <a:gridCol w="3554412">
                  <a:extLst>
                    <a:ext uri="{9D8B030D-6E8A-4147-A177-3AD203B41FA5}">
                      <a16:colId xmlns="" xmlns:a16="http://schemas.microsoft.com/office/drawing/2014/main" val="20001"/>
                    </a:ext>
                  </a:extLst>
                </a:gridCol>
                <a:gridCol w="2503488">
                  <a:extLst>
                    <a:ext uri="{9D8B030D-6E8A-4147-A177-3AD203B41FA5}">
                      <a16:colId xmlns="" xmlns:a16="http://schemas.microsoft.com/office/drawing/2014/main" val="20002"/>
                    </a:ext>
                  </a:extLst>
                </a:gridCol>
                <a:gridCol w="1657350">
                  <a:extLst>
                    <a:ext uri="{9D8B030D-6E8A-4147-A177-3AD203B41FA5}">
                      <a16:colId xmlns="" xmlns:a16="http://schemas.microsoft.com/office/drawing/2014/main" val="20003"/>
                    </a:ext>
                  </a:extLst>
                </a:gridCol>
              </a:tblGrid>
              <a:tr h="57612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Дата, номер письма</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Наименование товара</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Обозначенная цена</a:t>
                      </a:r>
                      <a:endPar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за единицу товара с учетом НДС, руб.</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28726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Письмо от 13.07.2014 № 3-13/272</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44,55</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4381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Письмо от 04.08.2014 № 234</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41,25</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261874">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Письмо от 13.10.2014 № 1109</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Ставудин капсулы 30 мг</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24,99</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243818">
                <a:tc gridSpan="3">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Минимальное значение за единицу товара,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24,99</a:t>
                      </a:r>
                      <a:endParaRPr kumimoji="0" lang="ru-RU" altLang="ru-RU" sz="1800" b="0" i="0" u="none" strike="noStrike" cap="none" normalizeH="0" baseline="0" smtClean="0">
                        <a:ln>
                          <a:noFill/>
                        </a:ln>
                        <a:solidFill>
                          <a:schemeClr val="tx1"/>
                        </a:solidFill>
                        <a:effectLst/>
                        <a:latin typeface="Arial" pitchFamily="34" charset="0"/>
                      </a:endParaRPr>
                    </a:p>
                  </a:txBody>
                  <a:tcPr marT="45709" marB="457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bl>
          </a:graphicData>
        </a:graphic>
      </p:graphicFrame>
      <p:sp>
        <p:nvSpPr>
          <p:cNvPr id="162849" name="Rectangle 131"/>
          <p:cNvSpPr>
            <a:spLocks noChangeArrowheads="1"/>
          </p:cNvSpPr>
          <p:nvPr/>
        </p:nvSpPr>
        <p:spPr bwMode="auto">
          <a:xfrm>
            <a:off x="468313" y="2420938"/>
            <a:ext cx="822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fontAlgn="base">
              <a:spcBef>
                <a:spcPct val="0"/>
              </a:spcBef>
              <a:spcAft>
                <a:spcPct val="0"/>
              </a:spcAft>
              <a:defRPr/>
            </a:pPr>
            <a:r>
              <a:rPr lang="ru-RU" altLang="ru-RU" sz="1400" smtClean="0">
                <a:solidFill>
                  <a:srgbClr val="000000"/>
                </a:solidFill>
                <a:ea typeface="Microsoft YaHei" pitchFamily="34" charset="-122"/>
                <a:cs typeface="Arial" charset="0"/>
              </a:rPr>
              <a:t>Сводная информация о минимальных значениях цен за единицу товара.</a:t>
            </a:r>
            <a:br>
              <a:rPr lang="ru-RU" altLang="ru-RU" sz="1400" smtClean="0">
                <a:solidFill>
                  <a:srgbClr val="000000"/>
                </a:solidFill>
                <a:ea typeface="Microsoft YaHei" pitchFamily="34" charset="-122"/>
                <a:cs typeface="Arial" charset="0"/>
              </a:rPr>
            </a:br>
            <a:endParaRPr lang="ru-RU" altLang="ru-RU" sz="1400" smtClean="0">
              <a:solidFill>
                <a:srgbClr val="000000"/>
              </a:solidFill>
              <a:ea typeface="Microsoft YaHei" pitchFamily="34" charset="-122"/>
              <a:cs typeface="Arial" charset="0"/>
            </a:endParaRPr>
          </a:p>
        </p:txBody>
      </p:sp>
      <p:graphicFrame>
        <p:nvGraphicFramePr>
          <p:cNvPr id="72153" name="Group 473"/>
          <p:cNvGraphicFramePr>
            <a:graphicFrameLocks noGrp="1"/>
          </p:cNvGraphicFramePr>
          <p:nvPr>
            <p:ph sz="half" idx="2"/>
          </p:nvPr>
        </p:nvGraphicFramePr>
        <p:xfrm>
          <a:off x="323850" y="2708275"/>
          <a:ext cx="8280400" cy="4525965"/>
        </p:xfrm>
        <a:graphic>
          <a:graphicData uri="http://schemas.openxmlformats.org/drawingml/2006/table">
            <a:tbl>
              <a:tblPr/>
              <a:tblGrid>
                <a:gridCol w="1014413">
                  <a:extLst>
                    <a:ext uri="{9D8B030D-6E8A-4147-A177-3AD203B41FA5}">
                      <a16:colId xmlns="" xmlns:a16="http://schemas.microsoft.com/office/drawing/2014/main" val="20000"/>
                    </a:ext>
                  </a:extLst>
                </a:gridCol>
                <a:gridCol w="3725862">
                  <a:extLst>
                    <a:ext uri="{9D8B030D-6E8A-4147-A177-3AD203B41FA5}">
                      <a16:colId xmlns="" xmlns:a16="http://schemas.microsoft.com/office/drawing/2014/main" val="20001"/>
                    </a:ext>
                  </a:extLst>
                </a:gridCol>
                <a:gridCol w="1982788">
                  <a:extLst>
                    <a:ext uri="{9D8B030D-6E8A-4147-A177-3AD203B41FA5}">
                      <a16:colId xmlns="" xmlns:a16="http://schemas.microsoft.com/office/drawing/2014/main" val="20002"/>
                    </a:ext>
                  </a:extLst>
                </a:gridCol>
                <a:gridCol w="1211262">
                  <a:extLst>
                    <a:ext uri="{9D8B030D-6E8A-4147-A177-3AD203B41FA5}">
                      <a16:colId xmlns="" xmlns:a16="http://schemas.microsoft.com/office/drawing/2014/main" val="20003"/>
                    </a:ext>
                  </a:extLst>
                </a:gridCol>
                <a:gridCol w="346075">
                  <a:extLst>
                    <a:ext uri="{9D8B030D-6E8A-4147-A177-3AD203B41FA5}">
                      <a16:colId xmlns="" xmlns:a16="http://schemas.microsoft.com/office/drawing/2014/main" val="20004"/>
                    </a:ext>
                  </a:extLst>
                </a:gridCol>
              </a:tblGrid>
              <a:tr h="61753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rgbClr val="000000"/>
                          </a:solidFill>
                          <a:effectLst/>
                          <a:latin typeface="Times New Roman" pitchFamily="18" charset="0"/>
                          <a:cs typeface="Times New Roman" pitchFamily="18" charset="0"/>
                        </a:rPr>
                        <a:t>Наименование источника информации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Минимальное значение за единицу товара, рублей</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rgbClr val="000000"/>
                          </a:solidFill>
                          <a:effectLst/>
                          <a:latin typeface="Times New Roman" pitchFamily="18" charset="0"/>
                          <a:cs typeface="Times New Roman" pitchFamily="18" charset="0"/>
                        </a:rPr>
                        <a:t>Примечание</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cap="flat">
                      <a:noFill/>
                    </a:lnR>
                    <a:lnT cap="flat">
                      <a:noFill/>
                    </a:lnT>
                    <a:lnB>
                      <a:noFill/>
                    </a:lnB>
                    <a:lnTlToBr>
                      <a:noFill/>
                    </a:lnTlToBr>
                    <a:lnBlToTr>
                      <a:noFill/>
                    </a:lnBlToTr>
                    <a:noFill/>
                  </a:tcPr>
                </a:tc>
                <a:extLst>
                  <a:ext uri="{0D108BD9-81ED-4DB2-BD59-A6C34878D82A}">
                    <a16:rowId xmlns="" xmlns:a16="http://schemas.microsoft.com/office/drawing/2014/main" val="10000"/>
                  </a:ext>
                </a:extLst>
              </a:tr>
              <a:tr h="96043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rgbClr val="000000"/>
                          </a:solidFill>
                          <a:effectLst/>
                          <a:latin typeface="Times New Roman" pitchFamily="18" charset="0"/>
                          <a:cs typeface="Times New Roman" pitchFamily="18" charset="0"/>
                        </a:rPr>
                        <a:t>1</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Информация Государственного реестра предельных отпускных цен производителей на лекарственные препараты, включенные в перечень жизненно необходимых и важнейших лекарственных препаратов</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35,06</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cap="flat">
                      <a:noFill/>
                    </a:lnR>
                    <a:lnT>
                      <a:noFill/>
                    </a:lnT>
                    <a:lnB>
                      <a:noFill/>
                    </a:lnB>
                    <a:lnTlToBr>
                      <a:noFill/>
                    </a:lnTlToBr>
                    <a:lnBlToTr>
                      <a:noFill/>
                    </a:lnBlToTr>
                    <a:noFill/>
                  </a:tcPr>
                </a:tc>
                <a:extLst>
                  <a:ext uri="{0D108BD9-81ED-4DB2-BD59-A6C34878D82A}">
                    <a16:rowId xmlns="" xmlns:a16="http://schemas.microsoft.com/office/drawing/2014/main" val="10001"/>
                  </a:ext>
                </a:extLst>
              </a:tr>
              <a:tr h="6159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rgbClr val="000000"/>
                          </a:solidFill>
                          <a:effectLst/>
                          <a:latin typeface="Times New Roman" pitchFamily="18" charset="0"/>
                          <a:cs typeface="Times New Roman" pitchFamily="18" charset="0"/>
                        </a:rPr>
                        <a:t>2</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Информация о результатах закупок, организованных Министерством здравоохранения Российской Федерации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cap="flat">
                      <a:noFill/>
                    </a:lnR>
                    <a:lnT>
                      <a:noFill/>
                    </a:lnT>
                    <a:lnB>
                      <a:noFill/>
                    </a:lnB>
                    <a:lnTlToBr>
                      <a:noFill/>
                    </a:lnTlToBr>
                    <a:lnBlToTr>
                      <a:noFill/>
                    </a:lnBlToTr>
                    <a:noFill/>
                  </a:tcPr>
                </a:tc>
                <a:extLst>
                  <a:ext uri="{0D108BD9-81ED-4DB2-BD59-A6C34878D82A}">
                    <a16:rowId xmlns="" xmlns:a16="http://schemas.microsoft.com/office/drawing/2014/main" val="10002"/>
                  </a:ext>
                </a:extLst>
              </a:tr>
              <a:tr h="58261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rgbClr val="000000"/>
                          </a:solidFill>
                          <a:effectLst/>
                          <a:latin typeface="Times New Roman" pitchFamily="18" charset="0"/>
                          <a:cs typeface="Times New Roman" pitchFamily="18" charset="0"/>
                        </a:rPr>
                        <a:t>3</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Информация о результатах закупок, организованных другими государственными заказчиками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29,90</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cap="flat">
                      <a:noFill/>
                    </a:lnR>
                    <a:lnT>
                      <a:noFill/>
                    </a:lnT>
                    <a:lnB>
                      <a:noFill/>
                    </a:lnB>
                    <a:lnTlToBr>
                      <a:noFill/>
                    </a:lnTlToBr>
                    <a:lnBlToTr>
                      <a:noFill/>
                    </a:lnBlToTr>
                    <a:noFill/>
                  </a:tcPr>
                </a:tc>
                <a:extLst>
                  <a:ext uri="{0D108BD9-81ED-4DB2-BD59-A6C34878D82A}">
                    <a16:rowId xmlns="" xmlns:a16="http://schemas.microsoft.com/office/drawing/2014/main" val="10003"/>
                  </a:ext>
                </a:extLst>
              </a:tr>
              <a:tr h="58420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rgbClr val="000000"/>
                          </a:solidFill>
                          <a:effectLst/>
                          <a:latin typeface="Times New Roman" pitchFamily="18" charset="0"/>
                          <a:cs typeface="Times New Roman" pitchFamily="18" charset="0"/>
                        </a:rPr>
                        <a:t>4</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rgbClr val="000000"/>
                          </a:solidFill>
                          <a:effectLst/>
                          <a:latin typeface="Times New Roman" pitchFamily="18" charset="0"/>
                          <a:cs typeface="Times New Roman" pitchFamily="18" charset="0"/>
                        </a:rPr>
                        <a:t>Информация  о предоставлении ценовой информации потенциальными поставщиками</a:t>
                      </a:r>
                      <a:endPar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rgbClr val="000000"/>
                          </a:solidFill>
                          <a:effectLst/>
                          <a:latin typeface="Times New Roman" pitchFamily="18" charset="0"/>
                          <a:cs typeface="Times New Roman" pitchFamily="18" charset="0"/>
                        </a:rPr>
                        <a:t>24,99</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cap="flat">
                      <a:noFill/>
                    </a:lnR>
                    <a:lnT>
                      <a:noFill/>
                    </a:lnT>
                    <a:lnB>
                      <a:noFill/>
                    </a:lnB>
                    <a:lnTlToBr>
                      <a:noFill/>
                    </a:lnTlToBr>
                    <a:lnBlToTr>
                      <a:noFill/>
                    </a:lnBlToTr>
                    <a:noFill/>
                  </a:tcPr>
                </a:tc>
                <a:extLst>
                  <a:ext uri="{0D108BD9-81ED-4DB2-BD59-A6C34878D82A}">
                    <a16:rowId xmlns="" xmlns:a16="http://schemas.microsoft.com/office/drawing/2014/main" val="10004"/>
                  </a:ext>
                </a:extLst>
              </a:tr>
              <a:tr h="58261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Минимальное значение цены за единицу товара по всем принятым к расчету источникам информации</a:t>
                      </a:r>
                      <a:endParaRPr kumimoji="0" lang="ru-RU" altLang="ru-RU" sz="1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24,99</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altLang="ru-RU" sz="18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cap="flat">
                      <a:noFill/>
                    </a:lnR>
                    <a:lnT>
                      <a:noFill/>
                    </a:lnT>
                    <a:lnB>
                      <a:noFill/>
                    </a:lnB>
                    <a:lnTlToBr>
                      <a:noFill/>
                    </a:lnTlToBr>
                    <a:lnBlToTr>
                      <a:noFill/>
                    </a:lnBlToTr>
                    <a:noFill/>
                  </a:tcPr>
                </a:tc>
                <a:extLst>
                  <a:ext uri="{0D108BD9-81ED-4DB2-BD59-A6C34878D82A}">
                    <a16:rowId xmlns="" xmlns:a16="http://schemas.microsoft.com/office/drawing/2014/main" val="10005"/>
                  </a:ext>
                </a:extLst>
              </a:tr>
              <a:tr h="582613">
                <a:tc gridSpan="5">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altLang="ru-RU" sz="2800" b="0" i="0" u="none" strike="noStrike" cap="none" normalizeH="0" baseline="0" smtClean="0">
                        <a:ln>
                          <a:noFill/>
                        </a:ln>
                        <a:solidFill>
                          <a:schemeClr val="tx1"/>
                        </a:solidFill>
                        <a:effectLst/>
                        <a:latin typeface="Arial" pitchFamily="34" charset="0"/>
                      </a:endParaRPr>
                    </a:p>
                  </a:txBody>
                  <a:tcPr horzOverflow="overflow">
                    <a:lnL cap="flat">
                      <a:noFill/>
                    </a:lnL>
                    <a:lnR cap="flat">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348047540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algn="l"/>
            <a:r>
              <a:rPr lang="ru-RU" altLang="ru-RU" sz="1400" smtClean="0"/>
              <a:t>Минимальное значение цены за единицу товара, установленное в ходе проведенного анализа, принимаемое  для формирования начальной (максимальной) цены государственного контракта на поставку лекарственного препарата Ставудин капсулы 30 мг:</a:t>
            </a:r>
          </a:p>
        </p:txBody>
      </p:sp>
      <p:graphicFrame>
        <p:nvGraphicFramePr>
          <p:cNvPr id="75815" name="Group 39"/>
          <p:cNvGraphicFramePr>
            <a:graphicFrameLocks noGrp="1"/>
          </p:cNvGraphicFramePr>
          <p:nvPr>
            <p:ph idx="1"/>
          </p:nvPr>
        </p:nvGraphicFramePr>
        <p:xfrm>
          <a:off x="457200" y="1600200"/>
          <a:ext cx="8229600" cy="849313"/>
        </p:xfrm>
        <a:graphic>
          <a:graphicData uri="http://schemas.openxmlformats.org/drawingml/2006/table">
            <a:tbl>
              <a:tblPr/>
              <a:tblGrid>
                <a:gridCol w="3424238">
                  <a:extLst>
                    <a:ext uri="{9D8B030D-6E8A-4147-A177-3AD203B41FA5}">
                      <a16:colId xmlns="" xmlns:a16="http://schemas.microsoft.com/office/drawing/2014/main" val="20000"/>
                    </a:ext>
                  </a:extLst>
                </a:gridCol>
                <a:gridCol w="2382837">
                  <a:extLst>
                    <a:ext uri="{9D8B030D-6E8A-4147-A177-3AD203B41FA5}">
                      <a16:colId xmlns="" xmlns:a16="http://schemas.microsoft.com/office/drawing/2014/main" val="20001"/>
                    </a:ext>
                  </a:extLst>
                </a:gridCol>
                <a:gridCol w="2422525">
                  <a:extLst>
                    <a:ext uri="{9D8B030D-6E8A-4147-A177-3AD203B41FA5}">
                      <a16:colId xmlns="" xmlns:a16="http://schemas.microsoft.com/office/drawing/2014/main" val="20002"/>
                    </a:ext>
                  </a:extLst>
                </a:gridCol>
              </a:tblGrid>
              <a:tr h="605291">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Начальная (максимальная) цена за единицу товара,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754" marB="4575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rgbClr val="000000"/>
                          </a:solidFill>
                          <a:effectLst/>
                          <a:latin typeface="Times New Roman" pitchFamily="18" charset="0"/>
                          <a:cs typeface="Times New Roman" pitchFamily="18" charset="0"/>
                        </a:rPr>
                        <a:t>Количество, подлежащее закупке</a:t>
                      </a:r>
                      <a:endPar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endParaRPr>
                    </a:p>
                  </a:txBody>
                  <a:tcPr marT="45754" marB="45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smtClean="0">
                          <a:ln>
                            <a:noFill/>
                          </a:ln>
                          <a:solidFill>
                            <a:schemeClr val="tx1"/>
                          </a:solidFill>
                          <a:effectLst/>
                          <a:latin typeface="Times New Roman" pitchFamily="18" charset="0"/>
                          <a:cs typeface="Times New Roman" pitchFamily="18" charset="0"/>
                        </a:rPr>
                        <a:t>Начальная (максимальная) цена государственного контракта, рублей</a:t>
                      </a:r>
                      <a:endParaRPr kumimoji="0" lang="ru-RU" altLang="ru-RU" sz="1800" b="0" i="0" u="none" strike="noStrike" cap="none" normalizeH="0" baseline="0" smtClean="0">
                        <a:ln>
                          <a:noFill/>
                        </a:ln>
                        <a:solidFill>
                          <a:schemeClr val="tx1"/>
                        </a:solidFill>
                        <a:effectLst/>
                        <a:latin typeface="Arial" pitchFamily="34" charset="0"/>
                      </a:endParaRPr>
                    </a:p>
                  </a:txBody>
                  <a:tcPr marT="45754" marB="4575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244022">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24,99</a:t>
                      </a:r>
                      <a:endParaRPr kumimoji="0" lang="ru-RU" altLang="ru-RU" sz="1800" b="0" i="0" u="none" strike="noStrike" cap="none" normalizeH="0" baseline="0" smtClean="0">
                        <a:ln>
                          <a:noFill/>
                        </a:ln>
                        <a:solidFill>
                          <a:schemeClr val="tx1"/>
                        </a:solidFill>
                        <a:effectLst/>
                        <a:latin typeface="Arial" pitchFamily="34" charset="0"/>
                      </a:endParaRPr>
                    </a:p>
                  </a:txBody>
                  <a:tcPr marT="45754" marB="4575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chemeClr val="tx1"/>
                          </a:solidFill>
                          <a:effectLst/>
                          <a:latin typeface="Times New Roman" pitchFamily="18" charset="0"/>
                          <a:cs typeface="Times New Roman" pitchFamily="18" charset="0"/>
                        </a:rPr>
                        <a:t> 371 251</a:t>
                      </a:r>
                      <a:endParaRPr kumimoji="0" lang="ru-RU" altLang="ru-RU" sz="1800" b="0" i="0" u="none" strike="noStrike" cap="none" normalizeH="0" baseline="0" smtClean="0">
                        <a:ln>
                          <a:noFill/>
                        </a:ln>
                        <a:solidFill>
                          <a:schemeClr val="tx1"/>
                        </a:solidFill>
                        <a:effectLst/>
                        <a:latin typeface="Arial" pitchFamily="34" charset="0"/>
                      </a:endParaRPr>
                    </a:p>
                  </a:txBody>
                  <a:tcPr marT="45754" marB="4575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smtClean="0">
                          <a:ln>
                            <a:noFill/>
                          </a:ln>
                          <a:solidFill>
                            <a:srgbClr val="000000"/>
                          </a:solidFill>
                          <a:effectLst/>
                          <a:latin typeface="Times New Roman" pitchFamily="18" charset="0"/>
                          <a:cs typeface="Times New Roman" pitchFamily="18" charset="0"/>
                        </a:rPr>
                        <a:t>9 277 562,49</a:t>
                      </a:r>
                      <a:endParaRPr kumimoji="0" lang="ru-RU" altLang="ru-RU" sz="1800" b="0" i="0" u="none" strike="noStrike" cap="none" normalizeH="0" baseline="0" smtClean="0">
                        <a:ln>
                          <a:noFill/>
                        </a:ln>
                        <a:solidFill>
                          <a:schemeClr val="tx1"/>
                        </a:solidFill>
                        <a:effectLst/>
                        <a:latin typeface="Arial" pitchFamily="34" charset="0"/>
                      </a:endParaRPr>
                    </a:p>
                  </a:txBody>
                  <a:tcPr marT="45754" marB="4575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3704089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a:solidFill>
                  <a:srgbClr val="E2465A"/>
                </a:solidFill>
                <a:latin typeface="Arial"/>
                <a:cs typeface="Arial"/>
              </a:rPr>
              <a:t>НОВОЕ В ЗАКОНОДАТЕЛЬНОМ РЕГУЛИРОВАНИ</a:t>
            </a:r>
            <a:r>
              <a:rPr lang="ru-RU" spc="-65" dirty="0">
                <a:solidFill>
                  <a:srgbClr val="E2465A"/>
                </a:solidFill>
                <a:latin typeface="Arial"/>
                <a:cs typeface="Arial"/>
              </a:rPr>
              <a:t> </a:t>
            </a:r>
            <a:r>
              <a:rPr lang="ru-RU" dirty="0">
                <a:solidFill>
                  <a:srgbClr val="E2465A"/>
                </a:solidFill>
                <a:latin typeface="Arial"/>
                <a:cs typeface="Arial"/>
              </a:rPr>
              <a:t>ЗАКУПОК  ЛЕКАРСТВЕННЫХ</a:t>
            </a:r>
            <a:r>
              <a:rPr lang="ru-RU" spc="-55" dirty="0">
                <a:solidFill>
                  <a:srgbClr val="E2465A"/>
                </a:solidFill>
                <a:latin typeface="Arial"/>
                <a:cs typeface="Arial"/>
              </a:rPr>
              <a:t> </a:t>
            </a:r>
            <a:r>
              <a:rPr lang="ru-RU" dirty="0">
                <a:solidFill>
                  <a:srgbClr val="E2465A"/>
                </a:solidFill>
                <a:latin typeface="Arial"/>
                <a:cs typeface="Arial"/>
              </a:rPr>
              <a:t>ПРЕПАРАТОВ</a:t>
            </a:r>
            <a:endParaRPr dirty="0">
              <a:solidFill>
                <a:srgbClr val="E2465A"/>
              </a:solidFill>
              <a:latin typeface="Arial"/>
              <a:cs typeface="Arial"/>
            </a:endParaRPr>
          </a:p>
        </p:txBody>
      </p:sp>
      <p:sp>
        <p:nvSpPr>
          <p:cNvPr id="5" name="object 5"/>
          <p:cNvSpPr txBox="1"/>
          <p:nvPr/>
        </p:nvSpPr>
        <p:spPr>
          <a:xfrm>
            <a:off x="520700" y="1593850"/>
            <a:ext cx="8114665" cy="3816429"/>
          </a:xfrm>
          <a:prstGeom prst="rect">
            <a:avLst/>
          </a:prstGeom>
        </p:spPr>
        <p:txBody>
          <a:bodyPr vert="horz" wrap="square" lIns="0" tIns="0" rIns="0" bIns="0" rtlCol="0">
            <a:spAutoFit/>
          </a:bodyPr>
          <a:lstStyle/>
          <a:p>
            <a:pPr marL="12700"/>
            <a:r>
              <a:rPr sz="1600" spc="-5" dirty="0" smtClean="0">
                <a:solidFill>
                  <a:prstClr val="black"/>
                </a:solidFill>
                <a:latin typeface="Times New Roman"/>
                <a:cs typeface="Times New Roman"/>
              </a:rPr>
              <a:t>-</a:t>
            </a:r>
            <a:r>
              <a:rPr lang="ru-RU" sz="2400" b="1" spc="-5" dirty="0" smtClean="0">
                <a:solidFill>
                  <a:srgbClr val="0070C0"/>
                </a:solidFill>
                <a:latin typeface="Times New Roman" panose="02020603050405020304" pitchFamily="18" charset="0"/>
                <a:cs typeface="Times New Roman" panose="02020603050405020304" pitchFamily="18" charset="0"/>
              </a:rPr>
              <a:t>Письмо МЗ РФ  от 14 февраля 2018 года  № 418</a:t>
            </a:r>
            <a:r>
              <a:rPr lang="en-US" sz="2400" b="1" spc="-5" dirty="0" smtClean="0">
                <a:solidFill>
                  <a:srgbClr val="0070C0"/>
                </a:solidFill>
                <a:latin typeface="Times New Roman" panose="02020603050405020304" pitchFamily="18" charset="0"/>
                <a:cs typeface="Times New Roman" panose="02020603050405020304" pitchFamily="18" charset="0"/>
              </a:rPr>
              <a:t>/</a:t>
            </a:r>
            <a:r>
              <a:rPr lang="ru-RU" sz="2400" b="1" spc="-5" dirty="0" smtClean="0">
                <a:solidFill>
                  <a:srgbClr val="0070C0"/>
                </a:solidFill>
                <a:latin typeface="Times New Roman" panose="02020603050405020304" pitchFamily="18" charset="0"/>
                <a:cs typeface="Times New Roman" panose="02020603050405020304" pitchFamily="18" charset="0"/>
              </a:rPr>
              <a:t>25-5</a:t>
            </a:r>
          </a:p>
          <a:p>
            <a:pPr>
              <a:spcBef>
                <a:spcPts val="15"/>
              </a:spcBef>
            </a:pPr>
            <a:r>
              <a:rPr lang="ru-RU" sz="2400" dirty="0" smtClean="0">
                <a:solidFill>
                  <a:prstClr val="black"/>
                </a:solidFill>
                <a:latin typeface="Times New Roman" panose="02020603050405020304" pitchFamily="18" charset="0"/>
                <a:cs typeface="Times New Roman" panose="02020603050405020304" pitchFamily="18" charset="0"/>
              </a:rPr>
              <a:t>Разъяснения по вопросам применения норм Постановления Правительства № 1380, Приказа Минздрава № 870н, Приказа Минздрава № 871-н</a:t>
            </a:r>
          </a:p>
          <a:p>
            <a:pPr>
              <a:spcBef>
                <a:spcPts val="15"/>
              </a:spcBef>
            </a:pPr>
            <a:r>
              <a:rPr lang="ru-RU" sz="2400" dirty="0" smtClean="0">
                <a:solidFill>
                  <a:prstClr val="black"/>
                </a:solidFill>
                <a:latin typeface="Times New Roman" panose="02020603050405020304" pitchFamily="18" charset="0"/>
                <a:cs typeface="Times New Roman" panose="02020603050405020304" pitchFamily="18" charset="0"/>
              </a:rPr>
              <a:t>Подписано Директором Департамента лекарственного обеспечения и регулирования обращения медицинских изделий Минздрава РФ  Максимкиной Еленой Анатольевной</a:t>
            </a:r>
            <a:endParaRPr sz="2400" dirty="0">
              <a:solidFill>
                <a:prstClr val="black"/>
              </a:solidFill>
              <a:latin typeface="Times New Roman" panose="02020603050405020304" pitchFamily="18" charset="0"/>
              <a:cs typeface="Times New Roman" panose="02020603050405020304" pitchFamily="18" charset="0"/>
            </a:endParaRPr>
          </a:p>
          <a:p>
            <a:endParaRPr lang="ru-RU" sz="2400" dirty="0" smtClean="0">
              <a:solidFill>
                <a:prstClr val="black"/>
              </a:solidFill>
              <a:latin typeface="Times New Roman" panose="02020603050405020304" pitchFamily="18" charset="0"/>
              <a:cs typeface="Times New Roman" panose="02020603050405020304" pitchFamily="18" charset="0"/>
            </a:endParaRPr>
          </a:p>
          <a:p>
            <a:pPr>
              <a:spcBef>
                <a:spcPts val="25"/>
              </a:spcBef>
            </a:pPr>
            <a:endParaRPr lang="ru-RU" sz="2000" dirty="0" smtClean="0">
              <a:solidFill>
                <a:prstClr val="black"/>
              </a:solidFill>
              <a:latin typeface="Times New Roman"/>
              <a:cs typeface="Times New Roman"/>
            </a:endParaRPr>
          </a:p>
          <a:p>
            <a:pPr marL="12700" marR="5080"/>
            <a:endParaRPr lang="ru-RU"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89640690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656" y="1269"/>
            <a:ext cx="8336686" cy="369332"/>
          </a:xfrm>
        </p:spPr>
        <p:txBody>
          <a:bodyPr/>
          <a:lstStyle/>
          <a:p>
            <a:r>
              <a:rPr lang="ru-RU" dirty="0" smtClean="0"/>
              <a:t>Разъяснения Минздрава по методам расчета цены единицы</a:t>
            </a:r>
            <a:endParaRPr lang="ru-RU" dirty="0"/>
          </a:p>
        </p:txBody>
      </p:sp>
      <p:sp>
        <p:nvSpPr>
          <p:cNvPr id="3" name="Текст 2"/>
          <p:cNvSpPr>
            <a:spLocks noGrp="1"/>
          </p:cNvSpPr>
          <p:nvPr>
            <p:ph type="body" idx="1"/>
          </p:nvPr>
        </p:nvSpPr>
        <p:spPr>
          <a:xfrm>
            <a:off x="152400" y="457200"/>
            <a:ext cx="8763000" cy="5170646"/>
          </a:xfrm>
        </p:spPr>
        <p:txBody>
          <a:bodyPr/>
          <a:lstStyle/>
          <a:p>
            <a:r>
              <a:rPr lang="ru-RU" sz="1200" b="0" dirty="0">
                <a:solidFill>
                  <a:schemeClr val="tx1"/>
                </a:solidFill>
              </a:rPr>
              <a:t>При определении цены единицы планируемого к закупке лекарственного препарата заказчиком рассматриваются </a:t>
            </a:r>
            <a:r>
              <a:rPr lang="ru-RU" sz="1200" u="sng" dirty="0">
                <a:solidFill>
                  <a:schemeClr val="tx1"/>
                </a:solidFill>
              </a:rPr>
              <a:t>все </a:t>
            </a:r>
            <a:r>
              <a:rPr lang="ru-RU" sz="1200" b="0" dirty="0">
                <a:solidFill>
                  <a:schemeClr val="tx1"/>
                </a:solidFill>
              </a:rPr>
              <a:t>цены на лекарственные препараты </a:t>
            </a:r>
            <a:r>
              <a:rPr lang="ru-RU" sz="1200" b="0" dirty="0" smtClean="0">
                <a:solidFill>
                  <a:schemeClr val="tx1"/>
                </a:solidFill>
              </a:rPr>
              <a:t>в </a:t>
            </a:r>
            <a:r>
              <a:rPr lang="ru-RU" sz="1200" b="0" dirty="0">
                <a:solidFill>
                  <a:schemeClr val="tx1"/>
                </a:solidFill>
              </a:rPr>
              <a:t>определенной лекарственной форме и дозировке, а также цены </a:t>
            </a:r>
          </a:p>
          <a:p>
            <a:r>
              <a:rPr lang="ru-RU" sz="1200" b="0" dirty="0">
                <a:solidFill>
                  <a:schemeClr val="tx1"/>
                </a:solidFill>
              </a:rPr>
              <a:t>на лекарственные препараты в эквивалентных лекарственных формах </a:t>
            </a:r>
            <a:r>
              <a:rPr lang="ru-RU" sz="1200" b="0" dirty="0" smtClean="0">
                <a:solidFill>
                  <a:schemeClr val="tx1"/>
                </a:solidFill>
              </a:rPr>
              <a:t> и </a:t>
            </a:r>
            <a:r>
              <a:rPr lang="ru-RU" sz="1200" b="0" dirty="0">
                <a:solidFill>
                  <a:schemeClr val="tx1"/>
                </a:solidFill>
              </a:rPr>
              <a:t>дозировках. </a:t>
            </a:r>
            <a:endParaRPr lang="ru-RU" sz="1200" b="0" dirty="0" smtClean="0">
              <a:solidFill>
                <a:schemeClr val="tx1"/>
              </a:solidFill>
            </a:endParaRPr>
          </a:p>
          <a:p>
            <a:endParaRPr lang="ru-RU" sz="1200" b="0" dirty="0">
              <a:solidFill>
                <a:schemeClr val="tx1"/>
              </a:solidFill>
            </a:endParaRPr>
          </a:p>
          <a:p>
            <a:r>
              <a:rPr lang="ru-RU" sz="1200" b="0" dirty="0">
                <a:solidFill>
                  <a:schemeClr val="tx1"/>
                </a:solidFill>
              </a:rPr>
              <a:t>При обосновании НМЦК методами, предусмотренными частями 2 - 6 и 8 статьи 22 Федерального закона № 44-ФЗ, заказчиками может быть сделана отметка о причинах по которым не может применена та или иная цена, например</a:t>
            </a:r>
            <a:r>
              <a:rPr lang="ru-RU" sz="1200" b="0" dirty="0" smtClean="0">
                <a:solidFill>
                  <a:schemeClr val="tx1"/>
                </a:solidFill>
              </a:rPr>
              <a:t>:</a:t>
            </a:r>
          </a:p>
          <a:p>
            <a:endParaRPr lang="ru-RU" sz="1200" b="0" dirty="0">
              <a:solidFill>
                <a:schemeClr val="tx1"/>
              </a:solidFill>
            </a:endParaRPr>
          </a:p>
          <a:p>
            <a:r>
              <a:rPr lang="ru-RU" sz="1200" b="0" i="1" dirty="0">
                <a:solidFill>
                  <a:schemeClr val="tx1"/>
                </a:solidFill>
              </a:rPr>
              <a:t>– цена не принимается к учету в связи с тем, что по данным анализа рынка лекарственный препарат под торговым наименованием «***» с ______ года отсутствует в обращении на территории Российской Федерации</a:t>
            </a:r>
            <a:r>
              <a:rPr lang="ru-RU" sz="1200" b="0" i="1" dirty="0" smtClean="0">
                <a:solidFill>
                  <a:schemeClr val="tx1"/>
                </a:solidFill>
              </a:rPr>
              <a:t>;</a:t>
            </a:r>
          </a:p>
          <a:p>
            <a:endParaRPr lang="ru-RU" sz="1200" b="0" i="1" dirty="0">
              <a:solidFill>
                <a:schemeClr val="tx1"/>
              </a:solidFill>
            </a:endParaRPr>
          </a:p>
          <a:p>
            <a:r>
              <a:rPr lang="ru-RU" sz="1200" b="0" i="1" dirty="0">
                <a:solidFill>
                  <a:schemeClr val="tx1"/>
                </a:solidFill>
              </a:rPr>
              <a:t>– цены к расчету не принимаются, в связи с отсутствием препарата </a:t>
            </a:r>
            <a:r>
              <a:rPr lang="ru-RU" sz="1200" b="0" i="1" dirty="0" smtClean="0">
                <a:solidFill>
                  <a:schemeClr val="tx1"/>
                </a:solidFill>
              </a:rPr>
              <a:t>на </a:t>
            </a:r>
            <a:r>
              <a:rPr lang="ru-RU" sz="1200" b="0" i="1" dirty="0">
                <a:solidFill>
                  <a:schemeClr val="tx1"/>
                </a:solidFill>
              </a:rPr>
              <a:t>рынке (письма от поставщиков или производителей</a:t>
            </a:r>
            <a:r>
              <a:rPr lang="ru-RU" sz="1200" b="0" i="1" dirty="0" smtClean="0">
                <a:solidFill>
                  <a:schemeClr val="tx1"/>
                </a:solidFill>
              </a:rPr>
              <a:t>);</a:t>
            </a:r>
          </a:p>
          <a:p>
            <a:endParaRPr lang="ru-RU" sz="1200" b="0" i="1" dirty="0">
              <a:solidFill>
                <a:schemeClr val="tx1"/>
              </a:solidFill>
            </a:endParaRPr>
          </a:p>
          <a:p>
            <a:r>
              <a:rPr lang="ru-RU" sz="1200" b="0" i="1" dirty="0">
                <a:solidFill>
                  <a:schemeClr val="tx1"/>
                </a:solidFill>
              </a:rPr>
              <a:t>– цена не принимается к учету в связи с тем, что аукцион признан несостоявшимся по причине отсутствия заявок;</a:t>
            </a:r>
          </a:p>
          <a:p>
            <a:r>
              <a:rPr lang="ru-RU" sz="1200" b="0" i="1" dirty="0">
                <a:solidFill>
                  <a:schemeClr val="tx1"/>
                </a:solidFill>
              </a:rPr>
              <a:t>– в соответствии с частью 3 статьи 22 Федерального закона № 44-ФЗ цены к расчету не принимаются в связи с несопоставимостью объемов закупки товаров и/или остаточного срока годности</a:t>
            </a:r>
            <a:r>
              <a:rPr lang="ru-RU" sz="1200" b="0" i="1" dirty="0" smtClean="0">
                <a:solidFill>
                  <a:schemeClr val="tx1"/>
                </a:solidFill>
              </a:rPr>
              <a:t>;</a:t>
            </a:r>
          </a:p>
          <a:p>
            <a:endParaRPr lang="ru-RU" sz="1200" b="0" i="1" dirty="0">
              <a:solidFill>
                <a:schemeClr val="tx1"/>
              </a:solidFill>
            </a:endParaRPr>
          </a:p>
          <a:p>
            <a:r>
              <a:rPr lang="ru-RU" sz="1200" b="0" i="1" dirty="0">
                <a:solidFill>
                  <a:schemeClr val="tx1"/>
                </a:solidFill>
              </a:rPr>
              <a:t>– цены к расчету не принимаются в связи с тем, что товары фактически </a:t>
            </a:r>
            <a:r>
              <a:rPr lang="ru-RU" sz="1200" b="0" i="1" dirty="0" smtClean="0">
                <a:solidFill>
                  <a:schemeClr val="tx1"/>
                </a:solidFill>
              </a:rPr>
              <a:t>не </a:t>
            </a:r>
            <a:r>
              <a:rPr lang="ru-RU" sz="1200" b="0" i="1" dirty="0">
                <a:solidFill>
                  <a:schemeClr val="tx1"/>
                </a:solidFill>
              </a:rPr>
              <a:t>обращаются на фармацевтическом рынке Российской Федерации и не могут быть поставлены государственному заказчику в случае заключения государственного контракта (нарушение исключительных прав третьих лиц </a:t>
            </a:r>
            <a:r>
              <a:rPr lang="ru-RU" sz="1200" b="0" i="1" dirty="0" smtClean="0">
                <a:solidFill>
                  <a:schemeClr val="tx1"/>
                </a:solidFill>
              </a:rPr>
              <a:t>на </a:t>
            </a:r>
            <a:r>
              <a:rPr lang="ru-RU" sz="1200" b="0" i="1" dirty="0">
                <a:solidFill>
                  <a:schemeClr val="tx1"/>
                </a:solidFill>
              </a:rPr>
              <a:t>результаты интеллектуальной деятельности) (раздел 13 Типового контракт на поставку лекарственных препаратов для медицинского применения, утвержденного приказом Министерства здравоохранения Российской Федерации от 26 октября 2017 г. № 870н «Об утверждении Типового контракта </a:t>
            </a:r>
            <a:r>
              <a:rPr lang="ru-RU" sz="1200" b="0" i="1" dirty="0" smtClean="0">
                <a:solidFill>
                  <a:schemeClr val="tx1"/>
                </a:solidFill>
              </a:rPr>
              <a:t>на </a:t>
            </a:r>
            <a:r>
              <a:rPr lang="ru-RU" sz="1200" b="0" i="1" dirty="0">
                <a:solidFill>
                  <a:schemeClr val="tx1"/>
                </a:solidFill>
              </a:rPr>
              <a:t>поставку лекарственных препаратов для медицинского применения </a:t>
            </a:r>
          </a:p>
          <a:p>
            <a:r>
              <a:rPr lang="ru-RU" sz="1200" b="0" i="1" dirty="0">
                <a:solidFill>
                  <a:schemeClr val="tx1"/>
                </a:solidFill>
              </a:rPr>
              <a:t>и информационной карты Типового контракта на поставку лекарственных препаратов для медицинского применения»). Позиция основана на письме компании «***», являющейся правообладателем лекарственного препарата </a:t>
            </a:r>
            <a:r>
              <a:rPr lang="ru-RU" sz="1200" b="0" i="1" dirty="0" smtClean="0">
                <a:solidFill>
                  <a:schemeClr val="tx1"/>
                </a:solidFill>
              </a:rPr>
              <a:t>с </a:t>
            </a:r>
            <a:r>
              <a:rPr lang="ru-RU" sz="1200" b="0" i="1" dirty="0">
                <a:solidFill>
                  <a:schemeClr val="tx1"/>
                </a:solidFill>
              </a:rPr>
              <a:t>МНН «***» (№ действующего патента РФ: </a:t>
            </a:r>
            <a:r>
              <a:rPr lang="ru-RU" sz="1200" b="0" i="1" dirty="0" smtClean="0">
                <a:solidFill>
                  <a:schemeClr val="tx1"/>
                </a:solidFill>
              </a:rPr>
              <a:t>**);</a:t>
            </a:r>
          </a:p>
          <a:p>
            <a:endParaRPr lang="ru-RU" sz="1200" b="0" i="1" dirty="0">
              <a:solidFill>
                <a:schemeClr val="tx1"/>
              </a:solidFill>
            </a:endParaRPr>
          </a:p>
          <a:p>
            <a:r>
              <a:rPr lang="ru-RU" sz="1200" b="0" i="1" dirty="0">
                <a:solidFill>
                  <a:schemeClr val="tx1"/>
                </a:solidFill>
              </a:rPr>
              <a:t>– цены к расчету не применяются в силу норм, предусмотренных статьей 37 Федерального закона № 44-ФЗ и др</a:t>
            </a:r>
            <a:r>
              <a:rPr lang="ru-RU" sz="1200" b="0" i="1" dirty="0" smtClean="0">
                <a:solidFill>
                  <a:schemeClr val="tx1"/>
                </a:solidFill>
              </a:rPr>
              <a:t>.</a:t>
            </a:r>
            <a:endParaRPr lang="ru-RU" sz="1200" b="0" i="1" dirty="0">
              <a:solidFill>
                <a:schemeClr val="tx1"/>
              </a:solidFill>
            </a:endParaRPr>
          </a:p>
        </p:txBody>
      </p:sp>
    </p:spTree>
    <p:extLst>
      <p:ext uri="{BB962C8B-B14F-4D97-AF65-F5344CB8AC3E}">
        <p14:creationId xmlns:p14="http://schemas.microsoft.com/office/powerpoint/2010/main" val="644674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656" y="1269"/>
            <a:ext cx="8336686" cy="369332"/>
          </a:xfrm>
        </p:spPr>
        <p:txBody>
          <a:bodyPr/>
          <a:lstStyle/>
          <a:p>
            <a:r>
              <a:rPr lang="ru-RU" dirty="0" smtClean="0"/>
              <a:t>Разъяснения Минздрава по методам расчета цены единицы</a:t>
            </a:r>
            <a:endParaRPr lang="ru-RU" dirty="0"/>
          </a:p>
        </p:txBody>
      </p:sp>
      <p:sp>
        <p:nvSpPr>
          <p:cNvPr id="3" name="Текст 2"/>
          <p:cNvSpPr>
            <a:spLocks noGrp="1"/>
          </p:cNvSpPr>
          <p:nvPr>
            <p:ph type="body" idx="1"/>
          </p:nvPr>
        </p:nvSpPr>
        <p:spPr>
          <a:xfrm>
            <a:off x="152400" y="457200"/>
            <a:ext cx="8763000" cy="3693319"/>
          </a:xfrm>
        </p:spPr>
        <p:txBody>
          <a:bodyPr/>
          <a:lstStyle/>
          <a:p>
            <a:r>
              <a:rPr lang="ru-RU" sz="1200" b="0" dirty="0" smtClean="0">
                <a:solidFill>
                  <a:schemeClr val="tx1"/>
                </a:solidFill>
              </a:rPr>
              <a:t>При </a:t>
            </a:r>
            <a:r>
              <a:rPr lang="ru-RU" sz="1200" b="0" dirty="0">
                <a:solidFill>
                  <a:schemeClr val="tx1"/>
                </a:solidFill>
              </a:rPr>
              <a:t>анализе реестра зарегистрированных предельных отпускных цен производителей на лекарственные препараты, включенные в перечень жизненно необходимых и важнейших лекарственных препаратов (далее – Реестр цен) </a:t>
            </a:r>
            <a:r>
              <a:rPr lang="ru-RU" sz="1200" dirty="0">
                <a:solidFill>
                  <a:srgbClr val="C00000"/>
                </a:solidFill>
              </a:rPr>
              <a:t>учитывается минимально возможное значение </a:t>
            </a:r>
            <a:r>
              <a:rPr lang="ru-RU" sz="1200" b="0" dirty="0">
                <a:solidFill>
                  <a:schemeClr val="tx1"/>
                </a:solidFill>
              </a:rPr>
              <a:t>предельной отпускной цены производителя на лекарственный препарат</a:t>
            </a:r>
            <a:r>
              <a:rPr lang="ru-RU" sz="1200" b="0" dirty="0" smtClean="0">
                <a:solidFill>
                  <a:schemeClr val="tx1"/>
                </a:solidFill>
              </a:rPr>
              <a:t>.</a:t>
            </a:r>
          </a:p>
          <a:p>
            <a:endParaRPr lang="ru-RU" sz="1200" b="0" dirty="0">
              <a:solidFill>
                <a:schemeClr val="tx1"/>
              </a:solidFill>
            </a:endParaRPr>
          </a:p>
          <a:p>
            <a:r>
              <a:rPr lang="ru-RU" sz="1200" b="0" dirty="0">
                <a:solidFill>
                  <a:schemeClr val="tx1"/>
                </a:solidFill>
              </a:rPr>
              <a:t>Учитывая нормы законодательства Российской Федерации </a:t>
            </a:r>
            <a:r>
              <a:rPr lang="ru-RU" sz="1200" b="0" dirty="0" smtClean="0">
                <a:solidFill>
                  <a:schemeClr val="tx1"/>
                </a:solidFill>
              </a:rPr>
              <a:t>о </a:t>
            </a:r>
            <a:r>
              <a:rPr lang="ru-RU" sz="1200" b="0" dirty="0">
                <a:solidFill>
                  <a:schemeClr val="tx1"/>
                </a:solidFill>
              </a:rPr>
              <a:t>государственном регулировании цен на лекарственные препараты, зарегистрированная предельная отпускная цена на лекарственный препарат может быть перерегистрирована (часть 2 статьи 61 Федерального закона от 12 апреля 2010 г. № 61-ФЗ «Об обращении лекарственных средств») и, соответственно, </a:t>
            </a:r>
            <a:r>
              <a:rPr lang="ru-RU" sz="1200" b="0" dirty="0" smtClean="0">
                <a:solidFill>
                  <a:schemeClr val="tx1"/>
                </a:solidFill>
              </a:rPr>
              <a:t>в </a:t>
            </a:r>
            <a:r>
              <a:rPr lang="ru-RU" sz="1200" b="0" dirty="0">
                <a:solidFill>
                  <a:schemeClr val="tx1"/>
                </a:solidFill>
              </a:rPr>
              <a:t>Реестре цен в отношении конкретного лекарственного препарата появляется следующее (перерегистрированное) значение цены. </a:t>
            </a:r>
            <a:r>
              <a:rPr lang="ru-RU" sz="1200" b="0" dirty="0" smtClean="0">
                <a:solidFill>
                  <a:schemeClr val="tx1"/>
                </a:solidFill>
              </a:rPr>
              <a:t>Исходя </a:t>
            </a:r>
            <a:r>
              <a:rPr lang="ru-RU" sz="1200" b="0" dirty="0">
                <a:solidFill>
                  <a:schemeClr val="tx1"/>
                </a:solidFill>
              </a:rPr>
              <a:t>из этого, при анализе Реестра цен заказчик использует «актуальные» значения по конкретному наименованию лекарственного препарата принимая </a:t>
            </a:r>
            <a:r>
              <a:rPr lang="ru-RU" sz="1200" b="0" dirty="0" smtClean="0">
                <a:solidFill>
                  <a:schemeClr val="tx1"/>
                </a:solidFill>
              </a:rPr>
              <a:t>во </a:t>
            </a:r>
            <a:r>
              <a:rPr lang="ru-RU" sz="1200" b="0" dirty="0">
                <a:solidFill>
                  <a:schemeClr val="tx1"/>
                </a:solidFill>
              </a:rPr>
              <a:t>внимание возможность наличия лекарственного препарата по цене, которая была перерегистрирована</a:t>
            </a:r>
            <a:r>
              <a:rPr lang="ru-RU" sz="1200" b="0" dirty="0" smtClean="0">
                <a:solidFill>
                  <a:schemeClr val="tx1"/>
                </a:solidFill>
              </a:rPr>
              <a:t>.</a:t>
            </a:r>
          </a:p>
          <a:p>
            <a:endParaRPr lang="ru-RU" sz="1200" b="0" dirty="0">
              <a:solidFill>
                <a:schemeClr val="tx1"/>
              </a:solidFill>
            </a:endParaRPr>
          </a:p>
          <a:p>
            <a:endParaRPr lang="ru-RU" sz="1200" b="0" dirty="0">
              <a:solidFill>
                <a:schemeClr val="tx1"/>
              </a:solidFill>
            </a:endParaRPr>
          </a:p>
          <a:p>
            <a:endParaRPr lang="ru-RU" dirty="0"/>
          </a:p>
          <a:p>
            <a:endParaRPr lang="ru-RU" dirty="0"/>
          </a:p>
        </p:txBody>
      </p:sp>
    </p:spTree>
    <p:extLst>
      <p:ext uri="{BB962C8B-B14F-4D97-AF65-F5344CB8AC3E}">
        <p14:creationId xmlns:p14="http://schemas.microsoft.com/office/powerpoint/2010/main" val="21350653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656" y="1269"/>
            <a:ext cx="8336686" cy="369332"/>
          </a:xfrm>
        </p:spPr>
        <p:txBody>
          <a:bodyPr/>
          <a:lstStyle/>
          <a:p>
            <a:r>
              <a:rPr lang="ru-RU" dirty="0" smtClean="0"/>
              <a:t>Разъяснения Минздрава по методам расчета цены единицы</a:t>
            </a:r>
            <a:endParaRPr lang="ru-RU" dirty="0"/>
          </a:p>
        </p:txBody>
      </p:sp>
      <p:sp>
        <p:nvSpPr>
          <p:cNvPr id="3" name="Текст 2"/>
          <p:cNvSpPr>
            <a:spLocks noGrp="1"/>
          </p:cNvSpPr>
          <p:nvPr>
            <p:ph type="body" idx="1"/>
          </p:nvPr>
        </p:nvSpPr>
        <p:spPr>
          <a:xfrm>
            <a:off x="152400" y="457200"/>
            <a:ext cx="8763000" cy="5909310"/>
          </a:xfrm>
        </p:spPr>
        <p:txBody>
          <a:bodyPr/>
          <a:lstStyle/>
          <a:p>
            <a:endParaRPr lang="ru-RU" sz="1200" b="0" dirty="0">
              <a:solidFill>
                <a:schemeClr val="tx1"/>
              </a:solidFill>
            </a:endParaRPr>
          </a:p>
          <a:p>
            <a:r>
              <a:rPr lang="ru-RU" sz="1200" dirty="0" smtClean="0">
                <a:solidFill>
                  <a:schemeClr val="tx1"/>
                </a:solidFill>
              </a:rPr>
              <a:t>Отдельные вопросы по расчету средневзвешенной цены</a:t>
            </a:r>
          </a:p>
          <a:p>
            <a:r>
              <a:rPr lang="ru-RU" sz="1200" b="0" dirty="0" smtClean="0">
                <a:solidFill>
                  <a:schemeClr val="tx1"/>
                </a:solidFill>
              </a:rPr>
              <a:t>При расчете средневзвешенной цены в соответствии с Порядком определения НМЦК согласно пункту 1 части 18 статьи 22 Федерального закона № 44-ФЗ может быть использоваться информация о ценах товаров, содержащаяся в контрактах, которые исполнены и по которым не взыскивались неустойки (штрафы, пени) в связи с неисполнением или ненадлежащим исполнением обязательств.</a:t>
            </a:r>
          </a:p>
          <a:p>
            <a:endParaRPr lang="ru-RU" sz="1200" b="0" dirty="0" smtClean="0">
              <a:solidFill>
                <a:schemeClr val="tx1"/>
              </a:solidFill>
            </a:endParaRPr>
          </a:p>
          <a:p>
            <a:r>
              <a:rPr lang="ru-RU" sz="1200" b="0" dirty="0" smtClean="0">
                <a:solidFill>
                  <a:schemeClr val="tx1"/>
                </a:solidFill>
              </a:rPr>
              <a:t>Также </a:t>
            </a:r>
            <a:r>
              <a:rPr lang="ru-RU" sz="1200" b="0" dirty="0">
                <a:solidFill>
                  <a:schemeClr val="tx1"/>
                </a:solidFill>
              </a:rPr>
              <a:t>необходимо отметить, что в соответствии с частью 1 статьи 25 Федерального закона № 44-ФЗ Заказчики вправе провести совместный аукцион, если они закупают одни и те же товары. Для этого они заключают соглашение </a:t>
            </a:r>
          </a:p>
          <a:p>
            <a:r>
              <a:rPr lang="ru-RU" sz="1200" b="0" dirty="0">
                <a:solidFill>
                  <a:schemeClr val="tx1"/>
                </a:solidFill>
              </a:rPr>
              <a:t>о проведении закупки, в котором каждый заказчик должен привести НМЦК </a:t>
            </a:r>
            <a:r>
              <a:rPr lang="ru-RU" sz="1200" b="0" dirty="0" smtClean="0">
                <a:solidFill>
                  <a:schemeClr val="tx1"/>
                </a:solidFill>
              </a:rPr>
              <a:t>и </a:t>
            </a:r>
            <a:r>
              <a:rPr lang="ru-RU" sz="1200" b="0" dirty="0">
                <a:solidFill>
                  <a:schemeClr val="tx1"/>
                </a:solidFill>
              </a:rPr>
              <a:t>ее обоснование (пункт 3 части 2 статьи 25 Федерального закона № 44-ФЗ). </a:t>
            </a:r>
            <a:endParaRPr lang="ru-RU" sz="1200" b="0" dirty="0" smtClean="0">
              <a:solidFill>
                <a:schemeClr val="tx1"/>
              </a:solidFill>
            </a:endParaRPr>
          </a:p>
          <a:p>
            <a:endParaRPr lang="ru-RU" sz="1200" b="0" dirty="0">
              <a:solidFill>
                <a:schemeClr val="tx1"/>
              </a:solidFill>
            </a:endParaRPr>
          </a:p>
          <a:p>
            <a:r>
              <a:rPr lang="ru-RU" sz="1200" b="0" dirty="0">
                <a:solidFill>
                  <a:schemeClr val="tx1"/>
                </a:solidFill>
              </a:rPr>
              <a:t>При этом для расчета средневзвешенной цены берутся закупки лекарственных препаратов в эквивалентных лекарственных формах, дозировках </a:t>
            </a:r>
            <a:r>
              <a:rPr lang="ru-RU" sz="1200" b="0" dirty="0" smtClean="0">
                <a:solidFill>
                  <a:schemeClr val="tx1"/>
                </a:solidFill>
              </a:rPr>
              <a:t>и </a:t>
            </a:r>
            <a:r>
              <a:rPr lang="ru-RU" sz="1200" b="0" dirty="0">
                <a:solidFill>
                  <a:schemeClr val="tx1"/>
                </a:solidFill>
              </a:rPr>
              <a:t>сопоставимых объемах соответственно всех заказчиков, участвующих в данной закупке.</a:t>
            </a:r>
          </a:p>
          <a:p>
            <a:endParaRPr lang="ru-RU" sz="1200" dirty="0" smtClean="0">
              <a:solidFill>
                <a:schemeClr val="tx1"/>
              </a:solidFill>
            </a:endParaRPr>
          </a:p>
          <a:p>
            <a:r>
              <a:rPr lang="ru-RU" sz="1200" dirty="0">
                <a:solidFill>
                  <a:schemeClr val="tx1"/>
                </a:solidFill>
              </a:rPr>
              <a:t>«Первая» закупка.</a:t>
            </a:r>
          </a:p>
          <a:p>
            <a:r>
              <a:rPr lang="ru-RU" sz="1200" b="0" dirty="0">
                <a:solidFill>
                  <a:schemeClr val="tx1"/>
                </a:solidFill>
              </a:rPr>
              <a:t>Учитывая, что в соответствии с подпунктом «б» пункта 3 Порядка определения НМЦК расчет средневзвешенной цены осуществляется на основании всех заключенных заказчиком государственных (муниципальных) контрактов </a:t>
            </a:r>
          </a:p>
          <a:p>
            <a:r>
              <a:rPr lang="ru-RU" sz="1200" b="0" dirty="0">
                <a:solidFill>
                  <a:schemeClr val="tx1"/>
                </a:solidFill>
              </a:rPr>
              <a:t>или договоров на поставку планируемого к закупке лекарственного препарата </a:t>
            </a:r>
            <a:r>
              <a:rPr lang="ru-RU" sz="1200" b="0" dirty="0" smtClean="0">
                <a:solidFill>
                  <a:schemeClr val="tx1"/>
                </a:solidFill>
              </a:rPr>
              <a:t>с </a:t>
            </a:r>
            <a:r>
              <a:rPr lang="ru-RU" sz="1200" b="0" dirty="0">
                <a:solidFill>
                  <a:schemeClr val="tx1"/>
                </a:solidFill>
              </a:rPr>
              <a:t>учетом эквивалентных лекарственных форм и дозировок за 12 месяцев, предшествующих месяцу расчета, за исключением государственных (муниципальных) контрактов или договоров на поставку лекарственных препаратов, необходимых для назначения пациенту при наличии медицинских показаний (индивидуальная непереносимость, по жизненным показаниям) </a:t>
            </a:r>
            <a:r>
              <a:rPr lang="ru-RU" sz="1200" b="0" dirty="0" smtClean="0">
                <a:solidFill>
                  <a:schemeClr val="tx1"/>
                </a:solidFill>
              </a:rPr>
              <a:t>по </a:t>
            </a:r>
            <a:r>
              <a:rPr lang="ru-RU" sz="1200" b="0" dirty="0">
                <a:solidFill>
                  <a:schemeClr val="tx1"/>
                </a:solidFill>
              </a:rPr>
              <a:t>решению врачебной комиссии медицинской организации, то </a:t>
            </a:r>
            <a:r>
              <a:rPr lang="ru-RU" sz="1200" dirty="0">
                <a:solidFill>
                  <a:srgbClr val="C00000"/>
                </a:solidFill>
              </a:rPr>
              <a:t>в случае, </a:t>
            </a:r>
            <a:r>
              <a:rPr lang="ru-RU" sz="1200" dirty="0" smtClean="0">
                <a:solidFill>
                  <a:srgbClr val="C00000"/>
                </a:solidFill>
              </a:rPr>
              <a:t>если </a:t>
            </a:r>
            <a:r>
              <a:rPr lang="ru-RU" sz="1200" dirty="0">
                <a:solidFill>
                  <a:srgbClr val="C00000"/>
                </a:solidFill>
              </a:rPr>
              <a:t>заказчик планирует закупку лекарственных препаратов, которые он ранее </a:t>
            </a:r>
          </a:p>
          <a:p>
            <a:r>
              <a:rPr lang="ru-RU" sz="1200" dirty="0">
                <a:solidFill>
                  <a:srgbClr val="C00000"/>
                </a:solidFill>
              </a:rPr>
              <a:t>не закупал, расчет средневзвешенной цены не производится.</a:t>
            </a:r>
          </a:p>
          <a:p>
            <a:endParaRPr lang="ru-RU" dirty="0"/>
          </a:p>
          <a:p>
            <a:endParaRPr lang="ru-RU" dirty="0"/>
          </a:p>
        </p:txBody>
      </p:sp>
    </p:spTree>
    <p:extLst>
      <p:ext uri="{BB962C8B-B14F-4D97-AF65-F5344CB8AC3E}">
        <p14:creationId xmlns:p14="http://schemas.microsoft.com/office/powerpoint/2010/main" val="9070943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2346" y="109220"/>
            <a:ext cx="8565515"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C00000"/>
                </a:solidFill>
                <a:latin typeface="Arial"/>
                <a:cs typeface="Arial"/>
              </a:rPr>
              <a:t>Приказ </a:t>
            </a:r>
            <a:r>
              <a:rPr sz="2000" spc="-10" dirty="0">
                <a:solidFill>
                  <a:srgbClr val="C00000"/>
                </a:solidFill>
                <a:latin typeface="Arial"/>
                <a:cs typeface="Arial"/>
              </a:rPr>
              <a:t>Министерства здравоохранения </a:t>
            </a:r>
            <a:r>
              <a:rPr sz="2000" spc="-15" dirty="0">
                <a:solidFill>
                  <a:srgbClr val="C00000"/>
                </a:solidFill>
                <a:latin typeface="Arial"/>
                <a:cs typeface="Arial"/>
              </a:rPr>
              <a:t>РФ </a:t>
            </a:r>
            <a:r>
              <a:rPr sz="2000" spc="-25" dirty="0">
                <a:solidFill>
                  <a:srgbClr val="C00000"/>
                </a:solidFill>
                <a:latin typeface="Arial"/>
                <a:cs typeface="Arial"/>
              </a:rPr>
              <a:t>от </a:t>
            </a:r>
            <a:r>
              <a:rPr sz="2000" spc="-5" dirty="0">
                <a:solidFill>
                  <a:srgbClr val="C00000"/>
                </a:solidFill>
                <a:latin typeface="Arial"/>
                <a:cs typeface="Arial"/>
              </a:rPr>
              <a:t>26 октября 2017 </a:t>
            </a:r>
            <a:r>
              <a:rPr sz="2000" spc="-120" dirty="0">
                <a:solidFill>
                  <a:srgbClr val="C00000"/>
                </a:solidFill>
                <a:latin typeface="Arial"/>
                <a:cs typeface="Arial"/>
              </a:rPr>
              <a:t>г. </a:t>
            </a:r>
            <a:r>
              <a:rPr sz="2000" dirty="0">
                <a:solidFill>
                  <a:srgbClr val="C00000"/>
                </a:solidFill>
                <a:latin typeface="Arial"/>
                <a:cs typeface="Arial"/>
              </a:rPr>
              <a:t>N</a:t>
            </a:r>
            <a:r>
              <a:rPr sz="2000" spc="100" dirty="0">
                <a:solidFill>
                  <a:srgbClr val="C00000"/>
                </a:solidFill>
                <a:latin typeface="Arial"/>
                <a:cs typeface="Arial"/>
              </a:rPr>
              <a:t> </a:t>
            </a:r>
            <a:r>
              <a:rPr sz="2000" spc="-5" dirty="0">
                <a:solidFill>
                  <a:srgbClr val="C00000"/>
                </a:solidFill>
                <a:latin typeface="Arial"/>
                <a:cs typeface="Arial"/>
              </a:rPr>
              <a:t>871н</a:t>
            </a:r>
            <a:endParaRPr sz="2000">
              <a:latin typeface="Arial"/>
              <a:cs typeface="Arial"/>
            </a:endParaRPr>
          </a:p>
        </p:txBody>
      </p:sp>
      <p:sp>
        <p:nvSpPr>
          <p:cNvPr id="3" name="object 3"/>
          <p:cNvSpPr txBox="1"/>
          <p:nvPr/>
        </p:nvSpPr>
        <p:spPr>
          <a:xfrm>
            <a:off x="284187" y="513786"/>
            <a:ext cx="8552180" cy="1625600"/>
          </a:xfrm>
          <a:prstGeom prst="rect">
            <a:avLst/>
          </a:prstGeom>
        </p:spPr>
        <p:txBody>
          <a:bodyPr vert="horz" wrap="square" lIns="0" tIns="22225" rIns="0" bIns="0" rtlCol="0">
            <a:spAutoFit/>
          </a:bodyPr>
          <a:lstStyle/>
          <a:p>
            <a:pPr marL="12700" marR="5080" indent="595630" algn="just">
              <a:lnSpc>
                <a:spcPct val="96200"/>
              </a:lnSpc>
              <a:spcBef>
                <a:spcPts val="175"/>
              </a:spcBef>
              <a:defRPr/>
            </a:pPr>
            <a:r>
              <a:rPr sz="1550" dirty="0">
                <a:solidFill>
                  <a:prstClr val="black"/>
                </a:solidFill>
                <a:latin typeface="Times New Roman"/>
                <a:cs typeface="Times New Roman"/>
              </a:rPr>
              <a:t>4.</a:t>
            </a:r>
            <a:r>
              <a:rPr sz="1550" spc="390" dirty="0">
                <a:solidFill>
                  <a:prstClr val="black"/>
                </a:solidFill>
                <a:latin typeface="Times New Roman"/>
                <a:cs typeface="Times New Roman"/>
              </a:rPr>
              <a:t> </a:t>
            </a:r>
            <a:r>
              <a:rPr sz="1550" dirty="0">
                <a:solidFill>
                  <a:prstClr val="black"/>
                </a:solidFill>
                <a:latin typeface="Times New Roman"/>
                <a:cs typeface="Times New Roman"/>
              </a:rPr>
              <a:t>Расчет референтных</a:t>
            </a:r>
            <a:r>
              <a:rPr sz="1550" spc="390" dirty="0">
                <a:solidFill>
                  <a:prstClr val="black"/>
                </a:solidFill>
                <a:latin typeface="Times New Roman"/>
                <a:cs typeface="Times New Roman"/>
              </a:rPr>
              <a:t> </a:t>
            </a:r>
            <a:r>
              <a:rPr sz="1550" dirty="0">
                <a:solidFill>
                  <a:prstClr val="black"/>
                </a:solidFill>
                <a:latin typeface="Times New Roman"/>
                <a:cs typeface="Times New Roman"/>
              </a:rPr>
              <a:t>цен производится автоматически с</a:t>
            </a:r>
            <a:r>
              <a:rPr sz="1550" spc="390" dirty="0">
                <a:solidFill>
                  <a:prstClr val="black"/>
                </a:solidFill>
                <a:latin typeface="Times New Roman"/>
                <a:cs typeface="Times New Roman"/>
              </a:rPr>
              <a:t> </a:t>
            </a:r>
            <a:r>
              <a:rPr sz="1550" dirty="0">
                <a:solidFill>
                  <a:prstClr val="black"/>
                </a:solidFill>
                <a:latin typeface="Times New Roman"/>
                <a:cs typeface="Times New Roman"/>
              </a:rPr>
              <a:t>учетом объемов</a:t>
            </a:r>
            <a:r>
              <a:rPr sz="1550" spc="390" dirty="0">
                <a:solidFill>
                  <a:prstClr val="black"/>
                </a:solidFill>
                <a:latin typeface="Times New Roman"/>
                <a:cs typeface="Times New Roman"/>
              </a:rPr>
              <a:t> </a:t>
            </a:r>
            <a:r>
              <a:rPr sz="1550" dirty="0">
                <a:solidFill>
                  <a:prstClr val="black"/>
                </a:solidFill>
                <a:latin typeface="Times New Roman"/>
                <a:cs typeface="Times New Roman"/>
              </a:rPr>
              <a:t>закупки  посредством использования </a:t>
            </a:r>
            <a:r>
              <a:rPr sz="1550" spc="-5" dirty="0">
                <a:solidFill>
                  <a:prstClr val="black"/>
                </a:solidFill>
                <a:latin typeface="Times New Roman"/>
                <a:cs typeface="Times New Roman"/>
              </a:rPr>
              <a:t>ресурсов </a:t>
            </a:r>
            <a:r>
              <a:rPr sz="1550" dirty="0">
                <a:solidFill>
                  <a:prstClr val="black"/>
                </a:solidFill>
                <a:latin typeface="Times New Roman"/>
                <a:cs typeface="Times New Roman"/>
              </a:rPr>
              <a:t>единой государственной информационной системы в сфере </a:t>
            </a:r>
            <a:r>
              <a:rPr sz="1550" spc="390" dirty="0">
                <a:solidFill>
                  <a:prstClr val="black"/>
                </a:solidFill>
                <a:latin typeface="Times New Roman"/>
                <a:cs typeface="Times New Roman"/>
              </a:rPr>
              <a:t> </a:t>
            </a:r>
            <a:r>
              <a:rPr sz="1550" dirty="0">
                <a:solidFill>
                  <a:prstClr val="black"/>
                </a:solidFill>
                <a:latin typeface="Times New Roman"/>
                <a:cs typeface="Times New Roman"/>
              </a:rPr>
              <a:t>здравоохранения (далее - ЕГИСЗ</a:t>
            </a:r>
            <a:r>
              <a:rPr sz="1550" dirty="0">
                <a:solidFill>
                  <a:srgbClr val="C00000"/>
                </a:solidFill>
                <a:latin typeface="Times New Roman"/>
                <a:cs typeface="Times New Roman"/>
              </a:rPr>
              <a:t>) по состоянию на 1 января, 1 апреля, 1 июля и 1 октября </a:t>
            </a:r>
            <a:r>
              <a:rPr sz="1550" dirty="0">
                <a:solidFill>
                  <a:prstClr val="black"/>
                </a:solidFill>
                <a:latin typeface="Times New Roman"/>
                <a:cs typeface="Times New Roman"/>
              </a:rPr>
              <a:t>текущего  года в рамках одного наименования (международного непатентованного наименования, при  отсутствии такого наименования - по группировочному или химическому наименованию, а также  составу комбинированного лекарственного препарата) с</a:t>
            </a:r>
            <a:r>
              <a:rPr sz="1550" spc="390" dirty="0">
                <a:solidFill>
                  <a:prstClr val="black"/>
                </a:solidFill>
                <a:latin typeface="Times New Roman"/>
                <a:cs typeface="Times New Roman"/>
              </a:rPr>
              <a:t> </a:t>
            </a:r>
            <a:r>
              <a:rPr sz="1550" spc="-5" dirty="0">
                <a:solidFill>
                  <a:prstClr val="black"/>
                </a:solidFill>
                <a:latin typeface="Times New Roman"/>
                <a:cs typeface="Times New Roman"/>
              </a:rPr>
              <a:t>учетом </a:t>
            </a:r>
            <a:r>
              <a:rPr sz="1550" dirty="0">
                <a:solidFill>
                  <a:prstClr val="black"/>
                </a:solidFill>
                <a:latin typeface="Times New Roman"/>
                <a:cs typeface="Times New Roman"/>
              </a:rPr>
              <a:t>эквивалентных лекарственных  форм и дозировок (далее - группа лекарственных препаратов) по следующей</a:t>
            </a:r>
            <a:r>
              <a:rPr sz="1550" spc="50" dirty="0">
                <a:solidFill>
                  <a:prstClr val="black"/>
                </a:solidFill>
                <a:latin typeface="Times New Roman"/>
                <a:cs typeface="Times New Roman"/>
              </a:rPr>
              <a:t> </a:t>
            </a:r>
            <a:r>
              <a:rPr sz="1550" dirty="0">
                <a:solidFill>
                  <a:prstClr val="black"/>
                </a:solidFill>
                <a:latin typeface="Times New Roman"/>
                <a:cs typeface="Times New Roman"/>
              </a:rPr>
              <a:t>формуле:</a:t>
            </a:r>
          </a:p>
        </p:txBody>
      </p:sp>
      <p:sp>
        <p:nvSpPr>
          <p:cNvPr id="4" name="object 4"/>
          <p:cNvSpPr txBox="1"/>
          <p:nvPr/>
        </p:nvSpPr>
        <p:spPr>
          <a:xfrm>
            <a:off x="4125105" y="3146403"/>
            <a:ext cx="290830" cy="218440"/>
          </a:xfrm>
          <a:prstGeom prst="rect">
            <a:avLst/>
          </a:prstGeom>
        </p:spPr>
        <p:txBody>
          <a:bodyPr vert="horz" wrap="square" lIns="0" tIns="13970" rIns="0" bIns="0" rtlCol="0">
            <a:spAutoFit/>
          </a:bodyPr>
          <a:lstStyle/>
          <a:p>
            <a:pPr marL="12700">
              <a:spcBef>
                <a:spcPts val="110"/>
              </a:spcBef>
              <a:defRPr/>
            </a:pPr>
            <a:r>
              <a:rPr sz="1250" spc="55" dirty="0">
                <a:solidFill>
                  <a:prstClr val="black"/>
                </a:solidFill>
                <a:latin typeface="Times New Roman"/>
                <a:cs typeface="Times New Roman"/>
              </a:rPr>
              <a:t>р</a:t>
            </a:r>
            <a:r>
              <a:rPr sz="1250" spc="5" dirty="0">
                <a:solidFill>
                  <a:prstClr val="black"/>
                </a:solidFill>
                <a:latin typeface="Times New Roman"/>
                <a:cs typeface="Times New Roman"/>
              </a:rPr>
              <a:t>еф</a:t>
            </a:r>
            <a:endParaRPr sz="1250">
              <a:solidFill>
                <a:prstClr val="black"/>
              </a:solidFill>
              <a:latin typeface="Times New Roman"/>
              <a:cs typeface="Times New Roman"/>
            </a:endParaRPr>
          </a:p>
        </p:txBody>
      </p:sp>
      <p:sp>
        <p:nvSpPr>
          <p:cNvPr id="5" name="object 5"/>
          <p:cNvSpPr txBox="1"/>
          <p:nvPr/>
        </p:nvSpPr>
        <p:spPr>
          <a:xfrm>
            <a:off x="3964230" y="3015627"/>
            <a:ext cx="611505" cy="305435"/>
          </a:xfrm>
          <a:prstGeom prst="rect">
            <a:avLst/>
          </a:prstGeom>
        </p:spPr>
        <p:txBody>
          <a:bodyPr vert="horz" wrap="square" lIns="0" tIns="17145" rIns="0" bIns="0" rtlCol="0">
            <a:spAutoFit/>
          </a:bodyPr>
          <a:lstStyle/>
          <a:p>
            <a:pPr marL="12700">
              <a:spcBef>
                <a:spcPts val="135"/>
              </a:spcBef>
              <a:tabLst>
                <a:tab pos="466090" algn="l"/>
              </a:tabLst>
              <a:defRPr/>
            </a:pPr>
            <a:r>
              <a:rPr spc="25" dirty="0">
                <a:solidFill>
                  <a:prstClr val="black"/>
                </a:solidFill>
                <a:latin typeface="Times New Roman"/>
                <a:cs typeface="Times New Roman"/>
              </a:rPr>
              <a:t>Ц	=</a:t>
            </a:r>
            <a:endParaRPr>
              <a:solidFill>
                <a:prstClr val="black"/>
              </a:solidFill>
              <a:latin typeface="Times New Roman"/>
              <a:cs typeface="Times New Roman"/>
            </a:endParaRPr>
          </a:p>
        </p:txBody>
      </p:sp>
      <p:sp>
        <p:nvSpPr>
          <p:cNvPr id="6" name="object 6"/>
          <p:cNvSpPr txBox="1"/>
          <p:nvPr/>
        </p:nvSpPr>
        <p:spPr>
          <a:xfrm>
            <a:off x="4739551" y="2461619"/>
            <a:ext cx="133350" cy="218440"/>
          </a:xfrm>
          <a:prstGeom prst="rect">
            <a:avLst/>
          </a:prstGeom>
        </p:spPr>
        <p:txBody>
          <a:bodyPr vert="horz" wrap="square" lIns="0" tIns="13970" rIns="0" bIns="0" rtlCol="0">
            <a:spAutoFit/>
          </a:bodyPr>
          <a:lstStyle/>
          <a:p>
            <a:pPr marL="12700">
              <a:spcBef>
                <a:spcPts val="110"/>
              </a:spcBef>
              <a:defRPr/>
            </a:pPr>
            <a:r>
              <a:rPr sz="1250" i="1" spc="5" dirty="0">
                <a:solidFill>
                  <a:prstClr val="black"/>
                </a:solidFill>
                <a:latin typeface="Times New Roman"/>
                <a:cs typeface="Times New Roman"/>
              </a:rPr>
              <a:t>N</a:t>
            </a:r>
            <a:endParaRPr sz="1250">
              <a:solidFill>
                <a:prstClr val="black"/>
              </a:solidFill>
              <a:latin typeface="Times New Roman"/>
              <a:cs typeface="Times New Roman"/>
            </a:endParaRPr>
          </a:p>
        </p:txBody>
      </p:sp>
      <p:sp>
        <p:nvSpPr>
          <p:cNvPr id="7" name="object 7"/>
          <p:cNvSpPr txBox="1"/>
          <p:nvPr/>
        </p:nvSpPr>
        <p:spPr>
          <a:xfrm>
            <a:off x="4666571" y="2578358"/>
            <a:ext cx="743585" cy="582295"/>
          </a:xfrm>
          <a:prstGeom prst="rect">
            <a:avLst/>
          </a:prstGeom>
        </p:spPr>
        <p:txBody>
          <a:bodyPr vert="horz" wrap="square" lIns="0" tIns="13970" rIns="0" bIns="0" rtlCol="0">
            <a:spAutoFit/>
          </a:bodyPr>
          <a:lstStyle/>
          <a:p>
            <a:pPr marL="41275">
              <a:lnSpc>
                <a:spcPts val="2875"/>
              </a:lnSpc>
              <a:spcBef>
                <a:spcPts val="110"/>
              </a:spcBef>
              <a:defRPr/>
            </a:pPr>
            <a:r>
              <a:rPr sz="3600" b="1" spc="15" baseline="2314" dirty="0">
                <a:solidFill>
                  <a:prstClr val="black"/>
                </a:solidFill>
                <a:latin typeface="Times New Roman"/>
                <a:cs typeface="Times New Roman"/>
              </a:rPr>
              <a:t>∑</a:t>
            </a:r>
            <a:r>
              <a:rPr sz="3600" b="1" spc="-142" baseline="2314" dirty="0">
                <a:solidFill>
                  <a:prstClr val="black"/>
                </a:solidFill>
                <a:latin typeface="Times New Roman"/>
                <a:cs typeface="Times New Roman"/>
              </a:rPr>
              <a:t> </a:t>
            </a:r>
            <a:r>
              <a:rPr i="1" dirty="0">
                <a:solidFill>
                  <a:prstClr val="black"/>
                </a:solidFill>
                <a:latin typeface="Times New Roman"/>
                <a:cs typeface="Times New Roman"/>
              </a:rPr>
              <a:t>V</a:t>
            </a:r>
            <a:r>
              <a:rPr sz="1875" i="1" baseline="-20000" dirty="0">
                <a:solidFill>
                  <a:prstClr val="black"/>
                </a:solidFill>
                <a:latin typeface="Times New Roman"/>
                <a:cs typeface="Times New Roman"/>
              </a:rPr>
              <a:t>i</a:t>
            </a:r>
            <a:r>
              <a:rPr dirty="0">
                <a:solidFill>
                  <a:prstClr val="black"/>
                </a:solidFill>
                <a:latin typeface="Times New Roman"/>
                <a:cs typeface="Times New Roman"/>
              </a:rPr>
              <a:t>Ц</a:t>
            </a:r>
            <a:r>
              <a:rPr sz="1875" i="1" baseline="-20000" dirty="0">
                <a:solidFill>
                  <a:prstClr val="black"/>
                </a:solidFill>
                <a:latin typeface="Times New Roman"/>
                <a:cs typeface="Times New Roman"/>
              </a:rPr>
              <a:t>i</a:t>
            </a:r>
            <a:endParaRPr sz="1875" baseline="-20000">
              <a:solidFill>
                <a:prstClr val="black"/>
              </a:solidFill>
              <a:latin typeface="Times New Roman"/>
              <a:cs typeface="Times New Roman"/>
            </a:endParaRPr>
          </a:p>
          <a:p>
            <a:pPr marL="12700">
              <a:lnSpc>
                <a:spcPts val="1495"/>
              </a:lnSpc>
              <a:defRPr/>
            </a:pPr>
            <a:r>
              <a:rPr sz="1250" i="1" dirty="0">
                <a:solidFill>
                  <a:prstClr val="black"/>
                </a:solidFill>
                <a:latin typeface="Times New Roman"/>
                <a:cs typeface="Times New Roman"/>
              </a:rPr>
              <a:t>i </a:t>
            </a:r>
            <a:r>
              <a:rPr sz="1250" spc="5" dirty="0">
                <a:solidFill>
                  <a:prstClr val="black"/>
                </a:solidFill>
                <a:latin typeface="Times New Roman"/>
                <a:cs typeface="Times New Roman"/>
              </a:rPr>
              <a:t>=</a:t>
            </a:r>
            <a:r>
              <a:rPr sz="1250" spc="-215" dirty="0">
                <a:solidFill>
                  <a:prstClr val="black"/>
                </a:solidFill>
                <a:latin typeface="Times New Roman"/>
                <a:cs typeface="Times New Roman"/>
              </a:rPr>
              <a:t> </a:t>
            </a:r>
            <a:r>
              <a:rPr sz="1250" dirty="0">
                <a:solidFill>
                  <a:prstClr val="black"/>
                </a:solidFill>
                <a:latin typeface="Times New Roman"/>
                <a:cs typeface="Times New Roman"/>
              </a:rPr>
              <a:t>1</a:t>
            </a:r>
            <a:endParaRPr sz="1250">
              <a:solidFill>
                <a:prstClr val="black"/>
              </a:solidFill>
              <a:latin typeface="Times New Roman"/>
              <a:cs typeface="Times New Roman"/>
            </a:endParaRPr>
          </a:p>
        </p:txBody>
      </p:sp>
      <p:sp>
        <p:nvSpPr>
          <p:cNvPr id="8" name="object 8"/>
          <p:cNvSpPr txBox="1"/>
          <p:nvPr/>
        </p:nvSpPr>
        <p:spPr>
          <a:xfrm>
            <a:off x="4841959" y="3204573"/>
            <a:ext cx="133350" cy="218440"/>
          </a:xfrm>
          <a:prstGeom prst="rect">
            <a:avLst/>
          </a:prstGeom>
        </p:spPr>
        <p:txBody>
          <a:bodyPr vert="horz" wrap="square" lIns="0" tIns="13970" rIns="0" bIns="0" rtlCol="0">
            <a:spAutoFit/>
          </a:bodyPr>
          <a:lstStyle/>
          <a:p>
            <a:pPr marL="12700">
              <a:spcBef>
                <a:spcPts val="110"/>
              </a:spcBef>
              <a:defRPr/>
            </a:pPr>
            <a:r>
              <a:rPr sz="1250" i="1" spc="5" dirty="0">
                <a:solidFill>
                  <a:prstClr val="black"/>
                </a:solidFill>
                <a:latin typeface="Times New Roman"/>
                <a:cs typeface="Times New Roman"/>
              </a:rPr>
              <a:t>N</a:t>
            </a:r>
            <a:endParaRPr sz="1250">
              <a:solidFill>
                <a:prstClr val="black"/>
              </a:solidFill>
              <a:latin typeface="Times New Roman"/>
              <a:cs typeface="Times New Roman"/>
            </a:endParaRPr>
          </a:p>
        </p:txBody>
      </p:sp>
      <p:sp>
        <p:nvSpPr>
          <p:cNvPr id="9" name="object 9"/>
          <p:cNvSpPr txBox="1"/>
          <p:nvPr/>
        </p:nvSpPr>
        <p:spPr>
          <a:xfrm>
            <a:off x="4768979" y="3285145"/>
            <a:ext cx="538480" cy="618490"/>
          </a:xfrm>
          <a:prstGeom prst="rect">
            <a:avLst/>
          </a:prstGeom>
        </p:spPr>
        <p:txBody>
          <a:bodyPr vert="horz" wrap="square" lIns="0" tIns="35560" rIns="0" bIns="0" rtlCol="0">
            <a:spAutoFit/>
          </a:bodyPr>
          <a:lstStyle/>
          <a:p>
            <a:pPr marL="41275">
              <a:spcBef>
                <a:spcPts val="280"/>
              </a:spcBef>
              <a:defRPr/>
            </a:pPr>
            <a:r>
              <a:rPr sz="2400" b="1" spc="10" dirty="0">
                <a:solidFill>
                  <a:prstClr val="black"/>
                </a:solidFill>
                <a:latin typeface="Times New Roman"/>
                <a:cs typeface="Times New Roman"/>
              </a:rPr>
              <a:t>∑</a:t>
            </a:r>
            <a:r>
              <a:rPr sz="2400" b="1" spc="-105" dirty="0">
                <a:solidFill>
                  <a:prstClr val="black"/>
                </a:solidFill>
                <a:latin typeface="Times New Roman"/>
                <a:cs typeface="Times New Roman"/>
              </a:rPr>
              <a:t> </a:t>
            </a:r>
            <a:r>
              <a:rPr sz="2700" i="1" spc="37" baseline="-3086" dirty="0">
                <a:solidFill>
                  <a:prstClr val="black"/>
                </a:solidFill>
                <a:latin typeface="Times New Roman"/>
                <a:cs typeface="Times New Roman"/>
              </a:rPr>
              <a:t>V</a:t>
            </a:r>
            <a:r>
              <a:rPr sz="1875" i="1" spc="37" baseline="-24444" dirty="0">
                <a:solidFill>
                  <a:prstClr val="black"/>
                </a:solidFill>
                <a:latin typeface="Times New Roman"/>
                <a:cs typeface="Times New Roman"/>
              </a:rPr>
              <a:t>i</a:t>
            </a:r>
            <a:endParaRPr sz="1875" baseline="-24444">
              <a:solidFill>
                <a:prstClr val="black"/>
              </a:solidFill>
              <a:latin typeface="Times New Roman"/>
              <a:cs typeface="Times New Roman"/>
            </a:endParaRPr>
          </a:p>
          <a:p>
            <a:pPr marL="12700">
              <a:spcBef>
                <a:spcPts val="105"/>
              </a:spcBef>
              <a:defRPr/>
            </a:pPr>
            <a:r>
              <a:rPr sz="1250" i="1" dirty="0">
                <a:solidFill>
                  <a:prstClr val="black"/>
                </a:solidFill>
                <a:latin typeface="Times New Roman"/>
                <a:cs typeface="Times New Roman"/>
              </a:rPr>
              <a:t>i </a:t>
            </a:r>
            <a:r>
              <a:rPr sz="1250" spc="5" dirty="0">
                <a:solidFill>
                  <a:prstClr val="black"/>
                </a:solidFill>
                <a:latin typeface="Times New Roman"/>
                <a:cs typeface="Times New Roman"/>
              </a:rPr>
              <a:t>=</a:t>
            </a:r>
            <a:r>
              <a:rPr sz="1250" spc="-225" dirty="0">
                <a:solidFill>
                  <a:prstClr val="black"/>
                </a:solidFill>
                <a:latin typeface="Times New Roman"/>
                <a:cs typeface="Times New Roman"/>
              </a:rPr>
              <a:t> </a:t>
            </a:r>
            <a:r>
              <a:rPr sz="1250" dirty="0">
                <a:solidFill>
                  <a:prstClr val="black"/>
                </a:solidFill>
                <a:latin typeface="Times New Roman"/>
                <a:cs typeface="Times New Roman"/>
              </a:rPr>
              <a:t>1</a:t>
            </a:r>
            <a:endParaRPr sz="1250">
              <a:solidFill>
                <a:prstClr val="black"/>
              </a:solidFill>
              <a:latin typeface="Times New Roman"/>
              <a:cs typeface="Times New Roman"/>
            </a:endParaRPr>
          </a:p>
        </p:txBody>
      </p:sp>
      <p:sp>
        <p:nvSpPr>
          <p:cNvPr id="10" name="object 10"/>
          <p:cNvSpPr/>
          <p:nvPr/>
        </p:nvSpPr>
        <p:spPr>
          <a:xfrm>
            <a:off x="4635326" y="3181171"/>
            <a:ext cx="775335" cy="0"/>
          </a:xfrm>
          <a:custGeom>
            <a:avLst/>
            <a:gdLst/>
            <a:ahLst/>
            <a:cxnLst/>
            <a:rect l="l" t="t" r="r" b="b"/>
            <a:pathLst>
              <a:path w="775335">
                <a:moveTo>
                  <a:pt x="0" y="0"/>
                </a:moveTo>
                <a:lnTo>
                  <a:pt x="775316" y="0"/>
                </a:lnTo>
              </a:path>
            </a:pathLst>
          </a:custGeom>
          <a:ln w="14441">
            <a:solidFill>
              <a:srgbClr val="000000"/>
            </a:solidFill>
          </a:ln>
        </p:spPr>
        <p:txBody>
          <a:bodyPr wrap="square" lIns="0" tIns="0" rIns="0" bIns="0" rtlCol="0"/>
          <a:lstStyle/>
          <a:p>
            <a:pPr>
              <a:defRPr/>
            </a:pPr>
            <a:endParaRPr>
              <a:solidFill>
                <a:prstClr val="black"/>
              </a:solidFill>
            </a:endParaRPr>
          </a:p>
        </p:txBody>
      </p:sp>
      <p:sp>
        <p:nvSpPr>
          <p:cNvPr id="11" name="object 11"/>
          <p:cNvSpPr txBox="1"/>
          <p:nvPr/>
        </p:nvSpPr>
        <p:spPr>
          <a:xfrm>
            <a:off x="5736016" y="3794252"/>
            <a:ext cx="75565" cy="262890"/>
          </a:xfrm>
          <a:prstGeom prst="rect">
            <a:avLst/>
          </a:prstGeom>
        </p:spPr>
        <p:txBody>
          <a:bodyPr vert="horz" wrap="square" lIns="0" tIns="13335" rIns="0" bIns="0" rtlCol="0">
            <a:spAutoFit/>
          </a:bodyPr>
          <a:lstStyle/>
          <a:p>
            <a:pPr marL="12700">
              <a:spcBef>
                <a:spcPts val="105"/>
              </a:spcBef>
              <a:defRPr/>
            </a:pPr>
            <a:r>
              <a:rPr sz="1550" dirty="0">
                <a:solidFill>
                  <a:prstClr val="black"/>
                </a:solidFill>
                <a:latin typeface="Times New Roman"/>
                <a:cs typeface="Times New Roman"/>
              </a:rPr>
              <a:t>,</a:t>
            </a:r>
            <a:endParaRPr sz="1550">
              <a:solidFill>
                <a:prstClr val="black"/>
              </a:solidFill>
              <a:latin typeface="Times New Roman"/>
              <a:cs typeface="Times New Roman"/>
            </a:endParaRPr>
          </a:p>
        </p:txBody>
      </p:sp>
      <p:sp>
        <p:nvSpPr>
          <p:cNvPr id="12" name="object 12"/>
          <p:cNvSpPr txBox="1"/>
          <p:nvPr/>
        </p:nvSpPr>
        <p:spPr>
          <a:xfrm>
            <a:off x="880233" y="4193430"/>
            <a:ext cx="467359" cy="657860"/>
          </a:xfrm>
          <a:prstGeom prst="rect">
            <a:avLst/>
          </a:prstGeom>
        </p:spPr>
        <p:txBody>
          <a:bodyPr vert="horz" wrap="square" lIns="0" tIns="66040" rIns="0" bIns="0" rtlCol="0">
            <a:spAutoFit/>
          </a:bodyPr>
          <a:lstStyle/>
          <a:p>
            <a:pPr marL="12700">
              <a:spcBef>
                <a:spcPts val="520"/>
              </a:spcBef>
              <a:defRPr/>
            </a:pPr>
            <a:r>
              <a:rPr sz="1550" dirty="0">
                <a:solidFill>
                  <a:prstClr val="black"/>
                </a:solidFill>
                <a:latin typeface="Times New Roman"/>
                <a:cs typeface="Times New Roman"/>
              </a:rPr>
              <a:t>где:</a:t>
            </a:r>
            <a:endParaRPr sz="1550">
              <a:solidFill>
                <a:prstClr val="black"/>
              </a:solidFill>
              <a:latin typeface="Times New Roman"/>
              <a:cs typeface="Times New Roman"/>
            </a:endParaRPr>
          </a:p>
          <a:p>
            <a:pPr marL="27940">
              <a:spcBef>
                <a:spcPts val="530"/>
              </a:spcBef>
              <a:defRPr/>
            </a:pPr>
            <a:r>
              <a:rPr sz="2700" spc="-67" baseline="13888" dirty="0">
                <a:solidFill>
                  <a:prstClr val="black"/>
                </a:solidFill>
                <a:latin typeface="Times New Roman"/>
                <a:cs typeface="Times New Roman"/>
              </a:rPr>
              <a:t>Ц</a:t>
            </a:r>
            <a:r>
              <a:rPr sz="1250" spc="55" dirty="0">
                <a:solidFill>
                  <a:prstClr val="black"/>
                </a:solidFill>
                <a:latin typeface="Times New Roman"/>
                <a:cs typeface="Times New Roman"/>
              </a:rPr>
              <a:t>р</a:t>
            </a:r>
            <a:r>
              <a:rPr sz="1250" spc="10" dirty="0">
                <a:solidFill>
                  <a:prstClr val="black"/>
                </a:solidFill>
                <a:latin typeface="Times New Roman"/>
                <a:cs typeface="Times New Roman"/>
              </a:rPr>
              <a:t>еф</a:t>
            </a:r>
            <a:endParaRPr sz="1250">
              <a:solidFill>
                <a:prstClr val="black"/>
              </a:solidFill>
              <a:latin typeface="Times New Roman"/>
              <a:cs typeface="Times New Roman"/>
            </a:endParaRPr>
          </a:p>
        </p:txBody>
      </p:sp>
      <p:sp>
        <p:nvSpPr>
          <p:cNvPr id="13" name="object 13"/>
          <p:cNvSpPr txBox="1"/>
          <p:nvPr/>
        </p:nvSpPr>
        <p:spPr>
          <a:xfrm>
            <a:off x="1456807" y="4639338"/>
            <a:ext cx="7372350" cy="262890"/>
          </a:xfrm>
          <a:prstGeom prst="rect">
            <a:avLst/>
          </a:prstGeom>
        </p:spPr>
        <p:txBody>
          <a:bodyPr vert="horz" wrap="square" lIns="0" tIns="13335" rIns="0" bIns="0" rtlCol="0">
            <a:spAutoFit/>
          </a:bodyPr>
          <a:lstStyle/>
          <a:p>
            <a:pPr marL="12700">
              <a:spcBef>
                <a:spcPts val="105"/>
              </a:spcBef>
              <a:defRPr/>
            </a:pPr>
            <a:r>
              <a:rPr sz="1550" dirty="0">
                <a:solidFill>
                  <a:prstClr val="black"/>
                </a:solidFill>
                <a:latin typeface="Times New Roman"/>
                <a:cs typeface="Times New Roman"/>
              </a:rPr>
              <a:t>-</a:t>
            </a:r>
            <a:r>
              <a:rPr sz="1550" spc="240" dirty="0">
                <a:solidFill>
                  <a:prstClr val="black"/>
                </a:solidFill>
                <a:latin typeface="Times New Roman"/>
                <a:cs typeface="Times New Roman"/>
              </a:rPr>
              <a:t> </a:t>
            </a:r>
            <a:r>
              <a:rPr sz="1550" dirty="0">
                <a:solidFill>
                  <a:prstClr val="black"/>
                </a:solidFill>
                <a:latin typeface="Times New Roman"/>
                <a:cs typeface="Times New Roman"/>
              </a:rPr>
              <a:t>цены</a:t>
            </a:r>
            <a:r>
              <a:rPr sz="1550" spc="240" dirty="0">
                <a:solidFill>
                  <a:prstClr val="black"/>
                </a:solidFill>
                <a:latin typeface="Times New Roman"/>
                <a:cs typeface="Times New Roman"/>
              </a:rPr>
              <a:t> </a:t>
            </a:r>
            <a:r>
              <a:rPr sz="1550" dirty="0">
                <a:solidFill>
                  <a:prstClr val="black"/>
                </a:solidFill>
                <a:latin typeface="Times New Roman"/>
                <a:cs typeface="Times New Roman"/>
              </a:rPr>
              <a:t>за</a:t>
            </a:r>
            <a:r>
              <a:rPr sz="1550" spc="250" dirty="0">
                <a:solidFill>
                  <a:prstClr val="black"/>
                </a:solidFill>
                <a:latin typeface="Times New Roman"/>
                <a:cs typeface="Times New Roman"/>
              </a:rPr>
              <a:t> </a:t>
            </a:r>
            <a:r>
              <a:rPr sz="1550" dirty="0">
                <a:solidFill>
                  <a:prstClr val="black"/>
                </a:solidFill>
                <a:latin typeface="Times New Roman"/>
                <a:cs typeface="Times New Roman"/>
              </a:rPr>
              <a:t>единицу</a:t>
            </a:r>
            <a:r>
              <a:rPr sz="1550" spc="190" dirty="0">
                <a:solidFill>
                  <a:prstClr val="black"/>
                </a:solidFill>
                <a:latin typeface="Times New Roman"/>
                <a:cs typeface="Times New Roman"/>
              </a:rPr>
              <a:t> </a:t>
            </a:r>
            <a:r>
              <a:rPr sz="1550" dirty="0">
                <a:solidFill>
                  <a:prstClr val="black"/>
                </a:solidFill>
                <a:latin typeface="Times New Roman"/>
                <a:cs typeface="Times New Roman"/>
              </a:rPr>
              <a:t>лекарственного</a:t>
            </a:r>
            <a:r>
              <a:rPr sz="1550" spc="240" dirty="0">
                <a:solidFill>
                  <a:prstClr val="black"/>
                </a:solidFill>
                <a:latin typeface="Times New Roman"/>
                <a:cs typeface="Times New Roman"/>
              </a:rPr>
              <a:t> </a:t>
            </a:r>
            <a:r>
              <a:rPr sz="1550" dirty="0">
                <a:solidFill>
                  <a:prstClr val="black"/>
                </a:solidFill>
                <a:latin typeface="Times New Roman"/>
                <a:cs typeface="Times New Roman"/>
              </a:rPr>
              <a:t>препарата</a:t>
            </a:r>
            <a:r>
              <a:rPr sz="1550" spc="235" dirty="0">
                <a:solidFill>
                  <a:prstClr val="black"/>
                </a:solidFill>
                <a:latin typeface="Times New Roman"/>
                <a:cs typeface="Times New Roman"/>
              </a:rPr>
              <a:t> </a:t>
            </a:r>
            <a:r>
              <a:rPr sz="1550" dirty="0">
                <a:solidFill>
                  <a:prstClr val="black"/>
                </a:solidFill>
                <a:latin typeface="Times New Roman"/>
                <a:cs typeface="Times New Roman"/>
              </a:rPr>
              <a:t>по</a:t>
            </a:r>
            <a:r>
              <a:rPr sz="1550" spc="240" dirty="0">
                <a:solidFill>
                  <a:prstClr val="black"/>
                </a:solidFill>
                <a:latin typeface="Times New Roman"/>
                <a:cs typeface="Times New Roman"/>
              </a:rPr>
              <a:t> </a:t>
            </a:r>
            <a:r>
              <a:rPr sz="1550" dirty="0">
                <a:solidFill>
                  <a:prstClr val="black"/>
                </a:solidFill>
                <a:latin typeface="Times New Roman"/>
                <a:cs typeface="Times New Roman"/>
              </a:rPr>
              <a:t>данным</a:t>
            </a:r>
            <a:r>
              <a:rPr sz="1550" spc="235" dirty="0">
                <a:solidFill>
                  <a:prstClr val="black"/>
                </a:solidFill>
                <a:latin typeface="Times New Roman"/>
                <a:cs typeface="Times New Roman"/>
              </a:rPr>
              <a:t> </a:t>
            </a:r>
            <a:r>
              <a:rPr sz="1550" dirty="0">
                <a:solidFill>
                  <a:prstClr val="black"/>
                </a:solidFill>
                <a:latin typeface="Times New Roman"/>
                <a:cs typeface="Times New Roman"/>
              </a:rPr>
              <a:t>контрактов</a:t>
            </a:r>
            <a:r>
              <a:rPr sz="1550" spc="240" dirty="0">
                <a:solidFill>
                  <a:prstClr val="black"/>
                </a:solidFill>
                <a:latin typeface="Times New Roman"/>
                <a:cs typeface="Times New Roman"/>
              </a:rPr>
              <a:t> </a:t>
            </a:r>
            <a:r>
              <a:rPr sz="1550" dirty="0">
                <a:solidFill>
                  <a:prstClr val="black"/>
                </a:solidFill>
                <a:latin typeface="Times New Roman"/>
                <a:cs typeface="Times New Roman"/>
              </a:rPr>
              <a:t>за</a:t>
            </a:r>
            <a:r>
              <a:rPr sz="1550" spc="235" dirty="0">
                <a:solidFill>
                  <a:prstClr val="black"/>
                </a:solidFill>
                <a:latin typeface="Times New Roman"/>
                <a:cs typeface="Times New Roman"/>
              </a:rPr>
              <a:t> </a:t>
            </a:r>
            <a:r>
              <a:rPr sz="1550" dirty="0">
                <a:solidFill>
                  <a:prstClr val="black"/>
                </a:solidFill>
                <a:latin typeface="Times New Roman"/>
                <a:cs typeface="Times New Roman"/>
              </a:rPr>
              <a:t>12</a:t>
            </a:r>
            <a:r>
              <a:rPr sz="1550" spc="254" dirty="0">
                <a:solidFill>
                  <a:prstClr val="black"/>
                </a:solidFill>
                <a:latin typeface="Times New Roman"/>
                <a:cs typeface="Times New Roman"/>
              </a:rPr>
              <a:t> </a:t>
            </a:r>
            <a:r>
              <a:rPr sz="1550" dirty="0">
                <a:solidFill>
                  <a:prstClr val="black"/>
                </a:solidFill>
                <a:latin typeface="Times New Roman"/>
                <a:cs typeface="Times New Roman"/>
              </a:rPr>
              <a:t>месяцев,</a:t>
            </a:r>
            <a:endParaRPr sz="1550">
              <a:solidFill>
                <a:prstClr val="black"/>
              </a:solidFill>
              <a:latin typeface="Times New Roman"/>
              <a:cs typeface="Times New Roman"/>
            </a:endParaRPr>
          </a:p>
        </p:txBody>
      </p:sp>
      <p:sp>
        <p:nvSpPr>
          <p:cNvPr id="14" name="object 14"/>
          <p:cNvSpPr txBox="1"/>
          <p:nvPr/>
        </p:nvSpPr>
        <p:spPr>
          <a:xfrm>
            <a:off x="284187" y="4866833"/>
            <a:ext cx="8543290" cy="489584"/>
          </a:xfrm>
          <a:prstGeom prst="rect">
            <a:avLst/>
          </a:prstGeom>
        </p:spPr>
        <p:txBody>
          <a:bodyPr vert="horz" wrap="square" lIns="0" tIns="27940" rIns="0" bIns="0" rtlCol="0">
            <a:spAutoFit/>
          </a:bodyPr>
          <a:lstStyle/>
          <a:p>
            <a:pPr marL="12700" marR="5080">
              <a:lnSpc>
                <a:spcPts val="1789"/>
              </a:lnSpc>
              <a:spcBef>
                <a:spcPts val="220"/>
              </a:spcBef>
              <a:defRPr/>
            </a:pPr>
            <a:r>
              <a:rPr sz="1550" dirty="0">
                <a:solidFill>
                  <a:prstClr val="black"/>
                </a:solidFill>
                <a:latin typeface="Times New Roman"/>
                <a:cs typeface="Times New Roman"/>
              </a:rPr>
              <a:t>предшествующих месяцу расчета, из единой информационной системы в сфере закупок, без </a:t>
            </a:r>
            <a:r>
              <a:rPr sz="1550" spc="-5" dirty="0">
                <a:solidFill>
                  <a:prstClr val="black"/>
                </a:solidFill>
                <a:latin typeface="Times New Roman"/>
                <a:cs typeface="Times New Roman"/>
              </a:rPr>
              <a:t>учета  </a:t>
            </a:r>
            <a:r>
              <a:rPr sz="1550" dirty="0">
                <a:solidFill>
                  <a:prstClr val="black"/>
                </a:solidFill>
                <a:latin typeface="Times New Roman"/>
                <a:cs typeface="Times New Roman"/>
              </a:rPr>
              <a:t>НДС и оптовой</a:t>
            </a:r>
            <a:r>
              <a:rPr sz="1550" spc="-10" dirty="0">
                <a:solidFill>
                  <a:prstClr val="black"/>
                </a:solidFill>
                <a:latin typeface="Times New Roman"/>
                <a:cs typeface="Times New Roman"/>
              </a:rPr>
              <a:t> </a:t>
            </a:r>
            <a:r>
              <a:rPr sz="1550" dirty="0">
                <a:solidFill>
                  <a:prstClr val="black"/>
                </a:solidFill>
                <a:latin typeface="Times New Roman"/>
                <a:cs typeface="Times New Roman"/>
              </a:rPr>
              <a:t>надбавки;</a:t>
            </a:r>
            <a:endParaRPr sz="1550">
              <a:solidFill>
                <a:prstClr val="black"/>
              </a:solidFill>
              <a:latin typeface="Times New Roman"/>
              <a:cs typeface="Times New Roman"/>
            </a:endParaRPr>
          </a:p>
        </p:txBody>
      </p:sp>
      <p:sp>
        <p:nvSpPr>
          <p:cNvPr id="15" name="object 15"/>
          <p:cNvSpPr txBox="1"/>
          <p:nvPr/>
        </p:nvSpPr>
        <p:spPr>
          <a:xfrm>
            <a:off x="895793" y="5334258"/>
            <a:ext cx="215265" cy="305435"/>
          </a:xfrm>
          <a:prstGeom prst="rect">
            <a:avLst/>
          </a:prstGeom>
        </p:spPr>
        <p:txBody>
          <a:bodyPr vert="horz" wrap="square" lIns="0" tIns="17145" rIns="0" bIns="0" rtlCol="0">
            <a:spAutoFit/>
          </a:bodyPr>
          <a:lstStyle/>
          <a:p>
            <a:pPr marL="12700">
              <a:spcBef>
                <a:spcPts val="135"/>
              </a:spcBef>
              <a:defRPr/>
            </a:pPr>
            <a:r>
              <a:rPr i="1" spc="40" dirty="0">
                <a:solidFill>
                  <a:prstClr val="black"/>
                </a:solidFill>
                <a:latin typeface="Times New Roman"/>
                <a:cs typeface="Times New Roman"/>
              </a:rPr>
              <a:t>V</a:t>
            </a:r>
            <a:r>
              <a:rPr sz="1875" i="1" spc="-7" baseline="-20000" dirty="0">
                <a:solidFill>
                  <a:prstClr val="black"/>
                </a:solidFill>
                <a:latin typeface="Times New Roman"/>
                <a:cs typeface="Times New Roman"/>
              </a:rPr>
              <a:t>i</a:t>
            </a:r>
            <a:endParaRPr sz="1875" baseline="-20000">
              <a:solidFill>
                <a:prstClr val="black"/>
              </a:solidFill>
              <a:latin typeface="Times New Roman"/>
              <a:cs typeface="Times New Roman"/>
            </a:endParaRPr>
          </a:p>
        </p:txBody>
      </p:sp>
      <p:sp>
        <p:nvSpPr>
          <p:cNvPr id="16" name="object 16"/>
          <p:cNvSpPr txBox="1"/>
          <p:nvPr/>
        </p:nvSpPr>
        <p:spPr>
          <a:xfrm>
            <a:off x="1262099" y="5486826"/>
            <a:ext cx="7567930" cy="262890"/>
          </a:xfrm>
          <a:prstGeom prst="rect">
            <a:avLst/>
          </a:prstGeom>
        </p:spPr>
        <p:txBody>
          <a:bodyPr vert="horz" wrap="square" lIns="0" tIns="13335" rIns="0" bIns="0" rtlCol="0">
            <a:spAutoFit/>
          </a:bodyPr>
          <a:lstStyle/>
          <a:p>
            <a:pPr marL="12700">
              <a:spcBef>
                <a:spcPts val="105"/>
              </a:spcBef>
              <a:defRPr/>
            </a:pPr>
            <a:r>
              <a:rPr sz="1550" dirty="0">
                <a:solidFill>
                  <a:prstClr val="black"/>
                </a:solidFill>
                <a:latin typeface="Times New Roman"/>
                <a:cs typeface="Times New Roman"/>
              </a:rPr>
              <a:t>-</a:t>
            </a:r>
            <a:r>
              <a:rPr sz="1550" spc="165" dirty="0">
                <a:solidFill>
                  <a:prstClr val="black"/>
                </a:solidFill>
                <a:latin typeface="Times New Roman"/>
                <a:cs typeface="Times New Roman"/>
              </a:rPr>
              <a:t> </a:t>
            </a:r>
            <a:r>
              <a:rPr sz="1550" dirty="0">
                <a:solidFill>
                  <a:prstClr val="black"/>
                </a:solidFill>
                <a:latin typeface="Times New Roman"/>
                <a:cs typeface="Times New Roman"/>
              </a:rPr>
              <a:t>объем</a:t>
            </a:r>
            <a:r>
              <a:rPr sz="1550" spc="175" dirty="0">
                <a:solidFill>
                  <a:prstClr val="black"/>
                </a:solidFill>
                <a:latin typeface="Times New Roman"/>
                <a:cs typeface="Times New Roman"/>
              </a:rPr>
              <a:t> </a:t>
            </a:r>
            <a:r>
              <a:rPr sz="1550" dirty="0">
                <a:solidFill>
                  <a:prstClr val="black"/>
                </a:solidFill>
                <a:latin typeface="Times New Roman"/>
                <a:cs typeface="Times New Roman"/>
              </a:rPr>
              <a:t>поставки</a:t>
            </a:r>
            <a:r>
              <a:rPr sz="1550" spc="180" dirty="0">
                <a:solidFill>
                  <a:prstClr val="black"/>
                </a:solidFill>
                <a:latin typeface="Times New Roman"/>
                <a:cs typeface="Times New Roman"/>
              </a:rPr>
              <a:t> </a:t>
            </a:r>
            <a:r>
              <a:rPr sz="1550" dirty="0">
                <a:solidFill>
                  <a:prstClr val="black"/>
                </a:solidFill>
                <a:latin typeface="Times New Roman"/>
                <a:cs typeface="Times New Roman"/>
              </a:rPr>
              <a:t>лекарственного</a:t>
            </a:r>
            <a:r>
              <a:rPr sz="1550" spc="175" dirty="0">
                <a:solidFill>
                  <a:prstClr val="black"/>
                </a:solidFill>
                <a:latin typeface="Times New Roman"/>
                <a:cs typeface="Times New Roman"/>
              </a:rPr>
              <a:t> </a:t>
            </a:r>
            <a:r>
              <a:rPr sz="1550" dirty="0">
                <a:solidFill>
                  <a:prstClr val="black"/>
                </a:solidFill>
                <a:latin typeface="Times New Roman"/>
                <a:cs typeface="Times New Roman"/>
              </a:rPr>
              <a:t>препарата</a:t>
            </a:r>
            <a:r>
              <a:rPr sz="1550" spc="165" dirty="0">
                <a:solidFill>
                  <a:prstClr val="black"/>
                </a:solidFill>
                <a:latin typeface="Times New Roman"/>
                <a:cs typeface="Times New Roman"/>
              </a:rPr>
              <a:t> </a:t>
            </a:r>
            <a:r>
              <a:rPr sz="1550" dirty="0">
                <a:solidFill>
                  <a:prstClr val="black"/>
                </a:solidFill>
                <a:latin typeface="Times New Roman"/>
                <a:cs typeface="Times New Roman"/>
              </a:rPr>
              <a:t>для</a:t>
            </a:r>
            <a:r>
              <a:rPr sz="1550" spc="175" dirty="0">
                <a:solidFill>
                  <a:prstClr val="black"/>
                </a:solidFill>
                <a:latin typeface="Times New Roman"/>
                <a:cs typeface="Times New Roman"/>
              </a:rPr>
              <a:t> </a:t>
            </a:r>
            <a:r>
              <a:rPr sz="1550" dirty="0">
                <a:solidFill>
                  <a:prstClr val="black"/>
                </a:solidFill>
                <a:latin typeface="Times New Roman"/>
                <a:cs typeface="Times New Roman"/>
              </a:rPr>
              <a:t>отдельной</a:t>
            </a:r>
            <a:r>
              <a:rPr sz="1550" spc="175" dirty="0">
                <a:solidFill>
                  <a:prstClr val="black"/>
                </a:solidFill>
                <a:latin typeface="Times New Roman"/>
                <a:cs typeface="Times New Roman"/>
              </a:rPr>
              <a:t> </a:t>
            </a:r>
            <a:r>
              <a:rPr sz="1550" dirty="0">
                <a:solidFill>
                  <a:prstClr val="black"/>
                </a:solidFill>
                <a:latin typeface="Times New Roman"/>
                <a:cs typeface="Times New Roman"/>
              </a:rPr>
              <a:t>группы</a:t>
            </a:r>
            <a:r>
              <a:rPr sz="1550" spc="165" dirty="0">
                <a:solidFill>
                  <a:prstClr val="black"/>
                </a:solidFill>
                <a:latin typeface="Times New Roman"/>
                <a:cs typeface="Times New Roman"/>
              </a:rPr>
              <a:t> </a:t>
            </a:r>
            <a:r>
              <a:rPr sz="1550" dirty="0">
                <a:solidFill>
                  <a:prstClr val="black"/>
                </a:solidFill>
                <a:latin typeface="Times New Roman"/>
                <a:cs typeface="Times New Roman"/>
              </a:rPr>
              <a:t>лекарственных</a:t>
            </a:r>
            <a:endParaRPr sz="1550">
              <a:solidFill>
                <a:prstClr val="black"/>
              </a:solidFill>
              <a:latin typeface="Times New Roman"/>
              <a:cs typeface="Times New Roman"/>
            </a:endParaRPr>
          </a:p>
        </p:txBody>
      </p:sp>
      <p:sp>
        <p:nvSpPr>
          <p:cNvPr id="17" name="object 17"/>
          <p:cNvSpPr txBox="1"/>
          <p:nvPr/>
        </p:nvSpPr>
        <p:spPr>
          <a:xfrm>
            <a:off x="284187" y="5713893"/>
            <a:ext cx="1036319" cy="262890"/>
          </a:xfrm>
          <a:prstGeom prst="rect">
            <a:avLst/>
          </a:prstGeom>
        </p:spPr>
        <p:txBody>
          <a:bodyPr vert="horz" wrap="square" lIns="0" tIns="13335" rIns="0" bIns="0" rtlCol="0">
            <a:spAutoFit/>
          </a:bodyPr>
          <a:lstStyle/>
          <a:p>
            <a:pPr marL="12700">
              <a:spcBef>
                <a:spcPts val="105"/>
              </a:spcBef>
              <a:defRPr/>
            </a:pPr>
            <a:r>
              <a:rPr sz="1550" dirty="0">
                <a:solidFill>
                  <a:prstClr val="black"/>
                </a:solidFill>
                <a:latin typeface="Times New Roman"/>
                <a:cs typeface="Times New Roman"/>
              </a:rPr>
              <a:t>препаратов;</a:t>
            </a:r>
            <a:endParaRPr sz="1550">
              <a:solidFill>
                <a:prstClr val="black"/>
              </a:solidFill>
              <a:latin typeface="Times New Roman"/>
              <a:cs typeface="Times New Roman"/>
            </a:endParaRPr>
          </a:p>
        </p:txBody>
      </p:sp>
      <p:sp>
        <p:nvSpPr>
          <p:cNvPr id="18" name="object 18"/>
          <p:cNvSpPr txBox="1"/>
          <p:nvPr/>
        </p:nvSpPr>
        <p:spPr>
          <a:xfrm>
            <a:off x="1291901" y="6106819"/>
            <a:ext cx="7541259" cy="262890"/>
          </a:xfrm>
          <a:prstGeom prst="rect">
            <a:avLst/>
          </a:prstGeom>
        </p:spPr>
        <p:txBody>
          <a:bodyPr vert="horz" wrap="square" lIns="0" tIns="13335" rIns="0" bIns="0" rtlCol="0">
            <a:spAutoFit/>
          </a:bodyPr>
          <a:lstStyle/>
          <a:p>
            <a:pPr marL="12700">
              <a:spcBef>
                <a:spcPts val="105"/>
              </a:spcBef>
              <a:tabLst>
                <a:tab pos="212725" algn="l"/>
                <a:tab pos="736600" algn="l"/>
                <a:tab pos="1618615" algn="l"/>
                <a:tab pos="3072130" algn="l"/>
                <a:tab pos="4056379" algn="l"/>
                <a:tab pos="4483735" algn="l"/>
                <a:tab pos="5494655" algn="l"/>
                <a:tab pos="6254750" algn="l"/>
              </a:tabLst>
              <a:defRPr/>
            </a:pPr>
            <a:r>
              <a:rPr sz="1550" dirty="0">
                <a:solidFill>
                  <a:prstClr val="black"/>
                </a:solidFill>
                <a:latin typeface="Times New Roman"/>
                <a:cs typeface="Times New Roman"/>
              </a:rPr>
              <a:t>-	цена	единицы	лекарственного	препарата	для	отдельной	группы	лекарственных</a:t>
            </a:r>
            <a:endParaRPr sz="1550">
              <a:solidFill>
                <a:prstClr val="black"/>
              </a:solidFill>
              <a:latin typeface="Times New Roman"/>
              <a:cs typeface="Times New Roman"/>
            </a:endParaRPr>
          </a:p>
        </p:txBody>
      </p:sp>
      <p:sp>
        <p:nvSpPr>
          <p:cNvPr id="19" name="object 19"/>
          <p:cNvSpPr txBox="1"/>
          <p:nvPr/>
        </p:nvSpPr>
        <p:spPr>
          <a:xfrm>
            <a:off x="284187" y="5839348"/>
            <a:ext cx="1030605" cy="755015"/>
          </a:xfrm>
          <a:prstGeom prst="rect">
            <a:avLst/>
          </a:prstGeom>
        </p:spPr>
        <p:txBody>
          <a:bodyPr vert="horz" wrap="square" lIns="0" tIns="132080" rIns="0" bIns="0" rtlCol="0">
            <a:spAutoFit/>
          </a:bodyPr>
          <a:lstStyle/>
          <a:p>
            <a:pPr marL="624205">
              <a:spcBef>
                <a:spcPts val="1040"/>
              </a:spcBef>
              <a:defRPr/>
            </a:pPr>
            <a:r>
              <a:rPr spc="-25" dirty="0">
                <a:solidFill>
                  <a:prstClr val="black"/>
                </a:solidFill>
                <a:latin typeface="Times New Roman"/>
                <a:cs typeface="Times New Roman"/>
              </a:rPr>
              <a:t>Ц</a:t>
            </a:r>
            <a:r>
              <a:rPr sz="1875" i="1" spc="-37" baseline="-20000" dirty="0">
                <a:solidFill>
                  <a:prstClr val="black"/>
                </a:solidFill>
                <a:latin typeface="Times New Roman"/>
                <a:cs typeface="Times New Roman"/>
              </a:rPr>
              <a:t>i</a:t>
            </a:r>
            <a:endParaRPr sz="1875" baseline="-20000">
              <a:solidFill>
                <a:prstClr val="black"/>
              </a:solidFill>
              <a:latin typeface="Times New Roman"/>
              <a:cs typeface="Times New Roman"/>
            </a:endParaRPr>
          </a:p>
          <a:p>
            <a:pPr marL="12700">
              <a:spcBef>
                <a:spcPts val="780"/>
              </a:spcBef>
              <a:defRPr/>
            </a:pPr>
            <a:r>
              <a:rPr sz="1550" dirty="0">
                <a:solidFill>
                  <a:prstClr val="black"/>
                </a:solidFill>
                <a:latin typeface="Times New Roman"/>
                <a:cs typeface="Times New Roman"/>
              </a:rPr>
              <a:t>препаратов.</a:t>
            </a:r>
            <a:endParaRPr sz="1550">
              <a:solidFill>
                <a:prstClr val="black"/>
              </a:solidFill>
              <a:latin typeface="Times New Roman"/>
              <a:cs typeface="Times New Roman"/>
            </a:endParaRPr>
          </a:p>
        </p:txBody>
      </p:sp>
    </p:spTree>
    <p:extLst>
      <p:ext uri="{BB962C8B-B14F-4D97-AF65-F5344CB8AC3E}">
        <p14:creationId xmlns:p14="http://schemas.microsoft.com/office/powerpoint/2010/main" val="96079060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2346" y="109220"/>
            <a:ext cx="8565515"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C00000"/>
                </a:solidFill>
                <a:latin typeface="Arial"/>
                <a:cs typeface="Arial"/>
              </a:rPr>
              <a:t>Приказ </a:t>
            </a:r>
            <a:r>
              <a:rPr sz="2000" spc="-10" dirty="0">
                <a:solidFill>
                  <a:srgbClr val="C00000"/>
                </a:solidFill>
                <a:latin typeface="Arial"/>
                <a:cs typeface="Arial"/>
              </a:rPr>
              <a:t>Министерства здравоохранения </a:t>
            </a:r>
            <a:r>
              <a:rPr sz="2000" spc="-15" dirty="0">
                <a:solidFill>
                  <a:srgbClr val="C00000"/>
                </a:solidFill>
                <a:latin typeface="Arial"/>
                <a:cs typeface="Arial"/>
              </a:rPr>
              <a:t>РФ </a:t>
            </a:r>
            <a:r>
              <a:rPr sz="2000" spc="-25" dirty="0">
                <a:solidFill>
                  <a:srgbClr val="C00000"/>
                </a:solidFill>
                <a:latin typeface="Arial"/>
                <a:cs typeface="Arial"/>
              </a:rPr>
              <a:t>от </a:t>
            </a:r>
            <a:r>
              <a:rPr sz="2000" spc="-5" dirty="0">
                <a:solidFill>
                  <a:srgbClr val="C00000"/>
                </a:solidFill>
                <a:latin typeface="Arial"/>
                <a:cs typeface="Arial"/>
              </a:rPr>
              <a:t>26 октября 2017 </a:t>
            </a:r>
            <a:r>
              <a:rPr sz="2000" spc="-120" dirty="0">
                <a:solidFill>
                  <a:srgbClr val="C00000"/>
                </a:solidFill>
                <a:latin typeface="Arial"/>
                <a:cs typeface="Arial"/>
              </a:rPr>
              <a:t>г. </a:t>
            </a:r>
            <a:r>
              <a:rPr sz="2000" dirty="0">
                <a:solidFill>
                  <a:srgbClr val="C00000"/>
                </a:solidFill>
                <a:latin typeface="Arial"/>
                <a:cs typeface="Arial"/>
              </a:rPr>
              <a:t>N</a:t>
            </a:r>
            <a:r>
              <a:rPr sz="2000" spc="100" dirty="0">
                <a:solidFill>
                  <a:srgbClr val="C00000"/>
                </a:solidFill>
                <a:latin typeface="Arial"/>
                <a:cs typeface="Arial"/>
              </a:rPr>
              <a:t> </a:t>
            </a:r>
            <a:r>
              <a:rPr sz="2000" spc="-5" dirty="0">
                <a:solidFill>
                  <a:srgbClr val="C00000"/>
                </a:solidFill>
                <a:latin typeface="Arial"/>
                <a:cs typeface="Arial"/>
              </a:rPr>
              <a:t>871н</a:t>
            </a:r>
            <a:endParaRPr sz="2000">
              <a:latin typeface="Arial"/>
              <a:cs typeface="Arial"/>
            </a:endParaRPr>
          </a:p>
        </p:txBody>
      </p:sp>
      <p:sp>
        <p:nvSpPr>
          <p:cNvPr id="3" name="object 3"/>
          <p:cNvSpPr txBox="1"/>
          <p:nvPr/>
        </p:nvSpPr>
        <p:spPr>
          <a:xfrm>
            <a:off x="78739" y="617982"/>
            <a:ext cx="8652510" cy="4854575"/>
          </a:xfrm>
          <a:prstGeom prst="rect">
            <a:avLst/>
          </a:prstGeom>
        </p:spPr>
        <p:txBody>
          <a:bodyPr vert="horz" wrap="square" lIns="0" tIns="12700" rIns="0" bIns="0" rtlCol="0">
            <a:spAutoFit/>
          </a:bodyPr>
          <a:lstStyle/>
          <a:p>
            <a:pPr marL="355600" marR="242570" indent="-342900">
              <a:spcBef>
                <a:spcPts val="100"/>
              </a:spcBef>
              <a:buFontTx/>
              <a:buChar char="•"/>
              <a:tabLst>
                <a:tab pos="354965" algn="l"/>
                <a:tab pos="355600" algn="l"/>
              </a:tabLst>
              <a:defRPr/>
            </a:pPr>
            <a:r>
              <a:rPr spc="-5" dirty="0">
                <a:solidFill>
                  <a:prstClr val="black"/>
                </a:solidFill>
                <a:latin typeface="Arial"/>
                <a:cs typeface="Arial"/>
              </a:rPr>
              <a:t>5. </a:t>
            </a:r>
            <a:r>
              <a:rPr dirty="0">
                <a:solidFill>
                  <a:prstClr val="black"/>
                </a:solidFill>
                <a:latin typeface="Arial"/>
                <a:cs typeface="Arial"/>
              </a:rPr>
              <a:t>За </a:t>
            </a:r>
            <a:r>
              <a:rPr spc="-10" dirty="0">
                <a:solidFill>
                  <a:prstClr val="black"/>
                </a:solidFill>
                <a:latin typeface="Arial"/>
                <a:cs typeface="Arial"/>
              </a:rPr>
              <a:t>цену единицы </a:t>
            </a:r>
            <a:r>
              <a:rPr spc="-15" dirty="0">
                <a:solidFill>
                  <a:prstClr val="black"/>
                </a:solidFill>
                <a:latin typeface="Arial"/>
                <a:cs typeface="Arial"/>
              </a:rPr>
              <a:t>планируемого </a:t>
            </a:r>
            <a:r>
              <a:rPr dirty="0">
                <a:solidFill>
                  <a:prstClr val="black"/>
                </a:solidFill>
                <a:latin typeface="Arial"/>
                <a:cs typeface="Arial"/>
              </a:rPr>
              <a:t>к закупке </a:t>
            </a:r>
            <a:r>
              <a:rPr spc="-10" dirty="0">
                <a:solidFill>
                  <a:prstClr val="black"/>
                </a:solidFill>
                <a:latin typeface="Arial"/>
                <a:cs typeface="Arial"/>
              </a:rPr>
              <a:t>лекарственного </a:t>
            </a:r>
            <a:r>
              <a:rPr spc="-15" dirty="0">
                <a:solidFill>
                  <a:prstClr val="black"/>
                </a:solidFill>
                <a:latin typeface="Arial"/>
                <a:cs typeface="Arial"/>
              </a:rPr>
              <a:t>препарата  </a:t>
            </a:r>
            <a:r>
              <a:rPr spc="-5" dirty="0">
                <a:solidFill>
                  <a:prstClr val="black"/>
                </a:solidFill>
                <a:latin typeface="Arial"/>
                <a:cs typeface="Arial"/>
              </a:rPr>
              <a:t>заказчиком </a:t>
            </a:r>
            <a:r>
              <a:rPr spc="-10" dirty="0">
                <a:solidFill>
                  <a:prstClr val="black"/>
                </a:solidFill>
                <a:latin typeface="Arial"/>
                <a:cs typeface="Arial"/>
              </a:rPr>
              <a:t>принимается </a:t>
            </a:r>
            <a:r>
              <a:rPr b="1" spc="-5" dirty="0">
                <a:solidFill>
                  <a:srgbClr val="FF0000"/>
                </a:solidFill>
                <a:latin typeface="Arial"/>
                <a:cs typeface="Arial"/>
              </a:rPr>
              <a:t>минимальное </a:t>
            </a:r>
            <a:r>
              <a:rPr spc="-10" dirty="0">
                <a:solidFill>
                  <a:prstClr val="black"/>
                </a:solidFill>
                <a:latin typeface="Arial"/>
                <a:cs typeface="Arial"/>
              </a:rPr>
              <a:t>значение цены, рассчитанной </a:t>
            </a:r>
            <a:r>
              <a:rPr dirty="0">
                <a:solidFill>
                  <a:prstClr val="black"/>
                </a:solidFill>
                <a:latin typeface="Arial"/>
                <a:cs typeface="Arial"/>
              </a:rPr>
              <a:t>им в  </a:t>
            </a:r>
            <a:r>
              <a:rPr spc="-15" dirty="0">
                <a:solidFill>
                  <a:prstClr val="black"/>
                </a:solidFill>
                <a:latin typeface="Arial"/>
                <a:cs typeface="Arial"/>
              </a:rPr>
              <a:t>соответствии </a:t>
            </a:r>
            <a:r>
              <a:rPr dirty="0">
                <a:solidFill>
                  <a:prstClr val="black"/>
                </a:solidFill>
                <a:latin typeface="Arial"/>
                <a:cs typeface="Arial"/>
              </a:rPr>
              <a:t>с </a:t>
            </a:r>
            <a:r>
              <a:rPr spc="-5" dirty="0">
                <a:solidFill>
                  <a:prstClr val="black"/>
                </a:solidFill>
                <a:latin typeface="Arial"/>
                <a:cs typeface="Arial"/>
              </a:rPr>
              <a:t>пунктом </a:t>
            </a:r>
            <a:r>
              <a:rPr dirty="0">
                <a:solidFill>
                  <a:prstClr val="black"/>
                </a:solidFill>
                <a:latin typeface="Arial"/>
                <a:cs typeface="Arial"/>
              </a:rPr>
              <a:t>3 </a:t>
            </a:r>
            <a:r>
              <a:rPr spc="-15" dirty="0">
                <a:solidFill>
                  <a:prstClr val="black"/>
                </a:solidFill>
                <a:latin typeface="Arial"/>
                <a:cs typeface="Arial"/>
              </a:rPr>
              <a:t>настоящего</a:t>
            </a:r>
            <a:r>
              <a:rPr spc="40" dirty="0">
                <a:solidFill>
                  <a:prstClr val="black"/>
                </a:solidFill>
                <a:latin typeface="Arial"/>
                <a:cs typeface="Arial"/>
              </a:rPr>
              <a:t> </a:t>
            </a:r>
            <a:r>
              <a:rPr spc="-5" dirty="0">
                <a:solidFill>
                  <a:prstClr val="black"/>
                </a:solidFill>
                <a:latin typeface="Arial"/>
                <a:cs typeface="Arial"/>
              </a:rPr>
              <a:t>Порядка.</a:t>
            </a:r>
            <a:endParaRPr dirty="0">
              <a:solidFill>
                <a:prstClr val="black"/>
              </a:solidFill>
              <a:latin typeface="Arial"/>
              <a:cs typeface="Arial"/>
            </a:endParaRPr>
          </a:p>
          <a:p>
            <a:pPr marL="355600" marR="5080" indent="-342900">
              <a:spcBef>
                <a:spcPts val="430"/>
              </a:spcBef>
              <a:buFontTx/>
              <a:buChar char="•"/>
              <a:tabLst>
                <a:tab pos="354965" algn="l"/>
                <a:tab pos="355600" algn="l"/>
              </a:tabLst>
              <a:defRPr/>
            </a:pPr>
            <a:r>
              <a:rPr spc="-5" dirty="0">
                <a:solidFill>
                  <a:prstClr val="black"/>
                </a:solidFill>
                <a:latin typeface="Arial"/>
                <a:cs typeface="Arial"/>
              </a:rPr>
              <a:t>6. </a:t>
            </a:r>
            <a:r>
              <a:rPr dirty="0">
                <a:solidFill>
                  <a:prstClr val="black"/>
                </a:solidFill>
                <a:latin typeface="Arial"/>
                <a:cs typeface="Arial"/>
              </a:rPr>
              <a:t>В </a:t>
            </a:r>
            <a:r>
              <a:rPr spc="-10" dirty="0">
                <a:solidFill>
                  <a:prstClr val="black"/>
                </a:solidFill>
                <a:latin typeface="Arial"/>
                <a:cs typeface="Arial"/>
              </a:rPr>
              <a:t>случае </a:t>
            </a:r>
            <a:r>
              <a:rPr spc="-5" dirty="0">
                <a:solidFill>
                  <a:prstClr val="black"/>
                </a:solidFill>
                <a:latin typeface="Arial"/>
                <a:cs typeface="Arial"/>
              </a:rPr>
              <a:t>если на участие </a:t>
            </a:r>
            <a:r>
              <a:rPr dirty="0">
                <a:solidFill>
                  <a:prstClr val="black"/>
                </a:solidFill>
                <a:latin typeface="Arial"/>
                <a:cs typeface="Arial"/>
              </a:rPr>
              <a:t>в </a:t>
            </a:r>
            <a:r>
              <a:rPr spc="-5" dirty="0">
                <a:solidFill>
                  <a:prstClr val="black"/>
                </a:solidFill>
                <a:latin typeface="Arial"/>
                <a:cs typeface="Arial"/>
              </a:rPr>
              <a:t>закупке не </a:t>
            </a:r>
            <a:r>
              <a:rPr spc="-10" dirty="0">
                <a:solidFill>
                  <a:prstClr val="black"/>
                </a:solidFill>
                <a:latin typeface="Arial"/>
                <a:cs typeface="Arial"/>
              </a:rPr>
              <a:t>подано </a:t>
            </a:r>
            <a:r>
              <a:rPr spc="-5" dirty="0">
                <a:solidFill>
                  <a:prstClr val="black"/>
                </a:solidFill>
                <a:latin typeface="Arial"/>
                <a:cs typeface="Arial"/>
              </a:rPr>
              <a:t>ни </a:t>
            </a:r>
            <a:r>
              <a:rPr spc="-15" dirty="0">
                <a:solidFill>
                  <a:prstClr val="black"/>
                </a:solidFill>
                <a:latin typeface="Arial"/>
                <a:cs typeface="Arial"/>
              </a:rPr>
              <a:t>одной </a:t>
            </a:r>
            <a:r>
              <a:rPr spc="-5" dirty="0">
                <a:solidFill>
                  <a:prstClr val="black"/>
                </a:solidFill>
                <a:latin typeface="Arial"/>
                <a:cs typeface="Arial"/>
              </a:rPr>
              <a:t>заявки по НМЦК </a:t>
            </a:r>
            <a:r>
              <a:rPr dirty="0">
                <a:solidFill>
                  <a:prstClr val="black"/>
                </a:solidFill>
                <a:latin typeface="Arial"/>
                <a:cs typeface="Arial"/>
              </a:rPr>
              <a:t>с  </a:t>
            </a:r>
            <a:r>
              <a:rPr spc="-10" dirty="0">
                <a:solidFill>
                  <a:prstClr val="black"/>
                </a:solidFill>
                <a:latin typeface="Arial"/>
                <a:cs typeface="Arial"/>
              </a:rPr>
              <a:t>ценой единицы </a:t>
            </a:r>
            <a:r>
              <a:rPr spc="-15" dirty="0">
                <a:solidFill>
                  <a:prstClr val="black"/>
                </a:solidFill>
                <a:latin typeface="Arial"/>
                <a:cs typeface="Arial"/>
              </a:rPr>
              <a:t>планируемого </a:t>
            </a:r>
            <a:r>
              <a:rPr dirty="0">
                <a:solidFill>
                  <a:prstClr val="black"/>
                </a:solidFill>
                <a:latin typeface="Arial"/>
                <a:cs typeface="Arial"/>
              </a:rPr>
              <a:t>к закупке </a:t>
            </a:r>
            <a:r>
              <a:rPr spc="-10" dirty="0">
                <a:solidFill>
                  <a:prstClr val="black"/>
                </a:solidFill>
                <a:latin typeface="Arial"/>
                <a:cs typeface="Arial"/>
              </a:rPr>
              <a:t>лекарственного </a:t>
            </a:r>
            <a:r>
              <a:rPr spc="-15" dirty="0">
                <a:solidFill>
                  <a:prstClr val="black"/>
                </a:solidFill>
                <a:latin typeface="Arial"/>
                <a:cs typeface="Arial"/>
              </a:rPr>
              <a:t>препарата,  определенной </a:t>
            </a:r>
            <a:r>
              <a:rPr dirty="0">
                <a:solidFill>
                  <a:prstClr val="black"/>
                </a:solidFill>
                <a:latin typeface="Arial"/>
                <a:cs typeface="Arial"/>
              </a:rPr>
              <a:t>в </a:t>
            </a:r>
            <a:r>
              <a:rPr spc="-15" dirty="0">
                <a:solidFill>
                  <a:prstClr val="black"/>
                </a:solidFill>
                <a:latin typeface="Arial"/>
                <a:cs typeface="Arial"/>
              </a:rPr>
              <a:t>соответствии </a:t>
            </a:r>
            <a:r>
              <a:rPr dirty="0">
                <a:solidFill>
                  <a:prstClr val="black"/>
                </a:solidFill>
                <a:latin typeface="Arial"/>
                <a:cs typeface="Arial"/>
              </a:rPr>
              <a:t>с </a:t>
            </a:r>
            <a:r>
              <a:rPr spc="-10" dirty="0">
                <a:solidFill>
                  <a:prstClr val="black"/>
                </a:solidFill>
                <a:latin typeface="Arial"/>
                <a:cs typeface="Arial"/>
              </a:rPr>
              <a:t>подпунктом </a:t>
            </a:r>
            <a:r>
              <a:rPr spc="-5" dirty="0">
                <a:solidFill>
                  <a:prstClr val="black"/>
                </a:solidFill>
                <a:latin typeface="Arial"/>
                <a:cs typeface="Arial"/>
              </a:rPr>
              <a:t>"а" пункта </a:t>
            </a:r>
            <a:r>
              <a:rPr dirty="0">
                <a:solidFill>
                  <a:prstClr val="black"/>
                </a:solidFill>
                <a:latin typeface="Arial"/>
                <a:cs typeface="Arial"/>
              </a:rPr>
              <a:t>3 </a:t>
            </a:r>
            <a:r>
              <a:rPr spc="-15" dirty="0">
                <a:solidFill>
                  <a:prstClr val="black"/>
                </a:solidFill>
                <a:latin typeface="Arial"/>
                <a:cs typeface="Arial"/>
              </a:rPr>
              <a:t>настоящего </a:t>
            </a:r>
            <a:r>
              <a:rPr dirty="0">
                <a:solidFill>
                  <a:prstClr val="black"/>
                </a:solidFill>
                <a:latin typeface="Arial"/>
                <a:cs typeface="Arial"/>
              </a:rPr>
              <a:t>Порядка  или </a:t>
            </a:r>
            <a:r>
              <a:rPr spc="-10" dirty="0">
                <a:solidFill>
                  <a:prstClr val="black"/>
                </a:solidFill>
                <a:latin typeface="Arial"/>
                <a:cs typeface="Arial"/>
              </a:rPr>
              <a:t>средневзвешенной цены, </a:t>
            </a:r>
            <a:r>
              <a:rPr spc="-5" dirty="0">
                <a:solidFill>
                  <a:prstClr val="black"/>
                </a:solidFill>
                <a:latin typeface="Arial"/>
                <a:cs typeface="Arial"/>
              </a:rPr>
              <a:t>при </a:t>
            </a:r>
            <a:r>
              <a:rPr spc="-15" dirty="0">
                <a:solidFill>
                  <a:prstClr val="black"/>
                </a:solidFill>
                <a:latin typeface="Arial"/>
                <a:cs typeface="Arial"/>
              </a:rPr>
              <a:t>объявлении следующей </a:t>
            </a:r>
            <a:r>
              <a:rPr spc="-5" dirty="0">
                <a:solidFill>
                  <a:prstClr val="black"/>
                </a:solidFill>
                <a:latin typeface="Arial"/>
                <a:cs typeface="Arial"/>
              </a:rPr>
              <a:t>закупки </a:t>
            </a:r>
            <a:r>
              <a:rPr dirty="0">
                <a:solidFill>
                  <a:prstClr val="black"/>
                </a:solidFill>
                <a:latin typeface="Arial"/>
                <a:cs typeface="Arial"/>
              </a:rPr>
              <a:t>в </a:t>
            </a:r>
            <a:r>
              <a:rPr spc="-5" dirty="0">
                <a:solidFill>
                  <a:prstClr val="black"/>
                </a:solidFill>
                <a:latin typeface="Arial"/>
                <a:cs typeface="Arial"/>
              </a:rPr>
              <a:t>качестве  </a:t>
            </a:r>
            <a:r>
              <a:rPr spc="-10" dirty="0">
                <a:solidFill>
                  <a:prstClr val="black"/>
                </a:solidFill>
                <a:latin typeface="Arial"/>
                <a:cs typeface="Arial"/>
              </a:rPr>
              <a:t>цены единицы </a:t>
            </a:r>
            <a:r>
              <a:rPr spc="-15" dirty="0">
                <a:solidFill>
                  <a:prstClr val="black"/>
                </a:solidFill>
                <a:latin typeface="Arial"/>
                <a:cs typeface="Arial"/>
              </a:rPr>
              <a:t>планируемого </a:t>
            </a:r>
            <a:r>
              <a:rPr dirty="0">
                <a:solidFill>
                  <a:prstClr val="black"/>
                </a:solidFill>
                <a:latin typeface="Arial"/>
                <a:cs typeface="Arial"/>
              </a:rPr>
              <a:t>к </a:t>
            </a:r>
            <a:r>
              <a:rPr spc="-5" dirty="0">
                <a:solidFill>
                  <a:prstClr val="black"/>
                </a:solidFill>
                <a:latin typeface="Arial"/>
                <a:cs typeface="Arial"/>
              </a:rPr>
              <a:t>закупке лекарственного</a:t>
            </a:r>
            <a:r>
              <a:rPr spc="85" dirty="0">
                <a:solidFill>
                  <a:prstClr val="black"/>
                </a:solidFill>
                <a:latin typeface="Arial"/>
                <a:cs typeface="Arial"/>
              </a:rPr>
              <a:t> </a:t>
            </a:r>
            <a:r>
              <a:rPr spc="-15" dirty="0">
                <a:solidFill>
                  <a:prstClr val="black"/>
                </a:solidFill>
                <a:latin typeface="Arial"/>
                <a:cs typeface="Arial"/>
              </a:rPr>
              <a:t>препарата</a:t>
            </a:r>
            <a:endParaRPr dirty="0">
              <a:solidFill>
                <a:prstClr val="black"/>
              </a:solidFill>
              <a:latin typeface="Arial"/>
              <a:cs typeface="Arial"/>
            </a:endParaRPr>
          </a:p>
          <a:p>
            <a:pPr marL="355600">
              <a:spcBef>
                <a:spcPts val="5"/>
              </a:spcBef>
              <a:defRPr/>
            </a:pPr>
            <a:r>
              <a:rPr spc="-10" dirty="0">
                <a:solidFill>
                  <a:prstClr val="black"/>
                </a:solidFill>
                <a:latin typeface="Arial"/>
                <a:cs typeface="Arial"/>
              </a:rPr>
              <a:t>принимается референтная</a:t>
            </a:r>
            <a:r>
              <a:rPr spc="35" dirty="0">
                <a:solidFill>
                  <a:prstClr val="black"/>
                </a:solidFill>
                <a:latin typeface="Arial"/>
                <a:cs typeface="Arial"/>
              </a:rPr>
              <a:t> </a:t>
            </a:r>
            <a:r>
              <a:rPr spc="-10" dirty="0">
                <a:solidFill>
                  <a:prstClr val="black"/>
                </a:solidFill>
                <a:latin typeface="Arial"/>
                <a:cs typeface="Arial"/>
              </a:rPr>
              <a:t>цена*(5).</a:t>
            </a:r>
            <a:endParaRPr dirty="0">
              <a:solidFill>
                <a:prstClr val="black"/>
              </a:solidFill>
              <a:latin typeface="Arial"/>
              <a:cs typeface="Arial"/>
            </a:endParaRPr>
          </a:p>
          <a:p>
            <a:pPr>
              <a:spcBef>
                <a:spcPts val="35"/>
              </a:spcBef>
              <a:defRPr/>
            </a:pPr>
            <a:endParaRPr sz="2600" dirty="0">
              <a:solidFill>
                <a:prstClr val="black"/>
              </a:solidFill>
              <a:latin typeface="Times New Roman"/>
              <a:cs typeface="Times New Roman"/>
            </a:endParaRPr>
          </a:p>
          <a:p>
            <a:pPr marL="355600" indent="-342900">
              <a:buFont typeface="Arial"/>
              <a:buChar char="•"/>
              <a:tabLst>
                <a:tab pos="354965" algn="l"/>
                <a:tab pos="355600" algn="l"/>
              </a:tabLst>
              <a:defRPr/>
            </a:pPr>
            <a:r>
              <a:rPr b="1" i="1" spc="-5" dirty="0">
                <a:solidFill>
                  <a:prstClr val="black"/>
                </a:solidFill>
                <a:latin typeface="Arial"/>
                <a:cs typeface="Arial"/>
              </a:rPr>
              <a:t>(5) До </a:t>
            </a:r>
            <a:r>
              <a:rPr b="1" i="1" dirty="0">
                <a:solidFill>
                  <a:prstClr val="black"/>
                </a:solidFill>
                <a:latin typeface="Arial"/>
                <a:cs typeface="Arial"/>
              </a:rPr>
              <a:t>1 </a:t>
            </a:r>
            <a:r>
              <a:rPr b="1" i="1" spc="-10" dirty="0">
                <a:solidFill>
                  <a:prstClr val="black"/>
                </a:solidFill>
                <a:latin typeface="Arial"/>
                <a:cs typeface="Arial"/>
              </a:rPr>
              <a:t>июля </a:t>
            </a:r>
            <a:r>
              <a:rPr b="1" i="1" spc="-5" dirty="0">
                <a:solidFill>
                  <a:prstClr val="black"/>
                </a:solidFill>
                <a:latin typeface="Arial"/>
                <a:cs typeface="Arial"/>
              </a:rPr>
              <a:t>2018 </a:t>
            </a:r>
            <a:r>
              <a:rPr b="1" i="1" spc="-15" dirty="0">
                <a:solidFill>
                  <a:prstClr val="black"/>
                </a:solidFill>
                <a:latin typeface="Arial"/>
                <a:cs typeface="Arial"/>
              </a:rPr>
              <a:t>года </a:t>
            </a:r>
            <a:r>
              <a:rPr b="1" i="1" dirty="0">
                <a:solidFill>
                  <a:prstClr val="black"/>
                </a:solidFill>
                <a:latin typeface="Arial"/>
                <a:cs typeface="Arial"/>
              </a:rPr>
              <a:t>при </a:t>
            </a:r>
            <a:r>
              <a:rPr b="1" i="1" spc="-20" dirty="0">
                <a:solidFill>
                  <a:prstClr val="black"/>
                </a:solidFill>
                <a:latin typeface="Arial"/>
                <a:cs typeface="Arial"/>
              </a:rPr>
              <a:t>объявлении </a:t>
            </a:r>
            <a:r>
              <a:rPr b="1" i="1" spc="-15" dirty="0">
                <a:solidFill>
                  <a:prstClr val="black"/>
                </a:solidFill>
                <a:latin typeface="Arial"/>
                <a:cs typeface="Arial"/>
              </a:rPr>
              <a:t>следующей </a:t>
            </a:r>
            <a:r>
              <a:rPr b="1" i="1" spc="-5" dirty="0">
                <a:solidFill>
                  <a:prstClr val="black"/>
                </a:solidFill>
                <a:latin typeface="Arial"/>
                <a:cs typeface="Arial"/>
              </a:rPr>
              <a:t>закупки</a:t>
            </a:r>
            <a:r>
              <a:rPr b="1" i="1" spc="105" dirty="0">
                <a:solidFill>
                  <a:prstClr val="black"/>
                </a:solidFill>
                <a:latin typeface="Arial"/>
                <a:cs typeface="Arial"/>
              </a:rPr>
              <a:t> </a:t>
            </a:r>
            <a:r>
              <a:rPr b="1" i="1" spc="-20" dirty="0">
                <a:solidFill>
                  <a:prstClr val="black"/>
                </a:solidFill>
                <a:latin typeface="Arial"/>
                <a:cs typeface="Arial"/>
              </a:rPr>
              <a:t>ценой</a:t>
            </a:r>
            <a:endParaRPr dirty="0">
              <a:solidFill>
                <a:prstClr val="black"/>
              </a:solidFill>
              <a:latin typeface="Arial"/>
              <a:cs typeface="Arial"/>
            </a:endParaRPr>
          </a:p>
          <a:p>
            <a:pPr marL="355600">
              <a:defRPr/>
            </a:pPr>
            <a:r>
              <a:rPr b="1" i="1" dirty="0">
                <a:solidFill>
                  <a:prstClr val="black"/>
                </a:solidFill>
                <a:latin typeface="Arial"/>
                <a:cs typeface="Arial"/>
              </a:rPr>
              <a:t>единицы </a:t>
            </a:r>
            <a:r>
              <a:rPr b="1" i="1" spc="-10" dirty="0">
                <a:solidFill>
                  <a:prstClr val="black"/>
                </a:solidFill>
                <a:latin typeface="Arial"/>
                <a:cs typeface="Arial"/>
              </a:rPr>
              <a:t>планируемого </a:t>
            </a:r>
            <a:r>
              <a:rPr b="1" i="1" dirty="0">
                <a:solidFill>
                  <a:prstClr val="black"/>
                </a:solidFill>
                <a:latin typeface="Arial"/>
                <a:cs typeface="Arial"/>
              </a:rPr>
              <a:t>к закупке </a:t>
            </a:r>
            <a:r>
              <a:rPr b="1" i="1" spc="-10" dirty="0">
                <a:solidFill>
                  <a:prstClr val="black"/>
                </a:solidFill>
                <a:latin typeface="Arial"/>
                <a:cs typeface="Arial"/>
              </a:rPr>
              <a:t>лекарственного</a:t>
            </a:r>
            <a:r>
              <a:rPr b="1" i="1" spc="-5" dirty="0">
                <a:solidFill>
                  <a:prstClr val="black"/>
                </a:solidFill>
                <a:latin typeface="Arial"/>
                <a:cs typeface="Arial"/>
              </a:rPr>
              <a:t> препарата</a:t>
            </a:r>
            <a:endParaRPr dirty="0">
              <a:solidFill>
                <a:prstClr val="black"/>
              </a:solidFill>
              <a:latin typeface="Arial"/>
              <a:cs typeface="Arial"/>
            </a:endParaRPr>
          </a:p>
          <a:p>
            <a:pPr marL="355600" marR="326390">
              <a:defRPr/>
            </a:pPr>
            <a:r>
              <a:rPr b="1" i="1" spc="-15" dirty="0">
                <a:solidFill>
                  <a:prstClr val="black"/>
                </a:solidFill>
                <a:latin typeface="Arial"/>
                <a:cs typeface="Arial"/>
              </a:rPr>
              <a:t>считается следующее </a:t>
            </a:r>
            <a:r>
              <a:rPr b="1" i="1" spc="-5" dirty="0">
                <a:solidFill>
                  <a:prstClr val="black"/>
                </a:solidFill>
                <a:latin typeface="Arial"/>
                <a:cs typeface="Arial"/>
              </a:rPr>
              <a:t>минимальное </a:t>
            </a:r>
            <a:r>
              <a:rPr b="1" i="1" spc="-15" dirty="0">
                <a:solidFill>
                  <a:prstClr val="black"/>
                </a:solidFill>
                <a:latin typeface="Arial"/>
                <a:cs typeface="Arial"/>
              </a:rPr>
              <a:t>значение, </a:t>
            </a:r>
            <a:r>
              <a:rPr b="1" i="1" spc="-10" dirty="0">
                <a:solidFill>
                  <a:prstClr val="black"/>
                </a:solidFill>
                <a:latin typeface="Arial"/>
                <a:cs typeface="Arial"/>
              </a:rPr>
              <a:t>рассчитанное </a:t>
            </a:r>
            <a:r>
              <a:rPr b="1" i="1" dirty="0">
                <a:solidFill>
                  <a:prstClr val="black"/>
                </a:solidFill>
                <a:latin typeface="Arial"/>
                <a:cs typeface="Arial"/>
              </a:rPr>
              <a:t>в  </a:t>
            </a:r>
            <a:r>
              <a:rPr b="1" i="1" spc="-10" dirty="0">
                <a:solidFill>
                  <a:prstClr val="black"/>
                </a:solidFill>
                <a:latin typeface="Arial"/>
                <a:cs typeface="Arial"/>
              </a:rPr>
              <a:t>соответствии </a:t>
            </a:r>
            <a:r>
              <a:rPr b="1" i="1" dirty="0">
                <a:solidFill>
                  <a:prstClr val="black"/>
                </a:solidFill>
                <a:latin typeface="Arial"/>
                <a:cs typeface="Arial"/>
              </a:rPr>
              <a:t>с </a:t>
            </a:r>
            <a:r>
              <a:rPr b="1" i="1" spc="-10" dirty="0">
                <a:solidFill>
                  <a:prstClr val="black"/>
                </a:solidFill>
                <a:latin typeface="Arial"/>
                <a:cs typeface="Arial"/>
              </a:rPr>
              <a:t>частями </a:t>
            </a:r>
            <a:r>
              <a:rPr b="1" i="1" dirty="0">
                <a:solidFill>
                  <a:prstClr val="black"/>
                </a:solidFill>
                <a:latin typeface="Arial"/>
                <a:cs typeface="Arial"/>
              </a:rPr>
              <a:t>2-6 </a:t>
            </a:r>
            <a:r>
              <a:rPr b="1" i="1" spc="-10" dirty="0">
                <a:solidFill>
                  <a:prstClr val="black"/>
                </a:solidFill>
                <a:latin typeface="Arial"/>
                <a:cs typeface="Arial"/>
              </a:rPr>
              <a:t>статьи </a:t>
            </a:r>
            <a:r>
              <a:rPr b="1" i="1" spc="-5" dirty="0">
                <a:solidFill>
                  <a:prstClr val="black"/>
                </a:solidFill>
                <a:latin typeface="Arial"/>
                <a:cs typeface="Arial"/>
              </a:rPr>
              <a:t>22 </a:t>
            </a:r>
            <a:r>
              <a:rPr b="1" i="1" spc="-10" dirty="0">
                <a:solidFill>
                  <a:prstClr val="black"/>
                </a:solidFill>
                <a:latin typeface="Arial"/>
                <a:cs typeface="Arial"/>
              </a:rPr>
              <a:t>Федерального </a:t>
            </a:r>
            <a:r>
              <a:rPr b="1" i="1" spc="-5" dirty="0">
                <a:solidFill>
                  <a:prstClr val="black"/>
                </a:solidFill>
                <a:latin typeface="Arial"/>
                <a:cs typeface="Arial"/>
              </a:rPr>
              <a:t>закона </a:t>
            </a:r>
            <a:r>
              <a:rPr b="1" i="1" dirty="0">
                <a:solidFill>
                  <a:prstClr val="black"/>
                </a:solidFill>
                <a:latin typeface="Arial"/>
                <a:cs typeface="Arial"/>
              </a:rPr>
              <a:t>от 5  </a:t>
            </a:r>
            <a:r>
              <a:rPr b="1" i="1" spc="-5" dirty="0">
                <a:solidFill>
                  <a:prstClr val="black"/>
                </a:solidFill>
                <a:latin typeface="Arial"/>
                <a:cs typeface="Arial"/>
              </a:rPr>
              <a:t>апреля 2013 </a:t>
            </a:r>
            <a:r>
              <a:rPr b="1" i="1" spc="-15" dirty="0">
                <a:solidFill>
                  <a:prstClr val="black"/>
                </a:solidFill>
                <a:latin typeface="Arial"/>
                <a:cs typeface="Arial"/>
              </a:rPr>
              <a:t>г. </a:t>
            </a:r>
            <a:r>
              <a:rPr b="1" i="1" dirty="0">
                <a:solidFill>
                  <a:prstClr val="black"/>
                </a:solidFill>
                <a:latin typeface="Arial"/>
                <a:cs typeface="Arial"/>
              </a:rPr>
              <a:t>N </a:t>
            </a:r>
            <a:r>
              <a:rPr b="1" i="1" spc="-5" dirty="0">
                <a:solidFill>
                  <a:prstClr val="black"/>
                </a:solidFill>
                <a:latin typeface="Arial"/>
                <a:cs typeface="Arial"/>
              </a:rPr>
              <a:t>44-ФЗ "О контрактной </a:t>
            </a:r>
            <a:r>
              <a:rPr b="1" i="1" spc="-10" dirty="0">
                <a:solidFill>
                  <a:prstClr val="black"/>
                </a:solidFill>
                <a:latin typeface="Arial"/>
                <a:cs typeface="Arial"/>
              </a:rPr>
              <a:t>системе </a:t>
            </a:r>
            <a:r>
              <a:rPr b="1" i="1" dirty="0">
                <a:solidFill>
                  <a:prstClr val="black"/>
                </a:solidFill>
                <a:latin typeface="Arial"/>
                <a:cs typeface="Arial"/>
              </a:rPr>
              <a:t>в </a:t>
            </a:r>
            <a:r>
              <a:rPr b="1" i="1" spc="-10" dirty="0">
                <a:solidFill>
                  <a:prstClr val="black"/>
                </a:solidFill>
                <a:latin typeface="Arial"/>
                <a:cs typeface="Arial"/>
              </a:rPr>
              <a:t>сфере </a:t>
            </a:r>
            <a:r>
              <a:rPr b="1" i="1" spc="-5" dirty="0">
                <a:solidFill>
                  <a:prstClr val="black"/>
                </a:solidFill>
                <a:latin typeface="Arial"/>
                <a:cs typeface="Arial"/>
              </a:rPr>
              <a:t>закупок  </a:t>
            </a:r>
            <a:r>
              <a:rPr b="1" i="1" spc="-10" dirty="0">
                <a:solidFill>
                  <a:prstClr val="black"/>
                </a:solidFill>
                <a:latin typeface="Arial"/>
                <a:cs typeface="Arial"/>
              </a:rPr>
              <a:t>товаров, </a:t>
            </a:r>
            <a:r>
              <a:rPr b="1" i="1" spc="-5" dirty="0">
                <a:solidFill>
                  <a:prstClr val="black"/>
                </a:solidFill>
                <a:latin typeface="Arial"/>
                <a:cs typeface="Arial"/>
              </a:rPr>
              <a:t>работ, </a:t>
            </a:r>
            <a:r>
              <a:rPr b="1" i="1" spc="-15" dirty="0">
                <a:solidFill>
                  <a:prstClr val="black"/>
                </a:solidFill>
                <a:latin typeface="Arial"/>
                <a:cs typeface="Arial"/>
              </a:rPr>
              <a:t>услуг </a:t>
            </a:r>
            <a:r>
              <a:rPr b="1" i="1" spc="-5" dirty="0">
                <a:solidFill>
                  <a:prstClr val="black"/>
                </a:solidFill>
                <a:latin typeface="Arial"/>
                <a:cs typeface="Arial"/>
              </a:rPr>
              <a:t>для </a:t>
            </a:r>
            <a:r>
              <a:rPr b="1" i="1" spc="-10" dirty="0">
                <a:solidFill>
                  <a:prstClr val="black"/>
                </a:solidFill>
                <a:latin typeface="Arial"/>
                <a:cs typeface="Arial"/>
              </a:rPr>
              <a:t>обеспечения </a:t>
            </a:r>
            <a:r>
              <a:rPr b="1" i="1" spc="-15" dirty="0">
                <a:solidFill>
                  <a:prstClr val="black"/>
                </a:solidFill>
                <a:latin typeface="Arial"/>
                <a:cs typeface="Arial"/>
              </a:rPr>
              <a:t>государственных</a:t>
            </a:r>
            <a:r>
              <a:rPr b="1" i="1" spc="60" dirty="0">
                <a:solidFill>
                  <a:prstClr val="black"/>
                </a:solidFill>
                <a:latin typeface="Arial"/>
                <a:cs typeface="Arial"/>
              </a:rPr>
              <a:t> </a:t>
            </a:r>
            <a:r>
              <a:rPr b="1" i="1" dirty="0">
                <a:solidFill>
                  <a:prstClr val="black"/>
                </a:solidFill>
                <a:latin typeface="Arial"/>
                <a:cs typeface="Arial"/>
              </a:rPr>
              <a:t>и</a:t>
            </a:r>
            <a:endParaRPr dirty="0">
              <a:solidFill>
                <a:prstClr val="black"/>
              </a:solidFill>
              <a:latin typeface="Arial"/>
              <a:cs typeface="Arial"/>
            </a:endParaRPr>
          </a:p>
          <a:p>
            <a:pPr marL="355600">
              <a:spcBef>
                <a:spcPts val="5"/>
              </a:spcBef>
              <a:defRPr/>
            </a:pPr>
            <a:r>
              <a:rPr b="1" i="1" spc="-5" dirty="0">
                <a:solidFill>
                  <a:prstClr val="black"/>
                </a:solidFill>
                <a:latin typeface="Arial"/>
                <a:cs typeface="Arial"/>
              </a:rPr>
              <a:t>муниципальных</a:t>
            </a:r>
            <a:r>
              <a:rPr b="1" i="1" dirty="0">
                <a:solidFill>
                  <a:prstClr val="black"/>
                </a:solidFill>
                <a:latin typeface="Arial"/>
                <a:cs typeface="Arial"/>
              </a:rPr>
              <a:t> нужд"</a:t>
            </a:r>
            <a:endParaRPr dirty="0">
              <a:solidFill>
                <a:prstClr val="black"/>
              </a:solidFill>
              <a:latin typeface="Arial"/>
              <a:cs typeface="Arial"/>
            </a:endParaRPr>
          </a:p>
        </p:txBody>
      </p:sp>
    </p:spTree>
    <p:extLst>
      <p:ext uri="{BB962C8B-B14F-4D97-AF65-F5344CB8AC3E}">
        <p14:creationId xmlns:p14="http://schemas.microsoft.com/office/powerpoint/2010/main" val="113807850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82346" y="109220"/>
            <a:ext cx="8565515" cy="1901825"/>
          </a:xfrm>
          <a:prstGeom prst="rect">
            <a:avLst/>
          </a:prstGeom>
        </p:spPr>
        <p:txBody>
          <a:bodyPr vert="horz" wrap="square" lIns="0" tIns="12700" rIns="0" bIns="0" rtlCol="0">
            <a:spAutoFit/>
          </a:bodyPr>
          <a:lstStyle/>
          <a:p>
            <a:pPr marL="12700">
              <a:spcBef>
                <a:spcPts val="100"/>
              </a:spcBef>
              <a:defRPr/>
            </a:pPr>
            <a:r>
              <a:rPr sz="2000" dirty="0">
                <a:solidFill>
                  <a:srgbClr val="C00000"/>
                </a:solidFill>
                <a:latin typeface="Arial"/>
                <a:cs typeface="Arial"/>
              </a:rPr>
              <a:t>Приказ </a:t>
            </a:r>
            <a:r>
              <a:rPr sz="2000" spc="-10" dirty="0">
                <a:solidFill>
                  <a:srgbClr val="C00000"/>
                </a:solidFill>
                <a:latin typeface="Arial"/>
                <a:cs typeface="Arial"/>
              </a:rPr>
              <a:t>Министерства здравоохранения </a:t>
            </a:r>
            <a:r>
              <a:rPr sz="2000" spc="-15" dirty="0">
                <a:solidFill>
                  <a:srgbClr val="C00000"/>
                </a:solidFill>
                <a:latin typeface="Arial"/>
                <a:cs typeface="Arial"/>
              </a:rPr>
              <a:t>РФ </a:t>
            </a:r>
            <a:r>
              <a:rPr sz="2000" spc="-25" dirty="0">
                <a:solidFill>
                  <a:srgbClr val="C00000"/>
                </a:solidFill>
                <a:latin typeface="Arial"/>
                <a:cs typeface="Arial"/>
              </a:rPr>
              <a:t>от </a:t>
            </a:r>
            <a:r>
              <a:rPr sz="2000" spc="-5" dirty="0">
                <a:solidFill>
                  <a:srgbClr val="C00000"/>
                </a:solidFill>
                <a:latin typeface="Arial"/>
                <a:cs typeface="Arial"/>
              </a:rPr>
              <a:t>26 октября 2017 </a:t>
            </a:r>
            <a:r>
              <a:rPr sz="2000" spc="-120" dirty="0">
                <a:solidFill>
                  <a:srgbClr val="C00000"/>
                </a:solidFill>
                <a:latin typeface="Arial"/>
                <a:cs typeface="Arial"/>
              </a:rPr>
              <a:t>г. </a:t>
            </a:r>
            <a:r>
              <a:rPr sz="2000" dirty="0">
                <a:solidFill>
                  <a:srgbClr val="C00000"/>
                </a:solidFill>
                <a:latin typeface="Arial"/>
                <a:cs typeface="Arial"/>
              </a:rPr>
              <a:t>N</a:t>
            </a:r>
            <a:r>
              <a:rPr sz="2000" spc="100" dirty="0">
                <a:solidFill>
                  <a:srgbClr val="C00000"/>
                </a:solidFill>
                <a:latin typeface="Arial"/>
                <a:cs typeface="Arial"/>
              </a:rPr>
              <a:t> </a:t>
            </a:r>
            <a:r>
              <a:rPr sz="2000" spc="-5" dirty="0">
                <a:solidFill>
                  <a:srgbClr val="C00000"/>
                </a:solidFill>
                <a:latin typeface="Arial"/>
                <a:cs typeface="Arial"/>
              </a:rPr>
              <a:t>871н</a:t>
            </a:r>
            <a:endParaRPr sz="2000" dirty="0">
              <a:solidFill>
                <a:prstClr val="black"/>
              </a:solidFill>
              <a:latin typeface="Arial"/>
              <a:cs typeface="Arial"/>
            </a:endParaRPr>
          </a:p>
          <a:p>
            <a:pPr marL="132715" marR="61594" indent="584200" algn="just">
              <a:lnSpc>
                <a:spcPct val="95400"/>
              </a:lnSpc>
              <a:spcBef>
                <a:spcPts val="1785"/>
              </a:spcBef>
              <a:defRPr/>
            </a:pPr>
            <a:r>
              <a:rPr sz="1850" spc="-120" dirty="0">
                <a:solidFill>
                  <a:prstClr val="black"/>
                </a:solidFill>
                <a:latin typeface="Times New Roman"/>
                <a:cs typeface="Times New Roman"/>
              </a:rPr>
              <a:t>7. </a:t>
            </a:r>
            <a:r>
              <a:rPr sz="1850" spc="-215" dirty="0">
                <a:solidFill>
                  <a:prstClr val="black"/>
                </a:solidFill>
                <a:latin typeface="Times New Roman"/>
                <a:cs typeface="Times New Roman"/>
              </a:rPr>
              <a:t>В </a:t>
            </a:r>
            <a:r>
              <a:rPr sz="1850" spc="-160" dirty="0">
                <a:solidFill>
                  <a:prstClr val="black"/>
                </a:solidFill>
                <a:latin typeface="Times New Roman"/>
                <a:cs typeface="Times New Roman"/>
              </a:rPr>
              <a:t>случае если </a:t>
            </a:r>
            <a:r>
              <a:rPr sz="1850" spc="-155" dirty="0">
                <a:solidFill>
                  <a:prstClr val="black"/>
                </a:solidFill>
                <a:latin typeface="Times New Roman"/>
                <a:cs typeface="Times New Roman"/>
              </a:rPr>
              <a:t>на </a:t>
            </a:r>
            <a:r>
              <a:rPr sz="1850" spc="-160" dirty="0">
                <a:solidFill>
                  <a:prstClr val="black"/>
                </a:solidFill>
                <a:latin typeface="Times New Roman"/>
                <a:cs typeface="Times New Roman"/>
              </a:rPr>
              <a:t>участие </a:t>
            </a:r>
            <a:r>
              <a:rPr sz="1850" spc="-150" dirty="0">
                <a:solidFill>
                  <a:prstClr val="black"/>
                </a:solidFill>
                <a:latin typeface="Times New Roman"/>
                <a:cs typeface="Times New Roman"/>
              </a:rPr>
              <a:t>в </a:t>
            </a:r>
            <a:r>
              <a:rPr sz="1850" spc="-155" dirty="0">
                <a:solidFill>
                  <a:prstClr val="black"/>
                </a:solidFill>
                <a:latin typeface="Times New Roman"/>
                <a:cs typeface="Times New Roman"/>
              </a:rPr>
              <a:t>закупке не </a:t>
            </a:r>
            <a:r>
              <a:rPr sz="1850" spc="-165" dirty="0">
                <a:solidFill>
                  <a:prstClr val="black"/>
                </a:solidFill>
                <a:latin typeface="Times New Roman"/>
                <a:cs typeface="Times New Roman"/>
              </a:rPr>
              <a:t>подано </a:t>
            </a:r>
            <a:r>
              <a:rPr sz="1850" spc="-170" dirty="0">
                <a:solidFill>
                  <a:prstClr val="black"/>
                </a:solidFill>
                <a:latin typeface="Times New Roman"/>
                <a:cs typeface="Times New Roman"/>
              </a:rPr>
              <a:t>ни одной </a:t>
            </a:r>
            <a:r>
              <a:rPr sz="1850" spc="-150" dirty="0">
                <a:solidFill>
                  <a:prstClr val="black"/>
                </a:solidFill>
                <a:latin typeface="Times New Roman"/>
                <a:cs typeface="Times New Roman"/>
              </a:rPr>
              <a:t>заявки </a:t>
            </a:r>
            <a:r>
              <a:rPr sz="1850" spc="-165" dirty="0">
                <a:solidFill>
                  <a:prstClr val="black"/>
                </a:solidFill>
                <a:latin typeface="Times New Roman"/>
                <a:cs typeface="Times New Roman"/>
              </a:rPr>
              <a:t>по </a:t>
            </a:r>
            <a:r>
              <a:rPr sz="1850" spc="-215" dirty="0">
                <a:solidFill>
                  <a:prstClr val="black"/>
                </a:solidFill>
                <a:latin typeface="Times New Roman"/>
                <a:cs typeface="Times New Roman"/>
              </a:rPr>
              <a:t>НМЦК, </a:t>
            </a:r>
            <a:r>
              <a:rPr sz="1850" spc="-160" dirty="0">
                <a:solidFill>
                  <a:prstClr val="black"/>
                </a:solidFill>
                <a:latin typeface="Times New Roman"/>
                <a:cs typeface="Times New Roman"/>
              </a:rPr>
              <a:t>рассчитанной </a:t>
            </a:r>
            <a:r>
              <a:rPr sz="1850" spc="-155" dirty="0">
                <a:solidFill>
                  <a:prstClr val="black"/>
                </a:solidFill>
                <a:latin typeface="Times New Roman"/>
                <a:cs typeface="Times New Roman"/>
              </a:rPr>
              <a:t>на  </a:t>
            </a:r>
            <a:r>
              <a:rPr sz="1850" spc="-165" dirty="0">
                <a:solidFill>
                  <a:prstClr val="black"/>
                </a:solidFill>
                <a:latin typeface="Times New Roman"/>
                <a:cs typeface="Times New Roman"/>
              </a:rPr>
              <a:t>основании референтной </a:t>
            </a:r>
            <a:r>
              <a:rPr sz="1850" spc="-160" dirty="0">
                <a:solidFill>
                  <a:prstClr val="black"/>
                </a:solidFill>
                <a:latin typeface="Times New Roman"/>
                <a:cs typeface="Times New Roman"/>
              </a:rPr>
              <a:t>цены, </a:t>
            </a:r>
            <a:r>
              <a:rPr sz="1850" spc="-175" dirty="0">
                <a:solidFill>
                  <a:prstClr val="black"/>
                </a:solidFill>
                <a:latin typeface="Times New Roman"/>
                <a:cs typeface="Times New Roman"/>
              </a:rPr>
              <a:t>при </a:t>
            </a:r>
            <a:r>
              <a:rPr sz="1850" spc="-165" dirty="0">
                <a:solidFill>
                  <a:prstClr val="black"/>
                </a:solidFill>
                <a:latin typeface="Times New Roman"/>
                <a:cs typeface="Times New Roman"/>
              </a:rPr>
              <a:t>объявлении </a:t>
            </a:r>
            <a:r>
              <a:rPr sz="1850" spc="-180" dirty="0">
                <a:solidFill>
                  <a:prstClr val="black"/>
                </a:solidFill>
                <a:latin typeface="Times New Roman"/>
                <a:cs typeface="Times New Roman"/>
              </a:rPr>
              <a:t>следующей </a:t>
            </a:r>
            <a:r>
              <a:rPr sz="1850" spc="-160" dirty="0">
                <a:solidFill>
                  <a:prstClr val="black"/>
                </a:solidFill>
                <a:latin typeface="Times New Roman"/>
                <a:cs typeface="Times New Roman"/>
              </a:rPr>
              <a:t>закупки цена </a:t>
            </a:r>
            <a:r>
              <a:rPr sz="1850" spc="-175" dirty="0">
                <a:solidFill>
                  <a:prstClr val="black"/>
                </a:solidFill>
                <a:latin typeface="Times New Roman"/>
                <a:cs typeface="Times New Roman"/>
              </a:rPr>
              <a:t>единицы </a:t>
            </a:r>
            <a:r>
              <a:rPr sz="1850" spc="-165" dirty="0">
                <a:solidFill>
                  <a:prstClr val="black"/>
                </a:solidFill>
                <a:latin typeface="Times New Roman"/>
                <a:cs typeface="Times New Roman"/>
              </a:rPr>
              <a:t>планируемого </a:t>
            </a:r>
            <a:r>
              <a:rPr sz="1850" spc="-155" dirty="0">
                <a:solidFill>
                  <a:prstClr val="black"/>
                </a:solidFill>
                <a:latin typeface="Times New Roman"/>
                <a:cs typeface="Times New Roman"/>
              </a:rPr>
              <a:t>к  закупке лекарственного препарата определяется </a:t>
            </a:r>
            <a:r>
              <a:rPr sz="1850" spc="-170" dirty="0">
                <a:solidFill>
                  <a:prstClr val="black"/>
                </a:solidFill>
                <a:latin typeface="Times New Roman"/>
                <a:cs typeface="Times New Roman"/>
              </a:rPr>
              <a:t>путем </a:t>
            </a:r>
            <a:r>
              <a:rPr sz="1850" spc="-165" dirty="0">
                <a:solidFill>
                  <a:srgbClr val="C00000"/>
                </a:solidFill>
                <a:latin typeface="Times New Roman"/>
                <a:cs typeface="Times New Roman"/>
              </a:rPr>
              <a:t>увеличения референтной </a:t>
            </a:r>
            <a:r>
              <a:rPr sz="1850" spc="-180" dirty="0">
                <a:solidFill>
                  <a:srgbClr val="C00000"/>
                </a:solidFill>
                <a:latin typeface="Times New Roman"/>
                <a:cs typeface="Times New Roman"/>
              </a:rPr>
              <a:t>цены </a:t>
            </a:r>
            <a:r>
              <a:rPr sz="1850" spc="-155" dirty="0">
                <a:solidFill>
                  <a:srgbClr val="C00000"/>
                </a:solidFill>
                <a:latin typeface="Times New Roman"/>
                <a:cs typeface="Times New Roman"/>
              </a:rPr>
              <a:t>на  показатель </a:t>
            </a:r>
            <a:r>
              <a:rPr sz="1850" spc="-160" dirty="0">
                <a:solidFill>
                  <a:srgbClr val="C00000"/>
                </a:solidFill>
                <a:latin typeface="Times New Roman"/>
                <a:cs typeface="Times New Roman"/>
              </a:rPr>
              <a:t>среднеквадратичного </a:t>
            </a:r>
            <a:r>
              <a:rPr sz="1850" spc="-155" dirty="0">
                <a:solidFill>
                  <a:srgbClr val="C00000"/>
                </a:solidFill>
                <a:latin typeface="Times New Roman"/>
                <a:cs typeface="Times New Roman"/>
              </a:rPr>
              <a:t>отклонения</a:t>
            </a:r>
            <a:r>
              <a:rPr sz="1850" spc="-155" dirty="0">
                <a:solidFill>
                  <a:prstClr val="black"/>
                </a:solidFill>
                <a:latin typeface="Times New Roman"/>
                <a:cs typeface="Times New Roman"/>
              </a:rPr>
              <a:t>, </a:t>
            </a:r>
            <a:r>
              <a:rPr sz="1850" spc="-165" dirty="0">
                <a:solidFill>
                  <a:prstClr val="black"/>
                </a:solidFill>
                <a:latin typeface="Times New Roman"/>
                <a:cs typeface="Times New Roman"/>
              </a:rPr>
              <a:t>который </a:t>
            </a:r>
            <a:r>
              <a:rPr sz="1850" spc="-160" dirty="0">
                <a:solidFill>
                  <a:prstClr val="black"/>
                </a:solidFill>
                <a:latin typeface="Times New Roman"/>
                <a:cs typeface="Times New Roman"/>
              </a:rPr>
              <a:t>рассчитывается автоматически </a:t>
            </a:r>
            <a:r>
              <a:rPr sz="1850" spc="-155" dirty="0">
                <a:solidFill>
                  <a:prstClr val="black"/>
                </a:solidFill>
                <a:latin typeface="Times New Roman"/>
                <a:cs typeface="Times New Roman"/>
              </a:rPr>
              <a:t>посредством  </a:t>
            </a:r>
            <a:r>
              <a:rPr sz="1850" spc="-195" dirty="0">
                <a:solidFill>
                  <a:prstClr val="black"/>
                </a:solidFill>
                <a:latin typeface="Times New Roman"/>
                <a:cs typeface="Times New Roman"/>
              </a:rPr>
              <a:t>ЕГИСЗ </a:t>
            </a:r>
            <a:r>
              <a:rPr sz="1850" spc="-165" dirty="0">
                <a:solidFill>
                  <a:prstClr val="black"/>
                </a:solidFill>
                <a:latin typeface="Times New Roman"/>
                <a:cs typeface="Times New Roman"/>
              </a:rPr>
              <a:t>по</a:t>
            </a:r>
            <a:r>
              <a:rPr sz="1850" spc="-235" dirty="0">
                <a:solidFill>
                  <a:prstClr val="black"/>
                </a:solidFill>
                <a:latin typeface="Times New Roman"/>
                <a:cs typeface="Times New Roman"/>
              </a:rPr>
              <a:t> </a:t>
            </a:r>
            <a:r>
              <a:rPr sz="1850" spc="-165" dirty="0">
                <a:solidFill>
                  <a:prstClr val="black"/>
                </a:solidFill>
                <a:latin typeface="Times New Roman"/>
                <a:cs typeface="Times New Roman"/>
              </a:rPr>
              <a:t>формуле:</a:t>
            </a:r>
            <a:endParaRPr sz="1850" dirty="0">
              <a:solidFill>
                <a:prstClr val="black"/>
              </a:solidFill>
              <a:latin typeface="Times New Roman"/>
              <a:cs typeface="Times New Roman"/>
            </a:endParaRPr>
          </a:p>
        </p:txBody>
      </p:sp>
      <p:sp>
        <p:nvSpPr>
          <p:cNvPr id="3" name="object 3"/>
          <p:cNvSpPr txBox="1"/>
          <p:nvPr/>
        </p:nvSpPr>
        <p:spPr>
          <a:xfrm>
            <a:off x="3563017" y="3085870"/>
            <a:ext cx="314325" cy="356235"/>
          </a:xfrm>
          <a:prstGeom prst="rect">
            <a:avLst/>
          </a:prstGeom>
        </p:spPr>
        <p:txBody>
          <a:bodyPr vert="horz" wrap="square" lIns="0" tIns="15240" rIns="0" bIns="0" rtlCol="0">
            <a:spAutoFit/>
          </a:bodyPr>
          <a:lstStyle/>
          <a:p>
            <a:pPr marL="12700">
              <a:spcBef>
                <a:spcPts val="120"/>
              </a:spcBef>
              <a:defRPr/>
            </a:pPr>
            <a:r>
              <a:rPr sz="2150" spc="-180" dirty="0">
                <a:solidFill>
                  <a:prstClr val="black"/>
                </a:solidFill>
                <a:latin typeface="Times New Roman"/>
                <a:cs typeface="Times New Roman"/>
              </a:rPr>
              <a:t>σ</a:t>
            </a:r>
            <a:r>
              <a:rPr sz="2150" spc="-350" dirty="0">
                <a:solidFill>
                  <a:prstClr val="black"/>
                </a:solidFill>
                <a:latin typeface="Times New Roman"/>
                <a:cs typeface="Times New Roman"/>
              </a:rPr>
              <a:t> </a:t>
            </a:r>
            <a:r>
              <a:rPr sz="2150" spc="-185" dirty="0">
                <a:solidFill>
                  <a:prstClr val="black"/>
                </a:solidFill>
                <a:latin typeface="Times New Roman"/>
                <a:cs typeface="Times New Roman"/>
              </a:rPr>
              <a:t>=</a:t>
            </a:r>
            <a:endParaRPr sz="2150">
              <a:solidFill>
                <a:prstClr val="black"/>
              </a:solidFill>
              <a:latin typeface="Times New Roman"/>
              <a:cs typeface="Times New Roman"/>
            </a:endParaRPr>
          </a:p>
        </p:txBody>
      </p:sp>
      <p:sp>
        <p:nvSpPr>
          <p:cNvPr id="4" name="object 4"/>
          <p:cNvSpPr txBox="1"/>
          <p:nvPr/>
        </p:nvSpPr>
        <p:spPr>
          <a:xfrm>
            <a:off x="4655482" y="2414763"/>
            <a:ext cx="105410" cy="253365"/>
          </a:xfrm>
          <a:prstGeom prst="rect">
            <a:avLst/>
          </a:prstGeom>
        </p:spPr>
        <p:txBody>
          <a:bodyPr vert="horz" wrap="square" lIns="0" tIns="11430" rIns="0" bIns="0" rtlCol="0">
            <a:spAutoFit/>
          </a:bodyPr>
          <a:lstStyle/>
          <a:p>
            <a:pPr marL="12700">
              <a:spcBef>
                <a:spcPts val="90"/>
              </a:spcBef>
              <a:defRPr/>
            </a:pPr>
            <a:r>
              <a:rPr sz="1500" i="1" spc="-125" dirty="0">
                <a:solidFill>
                  <a:prstClr val="black"/>
                </a:solidFill>
                <a:latin typeface="Times New Roman"/>
                <a:cs typeface="Times New Roman"/>
              </a:rPr>
              <a:t>n</a:t>
            </a:r>
            <a:endParaRPr sz="1500">
              <a:solidFill>
                <a:prstClr val="black"/>
              </a:solidFill>
              <a:latin typeface="Times New Roman"/>
              <a:cs typeface="Times New Roman"/>
            </a:endParaRPr>
          </a:p>
        </p:txBody>
      </p:sp>
      <p:sp>
        <p:nvSpPr>
          <p:cNvPr id="5" name="object 5"/>
          <p:cNvSpPr txBox="1"/>
          <p:nvPr/>
        </p:nvSpPr>
        <p:spPr>
          <a:xfrm>
            <a:off x="5748396" y="2552284"/>
            <a:ext cx="105410" cy="253365"/>
          </a:xfrm>
          <a:prstGeom prst="rect">
            <a:avLst/>
          </a:prstGeom>
        </p:spPr>
        <p:txBody>
          <a:bodyPr vert="horz" wrap="square" lIns="0" tIns="11430" rIns="0" bIns="0" rtlCol="0">
            <a:spAutoFit/>
          </a:bodyPr>
          <a:lstStyle/>
          <a:p>
            <a:pPr marL="12700">
              <a:spcBef>
                <a:spcPts val="90"/>
              </a:spcBef>
              <a:defRPr/>
            </a:pPr>
            <a:r>
              <a:rPr sz="1500" spc="-125" dirty="0">
                <a:solidFill>
                  <a:prstClr val="black"/>
                </a:solidFill>
                <a:latin typeface="Times New Roman"/>
                <a:cs typeface="Times New Roman"/>
              </a:rPr>
              <a:t>2</a:t>
            </a:r>
            <a:endParaRPr sz="1500">
              <a:solidFill>
                <a:prstClr val="black"/>
              </a:solidFill>
              <a:latin typeface="Times New Roman"/>
              <a:cs typeface="Times New Roman"/>
            </a:endParaRPr>
          </a:p>
        </p:txBody>
      </p:sp>
      <p:sp>
        <p:nvSpPr>
          <p:cNvPr id="6" name="object 6"/>
          <p:cNvSpPr txBox="1"/>
          <p:nvPr/>
        </p:nvSpPr>
        <p:spPr>
          <a:xfrm>
            <a:off x="4569285" y="2466278"/>
            <a:ext cx="1201420" cy="769620"/>
          </a:xfrm>
          <a:prstGeom prst="rect">
            <a:avLst/>
          </a:prstGeom>
        </p:spPr>
        <p:txBody>
          <a:bodyPr vert="horz" wrap="square" lIns="0" tIns="15875" rIns="0" bIns="0" rtlCol="0">
            <a:spAutoFit/>
          </a:bodyPr>
          <a:lstStyle/>
          <a:p>
            <a:pPr marL="41275">
              <a:lnSpc>
                <a:spcPts val="4120"/>
              </a:lnSpc>
              <a:spcBef>
                <a:spcPts val="125"/>
              </a:spcBef>
              <a:defRPr/>
            </a:pPr>
            <a:r>
              <a:rPr sz="4275" b="1" spc="-494" baseline="2923" dirty="0">
                <a:solidFill>
                  <a:prstClr val="black"/>
                </a:solidFill>
                <a:latin typeface="Times New Roman"/>
                <a:cs typeface="Times New Roman"/>
              </a:rPr>
              <a:t>∑</a:t>
            </a:r>
            <a:r>
              <a:rPr sz="4275" b="1" spc="-232" baseline="2923" dirty="0">
                <a:solidFill>
                  <a:prstClr val="black"/>
                </a:solidFill>
                <a:latin typeface="Times New Roman"/>
                <a:cs typeface="Times New Roman"/>
              </a:rPr>
              <a:t> </a:t>
            </a:r>
            <a:r>
              <a:rPr sz="5250" b="1" spc="-750" baseline="-2380" dirty="0">
                <a:solidFill>
                  <a:prstClr val="black"/>
                </a:solidFill>
                <a:latin typeface="Times New Roman"/>
                <a:cs typeface="Times New Roman"/>
              </a:rPr>
              <a:t>(</a:t>
            </a:r>
            <a:r>
              <a:rPr sz="2150" spc="-140" dirty="0">
                <a:solidFill>
                  <a:prstClr val="black"/>
                </a:solidFill>
                <a:latin typeface="Times New Roman"/>
                <a:cs typeface="Times New Roman"/>
              </a:rPr>
              <a:t>ц</a:t>
            </a:r>
            <a:r>
              <a:rPr sz="2250" i="1" spc="-104" baseline="-20370" dirty="0">
                <a:solidFill>
                  <a:prstClr val="black"/>
                </a:solidFill>
                <a:latin typeface="Times New Roman"/>
                <a:cs typeface="Times New Roman"/>
              </a:rPr>
              <a:t>i</a:t>
            </a:r>
            <a:r>
              <a:rPr sz="2250" i="1" spc="-240" baseline="-20370" dirty="0">
                <a:solidFill>
                  <a:prstClr val="black"/>
                </a:solidFill>
                <a:latin typeface="Times New Roman"/>
                <a:cs typeface="Times New Roman"/>
              </a:rPr>
              <a:t> </a:t>
            </a:r>
            <a:r>
              <a:rPr sz="2150" spc="-185" dirty="0">
                <a:solidFill>
                  <a:prstClr val="black"/>
                </a:solidFill>
                <a:latin typeface="Times New Roman"/>
                <a:cs typeface="Times New Roman"/>
              </a:rPr>
              <a:t>−</a:t>
            </a:r>
            <a:r>
              <a:rPr sz="2150" spc="-325" dirty="0">
                <a:solidFill>
                  <a:prstClr val="black"/>
                </a:solidFill>
                <a:latin typeface="Times New Roman"/>
                <a:cs typeface="Times New Roman"/>
              </a:rPr>
              <a:t> </a:t>
            </a:r>
            <a:r>
              <a:rPr sz="2950" b="1" spc="-400" dirty="0">
                <a:solidFill>
                  <a:prstClr val="black"/>
                </a:solidFill>
                <a:latin typeface="Times New Roman"/>
                <a:cs typeface="Times New Roman"/>
              </a:rPr>
              <a:t>(</a:t>
            </a:r>
            <a:r>
              <a:rPr sz="2150" spc="-175" dirty="0">
                <a:solidFill>
                  <a:prstClr val="black"/>
                </a:solidFill>
                <a:latin typeface="Times New Roman"/>
                <a:cs typeface="Times New Roman"/>
              </a:rPr>
              <a:t>ц</a:t>
            </a:r>
            <a:r>
              <a:rPr sz="2150" spc="-270" dirty="0">
                <a:solidFill>
                  <a:prstClr val="black"/>
                </a:solidFill>
                <a:latin typeface="Times New Roman"/>
                <a:cs typeface="Times New Roman"/>
              </a:rPr>
              <a:t> </a:t>
            </a:r>
            <a:r>
              <a:rPr sz="2950" b="1" spc="-305" dirty="0">
                <a:solidFill>
                  <a:prstClr val="black"/>
                </a:solidFill>
                <a:latin typeface="Times New Roman"/>
                <a:cs typeface="Times New Roman"/>
              </a:rPr>
              <a:t>)</a:t>
            </a:r>
            <a:r>
              <a:rPr sz="5250" b="1" spc="-944" baseline="-2380" dirty="0">
                <a:solidFill>
                  <a:prstClr val="black"/>
                </a:solidFill>
                <a:latin typeface="Times New Roman"/>
                <a:cs typeface="Times New Roman"/>
              </a:rPr>
              <a:t>)</a:t>
            </a:r>
            <a:endParaRPr sz="5250" baseline="-2380">
              <a:solidFill>
                <a:prstClr val="black"/>
              </a:solidFill>
              <a:latin typeface="Times New Roman"/>
              <a:cs typeface="Times New Roman"/>
            </a:endParaRPr>
          </a:p>
          <a:p>
            <a:pPr marL="12700">
              <a:lnSpc>
                <a:spcPts val="1720"/>
              </a:lnSpc>
              <a:defRPr/>
            </a:pPr>
            <a:r>
              <a:rPr sz="1500" i="1" spc="-70" dirty="0">
                <a:solidFill>
                  <a:prstClr val="black"/>
                </a:solidFill>
                <a:latin typeface="Times New Roman"/>
                <a:cs typeface="Times New Roman"/>
              </a:rPr>
              <a:t>i </a:t>
            </a:r>
            <a:r>
              <a:rPr sz="1500" spc="-140" dirty="0">
                <a:solidFill>
                  <a:prstClr val="black"/>
                </a:solidFill>
                <a:latin typeface="Times New Roman"/>
                <a:cs typeface="Times New Roman"/>
              </a:rPr>
              <a:t>=</a:t>
            </a:r>
            <a:r>
              <a:rPr sz="1500" spc="-275" dirty="0">
                <a:solidFill>
                  <a:prstClr val="black"/>
                </a:solidFill>
                <a:latin typeface="Times New Roman"/>
                <a:cs typeface="Times New Roman"/>
              </a:rPr>
              <a:t> </a:t>
            </a:r>
            <a:r>
              <a:rPr sz="1500" spc="-125" dirty="0">
                <a:solidFill>
                  <a:prstClr val="black"/>
                </a:solidFill>
                <a:latin typeface="Times New Roman"/>
                <a:cs typeface="Times New Roman"/>
              </a:rPr>
              <a:t>1</a:t>
            </a:r>
            <a:endParaRPr sz="1500">
              <a:solidFill>
                <a:prstClr val="black"/>
              </a:solidFill>
              <a:latin typeface="Times New Roman"/>
              <a:cs typeface="Times New Roman"/>
            </a:endParaRPr>
          </a:p>
        </p:txBody>
      </p:sp>
      <p:sp>
        <p:nvSpPr>
          <p:cNvPr id="7" name="object 7"/>
          <p:cNvSpPr txBox="1"/>
          <p:nvPr/>
        </p:nvSpPr>
        <p:spPr>
          <a:xfrm>
            <a:off x="4986399" y="3258377"/>
            <a:ext cx="443230" cy="356235"/>
          </a:xfrm>
          <a:prstGeom prst="rect">
            <a:avLst/>
          </a:prstGeom>
        </p:spPr>
        <p:txBody>
          <a:bodyPr vert="horz" wrap="square" lIns="0" tIns="15240" rIns="0" bIns="0" rtlCol="0">
            <a:spAutoFit/>
          </a:bodyPr>
          <a:lstStyle/>
          <a:p>
            <a:pPr marL="12700">
              <a:spcBef>
                <a:spcPts val="120"/>
              </a:spcBef>
              <a:defRPr/>
            </a:pPr>
            <a:r>
              <a:rPr sz="2150" i="1" spc="-165" dirty="0">
                <a:solidFill>
                  <a:prstClr val="black"/>
                </a:solidFill>
                <a:latin typeface="Times New Roman"/>
                <a:cs typeface="Times New Roman"/>
              </a:rPr>
              <a:t>n</a:t>
            </a:r>
            <a:r>
              <a:rPr sz="2150" i="1" spc="-360" dirty="0">
                <a:solidFill>
                  <a:prstClr val="black"/>
                </a:solidFill>
                <a:latin typeface="Times New Roman"/>
                <a:cs typeface="Times New Roman"/>
              </a:rPr>
              <a:t> </a:t>
            </a:r>
            <a:r>
              <a:rPr sz="2150" spc="-185" dirty="0">
                <a:solidFill>
                  <a:prstClr val="black"/>
                </a:solidFill>
                <a:latin typeface="Times New Roman"/>
                <a:cs typeface="Times New Roman"/>
              </a:rPr>
              <a:t>−</a:t>
            </a:r>
            <a:r>
              <a:rPr sz="2150" spc="-365" dirty="0">
                <a:solidFill>
                  <a:prstClr val="black"/>
                </a:solidFill>
                <a:latin typeface="Times New Roman"/>
                <a:cs typeface="Times New Roman"/>
              </a:rPr>
              <a:t> </a:t>
            </a:r>
            <a:r>
              <a:rPr sz="2150" spc="-165" dirty="0">
                <a:solidFill>
                  <a:prstClr val="black"/>
                </a:solidFill>
                <a:latin typeface="Times New Roman"/>
                <a:cs typeface="Times New Roman"/>
              </a:rPr>
              <a:t>1</a:t>
            </a:r>
            <a:endParaRPr sz="2150">
              <a:solidFill>
                <a:prstClr val="black"/>
              </a:solidFill>
              <a:latin typeface="Times New Roman"/>
              <a:cs typeface="Times New Roman"/>
            </a:endParaRPr>
          </a:p>
        </p:txBody>
      </p:sp>
      <p:sp>
        <p:nvSpPr>
          <p:cNvPr id="8" name="object 8"/>
          <p:cNvSpPr/>
          <p:nvPr/>
        </p:nvSpPr>
        <p:spPr>
          <a:xfrm>
            <a:off x="4539072" y="3262323"/>
            <a:ext cx="1322705" cy="0"/>
          </a:xfrm>
          <a:custGeom>
            <a:avLst/>
            <a:gdLst/>
            <a:ahLst/>
            <a:cxnLst/>
            <a:rect l="l" t="t" r="r" b="b"/>
            <a:pathLst>
              <a:path w="1322704">
                <a:moveTo>
                  <a:pt x="0" y="0"/>
                </a:moveTo>
                <a:lnTo>
                  <a:pt x="1322475" y="0"/>
                </a:lnTo>
              </a:path>
            </a:pathLst>
          </a:custGeom>
          <a:ln w="17486">
            <a:solidFill>
              <a:srgbClr val="000000"/>
            </a:solidFill>
          </a:ln>
        </p:spPr>
        <p:txBody>
          <a:bodyPr wrap="square" lIns="0" tIns="0" rIns="0" bIns="0" rtlCol="0"/>
          <a:lstStyle/>
          <a:p>
            <a:pPr>
              <a:defRPr/>
            </a:pPr>
            <a:endParaRPr>
              <a:solidFill>
                <a:prstClr val="black"/>
              </a:solidFill>
            </a:endParaRPr>
          </a:p>
        </p:txBody>
      </p:sp>
      <p:sp>
        <p:nvSpPr>
          <p:cNvPr id="9" name="object 9"/>
          <p:cNvSpPr/>
          <p:nvPr/>
        </p:nvSpPr>
        <p:spPr>
          <a:xfrm>
            <a:off x="3913385" y="2366964"/>
            <a:ext cx="2027555" cy="1308735"/>
          </a:xfrm>
          <a:custGeom>
            <a:avLst/>
            <a:gdLst/>
            <a:ahLst/>
            <a:cxnLst/>
            <a:rect l="l" t="t" r="r" b="b"/>
            <a:pathLst>
              <a:path w="2027554" h="1308735">
                <a:moveTo>
                  <a:pt x="0" y="86027"/>
                </a:moveTo>
                <a:lnTo>
                  <a:pt x="57604" y="86027"/>
                </a:lnTo>
                <a:lnTo>
                  <a:pt x="57604" y="1222170"/>
                </a:lnTo>
                <a:lnTo>
                  <a:pt x="589539" y="0"/>
                </a:lnTo>
                <a:lnTo>
                  <a:pt x="2027239" y="0"/>
                </a:lnTo>
                <a:lnTo>
                  <a:pt x="2027239" y="34514"/>
                </a:lnTo>
                <a:lnTo>
                  <a:pt x="2027239" y="0"/>
                </a:lnTo>
                <a:lnTo>
                  <a:pt x="589539" y="0"/>
                </a:lnTo>
                <a:lnTo>
                  <a:pt x="43300" y="1308656"/>
                </a:lnTo>
                <a:lnTo>
                  <a:pt x="43300" y="86027"/>
                </a:lnTo>
                <a:lnTo>
                  <a:pt x="0" y="86027"/>
                </a:lnTo>
                <a:close/>
              </a:path>
            </a:pathLst>
          </a:custGeom>
          <a:ln w="16216">
            <a:solidFill>
              <a:srgbClr val="000000"/>
            </a:solidFill>
          </a:ln>
        </p:spPr>
        <p:txBody>
          <a:bodyPr wrap="square" lIns="0" tIns="0" rIns="0" bIns="0" rtlCol="0"/>
          <a:lstStyle/>
          <a:p>
            <a:pPr>
              <a:defRPr/>
            </a:pPr>
            <a:endParaRPr>
              <a:solidFill>
                <a:prstClr val="black"/>
              </a:solidFill>
            </a:endParaRPr>
          </a:p>
        </p:txBody>
      </p:sp>
      <p:sp>
        <p:nvSpPr>
          <p:cNvPr id="10" name="object 10"/>
          <p:cNvSpPr/>
          <p:nvPr/>
        </p:nvSpPr>
        <p:spPr>
          <a:xfrm>
            <a:off x="3956685" y="2366964"/>
            <a:ext cx="546735" cy="1308735"/>
          </a:xfrm>
          <a:custGeom>
            <a:avLst/>
            <a:gdLst/>
            <a:ahLst/>
            <a:cxnLst/>
            <a:rect l="l" t="t" r="r" b="b"/>
            <a:pathLst>
              <a:path w="546735" h="1308735">
                <a:moveTo>
                  <a:pt x="14304" y="86027"/>
                </a:moveTo>
                <a:lnTo>
                  <a:pt x="0" y="86027"/>
                </a:lnTo>
                <a:lnTo>
                  <a:pt x="0" y="1308657"/>
                </a:lnTo>
                <a:lnTo>
                  <a:pt x="36099" y="1222170"/>
                </a:lnTo>
                <a:lnTo>
                  <a:pt x="14304" y="1222170"/>
                </a:lnTo>
                <a:lnTo>
                  <a:pt x="14304" y="86027"/>
                </a:lnTo>
                <a:close/>
              </a:path>
              <a:path w="546735" h="1308735">
                <a:moveTo>
                  <a:pt x="546239" y="0"/>
                </a:moveTo>
                <a:lnTo>
                  <a:pt x="14304" y="1222170"/>
                </a:lnTo>
                <a:lnTo>
                  <a:pt x="36099" y="1222170"/>
                </a:lnTo>
                <a:lnTo>
                  <a:pt x="546239" y="0"/>
                </a:lnTo>
                <a:close/>
              </a:path>
            </a:pathLst>
          </a:custGeom>
          <a:solidFill>
            <a:srgbClr val="000000"/>
          </a:solidFill>
        </p:spPr>
        <p:txBody>
          <a:bodyPr wrap="square" lIns="0" tIns="0" rIns="0" bIns="0" rtlCol="0"/>
          <a:lstStyle/>
          <a:p>
            <a:pPr>
              <a:defRPr/>
            </a:pPr>
            <a:endParaRPr>
              <a:solidFill>
                <a:prstClr val="black"/>
              </a:solidFill>
            </a:endParaRPr>
          </a:p>
        </p:txBody>
      </p:sp>
      <p:sp>
        <p:nvSpPr>
          <p:cNvPr id="11" name="object 11"/>
          <p:cNvSpPr/>
          <p:nvPr/>
        </p:nvSpPr>
        <p:spPr>
          <a:xfrm>
            <a:off x="3913385" y="2366964"/>
            <a:ext cx="2027555" cy="1308735"/>
          </a:xfrm>
          <a:custGeom>
            <a:avLst/>
            <a:gdLst/>
            <a:ahLst/>
            <a:cxnLst/>
            <a:rect l="l" t="t" r="r" b="b"/>
            <a:pathLst>
              <a:path w="2027554" h="1308735">
                <a:moveTo>
                  <a:pt x="0" y="86027"/>
                </a:moveTo>
                <a:lnTo>
                  <a:pt x="57604" y="86027"/>
                </a:lnTo>
                <a:lnTo>
                  <a:pt x="57604" y="1222170"/>
                </a:lnTo>
                <a:lnTo>
                  <a:pt x="589539" y="0"/>
                </a:lnTo>
                <a:lnTo>
                  <a:pt x="2027239" y="0"/>
                </a:lnTo>
                <a:lnTo>
                  <a:pt x="2027239" y="34514"/>
                </a:lnTo>
                <a:lnTo>
                  <a:pt x="2027239" y="0"/>
                </a:lnTo>
                <a:lnTo>
                  <a:pt x="589539" y="0"/>
                </a:lnTo>
                <a:lnTo>
                  <a:pt x="43300" y="1308656"/>
                </a:lnTo>
                <a:lnTo>
                  <a:pt x="43300" y="86027"/>
                </a:lnTo>
                <a:lnTo>
                  <a:pt x="0" y="86027"/>
                </a:lnTo>
                <a:close/>
              </a:path>
            </a:pathLst>
          </a:custGeom>
          <a:ln w="16216">
            <a:solidFill>
              <a:srgbClr val="000000"/>
            </a:solidFill>
          </a:ln>
        </p:spPr>
        <p:txBody>
          <a:bodyPr wrap="square" lIns="0" tIns="0" rIns="0" bIns="0" rtlCol="0"/>
          <a:lstStyle/>
          <a:p>
            <a:pPr>
              <a:defRPr/>
            </a:pPr>
            <a:endParaRPr>
              <a:solidFill>
                <a:prstClr val="black"/>
              </a:solidFill>
            </a:endParaRPr>
          </a:p>
        </p:txBody>
      </p:sp>
      <p:sp>
        <p:nvSpPr>
          <p:cNvPr id="12" name="object 12"/>
          <p:cNvSpPr txBox="1"/>
          <p:nvPr/>
        </p:nvSpPr>
        <p:spPr>
          <a:xfrm>
            <a:off x="6180943" y="3489426"/>
            <a:ext cx="74295" cy="306070"/>
          </a:xfrm>
          <a:prstGeom prst="rect">
            <a:avLst/>
          </a:prstGeom>
        </p:spPr>
        <p:txBody>
          <a:bodyPr vert="horz" wrap="square" lIns="0" tIns="11430" rIns="0" bIns="0" rtlCol="0">
            <a:spAutoFit/>
          </a:bodyPr>
          <a:lstStyle/>
          <a:p>
            <a:pPr marL="12700">
              <a:spcBef>
                <a:spcPts val="90"/>
              </a:spcBef>
              <a:defRPr/>
            </a:pPr>
            <a:r>
              <a:rPr sz="1850" spc="-80" dirty="0">
                <a:solidFill>
                  <a:prstClr val="black"/>
                </a:solidFill>
                <a:latin typeface="Times New Roman"/>
                <a:cs typeface="Times New Roman"/>
              </a:rPr>
              <a:t>,</a:t>
            </a:r>
            <a:endParaRPr sz="1850">
              <a:solidFill>
                <a:prstClr val="black"/>
              </a:solidFill>
              <a:latin typeface="Times New Roman"/>
              <a:cs typeface="Times New Roman"/>
            </a:endParaRPr>
          </a:p>
        </p:txBody>
      </p:sp>
      <p:sp>
        <p:nvSpPr>
          <p:cNvPr id="13" name="object 13"/>
          <p:cNvSpPr txBox="1"/>
          <p:nvPr/>
        </p:nvSpPr>
        <p:spPr>
          <a:xfrm>
            <a:off x="402932" y="5168334"/>
            <a:ext cx="134620" cy="306070"/>
          </a:xfrm>
          <a:prstGeom prst="rect">
            <a:avLst/>
          </a:prstGeom>
        </p:spPr>
        <p:txBody>
          <a:bodyPr vert="horz" wrap="square" lIns="0" tIns="11430" rIns="0" bIns="0" rtlCol="0">
            <a:spAutoFit/>
          </a:bodyPr>
          <a:lstStyle/>
          <a:p>
            <a:pPr marL="12700">
              <a:spcBef>
                <a:spcPts val="90"/>
              </a:spcBef>
              <a:defRPr/>
            </a:pPr>
            <a:r>
              <a:rPr sz="1850" spc="-90" dirty="0">
                <a:solidFill>
                  <a:prstClr val="black"/>
                </a:solidFill>
                <a:latin typeface="Times New Roman"/>
                <a:cs typeface="Times New Roman"/>
              </a:rPr>
              <a:t>i;</a:t>
            </a:r>
            <a:endParaRPr sz="1850">
              <a:solidFill>
                <a:prstClr val="black"/>
              </a:solidFill>
              <a:latin typeface="Times New Roman"/>
              <a:cs typeface="Times New Roman"/>
            </a:endParaRPr>
          </a:p>
        </p:txBody>
      </p:sp>
      <p:sp>
        <p:nvSpPr>
          <p:cNvPr id="14" name="object 14"/>
          <p:cNvSpPr txBox="1"/>
          <p:nvPr/>
        </p:nvSpPr>
        <p:spPr>
          <a:xfrm>
            <a:off x="987357" y="3947200"/>
            <a:ext cx="7795895" cy="2065655"/>
          </a:xfrm>
          <a:prstGeom prst="rect">
            <a:avLst/>
          </a:prstGeom>
        </p:spPr>
        <p:txBody>
          <a:bodyPr vert="horz" wrap="square" lIns="0" tIns="88900" rIns="0" bIns="0" rtlCol="0">
            <a:spAutoFit/>
          </a:bodyPr>
          <a:lstStyle/>
          <a:p>
            <a:pPr marL="12700">
              <a:spcBef>
                <a:spcPts val="700"/>
              </a:spcBef>
              <a:defRPr/>
            </a:pPr>
            <a:r>
              <a:rPr sz="1850" spc="-135" dirty="0">
                <a:solidFill>
                  <a:prstClr val="black"/>
                </a:solidFill>
                <a:latin typeface="Times New Roman"/>
                <a:cs typeface="Times New Roman"/>
              </a:rPr>
              <a:t>где:</a:t>
            </a:r>
            <a:endParaRPr sz="1850">
              <a:solidFill>
                <a:prstClr val="black"/>
              </a:solidFill>
              <a:latin typeface="Times New Roman"/>
              <a:cs typeface="Times New Roman"/>
            </a:endParaRPr>
          </a:p>
          <a:p>
            <a:pPr marL="27940">
              <a:spcBef>
                <a:spcPts val="725"/>
              </a:spcBef>
              <a:defRPr/>
            </a:pPr>
            <a:r>
              <a:rPr sz="3225" spc="-330" baseline="18087" dirty="0">
                <a:solidFill>
                  <a:prstClr val="black"/>
                </a:solidFill>
                <a:latin typeface="Times New Roman"/>
                <a:cs typeface="Times New Roman"/>
              </a:rPr>
              <a:t>σ</a:t>
            </a:r>
            <a:r>
              <a:rPr sz="3225" spc="135" baseline="18087" dirty="0">
                <a:solidFill>
                  <a:prstClr val="black"/>
                </a:solidFill>
                <a:latin typeface="Times New Roman"/>
                <a:cs typeface="Times New Roman"/>
              </a:rPr>
              <a:t> </a:t>
            </a:r>
            <a:r>
              <a:rPr sz="1850" spc="-110" dirty="0">
                <a:solidFill>
                  <a:prstClr val="black"/>
                </a:solidFill>
                <a:latin typeface="Times New Roman"/>
                <a:cs typeface="Times New Roman"/>
              </a:rPr>
              <a:t>- </a:t>
            </a:r>
            <a:r>
              <a:rPr sz="1850" spc="-155" dirty="0">
                <a:solidFill>
                  <a:prstClr val="black"/>
                </a:solidFill>
                <a:latin typeface="Times New Roman"/>
                <a:cs typeface="Times New Roman"/>
              </a:rPr>
              <a:t>показатель </a:t>
            </a:r>
            <a:r>
              <a:rPr sz="1850" spc="-160" dirty="0">
                <a:solidFill>
                  <a:prstClr val="black"/>
                </a:solidFill>
                <a:latin typeface="Times New Roman"/>
                <a:cs typeface="Times New Roman"/>
              </a:rPr>
              <a:t>среднеквадратичного</a:t>
            </a:r>
            <a:r>
              <a:rPr sz="1850" spc="-110" dirty="0">
                <a:solidFill>
                  <a:prstClr val="black"/>
                </a:solidFill>
                <a:latin typeface="Times New Roman"/>
                <a:cs typeface="Times New Roman"/>
              </a:rPr>
              <a:t> </a:t>
            </a:r>
            <a:r>
              <a:rPr sz="1850" spc="-155" dirty="0">
                <a:solidFill>
                  <a:prstClr val="black"/>
                </a:solidFill>
                <a:latin typeface="Times New Roman"/>
                <a:cs typeface="Times New Roman"/>
              </a:rPr>
              <a:t>отклонение;</a:t>
            </a:r>
            <a:endParaRPr sz="1850">
              <a:solidFill>
                <a:prstClr val="black"/>
              </a:solidFill>
              <a:latin typeface="Times New Roman"/>
              <a:cs typeface="Times New Roman"/>
            </a:endParaRPr>
          </a:p>
          <a:p>
            <a:pPr marL="27940">
              <a:spcBef>
                <a:spcPts val="1080"/>
              </a:spcBef>
              <a:defRPr/>
            </a:pPr>
            <a:r>
              <a:rPr sz="3225" spc="-172" baseline="28423" dirty="0">
                <a:solidFill>
                  <a:prstClr val="black"/>
                </a:solidFill>
                <a:latin typeface="Times New Roman"/>
                <a:cs typeface="Times New Roman"/>
              </a:rPr>
              <a:t>ц</a:t>
            </a:r>
            <a:r>
              <a:rPr sz="2250" i="1" spc="-172" baseline="20370" dirty="0">
                <a:solidFill>
                  <a:prstClr val="black"/>
                </a:solidFill>
                <a:latin typeface="Times New Roman"/>
                <a:cs typeface="Times New Roman"/>
              </a:rPr>
              <a:t>i </a:t>
            </a:r>
            <a:r>
              <a:rPr sz="1850" spc="-110" dirty="0">
                <a:solidFill>
                  <a:prstClr val="black"/>
                </a:solidFill>
                <a:latin typeface="Times New Roman"/>
                <a:cs typeface="Times New Roman"/>
              </a:rPr>
              <a:t>- </a:t>
            </a:r>
            <a:r>
              <a:rPr sz="1850" spc="-155" dirty="0">
                <a:solidFill>
                  <a:prstClr val="black"/>
                </a:solidFill>
                <a:latin typeface="Times New Roman"/>
                <a:cs typeface="Times New Roman"/>
              </a:rPr>
              <a:t>значение </a:t>
            </a:r>
            <a:r>
              <a:rPr sz="1850" spc="-180" dirty="0">
                <a:solidFill>
                  <a:prstClr val="black"/>
                </a:solidFill>
                <a:latin typeface="Times New Roman"/>
                <a:cs typeface="Times New Roman"/>
              </a:rPr>
              <a:t>цены </a:t>
            </a:r>
            <a:r>
              <a:rPr sz="1850" spc="-175" dirty="0">
                <a:solidFill>
                  <a:prstClr val="black"/>
                </a:solidFill>
                <a:latin typeface="Times New Roman"/>
                <a:cs typeface="Times New Roman"/>
              </a:rPr>
              <a:t>единицы </a:t>
            </a:r>
            <a:r>
              <a:rPr sz="1850" spc="-155" dirty="0">
                <a:solidFill>
                  <a:prstClr val="black"/>
                </a:solidFill>
                <a:latin typeface="Times New Roman"/>
                <a:cs typeface="Times New Roman"/>
              </a:rPr>
              <a:t>лекарственного вещества, </a:t>
            </a:r>
            <a:r>
              <a:rPr sz="1850" spc="-165" dirty="0">
                <a:solidFill>
                  <a:prstClr val="black"/>
                </a:solidFill>
                <a:latin typeface="Times New Roman"/>
                <a:cs typeface="Times New Roman"/>
              </a:rPr>
              <a:t>полученное </a:t>
            </a:r>
            <a:r>
              <a:rPr sz="1850" spc="-155" dirty="0">
                <a:solidFill>
                  <a:prstClr val="black"/>
                </a:solidFill>
                <a:latin typeface="Times New Roman"/>
                <a:cs typeface="Times New Roman"/>
              </a:rPr>
              <a:t>для контракта </a:t>
            </a:r>
            <a:r>
              <a:rPr sz="1850" spc="-145" dirty="0">
                <a:solidFill>
                  <a:prstClr val="black"/>
                </a:solidFill>
                <a:latin typeface="Times New Roman"/>
                <a:cs typeface="Times New Roman"/>
              </a:rPr>
              <a:t>с</a:t>
            </a:r>
            <a:r>
              <a:rPr sz="1850" spc="-90" dirty="0">
                <a:solidFill>
                  <a:prstClr val="black"/>
                </a:solidFill>
                <a:latin typeface="Times New Roman"/>
                <a:cs typeface="Times New Roman"/>
              </a:rPr>
              <a:t> </a:t>
            </a:r>
            <a:r>
              <a:rPr sz="1850" spc="-175" dirty="0">
                <a:solidFill>
                  <a:prstClr val="black"/>
                </a:solidFill>
                <a:latin typeface="Times New Roman"/>
                <a:cs typeface="Times New Roman"/>
              </a:rPr>
              <a:t>номером</a:t>
            </a:r>
            <a:endParaRPr sz="1850">
              <a:solidFill>
                <a:prstClr val="black"/>
              </a:solidFill>
              <a:latin typeface="Times New Roman"/>
              <a:cs typeface="Times New Roman"/>
            </a:endParaRPr>
          </a:p>
          <a:p>
            <a:pPr marL="12700">
              <a:lnSpc>
                <a:spcPts val="2170"/>
              </a:lnSpc>
              <a:spcBef>
                <a:spcPts val="1939"/>
              </a:spcBef>
              <a:defRPr/>
            </a:pPr>
            <a:r>
              <a:rPr sz="1850" spc="-160" dirty="0">
                <a:solidFill>
                  <a:prstClr val="black"/>
                </a:solidFill>
                <a:latin typeface="Times New Roman"/>
                <a:cs typeface="Times New Roman"/>
              </a:rPr>
              <a:t>n </a:t>
            </a:r>
            <a:r>
              <a:rPr sz="1850" spc="-110" dirty="0">
                <a:solidFill>
                  <a:prstClr val="black"/>
                </a:solidFill>
                <a:latin typeface="Times New Roman"/>
                <a:cs typeface="Times New Roman"/>
              </a:rPr>
              <a:t>- </a:t>
            </a:r>
            <a:r>
              <a:rPr sz="1850" spc="-160" dirty="0">
                <a:solidFill>
                  <a:prstClr val="black"/>
                </a:solidFill>
                <a:latin typeface="Times New Roman"/>
                <a:cs typeface="Times New Roman"/>
              </a:rPr>
              <a:t>количество </a:t>
            </a:r>
            <a:r>
              <a:rPr sz="1850" spc="-155" dirty="0">
                <a:solidFill>
                  <a:prstClr val="black"/>
                </a:solidFill>
                <a:latin typeface="Times New Roman"/>
                <a:cs typeface="Times New Roman"/>
              </a:rPr>
              <a:t>значений, </a:t>
            </a:r>
            <a:r>
              <a:rPr sz="1850" spc="-170" dirty="0">
                <a:solidFill>
                  <a:prstClr val="black"/>
                </a:solidFill>
                <a:latin typeface="Times New Roman"/>
                <a:cs typeface="Times New Roman"/>
              </a:rPr>
              <a:t>используемых </a:t>
            </a:r>
            <a:r>
              <a:rPr sz="1850" spc="-150" dirty="0">
                <a:solidFill>
                  <a:prstClr val="black"/>
                </a:solidFill>
                <a:latin typeface="Times New Roman"/>
                <a:cs typeface="Times New Roman"/>
              </a:rPr>
              <a:t>в</a:t>
            </a:r>
            <a:r>
              <a:rPr sz="1850" spc="-25" dirty="0">
                <a:solidFill>
                  <a:prstClr val="black"/>
                </a:solidFill>
                <a:latin typeface="Times New Roman"/>
                <a:cs typeface="Times New Roman"/>
              </a:rPr>
              <a:t> </a:t>
            </a:r>
            <a:r>
              <a:rPr sz="1850" spc="-145" dirty="0">
                <a:solidFill>
                  <a:prstClr val="black"/>
                </a:solidFill>
                <a:latin typeface="Times New Roman"/>
                <a:cs typeface="Times New Roman"/>
              </a:rPr>
              <a:t>расчете;</a:t>
            </a:r>
            <a:endParaRPr sz="1850">
              <a:solidFill>
                <a:prstClr val="black"/>
              </a:solidFill>
              <a:latin typeface="Times New Roman"/>
              <a:cs typeface="Times New Roman"/>
            </a:endParaRPr>
          </a:p>
          <a:p>
            <a:pPr marL="12700">
              <a:lnSpc>
                <a:spcPts val="2170"/>
              </a:lnSpc>
              <a:defRPr/>
            </a:pPr>
            <a:r>
              <a:rPr sz="1850" spc="-130" dirty="0">
                <a:solidFill>
                  <a:prstClr val="black"/>
                </a:solidFill>
                <a:latin typeface="Times New Roman"/>
                <a:cs typeface="Times New Roman"/>
              </a:rPr>
              <a:t>(ц) </a:t>
            </a:r>
            <a:r>
              <a:rPr sz="1850" spc="-110" dirty="0">
                <a:solidFill>
                  <a:prstClr val="black"/>
                </a:solidFill>
                <a:latin typeface="Times New Roman"/>
                <a:cs typeface="Times New Roman"/>
              </a:rPr>
              <a:t>- </a:t>
            </a:r>
            <a:r>
              <a:rPr sz="1850" spc="-155" dirty="0">
                <a:solidFill>
                  <a:prstClr val="black"/>
                </a:solidFill>
                <a:latin typeface="Times New Roman"/>
                <a:cs typeface="Times New Roman"/>
              </a:rPr>
              <a:t>средняя </a:t>
            </a:r>
            <a:r>
              <a:rPr sz="1850" spc="-165" dirty="0">
                <a:solidFill>
                  <a:prstClr val="black"/>
                </a:solidFill>
                <a:latin typeface="Times New Roman"/>
                <a:cs typeface="Times New Roman"/>
              </a:rPr>
              <a:t>арифметическая </a:t>
            </a:r>
            <a:r>
              <a:rPr sz="1850" spc="-160" dirty="0">
                <a:solidFill>
                  <a:prstClr val="black"/>
                </a:solidFill>
                <a:latin typeface="Times New Roman"/>
                <a:cs typeface="Times New Roman"/>
              </a:rPr>
              <a:t>величина </a:t>
            </a:r>
            <a:r>
              <a:rPr sz="1850" spc="-175" dirty="0">
                <a:solidFill>
                  <a:prstClr val="black"/>
                </a:solidFill>
                <a:latin typeface="Times New Roman"/>
                <a:cs typeface="Times New Roman"/>
              </a:rPr>
              <a:t>единицы </a:t>
            </a:r>
            <a:r>
              <a:rPr sz="1850" spc="-155" dirty="0">
                <a:solidFill>
                  <a:prstClr val="black"/>
                </a:solidFill>
                <a:latin typeface="Times New Roman"/>
                <a:cs typeface="Times New Roman"/>
              </a:rPr>
              <a:t>лекарственного препарата </a:t>
            </a:r>
            <a:r>
              <a:rPr sz="1850" spc="-165" dirty="0">
                <a:solidFill>
                  <a:prstClr val="black"/>
                </a:solidFill>
                <a:latin typeface="Times New Roman"/>
                <a:cs typeface="Times New Roman"/>
              </a:rPr>
              <a:t>по</a:t>
            </a:r>
            <a:r>
              <a:rPr sz="1850" spc="-65" dirty="0">
                <a:solidFill>
                  <a:prstClr val="black"/>
                </a:solidFill>
                <a:latin typeface="Times New Roman"/>
                <a:cs typeface="Times New Roman"/>
              </a:rPr>
              <a:t> </a:t>
            </a:r>
            <a:r>
              <a:rPr sz="1850" spc="-155" dirty="0">
                <a:solidFill>
                  <a:prstClr val="black"/>
                </a:solidFill>
                <a:latin typeface="Times New Roman"/>
                <a:cs typeface="Times New Roman"/>
              </a:rPr>
              <a:t>выборке.</a:t>
            </a:r>
            <a:endParaRPr sz="1850">
              <a:solidFill>
                <a:prstClr val="black"/>
              </a:solidFill>
              <a:latin typeface="Times New Roman"/>
              <a:cs typeface="Times New Roman"/>
            </a:endParaRPr>
          </a:p>
        </p:txBody>
      </p:sp>
    </p:spTree>
    <p:extLst>
      <p:ext uri="{BB962C8B-B14F-4D97-AF65-F5344CB8AC3E}">
        <p14:creationId xmlns:p14="http://schemas.microsoft.com/office/powerpoint/2010/main" val="253466173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2346" y="109220"/>
            <a:ext cx="8565515"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C00000"/>
                </a:solidFill>
                <a:latin typeface="Arial"/>
                <a:cs typeface="Arial"/>
              </a:rPr>
              <a:t>Приказ </a:t>
            </a:r>
            <a:r>
              <a:rPr sz="2000" spc="-10" dirty="0">
                <a:solidFill>
                  <a:srgbClr val="C00000"/>
                </a:solidFill>
                <a:latin typeface="Arial"/>
                <a:cs typeface="Arial"/>
              </a:rPr>
              <a:t>Министерства здравоохранения </a:t>
            </a:r>
            <a:r>
              <a:rPr sz="2000" spc="-15" dirty="0">
                <a:solidFill>
                  <a:srgbClr val="C00000"/>
                </a:solidFill>
                <a:latin typeface="Arial"/>
                <a:cs typeface="Arial"/>
              </a:rPr>
              <a:t>РФ </a:t>
            </a:r>
            <a:r>
              <a:rPr sz="2000" spc="-25" dirty="0">
                <a:solidFill>
                  <a:srgbClr val="C00000"/>
                </a:solidFill>
                <a:latin typeface="Arial"/>
                <a:cs typeface="Arial"/>
              </a:rPr>
              <a:t>от </a:t>
            </a:r>
            <a:r>
              <a:rPr sz="2000" spc="-5" dirty="0">
                <a:solidFill>
                  <a:srgbClr val="C00000"/>
                </a:solidFill>
                <a:latin typeface="Arial"/>
                <a:cs typeface="Arial"/>
              </a:rPr>
              <a:t>26 октября 2017 </a:t>
            </a:r>
            <a:r>
              <a:rPr sz="2000" spc="-120" dirty="0">
                <a:solidFill>
                  <a:srgbClr val="C00000"/>
                </a:solidFill>
                <a:latin typeface="Arial"/>
                <a:cs typeface="Arial"/>
              </a:rPr>
              <a:t>г. </a:t>
            </a:r>
            <a:r>
              <a:rPr sz="2000" dirty="0">
                <a:solidFill>
                  <a:srgbClr val="C00000"/>
                </a:solidFill>
                <a:latin typeface="Arial"/>
                <a:cs typeface="Arial"/>
              </a:rPr>
              <a:t>N</a:t>
            </a:r>
            <a:r>
              <a:rPr sz="2000" spc="100" dirty="0">
                <a:solidFill>
                  <a:srgbClr val="C00000"/>
                </a:solidFill>
                <a:latin typeface="Arial"/>
                <a:cs typeface="Arial"/>
              </a:rPr>
              <a:t> </a:t>
            </a:r>
            <a:r>
              <a:rPr sz="2000" spc="-5" dirty="0">
                <a:solidFill>
                  <a:srgbClr val="C00000"/>
                </a:solidFill>
                <a:latin typeface="Arial"/>
                <a:cs typeface="Arial"/>
              </a:rPr>
              <a:t>871н</a:t>
            </a:r>
            <a:endParaRPr sz="2000">
              <a:latin typeface="Arial"/>
              <a:cs typeface="Arial"/>
            </a:endParaRPr>
          </a:p>
        </p:txBody>
      </p:sp>
      <p:sp>
        <p:nvSpPr>
          <p:cNvPr id="3" name="object 3"/>
          <p:cNvSpPr txBox="1"/>
          <p:nvPr/>
        </p:nvSpPr>
        <p:spPr>
          <a:xfrm>
            <a:off x="161950" y="467994"/>
            <a:ext cx="8708390" cy="4249240"/>
          </a:xfrm>
          <a:prstGeom prst="rect">
            <a:avLst/>
          </a:prstGeom>
        </p:spPr>
        <p:txBody>
          <a:bodyPr vert="horz" wrap="square" lIns="0" tIns="12065" rIns="0" bIns="0" rtlCol="0">
            <a:spAutoFit/>
          </a:bodyPr>
          <a:lstStyle/>
          <a:p>
            <a:pPr marL="12700" marR="55244">
              <a:spcBef>
                <a:spcPts val="95"/>
              </a:spcBef>
              <a:buFontTx/>
              <a:buAutoNum type="arabicPeriod" startAt="8"/>
              <a:tabLst>
                <a:tab pos="239395" algn="l"/>
              </a:tabLst>
              <a:defRPr/>
            </a:pPr>
            <a:r>
              <a:rPr sz="1600" spc="-5" dirty="0">
                <a:solidFill>
                  <a:prstClr val="black"/>
                </a:solidFill>
                <a:latin typeface="Arial"/>
                <a:cs typeface="Arial"/>
              </a:rPr>
              <a:t>В </a:t>
            </a:r>
            <a:r>
              <a:rPr sz="1600" spc="-10" dirty="0">
                <a:solidFill>
                  <a:prstClr val="black"/>
                </a:solidFill>
                <a:latin typeface="Arial"/>
                <a:cs typeface="Arial"/>
              </a:rPr>
              <a:t>случае признания закупки </a:t>
            </a:r>
            <a:r>
              <a:rPr sz="1600" spc="-5" dirty="0">
                <a:solidFill>
                  <a:prstClr val="black"/>
                </a:solidFill>
                <a:latin typeface="Arial"/>
                <a:cs typeface="Arial"/>
              </a:rPr>
              <a:t>с </a:t>
            </a:r>
            <a:r>
              <a:rPr sz="1600" spc="-15" dirty="0">
                <a:solidFill>
                  <a:prstClr val="black"/>
                </a:solidFill>
                <a:latin typeface="Arial"/>
                <a:cs typeface="Arial"/>
              </a:rPr>
              <a:t>увеличенной </a:t>
            </a:r>
            <a:r>
              <a:rPr sz="1600" spc="-10" dirty="0">
                <a:solidFill>
                  <a:prstClr val="black"/>
                </a:solidFill>
                <a:latin typeface="Arial"/>
                <a:cs typeface="Arial"/>
              </a:rPr>
              <a:t>референтной ценой несостоявшейся, </a:t>
            </a:r>
            <a:r>
              <a:rPr sz="1600" spc="-5" dirty="0">
                <a:solidFill>
                  <a:prstClr val="black"/>
                </a:solidFill>
                <a:latin typeface="Arial"/>
                <a:cs typeface="Arial"/>
              </a:rPr>
              <a:t>если  </a:t>
            </a:r>
            <a:r>
              <a:rPr sz="1600" spc="-10" dirty="0">
                <a:solidFill>
                  <a:prstClr val="black"/>
                </a:solidFill>
                <a:latin typeface="Arial"/>
                <a:cs typeface="Arial"/>
              </a:rPr>
              <a:t>на </a:t>
            </a:r>
            <a:r>
              <a:rPr sz="1600" spc="-5" dirty="0">
                <a:solidFill>
                  <a:prstClr val="black"/>
                </a:solidFill>
                <a:latin typeface="Arial"/>
                <a:cs typeface="Arial"/>
              </a:rPr>
              <a:t>участие в </a:t>
            </a:r>
            <a:r>
              <a:rPr sz="1600" spc="-10" dirty="0">
                <a:solidFill>
                  <a:prstClr val="black"/>
                </a:solidFill>
                <a:latin typeface="Arial"/>
                <a:cs typeface="Arial"/>
              </a:rPr>
              <a:t>закупке не </a:t>
            </a:r>
            <a:r>
              <a:rPr sz="1600" spc="-15" dirty="0">
                <a:solidFill>
                  <a:prstClr val="black"/>
                </a:solidFill>
                <a:latin typeface="Arial"/>
                <a:cs typeface="Arial"/>
              </a:rPr>
              <a:t>подано </a:t>
            </a:r>
            <a:r>
              <a:rPr sz="1600" spc="-10" dirty="0">
                <a:solidFill>
                  <a:prstClr val="black"/>
                </a:solidFill>
                <a:latin typeface="Arial"/>
                <a:cs typeface="Arial"/>
              </a:rPr>
              <a:t>ни </a:t>
            </a:r>
            <a:r>
              <a:rPr sz="1600" spc="-15" dirty="0">
                <a:solidFill>
                  <a:prstClr val="black"/>
                </a:solidFill>
                <a:latin typeface="Arial"/>
                <a:cs typeface="Arial"/>
              </a:rPr>
              <a:t>одной </a:t>
            </a:r>
            <a:r>
              <a:rPr sz="1600" spc="-10" dirty="0">
                <a:solidFill>
                  <a:prstClr val="black"/>
                </a:solidFill>
                <a:latin typeface="Arial"/>
                <a:cs typeface="Arial"/>
              </a:rPr>
              <a:t>заявки, цена </a:t>
            </a:r>
            <a:r>
              <a:rPr sz="1600" spc="-15" dirty="0">
                <a:solidFill>
                  <a:prstClr val="black"/>
                </a:solidFill>
                <a:latin typeface="Arial"/>
                <a:cs typeface="Arial"/>
              </a:rPr>
              <a:t>единицы планируемого </a:t>
            </a:r>
            <a:r>
              <a:rPr sz="1600" spc="-5" dirty="0">
                <a:solidFill>
                  <a:prstClr val="black"/>
                </a:solidFill>
                <a:latin typeface="Arial"/>
                <a:cs typeface="Arial"/>
              </a:rPr>
              <a:t>к </a:t>
            </a:r>
            <a:r>
              <a:rPr sz="1600" spc="-10" dirty="0">
                <a:solidFill>
                  <a:prstClr val="black"/>
                </a:solidFill>
                <a:latin typeface="Arial"/>
                <a:cs typeface="Arial"/>
              </a:rPr>
              <a:t>закупке  лекарственного препарата </a:t>
            </a:r>
            <a:r>
              <a:rPr sz="1600" spc="-15" dirty="0">
                <a:solidFill>
                  <a:srgbClr val="C00000"/>
                </a:solidFill>
                <a:latin typeface="Arial"/>
                <a:cs typeface="Arial"/>
              </a:rPr>
              <a:t>повторно </a:t>
            </a:r>
            <a:r>
              <a:rPr sz="1600" spc="-20" dirty="0">
                <a:solidFill>
                  <a:srgbClr val="C00000"/>
                </a:solidFill>
                <a:latin typeface="Arial"/>
                <a:cs typeface="Arial"/>
              </a:rPr>
              <a:t>увеличивается </a:t>
            </a:r>
            <a:r>
              <a:rPr sz="1600" spc="-10" dirty="0">
                <a:solidFill>
                  <a:srgbClr val="C00000"/>
                </a:solidFill>
                <a:latin typeface="Arial"/>
                <a:cs typeface="Arial"/>
              </a:rPr>
              <a:t>на </a:t>
            </a:r>
            <a:r>
              <a:rPr sz="1600" spc="-15" dirty="0">
                <a:solidFill>
                  <a:srgbClr val="C00000"/>
                </a:solidFill>
                <a:latin typeface="Arial"/>
                <a:cs typeface="Arial"/>
              </a:rPr>
              <a:t>показатель </a:t>
            </a:r>
            <a:r>
              <a:rPr sz="1600" spc="-15" dirty="0">
                <a:solidFill>
                  <a:prstClr val="black"/>
                </a:solidFill>
                <a:latin typeface="Arial"/>
                <a:cs typeface="Arial"/>
              </a:rPr>
              <a:t>среднеквадратичного  </a:t>
            </a:r>
            <a:r>
              <a:rPr sz="1600" spc="-10" dirty="0">
                <a:solidFill>
                  <a:prstClr val="black"/>
                </a:solidFill>
                <a:latin typeface="Arial"/>
                <a:cs typeface="Arial"/>
              </a:rPr>
              <a:t>отклонения. </a:t>
            </a:r>
            <a:r>
              <a:rPr sz="1600" spc="-5" dirty="0">
                <a:solidFill>
                  <a:prstClr val="black"/>
                </a:solidFill>
                <a:latin typeface="Arial"/>
                <a:cs typeface="Arial"/>
              </a:rPr>
              <a:t>При </a:t>
            </a:r>
            <a:r>
              <a:rPr sz="1600" spc="-20" dirty="0">
                <a:solidFill>
                  <a:prstClr val="black"/>
                </a:solidFill>
                <a:latin typeface="Arial"/>
                <a:cs typeface="Arial"/>
              </a:rPr>
              <a:t>этом </a:t>
            </a:r>
            <a:r>
              <a:rPr sz="1600" spc="-10" dirty="0">
                <a:solidFill>
                  <a:prstClr val="black"/>
                </a:solidFill>
                <a:latin typeface="Arial"/>
                <a:cs typeface="Arial"/>
              </a:rPr>
              <a:t>цена </a:t>
            </a:r>
            <a:r>
              <a:rPr sz="1600" spc="-15" dirty="0">
                <a:solidFill>
                  <a:prstClr val="black"/>
                </a:solidFill>
                <a:latin typeface="Arial"/>
                <a:cs typeface="Arial"/>
              </a:rPr>
              <a:t>единицы планируемого </a:t>
            </a:r>
            <a:r>
              <a:rPr sz="1600" spc="-5" dirty="0">
                <a:solidFill>
                  <a:prstClr val="black"/>
                </a:solidFill>
                <a:latin typeface="Arial"/>
                <a:cs typeface="Arial"/>
              </a:rPr>
              <a:t>к </a:t>
            </a:r>
            <a:r>
              <a:rPr sz="1600" spc="-10" dirty="0">
                <a:solidFill>
                  <a:prstClr val="black"/>
                </a:solidFill>
                <a:latin typeface="Arial"/>
                <a:cs typeface="Arial"/>
              </a:rPr>
              <a:t>закупке лекарственного препарата не  должна превышать максимального </a:t>
            </a:r>
            <a:r>
              <a:rPr sz="1600" spc="-15" dirty="0">
                <a:solidFill>
                  <a:prstClr val="black"/>
                </a:solidFill>
                <a:latin typeface="Arial"/>
                <a:cs typeface="Arial"/>
              </a:rPr>
              <a:t>значения </a:t>
            </a:r>
            <a:r>
              <a:rPr sz="1600" spc="-10" dirty="0">
                <a:solidFill>
                  <a:prstClr val="black"/>
                </a:solidFill>
                <a:latin typeface="Arial"/>
                <a:cs typeface="Arial"/>
              </a:rPr>
              <a:t>цены, содержащейся </a:t>
            </a:r>
            <a:r>
              <a:rPr sz="1600" spc="-5" dirty="0">
                <a:solidFill>
                  <a:prstClr val="black"/>
                </a:solidFill>
                <a:latin typeface="Arial"/>
                <a:cs typeface="Arial"/>
              </a:rPr>
              <a:t>в </a:t>
            </a:r>
            <a:r>
              <a:rPr sz="1600" spc="-15" dirty="0">
                <a:solidFill>
                  <a:prstClr val="black"/>
                </a:solidFill>
                <a:latin typeface="Arial"/>
                <a:cs typeface="Arial"/>
              </a:rPr>
              <a:t>государственном  </a:t>
            </a:r>
            <a:r>
              <a:rPr sz="1600" spc="-10" dirty="0">
                <a:solidFill>
                  <a:prstClr val="black"/>
                </a:solidFill>
                <a:latin typeface="Arial"/>
                <a:cs typeface="Arial"/>
              </a:rPr>
              <a:t>реестре </a:t>
            </a:r>
            <a:r>
              <a:rPr sz="1600" spc="-5" dirty="0">
                <a:solidFill>
                  <a:prstClr val="black"/>
                </a:solidFill>
                <a:latin typeface="Arial"/>
                <a:cs typeface="Arial"/>
              </a:rPr>
              <a:t>зарегистрированных </a:t>
            </a:r>
            <a:r>
              <a:rPr sz="1600" spc="-15" dirty="0">
                <a:solidFill>
                  <a:prstClr val="black"/>
                </a:solidFill>
                <a:latin typeface="Arial"/>
                <a:cs typeface="Arial"/>
              </a:rPr>
              <a:t>предельных отпускных </a:t>
            </a:r>
            <a:r>
              <a:rPr sz="1600" spc="-10" dirty="0">
                <a:solidFill>
                  <a:prstClr val="black"/>
                </a:solidFill>
                <a:latin typeface="Arial"/>
                <a:cs typeface="Arial"/>
              </a:rPr>
              <a:t>цен </a:t>
            </a:r>
            <a:r>
              <a:rPr sz="1600" spc="-15" dirty="0">
                <a:solidFill>
                  <a:prstClr val="black"/>
                </a:solidFill>
                <a:latin typeface="Arial"/>
                <a:cs typeface="Arial"/>
              </a:rPr>
              <a:t>производителей </a:t>
            </a:r>
            <a:r>
              <a:rPr sz="1600" spc="-10" dirty="0">
                <a:solidFill>
                  <a:prstClr val="black"/>
                </a:solidFill>
                <a:latin typeface="Arial"/>
                <a:cs typeface="Arial"/>
              </a:rPr>
              <a:t>на  </a:t>
            </a:r>
            <a:r>
              <a:rPr sz="1600" spc="-5" dirty="0">
                <a:solidFill>
                  <a:prstClr val="black"/>
                </a:solidFill>
                <a:latin typeface="Arial"/>
                <a:cs typeface="Arial"/>
              </a:rPr>
              <a:t>лекарственные </a:t>
            </a:r>
            <a:r>
              <a:rPr sz="1600" spc="-10" dirty="0">
                <a:solidFill>
                  <a:prstClr val="black"/>
                </a:solidFill>
                <a:latin typeface="Arial"/>
                <a:cs typeface="Arial"/>
              </a:rPr>
              <a:t>препараты, включенные </a:t>
            </a:r>
            <a:r>
              <a:rPr sz="1600" spc="-5" dirty="0">
                <a:solidFill>
                  <a:prstClr val="black"/>
                </a:solidFill>
                <a:latin typeface="Arial"/>
                <a:cs typeface="Arial"/>
              </a:rPr>
              <a:t>в </a:t>
            </a:r>
            <a:r>
              <a:rPr sz="1600" spc="-10" dirty="0">
                <a:solidFill>
                  <a:prstClr val="black"/>
                </a:solidFill>
                <a:latin typeface="Arial"/>
                <a:cs typeface="Arial"/>
              </a:rPr>
              <a:t>перечень жизненно </a:t>
            </a:r>
            <a:r>
              <a:rPr sz="1600" spc="-20" dirty="0">
                <a:solidFill>
                  <a:prstClr val="black"/>
                </a:solidFill>
                <a:latin typeface="Arial"/>
                <a:cs typeface="Arial"/>
              </a:rPr>
              <a:t>необходимых </a:t>
            </a:r>
            <a:r>
              <a:rPr sz="1600" spc="-5" dirty="0">
                <a:solidFill>
                  <a:prstClr val="black"/>
                </a:solidFill>
                <a:latin typeface="Arial"/>
                <a:cs typeface="Arial"/>
              </a:rPr>
              <a:t>и</a:t>
            </a:r>
            <a:r>
              <a:rPr sz="1600" spc="350" dirty="0">
                <a:solidFill>
                  <a:prstClr val="black"/>
                </a:solidFill>
                <a:latin typeface="Arial"/>
                <a:cs typeface="Arial"/>
              </a:rPr>
              <a:t> </a:t>
            </a:r>
            <a:r>
              <a:rPr sz="1600" spc="-10" dirty="0">
                <a:solidFill>
                  <a:prstClr val="black"/>
                </a:solidFill>
                <a:latin typeface="Arial"/>
                <a:cs typeface="Arial"/>
              </a:rPr>
              <a:t>важнейших</a:t>
            </a:r>
            <a:endParaRPr sz="1600" dirty="0">
              <a:solidFill>
                <a:prstClr val="black"/>
              </a:solidFill>
              <a:latin typeface="Arial"/>
              <a:cs typeface="Arial"/>
            </a:endParaRPr>
          </a:p>
          <a:p>
            <a:pPr marL="12700" marR="5080">
              <a:defRPr/>
            </a:pPr>
            <a:r>
              <a:rPr sz="1600" spc="-5" dirty="0">
                <a:solidFill>
                  <a:prstClr val="black"/>
                </a:solidFill>
                <a:latin typeface="Arial"/>
                <a:cs typeface="Arial"/>
              </a:rPr>
              <a:t>лекарственных </a:t>
            </a:r>
            <a:r>
              <a:rPr sz="1600" spc="-10" dirty="0">
                <a:solidFill>
                  <a:prstClr val="black"/>
                </a:solidFill>
                <a:latin typeface="Arial"/>
                <a:cs typeface="Arial"/>
              </a:rPr>
              <a:t>препаратов (далее </a:t>
            </a:r>
            <a:r>
              <a:rPr sz="1600" spc="-5" dirty="0">
                <a:solidFill>
                  <a:prstClr val="black"/>
                </a:solidFill>
                <a:latin typeface="Arial"/>
                <a:cs typeface="Arial"/>
              </a:rPr>
              <a:t>- </a:t>
            </a:r>
            <a:r>
              <a:rPr sz="1600" spc="-10" dirty="0">
                <a:solidFill>
                  <a:prstClr val="black"/>
                </a:solidFill>
                <a:latin typeface="Arial"/>
                <a:cs typeface="Arial"/>
              </a:rPr>
              <a:t>реестр), </a:t>
            </a:r>
            <a:r>
              <a:rPr sz="1600" spc="-5" dirty="0">
                <a:solidFill>
                  <a:prstClr val="black"/>
                </a:solidFill>
                <a:latin typeface="Arial"/>
                <a:cs typeface="Arial"/>
              </a:rPr>
              <a:t>с </a:t>
            </a:r>
            <a:r>
              <a:rPr sz="1600" spc="-20" dirty="0">
                <a:solidFill>
                  <a:prstClr val="black"/>
                </a:solidFill>
                <a:latin typeface="Arial"/>
                <a:cs typeface="Arial"/>
              </a:rPr>
              <a:t>учетом </a:t>
            </a:r>
            <a:r>
              <a:rPr sz="1600" spc="-10" dirty="0">
                <a:solidFill>
                  <a:prstClr val="black"/>
                </a:solidFill>
                <a:latin typeface="Arial"/>
                <a:cs typeface="Arial"/>
              </a:rPr>
              <a:t>эквивалентных </a:t>
            </a:r>
            <a:r>
              <a:rPr sz="1600" spc="-5" dirty="0">
                <a:solidFill>
                  <a:prstClr val="black"/>
                </a:solidFill>
                <a:latin typeface="Arial"/>
                <a:cs typeface="Arial"/>
              </a:rPr>
              <a:t>лекарственных </a:t>
            </a:r>
            <a:r>
              <a:rPr sz="1600" spc="-10" dirty="0">
                <a:solidFill>
                  <a:prstClr val="black"/>
                </a:solidFill>
                <a:latin typeface="Arial"/>
                <a:cs typeface="Arial"/>
              </a:rPr>
              <a:t>форм  </a:t>
            </a:r>
            <a:r>
              <a:rPr sz="1600" spc="-5" dirty="0">
                <a:solidFill>
                  <a:prstClr val="black"/>
                </a:solidFill>
                <a:latin typeface="Arial"/>
                <a:cs typeface="Arial"/>
              </a:rPr>
              <a:t>и</a:t>
            </a:r>
            <a:r>
              <a:rPr sz="1600" dirty="0">
                <a:solidFill>
                  <a:prstClr val="black"/>
                </a:solidFill>
                <a:latin typeface="Arial"/>
                <a:cs typeface="Arial"/>
              </a:rPr>
              <a:t> </a:t>
            </a:r>
            <a:r>
              <a:rPr sz="1600" spc="-10" dirty="0">
                <a:solidFill>
                  <a:prstClr val="black"/>
                </a:solidFill>
                <a:latin typeface="Arial"/>
                <a:cs typeface="Arial"/>
              </a:rPr>
              <a:t>дозировок.</a:t>
            </a:r>
            <a:endParaRPr sz="1600" dirty="0">
              <a:solidFill>
                <a:prstClr val="black"/>
              </a:solidFill>
              <a:latin typeface="Arial"/>
              <a:cs typeface="Arial"/>
            </a:endParaRPr>
          </a:p>
          <a:p>
            <a:pPr marL="12700" marR="506095">
              <a:spcBef>
                <a:spcPts val="390"/>
              </a:spcBef>
              <a:buFontTx/>
              <a:buAutoNum type="arabicPeriod" startAt="9"/>
              <a:tabLst>
                <a:tab pos="239395" algn="l"/>
              </a:tabLst>
              <a:defRPr/>
            </a:pPr>
            <a:r>
              <a:rPr sz="1600" b="1" spc="-5" dirty="0">
                <a:solidFill>
                  <a:prstClr val="black"/>
                </a:solidFill>
                <a:latin typeface="Arial"/>
                <a:cs typeface="Arial"/>
              </a:rPr>
              <a:t>В </a:t>
            </a:r>
            <a:r>
              <a:rPr sz="1600" b="1" spc="-15" dirty="0">
                <a:solidFill>
                  <a:prstClr val="black"/>
                </a:solidFill>
                <a:latin typeface="Arial"/>
                <a:cs typeface="Arial"/>
              </a:rPr>
              <a:t>отношении </a:t>
            </a:r>
            <a:r>
              <a:rPr sz="1600" b="1" spc="-10" dirty="0">
                <a:solidFill>
                  <a:prstClr val="black"/>
                </a:solidFill>
                <a:latin typeface="Arial"/>
                <a:cs typeface="Arial"/>
              </a:rPr>
              <a:t>лекарственного препарата, </a:t>
            </a:r>
            <a:r>
              <a:rPr sz="1600" b="1" spc="-15" dirty="0">
                <a:solidFill>
                  <a:prstClr val="black"/>
                </a:solidFill>
                <a:latin typeface="Arial"/>
                <a:cs typeface="Arial"/>
              </a:rPr>
              <a:t>включенного </a:t>
            </a:r>
            <a:r>
              <a:rPr sz="1600" b="1" spc="-5" dirty="0">
                <a:solidFill>
                  <a:prstClr val="black"/>
                </a:solidFill>
                <a:latin typeface="Arial"/>
                <a:cs typeface="Arial"/>
              </a:rPr>
              <a:t>в </a:t>
            </a:r>
            <a:r>
              <a:rPr sz="1600" b="1" spc="-10" dirty="0">
                <a:solidFill>
                  <a:prstClr val="black"/>
                </a:solidFill>
                <a:latin typeface="Arial"/>
                <a:cs typeface="Arial"/>
              </a:rPr>
              <a:t>перечень жизненно  </a:t>
            </a:r>
            <a:r>
              <a:rPr sz="1600" b="1" spc="-20" dirty="0">
                <a:solidFill>
                  <a:prstClr val="black"/>
                </a:solidFill>
                <a:latin typeface="Arial"/>
                <a:cs typeface="Arial"/>
              </a:rPr>
              <a:t>необходимых </a:t>
            </a:r>
            <a:r>
              <a:rPr sz="1600" b="1" spc="-5" dirty="0">
                <a:solidFill>
                  <a:prstClr val="black"/>
                </a:solidFill>
                <a:latin typeface="Arial"/>
                <a:cs typeface="Arial"/>
              </a:rPr>
              <a:t>и </a:t>
            </a:r>
            <a:r>
              <a:rPr sz="1600" b="1" spc="-10" dirty="0">
                <a:solidFill>
                  <a:prstClr val="black"/>
                </a:solidFill>
                <a:latin typeface="Arial"/>
                <a:cs typeface="Arial"/>
              </a:rPr>
              <a:t>важнейших </a:t>
            </a:r>
            <a:r>
              <a:rPr sz="1600" b="1" spc="-5" dirty="0">
                <a:solidFill>
                  <a:prstClr val="black"/>
                </a:solidFill>
                <a:latin typeface="Arial"/>
                <a:cs typeface="Arial"/>
              </a:rPr>
              <a:t>лекарственных </a:t>
            </a:r>
            <a:r>
              <a:rPr sz="1600" b="1" spc="-10" dirty="0">
                <a:solidFill>
                  <a:prstClr val="black"/>
                </a:solidFill>
                <a:latin typeface="Arial"/>
                <a:cs typeface="Arial"/>
              </a:rPr>
              <a:t>препаратов (далее </a:t>
            </a:r>
            <a:r>
              <a:rPr sz="1600" b="1" spc="-5" dirty="0">
                <a:solidFill>
                  <a:prstClr val="black"/>
                </a:solidFill>
                <a:latin typeface="Arial"/>
                <a:cs typeface="Arial"/>
              </a:rPr>
              <a:t>- </a:t>
            </a:r>
            <a:r>
              <a:rPr sz="1600" b="1" spc="-10" dirty="0">
                <a:solidFill>
                  <a:prstClr val="black"/>
                </a:solidFill>
                <a:latin typeface="Arial"/>
                <a:cs typeface="Arial"/>
              </a:rPr>
              <a:t>ЖНВЛП),</a:t>
            </a:r>
            <a:r>
              <a:rPr sz="1600" spc="-10" dirty="0">
                <a:solidFill>
                  <a:prstClr val="black"/>
                </a:solidFill>
                <a:latin typeface="Arial"/>
                <a:cs typeface="Arial"/>
              </a:rPr>
              <a:t> </a:t>
            </a:r>
            <a:r>
              <a:rPr sz="1600" spc="-5" dirty="0">
                <a:solidFill>
                  <a:prstClr val="black"/>
                </a:solidFill>
                <a:latin typeface="Arial"/>
                <a:cs typeface="Arial"/>
              </a:rPr>
              <a:t>по </a:t>
            </a:r>
            <a:r>
              <a:rPr sz="1600" spc="-15" dirty="0">
                <a:solidFill>
                  <a:srgbClr val="C00000"/>
                </a:solidFill>
                <a:latin typeface="Arial"/>
                <a:cs typeface="Arial"/>
              </a:rPr>
              <a:t>которому  </a:t>
            </a:r>
            <a:r>
              <a:rPr sz="1600" spc="-10" dirty="0">
                <a:solidFill>
                  <a:srgbClr val="C00000"/>
                </a:solidFill>
                <a:latin typeface="Arial"/>
                <a:cs typeface="Arial"/>
              </a:rPr>
              <a:t>референтная цена </a:t>
            </a:r>
            <a:r>
              <a:rPr sz="1600" spc="-35" dirty="0">
                <a:solidFill>
                  <a:srgbClr val="C00000"/>
                </a:solidFill>
                <a:latin typeface="Arial"/>
                <a:cs typeface="Arial"/>
              </a:rPr>
              <a:t>отсутствует</a:t>
            </a:r>
            <a:r>
              <a:rPr sz="1600" spc="-35" dirty="0">
                <a:solidFill>
                  <a:prstClr val="black"/>
                </a:solidFill>
                <a:latin typeface="Arial"/>
                <a:cs typeface="Arial"/>
              </a:rPr>
              <a:t>, </a:t>
            </a:r>
            <a:r>
              <a:rPr sz="1600" spc="-5" dirty="0">
                <a:solidFill>
                  <a:prstClr val="black"/>
                </a:solidFill>
                <a:latin typeface="Arial"/>
                <a:cs typeface="Arial"/>
              </a:rPr>
              <a:t>или закупка с </a:t>
            </a:r>
            <a:r>
              <a:rPr sz="1600" spc="-10" dirty="0">
                <a:solidFill>
                  <a:prstClr val="black"/>
                </a:solidFill>
                <a:latin typeface="Arial"/>
                <a:cs typeface="Arial"/>
              </a:rPr>
              <a:t>НМЦК, рассчитанной </a:t>
            </a:r>
            <a:r>
              <a:rPr sz="1600" spc="-5" dirty="0">
                <a:solidFill>
                  <a:prstClr val="black"/>
                </a:solidFill>
                <a:latin typeface="Arial"/>
                <a:cs typeface="Arial"/>
              </a:rPr>
              <a:t>в </a:t>
            </a:r>
            <a:r>
              <a:rPr sz="1600" spc="-15" dirty="0" err="1">
                <a:solidFill>
                  <a:prstClr val="black"/>
                </a:solidFill>
                <a:latin typeface="Arial"/>
                <a:cs typeface="Arial"/>
              </a:rPr>
              <a:t>соответствии</a:t>
            </a:r>
            <a:r>
              <a:rPr sz="1600" spc="360" dirty="0">
                <a:solidFill>
                  <a:prstClr val="black"/>
                </a:solidFill>
                <a:latin typeface="Arial"/>
                <a:cs typeface="Arial"/>
              </a:rPr>
              <a:t> </a:t>
            </a:r>
            <a:r>
              <a:rPr sz="1600" spc="-5" dirty="0" smtClean="0">
                <a:solidFill>
                  <a:prstClr val="black"/>
                </a:solidFill>
                <a:latin typeface="Arial"/>
                <a:cs typeface="Arial"/>
              </a:rPr>
              <a:t>с</a:t>
            </a:r>
            <a:r>
              <a:rPr lang="ru-RU" sz="1600" spc="-5" dirty="0" smtClean="0">
                <a:solidFill>
                  <a:prstClr val="black"/>
                </a:solidFill>
                <a:latin typeface="Arial"/>
                <a:cs typeface="Arial"/>
              </a:rPr>
              <a:t> </a:t>
            </a:r>
            <a:r>
              <a:rPr sz="1600" spc="-10" dirty="0" err="1" smtClean="0">
                <a:solidFill>
                  <a:prstClr val="black"/>
                </a:solidFill>
                <a:latin typeface="Arial"/>
                <a:cs typeface="Arial"/>
              </a:rPr>
              <a:t>пунктом</a:t>
            </a:r>
            <a:r>
              <a:rPr sz="1600" spc="-10" dirty="0" smtClean="0">
                <a:solidFill>
                  <a:prstClr val="black"/>
                </a:solidFill>
                <a:latin typeface="Arial"/>
                <a:cs typeface="Arial"/>
              </a:rPr>
              <a:t> </a:t>
            </a:r>
            <a:r>
              <a:rPr sz="1600" spc="-5" dirty="0">
                <a:solidFill>
                  <a:prstClr val="black"/>
                </a:solidFill>
                <a:latin typeface="Arial"/>
                <a:cs typeface="Arial"/>
              </a:rPr>
              <a:t>8 </a:t>
            </a:r>
            <a:r>
              <a:rPr sz="1600" spc="-15" dirty="0">
                <a:solidFill>
                  <a:prstClr val="black"/>
                </a:solidFill>
                <a:latin typeface="Arial"/>
                <a:cs typeface="Arial"/>
              </a:rPr>
              <a:t>настоящего </a:t>
            </a:r>
            <a:r>
              <a:rPr sz="1600" spc="-5" dirty="0">
                <a:solidFill>
                  <a:prstClr val="black"/>
                </a:solidFill>
                <a:latin typeface="Arial"/>
                <a:cs typeface="Arial"/>
              </a:rPr>
              <a:t>Порядка, </a:t>
            </a:r>
            <a:r>
              <a:rPr sz="1600" spc="-15" dirty="0">
                <a:solidFill>
                  <a:prstClr val="black"/>
                </a:solidFill>
                <a:latin typeface="Arial"/>
                <a:cs typeface="Arial"/>
              </a:rPr>
              <a:t>признается </a:t>
            </a:r>
            <a:r>
              <a:rPr sz="1600" spc="-10" dirty="0">
                <a:solidFill>
                  <a:prstClr val="black"/>
                </a:solidFill>
                <a:latin typeface="Arial"/>
                <a:cs typeface="Arial"/>
              </a:rPr>
              <a:t>несостоявшейся, </a:t>
            </a:r>
            <a:r>
              <a:rPr sz="1600" spc="-5" dirty="0">
                <a:solidFill>
                  <a:prstClr val="black"/>
                </a:solidFill>
                <a:latin typeface="Arial"/>
                <a:cs typeface="Arial"/>
              </a:rPr>
              <a:t>в </a:t>
            </a:r>
            <a:r>
              <a:rPr sz="1600" spc="-10" dirty="0">
                <a:solidFill>
                  <a:prstClr val="black"/>
                </a:solidFill>
                <a:latin typeface="Arial"/>
                <a:cs typeface="Arial"/>
              </a:rPr>
              <a:t>случае </a:t>
            </a:r>
            <a:r>
              <a:rPr sz="1600" spc="-5" dirty="0">
                <a:solidFill>
                  <a:prstClr val="black"/>
                </a:solidFill>
                <a:latin typeface="Arial"/>
                <a:cs typeface="Arial"/>
              </a:rPr>
              <a:t>если </a:t>
            </a:r>
            <a:r>
              <a:rPr sz="1600" spc="-10" dirty="0">
                <a:solidFill>
                  <a:prstClr val="black"/>
                </a:solidFill>
                <a:latin typeface="Arial"/>
                <a:cs typeface="Arial"/>
              </a:rPr>
              <a:t>на участие </a:t>
            </a:r>
            <a:r>
              <a:rPr sz="1600" spc="-5" dirty="0">
                <a:solidFill>
                  <a:prstClr val="black"/>
                </a:solidFill>
                <a:latin typeface="Arial"/>
                <a:cs typeface="Arial"/>
              </a:rPr>
              <a:t>в  </a:t>
            </a:r>
            <a:r>
              <a:rPr sz="1600" spc="-10" dirty="0">
                <a:solidFill>
                  <a:prstClr val="black"/>
                </a:solidFill>
                <a:latin typeface="Arial"/>
                <a:cs typeface="Arial"/>
              </a:rPr>
              <a:t>закупке не </a:t>
            </a:r>
            <a:r>
              <a:rPr sz="1600" spc="-15" dirty="0">
                <a:solidFill>
                  <a:prstClr val="black"/>
                </a:solidFill>
                <a:latin typeface="Arial"/>
                <a:cs typeface="Arial"/>
              </a:rPr>
              <a:t>подано </a:t>
            </a:r>
            <a:r>
              <a:rPr sz="1600" spc="-10" dirty="0">
                <a:solidFill>
                  <a:prstClr val="black"/>
                </a:solidFill>
                <a:latin typeface="Arial"/>
                <a:cs typeface="Arial"/>
              </a:rPr>
              <a:t>ни </a:t>
            </a:r>
            <a:r>
              <a:rPr sz="1600" spc="-15" dirty="0">
                <a:solidFill>
                  <a:prstClr val="black"/>
                </a:solidFill>
                <a:latin typeface="Arial"/>
                <a:cs typeface="Arial"/>
              </a:rPr>
              <a:t>одной </a:t>
            </a:r>
            <a:r>
              <a:rPr sz="1600" spc="-10" dirty="0">
                <a:solidFill>
                  <a:prstClr val="black"/>
                </a:solidFill>
                <a:latin typeface="Arial"/>
                <a:cs typeface="Arial"/>
              </a:rPr>
              <a:t>заявки, </a:t>
            </a:r>
            <a:r>
              <a:rPr sz="1600" spc="-5" dirty="0">
                <a:solidFill>
                  <a:prstClr val="black"/>
                </a:solidFill>
                <a:latin typeface="Arial"/>
                <a:cs typeface="Arial"/>
              </a:rPr>
              <a:t>при </a:t>
            </a:r>
            <a:r>
              <a:rPr sz="1600" spc="-15" dirty="0">
                <a:solidFill>
                  <a:prstClr val="black"/>
                </a:solidFill>
                <a:latin typeface="Arial"/>
                <a:cs typeface="Arial"/>
              </a:rPr>
              <a:t>объявлении следующей </a:t>
            </a:r>
            <a:r>
              <a:rPr sz="1600" spc="-10" dirty="0">
                <a:solidFill>
                  <a:prstClr val="black"/>
                </a:solidFill>
                <a:latin typeface="Arial"/>
                <a:cs typeface="Arial"/>
              </a:rPr>
              <a:t>закупки </a:t>
            </a:r>
            <a:r>
              <a:rPr sz="1600" spc="-5" dirty="0">
                <a:solidFill>
                  <a:prstClr val="black"/>
                </a:solidFill>
                <a:latin typeface="Arial"/>
                <a:cs typeface="Arial"/>
              </a:rPr>
              <a:t>в качестве </a:t>
            </a:r>
            <a:r>
              <a:rPr sz="1600" spc="-10" dirty="0">
                <a:solidFill>
                  <a:prstClr val="black"/>
                </a:solidFill>
                <a:latin typeface="Arial"/>
                <a:cs typeface="Arial"/>
              </a:rPr>
              <a:t>цены  </a:t>
            </a:r>
            <a:r>
              <a:rPr sz="1600" spc="-15" dirty="0">
                <a:solidFill>
                  <a:prstClr val="black"/>
                </a:solidFill>
                <a:latin typeface="Arial"/>
                <a:cs typeface="Arial"/>
              </a:rPr>
              <a:t>единицы планируемого </a:t>
            </a:r>
            <a:r>
              <a:rPr sz="1600" spc="-5" dirty="0">
                <a:solidFill>
                  <a:prstClr val="black"/>
                </a:solidFill>
                <a:latin typeface="Arial"/>
                <a:cs typeface="Arial"/>
              </a:rPr>
              <a:t>к </a:t>
            </a:r>
            <a:r>
              <a:rPr sz="1600" spc="-10" dirty="0">
                <a:solidFill>
                  <a:prstClr val="black"/>
                </a:solidFill>
                <a:latin typeface="Arial"/>
                <a:cs typeface="Arial"/>
              </a:rPr>
              <a:t>закупке лекарственного препарата </a:t>
            </a:r>
            <a:r>
              <a:rPr sz="1600" spc="-15" dirty="0">
                <a:solidFill>
                  <a:prstClr val="black"/>
                </a:solidFill>
                <a:latin typeface="Arial"/>
                <a:cs typeface="Arial"/>
              </a:rPr>
              <a:t>принимается </a:t>
            </a:r>
            <a:r>
              <a:rPr sz="1600" spc="-10" dirty="0">
                <a:solidFill>
                  <a:prstClr val="black"/>
                </a:solidFill>
                <a:latin typeface="Arial"/>
                <a:cs typeface="Arial"/>
              </a:rPr>
              <a:t>максимальное  </a:t>
            </a:r>
            <a:r>
              <a:rPr sz="1600" spc="-15" dirty="0">
                <a:solidFill>
                  <a:prstClr val="black"/>
                </a:solidFill>
                <a:latin typeface="Arial"/>
                <a:cs typeface="Arial"/>
              </a:rPr>
              <a:t>значение </a:t>
            </a:r>
            <a:r>
              <a:rPr sz="1600" spc="-10" dirty="0">
                <a:solidFill>
                  <a:prstClr val="black"/>
                </a:solidFill>
                <a:latin typeface="Arial"/>
                <a:cs typeface="Arial"/>
              </a:rPr>
              <a:t>цены, </a:t>
            </a:r>
            <a:r>
              <a:rPr sz="1600" spc="-15" dirty="0">
                <a:solidFill>
                  <a:prstClr val="black"/>
                </a:solidFill>
                <a:latin typeface="Arial"/>
                <a:cs typeface="Arial"/>
              </a:rPr>
              <a:t>предусмотренное </a:t>
            </a:r>
            <a:r>
              <a:rPr sz="1600" spc="-10" dirty="0">
                <a:solidFill>
                  <a:prstClr val="black"/>
                </a:solidFill>
                <a:latin typeface="Arial"/>
                <a:cs typeface="Arial"/>
              </a:rPr>
              <a:t>реестром </a:t>
            </a:r>
            <a:r>
              <a:rPr sz="1600" spc="-5" dirty="0">
                <a:solidFill>
                  <a:prstClr val="black"/>
                </a:solidFill>
                <a:latin typeface="Arial"/>
                <a:cs typeface="Arial"/>
              </a:rPr>
              <a:t>с </a:t>
            </a:r>
            <a:r>
              <a:rPr sz="1600" spc="-20" dirty="0">
                <a:solidFill>
                  <a:prstClr val="black"/>
                </a:solidFill>
                <a:latin typeface="Arial"/>
                <a:cs typeface="Arial"/>
              </a:rPr>
              <a:t>учетом </a:t>
            </a:r>
            <a:r>
              <a:rPr sz="1600" spc="-10" dirty="0">
                <a:solidFill>
                  <a:prstClr val="black"/>
                </a:solidFill>
                <a:latin typeface="Arial"/>
                <a:cs typeface="Arial"/>
              </a:rPr>
              <a:t>эквивалентных </a:t>
            </a:r>
            <a:r>
              <a:rPr sz="1600" spc="-5" dirty="0">
                <a:solidFill>
                  <a:prstClr val="black"/>
                </a:solidFill>
                <a:latin typeface="Arial"/>
                <a:cs typeface="Arial"/>
              </a:rPr>
              <a:t>лекарственных </a:t>
            </a:r>
            <a:r>
              <a:rPr sz="1600" spc="-10" dirty="0">
                <a:solidFill>
                  <a:prstClr val="black"/>
                </a:solidFill>
                <a:latin typeface="Arial"/>
                <a:cs typeface="Arial"/>
              </a:rPr>
              <a:t>форм  </a:t>
            </a:r>
            <a:r>
              <a:rPr sz="1600" spc="-5" dirty="0">
                <a:solidFill>
                  <a:prstClr val="black"/>
                </a:solidFill>
                <a:latin typeface="Arial"/>
                <a:cs typeface="Arial"/>
              </a:rPr>
              <a:t>и</a:t>
            </a:r>
            <a:r>
              <a:rPr sz="1600" dirty="0">
                <a:solidFill>
                  <a:prstClr val="black"/>
                </a:solidFill>
                <a:latin typeface="Arial"/>
                <a:cs typeface="Arial"/>
              </a:rPr>
              <a:t> </a:t>
            </a:r>
            <a:r>
              <a:rPr sz="1600" spc="-10" dirty="0">
                <a:solidFill>
                  <a:prstClr val="black"/>
                </a:solidFill>
                <a:latin typeface="Arial"/>
                <a:cs typeface="Arial"/>
              </a:rPr>
              <a:t>дозировок.</a:t>
            </a:r>
            <a:endParaRPr sz="1600" dirty="0">
              <a:solidFill>
                <a:prstClr val="black"/>
              </a:solidFill>
              <a:latin typeface="Arial"/>
              <a:cs typeface="Arial"/>
            </a:endParaRPr>
          </a:p>
        </p:txBody>
      </p:sp>
    </p:spTree>
    <p:extLst>
      <p:ext uri="{BB962C8B-B14F-4D97-AF65-F5344CB8AC3E}">
        <p14:creationId xmlns:p14="http://schemas.microsoft.com/office/powerpoint/2010/main" val="234225225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2346" y="109220"/>
            <a:ext cx="8565515"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C00000"/>
                </a:solidFill>
                <a:latin typeface="Arial"/>
                <a:cs typeface="Arial"/>
              </a:rPr>
              <a:t>Приказ </a:t>
            </a:r>
            <a:r>
              <a:rPr sz="2000" spc="-10" dirty="0">
                <a:solidFill>
                  <a:srgbClr val="C00000"/>
                </a:solidFill>
                <a:latin typeface="Arial"/>
                <a:cs typeface="Arial"/>
              </a:rPr>
              <a:t>Министерства здравоохранения </a:t>
            </a:r>
            <a:r>
              <a:rPr sz="2000" spc="-15" dirty="0">
                <a:solidFill>
                  <a:srgbClr val="C00000"/>
                </a:solidFill>
                <a:latin typeface="Arial"/>
                <a:cs typeface="Arial"/>
              </a:rPr>
              <a:t>РФ </a:t>
            </a:r>
            <a:r>
              <a:rPr sz="2000" spc="-25" dirty="0">
                <a:solidFill>
                  <a:srgbClr val="C00000"/>
                </a:solidFill>
                <a:latin typeface="Arial"/>
                <a:cs typeface="Arial"/>
              </a:rPr>
              <a:t>от </a:t>
            </a:r>
            <a:r>
              <a:rPr sz="2000" spc="-5" dirty="0">
                <a:solidFill>
                  <a:srgbClr val="C00000"/>
                </a:solidFill>
                <a:latin typeface="Arial"/>
                <a:cs typeface="Arial"/>
              </a:rPr>
              <a:t>26 октября 2017 </a:t>
            </a:r>
            <a:r>
              <a:rPr sz="2000" spc="-120" dirty="0">
                <a:solidFill>
                  <a:srgbClr val="C00000"/>
                </a:solidFill>
                <a:latin typeface="Arial"/>
                <a:cs typeface="Arial"/>
              </a:rPr>
              <a:t>г. </a:t>
            </a:r>
            <a:r>
              <a:rPr sz="2000" dirty="0">
                <a:solidFill>
                  <a:srgbClr val="C00000"/>
                </a:solidFill>
                <a:latin typeface="Arial"/>
                <a:cs typeface="Arial"/>
              </a:rPr>
              <a:t>N</a:t>
            </a:r>
            <a:r>
              <a:rPr sz="2000" spc="100" dirty="0">
                <a:solidFill>
                  <a:srgbClr val="C00000"/>
                </a:solidFill>
                <a:latin typeface="Arial"/>
                <a:cs typeface="Arial"/>
              </a:rPr>
              <a:t> </a:t>
            </a:r>
            <a:r>
              <a:rPr sz="2000" spc="-5" dirty="0">
                <a:solidFill>
                  <a:srgbClr val="C00000"/>
                </a:solidFill>
                <a:latin typeface="Arial"/>
                <a:cs typeface="Arial"/>
              </a:rPr>
              <a:t>871н</a:t>
            </a:r>
            <a:endParaRPr sz="2000">
              <a:latin typeface="Arial"/>
              <a:cs typeface="Arial"/>
            </a:endParaRPr>
          </a:p>
        </p:txBody>
      </p:sp>
      <p:sp>
        <p:nvSpPr>
          <p:cNvPr id="3" name="object 3"/>
          <p:cNvSpPr txBox="1"/>
          <p:nvPr/>
        </p:nvSpPr>
        <p:spPr>
          <a:xfrm>
            <a:off x="328066" y="574929"/>
            <a:ext cx="8494395" cy="4003019"/>
          </a:xfrm>
          <a:prstGeom prst="rect">
            <a:avLst/>
          </a:prstGeom>
        </p:spPr>
        <p:txBody>
          <a:bodyPr vert="horz" wrap="square" lIns="0" tIns="12065" rIns="0" bIns="0" rtlCol="0">
            <a:spAutoFit/>
          </a:bodyPr>
          <a:lstStyle/>
          <a:p>
            <a:pPr marL="12700" marR="483234">
              <a:spcBef>
                <a:spcPts val="95"/>
              </a:spcBef>
              <a:defRPr/>
            </a:pPr>
            <a:r>
              <a:rPr sz="1600" spc="-5" dirty="0">
                <a:solidFill>
                  <a:prstClr val="black"/>
                </a:solidFill>
                <a:latin typeface="Arial"/>
                <a:cs typeface="Arial"/>
              </a:rPr>
              <a:t>10. </a:t>
            </a:r>
            <a:r>
              <a:rPr sz="1600" b="1" spc="-5" dirty="0">
                <a:solidFill>
                  <a:prstClr val="black"/>
                </a:solidFill>
                <a:latin typeface="Arial"/>
                <a:cs typeface="Arial"/>
              </a:rPr>
              <a:t>В </a:t>
            </a:r>
            <a:r>
              <a:rPr sz="1600" b="1" spc="-15" dirty="0">
                <a:solidFill>
                  <a:prstClr val="black"/>
                </a:solidFill>
                <a:latin typeface="Arial"/>
                <a:cs typeface="Arial"/>
              </a:rPr>
              <a:t>отношении </a:t>
            </a:r>
            <a:r>
              <a:rPr sz="1600" b="1" spc="-10" dirty="0">
                <a:solidFill>
                  <a:prstClr val="black"/>
                </a:solidFill>
                <a:latin typeface="Arial"/>
                <a:cs typeface="Arial"/>
              </a:rPr>
              <a:t>лекарственного препарата, не </a:t>
            </a:r>
            <a:r>
              <a:rPr sz="1600" b="1" spc="-15" dirty="0">
                <a:solidFill>
                  <a:prstClr val="black"/>
                </a:solidFill>
                <a:latin typeface="Arial"/>
                <a:cs typeface="Arial"/>
              </a:rPr>
              <a:t>включенного </a:t>
            </a:r>
            <a:r>
              <a:rPr sz="1600" b="1" spc="-5" dirty="0">
                <a:solidFill>
                  <a:prstClr val="black"/>
                </a:solidFill>
                <a:latin typeface="Arial"/>
                <a:cs typeface="Arial"/>
              </a:rPr>
              <a:t>в </a:t>
            </a:r>
            <a:r>
              <a:rPr sz="1600" b="1" spc="-10" dirty="0">
                <a:solidFill>
                  <a:prstClr val="black"/>
                </a:solidFill>
                <a:latin typeface="Arial"/>
                <a:cs typeface="Arial"/>
              </a:rPr>
              <a:t>ЖНВЛП, </a:t>
            </a:r>
            <a:r>
              <a:rPr sz="1600" spc="-5" dirty="0">
                <a:solidFill>
                  <a:prstClr val="black"/>
                </a:solidFill>
                <a:latin typeface="Arial"/>
                <a:cs typeface="Arial"/>
              </a:rPr>
              <a:t>по </a:t>
            </a:r>
            <a:r>
              <a:rPr sz="1600" spc="-15" dirty="0">
                <a:solidFill>
                  <a:srgbClr val="C00000"/>
                </a:solidFill>
                <a:latin typeface="Arial"/>
                <a:cs typeface="Arial"/>
              </a:rPr>
              <a:t>которому  </a:t>
            </a:r>
            <a:r>
              <a:rPr sz="1600" spc="-10" dirty="0">
                <a:solidFill>
                  <a:srgbClr val="C00000"/>
                </a:solidFill>
                <a:latin typeface="Arial"/>
                <a:cs typeface="Arial"/>
              </a:rPr>
              <a:t>референтная цена </a:t>
            </a:r>
            <a:r>
              <a:rPr sz="1600" spc="-35" dirty="0">
                <a:solidFill>
                  <a:srgbClr val="C00000"/>
                </a:solidFill>
                <a:latin typeface="Arial"/>
                <a:cs typeface="Arial"/>
              </a:rPr>
              <a:t>отсутствуе</a:t>
            </a:r>
            <a:r>
              <a:rPr sz="1600" spc="-35" dirty="0">
                <a:solidFill>
                  <a:prstClr val="black"/>
                </a:solidFill>
                <a:latin typeface="Arial"/>
                <a:cs typeface="Arial"/>
              </a:rPr>
              <a:t>т, </a:t>
            </a:r>
            <a:r>
              <a:rPr sz="1600" spc="-5" dirty="0">
                <a:solidFill>
                  <a:prstClr val="black"/>
                </a:solidFill>
                <a:latin typeface="Arial"/>
                <a:cs typeface="Arial"/>
              </a:rPr>
              <a:t>или закупка с </a:t>
            </a:r>
            <a:r>
              <a:rPr sz="1600" spc="-10" dirty="0">
                <a:solidFill>
                  <a:prstClr val="black"/>
                </a:solidFill>
                <a:latin typeface="Arial"/>
                <a:cs typeface="Arial"/>
              </a:rPr>
              <a:t>НМЦК, рассчитанной </a:t>
            </a:r>
            <a:r>
              <a:rPr sz="1600" spc="-5" dirty="0">
                <a:solidFill>
                  <a:prstClr val="black"/>
                </a:solidFill>
                <a:latin typeface="Arial"/>
                <a:cs typeface="Arial"/>
              </a:rPr>
              <a:t>в </a:t>
            </a:r>
            <a:r>
              <a:rPr sz="1600" spc="-15" dirty="0" err="1">
                <a:solidFill>
                  <a:prstClr val="black"/>
                </a:solidFill>
                <a:latin typeface="Arial"/>
                <a:cs typeface="Arial"/>
              </a:rPr>
              <a:t>соответствии</a:t>
            </a:r>
            <a:r>
              <a:rPr sz="1600" spc="375" dirty="0">
                <a:solidFill>
                  <a:prstClr val="black"/>
                </a:solidFill>
                <a:latin typeface="Arial"/>
                <a:cs typeface="Arial"/>
              </a:rPr>
              <a:t> </a:t>
            </a:r>
            <a:r>
              <a:rPr sz="1600" spc="-5" dirty="0" smtClean="0">
                <a:solidFill>
                  <a:prstClr val="black"/>
                </a:solidFill>
                <a:latin typeface="Arial"/>
                <a:cs typeface="Arial"/>
              </a:rPr>
              <a:t>с</a:t>
            </a:r>
            <a:r>
              <a:rPr lang="ru-RU" sz="1600" spc="-5" dirty="0" smtClean="0">
                <a:solidFill>
                  <a:prstClr val="black"/>
                </a:solidFill>
                <a:latin typeface="Arial"/>
                <a:cs typeface="Arial"/>
              </a:rPr>
              <a:t> </a:t>
            </a:r>
            <a:r>
              <a:rPr sz="1600" spc="-10" dirty="0" err="1" smtClean="0">
                <a:solidFill>
                  <a:prstClr val="black"/>
                </a:solidFill>
                <a:latin typeface="Arial"/>
                <a:cs typeface="Arial"/>
              </a:rPr>
              <a:t>пунктом</a:t>
            </a:r>
            <a:r>
              <a:rPr sz="1600" spc="-10" dirty="0" smtClean="0">
                <a:solidFill>
                  <a:prstClr val="black"/>
                </a:solidFill>
                <a:latin typeface="Arial"/>
                <a:cs typeface="Arial"/>
              </a:rPr>
              <a:t> </a:t>
            </a:r>
            <a:r>
              <a:rPr sz="1600" spc="-5" dirty="0" smtClean="0">
                <a:solidFill>
                  <a:prstClr val="black"/>
                </a:solidFill>
                <a:latin typeface="Arial"/>
                <a:cs typeface="Arial"/>
              </a:rPr>
              <a:t>8 </a:t>
            </a:r>
            <a:r>
              <a:rPr sz="1600" spc="-15" dirty="0" err="1" smtClean="0">
                <a:solidFill>
                  <a:prstClr val="black"/>
                </a:solidFill>
                <a:latin typeface="Arial"/>
                <a:cs typeface="Arial"/>
              </a:rPr>
              <a:t>настоящего</a:t>
            </a:r>
            <a:r>
              <a:rPr sz="1600" spc="-15" dirty="0" smtClean="0">
                <a:solidFill>
                  <a:prstClr val="black"/>
                </a:solidFill>
                <a:latin typeface="Arial"/>
                <a:cs typeface="Arial"/>
              </a:rPr>
              <a:t> </a:t>
            </a:r>
            <a:r>
              <a:rPr sz="1600" spc="-5" dirty="0" err="1" smtClean="0">
                <a:solidFill>
                  <a:prstClr val="black"/>
                </a:solidFill>
                <a:latin typeface="Arial"/>
                <a:cs typeface="Arial"/>
              </a:rPr>
              <a:t>Порядка</a:t>
            </a:r>
            <a:r>
              <a:rPr sz="1600" spc="-5" dirty="0" smtClean="0">
                <a:solidFill>
                  <a:prstClr val="black"/>
                </a:solidFill>
                <a:latin typeface="Arial"/>
                <a:cs typeface="Arial"/>
              </a:rPr>
              <a:t>, </a:t>
            </a:r>
            <a:r>
              <a:rPr sz="1600" spc="-15" dirty="0" err="1" smtClean="0">
                <a:solidFill>
                  <a:prstClr val="black"/>
                </a:solidFill>
                <a:latin typeface="Arial"/>
                <a:cs typeface="Arial"/>
              </a:rPr>
              <a:t>признается</a:t>
            </a:r>
            <a:r>
              <a:rPr sz="1600" spc="-15" dirty="0" smtClean="0">
                <a:solidFill>
                  <a:prstClr val="black"/>
                </a:solidFill>
                <a:latin typeface="Arial"/>
                <a:cs typeface="Arial"/>
              </a:rPr>
              <a:t> </a:t>
            </a:r>
            <a:r>
              <a:rPr sz="1600" spc="-10" dirty="0" err="1" smtClean="0">
                <a:solidFill>
                  <a:prstClr val="black"/>
                </a:solidFill>
                <a:latin typeface="Arial"/>
                <a:cs typeface="Arial"/>
              </a:rPr>
              <a:t>несостоявшейся</a:t>
            </a:r>
            <a:r>
              <a:rPr sz="1600" spc="-10" dirty="0" smtClean="0">
                <a:solidFill>
                  <a:prstClr val="black"/>
                </a:solidFill>
                <a:latin typeface="Arial"/>
                <a:cs typeface="Arial"/>
              </a:rPr>
              <a:t>, </a:t>
            </a:r>
            <a:r>
              <a:rPr sz="1600" spc="-5" dirty="0" smtClean="0">
                <a:solidFill>
                  <a:prstClr val="black"/>
                </a:solidFill>
                <a:latin typeface="Arial"/>
                <a:cs typeface="Arial"/>
              </a:rPr>
              <a:t>в </a:t>
            </a:r>
            <a:r>
              <a:rPr sz="1600" spc="-10" dirty="0" err="1" smtClean="0">
                <a:solidFill>
                  <a:prstClr val="black"/>
                </a:solidFill>
                <a:latin typeface="Arial"/>
                <a:cs typeface="Arial"/>
              </a:rPr>
              <a:t>случае</a:t>
            </a:r>
            <a:r>
              <a:rPr sz="1600" spc="-10" dirty="0" smtClean="0">
                <a:solidFill>
                  <a:prstClr val="black"/>
                </a:solidFill>
                <a:latin typeface="Arial"/>
                <a:cs typeface="Arial"/>
              </a:rPr>
              <a:t> </a:t>
            </a:r>
            <a:r>
              <a:rPr sz="1600" spc="-5" dirty="0" err="1" smtClean="0">
                <a:solidFill>
                  <a:prstClr val="black"/>
                </a:solidFill>
                <a:latin typeface="Arial"/>
                <a:cs typeface="Arial"/>
              </a:rPr>
              <a:t>если</a:t>
            </a:r>
            <a:r>
              <a:rPr sz="1600" spc="-5" dirty="0" smtClean="0">
                <a:solidFill>
                  <a:prstClr val="black"/>
                </a:solidFill>
                <a:latin typeface="Arial"/>
                <a:cs typeface="Arial"/>
              </a:rPr>
              <a:t> </a:t>
            </a:r>
            <a:r>
              <a:rPr sz="1600" spc="-10" dirty="0" err="1" smtClean="0">
                <a:solidFill>
                  <a:prstClr val="black"/>
                </a:solidFill>
                <a:latin typeface="Arial"/>
                <a:cs typeface="Arial"/>
              </a:rPr>
              <a:t>на</a:t>
            </a:r>
            <a:r>
              <a:rPr sz="1600" spc="-10" dirty="0" smtClean="0">
                <a:solidFill>
                  <a:prstClr val="black"/>
                </a:solidFill>
                <a:latin typeface="Arial"/>
                <a:cs typeface="Arial"/>
              </a:rPr>
              <a:t> </a:t>
            </a:r>
            <a:r>
              <a:rPr sz="1600" spc="-5" dirty="0" err="1" smtClean="0">
                <a:solidFill>
                  <a:prstClr val="black"/>
                </a:solidFill>
                <a:latin typeface="Arial"/>
                <a:cs typeface="Arial"/>
              </a:rPr>
              <a:t>участие</a:t>
            </a:r>
            <a:r>
              <a:rPr sz="1600" spc="-5" dirty="0" smtClean="0">
                <a:solidFill>
                  <a:prstClr val="black"/>
                </a:solidFill>
                <a:latin typeface="Arial"/>
                <a:cs typeface="Arial"/>
              </a:rPr>
              <a:t> в  </a:t>
            </a:r>
            <a:r>
              <a:rPr sz="1600" spc="-10" dirty="0" err="1" smtClean="0">
                <a:solidFill>
                  <a:prstClr val="black"/>
                </a:solidFill>
                <a:latin typeface="Arial"/>
                <a:cs typeface="Arial"/>
              </a:rPr>
              <a:t>закупке</a:t>
            </a:r>
            <a:r>
              <a:rPr sz="1600" spc="-10" dirty="0" smtClean="0">
                <a:solidFill>
                  <a:prstClr val="black"/>
                </a:solidFill>
                <a:latin typeface="Arial"/>
                <a:cs typeface="Arial"/>
              </a:rPr>
              <a:t> </a:t>
            </a:r>
            <a:r>
              <a:rPr sz="1600" spc="-10" dirty="0" err="1" smtClean="0">
                <a:solidFill>
                  <a:prstClr val="black"/>
                </a:solidFill>
                <a:latin typeface="Arial"/>
                <a:cs typeface="Arial"/>
              </a:rPr>
              <a:t>не</a:t>
            </a:r>
            <a:r>
              <a:rPr sz="1600" spc="-10" dirty="0" smtClean="0">
                <a:solidFill>
                  <a:prstClr val="black"/>
                </a:solidFill>
                <a:latin typeface="Arial"/>
                <a:cs typeface="Arial"/>
              </a:rPr>
              <a:t> </a:t>
            </a:r>
            <a:r>
              <a:rPr sz="1600" spc="-15" dirty="0" err="1" smtClean="0">
                <a:solidFill>
                  <a:prstClr val="black"/>
                </a:solidFill>
                <a:latin typeface="Arial"/>
                <a:cs typeface="Arial"/>
              </a:rPr>
              <a:t>подано</a:t>
            </a:r>
            <a:r>
              <a:rPr sz="1600" spc="-15" dirty="0" smtClean="0">
                <a:solidFill>
                  <a:prstClr val="black"/>
                </a:solidFill>
                <a:latin typeface="Arial"/>
                <a:cs typeface="Arial"/>
              </a:rPr>
              <a:t> </a:t>
            </a:r>
            <a:r>
              <a:rPr sz="1600" spc="-10" dirty="0" err="1" smtClean="0">
                <a:solidFill>
                  <a:prstClr val="black"/>
                </a:solidFill>
                <a:latin typeface="Arial"/>
                <a:cs typeface="Arial"/>
              </a:rPr>
              <a:t>ни</a:t>
            </a:r>
            <a:r>
              <a:rPr sz="1600" spc="-10" dirty="0" smtClean="0">
                <a:solidFill>
                  <a:prstClr val="black"/>
                </a:solidFill>
                <a:latin typeface="Arial"/>
                <a:cs typeface="Arial"/>
              </a:rPr>
              <a:t> </a:t>
            </a:r>
            <a:r>
              <a:rPr sz="1600" spc="-15" dirty="0" err="1" smtClean="0">
                <a:solidFill>
                  <a:prstClr val="black"/>
                </a:solidFill>
                <a:latin typeface="Arial"/>
                <a:cs typeface="Arial"/>
              </a:rPr>
              <a:t>одной</a:t>
            </a:r>
            <a:r>
              <a:rPr sz="1600" spc="-15" dirty="0" smtClean="0">
                <a:solidFill>
                  <a:prstClr val="black"/>
                </a:solidFill>
                <a:latin typeface="Arial"/>
                <a:cs typeface="Arial"/>
              </a:rPr>
              <a:t> </a:t>
            </a:r>
            <a:r>
              <a:rPr sz="1600" spc="-10" dirty="0" err="1" smtClean="0">
                <a:solidFill>
                  <a:prstClr val="black"/>
                </a:solidFill>
                <a:latin typeface="Arial"/>
                <a:cs typeface="Arial"/>
              </a:rPr>
              <a:t>заявки</a:t>
            </a:r>
            <a:r>
              <a:rPr sz="1600" spc="-10" dirty="0" smtClean="0">
                <a:solidFill>
                  <a:prstClr val="black"/>
                </a:solidFill>
                <a:latin typeface="Arial"/>
                <a:cs typeface="Arial"/>
              </a:rPr>
              <a:t>, </a:t>
            </a:r>
            <a:r>
              <a:rPr sz="1600" spc="-5" dirty="0" err="1" smtClean="0">
                <a:solidFill>
                  <a:prstClr val="black"/>
                </a:solidFill>
                <a:latin typeface="Arial"/>
                <a:cs typeface="Arial"/>
              </a:rPr>
              <a:t>при</a:t>
            </a:r>
            <a:r>
              <a:rPr sz="1600" spc="-5" dirty="0" smtClean="0">
                <a:solidFill>
                  <a:prstClr val="black"/>
                </a:solidFill>
                <a:latin typeface="Arial"/>
                <a:cs typeface="Arial"/>
              </a:rPr>
              <a:t> </a:t>
            </a:r>
            <a:r>
              <a:rPr sz="1600" spc="-15" dirty="0" err="1" smtClean="0">
                <a:solidFill>
                  <a:prstClr val="black"/>
                </a:solidFill>
                <a:latin typeface="Arial"/>
                <a:cs typeface="Arial"/>
              </a:rPr>
              <a:t>объявлении</a:t>
            </a:r>
            <a:r>
              <a:rPr sz="1600" spc="-15" dirty="0" smtClean="0">
                <a:solidFill>
                  <a:prstClr val="black"/>
                </a:solidFill>
                <a:latin typeface="Arial"/>
                <a:cs typeface="Arial"/>
              </a:rPr>
              <a:t> </a:t>
            </a:r>
            <a:r>
              <a:rPr sz="1600" spc="-15" dirty="0" err="1" smtClean="0">
                <a:solidFill>
                  <a:prstClr val="black"/>
                </a:solidFill>
                <a:latin typeface="Arial"/>
                <a:cs typeface="Arial"/>
              </a:rPr>
              <a:t>следующей</a:t>
            </a:r>
            <a:r>
              <a:rPr sz="1600" spc="-15" dirty="0" smtClean="0">
                <a:solidFill>
                  <a:prstClr val="black"/>
                </a:solidFill>
                <a:latin typeface="Arial"/>
                <a:cs typeface="Arial"/>
              </a:rPr>
              <a:t> </a:t>
            </a:r>
            <a:r>
              <a:rPr sz="1600" spc="-10" dirty="0" err="1" smtClean="0">
                <a:solidFill>
                  <a:prstClr val="black"/>
                </a:solidFill>
                <a:latin typeface="Arial"/>
                <a:cs typeface="Arial"/>
              </a:rPr>
              <a:t>закупки</a:t>
            </a:r>
            <a:r>
              <a:rPr sz="1600" spc="-10" dirty="0" smtClean="0">
                <a:solidFill>
                  <a:prstClr val="black"/>
                </a:solidFill>
                <a:latin typeface="Arial"/>
                <a:cs typeface="Arial"/>
              </a:rPr>
              <a:t> </a:t>
            </a:r>
            <a:r>
              <a:rPr sz="1600" spc="-10" dirty="0" err="1" smtClean="0">
                <a:solidFill>
                  <a:prstClr val="black"/>
                </a:solidFill>
                <a:latin typeface="Arial"/>
                <a:cs typeface="Arial"/>
              </a:rPr>
              <a:t>цена</a:t>
            </a:r>
            <a:r>
              <a:rPr sz="1600" spc="-10" dirty="0" smtClean="0">
                <a:solidFill>
                  <a:prstClr val="black"/>
                </a:solidFill>
                <a:latin typeface="Arial"/>
                <a:cs typeface="Arial"/>
              </a:rPr>
              <a:t> </a:t>
            </a:r>
            <a:r>
              <a:rPr sz="1600" spc="-15" dirty="0" err="1" smtClean="0">
                <a:solidFill>
                  <a:prstClr val="black"/>
                </a:solidFill>
                <a:latin typeface="Arial"/>
                <a:cs typeface="Arial"/>
              </a:rPr>
              <a:t>единицы</a:t>
            </a:r>
            <a:r>
              <a:rPr sz="1600" spc="-15" dirty="0" smtClean="0">
                <a:solidFill>
                  <a:prstClr val="black"/>
                </a:solidFill>
                <a:latin typeface="Arial"/>
                <a:cs typeface="Arial"/>
              </a:rPr>
              <a:t>  </a:t>
            </a:r>
            <a:r>
              <a:rPr sz="1600" spc="-15" dirty="0" err="1" smtClean="0">
                <a:solidFill>
                  <a:prstClr val="black"/>
                </a:solidFill>
                <a:latin typeface="Arial"/>
                <a:cs typeface="Arial"/>
              </a:rPr>
              <a:t>планируемого</a:t>
            </a:r>
            <a:r>
              <a:rPr sz="1600" spc="-15" dirty="0" smtClean="0">
                <a:solidFill>
                  <a:prstClr val="black"/>
                </a:solidFill>
                <a:latin typeface="Arial"/>
                <a:cs typeface="Arial"/>
              </a:rPr>
              <a:t> </a:t>
            </a:r>
            <a:r>
              <a:rPr sz="1600" spc="-5" dirty="0" smtClean="0">
                <a:solidFill>
                  <a:prstClr val="black"/>
                </a:solidFill>
                <a:latin typeface="Arial"/>
                <a:cs typeface="Arial"/>
              </a:rPr>
              <a:t>к </a:t>
            </a:r>
            <a:r>
              <a:rPr sz="1600" spc="-10" dirty="0" err="1" smtClean="0">
                <a:solidFill>
                  <a:prstClr val="black"/>
                </a:solidFill>
                <a:latin typeface="Arial"/>
                <a:cs typeface="Arial"/>
              </a:rPr>
              <a:t>закупке</a:t>
            </a:r>
            <a:r>
              <a:rPr sz="1600" spc="-10" dirty="0" smtClean="0">
                <a:solidFill>
                  <a:prstClr val="black"/>
                </a:solidFill>
                <a:latin typeface="Arial"/>
                <a:cs typeface="Arial"/>
              </a:rPr>
              <a:t> </a:t>
            </a:r>
            <a:r>
              <a:rPr sz="1600" spc="-10" dirty="0" err="1" smtClean="0">
                <a:solidFill>
                  <a:prstClr val="black"/>
                </a:solidFill>
                <a:latin typeface="Arial"/>
                <a:cs typeface="Arial"/>
              </a:rPr>
              <a:t>лекарственного</a:t>
            </a:r>
            <a:r>
              <a:rPr sz="1600" spc="-10" dirty="0" smtClean="0">
                <a:solidFill>
                  <a:prstClr val="black"/>
                </a:solidFill>
                <a:latin typeface="Arial"/>
                <a:cs typeface="Arial"/>
              </a:rPr>
              <a:t> </a:t>
            </a:r>
            <a:r>
              <a:rPr sz="1600" spc="-10" dirty="0" err="1" smtClean="0">
                <a:solidFill>
                  <a:prstClr val="black"/>
                </a:solidFill>
                <a:latin typeface="Arial"/>
                <a:cs typeface="Arial"/>
              </a:rPr>
              <a:t>препарата</a:t>
            </a:r>
            <a:r>
              <a:rPr sz="1600" spc="-10" dirty="0" smtClean="0">
                <a:solidFill>
                  <a:prstClr val="black"/>
                </a:solidFill>
                <a:latin typeface="Arial"/>
                <a:cs typeface="Arial"/>
              </a:rPr>
              <a:t> </a:t>
            </a:r>
            <a:r>
              <a:rPr sz="1600" spc="-20" dirty="0" err="1" smtClean="0">
                <a:solidFill>
                  <a:prstClr val="black"/>
                </a:solidFill>
                <a:latin typeface="Arial"/>
                <a:cs typeface="Arial"/>
              </a:rPr>
              <a:t>увеличивается</a:t>
            </a:r>
            <a:r>
              <a:rPr sz="1600" spc="-20" dirty="0" smtClean="0">
                <a:solidFill>
                  <a:prstClr val="black"/>
                </a:solidFill>
                <a:latin typeface="Arial"/>
                <a:cs typeface="Arial"/>
              </a:rPr>
              <a:t> </a:t>
            </a:r>
            <a:r>
              <a:rPr sz="1600" spc="-10" dirty="0" err="1" smtClean="0">
                <a:solidFill>
                  <a:prstClr val="black"/>
                </a:solidFill>
                <a:latin typeface="Arial"/>
                <a:cs typeface="Arial"/>
              </a:rPr>
              <a:t>на</a:t>
            </a:r>
            <a:r>
              <a:rPr sz="1600" spc="-10" dirty="0" smtClean="0">
                <a:solidFill>
                  <a:prstClr val="black"/>
                </a:solidFill>
                <a:latin typeface="Arial"/>
                <a:cs typeface="Arial"/>
              </a:rPr>
              <a:t> </a:t>
            </a:r>
            <a:r>
              <a:rPr sz="1600" spc="-10" dirty="0" err="1" smtClean="0">
                <a:solidFill>
                  <a:prstClr val="black"/>
                </a:solidFill>
                <a:latin typeface="Arial"/>
                <a:cs typeface="Arial"/>
              </a:rPr>
              <a:t>индекс-дефлятор</a:t>
            </a:r>
            <a:r>
              <a:rPr sz="1600" spc="-10" dirty="0" smtClean="0">
                <a:solidFill>
                  <a:prstClr val="black"/>
                </a:solidFill>
                <a:latin typeface="Arial"/>
                <a:cs typeface="Arial"/>
              </a:rPr>
              <a:t>  </a:t>
            </a:r>
            <a:r>
              <a:rPr sz="1600" spc="-5" dirty="0" err="1" smtClean="0">
                <a:solidFill>
                  <a:prstClr val="black"/>
                </a:solidFill>
                <a:latin typeface="Arial"/>
                <a:cs typeface="Arial"/>
              </a:rPr>
              <a:t>по</a:t>
            </a:r>
            <a:r>
              <a:rPr sz="1600" spc="-5" dirty="0" smtClean="0">
                <a:solidFill>
                  <a:prstClr val="black"/>
                </a:solidFill>
                <a:latin typeface="Arial"/>
                <a:cs typeface="Arial"/>
              </a:rPr>
              <a:t> </a:t>
            </a:r>
            <a:r>
              <a:rPr sz="1600" spc="-10" dirty="0" err="1" smtClean="0">
                <a:solidFill>
                  <a:prstClr val="black"/>
                </a:solidFill>
                <a:latin typeface="Arial"/>
                <a:cs typeface="Arial"/>
              </a:rPr>
              <a:t>видам</a:t>
            </a:r>
            <a:r>
              <a:rPr sz="1600" spc="-10" dirty="0" smtClean="0">
                <a:solidFill>
                  <a:prstClr val="black"/>
                </a:solidFill>
                <a:latin typeface="Arial"/>
                <a:cs typeface="Arial"/>
              </a:rPr>
              <a:t> </a:t>
            </a:r>
            <a:r>
              <a:rPr sz="1600" spc="-10" dirty="0" err="1" smtClean="0">
                <a:solidFill>
                  <a:prstClr val="black"/>
                </a:solidFill>
                <a:latin typeface="Arial"/>
                <a:cs typeface="Arial"/>
              </a:rPr>
              <a:t>экономической</a:t>
            </a:r>
            <a:r>
              <a:rPr sz="1600" spc="-10" dirty="0" smtClean="0">
                <a:solidFill>
                  <a:prstClr val="black"/>
                </a:solidFill>
                <a:latin typeface="Arial"/>
                <a:cs typeface="Arial"/>
              </a:rPr>
              <a:t> </a:t>
            </a:r>
            <a:r>
              <a:rPr sz="1600" spc="-10" dirty="0" err="1" smtClean="0">
                <a:solidFill>
                  <a:prstClr val="black"/>
                </a:solidFill>
                <a:latin typeface="Arial"/>
                <a:cs typeface="Arial"/>
              </a:rPr>
              <a:t>деятельности</a:t>
            </a:r>
            <a:r>
              <a:rPr sz="1600" spc="-10" dirty="0" smtClean="0">
                <a:solidFill>
                  <a:prstClr val="black"/>
                </a:solidFill>
                <a:latin typeface="Arial"/>
                <a:cs typeface="Arial"/>
              </a:rPr>
              <a:t>, </a:t>
            </a:r>
            <a:r>
              <a:rPr sz="1600" spc="-15" dirty="0" err="1" smtClean="0">
                <a:solidFill>
                  <a:prstClr val="black"/>
                </a:solidFill>
                <a:latin typeface="Arial"/>
                <a:cs typeface="Arial"/>
              </a:rPr>
              <a:t>определяемых</a:t>
            </a:r>
            <a:r>
              <a:rPr sz="1600" spc="-15" dirty="0" smtClean="0">
                <a:solidFill>
                  <a:prstClr val="black"/>
                </a:solidFill>
                <a:latin typeface="Arial"/>
                <a:cs typeface="Arial"/>
              </a:rPr>
              <a:t> </a:t>
            </a:r>
            <a:r>
              <a:rPr sz="1600" spc="-10" dirty="0" err="1" smtClean="0">
                <a:solidFill>
                  <a:prstClr val="black"/>
                </a:solidFill>
                <a:latin typeface="Arial"/>
                <a:cs typeface="Arial"/>
              </a:rPr>
              <a:t>Министерством</a:t>
            </a:r>
            <a:r>
              <a:rPr sz="1600" spc="-10" dirty="0" smtClean="0">
                <a:solidFill>
                  <a:prstClr val="black"/>
                </a:solidFill>
                <a:latin typeface="Arial"/>
                <a:cs typeface="Arial"/>
              </a:rPr>
              <a:t> </a:t>
            </a:r>
            <a:r>
              <a:rPr sz="1600" spc="-10" dirty="0" err="1" smtClean="0">
                <a:solidFill>
                  <a:prstClr val="black"/>
                </a:solidFill>
                <a:latin typeface="Arial"/>
                <a:cs typeface="Arial"/>
              </a:rPr>
              <a:t>экономического</a:t>
            </a:r>
            <a:r>
              <a:rPr sz="1600" spc="-10" dirty="0" smtClean="0">
                <a:solidFill>
                  <a:prstClr val="black"/>
                </a:solidFill>
                <a:latin typeface="Arial"/>
                <a:cs typeface="Arial"/>
              </a:rPr>
              <a:t>  </a:t>
            </a:r>
            <a:r>
              <a:rPr sz="1600" spc="-10" dirty="0" err="1" smtClean="0">
                <a:solidFill>
                  <a:prstClr val="black"/>
                </a:solidFill>
                <a:latin typeface="Arial"/>
                <a:cs typeface="Arial"/>
              </a:rPr>
              <a:t>развития</a:t>
            </a:r>
            <a:r>
              <a:rPr sz="1600" spc="-10" dirty="0" smtClean="0">
                <a:solidFill>
                  <a:prstClr val="black"/>
                </a:solidFill>
                <a:latin typeface="Arial"/>
                <a:cs typeface="Arial"/>
              </a:rPr>
              <a:t> </a:t>
            </a:r>
            <a:r>
              <a:rPr sz="1600" spc="-15" dirty="0" err="1" smtClean="0">
                <a:solidFill>
                  <a:prstClr val="black"/>
                </a:solidFill>
                <a:latin typeface="Arial"/>
                <a:cs typeface="Arial"/>
              </a:rPr>
              <a:t>Российской</a:t>
            </a:r>
            <a:r>
              <a:rPr sz="1600" spc="-15" dirty="0" smtClean="0">
                <a:solidFill>
                  <a:prstClr val="black"/>
                </a:solidFill>
                <a:latin typeface="Arial"/>
                <a:cs typeface="Arial"/>
              </a:rPr>
              <a:t> </a:t>
            </a:r>
            <a:r>
              <a:rPr sz="1600" spc="-15" dirty="0" err="1" smtClean="0">
                <a:solidFill>
                  <a:prstClr val="black"/>
                </a:solidFill>
                <a:latin typeface="Arial"/>
                <a:cs typeface="Arial"/>
              </a:rPr>
              <a:t>Федерации</a:t>
            </a:r>
            <a:r>
              <a:rPr sz="1600" spc="-15" dirty="0" smtClean="0">
                <a:solidFill>
                  <a:prstClr val="black"/>
                </a:solidFill>
                <a:latin typeface="Arial"/>
                <a:cs typeface="Arial"/>
              </a:rPr>
              <a:t> </a:t>
            </a:r>
            <a:r>
              <a:rPr sz="1600" spc="-5" dirty="0" smtClean="0">
                <a:solidFill>
                  <a:prstClr val="black"/>
                </a:solidFill>
                <a:latin typeface="Arial"/>
                <a:cs typeface="Arial"/>
              </a:rPr>
              <a:t>в </a:t>
            </a:r>
            <a:r>
              <a:rPr sz="1600" spc="-5" dirty="0" err="1" smtClean="0">
                <a:solidFill>
                  <a:prstClr val="black"/>
                </a:solidFill>
                <a:latin typeface="Arial"/>
                <a:cs typeface="Arial"/>
              </a:rPr>
              <a:t>рамках</a:t>
            </a:r>
            <a:r>
              <a:rPr sz="1600" spc="-5" dirty="0" smtClean="0">
                <a:solidFill>
                  <a:prstClr val="black"/>
                </a:solidFill>
                <a:latin typeface="Arial"/>
                <a:cs typeface="Arial"/>
              </a:rPr>
              <a:t> </a:t>
            </a:r>
            <a:r>
              <a:rPr sz="1600" spc="-15" dirty="0" err="1" smtClean="0">
                <a:solidFill>
                  <a:prstClr val="black"/>
                </a:solidFill>
                <a:latin typeface="Arial"/>
                <a:cs typeface="Arial"/>
              </a:rPr>
              <a:t>разработки</a:t>
            </a:r>
            <a:r>
              <a:rPr sz="1600" spc="-15" dirty="0" smtClean="0">
                <a:solidFill>
                  <a:prstClr val="black"/>
                </a:solidFill>
                <a:latin typeface="Arial"/>
                <a:cs typeface="Arial"/>
              </a:rPr>
              <a:t> </a:t>
            </a:r>
            <a:r>
              <a:rPr sz="1600" spc="-10" dirty="0" err="1" smtClean="0">
                <a:solidFill>
                  <a:prstClr val="black"/>
                </a:solidFill>
                <a:latin typeface="Arial"/>
                <a:cs typeface="Arial"/>
              </a:rPr>
              <a:t>прогноза</a:t>
            </a:r>
            <a:r>
              <a:rPr sz="1600" spc="225" dirty="0" smtClean="0">
                <a:solidFill>
                  <a:prstClr val="black"/>
                </a:solidFill>
                <a:latin typeface="Arial"/>
                <a:cs typeface="Arial"/>
              </a:rPr>
              <a:t> </a:t>
            </a:r>
            <a:r>
              <a:rPr sz="1600" spc="-5" dirty="0" err="1" smtClean="0">
                <a:solidFill>
                  <a:prstClr val="black"/>
                </a:solidFill>
                <a:latin typeface="Arial"/>
                <a:cs typeface="Arial"/>
              </a:rPr>
              <a:t>социально</a:t>
            </a:r>
            <a:r>
              <a:rPr sz="1600" spc="-5" dirty="0" smtClean="0">
                <a:solidFill>
                  <a:prstClr val="black"/>
                </a:solidFill>
                <a:latin typeface="Arial"/>
                <a:cs typeface="Arial"/>
              </a:rPr>
              <a:t>-</a:t>
            </a:r>
            <a:endParaRPr sz="1600" dirty="0" smtClean="0">
              <a:solidFill>
                <a:prstClr val="black"/>
              </a:solidFill>
              <a:latin typeface="Arial"/>
              <a:cs typeface="Arial"/>
            </a:endParaRPr>
          </a:p>
          <a:p>
            <a:pPr marL="12700">
              <a:defRPr/>
            </a:pPr>
            <a:r>
              <a:rPr sz="1600" spc="-10" dirty="0" err="1" smtClean="0">
                <a:solidFill>
                  <a:prstClr val="black"/>
                </a:solidFill>
                <a:latin typeface="Arial"/>
                <a:cs typeface="Arial"/>
              </a:rPr>
              <a:t>экономического</a:t>
            </a:r>
            <a:r>
              <a:rPr sz="1600" spc="-10" dirty="0" smtClean="0">
                <a:solidFill>
                  <a:prstClr val="black"/>
                </a:solidFill>
                <a:latin typeface="Arial"/>
                <a:cs typeface="Arial"/>
              </a:rPr>
              <a:t> </a:t>
            </a:r>
            <a:r>
              <a:rPr sz="1600" spc="-10" dirty="0">
                <a:solidFill>
                  <a:prstClr val="black"/>
                </a:solidFill>
                <a:latin typeface="Arial"/>
                <a:cs typeface="Arial"/>
              </a:rPr>
              <a:t>развития </a:t>
            </a:r>
            <a:r>
              <a:rPr sz="1600" spc="-15" dirty="0">
                <a:solidFill>
                  <a:prstClr val="black"/>
                </a:solidFill>
                <a:latin typeface="Arial"/>
                <a:cs typeface="Arial"/>
              </a:rPr>
              <a:t>Российской </a:t>
            </a:r>
            <a:r>
              <a:rPr sz="1600" spc="-10" dirty="0">
                <a:solidFill>
                  <a:prstClr val="black"/>
                </a:solidFill>
                <a:latin typeface="Arial"/>
                <a:cs typeface="Arial"/>
              </a:rPr>
              <a:t>Федерации*(6) </a:t>
            </a:r>
            <a:r>
              <a:rPr sz="1600" spc="-5" dirty="0">
                <a:solidFill>
                  <a:prstClr val="black"/>
                </a:solidFill>
                <a:latin typeface="Arial"/>
                <a:cs typeface="Arial"/>
              </a:rPr>
              <a:t>и </a:t>
            </a:r>
            <a:r>
              <a:rPr sz="1600" spc="-10" dirty="0">
                <a:solidFill>
                  <a:prstClr val="black"/>
                </a:solidFill>
                <a:latin typeface="Arial"/>
                <a:cs typeface="Arial"/>
              </a:rPr>
              <a:t>не </a:t>
            </a:r>
            <a:r>
              <a:rPr sz="1600" spc="-20" dirty="0">
                <a:solidFill>
                  <a:prstClr val="black"/>
                </a:solidFill>
                <a:latin typeface="Arial"/>
                <a:cs typeface="Arial"/>
              </a:rPr>
              <a:t>может</a:t>
            </a:r>
            <a:r>
              <a:rPr sz="1600" spc="254" dirty="0">
                <a:solidFill>
                  <a:prstClr val="black"/>
                </a:solidFill>
                <a:latin typeface="Arial"/>
                <a:cs typeface="Arial"/>
              </a:rPr>
              <a:t> </a:t>
            </a:r>
            <a:r>
              <a:rPr sz="1600" spc="-10" dirty="0">
                <a:solidFill>
                  <a:prstClr val="black"/>
                </a:solidFill>
                <a:latin typeface="Arial"/>
                <a:cs typeface="Arial"/>
              </a:rPr>
              <a:t>превышать</a:t>
            </a:r>
            <a:endParaRPr sz="1600" dirty="0">
              <a:solidFill>
                <a:prstClr val="black"/>
              </a:solidFill>
              <a:latin typeface="Arial"/>
              <a:cs typeface="Arial"/>
            </a:endParaRPr>
          </a:p>
          <a:p>
            <a:pPr marL="12700">
              <a:defRPr/>
            </a:pPr>
            <a:r>
              <a:rPr sz="1600" spc="-10" dirty="0">
                <a:solidFill>
                  <a:prstClr val="black"/>
                </a:solidFill>
                <a:latin typeface="Arial"/>
                <a:cs typeface="Arial"/>
              </a:rPr>
              <a:t>максимальное </a:t>
            </a:r>
            <a:r>
              <a:rPr sz="1600" spc="-15" dirty="0">
                <a:solidFill>
                  <a:prstClr val="black"/>
                </a:solidFill>
                <a:latin typeface="Arial"/>
                <a:cs typeface="Arial"/>
              </a:rPr>
              <a:t>значение </a:t>
            </a:r>
            <a:r>
              <a:rPr sz="1600" spc="-10" dirty="0">
                <a:solidFill>
                  <a:prstClr val="black"/>
                </a:solidFill>
                <a:latin typeface="Arial"/>
                <a:cs typeface="Arial"/>
              </a:rPr>
              <a:t>предложений </a:t>
            </a:r>
            <a:r>
              <a:rPr sz="1600" spc="-15" dirty="0">
                <a:solidFill>
                  <a:prstClr val="black"/>
                </a:solidFill>
                <a:latin typeface="Arial"/>
                <a:cs typeface="Arial"/>
              </a:rPr>
              <a:t>производителей </a:t>
            </a:r>
            <a:r>
              <a:rPr sz="1600" spc="-10" dirty="0">
                <a:solidFill>
                  <a:prstClr val="black"/>
                </a:solidFill>
                <a:latin typeface="Arial"/>
                <a:cs typeface="Arial"/>
              </a:rPr>
              <a:t>(поставщиков)</a:t>
            </a:r>
            <a:r>
              <a:rPr sz="1600" spc="330" dirty="0">
                <a:solidFill>
                  <a:prstClr val="black"/>
                </a:solidFill>
                <a:latin typeface="Arial"/>
                <a:cs typeface="Arial"/>
              </a:rPr>
              <a:t> </a:t>
            </a:r>
            <a:r>
              <a:rPr sz="1600" spc="-5" dirty="0">
                <a:solidFill>
                  <a:prstClr val="black"/>
                </a:solidFill>
                <a:latin typeface="Arial"/>
                <a:cs typeface="Arial"/>
              </a:rPr>
              <a:t>лекарственных</a:t>
            </a:r>
            <a:endParaRPr sz="1600" dirty="0">
              <a:solidFill>
                <a:prstClr val="black"/>
              </a:solidFill>
              <a:latin typeface="Arial"/>
              <a:cs typeface="Arial"/>
            </a:endParaRPr>
          </a:p>
          <a:p>
            <a:pPr marL="12700">
              <a:spcBef>
                <a:spcPts val="5"/>
              </a:spcBef>
              <a:defRPr/>
            </a:pPr>
            <a:r>
              <a:rPr sz="1600" spc="-10" dirty="0">
                <a:solidFill>
                  <a:prstClr val="black"/>
                </a:solidFill>
                <a:latin typeface="Arial"/>
                <a:cs typeface="Arial"/>
              </a:rPr>
              <a:t>препаратов.</a:t>
            </a:r>
            <a:endParaRPr sz="1600" dirty="0">
              <a:solidFill>
                <a:prstClr val="black"/>
              </a:solidFill>
              <a:latin typeface="Arial"/>
              <a:cs typeface="Arial"/>
            </a:endParaRPr>
          </a:p>
          <a:p>
            <a:pPr marL="12700" marR="167640">
              <a:spcBef>
                <a:spcPts val="384"/>
              </a:spcBef>
              <a:defRPr/>
            </a:pPr>
            <a:r>
              <a:rPr sz="1600" spc="-5" dirty="0">
                <a:solidFill>
                  <a:prstClr val="black"/>
                </a:solidFill>
                <a:latin typeface="Arial"/>
                <a:cs typeface="Arial"/>
              </a:rPr>
              <a:t>В </a:t>
            </a:r>
            <a:r>
              <a:rPr sz="1600" spc="-10" dirty="0">
                <a:solidFill>
                  <a:prstClr val="black"/>
                </a:solidFill>
                <a:latin typeface="Arial"/>
                <a:cs typeface="Arial"/>
              </a:rPr>
              <a:t>случае </a:t>
            </a:r>
            <a:r>
              <a:rPr sz="1600" spc="-5" dirty="0">
                <a:solidFill>
                  <a:prstClr val="black"/>
                </a:solidFill>
                <a:latin typeface="Arial"/>
                <a:cs typeface="Arial"/>
              </a:rPr>
              <a:t>если </a:t>
            </a:r>
            <a:r>
              <a:rPr sz="1600" spc="-10" dirty="0">
                <a:solidFill>
                  <a:prstClr val="black"/>
                </a:solidFill>
                <a:latin typeface="Arial"/>
                <a:cs typeface="Arial"/>
              </a:rPr>
              <a:t>на </a:t>
            </a:r>
            <a:r>
              <a:rPr sz="1600" spc="-5" dirty="0">
                <a:solidFill>
                  <a:prstClr val="black"/>
                </a:solidFill>
                <a:latin typeface="Arial"/>
                <a:cs typeface="Arial"/>
              </a:rPr>
              <a:t>участие в </a:t>
            </a:r>
            <a:r>
              <a:rPr sz="1600" spc="-10" dirty="0">
                <a:solidFill>
                  <a:prstClr val="black"/>
                </a:solidFill>
                <a:latin typeface="Arial"/>
                <a:cs typeface="Arial"/>
              </a:rPr>
              <a:t>закупке не </a:t>
            </a:r>
            <a:r>
              <a:rPr sz="1600" spc="-15" dirty="0">
                <a:solidFill>
                  <a:prstClr val="black"/>
                </a:solidFill>
                <a:latin typeface="Arial"/>
                <a:cs typeface="Arial"/>
              </a:rPr>
              <a:t>подано </a:t>
            </a:r>
            <a:r>
              <a:rPr sz="1600" spc="-10" dirty="0">
                <a:solidFill>
                  <a:prstClr val="black"/>
                </a:solidFill>
                <a:latin typeface="Arial"/>
                <a:cs typeface="Arial"/>
              </a:rPr>
              <a:t>ни </a:t>
            </a:r>
            <a:r>
              <a:rPr sz="1600" spc="-15" dirty="0">
                <a:solidFill>
                  <a:prstClr val="black"/>
                </a:solidFill>
                <a:latin typeface="Arial"/>
                <a:cs typeface="Arial"/>
              </a:rPr>
              <a:t>одной </a:t>
            </a:r>
            <a:r>
              <a:rPr sz="1600" spc="-5" dirty="0">
                <a:solidFill>
                  <a:prstClr val="black"/>
                </a:solidFill>
                <a:latin typeface="Arial"/>
                <a:cs typeface="Arial"/>
              </a:rPr>
              <a:t>заявки по </a:t>
            </a:r>
            <a:r>
              <a:rPr sz="1600" spc="-10" dirty="0">
                <a:solidFill>
                  <a:prstClr val="black"/>
                </a:solidFill>
                <a:latin typeface="Arial"/>
                <a:cs typeface="Arial"/>
              </a:rPr>
              <a:t>НМЦК, рассчитанной  </a:t>
            </a:r>
            <a:r>
              <a:rPr sz="1600" spc="-15" dirty="0">
                <a:solidFill>
                  <a:prstClr val="black"/>
                </a:solidFill>
                <a:latin typeface="Arial"/>
                <a:cs typeface="Arial"/>
              </a:rPr>
              <a:t>путем увеличения </a:t>
            </a:r>
            <a:r>
              <a:rPr sz="1600" spc="-10" dirty="0">
                <a:solidFill>
                  <a:prstClr val="black"/>
                </a:solidFill>
                <a:latin typeface="Arial"/>
                <a:cs typeface="Arial"/>
              </a:rPr>
              <a:t>на индекс-дефлятор </a:t>
            </a:r>
            <a:r>
              <a:rPr sz="1600" spc="-5" dirty="0">
                <a:solidFill>
                  <a:prstClr val="black"/>
                </a:solidFill>
                <a:latin typeface="Arial"/>
                <a:cs typeface="Arial"/>
              </a:rPr>
              <a:t>по </a:t>
            </a:r>
            <a:r>
              <a:rPr sz="1600" spc="-10" dirty="0">
                <a:solidFill>
                  <a:prstClr val="black"/>
                </a:solidFill>
                <a:latin typeface="Arial"/>
                <a:cs typeface="Arial"/>
              </a:rPr>
              <a:t>видам экономической деятельности, ценой  </a:t>
            </a:r>
            <a:r>
              <a:rPr sz="1600" spc="-15" dirty="0">
                <a:solidFill>
                  <a:prstClr val="black"/>
                </a:solidFill>
                <a:latin typeface="Arial"/>
                <a:cs typeface="Arial"/>
              </a:rPr>
              <a:t>единицы планируемого </a:t>
            </a:r>
            <a:r>
              <a:rPr sz="1600" spc="-5" dirty="0">
                <a:solidFill>
                  <a:prstClr val="black"/>
                </a:solidFill>
                <a:latin typeface="Arial"/>
                <a:cs typeface="Arial"/>
              </a:rPr>
              <a:t>к </a:t>
            </a:r>
            <a:r>
              <a:rPr sz="1600" spc="-10" dirty="0">
                <a:solidFill>
                  <a:prstClr val="black"/>
                </a:solidFill>
                <a:latin typeface="Arial"/>
                <a:cs typeface="Arial"/>
              </a:rPr>
              <a:t>закупке лекарственного препарата </a:t>
            </a:r>
            <a:r>
              <a:rPr sz="1600" spc="-15" dirty="0">
                <a:solidFill>
                  <a:prstClr val="black"/>
                </a:solidFill>
                <a:latin typeface="Arial"/>
                <a:cs typeface="Arial"/>
              </a:rPr>
              <a:t>принимается</a:t>
            </a:r>
            <a:r>
              <a:rPr sz="1600" spc="280" dirty="0">
                <a:solidFill>
                  <a:prstClr val="black"/>
                </a:solidFill>
                <a:latin typeface="Arial"/>
                <a:cs typeface="Arial"/>
              </a:rPr>
              <a:t> </a:t>
            </a:r>
            <a:r>
              <a:rPr sz="1600" spc="-10" dirty="0">
                <a:solidFill>
                  <a:prstClr val="black"/>
                </a:solidFill>
                <a:latin typeface="Arial"/>
                <a:cs typeface="Arial"/>
              </a:rPr>
              <a:t>цена,</a:t>
            </a:r>
            <a:endParaRPr sz="1600" dirty="0">
              <a:solidFill>
                <a:prstClr val="black"/>
              </a:solidFill>
              <a:latin typeface="Arial"/>
              <a:cs typeface="Arial"/>
            </a:endParaRPr>
          </a:p>
          <a:p>
            <a:pPr marL="12700" marR="5080">
              <a:defRPr/>
            </a:pPr>
            <a:r>
              <a:rPr sz="1600" spc="-10" dirty="0">
                <a:solidFill>
                  <a:prstClr val="black"/>
                </a:solidFill>
                <a:latin typeface="Arial"/>
                <a:cs typeface="Arial"/>
              </a:rPr>
              <a:t>рассчитанная на основании предложений </a:t>
            </a:r>
            <a:r>
              <a:rPr sz="1600" spc="-15" dirty="0">
                <a:solidFill>
                  <a:prstClr val="black"/>
                </a:solidFill>
                <a:latin typeface="Arial"/>
                <a:cs typeface="Arial"/>
              </a:rPr>
              <a:t>производителей </a:t>
            </a:r>
            <a:r>
              <a:rPr sz="1600" spc="-10" dirty="0">
                <a:solidFill>
                  <a:prstClr val="black"/>
                </a:solidFill>
                <a:latin typeface="Arial"/>
                <a:cs typeface="Arial"/>
              </a:rPr>
              <a:t>(поставщиков) </a:t>
            </a:r>
            <a:r>
              <a:rPr sz="1600" spc="-5" dirty="0">
                <a:solidFill>
                  <a:prstClr val="black"/>
                </a:solidFill>
                <a:latin typeface="Arial"/>
                <a:cs typeface="Arial"/>
              </a:rPr>
              <a:t>лекарственных  </a:t>
            </a:r>
            <a:r>
              <a:rPr sz="1600" spc="-10" dirty="0">
                <a:solidFill>
                  <a:prstClr val="black"/>
                </a:solidFill>
                <a:latin typeface="Arial"/>
                <a:cs typeface="Arial"/>
              </a:rPr>
              <a:t>препаратов.</a:t>
            </a:r>
            <a:endParaRPr sz="1600" dirty="0">
              <a:solidFill>
                <a:prstClr val="black"/>
              </a:solidFill>
              <a:latin typeface="Arial"/>
              <a:cs typeface="Arial"/>
            </a:endParaRPr>
          </a:p>
        </p:txBody>
      </p:sp>
    </p:spTree>
    <p:extLst>
      <p:ext uri="{BB962C8B-B14F-4D97-AF65-F5344CB8AC3E}">
        <p14:creationId xmlns:p14="http://schemas.microsoft.com/office/powerpoint/2010/main" val="416200292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235"/>
            <a:ext cx="8229600" cy="563562"/>
          </a:xfrm>
        </p:spPr>
        <p:txBody>
          <a:bodyPr/>
          <a:lstStyle/>
          <a:p>
            <a:r>
              <a:rPr lang="ru-RU" sz="2400" dirty="0" smtClean="0">
                <a:solidFill>
                  <a:srgbClr val="C00000"/>
                </a:solidFill>
              </a:rPr>
              <a:t>Схема проведения закупок ЛС с 01.07.2018</a:t>
            </a:r>
            <a:endParaRPr lang="ru-RU" sz="2400" dirty="0">
              <a:solidFill>
                <a:srgbClr val="C00000"/>
              </a:solidFill>
            </a:endParaRPr>
          </a:p>
        </p:txBody>
      </p:sp>
      <p:sp>
        <p:nvSpPr>
          <p:cNvPr id="5" name="object 3"/>
          <p:cNvSpPr txBox="1"/>
          <p:nvPr/>
        </p:nvSpPr>
        <p:spPr>
          <a:xfrm>
            <a:off x="208491" y="514351"/>
            <a:ext cx="8708390" cy="6244658"/>
          </a:xfrm>
          <a:prstGeom prst="rect">
            <a:avLst/>
          </a:prstGeom>
        </p:spPr>
        <p:txBody>
          <a:bodyPr vert="horz" wrap="square" lIns="0" tIns="12065" rIns="0" bIns="0" rtlCol="0">
            <a:spAutoFit/>
          </a:bodyPr>
          <a:lstStyle/>
          <a:p>
            <a:pPr marL="12700" marR="55244">
              <a:spcBef>
                <a:spcPts val="95"/>
              </a:spcBef>
              <a:tabLst>
                <a:tab pos="239395" algn="l"/>
              </a:tabLst>
              <a:defRPr/>
            </a:pPr>
            <a:r>
              <a:rPr lang="ru-RU" sz="1100" dirty="0" smtClean="0">
                <a:solidFill>
                  <a:srgbClr val="C00000"/>
                </a:solidFill>
                <a:cs typeface="Arial"/>
              </a:rPr>
              <a:t>1. </a:t>
            </a:r>
            <a:r>
              <a:rPr lang="ru-RU" sz="1100" dirty="0" smtClean="0">
                <a:solidFill>
                  <a:prstClr val="black"/>
                </a:solidFill>
                <a:cs typeface="Arial"/>
              </a:rPr>
              <a:t>Определяем минимальное значение цены единицы по каждому ЛС, планируемому к закупке </a:t>
            </a:r>
          </a:p>
          <a:p>
            <a:pPr marL="12700" marR="55244">
              <a:spcBef>
                <a:spcPts val="95"/>
              </a:spcBef>
              <a:tabLst>
                <a:tab pos="239395" algn="l"/>
              </a:tabLst>
              <a:defRPr/>
            </a:pPr>
            <a:r>
              <a:rPr lang="ru-RU" sz="1100" dirty="0" smtClean="0">
                <a:solidFill>
                  <a:prstClr val="black"/>
                </a:solidFill>
                <a:cs typeface="Arial"/>
              </a:rPr>
              <a:t>А) либо через анализ рынка (не ЖНВЛП),  либо через анализ рынка + тарифный метод (ЖНВЛП);</a:t>
            </a:r>
          </a:p>
          <a:p>
            <a:pPr marL="12700" marR="55244">
              <a:spcBef>
                <a:spcPts val="95"/>
              </a:spcBef>
              <a:tabLst>
                <a:tab pos="239395" algn="l"/>
              </a:tabLst>
              <a:defRPr/>
            </a:pPr>
            <a:r>
              <a:rPr lang="ru-RU" sz="1100" dirty="0" smtClean="0">
                <a:solidFill>
                  <a:prstClr val="black"/>
                </a:solidFill>
                <a:cs typeface="Arial"/>
              </a:rPr>
              <a:t>Б) считаем средневзвешенную цену.</a:t>
            </a:r>
          </a:p>
          <a:p>
            <a:pPr marL="12700" marR="55244">
              <a:spcBef>
                <a:spcPts val="95"/>
              </a:spcBef>
              <a:tabLst>
                <a:tab pos="239395" algn="l"/>
              </a:tabLst>
              <a:defRPr/>
            </a:pPr>
            <a:r>
              <a:rPr lang="ru-RU" sz="1100" dirty="0" smtClean="0">
                <a:solidFill>
                  <a:prstClr val="black"/>
                </a:solidFill>
                <a:cs typeface="Arial"/>
              </a:rPr>
              <a:t>В) либо берем </a:t>
            </a:r>
            <a:r>
              <a:rPr lang="ru-RU" sz="1100" dirty="0" err="1" smtClean="0">
                <a:solidFill>
                  <a:prstClr val="black"/>
                </a:solidFill>
                <a:cs typeface="Arial"/>
              </a:rPr>
              <a:t>референтную</a:t>
            </a:r>
            <a:r>
              <a:rPr lang="ru-RU" sz="1100" dirty="0" smtClean="0">
                <a:solidFill>
                  <a:prstClr val="black"/>
                </a:solidFill>
                <a:cs typeface="Arial"/>
              </a:rPr>
              <a:t> цену</a:t>
            </a:r>
          </a:p>
          <a:p>
            <a:pPr marL="12700" marR="55244">
              <a:spcBef>
                <a:spcPts val="95"/>
              </a:spcBef>
              <a:tabLst>
                <a:tab pos="239395" algn="l"/>
              </a:tabLst>
              <a:defRPr/>
            </a:pPr>
            <a:r>
              <a:rPr lang="ru-RU" sz="1100" dirty="0" smtClean="0">
                <a:solidFill>
                  <a:prstClr val="black"/>
                </a:solidFill>
                <a:cs typeface="Arial"/>
              </a:rPr>
              <a:t>В зависимости от того, что является меньшим значением А) или Б) или В), берем в расчет именно это значение.</a:t>
            </a:r>
          </a:p>
          <a:p>
            <a:pPr marL="12700" marR="55244">
              <a:spcBef>
                <a:spcPts val="95"/>
              </a:spcBef>
              <a:tabLst>
                <a:tab pos="239395" algn="l"/>
              </a:tabLst>
              <a:defRPr/>
            </a:pPr>
            <a:r>
              <a:rPr lang="ru-RU" sz="1100" b="1" dirty="0" smtClean="0">
                <a:solidFill>
                  <a:srgbClr val="C00000"/>
                </a:solidFill>
                <a:cs typeface="Arial"/>
              </a:rPr>
              <a:t>1 вариант </a:t>
            </a:r>
            <a:r>
              <a:rPr lang="ru-RU" sz="1100" dirty="0" smtClean="0">
                <a:solidFill>
                  <a:srgbClr val="C00000"/>
                </a:solidFill>
                <a:cs typeface="Arial"/>
              </a:rPr>
              <a:t>развития ситуации – минимальным оказалось значение, полученное по п. А) или Б)</a:t>
            </a:r>
          </a:p>
          <a:p>
            <a:pPr marL="12700" marR="55244">
              <a:spcBef>
                <a:spcPts val="95"/>
              </a:spcBef>
              <a:tabLst>
                <a:tab pos="239395" algn="l"/>
              </a:tabLst>
              <a:defRPr/>
            </a:pPr>
            <a:r>
              <a:rPr lang="ru-RU" sz="1100" dirty="0" smtClean="0">
                <a:solidFill>
                  <a:srgbClr val="C00000"/>
                </a:solidFill>
                <a:cs typeface="Arial"/>
              </a:rPr>
              <a:t>2. </a:t>
            </a:r>
            <a:r>
              <a:rPr lang="ru-RU" sz="1100" dirty="0" smtClean="0">
                <a:solidFill>
                  <a:prstClr val="black"/>
                </a:solidFill>
                <a:cs typeface="Arial"/>
              </a:rPr>
              <a:t>Считаем НМЦК.</a:t>
            </a:r>
          </a:p>
          <a:p>
            <a:pPr marL="12700" marR="55244">
              <a:spcBef>
                <a:spcPts val="95"/>
              </a:spcBef>
              <a:tabLst>
                <a:tab pos="239395" algn="l"/>
              </a:tabLst>
              <a:defRPr/>
            </a:pPr>
            <a:r>
              <a:rPr lang="ru-RU" sz="1100" dirty="0" smtClean="0">
                <a:solidFill>
                  <a:srgbClr val="C00000"/>
                </a:solidFill>
                <a:cs typeface="Arial"/>
              </a:rPr>
              <a:t>3. </a:t>
            </a:r>
            <a:r>
              <a:rPr lang="ru-RU" sz="1100" dirty="0" smtClean="0">
                <a:solidFill>
                  <a:prstClr val="black"/>
                </a:solidFill>
                <a:cs typeface="Arial"/>
              </a:rPr>
              <a:t>Ждем заявки</a:t>
            </a:r>
            <a:r>
              <a:rPr lang="ru-RU" sz="1100" u="sng" dirty="0" smtClean="0">
                <a:solidFill>
                  <a:prstClr val="black"/>
                </a:solidFill>
                <a:cs typeface="Arial"/>
              </a:rPr>
              <a:t>…</a:t>
            </a:r>
            <a:r>
              <a:rPr lang="en-US" sz="1100" u="sng" dirty="0" smtClean="0">
                <a:solidFill>
                  <a:prstClr val="black"/>
                </a:solidFill>
                <a:cs typeface="Arial"/>
              </a:rPr>
              <a:t> (7 </a:t>
            </a:r>
            <a:r>
              <a:rPr lang="ru-RU" sz="1100" u="sng" dirty="0" smtClean="0">
                <a:solidFill>
                  <a:prstClr val="black"/>
                </a:solidFill>
                <a:cs typeface="Arial"/>
              </a:rPr>
              <a:t>или 15 дней)</a:t>
            </a:r>
          </a:p>
          <a:p>
            <a:pPr marL="12700" marR="55244">
              <a:spcBef>
                <a:spcPts val="95"/>
              </a:spcBef>
              <a:tabLst>
                <a:tab pos="239395" algn="l"/>
              </a:tabLst>
              <a:defRPr/>
            </a:pPr>
            <a:r>
              <a:rPr lang="ru-RU" sz="1100" dirty="0" smtClean="0">
                <a:solidFill>
                  <a:srgbClr val="C00000"/>
                </a:solidFill>
                <a:cs typeface="Arial"/>
              </a:rPr>
              <a:t>4. </a:t>
            </a:r>
            <a:r>
              <a:rPr lang="ru-RU" sz="1100" dirty="0" smtClean="0">
                <a:solidFill>
                  <a:prstClr val="black"/>
                </a:solidFill>
                <a:cs typeface="Arial"/>
              </a:rPr>
              <a:t>Если поданы – дальше по тексту 44-ФЗ.</a:t>
            </a:r>
          </a:p>
          <a:p>
            <a:pPr marL="12700" marR="55244">
              <a:spcBef>
                <a:spcPts val="95"/>
              </a:spcBef>
              <a:tabLst>
                <a:tab pos="239395" algn="l"/>
              </a:tabLst>
              <a:defRPr/>
            </a:pPr>
            <a:r>
              <a:rPr lang="ru-RU" sz="1100" b="1" dirty="0" smtClean="0">
                <a:solidFill>
                  <a:srgbClr val="C00000"/>
                </a:solidFill>
                <a:cs typeface="Arial"/>
              </a:rPr>
              <a:t>1 </a:t>
            </a:r>
            <a:r>
              <a:rPr lang="ru-RU" sz="1100" b="1" dirty="0" err="1" smtClean="0">
                <a:solidFill>
                  <a:srgbClr val="C00000"/>
                </a:solidFill>
                <a:cs typeface="Arial"/>
              </a:rPr>
              <a:t>подвариант</a:t>
            </a:r>
            <a:r>
              <a:rPr lang="ru-RU" sz="1100" b="1" dirty="0" smtClean="0">
                <a:solidFill>
                  <a:srgbClr val="C00000"/>
                </a:solidFill>
                <a:cs typeface="Arial"/>
              </a:rPr>
              <a:t>:  Если не поданы </a:t>
            </a:r>
            <a:r>
              <a:rPr lang="ru-RU" sz="1100" dirty="0" smtClean="0">
                <a:solidFill>
                  <a:prstClr val="black"/>
                </a:solidFill>
                <a:cs typeface="Arial"/>
              </a:rPr>
              <a:t>– </a:t>
            </a:r>
            <a:r>
              <a:rPr lang="ru-RU" sz="1100" dirty="0" err="1" smtClean="0">
                <a:solidFill>
                  <a:prstClr val="black"/>
                </a:solidFill>
                <a:cs typeface="Arial"/>
              </a:rPr>
              <a:t>переобъявляемся</a:t>
            </a:r>
            <a:r>
              <a:rPr lang="ru-RU" sz="1100" dirty="0" smtClean="0">
                <a:solidFill>
                  <a:prstClr val="black"/>
                </a:solidFill>
                <a:cs typeface="Arial"/>
              </a:rPr>
              <a:t>, </a:t>
            </a:r>
            <a:r>
              <a:rPr lang="ru-RU" sz="1100" b="1" dirty="0" smtClean="0">
                <a:solidFill>
                  <a:srgbClr val="C00000"/>
                </a:solidFill>
                <a:cs typeface="Arial"/>
              </a:rPr>
              <a:t>исходя из </a:t>
            </a:r>
            <a:r>
              <a:rPr lang="ru-RU" sz="1100" b="1" dirty="0" err="1" smtClean="0">
                <a:solidFill>
                  <a:srgbClr val="C00000"/>
                </a:solidFill>
                <a:cs typeface="Arial"/>
              </a:rPr>
              <a:t>референтной</a:t>
            </a:r>
            <a:r>
              <a:rPr lang="ru-RU" sz="1100" b="1" dirty="0" smtClean="0">
                <a:solidFill>
                  <a:srgbClr val="C00000"/>
                </a:solidFill>
                <a:cs typeface="Arial"/>
              </a:rPr>
              <a:t> цены </a:t>
            </a:r>
            <a:r>
              <a:rPr lang="ru-RU" sz="1100" dirty="0" smtClean="0">
                <a:solidFill>
                  <a:prstClr val="black"/>
                </a:solidFill>
                <a:cs typeface="Arial"/>
              </a:rPr>
              <a:t>единицы ЛС </a:t>
            </a:r>
            <a:r>
              <a:rPr lang="ru-RU" sz="1100" u="sng" dirty="0" smtClean="0">
                <a:solidFill>
                  <a:prstClr val="black"/>
                </a:solidFill>
                <a:cs typeface="Arial"/>
              </a:rPr>
              <a:t>(1 день на изменение ПГ + 7 или 15 дней)</a:t>
            </a:r>
          </a:p>
          <a:p>
            <a:pPr marL="12700" marR="55244">
              <a:spcBef>
                <a:spcPts val="95"/>
              </a:spcBef>
              <a:tabLst>
                <a:tab pos="239395" algn="l"/>
              </a:tabLst>
              <a:defRPr/>
            </a:pPr>
            <a:r>
              <a:rPr lang="ru-RU" sz="1100" dirty="0" smtClean="0">
                <a:solidFill>
                  <a:srgbClr val="C00000"/>
                </a:solidFill>
                <a:cs typeface="Arial"/>
              </a:rPr>
              <a:t>5. </a:t>
            </a:r>
            <a:r>
              <a:rPr lang="ru-RU" sz="1100" dirty="0" smtClean="0">
                <a:solidFill>
                  <a:prstClr val="black"/>
                </a:solidFill>
                <a:cs typeface="Arial"/>
              </a:rPr>
              <a:t>Ждем заявки…</a:t>
            </a:r>
          </a:p>
          <a:p>
            <a:pPr marL="12700" marR="55244">
              <a:spcBef>
                <a:spcPts val="95"/>
              </a:spcBef>
              <a:tabLst>
                <a:tab pos="239395" algn="l"/>
              </a:tabLst>
              <a:defRPr/>
            </a:pPr>
            <a:r>
              <a:rPr lang="ru-RU" sz="1100" dirty="0" smtClean="0">
                <a:solidFill>
                  <a:srgbClr val="C00000"/>
                </a:solidFill>
                <a:cs typeface="Arial"/>
              </a:rPr>
              <a:t>6. </a:t>
            </a:r>
            <a:r>
              <a:rPr lang="ru-RU" sz="1100" dirty="0" smtClean="0">
                <a:solidFill>
                  <a:prstClr val="black"/>
                </a:solidFill>
                <a:cs typeface="Arial"/>
              </a:rPr>
              <a:t>Если поданы – дальше по тексту 44-ФЗ.</a:t>
            </a:r>
          </a:p>
          <a:p>
            <a:pPr marL="12700" marR="55244">
              <a:spcBef>
                <a:spcPts val="95"/>
              </a:spcBef>
              <a:tabLst>
                <a:tab pos="239395" algn="l"/>
              </a:tabLst>
              <a:defRPr/>
            </a:pPr>
            <a:r>
              <a:rPr lang="ru-RU" sz="1100" b="1" dirty="0" smtClean="0">
                <a:solidFill>
                  <a:srgbClr val="C00000"/>
                </a:solidFill>
                <a:cs typeface="Arial"/>
              </a:rPr>
              <a:t>Если не поданы</a:t>
            </a:r>
            <a:r>
              <a:rPr lang="ru-RU" sz="1100" b="1" dirty="0">
                <a:solidFill>
                  <a:srgbClr val="C00000"/>
                </a:solidFill>
                <a:cs typeface="Arial"/>
              </a:rPr>
              <a:t> </a:t>
            </a:r>
            <a:r>
              <a:rPr lang="ru-RU" sz="1100" b="1" dirty="0" smtClean="0">
                <a:solidFill>
                  <a:srgbClr val="C00000"/>
                </a:solidFill>
                <a:cs typeface="Arial"/>
              </a:rPr>
              <a:t>– </a:t>
            </a:r>
            <a:r>
              <a:rPr lang="ru-RU" sz="1100" dirty="0" err="1" smtClean="0">
                <a:solidFill>
                  <a:srgbClr val="000000"/>
                </a:solidFill>
                <a:cs typeface="Arial"/>
              </a:rPr>
              <a:t>переобъявлямся</a:t>
            </a:r>
            <a:r>
              <a:rPr lang="ru-RU" sz="1100" dirty="0" smtClean="0">
                <a:solidFill>
                  <a:srgbClr val="000000"/>
                </a:solidFill>
                <a:cs typeface="Arial"/>
              </a:rPr>
              <a:t>, исходя из цены единицы ЛС = </a:t>
            </a:r>
            <a:r>
              <a:rPr lang="ru-RU" sz="1100" dirty="0" err="1" smtClean="0">
                <a:solidFill>
                  <a:srgbClr val="000000"/>
                </a:solidFill>
                <a:cs typeface="Arial"/>
              </a:rPr>
              <a:t>референтная</a:t>
            </a:r>
            <a:r>
              <a:rPr lang="ru-RU" sz="1100" dirty="0" smtClean="0">
                <a:solidFill>
                  <a:srgbClr val="000000"/>
                </a:solidFill>
                <a:cs typeface="Arial"/>
              </a:rPr>
              <a:t> цена + среднеквадратичное отклонение.</a:t>
            </a:r>
          </a:p>
          <a:p>
            <a:pPr marL="12700" marR="55244">
              <a:spcBef>
                <a:spcPts val="95"/>
              </a:spcBef>
              <a:tabLst>
                <a:tab pos="239395" algn="l"/>
              </a:tabLst>
              <a:defRPr/>
            </a:pPr>
            <a:r>
              <a:rPr lang="ru-RU" sz="1100" dirty="0" smtClean="0">
                <a:solidFill>
                  <a:srgbClr val="C00000"/>
                </a:solidFill>
                <a:cs typeface="Arial"/>
              </a:rPr>
              <a:t>7. </a:t>
            </a:r>
            <a:r>
              <a:rPr lang="ru-RU" sz="1100" dirty="0" smtClean="0">
                <a:solidFill>
                  <a:srgbClr val="000000"/>
                </a:solidFill>
                <a:cs typeface="Arial"/>
              </a:rPr>
              <a:t>Ждем заявки…</a:t>
            </a:r>
          </a:p>
          <a:p>
            <a:pPr marL="12700" marR="55244">
              <a:spcBef>
                <a:spcPts val="95"/>
              </a:spcBef>
              <a:tabLst>
                <a:tab pos="239395" algn="l"/>
              </a:tabLst>
              <a:defRPr/>
            </a:pPr>
            <a:r>
              <a:rPr lang="ru-RU" sz="1100" dirty="0" smtClean="0">
                <a:solidFill>
                  <a:srgbClr val="C00000"/>
                </a:solidFill>
                <a:cs typeface="Arial"/>
              </a:rPr>
              <a:t>8. </a:t>
            </a:r>
            <a:r>
              <a:rPr lang="ru-RU" sz="1100" dirty="0" smtClean="0">
                <a:solidFill>
                  <a:srgbClr val="000000"/>
                </a:solidFill>
                <a:cs typeface="Arial"/>
              </a:rPr>
              <a:t>Если </a:t>
            </a:r>
            <a:r>
              <a:rPr lang="ru-RU" sz="1100" dirty="0">
                <a:solidFill>
                  <a:srgbClr val="000000"/>
                </a:solidFill>
                <a:cs typeface="Arial"/>
              </a:rPr>
              <a:t>поданы – дальше по тексту 44-ФЗ</a:t>
            </a:r>
            <a:r>
              <a:rPr lang="ru-RU" sz="1100" dirty="0" smtClean="0">
                <a:solidFill>
                  <a:srgbClr val="000000"/>
                </a:solidFill>
                <a:cs typeface="Arial"/>
              </a:rPr>
              <a:t>.</a:t>
            </a:r>
          </a:p>
          <a:p>
            <a:pPr marL="12700" marR="55244">
              <a:spcBef>
                <a:spcPts val="95"/>
              </a:spcBef>
              <a:tabLst>
                <a:tab pos="239395" algn="l"/>
              </a:tabLst>
              <a:defRPr/>
            </a:pPr>
            <a:r>
              <a:rPr lang="ru-RU" sz="1100" b="1" dirty="0" smtClean="0">
                <a:solidFill>
                  <a:srgbClr val="C00000"/>
                </a:solidFill>
                <a:cs typeface="Arial"/>
              </a:rPr>
              <a:t>Если не поданы </a:t>
            </a:r>
            <a:r>
              <a:rPr lang="ru-RU" sz="1100" dirty="0" smtClean="0">
                <a:solidFill>
                  <a:srgbClr val="000000"/>
                </a:solidFill>
                <a:cs typeface="Arial"/>
              </a:rPr>
              <a:t>– </a:t>
            </a:r>
            <a:r>
              <a:rPr lang="ru-RU" sz="1100" dirty="0" err="1" smtClean="0">
                <a:solidFill>
                  <a:srgbClr val="000000"/>
                </a:solidFill>
                <a:cs typeface="Arial"/>
              </a:rPr>
              <a:t>переобъявляемся</a:t>
            </a:r>
            <a:r>
              <a:rPr lang="ru-RU" sz="1100" dirty="0" smtClean="0">
                <a:solidFill>
                  <a:srgbClr val="000000"/>
                </a:solidFill>
                <a:cs typeface="Arial"/>
              </a:rPr>
              <a:t>, исходя из цены единицы ЛС = </a:t>
            </a:r>
            <a:r>
              <a:rPr lang="ru-RU" sz="1100" dirty="0" err="1" smtClean="0">
                <a:solidFill>
                  <a:srgbClr val="000000"/>
                </a:solidFill>
                <a:cs typeface="Arial"/>
              </a:rPr>
              <a:t>референтная</a:t>
            </a:r>
            <a:r>
              <a:rPr lang="ru-RU" sz="1100" dirty="0" smtClean="0">
                <a:solidFill>
                  <a:srgbClr val="000000"/>
                </a:solidFill>
                <a:cs typeface="Arial"/>
              </a:rPr>
              <a:t> цена + среднеквадратичное отклонение + среднеквадратичное отклонение. </a:t>
            </a:r>
            <a:r>
              <a:rPr lang="ru-RU" sz="1100" dirty="0" smtClean="0">
                <a:solidFill>
                  <a:srgbClr val="C00000"/>
                </a:solidFill>
                <a:cs typeface="Arial"/>
              </a:rPr>
              <a:t>Но соблюдаем условие</a:t>
            </a:r>
            <a:r>
              <a:rPr lang="ru-RU" sz="1100" dirty="0" smtClean="0">
                <a:solidFill>
                  <a:srgbClr val="000000"/>
                </a:solidFill>
                <a:cs typeface="Arial"/>
              </a:rPr>
              <a:t>, что цена единицы при таком </a:t>
            </a:r>
            <a:r>
              <a:rPr lang="ru-RU" sz="1100" dirty="0">
                <a:solidFill>
                  <a:srgbClr val="000000"/>
                </a:solidFill>
                <a:cs typeface="Arial"/>
              </a:rPr>
              <a:t>расчете </a:t>
            </a:r>
            <a:r>
              <a:rPr lang="ru-RU" sz="1100" dirty="0" smtClean="0">
                <a:solidFill>
                  <a:srgbClr val="000000"/>
                </a:solidFill>
                <a:cs typeface="Arial"/>
              </a:rPr>
              <a:t>не превышает </a:t>
            </a:r>
            <a:r>
              <a:rPr lang="ru-RU" sz="1100" dirty="0">
                <a:solidFill>
                  <a:srgbClr val="000000"/>
                </a:solidFill>
                <a:cs typeface="Arial"/>
              </a:rPr>
              <a:t>максимального значения цены, содержащейся в государственном  реестре зарегистрированных предельных отпускных цен производителей с учетом эквивалентных лекарственных форм  и </a:t>
            </a:r>
            <a:r>
              <a:rPr lang="ru-RU" sz="1100" dirty="0" smtClean="0">
                <a:solidFill>
                  <a:srgbClr val="000000"/>
                </a:solidFill>
                <a:cs typeface="Arial"/>
              </a:rPr>
              <a:t>дозировок. </a:t>
            </a:r>
            <a:r>
              <a:rPr lang="ru-RU" sz="1100" b="1" i="1" dirty="0" smtClean="0">
                <a:solidFill>
                  <a:srgbClr val="C00000"/>
                </a:solidFill>
                <a:cs typeface="Arial"/>
              </a:rPr>
              <a:t>А если превышает</a:t>
            </a:r>
            <a:r>
              <a:rPr lang="en-US" sz="1100" b="1" i="1" dirty="0" smtClean="0">
                <a:solidFill>
                  <a:srgbClr val="C00000"/>
                </a:solidFill>
                <a:cs typeface="Arial"/>
              </a:rPr>
              <a:t>???</a:t>
            </a:r>
            <a:endParaRPr lang="ru-RU" sz="1100" b="1" i="1" dirty="0" smtClean="0">
              <a:solidFill>
                <a:srgbClr val="C00000"/>
              </a:solidFill>
              <a:cs typeface="Arial"/>
            </a:endParaRPr>
          </a:p>
          <a:p>
            <a:pPr marL="12700" marR="55244">
              <a:spcBef>
                <a:spcPts val="95"/>
              </a:spcBef>
              <a:tabLst>
                <a:tab pos="239395" algn="l"/>
              </a:tabLst>
              <a:defRPr/>
            </a:pPr>
            <a:r>
              <a:rPr lang="ru-RU" sz="1100" dirty="0" smtClean="0">
                <a:solidFill>
                  <a:srgbClr val="C00000"/>
                </a:solidFill>
                <a:cs typeface="Arial"/>
              </a:rPr>
              <a:t>9. </a:t>
            </a:r>
            <a:r>
              <a:rPr lang="ru-RU" sz="1100" dirty="0" smtClean="0">
                <a:solidFill>
                  <a:srgbClr val="000000"/>
                </a:solidFill>
                <a:cs typeface="Arial"/>
              </a:rPr>
              <a:t>Ждем заявки…</a:t>
            </a:r>
          </a:p>
          <a:p>
            <a:pPr marL="12700" marR="55244">
              <a:spcBef>
                <a:spcPts val="95"/>
              </a:spcBef>
              <a:tabLst>
                <a:tab pos="239395" algn="l"/>
              </a:tabLst>
              <a:defRPr/>
            </a:pPr>
            <a:r>
              <a:rPr lang="ru-RU" sz="1100" dirty="0" smtClean="0">
                <a:solidFill>
                  <a:srgbClr val="C00000"/>
                </a:solidFill>
                <a:cs typeface="Arial"/>
              </a:rPr>
              <a:t>10</a:t>
            </a:r>
            <a:r>
              <a:rPr lang="ru-RU" sz="1100" dirty="0">
                <a:solidFill>
                  <a:srgbClr val="C00000"/>
                </a:solidFill>
                <a:cs typeface="Arial"/>
              </a:rPr>
              <a:t>. </a:t>
            </a:r>
            <a:r>
              <a:rPr lang="ru-RU" sz="1100" dirty="0">
                <a:solidFill>
                  <a:srgbClr val="000000"/>
                </a:solidFill>
                <a:cs typeface="Arial"/>
              </a:rPr>
              <a:t>Если поданы – дальше по тексту 44-ФЗ.</a:t>
            </a:r>
          </a:p>
          <a:p>
            <a:pPr marL="12700" marR="55244">
              <a:spcBef>
                <a:spcPts val="95"/>
              </a:spcBef>
              <a:tabLst>
                <a:tab pos="239395" algn="l"/>
              </a:tabLst>
              <a:defRPr/>
            </a:pPr>
            <a:r>
              <a:rPr lang="ru-RU" sz="1100" b="1" dirty="0">
                <a:solidFill>
                  <a:srgbClr val="C00000"/>
                </a:solidFill>
                <a:cs typeface="Arial"/>
              </a:rPr>
              <a:t>Если не поданы</a:t>
            </a:r>
            <a:r>
              <a:rPr lang="ru-RU" sz="1100" dirty="0">
                <a:solidFill>
                  <a:srgbClr val="000000"/>
                </a:solidFill>
                <a:cs typeface="Arial"/>
              </a:rPr>
              <a:t> – </a:t>
            </a:r>
            <a:r>
              <a:rPr lang="ru-RU" sz="1100" dirty="0" err="1">
                <a:solidFill>
                  <a:srgbClr val="000000"/>
                </a:solidFill>
                <a:cs typeface="Arial"/>
              </a:rPr>
              <a:t>переобъявляемся</a:t>
            </a:r>
            <a:r>
              <a:rPr lang="ru-RU" sz="1100" dirty="0">
                <a:solidFill>
                  <a:srgbClr val="000000"/>
                </a:solidFill>
                <a:cs typeface="Arial"/>
              </a:rPr>
              <a:t>, </a:t>
            </a:r>
            <a:r>
              <a:rPr lang="ru-RU" sz="1100" dirty="0" smtClean="0">
                <a:solidFill>
                  <a:srgbClr val="000000"/>
                </a:solidFill>
                <a:cs typeface="Arial"/>
              </a:rPr>
              <a:t>в зависимости от того – ЖНВЛП или нет.</a:t>
            </a:r>
          </a:p>
          <a:p>
            <a:pPr marL="12700" marR="55244">
              <a:spcBef>
                <a:spcPts val="95"/>
              </a:spcBef>
              <a:tabLst>
                <a:tab pos="239395" algn="l"/>
              </a:tabLst>
              <a:defRPr/>
            </a:pPr>
            <a:r>
              <a:rPr lang="ru-RU" sz="1100" dirty="0" smtClean="0">
                <a:solidFill>
                  <a:srgbClr val="C00000"/>
                </a:solidFill>
                <a:cs typeface="Arial"/>
              </a:rPr>
              <a:t>Допустим, что ЖНВЛП</a:t>
            </a:r>
            <a:r>
              <a:rPr lang="en-US" sz="1100" dirty="0" smtClean="0">
                <a:solidFill>
                  <a:srgbClr val="C00000"/>
                </a:solidFill>
                <a:cs typeface="Arial"/>
              </a:rPr>
              <a:t> – </a:t>
            </a:r>
            <a:r>
              <a:rPr lang="ru-RU" sz="1100" dirty="0" err="1" smtClean="0">
                <a:solidFill>
                  <a:srgbClr val="C00000"/>
                </a:solidFill>
                <a:cs typeface="Arial"/>
              </a:rPr>
              <a:t>переобъявляемся</a:t>
            </a:r>
            <a:r>
              <a:rPr lang="ru-RU" sz="1100" dirty="0" smtClean="0">
                <a:solidFill>
                  <a:srgbClr val="C00000"/>
                </a:solidFill>
                <a:cs typeface="Arial"/>
              </a:rPr>
              <a:t> с ценой единицы ЛС  </a:t>
            </a:r>
            <a:r>
              <a:rPr lang="ru-RU" sz="1100" dirty="0">
                <a:solidFill>
                  <a:srgbClr val="C00000"/>
                </a:solidFill>
                <a:cs typeface="Arial"/>
              </a:rPr>
              <a:t>= максимальное  значение цены, предусмотренное реестром с учетом эквивалентных лекарственных форм  и дозировок</a:t>
            </a:r>
            <a:r>
              <a:rPr lang="ru-RU" sz="1100" dirty="0" smtClean="0">
                <a:solidFill>
                  <a:srgbClr val="C00000"/>
                </a:solidFill>
                <a:cs typeface="Arial"/>
              </a:rPr>
              <a:t>.</a:t>
            </a:r>
          </a:p>
          <a:p>
            <a:pPr marL="12700" marR="55244">
              <a:spcBef>
                <a:spcPts val="95"/>
              </a:spcBef>
              <a:tabLst>
                <a:tab pos="239395" algn="l"/>
              </a:tabLst>
              <a:defRPr/>
            </a:pPr>
            <a:r>
              <a:rPr lang="ru-RU" sz="1100" dirty="0" smtClean="0">
                <a:solidFill>
                  <a:srgbClr val="C00000"/>
                </a:solidFill>
                <a:cs typeface="Arial"/>
              </a:rPr>
              <a:t>Если не ЖНВЛП – </a:t>
            </a:r>
            <a:r>
              <a:rPr lang="ru-RU" sz="1100" dirty="0" err="1" smtClean="0">
                <a:solidFill>
                  <a:srgbClr val="C00000"/>
                </a:solidFill>
                <a:cs typeface="Arial"/>
              </a:rPr>
              <a:t>переобъявляемся</a:t>
            </a:r>
            <a:r>
              <a:rPr lang="ru-RU" sz="1100" dirty="0" smtClean="0">
                <a:solidFill>
                  <a:srgbClr val="C00000"/>
                </a:solidFill>
                <a:cs typeface="Arial"/>
              </a:rPr>
              <a:t> с ценой единицы ЛС </a:t>
            </a:r>
            <a:r>
              <a:rPr lang="ru-RU" sz="1100" dirty="0">
                <a:solidFill>
                  <a:srgbClr val="C00000"/>
                </a:solidFill>
                <a:cs typeface="Arial"/>
              </a:rPr>
              <a:t>= </a:t>
            </a:r>
            <a:r>
              <a:rPr lang="ru-RU" sz="1100" dirty="0" smtClean="0">
                <a:solidFill>
                  <a:srgbClr val="C00000"/>
                </a:solidFill>
                <a:cs typeface="Arial"/>
              </a:rPr>
              <a:t>(</a:t>
            </a:r>
            <a:r>
              <a:rPr lang="ru-RU" sz="1100" dirty="0" err="1" smtClean="0">
                <a:solidFill>
                  <a:srgbClr val="C00000"/>
                </a:solidFill>
                <a:cs typeface="Arial"/>
              </a:rPr>
              <a:t>референтная</a:t>
            </a:r>
            <a:r>
              <a:rPr lang="ru-RU" sz="1100" dirty="0" smtClean="0">
                <a:solidFill>
                  <a:srgbClr val="C00000"/>
                </a:solidFill>
                <a:cs typeface="Arial"/>
              </a:rPr>
              <a:t> </a:t>
            </a:r>
            <a:r>
              <a:rPr lang="ru-RU" sz="1100" dirty="0">
                <a:solidFill>
                  <a:srgbClr val="C00000"/>
                </a:solidFill>
                <a:cs typeface="Arial"/>
              </a:rPr>
              <a:t>цена + среднеквадратичное отклонение + среднеквадратичное </a:t>
            </a:r>
            <a:r>
              <a:rPr lang="ru-RU" sz="1100" dirty="0" smtClean="0">
                <a:solidFill>
                  <a:srgbClr val="C00000"/>
                </a:solidFill>
                <a:cs typeface="Arial"/>
              </a:rPr>
              <a:t>отклонение) * индекс дефлятор или </a:t>
            </a:r>
            <a:r>
              <a:rPr lang="ru-RU" sz="1100" dirty="0" err="1" smtClean="0">
                <a:solidFill>
                  <a:srgbClr val="C00000"/>
                </a:solidFill>
                <a:cs typeface="Arial"/>
              </a:rPr>
              <a:t>референтная</a:t>
            </a:r>
            <a:r>
              <a:rPr lang="ru-RU" sz="1100" dirty="0" smtClean="0">
                <a:solidFill>
                  <a:srgbClr val="C00000"/>
                </a:solidFill>
                <a:cs typeface="Arial"/>
              </a:rPr>
              <a:t> цена * индекс дефлятор</a:t>
            </a:r>
            <a:r>
              <a:rPr lang="en-US" sz="1100" b="1" i="1" dirty="0" smtClean="0">
                <a:solidFill>
                  <a:srgbClr val="C00000"/>
                </a:solidFill>
                <a:cs typeface="Arial"/>
              </a:rPr>
              <a:t>??? </a:t>
            </a:r>
            <a:r>
              <a:rPr lang="ru-RU" sz="1100" b="1" dirty="0" smtClean="0">
                <a:solidFill>
                  <a:srgbClr val="000000"/>
                </a:solidFill>
                <a:cs typeface="Arial"/>
              </a:rPr>
              <a:t>При этом </a:t>
            </a:r>
            <a:r>
              <a:rPr lang="ru-RU" sz="1100" b="1" dirty="0">
                <a:solidFill>
                  <a:srgbClr val="000000"/>
                </a:solidFill>
                <a:cs typeface="Arial"/>
              </a:rPr>
              <a:t>соблюдается условие,</a:t>
            </a:r>
            <a:r>
              <a:rPr lang="ru-RU" sz="1100" dirty="0">
                <a:solidFill>
                  <a:srgbClr val="000000"/>
                </a:solidFill>
                <a:cs typeface="Arial"/>
              </a:rPr>
              <a:t> что </a:t>
            </a:r>
            <a:r>
              <a:rPr lang="ru-RU" sz="1100" dirty="0" smtClean="0">
                <a:solidFill>
                  <a:srgbClr val="000000"/>
                </a:solidFill>
                <a:cs typeface="Arial"/>
              </a:rPr>
              <a:t>рассчитанная цена единицы ЛС не </a:t>
            </a:r>
            <a:r>
              <a:rPr lang="ru-RU" sz="1100" dirty="0">
                <a:solidFill>
                  <a:srgbClr val="000000"/>
                </a:solidFill>
                <a:cs typeface="Arial"/>
              </a:rPr>
              <a:t>может </a:t>
            </a:r>
            <a:r>
              <a:rPr lang="ru-RU" sz="1100" dirty="0" smtClean="0">
                <a:solidFill>
                  <a:srgbClr val="000000"/>
                </a:solidFill>
                <a:cs typeface="Arial"/>
              </a:rPr>
              <a:t>превышать максимальное </a:t>
            </a:r>
            <a:r>
              <a:rPr lang="ru-RU" sz="1100" dirty="0">
                <a:solidFill>
                  <a:srgbClr val="000000"/>
                </a:solidFill>
                <a:cs typeface="Arial"/>
              </a:rPr>
              <a:t>значение предложений производителей (поставщиков) </a:t>
            </a:r>
            <a:r>
              <a:rPr lang="ru-RU" sz="1100" dirty="0" smtClean="0">
                <a:solidFill>
                  <a:srgbClr val="000000"/>
                </a:solidFill>
                <a:cs typeface="Arial"/>
              </a:rPr>
              <a:t>лекарственных препаратов. </a:t>
            </a:r>
            <a:r>
              <a:rPr lang="ru-RU" sz="1100" b="1" i="1" dirty="0" smtClean="0">
                <a:solidFill>
                  <a:srgbClr val="C00000"/>
                </a:solidFill>
                <a:cs typeface="Arial"/>
              </a:rPr>
              <a:t>А если превышает</a:t>
            </a:r>
            <a:r>
              <a:rPr lang="en-US" sz="1100" b="1" i="1" dirty="0" smtClean="0">
                <a:solidFill>
                  <a:srgbClr val="C00000"/>
                </a:solidFill>
                <a:cs typeface="Arial"/>
              </a:rPr>
              <a:t>???</a:t>
            </a:r>
            <a:endParaRPr lang="ru-RU" sz="1100" b="1" i="1" dirty="0">
              <a:solidFill>
                <a:srgbClr val="C00000"/>
              </a:solidFill>
              <a:cs typeface="Arial"/>
            </a:endParaRPr>
          </a:p>
          <a:p>
            <a:pPr marL="12700" marR="55244">
              <a:spcBef>
                <a:spcPts val="95"/>
              </a:spcBef>
              <a:tabLst>
                <a:tab pos="239395" algn="l"/>
              </a:tabLst>
              <a:defRPr/>
            </a:pPr>
            <a:r>
              <a:rPr lang="ru-RU" sz="1100" dirty="0" smtClean="0">
                <a:solidFill>
                  <a:srgbClr val="C00000"/>
                </a:solidFill>
                <a:cs typeface="Arial"/>
              </a:rPr>
              <a:t>11</a:t>
            </a:r>
            <a:r>
              <a:rPr lang="ru-RU" sz="1100" dirty="0" smtClean="0">
                <a:solidFill>
                  <a:srgbClr val="000000"/>
                </a:solidFill>
                <a:cs typeface="Arial"/>
              </a:rPr>
              <a:t>.Ждем заявки…</a:t>
            </a:r>
          </a:p>
          <a:p>
            <a:pPr marL="12700" marR="55244">
              <a:spcBef>
                <a:spcPts val="95"/>
              </a:spcBef>
              <a:tabLst>
                <a:tab pos="239395" algn="l"/>
              </a:tabLst>
              <a:defRPr/>
            </a:pPr>
            <a:r>
              <a:rPr lang="ru-RU" sz="1100" dirty="0" smtClean="0">
                <a:solidFill>
                  <a:srgbClr val="C00000"/>
                </a:solidFill>
                <a:cs typeface="Arial"/>
              </a:rPr>
              <a:t>12. </a:t>
            </a:r>
            <a:r>
              <a:rPr lang="ru-RU" sz="1100" dirty="0" smtClean="0">
                <a:solidFill>
                  <a:srgbClr val="000000"/>
                </a:solidFill>
                <a:cs typeface="Arial"/>
              </a:rPr>
              <a:t>Если поданы - дальше по тексту 44-ФЗ.</a:t>
            </a:r>
          </a:p>
          <a:p>
            <a:pPr marL="12700" marR="55244">
              <a:spcBef>
                <a:spcPts val="95"/>
              </a:spcBef>
              <a:tabLst>
                <a:tab pos="239395" algn="l"/>
              </a:tabLst>
              <a:defRPr/>
            </a:pPr>
            <a:r>
              <a:rPr lang="ru-RU" sz="1100" b="1" dirty="0" smtClean="0">
                <a:solidFill>
                  <a:srgbClr val="C00000"/>
                </a:solidFill>
                <a:cs typeface="Arial"/>
              </a:rPr>
              <a:t>Если не поданы </a:t>
            </a:r>
            <a:r>
              <a:rPr lang="ru-RU" sz="1100" dirty="0" smtClean="0">
                <a:solidFill>
                  <a:srgbClr val="000000"/>
                </a:solidFill>
                <a:cs typeface="Arial"/>
              </a:rPr>
              <a:t>– </a:t>
            </a:r>
            <a:r>
              <a:rPr lang="ru-RU" sz="1100" dirty="0" err="1" smtClean="0">
                <a:solidFill>
                  <a:srgbClr val="000000"/>
                </a:solidFill>
                <a:cs typeface="Arial"/>
              </a:rPr>
              <a:t>переобъявляемся</a:t>
            </a:r>
            <a:r>
              <a:rPr lang="ru-RU" sz="1100" dirty="0" smtClean="0">
                <a:solidFill>
                  <a:srgbClr val="000000"/>
                </a:solidFill>
                <a:cs typeface="Arial"/>
              </a:rPr>
              <a:t> с ценой единицы ЛС </a:t>
            </a:r>
            <a:r>
              <a:rPr lang="ru-RU" sz="1100" dirty="0">
                <a:solidFill>
                  <a:srgbClr val="000000"/>
                </a:solidFill>
                <a:cs typeface="Arial"/>
              </a:rPr>
              <a:t>= </a:t>
            </a:r>
            <a:r>
              <a:rPr lang="ru-RU" sz="1100" dirty="0" smtClean="0">
                <a:solidFill>
                  <a:srgbClr val="000000"/>
                </a:solidFill>
                <a:cs typeface="Arial"/>
              </a:rPr>
              <a:t>цена, рассчитанная </a:t>
            </a:r>
            <a:r>
              <a:rPr lang="ru-RU" sz="1100" dirty="0">
                <a:solidFill>
                  <a:srgbClr val="000000"/>
                </a:solidFill>
                <a:cs typeface="Arial"/>
              </a:rPr>
              <a:t>на основании предложений производителей (поставщиков) лекарственных  препаратов</a:t>
            </a:r>
            <a:r>
              <a:rPr lang="ru-RU" sz="1100" b="1" i="1" dirty="0" smtClean="0">
                <a:solidFill>
                  <a:srgbClr val="C00000"/>
                </a:solidFill>
                <a:cs typeface="Arial"/>
              </a:rPr>
              <a:t>. Какая </a:t>
            </a:r>
            <a:r>
              <a:rPr lang="en-US" sz="1100" b="1" i="1" dirty="0" smtClean="0">
                <a:solidFill>
                  <a:srgbClr val="C00000"/>
                </a:solidFill>
                <a:cs typeface="Arial"/>
              </a:rPr>
              <a:t>??? </a:t>
            </a:r>
            <a:r>
              <a:rPr lang="ru-RU" sz="1100" b="1" i="1" dirty="0" smtClean="0">
                <a:solidFill>
                  <a:srgbClr val="C00000"/>
                </a:solidFill>
                <a:cs typeface="Arial"/>
              </a:rPr>
              <a:t>Максимальная</a:t>
            </a:r>
            <a:r>
              <a:rPr lang="en-US" sz="1100" b="1" i="1" dirty="0" smtClean="0">
                <a:solidFill>
                  <a:srgbClr val="C00000"/>
                </a:solidFill>
                <a:cs typeface="Arial"/>
              </a:rPr>
              <a:t>??? </a:t>
            </a:r>
            <a:r>
              <a:rPr lang="ru-RU" sz="1100" b="1" i="1" dirty="0" smtClean="0">
                <a:solidFill>
                  <a:srgbClr val="C00000"/>
                </a:solidFill>
                <a:cs typeface="Arial"/>
              </a:rPr>
              <a:t>Если опять не будет заявок, что делать</a:t>
            </a:r>
            <a:r>
              <a:rPr lang="en-US" sz="1100" b="1" i="1" dirty="0" smtClean="0">
                <a:solidFill>
                  <a:srgbClr val="C00000"/>
                </a:solidFill>
                <a:cs typeface="Arial"/>
              </a:rPr>
              <a:t>?</a:t>
            </a:r>
            <a:endParaRPr lang="ru-RU" sz="1100" b="1" i="1" dirty="0" smtClean="0">
              <a:solidFill>
                <a:srgbClr val="C00000"/>
              </a:solidFill>
              <a:cs typeface="Arial"/>
            </a:endParaRPr>
          </a:p>
          <a:p>
            <a:pPr marL="12700" marR="55244">
              <a:spcBef>
                <a:spcPts val="95"/>
              </a:spcBef>
              <a:tabLst>
                <a:tab pos="239395" algn="l"/>
              </a:tabLst>
              <a:defRPr/>
            </a:pPr>
            <a:r>
              <a:rPr lang="ru-RU" sz="1100" b="1" i="1" dirty="0" smtClean="0">
                <a:solidFill>
                  <a:srgbClr val="7030A0"/>
                </a:solidFill>
                <a:cs typeface="Arial"/>
              </a:rPr>
              <a:t>Если будет длинный ЭА, то до последнего </a:t>
            </a:r>
            <a:r>
              <a:rPr lang="ru-RU" sz="1100" b="1" i="1" dirty="0" err="1" smtClean="0">
                <a:solidFill>
                  <a:srgbClr val="7030A0"/>
                </a:solidFill>
                <a:cs typeface="Arial"/>
              </a:rPr>
              <a:t>переобъявления</a:t>
            </a:r>
            <a:r>
              <a:rPr lang="ru-RU" sz="1100" b="1" i="1" dirty="0" smtClean="0">
                <a:solidFill>
                  <a:srgbClr val="7030A0"/>
                </a:solidFill>
                <a:cs typeface="Arial"/>
              </a:rPr>
              <a:t> срок </a:t>
            </a:r>
            <a:r>
              <a:rPr lang="ru-RU" sz="1100" b="1" i="1" dirty="0" err="1" smtClean="0">
                <a:solidFill>
                  <a:srgbClr val="7030A0"/>
                </a:solidFill>
                <a:cs typeface="Arial"/>
              </a:rPr>
              <a:t>ориентирочоно</a:t>
            </a:r>
            <a:r>
              <a:rPr lang="ru-RU" sz="1100" b="1" i="1" dirty="0" smtClean="0">
                <a:solidFill>
                  <a:srgbClr val="7030A0"/>
                </a:solidFill>
                <a:cs typeface="Arial"/>
              </a:rPr>
              <a:t> = 15 + 16* 5  = 95 дней + 6 дней на каждое рассмотрение </a:t>
            </a:r>
            <a:endParaRPr lang="ru-RU" sz="1100" b="1" i="1" dirty="0">
              <a:solidFill>
                <a:srgbClr val="7030A0"/>
              </a:solidFill>
              <a:cs typeface="Arial"/>
            </a:endParaRPr>
          </a:p>
        </p:txBody>
      </p:sp>
    </p:spTree>
    <p:extLst>
      <p:ext uri="{BB962C8B-B14F-4D97-AF65-F5344CB8AC3E}">
        <p14:creationId xmlns:p14="http://schemas.microsoft.com/office/powerpoint/2010/main" val="399416156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235"/>
            <a:ext cx="8229600" cy="563562"/>
          </a:xfrm>
        </p:spPr>
        <p:txBody>
          <a:bodyPr/>
          <a:lstStyle/>
          <a:p>
            <a:r>
              <a:rPr lang="ru-RU" sz="2400" dirty="0" smtClean="0">
                <a:solidFill>
                  <a:srgbClr val="C00000"/>
                </a:solidFill>
              </a:rPr>
              <a:t>Схема проведения закупок ЛС с 01.07.2018</a:t>
            </a:r>
            <a:endParaRPr lang="ru-RU" sz="2400" dirty="0">
              <a:solidFill>
                <a:srgbClr val="C00000"/>
              </a:solidFill>
            </a:endParaRPr>
          </a:p>
        </p:txBody>
      </p:sp>
      <p:sp>
        <p:nvSpPr>
          <p:cNvPr id="5" name="object 3"/>
          <p:cNvSpPr txBox="1"/>
          <p:nvPr/>
        </p:nvSpPr>
        <p:spPr>
          <a:xfrm>
            <a:off x="208491" y="514351"/>
            <a:ext cx="8708390" cy="3602909"/>
          </a:xfrm>
          <a:prstGeom prst="rect">
            <a:avLst/>
          </a:prstGeom>
        </p:spPr>
        <p:txBody>
          <a:bodyPr vert="horz" wrap="square" lIns="0" tIns="12065" rIns="0" bIns="0" rtlCol="0">
            <a:spAutoFit/>
          </a:bodyPr>
          <a:lstStyle/>
          <a:p>
            <a:pPr marL="12700" marR="55244">
              <a:spcBef>
                <a:spcPts val="95"/>
              </a:spcBef>
              <a:tabLst>
                <a:tab pos="239395" algn="l"/>
              </a:tabLst>
              <a:defRPr/>
            </a:pPr>
            <a:r>
              <a:rPr lang="ru-RU" sz="1100" dirty="0" smtClean="0">
                <a:solidFill>
                  <a:srgbClr val="C00000"/>
                </a:solidFill>
                <a:cs typeface="Arial"/>
              </a:rPr>
              <a:t>1. </a:t>
            </a:r>
            <a:r>
              <a:rPr lang="ru-RU" sz="1100" dirty="0" smtClean="0">
                <a:solidFill>
                  <a:prstClr val="black"/>
                </a:solidFill>
                <a:cs typeface="Arial"/>
              </a:rPr>
              <a:t>Определяем минимальное значение цены единицы по каждому ЛС, планируемому к закупке </a:t>
            </a:r>
          </a:p>
          <a:p>
            <a:pPr marL="12700" marR="55244">
              <a:spcBef>
                <a:spcPts val="95"/>
              </a:spcBef>
              <a:tabLst>
                <a:tab pos="239395" algn="l"/>
              </a:tabLst>
              <a:defRPr/>
            </a:pPr>
            <a:r>
              <a:rPr lang="ru-RU" sz="1100" dirty="0" smtClean="0">
                <a:solidFill>
                  <a:prstClr val="black"/>
                </a:solidFill>
                <a:cs typeface="Arial"/>
              </a:rPr>
              <a:t>А) либо через анализ рынка (не ЖНВЛП),  либо через анализ рынка + тарифный метод (ЖНВЛП);</a:t>
            </a:r>
          </a:p>
          <a:p>
            <a:pPr marL="12700" marR="55244">
              <a:spcBef>
                <a:spcPts val="95"/>
              </a:spcBef>
              <a:tabLst>
                <a:tab pos="239395" algn="l"/>
              </a:tabLst>
              <a:defRPr/>
            </a:pPr>
            <a:r>
              <a:rPr lang="ru-RU" sz="1100" dirty="0" smtClean="0">
                <a:solidFill>
                  <a:prstClr val="black"/>
                </a:solidFill>
                <a:cs typeface="Arial"/>
              </a:rPr>
              <a:t>Б) считаем средневзвешенную цену.</a:t>
            </a:r>
          </a:p>
          <a:p>
            <a:pPr marL="12700" marR="55244">
              <a:spcBef>
                <a:spcPts val="95"/>
              </a:spcBef>
              <a:tabLst>
                <a:tab pos="239395" algn="l"/>
              </a:tabLst>
              <a:defRPr/>
            </a:pPr>
            <a:r>
              <a:rPr lang="ru-RU" sz="1100" dirty="0" smtClean="0">
                <a:solidFill>
                  <a:prstClr val="black"/>
                </a:solidFill>
                <a:cs typeface="Arial"/>
              </a:rPr>
              <a:t>В) либо берем </a:t>
            </a:r>
            <a:r>
              <a:rPr lang="ru-RU" sz="1100" dirty="0" err="1" smtClean="0">
                <a:solidFill>
                  <a:prstClr val="black"/>
                </a:solidFill>
                <a:cs typeface="Arial"/>
              </a:rPr>
              <a:t>референтную</a:t>
            </a:r>
            <a:r>
              <a:rPr lang="ru-RU" sz="1100" dirty="0" smtClean="0">
                <a:solidFill>
                  <a:prstClr val="black"/>
                </a:solidFill>
                <a:cs typeface="Arial"/>
              </a:rPr>
              <a:t> цену</a:t>
            </a:r>
          </a:p>
          <a:p>
            <a:pPr marL="12700" marR="55244">
              <a:spcBef>
                <a:spcPts val="95"/>
              </a:spcBef>
              <a:tabLst>
                <a:tab pos="239395" algn="l"/>
              </a:tabLst>
              <a:defRPr/>
            </a:pPr>
            <a:r>
              <a:rPr lang="ru-RU" sz="1100" dirty="0" smtClean="0">
                <a:solidFill>
                  <a:prstClr val="black"/>
                </a:solidFill>
                <a:cs typeface="Arial"/>
              </a:rPr>
              <a:t>В зависимости от того, что является меньшим значением А) или Б) или В), берем в расчет именно это значение.</a:t>
            </a:r>
          </a:p>
          <a:p>
            <a:pPr marL="12700" marR="55244">
              <a:spcBef>
                <a:spcPts val="95"/>
              </a:spcBef>
              <a:tabLst>
                <a:tab pos="239395" algn="l"/>
              </a:tabLst>
              <a:defRPr/>
            </a:pPr>
            <a:r>
              <a:rPr lang="ru-RU" sz="1100" b="1" dirty="0" smtClean="0">
                <a:solidFill>
                  <a:srgbClr val="C00000"/>
                </a:solidFill>
                <a:cs typeface="Arial"/>
              </a:rPr>
              <a:t>1 вариант </a:t>
            </a:r>
            <a:r>
              <a:rPr lang="ru-RU" sz="1100" dirty="0" smtClean="0">
                <a:solidFill>
                  <a:srgbClr val="C00000"/>
                </a:solidFill>
                <a:cs typeface="Arial"/>
              </a:rPr>
              <a:t>развития ситуации – минимальным оказалось значение, полученное по п. А) или Б)</a:t>
            </a:r>
          </a:p>
          <a:p>
            <a:pPr marL="12700" marR="55244">
              <a:spcBef>
                <a:spcPts val="95"/>
              </a:spcBef>
              <a:tabLst>
                <a:tab pos="239395" algn="l"/>
              </a:tabLst>
              <a:defRPr/>
            </a:pPr>
            <a:r>
              <a:rPr lang="ru-RU" sz="1100" dirty="0" smtClean="0">
                <a:solidFill>
                  <a:srgbClr val="C00000"/>
                </a:solidFill>
                <a:cs typeface="Arial"/>
              </a:rPr>
              <a:t>2. </a:t>
            </a:r>
            <a:r>
              <a:rPr lang="ru-RU" sz="1100" dirty="0" smtClean="0">
                <a:solidFill>
                  <a:prstClr val="black"/>
                </a:solidFill>
                <a:cs typeface="Arial"/>
              </a:rPr>
              <a:t>Считаем НМЦК.</a:t>
            </a:r>
          </a:p>
          <a:p>
            <a:pPr marL="12700" marR="55244">
              <a:spcBef>
                <a:spcPts val="95"/>
              </a:spcBef>
              <a:tabLst>
                <a:tab pos="239395" algn="l"/>
              </a:tabLst>
              <a:defRPr/>
            </a:pPr>
            <a:r>
              <a:rPr lang="ru-RU" sz="1100" dirty="0" smtClean="0">
                <a:solidFill>
                  <a:srgbClr val="C00000"/>
                </a:solidFill>
                <a:cs typeface="Arial"/>
              </a:rPr>
              <a:t>3. </a:t>
            </a:r>
            <a:r>
              <a:rPr lang="ru-RU" sz="1100" dirty="0" smtClean="0">
                <a:solidFill>
                  <a:prstClr val="black"/>
                </a:solidFill>
                <a:cs typeface="Arial"/>
              </a:rPr>
              <a:t>Ждем заявки</a:t>
            </a:r>
            <a:r>
              <a:rPr lang="ru-RU" sz="1100" u="sng" dirty="0" smtClean="0">
                <a:solidFill>
                  <a:prstClr val="black"/>
                </a:solidFill>
                <a:cs typeface="Arial"/>
              </a:rPr>
              <a:t>…</a:t>
            </a:r>
            <a:r>
              <a:rPr lang="en-US" sz="1100" u="sng" dirty="0" smtClean="0">
                <a:solidFill>
                  <a:prstClr val="black"/>
                </a:solidFill>
                <a:cs typeface="Arial"/>
              </a:rPr>
              <a:t> (7 </a:t>
            </a:r>
            <a:r>
              <a:rPr lang="ru-RU" sz="1100" u="sng" dirty="0" smtClean="0">
                <a:solidFill>
                  <a:prstClr val="black"/>
                </a:solidFill>
                <a:cs typeface="Arial"/>
              </a:rPr>
              <a:t>или 15 дней)</a:t>
            </a:r>
          </a:p>
          <a:p>
            <a:pPr marL="12700" marR="55244">
              <a:spcBef>
                <a:spcPts val="95"/>
              </a:spcBef>
              <a:tabLst>
                <a:tab pos="239395" algn="l"/>
              </a:tabLst>
              <a:defRPr/>
            </a:pPr>
            <a:r>
              <a:rPr lang="ru-RU" sz="1100" dirty="0" smtClean="0">
                <a:solidFill>
                  <a:srgbClr val="C00000"/>
                </a:solidFill>
                <a:cs typeface="Arial"/>
              </a:rPr>
              <a:t>4. </a:t>
            </a:r>
            <a:r>
              <a:rPr lang="ru-RU" sz="1100" dirty="0" smtClean="0">
                <a:solidFill>
                  <a:prstClr val="black"/>
                </a:solidFill>
                <a:cs typeface="Arial"/>
              </a:rPr>
              <a:t>Если поданы – дальше по тексту 44-ФЗ.</a:t>
            </a:r>
          </a:p>
          <a:p>
            <a:pPr marL="12700" marR="55244">
              <a:spcBef>
                <a:spcPts val="95"/>
              </a:spcBef>
              <a:tabLst>
                <a:tab pos="239395" algn="l"/>
              </a:tabLst>
              <a:defRPr/>
            </a:pPr>
            <a:r>
              <a:rPr lang="ru-RU" sz="1100" b="1" dirty="0">
                <a:solidFill>
                  <a:srgbClr val="C00000"/>
                </a:solidFill>
                <a:cs typeface="Arial"/>
              </a:rPr>
              <a:t>2</a:t>
            </a:r>
            <a:r>
              <a:rPr lang="ru-RU" sz="1100" b="1" dirty="0" smtClean="0">
                <a:solidFill>
                  <a:srgbClr val="C00000"/>
                </a:solidFill>
                <a:cs typeface="Arial"/>
              </a:rPr>
              <a:t> </a:t>
            </a:r>
            <a:r>
              <a:rPr lang="ru-RU" sz="1100" b="1" dirty="0" err="1" smtClean="0">
                <a:solidFill>
                  <a:srgbClr val="C00000"/>
                </a:solidFill>
                <a:cs typeface="Arial"/>
              </a:rPr>
              <a:t>подвариант</a:t>
            </a:r>
            <a:r>
              <a:rPr lang="ru-RU" sz="1100" b="1" dirty="0" smtClean="0">
                <a:solidFill>
                  <a:srgbClr val="C00000"/>
                </a:solidFill>
                <a:cs typeface="Arial"/>
              </a:rPr>
              <a:t>:  Если не поданы </a:t>
            </a:r>
            <a:r>
              <a:rPr lang="ru-RU" sz="1100" dirty="0" smtClean="0">
                <a:solidFill>
                  <a:prstClr val="black"/>
                </a:solidFill>
                <a:cs typeface="Arial"/>
              </a:rPr>
              <a:t>– </a:t>
            </a:r>
            <a:r>
              <a:rPr lang="ru-RU" sz="1100" dirty="0" err="1" smtClean="0">
                <a:solidFill>
                  <a:prstClr val="black"/>
                </a:solidFill>
                <a:cs typeface="Arial"/>
              </a:rPr>
              <a:t>переобъявляемся</a:t>
            </a:r>
            <a:r>
              <a:rPr lang="ru-RU" sz="1100" dirty="0" smtClean="0">
                <a:solidFill>
                  <a:prstClr val="black"/>
                </a:solidFill>
                <a:cs typeface="Arial"/>
              </a:rPr>
              <a:t>, при условии, что </a:t>
            </a:r>
            <a:r>
              <a:rPr lang="ru-RU" sz="1100" b="1" dirty="0" smtClean="0">
                <a:solidFill>
                  <a:srgbClr val="C00000"/>
                </a:solidFill>
                <a:cs typeface="Arial"/>
              </a:rPr>
              <a:t>нет </a:t>
            </a:r>
            <a:r>
              <a:rPr lang="ru-RU" sz="1100" b="1" dirty="0" err="1" smtClean="0">
                <a:solidFill>
                  <a:srgbClr val="C00000"/>
                </a:solidFill>
                <a:cs typeface="Arial"/>
              </a:rPr>
              <a:t>референтной</a:t>
            </a:r>
            <a:r>
              <a:rPr lang="ru-RU" sz="1100" b="1" dirty="0" smtClean="0">
                <a:solidFill>
                  <a:srgbClr val="C00000"/>
                </a:solidFill>
                <a:cs typeface="Arial"/>
              </a:rPr>
              <a:t> цены.</a:t>
            </a:r>
          </a:p>
          <a:p>
            <a:pPr marL="12700" marR="55244">
              <a:spcBef>
                <a:spcPts val="95"/>
              </a:spcBef>
              <a:tabLst>
                <a:tab pos="239395" algn="l"/>
              </a:tabLst>
              <a:defRPr/>
            </a:pPr>
            <a:r>
              <a:rPr lang="ru-RU" sz="1100" dirty="0" smtClean="0">
                <a:solidFill>
                  <a:prstClr val="black"/>
                </a:solidFill>
                <a:cs typeface="Arial"/>
              </a:rPr>
              <a:t>Если ЖНВЛП  - с ценой единицы  </a:t>
            </a:r>
            <a:r>
              <a:rPr lang="ru-RU" sz="1100" dirty="0">
                <a:solidFill>
                  <a:prstClr val="black"/>
                </a:solidFill>
                <a:cs typeface="Arial"/>
              </a:rPr>
              <a:t>= максимальное  значение цены, предусмотренное реестром с учетом эквивалентных лекарственных форм  и дозировок.</a:t>
            </a:r>
          </a:p>
          <a:p>
            <a:pPr marL="12700" marR="55244">
              <a:spcBef>
                <a:spcPts val="95"/>
              </a:spcBef>
              <a:tabLst>
                <a:tab pos="239395" algn="l"/>
              </a:tabLst>
              <a:defRPr/>
            </a:pPr>
            <a:r>
              <a:rPr lang="ru-RU" sz="1100" dirty="0" smtClean="0">
                <a:solidFill>
                  <a:prstClr val="black"/>
                </a:solidFill>
                <a:cs typeface="Arial"/>
              </a:rPr>
              <a:t>Если не ЖНВЛП  - с ценой единицы * индекс дефлятор</a:t>
            </a:r>
            <a:endParaRPr lang="ru-RU" sz="1100" dirty="0">
              <a:solidFill>
                <a:prstClr val="black"/>
              </a:solidFill>
              <a:cs typeface="Arial"/>
            </a:endParaRPr>
          </a:p>
          <a:p>
            <a:pPr marL="12700" marR="55244">
              <a:spcBef>
                <a:spcPts val="95"/>
              </a:spcBef>
              <a:tabLst>
                <a:tab pos="239395" algn="l"/>
              </a:tabLst>
              <a:defRPr/>
            </a:pPr>
            <a:r>
              <a:rPr lang="ru-RU" sz="1100" dirty="0" smtClean="0">
                <a:solidFill>
                  <a:srgbClr val="C00000"/>
                </a:solidFill>
                <a:cs typeface="Arial"/>
              </a:rPr>
              <a:t>5. </a:t>
            </a:r>
            <a:r>
              <a:rPr lang="ru-RU" sz="1100" dirty="0" smtClean="0">
                <a:solidFill>
                  <a:prstClr val="black"/>
                </a:solidFill>
                <a:cs typeface="Arial"/>
              </a:rPr>
              <a:t>Ждем заявки…</a:t>
            </a:r>
          </a:p>
          <a:p>
            <a:pPr marL="12700" marR="55244">
              <a:spcBef>
                <a:spcPts val="95"/>
              </a:spcBef>
              <a:tabLst>
                <a:tab pos="239395" algn="l"/>
              </a:tabLst>
              <a:defRPr/>
            </a:pPr>
            <a:r>
              <a:rPr lang="ru-RU" sz="1100" dirty="0" smtClean="0">
                <a:solidFill>
                  <a:srgbClr val="C00000"/>
                </a:solidFill>
                <a:cs typeface="Arial"/>
              </a:rPr>
              <a:t>6. </a:t>
            </a:r>
            <a:r>
              <a:rPr lang="ru-RU" sz="1100" dirty="0" smtClean="0">
                <a:solidFill>
                  <a:prstClr val="black"/>
                </a:solidFill>
                <a:cs typeface="Arial"/>
              </a:rPr>
              <a:t>Если поданы – дальше по тексту 44-ФЗ.</a:t>
            </a:r>
          </a:p>
          <a:p>
            <a:pPr marL="12700" marR="55244">
              <a:spcBef>
                <a:spcPts val="95"/>
              </a:spcBef>
              <a:tabLst>
                <a:tab pos="239395" algn="l"/>
              </a:tabLst>
              <a:defRPr/>
            </a:pPr>
            <a:r>
              <a:rPr lang="ru-RU" sz="1100" b="1" dirty="0" smtClean="0">
                <a:solidFill>
                  <a:srgbClr val="C00000"/>
                </a:solidFill>
                <a:cs typeface="Arial"/>
              </a:rPr>
              <a:t>Если не поданы</a:t>
            </a:r>
            <a:r>
              <a:rPr lang="ru-RU" sz="1100" b="1" dirty="0">
                <a:solidFill>
                  <a:srgbClr val="C00000"/>
                </a:solidFill>
                <a:cs typeface="Arial"/>
              </a:rPr>
              <a:t> </a:t>
            </a:r>
            <a:r>
              <a:rPr lang="ru-RU" sz="1100" b="1" dirty="0" smtClean="0">
                <a:solidFill>
                  <a:srgbClr val="C00000"/>
                </a:solidFill>
                <a:cs typeface="Arial"/>
              </a:rPr>
              <a:t>и не ЖНВЛП – </a:t>
            </a:r>
            <a:r>
              <a:rPr lang="ru-RU" sz="1100" dirty="0" err="1" smtClean="0">
                <a:solidFill>
                  <a:srgbClr val="000000"/>
                </a:solidFill>
                <a:cs typeface="Arial"/>
              </a:rPr>
              <a:t>переобъявлямся</a:t>
            </a:r>
            <a:r>
              <a:rPr lang="ru-RU" sz="1100" dirty="0" smtClean="0">
                <a:solidFill>
                  <a:srgbClr val="000000"/>
                </a:solidFill>
                <a:cs typeface="Arial"/>
              </a:rPr>
              <a:t>, исходя из цены единицы ЛС, рассчитанной </a:t>
            </a:r>
            <a:r>
              <a:rPr lang="ru-RU" sz="1100" dirty="0">
                <a:solidFill>
                  <a:srgbClr val="000000"/>
                </a:solidFill>
                <a:cs typeface="Arial"/>
              </a:rPr>
              <a:t>на основании предложений производителей (поставщиков) лекарственных  препаратов</a:t>
            </a:r>
            <a:r>
              <a:rPr lang="ru-RU" sz="1100" b="1" i="1" dirty="0" smtClean="0">
                <a:solidFill>
                  <a:srgbClr val="C00000"/>
                </a:solidFill>
                <a:cs typeface="Arial"/>
              </a:rPr>
              <a:t>. Какая </a:t>
            </a:r>
            <a:r>
              <a:rPr lang="en-US" sz="1100" b="1" i="1" dirty="0" smtClean="0">
                <a:solidFill>
                  <a:srgbClr val="C00000"/>
                </a:solidFill>
                <a:cs typeface="Arial"/>
              </a:rPr>
              <a:t>??? </a:t>
            </a:r>
            <a:r>
              <a:rPr lang="ru-RU" sz="1100" b="1" i="1" dirty="0" smtClean="0">
                <a:solidFill>
                  <a:srgbClr val="C00000"/>
                </a:solidFill>
                <a:cs typeface="Arial"/>
              </a:rPr>
              <a:t>Максимальная</a:t>
            </a:r>
            <a:r>
              <a:rPr lang="en-US" sz="1100" b="1" i="1" dirty="0" smtClean="0">
                <a:solidFill>
                  <a:srgbClr val="C00000"/>
                </a:solidFill>
                <a:cs typeface="Arial"/>
              </a:rPr>
              <a:t>??? </a:t>
            </a:r>
            <a:r>
              <a:rPr lang="ru-RU" sz="1100" b="1" i="1" dirty="0" smtClean="0">
                <a:solidFill>
                  <a:srgbClr val="C00000"/>
                </a:solidFill>
                <a:cs typeface="Arial"/>
              </a:rPr>
              <a:t>Если опять не будет заявок, что делать</a:t>
            </a:r>
            <a:r>
              <a:rPr lang="en-US" sz="1100" b="1" i="1" dirty="0" smtClean="0">
                <a:solidFill>
                  <a:srgbClr val="C00000"/>
                </a:solidFill>
                <a:cs typeface="Arial"/>
              </a:rPr>
              <a:t>?</a:t>
            </a:r>
            <a:endParaRPr lang="ru-RU" sz="1100" b="1" i="1" dirty="0" smtClean="0">
              <a:solidFill>
                <a:srgbClr val="C00000"/>
              </a:solidFill>
              <a:cs typeface="Arial"/>
            </a:endParaRPr>
          </a:p>
          <a:p>
            <a:pPr marL="12700" marR="55244">
              <a:spcBef>
                <a:spcPts val="95"/>
              </a:spcBef>
              <a:tabLst>
                <a:tab pos="239395" algn="l"/>
              </a:tabLst>
              <a:defRPr/>
            </a:pPr>
            <a:r>
              <a:rPr lang="ru-RU" sz="1100" dirty="0" smtClean="0">
                <a:solidFill>
                  <a:srgbClr val="C00000"/>
                </a:solidFill>
                <a:cs typeface="Arial"/>
              </a:rPr>
              <a:t>7. </a:t>
            </a:r>
            <a:r>
              <a:rPr lang="ru-RU" sz="1100" dirty="0" smtClean="0">
                <a:solidFill>
                  <a:srgbClr val="000000"/>
                </a:solidFill>
                <a:cs typeface="Arial"/>
              </a:rPr>
              <a:t>Ждем заявки…</a:t>
            </a:r>
          </a:p>
          <a:p>
            <a:pPr marL="12700" marR="55244">
              <a:spcBef>
                <a:spcPts val="95"/>
              </a:spcBef>
              <a:tabLst>
                <a:tab pos="239395" algn="l"/>
              </a:tabLst>
              <a:defRPr/>
            </a:pPr>
            <a:r>
              <a:rPr lang="ru-RU" sz="1100" dirty="0" smtClean="0">
                <a:solidFill>
                  <a:srgbClr val="C00000"/>
                </a:solidFill>
                <a:cs typeface="Arial"/>
              </a:rPr>
              <a:t>8. </a:t>
            </a:r>
            <a:r>
              <a:rPr lang="ru-RU" sz="1100" dirty="0" smtClean="0">
                <a:solidFill>
                  <a:srgbClr val="000000"/>
                </a:solidFill>
                <a:cs typeface="Arial"/>
              </a:rPr>
              <a:t>Если поданы – дальше по тексту 44-ФЗ…………..</a:t>
            </a:r>
          </a:p>
        </p:txBody>
      </p:sp>
    </p:spTree>
    <p:extLst>
      <p:ext uri="{BB962C8B-B14F-4D97-AF65-F5344CB8AC3E}">
        <p14:creationId xmlns:p14="http://schemas.microsoft.com/office/powerpoint/2010/main" val="3100892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6897" y="130987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3" name="object 3"/>
          <p:cNvSpPr/>
          <p:nvPr/>
        </p:nvSpPr>
        <p:spPr>
          <a:xfrm>
            <a:off x="326897" y="6163817"/>
            <a:ext cx="8568055" cy="0"/>
          </a:xfrm>
          <a:custGeom>
            <a:avLst/>
            <a:gdLst/>
            <a:ahLst/>
            <a:cxnLst/>
            <a:rect l="l" t="t" r="r" b="b"/>
            <a:pathLst>
              <a:path w="8568055">
                <a:moveTo>
                  <a:pt x="0" y="0"/>
                </a:moveTo>
                <a:lnTo>
                  <a:pt x="8567928" y="0"/>
                </a:lnTo>
              </a:path>
            </a:pathLst>
          </a:custGeom>
          <a:ln w="19812">
            <a:solidFill>
              <a:srgbClr val="E2465A"/>
            </a:solidFill>
          </a:ln>
        </p:spPr>
        <p:txBody>
          <a:bodyPr wrap="square" lIns="0" tIns="0" rIns="0" bIns="0" rtlCol="0"/>
          <a:lstStyle/>
          <a:p>
            <a:endParaRPr>
              <a:solidFill>
                <a:prstClr val="black"/>
              </a:solidFill>
            </a:endParaRPr>
          </a:p>
        </p:txBody>
      </p:sp>
      <p:sp>
        <p:nvSpPr>
          <p:cNvPr id="4" name="object 4"/>
          <p:cNvSpPr txBox="1">
            <a:spLocks noGrp="1"/>
          </p:cNvSpPr>
          <p:nvPr>
            <p:ph type="title"/>
          </p:nvPr>
        </p:nvSpPr>
        <p:spPr>
          <a:xfrm>
            <a:off x="535940" y="-19811"/>
            <a:ext cx="8072119" cy="934999"/>
          </a:xfrm>
          <a:prstGeom prst="rect">
            <a:avLst/>
          </a:prstGeom>
        </p:spPr>
        <p:txBody>
          <a:bodyPr vert="horz" wrap="square" lIns="0" tIns="392556" rIns="0" bIns="0" rtlCol="0">
            <a:spAutoFit/>
          </a:bodyPr>
          <a:lstStyle/>
          <a:p>
            <a:pPr marL="1983739" marR="5080" indent="-1050925">
              <a:lnSpc>
                <a:spcPts val="2100"/>
              </a:lnSpc>
            </a:pPr>
            <a:r>
              <a:rPr lang="ru-RU" dirty="0">
                <a:solidFill>
                  <a:srgbClr val="E2465A"/>
                </a:solidFill>
                <a:latin typeface="Arial"/>
                <a:cs typeface="Arial"/>
              </a:rPr>
              <a:t>НОВОЕ В ЗАКОНОДАТЕЛЬНОМ РЕГУЛИРОВАНИ</a:t>
            </a:r>
            <a:r>
              <a:rPr lang="ru-RU" spc="-65" dirty="0">
                <a:solidFill>
                  <a:srgbClr val="E2465A"/>
                </a:solidFill>
                <a:latin typeface="Arial"/>
                <a:cs typeface="Arial"/>
              </a:rPr>
              <a:t> </a:t>
            </a:r>
            <a:r>
              <a:rPr lang="ru-RU" dirty="0">
                <a:solidFill>
                  <a:srgbClr val="E2465A"/>
                </a:solidFill>
                <a:latin typeface="Arial"/>
                <a:cs typeface="Arial"/>
              </a:rPr>
              <a:t>ЗАКУПОК  ЛЕКАРСТВЕННЫХ</a:t>
            </a:r>
            <a:r>
              <a:rPr lang="ru-RU" spc="-55" dirty="0">
                <a:solidFill>
                  <a:srgbClr val="E2465A"/>
                </a:solidFill>
                <a:latin typeface="Arial"/>
                <a:cs typeface="Arial"/>
              </a:rPr>
              <a:t> </a:t>
            </a:r>
            <a:r>
              <a:rPr lang="ru-RU" dirty="0">
                <a:solidFill>
                  <a:srgbClr val="E2465A"/>
                </a:solidFill>
                <a:latin typeface="Arial"/>
                <a:cs typeface="Arial"/>
              </a:rPr>
              <a:t>ПРЕПАРАТОВ</a:t>
            </a:r>
            <a:endParaRPr dirty="0">
              <a:solidFill>
                <a:srgbClr val="E2465A"/>
              </a:solidFill>
              <a:latin typeface="Arial"/>
              <a:cs typeface="Arial"/>
            </a:endParaRPr>
          </a:p>
        </p:txBody>
      </p:sp>
      <p:sp>
        <p:nvSpPr>
          <p:cNvPr id="5" name="object 5"/>
          <p:cNvSpPr txBox="1"/>
          <p:nvPr/>
        </p:nvSpPr>
        <p:spPr>
          <a:xfrm>
            <a:off x="520700" y="1593850"/>
            <a:ext cx="8114665" cy="3816429"/>
          </a:xfrm>
          <a:prstGeom prst="rect">
            <a:avLst/>
          </a:prstGeom>
        </p:spPr>
        <p:txBody>
          <a:bodyPr vert="horz" wrap="square" lIns="0" tIns="0" rIns="0" bIns="0" rtlCol="0">
            <a:spAutoFit/>
          </a:bodyPr>
          <a:lstStyle/>
          <a:p>
            <a:pPr marL="12700"/>
            <a:r>
              <a:rPr sz="1600" spc="-5" dirty="0" smtClean="0">
                <a:solidFill>
                  <a:prstClr val="black"/>
                </a:solidFill>
                <a:latin typeface="Times New Roman"/>
                <a:cs typeface="Times New Roman"/>
              </a:rPr>
              <a:t>-</a:t>
            </a:r>
            <a:r>
              <a:rPr lang="ru-RU" sz="2400" b="1" spc="-5" dirty="0" smtClean="0">
                <a:solidFill>
                  <a:srgbClr val="0070C0"/>
                </a:solidFill>
                <a:latin typeface="Times New Roman" panose="02020603050405020304" pitchFamily="18" charset="0"/>
                <a:cs typeface="Times New Roman" panose="02020603050405020304" pitchFamily="18" charset="0"/>
              </a:rPr>
              <a:t>Письмо МЗ РФ  от 06 декабря 2017 года № 3522</a:t>
            </a:r>
            <a:r>
              <a:rPr lang="en-US" sz="2400" b="1" spc="-5" dirty="0" smtClean="0">
                <a:solidFill>
                  <a:srgbClr val="0070C0"/>
                </a:solidFill>
                <a:latin typeface="Times New Roman" panose="02020603050405020304" pitchFamily="18" charset="0"/>
                <a:cs typeface="Times New Roman" panose="02020603050405020304" pitchFamily="18" charset="0"/>
              </a:rPr>
              <a:t>/25-5</a:t>
            </a:r>
            <a:r>
              <a:rPr lang="ru-RU" sz="2400" b="1" spc="-5" dirty="0" smtClean="0">
                <a:solidFill>
                  <a:srgbClr val="0070C0"/>
                </a:solidFill>
                <a:latin typeface="Times New Roman" panose="02020603050405020304" pitchFamily="18" charset="0"/>
                <a:cs typeface="Times New Roman" panose="02020603050405020304" pitchFamily="18" charset="0"/>
              </a:rPr>
              <a:t> </a:t>
            </a:r>
          </a:p>
          <a:p>
            <a:pPr>
              <a:spcBef>
                <a:spcPts val="15"/>
              </a:spcBef>
            </a:pPr>
            <a:r>
              <a:rPr lang="ru-RU" sz="2400" dirty="0" smtClean="0">
                <a:solidFill>
                  <a:prstClr val="black"/>
                </a:solidFill>
                <a:latin typeface="Times New Roman" panose="02020603050405020304" pitchFamily="18" charset="0"/>
                <a:cs typeface="Times New Roman" panose="02020603050405020304" pitchFamily="18" charset="0"/>
              </a:rPr>
              <a:t>Алгоритм действий Заказчика до 01 июля 2018 года  при формировании НМЦК на лекарственные препараты как включенные в перечень ЖНВЛП, так и не включенные в данный перечень</a:t>
            </a:r>
          </a:p>
          <a:p>
            <a:pPr>
              <a:spcBef>
                <a:spcPts val="15"/>
              </a:spcBef>
            </a:pPr>
            <a:endParaRPr lang="ru-RU" sz="2400" dirty="0" smtClean="0">
              <a:solidFill>
                <a:prstClr val="black"/>
              </a:solidFill>
              <a:latin typeface="Times New Roman" panose="02020603050405020304" pitchFamily="18" charset="0"/>
              <a:cs typeface="Times New Roman" panose="02020603050405020304" pitchFamily="18" charset="0"/>
            </a:endParaRPr>
          </a:p>
          <a:p>
            <a:pPr>
              <a:spcBef>
                <a:spcPts val="15"/>
              </a:spcBef>
            </a:pPr>
            <a:endParaRPr sz="2400" dirty="0">
              <a:solidFill>
                <a:prstClr val="black"/>
              </a:solidFill>
              <a:latin typeface="Times New Roman" panose="02020603050405020304" pitchFamily="18" charset="0"/>
              <a:cs typeface="Times New Roman" panose="02020603050405020304" pitchFamily="18" charset="0"/>
            </a:endParaRPr>
          </a:p>
          <a:p>
            <a:endParaRPr lang="ru-RU" sz="2400" dirty="0" smtClean="0">
              <a:solidFill>
                <a:prstClr val="black"/>
              </a:solidFill>
              <a:latin typeface="Times New Roman" panose="02020603050405020304" pitchFamily="18" charset="0"/>
              <a:cs typeface="Times New Roman" panose="02020603050405020304" pitchFamily="18" charset="0"/>
            </a:endParaRPr>
          </a:p>
          <a:p>
            <a:pPr>
              <a:spcBef>
                <a:spcPts val="25"/>
              </a:spcBef>
            </a:pPr>
            <a:endParaRPr lang="ru-RU" sz="2000" dirty="0" smtClean="0">
              <a:solidFill>
                <a:prstClr val="black"/>
              </a:solidFill>
              <a:latin typeface="Times New Roman"/>
              <a:cs typeface="Times New Roman"/>
            </a:endParaRPr>
          </a:p>
          <a:p>
            <a:pPr marL="12700" marR="5080"/>
            <a:endParaRPr lang="ru-RU" b="1" dirty="0" smtClean="0">
              <a:solidFill>
                <a:srgbClr val="C00000"/>
              </a:solidFill>
              <a:latin typeface="Times New Roman"/>
              <a:cs typeface="Times New Roman"/>
            </a:endParaRPr>
          </a:p>
          <a:p>
            <a:pPr marL="12700" marR="61594" indent="50165"/>
            <a:endParaRPr dirty="0">
              <a:solidFill>
                <a:prstClr val="black"/>
              </a:solidFill>
              <a:latin typeface="Times New Roman"/>
              <a:cs typeface="Times New Roman"/>
            </a:endParaRPr>
          </a:p>
        </p:txBody>
      </p:sp>
    </p:spTree>
    <p:extLst>
      <p:ext uri="{BB962C8B-B14F-4D97-AF65-F5344CB8AC3E}">
        <p14:creationId xmlns:p14="http://schemas.microsoft.com/office/powerpoint/2010/main" val="35490260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235"/>
            <a:ext cx="8229600" cy="563562"/>
          </a:xfrm>
        </p:spPr>
        <p:txBody>
          <a:bodyPr/>
          <a:lstStyle/>
          <a:p>
            <a:r>
              <a:rPr lang="ru-RU" sz="2400" dirty="0" smtClean="0">
                <a:solidFill>
                  <a:srgbClr val="C00000"/>
                </a:solidFill>
              </a:rPr>
              <a:t>Схема проведения закупок ЛС с 01.07.2018</a:t>
            </a:r>
            <a:endParaRPr lang="ru-RU" sz="2400" dirty="0">
              <a:solidFill>
                <a:srgbClr val="C00000"/>
              </a:solidFill>
            </a:endParaRPr>
          </a:p>
        </p:txBody>
      </p:sp>
      <p:sp>
        <p:nvSpPr>
          <p:cNvPr id="5" name="object 3"/>
          <p:cNvSpPr txBox="1"/>
          <p:nvPr/>
        </p:nvSpPr>
        <p:spPr>
          <a:xfrm>
            <a:off x="208491" y="514351"/>
            <a:ext cx="8708390" cy="5359801"/>
          </a:xfrm>
          <a:prstGeom prst="rect">
            <a:avLst/>
          </a:prstGeom>
        </p:spPr>
        <p:txBody>
          <a:bodyPr vert="horz" wrap="square" lIns="0" tIns="12065" rIns="0" bIns="0" rtlCol="0">
            <a:spAutoFit/>
          </a:bodyPr>
          <a:lstStyle/>
          <a:p>
            <a:pPr marL="12700" marR="55244">
              <a:spcBef>
                <a:spcPts val="95"/>
              </a:spcBef>
              <a:tabLst>
                <a:tab pos="239395" algn="l"/>
              </a:tabLst>
              <a:defRPr/>
            </a:pPr>
            <a:r>
              <a:rPr lang="ru-RU" sz="1100" dirty="0" smtClean="0">
                <a:solidFill>
                  <a:srgbClr val="C00000"/>
                </a:solidFill>
                <a:cs typeface="Arial"/>
              </a:rPr>
              <a:t>1. </a:t>
            </a:r>
            <a:r>
              <a:rPr lang="ru-RU" sz="1100" dirty="0" smtClean="0">
                <a:solidFill>
                  <a:prstClr val="black"/>
                </a:solidFill>
                <a:cs typeface="Arial"/>
              </a:rPr>
              <a:t>Определяем минимальное значение цены единицы по каждому ЛС, планируемому к закупке </a:t>
            </a:r>
          </a:p>
          <a:p>
            <a:pPr marL="12700" marR="55244">
              <a:spcBef>
                <a:spcPts val="95"/>
              </a:spcBef>
              <a:tabLst>
                <a:tab pos="239395" algn="l"/>
              </a:tabLst>
              <a:defRPr/>
            </a:pPr>
            <a:r>
              <a:rPr lang="ru-RU" sz="1100" dirty="0" smtClean="0">
                <a:solidFill>
                  <a:prstClr val="black"/>
                </a:solidFill>
                <a:cs typeface="Arial"/>
              </a:rPr>
              <a:t>А) либо через анализ рынка (не ЖНВЛП),  либо через анализ рынка + тарифный метод (ЖНВЛП);</a:t>
            </a:r>
          </a:p>
          <a:p>
            <a:pPr marL="12700" marR="55244">
              <a:spcBef>
                <a:spcPts val="95"/>
              </a:spcBef>
              <a:tabLst>
                <a:tab pos="239395" algn="l"/>
              </a:tabLst>
              <a:defRPr/>
            </a:pPr>
            <a:r>
              <a:rPr lang="ru-RU" sz="1100" dirty="0" smtClean="0">
                <a:solidFill>
                  <a:prstClr val="black"/>
                </a:solidFill>
                <a:cs typeface="Arial"/>
              </a:rPr>
              <a:t>Б) считаем средневзвешенную цену.</a:t>
            </a:r>
          </a:p>
          <a:p>
            <a:pPr marL="12700" marR="55244">
              <a:spcBef>
                <a:spcPts val="95"/>
              </a:spcBef>
              <a:tabLst>
                <a:tab pos="239395" algn="l"/>
              </a:tabLst>
              <a:defRPr/>
            </a:pPr>
            <a:r>
              <a:rPr lang="ru-RU" sz="1100" dirty="0" smtClean="0">
                <a:solidFill>
                  <a:prstClr val="black"/>
                </a:solidFill>
                <a:cs typeface="Arial"/>
              </a:rPr>
              <a:t>В) либо берем </a:t>
            </a:r>
            <a:r>
              <a:rPr lang="ru-RU" sz="1100" dirty="0" err="1" smtClean="0">
                <a:solidFill>
                  <a:prstClr val="black"/>
                </a:solidFill>
                <a:cs typeface="Arial"/>
              </a:rPr>
              <a:t>референтную</a:t>
            </a:r>
            <a:r>
              <a:rPr lang="ru-RU" sz="1100" dirty="0" smtClean="0">
                <a:solidFill>
                  <a:prstClr val="black"/>
                </a:solidFill>
                <a:cs typeface="Arial"/>
              </a:rPr>
              <a:t> цену</a:t>
            </a:r>
          </a:p>
          <a:p>
            <a:pPr marL="12700" marR="55244">
              <a:spcBef>
                <a:spcPts val="95"/>
              </a:spcBef>
              <a:tabLst>
                <a:tab pos="239395" algn="l"/>
              </a:tabLst>
              <a:defRPr/>
            </a:pPr>
            <a:r>
              <a:rPr lang="ru-RU" sz="1100" dirty="0" smtClean="0">
                <a:solidFill>
                  <a:prstClr val="black"/>
                </a:solidFill>
                <a:cs typeface="Arial"/>
              </a:rPr>
              <a:t>В зависимости от того, что является меньшим значением А) или Б) или В), берем в расчет именно это значение.</a:t>
            </a:r>
          </a:p>
          <a:p>
            <a:pPr marL="12700" marR="55244">
              <a:spcBef>
                <a:spcPts val="95"/>
              </a:spcBef>
              <a:tabLst>
                <a:tab pos="239395" algn="l"/>
              </a:tabLst>
              <a:defRPr/>
            </a:pPr>
            <a:r>
              <a:rPr lang="ru-RU" sz="1100" b="1" dirty="0" smtClean="0">
                <a:solidFill>
                  <a:srgbClr val="C00000"/>
                </a:solidFill>
                <a:cs typeface="Arial"/>
              </a:rPr>
              <a:t>2 вариант </a:t>
            </a:r>
            <a:r>
              <a:rPr lang="ru-RU" sz="1100" dirty="0" smtClean="0">
                <a:solidFill>
                  <a:srgbClr val="C00000"/>
                </a:solidFill>
                <a:cs typeface="Arial"/>
              </a:rPr>
              <a:t>развития ситуации – минимальным оказалось значение, полученное по п. В) </a:t>
            </a:r>
          </a:p>
          <a:p>
            <a:pPr marL="12700" marR="55244">
              <a:spcBef>
                <a:spcPts val="95"/>
              </a:spcBef>
              <a:tabLst>
                <a:tab pos="239395" algn="l"/>
              </a:tabLst>
              <a:defRPr/>
            </a:pPr>
            <a:r>
              <a:rPr lang="ru-RU" sz="1100" dirty="0" smtClean="0">
                <a:solidFill>
                  <a:srgbClr val="C00000"/>
                </a:solidFill>
                <a:cs typeface="Arial"/>
              </a:rPr>
              <a:t>2. </a:t>
            </a:r>
            <a:r>
              <a:rPr lang="ru-RU" sz="1100" dirty="0" smtClean="0">
                <a:solidFill>
                  <a:prstClr val="black"/>
                </a:solidFill>
                <a:cs typeface="Arial"/>
              </a:rPr>
              <a:t>Считаем НМЦК.</a:t>
            </a:r>
          </a:p>
          <a:p>
            <a:pPr marL="12700" marR="55244">
              <a:spcBef>
                <a:spcPts val="95"/>
              </a:spcBef>
              <a:tabLst>
                <a:tab pos="239395" algn="l"/>
              </a:tabLst>
              <a:defRPr/>
            </a:pPr>
            <a:r>
              <a:rPr lang="ru-RU" sz="1100" dirty="0" smtClean="0">
                <a:solidFill>
                  <a:srgbClr val="C00000"/>
                </a:solidFill>
                <a:cs typeface="Arial"/>
              </a:rPr>
              <a:t>3. </a:t>
            </a:r>
            <a:r>
              <a:rPr lang="ru-RU" sz="1100" dirty="0" smtClean="0">
                <a:solidFill>
                  <a:prstClr val="black"/>
                </a:solidFill>
                <a:cs typeface="Arial"/>
              </a:rPr>
              <a:t>Ждем заявки</a:t>
            </a:r>
            <a:r>
              <a:rPr lang="ru-RU" sz="1100" u="sng" dirty="0" smtClean="0">
                <a:solidFill>
                  <a:prstClr val="black"/>
                </a:solidFill>
                <a:cs typeface="Arial"/>
              </a:rPr>
              <a:t>…</a:t>
            </a:r>
            <a:r>
              <a:rPr lang="en-US" sz="1100" u="sng" dirty="0" smtClean="0">
                <a:solidFill>
                  <a:prstClr val="black"/>
                </a:solidFill>
                <a:cs typeface="Arial"/>
              </a:rPr>
              <a:t> (7 </a:t>
            </a:r>
            <a:r>
              <a:rPr lang="ru-RU" sz="1100" u="sng" dirty="0" smtClean="0">
                <a:solidFill>
                  <a:prstClr val="black"/>
                </a:solidFill>
                <a:cs typeface="Arial"/>
              </a:rPr>
              <a:t>или 15 дней)</a:t>
            </a:r>
          </a:p>
          <a:p>
            <a:pPr marL="12700" marR="55244">
              <a:spcBef>
                <a:spcPts val="95"/>
              </a:spcBef>
              <a:tabLst>
                <a:tab pos="239395" algn="l"/>
              </a:tabLst>
              <a:defRPr/>
            </a:pPr>
            <a:r>
              <a:rPr lang="ru-RU" sz="1100" dirty="0" smtClean="0">
                <a:solidFill>
                  <a:srgbClr val="C00000"/>
                </a:solidFill>
                <a:cs typeface="Arial"/>
              </a:rPr>
              <a:t>4. </a:t>
            </a:r>
            <a:r>
              <a:rPr lang="ru-RU" sz="1100" dirty="0" smtClean="0">
                <a:solidFill>
                  <a:prstClr val="black"/>
                </a:solidFill>
                <a:cs typeface="Arial"/>
              </a:rPr>
              <a:t>Если поданы – дальше по тексту 44-ФЗ.</a:t>
            </a:r>
          </a:p>
          <a:p>
            <a:pPr marL="12700" marR="55244">
              <a:spcBef>
                <a:spcPts val="95"/>
              </a:spcBef>
              <a:tabLst>
                <a:tab pos="239395" algn="l"/>
              </a:tabLst>
              <a:defRPr/>
            </a:pPr>
            <a:r>
              <a:rPr lang="ru-RU" sz="1100" dirty="0" smtClean="0">
                <a:solidFill>
                  <a:srgbClr val="C00000"/>
                </a:solidFill>
                <a:cs typeface="Arial"/>
              </a:rPr>
              <a:t>5. </a:t>
            </a:r>
            <a:r>
              <a:rPr lang="ru-RU" sz="1100" dirty="0" smtClean="0">
                <a:solidFill>
                  <a:prstClr val="black"/>
                </a:solidFill>
                <a:cs typeface="Arial"/>
              </a:rPr>
              <a:t>Если поданы – дальше по тексту 44-ФЗ.</a:t>
            </a:r>
          </a:p>
          <a:p>
            <a:pPr marL="12700" marR="55244">
              <a:spcBef>
                <a:spcPts val="95"/>
              </a:spcBef>
              <a:tabLst>
                <a:tab pos="239395" algn="l"/>
              </a:tabLst>
              <a:defRPr/>
            </a:pPr>
            <a:r>
              <a:rPr lang="ru-RU" sz="1100" b="1" dirty="0" smtClean="0">
                <a:solidFill>
                  <a:srgbClr val="C00000"/>
                </a:solidFill>
                <a:cs typeface="Arial"/>
              </a:rPr>
              <a:t>Если не поданы</a:t>
            </a:r>
            <a:r>
              <a:rPr lang="ru-RU" sz="1100" b="1" dirty="0">
                <a:solidFill>
                  <a:srgbClr val="C00000"/>
                </a:solidFill>
                <a:cs typeface="Arial"/>
              </a:rPr>
              <a:t> </a:t>
            </a:r>
            <a:r>
              <a:rPr lang="ru-RU" sz="1100" b="1" dirty="0" smtClean="0">
                <a:solidFill>
                  <a:srgbClr val="C00000"/>
                </a:solidFill>
                <a:cs typeface="Arial"/>
              </a:rPr>
              <a:t>– </a:t>
            </a:r>
            <a:r>
              <a:rPr lang="ru-RU" sz="1100" dirty="0" err="1" smtClean="0">
                <a:solidFill>
                  <a:srgbClr val="000000"/>
                </a:solidFill>
                <a:cs typeface="Arial"/>
              </a:rPr>
              <a:t>переобъявлямся</a:t>
            </a:r>
            <a:r>
              <a:rPr lang="ru-RU" sz="1100" dirty="0" smtClean="0">
                <a:solidFill>
                  <a:srgbClr val="000000"/>
                </a:solidFill>
                <a:cs typeface="Arial"/>
              </a:rPr>
              <a:t>, исходя из цены единицы ЛС = </a:t>
            </a:r>
            <a:r>
              <a:rPr lang="ru-RU" sz="1100" dirty="0" err="1" smtClean="0">
                <a:solidFill>
                  <a:srgbClr val="000000"/>
                </a:solidFill>
                <a:cs typeface="Arial"/>
              </a:rPr>
              <a:t>референтная</a:t>
            </a:r>
            <a:r>
              <a:rPr lang="ru-RU" sz="1100" dirty="0" smtClean="0">
                <a:solidFill>
                  <a:srgbClr val="000000"/>
                </a:solidFill>
                <a:cs typeface="Arial"/>
              </a:rPr>
              <a:t> цена + среднеквадратичное отклонение.</a:t>
            </a:r>
          </a:p>
          <a:p>
            <a:pPr marL="12700" marR="55244">
              <a:spcBef>
                <a:spcPts val="95"/>
              </a:spcBef>
              <a:tabLst>
                <a:tab pos="239395" algn="l"/>
              </a:tabLst>
              <a:defRPr/>
            </a:pPr>
            <a:r>
              <a:rPr lang="ru-RU" sz="1100" dirty="0" smtClean="0">
                <a:solidFill>
                  <a:srgbClr val="C00000"/>
                </a:solidFill>
                <a:cs typeface="Arial"/>
              </a:rPr>
              <a:t>6. </a:t>
            </a:r>
            <a:r>
              <a:rPr lang="ru-RU" sz="1100" dirty="0" smtClean="0">
                <a:solidFill>
                  <a:srgbClr val="000000"/>
                </a:solidFill>
                <a:cs typeface="Arial"/>
              </a:rPr>
              <a:t>Ждем заявки…</a:t>
            </a:r>
          </a:p>
          <a:p>
            <a:pPr marL="12700" marR="55244">
              <a:spcBef>
                <a:spcPts val="95"/>
              </a:spcBef>
              <a:tabLst>
                <a:tab pos="239395" algn="l"/>
              </a:tabLst>
              <a:defRPr/>
            </a:pPr>
            <a:r>
              <a:rPr lang="ru-RU" sz="1100" dirty="0">
                <a:solidFill>
                  <a:srgbClr val="C00000"/>
                </a:solidFill>
                <a:cs typeface="Arial"/>
              </a:rPr>
              <a:t>7</a:t>
            </a:r>
            <a:r>
              <a:rPr lang="ru-RU" sz="1100" dirty="0" smtClean="0">
                <a:solidFill>
                  <a:srgbClr val="C00000"/>
                </a:solidFill>
                <a:cs typeface="Arial"/>
              </a:rPr>
              <a:t>. </a:t>
            </a:r>
            <a:r>
              <a:rPr lang="ru-RU" sz="1100" dirty="0" smtClean="0">
                <a:solidFill>
                  <a:srgbClr val="000000"/>
                </a:solidFill>
                <a:cs typeface="Arial"/>
              </a:rPr>
              <a:t>Если </a:t>
            </a:r>
            <a:r>
              <a:rPr lang="ru-RU" sz="1100" dirty="0">
                <a:solidFill>
                  <a:srgbClr val="000000"/>
                </a:solidFill>
                <a:cs typeface="Arial"/>
              </a:rPr>
              <a:t>поданы – дальше по тексту 44-ФЗ</a:t>
            </a:r>
            <a:r>
              <a:rPr lang="ru-RU" sz="1100" dirty="0" smtClean="0">
                <a:solidFill>
                  <a:srgbClr val="000000"/>
                </a:solidFill>
                <a:cs typeface="Arial"/>
              </a:rPr>
              <a:t>.</a:t>
            </a:r>
          </a:p>
          <a:p>
            <a:pPr marL="12700" marR="55244">
              <a:spcBef>
                <a:spcPts val="95"/>
              </a:spcBef>
              <a:tabLst>
                <a:tab pos="239395" algn="l"/>
              </a:tabLst>
              <a:defRPr/>
            </a:pPr>
            <a:r>
              <a:rPr lang="ru-RU" sz="1100" b="1" dirty="0" smtClean="0">
                <a:solidFill>
                  <a:srgbClr val="C00000"/>
                </a:solidFill>
                <a:cs typeface="Arial"/>
              </a:rPr>
              <a:t>Если не поданы </a:t>
            </a:r>
            <a:r>
              <a:rPr lang="ru-RU" sz="1100" dirty="0" smtClean="0">
                <a:solidFill>
                  <a:srgbClr val="000000"/>
                </a:solidFill>
                <a:cs typeface="Arial"/>
              </a:rPr>
              <a:t>– </a:t>
            </a:r>
            <a:r>
              <a:rPr lang="ru-RU" sz="1100" dirty="0" err="1" smtClean="0">
                <a:solidFill>
                  <a:srgbClr val="000000"/>
                </a:solidFill>
                <a:cs typeface="Arial"/>
              </a:rPr>
              <a:t>переобъявляемся</a:t>
            </a:r>
            <a:r>
              <a:rPr lang="ru-RU" sz="1100" dirty="0" smtClean="0">
                <a:solidFill>
                  <a:srgbClr val="000000"/>
                </a:solidFill>
                <a:cs typeface="Arial"/>
              </a:rPr>
              <a:t>, исходя из цены единицы ЛС = </a:t>
            </a:r>
            <a:r>
              <a:rPr lang="ru-RU" sz="1100" dirty="0" err="1" smtClean="0">
                <a:solidFill>
                  <a:srgbClr val="000000"/>
                </a:solidFill>
                <a:cs typeface="Arial"/>
              </a:rPr>
              <a:t>референтная</a:t>
            </a:r>
            <a:r>
              <a:rPr lang="ru-RU" sz="1100" dirty="0" smtClean="0">
                <a:solidFill>
                  <a:srgbClr val="000000"/>
                </a:solidFill>
                <a:cs typeface="Arial"/>
              </a:rPr>
              <a:t> цена + среднеквадратичное отклонение + среднеквадратичное отклонение. </a:t>
            </a:r>
            <a:r>
              <a:rPr lang="ru-RU" sz="1100" dirty="0" smtClean="0">
                <a:solidFill>
                  <a:srgbClr val="C00000"/>
                </a:solidFill>
                <a:cs typeface="Arial"/>
              </a:rPr>
              <a:t>Но соблюдаем условие</a:t>
            </a:r>
            <a:r>
              <a:rPr lang="ru-RU" sz="1100" dirty="0" smtClean="0">
                <a:solidFill>
                  <a:srgbClr val="000000"/>
                </a:solidFill>
                <a:cs typeface="Arial"/>
              </a:rPr>
              <a:t>, что цена единицы при таком </a:t>
            </a:r>
            <a:r>
              <a:rPr lang="ru-RU" sz="1100" dirty="0">
                <a:solidFill>
                  <a:srgbClr val="000000"/>
                </a:solidFill>
                <a:cs typeface="Arial"/>
              </a:rPr>
              <a:t>расчете </a:t>
            </a:r>
            <a:r>
              <a:rPr lang="ru-RU" sz="1100" dirty="0" smtClean="0">
                <a:solidFill>
                  <a:srgbClr val="000000"/>
                </a:solidFill>
                <a:cs typeface="Arial"/>
              </a:rPr>
              <a:t>не превышает </a:t>
            </a:r>
            <a:r>
              <a:rPr lang="ru-RU" sz="1100" dirty="0">
                <a:solidFill>
                  <a:srgbClr val="000000"/>
                </a:solidFill>
                <a:cs typeface="Arial"/>
              </a:rPr>
              <a:t>максимального значения цены, содержащейся в государственном  реестре зарегистрированных предельных отпускных цен производителей с учетом эквивалентных лекарственных форм  и </a:t>
            </a:r>
            <a:r>
              <a:rPr lang="ru-RU" sz="1100" dirty="0" smtClean="0">
                <a:solidFill>
                  <a:srgbClr val="000000"/>
                </a:solidFill>
                <a:cs typeface="Arial"/>
              </a:rPr>
              <a:t>дозировок. </a:t>
            </a:r>
            <a:r>
              <a:rPr lang="ru-RU" sz="1100" b="1" i="1" dirty="0" smtClean="0">
                <a:solidFill>
                  <a:srgbClr val="C00000"/>
                </a:solidFill>
                <a:cs typeface="Arial"/>
              </a:rPr>
              <a:t>А если превышает</a:t>
            </a:r>
            <a:r>
              <a:rPr lang="en-US" sz="1100" b="1" i="1" dirty="0" smtClean="0">
                <a:solidFill>
                  <a:srgbClr val="C00000"/>
                </a:solidFill>
                <a:cs typeface="Arial"/>
              </a:rPr>
              <a:t>???</a:t>
            </a:r>
            <a:endParaRPr lang="ru-RU" sz="1100" b="1" i="1" dirty="0" smtClean="0">
              <a:solidFill>
                <a:srgbClr val="C00000"/>
              </a:solidFill>
              <a:cs typeface="Arial"/>
            </a:endParaRPr>
          </a:p>
          <a:p>
            <a:pPr marL="12700" marR="55244">
              <a:spcBef>
                <a:spcPts val="95"/>
              </a:spcBef>
              <a:tabLst>
                <a:tab pos="239395" algn="l"/>
              </a:tabLst>
              <a:defRPr/>
            </a:pPr>
            <a:r>
              <a:rPr lang="ru-RU" sz="1100" dirty="0">
                <a:solidFill>
                  <a:srgbClr val="C00000"/>
                </a:solidFill>
                <a:cs typeface="Arial"/>
              </a:rPr>
              <a:t>8</a:t>
            </a:r>
            <a:r>
              <a:rPr lang="ru-RU" sz="1100" dirty="0" smtClean="0">
                <a:solidFill>
                  <a:srgbClr val="C00000"/>
                </a:solidFill>
                <a:cs typeface="Arial"/>
              </a:rPr>
              <a:t>. </a:t>
            </a:r>
            <a:r>
              <a:rPr lang="ru-RU" sz="1100" dirty="0" smtClean="0">
                <a:solidFill>
                  <a:srgbClr val="000000"/>
                </a:solidFill>
                <a:cs typeface="Arial"/>
              </a:rPr>
              <a:t>Ждем заявки…</a:t>
            </a:r>
          </a:p>
          <a:p>
            <a:pPr marL="12700" marR="55244">
              <a:spcBef>
                <a:spcPts val="95"/>
              </a:spcBef>
              <a:tabLst>
                <a:tab pos="239395" algn="l"/>
              </a:tabLst>
              <a:defRPr/>
            </a:pPr>
            <a:r>
              <a:rPr lang="ru-RU" sz="1100" dirty="0" smtClean="0">
                <a:solidFill>
                  <a:srgbClr val="C00000"/>
                </a:solidFill>
                <a:cs typeface="Arial"/>
              </a:rPr>
              <a:t>9. </a:t>
            </a:r>
            <a:r>
              <a:rPr lang="ru-RU" sz="1100" dirty="0">
                <a:solidFill>
                  <a:srgbClr val="000000"/>
                </a:solidFill>
                <a:cs typeface="Arial"/>
              </a:rPr>
              <a:t>Если поданы – дальше по тексту 44-ФЗ.</a:t>
            </a:r>
          </a:p>
          <a:p>
            <a:pPr marL="12700" marR="55244">
              <a:spcBef>
                <a:spcPts val="95"/>
              </a:spcBef>
              <a:tabLst>
                <a:tab pos="239395" algn="l"/>
              </a:tabLst>
              <a:defRPr/>
            </a:pPr>
            <a:r>
              <a:rPr lang="ru-RU" sz="1100" b="1" dirty="0">
                <a:solidFill>
                  <a:srgbClr val="C00000"/>
                </a:solidFill>
                <a:cs typeface="Arial"/>
              </a:rPr>
              <a:t>Если не поданы</a:t>
            </a:r>
            <a:r>
              <a:rPr lang="ru-RU" sz="1100" dirty="0">
                <a:solidFill>
                  <a:srgbClr val="000000"/>
                </a:solidFill>
                <a:cs typeface="Arial"/>
              </a:rPr>
              <a:t> – </a:t>
            </a:r>
            <a:r>
              <a:rPr lang="ru-RU" sz="1100" dirty="0" err="1">
                <a:solidFill>
                  <a:srgbClr val="000000"/>
                </a:solidFill>
                <a:cs typeface="Arial"/>
              </a:rPr>
              <a:t>переобъявляемся</a:t>
            </a:r>
            <a:r>
              <a:rPr lang="ru-RU" sz="1100" dirty="0">
                <a:solidFill>
                  <a:srgbClr val="000000"/>
                </a:solidFill>
                <a:cs typeface="Arial"/>
              </a:rPr>
              <a:t>, </a:t>
            </a:r>
            <a:r>
              <a:rPr lang="ru-RU" sz="1100" dirty="0" smtClean="0">
                <a:solidFill>
                  <a:srgbClr val="000000"/>
                </a:solidFill>
                <a:cs typeface="Arial"/>
              </a:rPr>
              <a:t>в зависимости от того – ЖНВЛП или нет.</a:t>
            </a:r>
          </a:p>
          <a:p>
            <a:pPr marL="12700" marR="55244">
              <a:spcBef>
                <a:spcPts val="95"/>
              </a:spcBef>
              <a:tabLst>
                <a:tab pos="239395" algn="l"/>
              </a:tabLst>
              <a:defRPr/>
            </a:pPr>
            <a:r>
              <a:rPr lang="ru-RU" sz="1100" dirty="0" smtClean="0">
                <a:solidFill>
                  <a:srgbClr val="C00000"/>
                </a:solidFill>
                <a:cs typeface="Arial"/>
              </a:rPr>
              <a:t>Допустим, что ЖНВЛП</a:t>
            </a:r>
            <a:r>
              <a:rPr lang="en-US" sz="1100" dirty="0" smtClean="0">
                <a:solidFill>
                  <a:srgbClr val="C00000"/>
                </a:solidFill>
                <a:cs typeface="Arial"/>
              </a:rPr>
              <a:t> – </a:t>
            </a:r>
            <a:r>
              <a:rPr lang="ru-RU" sz="1100" dirty="0" err="1" smtClean="0">
                <a:solidFill>
                  <a:srgbClr val="C00000"/>
                </a:solidFill>
                <a:cs typeface="Arial"/>
              </a:rPr>
              <a:t>переобъявляемся</a:t>
            </a:r>
            <a:r>
              <a:rPr lang="ru-RU" sz="1100" dirty="0" smtClean="0">
                <a:solidFill>
                  <a:srgbClr val="C00000"/>
                </a:solidFill>
                <a:cs typeface="Arial"/>
              </a:rPr>
              <a:t> с ценой единицы ЛС  </a:t>
            </a:r>
            <a:r>
              <a:rPr lang="ru-RU" sz="1100" dirty="0">
                <a:solidFill>
                  <a:srgbClr val="C00000"/>
                </a:solidFill>
                <a:cs typeface="Arial"/>
              </a:rPr>
              <a:t>= максимальное  значение цены, предусмотренное реестром с учетом эквивалентных лекарственных форм  и дозировок</a:t>
            </a:r>
            <a:r>
              <a:rPr lang="ru-RU" sz="1100" dirty="0" smtClean="0">
                <a:solidFill>
                  <a:srgbClr val="C00000"/>
                </a:solidFill>
                <a:cs typeface="Arial"/>
              </a:rPr>
              <a:t>.</a:t>
            </a:r>
          </a:p>
          <a:p>
            <a:pPr marL="12700" marR="55244">
              <a:spcBef>
                <a:spcPts val="95"/>
              </a:spcBef>
              <a:tabLst>
                <a:tab pos="239395" algn="l"/>
              </a:tabLst>
              <a:defRPr/>
            </a:pPr>
            <a:r>
              <a:rPr lang="ru-RU" sz="1100" dirty="0" smtClean="0">
                <a:solidFill>
                  <a:srgbClr val="C00000"/>
                </a:solidFill>
                <a:cs typeface="Arial"/>
              </a:rPr>
              <a:t>Если не ЖНВЛП – </a:t>
            </a:r>
            <a:r>
              <a:rPr lang="ru-RU" sz="1100" dirty="0" err="1" smtClean="0">
                <a:solidFill>
                  <a:srgbClr val="C00000"/>
                </a:solidFill>
                <a:cs typeface="Arial"/>
              </a:rPr>
              <a:t>переобъявляемся</a:t>
            </a:r>
            <a:r>
              <a:rPr lang="ru-RU" sz="1100" dirty="0" smtClean="0">
                <a:solidFill>
                  <a:srgbClr val="C00000"/>
                </a:solidFill>
                <a:cs typeface="Arial"/>
              </a:rPr>
              <a:t> с ценой единицы ЛС </a:t>
            </a:r>
            <a:r>
              <a:rPr lang="ru-RU" sz="1100" dirty="0">
                <a:solidFill>
                  <a:srgbClr val="C00000"/>
                </a:solidFill>
                <a:cs typeface="Arial"/>
              </a:rPr>
              <a:t>= </a:t>
            </a:r>
            <a:r>
              <a:rPr lang="ru-RU" sz="1100" dirty="0" smtClean="0">
                <a:solidFill>
                  <a:srgbClr val="C00000"/>
                </a:solidFill>
                <a:cs typeface="Arial"/>
              </a:rPr>
              <a:t>(</a:t>
            </a:r>
            <a:r>
              <a:rPr lang="ru-RU" sz="1100" dirty="0" err="1" smtClean="0">
                <a:solidFill>
                  <a:srgbClr val="C00000"/>
                </a:solidFill>
                <a:cs typeface="Arial"/>
              </a:rPr>
              <a:t>референтная</a:t>
            </a:r>
            <a:r>
              <a:rPr lang="ru-RU" sz="1100" dirty="0" smtClean="0">
                <a:solidFill>
                  <a:srgbClr val="C00000"/>
                </a:solidFill>
                <a:cs typeface="Arial"/>
              </a:rPr>
              <a:t> </a:t>
            </a:r>
            <a:r>
              <a:rPr lang="ru-RU" sz="1100" dirty="0">
                <a:solidFill>
                  <a:srgbClr val="C00000"/>
                </a:solidFill>
                <a:cs typeface="Arial"/>
              </a:rPr>
              <a:t>цена + среднеквадратичное отклонение + среднеквадратичное </a:t>
            </a:r>
            <a:r>
              <a:rPr lang="ru-RU" sz="1100" dirty="0" smtClean="0">
                <a:solidFill>
                  <a:srgbClr val="C00000"/>
                </a:solidFill>
                <a:cs typeface="Arial"/>
              </a:rPr>
              <a:t>отклонение) * индекс дефлятор или </a:t>
            </a:r>
            <a:r>
              <a:rPr lang="ru-RU" sz="1100" dirty="0" err="1" smtClean="0">
                <a:solidFill>
                  <a:srgbClr val="C00000"/>
                </a:solidFill>
                <a:cs typeface="Arial"/>
              </a:rPr>
              <a:t>референтная</a:t>
            </a:r>
            <a:r>
              <a:rPr lang="ru-RU" sz="1100" dirty="0" smtClean="0">
                <a:solidFill>
                  <a:srgbClr val="C00000"/>
                </a:solidFill>
                <a:cs typeface="Arial"/>
              </a:rPr>
              <a:t> цена * индекс дефлятор</a:t>
            </a:r>
            <a:r>
              <a:rPr lang="en-US" sz="1100" b="1" i="1" dirty="0" smtClean="0">
                <a:solidFill>
                  <a:srgbClr val="C00000"/>
                </a:solidFill>
                <a:cs typeface="Arial"/>
              </a:rPr>
              <a:t>??? </a:t>
            </a:r>
            <a:r>
              <a:rPr lang="ru-RU" sz="1100" b="1" dirty="0" smtClean="0">
                <a:solidFill>
                  <a:srgbClr val="000000"/>
                </a:solidFill>
                <a:cs typeface="Arial"/>
              </a:rPr>
              <a:t>При этом </a:t>
            </a:r>
            <a:r>
              <a:rPr lang="ru-RU" sz="1100" b="1" dirty="0">
                <a:solidFill>
                  <a:srgbClr val="000000"/>
                </a:solidFill>
                <a:cs typeface="Arial"/>
              </a:rPr>
              <a:t>соблюдается условие,</a:t>
            </a:r>
            <a:r>
              <a:rPr lang="ru-RU" sz="1100" dirty="0">
                <a:solidFill>
                  <a:srgbClr val="000000"/>
                </a:solidFill>
                <a:cs typeface="Arial"/>
              </a:rPr>
              <a:t> что </a:t>
            </a:r>
            <a:r>
              <a:rPr lang="ru-RU" sz="1100" dirty="0" smtClean="0">
                <a:solidFill>
                  <a:srgbClr val="000000"/>
                </a:solidFill>
                <a:cs typeface="Arial"/>
              </a:rPr>
              <a:t>рассчитанная цена единицы ЛС не </a:t>
            </a:r>
            <a:r>
              <a:rPr lang="ru-RU" sz="1100" dirty="0">
                <a:solidFill>
                  <a:srgbClr val="000000"/>
                </a:solidFill>
                <a:cs typeface="Arial"/>
              </a:rPr>
              <a:t>может </a:t>
            </a:r>
            <a:r>
              <a:rPr lang="ru-RU" sz="1100" dirty="0" smtClean="0">
                <a:solidFill>
                  <a:srgbClr val="000000"/>
                </a:solidFill>
                <a:cs typeface="Arial"/>
              </a:rPr>
              <a:t>превышать максимальное </a:t>
            </a:r>
            <a:r>
              <a:rPr lang="ru-RU" sz="1100" dirty="0">
                <a:solidFill>
                  <a:srgbClr val="000000"/>
                </a:solidFill>
                <a:cs typeface="Arial"/>
              </a:rPr>
              <a:t>значение предложений производителей (поставщиков) </a:t>
            </a:r>
            <a:r>
              <a:rPr lang="ru-RU" sz="1100" dirty="0" smtClean="0">
                <a:solidFill>
                  <a:srgbClr val="000000"/>
                </a:solidFill>
                <a:cs typeface="Arial"/>
              </a:rPr>
              <a:t>лекарственных препаратов. </a:t>
            </a:r>
            <a:r>
              <a:rPr lang="ru-RU" sz="1100" b="1" i="1" dirty="0" smtClean="0">
                <a:solidFill>
                  <a:srgbClr val="C00000"/>
                </a:solidFill>
                <a:cs typeface="Arial"/>
              </a:rPr>
              <a:t>А если превышает</a:t>
            </a:r>
            <a:r>
              <a:rPr lang="en-US" sz="1100" b="1" i="1" dirty="0" smtClean="0">
                <a:solidFill>
                  <a:srgbClr val="C00000"/>
                </a:solidFill>
                <a:cs typeface="Arial"/>
              </a:rPr>
              <a:t>???</a:t>
            </a:r>
            <a:endParaRPr lang="ru-RU" sz="1100" b="1" i="1" dirty="0">
              <a:solidFill>
                <a:srgbClr val="C00000"/>
              </a:solidFill>
              <a:cs typeface="Arial"/>
            </a:endParaRPr>
          </a:p>
          <a:p>
            <a:pPr marL="12700" marR="55244">
              <a:spcBef>
                <a:spcPts val="95"/>
              </a:spcBef>
              <a:tabLst>
                <a:tab pos="239395" algn="l"/>
              </a:tabLst>
              <a:defRPr/>
            </a:pPr>
            <a:r>
              <a:rPr lang="ru-RU" sz="1100" dirty="0" smtClean="0">
                <a:solidFill>
                  <a:srgbClr val="C00000"/>
                </a:solidFill>
                <a:cs typeface="Arial"/>
              </a:rPr>
              <a:t>10</a:t>
            </a:r>
            <a:r>
              <a:rPr lang="ru-RU" sz="1100" dirty="0" smtClean="0">
                <a:solidFill>
                  <a:srgbClr val="000000"/>
                </a:solidFill>
                <a:cs typeface="Arial"/>
              </a:rPr>
              <a:t>.Ждем заявки…</a:t>
            </a:r>
          </a:p>
          <a:p>
            <a:pPr marL="12700" marR="55244">
              <a:spcBef>
                <a:spcPts val="95"/>
              </a:spcBef>
              <a:tabLst>
                <a:tab pos="239395" algn="l"/>
              </a:tabLst>
              <a:defRPr/>
            </a:pPr>
            <a:r>
              <a:rPr lang="ru-RU" sz="1100" dirty="0" smtClean="0">
                <a:solidFill>
                  <a:srgbClr val="C00000"/>
                </a:solidFill>
                <a:cs typeface="Arial"/>
              </a:rPr>
              <a:t>11. </a:t>
            </a:r>
            <a:r>
              <a:rPr lang="ru-RU" sz="1100" dirty="0" smtClean="0">
                <a:solidFill>
                  <a:srgbClr val="000000"/>
                </a:solidFill>
                <a:cs typeface="Arial"/>
              </a:rPr>
              <a:t>Если поданы - дальше по тексту 44-ФЗ.</a:t>
            </a:r>
          </a:p>
          <a:p>
            <a:pPr marL="12700" marR="55244">
              <a:spcBef>
                <a:spcPts val="95"/>
              </a:spcBef>
              <a:tabLst>
                <a:tab pos="239395" algn="l"/>
              </a:tabLst>
              <a:defRPr/>
            </a:pPr>
            <a:r>
              <a:rPr lang="ru-RU" sz="1100" b="1" dirty="0" smtClean="0">
                <a:solidFill>
                  <a:srgbClr val="C00000"/>
                </a:solidFill>
                <a:cs typeface="Arial"/>
              </a:rPr>
              <a:t>Если не поданы </a:t>
            </a:r>
            <a:r>
              <a:rPr lang="ru-RU" sz="1100" dirty="0" smtClean="0">
                <a:solidFill>
                  <a:srgbClr val="000000"/>
                </a:solidFill>
                <a:cs typeface="Arial"/>
              </a:rPr>
              <a:t>– </a:t>
            </a:r>
            <a:r>
              <a:rPr lang="ru-RU" sz="1100" dirty="0" err="1" smtClean="0">
                <a:solidFill>
                  <a:srgbClr val="000000"/>
                </a:solidFill>
                <a:cs typeface="Arial"/>
              </a:rPr>
              <a:t>переобъявляемся</a:t>
            </a:r>
            <a:r>
              <a:rPr lang="ru-RU" sz="1100" dirty="0" smtClean="0">
                <a:solidFill>
                  <a:srgbClr val="000000"/>
                </a:solidFill>
                <a:cs typeface="Arial"/>
              </a:rPr>
              <a:t> с ценой единицы ЛС </a:t>
            </a:r>
            <a:r>
              <a:rPr lang="ru-RU" sz="1100" dirty="0">
                <a:solidFill>
                  <a:srgbClr val="000000"/>
                </a:solidFill>
                <a:cs typeface="Arial"/>
              </a:rPr>
              <a:t>= </a:t>
            </a:r>
            <a:r>
              <a:rPr lang="ru-RU" sz="1100" dirty="0" smtClean="0">
                <a:solidFill>
                  <a:srgbClr val="000000"/>
                </a:solidFill>
                <a:cs typeface="Arial"/>
              </a:rPr>
              <a:t>цена, рассчитанная </a:t>
            </a:r>
            <a:r>
              <a:rPr lang="ru-RU" sz="1100" dirty="0">
                <a:solidFill>
                  <a:srgbClr val="000000"/>
                </a:solidFill>
                <a:cs typeface="Arial"/>
              </a:rPr>
              <a:t>на основании предложений производителей (поставщиков) лекарственных  препаратов</a:t>
            </a:r>
            <a:r>
              <a:rPr lang="ru-RU" sz="1100" b="1" i="1" dirty="0" smtClean="0">
                <a:solidFill>
                  <a:srgbClr val="C00000"/>
                </a:solidFill>
                <a:cs typeface="Arial"/>
              </a:rPr>
              <a:t>. Какая </a:t>
            </a:r>
            <a:r>
              <a:rPr lang="en-US" sz="1100" b="1" i="1" dirty="0" smtClean="0">
                <a:solidFill>
                  <a:srgbClr val="C00000"/>
                </a:solidFill>
                <a:cs typeface="Arial"/>
              </a:rPr>
              <a:t>??? </a:t>
            </a:r>
            <a:r>
              <a:rPr lang="ru-RU" sz="1100" b="1" i="1" dirty="0" smtClean="0">
                <a:solidFill>
                  <a:srgbClr val="C00000"/>
                </a:solidFill>
                <a:cs typeface="Arial"/>
              </a:rPr>
              <a:t>Максимальная</a:t>
            </a:r>
            <a:r>
              <a:rPr lang="en-US" sz="1100" b="1" i="1" dirty="0" smtClean="0">
                <a:solidFill>
                  <a:srgbClr val="C00000"/>
                </a:solidFill>
                <a:cs typeface="Arial"/>
              </a:rPr>
              <a:t>??? </a:t>
            </a:r>
            <a:r>
              <a:rPr lang="ru-RU" sz="1100" b="1" i="1" dirty="0" smtClean="0">
                <a:solidFill>
                  <a:srgbClr val="C00000"/>
                </a:solidFill>
                <a:cs typeface="Arial"/>
              </a:rPr>
              <a:t>Если опять не будет заявок, что делать</a:t>
            </a:r>
            <a:r>
              <a:rPr lang="en-US" sz="1100" b="1" i="1" dirty="0" smtClean="0">
                <a:solidFill>
                  <a:srgbClr val="C00000"/>
                </a:solidFill>
                <a:cs typeface="Arial"/>
              </a:rPr>
              <a:t>?</a:t>
            </a:r>
            <a:endParaRPr lang="ru-RU" sz="1100" b="1" i="1" dirty="0" smtClean="0">
              <a:solidFill>
                <a:srgbClr val="C00000"/>
              </a:solidFill>
              <a:cs typeface="Arial"/>
            </a:endParaRPr>
          </a:p>
        </p:txBody>
      </p:sp>
    </p:spTree>
    <p:extLst>
      <p:ext uri="{BB962C8B-B14F-4D97-AF65-F5344CB8AC3E}">
        <p14:creationId xmlns:p14="http://schemas.microsoft.com/office/powerpoint/2010/main" val="370488862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491064" cy="850106"/>
          </a:xfrm>
        </p:spPr>
        <p:txBody>
          <a:bodyPr rtlCol="0">
            <a:normAutofit fontScale="90000"/>
          </a:bodyPr>
          <a:lstStyle/>
          <a:p>
            <a:pPr fontAlgn="auto">
              <a:spcAft>
                <a:spcPts val="0"/>
              </a:spcAft>
              <a:defRPr/>
            </a:pPr>
            <a:r>
              <a:rPr lang="ru-RU" sz="2000" b="1" cap="all" dirty="0" smtClean="0">
                <a:ln w="9000" cmpd="sng">
                  <a:solidFill>
                    <a:srgbClr val="C3986D">
                      <a:shade val="50000"/>
                      <a:satMod val="120000"/>
                    </a:srgbClr>
                  </a:solidFill>
                  <a:prstDash val="solid"/>
                </a:ln>
                <a:solidFill>
                  <a:srgbClr val="C00000"/>
                </a:solidFill>
                <a:effectLst>
                  <a:reflection blurRad="12700" stA="28000" endPos="45000" dist="1000" dir="5400000" sy="-100000" algn="bl" rotWithShape="0"/>
                </a:effectLst>
                <a:latin typeface="Times New Roman" pitchFamily="18" charset="0"/>
                <a:ea typeface="+mn-ea"/>
                <a:cs typeface="Times New Roman" pitchFamily="18" charset="0"/>
              </a:rPr>
              <a:t>            с 2018 года начнут регулировать предельные цены на лекарства для государственных заказчиков по-новому</a:t>
            </a:r>
            <a:endParaRPr lang="ru-RU" sz="2000" b="1" cap="all" dirty="0">
              <a:ln w="9000" cmpd="sng">
                <a:solidFill>
                  <a:srgbClr val="C3986D">
                    <a:shade val="50000"/>
                    <a:satMod val="120000"/>
                  </a:srgbClr>
                </a:solidFill>
                <a:prstDash val="solid"/>
              </a:ln>
              <a:solidFill>
                <a:srgbClr val="C00000"/>
              </a:solidFill>
              <a:effectLst>
                <a:reflection blurRad="12700" stA="28000" endPos="45000" dist="1000" dir="5400000" sy="-100000" algn="bl" rotWithShape="0"/>
              </a:effectLst>
              <a:latin typeface="Times New Roman" pitchFamily="18" charset="0"/>
              <a:ea typeface="+mn-ea"/>
              <a:cs typeface="Times New Roman" pitchFamily="18" charset="0"/>
            </a:endParaRPr>
          </a:p>
        </p:txBody>
      </p:sp>
      <p:sp>
        <p:nvSpPr>
          <p:cNvPr id="3" name="Содержимое 2"/>
          <p:cNvSpPr>
            <a:spLocks noGrp="1"/>
          </p:cNvSpPr>
          <p:nvPr>
            <p:ph idx="1"/>
          </p:nvPr>
        </p:nvSpPr>
        <p:spPr>
          <a:xfrm>
            <a:off x="250825" y="1268413"/>
            <a:ext cx="8535988" cy="5400675"/>
          </a:xfrm>
        </p:spPr>
        <p:txBody>
          <a:bodyPr rtlCol="0">
            <a:noAutofit/>
          </a:bodyPr>
          <a:lstStyle/>
          <a:p>
            <a:pPr marL="0" indent="0" algn="just" fontAlgn="auto">
              <a:spcBef>
                <a:spcPts val="0"/>
              </a:spcBef>
              <a:spcAft>
                <a:spcPts val="0"/>
              </a:spcAft>
              <a:buNone/>
              <a:defRPr/>
            </a:pPr>
            <a:endParaRPr lang="ru-RU" sz="1600" dirty="0" smtClean="0">
              <a:latin typeface="Georgia" pitchFamily="18" charset="0"/>
              <a:cs typeface="Times New Roman" pitchFamily="18" charset="0"/>
            </a:endParaRPr>
          </a:p>
          <a:p>
            <a:pPr marL="0" indent="0" algn="just" fontAlgn="auto">
              <a:spcBef>
                <a:spcPts val="0"/>
              </a:spcBef>
              <a:spcAft>
                <a:spcPts val="0"/>
              </a:spcAft>
              <a:buNone/>
              <a:defRPr/>
            </a:pPr>
            <a:endParaRPr lang="ru-RU" sz="1600" dirty="0">
              <a:latin typeface="Georgia" pitchFamily="18" charset="0"/>
              <a:cs typeface="Times New Roman" pitchFamily="18" charset="0"/>
            </a:endParaRPr>
          </a:p>
          <a:p>
            <a:pPr marL="0" indent="0" algn="just" fontAlgn="auto">
              <a:spcBef>
                <a:spcPts val="0"/>
              </a:spcBef>
              <a:spcAft>
                <a:spcPts val="0"/>
              </a:spcAft>
              <a:buNone/>
              <a:defRPr/>
            </a:pPr>
            <a:r>
              <a:rPr lang="ru-RU" sz="2000" dirty="0" smtClean="0">
                <a:solidFill>
                  <a:srgbClr val="002060"/>
                </a:solidFill>
                <a:latin typeface="Times New Roman" panose="02020603050405020304" pitchFamily="18" charset="0"/>
                <a:cs typeface="Times New Roman" panose="02020603050405020304" pitchFamily="18" charset="0"/>
              </a:rPr>
              <a:t>1. </a:t>
            </a:r>
            <a:r>
              <a:rPr lang="ru-RU" sz="2000" dirty="0" err="1" smtClean="0">
                <a:solidFill>
                  <a:srgbClr val="002060"/>
                </a:solidFill>
                <a:latin typeface="Times New Roman" panose="02020603050405020304" pitchFamily="18" charset="0"/>
                <a:cs typeface="Times New Roman" panose="02020603050405020304" pitchFamily="18" charset="0"/>
              </a:rPr>
              <a:t>Опробируется</a:t>
            </a:r>
            <a:r>
              <a:rPr lang="ru-RU" sz="2000" dirty="0" smtClean="0">
                <a:solidFill>
                  <a:srgbClr val="002060"/>
                </a:solidFill>
                <a:latin typeface="Times New Roman" panose="02020603050405020304" pitchFamily="18" charset="0"/>
                <a:cs typeface="Times New Roman" panose="02020603050405020304" pitchFamily="18" charset="0"/>
              </a:rPr>
              <a:t>  информационно- аналитическая  система с указанием единых для всех Заказчиков предельных цен на ЛП;</a:t>
            </a:r>
          </a:p>
          <a:p>
            <a:pPr marL="0" indent="0" algn="just" fontAlgn="auto">
              <a:spcBef>
                <a:spcPts val="0"/>
              </a:spcBef>
              <a:spcAft>
                <a:spcPts val="0"/>
              </a:spcAft>
              <a:buNone/>
              <a:defRPr/>
            </a:pPr>
            <a:endParaRPr lang="ru-RU" sz="2000" dirty="0">
              <a:solidFill>
                <a:srgbClr val="00206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r>
              <a:rPr lang="ru-RU" sz="2000" dirty="0" smtClean="0">
                <a:solidFill>
                  <a:srgbClr val="002060"/>
                </a:solidFill>
                <a:latin typeface="Times New Roman" panose="02020603050405020304" pitchFamily="18" charset="0"/>
                <a:cs typeface="Times New Roman" panose="02020603050405020304" pitchFamily="18" charset="0"/>
              </a:rPr>
              <a:t>2. Создан единый справочник классификатор лекарственных препаратов</a:t>
            </a:r>
          </a:p>
          <a:p>
            <a:pPr marL="0" indent="0" algn="just" fontAlgn="auto">
              <a:spcBef>
                <a:spcPts val="0"/>
              </a:spcBef>
              <a:spcAft>
                <a:spcPts val="0"/>
              </a:spcAft>
              <a:buNone/>
              <a:defRPr/>
            </a:pPr>
            <a:r>
              <a:rPr lang="ru-RU" sz="2000" dirty="0" smtClean="0">
                <a:solidFill>
                  <a:srgbClr val="002060"/>
                </a:solidFill>
                <a:latin typeface="Times New Roman" panose="02020603050405020304" pitchFamily="18" charset="0"/>
                <a:cs typeface="Times New Roman" panose="02020603050405020304" pitchFamily="18" charset="0"/>
              </a:rPr>
              <a:t> ( ЕСКЛП) </a:t>
            </a:r>
          </a:p>
          <a:p>
            <a:pPr marL="0" indent="0" algn="just" fontAlgn="auto">
              <a:spcBef>
                <a:spcPts val="0"/>
              </a:spcBef>
              <a:spcAft>
                <a:spcPts val="0"/>
              </a:spcAft>
              <a:buNone/>
              <a:defRPr/>
            </a:pPr>
            <a:endParaRPr lang="ru-RU" sz="2000" dirty="0">
              <a:solidFill>
                <a:srgbClr val="00206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endParaRPr lang="ru-RU" sz="2000" dirty="0">
              <a:solidFill>
                <a:srgbClr val="00206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endParaRPr lang="ru-RU" sz="2000" dirty="0" smtClean="0">
              <a:solidFill>
                <a:srgbClr val="002060"/>
              </a:solidFill>
              <a:latin typeface="Times New Roman" panose="02020603050405020304" pitchFamily="18" charset="0"/>
              <a:cs typeface="Times New Roman" panose="02020603050405020304" pitchFamily="18" charset="0"/>
            </a:endParaRPr>
          </a:p>
          <a:p>
            <a:pPr marL="0" indent="0" algn="just" fontAlgn="auto">
              <a:spcBef>
                <a:spcPts val="0"/>
              </a:spcBef>
              <a:spcAft>
                <a:spcPts val="0"/>
              </a:spcAft>
              <a:buNone/>
              <a:defRPr/>
            </a:pPr>
            <a:endParaRPr lang="ru-RU" sz="2000" dirty="0" smtClean="0">
              <a:solidFill>
                <a:srgbClr val="002060"/>
              </a:solidFill>
              <a:latin typeface="Times New Roman" panose="02020603050405020304" pitchFamily="18" charset="0"/>
              <a:cs typeface="Times New Roman" panose="02020603050405020304" pitchFamily="18" charset="0"/>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C0F8B48-679B-4896-9384-8D5149AE9A0C}" type="slidenum">
              <a:rPr lang="ru-RU">
                <a:solidFill>
                  <a:prstClr val="black">
                    <a:tint val="75000"/>
                  </a:prstClr>
                </a:solidFill>
              </a:rPr>
              <a:pPr>
                <a:defRPr/>
              </a:pPr>
              <a:t>91</a:t>
            </a:fld>
            <a:endParaRPr lang="ru-RU" dirty="0">
              <a:solidFill>
                <a:prstClr val="black">
                  <a:tint val="75000"/>
                </a:prstClr>
              </a:solidFill>
            </a:endParaRPr>
          </a:p>
        </p:txBody>
      </p:sp>
    </p:spTree>
    <p:extLst>
      <p:ext uri="{BB962C8B-B14F-4D97-AF65-F5344CB8AC3E}">
        <p14:creationId xmlns:p14="http://schemas.microsoft.com/office/powerpoint/2010/main" val="79953988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5315" y="49045"/>
            <a:ext cx="8404225" cy="7078861"/>
          </a:xfrm>
          <a:prstGeom prst="rect">
            <a:avLst/>
          </a:prstGeom>
        </p:spPr>
        <p:txBody>
          <a:bodyPr vert="horz" wrap="square" lIns="0" tIns="0" rIns="0" bIns="0" rtlCol="0">
            <a:spAutoFit/>
          </a:bodyPr>
          <a:lstStyle/>
          <a:p>
            <a:pPr marL="379730" algn="ctr"/>
            <a:r>
              <a:rPr lang="ru-RU" sz="2000" b="1" dirty="0" smtClean="0">
                <a:solidFill>
                  <a:srgbClr val="C00000"/>
                </a:solidFill>
                <a:latin typeface="Arial"/>
                <a:cs typeface="Arial"/>
              </a:rPr>
              <a:t>ТИПОВОЙ КОНТРАКТ НА ЗАКУПКУ ЛЕКАРСТВЕННЫХ СРЕДСТВ</a:t>
            </a:r>
            <a:endParaRPr lang="ru-RU" sz="2000" b="1" dirty="0">
              <a:solidFill>
                <a:srgbClr val="C00000"/>
              </a:solidFill>
              <a:latin typeface="Arial"/>
              <a:cs typeface="Arial"/>
            </a:endParaRPr>
          </a:p>
          <a:p>
            <a:endParaRPr lang="ru-RU" sz="2000" dirty="0" smtClean="0">
              <a:solidFill>
                <a:prstClr val="black"/>
              </a:solidFill>
            </a:endParaRPr>
          </a:p>
          <a:p>
            <a:pPr marL="379730" algn="ctr"/>
            <a:r>
              <a:rPr lang="ru-RU" sz="2000" b="1" dirty="0">
                <a:solidFill>
                  <a:srgbClr val="0070C0"/>
                </a:solidFill>
              </a:rPr>
              <a:t>Приказ Минздрава РФ  от 26.10.2017 № 870н </a:t>
            </a:r>
          </a:p>
          <a:p>
            <a:r>
              <a:rPr lang="ru-RU" sz="2000" dirty="0">
                <a:solidFill>
                  <a:prstClr val="black"/>
                </a:solidFill>
              </a:rPr>
              <a:t>С 16 февраля 2018 года </a:t>
            </a:r>
            <a:r>
              <a:rPr lang="ru-RU" sz="2000" dirty="0" smtClean="0">
                <a:solidFill>
                  <a:prstClr val="black"/>
                </a:solidFill>
              </a:rPr>
              <a:t> применяется  </a:t>
            </a:r>
            <a:r>
              <a:rPr lang="ru-RU" sz="2000" dirty="0">
                <a:solidFill>
                  <a:prstClr val="black"/>
                </a:solidFill>
              </a:rPr>
              <a:t>типовой </a:t>
            </a:r>
            <a:r>
              <a:rPr lang="ru-RU" sz="2000" dirty="0" smtClean="0">
                <a:solidFill>
                  <a:prstClr val="black"/>
                </a:solidFill>
              </a:rPr>
              <a:t>контракт</a:t>
            </a:r>
            <a:r>
              <a:rPr lang="ru-RU" sz="2000" dirty="0">
                <a:solidFill>
                  <a:prstClr val="black"/>
                </a:solidFill>
              </a:rPr>
              <a:t> </a:t>
            </a:r>
            <a:r>
              <a:rPr lang="ru-RU" sz="2000" dirty="0" smtClean="0">
                <a:solidFill>
                  <a:prstClr val="black"/>
                </a:solidFill>
              </a:rPr>
              <a:t>при закупке лекарственных препаратов , отнесенных классификатором  ОКПД2 к коду </a:t>
            </a:r>
            <a:r>
              <a:rPr lang="ru-RU" sz="2000" b="1" dirty="0" smtClean="0">
                <a:solidFill>
                  <a:srgbClr val="0070C0"/>
                </a:solidFill>
              </a:rPr>
              <a:t>21.20.10</a:t>
            </a:r>
          </a:p>
          <a:p>
            <a:endParaRPr lang="ru-RU" sz="2000" b="1" dirty="0">
              <a:solidFill>
                <a:srgbClr val="C00000"/>
              </a:solidFill>
              <a:latin typeface="Arial"/>
              <a:cs typeface="Arial"/>
            </a:endParaRPr>
          </a:p>
          <a:p>
            <a:r>
              <a:rPr lang="ru-RU" sz="2000" b="1" dirty="0" smtClean="0">
                <a:solidFill>
                  <a:srgbClr val="C00000"/>
                </a:solidFill>
                <a:latin typeface="Arial"/>
                <a:cs typeface="Arial"/>
              </a:rPr>
              <a:t>Практически все ЛП будут закупаться с применением положений Типового контракта.</a:t>
            </a:r>
          </a:p>
          <a:p>
            <a:r>
              <a:rPr lang="ru-RU" sz="2000" b="1" dirty="0" smtClean="0">
                <a:solidFill>
                  <a:srgbClr val="C00000"/>
                </a:solidFill>
                <a:latin typeface="Arial"/>
                <a:cs typeface="Arial"/>
              </a:rPr>
              <a:t>                          ПЕРЕЧЕНЬ ИСКЛЮЧЕНИЙ:</a:t>
            </a:r>
          </a:p>
          <a:p>
            <a:endParaRPr lang="ru-RU" sz="2000" b="1" dirty="0">
              <a:solidFill>
                <a:srgbClr val="C00000"/>
              </a:solidFill>
              <a:latin typeface="Arial"/>
              <a:cs typeface="Arial"/>
            </a:endParaRPr>
          </a:p>
          <a:p>
            <a:r>
              <a:rPr lang="ru-RU" sz="2000" b="1" dirty="0" smtClean="0">
                <a:solidFill>
                  <a:srgbClr val="C00000"/>
                </a:solidFill>
                <a:latin typeface="Arial"/>
                <a:cs typeface="Arial"/>
              </a:rPr>
              <a:t>КОД ОКПД                               НАЗВАНИЕ ГРУППЫ</a:t>
            </a:r>
          </a:p>
          <a:p>
            <a:r>
              <a:rPr lang="ru-RU" sz="2000" b="1" dirty="0" smtClean="0">
                <a:solidFill>
                  <a:srgbClr val="C00000"/>
                </a:solidFill>
                <a:latin typeface="Arial"/>
                <a:cs typeface="Arial"/>
              </a:rPr>
              <a:t>21.10                                         ФАРМАЦЕВТИЧЕСКИЕ СУБСТАНЦИИ</a:t>
            </a:r>
          </a:p>
          <a:p>
            <a:r>
              <a:rPr lang="ru-RU" sz="2000" b="1" dirty="0" smtClean="0">
                <a:solidFill>
                  <a:srgbClr val="C00000"/>
                </a:solidFill>
                <a:latin typeface="Arial"/>
                <a:cs typeface="Arial"/>
              </a:rPr>
              <a:t>21.20.21                                     ВАКЦИНЫ И СЫВОРОТКИ</a:t>
            </a:r>
          </a:p>
          <a:p>
            <a:r>
              <a:rPr lang="ru-RU" sz="2000" b="1" dirty="0" smtClean="0">
                <a:solidFill>
                  <a:srgbClr val="C00000"/>
                </a:solidFill>
                <a:latin typeface="Arial"/>
                <a:cs typeface="Arial"/>
              </a:rPr>
              <a:t>21.20.22                                     КОНТРАЦЕПТИВЫ</a:t>
            </a:r>
          </a:p>
          <a:p>
            <a:r>
              <a:rPr lang="ru-RU" sz="2000" b="1" dirty="0" smtClean="0">
                <a:solidFill>
                  <a:srgbClr val="C00000"/>
                </a:solidFill>
                <a:latin typeface="Arial"/>
                <a:cs typeface="Arial"/>
              </a:rPr>
              <a:t>21.20.23                                     ДИАГНОСТИЧЕСКИЕ, РАДИОФАРМА</a:t>
            </a:r>
          </a:p>
          <a:p>
            <a:r>
              <a:rPr lang="ru-RU" sz="2000" b="1" dirty="0">
                <a:solidFill>
                  <a:srgbClr val="C00000"/>
                </a:solidFill>
                <a:latin typeface="Arial"/>
                <a:cs typeface="Arial"/>
              </a:rPr>
              <a:t> </a:t>
            </a:r>
            <a:r>
              <a:rPr lang="ru-RU" sz="2000" b="1" dirty="0" smtClean="0">
                <a:solidFill>
                  <a:srgbClr val="C00000"/>
                </a:solidFill>
                <a:latin typeface="Arial"/>
                <a:cs typeface="Arial"/>
              </a:rPr>
              <a:t>                                                  ЦЕВТИЧЕСКИЕ И КОНТРАСТНЫЕ ЛП</a:t>
            </a:r>
            <a:endParaRPr lang="ru-RU" sz="2000" b="1" dirty="0">
              <a:solidFill>
                <a:srgbClr val="C00000"/>
              </a:solidFill>
              <a:latin typeface="Arial"/>
              <a:cs typeface="Arial"/>
            </a:endParaRPr>
          </a:p>
          <a:p>
            <a:endParaRPr lang="ru-RU" sz="2000" b="1" dirty="0">
              <a:solidFill>
                <a:srgbClr val="C00000"/>
              </a:solidFill>
              <a:latin typeface="Arial"/>
              <a:cs typeface="Arial"/>
            </a:endParaRPr>
          </a:p>
          <a:p>
            <a:endParaRPr lang="ru-RU" sz="2000" dirty="0">
              <a:solidFill>
                <a:prstClr val="black"/>
              </a:solidFill>
            </a:endParaRPr>
          </a:p>
          <a:p>
            <a:endParaRPr lang="ru-RU" sz="2000" dirty="0" smtClean="0">
              <a:solidFill>
                <a:prstClr val="black"/>
              </a:solidFill>
            </a:endParaRPr>
          </a:p>
          <a:p>
            <a:endParaRPr lang="ru-RU" sz="2000" dirty="0">
              <a:solidFill>
                <a:prstClr val="black"/>
              </a:solidFill>
            </a:endParaRPr>
          </a:p>
          <a:p>
            <a:pPr marL="379730" algn="ctr"/>
            <a:endParaRPr lang="ru-RU" sz="2000" b="1" dirty="0" smtClean="0">
              <a:solidFill>
                <a:srgbClr val="C00000"/>
              </a:solidFill>
              <a:latin typeface="Arial"/>
              <a:cs typeface="Arial"/>
            </a:endParaRPr>
          </a:p>
        </p:txBody>
      </p:sp>
    </p:spTree>
    <p:extLst>
      <p:ext uri="{BB962C8B-B14F-4D97-AF65-F5344CB8AC3E}">
        <p14:creationId xmlns:p14="http://schemas.microsoft.com/office/powerpoint/2010/main" val="154239237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152400"/>
            <a:ext cx="8610600" cy="6475106"/>
          </a:xfrm>
          <a:prstGeom prst="rect">
            <a:avLst/>
          </a:prstGeom>
        </p:spPr>
        <p:txBody>
          <a:bodyPr vert="horz" wrap="square" lIns="0" tIns="33020" rIns="0" bIns="0" rtlCol="0">
            <a:spAutoFit/>
          </a:bodyPr>
          <a:lstStyle/>
          <a:p>
            <a:pPr marL="12700" marR="5080" indent="126364" algn="ctr">
              <a:lnSpc>
                <a:spcPct val="101299"/>
              </a:lnSpc>
              <a:spcBef>
                <a:spcPts val="260"/>
              </a:spcBef>
              <a:defRPr/>
            </a:pPr>
            <a:r>
              <a:rPr sz="2000" spc="-10" dirty="0">
                <a:solidFill>
                  <a:prstClr val="black"/>
                </a:solidFill>
                <a:cs typeface="Calibri"/>
              </a:rPr>
              <a:t>Приказом Минздрава </a:t>
            </a:r>
            <a:r>
              <a:rPr sz="2000" spc="-20" dirty="0">
                <a:solidFill>
                  <a:prstClr val="black"/>
                </a:solidFill>
                <a:cs typeface="Calibri"/>
              </a:rPr>
              <a:t>России </a:t>
            </a:r>
            <a:r>
              <a:rPr sz="2000" spc="-10" dirty="0">
                <a:solidFill>
                  <a:prstClr val="black"/>
                </a:solidFill>
                <a:cs typeface="Calibri"/>
              </a:rPr>
              <a:t>от </a:t>
            </a:r>
            <a:r>
              <a:rPr sz="2000" dirty="0">
                <a:solidFill>
                  <a:prstClr val="black"/>
                </a:solidFill>
                <a:cs typeface="Calibri"/>
              </a:rPr>
              <a:t>26  </a:t>
            </a:r>
            <a:r>
              <a:rPr sz="2000" spc="-10" dirty="0">
                <a:solidFill>
                  <a:prstClr val="black"/>
                </a:solidFill>
                <a:cs typeface="Calibri"/>
              </a:rPr>
              <a:t>октября </a:t>
            </a:r>
            <a:r>
              <a:rPr sz="2000" dirty="0">
                <a:solidFill>
                  <a:prstClr val="black"/>
                </a:solidFill>
                <a:cs typeface="Calibri"/>
              </a:rPr>
              <a:t>2017 </a:t>
            </a:r>
            <a:r>
              <a:rPr sz="2000" spc="-35" dirty="0">
                <a:solidFill>
                  <a:prstClr val="black"/>
                </a:solidFill>
                <a:cs typeface="Calibri"/>
              </a:rPr>
              <a:t>года </a:t>
            </a:r>
            <a:r>
              <a:rPr sz="2000" dirty="0">
                <a:solidFill>
                  <a:prstClr val="black"/>
                </a:solidFill>
                <a:cs typeface="Calibri"/>
              </a:rPr>
              <a:t>№ 870н </a:t>
            </a:r>
            <a:r>
              <a:rPr sz="2000" spc="-10" dirty="0">
                <a:solidFill>
                  <a:prstClr val="black"/>
                </a:solidFill>
                <a:cs typeface="Calibri"/>
              </a:rPr>
              <a:t>утверждены  </a:t>
            </a:r>
            <a:r>
              <a:rPr sz="2000" spc="-5" dirty="0">
                <a:solidFill>
                  <a:srgbClr val="FF0000"/>
                </a:solidFill>
                <a:cs typeface="Calibri"/>
              </a:rPr>
              <a:t>типовой </a:t>
            </a:r>
            <a:r>
              <a:rPr sz="2000" spc="-10" dirty="0">
                <a:solidFill>
                  <a:srgbClr val="FF0000"/>
                </a:solidFill>
                <a:cs typeface="Calibri"/>
              </a:rPr>
              <a:t>контракт </a:t>
            </a:r>
            <a:r>
              <a:rPr sz="2000" dirty="0">
                <a:solidFill>
                  <a:srgbClr val="FF0000"/>
                </a:solidFill>
                <a:cs typeface="Calibri"/>
              </a:rPr>
              <a:t>на поставку  </a:t>
            </a:r>
            <a:r>
              <a:rPr sz="2000" spc="-10" dirty="0">
                <a:solidFill>
                  <a:srgbClr val="FF0000"/>
                </a:solidFill>
                <a:cs typeface="Calibri"/>
              </a:rPr>
              <a:t>лекарственных препаратов </a:t>
            </a:r>
            <a:r>
              <a:rPr sz="2000" spc="-5" dirty="0">
                <a:solidFill>
                  <a:srgbClr val="FF0000"/>
                </a:solidFill>
                <a:cs typeface="Calibri"/>
              </a:rPr>
              <a:t>для  </a:t>
            </a:r>
            <a:r>
              <a:rPr sz="2000" spc="-20" dirty="0">
                <a:solidFill>
                  <a:srgbClr val="FF0000"/>
                </a:solidFill>
                <a:cs typeface="Calibri"/>
              </a:rPr>
              <a:t>медицинского </a:t>
            </a:r>
            <a:r>
              <a:rPr sz="2000" spc="-5" dirty="0">
                <a:solidFill>
                  <a:srgbClr val="FF0000"/>
                </a:solidFill>
                <a:cs typeface="Calibri"/>
              </a:rPr>
              <a:t>применения</a:t>
            </a:r>
            <a:r>
              <a:rPr sz="2000" spc="50" dirty="0">
                <a:solidFill>
                  <a:srgbClr val="FF0000"/>
                </a:solidFill>
                <a:cs typeface="Calibri"/>
              </a:rPr>
              <a:t> </a:t>
            </a:r>
            <a:r>
              <a:rPr sz="2000" dirty="0">
                <a:solidFill>
                  <a:srgbClr val="FF0000"/>
                </a:solidFill>
                <a:cs typeface="Calibri"/>
              </a:rPr>
              <a:t>и</a:t>
            </a:r>
            <a:endParaRPr sz="2000" dirty="0">
              <a:solidFill>
                <a:prstClr val="black"/>
              </a:solidFill>
              <a:cs typeface="Calibri"/>
            </a:endParaRPr>
          </a:p>
          <a:p>
            <a:pPr marL="169545" marR="162560" indent="1270" algn="ctr">
              <a:spcBef>
                <a:spcPts val="5"/>
              </a:spcBef>
              <a:defRPr/>
            </a:pPr>
            <a:r>
              <a:rPr sz="2000" spc="-10" dirty="0">
                <a:solidFill>
                  <a:srgbClr val="FF0000"/>
                </a:solidFill>
                <a:cs typeface="Calibri"/>
              </a:rPr>
              <a:t>Информационная </a:t>
            </a:r>
            <a:r>
              <a:rPr sz="2000" spc="-15" dirty="0">
                <a:solidFill>
                  <a:srgbClr val="FF0000"/>
                </a:solidFill>
                <a:cs typeface="Calibri"/>
              </a:rPr>
              <a:t>карта </a:t>
            </a:r>
            <a:r>
              <a:rPr sz="2000" spc="-40" dirty="0">
                <a:solidFill>
                  <a:srgbClr val="FF0000"/>
                </a:solidFill>
                <a:cs typeface="Calibri"/>
              </a:rPr>
              <a:t>Типового  </a:t>
            </a:r>
            <a:r>
              <a:rPr sz="2000" spc="-10" dirty="0">
                <a:solidFill>
                  <a:srgbClr val="FF0000"/>
                </a:solidFill>
                <a:cs typeface="Calibri"/>
              </a:rPr>
              <a:t>контракта </a:t>
            </a:r>
            <a:r>
              <a:rPr sz="2000" dirty="0">
                <a:solidFill>
                  <a:srgbClr val="FF0000"/>
                </a:solidFill>
                <a:cs typeface="Calibri"/>
              </a:rPr>
              <a:t>на поставку</a:t>
            </a:r>
            <a:r>
              <a:rPr sz="2000" spc="-55" dirty="0">
                <a:solidFill>
                  <a:srgbClr val="FF0000"/>
                </a:solidFill>
                <a:cs typeface="Calibri"/>
              </a:rPr>
              <a:t> </a:t>
            </a:r>
            <a:r>
              <a:rPr sz="2000" spc="-10" dirty="0">
                <a:solidFill>
                  <a:srgbClr val="FF0000"/>
                </a:solidFill>
                <a:cs typeface="Calibri"/>
              </a:rPr>
              <a:t>лекарственных  препаратов для</a:t>
            </a:r>
            <a:r>
              <a:rPr sz="2000" spc="-15" dirty="0">
                <a:solidFill>
                  <a:srgbClr val="FF0000"/>
                </a:solidFill>
                <a:cs typeface="Calibri"/>
              </a:rPr>
              <a:t> медицинского</a:t>
            </a:r>
            <a:endParaRPr sz="2000" dirty="0">
              <a:solidFill>
                <a:prstClr val="black"/>
              </a:solidFill>
              <a:cs typeface="Calibri"/>
            </a:endParaRPr>
          </a:p>
          <a:p>
            <a:pPr marL="1270" algn="ctr">
              <a:defRPr/>
            </a:pPr>
            <a:r>
              <a:rPr sz="2000" spc="-5" dirty="0">
                <a:solidFill>
                  <a:srgbClr val="FF0000"/>
                </a:solidFill>
                <a:cs typeface="Calibri"/>
              </a:rPr>
              <a:t>применения.</a:t>
            </a:r>
            <a:endParaRPr sz="2000" dirty="0">
              <a:solidFill>
                <a:prstClr val="black"/>
              </a:solidFill>
              <a:cs typeface="Calibri"/>
            </a:endParaRPr>
          </a:p>
          <a:p>
            <a:pPr marL="1270" algn="ctr">
              <a:defRPr/>
            </a:pPr>
            <a:endParaRPr lang="ru-RU" sz="2000" b="1" spc="-5" dirty="0" smtClean="0">
              <a:solidFill>
                <a:srgbClr val="FF0000"/>
              </a:solidFill>
              <a:cs typeface="Calibri"/>
            </a:endParaRPr>
          </a:p>
          <a:p>
            <a:pPr marL="1270" algn="ctr">
              <a:defRPr/>
            </a:pPr>
            <a:r>
              <a:rPr sz="2000" b="1" spc="-5" dirty="0" err="1" smtClean="0">
                <a:solidFill>
                  <a:srgbClr val="FF0000"/>
                </a:solidFill>
                <a:cs typeface="Calibri"/>
              </a:rPr>
              <a:t>Применяется</a:t>
            </a:r>
            <a:r>
              <a:rPr sz="2000" b="1" spc="-5" dirty="0" smtClean="0">
                <a:solidFill>
                  <a:srgbClr val="FF0000"/>
                </a:solidFill>
                <a:cs typeface="Calibri"/>
              </a:rPr>
              <a:t> </a:t>
            </a:r>
            <a:r>
              <a:rPr sz="2000" b="1" dirty="0">
                <a:solidFill>
                  <a:srgbClr val="FF0000"/>
                </a:solidFill>
                <a:cs typeface="Calibri"/>
              </a:rPr>
              <a:t>с</a:t>
            </a:r>
            <a:r>
              <a:rPr sz="2000" b="1" spc="-40" dirty="0">
                <a:solidFill>
                  <a:srgbClr val="FF0000"/>
                </a:solidFill>
                <a:cs typeface="Calibri"/>
              </a:rPr>
              <a:t> </a:t>
            </a:r>
            <a:r>
              <a:rPr sz="2000" b="1" dirty="0" smtClean="0">
                <a:solidFill>
                  <a:srgbClr val="FF0000"/>
                </a:solidFill>
                <a:cs typeface="Calibri"/>
              </a:rPr>
              <a:t>01.01.2018</a:t>
            </a:r>
            <a:r>
              <a:rPr lang="ru-RU" sz="2000" b="1" dirty="0" smtClean="0">
                <a:solidFill>
                  <a:srgbClr val="FF0000"/>
                </a:solidFill>
                <a:cs typeface="Calibri"/>
              </a:rPr>
              <a:t> по тексту, но в ЕИС  размещен 16.01.2018!!! </a:t>
            </a:r>
            <a:br>
              <a:rPr lang="ru-RU" sz="2000" b="1" dirty="0" smtClean="0">
                <a:solidFill>
                  <a:srgbClr val="FF0000"/>
                </a:solidFill>
                <a:cs typeface="Calibri"/>
              </a:rPr>
            </a:br>
            <a:r>
              <a:rPr lang="ru-RU" sz="2000" b="1" dirty="0" smtClean="0">
                <a:solidFill>
                  <a:srgbClr val="FF0000"/>
                </a:solidFill>
                <a:cs typeface="Calibri"/>
              </a:rPr>
              <a:t>То есть с 16.02.2018!</a:t>
            </a:r>
          </a:p>
          <a:p>
            <a:pPr marL="1270" algn="ctr">
              <a:defRPr/>
            </a:pPr>
            <a:endParaRPr lang="ru-RU" sz="1400" dirty="0" smtClean="0">
              <a:solidFill>
                <a:prstClr val="black"/>
              </a:solidFill>
              <a:cs typeface="Calibri"/>
            </a:endParaRPr>
          </a:p>
          <a:p>
            <a:pPr marL="1270" algn="ctr">
              <a:defRPr/>
            </a:pPr>
            <a:r>
              <a:rPr lang="ru-RU" sz="1400" dirty="0" smtClean="0">
                <a:solidFill>
                  <a:prstClr val="black"/>
                </a:solidFill>
                <a:cs typeface="Calibri"/>
              </a:rPr>
              <a:t>Типовые </a:t>
            </a:r>
            <a:r>
              <a:rPr lang="ru-RU" sz="1400" dirty="0">
                <a:solidFill>
                  <a:prstClr val="black"/>
                </a:solidFill>
                <a:cs typeface="Calibri"/>
              </a:rPr>
              <a:t>контракты, типовые условия контрактов подлежат применению в случаях, если извещения об осуществлении закупок размещены в единой информационной системе в сфере закупок (приглашения принять участие в определении поставщика (подрядчика, исполнителя) закрытым способом направлены) или если контракт с единственным поставщиком (подрядчиком, исполнителем) в случаях, не предусматривающих размещения в единой информационной системе извещения о закупке у единственного поставщика (подрядчика, исполнителя), заключается </a:t>
            </a:r>
            <a:r>
              <a:rPr lang="ru-RU" sz="1400" b="1" dirty="0">
                <a:solidFill>
                  <a:srgbClr val="C00000"/>
                </a:solidFill>
                <a:cs typeface="Calibri"/>
              </a:rPr>
              <a:t>по истечении 30 календарных дней после дня размещения типового контракта, типовых условий контракта в единой информационной системе в сфере закупок</a:t>
            </a:r>
            <a:r>
              <a:rPr lang="ru-RU" sz="1400" dirty="0">
                <a:solidFill>
                  <a:prstClr val="black"/>
                </a:solidFill>
                <a:cs typeface="Calibri"/>
              </a:rPr>
              <a:t>, но не ранее дня вступления в силу нормативного правового акта ответственного органа, утверждающего типовой контракт, типовые условия контракта. </a:t>
            </a:r>
            <a:r>
              <a:rPr lang="ru-RU" sz="1400" dirty="0" smtClean="0">
                <a:solidFill>
                  <a:prstClr val="black"/>
                </a:solidFill>
                <a:cs typeface="Calibri"/>
              </a:rPr>
              <a:t>(Постановление </a:t>
            </a:r>
            <a:r>
              <a:rPr lang="ru-RU" sz="1400" dirty="0">
                <a:solidFill>
                  <a:prstClr val="black"/>
                </a:solidFill>
                <a:cs typeface="Calibri"/>
              </a:rPr>
              <a:t>Правительства РФ от 2 июля 2014 г. N 606</a:t>
            </a:r>
          </a:p>
          <a:p>
            <a:pPr marL="1270" algn="ctr">
              <a:defRPr/>
            </a:pPr>
            <a:r>
              <a:rPr lang="ru-RU" sz="1400" dirty="0">
                <a:solidFill>
                  <a:prstClr val="black"/>
                </a:solidFill>
                <a:cs typeface="Calibri"/>
              </a:rPr>
              <a:t>"О порядке разработки типовых контрактов, типовых условий контрактов, а также о случаях и условиях их </a:t>
            </a:r>
            <a:r>
              <a:rPr lang="ru-RU" sz="1400" dirty="0" smtClean="0">
                <a:solidFill>
                  <a:prstClr val="black"/>
                </a:solidFill>
                <a:cs typeface="Calibri"/>
              </a:rPr>
              <a:t>применения«)</a:t>
            </a:r>
            <a:endParaRPr lang="ru-RU" sz="1400" dirty="0">
              <a:solidFill>
                <a:prstClr val="black"/>
              </a:solidFill>
              <a:cs typeface="Calibri"/>
            </a:endParaRPr>
          </a:p>
          <a:p>
            <a:pPr marL="1270" algn="ctr">
              <a:defRPr/>
            </a:pPr>
            <a:endParaRPr lang="ru-RU" sz="1400" dirty="0" smtClean="0">
              <a:solidFill>
                <a:prstClr val="black"/>
              </a:solidFill>
              <a:cs typeface="Calibri"/>
            </a:endParaRPr>
          </a:p>
          <a:p>
            <a:pPr marL="1270" algn="ctr">
              <a:defRPr/>
            </a:pPr>
            <a:r>
              <a:rPr lang="ru-RU" sz="1400" b="1" dirty="0" smtClean="0">
                <a:solidFill>
                  <a:prstClr val="black"/>
                </a:solidFill>
                <a:cs typeface="Calibri"/>
              </a:rPr>
              <a:t>Интересно: </a:t>
            </a:r>
            <a:r>
              <a:rPr lang="ru-RU" sz="1400" dirty="0" smtClean="0">
                <a:solidFill>
                  <a:prstClr val="black"/>
                </a:solidFill>
                <a:cs typeface="Calibri"/>
              </a:rPr>
              <a:t>10.4</a:t>
            </a:r>
            <a:r>
              <a:rPr lang="ru-RU" sz="1400" dirty="0">
                <a:solidFill>
                  <a:prstClr val="black"/>
                </a:solidFill>
                <a:cs typeface="Calibri"/>
              </a:rPr>
              <a:t>. Обеспечение исполнения Контракта распространяется на обязательства по возврату аванса (при наличии), уплате неустоек в виде штрафов, пени, предусмотренных Контрактом, убытков, понесенных Заказчиком в связи с неисполнением или ненадлежащим исполнением Поставщиком своих обязательств по Контракту.</a:t>
            </a:r>
            <a:endParaRPr sz="1400" dirty="0">
              <a:solidFill>
                <a:prstClr val="black"/>
              </a:solidFill>
              <a:cs typeface="Calibri"/>
            </a:endParaRPr>
          </a:p>
        </p:txBody>
      </p:sp>
    </p:spTree>
    <p:extLst>
      <p:ext uri="{BB962C8B-B14F-4D97-AF65-F5344CB8AC3E}">
        <p14:creationId xmlns:p14="http://schemas.microsoft.com/office/powerpoint/2010/main" val="26878935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152400"/>
            <a:ext cx="8610600" cy="6681316"/>
          </a:xfrm>
          <a:prstGeom prst="rect">
            <a:avLst/>
          </a:prstGeom>
        </p:spPr>
        <p:txBody>
          <a:bodyPr vert="horz" wrap="square" lIns="0" tIns="33020" rIns="0" bIns="0" rtlCol="0">
            <a:spAutoFit/>
          </a:bodyPr>
          <a:lstStyle/>
          <a:p>
            <a:r>
              <a:rPr lang="ru-RU" sz="1200" b="1" u="sng" dirty="0">
                <a:solidFill>
                  <a:prstClr val="black"/>
                </a:solidFill>
              </a:rPr>
              <a:t>4. Упаковка и маркировка. Условия транспортировки</a:t>
            </a:r>
            <a:r>
              <a:rPr lang="ru-RU" sz="1200" dirty="0">
                <a:solidFill>
                  <a:prstClr val="black"/>
                </a:solidFill>
                <a:hlinkClick r:id="rId2" action="ppaction://hlinkfile"/>
              </a:rPr>
              <a:t>*(20)</a:t>
            </a:r>
            <a:endParaRPr lang="ru-RU" sz="1200" b="1" dirty="0">
              <a:solidFill>
                <a:prstClr val="black"/>
              </a:solidFill>
            </a:endParaRPr>
          </a:p>
          <a:p>
            <a:r>
              <a:rPr lang="ru-RU" sz="1200" dirty="0">
                <a:solidFill>
                  <a:prstClr val="black"/>
                </a:solidFill>
              </a:rPr>
              <a:t> </a:t>
            </a:r>
            <a:r>
              <a:rPr lang="ru-RU" sz="1200" u="sng" dirty="0" smtClean="0">
                <a:solidFill>
                  <a:prstClr val="black"/>
                </a:solidFill>
              </a:rPr>
              <a:t>4.1</a:t>
            </a:r>
            <a:r>
              <a:rPr lang="ru-RU" sz="1200" u="sng" dirty="0">
                <a:solidFill>
                  <a:prstClr val="black"/>
                </a:solidFill>
              </a:rPr>
              <a:t>. Упаковка и маркировка Товара должны соответствовать требованиям законодательства Российской Федерации</a:t>
            </a:r>
            <a:r>
              <a:rPr lang="ru-RU" sz="1200" dirty="0">
                <a:solidFill>
                  <a:prstClr val="black"/>
                </a:solidFill>
                <a:hlinkClick r:id="rId3" action="ppaction://hlinkfile"/>
              </a:rPr>
              <a:t>*(22)</a:t>
            </a:r>
            <a:r>
              <a:rPr lang="ru-RU" sz="1200" dirty="0">
                <a:solidFill>
                  <a:prstClr val="black"/>
                </a:solidFill>
              </a:rPr>
              <a:t>, международных договоров и актов, составляющих право Евразийского экономического союза.</a:t>
            </a:r>
          </a:p>
          <a:p>
            <a:r>
              <a:rPr lang="ru-RU" sz="1200" u="sng" dirty="0">
                <a:solidFill>
                  <a:prstClr val="black"/>
                </a:solidFill>
              </a:rPr>
              <a:t>4.2. Поставщик должен обеспечить упаковку Товара, способную предотвратить его повреждение или порчу во время транспортировки к Месту доставки. Упаковка Товара должна полностью обеспечивать условия транспортировки Товара</a:t>
            </a:r>
            <a:r>
              <a:rPr lang="ru-RU" sz="1200" dirty="0">
                <a:solidFill>
                  <a:prstClr val="black"/>
                </a:solidFill>
                <a:hlinkClick r:id="rId4" action="ppaction://hlinkfile"/>
              </a:rPr>
              <a:t>*(24)</a:t>
            </a:r>
            <a:r>
              <a:rPr lang="ru-RU" sz="1200" dirty="0">
                <a:solidFill>
                  <a:prstClr val="black"/>
                </a:solidFill>
              </a:rPr>
              <a:t>.</a:t>
            </a:r>
          </a:p>
          <a:p>
            <a:r>
              <a:rPr lang="ru-RU" sz="1200" dirty="0">
                <a:solidFill>
                  <a:prstClr val="black"/>
                </a:solidFill>
              </a:rPr>
              <a:t>При определении габаритов упаковки Товара и его веса с упаковкой необходимо учитывать удаленность Мест доставки и отсутствие грузоподъемных средств в пунктах по пути следования Товара</a:t>
            </a:r>
            <a:r>
              <a:rPr lang="ru-RU" sz="1200" dirty="0">
                <a:solidFill>
                  <a:prstClr val="black"/>
                </a:solidFill>
                <a:hlinkClick r:id="rId4" action="ppaction://hlinkfile"/>
              </a:rPr>
              <a:t>*(24)</a:t>
            </a:r>
            <a:r>
              <a:rPr lang="ru-RU" sz="1200" dirty="0">
                <a:solidFill>
                  <a:prstClr val="black"/>
                </a:solidFill>
              </a:rPr>
              <a:t>.</a:t>
            </a:r>
          </a:p>
          <a:p>
            <a:r>
              <a:rPr lang="ru-RU" sz="1200" u="sng" dirty="0">
                <a:solidFill>
                  <a:prstClr val="black"/>
                </a:solidFill>
              </a:rPr>
              <a:t>4.3. Вся упаковка должна иметь следующую маркировку:</a:t>
            </a:r>
            <a:endParaRPr lang="ru-RU" sz="1200" dirty="0">
              <a:solidFill>
                <a:prstClr val="black"/>
              </a:solidFill>
            </a:endParaRPr>
          </a:p>
          <a:p>
            <a:r>
              <a:rPr lang="ru-RU" sz="1200" dirty="0">
                <a:solidFill>
                  <a:prstClr val="black"/>
                </a:solidFill>
              </a:rPr>
              <a:t>Наименование Товара: ____________________________</a:t>
            </a:r>
          </a:p>
          <a:p>
            <a:r>
              <a:rPr lang="ru-RU" sz="1200" dirty="0">
                <a:solidFill>
                  <a:prstClr val="black"/>
                </a:solidFill>
              </a:rPr>
              <a:t>Государственный контракт</a:t>
            </a:r>
            <a:r>
              <a:rPr lang="ru-RU" sz="1200" dirty="0">
                <a:solidFill>
                  <a:prstClr val="black"/>
                </a:solidFill>
                <a:hlinkClick r:id="rId5" action="ppaction://hlinkfile"/>
              </a:rPr>
              <a:t>*(1)</a:t>
            </a:r>
            <a:r>
              <a:rPr lang="ru-RU" sz="1200" dirty="0">
                <a:solidFill>
                  <a:prstClr val="black"/>
                </a:solidFill>
              </a:rPr>
              <a:t> N __________________________</a:t>
            </a:r>
          </a:p>
          <a:p>
            <a:r>
              <a:rPr lang="ru-RU" sz="1200" dirty="0">
                <a:solidFill>
                  <a:prstClr val="black"/>
                </a:solidFill>
              </a:rPr>
              <a:t>Заказчик: (наименование)___________________</a:t>
            </a:r>
          </a:p>
          <a:p>
            <a:r>
              <a:rPr lang="ru-RU" sz="1200" dirty="0">
                <a:solidFill>
                  <a:prstClr val="black"/>
                </a:solidFill>
              </a:rPr>
              <a:t>Поставщик: (наименование (для юридического лица), фамилия, имя, отчество (при наличии) (для физического лица)) ___________________</a:t>
            </a:r>
          </a:p>
          <a:p>
            <a:r>
              <a:rPr lang="ru-RU" sz="1200" dirty="0">
                <a:solidFill>
                  <a:prstClr val="black"/>
                </a:solidFill>
              </a:rPr>
              <a:t>Получатель</a:t>
            </a:r>
            <a:r>
              <a:rPr lang="ru-RU" sz="1200" dirty="0">
                <a:solidFill>
                  <a:prstClr val="black"/>
                </a:solidFill>
                <a:hlinkClick r:id="rId6" action="ppaction://hlinkfile"/>
              </a:rPr>
              <a:t>*(17)</a:t>
            </a:r>
            <a:r>
              <a:rPr lang="ru-RU" sz="1200" dirty="0">
                <a:solidFill>
                  <a:prstClr val="black"/>
                </a:solidFill>
              </a:rPr>
              <a:t>: (наименование (для юридического лица), фамилия, имя, отчество (при наличии) (для физического лица))___________________</a:t>
            </a:r>
          </a:p>
          <a:p>
            <a:r>
              <a:rPr lang="ru-RU" sz="1200" dirty="0">
                <a:solidFill>
                  <a:prstClr val="black"/>
                </a:solidFill>
              </a:rPr>
              <a:t>Пункт назначения:___________________</a:t>
            </a:r>
          </a:p>
          <a:p>
            <a:r>
              <a:rPr lang="ru-RU" sz="1200" dirty="0">
                <a:solidFill>
                  <a:prstClr val="black"/>
                </a:solidFill>
              </a:rPr>
              <a:t>Грузоотправитель:___________________</a:t>
            </a:r>
          </a:p>
          <a:p>
            <a:r>
              <a:rPr lang="ru-RU" sz="1200" dirty="0">
                <a:solidFill>
                  <a:prstClr val="black"/>
                </a:solidFill>
              </a:rPr>
              <a:t>Ящик/контейнер N ________, всего ящиков/контейнеров___________________</a:t>
            </a:r>
          </a:p>
          <a:p>
            <a:r>
              <a:rPr lang="ru-RU" sz="1200" dirty="0">
                <a:solidFill>
                  <a:prstClr val="black"/>
                </a:solidFill>
              </a:rPr>
              <a:t>Размеры (высота, длина, ширина)___________________</a:t>
            </a:r>
          </a:p>
          <a:p>
            <a:r>
              <a:rPr lang="ru-RU" sz="1200" dirty="0">
                <a:solidFill>
                  <a:prstClr val="black"/>
                </a:solidFill>
              </a:rPr>
              <a:t>Вес брутто ___________кг</a:t>
            </a:r>
          </a:p>
          <a:p>
            <a:r>
              <a:rPr lang="ru-RU" sz="1200" dirty="0">
                <a:solidFill>
                  <a:prstClr val="black"/>
                </a:solidFill>
              </a:rPr>
              <a:t>Вес нетто ____________кг.</a:t>
            </a:r>
          </a:p>
          <a:p>
            <a:r>
              <a:rPr lang="ru-RU" sz="1200" u="sng" dirty="0">
                <a:solidFill>
                  <a:prstClr val="black"/>
                </a:solidFill>
              </a:rPr>
              <a:t>4.4. Каждый ящик/контейнер должны сопровождать два экземпляра упаковочного листа с описанием Товара, указанием веса нетто, веса брутто, количества Товара, указанием номера и даты Контракта (далее - Упаковочный лист). Один Упаковочный лист с приложением документов, предусмотренных </a:t>
            </a:r>
            <a:r>
              <a:rPr lang="ru-RU" sz="1200" dirty="0">
                <a:solidFill>
                  <a:prstClr val="black"/>
                </a:solidFill>
                <a:hlinkClick r:id="rId7" action="ppaction://hlinkfile"/>
              </a:rPr>
              <a:t>пунктом 5.3</a:t>
            </a:r>
            <a:r>
              <a:rPr lang="ru-RU" sz="1200" dirty="0">
                <a:solidFill>
                  <a:prstClr val="black"/>
                </a:solidFill>
              </a:rPr>
              <a:t> Контракта, должен находиться внутри ящика/контейнера, другой - крепиться с внешней стороны ящика/контейнера в водонепроницаемом конверте.</a:t>
            </a:r>
          </a:p>
          <a:p>
            <a:r>
              <a:rPr lang="ru-RU" sz="1200" u="sng" dirty="0">
                <a:solidFill>
                  <a:prstClr val="black"/>
                </a:solidFill>
              </a:rPr>
              <a:t>4.5. Поставщик обязан обеспечить в соответствии с требованиями законодательства Российской Федерации</a:t>
            </a:r>
            <a:r>
              <a:rPr lang="ru-RU" sz="1200" dirty="0">
                <a:solidFill>
                  <a:prstClr val="black"/>
                </a:solidFill>
                <a:hlinkClick r:id="rId3" action="ppaction://hlinkfile"/>
              </a:rPr>
              <a:t>*(22)</a:t>
            </a:r>
            <a:r>
              <a:rPr lang="ru-RU" sz="1200" dirty="0">
                <a:solidFill>
                  <a:prstClr val="black"/>
                </a:solidFill>
              </a:rPr>
              <a:t> надлежащие условия хранения и температурный режим, необходимые для соблюдения условий транспортировки Товара, определенные нормативной документацией на Товар и инструкцией по медицинскому применению Товара</a:t>
            </a:r>
            <a:r>
              <a:rPr lang="ru-RU" sz="1200" dirty="0" smtClean="0">
                <a:solidFill>
                  <a:prstClr val="black"/>
                </a:solidFill>
              </a:rPr>
              <a:t>.</a:t>
            </a:r>
          </a:p>
          <a:p>
            <a:endParaRPr lang="ru-RU" sz="1200" dirty="0">
              <a:solidFill>
                <a:prstClr val="black"/>
              </a:solidFill>
            </a:endParaRPr>
          </a:p>
          <a:p>
            <a:r>
              <a:rPr lang="ru-RU" sz="1200" b="1" i="1" dirty="0">
                <a:solidFill>
                  <a:srgbClr val="7030A0"/>
                </a:solidFill>
              </a:rPr>
              <a:t>Разъяснения Минздрава: Из анализа содержания положений, предусмотренных пунктами 4.2, 4.3 </a:t>
            </a:r>
            <a:r>
              <a:rPr lang="ru-RU" sz="1200" b="1" i="1" dirty="0" smtClean="0">
                <a:solidFill>
                  <a:srgbClr val="7030A0"/>
                </a:solidFill>
              </a:rPr>
              <a:t>и </a:t>
            </a:r>
            <a:r>
              <a:rPr lang="ru-RU" sz="1200" b="1" i="1" dirty="0">
                <a:solidFill>
                  <a:srgbClr val="7030A0"/>
                </a:solidFill>
              </a:rPr>
              <a:t>4.4 Типового контракта, очевидно, что в них идет речь об упаковке Товара, используемой в целях его транспортировки к Месту доставки.</a:t>
            </a:r>
          </a:p>
          <a:p>
            <a:r>
              <a:rPr lang="ru-RU" sz="1200" b="1" i="1" dirty="0">
                <a:solidFill>
                  <a:srgbClr val="7030A0"/>
                </a:solidFill>
              </a:rPr>
              <a:t>При этом обращаем внимание, что в пункте 4.1 Типового контракта содержится общая норма, предусматривающая без какой-либо конкретизации, что упаковка и маркировка Товара должны соответствовать требованиям законодательства Российской Федерации, международных договоров и актов, составляющих право Евразийского экономического союза.</a:t>
            </a:r>
          </a:p>
          <a:p>
            <a:endParaRPr lang="ru-RU" sz="1200" dirty="0">
              <a:solidFill>
                <a:prstClr val="black"/>
              </a:solidFill>
            </a:endParaRPr>
          </a:p>
        </p:txBody>
      </p:sp>
    </p:spTree>
    <p:extLst>
      <p:ext uri="{BB962C8B-B14F-4D97-AF65-F5344CB8AC3E}">
        <p14:creationId xmlns:p14="http://schemas.microsoft.com/office/powerpoint/2010/main" val="301197562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152400"/>
            <a:ext cx="8610600" cy="5573321"/>
          </a:xfrm>
          <a:prstGeom prst="rect">
            <a:avLst/>
          </a:prstGeom>
        </p:spPr>
        <p:txBody>
          <a:bodyPr vert="horz" wrap="square" lIns="0" tIns="33020" rIns="0" bIns="0" rtlCol="0">
            <a:spAutoFit/>
          </a:bodyPr>
          <a:lstStyle/>
          <a:p>
            <a:r>
              <a:rPr lang="ru-RU" sz="1200" b="1" u="sng" dirty="0" smtClean="0">
                <a:solidFill>
                  <a:prstClr val="black"/>
                </a:solidFill>
              </a:rPr>
              <a:t>7</a:t>
            </a:r>
            <a:r>
              <a:rPr lang="ru-RU" sz="1200" b="1" u="sng" dirty="0">
                <a:solidFill>
                  <a:prstClr val="black"/>
                </a:solidFill>
              </a:rPr>
              <a:t>. Выборочная проверка Товара</a:t>
            </a:r>
          </a:p>
          <a:p>
            <a:endParaRPr lang="ru-RU" sz="1200" u="sng" dirty="0">
              <a:solidFill>
                <a:prstClr val="black"/>
              </a:solidFill>
            </a:endParaRPr>
          </a:p>
          <a:p>
            <a:r>
              <a:rPr lang="ru-RU" sz="1200" dirty="0">
                <a:solidFill>
                  <a:prstClr val="black"/>
                </a:solidFill>
              </a:rPr>
              <a:t>7.1. Заказчик (Получатель*(17)) имеет право осуществлять выборочную проверку поставляемого Товара, в том числе после приемки Товара.</a:t>
            </a:r>
          </a:p>
          <a:p>
            <a:r>
              <a:rPr lang="ru-RU" sz="1200" dirty="0">
                <a:solidFill>
                  <a:prstClr val="black"/>
                </a:solidFill>
              </a:rPr>
              <a:t>7.2. Для проведения проверки Товара Заказчик (Получатель*(17)) направляет Поставщику запрос о предоставлении образцов каждой серии Товара для проведения анализа независимыми профильными экспертными организациями по контролю качества лекарственных средств. Забор образцов производится в 3-х кратном количестве упаковок Товара, необходимых для проведения одного анализа. Расходы, связанные с предоставлением образцов, несет Поставщик.</a:t>
            </a:r>
          </a:p>
          <a:p>
            <a:r>
              <a:rPr lang="ru-RU" sz="1200" dirty="0">
                <a:solidFill>
                  <a:prstClr val="black"/>
                </a:solidFill>
              </a:rPr>
              <a:t>7.3. Выбор независимых профильных экспертных организаций по контролю качества лекарственных средств осуществляется Заказчиком (Получателем*(17)).</a:t>
            </a:r>
          </a:p>
          <a:p>
            <a:r>
              <a:rPr lang="ru-RU" sz="1200" dirty="0">
                <a:solidFill>
                  <a:prstClr val="black"/>
                </a:solidFill>
              </a:rPr>
              <a:t>7.4. Проверка Товара проводится за счет средств Заказчика (Получателя*(17)).</a:t>
            </a:r>
          </a:p>
          <a:p>
            <a:r>
              <a:rPr lang="ru-RU" sz="1200" dirty="0">
                <a:solidFill>
                  <a:prstClr val="black"/>
                </a:solidFill>
              </a:rPr>
              <a:t>7.5. Если по результатам проверки Товара определяется, что Товар не соответствует требованиям Контракта, несоответствующий условиям Контракта Товар забраковывается в объеме всей серии. При этом объем поставки и сумма Контракта остаются неизменными, а Поставщик обязан заменить забракованную серию Товара.</a:t>
            </a:r>
          </a:p>
          <a:p>
            <a:r>
              <a:rPr lang="ru-RU" sz="1200" dirty="0">
                <a:solidFill>
                  <a:prstClr val="black"/>
                </a:solidFill>
              </a:rPr>
              <a:t>Расходы по проведению проверки Товара в случае, если по результатам проверки Товара определяется, что Товар не соответствует требованиям Контракта, несет Поставщик.</a:t>
            </a:r>
          </a:p>
          <a:p>
            <a:r>
              <a:rPr lang="ru-RU" sz="1200" dirty="0">
                <a:solidFill>
                  <a:prstClr val="black"/>
                </a:solidFill>
              </a:rPr>
              <a:t>7.6. Заказчик (Получатель*(17)) имеет право потребовать замены всего поставленного Товара или проведения проверки каждой поставляемой единицы Товара за счет Поставщика</a:t>
            </a:r>
            <a:r>
              <a:rPr lang="ru-RU" sz="1200" dirty="0" smtClean="0">
                <a:solidFill>
                  <a:prstClr val="black"/>
                </a:solidFill>
              </a:rPr>
              <a:t>.</a:t>
            </a:r>
          </a:p>
          <a:p>
            <a:endParaRPr lang="ru-RU" sz="1200" dirty="0">
              <a:solidFill>
                <a:prstClr val="black"/>
              </a:solidFill>
            </a:endParaRPr>
          </a:p>
          <a:p>
            <a:r>
              <a:rPr lang="ru-RU" sz="1200" b="1" i="1" dirty="0" smtClean="0">
                <a:solidFill>
                  <a:srgbClr val="7030A0"/>
                </a:solidFill>
              </a:rPr>
              <a:t>Разъяснения </a:t>
            </a:r>
            <a:r>
              <a:rPr lang="ru-RU" sz="1200" b="1" i="1" dirty="0">
                <a:solidFill>
                  <a:srgbClr val="7030A0"/>
                </a:solidFill>
              </a:rPr>
              <a:t>Минздрава </a:t>
            </a:r>
            <a:r>
              <a:rPr lang="ru-RU" sz="1200" b="1" i="1" dirty="0" smtClean="0">
                <a:solidFill>
                  <a:srgbClr val="7030A0"/>
                </a:solidFill>
              </a:rPr>
              <a:t>по  </a:t>
            </a:r>
            <a:r>
              <a:rPr lang="ru-RU" sz="1200" b="1" i="1" dirty="0">
                <a:solidFill>
                  <a:srgbClr val="7030A0"/>
                </a:solidFill>
              </a:rPr>
              <a:t>пункту 7.2 </a:t>
            </a:r>
            <a:endParaRPr lang="ru-RU" sz="1200" b="1" i="1" dirty="0" smtClean="0">
              <a:solidFill>
                <a:srgbClr val="7030A0"/>
              </a:solidFill>
            </a:endParaRPr>
          </a:p>
          <a:p>
            <a:r>
              <a:rPr lang="ru-RU" sz="1200" b="1" i="1" dirty="0" smtClean="0">
                <a:solidFill>
                  <a:srgbClr val="7030A0"/>
                </a:solidFill>
              </a:rPr>
              <a:t>Исходя </a:t>
            </a:r>
            <a:r>
              <a:rPr lang="ru-RU" sz="1200" b="1" i="1" dirty="0">
                <a:solidFill>
                  <a:srgbClr val="7030A0"/>
                </a:solidFill>
              </a:rPr>
              <a:t>из данного условия контракта следует, что образцы для проведения лабораторных исследований не входят в количество товара, предусмотренное контрактом.</a:t>
            </a:r>
          </a:p>
          <a:p>
            <a:endParaRPr lang="ru-RU" sz="1200" b="1" i="1" dirty="0">
              <a:solidFill>
                <a:srgbClr val="7030A0"/>
              </a:solidFill>
            </a:endParaRPr>
          </a:p>
          <a:p>
            <a:r>
              <a:rPr lang="ru-RU" sz="1200" b="1" i="1" dirty="0" smtClean="0">
                <a:solidFill>
                  <a:srgbClr val="7030A0"/>
                </a:solidFill>
              </a:rPr>
              <a:t>По пункту 7.6 </a:t>
            </a:r>
            <a:r>
              <a:rPr lang="ru-RU" sz="1200" b="1" i="1" dirty="0">
                <a:solidFill>
                  <a:srgbClr val="7030A0"/>
                </a:solidFill>
              </a:rPr>
              <a:t>Типового контракта.</a:t>
            </a:r>
          </a:p>
          <a:p>
            <a:r>
              <a:rPr lang="ru-RU" sz="1200" b="1" i="1" dirty="0">
                <a:solidFill>
                  <a:srgbClr val="7030A0"/>
                </a:solidFill>
              </a:rPr>
              <a:t>Анализ положений 7 раздела Типового контракта позволяет сделать вывод </a:t>
            </a:r>
            <a:r>
              <a:rPr lang="ru-RU" sz="1200" b="1" i="1" dirty="0" smtClean="0">
                <a:solidFill>
                  <a:srgbClr val="7030A0"/>
                </a:solidFill>
              </a:rPr>
              <a:t> о </a:t>
            </a:r>
            <a:r>
              <a:rPr lang="ru-RU" sz="1200" b="1" i="1" dirty="0">
                <a:solidFill>
                  <a:srgbClr val="7030A0"/>
                </a:solidFill>
              </a:rPr>
              <a:t>том, что Заказчик (Получатель) имеет право потребовать замены всего поставленного Товара или проведения проверки каждой поставляемой единицы Товара за счет Поставщика только в том случае, если по результатам выборочной проверки Товара определяется, что Товар не соответствует требованиям Контракта.</a:t>
            </a:r>
          </a:p>
          <a:p>
            <a:endParaRPr lang="ru-RU" sz="1200" b="1" i="1" dirty="0">
              <a:solidFill>
                <a:srgbClr val="7030A0"/>
              </a:solidFill>
            </a:endParaRPr>
          </a:p>
          <a:p>
            <a:endParaRPr lang="ru-RU" sz="1200" dirty="0">
              <a:solidFill>
                <a:prstClr val="black"/>
              </a:solidFill>
            </a:endParaRPr>
          </a:p>
        </p:txBody>
      </p:sp>
    </p:spTree>
    <p:extLst>
      <p:ext uri="{BB962C8B-B14F-4D97-AF65-F5344CB8AC3E}">
        <p14:creationId xmlns:p14="http://schemas.microsoft.com/office/powerpoint/2010/main" val="28264782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152400"/>
            <a:ext cx="8610600" cy="5757987"/>
          </a:xfrm>
          <a:prstGeom prst="rect">
            <a:avLst/>
          </a:prstGeom>
        </p:spPr>
        <p:txBody>
          <a:bodyPr vert="horz" wrap="square" lIns="0" tIns="33020" rIns="0" bIns="0" rtlCol="0">
            <a:spAutoFit/>
          </a:bodyPr>
          <a:lstStyle/>
          <a:p>
            <a:r>
              <a:rPr lang="ru-RU" sz="1200" b="1" u="sng" dirty="0" smtClean="0">
                <a:solidFill>
                  <a:prstClr val="black"/>
                </a:solidFill>
              </a:rPr>
              <a:t>Про сноску 17 – встречается по тексту и связана с понятием «Получатели».</a:t>
            </a:r>
          </a:p>
          <a:p>
            <a:r>
              <a:rPr lang="ru-RU" sz="1200" b="1" dirty="0">
                <a:solidFill>
                  <a:prstClr val="black"/>
                </a:solidFill>
              </a:rPr>
              <a:t>Включается в Контракт в случае, если поставка осуществляется в пользу третьих лиц при централизованной закупке или по нескольким адресам доставки</a:t>
            </a:r>
            <a:r>
              <a:rPr lang="ru-RU" sz="1200" b="1" dirty="0" smtClean="0">
                <a:solidFill>
                  <a:prstClr val="black"/>
                </a:solidFill>
              </a:rPr>
              <a:t>.</a:t>
            </a:r>
          </a:p>
          <a:p>
            <a:endParaRPr lang="ru-RU" sz="1200" b="1" dirty="0">
              <a:solidFill>
                <a:prstClr val="black"/>
              </a:solidFill>
            </a:endParaRPr>
          </a:p>
          <a:p>
            <a:r>
              <a:rPr lang="ru-RU" sz="1200" b="1" i="1" dirty="0">
                <a:solidFill>
                  <a:srgbClr val="7030A0"/>
                </a:solidFill>
              </a:rPr>
              <a:t>Разъяснения Минздрава: Согласно сноске «17» соответствующая позиция, к которой применяется сноска, включается в Контракт в случае, если поставка осуществляется в пользу третьих лиц при централизованной закупке или по нескольким адресам доставки.</a:t>
            </a:r>
          </a:p>
          <a:p>
            <a:r>
              <a:rPr lang="ru-RU" sz="1200" b="1" i="1" dirty="0">
                <a:solidFill>
                  <a:srgbClr val="7030A0"/>
                </a:solidFill>
              </a:rPr>
              <a:t>При этом необходимо учитывать, в каком разделе/пункте/приложении содержатся соответствующие сноски, а также в каком пункте/разделе Типового контракта идет указание на конкретное приложение к нему, и рассматривать все эти позиции в совокупности, поскольку от этого зависит правильное применение Типового контракта</a:t>
            </a:r>
            <a:r>
              <a:rPr lang="ru-RU" sz="1200" b="1" i="1" dirty="0" smtClean="0">
                <a:solidFill>
                  <a:srgbClr val="7030A0"/>
                </a:solidFill>
              </a:rPr>
              <a:t>.</a:t>
            </a:r>
          </a:p>
          <a:p>
            <a:endParaRPr lang="ru-RU" sz="1200" b="1" i="1" dirty="0">
              <a:solidFill>
                <a:srgbClr val="7030A0"/>
              </a:solidFill>
            </a:endParaRPr>
          </a:p>
          <a:p>
            <a:r>
              <a:rPr lang="ru-RU" sz="1200" b="1" u="sng" dirty="0">
                <a:solidFill>
                  <a:prstClr val="black"/>
                </a:solidFill>
              </a:rPr>
              <a:t>Про сноску 20 </a:t>
            </a:r>
            <a:r>
              <a:rPr lang="ru-RU" sz="1200" b="1" u="sng" dirty="0" smtClean="0">
                <a:solidFill>
                  <a:prstClr val="black"/>
                </a:solidFill>
              </a:rPr>
              <a:t> - Пункт/раздел </a:t>
            </a:r>
            <a:r>
              <a:rPr lang="ru-RU" sz="1200" b="1" u="sng" dirty="0">
                <a:solidFill>
                  <a:prstClr val="black"/>
                </a:solidFill>
              </a:rPr>
              <a:t>Контракта, приложение к Контракту могут содержать иные положения, вытекающие из характера обязательств по Контракту, не противоречащие законодательству Российской Федерации, иным положениям Контракта, и с учетом специфики закупки</a:t>
            </a:r>
            <a:r>
              <a:rPr lang="ru-RU" sz="1200" b="1" u="sng" dirty="0" smtClean="0">
                <a:solidFill>
                  <a:prstClr val="black"/>
                </a:solidFill>
              </a:rPr>
              <a:t>.</a:t>
            </a:r>
          </a:p>
          <a:p>
            <a:endParaRPr lang="ru-RU" sz="1200" b="1" u="sng" dirty="0">
              <a:solidFill>
                <a:prstClr val="black"/>
              </a:solidFill>
            </a:endParaRPr>
          </a:p>
          <a:p>
            <a:r>
              <a:rPr lang="ru-RU" sz="1200" b="1" i="1" dirty="0">
                <a:solidFill>
                  <a:srgbClr val="7030A0"/>
                </a:solidFill>
              </a:rPr>
              <a:t>Разъяснения Минздрава: Согласно сноске «20» пункт/раздел Контракта, приложение к Контракту могут содержать иные положения, вытекающие из характера обязательств </a:t>
            </a:r>
          </a:p>
          <a:p>
            <a:r>
              <a:rPr lang="ru-RU" sz="1200" b="1" i="1" dirty="0">
                <a:solidFill>
                  <a:srgbClr val="7030A0"/>
                </a:solidFill>
              </a:rPr>
              <a:t>по Контракту, не противоречащие законодательству Российской Федерации, иным положениям Контракта, и с учетом специфики закупки.</a:t>
            </a:r>
          </a:p>
          <a:p>
            <a:r>
              <a:rPr lang="ru-RU" sz="1200" b="1" i="1" dirty="0">
                <a:solidFill>
                  <a:srgbClr val="7030A0"/>
                </a:solidFill>
              </a:rPr>
              <a:t>Сноска «20» имеет отношение не только к форме приложения, </a:t>
            </a:r>
            <a:r>
              <a:rPr lang="ru-RU" sz="1200" b="1" i="1" dirty="0" smtClean="0">
                <a:solidFill>
                  <a:srgbClr val="7030A0"/>
                </a:solidFill>
              </a:rPr>
              <a:t>но </a:t>
            </a:r>
            <a:r>
              <a:rPr lang="ru-RU" sz="1200" b="1" i="1" dirty="0">
                <a:solidFill>
                  <a:srgbClr val="7030A0"/>
                </a:solidFill>
              </a:rPr>
              <a:t>и к содержанию, а также к необходимости включения самого приложения. </a:t>
            </a:r>
          </a:p>
          <a:p>
            <a:r>
              <a:rPr lang="ru-RU" sz="1200" b="1" i="1" dirty="0">
                <a:solidFill>
                  <a:srgbClr val="7030A0"/>
                </a:solidFill>
              </a:rPr>
              <a:t>Так, например, если Контрактом предусмотрена одномоментная поставка, </a:t>
            </a:r>
          </a:p>
          <a:p>
            <a:r>
              <a:rPr lang="ru-RU" sz="1200" b="1" i="1" dirty="0">
                <a:solidFill>
                  <a:srgbClr val="7030A0"/>
                </a:solidFill>
              </a:rPr>
              <a:t>то необходимость в календарном плане отсутствует, так как он предназначен для этапной поставки. </a:t>
            </a:r>
          </a:p>
          <a:p>
            <a:endParaRPr lang="ru-RU" sz="1200" b="1" i="1" dirty="0" smtClean="0">
              <a:solidFill>
                <a:srgbClr val="7030A0"/>
              </a:solidFill>
            </a:endParaRPr>
          </a:p>
          <a:p>
            <a:r>
              <a:rPr lang="ru-RU" sz="1200" b="1" u="sng" dirty="0" smtClean="0">
                <a:solidFill>
                  <a:prstClr val="black"/>
                </a:solidFill>
              </a:rPr>
              <a:t>Про заполнение Календарного плана</a:t>
            </a:r>
            <a:endParaRPr lang="ru-RU" sz="1200" b="1" u="sng" dirty="0">
              <a:solidFill>
                <a:prstClr val="black"/>
              </a:solidFill>
            </a:endParaRPr>
          </a:p>
          <a:p>
            <a:r>
              <a:rPr lang="ru-RU" sz="1200" b="1" i="1" dirty="0" smtClean="0">
                <a:solidFill>
                  <a:srgbClr val="7030A0"/>
                </a:solidFill>
              </a:rPr>
              <a:t>Что </a:t>
            </a:r>
            <a:r>
              <a:rPr lang="ru-RU" sz="1200" b="1" i="1" dirty="0">
                <a:solidFill>
                  <a:srgbClr val="7030A0"/>
                </a:solidFill>
              </a:rPr>
              <a:t>касается заполнения Календарного плана (приложение № 4), то в столбце «срок поставки товара» можно указывать не конкретную календарную дату, </a:t>
            </a:r>
            <a:r>
              <a:rPr lang="ru-RU" sz="1200" b="1" i="1" dirty="0" smtClean="0">
                <a:solidFill>
                  <a:srgbClr val="7030A0"/>
                </a:solidFill>
              </a:rPr>
              <a:t>а</a:t>
            </a:r>
            <a:r>
              <a:rPr lang="ru-RU" sz="1200" b="1" i="1" dirty="0">
                <a:solidFill>
                  <a:srgbClr val="7030A0"/>
                </a:solidFill>
              </a:rPr>
              <a:t>, например, в течение какого срока со дня получения заявки Заказчика Поставщик обязуется поставить Товар («в течение ____ дней со дня получения заявки Заказчика» либо иные условия).</a:t>
            </a:r>
          </a:p>
          <a:p>
            <a:endParaRPr lang="ru-RU" sz="1200" b="1" i="1" dirty="0">
              <a:solidFill>
                <a:srgbClr val="7030A0"/>
              </a:solidFill>
            </a:endParaRPr>
          </a:p>
          <a:p>
            <a:endParaRPr lang="ru-RU" sz="1200" b="1" dirty="0">
              <a:solidFill>
                <a:prstClr val="black"/>
              </a:solidFill>
            </a:endParaRPr>
          </a:p>
        </p:txBody>
      </p:sp>
    </p:spTree>
    <p:extLst>
      <p:ext uri="{BB962C8B-B14F-4D97-AF65-F5344CB8AC3E}">
        <p14:creationId xmlns:p14="http://schemas.microsoft.com/office/powerpoint/2010/main" val="359386216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3" name="object 3"/>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4" name="object 4"/>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582420">
              <a:lnSpc>
                <a:spcPct val="100000"/>
              </a:lnSpc>
            </a:pPr>
            <a:r>
              <a:rPr sz="2400" dirty="0">
                <a:latin typeface="Calibri"/>
                <a:cs typeface="Calibri"/>
              </a:rPr>
              <a:t>Новые </a:t>
            </a:r>
            <a:r>
              <a:rPr sz="2400" spc="-5" dirty="0">
                <a:latin typeface="Calibri"/>
                <a:cs typeface="Calibri"/>
              </a:rPr>
              <a:t>правила </a:t>
            </a:r>
            <a:r>
              <a:rPr sz="2400" dirty="0">
                <a:latin typeface="Calibri"/>
                <a:cs typeface="Calibri"/>
              </a:rPr>
              <a:t>формирования</a:t>
            </a:r>
            <a:r>
              <a:rPr sz="2400" spc="-50" dirty="0">
                <a:latin typeface="Calibri"/>
                <a:cs typeface="Calibri"/>
              </a:rPr>
              <a:t> </a:t>
            </a:r>
            <a:r>
              <a:rPr sz="2400" spc="-10" dirty="0">
                <a:latin typeface="Calibri"/>
                <a:cs typeface="Calibri"/>
              </a:rPr>
              <a:t>лотов</a:t>
            </a:r>
            <a:endParaRPr sz="2400">
              <a:latin typeface="Calibri"/>
              <a:cs typeface="Calibri"/>
            </a:endParaRPr>
          </a:p>
          <a:p>
            <a:pPr marL="1651000">
              <a:lnSpc>
                <a:spcPct val="100000"/>
              </a:lnSpc>
            </a:pPr>
            <a:r>
              <a:rPr sz="2400" dirty="0">
                <a:latin typeface="Calibri"/>
                <a:cs typeface="Calibri"/>
              </a:rPr>
              <a:t>на закупку </a:t>
            </a:r>
            <a:r>
              <a:rPr sz="2400" spc="-5" dirty="0">
                <a:latin typeface="Calibri"/>
                <a:cs typeface="Calibri"/>
              </a:rPr>
              <a:t>лекарственных</a:t>
            </a:r>
            <a:r>
              <a:rPr sz="2400" spc="-55" dirty="0">
                <a:latin typeface="Calibri"/>
                <a:cs typeface="Calibri"/>
              </a:rPr>
              <a:t> </a:t>
            </a:r>
            <a:r>
              <a:rPr sz="2400" spc="-10" dirty="0">
                <a:latin typeface="Calibri"/>
                <a:cs typeface="Calibri"/>
              </a:rPr>
              <a:t>средств</a:t>
            </a:r>
            <a:endParaRPr sz="2400">
              <a:latin typeface="Calibri"/>
              <a:cs typeface="Calibri"/>
            </a:endParaRPr>
          </a:p>
        </p:txBody>
      </p:sp>
      <p:sp>
        <p:nvSpPr>
          <p:cNvPr id="6" name="object 6"/>
          <p:cNvSpPr txBox="1"/>
          <p:nvPr/>
        </p:nvSpPr>
        <p:spPr>
          <a:xfrm>
            <a:off x="535940" y="2582798"/>
            <a:ext cx="8073390" cy="926465"/>
          </a:xfrm>
          <a:prstGeom prst="rect">
            <a:avLst/>
          </a:prstGeom>
        </p:spPr>
        <p:txBody>
          <a:bodyPr vert="horz" wrap="square" lIns="0" tIns="0" rIns="0" bIns="0" rtlCol="0">
            <a:spAutoFit/>
          </a:bodyPr>
          <a:lstStyle/>
          <a:p>
            <a:pPr marL="285750" marR="5080" indent="-273685" algn="just">
              <a:lnSpc>
                <a:spcPct val="100000"/>
              </a:lnSpc>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b="1" spc="-10" dirty="0">
                <a:latin typeface="Times New Roman"/>
                <a:cs typeface="Times New Roman"/>
              </a:rPr>
              <a:t>Постановление </a:t>
            </a:r>
            <a:r>
              <a:rPr sz="2000" b="1" spc="-5" dirty="0">
                <a:latin typeface="Times New Roman"/>
                <a:cs typeface="Times New Roman"/>
              </a:rPr>
              <a:t>Правительства </a:t>
            </a:r>
            <a:r>
              <a:rPr sz="2000" b="1" spc="-20" dirty="0">
                <a:latin typeface="Times New Roman"/>
                <a:cs typeface="Times New Roman"/>
              </a:rPr>
              <a:t>РФ </a:t>
            </a:r>
            <a:r>
              <a:rPr sz="2000" b="1" spc="-10" dirty="0">
                <a:latin typeface="Times New Roman"/>
                <a:cs typeface="Times New Roman"/>
              </a:rPr>
              <a:t>от </a:t>
            </a:r>
            <a:r>
              <a:rPr sz="2000" b="1" spc="-5" dirty="0">
                <a:latin typeface="Times New Roman"/>
                <a:cs typeface="Times New Roman"/>
              </a:rPr>
              <a:t>17.10.2013 </a:t>
            </a:r>
            <a:r>
              <a:rPr sz="2000" b="1" spc="-30" dirty="0">
                <a:latin typeface="Times New Roman"/>
                <a:cs typeface="Times New Roman"/>
              </a:rPr>
              <a:t>года </a:t>
            </a:r>
            <a:r>
              <a:rPr sz="2000" b="1" dirty="0">
                <a:latin typeface="Times New Roman"/>
                <a:cs typeface="Times New Roman"/>
              </a:rPr>
              <a:t>№ 929 </a:t>
            </a:r>
            <a:r>
              <a:rPr sz="2000" spc="-5" dirty="0">
                <a:latin typeface="Times New Roman"/>
                <a:cs typeface="Times New Roman"/>
              </a:rPr>
              <a:t>«Об  </a:t>
            </a:r>
            <a:r>
              <a:rPr sz="2000" dirty="0">
                <a:latin typeface="Times New Roman"/>
                <a:cs typeface="Times New Roman"/>
              </a:rPr>
              <a:t>установлении </a:t>
            </a:r>
            <a:r>
              <a:rPr sz="2000" spc="-10" dirty="0">
                <a:latin typeface="Times New Roman"/>
                <a:cs typeface="Times New Roman"/>
              </a:rPr>
              <a:t>предельного </a:t>
            </a:r>
            <a:r>
              <a:rPr sz="2000" spc="-15" dirty="0">
                <a:latin typeface="Times New Roman"/>
                <a:cs typeface="Times New Roman"/>
              </a:rPr>
              <a:t>значения </a:t>
            </a:r>
            <a:r>
              <a:rPr sz="2000" spc="-10" dirty="0">
                <a:latin typeface="Times New Roman"/>
                <a:cs typeface="Times New Roman"/>
              </a:rPr>
              <a:t>начальной( </a:t>
            </a:r>
            <a:r>
              <a:rPr sz="2000" spc="-5" dirty="0">
                <a:latin typeface="Times New Roman"/>
                <a:cs typeface="Times New Roman"/>
              </a:rPr>
              <a:t>максимальной) </a:t>
            </a:r>
            <a:r>
              <a:rPr sz="2000" dirty="0">
                <a:latin typeface="Times New Roman"/>
                <a:cs typeface="Times New Roman"/>
              </a:rPr>
              <a:t>цены  </a:t>
            </a:r>
            <a:r>
              <a:rPr sz="2000" spc="-10" dirty="0">
                <a:latin typeface="Times New Roman"/>
                <a:cs typeface="Times New Roman"/>
              </a:rPr>
              <a:t>контракта  </a:t>
            </a:r>
            <a:r>
              <a:rPr sz="2000" spc="-5" dirty="0">
                <a:latin typeface="Times New Roman"/>
                <a:cs typeface="Times New Roman"/>
              </a:rPr>
              <a:t>(цены  </a:t>
            </a:r>
            <a:r>
              <a:rPr sz="2000" dirty="0">
                <a:latin typeface="Times New Roman"/>
                <a:cs typeface="Times New Roman"/>
              </a:rPr>
              <a:t>лота) ,  </a:t>
            </a:r>
            <a:r>
              <a:rPr sz="2000" spc="-5" dirty="0">
                <a:latin typeface="Times New Roman"/>
                <a:cs typeface="Times New Roman"/>
              </a:rPr>
              <a:t>при     </a:t>
            </a:r>
            <a:r>
              <a:rPr sz="2000" spc="490" dirty="0">
                <a:latin typeface="Times New Roman"/>
                <a:cs typeface="Times New Roman"/>
              </a:rPr>
              <a:t> </a:t>
            </a:r>
            <a:r>
              <a:rPr sz="2000" dirty="0">
                <a:latin typeface="Times New Roman"/>
                <a:cs typeface="Times New Roman"/>
              </a:rPr>
              <a:t>превышении </a:t>
            </a:r>
            <a:r>
              <a:rPr sz="2000" spc="-25" dirty="0">
                <a:latin typeface="Times New Roman"/>
                <a:cs typeface="Times New Roman"/>
              </a:rPr>
              <a:t>которого  </a:t>
            </a:r>
            <a:r>
              <a:rPr sz="2000" spc="-5" dirty="0">
                <a:latin typeface="Times New Roman"/>
                <a:cs typeface="Times New Roman"/>
              </a:rPr>
              <a:t>не  могут</a:t>
            </a:r>
            <a:r>
              <a:rPr sz="2000" spc="295" dirty="0">
                <a:latin typeface="Times New Roman"/>
                <a:cs typeface="Times New Roman"/>
              </a:rPr>
              <a:t> </a:t>
            </a:r>
            <a:r>
              <a:rPr sz="2000" spc="-5" dirty="0">
                <a:latin typeface="Times New Roman"/>
                <a:cs typeface="Times New Roman"/>
              </a:rPr>
              <a:t>быть</a:t>
            </a:r>
            <a:endParaRPr sz="2000">
              <a:latin typeface="Times New Roman"/>
              <a:cs typeface="Times New Roman"/>
            </a:endParaRPr>
          </a:p>
        </p:txBody>
      </p:sp>
      <p:sp>
        <p:nvSpPr>
          <p:cNvPr id="7" name="object 7"/>
          <p:cNvSpPr txBox="1"/>
          <p:nvPr/>
        </p:nvSpPr>
        <p:spPr>
          <a:xfrm>
            <a:off x="809040" y="3497453"/>
            <a:ext cx="1360805" cy="621665"/>
          </a:xfrm>
          <a:prstGeom prst="rect">
            <a:avLst/>
          </a:prstGeom>
        </p:spPr>
        <p:txBody>
          <a:bodyPr vert="horz" wrap="square" lIns="0" tIns="0" rIns="0" bIns="0" rtlCol="0">
            <a:spAutoFit/>
          </a:bodyPr>
          <a:lstStyle/>
          <a:p>
            <a:pPr marL="12700" marR="5080">
              <a:lnSpc>
                <a:spcPct val="100000"/>
              </a:lnSpc>
            </a:pPr>
            <a:r>
              <a:rPr sz="2000" spc="-15" dirty="0">
                <a:latin typeface="Times New Roman"/>
                <a:cs typeface="Times New Roman"/>
              </a:rPr>
              <a:t>предметом  </a:t>
            </a:r>
            <a:r>
              <a:rPr sz="2000" dirty="0">
                <a:latin typeface="Times New Roman"/>
                <a:cs typeface="Times New Roman"/>
              </a:rPr>
              <a:t>различ</a:t>
            </a:r>
            <a:r>
              <a:rPr sz="2000" spc="-10" dirty="0">
                <a:latin typeface="Times New Roman"/>
                <a:cs typeface="Times New Roman"/>
              </a:rPr>
              <a:t>н</a:t>
            </a:r>
            <a:r>
              <a:rPr sz="2000" dirty="0">
                <a:latin typeface="Times New Roman"/>
                <a:cs typeface="Times New Roman"/>
              </a:rPr>
              <a:t>ыми</a:t>
            </a:r>
            <a:endParaRPr sz="2000">
              <a:latin typeface="Times New Roman"/>
              <a:cs typeface="Times New Roman"/>
            </a:endParaRPr>
          </a:p>
        </p:txBody>
      </p:sp>
      <p:sp>
        <p:nvSpPr>
          <p:cNvPr id="8" name="object 8"/>
          <p:cNvSpPr txBox="1"/>
          <p:nvPr/>
        </p:nvSpPr>
        <p:spPr>
          <a:xfrm>
            <a:off x="2188210" y="3497453"/>
            <a:ext cx="6420485" cy="621665"/>
          </a:xfrm>
          <a:prstGeom prst="rect">
            <a:avLst/>
          </a:prstGeom>
        </p:spPr>
        <p:txBody>
          <a:bodyPr vert="horz" wrap="square" lIns="0" tIns="0" rIns="0" bIns="0" rtlCol="0">
            <a:spAutoFit/>
          </a:bodyPr>
          <a:lstStyle/>
          <a:p>
            <a:pPr marL="189230" marR="5080" indent="-177165">
              <a:lnSpc>
                <a:spcPct val="100000"/>
              </a:lnSpc>
              <a:tabLst>
                <a:tab pos="963930" algn="l"/>
                <a:tab pos="1004569" algn="l"/>
                <a:tab pos="1624965" algn="l"/>
                <a:tab pos="2245360" algn="l"/>
                <a:tab pos="2550160" algn="l"/>
                <a:tab pos="3322954" algn="l"/>
                <a:tab pos="3672204" algn="l"/>
                <a:tab pos="4509135" algn="l"/>
                <a:tab pos="5147945" algn="l"/>
                <a:tab pos="6292215" algn="l"/>
              </a:tabLst>
            </a:pPr>
            <a:r>
              <a:rPr sz="2000" spc="-70" dirty="0">
                <a:latin typeface="Times New Roman"/>
                <a:cs typeface="Times New Roman"/>
              </a:rPr>
              <a:t>о</a:t>
            </a:r>
            <a:r>
              <a:rPr sz="2000" dirty="0">
                <a:latin typeface="Times New Roman"/>
                <a:cs typeface="Times New Roman"/>
              </a:rPr>
              <a:t>дно</a:t>
            </a:r>
            <a:r>
              <a:rPr sz="2000" spc="-55" dirty="0">
                <a:latin typeface="Times New Roman"/>
                <a:cs typeface="Times New Roman"/>
              </a:rPr>
              <a:t>г</a:t>
            </a:r>
            <a:r>
              <a:rPr sz="2000" dirty="0">
                <a:latin typeface="Times New Roman"/>
                <a:cs typeface="Times New Roman"/>
              </a:rPr>
              <a:t>о	</a:t>
            </a:r>
            <a:r>
              <a:rPr sz="2000" spc="-114" dirty="0">
                <a:latin typeface="Times New Roman"/>
                <a:cs typeface="Times New Roman"/>
              </a:rPr>
              <a:t>к</a:t>
            </a:r>
            <a:r>
              <a:rPr sz="2000" dirty="0">
                <a:latin typeface="Times New Roman"/>
                <a:cs typeface="Times New Roman"/>
              </a:rPr>
              <a:t>он</a:t>
            </a:r>
            <a:r>
              <a:rPr sz="2000" spc="20" dirty="0">
                <a:latin typeface="Times New Roman"/>
                <a:cs typeface="Times New Roman"/>
              </a:rPr>
              <a:t>т</a:t>
            </a:r>
            <a:r>
              <a:rPr sz="2000" dirty="0">
                <a:latin typeface="Times New Roman"/>
                <a:cs typeface="Times New Roman"/>
              </a:rPr>
              <a:t>р</a:t>
            </a:r>
            <a:r>
              <a:rPr sz="2000" spc="-10" dirty="0">
                <a:latin typeface="Times New Roman"/>
                <a:cs typeface="Times New Roman"/>
              </a:rPr>
              <a:t>а</a:t>
            </a:r>
            <a:r>
              <a:rPr sz="2000" spc="-30" dirty="0">
                <a:latin typeface="Times New Roman"/>
                <a:cs typeface="Times New Roman"/>
              </a:rPr>
              <a:t>к</a:t>
            </a:r>
            <a:r>
              <a:rPr sz="2000" spc="20" dirty="0">
                <a:latin typeface="Times New Roman"/>
                <a:cs typeface="Times New Roman"/>
              </a:rPr>
              <a:t>т</a:t>
            </a:r>
            <a:r>
              <a:rPr sz="2000" dirty="0">
                <a:latin typeface="Times New Roman"/>
                <a:cs typeface="Times New Roman"/>
              </a:rPr>
              <a:t>а	</a:t>
            </a:r>
            <a:r>
              <a:rPr sz="2000" spc="-455" dirty="0">
                <a:latin typeface="Times New Roman"/>
                <a:cs typeface="Times New Roman"/>
              </a:rPr>
              <a:t> </a:t>
            </a:r>
            <a:r>
              <a:rPr sz="2000" dirty="0">
                <a:latin typeface="Times New Roman"/>
                <a:cs typeface="Times New Roman"/>
              </a:rPr>
              <a:t>(	</a:t>
            </a:r>
            <a:r>
              <a:rPr sz="2000" spc="-20" dirty="0">
                <a:latin typeface="Times New Roman"/>
                <a:cs typeface="Times New Roman"/>
              </a:rPr>
              <a:t>ло</a:t>
            </a:r>
            <a:r>
              <a:rPr sz="2000" spc="20" dirty="0">
                <a:latin typeface="Times New Roman"/>
                <a:cs typeface="Times New Roman"/>
              </a:rPr>
              <a:t>т</a:t>
            </a:r>
            <a:r>
              <a:rPr sz="2000" spc="-15" dirty="0">
                <a:latin typeface="Times New Roman"/>
                <a:cs typeface="Times New Roman"/>
              </a:rPr>
              <a:t>а</a:t>
            </a:r>
            <a:r>
              <a:rPr sz="2000" dirty="0">
                <a:latin typeface="Times New Roman"/>
                <a:cs typeface="Times New Roman"/>
              </a:rPr>
              <a:t>)	ле</a:t>
            </a:r>
            <a:r>
              <a:rPr sz="2000" spc="-45" dirty="0">
                <a:latin typeface="Times New Roman"/>
                <a:cs typeface="Times New Roman"/>
              </a:rPr>
              <a:t>к</a:t>
            </a:r>
            <a:r>
              <a:rPr sz="2000" dirty="0">
                <a:latin typeface="Times New Roman"/>
                <a:cs typeface="Times New Roman"/>
              </a:rPr>
              <a:t>арст</a:t>
            </a:r>
            <a:r>
              <a:rPr sz="2000" spc="-10" dirty="0">
                <a:latin typeface="Times New Roman"/>
                <a:cs typeface="Times New Roman"/>
              </a:rPr>
              <a:t>в</a:t>
            </a:r>
            <a:r>
              <a:rPr sz="2000" dirty="0">
                <a:latin typeface="Times New Roman"/>
                <a:cs typeface="Times New Roman"/>
              </a:rPr>
              <a:t>енные	ср</a:t>
            </a:r>
            <a:r>
              <a:rPr sz="2000" spc="-25" dirty="0">
                <a:latin typeface="Times New Roman"/>
                <a:cs typeface="Times New Roman"/>
              </a:rPr>
              <a:t>е</a:t>
            </a:r>
            <a:r>
              <a:rPr sz="2000" dirty="0">
                <a:latin typeface="Times New Roman"/>
                <a:cs typeface="Times New Roman"/>
              </a:rPr>
              <a:t>дст</a:t>
            </a:r>
            <a:r>
              <a:rPr sz="2000" spc="-25" dirty="0">
                <a:latin typeface="Times New Roman"/>
                <a:cs typeface="Times New Roman"/>
              </a:rPr>
              <a:t>в</a:t>
            </a:r>
            <a:r>
              <a:rPr sz="2000" dirty="0">
                <a:latin typeface="Times New Roman"/>
                <a:cs typeface="Times New Roman"/>
              </a:rPr>
              <a:t>а	</a:t>
            </a:r>
            <a:r>
              <a:rPr sz="2000" spc="-484" dirty="0">
                <a:latin typeface="Times New Roman"/>
                <a:cs typeface="Times New Roman"/>
              </a:rPr>
              <a:t> </a:t>
            </a:r>
            <a:r>
              <a:rPr sz="2000" dirty="0">
                <a:latin typeface="Times New Roman"/>
                <a:cs typeface="Times New Roman"/>
              </a:rPr>
              <a:t>с  МНН		</a:t>
            </a:r>
            <a:r>
              <a:rPr sz="2000" spc="-5" dirty="0">
                <a:latin typeface="Times New Roman"/>
                <a:cs typeface="Times New Roman"/>
              </a:rPr>
              <a:t>ил</a:t>
            </a:r>
            <a:r>
              <a:rPr sz="2000" dirty="0">
                <a:latin typeface="Times New Roman"/>
                <a:cs typeface="Times New Roman"/>
              </a:rPr>
              <a:t>и	при	</a:t>
            </a:r>
            <a:r>
              <a:rPr sz="2000" spc="-20" dirty="0">
                <a:latin typeface="Times New Roman"/>
                <a:cs typeface="Times New Roman"/>
              </a:rPr>
              <a:t>о</a:t>
            </a:r>
            <a:r>
              <a:rPr sz="2000" spc="20" dirty="0">
                <a:latin typeface="Times New Roman"/>
                <a:cs typeface="Times New Roman"/>
              </a:rPr>
              <a:t>т</a:t>
            </a:r>
            <a:r>
              <a:rPr sz="2000" spc="-30" dirty="0">
                <a:latin typeface="Times New Roman"/>
                <a:cs typeface="Times New Roman"/>
              </a:rPr>
              <a:t>с</a:t>
            </a:r>
            <a:r>
              <a:rPr sz="2000" dirty="0">
                <a:latin typeface="Times New Roman"/>
                <a:cs typeface="Times New Roman"/>
              </a:rPr>
              <a:t>у</a:t>
            </a:r>
            <a:r>
              <a:rPr sz="2000" spc="15" dirty="0">
                <a:latin typeface="Times New Roman"/>
                <a:cs typeface="Times New Roman"/>
              </a:rPr>
              <a:t>т</a:t>
            </a:r>
            <a:r>
              <a:rPr sz="2000" dirty="0">
                <a:latin typeface="Times New Roman"/>
                <a:cs typeface="Times New Roman"/>
              </a:rPr>
              <a:t>ствии	</a:t>
            </a:r>
            <a:r>
              <a:rPr sz="2000" spc="20" dirty="0">
                <a:latin typeface="Times New Roman"/>
                <a:cs typeface="Times New Roman"/>
              </a:rPr>
              <a:t>т</a:t>
            </a:r>
            <a:r>
              <a:rPr sz="2000" dirty="0">
                <a:latin typeface="Times New Roman"/>
                <a:cs typeface="Times New Roman"/>
              </a:rPr>
              <a:t>а</a:t>
            </a:r>
            <a:r>
              <a:rPr sz="2000" spc="5" dirty="0">
                <a:latin typeface="Times New Roman"/>
                <a:cs typeface="Times New Roman"/>
              </a:rPr>
              <a:t>к</a:t>
            </a:r>
            <a:r>
              <a:rPr sz="2000" dirty="0">
                <a:latin typeface="Times New Roman"/>
                <a:cs typeface="Times New Roman"/>
              </a:rPr>
              <a:t>их	</a:t>
            </a:r>
            <a:r>
              <a:rPr sz="2000" spc="5" dirty="0">
                <a:latin typeface="Times New Roman"/>
                <a:cs typeface="Times New Roman"/>
              </a:rPr>
              <a:t>н</a:t>
            </a:r>
            <a:r>
              <a:rPr sz="2000" dirty="0">
                <a:latin typeface="Times New Roman"/>
                <a:cs typeface="Times New Roman"/>
              </a:rPr>
              <a:t>аиме</a:t>
            </a:r>
            <a:r>
              <a:rPr sz="2000" spc="-10" dirty="0">
                <a:latin typeface="Times New Roman"/>
                <a:cs typeface="Times New Roman"/>
              </a:rPr>
              <a:t>н</a:t>
            </a:r>
            <a:r>
              <a:rPr sz="2000" dirty="0">
                <a:latin typeface="Times New Roman"/>
                <a:cs typeface="Times New Roman"/>
              </a:rPr>
              <a:t>о</a:t>
            </a:r>
            <a:r>
              <a:rPr sz="2000" spc="-20" dirty="0">
                <a:latin typeface="Times New Roman"/>
                <a:cs typeface="Times New Roman"/>
              </a:rPr>
              <a:t>в</a:t>
            </a:r>
            <a:r>
              <a:rPr sz="2000" dirty="0">
                <a:latin typeface="Times New Roman"/>
                <a:cs typeface="Times New Roman"/>
              </a:rPr>
              <a:t>ан</a:t>
            </a:r>
            <a:r>
              <a:rPr sz="2000" spc="-10" dirty="0">
                <a:latin typeface="Times New Roman"/>
                <a:cs typeface="Times New Roman"/>
              </a:rPr>
              <a:t>и</a:t>
            </a:r>
            <a:r>
              <a:rPr sz="2000" dirty="0">
                <a:latin typeface="Times New Roman"/>
                <a:cs typeface="Times New Roman"/>
              </a:rPr>
              <a:t>й	с</a:t>
            </a:r>
            <a:endParaRPr sz="2000">
              <a:latin typeface="Times New Roman"/>
              <a:cs typeface="Times New Roman"/>
            </a:endParaRPr>
          </a:p>
        </p:txBody>
      </p:sp>
      <p:sp>
        <p:nvSpPr>
          <p:cNvPr id="9" name="object 9"/>
          <p:cNvSpPr txBox="1"/>
          <p:nvPr/>
        </p:nvSpPr>
        <p:spPr>
          <a:xfrm>
            <a:off x="809040" y="4107053"/>
            <a:ext cx="5521960" cy="316865"/>
          </a:xfrm>
          <a:prstGeom prst="rect">
            <a:avLst/>
          </a:prstGeom>
        </p:spPr>
        <p:txBody>
          <a:bodyPr vert="horz" wrap="square" lIns="0" tIns="0" rIns="0" bIns="0" rtlCol="0">
            <a:spAutoFit/>
          </a:bodyPr>
          <a:lstStyle/>
          <a:p>
            <a:pPr marL="12700">
              <a:lnSpc>
                <a:spcPct val="100000"/>
              </a:lnSpc>
            </a:pPr>
            <a:r>
              <a:rPr sz="2000" spc="5" dirty="0">
                <a:latin typeface="Times New Roman"/>
                <a:cs typeface="Times New Roman"/>
              </a:rPr>
              <a:t>химическими, </a:t>
            </a:r>
            <a:r>
              <a:rPr sz="2000" spc="-5" dirty="0">
                <a:latin typeface="Times New Roman"/>
                <a:cs typeface="Times New Roman"/>
              </a:rPr>
              <a:t>группировочными</a:t>
            </a:r>
            <a:r>
              <a:rPr sz="2000" spc="-45" dirty="0">
                <a:latin typeface="Times New Roman"/>
                <a:cs typeface="Times New Roman"/>
              </a:rPr>
              <a:t> </a:t>
            </a:r>
            <a:r>
              <a:rPr sz="2000" spc="-5" dirty="0">
                <a:latin typeface="Times New Roman"/>
                <a:cs typeface="Times New Roman"/>
              </a:rPr>
              <a:t>наименованиями</a:t>
            </a:r>
            <a:endParaRPr sz="2000">
              <a:latin typeface="Times New Roman"/>
              <a:cs typeface="Times New Roman"/>
            </a:endParaRPr>
          </a:p>
        </p:txBody>
      </p:sp>
      <p:sp>
        <p:nvSpPr>
          <p:cNvPr id="10" name="object 10"/>
          <p:cNvSpPr txBox="1"/>
          <p:nvPr/>
        </p:nvSpPr>
        <p:spPr>
          <a:xfrm>
            <a:off x="6480809" y="6391859"/>
            <a:ext cx="83693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23.09.2016</a:t>
            </a:r>
            <a:endParaRPr sz="1400">
              <a:latin typeface="Calibri"/>
              <a:cs typeface="Calibri"/>
            </a:endParaRPr>
          </a:p>
        </p:txBody>
      </p:sp>
      <p:sp>
        <p:nvSpPr>
          <p:cNvPr id="11" name="object 11"/>
          <p:cNvSpPr txBox="1"/>
          <p:nvPr/>
        </p:nvSpPr>
        <p:spPr>
          <a:xfrm>
            <a:off x="691692" y="6391859"/>
            <a:ext cx="20574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40</a:t>
            </a:r>
            <a:endParaRPr sz="1400">
              <a:latin typeface="Calibri"/>
              <a:cs typeface="Calibri"/>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3" name="object 3"/>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4" name="object 4"/>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582420">
              <a:lnSpc>
                <a:spcPct val="100000"/>
              </a:lnSpc>
            </a:pPr>
            <a:r>
              <a:rPr sz="2400" dirty="0">
                <a:latin typeface="Calibri"/>
                <a:cs typeface="Calibri"/>
              </a:rPr>
              <a:t>Новые </a:t>
            </a:r>
            <a:r>
              <a:rPr sz="2400" spc="-5" dirty="0">
                <a:latin typeface="Calibri"/>
                <a:cs typeface="Calibri"/>
              </a:rPr>
              <a:t>правила </a:t>
            </a:r>
            <a:r>
              <a:rPr sz="2400" dirty="0">
                <a:latin typeface="Calibri"/>
                <a:cs typeface="Calibri"/>
              </a:rPr>
              <a:t>формирования</a:t>
            </a:r>
            <a:r>
              <a:rPr sz="2400" spc="-50" dirty="0">
                <a:latin typeface="Calibri"/>
                <a:cs typeface="Calibri"/>
              </a:rPr>
              <a:t> </a:t>
            </a:r>
            <a:r>
              <a:rPr sz="2400" spc="-10" dirty="0">
                <a:latin typeface="Calibri"/>
                <a:cs typeface="Calibri"/>
              </a:rPr>
              <a:t>лотов</a:t>
            </a:r>
            <a:endParaRPr sz="2400">
              <a:latin typeface="Calibri"/>
              <a:cs typeface="Calibri"/>
            </a:endParaRPr>
          </a:p>
          <a:p>
            <a:pPr marL="1651000">
              <a:lnSpc>
                <a:spcPct val="100000"/>
              </a:lnSpc>
            </a:pPr>
            <a:r>
              <a:rPr sz="2400" dirty="0">
                <a:latin typeface="Calibri"/>
                <a:cs typeface="Calibri"/>
              </a:rPr>
              <a:t>на закупку </a:t>
            </a:r>
            <a:r>
              <a:rPr sz="2400" spc="-5" dirty="0">
                <a:latin typeface="Calibri"/>
                <a:cs typeface="Calibri"/>
              </a:rPr>
              <a:t>лекарственных</a:t>
            </a:r>
            <a:r>
              <a:rPr sz="2400" spc="-55" dirty="0">
                <a:latin typeface="Calibri"/>
                <a:cs typeface="Calibri"/>
              </a:rPr>
              <a:t> </a:t>
            </a:r>
            <a:r>
              <a:rPr sz="2400" spc="-10" dirty="0">
                <a:latin typeface="Calibri"/>
                <a:cs typeface="Calibri"/>
              </a:rPr>
              <a:t>средств</a:t>
            </a:r>
            <a:endParaRPr sz="2400">
              <a:latin typeface="Calibri"/>
              <a:cs typeface="Calibri"/>
            </a:endParaRPr>
          </a:p>
        </p:txBody>
      </p:sp>
      <p:sp>
        <p:nvSpPr>
          <p:cNvPr id="6" name="object 6"/>
          <p:cNvSpPr txBox="1"/>
          <p:nvPr/>
        </p:nvSpPr>
        <p:spPr>
          <a:xfrm>
            <a:off x="535940" y="1687321"/>
            <a:ext cx="1991360" cy="394335"/>
          </a:xfrm>
          <a:prstGeom prst="rect">
            <a:avLst/>
          </a:prstGeom>
        </p:spPr>
        <p:txBody>
          <a:bodyPr vert="horz" wrap="square" lIns="0" tIns="0" rIns="0" bIns="0" rtlCol="0">
            <a:spAutoFit/>
          </a:bodyPr>
          <a:lstStyle/>
          <a:p>
            <a:pPr marL="12700">
              <a:lnSpc>
                <a:spcPct val="100000"/>
              </a:lnSpc>
              <a:tabLst>
                <a:tab pos="285115" algn="l"/>
              </a:tabLst>
            </a:pPr>
            <a:r>
              <a:rPr sz="1800" spc="10" dirty="0">
                <a:solidFill>
                  <a:srgbClr val="717BA2"/>
                </a:solidFill>
                <a:latin typeface="Wingdings 3"/>
                <a:cs typeface="Wingdings 3"/>
              </a:rPr>
              <a:t></a:t>
            </a:r>
            <a:r>
              <a:rPr sz="1800" spc="10" dirty="0">
                <a:solidFill>
                  <a:srgbClr val="717BA2"/>
                </a:solidFill>
                <a:latin typeface="Times New Roman"/>
                <a:cs typeface="Times New Roman"/>
              </a:rPr>
              <a:t>	</a:t>
            </a:r>
            <a:r>
              <a:rPr sz="2400" b="1" spc="-5" dirty="0">
                <a:solidFill>
                  <a:srgbClr val="FF0000"/>
                </a:solidFill>
                <a:latin typeface="Calibri"/>
                <a:cs typeface="Calibri"/>
              </a:rPr>
              <a:t>Правило</a:t>
            </a:r>
            <a:r>
              <a:rPr sz="2400" b="1" spc="-65" dirty="0">
                <a:solidFill>
                  <a:srgbClr val="FF0000"/>
                </a:solidFill>
                <a:latin typeface="Calibri"/>
                <a:cs typeface="Calibri"/>
              </a:rPr>
              <a:t> </a:t>
            </a:r>
            <a:r>
              <a:rPr sz="2400" b="1" spc="-5" dirty="0">
                <a:solidFill>
                  <a:srgbClr val="FF0000"/>
                </a:solidFill>
                <a:latin typeface="Calibri"/>
                <a:cs typeface="Calibri"/>
              </a:rPr>
              <a:t>№1</a:t>
            </a:r>
            <a:endParaRPr sz="2400">
              <a:latin typeface="Calibri"/>
              <a:cs typeface="Calibri"/>
            </a:endParaRPr>
          </a:p>
        </p:txBody>
      </p:sp>
      <p:sp>
        <p:nvSpPr>
          <p:cNvPr id="7" name="object 7"/>
          <p:cNvSpPr txBox="1"/>
          <p:nvPr/>
        </p:nvSpPr>
        <p:spPr>
          <a:xfrm>
            <a:off x="535940" y="2575178"/>
            <a:ext cx="1553210" cy="330835"/>
          </a:xfrm>
          <a:prstGeom prst="rect">
            <a:avLst/>
          </a:prstGeom>
        </p:spPr>
        <p:txBody>
          <a:bodyPr vert="horz" wrap="square" lIns="0" tIns="0" rIns="0" bIns="0" rtlCol="0">
            <a:spAutoFit/>
          </a:bodyPr>
          <a:lstStyle/>
          <a:p>
            <a:pPr marL="12700">
              <a:lnSpc>
                <a:spcPct val="100000"/>
              </a:lnSpc>
              <a:tabLst>
                <a:tab pos="285115" algn="l"/>
              </a:tabLst>
            </a:pPr>
            <a:r>
              <a:rPr sz="1500" spc="10" dirty="0">
                <a:solidFill>
                  <a:srgbClr val="717BA2"/>
                </a:solidFill>
                <a:latin typeface="Wingdings 3"/>
                <a:cs typeface="Wingdings 3"/>
              </a:rPr>
              <a:t></a:t>
            </a:r>
            <a:r>
              <a:rPr sz="1500" spc="10" dirty="0">
                <a:solidFill>
                  <a:srgbClr val="717BA2"/>
                </a:solidFill>
                <a:latin typeface="Times New Roman"/>
                <a:cs typeface="Times New Roman"/>
              </a:rPr>
              <a:t>	</a:t>
            </a:r>
            <a:r>
              <a:rPr sz="2000" spc="-10" dirty="0">
                <a:latin typeface="Calibri"/>
                <a:cs typeface="Calibri"/>
              </a:rPr>
              <a:t>Предметом</a:t>
            </a:r>
            <a:endParaRPr sz="2000">
              <a:latin typeface="Calibri"/>
              <a:cs typeface="Calibri"/>
            </a:endParaRPr>
          </a:p>
        </p:txBody>
      </p:sp>
      <p:sp>
        <p:nvSpPr>
          <p:cNvPr id="8" name="object 8"/>
          <p:cNvSpPr txBox="1"/>
          <p:nvPr/>
        </p:nvSpPr>
        <p:spPr>
          <a:xfrm>
            <a:off x="2299461" y="2575178"/>
            <a:ext cx="782955" cy="330835"/>
          </a:xfrm>
          <a:prstGeom prst="rect">
            <a:avLst/>
          </a:prstGeom>
        </p:spPr>
        <p:txBody>
          <a:bodyPr vert="horz" wrap="square" lIns="0" tIns="0" rIns="0" bIns="0" rtlCol="0">
            <a:spAutoFit/>
          </a:bodyPr>
          <a:lstStyle/>
          <a:p>
            <a:pPr marL="12700">
              <a:lnSpc>
                <a:spcPct val="100000"/>
              </a:lnSpc>
            </a:pPr>
            <a:r>
              <a:rPr sz="2000" spc="-65" dirty="0">
                <a:latin typeface="Calibri"/>
                <a:cs typeface="Calibri"/>
              </a:rPr>
              <a:t>о</a:t>
            </a:r>
            <a:r>
              <a:rPr sz="2000" dirty="0">
                <a:latin typeface="Calibri"/>
                <a:cs typeface="Calibri"/>
              </a:rPr>
              <a:t>д</a:t>
            </a:r>
            <a:r>
              <a:rPr sz="2000" spc="-10" dirty="0">
                <a:latin typeface="Calibri"/>
                <a:cs typeface="Calibri"/>
              </a:rPr>
              <a:t>н</a:t>
            </a:r>
            <a:r>
              <a:rPr sz="2000" dirty="0">
                <a:latin typeface="Calibri"/>
                <a:cs typeface="Calibri"/>
              </a:rPr>
              <a:t>о</a:t>
            </a:r>
            <a:r>
              <a:rPr sz="2000" spc="-25" dirty="0">
                <a:latin typeface="Calibri"/>
                <a:cs typeface="Calibri"/>
              </a:rPr>
              <a:t>г</a:t>
            </a:r>
            <a:r>
              <a:rPr sz="2000" dirty="0">
                <a:latin typeface="Calibri"/>
                <a:cs typeface="Calibri"/>
              </a:rPr>
              <a:t>о</a:t>
            </a:r>
            <a:endParaRPr sz="2000">
              <a:latin typeface="Calibri"/>
              <a:cs typeface="Calibri"/>
            </a:endParaRPr>
          </a:p>
        </p:txBody>
      </p:sp>
      <p:sp>
        <p:nvSpPr>
          <p:cNvPr id="9" name="object 9"/>
          <p:cNvSpPr txBox="1"/>
          <p:nvPr/>
        </p:nvSpPr>
        <p:spPr>
          <a:xfrm>
            <a:off x="3293490" y="2575178"/>
            <a:ext cx="1101090" cy="330835"/>
          </a:xfrm>
          <a:prstGeom prst="rect">
            <a:avLst/>
          </a:prstGeom>
        </p:spPr>
        <p:txBody>
          <a:bodyPr vert="horz" wrap="square" lIns="0" tIns="0" rIns="0" bIns="0" rtlCol="0">
            <a:spAutoFit/>
          </a:bodyPr>
          <a:lstStyle/>
          <a:p>
            <a:pPr marL="12700">
              <a:lnSpc>
                <a:spcPct val="100000"/>
              </a:lnSpc>
            </a:pPr>
            <a:r>
              <a:rPr sz="2000" spc="-30" dirty="0">
                <a:latin typeface="Calibri"/>
                <a:cs typeface="Calibri"/>
              </a:rPr>
              <a:t>к</a:t>
            </a:r>
            <a:r>
              <a:rPr sz="2000" dirty="0">
                <a:latin typeface="Calibri"/>
                <a:cs typeface="Calibri"/>
              </a:rPr>
              <a:t>он</a:t>
            </a:r>
            <a:r>
              <a:rPr sz="2000" spc="-15" dirty="0">
                <a:latin typeface="Calibri"/>
                <a:cs typeface="Calibri"/>
              </a:rPr>
              <a:t>т</a:t>
            </a:r>
            <a:r>
              <a:rPr sz="2000" dirty="0">
                <a:latin typeface="Calibri"/>
                <a:cs typeface="Calibri"/>
              </a:rPr>
              <a:t>ракта</a:t>
            </a:r>
            <a:endParaRPr sz="2000">
              <a:latin typeface="Calibri"/>
              <a:cs typeface="Calibri"/>
            </a:endParaRPr>
          </a:p>
        </p:txBody>
      </p:sp>
      <p:sp>
        <p:nvSpPr>
          <p:cNvPr id="10" name="object 10"/>
          <p:cNvSpPr txBox="1"/>
          <p:nvPr/>
        </p:nvSpPr>
        <p:spPr>
          <a:xfrm>
            <a:off x="4608957" y="2575178"/>
            <a:ext cx="1095375" cy="330835"/>
          </a:xfrm>
          <a:prstGeom prst="rect">
            <a:avLst/>
          </a:prstGeom>
        </p:spPr>
        <p:txBody>
          <a:bodyPr vert="horz" wrap="square" lIns="0" tIns="0" rIns="0" bIns="0" rtlCol="0">
            <a:spAutoFit/>
          </a:bodyPr>
          <a:lstStyle/>
          <a:p>
            <a:pPr marL="12700">
              <a:lnSpc>
                <a:spcPct val="100000"/>
              </a:lnSpc>
              <a:tabLst>
                <a:tab pos="327660" algn="l"/>
              </a:tabLst>
            </a:pPr>
            <a:r>
              <a:rPr sz="2000" dirty="0">
                <a:latin typeface="Calibri"/>
                <a:cs typeface="Calibri"/>
              </a:rPr>
              <a:t>(	</a:t>
            </a:r>
            <a:r>
              <a:rPr sz="2000" spc="-65" dirty="0">
                <a:latin typeface="Calibri"/>
                <a:cs typeface="Calibri"/>
              </a:rPr>
              <a:t>о</a:t>
            </a:r>
            <a:r>
              <a:rPr sz="2000" dirty="0">
                <a:latin typeface="Calibri"/>
                <a:cs typeface="Calibri"/>
              </a:rPr>
              <a:t>д</a:t>
            </a:r>
            <a:r>
              <a:rPr sz="2000" spc="-20" dirty="0">
                <a:latin typeface="Calibri"/>
                <a:cs typeface="Calibri"/>
              </a:rPr>
              <a:t>н</a:t>
            </a:r>
            <a:r>
              <a:rPr sz="2000" dirty="0">
                <a:latin typeface="Calibri"/>
                <a:cs typeface="Calibri"/>
              </a:rPr>
              <a:t>о</a:t>
            </a:r>
            <a:r>
              <a:rPr sz="2000" spc="-35" dirty="0">
                <a:latin typeface="Calibri"/>
                <a:cs typeface="Calibri"/>
              </a:rPr>
              <a:t>г</a:t>
            </a:r>
            <a:r>
              <a:rPr sz="2000" dirty="0">
                <a:latin typeface="Calibri"/>
                <a:cs typeface="Calibri"/>
              </a:rPr>
              <a:t>о</a:t>
            </a:r>
            <a:endParaRPr sz="2000">
              <a:latin typeface="Calibri"/>
              <a:cs typeface="Calibri"/>
            </a:endParaRPr>
          </a:p>
        </p:txBody>
      </p:sp>
      <p:sp>
        <p:nvSpPr>
          <p:cNvPr id="11" name="object 11"/>
          <p:cNvSpPr txBox="1"/>
          <p:nvPr/>
        </p:nvSpPr>
        <p:spPr>
          <a:xfrm>
            <a:off x="5918072" y="2575178"/>
            <a:ext cx="584835" cy="330835"/>
          </a:xfrm>
          <a:prstGeom prst="rect">
            <a:avLst/>
          </a:prstGeom>
        </p:spPr>
        <p:txBody>
          <a:bodyPr vert="horz" wrap="square" lIns="0" tIns="0" rIns="0" bIns="0" rtlCol="0">
            <a:spAutoFit/>
          </a:bodyPr>
          <a:lstStyle/>
          <a:p>
            <a:pPr marL="12700">
              <a:lnSpc>
                <a:spcPct val="100000"/>
              </a:lnSpc>
            </a:pPr>
            <a:r>
              <a:rPr sz="2000" spc="-15" dirty="0">
                <a:latin typeface="Calibri"/>
                <a:cs typeface="Calibri"/>
              </a:rPr>
              <a:t>л</a:t>
            </a:r>
            <a:r>
              <a:rPr sz="2000" spc="-10" dirty="0">
                <a:latin typeface="Calibri"/>
                <a:cs typeface="Calibri"/>
              </a:rPr>
              <a:t>о</a:t>
            </a:r>
            <a:r>
              <a:rPr sz="2000" dirty="0">
                <a:latin typeface="Calibri"/>
                <a:cs typeface="Calibri"/>
              </a:rPr>
              <a:t>та)</a:t>
            </a:r>
            <a:endParaRPr sz="2000">
              <a:latin typeface="Calibri"/>
              <a:cs typeface="Calibri"/>
            </a:endParaRPr>
          </a:p>
        </p:txBody>
      </p:sp>
      <p:sp>
        <p:nvSpPr>
          <p:cNvPr id="12" name="object 12"/>
          <p:cNvSpPr txBox="1"/>
          <p:nvPr/>
        </p:nvSpPr>
        <p:spPr>
          <a:xfrm>
            <a:off x="6715506" y="2575178"/>
            <a:ext cx="1893570" cy="330835"/>
          </a:xfrm>
          <a:prstGeom prst="rect">
            <a:avLst/>
          </a:prstGeom>
        </p:spPr>
        <p:txBody>
          <a:bodyPr vert="horz" wrap="square" lIns="0" tIns="0" rIns="0" bIns="0" rtlCol="0">
            <a:spAutoFit/>
          </a:bodyPr>
          <a:lstStyle/>
          <a:p>
            <a:pPr marL="12700">
              <a:lnSpc>
                <a:spcPct val="100000"/>
              </a:lnSpc>
              <a:tabLst>
                <a:tab pos="513715" algn="l"/>
                <a:tab pos="1356995" algn="l"/>
              </a:tabLst>
            </a:pPr>
            <a:r>
              <a:rPr sz="2000" spc="-5" dirty="0">
                <a:latin typeface="Calibri"/>
                <a:cs typeface="Calibri"/>
              </a:rPr>
              <a:t>н</a:t>
            </a:r>
            <a:r>
              <a:rPr sz="2000" dirty="0">
                <a:latin typeface="Calibri"/>
                <a:cs typeface="Calibri"/>
              </a:rPr>
              <a:t>е	</a:t>
            </a:r>
            <a:r>
              <a:rPr sz="2000" spc="-10" dirty="0">
                <a:latin typeface="Calibri"/>
                <a:cs typeface="Calibri"/>
              </a:rPr>
              <a:t>м</a:t>
            </a:r>
            <a:r>
              <a:rPr sz="2000" dirty="0">
                <a:latin typeface="Calibri"/>
                <a:cs typeface="Calibri"/>
              </a:rPr>
              <a:t>о</a:t>
            </a:r>
            <a:r>
              <a:rPr sz="2000" spc="-10" dirty="0">
                <a:latin typeface="Calibri"/>
                <a:cs typeface="Calibri"/>
              </a:rPr>
              <a:t>гу</a:t>
            </a:r>
            <a:r>
              <a:rPr sz="2000" dirty="0">
                <a:latin typeface="Calibri"/>
                <a:cs typeface="Calibri"/>
              </a:rPr>
              <a:t>т	быть</a:t>
            </a:r>
            <a:endParaRPr sz="2000">
              <a:latin typeface="Calibri"/>
              <a:cs typeface="Calibri"/>
            </a:endParaRPr>
          </a:p>
        </p:txBody>
      </p:sp>
      <p:sp>
        <p:nvSpPr>
          <p:cNvPr id="13" name="object 13"/>
          <p:cNvSpPr txBox="1"/>
          <p:nvPr/>
        </p:nvSpPr>
        <p:spPr>
          <a:xfrm>
            <a:off x="809040" y="2879978"/>
            <a:ext cx="1677035" cy="330835"/>
          </a:xfrm>
          <a:prstGeom prst="rect">
            <a:avLst/>
          </a:prstGeom>
        </p:spPr>
        <p:txBody>
          <a:bodyPr vert="horz" wrap="square" lIns="0" tIns="0" rIns="0" bIns="0" rtlCol="0">
            <a:spAutoFit/>
          </a:bodyPr>
          <a:lstStyle/>
          <a:p>
            <a:pPr marL="12700">
              <a:lnSpc>
                <a:spcPct val="100000"/>
              </a:lnSpc>
            </a:pPr>
            <a:r>
              <a:rPr sz="2000" dirty="0">
                <a:latin typeface="Calibri"/>
                <a:cs typeface="Calibri"/>
              </a:rPr>
              <a:t>ле</a:t>
            </a:r>
            <a:r>
              <a:rPr sz="2000" spc="-35" dirty="0">
                <a:latin typeface="Calibri"/>
                <a:cs typeface="Calibri"/>
              </a:rPr>
              <a:t>к</a:t>
            </a:r>
            <a:r>
              <a:rPr sz="2000" dirty="0">
                <a:latin typeface="Calibri"/>
                <a:cs typeface="Calibri"/>
              </a:rPr>
              <a:t>ар</a:t>
            </a:r>
            <a:r>
              <a:rPr sz="2000" spc="5" dirty="0">
                <a:latin typeface="Calibri"/>
                <a:cs typeface="Calibri"/>
              </a:rPr>
              <a:t>с</a:t>
            </a:r>
            <a:r>
              <a:rPr sz="2000" dirty="0">
                <a:latin typeface="Calibri"/>
                <a:cs typeface="Calibri"/>
              </a:rPr>
              <a:t>твенн</a:t>
            </a:r>
            <a:r>
              <a:rPr sz="2000" spc="5" dirty="0">
                <a:latin typeface="Calibri"/>
                <a:cs typeface="Calibri"/>
              </a:rPr>
              <a:t>ы</a:t>
            </a:r>
            <a:r>
              <a:rPr sz="2000" dirty="0">
                <a:latin typeface="Calibri"/>
                <a:cs typeface="Calibri"/>
              </a:rPr>
              <a:t>е</a:t>
            </a:r>
            <a:endParaRPr sz="2000">
              <a:latin typeface="Calibri"/>
              <a:cs typeface="Calibri"/>
            </a:endParaRPr>
          </a:p>
        </p:txBody>
      </p:sp>
      <p:sp>
        <p:nvSpPr>
          <p:cNvPr id="14" name="object 14"/>
          <p:cNvSpPr txBox="1"/>
          <p:nvPr/>
        </p:nvSpPr>
        <p:spPr>
          <a:xfrm>
            <a:off x="2635123" y="2879978"/>
            <a:ext cx="1261110" cy="330835"/>
          </a:xfrm>
          <a:prstGeom prst="rect">
            <a:avLst/>
          </a:prstGeom>
        </p:spPr>
        <p:txBody>
          <a:bodyPr vert="horz" wrap="square" lIns="0" tIns="0" rIns="0" bIns="0" rtlCol="0">
            <a:spAutoFit/>
          </a:bodyPr>
          <a:lstStyle/>
          <a:p>
            <a:pPr marL="12700">
              <a:lnSpc>
                <a:spcPct val="100000"/>
              </a:lnSpc>
              <a:tabLst>
                <a:tab pos="1139825" algn="l"/>
              </a:tabLst>
            </a:pPr>
            <a:r>
              <a:rPr sz="2000" dirty="0">
                <a:latin typeface="Calibri"/>
                <a:cs typeface="Calibri"/>
              </a:rPr>
              <a:t>с</a:t>
            </a:r>
            <a:r>
              <a:rPr sz="2000" spc="5" dirty="0">
                <a:latin typeface="Calibri"/>
                <a:cs typeface="Calibri"/>
              </a:rPr>
              <a:t>р</a:t>
            </a:r>
            <a:r>
              <a:rPr sz="2000" spc="-30" dirty="0">
                <a:latin typeface="Calibri"/>
                <a:cs typeface="Calibri"/>
              </a:rPr>
              <a:t>ед</a:t>
            </a:r>
            <a:r>
              <a:rPr sz="2000" dirty="0">
                <a:latin typeface="Calibri"/>
                <a:cs typeface="Calibri"/>
              </a:rPr>
              <a:t>с</a:t>
            </a:r>
            <a:r>
              <a:rPr sz="2000" spc="5" dirty="0">
                <a:latin typeface="Calibri"/>
                <a:cs typeface="Calibri"/>
              </a:rPr>
              <a:t>т</a:t>
            </a:r>
            <a:r>
              <a:rPr sz="2000" dirty="0">
                <a:latin typeface="Calibri"/>
                <a:cs typeface="Calibri"/>
              </a:rPr>
              <a:t>ва	с</a:t>
            </a:r>
            <a:endParaRPr sz="2000">
              <a:latin typeface="Calibri"/>
              <a:cs typeface="Calibri"/>
            </a:endParaRPr>
          </a:p>
        </p:txBody>
      </p:sp>
      <p:sp>
        <p:nvSpPr>
          <p:cNvPr id="15" name="object 15"/>
          <p:cNvSpPr txBox="1"/>
          <p:nvPr/>
        </p:nvSpPr>
        <p:spPr>
          <a:xfrm>
            <a:off x="4043298" y="2879978"/>
            <a:ext cx="1385570" cy="330835"/>
          </a:xfrm>
          <a:prstGeom prst="rect">
            <a:avLst/>
          </a:prstGeom>
        </p:spPr>
        <p:txBody>
          <a:bodyPr vert="horz" wrap="square" lIns="0" tIns="0" rIns="0" bIns="0" rtlCol="0">
            <a:spAutoFit/>
          </a:bodyPr>
          <a:lstStyle/>
          <a:p>
            <a:pPr marL="12700">
              <a:lnSpc>
                <a:spcPct val="100000"/>
              </a:lnSpc>
            </a:pPr>
            <a:r>
              <a:rPr sz="2000" dirty="0">
                <a:latin typeface="Calibri"/>
                <a:cs typeface="Calibri"/>
              </a:rPr>
              <a:t>ра</a:t>
            </a:r>
            <a:r>
              <a:rPr sz="2000" spc="-30" dirty="0">
                <a:latin typeface="Calibri"/>
                <a:cs typeface="Calibri"/>
              </a:rPr>
              <a:t>з</a:t>
            </a:r>
            <a:r>
              <a:rPr sz="2000" dirty="0">
                <a:latin typeface="Calibri"/>
                <a:cs typeface="Calibri"/>
              </a:rPr>
              <a:t>л</a:t>
            </a:r>
            <a:r>
              <a:rPr sz="2000" spc="-10" dirty="0">
                <a:latin typeface="Calibri"/>
                <a:cs typeface="Calibri"/>
              </a:rPr>
              <a:t>и</a:t>
            </a:r>
            <a:r>
              <a:rPr sz="2000" dirty="0">
                <a:latin typeface="Calibri"/>
                <a:cs typeface="Calibri"/>
              </a:rPr>
              <a:t>ч</a:t>
            </a:r>
            <a:r>
              <a:rPr sz="2000" spc="-10" dirty="0">
                <a:latin typeface="Calibri"/>
                <a:cs typeface="Calibri"/>
              </a:rPr>
              <a:t>н</a:t>
            </a:r>
            <a:r>
              <a:rPr sz="2000" dirty="0">
                <a:latin typeface="Calibri"/>
                <a:cs typeface="Calibri"/>
              </a:rPr>
              <a:t>ыми</a:t>
            </a:r>
            <a:endParaRPr sz="2000">
              <a:latin typeface="Calibri"/>
              <a:cs typeface="Calibri"/>
            </a:endParaRPr>
          </a:p>
        </p:txBody>
      </p:sp>
      <p:sp>
        <p:nvSpPr>
          <p:cNvPr id="16" name="object 16"/>
          <p:cNvSpPr txBox="1"/>
          <p:nvPr/>
        </p:nvSpPr>
        <p:spPr>
          <a:xfrm>
            <a:off x="5576696" y="2879978"/>
            <a:ext cx="1713230" cy="330835"/>
          </a:xfrm>
          <a:prstGeom prst="rect">
            <a:avLst/>
          </a:prstGeom>
        </p:spPr>
        <p:txBody>
          <a:bodyPr vert="horz" wrap="square" lIns="0" tIns="0" rIns="0" bIns="0" rtlCol="0">
            <a:spAutoFit/>
          </a:bodyPr>
          <a:lstStyle/>
          <a:p>
            <a:pPr marL="12700">
              <a:lnSpc>
                <a:spcPct val="100000"/>
              </a:lnSpc>
              <a:tabLst>
                <a:tab pos="721360" algn="l"/>
                <a:tab pos="1296035" algn="l"/>
              </a:tabLst>
            </a:pPr>
            <a:r>
              <a:rPr sz="2000" dirty="0">
                <a:latin typeface="Calibri"/>
                <a:cs typeface="Calibri"/>
              </a:rPr>
              <a:t>МНН	и</a:t>
            </a:r>
            <a:r>
              <a:rPr sz="2000" spc="-10" dirty="0">
                <a:latin typeface="Calibri"/>
                <a:cs typeface="Calibri"/>
              </a:rPr>
              <a:t>л</a:t>
            </a:r>
            <a:r>
              <a:rPr sz="2000" dirty="0">
                <a:latin typeface="Calibri"/>
                <a:cs typeface="Calibri"/>
              </a:rPr>
              <a:t>и	при</a:t>
            </a:r>
            <a:endParaRPr sz="2000">
              <a:latin typeface="Calibri"/>
              <a:cs typeface="Calibri"/>
            </a:endParaRPr>
          </a:p>
        </p:txBody>
      </p:sp>
      <p:sp>
        <p:nvSpPr>
          <p:cNvPr id="17" name="object 17"/>
          <p:cNvSpPr txBox="1"/>
          <p:nvPr/>
        </p:nvSpPr>
        <p:spPr>
          <a:xfrm>
            <a:off x="7434833" y="2879978"/>
            <a:ext cx="1175385" cy="330835"/>
          </a:xfrm>
          <a:prstGeom prst="rect">
            <a:avLst/>
          </a:prstGeom>
        </p:spPr>
        <p:txBody>
          <a:bodyPr vert="horz" wrap="square" lIns="0" tIns="0" rIns="0" bIns="0" rtlCol="0">
            <a:spAutoFit/>
          </a:bodyPr>
          <a:lstStyle/>
          <a:p>
            <a:pPr marL="12700">
              <a:lnSpc>
                <a:spcPct val="100000"/>
              </a:lnSpc>
            </a:pPr>
            <a:r>
              <a:rPr sz="2000" spc="-10" dirty="0">
                <a:latin typeface="Calibri"/>
                <a:cs typeface="Calibri"/>
              </a:rPr>
              <a:t>отсутствии</a:t>
            </a:r>
            <a:endParaRPr sz="2000">
              <a:latin typeface="Calibri"/>
              <a:cs typeface="Calibri"/>
            </a:endParaRPr>
          </a:p>
        </p:txBody>
      </p:sp>
      <p:sp>
        <p:nvSpPr>
          <p:cNvPr id="18" name="object 18"/>
          <p:cNvSpPr txBox="1"/>
          <p:nvPr/>
        </p:nvSpPr>
        <p:spPr>
          <a:xfrm>
            <a:off x="809040" y="3184778"/>
            <a:ext cx="7801609" cy="940435"/>
          </a:xfrm>
          <a:prstGeom prst="rect">
            <a:avLst/>
          </a:prstGeom>
        </p:spPr>
        <p:txBody>
          <a:bodyPr vert="horz" wrap="square" lIns="0" tIns="0" rIns="0" bIns="0" rtlCol="0">
            <a:spAutoFit/>
          </a:bodyPr>
          <a:lstStyle/>
          <a:p>
            <a:pPr marL="12700" marR="5080" algn="just">
              <a:lnSpc>
                <a:spcPct val="100000"/>
              </a:lnSpc>
            </a:pPr>
            <a:r>
              <a:rPr sz="2000" spc="-5" dirty="0">
                <a:latin typeface="Calibri"/>
                <a:cs typeface="Calibri"/>
              </a:rPr>
              <a:t>таковых </a:t>
            </a:r>
            <a:r>
              <a:rPr sz="2000" dirty="0">
                <a:latin typeface="Calibri"/>
                <a:cs typeface="Calibri"/>
              </a:rPr>
              <a:t>с </a:t>
            </a:r>
            <a:r>
              <a:rPr sz="2000" spc="-5" dirty="0">
                <a:latin typeface="Calibri"/>
                <a:cs typeface="Calibri"/>
              </a:rPr>
              <a:t>химическими, группировочными наименованиями </a:t>
            </a:r>
            <a:r>
              <a:rPr sz="2000" dirty="0">
                <a:latin typeface="Calibri"/>
                <a:cs typeface="Calibri"/>
              </a:rPr>
              <a:t>при  </a:t>
            </a:r>
            <a:r>
              <a:rPr sz="2000" spc="-5" dirty="0">
                <a:latin typeface="Calibri"/>
                <a:cs typeface="Calibri"/>
              </a:rPr>
              <a:t>условии, </a:t>
            </a:r>
            <a:r>
              <a:rPr sz="2000" spc="-15" dirty="0">
                <a:latin typeface="Calibri"/>
                <a:cs typeface="Calibri"/>
              </a:rPr>
              <a:t>что </a:t>
            </a:r>
            <a:r>
              <a:rPr sz="2000" dirty="0">
                <a:latin typeface="Calibri"/>
                <a:cs typeface="Calibri"/>
              </a:rPr>
              <a:t>НМЦК превышает </a:t>
            </a:r>
            <a:r>
              <a:rPr sz="2000" spc="-10" dirty="0">
                <a:latin typeface="Calibri"/>
                <a:cs typeface="Calibri"/>
              </a:rPr>
              <a:t>предельное </a:t>
            </a:r>
            <a:r>
              <a:rPr sz="2000" dirty="0">
                <a:latin typeface="Calibri"/>
                <a:cs typeface="Calibri"/>
              </a:rPr>
              <a:t>значение, </a:t>
            </a:r>
            <a:r>
              <a:rPr sz="2000" spc="-5" dirty="0">
                <a:latin typeface="Calibri"/>
                <a:cs typeface="Calibri"/>
              </a:rPr>
              <a:t>установленное  Правительством</a:t>
            </a:r>
            <a:r>
              <a:rPr sz="2000" spc="-85" dirty="0">
                <a:latin typeface="Calibri"/>
                <a:cs typeface="Calibri"/>
              </a:rPr>
              <a:t> </a:t>
            </a:r>
            <a:r>
              <a:rPr sz="2000" spc="-5" dirty="0">
                <a:latin typeface="Calibri"/>
                <a:cs typeface="Calibri"/>
              </a:rPr>
              <a:t>РФ</a:t>
            </a:r>
            <a:endParaRPr sz="2000">
              <a:latin typeface="Calibri"/>
              <a:cs typeface="Calibri"/>
            </a:endParaRPr>
          </a:p>
        </p:txBody>
      </p:sp>
      <p:sp>
        <p:nvSpPr>
          <p:cNvPr id="19" name="object 19"/>
          <p:cNvSpPr txBox="1"/>
          <p:nvPr/>
        </p:nvSpPr>
        <p:spPr>
          <a:xfrm>
            <a:off x="6480809" y="6391859"/>
            <a:ext cx="83693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23.09.2016</a:t>
            </a:r>
            <a:endParaRPr sz="1400">
              <a:latin typeface="Calibri"/>
              <a:cs typeface="Calibri"/>
            </a:endParaRPr>
          </a:p>
        </p:txBody>
      </p:sp>
      <p:sp>
        <p:nvSpPr>
          <p:cNvPr id="20" name="object 20"/>
          <p:cNvSpPr txBox="1"/>
          <p:nvPr/>
        </p:nvSpPr>
        <p:spPr>
          <a:xfrm>
            <a:off x="691692" y="6391859"/>
            <a:ext cx="20574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41</a:t>
            </a:r>
            <a:endParaRPr sz="1400">
              <a:latin typeface="Calibri"/>
              <a:cs typeface="Calibri"/>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6353555"/>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3" name="object 3"/>
          <p:cNvSpPr/>
          <p:nvPr/>
        </p:nvSpPr>
        <p:spPr>
          <a:xfrm>
            <a:off x="457200" y="1143000"/>
            <a:ext cx="8229600" cy="0"/>
          </a:xfrm>
          <a:custGeom>
            <a:avLst/>
            <a:gdLst/>
            <a:ahLst/>
            <a:cxnLst/>
            <a:rect l="l" t="t" r="r" b="b"/>
            <a:pathLst>
              <a:path w="8229600">
                <a:moveTo>
                  <a:pt x="0" y="0"/>
                </a:moveTo>
                <a:lnTo>
                  <a:pt x="8229600" y="0"/>
                </a:lnTo>
              </a:path>
            </a:pathLst>
          </a:custGeom>
          <a:ln w="9144">
            <a:solidFill>
              <a:srgbClr val="9FB8CD"/>
            </a:solidFill>
            <a:prstDash val="dash"/>
          </a:ln>
        </p:spPr>
        <p:txBody>
          <a:bodyPr wrap="square" lIns="0" tIns="0" rIns="0" bIns="0" rtlCol="0"/>
          <a:lstStyle/>
          <a:p>
            <a:endParaRPr/>
          </a:p>
        </p:txBody>
      </p:sp>
      <p:sp>
        <p:nvSpPr>
          <p:cNvPr id="4" name="object 4"/>
          <p:cNvSpPr/>
          <p:nvPr/>
        </p:nvSpPr>
        <p:spPr>
          <a:xfrm>
            <a:off x="454151" y="6432803"/>
            <a:ext cx="120650" cy="190500"/>
          </a:xfrm>
          <a:custGeom>
            <a:avLst/>
            <a:gdLst/>
            <a:ahLst/>
            <a:cxnLst/>
            <a:rect l="l" t="t" r="r" b="b"/>
            <a:pathLst>
              <a:path w="120650" h="190500">
                <a:moveTo>
                  <a:pt x="0" y="0"/>
                </a:moveTo>
                <a:lnTo>
                  <a:pt x="0" y="190500"/>
                </a:lnTo>
                <a:lnTo>
                  <a:pt x="120396" y="95250"/>
                </a:lnTo>
                <a:lnTo>
                  <a:pt x="0" y="0"/>
                </a:lnTo>
                <a:close/>
              </a:path>
            </a:pathLst>
          </a:custGeom>
          <a:solidFill>
            <a:srgbClr val="9FB8CD"/>
          </a:solidFill>
        </p:spPr>
        <p:txBody>
          <a:bodyPr wrap="square" lIns="0" tIns="0" rIns="0" bIns="0" rtlCol="0"/>
          <a:lstStyle/>
          <a:p>
            <a:endParaRPr/>
          </a:p>
        </p:txBody>
      </p:sp>
      <p:sp>
        <p:nvSpPr>
          <p:cNvPr id="5" name="object 5"/>
          <p:cNvSpPr txBox="1"/>
          <p:nvPr/>
        </p:nvSpPr>
        <p:spPr>
          <a:xfrm>
            <a:off x="2105914" y="0"/>
            <a:ext cx="5009515" cy="365760"/>
          </a:xfrm>
          <a:prstGeom prst="rect">
            <a:avLst/>
          </a:prstGeom>
        </p:spPr>
        <p:txBody>
          <a:bodyPr vert="horz" wrap="square" lIns="0" tIns="0" rIns="0" bIns="0" rtlCol="0">
            <a:spAutoFit/>
          </a:bodyPr>
          <a:lstStyle/>
          <a:p>
            <a:pPr marL="12700">
              <a:lnSpc>
                <a:spcPct val="100000"/>
              </a:lnSpc>
            </a:pPr>
            <a:r>
              <a:rPr sz="2400" b="1" dirty="0">
                <a:solidFill>
                  <a:srgbClr val="FF0000"/>
                </a:solidFill>
                <a:latin typeface="Calibri"/>
                <a:cs typeface="Calibri"/>
              </a:rPr>
              <a:t>Новые </a:t>
            </a:r>
            <a:r>
              <a:rPr sz="2400" b="1" spc="-5" dirty="0">
                <a:solidFill>
                  <a:srgbClr val="FF0000"/>
                </a:solidFill>
                <a:latin typeface="Calibri"/>
                <a:cs typeface="Calibri"/>
              </a:rPr>
              <a:t>правила </a:t>
            </a:r>
            <a:r>
              <a:rPr sz="2400" b="1" dirty="0">
                <a:solidFill>
                  <a:srgbClr val="FF0000"/>
                </a:solidFill>
                <a:latin typeface="Calibri"/>
                <a:cs typeface="Calibri"/>
              </a:rPr>
              <a:t>формирования</a:t>
            </a:r>
            <a:r>
              <a:rPr sz="2400" b="1" spc="-50" dirty="0">
                <a:solidFill>
                  <a:srgbClr val="FF0000"/>
                </a:solidFill>
                <a:latin typeface="Calibri"/>
                <a:cs typeface="Calibri"/>
              </a:rPr>
              <a:t> </a:t>
            </a:r>
            <a:r>
              <a:rPr sz="2400" b="1" spc="-10" dirty="0">
                <a:solidFill>
                  <a:srgbClr val="FF0000"/>
                </a:solidFill>
                <a:latin typeface="Calibri"/>
                <a:cs typeface="Calibri"/>
              </a:rPr>
              <a:t>лотов</a:t>
            </a:r>
            <a:endParaRPr sz="2400">
              <a:latin typeface="Calibri"/>
              <a:cs typeface="Calibri"/>
            </a:endParaRPr>
          </a:p>
        </p:txBody>
      </p:sp>
      <p:sp>
        <p:nvSpPr>
          <p:cNvPr id="6" name="object 6"/>
          <p:cNvSpPr txBox="1">
            <a:spLocks noGrp="1"/>
          </p:cNvSpPr>
          <p:nvPr>
            <p:ph type="title"/>
          </p:nvPr>
        </p:nvSpPr>
        <p:spPr>
          <a:prstGeom prst="rect">
            <a:avLst/>
          </a:prstGeom>
        </p:spPr>
        <p:txBody>
          <a:bodyPr vert="horz" wrap="square" lIns="0" tIns="365759" rIns="0" bIns="0" rtlCol="0">
            <a:spAutoFit/>
          </a:bodyPr>
          <a:lstStyle/>
          <a:p>
            <a:pPr marL="1651000">
              <a:lnSpc>
                <a:spcPct val="100000"/>
              </a:lnSpc>
            </a:pPr>
            <a:r>
              <a:rPr sz="2400" dirty="0">
                <a:latin typeface="Calibri"/>
                <a:cs typeface="Calibri"/>
              </a:rPr>
              <a:t>на закупку </a:t>
            </a:r>
            <a:r>
              <a:rPr sz="2400" spc="-5" dirty="0">
                <a:latin typeface="Calibri"/>
                <a:cs typeface="Calibri"/>
              </a:rPr>
              <a:t>лекарственных</a:t>
            </a:r>
            <a:r>
              <a:rPr sz="2400" spc="-55" dirty="0">
                <a:latin typeface="Calibri"/>
                <a:cs typeface="Calibri"/>
              </a:rPr>
              <a:t> </a:t>
            </a:r>
            <a:r>
              <a:rPr sz="2400" spc="-10" dirty="0">
                <a:latin typeface="Calibri"/>
                <a:cs typeface="Calibri"/>
              </a:rPr>
              <a:t>средств</a:t>
            </a:r>
            <a:endParaRPr sz="2400">
              <a:latin typeface="Calibri"/>
              <a:cs typeface="Calibri"/>
            </a:endParaRPr>
          </a:p>
        </p:txBody>
      </p:sp>
      <p:sp>
        <p:nvSpPr>
          <p:cNvPr id="7" name="object 7"/>
          <p:cNvSpPr txBox="1"/>
          <p:nvPr/>
        </p:nvSpPr>
        <p:spPr>
          <a:xfrm>
            <a:off x="535940" y="1955927"/>
            <a:ext cx="8072120" cy="3456304"/>
          </a:xfrm>
          <a:prstGeom prst="rect">
            <a:avLst/>
          </a:prstGeom>
        </p:spPr>
        <p:txBody>
          <a:bodyPr vert="horz" wrap="square" lIns="0" tIns="0" rIns="0" bIns="0" rtlCol="0">
            <a:spAutoFit/>
          </a:bodyPr>
          <a:lstStyle/>
          <a:p>
            <a:pPr marL="285750" marR="5080" indent="-273685" algn="just">
              <a:lnSpc>
                <a:spcPct val="100000"/>
              </a:lnSpc>
            </a:pPr>
            <a:r>
              <a:rPr sz="1800" spc="10" dirty="0">
                <a:solidFill>
                  <a:srgbClr val="717BA2"/>
                </a:solidFill>
                <a:latin typeface="Wingdings 3"/>
                <a:cs typeface="Wingdings 3"/>
              </a:rPr>
              <a:t></a:t>
            </a:r>
            <a:r>
              <a:rPr sz="1800" spc="10" dirty="0">
                <a:solidFill>
                  <a:srgbClr val="717BA2"/>
                </a:solidFill>
                <a:latin typeface="Times New Roman"/>
                <a:cs typeface="Times New Roman"/>
              </a:rPr>
              <a:t> </a:t>
            </a:r>
            <a:r>
              <a:rPr sz="2400" dirty="0">
                <a:solidFill>
                  <a:srgbClr val="6F2F9F"/>
                </a:solidFill>
                <a:latin typeface="Times New Roman"/>
                <a:cs typeface="Times New Roman"/>
              </a:rPr>
              <a:t>1 млн. </a:t>
            </a:r>
            <a:r>
              <a:rPr sz="2400" spc="-20" dirty="0">
                <a:solidFill>
                  <a:srgbClr val="6F2F9F"/>
                </a:solidFill>
                <a:latin typeface="Times New Roman"/>
                <a:cs typeface="Times New Roman"/>
              </a:rPr>
              <a:t>руб- </a:t>
            </a:r>
            <a:r>
              <a:rPr sz="2400" dirty="0">
                <a:latin typeface="Times New Roman"/>
                <a:cs typeface="Times New Roman"/>
              </a:rPr>
              <a:t>для </a:t>
            </a:r>
            <a:r>
              <a:rPr sz="2400" spc="-20" dirty="0">
                <a:latin typeface="Times New Roman"/>
                <a:cs typeface="Times New Roman"/>
              </a:rPr>
              <a:t>заказчиков, </a:t>
            </a:r>
            <a:r>
              <a:rPr sz="2400" dirty="0">
                <a:latin typeface="Times New Roman"/>
                <a:cs typeface="Times New Roman"/>
              </a:rPr>
              <a:t>у </a:t>
            </a:r>
            <a:r>
              <a:rPr sz="2400" spc="-35" dirty="0">
                <a:latin typeface="Times New Roman"/>
                <a:cs typeface="Times New Roman"/>
              </a:rPr>
              <a:t>которых </a:t>
            </a:r>
            <a:r>
              <a:rPr sz="2400" spc="-15" dirty="0">
                <a:latin typeface="Times New Roman"/>
                <a:cs typeface="Times New Roman"/>
              </a:rPr>
              <a:t>объем </a:t>
            </a:r>
            <a:r>
              <a:rPr sz="2400" dirty="0">
                <a:latin typeface="Times New Roman"/>
                <a:cs typeface="Times New Roman"/>
              </a:rPr>
              <a:t>денежных  </a:t>
            </a:r>
            <a:r>
              <a:rPr sz="2400" spc="-5" dirty="0">
                <a:latin typeface="Times New Roman"/>
                <a:cs typeface="Times New Roman"/>
              </a:rPr>
              <a:t>средств, </a:t>
            </a:r>
            <a:r>
              <a:rPr sz="2400" spc="-10" dirty="0">
                <a:latin typeface="Times New Roman"/>
                <a:cs typeface="Times New Roman"/>
              </a:rPr>
              <a:t>направленных </a:t>
            </a:r>
            <a:r>
              <a:rPr sz="2400" spc="-5" dirty="0">
                <a:latin typeface="Times New Roman"/>
                <a:cs typeface="Times New Roman"/>
              </a:rPr>
              <a:t>на </a:t>
            </a:r>
            <a:r>
              <a:rPr sz="2400" spc="-15" dirty="0">
                <a:latin typeface="Times New Roman"/>
                <a:cs typeface="Times New Roman"/>
              </a:rPr>
              <a:t>закупку </a:t>
            </a:r>
            <a:r>
              <a:rPr sz="2400" spc="-5" dirty="0">
                <a:latin typeface="Times New Roman"/>
                <a:cs typeface="Times New Roman"/>
              </a:rPr>
              <a:t>ЛС в предшествующем  </a:t>
            </a:r>
            <a:r>
              <a:rPr sz="2400" spc="-35" dirty="0">
                <a:latin typeface="Times New Roman"/>
                <a:cs typeface="Times New Roman"/>
              </a:rPr>
              <a:t>году </a:t>
            </a:r>
            <a:r>
              <a:rPr sz="2400" spc="5" dirty="0">
                <a:latin typeface="Times New Roman"/>
                <a:cs typeface="Times New Roman"/>
              </a:rPr>
              <a:t>составил </a:t>
            </a:r>
            <a:r>
              <a:rPr sz="2400" dirty="0">
                <a:latin typeface="Times New Roman"/>
                <a:cs typeface="Times New Roman"/>
              </a:rPr>
              <a:t>менее 500 млн.</a:t>
            </a:r>
            <a:r>
              <a:rPr sz="2400" spc="-5" dirty="0">
                <a:latin typeface="Times New Roman"/>
                <a:cs typeface="Times New Roman"/>
              </a:rPr>
              <a:t> </a:t>
            </a:r>
            <a:r>
              <a:rPr sz="2400" spc="-15" dirty="0">
                <a:latin typeface="Times New Roman"/>
                <a:cs typeface="Times New Roman"/>
              </a:rPr>
              <a:t>руб;</a:t>
            </a:r>
            <a:endParaRPr sz="2400">
              <a:latin typeface="Times New Roman"/>
              <a:cs typeface="Times New Roman"/>
            </a:endParaRPr>
          </a:p>
          <a:p>
            <a:pPr marL="285750" marR="5080" indent="-273685" algn="just">
              <a:lnSpc>
                <a:spcPct val="100000"/>
              </a:lnSpc>
              <a:spcBef>
                <a:spcPts val="600"/>
              </a:spcBef>
            </a:pPr>
            <a:r>
              <a:rPr sz="1800" spc="10" dirty="0">
                <a:solidFill>
                  <a:srgbClr val="717BA2"/>
                </a:solidFill>
                <a:latin typeface="Wingdings 3"/>
                <a:cs typeface="Wingdings 3"/>
              </a:rPr>
              <a:t></a:t>
            </a:r>
            <a:r>
              <a:rPr sz="1800" spc="10" dirty="0">
                <a:solidFill>
                  <a:srgbClr val="717BA2"/>
                </a:solidFill>
                <a:latin typeface="Times New Roman"/>
                <a:cs typeface="Times New Roman"/>
              </a:rPr>
              <a:t> </a:t>
            </a:r>
            <a:r>
              <a:rPr sz="2400" spc="-5" dirty="0">
                <a:solidFill>
                  <a:srgbClr val="6F2F9F"/>
                </a:solidFill>
                <a:latin typeface="Times New Roman"/>
                <a:cs typeface="Times New Roman"/>
              </a:rPr>
              <a:t>2.5 </a:t>
            </a:r>
            <a:r>
              <a:rPr sz="2400" spc="-10" dirty="0">
                <a:solidFill>
                  <a:srgbClr val="6F2F9F"/>
                </a:solidFill>
                <a:latin typeface="Times New Roman"/>
                <a:cs typeface="Times New Roman"/>
              </a:rPr>
              <a:t>млн.руб- </a:t>
            </a:r>
            <a:r>
              <a:rPr sz="2400" dirty="0">
                <a:latin typeface="Times New Roman"/>
                <a:cs typeface="Times New Roman"/>
              </a:rPr>
              <a:t>для </a:t>
            </a:r>
            <a:r>
              <a:rPr sz="2400" spc="-25" dirty="0">
                <a:latin typeface="Times New Roman"/>
                <a:cs typeface="Times New Roman"/>
              </a:rPr>
              <a:t>заказчиков, </a:t>
            </a:r>
            <a:r>
              <a:rPr sz="2400" dirty="0">
                <a:latin typeface="Times New Roman"/>
                <a:cs typeface="Times New Roman"/>
              </a:rPr>
              <a:t>у </a:t>
            </a:r>
            <a:r>
              <a:rPr sz="2400" spc="-30" dirty="0">
                <a:latin typeface="Times New Roman"/>
                <a:cs typeface="Times New Roman"/>
              </a:rPr>
              <a:t>которых </a:t>
            </a:r>
            <a:r>
              <a:rPr sz="2400" spc="-15" dirty="0">
                <a:latin typeface="Times New Roman"/>
                <a:cs typeface="Times New Roman"/>
              </a:rPr>
              <a:t>объем </a:t>
            </a:r>
            <a:r>
              <a:rPr sz="2400" dirty="0">
                <a:latin typeface="Times New Roman"/>
                <a:cs typeface="Times New Roman"/>
              </a:rPr>
              <a:t>денежных  </a:t>
            </a:r>
            <a:r>
              <a:rPr sz="2400" spc="-5" dirty="0">
                <a:latin typeface="Times New Roman"/>
                <a:cs typeface="Times New Roman"/>
              </a:rPr>
              <a:t>средств, </a:t>
            </a:r>
            <a:r>
              <a:rPr sz="2400" spc="-10" dirty="0">
                <a:latin typeface="Times New Roman"/>
                <a:cs typeface="Times New Roman"/>
              </a:rPr>
              <a:t>направленных </a:t>
            </a:r>
            <a:r>
              <a:rPr sz="2400" spc="-5" dirty="0">
                <a:latin typeface="Times New Roman"/>
                <a:cs typeface="Times New Roman"/>
              </a:rPr>
              <a:t>на </a:t>
            </a:r>
            <a:r>
              <a:rPr sz="2400" spc="-15" dirty="0">
                <a:latin typeface="Times New Roman"/>
                <a:cs typeface="Times New Roman"/>
              </a:rPr>
              <a:t>закупку </a:t>
            </a:r>
            <a:r>
              <a:rPr sz="2400" spc="-5" dirty="0">
                <a:latin typeface="Times New Roman"/>
                <a:cs typeface="Times New Roman"/>
              </a:rPr>
              <a:t>ЛС в предшествующем  </a:t>
            </a:r>
            <a:r>
              <a:rPr sz="2400" spc="-35" dirty="0">
                <a:latin typeface="Times New Roman"/>
                <a:cs typeface="Times New Roman"/>
              </a:rPr>
              <a:t>году </a:t>
            </a:r>
            <a:r>
              <a:rPr sz="2400" spc="5" dirty="0">
                <a:latin typeface="Times New Roman"/>
                <a:cs typeface="Times New Roman"/>
              </a:rPr>
              <a:t>составил </a:t>
            </a:r>
            <a:r>
              <a:rPr sz="2400" spc="-20" dirty="0">
                <a:latin typeface="Times New Roman"/>
                <a:cs typeface="Times New Roman"/>
              </a:rPr>
              <a:t>от  </a:t>
            </a:r>
            <a:r>
              <a:rPr sz="2400" dirty="0">
                <a:latin typeface="Times New Roman"/>
                <a:cs typeface="Times New Roman"/>
              </a:rPr>
              <a:t>500 млн. </a:t>
            </a:r>
            <a:r>
              <a:rPr sz="2400" spc="-20" dirty="0">
                <a:latin typeface="Times New Roman"/>
                <a:cs typeface="Times New Roman"/>
              </a:rPr>
              <a:t>руб  </a:t>
            </a:r>
            <a:r>
              <a:rPr sz="2400" dirty="0">
                <a:latin typeface="Times New Roman"/>
                <a:cs typeface="Times New Roman"/>
              </a:rPr>
              <a:t>до 5 </a:t>
            </a:r>
            <a:r>
              <a:rPr sz="2400" spc="-10" dirty="0">
                <a:latin typeface="Times New Roman"/>
                <a:cs typeface="Times New Roman"/>
              </a:rPr>
              <a:t>млрд.</a:t>
            </a:r>
            <a:r>
              <a:rPr sz="2400" spc="90" dirty="0">
                <a:latin typeface="Times New Roman"/>
                <a:cs typeface="Times New Roman"/>
              </a:rPr>
              <a:t> </a:t>
            </a:r>
            <a:r>
              <a:rPr sz="2400" spc="-15" dirty="0">
                <a:latin typeface="Times New Roman"/>
                <a:cs typeface="Times New Roman"/>
              </a:rPr>
              <a:t>руб;</a:t>
            </a:r>
            <a:endParaRPr sz="2400">
              <a:latin typeface="Times New Roman"/>
              <a:cs typeface="Times New Roman"/>
            </a:endParaRPr>
          </a:p>
          <a:p>
            <a:pPr marL="285750" marR="5080" indent="-273685" algn="just">
              <a:lnSpc>
                <a:spcPct val="100000"/>
              </a:lnSpc>
              <a:spcBef>
                <a:spcPts val="600"/>
              </a:spcBef>
            </a:pPr>
            <a:r>
              <a:rPr sz="1800" spc="10" dirty="0">
                <a:solidFill>
                  <a:srgbClr val="717BA2"/>
                </a:solidFill>
                <a:latin typeface="Wingdings 3"/>
                <a:cs typeface="Wingdings 3"/>
              </a:rPr>
              <a:t></a:t>
            </a:r>
            <a:r>
              <a:rPr sz="1800" spc="10" dirty="0">
                <a:solidFill>
                  <a:srgbClr val="717BA2"/>
                </a:solidFill>
                <a:latin typeface="Times New Roman"/>
                <a:cs typeface="Times New Roman"/>
              </a:rPr>
              <a:t> </a:t>
            </a:r>
            <a:r>
              <a:rPr sz="2400" dirty="0">
                <a:solidFill>
                  <a:srgbClr val="6F2F9F"/>
                </a:solidFill>
                <a:latin typeface="Times New Roman"/>
                <a:cs typeface="Times New Roman"/>
              </a:rPr>
              <a:t>5 млн. </a:t>
            </a:r>
            <a:r>
              <a:rPr sz="2400" spc="-20" dirty="0">
                <a:solidFill>
                  <a:srgbClr val="6F2F9F"/>
                </a:solidFill>
                <a:latin typeface="Times New Roman"/>
                <a:cs typeface="Times New Roman"/>
              </a:rPr>
              <a:t>руб </a:t>
            </a:r>
            <a:r>
              <a:rPr sz="2400" dirty="0">
                <a:latin typeface="Times New Roman"/>
                <a:cs typeface="Times New Roman"/>
              </a:rPr>
              <a:t>для </a:t>
            </a:r>
            <a:r>
              <a:rPr sz="2400" spc="-20" dirty="0">
                <a:latin typeface="Times New Roman"/>
                <a:cs typeface="Times New Roman"/>
              </a:rPr>
              <a:t>заказчиков, </a:t>
            </a:r>
            <a:r>
              <a:rPr sz="2400" dirty="0">
                <a:latin typeface="Times New Roman"/>
                <a:cs typeface="Times New Roman"/>
              </a:rPr>
              <a:t>у </a:t>
            </a:r>
            <a:r>
              <a:rPr sz="2400" spc="-35" dirty="0">
                <a:latin typeface="Times New Roman"/>
                <a:cs typeface="Times New Roman"/>
              </a:rPr>
              <a:t>которых </a:t>
            </a:r>
            <a:r>
              <a:rPr sz="2400" spc="-10" dirty="0">
                <a:latin typeface="Times New Roman"/>
                <a:cs typeface="Times New Roman"/>
              </a:rPr>
              <a:t>объем </a:t>
            </a:r>
            <a:r>
              <a:rPr sz="2400" dirty="0">
                <a:latin typeface="Times New Roman"/>
                <a:cs typeface="Times New Roman"/>
              </a:rPr>
              <a:t>денежных  </a:t>
            </a:r>
            <a:r>
              <a:rPr sz="2400" spc="-5" dirty="0">
                <a:latin typeface="Times New Roman"/>
                <a:cs typeface="Times New Roman"/>
              </a:rPr>
              <a:t>средств, </a:t>
            </a:r>
            <a:r>
              <a:rPr sz="2400" spc="-10" dirty="0">
                <a:latin typeface="Times New Roman"/>
                <a:cs typeface="Times New Roman"/>
              </a:rPr>
              <a:t>направленных </a:t>
            </a:r>
            <a:r>
              <a:rPr sz="2400" spc="-5" dirty="0">
                <a:latin typeface="Times New Roman"/>
                <a:cs typeface="Times New Roman"/>
              </a:rPr>
              <a:t>на </a:t>
            </a:r>
            <a:r>
              <a:rPr sz="2400" spc="-15" dirty="0">
                <a:latin typeface="Times New Roman"/>
                <a:cs typeface="Times New Roman"/>
              </a:rPr>
              <a:t>закупку </a:t>
            </a:r>
            <a:r>
              <a:rPr sz="2400" dirty="0">
                <a:latin typeface="Times New Roman"/>
                <a:cs typeface="Times New Roman"/>
              </a:rPr>
              <a:t>ЛС в </a:t>
            </a:r>
            <a:r>
              <a:rPr sz="2400" spc="-5" dirty="0">
                <a:latin typeface="Times New Roman"/>
                <a:cs typeface="Times New Roman"/>
              </a:rPr>
              <a:t>предшествующем  </a:t>
            </a:r>
            <a:r>
              <a:rPr sz="2400" spc="-35" dirty="0">
                <a:latin typeface="Times New Roman"/>
                <a:cs typeface="Times New Roman"/>
              </a:rPr>
              <a:t>году </a:t>
            </a:r>
            <a:r>
              <a:rPr sz="2400" spc="5" dirty="0">
                <a:latin typeface="Times New Roman"/>
                <a:cs typeface="Times New Roman"/>
              </a:rPr>
              <a:t>составил  </a:t>
            </a:r>
            <a:r>
              <a:rPr sz="2400" spc="-10" dirty="0">
                <a:latin typeface="Times New Roman"/>
                <a:cs typeface="Times New Roman"/>
              </a:rPr>
              <a:t>более  </a:t>
            </a:r>
            <a:r>
              <a:rPr sz="2400" dirty="0">
                <a:latin typeface="Times New Roman"/>
                <a:cs typeface="Times New Roman"/>
              </a:rPr>
              <a:t>5 </a:t>
            </a:r>
            <a:r>
              <a:rPr sz="2400" spc="-10" dirty="0">
                <a:latin typeface="Times New Roman"/>
                <a:cs typeface="Times New Roman"/>
              </a:rPr>
              <a:t>млрд.</a:t>
            </a:r>
            <a:r>
              <a:rPr sz="2400" spc="40" dirty="0">
                <a:latin typeface="Times New Roman"/>
                <a:cs typeface="Times New Roman"/>
              </a:rPr>
              <a:t> </a:t>
            </a:r>
            <a:r>
              <a:rPr sz="2400" spc="-15" dirty="0">
                <a:latin typeface="Times New Roman"/>
                <a:cs typeface="Times New Roman"/>
              </a:rPr>
              <a:t>руб;</a:t>
            </a:r>
            <a:endParaRPr sz="2400">
              <a:latin typeface="Times New Roman"/>
              <a:cs typeface="Times New Roman"/>
            </a:endParaRPr>
          </a:p>
        </p:txBody>
      </p:sp>
      <p:sp>
        <p:nvSpPr>
          <p:cNvPr id="8" name="object 8"/>
          <p:cNvSpPr txBox="1"/>
          <p:nvPr/>
        </p:nvSpPr>
        <p:spPr>
          <a:xfrm>
            <a:off x="6480809" y="6391859"/>
            <a:ext cx="83693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23.09.2016</a:t>
            </a:r>
            <a:endParaRPr sz="1400">
              <a:latin typeface="Calibri"/>
              <a:cs typeface="Calibri"/>
            </a:endParaRPr>
          </a:p>
        </p:txBody>
      </p:sp>
      <p:sp>
        <p:nvSpPr>
          <p:cNvPr id="9" name="object 9"/>
          <p:cNvSpPr txBox="1"/>
          <p:nvPr/>
        </p:nvSpPr>
        <p:spPr>
          <a:xfrm>
            <a:off x="691692" y="6391859"/>
            <a:ext cx="205740" cy="235585"/>
          </a:xfrm>
          <a:prstGeom prst="rect">
            <a:avLst/>
          </a:prstGeom>
        </p:spPr>
        <p:txBody>
          <a:bodyPr vert="horz" wrap="square" lIns="0" tIns="0" rIns="0" bIns="0" rtlCol="0">
            <a:spAutoFit/>
          </a:bodyPr>
          <a:lstStyle/>
          <a:p>
            <a:pPr marL="12700">
              <a:lnSpc>
                <a:spcPct val="100000"/>
              </a:lnSpc>
            </a:pPr>
            <a:r>
              <a:rPr sz="1400" spc="-5" dirty="0">
                <a:solidFill>
                  <a:srgbClr val="464652"/>
                </a:solidFill>
                <a:latin typeface="Calibri"/>
                <a:cs typeface="Calibri"/>
              </a:rPr>
              <a:t>42</a:t>
            </a:r>
            <a:endParaRPr sz="1400">
              <a:latin typeface="Calibri"/>
              <a:cs typeface="Calibri"/>
            </a:endParaRPr>
          </a:p>
        </p:txBody>
      </p:sp>
    </p:spTree>
  </p:cSld>
  <p:clrMapOvr>
    <a:masterClrMapping/>
  </p:clrMapOvr>
  <p:timing>
    <p:tnLst>
      <p:par>
        <p:cTn id="1" dur="indefinite" restart="never" nodeType="tmRoot"/>
      </p:par>
    </p:tnLst>
  </p:timing>
</p:sld>
</file>

<file path=ppt/theme/_rels/theme11.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87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7_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12.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3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4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6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7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Microsoft YaHei"/>
        <a:cs typeface=""/>
      </a:majorFont>
      <a:minorFont>
        <a:latin typeface="Constantia"/>
        <a:ea typeface="Microsoft YaHei"/>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9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0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1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87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87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87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87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87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87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
  <TotalTime>4619</TotalTime>
  <Words>9636</Words>
  <Application>Microsoft Office PowerPoint</Application>
  <PresentationFormat>Экран (4:3)</PresentationFormat>
  <Paragraphs>1299</Paragraphs>
  <Slides>118</Slides>
  <Notes>41</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26</vt:i4>
      </vt:variant>
      <vt:variant>
        <vt:lpstr>Заголовки слайдов</vt:lpstr>
      </vt:variant>
      <vt:variant>
        <vt:i4>118</vt:i4>
      </vt:variant>
    </vt:vector>
  </HeadingPairs>
  <TitlesOfParts>
    <vt:vector size="154" baseType="lpstr">
      <vt:lpstr>Microsoft YaHei</vt:lpstr>
      <vt:lpstr>Arial</vt:lpstr>
      <vt:lpstr>Calibri</vt:lpstr>
      <vt:lpstr>Constantia</vt:lpstr>
      <vt:lpstr>Georgia</vt:lpstr>
      <vt:lpstr>Times New Roman</vt:lpstr>
      <vt:lpstr>Trebuchet MS</vt:lpstr>
      <vt:lpstr>Verdana</vt:lpstr>
      <vt:lpstr>Wingdings</vt:lpstr>
      <vt:lpstr>Wingdings 3</vt:lpstr>
      <vt:lpstr>Office Theme</vt:lpstr>
      <vt:lpstr>4_Тема Office</vt:lpstr>
      <vt:lpstr>Тема Office</vt:lpstr>
      <vt:lpstr>2_Office Theme</vt:lpstr>
      <vt:lpstr>3_Office Theme</vt:lpstr>
      <vt:lpstr>5_Office Theme</vt:lpstr>
      <vt:lpstr>6_Office Theme</vt:lpstr>
      <vt:lpstr>7_Office Theme</vt:lpstr>
      <vt:lpstr>8_Office Theme</vt:lpstr>
      <vt:lpstr>9_Office Theme</vt:lpstr>
      <vt:lpstr>17_Начальная</vt:lpstr>
      <vt:lpstr>2_Тема Office</vt:lpstr>
      <vt:lpstr>1_Оформление по умолчанию</vt:lpstr>
      <vt:lpstr>2_Оформление по умолчанию</vt:lpstr>
      <vt:lpstr>3_Оформление по умолчанию</vt:lpstr>
      <vt:lpstr>4_Оформление по умолчанию</vt:lpstr>
      <vt:lpstr>5_Оформление по умолчанию</vt:lpstr>
      <vt:lpstr>6_Оформление по умолчанию</vt:lpstr>
      <vt:lpstr>7_Оформление по умолчанию</vt:lpstr>
      <vt:lpstr>8_Оформление по умолчанию</vt:lpstr>
      <vt:lpstr>1_Office Theme</vt:lpstr>
      <vt:lpstr>9_Оформление по умолчанию</vt:lpstr>
      <vt:lpstr>10_Оформление по умолчанию</vt:lpstr>
      <vt:lpstr>11_Оформление по умолчанию</vt:lpstr>
      <vt:lpstr>4_Office Theme</vt:lpstr>
      <vt:lpstr>10_Office Theme</vt:lpstr>
      <vt:lpstr>Шигаев Валерий Юрьевич</vt:lpstr>
      <vt:lpstr>                ЗАКУПКИ ЛЕКАРСТВЕННЫХ ПРЕПАРАТОВ В РФ</vt:lpstr>
      <vt:lpstr>ЗАКОНОДАТЕЛЬНОЕ РЕГУЛИРОВАНИЕ ЗАКУПОК  ЛЕКАРСТВЕННЫХ ПРЕПАРАТОВ</vt:lpstr>
      <vt:lpstr>НОВОЕ В ЗАКОНОДАТЕЛЬНОМ РЕГУЛИРОВАНИ ЗАКУПОК  ЛЕКАРСТВЕННЫХ ПРЕПАРАТОВ</vt:lpstr>
      <vt:lpstr>НОВОЕ В ЗАКОНОДАТЕЛЬНОМ РЕГУЛИРОВАНИ ЗАКУПОК  ЛЕКАРСТВЕННЫХ ПРЕПАРАТОВ</vt:lpstr>
      <vt:lpstr>НОВОЕ В ЗАКОНОДАТЕЛЬНОМ РЕГУЛИРОВАНИ ЗАКУПОК  ЛЕКАРСТВЕННЫХ ПРЕПАРАТОВ</vt:lpstr>
      <vt:lpstr>НОВОЕ В ЗАКОНОДАТЕЛЬНОМ РЕГУЛИРОВАНИ ЗАКУПОК  ЛЕКАРСТВЕННЫХ ПРЕПАРАТОВ</vt:lpstr>
      <vt:lpstr>НОВОЕ В ЗАКОНОДАТЕЛЬНОМ РЕГУЛИРОВАНИ ЗАКУПОК  ЛЕКАРСТВЕННЫХ ПРЕПАРАТОВ</vt:lpstr>
      <vt:lpstr>НОВОЕ В ЗАКОНОДАТЕЛЬНОМ РЕГУЛИРОВАНИ ЗАКУПОК  ЛЕКАРСТВЕННЫХ ПРЕПАРАТОВ</vt:lpstr>
      <vt:lpstr>НОВОЕ В ЗАКОНОДАТЕЛЬНОМ РЕГУЛИРОВАНИ ЗАКУПОК  ЛЕКАРСТВЕННЫХ ПРЕПАРАТОВ</vt:lpstr>
      <vt:lpstr>НОВОЕ В ЗАКОНОДАТЕЛЬНОМ РЕГУЛИРОВАНИ ЗАКУПОК  ЛЕКАРСТВЕННЫХ ПРЕПАРАТОВ</vt:lpstr>
      <vt:lpstr>            ТОРГОВОЕ НАИМЕНОВАНИЕ ЛП….. БУДЕТ ЛИ ПРАКТИЧЕСКАЯ РЕАЛИЗАЦИЯ ??? </vt:lpstr>
      <vt:lpstr>Случаи закупок лекарственных препаратов по торговым наименованиям в рамках ФЗ-44</vt:lpstr>
      <vt:lpstr>Случаи закупок лекарственных препаратов по торговым наименованиям в рамках ФЗ-44</vt:lpstr>
      <vt:lpstr>КОАП. Санкции за необоснованное использование ТЗ</vt:lpstr>
      <vt:lpstr>Закупка инсулинов по торговому наименованию  возможна!  Определение Верховного суда РФ от  21.06.2017 № 310-КГ17-1939</vt:lpstr>
      <vt:lpstr>Закупка инсулинов по торговому наименованию  возможна!  Определение Верховного суда РФ от 21.06.2017 № 310-КГ17-1939</vt:lpstr>
      <vt:lpstr>Презентация PowerPoint</vt:lpstr>
      <vt:lpstr>Презентация PowerPoint</vt:lpstr>
      <vt:lpstr>Презентация PowerPoint</vt:lpstr>
      <vt:lpstr>Презентация PowerPoint</vt:lpstr>
      <vt:lpstr>ОПИСАНИЕ ПРЕДМЕТА ЗАКУПКИ (п.6 ч.1 ст.33 № 44-ФЗ)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ПРИКАЗ МИНИСТЕРСТВА ЗДРАВООХРАНЕНИЯ РФ №                   871-Н от 26.10.2017 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Расчет цены за единицу ЛП.  Расчет  цены за единицу ЛП проводится  тремя способами.  Способ 1. а) Метод анализа рынка. Он используется  при закупке любых лекарств в соответствии со ст.22 ( часть 2-6  ) ФЗ №44  Закон не ограничивает нас в источниках информации:  заказчик вправе использовать любые способы получить информацию из части 18 статьи 22 Закона № 44-ФЗ:  -коммерческие предложения, направленные Поставщикам; -коммерчекие предложения, размещенные в ЕИС; - используем реестр государственных контрактов ( контракты берем те, которые исполнены надлежащим образом, по которым не взыскивались неустойки ( штрафы и пени). Статус в реестре контрактов должен быть «Исполнен». Нет никакого ограничения по периодам!!!    </vt:lpstr>
      <vt:lpstr>Вопрос: Если берем контракты старые- можно ли делать пересчет цен?   Да, можно. Необходимо использовать индексы пересчета ( индексы  потребительских цен с сайта  МЭР РФ  или с сайта Росстата и пересчитать с учетом коэффициентов. ( ст. 22, часть 4)  Вопрос: Можно ли применять Приказ МЭР РФ № 567, рассчитывать среднеарифметическую цену, среднее квадратичное отклонение и коэффициент вариации?  Нет, не следует этого делать.   Основание: п.1.6. Приказа МЭР РФ № 567 ( не применяется, при наличии расчета, принятому согласно отраслевому законодательству).   </vt:lpstr>
      <vt:lpstr>                                    Расчет цены за единицу ЛП.          б)Тарифный метод. Подходит, когда закупаются  ЛП из перечня жизненно необходимых лекарственных препаратов – ЖНВЛП в соответствии с частью 8 ст.22 ФЗ-44  Перечень ЖНВЛП  на 2018 год –определен  распоряжением от 23.10.2017 № 2323-р.  Какие цены брать из реестра?  Выборка полная, а цену берем минимальную!!!  Если цена перерегистрирована, то нужно брать актуальную цену, перерегистрированную!!!     </vt:lpstr>
      <vt:lpstr>ПРИ ЗАКУПКЕ ВАЖНЕЙШИХ ЛЕКАРСТВ ЗАКАЗЧИКИ</vt:lpstr>
      <vt:lpstr>                                    Расчет цены за единицу ЛП.   Способ 2.      РАСЧЕТ СРЕДНЕВЗВЕШЕННОЙ ЦЕНЫ  Рассчитывается  средневзвешенная  цена по всем контрактам на закупку препарата, которые заключили в течение года, предшествующего месяцу расчета.  Например, если рассчитывается  цена в мае  2018 года, берутся  сведения из аналогичных контрактов с мая  2017 года  по апрель  2018 года.   </vt:lpstr>
      <vt:lpstr>                         СРЕДНЕВЗВЕШЕННАЯ ЦЕНА ( АЛГОРИТМ)</vt:lpstr>
      <vt:lpstr>  НО ЕСТЬ ПРОБЛЕМЫ ПРИ РАСЧЕТЕ СРЕДНЕВЗВЕШЕННОЙ ЦЕНЫ  В соответствии с формулой расчета конечный результат должен получиться без учета НДС и оптовой надбавки. То есть для расчета необходимо вычленить из цен на ЛП уже заключенных контрактов как НДС , так и оптовую надбавку для каждой цены отобранного контракта. !!! Это трудоемко                        + В тексте Приказа не указано, что речь идет о  предельной оптовой надбавке , а об оптовой надбавке, которая увеличивает  фактическую  отпускную цену , узнать значение которой можно  только по протоколу согласования цен за предыдущий год    </vt:lpstr>
      <vt:lpstr>Оптовая  надбавка учитывается , только когда закупаются  препараты из перечня ЖНВЛП, так как региональные власти устанавливают надбавки только для лекарств из перечня.  Об этом сказано в части 1 статьи 63 Закона № 61-ФЗ.   </vt:lpstr>
      <vt:lpstr>  Если невозможно определить размер оптовой надбавки- то расчет цены возможен с исключением тех значений, которые известны </vt:lpstr>
      <vt:lpstr>                                   ПРОБЛЕМНЫЕ ВОПРОСЫ, СВЯЗАННЫЕ                      С ПРАКТИЧЕСКОЙ РЕАЛИЗАЦИЕЙ ПРИКАЗА 871-Н  Органами власти определяется предельный размер оптовой надбавки.      При расчете средневзвешенной цены возможны сюрпризы: Если за последние 12 месяцев  у заказчиков были случаи заключения контрактов по ценам, существенно ниже рыночных ( демпинговые цены, ЛП с короткими остаточными сроками годности), то такие цены не будут отражать реального состояния рынка.       Как следствие этих проблемных вопросов- риск сбоев в закупке ЛП      </vt:lpstr>
      <vt:lpstr> СПОСОБ 3.    РАСЧЕТ РЕФЕРЕНТНОЙ ЦЕНЫ  С 1 июля 2018 года Заказчики будут учитывать  референтную цену .  Об этом сказано в пункте 6 Порядка из приказа № 871н.   </vt:lpstr>
      <vt:lpstr> Если закупка не состоялась, для расчета НМЦК необходимо использовать   минимальную цену, которую получили методом анализа рынка.   Например, получили три коммерческих предложения с ценами 110, 112 и 130 руб. При первой закупке использовали цену 110 руб., средневзвешенную цену или цену, которую получили тарифным методом. При повторной закупке рассчивается  НМЦК по цене 112 руб  </vt:lpstr>
      <vt:lpstr>               РАСЧЕТ МИНИМАЛЬНОГО ЗНАЧЕНИЯ ЦЕНЫ ПРИ ЗАКУПКЕ НАРКОТИЧЕСКИХ СРЕДСТВ И ПСИХОТРОПНЫХ ВЕЩЕСТВ   За минимальное значение цены принимается коммерческое предложение  уполномоченной организации, осуществляющей распределение  наркотических средств и психотропных веществ в соответствии с Постановлением Правительства РФ № 558 от 26.07.10 «О порядке распределения, отпуска и реализации наркотических средств и психотропных в-в» и Распоряжением Правительства региона с учетом оптовой надбавки, установленной ПП РФ № 865  и региональным НПД                </vt:lpstr>
      <vt:lpstr>Пример формирования начальной максимальной цены на лекарственные препараты</vt:lpstr>
      <vt:lpstr>Презентация PowerPoint</vt:lpstr>
      <vt:lpstr>Презентация PowerPoint</vt:lpstr>
      <vt:lpstr>2. Информация Общероссийского официального сайта в сети Интернет                                  для размещения информации о размещении заказов на поставки товаров, выполнение работ, оказание услуг для федеральных нужд, нужд субъектов Российской Федерации или муниципальных нужд (http://zakupki.gov.ru): Информация о результатах закупок, организованных Министерством здравоохранения Российской Федерации </vt:lpstr>
      <vt:lpstr>Информация о результатах закупок, организованных другими               государственными заказчиками:</vt:lpstr>
      <vt:lpstr>Информация о результатах закупок, организованных другими               государственными заказчиками:</vt:lpstr>
      <vt:lpstr>Результаты запросов о предоставлении ценовой информации потенциальными поставщиками:</vt:lpstr>
      <vt:lpstr>Минимальное значение цены за единицу товара, установленное в ходе проведенного анализа, принимаемое  для формирования начальной (максимальной) цены государственного контракта на поставку лекарственного препарата Ставудин капсулы 30 мг:</vt:lpstr>
      <vt:lpstr>Разъяснения Минздрава по методам расчета цены единицы</vt:lpstr>
      <vt:lpstr>Разъяснения Минздрава по методам расчета цены единицы</vt:lpstr>
      <vt:lpstr>Разъяснения Минздрава по методам расчета цены единицы</vt:lpstr>
      <vt:lpstr>Приказ Министерства здравоохранения РФ от 26 октября 2017 г. N 871н</vt:lpstr>
      <vt:lpstr>Приказ Министерства здравоохранения РФ от 26 октября 2017 г. N 871н</vt:lpstr>
      <vt:lpstr>Презентация PowerPoint</vt:lpstr>
      <vt:lpstr>Приказ Министерства здравоохранения РФ от 26 октября 2017 г. N 871н</vt:lpstr>
      <vt:lpstr>Приказ Министерства здравоохранения РФ от 26 октября 2017 г. N 871н</vt:lpstr>
      <vt:lpstr>Схема проведения закупок ЛС с 01.07.2018</vt:lpstr>
      <vt:lpstr>Схема проведения закупок ЛС с 01.07.2018</vt:lpstr>
      <vt:lpstr>Схема проведения закупок ЛС с 01.07.2018</vt:lpstr>
      <vt:lpstr>            с 2018 года начнут регулировать предельные цены на лекарства для государственных заказчиков по-новому</vt:lpstr>
      <vt:lpstr>Презентация PowerPoint</vt:lpstr>
      <vt:lpstr>Презентация PowerPoint</vt:lpstr>
      <vt:lpstr>Презентация PowerPoint</vt:lpstr>
      <vt:lpstr>Презентация PowerPoint</vt:lpstr>
      <vt:lpstr>Презентация PowerPoint</vt:lpstr>
      <vt:lpstr>Новые правила формирования лотов на закупку лекарственных средств</vt:lpstr>
      <vt:lpstr>Новые правила формирования лотов на закупку лекарственных средств</vt:lpstr>
      <vt:lpstr>на закупку лекарственных средств</vt:lpstr>
      <vt:lpstr>Новые правила формирования лотов на закупку лекарственных средств</vt:lpstr>
      <vt:lpstr>Новые правила формирования лотов на закупку лекарственных средств</vt:lpstr>
      <vt:lpstr>Новые правила формирования лотов на закупку лекарственных средств</vt:lpstr>
      <vt:lpstr>Новые правила формирования лотов на закупку лекарственных средств</vt:lpstr>
      <vt:lpstr>Правила формирования лота на закупку ЛС</vt:lpstr>
      <vt:lpstr>Позиция</vt:lpstr>
      <vt:lpstr> НАЦИОНАЛЬНЫЙ РЕЖИМ ПРИ ОСУЩЕСТВЛЕНИИ ЗАКУПОК ЛЕКАРСТВЕННЫХ ПРЕПАРАТОВ   </vt:lpstr>
      <vt:lpstr>Презентация PowerPoint</vt:lpstr>
      <vt:lpstr>ЖНВЛП</vt:lpstr>
      <vt:lpstr>Изменения, вступающие  в силу с 01 июля  2018 года                 </vt:lpstr>
      <vt:lpstr>Презентация PowerPoint</vt:lpstr>
      <vt:lpstr>Презентация PowerPoint</vt:lpstr>
      <vt:lpstr>Применение ПП-1289: проблемы, варианты, решения</vt:lpstr>
      <vt:lpstr>Презентация PowerPoint</vt:lpstr>
      <vt:lpstr>Презентация PowerPoint</vt:lpstr>
      <vt:lpstr>Презентация PowerPoint</vt:lpstr>
      <vt:lpstr>Презентация PowerPoint</vt:lpstr>
      <vt:lpstr>Презентация PowerPoint</vt:lpstr>
      <vt:lpstr>Благодарю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Алексеева Анастасия Владимировна</dc:creator>
  <cp:lastModifiedBy>Admin</cp:lastModifiedBy>
  <cp:revision>817</cp:revision>
  <cp:lastPrinted>2018-01-28T08:10:27Z</cp:lastPrinted>
  <dcterms:created xsi:type="dcterms:W3CDTF">2016-09-23T20:19:49Z</dcterms:created>
  <dcterms:modified xsi:type="dcterms:W3CDTF">2018-05-16T17:55:14Z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2016-09-23T00:00:00Z</vt:filetime>
  </property>
  <property fmtid="{D5CDD505-2E9C-101B-9397-08002B2CF9AE}" pid="3" name="Creator">
    <vt:lpwstr>Microsoft® PowerPoint® 2016</vt:lpwstr>
  </property>
  <property fmtid="{D5CDD505-2E9C-101B-9397-08002B2CF9AE}" pid="4" name="LastSaved">
    <vt:filetime>2016-09-23T00:00:00Z</vt:filetime>
  </property>
</Properties>
</file>