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6.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8.xml" ContentType="application/vnd.openxmlformats-officedocument.theme+xml"/>
  <Override PartName="/ppt/theme/themeOverride3.xml" ContentType="application/vnd.openxmlformats-officedocument.themeOverride+xml"/>
  <Override PartName="/ppt/theme/themeOverride4.xml" ContentType="application/vnd.openxmlformats-officedocument.themeOverrid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9.xml" ContentType="application/vnd.openxmlformats-officedocument.theme+xml"/>
  <Override PartName="/ppt/theme/themeOverride5.xml" ContentType="application/vnd.openxmlformats-officedocument.themeOverride+xml"/>
  <Override PartName="/ppt/theme/themeOverride6.xml" ContentType="application/vnd.openxmlformats-officedocument.themeOverrid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10.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11.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12.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13.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4.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15.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6.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17.xml" ContentType="application/vnd.openxmlformats-officedocument.theme+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8.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19.xml" ContentType="application/vnd.openxmlformats-officedocument.theme+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20.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21.xml" ContentType="application/vnd.openxmlformats-officedocument.theme+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22.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theme/theme23.xml" ContentType="application/vnd.openxmlformats-officedocument.theme+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24.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25.xml" ContentType="application/vnd.openxmlformats-officedocument.theme+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26.xml" ContentType="application/vnd.openxmlformats-officedocument.theme+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27.xml" ContentType="application/vnd.openxmlformats-officedocument.theme+xml"/>
  <Override PartName="/ppt/theme/theme2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5437" r:id="rId2"/>
    <p:sldMasterId id="2147485443" r:id="rId3"/>
    <p:sldMasterId id="2147485492" r:id="rId4"/>
    <p:sldMasterId id="2147485639" r:id="rId5"/>
    <p:sldMasterId id="2147485645" r:id="rId6"/>
    <p:sldMasterId id="2147485651" r:id="rId7"/>
    <p:sldMasterId id="2147485657" r:id="rId8"/>
    <p:sldMasterId id="2147485669" r:id="rId9"/>
    <p:sldMasterId id="2147485693" r:id="rId10"/>
    <p:sldMasterId id="2147485699" r:id="rId11"/>
    <p:sldMasterId id="2147485777" r:id="rId12"/>
    <p:sldMasterId id="2147485843" r:id="rId13"/>
    <p:sldMasterId id="2147485856" r:id="rId14"/>
    <p:sldMasterId id="2147485862" r:id="rId15"/>
    <p:sldMasterId id="2147485868" r:id="rId16"/>
    <p:sldMasterId id="2147485886" r:id="rId17"/>
    <p:sldMasterId id="2147485898" r:id="rId18"/>
    <p:sldMasterId id="2147485910" r:id="rId19"/>
    <p:sldMasterId id="2147485916" r:id="rId20"/>
    <p:sldMasterId id="2147485922" r:id="rId21"/>
    <p:sldMasterId id="2147485928" r:id="rId22"/>
    <p:sldMasterId id="2147485946" r:id="rId23"/>
    <p:sldMasterId id="2147485952" r:id="rId24"/>
    <p:sldMasterId id="2147485958" r:id="rId25"/>
    <p:sldMasterId id="2147485964" r:id="rId26"/>
    <p:sldMasterId id="2147485970" r:id="rId27"/>
  </p:sldMasterIdLst>
  <p:notesMasterIdLst>
    <p:notesMasterId r:id="rId102"/>
  </p:notesMasterIdLst>
  <p:sldIdLst>
    <p:sldId id="1038" r:id="rId28"/>
    <p:sldId id="1059" r:id="rId29"/>
    <p:sldId id="1061" r:id="rId30"/>
    <p:sldId id="1064" r:id="rId31"/>
    <p:sldId id="1131" r:id="rId32"/>
    <p:sldId id="1066" r:id="rId33"/>
    <p:sldId id="1072" r:id="rId34"/>
    <p:sldId id="1070" r:id="rId35"/>
    <p:sldId id="1071" r:id="rId36"/>
    <p:sldId id="1073" r:id="rId37"/>
    <p:sldId id="1074" r:id="rId38"/>
    <p:sldId id="943" r:id="rId39"/>
    <p:sldId id="944" r:id="rId40"/>
    <p:sldId id="1086" r:id="rId41"/>
    <p:sldId id="1088" r:id="rId42"/>
    <p:sldId id="1089" r:id="rId43"/>
    <p:sldId id="1090" r:id="rId44"/>
    <p:sldId id="1091" r:id="rId45"/>
    <p:sldId id="1092" r:id="rId46"/>
    <p:sldId id="1134" r:id="rId47"/>
    <p:sldId id="1135" r:id="rId48"/>
    <p:sldId id="1093" r:id="rId49"/>
    <p:sldId id="1126" r:id="rId50"/>
    <p:sldId id="1097" r:id="rId51"/>
    <p:sldId id="1096" r:id="rId52"/>
    <p:sldId id="1076" r:id="rId53"/>
    <p:sldId id="1077" r:id="rId54"/>
    <p:sldId id="1078" r:id="rId55"/>
    <p:sldId id="1079" r:id="rId56"/>
    <p:sldId id="934" r:id="rId57"/>
    <p:sldId id="935" r:id="rId58"/>
    <p:sldId id="936" r:id="rId59"/>
    <p:sldId id="1080" r:id="rId60"/>
    <p:sldId id="1032" r:id="rId61"/>
    <p:sldId id="1033" r:id="rId62"/>
    <p:sldId id="962" r:id="rId63"/>
    <p:sldId id="963" r:id="rId64"/>
    <p:sldId id="964" r:id="rId65"/>
    <p:sldId id="965" r:id="rId66"/>
    <p:sldId id="966" r:id="rId67"/>
    <p:sldId id="967" r:id="rId68"/>
    <p:sldId id="896" r:id="rId69"/>
    <p:sldId id="893" r:id="rId70"/>
    <p:sldId id="894" r:id="rId71"/>
    <p:sldId id="895" r:id="rId72"/>
    <p:sldId id="1103" r:id="rId73"/>
    <p:sldId id="1104" r:id="rId74"/>
    <p:sldId id="1105" r:id="rId75"/>
    <p:sldId id="1106" r:id="rId76"/>
    <p:sldId id="1107" r:id="rId77"/>
    <p:sldId id="1109" r:id="rId78"/>
    <p:sldId id="1110" r:id="rId79"/>
    <p:sldId id="1112" r:id="rId80"/>
    <p:sldId id="1113" r:id="rId81"/>
    <p:sldId id="1115" r:id="rId82"/>
    <p:sldId id="1117" r:id="rId83"/>
    <p:sldId id="1118" r:id="rId84"/>
    <p:sldId id="1119" r:id="rId85"/>
    <p:sldId id="1040" r:id="rId86"/>
    <p:sldId id="1041" r:id="rId87"/>
    <p:sldId id="1055" r:id="rId88"/>
    <p:sldId id="1043" r:id="rId89"/>
    <p:sldId id="1155" r:id="rId90"/>
    <p:sldId id="1140" r:id="rId91"/>
    <p:sldId id="1137" r:id="rId92"/>
    <p:sldId id="1144" r:id="rId93"/>
    <p:sldId id="1145" r:id="rId94"/>
    <p:sldId id="1146" r:id="rId95"/>
    <p:sldId id="1147" r:id="rId96"/>
    <p:sldId id="1150" r:id="rId97"/>
    <p:sldId id="1151" r:id="rId98"/>
    <p:sldId id="1152" r:id="rId99"/>
    <p:sldId id="1153" r:id="rId100"/>
    <p:sldId id="1154" r:id="rId101"/>
  </p:sldIdLst>
  <p:sldSz cx="9144000" cy="6858000" type="screen4x3"/>
  <p:notesSz cx="6797675" cy="9872663"/>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Раздел по умолчанию" id="{7E3E16B1-18BC-4575-9D05-BD65B0DE5479}">
          <p14:sldIdLst>
            <p14:sldId id="1038"/>
            <p14:sldId id="1059"/>
            <p14:sldId id="1061"/>
            <p14:sldId id="1064"/>
            <p14:sldId id="1131"/>
            <p14:sldId id="1066"/>
            <p14:sldId id="1072"/>
            <p14:sldId id="1070"/>
            <p14:sldId id="1071"/>
            <p14:sldId id="1073"/>
            <p14:sldId id="1074"/>
            <p14:sldId id="943"/>
            <p14:sldId id="944"/>
            <p14:sldId id="1086"/>
            <p14:sldId id="1088"/>
            <p14:sldId id="1089"/>
            <p14:sldId id="1090"/>
            <p14:sldId id="1091"/>
            <p14:sldId id="1092"/>
            <p14:sldId id="1134"/>
            <p14:sldId id="1135"/>
            <p14:sldId id="1093"/>
            <p14:sldId id="1126"/>
            <p14:sldId id="1097"/>
            <p14:sldId id="1096"/>
            <p14:sldId id="1076"/>
            <p14:sldId id="1077"/>
            <p14:sldId id="1078"/>
            <p14:sldId id="1079"/>
            <p14:sldId id="934"/>
            <p14:sldId id="935"/>
            <p14:sldId id="936"/>
            <p14:sldId id="1080"/>
            <p14:sldId id="1032"/>
            <p14:sldId id="1033"/>
            <p14:sldId id="962"/>
            <p14:sldId id="963"/>
            <p14:sldId id="964"/>
            <p14:sldId id="965"/>
            <p14:sldId id="966"/>
            <p14:sldId id="967"/>
            <p14:sldId id="896"/>
            <p14:sldId id="893"/>
            <p14:sldId id="894"/>
            <p14:sldId id="895"/>
            <p14:sldId id="1103"/>
            <p14:sldId id="1104"/>
            <p14:sldId id="1105"/>
            <p14:sldId id="1106"/>
            <p14:sldId id="1107"/>
            <p14:sldId id="1109"/>
            <p14:sldId id="1110"/>
            <p14:sldId id="1112"/>
            <p14:sldId id="1113"/>
            <p14:sldId id="1115"/>
            <p14:sldId id="1117"/>
            <p14:sldId id="1118"/>
            <p14:sldId id="1119"/>
            <p14:sldId id="1040"/>
            <p14:sldId id="1041"/>
            <p14:sldId id="1055"/>
            <p14:sldId id="1043"/>
            <p14:sldId id="1155"/>
            <p14:sldId id="1140"/>
            <p14:sldId id="1137"/>
            <p14:sldId id="1144"/>
            <p14:sldId id="1145"/>
            <p14:sldId id="1146"/>
            <p14:sldId id="1147"/>
            <p14:sldId id="1150"/>
            <p14:sldId id="1151"/>
            <p14:sldId id="1152"/>
            <p14:sldId id="1153"/>
            <p14:sldId id="1154"/>
          </p14:sldIdLst>
        </p14:section>
        <p14:section name="Раздел без заголовка" id="{2B4BA39B-2157-4514-92AF-A5BD4FE8F45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FF99CC"/>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76" autoAdjust="0"/>
    <p:restoredTop sz="94434" autoAdjust="0"/>
  </p:normalViewPr>
  <p:slideViewPr>
    <p:cSldViewPr>
      <p:cViewPr varScale="1">
        <p:scale>
          <a:sx n="74" d="100"/>
          <a:sy n="74" d="100"/>
        </p:scale>
        <p:origin x="144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21" Type="http://schemas.openxmlformats.org/officeDocument/2006/relationships/slideMaster" Target="slideMasters/slideMaster21.xml"/><Relationship Id="rId42" Type="http://schemas.openxmlformats.org/officeDocument/2006/relationships/slide" Target="slides/slide15.xml"/><Relationship Id="rId47" Type="http://schemas.openxmlformats.org/officeDocument/2006/relationships/slide" Target="slides/slide20.xml"/><Relationship Id="rId63" Type="http://schemas.openxmlformats.org/officeDocument/2006/relationships/slide" Target="slides/slide36.xml"/><Relationship Id="rId68" Type="http://schemas.openxmlformats.org/officeDocument/2006/relationships/slide" Target="slides/slide41.xml"/><Relationship Id="rId84" Type="http://schemas.openxmlformats.org/officeDocument/2006/relationships/slide" Target="slides/slide57.xml"/><Relationship Id="rId89" Type="http://schemas.openxmlformats.org/officeDocument/2006/relationships/slide" Target="slides/slide62.xml"/><Relationship Id="rId7" Type="http://schemas.openxmlformats.org/officeDocument/2006/relationships/slideMaster" Target="slideMasters/slideMaster7.xml"/><Relationship Id="rId71" Type="http://schemas.openxmlformats.org/officeDocument/2006/relationships/slide" Target="slides/slide44.xml"/><Relationship Id="rId92"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2.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5.xml"/><Relationship Id="rId37" Type="http://schemas.openxmlformats.org/officeDocument/2006/relationships/slide" Target="slides/slide10.xml"/><Relationship Id="rId40" Type="http://schemas.openxmlformats.org/officeDocument/2006/relationships/slide" Target="slides/slide13.xml"/><Relationship Id="rId45" Type="http://schemas.openxmlformats.org/officeDocument/2006/relationships/slide" Target="slides/slide18.xml"/><Relationship Id="rId53" Type="http://schemas.openxmlformats.org/officeDocument/2006/relationships/slide" Target="slides/slide26.xml"/><Relationship Id="rId58" Type="http://schemas.openxmlformats.org/officeDocument/2006/relationships/slide" Target="slides/slide31.xml"/><Relationship Id="rId66" Type="http://schemas.openxmlformats.org/officeDocument/2006/relationships/slide" Target="slides/slide39.xml"/><Relationship Id="rId74" Type="http://schemas.openxmlformats.org/officeDocument/2006/relationships/slide" Target="slides/slide47.xml"/><Relationship Id="rId79" Type="http://schemas.openxmlformats.org/officeDocument/2006/relationships/slide" Target="slides/slide52.xml"/><Relationship Id="rId87" Type="http://schemas.openxmlformats.org/officeDocument/2006/relationships/slide" Target="slides/slide60.xml"/><Relationship Id="rId102"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34.xml"/><Relationship Id="rId82" Type="http://schemas.openxmlformats.org/officeDocument/2006/relationships/slide" Target="slides/slide55.xml"/><Relationship Id="rId90" Type="http://schemas.openxmlformats.org/officeDocument/2006/relationships/slide" Target="slides/slide63.xml"/><Relationship Id="rId95" Type="http://schemas.openxmlformats.org/officeDocument/2006/relationships/slide" Target="slides/slide68.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 Target="slides/slide3.xml"/><Relationship Id="rId35" Type="http://schemas.openxmlformats.org/officeDocument/2006/relationships/slide" Target="slides/slide8.xml"/><Relationship Id="rId43" Type="http://schemas.openxmlformats.org/officeDocument/2006/relationships/slide" Target="slides/slide16.xml"/><Relationship Id="rId48" Type="http://schemas.openxmlformats.org/officeDocument/2006/relationships/slide" Target="slides/slide21.xml"/><Relationship Id="rId56" Type="http://schemas.openxmlformats.org/officeDocument/2006/relationships/slide" Target="slides/slide29.xml"/><Relationship Id="rId64" Type="http://schemas.openxmlformats.org/officeDocument/2006/relationships/slide" Target="slides/slide37.xml"/><Relationship Id="rId69" Type="http://schemas.openxmlformats.org/officeDocument/2006/relationships/slide" Target="slides/slide42.xml"/><Relationship Id="rId77" Type="http://schemas.openxmlformats.org/officeDocument/2006/relationships/slide" Target="slides/slide50.xml"/><Relationship Id="rId100" Type="http://schemas.openxmlformats.org/officeDocument/2006/relationships/slide" Target="slides/slide73.xml"/><Relationship Id="rId105"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24.xml"/><Relationship Id="rId72" Type="http://schemas.openxmlformats.org/officeDocument/2006/relationships/slide" Target="slides/slide45.xml"/><Relationship Id="rId80" Type="http://schemas.openxmlformats.org/officeDocument/2006/relationships/slide" Target="slides/slide53.xml"/><Relationship Id="rId85" Type="http://schemas.openxmlformats.org/officeDocument/2006/relationships/slide" Target="slides/slide58.xml"/><Relationship Id="rId93" Type="http://schemas.openxmlformats.org/officeDocument/2006/relationships/slide" Target="slides/slide66.xml"/><Relationship Id="rId98" Type="http://schemas.openxmlformats.org/officeDocument/2006/relationships/slide" Target="slides/slide7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6.xml"/><Relationship Id="rId38" Type="http://schemas.openxmlformats.org/officeDocument/2006/relationships/slide" Target="slides/slide11.xml"/><Relationship Id="rId46" Type="http://schemas.openxmlformats.org/officeDocument/2006/relationships/slide" Target="slides/slide19.xml"/><Relationship Id="rId59" Type="http://schemas.openxmlformats.org/officeDocument/2006/relationships/slide" Target="slides/slide32.xml"/><Relationship Id="rId67" Type="http://schemas.openxmlformats.org/officeDocument/2006/relationships/slide" Target="slides/slide40.xml"/><Relationship Id="rId103" Type="http://schemas.openxmlformats.org/officeDocument/2006/relationships/presProps" Target="presProps.xml"/><Relationship Id="rId20" Type="http://schemas.openxmlformats.org/officeDocument/2006/relationships/slideMaster" Target="slideMasters/slideMaster20.xml"/><Relationship Id="rId41" Type="http://schemas.openxmlformats.org/officeDocument/2006/relationships/slide" Target="slides/slide14.xml"/><Relationship Id="rId54" Type="http://schemas.openxmlformats.org/officeDocument/2006/relationships/slide" Target="slides/slide27.xml"/><Relationship Id="rId62" Type="http://schemas.openxmlformats.org/officeDocument/2006/relationships/slide" Target="slides/slide35.xml"/><Relationship Id="rId70" Type="http://schemas.openxmlformats.org/officeDocument/2006/relationships/slide" Target="slides/slide43.xml"/><Relationship Id="rId75" Type="http://schemas.openxmlformats.org/officeDocument/2006/relationships/slide" Target="slides/slide48.xml"/><Relationship Id="rId83" Type="http://schemas.openxmlformats.org/officeDocument/2006/relationships/slide" Target="slides/slide56.xml"/><Relationship Id="rId88" Type="http://schemas.openxmlformats.org/officeDocument/2006/relationships/slide" Target="slides/slide61.xml"/><Relationship Id="rId91" Type="http://schemas.openxmlformats.org/officeDocument/2006/relationships/slide" Target="slides/slide64.xml"/><Relationship Id="rId96" Type="http://schemas.openxmlformats.org/officeDocument/2006/relationships/slide" Target="slides/slide69.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1.xml"/><Relationship Id="rId36" Type="http://schemas.openxmlformats.org/officeDocument/2006/relationships/slide" Target="slides/slide9.xml"/><Relationship Id="rId49" Type="http://schemas.openxmlformats.org/officeDocument/2006/relationships/slide" Target="slides/slide22.xml"/><Relationship Id="rId57" Type="http://schemas.openxmlformats.org/officeDocument/2006/relationships/slide" Target="slides/slide30.xml"/><Relationship Id="rId106" Type="http://schemas.openxmlformats.org/officeDocument/2006/relationships/tableStyles" Target="tableStyles.xml"/><Relationship Id="rId10" Type="http://schemas.openxmlformats.org/officeDocument/2006/relationships/slideMaster" Target="slideMasters/slideMaster10.xml"/><Relationship Id="rId31" Type="http://schemas.openxmlformats.org/officeDocument/2006/relationships/slide" Target="slides/slide4.xml"/><Relationship Id="rId44" Type="http://schemas.openxmlformats.org/officeDocument/2006/relationships/slide" Target="slides/slide17.xml"/><Relationship Id="rId52" Type="http://schemas.openxmlformats.org/officeDocument/2006/relationships/slide" Target="slides/slide25.xml"/><Relationship Id="rId60" Type="http://schemas.openxmlformats.org/officeDocument/2006/relationships/slide" Target="slides/slide33.xml"/><Relationship Id="rId65" Type="http://schemas.openxmlformats.org/officeDocument/2006/relationships/slide" Target="slides/slide38.xml"/><Relationship Id="rId73" Type="http://schemas.openxmlformats.org/officeDocument/2006/relationships/slide" Target="slides/slide46.xml"/><Relationship Id="rId78" Type="http://schemas.openxmlformats.org/officeDocument/2006/relationships/slide" Target="slides/slide51.xml"/><Relationship Id="rId81" Type="http://schemas.openxmlformats.org/officeDocument/2006/relationships/slide" Target="slides/slide54.xml"/><Relationship Id="rId86" Type="http://schemas.openxmlformats.org/officeDocument/2006/relationships/slide" Target="slides/slide59.xml"/><Relationship Id="rId94" Type="http://schemas.openxmlformats.org/officeDocument/2006/relationships/slide" Target="slides/slide67.xml"/><Relationship Id="rId99" Type="http://schemas.openxmlformats.org/officeDocument/2006/relationships/slide" Target="slides/slide72.xml"/><Relationship Id="rId101" Type="http://schemas.openxmlformats.org/officeDocument/2006/relationships/slide" Target="slides/slide74.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2.xml"/><Relationship Id="rId34" Type="http://schemas.openxmlformats.org/officeDocument/2006/relationships/slide" Target="slides/slide7.xml"/><Relationship Id="rId50" Type="http://schemas.openxmlformats.org/officeDocument/2006/relationships/slide" Target="slides/slide23.xml"/><Relationship Id="rId55" Type="http://schemas.openxmlformats.org/officeDocument/2006/relationships/slide" Target="slides/slide28.xml"/><Relationship Id="rId76" Type="http://schemas.openxmlformats.org/officeDocument/2006/relationships/slide" Target="slides/slide49.xml"/><Relationship Id="rId97" Type="http://schemas.openxmlformats.org/officeDocument/2006/relationships/slide" Target="slides/slide70.xml"/><Relationship Id="rId10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drawings/_rels/vmlDrawing10.vml.rels><?xml version="1.0" encoding="UTF-8" standalone="yes"?>
<Relationships xmlns="http://schemas.openxmlformats.org/package/2006/relationships"><Relationship Id="rId1" Type="http://schemas.openxmlformats.org/officeDocument/2006/relationships/image" Target="NULL"/></Relationships>
</file>

<file path=ppt/drawings/_rels/vmlDrawing2.vml.rels><?xml version="1.0" encoding="UTF-8" standalone="yes"?>
<Relationships xmlns="http://schemas.openxmlformats.org/package/2006/relationships"><Relationship Id="rId1" Type="http://schemas.openxmlformats.org/officeDocument/2006/relationships/image" Target="NULL"/></Relationships>
</file>

<file path=ppt/drawings/_rels/vmlDrawing3.vml.rels><?xml version="1.0" encoding="UTF-8" standalone="yes"?>
<Relationships xmlns="http://schemas.openxmlformats.org/package/2006/relationships"><Relationship Id="rId1" Type="http://schemas.openxmlformats.org/officeDocument/2006/relationships/image" Target="NULL"/></Relationships>
</file>

<file path=ppt/drawings/_rels/vmlDrawing4.vml.rels><?xml version="1.0" encoding="UTF-8" standalone="yes"?>
<Relationships xmlns="http://schemas.openxmlformats.org/package/2006/relationships"><Relationship Id="rId1" Type="http://schemas.openxmlformats.org/officeDocument/2006/relationships/image" Target="NULL"/></Relationships>
</file>

<file path=ppt/drawings/_rels/vmlDrawing5.vml.rels><?xml version="1.0" encoding="UTF-8" standalone="yes"?>
<Relationships xmlns="http://schemas.openxmlformats.org/package/2006/relationships"><Relationship Id="rId1" Type="http://schemas.openxmlformats.org/officeDocument/2006/relationships/image" Target="NULL"/></Relationships>
</file>

<file path=ppt/drawings/_rels/vmlDrawing6.vml.rels><?xml version="1.0" encoding="UTF-8" standalone="yes"?>
<Relationships xmlns="http://schemas.openxmlformats.org/package/2006/relationships"><Relationship Id="rId1" Type="http://schemas.openxmlformats.org/officeDocument/2006/relationships/image" Target="NULL"/></Relationships>
</file>

<file path=ppt/drawings/_rels/vmlDrawing7.vml.rels><?xml version="1.0" encoding="UTF-8" standalone="yes"?>
<Relationships xmlns="http://schemas.openxmlformats.org/package/2006/relationships"><Relationship Id="rId1" Type="http://schemas.openxmlformats.org/officeDocument/2006/relationships/image" Target="NULL"/></Relationships>
</file>

<file path=ppt/drawings/_rels/vmlDrawing8.vml.rels><?xml version="1.0" encoding="UTF-8" standalone="yes"?>
<Relationships xmlns="http://schemas.openxmlformats.org/package/2006/relationships"><Relationship Id="rId1" Type="http://schemas.openxmlformats.org/officeDocument/2006/relationships/image" Target="NULL"/></Relationships>
</file>

<file path=ppt/drawings/_rels/vmlDrawing9.vml.rels><?xml version="1.0" encoding="UTF-8" standalone="yes"?>
<Relationships xmlns="http://schemas.openxmlformats.org/package/2006/relationships"><Relationship Id="rId1" Type="http://schemas.openxmlformats.org/officeDocument/2006/relationships/image" Target="NUL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3713"/>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49688" y="0"/>
            <a:ext cx="2946400" cy="493713"/>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C1D807DF-6340-47AE-B35A-0176D4E19872}" type="datetimeFigureOut">
              <a:rPr lang="ru-RU"/>
              <a:pPr>
                <a:defRPr/>
              </a:pPr>
              <a:t>16.05.2018</a:t>
            </a:fld>
            <a:endParaRPr lang="ru-RU"/>
          </a:p>
        </p:txBody>
      </p:sp>
      <p:sp>
        <p:nvSpPr>
          <p:cNvPr id="4" name="Образ слайда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79450" y="4689475"/>
            <a:ext cx="5438775" cy="4443413"/>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9377363"/>
            <a:ext cx="2946400" cy="493712"/>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49688" y="9377363"/>
            <a:ext cx="2946400" cy="493712"/>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C9B75CB6-6C4F-48FC-BCAA-B061C876F0FA}" type="slidenum">
              <a:rPr lang="ru-RU"/>
              <a:pPr>
                <a:defRPr/>
              </a:pPr>
              <a:t>‹#›</a:t>
            </a:fld>
            <a:endParaRPr lang="ru-RU"/>
          </a:p>
        </p:txBody>
      </p:sp>
    </p:spTree>
    <p:extLst>
      <p:ext uri="{BB962C8B-B14F-4D97-AF65-F5344CB8AC3E}">
        <p14:creationId xmlns:p14="http://schemas.microsoft.com/office/powerpoint/2010/main" val="143560139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679450" y="4689475"/>
            <a:ext cx="5438775" cy="4443413"/>
          </a:xfrm>
          <a:prstGeom prst="rect">
            <a:avLst/>
          </a:prstGeom>
        </p:spPr>
        <p:txBody>
          <a:bodyPr>
            <a:normAutofit/>
          </a:bodyPr>
          <a:lstStyle/>
          <a:p>
            <a:endParaRPr/>
          </a:p>
        </p:txBody>
      </p:sp>
    </p:spTree>
    <p:extLst>
      <p:ext uri="{BB962C8B-B14F-4D97-AF65-F5344CB8AC3E}">
        <p14:creationId xmlns:p14="http://schemas.microsoft.com/office/powerpoint/2010/main" val="21767117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215647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32484635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31507603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374659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679450" y="4689475"/>
            <a:ext cx="5438775" cy="4443413"/>
          </a:xfrm>
          <a:prstGeom prst="rect">
            <a:avLst/>
          </a:prstGeom>
        </p:spPr>
        <p:txBody>
          <a:bodyPr>
            <a:normAutofit/>
          </a:bodyPr>
          <a:lstStyle/>
          <a:p>
            <a:endParaRPr/>
          </a:p>
        </p:txBody>
      </p:sp>
    </p:spTree>
    <p:extLst>
      <p:ext uri="{BB962C8B-B14F-4D97-AF65-F5344CB8AC3E}">
        <p14:creationId xmlns:p14="http://schemas.microsoft.com/office/powerpoint/2010/main" val="3678519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30275" y="739775"/>
            <a:ext cx="4937125" cy="3703638"/>
          </a:xfrm>
          <a:prstGeom prst="rect">
            <a:avLst/>
          </a:prstGeom>
        </p:spPr>
      </p:sp>
      <p:sp>
        <p:nvSpPr>
          <p:cNvPr id="3" name="Заметки 2"/>
          <p:cNvSpPr>
            <a:spLocks noGrp="1"/>
          </p:cNvSpPr>
          <p:nvPr>
            <p:ph type="body" idx="1"/>
          </p:nvPr>
        </p:nvSpPr>
        <p:spPr>
          <a:xfrm>
            <a:off x="679450" y="4689475"/>
            <a:ext cx="5438775" cy="4443413"/>
          </a:xfrm>
          <a:prstGeom prst="rect">
            <a:avLst/>
          </a:prstGeom>
        </p:spPr>
        <p:txBody>
          <a:bodyPr/>
          <a:lstStyle/>
          <a:p>
            <a:endParaRPr lang="ru-RU" dirty="0"/>
          </a:p>
        </p:txBody>
      </p:sp>
      <p:sp>
        <p:nvSpPr>
          <p:cNvPr id="4" name="Номер слайда 3"/>
          <p:cNvSpPr>
            <a:spLocks noGrp="1"/>
          </p:cNvSpPr>
          <p:nvPr>
            <p:ph type="sldNum" sz="quarter" idx="10"/>
          </p:nvPr>
        </p:nvSpPr>
        <p:spPr>
          <a:xfrm>
            <a:off x="3849688" y="9377363"/>
            <a:ext cx="2946400" cy="493712"/>
          </a:xfrm>
          <a:prstGeom prst="rect">
            <a:avLst/>
          </a:prstGeom>
        </p:spPr>
        <p:txBody>
          <a:bodyPr/>
          <a:lstStyle/>
          <a:p>
            <a:pPr>
              <a:defRPr/>
            </a:pPr>
            <a:fld id="{C9B75CB6-6C4F-48FC-BCAA-B061C876F0FA}" type="slidenum">
              <a:rPr lang="ru-RU">
                <a:solidFill>
                  <a:prstClr val="black"/>
                </a:solidFill>
              </a:rPr>
              <a:pPr>
                <a:defRPr/>
              </a:pPr>
              <a:t>19</a:t>
            </a:fld>
            <a:endParaRPr lang="ru-RU">
              <a:solidFill>
                <a:prstClr val="black"/>
              </a:solidFill>
            </a:endParaRPr>
          </a:p>
        </p:txBody>
      </p:sp>
    </p:spTree>
    <p:extLst>
      <p:ext uri="{BB962C8B-B14F-4D97-AF65-F5344CB8AC3E}">
        <p14:creationId xmlns:p14="http://schemas.microsoft.com/office/powerpoint/2010/main" val="36653687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256253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2849382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30275" y="739775"/>
            <a:ext cx="4937125" cy="3703638"/>
          </a:xfrm>
          <a:prstGeom prst="rect">
            <a:avLst/>
          </a:prstGeom>
        </p:spPr>
      </p:sp>
      <p:sp>
        <p:nvSpPr>
          <p:cNvPr id="3" name="Заметки 2"/>
          <p:cNvSpPr>
            <a:spLocks noGrp="1"/>
          </p:cNvSpPr>
          <p:nvPr>
            <p:ph type="body" idx="1"/>
          </p:nvPr>
        </p:nvSpPr>
        <p:spPr>
          <a:xfrm>
            <a:off x="679450" y="4689475"/>
            <a:ext cx="5438775" cy="4443413"/>
          </a:xfrm>
          <a:prstGeom prst="rect">
            <a:avLst/>
          </a:prstGeom>
        </p:spPr>
        <p:txBody>
          <a:bodyPr/>
          <a:lstStyle/>
          <a:p>
            <a:endParaRPr lang="ru-RU" dirty="0"/>
          </a:p>
        </p:txBody>
      </p:sp>
      <p:sp>
        <p:nvSpPr>
          <p:cNvPr id="4" name="Номер слайда 3"/>
          <p:cNvSpPr>
            <a:spLocks noGrp="1"/>
          </p:cNvSpPr>
          <p:nvPr>
            <p:ph type="sldNum" sz="quarter" idx="10"/>
          </p:nvPr>
        </p:nvSpPr>
        <p:spPr>
          <a:xfrm>
            <a:off x="3849688" y="9377363"/>
            <a:ext cx="2946400" cy="493712"/>
          </a:xfrm>
          <a:prstGeom prst="rect">
            <a:avLst/>
          </a:prstGeom>
        </p:spPr>
        <p:txBody>
          <a:bodyPr/>
          <a:lstStyle/>
          <a:p>
            <a:pPr>
              <a:defRPr/>
            </a:pPr>
            <a:fld id="{C9B75CB6-6C4F-48FC-BCAA-B061C876F0FA}" type="slidenum">
              <a:rPr lang="ru-RU">
                <a:solidFill>
                  <a:prstClr val="black"/>
                </a:solidFill>
              </a:rPr>
              <a:pPr>
                <a:defRPr/>
              </a:pPr>
              <a:t>22</a:t>
            </a:fld>
            <a:endParaRPr lang="ru-RU">
              <a:solidFill>
                <a:prstClr val="black"/>
              </a:solidFill>
            </a:endParaRPr>
          </a:p>
        </p:txBody>
      </p:sp>
    </p:spTree>
    <p:extLst>
      <p:ext uri="{BB962C8B-B14F-4D97-AF65-F5344CB8AC3E}">
        <p14:creationId xmlns:p14="http://schemas.microsoft.com/office/powerpoint/2010/main" val="1238828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30275" y="739775"/>
            <a:ext cx="4937125" cy="3703638"/>
          </a:xfrm>
          <a:prstGeom prst="rect">
            <a:avLst/>
          </a:prstGeom>
        </p:spPr>
      </p:sp>
      <p:sp>
        <p:nvSpPr>
          <p:cNvPr id="3" name="Заметки 2"/>
          <p:cNvSpPr>
            <a:spLocks noGrp="1"/>
          </p:cNvSpPr>
          <p:nvPr>
            <p:ph type="body" idx="1"/>
          </p:nvPr>
        </p:nvSpPr>
        <p:spPr>
          <a:xfrm>
            <a:off x="679450" y="4689475"/>
            <a:ext cx="5438775" cy="4443413"/>
          </a:xfrm>
          <a:prstGeom prst="rect">
            <a:avLst/>
          </a:prstGeom>
        </p:spPr>
        <p:txBody>
          <a:bodyPr/>
          <a:lstStyle/>
          <a:p>
            <a:endParaRPr lang="ru-RU" dirty="0"/>
          </a:p>
        </p:txBody>
      </p:sp>
      <p:sp>
        <p:nvSpPr>
          <p:cNvPr id="4" name="Номер слайда 3"/>
          <p:cNvSpPr>
            <a:spLocks noGrp="1"/>
          </p:cNvSpPr>
          <p:nvPr>
            <p:ph type="sldNum" sz="quarter" idx="10"/>
          </p:nvPr>
        </p:nvSpPr>
        <p:spPr>
          <a:xfrm>
            <a:off x="3849688" y="9377363"/>
            <a:ext cx="2946400" cy="493712"/>
          </a:xfrm>
          <a:prstGeom prst="rect">
            <a:avLst/>
          </a:prstGeom>
        </p:spPr>
        <p:txBody>
          <a:bodyPr/>
          <a:lstStyle/>
          <a:p>
            <a:pPr>
              <a:defRPr/>
            </a:pPr>
            <a:fld id="{C9B75CB6-6C4F-48FC-BCAA-B061C876F0FA}" type="slidenum">
              <a:rPr lang="ru-RU">
                <a:solidFill>
                  <a:prstClr val="black"/>
                </a:solidFill>
              </a:rPr>
              <a:pPr>
                <a:defRPr/>
              </a:pPr>
              <a:t>23</a:t>
            </a:fld>
            <a:endParaRPr lang="ru-RU">
              <a:solidFill>
                <a:prstClr val="black"/>
              </a:solidFill>
            </a:endParaRPr>
          </a:p>
        </p:txBody>
      </p:sp>
    </p:spTree>
    <p:extLst>
      <p:ext uri="{BB962C8B-B14F-4D97-AF65-F5344CB8AC3E}">
        <p14:creationId xmlns:p14="http://schemas.microsoft.com/office/powerpoint/2010/main" val="2206145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30275" y="739775"/>
            <a:ext cx="4937125" cy="3703638"/>
          </a:xfrm>
          <a:prstGeom prst="rect">
            <a:avLst/>
          </a:prstGeom>
        </p:spPr>
      </p:sp>
      <p:sp>
        <p:nvSpPr>
          <p:cNvPr id="3" name="Заметки 2"/>
          <p:cNvSpPr>
            <a:spLocks noGrp="1"/>
          </p:cNvSpPr>
          <p:nvPr>
            <p:ph type="body" idx="1"/>
          </p:nvPr>
        </p:nvSpPr>
        <p:spPr>
          <a:xfrm>
            <a:off x="679450" y="4689475"/>
            <a:ext cx="5438775" cy="4443413"/>
          </a:xfrm>
          <a:prstGeom prst="rect">
            <a:avLst/>
          </a:prstGeom>
        </p:spPr>
        <p:txBody>
          <a:bodyPr/>
          <a:lstStyle/>
          <a:p>
            <a:endParaRPr lang="ru-RU" dirty="0"/>
          </a:p>
        </p:txBody>
      </p:sp>
      <p:sp>
        <p:nvSpPr>
          <p:cNvPr id="4" name="Номер слайда 3"/>
          <p:cNvSpPr>
            <a:spLocks noGrp="1"/>
          </p:cNvSpPr>
          <p:nvPr>
            <p:ph type="sldNum" sz="quarter" idx="10"/>
          </p:nvPr>
        </p:nvSpPr>
        <p:spPr>
          <a:xfrm>
            <a:off x="3849688" y="9377363"/>
            <a:ext cx="2946400" cy="493712"/>
          </a:xfrm>
          <a:prstGeom prst="rect">
            <a:avLst/>
          </a:prstGeom>
        </p:spPr>
        <p:txBody>
          <a:bodyPr/>
          <a:lstStyle/>
          <a:p>
            <a:pPr>
              <a:defRPr/>
            </a:pPr>
            <a:fld id="{C9B75CB6-6C4F-48FC-BCAA-B061C876F0FA}" type="slidenum">
              <a:rPr lang="ru-RU">
                <a:solidFill>
                  <a:prstClr val="black"/>
                </a:solidFill>
              </a:rPr>
              <a:pPr>
                <a:defRPr/>
              </a:pPr>
              <a:t>25</a:t>
            </a:fld>
            <a:endParaRPr lang="ru-RU">
              <a:solidFill>
                <a:prstClr val="black"/>
              </a:solidFill>
            </a:endParaRPr>
          </a:p>
        </p:txBody>
      </p:sp>
    </p:spTree>
    <p:extLst>
      <p:ext uri="{BB962C8B-B14F-4D97-AF65-F5344CB8AC3E}">
        <p14:creationId xmlns:p14="http://schemas.microsoft.com/office/powerpoint/2010/main" val="41519508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209276887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14.xml"/><Relationship Id="rId13" Type="http://schemas.openxmlformats.org/officeDocument/2006/relationships/image" Target="../media/image3.png"/><Relationship Id="rId3" Type="http://schemas.openxmlformats.org/officeDocument/2006/relationships/tags" Target="../tags/tag9.xml"/><Relationship Id="rId7" Type="http://schemas.openxmlformats.org/officeDocument/2006/relationships/tags" Target="../tags/tag13.xml"/><Relationship Id="rId12" Type="http://schemas.openxmlformats.org/officeDocument/2006/relationships/hyperlink" Target="http://www.goszakaz.com/index.asp" TargetMode="External"/><Relationship Id="rId2" Type="http://schemas.openxmlformats.org/officeDocument/2006/relationships/tags" Target="../tags/tag8.xml"/><Relationship Id="rId1" Type="http://schemas.openxmlformats.org/officeDocument/2006/relationships/vmlDrawing" Target="../drawings/vmlDrawing2.vml"/><Relationship Id="rId6" Type="http://schemas.openxmlformats.org/officeDocument/2006/relationships/tags" Target="../tags/tag12.xml"/><Relationship Id="rId11" Type="http://schemas.openxmlformats.org/officeDocument/2006/relationships/image" Target="../media/image2.jpeg"/><Relationship Id="rId5" Type="http://schemas.openxmlformats.org/officeDocument/2006/relationships/tags" Target="../tags/tag11.xml"/><Relationship Id="rId10" Type="http://schemas.openxmlformats.org/officeDocument/2006/relationships/oleObject" Target="../embeddings/oleObject2.bin"/><Relationship Id="rId4" Type="http://schemas.openxmlformats.org/officeDocument/2006/relationships/tags" Target="../tags/tag10.xml"/><Relationship Id="rId9"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47.xml"/><Relationship Id="rId7" Type="http://schemas.openxmlformats.org/officeDocument/2006/relationships/slideMaster" Target="../slideMasters/slideMaster1.xml"/><Relationship Id="rId2" Type="http://schemas.openxmlformats.org/officeDocument/2006/relationships/tags" Target="../tags/tag46.xml"/><Relationship Id="rId1" Type="http://schemas.openxmlformats.org/officeDocument/2006/relationships/vmlDrawing" Target="../drawings/vmlDrawing8.v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 Id="rId9" Type="http://schemas.openxmlformats.org/officeDocument/2006/relationships/image" Target="../media/image1.jpe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tags" Target="../tags/tag52.xml"/><Relationship Id="rId7" Type="http://schemas.openxmlformats.org/officeDocument/2006/relationships/slideMaster" Target="../slideMasters/slideMaster1.xml"/><Relationship Id="rId2" Type="http://schemas.openxmlformats.org/officeDocument/2006/relationships/tags" Target="../tags/tag51.xml"/><Relationship Id="rId1" Type="http://schemas.openxmlformats.org/officeDocument/2006/relationships/vmlDrawing" Target="../drawings/vmlDrawing9.vml"/><Relationship Id="rId6" Type="http://schemas.openxmlformats.org/officeDocument/2006/relationships/tags" Target="../tags/tag55.xml"/><Relationship Id="rId5" Type="http://schemas.openxmlformats.org/officeDocument/2006/relationships/tags" Target="../tags/tag54.xml"/><Relationship Id="rId4" Type="http://schemas.openxmlformats.org/officeDocument/2006/relationships/tags" Target="../tags/tag53.xml"/><Relationship Id="rId9" Type="http://schemas.openxmlformats.org/officeDocument/2006/relationships/image" Target="../media/image1.jpe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tags" Target="../tags/tag57.xml"/><Relationship Id="rId7" Type="http://schemas.openxmlformats.org/officeDocument/2006/relationships/slideMaster" Target="../slideMasters/slideMaster1.xml"/><Relationship Id="rId2" Type="http://schemas.openxmlformats.org/officeDocument/2006/relationships/tags" Target="../tags/tag56.xml"/><Relationship Id="rId1" Type="http://schemas.openxmlformats.org/officeDocument/2006/relationships/vmlDrawing" Target="../drawings/vmlDrawing10.v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 Id="rId9" Type="http://schemas.openxmlformats.org/officeDocument/2006/relationships/image" Target="../media/image1.jpe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6.xml"/><Relationship Id="rId1" Type="http://schemas.openxmlformats.org/officeDocument/2006/relationships/tags" Target="../tags/tag15.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tags" Target="../tags/tag17.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vmlDrawing" Target="../drawings/vmlDrawing3.v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9" Type="http://schemas.openxmlformats.org/officeDocument/2006/relationships/image" Target="../media/image1.jpe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hemeOverride" Target="../theme/themeOverride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27.xml"/><Relationship Id="rId7" Type="http://schemas.openxmlformats.org/officeDocument/2006/relationships/slideMaster" Target="../slideMasters/slideMaster1.xml"/><Relationship Id="rId2" Type="http://schemas.openxmlformats.org/officeDocument/2006/relationships/tags" Target="../tags/tag26.xml"/><Relationship Id="rId1" Type="http://schemas.openxmlformats.org/officeDocument/2006/relationships/vmlDrawing" Target="../drawings/vmlDrawing4.vml"/><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1.jpe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hemeOverride" Target="../theme/themeOverride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hemeOverride" Target="../theme/themeOverride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tags" Target="../tags/tag32.xml"/><Relationship Id="rId7" Type="http://schemas.openxmlformats.org/officeDocument/2006/relationships/slideMaster" Target="../slideMasters/slideMaster1.xml"/><Relationship Id="rId2" Type="http://schemas.openxmlformats.org/officeDocument/2006/relationships/tags" Target="../tags/tag31.xml"/><Relationship Id="rId1" Type="http://schemas.openxmlformats.org/officeDocument/2006/relationships/vmlDrawing" Target="../drawings/vmlDrawing5.v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9" Type="http://schemas.openxmlformats.org/officeDocument/2006/relationships/image" Target="../media/image1.jpe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hemeOverride" Target="../theme/themeOverride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tags" Target="../tags/tag37.xml"/><Relationship Id="rId7" Type="http://schemas.openxmlformats.org/officeDocument/2006/relationships/slideMaster" Target="../slideMasters/slideMaster1.xml"/><Relationship Id="rId2" Type="http://schemas.openxmlformats.org/officeDocument/2006/relationships/tags" Target="../tags/tag36.xml"/><Relationship Id="rId1" Type="http://schemas.openxmlformats.org/officeDocument/2006/relationships/vmlDrawing" Target="../drawings/vmlDrawing6.vml"/><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 Id="rId9" Type="http://schemas.openxmlformats.org/officeDocument/2006/relationships/image" Target="../media/image1.jpe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tags" Target="../tags/tag42.xml"/><Relationship Id="rId7" Type="http://schemas.openxmlformats.org/officeDocument/2006/relationships/slideMaster" Target="../slideMasters/slideMaster1.xml"/><Relationship Id="rId2" Type="http://schemas.openxmlformats.org/officeDocument/2006/relationships/tags" Target="../tags/tag41.xml"/><Relationship Id="rId1" Type="http://schemas.openxmlformats.org/officeDocument/2006/relationships/vmlDrawing" Target="../drawings/vmlDrawing7.vml"/><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tags" Target="../tags/tag43.xml"/><Relationship Id="rId9" Type="http://schemas.openxmlformats.org/officeDocument/2006/relationships/image" Target="../media/image1.jpe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graphicFrame>
        <p:nvGraphicFramePr>
          <p:cNvPr id="4" name="AutoShape 2"/>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244308" r:id="rId10" imgW="0" imgH="0" progId="">
                  <p:embed/>
                </p:oleObj>
              </mc:Choice>
              <mc:Fallback>
                <p:oleObj r:id="rId10" imgW="0" imgH="0" progId="">
                  <p:embed/>
                  <p:pic>
                    <p:nvPicPr>
                      <p:cNvPr id="0" name="AutoShape 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itleTopPlaceholder"/>
          <p:cNvSpPr>
            <a:spLocks noChangeArrowheads="1"/>
          </p:cNvSpPr>
          <p:nvPr userDrawn="1">
            <p:custDataLst>
              <p:tags r:id="rId2"/>
            </p:custDataLst>
          </p:nvPr>
        </p:nvSpPr>
        <p:spPr bwMode="auto">
          <a:xfrm>
            <a:off x="0" y="0"/>
            <a:ext cx="2354263" cy="2282825"/>
          </a:xfrm>
          <a:prstGeom prst="rect">
            <a:avLst/>
          </a:prstGeom>
          <a:solidFill>
            <a:srgbClr val="008651"/>
          </a:solidFill>
          <a:ln w="9525">
            <a:noFill/>
            <a:miter lim="800000"/>
            <a:headEnd/>
            <a:tailEnd/>
          </a:ln>
        </p:spPr>
        <p:txBody>
          <a:bodyPr wrap="none" anchor="ctr"/>
          <a:lstStyle/>
          <a:p>
            <a:pPr>
              <a:defRPr/>
            </a:pPr>
            <a:endParaRPr lang="ru-RU" sz="1600">
              <a:solidFill>
                <a:prstClr val="black"/>
              </a:solidFill>
              <a:latin typeface="+mn-lt"/>
            </a:endParaRPr>
          </a:p>
        </p:txBody>
      </p:sp>
      <p:sp>
        <p:nvSpPr>
          <p:cNvPr id="6" name="Rectangle 1060"/>
          <p:cNvSpPr>
            <a:spLocks noChangeArrowheads="1"/>
          </p:cNvSpPr>
          <p:nvPr userDrawn="1">
            <p:custDataLst>
              <p:tags r:id="rId3"/>
            </p:custDataLst>
          </p:nvPr>
        </p:nvSpPr>
        <p:spPr bwMode="auto">
          <a:xfrm>
            <a:off x="0" y="6477000"/>
            <a:ext cx="9144000" cy="381000"/>
          </a:xfrm>
          <a:prstGeom prst="rect">
            <a:avLst/>
          </a:prstGeom>
          <a:solidFill>
            <a:srgbClr val="008651"/>
          </a:solidFill>
          <a:ln w="9525">
            <a:noFill/>
            <a:miter lim="800000"/>
            <a:headEnd/>
            <a:tailEnd/>
          </a:ln>
        </p:spPr>
        <p:txBody>
          <a:bodyPr wrap="none" anchor="ctr"/>
          <a:lstStyle/>
          <a:p>
            <a:pPr>
              <a:defRPr/>
            </a:pPr>
            <a:endParaRPr lang="ru-RU" sz="1600">
              <a:solidFill>
                <a:prstClr val="black"/>
              </a:solidFill>
              <a:latin typeface="+mn-lt"/>
            </a:endParaRPr>
          </a:p>
        </p:txBody>
      </p:sp>
      <p:grpSp>
        <p:nvGrpSpPr>
          <p:cNvPr id="7" name="McK Title Elements"/>
          <p:cNvGrpSpPr>
            <a:grpSpLocks/>
          </p:cNvGrpSpPr>
          <p:nvPr userDrawn="1"/>
        </p:nvGrpSpPr>
        <p:grpSpPr bwMode="auto">
          <a:xfrm>
            <a:off x="2693988" y="2182813"/>
            <a:ext cx="5129212" cy="4602162"/>
            <a:chOff x="1697" y="1375"/>
            <a:chExt cx="3231" cy="2899"/>
          </a:xfrm>
        </p:grpSpPr>
        <p:sp>
          <p:nvSpPr>
            <p:cNvPr id="8" name="McK Confidential" hidden="1"/>
            <p:cNvSpPr txBox="1">
              <a:spLocks noChangeArrowheads="1"/>
            </p:cNvSpPr>
            <p:nvPr userDrawn="1"/>
          </p:nvSpPr>
          <p:spPr bwMode="auto">
            <a:xfrm>
              <a:off x="1697" y="1375"/>
              <a:ext cx="955" cy="137"/>
            </a:xfrm>
            <a:prstGeom prst="rect">
              <a:avLst/>
            </a:prstGeom>
            <a:noFill/>
            <a:ln w="9525">
              <a:noFill/>
              <a:miter lim="800000"/>
              <a:headEnd/>
              <a:tailEnd/>
            </a:ln>
          </p:spPr>
          <p:txBody>
            <a:bodyPr lIns="0" tIns="0" rIns="0" bIns="0">
              <a:spAutoFit/>
            </a:bodyPr>
            <a:lstStyle/>
            <a:p>
              <a:pPr defTabSz="933450">
                <a:defRPr/>
              </a:pPr>
              <a:r>
                <a:rPr lang="en-AU" sz="1400">
                  <a:solidFill>
                    <a:prstClr val="black"/>
                  </a:solidFill>
                  <a:latin typeface="+mn-lt"/>
                </a:rPr>
                <a:t>CONFIDENTIAL</a:t>
              </a:r>
            </a:p>
          </p:txBody>
        </p:sp>
        <p:sp>
          <p:nvSpPr>
            <p:cNvPr id="9" name="McK Document" hidden="1"/>
            <p:cNvSpPr txBox="1">
              <a:spLocks noChangeArrowheads="1"/>
            </p:cNvSpPr>
            <p:nvPr userDrawn="1"/>
          </p:nvSpPr>
          <p:spPr bwMode="auto">
            <a:xfrm>
              <a:off x="1697" y="3111"/>
              <a:ext cx="3231" cy="136"/>
            </a:xfrm>
            <a:prstGeom prst="rect">
              <a:avLst/>
            </a:prstGeom>
            <a:noFill/>
            <a:ln w="9525">
              <a:noFill/>
              <a:miter lim="800000"/>
              <a:headEnd/>
              <a:tailEnd/>
            </a:ln>
          </p:spPr>
          <p:txBody>
            <a:bodyPr lIns="0" tIns="0" rIns="0" bIns="0" anchor="b">
              <a:spAutoFit/>
            </a:bodyPr>
            <a:lstStyle/>
            <a:p>
              <a:pPr defTabSz="933450">
                <a:defRPr/>
              </a:pPr>
              <a:r>
                <a:rPr lang="en-AU" sz="1400">
                  <a:solidFill>
                    <a:prstClr val="black"/>
                  </a:solidFill>
                  <a:latin typeface="+mn-lt"/>
                </a:rPr>
                <a:t>Document</a:t>
              </a:r>
            </a:p>
          </p:txBody>
        </p:sp>
        <p:sp>
          <p:nvSpPr>
            <p:cNvPr id="10" name="McK Date" hidden="1"/>
            <p:cNvSpPr txBox="1">
              <a:spLocks noChangeArrowheads="1"/>
            </p:cNvSpPr>
            <p:nvPr userDrawn="1"/>
          </p:nvSpPr>
          <p:spPr bwMode="auto">
            <a:xfrm>
              <a:off x="1697" y="3281"/>
              <a:ext cx="3231" cy="137"/>
            </a:xfrm>
            <a:prstGeom prst="rect">
              <a:avLst/>
            </a:prstGeom>
            <a:noFill/>
            <a:ln w="9525">
              <a:noFill/>
              <a:miter lim="800000"/>
              <a:headEnd/>
              <a:tailEnd/>
            </a:ln>
          </p:spPr>
          <p:txBody>
            <a:bodyPr lIns="0" tIns="0" rIns="0" bIns="0">
              <a:spAutoFit/>
            </a:bodyPr>
            <a:lstStyle/>
            <a:p>
              <a:pPr defTabSz="933450">
                <a:defRPr/>
              </a:pPr>
              <a:r>
                <a:rPr lang="en-AU" sz="1400">
                  <a:solidFill>
                    <a:prstClr val="black"/>
                  </a:solidFill>
                  <a:latin typeface="+mn-lt"/>
                </a:rPr>
                <a:t>Date</a:t>
              </a:r>
            </a:p>
          </p:txBody>
        </p:sp>
        <p:sp>
          <p:nvSpPr>
            <p:cNvPr id="11" name="McK Disclaimer" hidden="1"/>
            <p:cNvSpPr>
              <a:spLocks noChangeArrowheads="1"/>
            </p:cNvSpPr>
            <p:nvPr userDrawn="1">
              <p:custDataLst>
                <p:tags r:id="rId8"/>
              </p:custDataLst>
            </p:nvPr>
          </p:nvSpPr>
          <p:spPr bwMode="auto">
            <a:xfrm>
              <a:off x="1697" y="3835"/>
              <a:ext cx="2350" cy="439"/>
            </a:xfrm>
            <a:prstGeom prst="rect">
              <a:avLst/>
            </a:prstGeom>
            <a:noFill/>
            <a:ln w="9525">
              <a:noFill/>
              <a:miter lim="800000"/>
              <a:headEnd/>
              <a:tailEnd/>
            </a:ln>
          </p:spPr>
          <p:txBody>
            <a:bodyPr lIns="0" tIns="0" rIns="0" bIns="0" anchor="b">
              <a:spAutoFit/>
            </a:bodyPr>
            <a:lstStyle/>
            <a:p>
              <a:pPr defTabSz="820738" eaLnBrk="0" hangingPunct="0">
                <a:defRPr/>
              </a:pPr>
              <a:r>
                <a:rPr lang="en-AU" sz="900">
                  <a:solidFill>
                    <a:prstClr val="black"/>
                  </a:solidFill>
                  <a:latin typeface="+mn-lt"/>
                </a:rPr>
                <a:t>This report is solely for the use of client personnel.  No part of it may be circulated, quoted, or reproduced for distribution outside the client organization without prior written approval from McKinsey &amp; Company. This material was used by McKinsey &amp; Company during an oral presentation; it is not a complete record of the discussion.</a:t>
              </a:r>
            </a:p>
          </p:txBody>
        </p:sp>
      </p:grpSp>
      <p:sp>
        <p:nvSpPr>
          <p:cNvPr id="12" name="Working Draft Text" hidden="1"/>
          <p:cNvSpPr>
            <a:spLocks noChangeArrowheads="1"/>
          </p:cNvSpPr>
          <p:nvPr>
            <p:custDataLst>
              <p:tags r:id="rId4"/>
            </p:custDataLst>
          </p:nvPr>
        </p:nvSpPr>
        <p:spPr bwMode="auto">
          <a:xfrm>
            <a:off x="427038" y="349250"/>
            <a:ext cx="3109912" cy="212725"/>
          </a:xfrm>
          <a:prstGeom prst="rect">
            <a:avLst/>
          </a:prstGeom>
          <a:noFill/>
          <a:ln w="9525">
            <a:noFill/>
            <a:miter lim="800000"/>
            <a:headEnd/>
            <a:tailEnd/>
          </a:ln>
        </p:spPr>
        <p:txBody>
          <a:bodyPr lIns="0" tIns="0" rIns="0" bIns="0">
            <a:spAutoFit/>
          </a:bodyPr>
          <a:lstStyle/>
          <a:p>
            <a:pPr defTabSz="912813">
              <a:buSzPct val="120000"/>
              <a:defRPr/>
            </a:pPr>
            <a:r>
              <a:rPr lang="en-AU" sz="1400">
                <a:solidFill>
                  <a:prstClr val="black"/>
                </a:solidFill>
                <a:latin typeface="+mn-lt"/>
              </a:rPr>
              <a:t>Working Draft    </a:t>
            </a:r>
          </a:p>
        </p:txBody>
      </p:sp>
      <p:sp>
        <p:nvSpPr>
          <p:cNvPr id="13" name="Working Draft" hidden="1"/>
          <p:cNvSpPr txBox="1">
            <a:spLocks noChangeArrowheads="1"/>
          </p:cNvSpPr>
          <p:nvPr>
            <p:custDataLst>
              <p:tags r:id="rId5"/>
            </p:custDataLst>
          </p:nvPr>
        </p:nvSpPr>
        <p:spPr bwMode="auto">
          <a:xfrm>
            <a:off x="427038" y="593725"/>
            <a:ext cx="4319587" cy="182563"/>
          </a:xfrm>
          <a:prstGeom prst="rect">
            <a:avLst/>
          </a:prstGeom>
          <a:noFill/>
          <a:ln w="9525">
            <a:noFill/>
            <a:miter lim="800000"/>
            <a:headEnd/>
            <a:tailEnd/>
          </a:ln>
        </p:spPr>
        <p:txBody>
          <a:bodyPr wrap="none" lIns="0" tIns="0" rIns="0" bIns="0">
            <a:spAutoFit/>
          </a:bodyPr>
          <a:lstStyle/>
          <a:p>
            <a:pPr defTabSz="933450">
              <a:defRPr/>
            </a:pPr>
            <a:r>
              <a:rPr lang="en-GB" sz="1200">
                <a:solidFill>
                  <a:prstClr val="black"/>
                </a:solidFill>
                <a:latin typeface="+mn-lt"/>
              </a:rPr>
              <a:t>Last Modified 09.07.2008 18:45:11 W. Europe Standard Time</a:t>
            </a:r>
            <a:endParaRPr lang="en-AU" sz="1200">
              <a:solidFill>
                <a:prstClr val="black"/>
              </a:solidFill>
              <a:latin typeface="+mn-lt"/>
            </a:endParaRPr>
          </a:p>
        </p:txBody>
      </p:sp>
      <p:sp>
        <p:nvSpPr>
          <p:cNvPr id="14" name="Printed" hidden="1"/>
          <p:cNvSpPr txBox="1">
            <a:spLocks noChangeArrowheads="1"/>
          </p:cNvSpPr>
          <p:nvPr>
            <p:custDataLst>
              <p:tags r:id="rId6"/>
            </p:custDataLst>
          </p:nvPr>
        </p:nvSpPr>
        <p:spPr bwMode="auto">
          <a:xfrm>
            <a:off x="427038" y="815975"/>
            <a:ext cx="481012" cy="182563"/>
          </a:xfrm>
          <a:prstGeom prst="rect">
            <a:avLst/>
          </a:prstGeom>
          <a:noFill/>
          <a:ln w="9525">
            <a:noFill/>
            <a:miter lim="800000"/>
            <a:headEnd/>
            <a:tailEnd/>
          </a:ln>
        </p:spPr>
        <p:txBody>
          <a:bodyPr wrap="none" lIns="0" tIns="0" rIns="0" bIns="0">
            <a:spAutoFit/>
          </a:bodyPr>
          <a:lstStyle/>
          <a:p>
            <a:pPr defTabSz="933450">
              <a:defRPr/>
            </a:pPr>
            <a:r>
              <a:rPr lang="en-US" sz="1200">
                <a:solidFill>
                  <a:prstClr val="black"/>
                </a:solidFill>
                <a:latin typeface="+mn-lt"/>
              </a:rPr>
              <a:t>Printed 4/10/2008 12:21:13 PM AUS Eastern Standard Time</a:t>
            </a:r>
            <a:endParaRPr lang="en-AU" sz="1200">
              <a:solidFill>
                <a:prstClr val="black"/>
              </a:solidFill>
              <a:latin typeface="+mn-lt"/>
            </a:endParaRPr>
          </a:p>
        </p:txBody>
      </p:sp>
      <p:pic>
        <p:nvPicPr>
          <p:cNvPr id="15" name="Picture 1063" descr="Sberbank_01"/>
          <p:cNvPicPr>
            <a:picLocks noChangeAspect="1" noChangeArrowheads="1"/>
          </p:cNvPicPr>
          <p:nvPr userDrawn="1"/>
        </p:nvPicPr>
        <p:blipFill>
          <a:blip r:embed="rId11"/>
          <a:srcRect/>
          <a:stretch>
            <a:fillRect/>
          </a:stretch>
        </p:blipFill>
        <p:spPr bwMode="auto">
          <a:xfrm>
            <a:off x="0" y="2268538"/>
            <a:ext cx="2355850" cy="4211637"/>
          </a:xfrm>
          <a:prstGeom prst="rect">
            <a:avLst/>
          </a:prstGeom>
          <a:noFill/>
          <a:ln w="9525">
            <a:noFill/>
            <a:miter lim="800000"/>
            <a:headEnd/>
            <a:tailEnd/>
          </a:ln>
        </p:spPr>
      </p:pic>
      <p:pic>
        <p:nvPicPr>
          <p:cNvPr id="16" name="Picture 4" descr="http://www.goszakaz.com/i/logo90x120.gif">
            <a:hlinkClick r:id="rId12"/>
          </p:cNvPr>
          <p:cNvPicPr>
            <a:picLocks noChangeAspect="1" noChangeArrowheads="1"/>
          </p:cNvPicPr>
          <p:nvPr userDrawn="1"/>
        </p:nvPicPr>
        <p:blipFill>
          <a:blip r:embed="rId13"/>
          <a:srcRect/>
          <a:stretch>
            <a:fillRect/>
          </a:stretch>
        </p:blipFill>
        <p:spPr bwMode="auto">
          <a:xfrm>
            <a:off x="2714625" y="3786188"/>
            <a:ext cx="1428750" cy="1143000"/>
          </a:xfrm>
          <a:prstGeom prst="rect">
            <a:avLst/>
          </a:prstGeom>
          <a:noFill/>
          <a:ln w="9525">
            <a:noFill/>
            <a:miter lim="800000"/>
            <a:headEnd/>
            <a:tailEnd/>
          </a:ln>
        </p:spPr>
      </p:pic>
      <p:sp>
        <p:nvSpPr>
          <p:cNvPr id="13314" name="Rectangle 1026"/>
          <p:cNvSpPr>
            <a:spLocks noGrp="1" noChangeArrowheads="1"/>
          </p:cNvSpPr>
          <p:nvPr>
            <p:ph type="ctrTitle"/>
          </p:nvPr>
        </p:nvSpPr>
        <p:spPr>
          <a:xfrm>
            <a:off x="2693988" y="2757488"/>
            <a:ext cx="5129212" cy="427037"/>
          </a:xfrm>
        </p:spPr>
        <p:txBody>
          <a:bodyPr anchor="t"/>
          <a:lstStyle>
            <a:lvl1pPr>
              <a:defRPr sz="2800" b="0"/>
            </a:lvl1pPr>
          </a:lstStyle>
          <a:p>
            <a:r>
              <a:rPr lang="en-AU"/>
              <a:t>Click to edit Master title style</a:t>
            </a:r>
          </a:p>
        </p:txBody>
      </p:sp>
      <p:sp>
        <p:nvSpPr>
          <p:cNvPr id="13315" name="Rectangle 1027"/>
          <p:cNvSpPr>
            <a:spLocks noGrp="1" noChangeArrowheads="1"/>
          </p:cNvSpPr>
          <p:nvPr>
            <p:ph type="subTitle" idx="1"/>
          </p:nvPr>
        </p:nvSpPr>
        <p:spPr>
          <a:xfrm>
            <a:off x="2693988" y="5040313"/>
            <a:ext cx="5129212" cy="212725"/>
          </a:xfrm>
        </p:spPr>
        <p:txBody>
          <a:bodyPr/>
          <a:lstStyle>
            <a:lvl1pPr>
              <a:defRPr sz="1400"/>
            </a:lvl1pPr>
          </a:lstStyle>
          <a:p>
            <a:r>
              <a:rPr lang="en-AU"/>
              <a:t>Click to edit Master subtitle style</a:t>
            </a:r>
          </a:p>
        </p:txBody>
      </p:sp>
      <p:sp>
        <p:nvSpPr>
          <p:cNvPr id="17" name="doc id"/>
          <p:cNvSpPr>
            <a:spLocks noGrp="1" noChangeArrowheads="1"/>
          </p:cNvSpPr>
          <p:nvPr>
            <p:ph type="ftr" sz="quarter" idx="10"/>
            <p:custDataLst>
              <p:tags r:id="rId7"/>
            </p:custDataLst>
          </p:nvPr>
        </p:nvSpPr>
        <p:spPr/>
        <p:txBody>
          <a:bodyPr/>
          <a:lstStyle>
            <a:lvl1pPr fontAlgn="auto">
              <a:spcBef>
                <a:spcPts val="0"/>
              </a:spcBef>
              <a:spcAft>
                <a:spcPts val="0"/>
              </a:spcAft>
              <a:defRPr/>
            </a:lvl1p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graphicFrame>
        <p:nvGraphicFramePr>
          <p:cNvPr id="4" name="AutoShape 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250452" r:id="rId8" imgW="0" imgH="0" progId="">
                  <p:embed/>
                </p:oleObj>
              </mc:Choice>
              <mc:Fallback>
                <p:oleObj r:id="rId8" imgW="0" imgH="0" progId="">
                  <p:embed/>
                  <p:pic>
                    <p:nvPicPr>
                      <p:cNvPr id="0" name="AutoShape 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30"/>
          <p:cNvSpPr>
            <a:spLocks noChangeArrowheads="1"/>
          </p:cNvSpPr>
          <p:nvPr>
            <p:custDataLst>
              <p:tags r:id="rId2"/>
            </p:custDataLst>
          </p:nvPr>
        </p:nvSpPr>
        <p:spPr bwMode="auto">
          <a:xfrm>
            <a:off x="0" y="915988"/>
            <a:ext cx="9144000" cy="74612"/>
          </a:xfrm>
          <a:prstGeom prst="rect">
            <a:avLst/>
          </a:prstGeom>
          <a:solidFill>
            <a:srgbClr val="339966"/>
          </a:solidFill>
          <a:ln w="9525">
            <a:solidFill>
              <a:schemeClr val="folHlink"/>
            </a:solidFill>
            <a:miter lim="800000"/>
            <a:headEnd/>
            <a:tailEnd/>
          </a:ln>
        </p:spPr>
        <p:txBody>
          <a:bodyPr wrap="none" anchor="ctr"/>
          <a:lstStyle/>
          <a:p>
            <a:pPr>
              <a:defRPr/>
            </a:pPr>
            <a:endParaRPr lang="ru-RU" sz="1600">
              <a:solidFill>
                <a:prstClr val="black"/>
              </a:solidFill>
              <a:latin typeface="+mn-lt"/>
            </a:endParaRPr>
          </a:p>
        </p:txBody>
      </p:sp>
      <p:grpSp>
        <p:nvGrpSpPr>
          <p:cNvPr id="6" name="McK Slide Elements"/>
          <p:cNvGrpSpPr>
            <a:grpSpLocks/>
          </p:cNvGrpSpPr>
          <p:nvPr/>
        </p:nvGrpSpPr>
        <p:grpSpPr bwMode="auto">
          <a:xfrm>
            <a:off x="125413" y="542925"/>
            <a:ext cx="8793162" cy="6288088"/>
            <a:chOff x="79" y="342"/>
            <a:chExt cx="5539" cy="3961"/>
          </a:xfrm>
        </p:grpSpPr>
        <p:sp>
          <p:nvSpPr>
            <p:cNvPr id="7" name="McK Measure" hidden="1"/>
            <p:cNvSpPr txBox="1">
              <a:spLocks noChangeArrowheads="1"/>
            </p:cNvSpPr>
            <p:nvPr userDrawn="1"/>
          </p:nvSpPr>
          <p:spPr bwMode="auto">
            <a:xfrm>
              <a:off x="79" y="342"/>
              <a:ext cx="5539" cy="157"/>
            </a:xfrm>
            <a:prstGeom prst="rect">
              <a:avLst/>
            </a:prstGeom>
            <a:noFill/>
            <a:ln w="9525">
              <a:noFill/>
              <a:miter lim="800000"/>
              <a:headEnd/>
              <a:tailEnd/>
            </a:ln>
          </p:spPr>
          <p:txBody>
            <a:bodyPr lIns="0" tIns="0" rIns="0" bIns="0">
              <a:spAutoFit/>
            </a:bodyPr>
            <a:lstStyle/>
            <a:p>
              <a:pPr defTabSz="912813">
                <a:defRPr/>
              </a:pPr>
              <a:r>
                <a:rPr lang="en-AU" sz="1600">
                  <a:solidFill>
                    <a:prstClr val="black"/>
                  </a:solidFill>
                  <a:latin typeface="+mn-lt"/>
                </a:rPr>
                <a:t>Unit of measure</a:t>
              </a:r>
            </a:p>
          </p:txBody>
        </p:sp>
        <p:sp>
          <p:nvSpPr>
            <p:cNvPr id="8" name="McK Footnote" hidden="1"/>
            <p:cNvSpPr txBox="1">
              <a:spLocks noChangeArrowheads="1"/>
            </p:cNvSpPr>
            <p:nvPr userDrawn="1"/>
          </p:nvSpPr>
          <p:spPr bwMode="auto">
            <a:xfrm>
              <a:off x="81" y="4045"/>
              <a:ext cx="5249" cy="258"/>
            </a:xfrm>
            <a:prstGeom prst="rect">
              <a:avLst/>
            </a:prstGeom>
            <a:noFill/>
            <a:ln w="9525">
              <a:noFill/>
              <a:miter lim="800000"/>
              <a:headEnd/>
              <a:tailEnd/>
            </a:ln>
          </p:spPr>
          <p:txBody>
            <a:bodyPr lIns="0" tIns="0" rIns="0" bIns="0" anchor="b">
              <a:spAutoFit/>
            </a:bodyPr>
            <a:lstStyle/>
            <a:p>
              <a:pPr marL="585788" indent="-585788" defTabSz="912813">
                <a:tabLst>
                  <a:tab pos="544513" algn="r"/>
                </a:tabLst>
                <a:defRPr/>
              </a:pPr>
              <a:r>
                <a:rPr lang="en-AU" sz="1200">
                  <a:solidFill>
                    <a:srgbClr val="000000"/>
                  </a:solidFill>
                  <a:latin typeface="+mn-lt"/>
                </a:rPr>
                <a:t>	*	Footnote</a:t>
              </a:r>
            </a:p>
            <a:p>
              <a:pPr marL="585788" indent="-585788" defTabSz="912813">
                <a:spcBef>
                  <a:spcPct val="20000"/>
                </a:spcBef>
                <a:tabLst>
                  <a:tab pos="544513" algn="r"/>
                </a:tabLst>
                <a:defRPr/>
              </a:pPr>
              <a:r>
                <a:rPr lang="en-AU" sz="1200">
                  <a:solidFill>
                    <a:srgbClr val="000000"/>
                  </a:solidFill>
                  <a:latin typeface="+mn-lt"/>
                </a:rPr>
                <a:t>Source:		Source</a:t>
              </a:r>
            </a:p>
          </p:txBody>
        </p:sp>
      </p:grpSp>
      <p:sp>
        <p:nvSpPr>
          <p:cNvPr id="9" name="Working Draft" hidden="1"/>
          <p:cNvSpPr txBox="1">
            <a:spLocks noChangeArrowheads="1"/>
          </p:cNvSpPr>
          <p:nvPr>
            <p:custDataLst>
              <p:tags r:id="rId3"/>
            </p:custDataLst>
          </p:nvPr>
        </p:nvSpPr>
        <p:spPr bwMode="auto">
          <a:xfrm rot="5400000">
            <a:off x="8214520" y="2748756"/>
            <a:ext cx="1719262" cy="92075"/>
          </a:xfrm>
          <a:prstGeom prst="rect">
            <a:avLst/>
          </a:prstGeom>
          <a:noFill/>
          <a:ln w="9525">
            <a:noFill/>
            <a:miter lim="800000"/>
            <a:headEnd/>
            <a:tailEnd/>
          </a:ln>
        </p:spPr>
        <p:txBody>
          <a:bodyPr wrap="none" lIns="0" tIns="0" rIns="0" bIns="0">
            <a:spAutoFit/>
          </a:bodyPr>
          <a:lstStyle/>
          <a:p>
            <a:pPr defTabSz="933450">
              <a:defRPr/>
            </a:pPr>
            <a:r>
              <a:rPr lang="en-GB" sz="600">
                <a:solidFill>
                  <a:prstClr val="black"/>
                </a:solidFill>
                <a:latin typeface="+mn-lt"/>
              </a:rPr>
              <a:t>Working Draft - Last Modified 09.07.2008 18:45:11</a:t>
            </a:r>
            <a:endParaRPr lang="en-AU" sz="600">
              <a:solidFill>
                <a:prstClr val="black"/>
              </a:solidFill>
              <a:latin typeface="+mn-lt"/>
            </a:endParaRPr>
          </a:p>
        </p:txBody>
      </p:sp>
      <p:sp>
        <p:nvSpPr>
          <p:cNvPr id="10" name="Printed" hidden="1"/>
          <p:cNvSpPr txBox="1">
            <a:spLocks noChangeArrowheads="1"/>
          </p:cNvSpPr>
          <p:nvPr>
            <p:custDataLst>
              <p:tags r:id="rId4"/>
            </p:custDataLst>
          </p:nvPr>
        </p:nvSpPr>
        <p:spPr bwMode="auto">
          <a:xfrm rot="5400000">
            <a:off x="8952707" y="3928269"/>
            <a:ext cx="242887" cy="92075"/>
          </a:xfrm>
          <a:prstGeom prst="rect">
            <a:avLst/>
          </a:prstGeom>
          <a:noFill/>
          <a:ln w="9525">
            <a:noFill/>
            <a:miter lim="800000"/>
            <a:headEnd/>
            <a:tailEnd/>
          </a:ln>
        </p:spPr>
        <p:txBody>
          <a:bodyPr wrap="none" lIns="0" tIns="0" rIns="0" bIns="0">
            <a:spAutoFit/>
          </a:bodyPr>
          <a:lstStyle/>
          <a:p>
            <a:pPr defTabSz="933450">
              <a:defRPr/>
            </a:pPr>
            <a:r>
              <a:rPr lang="en-AU" sz="600">
                <a:solidFill>
                  <a:prstClr val="black"/>
                </a:solidFill>
                <a:latin typeface="+mn-lt"/>
              </a:rPr>
              <a:t>Printed 4/10/2008 12:21:13 PM</a:t>
            </a:r>
          </a:p>
        </p:txBody>
      </p:sp>
      <p:pic>
        <p:nvPicPr>
          <p:cNvPr id="11" name="Рисунок 1" descr="cid:image001.jpg@01C9FEF5.4825F6E0"/>
          <p:cNvPicPr>
            <a:picLocks noChangeAspect="1" noChangeArrowheads="1"/>
          </p:cNvPicPr>
          <p:nvPr userDrawn="1"/>
        </p:nvPicPr>
        <p:blipFill>
          <a:blip r:embed="rId9"/>
          <a:srcRect/>
          <a:stretch>
            <a:fillRect/>
          </a:stretch>
        </p:blipFill>
        <p:spPr bwMode="auto">
          <a:xfrm>
            <a:off x="8501063" y="214313"/>
            <a:ext cx="509587" cy="357187"/>
          </a:xfrm>
          <a:prstGeom prst="rect">
            <a:avLst/>
          </a:prstGeom>
          <a:noFill/>
          <a:ln w="9525">
            <a:noFill/>
            <a:miter lim="800000"/>
            <a:headEnd/>
            <a:tailEnd/>
          </a:ln>
        </p:spPr>
      </p:pic>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2" name="doc id"/>
          <p:cNvSpPr>
            <a:spLocks noGrp="1" noChangeArrowheads="1"/>
          </p:cNvSpPr>
          <p:nvPr>
            <p:ph type="ftr" sz="quarter" idx="10"/>
            <p:custDataLst>
              <p:tags r:id="rId5"/>
            </p:custDataLst>
          </p:nvPr>
        </p:nvSpPr>
        <p:spPr/>
        <p:txBody>
          <a:bodyPr/>
          <a:lstStyle>
            <a:lvl1pPr fontAlgn="auto">
              <a:spcBef>
                <a:spcPts val="0"/>
              </a:spcBef>
              <a:spcAft>
                <a:spcPts val="0"/>
              </a:spcAft>
              <a:defRPr/>
            </a:lvl1pPr>
          </a:lstStyle>
          <a:p>
            <a:pPr>
              <a:defRPr/>
            </a:pPr>
            <a:endParaRPr lang="en-US"/>
          </a:p>
        </p:txBody>
      </p:sp>
      <p:sp>
        <p:nvSpPr>
          <p:cNvPr id="13" name="pg num"/>
          <p:cNvSpPr>
            <a:spLocks noGrp="1" noChangeArrowheads="1"/>
          </p:cNvSpPr>
          <p:nvPr>
            <p:ph type="sldNum" sz="quarter" idx="11"/>
            <p:custDataLst>
              <p:tags r:id="rId6"/>
            </p:custDataLst>
          </p:nvPr>
        </p:nvSpPr>
        <p:spPr/>
        <p:txBody>
          <a:bodyPr/>
          <a:lstStyle>
            <a:lvl1pPr fontAlgn="auto">
              <a:spcBef>
                <a:spcPts val="0"/>
              </a:spcBef>
              <a:spcAft>
                <a:spcPts val="0"/>
              </a:spcAft>
              <a:defRPr/>
            </a:lvl1pPr>
          </a:lstStyle>
          <a:p>
            <a:pPr>
              <a:defRPr/>
            </a:pPr>
            <a:fld id="{04F845F5-50BD-4C73-BBE5-B5E1AF24725A}" type="slidenum">
              <a:rPr lang="en-AU"/>
              <a:pPr>
                <a:defRPr/>
              </a:pPr>
              <a:t>‹#›</a:t>
            </a:fld>
            <a:endParaRPr lang="en-AU"/>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07" name="PlaceHolder 1"/>
          <p:cNvSpPr>
            <a:spLocks noGrp="1"/>
          </p:cNvSpPr>
          <p:nvPr>
            <p:ph type="title"/>
          </p:nvPr>
        </p:nvSpPr>
        <p:spPr>
          <a:xfrm>
            <a:off x="1332000" y="-360"/>
            <a:ext cx="7812000" cy="692280"/>
          </a:xfrm>
          <a:prstGeom prst="rect">
            <a:avLst/>
          </a:prstGeom>
        </p:spPr>
        <p:txBody>
          <a:bodyPr lIns="90000" tIns="46800" rIns="90000" bIns="46800" anchor="ctr"/>
          <a:lstStyle/>
          <a:p>
            <a:pPr algn="ctr"/>
            <a:endParaRPr lang="en-US" sz="2000" b="0" strike="noStrike" spc="-1">
              <a:solidFill>
                <a:srgbClr val="1F497D"/>
              </a:solidFill>
              <a:uFill>
                <a:solidFill>
                  <a:srgbClr val="FFFFFF"/>
                </a:solidFill>
              </a:uFill>
              <a:latin typeface="Arial"/>
            </a:endParaRPr>
          </a:p>
        </p:txBody>
      </p:sp>
      <p:sp>
        <p:nvSpPr>
          <p:cNvPr id="4308" name="PlaceHolder 2"/>
          <p:cNvSpPr>
            <a:spLocks noGrp="1"/>
          </p:cNvSpPr>
          <p:nvPr>
            <p:ph type="body"/>
          </p:nvPr>
        </p:nvSpPr>
        <p:spPr>
          <a:xfrm>
            <a:off x="33120" y="764640"/>
            <a:ext cx="9088200" cy="58438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00226351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309" name="PlaceHolder 1"/>
          <p:cNvSpPr>
            <a:spLocks noGrp="1"/>
          </p:cNvSpPr>
          <p:nvPr>
            <p:ph type="title"/>
          </p:nvPr>
        </p:nvSpPr>
        <p:spPr>
          <a:xfrm>
            <a:off x="1332000" y="-360"/>
            <a:ext cx="7812000" cy="692280"/>
          </a:xfrm>
          <a:prstGeom prst="rect">
            <a:avLst/>
          </a:prstGeom>
        </p:spPr>
        <p:txBody>
          <a:bodyPr lIns="90000" tIns="46800" rIns="90000" bIns="46800" anchor="ctr"/>
          <a:lstStyle/>
          <a:p>
            <a:pPr algn="ctr"/>
            <a:endParaRPr lang="en-US" sz="2000" b="0" strike="noStrike" spc="-1">
              <a:solidFill>
                <a:srgbClr val="1F497D"/>
              </a:solidFill>
              <a:uFill>
                <a:solidFill>
                  <a:srgbClr val="FFFFFF"/>
                </a:solidFill>
              </a:uFill>
              <a:latin typeface="Arial"/>
            </a:endParaRPr>
          </a:p>
        </p:txBody>
      </p:sp>
      <p:sp>
        <p:nvSpPr>
          <p:cNvPr id="4310" name="PlaceHolder 2"/>
          <p:cNvSpPr>
            <a:spLocks noGrp="1"/>
          </p:cNvSpPr>
          <p:nvPr>
            <p:ph type="body"/>
          </p:nvPr>
        </p:nvSpPr>
        <p:spPr>
          <a:xfrm>
            <a:off x="33120" y="764640"/>
            <a:ext cx="4434840" cy="58438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
        <p:nvSpPr>
          <p:cNvPr id="4311" name="PlaceHolder 3"/>
          <p:cNvSpPr>
            <a:spLocks noGrp="1"/>
          </p:cNvSpPr>
          <p:nvPr>
            <p:ph type="body"/>
          </p:nvPr>
        </p:nvSpPr>
        <p:spPr>
          <a:xfrm>
            <a:off x="4690080" y="764640"/>
            <a:ext cx="4434840" cy="58438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21455611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312" name="PlaceHolder 1"/>
          <p:cNvSpPr>
            <a:spLocks noGrp="1"/>
          </p:cNvSpPr>
          <p:nvPr>
            <p:ph type="title"/>
          </p:nvPr>
        </p:nvSpPr>
        <p:spPr>
          <a:xfrm>
            <a:off x="1332000" y="-360"/>
            <a:ext cx="7812000" cy="692280"/>
          </a:xfrm>
          <a:prstGeom prst="rect">
            <a:avLst/>
          </a:prstGeom>
        </p:spPr>
        <p:txBody>
          <a:bodyPr lIns="90000" tIns="46800" rIns="90000" bIns="46800" anchor="ctr"/>
          <a:lstStyle/>
          <a:p>
            <a:pPr algn="ctr"/>
            <a:endParaRPr lang="en-US" sz="2000" b="0" strike="noStrike" spc="-1">
              <a:solidFill>
                <a:srgbClr val="1F497D"/>
              </a:solidFill>
              <a:uFill>
                <a:solidFill>
                  <a:srgbClr val="FFFFFF"/>
                </a:solidFill>
              </a:uFill>
              <a:latin typeface="Arial"/>
            </a:endParaRPr>
          </a:p>
        </p:txBody>
      </p:sp>
    </p:spTree>
    <p:extLst>
      <p:ext uri="{BB962C8B-B14F-4D97-AF65-F5344CB8AC3E}">
        <p14:creationId xmlns:p14="http://schemas.microsoft.com/office/powerpoint/2010/main" val="66611512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313" name="PlaceHolder 1"/>
          <p:cNvSpPr>
            <a:spLocks noGrp="1"/>
          </p:cNvSpPr>
          <p:nvPr>
            <p:ph type="subTitle"/>
          </p:nvPr>
        </p:nvSpPr>
        <p:spPr>
          <a:xfrm>
            <a:off x="1332000" y="-360"/>
            <a:ext cx="7812000" cy="3210480"/>
          </a:xfrm>
          <a:prstGeom prst="rect">
            <a:avLst/>
          </a:prstGeom>
        </p:spPr>
        <p:txBody>
          <a:bodyPr lIns="0" tIns="0" rIns="0" bIns="0" anchor="ctr"/>
          <a:lstStyle/>
          <a:p>
            <a:pPr algn="ctr">
              <a:spcBef>
                <a:spcPts val="448"/>
              </a:spcBef>
            </a:pPr>
            <a:endParaRPr lang="en-U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33440804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314" name="PlaceHolder 1"/>
          <p:cNvSpPr>
            <a:spLocks noGrp="1"/>
          </p:cNvSpPr>
          <p:nvPr>
            <p:ph type="title"/>
          </p:nvPr>
        </p:nvSpPr>
        <p:spPr>
          <a:xfrm>
            <a:off x="1332000" y="-360"/>
            <a:ext cx="7812000" cy="692280"/>
          </a:xfrm>
          <a:prstGeom prst="rect">
            <a:avLst/>
          </a:prstGeom>
        </p:spPr>
        <p:txBody>
          <a:bodyPr lIns="90000" tIns="46800" rIns="90000" bIns="46800" anchor="ctr"/>
          <a:lstStyle/>
          <a:p>
            <a:pPr algn="ctr"/>
            <a:endParaRPr lang="en-US" sz="2000" b="0" strike="noStrike" spc="-1">
              <a:solidFill>
                <a:srgbClr val="1F497D"/>
              </a:solidFill>
              <a:uFill>
                <a:solidFill>
                  <a:srgbClr val="FFFFFF"/>
                </a:solidFill>
              </a:uFill>
              <a:latin typeface="Arial"/>
            </a:endParaRPr>
          </a:p>
        </p:txBody>
      </p:sp>
      <p:sp>
        <p:nvSpPr>
          <p:cNvPr id="4315" name="PlaceHolder 2"/>
          <p:cNvSpPr>
            <a:spLocks noGrp="1"/>
          </p:cNvSpPr>
          <p:nvPr>
            <p:ph type="body"/>
          </p:nvPr>
        </p:nvSpPr>
        <p:spPr>
          <a:xfrm>
            <a:off x="33120" y="764640"/>
            <a:ext cx="4434840" cy="27874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
        <p:nvSpPr>
          <p:cNvPr id="4316" name="PlaceHolder 3"/>
          <p:cNvSpPr>
            <a:spLocks noGrp="1"/>
          </p:cNvSpPr>
          <p:nvPr>
            <p:ph type="body"/>
          </p:nvPr>
        </p:nvSpPr>
        <p:spPr>
          <a:xfrm>
            <a:off x="33120" y="3817440"/>
            <a:ext cx="4434840" cy="27874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
        <p:nvSpPr>
          <p:cNvPr id="4317" name="PlaceHolder 4"/>
          <p:cNvSpPr>
            <a:spLocks noGrp="1"/>
          </p:cNvSpPr>
          <p:nvPr>
            <p:ph type="body"/>
          </p:nvPr>
        </p:nvSpPr>
        <p:spPr>
          <a:xfrm>
            <a:off x="4690080" y="764640"/>
            <a:ext cx="4434840" cy="58438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57773369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4318" name="PlaceHolder 1"/>
          <p:cNvSpPr>
            <a:spLocks noGrp="1"/>
          </p:cNvSpPr>
          <p:nvPr>
            <p:ph type="title"/>
          </p:nvPr>
        </p:nvSpPr>
        <p:spPr>
          <a:xfrm>
            <a:off x="1332000" y="-360"/>
            <a:ext cx="7812000" cy="692280"/>
          </a:xfrm>
          <a:prstGeom prst="rect">
            <a:avLst/>
          </a:prstGeom>
        </p:spPr>
        <p:txBody>
          <a:bodyPr lIns="90000" tIns="46800" rIns="90000" bIns="46800" anchor="ctr"/>
          <a:lstStyle/>
          <a:p>
            <a:pPr algn="ctr"/>
            <a:endParaRPr lang="en-US" sz="2000" b="0" strike="noStrike" spc="-1">
              <a:solidFill>
                <a:srgbClr val="1F497D"/>
              </a:solidFill>
              <a:uFill>
                <a:solidFill>
                  <a:srgbClr val="FFFFFF"/>
                </a:solidFill>
              </a:uFill>
              <a:latin typeface="Arial"/>
            </a:endParaRPr>
          </a:p>
        </p:txBody>
      </p:sp>
      <p:sp>
        <p:nvSpPr>
          <p:cNvPr id="4319" name="PlaceHolder 2"/>
          <p:cNvSpPr>
            <a:spLocks noGrp="1"/>
          </p:cNvSpPr>
          <p:nvPr>
            <p:ph type="body"/>
          </p:nvPr>
        </p:nvSpPr>
        <p:spPr>
          <a:xfrm>
            <a:off x="33120" y="764640"/>
            <a:ext cx="4434840" cy="58438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
        <p:nvSpPr>
          <p:cNvPr id="4320" name="PlaceHolder 3"/>
          <p:cNvSpPr>
            <a:spLocks noGrp="1"/>
          </p:cNvSpPr>
          <p:nvPr>
            <p:ph type="body"/>
          </p:nvPr>
        </p:nvSpPr>
        <p:spPr>
          <a:xfrm>
            <a:off x="4690080" y="764640"/>
            <a:ext cx="4434840" cy="27874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
        <p:nvSpPr>
          <p:cNvPr id="4321" name="PlaceHolder 4"/>
          <p:cNvSpPr>
            <a:spLocks noGrp="1"/>
          </p:cNvSpPr>
          <p:nvPr>
            <p:ph type="body"/>
          </p:nvPr>
        </p:nvSpPr>
        <p:spPr>
          <a:xfrm>
            <a:off x="4690080" y="3817440"/>
            <a:ext cx="4434840" cy="27874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91381529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4322" name="PlaceHolder 1"/>
          <p:cNvSpPr>
            <a:spLocks noGrp="1"/>
          </p:cNvSpPr>
          <p:nvPr>
            <p:ph type="title"/>
          </p:nvPr>
        </p:nvSpPr>
        <p:spPr>
          <a:xfrm>
            <a:off x="1332000" y="-360"/>
            <a:ext cx="7812000" cy="692280"/>
          </a:xfrm>
          <a:prstGeom prst="rect">
            <a:avLst/>
          </a:prstGeom>
        </p:spPr>
        <p:txBody>
          <a:bodyPr lIns="90000" tIns="46800" rIns="90000" bIns="46800" anchor="ctr"/>
          <a:lstStyle/>
          <a:p>
            <a:pPr algn="ctr"/>
            <a:endParaRPr lang="en-US" sz="2000" b="0" strike="noStrike" spc="-1">
              <a:solidFill>
                <a:srgbClr val="1F497D"/>
              </a:solidFill>
              <a:uFill>
                <a:solidFill>
                  <a:srgbClr val="FFFFFF"/>
                </a:solidFill>
              </a:uFill>
              <a:latin typeface="Arial"/>
            </a:endParaRPr>
          </a:p>
        </p:txBody>
      </p:sp>
      <p:sp>
        <p:nvSpPr>
          <p:cNvPr id="4323" name="PlaceHolder 2"/>
          <p:cNvSpPr>
            <a:spLocks noGrp="1"/>
          </p:cNvSpPr>
          <p:nvPr>
            <p:ph type="body"/>
          </p:nvPr>
        </p:nvSpPr>
        <p:spPr>
          <a:xfrm>
            <a:off x="33120" y="764640"/>
            <a:ext cx="4434840" cy="27874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
        <p:nvSpPr>
          <p:cNvPr id="4324" name="PlaceHolder 3"/>
          <p:cNvSpPr>
            <a:spLocks noGrp="1"/>
          </p:cNvSpPr>
          <p:nvPr>
            <p:ph type="body"/>
          </p:nvPr>
        </p:nvSpPr>
        <p:spPr>
          <a:xfrm>
            <a:off x="4690080" y="764640"/>
            <a:ext cx="4434840" cy="27874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
        <p:nvSpPr>
          <p:cNvPr id="4325" name="PlaceHolder 4"/>
          <p:cNvSpPr>
            <a:spLocks noGrp="1"/>
          </p:cNvSpPr>
          <p:nvPr>
            <p:ph type="body"/>
          </p:nvPr>
        </p:nvSpPr>
        <p:spPr>
          <a:xfrm>
            <a:off x="33120" y="3817440"/>
            <a:ext cx="9088200" cy="27874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7314218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326" name="PlaceHolder 1"/>
          <p:cNvSpPr>
            <a:spLocks noGrp="1"/>
          </p:cNvSpPr>
          <p:nvPr>
            <p:ph type="title"/>
          </p:nvPr>
        </p:nvSpPr>
        <p:spPr>
          <a:xfrm>
            <a:off x="1332000" y="-360"/>
            <a:ext cx="7812000" cy="692280"/>
          </a:xfrm>
          <a:prstGeom prst="rect">
            <a:avLst/>
          </a:prstGeom>
        </p:spPr>
        <p:txBody>
          <a:bodyPr lIns="90000" tIns="46800" rIns="90000" bIns="46800" anchor="ctr"/>
          <a:lstStyle/>
          <a:p>
            <a:pPr algn="ctr"/>
            <a:endParaRPr lang="en-US" sz="2000" b="0" strike="noStrike" spc="-1">
              <a:solidFill>
                <a:srgbClr val="1F497D"/>
              </a:solidFill>
              <a:uFill>
                <a:solidFill>
                  <a:srgbClr val="FFFFFF"/>
                </a:solidFill>
              </a:uFill>
              <a:latin typeface="Arial"/>
            </a:endParaRPr>
          </a:p>
        </p:txBody>
      </p:sp>
      <p:sp>
        <p:nvSpPr>
          <p:cNvPr id="4327" name="PlaceHolder 2"/>
          <p:cNvSpPr>
            <a:spLocks noGrp="1"/>
          </p:cNvSpPr>
          <p:nvPr>
            <p:ph type="body"/>
          </p:nvPr>
        </p:nvSpPr>
        <p:spPr>
          <a:xfrm>
            <a:off x="33120" y="764640"/>
            <a:ext cx="9088200" cy="27874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
        <p:nvSpPr>
          <p:cNvPr id="4328" name="PlaceHolder 3"/>
          <p:cNvSpPr>
            <a:spLocks noGrp="1"/>
          </p:cNvSpPr>
          <p:nvPr>
            <p:ph type="body"/>
          </p:nvPr>
        </p:nvSpPr>
        <p:spPr>
          <a:xfrm>
            <a:off x="33120" y="3817440"/>
            <a:ext cx="9088200" cy="27874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15769783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329" name="PlaceHolder 1"/>
          <p:cNvSpPr>
            <a:spLocks noGrp="1"/>
          </p:cNvSpPr>
          <p:nvPr>
            <p:ph type="title"/>
          </p:nvPr>
        </p:nvSpPr>
        <p:spPr>
          <a:xfrm>
            <a:off x="1332000" y="-360"/>
            <a:ext cx="7812000" cy="692280"/>
          </a:xfrm>
          <a:prstGeom prst="rect">
            <a:avLst/>
          </a:prstGeom>
        </p:spPr>
        <p:txBody>
          <a:bodyPr lIns="90000" tIns="46800" rIns="90000" bIns="46800" anchor="ctr"/>
          <a:lstStyle/>
          <a:p>
            <a:pPr algn="ctr"/>
            <a:endParaRPr lang="en-US" sz="2000" b="0" strike="noStrike" spc="-1">
              <a:solidFill>
                <a:srgbClr val="1F497D"/>
              </a:solidFill>
              <a:uFill>
                <a:solidFill>
                  <a:srgbClr val="FFFFFF"/>
                </a:solidFill>
              </a:uFill>
              <a:latin typeface="Arial"/>
            </a:endParaRPr>
          </a:p>
        </p:txBody>
      </p:sp>
      <p:sp>
        <p:nvSpPr>
          <p:cNvPr id="4330" name="PlaceHolder 2"/>
          <p:cNvSpPr>
            <a:spLocks noGrp="1"/>
          </p:cNvSpPr>
          <p:nvPr>
            <p:ph type="body"/>
          </p:nvPr>
        </p:nvSpPr>
        <p:spPr>
          <a:xfrm>
            <a:off x="33120" y="764640"/>
            <a:ext cx="4434840" cy="27874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
        <p:nvSpPr>
          <p:cNvPr id="4331" name="PlaceHolder 3"/>
          <p:cNvSpPr>
            <a:spLocks noGrp="1"/>
          </p:cNvSpPr>
          <p:nvPr>
            <p:ph type="body"/>
          </p:nvPr>
        </p:nvSpPr>
        <p:spPr>
          <a:xfrm>
            <a:off x="4690080" y="764640"/>
            <a:ext cx="4434840" cy="27874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
        <p:nvSpPr>
          <p:cNvPr id="4332" name="PlaceHolder 4"/>
          <p:cNvSpPr>
            <a:spLocks noGrp="1"/>
          </p:cNvSpPr>
          <p:nvPr>
            <p:ph type="body"/>
          </p:nvPr>
        </p:nvSpPr>
        <p:spPr>
          <a:xfrm>
            <a:off x="4690080" y="3817440"/>
            <a:ext cx="4434840" cy="27874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
        <p:nvSpPr>
          <p:cNvPr id="4333" name="PlaceHolder 5"/>
          <p:cNvSpPr>
            <a:spLocks noGrp="1"/>
          </p:cNvSpPr>
          <p:nvPr>
            <p:ph type="body"/>
          </p:nvPr>
        </p:nvSpPr>
        <p:spPr>
          <a:xfrm>
            <a:off x="33120" y="3817440"/>
            <a:ext cx="4434840" cy="27874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91915869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334" name="PlaceHolder 1"/>
          <p:cNvSpPr>
            <a:spLocks noGrp="1"/>
          </p:cNvSpPr>
          <p:nvPr>
            <p:ph type="title"/>
          </p:nvPr>
        </p:nvSpPr>
        <p:spPr>
          <a:xfrm>
            <a:off x="1332000" y="-360"/>
            <a:ext cx="7812000" cy="692280"/>
          </a:xfrm>
          <a:prstGeom prst="rect">
            <a:avLst/>
          </a:prstGeom>
        </p:spPr>
        <p:txBody>
          <a:bodyPr lIns="90000" tIns="46800" rIns="90000" bIns="46800" anchor="ctr"/>
          <a:lstStyle/>
          <a:p>
            <a:pPr algn="ctr"/>
            <a:endParaRPr lang="en-US" sz="2000" b="0" strike="noStrike" spc="-1">
              <a:solidFill>
                <a:srgbClr val="1F497D"/>
              </a:solidFill>
              <a:uFill>
                <a:solidFill>
                  <a:srgbClr val="FFFFFF"/>
                </a:solidFill>
              </a:uFill>
              <a:latin typeface="Arial"/>
            </a:endParaRPr>
          </a:p>
        </p:txBody>
      </p:sp>
      <p:sp>
        <p:nvSpPr>
          <p:cNvPr id="4335" name="PlaceHolder 2"/>
          <p:cNvSpPr>
            <a:spLocks noGrp="1"/>
          </p:cNvSpPr>
          <p:nvPr>
            <p:ph type="body"/>
          </p:nvPr>
        </p:nvSpPr>
        <p:spPr>
          <a:xfrm>
            <a:off x="33120" y="764640"/>
            <a:ext cx="2926080" cy="27874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
        <p:nvSpPr>
          <p:cNvPr id="4336" name="PlaceHolder 3"/>
          <p:cNvSpPr>
            <a:spLocks noGrp="1"/>
          </p:cNvSpPr>
          <p:nvPr>
            <p:ph type="body"/>
          </p:nvPr>
        </p:nvSpPr>
        <p:spPr>
          <a:xfrm>
            <a:off x="3105720" y="764640"/>
            <a:ext cx="2926080" cy="27874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
        <p:nvSpPr>
          <p:cNvPr id="4337" name="PlaceHolder 4"/>
          <p:cNvSpPr>
            <a:spLocks noGrp="1"/>
          </p:cNvSpPr>
          <p:nvPr>
            <p:ph type="body"/>
          </p:nvPr>
        </p:nvSpPr>
        <p:spPr>
          <a:xfrm>
            <a:off x="6178680" y="764640"/>
            <a:ext cx="2926080" cy="27874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
        <p:nvSpPr>
          <p:cNvPr id="4338" name="PlaceHolder 5"/>
          <p:cNvSpPr>
            <a:spLocks noGrp="1"/>
          </p:cNvSpPr>
          <p:nvPr>
            <p:ph type="body"/>
          </p:nvPr>
        </p:nvSpPr>
        <p:spPr>
          <a:xfrm>
            <a:off x="6178680" y="3817440"/>
            <a:ext cx="2926080" cy="27874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
        <p:nvSpPr>
          <p:cNvPr id="4339" name="PlaceHolder 6"/>
          <p:cNvSpPr>
            <a:spLocks noGrp="1"/>
          </p:cNvSpPr>
          <p:nvPr>
            <p:ph type="body"/>
          </p:nvPr>
        </p:nvSpPr>
        <p:spPr>
          <a:xfrm>
            <a:off x="3105720" y="3817440"/>
            <a:ext cx="2926080" cy="27874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
        <p:nvSpPr>
          <p:cNvPr id="4340" name="PlaceHolder 7"/>
          <p:cNvSpPr>
            <a:spLocks noGrp="1"/>
          </p:cNvSpPr>
          <p:nvPr>
            <p:ph type="body"/>
          </p:nvPr>
        </p:nvSpPr>
        <p:spPr>
          <a:xfrm>
            <a:off x="33120" y="3817440"/>
            <a:ext cx="2926080" cy="2787480"/>
          </a:xfrm>
          <a:prstGeom prst="rect">
            <a:avLst/>
          </a:prstGeom>
        </p:spPr>
        <p:txBody>
          <a:bodyPr lIns="90000" tIns="46800" rIns="90000" bIns="46800">
            <a:normAutofit/>
          </a:bodyPr>
          <a:lstStyle/>
          <a:p>
            <a:pPr algn="just">
              <a:spcBef>
                <a:spcPts val="448"/>
              </a:spcBef>
            </a:pPr>
            <a:endParaRPr lang="en-U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639260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graphicFrame>
        <p:nvGraphicFramePr>
          <p:cNvPr id="4" name="AutoShape 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251476" r:id="rId8" imgW="0" imgH="0" progId="">
                  <p:embed/>
                </p:oleObj>
              </mc:Choice>
              <mc:Fallback>
                <p:oleObj r:id="rId8" imgW="0" imgH="0" progId="">
                  <p:embed/>
                  <p:pic>
                    <p:nvPicPr>
                      <p:cNvPr id="0" name="AutoShape 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30"/>
          <p:cNvSpPr>
            <a:spLocks noChangeArrowheads="1"/>
          </p:cNvSpPr>
          <p:nvPr>
            <p:custDataLst>
              <p:tags r:id="rId2"/>
            </p:custDataLst>
          </p:nvPr>
        </p:nvSpPr>
        <p:spPr bwMode="auto">
          <a:xfrm>
            <a:off x="0" y="915988"/>
            <a:ext cx="9144000" cy="74612"/>
          </a:xfrm>
          <a:prstGeom prst="rect">
            <a:avLst/>
          </a:prstGeom>
          <a:solidFill>
            <a:srgbClr val="339966"/>
          </a:solidFill>
          <a:ln w="9525">
            <a:solidFill>
              <a:schemeClr val="folHlink"/>
            </a:solidFill>
            <a:miter lim="800000"/>
            <a:headEnd/>
            <a:tailEnd/>
          </a:ln>
        </p:spPr>
        <p:txBody>
          <a:bodyPr wrap="none" anchor="ctr"/>
          <a:lstStyle/>
          <a:p>
            <a:pPr>
              <a:defRPr/>
            </a:pPr>
            <a:endParaRPr lang="ru-RU" sz="1600">
              <a:solidFill>
                <a:prstClr val="black"/>
              </a:solidFill>
              <a:latin typeface="+mn-lt"/>
            </a:endParaRPr>
          </a:p>
        </p:txBody>
      </p:sp>
      <p:grpSp>
        <p:nvGrpSpPr>
          <p:cNvPr id="6" name="McK Slide Elements"/>
          <p:cNvGrpSpPr>
            <a:grpSpLocks/>
          </p:cNvGrpSpPr>
          <p:nvPr/>
        </p:nvGrpSpPr>
        <p:grpSpPr bwMode="auto">
          <a:xfrm>
            <a:off x="125413" y="542925"/>
            <a:ext cx="8793162" cy="6288088"/>
            <a:chOff x="79" y="342"/>
            <a:chExt cx="5539" cy="3961"/>
          </a:xfrm>
        </p:grpSpPr>
        <p:sp>
          <p:nvSpPr>
            <p:cNvPr id="7" name="McK Measure" hidden="1"/>
            <p:cNvSpPr txBox="1">
              <a:spLocks noChangeArrowheads="1"/>
            </p:cNvSpPr>
            <p:nvPr userDrawn="1"/>
          </p:nvSpPr>
          <p:spPr bwMode="auto">
            <a:xfrm>
              <a:off x="79" y="342"/>
              <a:ext cx="5539" cy="157"/>
            </a:xfrm>
            <a:prstGeom prst="rect">
              <a:avLst/>
            </a:prstGeom>
            <a:noFill/>
            <a:ln w="9525">
              <a:noFill/>
              <a:miter lim="800000"/>
              <a:headEnd/>
              <a:tailEnd/>
            </a:ln>
          </p:spPr>
          <p:txBody>
            <a:bodyPr lIns="0" tIns="0" rIns="0" bIns="0">
              <a:spAutoFit/>
            </a:bodyPr>
            <a:lstStyle/>
            <a:p>
              <a:pPr defTabSz="912813">
                <a:defRPr/>
              </a:pPr>
              <a:r>
                <a:rPr lang="en-AU" sz="1600">
                  <a:solidFill>
                    <a:prstClr val="black"/>
                  </a:solidFill>
                  <a:latin typeface="+mn-lt"/>
                </a:rPr>
                <a:t>Unit of measure</a:t>
              </a:r>
            </a:p>
          </p:txBody>
        </p:sp>
        <p:sp>
          <p:nvSpPr>
            <p:cNvPr id="8" name="McK Footnote" hidden="1"/>
            <p:cNvSpPr txBox="1">
              <a:spLocks noChangeArrowheads="1"/>
            </p:cNvSpPr>
            <p:nvPr userDrawn="1"/>
          </p:nvSpPr>
          <p:spPr bwMode="auto">
            <a:xfrm>
              <a:off x="81" y="4045"/>
              <a:ext cx="5249" cy="258"/>
            </a:xfrm>
            <a:prstGeom prst="rect">
              <a:avLst/>
            </a:prstGeom>
            <a:noFill/>
            <a:ln w="9525">
              <a:noFill/>
              <a:miter lim="800000"/>
              <a:headEnd/>
              <a:tailEnd/>
            </a:ln>
          </p:spPr>
          <p:txBody>
            <a:bodyPr lIns="0" tIns="0" rIns="0" bIns="0" anchor="b">
              <a:spAutoFit/>
            </a:bodyPr>
            <a:lstStyle/>
            <a:p>
              <a:pPr marL="585788" indent="-585788" defTabSz="912813">
                <a:tabLst>
                  <a:tab pos="544513" algn="r"/>
                </a:tabLst>
                <a:defRPr/>
              </a:pPr>
              <a:r>
                <a:rPr lang="en-AU" sz="1200">
                  <a:solidFill>
                    <a:srgbClr val="000000"/>
                  </a:solidFill>
                  <a:latin typeface="+mn-lt"/>
                </a:rPr>
                <a:t>	*	Footnote</a:t>
              </a:r>
            </a:p>
            <a:p>
              <a:pPr marL="585788" indent="-585788" defTabSz="912813">
                <a:spcBef>
                  <a:spcPct val="20000"/>
                </a:spcBef>
                <a:tabLst>
                  <a:tab pos="544513" algn="r"/>
                </a:tabLst>
                <a:defRPr/>
              </a:pPr>
              <a:r>
                <a:rPr lang="en-AU" sz="1200">
                  <a:solidFill>
                    <a:srgbClr val="000000"/>
                  </a:solidFill>
                  <a:latin typeface="+mn-lt"/>
                </a:rPr>
                <a:t>Source:		Source</a:t>
              </a:r>
            </a:p>
          </p:txBody>
        </p:sp>
      </p:grpSp>
      <p:sp>
        <p:nvSpPr>
          <p:cNvPr id="9" name="Working Draft" hidden="1"/>
          <p:cNvSpPr txBox="1">
            <a:spLocks noChangeArrowheads="1"/>
          </p:cNvSpPr>
          <p:nvPr>
            <p:custDataLst>
              <p:tags r:id="rId3"/>
            </p:custDataLst>
          </p:nvPr>
        </p:nvSpPr>
        <p:spPr bwMode="auto">
          <a:xfrm rot="5400000">
            <a:off x="8214520" y="2748756"/>
            <a:ext cx="1719262" cy="92075"/>
          </a:xfrm>
          <a:prstGeom prst="rect">
            <a:avLst/>
          </a:prstGeom>
          <a:noFill/>
          <a:ln w="9525">
            <a:noFill/>
            <a:miter lim="800000"/>
            <a:headEnd/>
            <a:tailEnd/>
          </a:ln>
        </p:spPr>
        <p:txBody>
          <a:bodyPr wrap="none" lIns="0" tIns="0" rIns="0" bIns="0">
            <a:spAutoFit/>
          </a:bodyPr>
          <a:lstStyle/>
          <a:p>
            <a:pPr defTabSz="933450">
              <a:defRPr/>
            </a:pPr>
            <a:r>
              <a:rPr lang="en-GB" sz="600">
                <a:solidFill>
                  <a:prstClr val="black"/>
                </a:solidFill>
                <a:latin typeface="+mn-lt"/>
              </a:rPr>
              <a:t>Working Draft - Last Modified 09.07.2008 18:45:11</a:t>
            </a:r>
            <a:endParaRPr lang="en-AU" sz="600">
              <a:solidFill>
                <a:prstClr val="black"/>
              </a:solidFill>
              <a:latin typeface="+mn-lt"/>
            </a:endParaRPr>
          </a:p>
        </p:txBody>
      </p:sp>
      <p:sp>
        <p:nvSpPr>
          <p:cNvPr id="10" name="Printed" hidden="1"/>
          <p:cNvSpPr txBox="1">
            <a:spLocks noChangeArrowheads="1"/>
          </p:cNvSpPr>
          <p:nvPr>
            <p:custDataLst>
              <p:tags r:id="rId4"/>
            </p:custDataLst>
          </p:nvPr>
        </p:nvSpPr>
        <p:spPr bwMode="auto">
          <a:xfrm rot="5400000">
            <a:off x="8952707" y="3928269"/>
            <a:ext cx="242887" cy="92075"/>
          </a:xfrm>
          <a:prstGeom prst="rect">
            <a:avLst/>
          </a:prstGeom>
          <a:noFill/>
          <a:ln w="9525">
            <a:noFill/>
            <a:miter lim="800000"/>
            <a:headEnd/>
            <a:tailEnd/>
          </a:ln>
        </p:spPr>
        <p:txBody>
          <a:bodyPr wrap="none" lIns="0" tIns="0" rIns="0" bIns="0">
            <a:spAutoFit/>
          </a:bodyPr>
          <a:lstStyle/>
          <a:p>
            <a:pPr defTabSz="933450">
              <a:defRPr/>
            </a:pPr>
            <a:r>
              <a:rPr lang="en-AU" sz="600">
                <a:solidFill>
                  <a:prstClr val="black"/>
                </a:solidFill>
                <a:latin typeface="+mn-lt"/>
              </a:rPr>
              <a:t>Printed 4/10/2008 12:21:13 PM</a:t>
            </a:r>
          </a:p>
        </p:txBody>
      </p:sp>
      <p:pic>
        <p:nvPicPr>
          <p:cNvPr id="11" name="Рисунок 1" descr="cid:image001.jpg@01C9FEF5.4825F6E0"/>
          <p:cNvPicPr>
            <a:picLocks noChangeAspect="1" noChangeArrowheads="1"/>
          </p:cNvPicPr>
          <p:nvPr userDrawn="1"/>
        </p:nvPicPr>
        <p:blipFill>
          <a:blip r:embed="rId9"/>
          <a:srcRect/>
          <a:stretch>
            <a:fillRect/>
          </a:stretch>
        </p:blipFill>
        <p:spPr bwMode="auto">
          <a:xfrm>
            <a:off x="8501063" y="214313"/>
            <a:ext cx="509587" cy="357187"/>
          </a:xfrm>
          <a:prstGeom prst="rect">
            <a:avLst/>
          </a:prstGeom>
          <a:noFill/>
          <a:ln w="9525">
            <a:noFill/>
            <a:miter lim="800000"/>
            <a:headEnd/>
            <a:tailEnd/>
          </a:ln>
        </p:spPr>
      </p:pic>
      <p:sp>
        <p:nvSpPr>
          <p:cNvPr id="2" name="Вертикальный заголовок 1"/>
          <p:cNvSpPr>
            <a:spLocks noGrp="1"/>
          </p:cNvSpPr>
          <p:nvPr>
            <p:ph type="title" orient="vert"/>
          </p:nvPr>
        </p:nvSpPr>
        <p:spPr>
          <a:xfrm>
            <a:off x="6848475" y="176213"/>
            <a:ext cx="2165350" cy="234473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50838" y="176213"/>
            <a:ext cx="6345237" cy="234473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2" name="doc id"/>
          <p:cNvSpPr>
            <a:spLocks noGrp="1" noChangeArrowheads="1"/>
          </p:cNvSpPr>
          <p:nvPr>
            <p:ph type="ftr" sz="quarter" idx="10"/>
            <p:custDataLst>
              <p:tags r:id="rId5"/>
            </p:custDataLst>
          </p:nvPr>
        </p:nvSpPr>
        <p:spPr/>
        <p:txBody>
          <a:bodyPr/>
          <a:lstStyle>
            <a:lvl1pPr fontAlgn="auto">
              <a:spcBef>
                <a:spcPts val="0"/>
              </a:spcBef>
              <a:spcAft>
                <a:spcPts val="0"/>
              </a:spcAft>
              <a:defRPr/>
            </a:lvl1pPr>
          </a:lstStyle>
          <a:p>
            <a:pPr>
              <a:defRPr/>
            </a:pPr>
            <a:endParaRPr lang="en-US"/>
          </a:p>
        </p:txBody>
      </p:sp>
      <p:sp>
        <p:nvSpPr>
          <p:cNvPr id="13" name="pg num"/>
          <p:cNvSpPr>
            <a:spLocks noGrp="1" noChangeArrowheads="1"/>
          </p:cNvSpPr>
          <p:nvPr>
            <p:ph type="sldNum" sz="quarter" idx="11"/>
            <p:custDataLst>
              <p:tags r:id="rId6"/>
            </p:custDataLst>
          </p:nvPr>
        </p:nvSpPr>
        <p:spPr/>
        <p:txBody>
          <a:bodyPr/>
          <a:lstStyle>
            <a:lvl1pPr fontAlgn="auto">
              <a:spcBef>
                <a:spcPts val="0"/>
              </a:spcBef>
              <a:spcAft>
                <a:spcPts val="0"/>
              </a:spcAft>
              <a:defRPr/>
            </a:lvl1pPr>
          </a:lstStyle>
          <a:p>
            <a:pPr>
              <a:defRPr/>
            </a:pPr>
            <a:fld id="{8A87DAE3-EADB-4BC0-812C-E1A779A24E9A}" type="slidenum">
              <a:rPr lang="en-AU"/>
              <a:pPr>
                <a:defRPr/>
              </a:pPr>
              <a:t>‹#›</a:t>
            </a:fld>
            <a:endParaRPr lang="en-AU"/>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799"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07036461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1F487C"/>
                </a:solidFill>
                <a:latin typeface="Arial Narrow"/>
                <a:cs typeface="Arial Narrow"/>
              </a:defRPr>
            </a:lvl1pPr>
          </a:lstStyle>
          <a:p>
            <a:endParaRPr/>
          </a:p>
        </p:txBody>
      </p:sp>
      <p:sp>
        <p:nvSpPr>
          <p:cNvPr id="3" name="Holder 3"/>
          <p:cNvSpPr>
            <a:spLocks noGrp="1"/>
          </p:cNvSpPr>
          <p:nvPr>
            <p:ph type="body" idx="1"/>
          </p:nvPr>
        </p:nvSpPr>
        <p:spPr/>
        <p:txBody>
          <a:bodyPr lIns="0" tIns="0" rIns="0" bIns="0"/>
          <a:lstStyle>
            <a:lvl1pPr>
              <a:defRPr sz="1700" b="0" i="0">
                <a:solidFill>
                  <a:schemeClr val="tx1"/>
                </a:solidFill>
                <a:latin typeface="Arial Narrow"/>
                <a:cs typeface="Arial Narrow"/>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56223016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1F487C"/>
                </a:solidFill>
                <a:latin typeface="Arial Narrow"/>
                <a:cs typeface="Arial Narrow"/>
              </a:defRPr>
            </a:lvl1pPr>
          </a:lstStyle>
          <a:p>
            <a:endParaRPr/>
          </a:p>
        </p:txBody>
      </p:sp>
      <p:sp>
        <p:nvSpPr>
          <p:cNvPr id="3" name="Holder 3"/>
          <p:cNvSpPr>
            <a:spLocks noGrp="1"/>
          </p:cNvSpPr>
          <p:nvPr>
            <p:ph sz="half" idx="2"/>
          </p:nvPr>
        </p:nvSpPr>
        <p:spPr>
          <a:xfrm>
            <a:off x="167741" y="1296114"/>
            <a:ext cx="3321685" cy="3479800"/>
          </a:xfrm>
          <a:prstGeom prst="rect">
            <a:avLst/>
          </a:prstGeom>
        </p:spPr>
        <p:txBody>
          <a:bodyPr wrap="square" lIns="0" tIns="0" rIns="0" bIns="0">
            <a:spAutoFit/>
          </a:bodyPr>
          <a:lstStyle>
            <a:lvl1pPr>
              <a:defRPr sz="1200" b="1" i="0">
                <a:solidFill>
                  <a:schemeClr val="bg1"/>
                </a:solidFill>
                <a:latin typeface="Arial"/>
                <a:cs typeface="Arial"/>
              </a:defRPr>
            </a:lvl1pPr>
          </a:lstStyle>
          <a:p>
            <a:endParaRPr/>
          </a:p>
        </p:txBody>
      </p:sp>
      <p:sp>
        <p:nvSpPr>
          <p:cNvPr id="4" name="Holder 4"/>
          <p:cNvSpPr>
            <a:spLocks noGrp="1"/>
          </p:cNvSpPr>
          <p:nvPr>
            <p:ph sz="half" idx="3"/>
          </p:nvPr>
        </p:nvSpPr>
        <p:spPr>
          <a:xfrm>
            <a:off x="4977765" y="1708567"/>
            <a:ext cx="3174365" cy="3947795"/>
          </a:xfrm>
          <a:prstGeom prst="rect">
            <a:avLst/>
          </a:prstGeom>
        </p:spPr>
        <p:txBody>
          <a:bodyPr wrap="square" lIns="0" tIns="0" rIns="0" bIns="0">
            <a:spAutoFit/>
          </a:bodyPr>
          <a:lstStyle>
            <a:lvl1pPr>
              <a:defRPr sz="1400" b="1" i="0" u="heavy">
                <a:solidFill>
                  <a:schemeClr val="bg1"/>
                </a:solidFill>
                <a:latin typeface="Arial Narrow"/>
                <a:cs typeface="Arial Narrow"/>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66165124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1F487C"/>
                </a:solidFill>
                <a:latin typeface="Arial Narrow"/>
                <a:cs typeface="Arial Narrow"/>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62338857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33523789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799"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28545314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1F487C"/>
                </a:solidFill>
                <a:latin typeface="Arial Narrow"/>
                <a:cs typeface="Arial Narrow"/>
              </a:defRPr>
            </a:lvl1pPr>
          </a:lstStyle>
          <a:p>
            <a:endParaRPr/>
          </a:p>
        </p:txBody>
      </p:sp>
      <p:sp>
        <p:nvSpPr>
          <p:cNvPr id="3" name="Holder 3"/>
          <p:cNvSpPr>
            <a:spLocks noGrp="1"/>
          </p:cNvSpPr>
          <p:nvPr>
            <p:ph type="body" idx="1"/>
          </p:nvPr>
        </p:nvSpPr>
        <p:spPr/>
        <p:txBody>
          <a:bodyPr lIns="0" tIns="0" rIns="0" bIns="0"/>
          <a:lstStyle>
            <a:lvl1pPr>
              <a:defRPr sz="1700" b="0" i="0">
                <a:solidFill>
                  <a:schemeClr val="tx1"/>
                </a:solidFill>
                <a:latin typeface="Arial Narrow"/>
                <a:cs typeface="Arial Narrow"/>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21107955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1F487C"/>
                </a:solidFill>
                <a:latin typeface="Arial Narrow"/>
                <a:cs typeface="Arial Narrow"/>
              </a:defRPr>
            </a:lvl1pPr>
          </a:lstStyle>
          <a:p>
            <a:endParaRPr/>
          </a:p>
        </p:txBody>
      </p:sp>
      <p:sp>
        <p:nvSpPr>
          <p:cNvPr id="3" name="Holder 3"/>
          <p:cNvSpPr>
            <a:spLocks noGrp="1"/>
          </p:cNvSpPr>
          <p:nvPr>
            <p:ph sz="half" idx="2"/>
          </p:nvPr>
        </p:nvSpPr>
        <p:spPr>
          <a:xfrm>
            <a:off x="167741" y="1296114"/>
            <a:ext cx="3321685" cy="3479800"/>
          </a:xfrm>
          <a:prstGeom prst="rect">
            <a:avLst/>
          </a:prstGeom>
        </p:spPr>
        <p:txBody>
          <a:bodyPr wrap="square" lIns="0" tIns="0" rIns="0" bIns="0">
            <a:spAutoFit/>
          </a:bodyPr>
          <a:lstStyle>
            <a:lvl1pPr>
              <a:defRPr sz="1200" b="1" i="0">
                <a:solidFill>
                  <a:schemeClr val="bg1"/>
                </a:solidFill>
                <a:latin typeface="Arial"/>
                <a:cs typeface="Arial"/>
              </a:defRPr>
            </a:lvl1pPr>
          </a:lstStyle>
          <a:p>
            <a:endParaRPr/>
          </a:p>
        </p:txBody>
      </p:sp>
      <p:sp>
        <p:nvSpPr>
          <p:cNvPr id="4" name="Holder 4"/>
          <p:cNvSpPr>
            <a:spLocks noGrp="1"/>
          </p:cNvSpPr>
          <p:nvPr>
            <p:ph sz="half" idx="3"/>
          </p:nvPr>
        </p:nvSpPr>
        <p:spPr>
          <a:xfrm>
            <a:off x="4977765" y="1708567"/>
            <a:ext cx="3174365" cy="3947795"/>
          </a:xfrm>
          <a:prstGeom prst="rect">
            <a:avLst/>
          </a:prstGeom>
        </p:spPr>
        <p:txBody>
          <a:bodyPr wrap="square" lIns="0" tIns="0" rIns="0" bIns="0">
            <a:spAutoFit/>
          </a:bodyPr>
          <a:lstStyle>
            <a:lvl1pPr>
              <a:defRPr sz="1400" b="1" i="0" u="heavy">
                <a:solidFill>
                  <a:schemeClr val="bg1"/>
                </a:solidFill>
                <a:latin typeface="Arial Narrow"/>
                <a:cs typeface="Arial Narrow"/>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57591894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1F487C"/>
                </a:solidFill>
                <a:latin typeface="Arial Narrow"/>
                <a:cs typeface="Arial Narrow"/>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27491961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269342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graphicFrame>
        <p:nvGraphicFramePr>
          <p:cNvPr id="4" name="AutoShape 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252500" r:id="rId8" imgW="0" imgH="0" progId="">
                  <p:embed/>
                </p:oleObj>
              </mc:Choice>
              <mc:Fallback>
                <p:oleObj r:id="rId8" imgW="0" imgH="0" progId="">
                  <p:embed/>
                  <p:pic>
                    <p:nvPicPr>
                      <p:cNvPr id="0" name="AutoShape 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30"/>
          <p:cNvSpPr>
            <a:spLocks noChangeArrowheads="1"/>
          </p:cNvSpPr>
          <p:nvPr>
            <p:custDataLst>
              <p:tags r:id="rId2"/>
            </p:custDataLst>
          </p:nvPr>
        </p:nvSpPr>
        <p:spPr bwMode="auto">
          <a:xfrm>
            <a:off x="0" y="915988"/>
            <a:ext cx="9144000" cy="74612"/>
          </a:xfrm>
          <a:prstGeom prst="rect">
            <a:avLst/>
          </a:prstGeom>
          <a:solidFill>
            <a:srgbClr val="339966"/>
          </a:solidFill>
          <a:ln w="9525">
            <a:solidFill>
              <a:schemeClr val="folHlink"/>
            </a:solidFill>
            <a:miter lim="800000"/>
            <a:headEnd/>
            <a:tailEnd/>
          </a:ln>
        </p:spPr>
        <p:txBody>
          <a:bodyPr wrap="none" anchor="ctr"/>
          <a:lstStyle/>
          <a:p>
            <a:pPr>
              <a:defRPr/>
            </a:pPr>
            <a:endParaRPr lang="ru-RU" sz="1600">
              <a:solidFill>
                <a:prstClr val="black"/>
              </a:solidFill>
              <a:latin typeface="+mn-lt"/>
            </a:endParaRPr>
          </a:p>
        </p:txBody>
      </p:sp>
      <p:grpSp>
        <p:nvGrpSpPr>
          <p:cNvPr id="6" name="McK Slide Elements"/>
          <p:cNvGrpSpPr>
            <a:grpSpLocks/>
          </p:cNvGrpSpPr>
          <p:nvPr/>
        </p:nvGrpSpPr>
        <p:grpSpPr bwMode="auto">
          <a:xfrm>
            <a:off x="125413" y="542925"/>
            <a:ext cx="8793162" cy="6288088"/>
            <a:chOff x="79" y="342"/>
            <a:chExt cx="5539" cy="3961"/>
          </a:xfrm>
        </p:grpSpPr>
        <p:sp>
          <p:nvSpPr>
            <p:cNvPr id="7" name="McK Measure" hidden="1"/>
            <p:cNvSpPr txBox="1">
              <a:spLocks noChangeArrowheads="1"/>
            </p:cNvSpPr>
            <p:nvPr userDrawn="1"/>
          </p:nvSpPr>
          <p:spPr bwMode="auto">
            <a:xfrm>
              <a:off x="79" y="342"/>
              <a:ext cx="5539" cy="157"/>
            </a:xfrm>
            <a:prstGeom prst="rect">
              <a:avLst/>
            </a:prstGeom>
            <a:noFill/>
            <a:ln w="9525">
              <a:noFill/>
              <a:miter lim="800000"/>
              <a:headEnd/>
              <a:tailEnd/>
            </a:ln>
          </p:spPr>
          <p:txBody>
            <a:bodyPr lIns="0" tIns="0" rIns="0" bIns="0">
              <a:spAutoFit/>
            </a:bodyPr>
            <a:lstStyle/>
            <a:p>
              <a:pPr defTabSz="912813">
                <a:defRPr/>
              </a:pPr>
              <a:r>
                <a:rPr lang="en-AU" sz="1600">
                  <a:solidFill>
                    <a:prstClr val="black"/>
                  </a:solidFill>
                  <a:latin typeface="+mn-lt"/>
                </a:rPr>
                <a:t>Unit of measure</a:t>
              </a:r>
            </a:p>
          </p:txBody>
        </p:sp>
        <p:sp>
          <p:nvSpPr>
            <p:cNvPr id="8" name="McK Footnote" hidden="1"/>
            <p:cNvSpPr txBox="1">
              <a:spLocks noChangeArrowheads="1"/>
            </p:cNvSpPr>
            <p:nvPr userDrawn="1"/>
          </p:nvSpPr>
          <p:spPr bwMode="auto">
            <a:xfrm>
              <a:off x="81" y="4045"/>
              <a:ext cx="5249" cy="258"/>
            </a:xfrm>
            <a:prstGeom prst="rect">
              <a:avLst/>
            </a:prstGeom>
            <a:noFill/>
            <a:ln w="9525">
              <a:noFill/>
              <a:miter lim="800000"/>
              <a:headEnd/>
              <a:tailEnd/>
            </a:ln>
          </p:spPr>
          <p:txBody>
            <a:bodyPr lIns="0" tIns="0" rIns="0" bIns="0" anchor="b">
              <a:spAutoFit/>
            </a:bodyPr>
            <a:lstStyle/>
            <a:p>
              <a:pPr marL="585788" indent="-585788" defTabSz="912813">
                <a:tabLst>
                  <a:tab pos="544513" algn="r"/>
                </a:tabLst>
                <a:defRPr/>
              </a:pPr>
              <a:r>
                <a:rPr lang="en-AU" sz="1200">
                  <a:solidFill>
                    <a:srgbClr val="000000"/>
                  </a:solidFill>
                  <a:latin typeface="+mn-lt"/>
                </a:rPr>
                <a:t>	*	Footnote</a:t>
              </a:r>
            </a:p>
            <a:p>
              <a:pPr marL="585788" indent="-585788" defTabSz="912813">
                <a:spcBef>
                  <a:spcPct val="20000"/>
                </a:spcBef>
                <a:tabLst>
                  <a:tab pos="544513" algn="r"/>
                </a:tabLst>
                <a:defRPr/>
              </a:pPr>
              <a:r>
                <a:rPr lang="en-AU" sz="1200">
                  <a:solidFill>
                    <a:srgbClr val="000000"/>
                  </a:solidFill>
                  <a:latin typeface="+mn-lt"/>
                </a:rPr>
                <a:t>Source:		Source</a:t>
              </a:r>
            </a:p>
          </p:txBody>
        </p:sp>
      </p:grpSp>
      <p:sp>
        <p:nvSpPr>
          <p:cNvPr id="9" name="Working Draft" hidden="1"/>
          <p:cNvSpPr txBox="1">
            <a:spLocks noChangeArrowheads="1"/>
          </p:cNvSpPr>
          <p:nvPr>
            <p:custDataLst>
              <p:tags r:id="rId3"/>
            </p:custDataLst>
          </p:nvPr>
        </p:nvSpPr>
        <p:spPr bwMode="auto">
          <a:xfrm rot="5400000">
            <a:off x="8214520" y="2748756"/>
            <a:ext cx="1719262" cy="92075"/>
          </a:xfrm>
          <a:prstGeom prst="rect">
            <a:avLst/>
          </a:prstGeom>
          <a:noFill/>
          <a:ln w="9525">
            <a:noFill/>
            <a:miter lim="800000"/>
            <a:headEnd/>
            <a:tailEnd/>
          </a:ln>
        </p:spPr>
        <p:txBody>
          <a:bodyPr wrap="none" lIns="0" tIns="0" rIns="0" bIns="0">
            <a:spAutoFit/>
          </a:bodyPr>
          <a:lstStyle/>
          <a:p>
            <a:pPr defTabSz="933450">
              <a:defRPr/>
            </a:pPr>
            <a:r>
              <a:rPr lang="en-GB" sz="600">
                <a:solidFill>
                  <a:prstClr val="black"/>
                </a:solidFill>
                <a:latin typeface="+mn-lt"/>
              </a:rPr>
              <a:t>Working Draft - Last Modified 09.07.2008 18:45:11</a:t>
            </a:r>
            <a:endParaRPr lang="en-AU" sz="600">
              <a:solidFill>
                <a:prstClr val="black"/>
              </a:solidFill>
              <a:latin typeface="+mn-lt"/>
            </a:endParaRPr>
          </a:p>
        </p:txBody>
      </p:sp>
      <p:sp>
        <p:nvSpPr>
          <p:cNvPr id="10" name="Printed" hidden="1"/>
          <p:cNvSpPr txBox="1">
            <a:spLocks noChangeArrowheads="1"/>
          </p:cNvSpPr>
          <p:nvPr>
            <p:custDataLst>
              <p:tags r:id="rId4"/>
            </p:custDataLst>
          </p:nvPr>
        </p:nvSpPr>
        <p:spPr bwMode="auto">
          <a:xfrm rot="5400000">
            <a:off x="8952707" y="3928269"/>
            <a:ext cx="242887" cy="92075"/>
          </a:xfrm>
          <a:prstGeom prst="rect">
            <a:avLst/>
          </a:prstGeom>
          <a:noFill/>
          <a:ln w="9525">
            <a:noFill/>
            <a:miter lim="800000"/>
            <a:headEnd/>
            <a:tailEnd/>
          </a:ln>
        </p:spPr>
        <p:txBody>
          <a:bodyPr wrap="none" lIns="0" tIns="0" rIns="0" bIns="0">
            <a:spAutoFit/>
          </a:bodyPr>
          <a:lstStyle/>
          <a:p>
            <a:pPr defTabSz="933450">
              <a:defRPr/>
            </a:pPr>
            <a:r>
              <a:rPr lang="en-AU" sz="600">
                <a:solidFill>
                  <a:prstClr val="black"/>
                </a:solidFill>
                <a:latin typeface="+mn-lt"/>
              </a:rPr>
              <a:t>Printed 4/10/2008 12:21:13 PM</a:t>
            </a:r>
          </a:p>
        </p:txBody>
      </p:sp>
      <p:pic>
        <p:nvPicPr>
          <p:cNvPr id="11" name="Рисунок 1" descr="cid:image001.jpg@01C9FEF5.4825F6E0"/>
          <p:cNvPicPr>
            <a:picLocks noChangeAspect="1" noChangeArrowheads="1"/>
          </p:cNvPicPr>
          <p:nvPr userDrawn="1"/>
        </p:nvPicPr>
        <p:blipFill>
          <a:blip r:embed="rId9"/>
          <a:srcRect/>
          <a:stretch>
            <a:fillRect/>
          </a:stretch>
        </p:blipFill>
        <p:spPr bwMode="auto">
          <a:xfrm>
            <a:off x="8501063" y="214313"/>
            <a:ext cx="509587" cy="357187"/>
          </a:xfrm>
          <a:prstGeom prst="rect">
            <a:avLst/>
          </a:prstGeom>
          <a:noFill/>
          <a:ln w="9525">
            <a:noFill/>
            <a:miter lim="800000"/>
            <a:headEnd/>
            <a:tailEnd/>
          </a:ln>
        </p:spPr>
      </p:pic>
      <p:sp>
        <p:nvSpPr>
          <p:cNvPr id="2" name="Заголовок 1"/>
          <p:cNvSpPr>
            <a:spLocks noGrp="1"/>
          </p:cNvSpPr>
          <p:nvPr>
            <p:ph type="title"/>
          </p:nvPr>
        </p:nvSpPr>
        <p:spPr>
          <a:xfrm>
            <a:off x="350838" y="176213"/>
            <a:ext cx="8059737" cy="64135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350838" y="1298575"/>
            <a:ext cx="8662987" cy="1222375"/>
          </a:xfrm>
        </p:spPr>
        <p:txBody>
          <a:bodyPr/>
          <a:lstStyle/>
          <a:p>
            <a:pPr lvl="0"/>
            <a:endParaRPr lang="ru-RU" noProof="0"/>
          </a:p>
        </p:txBody>
      </p:sp>
      <p:sp>
        <p:nvSpPr>
          <p:cNvPr id="12" name="doc id"/>
          <p:cNvSpPr>
            <a:spLocks noGrp="1" noChangeArrowheads="1"/>
          </p:cNvSpPr>
          <p:nvPr>
            <p:ph type="ftr" sz="quarter" idx="10"/>
            <p:custDataLst>
              <p:tags r:id="rId5"/>
            </p:custDataLst>
          </p:nvPr>
        </p:nvSpPr>
        <p:spPr/>
        <p:txBody>
          <a:bodyPr/>
          <a:lstStyle>
            <a:lvl1pPr fontAlgn="auto">
              <a:spcBef>
                <a:spcPts val="0"/>
              </a:spcBef>
              <a:spcAft>
                <a:spcPts val="0"/>
              </a:spcAft>
              <a:defRPr/>
            </a:lvl1pPr>
          </a:lstStyle>
          <a:p>
            <a:pPr>
              <a:defRPr/>
            </a:pPr>
            <a:endParaRPr lang="en-US"/>
          </a:p>
        </p:txBody>
      </p:sp>
      <p:sp>
        <p:nvSpPr>
          <p:cNvPr id="13" name="pg num"/>
          <p:cNvSpPr>
            <a:spLocks noGrp="1" noChangeArrowheads="1"/>
          </p:cNvSpPr>
          <p:nvPr>
            <p:ph type="sldNum" sz="quarter" idx="11"/>
            <p:custDataLst>
              <p:tags r:id="rId6"/>
            </p:custDataLst>
          </p:nvPr>
        </p:nvSpPr>
        <p:spPr/>
        <p:txBody>
          <a:bodyPr/>
          <a:lstStyle>
            <a:lvl1pPr fontAlgn="auto">
              <a:spcBef>
                <a:spcPts val="0"/>
              </a:spcBef>
              <a:spcAft>
                <a:spcPts val="0"/>
              </a:spcAft>
              <a:defRPr/>
            </a:lvl1pPr>
          </a:lstStyle>
          <a:p>
            <a:pPr>
              <a:defRPr/>
            </a:pPr>
            <a:fld id="{FA649189-1A1F-4D3E-926C-814B6D9605A3}" type="slidenum">
              <a:rPr lang="en-AU"/>
              <a:pPr>
                <a:defRPr/>
              </a:pPr>
              <a:t>‹#›</a:t>
            </a:fld>
            <a:endParaRPr lang="en-AU"/>
          </a:p>
        </p:txBody>
      </p:sp>
    </p:spTree>
  </p:cSld>
  <p:clrMapOvr>
    <a:masterClrMapping/>
  </p:clrMapOvr>
  <p:transition spd="slow"/>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799"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37323812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1F487C"/>
                </a:solidFill>
                <a:latin typeface="Arial Narrow"/>
                <a:cs typeface="Arial Narrow"/>
              </a:defRPr>
            </a:lvl1pPr>
          </a:lstStyle>
          <a:p>
            <a:endParaRPr/>
          </a:p>
        </p:txBody>
      </p:sp>
      <p:sp>
        <p:nvSpPr>
          <p:cNvPr id="3" name="Holder 3"/>
          <p:cNvSpPr>
            <a:spLocks noGrp="1"/>
          </p:cNvSpPr>
          <p:nvPr>
            <p:ph type="body" idx="1"/>
          </p:nvPr>
        </p:nvSpPr>
        <p:spPr/>
        <p:txBody>
          <a:bodyPr lIns="0" tIns="0" rIns="0" bIns="0"/>
          <a:lstStyle>
            <a:lvl1pPr>
              <a:defRPr sz="1700" b="0" i="0">
                <a:solidFill>
                  <a:schemeClr val="tx1"/>
                </a:solidFill>
                <a:latin typeface="Arial Narrow"/>
                <a:cs typeface="Arial Narrow"/>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47238365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1F487C"/>
                </a:solidFill>
                <a:latin typeface="Arial Narrow"/>
                <a:cs typeface="Arial Narrow"/>
              </a:defRPr>
            </a:lvl1pPr>
          </a:lstStyle>
          <a:p>
            <a:endParaRPr/>
          </a:p>
        </p:txBody>
      </p:sp>
      <p:sp>
        <p:nvSpPr>
          <p:cNvPr id="3" name="Holder 3"/>
          <p:cNvSpPr>
            <a:spLocks noGrp="1"/>
          </p:cNvSpPr>
          <p:nvPr>
            <p:ph sz="half" idx="2"/>
          </p:nvPr>
        </p:nvSpPr>
        <p:spPr>
          <a:xfrm>
            <a:off x="167741" y="1296114"/>
            <a:ext cx="3321685" cy="3479800"/>
          </a:xfrm>
          <a:prstGeom prst="rect">
            <a:avLst/>
          </a:prstGeom>
        </p:spPr>
        <p:txBody>
          <a:bodyPr wrap="square" lIns="0" tIns="0" rIns="0" bIns="0">
            <a:spAutoFit/>
          </a:bodyPr>
          <a:lstStyle>
            <a:lvl1pPr>
              <a:defRPr sz="1200" b="1" i="0">
                <a:solidFill>
                  <a:schemeClr val="bg1"/>
                </a:solidFill>
                <a:latin typeface="Arial"/>
                <a:cs typeface="Arial"/>
              </a:defRPr>
            </a:lvl1pPr>
          </a:lstStyle>
          <a:p>
            <a:endParaRPr/>
          </a:p>
        </p:txBody>
      </p:sp>
      <p:sp>
        <p:nvSpPr>
          <p:cNvPr id="4" name="Holder 4"/>
          <p:cNvSpPr>
            <a:spLocks noGrp="1"/>
          </p:cNvSpPr>
          <p:nvPr>
            <p:ph sz="half" idx="3"/>
          </p:nvPr>
        </p:nvSpPr>
        <p:spPr>
          <a:xfrm>
            <a:off x="4977765" y="1708567"/>
            <a:ext cx="3174365" cy="3947795"/>
          </a:xfrm>
          <a:prstGeom prst="rect">
            <a:avLst/>
          </a:prstGeom>
        </p:spPr>
        <p:txBody>
          <a:bodyPr wrap="square" lIns="0" tIns="0" rIns="0" bIns="0">
            <a:spAutoFit/>
          </a:bodyPr>
          <a:lstStyle>
            <a:lvl1pPr>
              <a:defRPr sz="1400" b="1" i="0" u="heavy">
                <a:solidFill>
                  <a:schemeClr val="bg1"/>
                </a:solidFill>
                <a:latin typeface="Arial Narrow"/>
                <a:cs typeface="Arial Narrow"/>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59247691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1F487C"/>
                </a:solidFill>
                <a:latin typeface="Arial Narrow"/>
                <a:cs typeface="Arial Narrow"/>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86901430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53490642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799"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83196884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1F487C"/>
                </a:solidFill>
                <a:latin typeface="Arial Narrow"/>
                <a:cs typeface="Arial Narrow"/>
              </a:defRPr>
            </a:lvl1pPr>
          </a:lstStyle>
          <a:p>
            <a:endParaRPr/>
          </a:p>
        </p:txBody>
      </p:sp>
      <p:sp>
        <p:nvSpPr>
          <p:cNvPr id="3" name="Holder 3"/>
          <p:cNvSpPr>
            <a:spLocks noGrp="1"/>
          </p:cNvSpPr>
          <p:nvPr>
            <p:ph type="body" idx="1"/>
          </p:nvPr>
        </p:nvSpPr>
        <p:spPr/>
        <p:txBody>
          <a:bodyPr lIns="0" tIns="0" rIns="0" bIns="0"/>
          <a:lstStyle>
            <a:lvl1pPr>
              <a:defRPr sz="1700" b="0" i="0">
                <a:solidFill>
                  <a:schemeClr val="tx1"/>
                </a:solidFill>
                <a:latin typeface="Arial Narrow"/>
                <a:cs typeface="Arial Narrow"/>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13528630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1F487C"/>
                </a:solidFill>
                <a:latin typeface="Arial Narrow"/>
                <a:cs typeface="Arial Narrow"/>
              </a:defRPr>
            </a:lvl1pPr>
          </a:lstStyle>
          <a:p>
            <a:endParaRPr/>
          </a:p>
        </p:txBody>
      </p:sp>
      <p:sp>
        <p:nvSpPr>
          <p:cNvPr id="3" name="Holder 3"/>
          <p:cNvSpPr>
            <a:spLocks noGrp="1"/>
          </p:cNvSpPr>
          <p:nvPr>
            <p:ph sz="half" idx="2"/>
          </p:nvPr>
        </p:nvSpPr>
        <p:spPr>
          <a:xfrm>
            <a:off x="167741" y="1296114"/>
            <a:ext cx="3321685" cy="3479800"/>
          </a:xfrm>
          <a:prstGeom prst="rect">
            <a:avLst/>
          </a:prstGeom>
        </p:spPr>
        <p:txBody>
          <a:bodyPr wrap="square" lIns="0" tIns="0" rIns="0" bIns="0">
            <a:spAutoFit/>
          </a:bodyPr>
          <a:lstStyle>
            <a:lvl1pPr>
              <a:defRPr sz="1200" b="1" i="0">
                <a:solidFill>
                  <a:schemeClr val="bg1"/>
                </a:solidFill>
                <a:latin typeface="Arial"/>
                <a:cs typeface="Arial"/>
              </a:defRPr>
            </a:lvl1pPr>
          </a:lstStyle>
          <a:p>
            <a:endParaRPr/>
          </a:p>
        </p:txBody>
      </p:sp>
      <p:sp>
        <p:nvSpPr>
          <p:cNvPr id="4" name="Holder 4"/>
          <p:cNvSpPr>
            <a:spLocks noGrp="1"/>
          </p:cNvSpPr>
          <p:nvPr>
            <p:ph sz="half" idx="3"/>
          </p:nvPr>
        </p:nvSpPr>
        <p:spPr>
          <a:xfrm>
            <a:off x="4977765" y="1708567"/>
            <a:ext cx="3174365" cy="3947795"/>
          </a:xfrm>
          <a:prstGeom prst="rect">
            <a:avLst/>
          </a:prstGeom>
        </p:spPr>
        <p:txBody>
          <a:bodyPr wrap="square" lIns="0" tIns="0" rIns="0" bIns="0">
            <a:spAutoFit/>
          </a:bodyPr>
          <a:lstStyle>
            <a:lvl1pPr>
              <a:defRPr sz="1400" b="1" i="0" u="heavy">
                <a:solidFill>
                  <a:schemeClr val="bg1"/>
                </a:solidFill>
                <a:latin typeface="Arial Narrow"/>
                <a:cs typeface="Arial Narrow"/>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57538195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1F487C"/>
                </a:solidFill>
                <a:latin typeface="Arial Narrow"/>
                <a:cs typeface="Arial Narrow"/>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58618160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4531431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87207046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91248510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3600" b="1" i="0">
                <a:solidFill>
                  <a:srgbClr val="FF000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0038020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19222345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54479812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91745361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65277658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3600" b="1" i="0">
                <a:solidFill>
                  <a:srgbClr val="FF000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18158724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85975562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16870254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6628751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FF0000"/>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1800" b="0" i="0">
                <a:solidFill>
                  <a:srgbClr val="006FC0"/>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429489066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89226171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3600" b="1" i="0">
                <a:solidFill>
                  <a:srgbClr val="FF000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36888069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51969872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74587379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28121683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06030281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3600" b="1" i="0">
                <a:solidFill>
                  <a:srgbClr val="FF000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567806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51384662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73619252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079712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16" name="bk object 16"/>
          <p:cNvSpPr/>
          <p:nvPr/>
        </p:nvSpPr>
        <p:spPr>
          <a:xfrm>
            <a:off x="457200" y="6353555"/>
            <a:ext cx="8229600" cy="0"/>
          </a:xfrm>
          <a:custGeom>
            <a:avLst/>
            <a:gdLst/>
            <a:ahLst/>
            <a:cxnLst/>
            <a:rect l="l" t="t" r="r" b="b"/>
            <a:pathLst>
              <a:path w="8229600">
                <a:moveTo>
                  <a:pt x="0" y="0"/>
                </a:moveTo>
                <a:lnTo>
                  <a:pt x="8229600" y="0"/>
                </a:lnTo>
              </a:path>
            </a:pathLst>
          </a:custGeom>
          <a:ln w="9144">
            <a:solidFill>
              <a:srgbClr val="9FB8CD"/>
            </a:solidFill>
            <a:prstDash val="dash"/>
          </a:ln>
        </p:spPr>
        <p:txBody>
          <a:bodyPr wrap="square" lIns="0" tIns="0" rIns="0" bIns="0" rtlCol="0"/>
          <a:lstStyle/>
          <a:p>
            <a:pPr fontAlgn="auto">
              <a:spcBef>
                <a:spcPts val="0"/>
              </a:spcBef>
              <a:spcAft>
                <a:spcPts val="0"/>
              </a:spcAft>
            </a:pPr>
            <a:endParaRPr>
              <a:solidFill>
                <a:prstClr val="black"/>
              </a:solidFill>
              <a:latin typeface="Calibri"/>
              <a:cs typeface="+mn-cs"/>
            </a:endParaRPr>
          </a:p>
        </p:txBody>
      </p:sp>
      <p:sp>
        <p:nvSpPr>
          <p:cNvPr id="17" name="bk object 17"/>
          <p:cNvSpPr/>
          <p:nvPr/>
        </p:nvSpPr>
        <p:spPr>
          <a:xfrm>
            <a:off x="457200" y="1143000"/>
            <a:ext cx="8229600" cy="0"/>
          </a:xfrm>
          <a:custGeom>
            <a:avLst/>
            <a:gdLst/>
            <a:ahLst/>
            <a:cxnLst/>
            <a:rect l="l" t="t" r="r" b="b"/>
            <a:pathLst>
              <a:path w="8229600">
                <a:moveTo>
                  <a:pt x="0" y="0"/>
                </a:moveTo>
                <a:lnTo>
                  <a:pt x="8229600" y="0"/>
                </a:lnTo>
              </a:path>
            </a:pathLst>
          </a:custGeom>
          <a:ln w="9144">
            <a:solidFill>
              <a:srgbClr val="9FB8CD"/>
            </a:solidFill>
            <a:prstDash val="dash"/>
          </a:ln>
        </p:spPr>
        <p:txBody>
          <a:bodyPr wrap="square" lIns="0" tIns="0" rIns="0" bIns="0" rtlCol="0"/>
          <a:lstStyle/>
          <a:p>
            <a:pPr fontAlgn="auto">
              <a:spcBef>
                <a:spcPts val="0"/>
              </a:spcBef>
              <a:spcAft>
                <a:spcPts val="0"/>
              </a:spcAft>
            </a:pPr>
            <a:endParaRPr>
              <a:solidFill>
                <a:prstClr val="black"/>
              </a:solidFill>
              <a:latin typeface="Calibri"/>
              <a:cs typeface="+mn-cs"/>
            </a:endParaRPr>
          </a:p>
        </p:txBody>
      </p:sp>
      <p:sp>
        <p:nvSpPr>
          <p:cNvPr id="18" name="bk object 18"/>
          <p:cNvSpPr/>
          <p:nvPr/>
        </p:nvSpPr>
        <p:spPr>
          <a:xfrm>
            <a:off x="454151" y="6432803"/>
            <a:ext cx="120650" cy="190500"/>
          </a:xfrm>
          <a:custGeom>
            <a:avLst/>
            <a:gdLst/>
            <a:ahLst/>
            <a:cxnLst/>
            <a:rect l="l" t="t" r="r" b="b"/>
            <a:pathLst>
              <a:path w="120650" h="190500">
                <a:moveTo>
                  <a:pt x="0" y="0"/>
                </a:moveTo>
                <a:lnTo>
                  <a:pt x="0" y="190500"/>
                </a:lnTo>
                <a:lnTo>
                  <a:pt x="120396" y="95250"/>
                </a:lnTo>
                <a:lnTo>
                  <a:pt x="0" y="0"/>
                </a:lnTo>
                <a:close/>
              </a:path>
            </a:pathLst>
          </a:custGeom>
          <a:solidFill>
            <a:srgbClr val="9FB8CD"/>
          </a:solidFill>
        </p:spPr>
        <p:txBody>
          <a:bodyPr wrap="square" lIns="0" tIns="0" rIns="0" bIns="0" rtlCol="0"/>
          <a:lstStyle/>
          <a:p>
            <a:pPr fontAlgn="auto">
              <a:spcBef>
                <a:spcPts val="0"/>
              </a:spcBef>
              <a:spcAft>
                <a:spcPts val="0"/>
              </a:spcAft>
            </a:pPr>
            <a:endParaRPr>
              <a:solidFill>
                <a:prstClr val="black"/>
              </a:solidFill>
              <a:latin typeface="Calibri"/>
              <a:cs typeface="+mn-cs"/>
            </a:endParaRPr>
          </a:p>
        </p:txBody>
      </p:sp>
      <p:sp>
        <p:nvSpPr>
          <p:cNvPr id="19" name="bk object 19"/>
          <p:cNvSpPr/>
          <p:nvPr/>
        </p:nvSpPr>
        <p:spPr>
          <a:xfrm>
            <a:off x="2143505" y="761"/>
            <a:ext cx="5473065" cy="990600"/>
          </a:xfrm>
          <a:custGeom>
            <a:avLst/>
            <a:gdLst/>
            <a:ahLst/>
            <a:cxnLst/>
            <a:rect l="l" t="t" r="r" b="b"/>
            <a:pathLst>
              <a:path w="5473065" h="990600">
                <a:moveTo>
                  <a:pt x="5472684" y="0"/>
                </a:moveTo>
                <a:lnTo>
                  <a:pt x="495300" y="0"/>
                </a:lnTo>
                <a:lnTo>
                  <a:pt x="0" y="495300"/>
                </a:lnTo>
                <a:lnTo>
                  <a:pt x="495300" y="990600"/>
                </a:lnTo>
                <a:lnTo>
                  <a:pt x="5472684" y="990600"/>
                </a:lnTo>
                <a:lnTo>
                  <a:pt x="5472684" y="0"/>
                </a:lnTo>
                <a:close/>
              </a:path>
            </a:pathLst>
          </a:custGeom>
          <a:solidFill>
            <a:srgbClr val="717BA2"/>
          </a:solidFill>
        </p:spPr>
        <p:txBody>
          <a:bodyPr wrap="square" lIns="0" tIns="0" rIns="0" bIns="0" rtlCol="0"/>
          <a:lstStyle/>
          <a:p>
            <a:pPr fontAlgn="auto">
              <a:spcBef>
                <a:spcPts val="0"/>
              </a:spcBef>
              <a:spcAft>
                <a:spcPts val="0"/>
              </a:spcAft>
            </a:pPr>
            <a:endParaRPr>
              <a:solidFill>
                <a:prstClr val="black"/>
              </a:solidFill>
              <a:latin typeface="Calibri"/>
              <a:cs typeface="+mn-cs"/>
            </a:endParaRPr>
          </a:p>
        </p:txBody>
      </p:sp>
      <p:sp>
        <p:nvSpPr>
          <p:cNvPr id="20" name="bk object 20"/>
          <p:cNvSpPr/>
          <p:nvPr/>
        </p:nvSpPr>
        <p:spPr>
          <a:xfrm>
            <a:off x="2143505" y="761"/>
            <a:ext cx="5473065" cy="990600"/>
          </a:xfrm>
          <a:custGeom>
            <a:avLst/>
            <a:gdLst/>
            <a:ahLst/>
            <a:cxnLst/>
            <a:rect l="l" t="t" r="r" b="b"/>
            <a:pathLst>
              <a:path w="5473065" h="990600">
                <a:moveTo>
                  <a:pt x="5472684" y="990600"/>
                </a:moveTo>
                <a:lnTo>
                  <a:pt x="495300" y="990600"/>
                </a:lnTo>
                <a:lnTo>
                  <a:pt x="0" y="495300"/>
                </a:lnTo>
                <a:lnTo>
                  <a:pt x="495300" y="0"/>
                </a:lnTo>
                <a:lnTo>
                  <a:pt x="5472684" y="0"/>
                </a:lnTo>
                <a:lnTo>
                  <a:pt x="5472684" y="990600"/>
                </a:lnTo>
                <a:close/>
              </a:path>
            </a:pathLst>
          </a:custGeom>
          <a:ln w="25908">
            <a:solidFill>
              <a:srgbClr val="FFFFFF"/>
            </a:solidFill>
          </a:ln>
        </p:spPr>
        <p:txBody>
          <a:bodyPr wrap="square" lIns="0" tIns="0" rIns="0" bIns="0" rtlCol="0"/>
          <a:lstStyle/>
          <a:p>
            <a:pPr fontAlgn="auto">
              <a:spcBef>
                <a:spcPts val="0"/>
              </a:spcBef>
              <a:spcAft>
                <a:spcPts val="0"/>
              </a:spcAft>
            </a:pPr>
            <a:endParaRPr>
              <a:solidFill>
                <a:prstClr val="black"/>
              </a:solidFill>
              <a:latin typeface="Calibri"/>
              <a:cs typeface="+mn-cs"/>
            </a:endParaRPr>
          </a:p>
        </p:txBody>
      </p:sp>
      <p:sp>
        <p:nvSpPr>
          <p:cNvPr id="2" name="Holder 2"/>
          <p:cNvSpPr>
            <a:spLocks noGrp="1"/>
          </p:cNvSpPr>
          <p:nvPr>
            <p:ph type="title"/>
          </p:nvPr>
        </p:nvSpPr>
        <p:spPr/>
        <p:txBody>
          <a:bodyPr lIns="0" tIns="0" rIns="0" bIns="0"/>
          <a:lstStyle>
            <a:lvl1pPr>
              <a:defRPr sz="2000" b="1" i="0">
                <a:solidFill>
                  <a:srgbClr val="FF0000"/>
                </a:solidFill>
                <a:latin typeface="Times New Roman"/>
                <a:cs typeface="Times New Roman"/>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408060172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58553959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3600" b="1" i="0">
                <a:solidFill>
                  <a:srgbClr val="FF000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87264993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64871890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53270934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61024579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08738285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3600" b="1" i="0">
                <a:solidFill>
                  <a:srgbClr val="FF000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00446118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83459037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30449005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8343936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16" name="bk object 16"/>
          <p:cNvSpPr/>
          <p:nvPr/>
        </p:nvSpPr>
        <p:spPr>
          <a:xfrm>
            <a:off x="0" y="0"/>
            <a:ext cx="9143999" cy="6857996"/>
          </a:xfrm>
          <a:prstGeom prst="rect">
            <a:avLst/>
          </a:prstGeom>
          <a:blipFill>
            <a:blip r:embed="rId2" cstate="print"/>
            <a:stretch>
              <a:fillRect/>
            </a:stretch>
          </a:blipFill>
        </p:spPr>
        <p:txBody>
          <a:bodyPr wrap="square" lIns="0" tIns="0" rIns="0" bIns="0" rtlCol="0"/>
          <a:lstStyle/>
          <a:p>
            <a:pPr fontAlgn="auto">
              <a:spcBef>
                <a:spcPts val="0"/>
              </a:spcBef>
              <a:spcAft>
                <a:spcPts val="0"/>
              </a:spcAft>
            </a:pPr>
            <a:endParaRPr>
              <a:solidFill>
                <a:prstClr val="black"/>
              </a:solidFill>
              <a:latin typeface="Calibri"/>
              <a:cs typeface="+mn-cs"/>
            </a:endParaRPr>
          </a:p>
        </p:txBody>
      </p:sp>
      <p:sp>
        <p:nvSpPr>
          <p:cNvPr id="2" name="Holder 2"/>
          <p:cNvSpPr>
            <a:spLocks noGrp="1"/>
          </p:cNvSpPr>
          <p:nvPr>
            <p:ph type="title"/>
          </p:nvPr>
        </p:nvSpPr>
        <p:spPr/>
        <p:txBody>
          <a:bodyPr lIns="0" tIns="0" rIns="0" bIns="0"/>
          <a:lstStyle>
            <a:lvl1pPr>
              <a:defRPr sz="2000" b="1" i="0">
                <a:solidFill>
                  <a:srgbClr val="FF0000"/>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32583184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36629997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3600" b="1" i="0">
                <a:solidFill>
                  <a:srgbClr val="FF000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0107750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98434670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47651873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28276519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1598159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3600" b="1" i="0">
                <a:solidFill>
                  <a:srgbClr val="FF000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762323504"/>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24794592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49350686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6511148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18852742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76039587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3600" b="1" i="0">
                <a:solidFill>
                  <a:srgbClr val="FF000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41758381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93537699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34203633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65503587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42723177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3600" b="1" i="0">
                <a:solidFill>
                  <a:srgbClr val="FF000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51748001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69332400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59149324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2635645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Прямоугольник 3"/>
          <p:cNvSpPr/>
          <p:nvPr/>
        </p:nvSpPr>
        <p:spPr>
          <a:xfrm>
            <a:off x="904875" y="3648075"/>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904875" y="3648075"/>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7" name="Прямоугольник 6"/>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10" name="Line 49"/>
          <p:cNvSpPr>
            <a:spLocks noChangeShapeType="1"/>
          </p:cNvSpPr>
          <p:nvPr userDrawn="1"/>
        </p:nvSpPr>
        <p:spPr bwMode="auto">
          <a:xfrm>
            <a:off x="381000" y="914400"/>
            <a:ext cx="8382000" cy="0"/>
          </a:xfrm>
          <a:prstGeom prst="line">
            <a:avLst/>
          </a:prstGeom>
          <a:noFill/>
          <a:ln w="76200">
            <a:solidFill>
              <a:schemeClr val="bg2"/>
            </a:solidFill>
            <a:miter lim="800000"/>
            <a:headEnd/>
            <a:tailEnd/>
          </a:ln>
          <a:extLst>
            <a:ext uri="{909E8E84-426E-40DD-AFC4-6F175D3DCCD1}">
              <a14:hiddenFill xmlns:a14="http://schemas.microsoft.com/office/drawing/2010/main">
                <a:noFill/>
              </a14:hiddenFill>
            </a:ext>
          </a:extLst>
        </p:spPr>
        <p:txBody>
          <a:bodyPr wrap="none"/>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11" name="Line 50"/>
          <p:cNvSpPr>
            <a:spLocks noChangeShapeType="1"/>
          </p:cNvSpPr>
          <p:nvPr userDrawn="1"/>
        </p:nvSpPr>
        <p:spPr bwMode="auto">
          <a:xfrm>
            <a:off x="381000" y="1219200"/>
            <a:ext cx="8382000" cy="0"/>
          </a:xfrm>
          <a:prstGeom prst="line">
            <a:avLst/>
          </a:prstGeom>
          <a:noFill/>
          <a:ln w="76200">
            <a:solidFill>
              <a:schemeClr val="bg2"/>
            </a:solidFill>
            <a:miter lim="800000"/>
            <a:headEnd/>
            <a:tailEnd/>
          </a:ln>
          <a:extLst>
            <a:ext uri="{909E8E84-426E-40DD-AFC4-6F175D3DCCD1}">
              <a14:hiddenFill xmlns:a14="http://schemas.microsoft.com/office/drawing/2010/main">
                <a:noFill/>
              </a14:hiddenFill>
            </a:ext>
          </a:extLst>
        </p:spPr>
        <p:txBody>
          <a:bodyPr wrap="none"/>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8" name="Заголовок 7"/>
          <p:cNvSpPr>
            <a:spLocks noGrp="1"/>
          </p:cNvSpPr>
          <p:nvPr>
            <p:ph type="ctrTitle"/>
          </p:nvPr>
        </p:nvSpPr>
        <p:spPr>
          <a:xfrm>
            <a:off x="1219200" y="3886200"/>
            <a:ext cx="6858000" cy="990600"/>
          </a:xfrm>
        </p:spPr>
        <p:txBody>
          <a:bodyPr anchor="t"/>
          <a:lstStyle>
            <a:lvl1pPr algn="r">
              <a:defRPr sz="3200">
                <a:solidFill>
                  <a:schemeClr val="tx1"/>
                </a:solidFill>
              </a:defRPr>
            </a:lvl1pPr>
          </a:lstStyle>
          <a:p>
            <a:r>
              <a:rPr lang="ru-RU" smtClean="0"/>
              <a:t>Образец заголовка</a:t>
            </a:r>
            <a:endParaRPr lang="en-US"/>
          </a:p>
        </p:txBody>
      </p:sp>
      <p:sp>
        <p:nvSpPr>
          <p:cNvPr id="9" name="Подзаголовок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12" name="Дата 27"/>
          <p:cNvSpPr>
            <a:spLocks noGrp="1"/>
          </p:cNvSpPr>
          <p:nvPr>
            <p:ph type="dt" sz="half" idx="10"/>
          </p:nvPr>
        </p:nvSpPr>
        <p:spPr>
          <a:xfrm>
            <a:off x="6400800" y="6354763"/>
            <a:ext cx="2286000" cy="366712"/>
          </a:xfrm>
        </p:spPr>
        <p:txBody>
          <a:bodyPr/>
          <a:lstStyle>
            <a:lvl1pPr defTabSz="449263">
              <a:defRPr sz="1400">
                <a:latin typeface="Arial" panose="020B0604020202020204" pitchFamily="34" charset="0"/>
                <a:ea typeface="Microsoft YaHei" panose="020B0503020204020204" pitchFamily="34" charset="-122"/>
              </a:defRPr>
            </a:lvl1pPr>
          </a:lstStyle>
          <a:p>
            <a:pPr>
              <a:defRPr/>
            </a:pPr>
            <a:fld id="{2F6244FC-1240-4BAA-9AB9-21EADE90B76C}" type="datetime1">
              <a:rPr lang="ru-RU"/>
              <a:pPr>
                <a:defRPr/>
              </a:pPr>
              <a:t>16.05.2018</a:t>
            </a:fld>
            <a:endParaRPr lang="ru-RU"/>
          </a:p>
        </p:txBody>
      </p:sp>
      <p:sp>
        <p:nvSpPr>
          <p:cNvPr id="13" name="Нижний колонтитул 16"/>
          <p:cNvSpPr>
            <a:spLocks noGrp="1"/>
          </p:cNvSpPr>
          <p:nvPr>
            <p:ph type="ftr" sz="quarter" idx="11"/>
          </p:nvPr>
        </p:nvSpPr>
        <p:spPr>
          <a:xfrm>
            <a:off x="2898775" y="6354763"/>
            <a:ext cx="3475038" cy="366712"/>
          </a:xfrm>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14" name="Номер слайда 28"/>
          <p:cNvSpPr>
            <a:spLocks noGrp="1"/>
          </p:cNvSpPr>
          <p:nvPr>
            <p:ph type="sldNum" sz="quarter" idx="12"/>
          </p:nvPr>
        </p:nvSpPr>
        <p:spPr>
          <a:xfrm>
            <a:off x="1216025" y="6354763"/>
            <a:ext cx="1219200" cy="366712"/>
          </a:xfrm>
        </p:spPr>
        <p:txBody>
          <a:bodyPr/>
          <a:lstStyle>
            <a:lvl1pPr defTabSz="449263">
              <a:defRPr>
                <a:latin typeface="Arial" panose="020B0604020202020204" pitchFamily="34" charset="0"/>
                <a:ea typeface="Microsoft YaHei" panose="020B0503020204020204" pitchFamily="34" charset="-122"/>
              </a:defRPr>
            </a:lvl1pPr>
          </a:lstStyle>
          <a:p>
            <a:pPr>
              <a:defRPr/>
            </a:pPr>
            <a:fld id="{0B238C81-6AB8-4984-8368-BE2627A8EACB}" type="slidenum">
              <a:rPr lang="ru-RU"/>
              <a:pPr>
                <a:defRPr/>
              </a:pPr>
              <a:t>‹#›</a:t>
            </a:fld>
            <a:endParaRPr lang="ru-RU"/>
          </a:p>
        </p:txBody>
      </p:sp>
    </p:spTree>
    <p:extLst>
      <p:ext uri="{BB962C8B-B14F-4D97-AF65-F5344CB8AC3E}">
        <p14:creationId xmlns:p14="http://schemas.microsoft.com/office/powerpoint/2010/main" val="571100654"/>
      </p:ext>
    </p:extLst>
  </p:cSld>
  <p:clrMapOvr>
    <a:masterClrMapping/>
  </p:clrMapOvr>
  <p:transition>
    <p:wedg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8" name="Содержимое 7"/>
          <p:cNvSpPr>
            <a:spLocks noGrp="1"/>
          </p:cNvSpPr>
          <p:nvPr>
            <p:ph sz="quarter" idx="1"/>
          </p:nvPr>
        </p:nvSpPr>
        <p:spPr>
          <a:xfrm>
            <a:off x="457200" y="1219200"/>
            <a:ext cx="8229600" cy="4937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45FBE0A4-D31E-4A38-9AC0-6C7A02A4A191}" type="datetime1">
              <a:rPr lang="ru-RU"/>
              <a:pPr>
                <a:defRPr/>
              </a:pPr>
              <a:t>16.05.2018</a:t>
            </a:fld>
            <a:endParaRPr lang="ru-RU"/>
          </a:p>
        </p:txBody>
      </p:sp>
      <p:sp>
        <p:nvSpPr>
          <p:cNvPr id="5" name="Нижний колонтитул 2"/>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6" name="Номер слайда 22"/>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B0789163-2956-4404-815A-74126EBC72A0}" type="slidenum">
              <a:rPr lang="ru-RU"/>
              <a:pPr>
                <a:defRPr/>
              </a:pPr>
              <a:t>‹#›</a:t>
            </a:fld>
            <a:endParaRPr lang="ru-RU"/>
          </a:p>
        </p:txBody>
      </p:sp>
    </p:spTree>
    <p:extLst>
      <p:ext uri="{BB962C8B-B14F-4D97-AF65-F5344CB8AC3E}">
        <p14:creationId xmlns:p14="http://schemas.microsoft.com/office/powerpoint/2010/main" val="671295214"/>
      </p:ext>
    </p:extLst>
  </p:cSld>
  <p:clrMapOvr>
    <a:masterClrMapping/>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doc id"/>
          <p:cNvSpPr>
            <a:spLocks noGrp="1" noChangeArrowheads="1"/>
          </p:cNvSpPr>
          <p:nvPr>
            <p:ph type="ftr" sz="quarter" idx="10"/>
            <p:custDataLst>
              <p:tags r:id="rId1"/>
            </p:custDataLst>
          </p:nvPr>
        </p:nvSpPr>
        <p:spPr/>
        <p:txBody>
          <a:bodyPr/>
          <a:lstStyle>
            <a:lvl1pPr fontAlgn="auto">
              <a:spcBef>
                <a:spcPts val="0"/>
              </a:spcBef>
              <a:spcAft>
                <a:spcPts val="0"/>
              </a:spcAft>
              <a:defRPr/>
            </a:lvl1pPr>
          </a:lstStyle>
          <a:p>
            <a:pPr>
              <a:defRPr/>
            </a:pPr>
            <a:endParaRPr lang="en-US"/>
          </a:p>
        </p:txBody>
      </p:sp>
      <p:sp>
        <p:nvSpPr>
          <p:cNvPr id="5" name="pg num"/>
          <p:cNvSpPr>
            <a:spLocks noGrp="1" noChangeArrowheads="1"/>
          </p:cNvSpPr>
          <p:nvPr>
            <p:ph type="sldNum" sz="quarter" idx="11"/>
            <p:custDataLst>
              <p:tags r:id="rId2"/>
            </p:custDataLst>
          </p:nvPr>
        </p:nvSpPr>
        <p:spPr/>
        <p:txBody>
          <a:bodyPr/>
          <a:lstStyle>
            <a:lvl1pPr fontAlgn="auto">
              <a:spcBef>
                <a:spcPts val="0"/>
              </a:spcBef>
              <a:spcAft>
                <a:spcPts val="0"/>
              </a:spcAft>
              <a:defRPr/>
            </a:lvl1pPr>
          </a:lstStyle>
          <a:p>
            <a:pPr>
              <a:defRPr/>
            </a:pPr>
            <a:fld id="{3D666AB9-34FF-4DC5-985B-2AA484705FBC}" type="slidenum">
              <a:rPr lang="en-AU"/>
              <a:pPr>
                <a:defRPr/>
              </a:pPr>
              <a:t>‹#›</a:t>
            </a:fld>
            <a:endParaRPr lang="en-A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Прямоугольник 3"/>
          <p:cNvSpPr/>
          <p:nvPr/>
        </p:nvSpPr>
        <p:spPr>
          <a:xfrm>
            <a:off x="914400" y="2819400"/>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914400" y="2819400"/>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1219200" y="2971800"/>
            <a:ext cx="6858000" cy="1066800"/>
          </a:xfrm>
        </p:spPr>
        <p:txBody>
          <a:bodyPr anchor="t"/>
          <a:lstStyle>
            <a:lvl1pPr algn="r">
              <a:buNone/>
              <a:defRPr sz="3200" b="0" cap="none" baseline="0"/>
            </a:lvl1pPr>
          </a:lstStyle>
          <a:p>
            <a:r>
              <a:rPr lang="ru-RU" smtClean="0"/>
              <a:t>Образец заголовка</a:t>
            </a:r>
            <a:endParaRPr lang="en-US"/>
          </a:p>
        </p:txBody>
      </p:sp>
      <p:sp>
        <p:nvSpPr>
          <p:cNvPr id="3" name="Текст 2"/>
          <p:cNvSpPr>
            <a:spLocks noGrp="1"/>
          </p:cNvSpPr>
          <p:nvPr>
            <p:ph type="body" idx="1"/>
          </p:nvPr>
        </p:nvSpPr>
        <p:spPr>
          <a:xfrm>
            <a:off x="1295400" y="4267200"/>
            <a:ext cx="6781800" cy="1143000"/>
          </a:xfrm>
        </p:spPr>
        <p:txBody>
          <a:bodyPr/>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6" name="Дата 3"/>
          <p:cNvSpPr>
            <a:spLocks noGrp="1"/>
          </p:cNvSpPr>
          <p:nvPr>
            <p:ph type="dt" sz="half" idx="10"/>
          </p:nvPr>
        </p:nvSpPr>
        <p:spPr>
          <a:xfrm>
            <a:off x="6400800" y="6354763"/>
            <a:ext cx="2286000" cy="366712"/>
          </a:xfrm>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fld id="{B71DA744-F1E7-4892-82D2-F3C5B88419FB}" type="datetime1">
              <a:rPr lang="ru-RU"/>
              <a:pPr>
                <a:defRPr/>
              </a:pPr>
              <a:t>16.05.2018</a:t>
            </a:fld>
            <a:endParaRPr lang="ru-RU"/>
          </a:p>
        </p:txBody>
      </p:sp>
      <p:sp>
        <p:nvSpPr>
          <p:cNvPr id="7" name="Нижний колонтитул 4"/>
          <p:cNvSpPr>
            <a:spLocks noGrp="1"/>
          </p:cNvSpPr>
          <p:nvPr>
            <p:ph type="ftr" sz="quarter" idx="11"/>
          </p:nvPr>
        </p:nvSpPr>
        <p:spPr>
          <a:xfrm>
            <a:off x="2898775" y="6354763"/>
            <a:ext cx="3475038" cy="366712"/>
          </a:xfrm>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endParaRPr lang="ru-RU"/>
          </a:p>
        </p:txBody>
      </p:sp>
      <p:sp>
        <p:nvSpPr>
          <p:cNvPr id="8" name="Номер слайда 5"/>
          <p:cNvSpPr>
            <a:spLocks noGrp="1"/>
          </p:cNvSpPr>
          <p:nvPr>
            <p:ph type="sldNum" sz="quarter" idx="12"/>
          </p:nvPr>
        </p:nvSpPr>
        <p:spPr>
          <a:xfrm>
            <a:off x="1069975" y="6354763"/>
            <a:ext cx="1520825" cy="366712"/>
          </a:xfrm>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fld id="{88530EDC-41CD-4AE7-9749-FEBBE3C35AA8}" type="slidenum">
              <a:rPr lang="ru-RU"/>
              <a:pPr>
                <a:defRPr/>
              </a:pPr>
              <a:t>‹#›</a:t>
            </a:fld>
            <a:endParaRPr lang="ru-RU"/>
          </a:p>
        </p:txBody>
      </p:sp>
    </p:spTree>
    <p:extLst>
      <p:ext uri="{BB962C8B-B14F-4D97-AF65-F5344CB8AC3E}">
        <p14:creationId xmlns:p14="http://schemas.microsoft.com/office/powerpoint/2010/main" val="1740971830"/>
      </p:ext>
    </p:extLst>
  </p:cSld>
  <p:clrMapOvr>
    <a:overrideClrMapping bg1="dk1" tx1="lt1" bg2="dk2" tx2="lt2" accent1="accent1" accent2="accent2" accent3="accent3" accent4="accent4" accent5="accent5" accent6="accent6" hlink="hlink" folHlink="folHlink"/>
  </p:clrMapOvr>
  <p:transition>
    <p:wedg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lstStyle/>
          <a:p>
            <a:r>
              <a:rPr lang="ru-RU" smtClean="0"/>
              <a:t>Образец заголовка</a:t>
            </a:r>
            <a:endParaRPr lang="en-US"/>
          </a:p>
        </p:txBody>
      </p:sp>
      <p:sp>
        <p:nvSpPr>
          <p:cNvPr id="9" name="Содержимое 8"/>
          <p:cNvSpPr>
            <a:spLocks noGrp="1"/>
          </p:cNvSpPr>
          <p:nvPr>
            <p:ph sz="quarter" idx="1"/>
          </p:nvPr>
        </p:nvSpPr>
        <p:spPr>
          <a:xfrm>
            <a:off x="457200" y="1219200"/>
            <a:ext cx="4041648" cy="4937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Содержимое 10"/>
          <p:cNvSpPr>
            <a:spLocks noGrp="1"/>
          </p:cNvSpPr>
          <p:nvPr>
            <p:ph sz="quarter" idx="2"/>
          </p:nvPr>
        </p:nvSpPr>
        <p:spPr>
          <a:xfrm>
            <a:off x="4632199" y="1216152"/>
            <a:ext cx="4041648" cy="4937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FAC3AE6F-5FDF-4531-B879-0BE1C7859CE9}" type="datetime1">
              <a:rPr lang="ru-RU"/>
              <a:pPr>
                <a:defRPr/>
              </a:pPr>
              <a:t>16.05.2018</a:t>
            </a:fld>
            <a:endParaRPr lang="ru-RU"/>
          </a:p>
        </p:txBody>
      </p:sp>
      <p:sp>
        <p:nvSpPr>
          <p:cNvPr id="6" name="Нижний колонтитул 2"/>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7" name="Номер слайда 22"/>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3E907559-0F9F-4267-9242-A537B5DC6021}" type="slidenum">
              <a:rPr lang="ru-RU"/>
              <a:pPr>
                <a:defRPr/>
              </a:pPr>
              <a:t>‹#›</a:t>
            </a:fld>
            <a:endParaRPr lang="ru-RU"/>
          </a:p>
        </p:txBody>
      </p:sp>
    </p:spTree>
    <p:extLst>
      <p:ext uri="{BB962C8B-B14F-4D97-AF65-F5344CB8AC3E}">
        <p14:creationId xmlns:p14="http://schemas.microsoft.com/office/powerpoint/2010/main" val="184420326"/>
      </p:ext>
    </p:extLst>
  </p:cSld>
  <p:clrMapOvr>
    <a:masterClrMapping/>
  </p:clrMapOvr>
  <p:transition>
    <p:wedg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nchor="ct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1" y="1285875"/>
            <a:ext cx="4040188" cy="685800"/>
          </a:xfrm>
          <a:noFill/>
          <a:ln>
            <a:noFill/>
          </a:ln>
        </p:spPr>
        <p:txBody>
          <a:bodyPr anchor="b">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8202" y="1295400"/>
            <a:ext cx="4041775" cy="685800"/>
          </a:xfrm>
          <a:noFill/>
          <a:ln>
            <a:noFill/>
          </a:ln>
        </p:spPr>
        <p:txBody>
          <a:bodyPr anchor="b"/>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11" name="Содержимое 10"/>
          <p:cNvSpPr>
            <a:spLocks noGrp="1"/>
          </p:cNvSpPr>
          <p:nvPr>
            <p:ph sz="quarter" idx="2"/>
          </p:nvPr>
        </p:nvSpPr>
        <p:spPr>
          <a:xfrm>
            <a:off x="457200" y="2133600"/>
            <a:ext cx="4038600" cy="4038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Содержимое 12"/>
          <p:cNvSpPr>
            <a:spLocks noGrp="1"/>
          </p:cNvSpPr>
          <p:nvPr>
            <p:ph sz="quarter" idx="4"/>
          </p:nvPr>
        </p:nvSpPr>
        <p:spPr>
          <a:xfrm>
            <a:off x="4648200" y="2133600"/>
            <a:ext cx="4038600" cy="4038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13"/>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D742EB56-55E1-4374-95CC-01317678B593}" type="datetime1">
              <a:rPr lang="ru-RU"/>
              <a:pPr>
                <a:defRPr/>
              </a:pPr>
              <a:t>16.05.2018</a:t>
            </a:fld>
            <a:endParaRPr lang="ru-RU"/>
          </a:p>
        </p:txBody>
      </p:sp>
      <p:sp>
        <p:nvSpPr>
          <p:cNvPr id="8" name="Нижний колонтитул 2"/>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9" name="Номер слайда 22"/>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8A493F45-3BDA-4D16-BED5-73F4F24D776B}" type="slidenum">
              <a:rPr lang="ru-RU"/>
              <a:pPr>
                <a:defRPr/>
              </a:pPr>
              <a:t>‹#›</a:t>
            </a:fld>
            <a:endParaRPr lang="ru-RU"/>
          </a:p>
        </p:txBody>
      </p:sp>
    </p:spTree>
    <p:extLst>
      <p:ext uri="{BB962C8B-B14F-4D97-AF65-F5344CB8AC3E}">
        <p14:creationId xmlns:p14="http://schemas.microsoft.com/office/powerpoint/2010/main" val="1904757241"/>
      </p:ext>
    </p:extLst>
  </p:cSld>
  <p:clrMapOvr>
    <a:masterClrMapping/>
  </p:clrMapOvr>
  <p:transition>
    <p:wedg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Равнобедренный треугольник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57200" y="228600"/>
            <a:ext cx="8229600" cy="914400"/>
          </a:xfrm>
        </p:spPr>
        <p:txBody>
          <a:bodyPr/>
          <a:lstStyle/>
          <a:p>
            <a:r>
              <a:rPr lang="ru-RU" smtClean="0"/>
              <a:t>Образец заголовка</a:t>
            </a:r>
            <a:endParaRPr lang="en-US"/>
          </a:p>
        </p:txBody>
      </p:sp>
      <p:sp>
        <p:nvSpPr>
          <p:cNvPr id="4" name="Дата 2"/>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593D3F99-26B4-4746-B62F-05C01477FEA4}" type="datetime1">
              <a:rPr lang="ru-RU"/>
              <a:pPr>
                <a:defRPr/>
              </a:pPr>
              <a:t>16.05.2018</a:t>
            </a:fld>
            <a:endParaRPr lang="ru-RU"/>
          </a:p>
        </p:txBody>
      </p:sp>
      <p:sp>
        <p:nvSpPr>
          <p:cNvPr id="5" name="Нижний колонтитул 3"/>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6" name="Номер слайда 4"/>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0C81610B-C50D-4A3E-9C8E-AB5523B9991D}" type="slidenum">
              <a:rPr lang="ru-RU"/>
              <a:pPr>
                <a:defRPr/>
              </a:pPr>
              <a:t>‹#›</a:t>
            </a:fld>
            <a:endParaRPr lang="ru-RU"/>
          </a:p>
        </p:txBody>
      </p:sp>
    </p:spTree>
    <p:extLst>
      <p:ext uri="{BB962C8B-B14F-4D97-AF65-F5344CB8AC3E}">
        <p14:creationId xmlns:p14="http://schemas.microsoft.com/office/powerpoint/2010/main" val="1437257031"/>
      </p:ext>
    </p:extLst>
  </p:cSld>
  <p:clrMapOvr>
    <a:masterClrMapping/>
  </p:clrMapOvr>
  <p:transition>
    <p:wedg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Прямая соединительная линия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3" name="Равнобедренный треугольник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4" name="Дата 1"/>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7AFC7A67-CFCB-4C40-A829-F92EAD63C8EA}" type="datetime1">
              <a:rPr lang="ru-RU"/>
              <a:pPr>
                <a:defRPr/>
              </a:pPr>
              <a:t>16.05.2018</a:t>
            </a:fld>
            <a:endParaRPr lang="ru-RU"/>
          </a:p>
        </p:txBody>
      </p:sp>
      <p:sp>
        <p:nvSpPr>
          <p:cNvPr id="5" name="Нижний колонтитул 2"/>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6" name="Номер слайда 3"/>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514CA88D-8801-43C9-A50C-8D423FEC93CA}" type="slidenum">
              <a:rPr lang="ru-RU"/>
              <a:pPr>
                <a:defRPr/>
              </a:pPr>
              <a:t>‹#›</a:t>
            </a:fld>
            <a:endParaRPr lang="ru-RU"/>
          </a:p>
        </p:txBody>
      </p:sp>
    </p:spTree>
    <p:extLst>
      <p:ext uri="{BB962C8B-B14F-4D97-AF65-F5344CB8AC3E}">
        <p14:creationId xmlns:p14="http://schemas.microsoft.com/office/powerpoint/2010/main" val="975586700"/>
      </p:ext>
    </p:extLst>
  </p:cSld>
  <p:clrMapOvr>
    <a:masterClrMapping/>
  </p:clrMapOvr>
  <p:transition>
    <p:wedg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5" name="Прямая соединительная линия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6" name="Прямая соединительная линия 11"/>
          <p:cNvSpPr>
            <a:spLocks noChangeShapeType="1"/>
          </p:cNvSpPr>
          <p:nvPr/>
        </p:nvSpPr>
        <p:spPr bwMode="auto">
          <a:xfrm rot="5400000">
            <a:off x="3160712" y="3324226"/>
            <a:ext cx="603567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7" name="Равнобедренный треугольник 6"/>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6324600" y="304800"/>
            <a:ext cx="2514600" cy="838200"/>
          </a:xfrm>
        </p:spPr>
        <p:txBody>
          <a:bodyPr>
            <a:noAutofit/>
          </a:bodyPr>
          <a:lstStyle>
            <a:lvl1pPr algn="l">
              <a:buNone/>
              <a:defRPr sz="2000" b="1">
                <a:solidFill>
                  <a:schemeClr val="tx2"/>
                </a:solidFill>
                <a:latin typeface="+mn-lt"/>
                <a:ea typeface="+mn-ea"/>
                <a:cs typeface="+mn-cs"/>
              </a:defRPr>
            </a:lvl1pPr>
          </a:lstStyle>
          <a:p>
            <a:r>
              <a:rPr lang="ru-RU" smtClean="0"/>
              <a:t>Образец заголовка</a:t>
            </a:r>
            <a:endParaRPr lang="en-US"/>
          </a:p>
        </p:txBody>
      </p:sp>
      <p:sp>
        <p:nvSpPr>
          <p:cNvPr id="3" name="Текст 2"/>
          <p:cNvSpPr>
            <a:spLocks noGrp="1"/>
          </p:cNvSpPr>
          <p:nvPr>
            <p:ph type="body" idx="2"/>
          </p:nvPr>
        </p:nvSpPr>
        <p:spPr>
          <a:xfrm>
            <a:off x="6324600" y="1219201"/>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12" name="Содержимое 11"/>
          <p:cNvSpPr>
            <a:spLocks noGrp="1"/>
          </p:cNvSpPr>
          <p:nvPr>
            <p:ph sz="quarter" idx="1"/>
          </p:nvPr>
        </p:nvSpPr>
        <p:spPr>
          <a:xfrm>
            <a:off x="304800" y="304800"/>
            <a:ext cx="5715000" cy="5715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8" name="Дата 4"/>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BF45EE80-82ED-4FAB-8350-865DC3780F81}" type="datetime1">
              <a:rPr lang="ru-RU"/>
              <a:pPr>
                <a:defRPr/>
              </a:pPr>
              <a:t>16.05.2018</a:t>
            </a:fld>
            <a:endParaRPr lang="ru-RU"/>
          </a:p>
        </p:txBody>
      </p:sp>
      <p:sp>
        <p:nvSpPr>
          <p:cNvPr id="9" name="Нижний колонтитул 5"/>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10" name="Номер слайда 6"/>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DE5D0168-F8C9-44DA-8EF9-B2919D0F831C}" type="slidenum">
              <a:rPr lang="ru-RU"/>
              <a:pPr>
                <a:defRPr/>
              </a:pPr>
              <a:t>‹#›</a:t>
            </a:fld>
            <a:endParaRPr lang="ru-RU"/>
          </a:p>
        </p:txBody>
      </p:sp>
    </p:spTree>
    <p:extLst>
      <p:ext uri="{BB962C8B-B14F-4D97-AF65-F5344CB8AC3E}">
        <p14:creationId xmlns:p14="http://schemas.microsoft.com/office/powerpoint/2010/main" val="2052963694"/>
      </p:ext>
    </p:extLst>
  </p:cSld>
  <p:clrMapOvr>
    <a:masterClrMapping/>
  </p:clrMapOvr>
  <p:transition>
    <p:wedg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5" name="Прямая соединительная линия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black"/>
              </a:solidFill>
              <a:latin typeface="Arial" panose="020B0604020202020204" pitchFamily="34" charset="0"/>
              <a:ea typeface="Microsoft YaHei" panose="020B0503020204020204" pitchFamily="34" charset="-122"/>
            </a:endParaRPr>
          </a:p>
        </p:txBody>
      </p:sp>
      <p:sp>
        <p:nvSpPr>
          <p:cNvPr id="6" name="Равнобедренный треугольник 5"/>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7" name="Прямоугольник 6"/>
          <p:cNvSpPr/>
          <p:nvPr/>
        </p:nvSpPr>
        <p:spPr>
          <a:xfrm>
            <a:off x="457200" y="500063"/>
            <a:ext cx="182563"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lang="ru-RU" smtClean="0"/>
              <a:t>Образец заголовка</a:t>
            </a:r>
            <a:endParaRPr lang="en-US"/>
          </a:p>
        </p:txBody>
      </p:sp>
      <p:sp>
        <p:nvSpPr>
          <p:cNvPr id="3" name="Рисунок 2"/>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600"/>
              </a:spcBef>
              <a:buNone/>
              <a:defRPr sz="3200"/>
            </a:lvl1pPr>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457200" y="1219200"/>
            <a:ext cx="8229600" cy="533400"/>
          </a:xfrm>
        </p:spPr>
        <p:txBody>
          <a:bodyPr anchor="ctr"/>
          <a:lstStyle>
            <a:lvl1pPr marL="0" indent="0" algn="l">
              <a:buFontTx/>
              <a:buNone/>
              <a:defRPr sz="1400"/>
            </a:lvl1pPr>
            <a:lvl2pPr>
              <a:defRPr sz="1200"/>
            </a:lvl2pPr>
            <a:lvl3pPr>
              <a:defRPr sz="1000"/>
            </a:lvl3pPr>
            <a:lvl4pPr>
              <a:defRPr sz="900"/>
            </a:lvl4pPr>
            <a:lvl5pPr>
              <a:defRPr sz="900"/>
            </a:lvl5pPr>
          </a:lstStyle>
          <a:p>
            <a:pPr lvl="0"/>
            <a:r>
              <a:rPr lang="ru-RU" smtClean="0"/>
              <a:t>Образец текста</a:t>
            </a:r>
          </a:p>
        </p:txBody>
      </p:sp>
      <p:sp>
        <p:nvSpPr>
          <p:cNvPr id="8" name="Дата 4"/>
          <p:cNvSpPr>
            <a:spLocks noGrp="1"/>
          </p:cNvSpPr>
          <p:nvPr>
            <p:ph type="dt" sz="half" idx="10"/>
          </p:nvPr>
        </p:nvSpPr>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fld id="{BC07B9CD-7E94-4642-BB9A-A1868AFFFE04}" type="datetime1">
              <a:rPr lang="ru-RU"/>
              <a:pPr>
                <a:defRPr/>
              </a:pPr>
              <a:t>16.05.2018</a:t>
            </a:fld>
            <a:endParaRPr lang="ru-RU"/>
          </a:p>
        </p:txBody>
      </p:sp>
      <p:sp>
        <p:nvSpPr>
          <p:cNvPr id="9" name="Нижний колонтитул 5"/>
          <p:cNvSpPr>
            <a:spLocks noGrp="1"/>
          </p:cNvSpPr>
          <p:nvPr>
            <p:ph type="ftr" sz="quarter" idx="11"/>
          </p:nvPr>
        </p:nvSpPr>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endParaRPr lang="ru-RU"/>
          </a:p>
        </p:txBody>
      </p:sp>
      <p:sp>
        <p:nvSpPr>
          <p:cNvPr id="10" name="Номер слайда 6"/>
          <p:cNvSpPr>
            <a:spLocks noGrp="1"/>
          </p:cNvSpPr>
          <p:nvPr>
            <p:ph type="sldNum" sz="quarter" idx="12"/>
          </p:nvPr>
        </p:nvSpPr>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fld id="{F96B2545-A055-4489-A087-78EB41255D53}" type="slidenum">
              <a:rPr lang="ru-RU"/>
              <a:pPr>
                <a:defRPr/>
              </a:pPr>
              <a:t>‹#›</a:t>
            </a:fld>
            <a:endParaRPr lang="ru-RU"/>
          </a:p>
        </p:txBody>
      </p:sp>
    </p:spTree>
    <p:extLst>
      <p:ext uri="{BB962C8B-B14F-4D97-AF65-F5344CB8AC3E}">
        <p14:creationId xmlns:p14="http://schemas.microsoft.com/office/powerpoint/2010/main" val="2183888750"/>
      </p:ext>
    </p:extLst>
  </p:cSld>
  <p:clrMapOvr>
    <a:overrideClrMapping bg1="dk1" tx1="lt1" bg2="dk2" tx2="lt2" accent1="accent1" accent2="accent2" accent3="accent3" accent4="accent4" accent5="accent5" accent6="accent6" hlink="hlink" folHlink="folHlink"/>
  </p:clrMapOvr>
  <p:transition>
    <p:wedg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55B27A06-73A3-448B-BA8A-7C537D8D4C1F}" type="datetime1">
              <a:rPr lang="ru-RU"/>
              <a:pPr>
                <a:defRPr/>
              </a:pPr>
              <a:t>16.05.2018</a:t>
            </a:fld>
            <a:endParaRPr lang="ru-RU"/>
          </a:p>
        </p:txBody>
      </p:sp>
      <p:sp>
        <p:nvSpPr>
          <p:cNvPr id="5" name="Нижний колонтитул 2"/>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6" name="Номер слайда 22"/>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3BEA373E-13F2-4AE9-A5A1-9EBED8FBF248}" type="slidenum">
              <a:rPr lang="ru-RU"/>
              <a:pPr>
                <a:defRPr/>
              </a:pPr>
              <a:t>‹#›</a:t>
            </a:fld>
            <a:endParaRPr lang="ru-RU"/>
          </a:p>
        </p:txBody>
      </p:sp>
    </p:spTree>
    <p:extLst>
      <p:ext uri="{BB962C8B-B14F-4D97-AF65-F5344CB8AC3E}">
        <p14:creationId xmlns:p14="http://schemas.microsoft.com/office/powerpoint/2010/main" val="846127940"/>
      </p:ext>
    </p:extLst>
  </p:cSld>
  <p:clrMapOvr>
    <a:masterClrMapping/>
  </p:clrMapOvr>
  <p:transition>
    <p:wedg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4" name="Прямая соединительная линия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5" name="Равнобедренный треугольник 4"/>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ая соединительная линия 12"/>
          <p:cNvSpPr>
            <a:spLocks noChangeShapeType="1"/>
          </p:cNvSpPr>
          <p:nvPr/>
        </p:nvSpPr>
        <p:spPr bwMode="auto">
          <a:xfrm rot="5400000">
            <a:off x="3630612" y="3201988"/>
            <a:ext cx="585152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2" name="Вертикальный заголовок 1"/>
          <p:cNvSpPr>
            <a:spLocks noGrp="1"/>
          </p:cNvSpPr>
          <p:nvPr>
            <p:ph type="title" orient="vert"/>
          </p:nvPr>
        </p:nvSpPr>
        <p:spPr>
          <a:xfrm>
            <a:off x="6629400" y="274639"/>
            <a:ext cx="2057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9"/>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3"/>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8008012B-E3B2-45CA-B7E0-7FBB5558AE38}" type="datetime1">
              <a:rPr lang="ru-RU"/>
              <a:pPr>
                <a:defRPr/>
              </a:pPr>
              <a:t>16.05.2018</a:t>
            </a:fld>
            <a:endParaRPr lang="ru-RU"/>
          </a:p>
        </p:txBody>
      </p:sp>
      <p:sp>
        <p:nvSpPr>
          <p:cNvPr id="8" name="Нижний колонтитул 4"/>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9" name="Номер слайда 5"/>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437E1761-285C-41E6-BC73-436E48EDF308}" type="slidenum">
              <a:rPr lang="ru-RU"/>
              <a:pPr>
                <a:defRPr/>
              </a:pPr>
              <a:t>‹#›</a:t>
            </a:fld>
            <a:endParaRPr lang="ru-RU"/>
          </a:p>
        </p:txBody>
      </p:sp>
    </p:spTree>
    <p:extLst>
      <p:ext uri="{BB962C8B-B14F-4D97-AF65-F5344CB8AC3E}">
        <p14:creationId xmlns:p14="http://schemas.microsoft.com/office/powerpoint/2010/main" val="2459353855"/>
      </p:ext>
    </p:extLst>
  </p:cSld>
  <p:clrMapOvr>
    <a:masterClrMapping/>
  </p:clrMapOvr>
  <p:transition>
    <p:wedg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0C1F18EF-6588-4406-90FE-53E95D1448B4}" type="datetime1">
              <a:rPr lang="ru-RU">
                <a:solidFill>
                  <a:prstClr val="black">
                    <a:tint val="75000"/>
                  </a:prstClr>
                </a:solidFill>
              </a:rPr>
              <a:pPr>
                <a:defRPr/>
              </a:pPr>
              <a:t>16.05.2018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Мокрецова Н.В.</a:t>
            </a:r>
          </a:p>
        </p:txBody>
      </p:sp>
      <p:sp>
        <p:nvSpPr>
          <p:cNvPr id="6" name="Номер слайда 5"/>
          <p:cNvSpPr>
            <a:spLocks noGrp="1"/>
          </p:cNvSpPr>
          <p:nvPr>
            <p:ph type="sldNum" sz="quarter" idx="12"/>
          </p:nvPr>
        </p:nvSpPr>
        <p:spPr/>
        <p:txBody>
          <a:bodyPr/>
          <a:lstStyle>
            <a:lvl1pPr>
              <a:defRPr/>
            </a:lvl1pPr>
          </a:lstStyle>
          <a:p>
            <a:pPr>
              <a:defRPr/>
            </a:pPr>
            <a:fld id="{58DAA09C-5438-44FB-8385-BA84F6DA7444}"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540119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doc id"/>
          <p:cNvSpPr>
            <a:spLocks noGrp="1" noChangeArrowheads="1"/>
          </p:cNvSpPr>
          <p:nvPr>
            <p:ph type="ftr" sz="quarter" idx="10"/>
            <p:custDataLst>
              <p:tags r:id="rId1"/>
            </p:custDataLst>
          </p:nvPr>
        </p:nvSpPr>
        <p:spPr/>
        <p:txBody>
          <a:bodyPr/>
          <a:lstStyle>
            <a:lvl1pPr fontAlgn="auto">
              <a:spcBef>
                <a:spcPts val="0"/>
              </a:spcBef>
              <a:spcAft>
                <a:spcPts val="0"/>
              </a:spcAft>
              <a:defRPr/>
            </a:lvl1pPr>
          </a:lstStyle>
          <a:p>
            <a:pPr>
              <a:defRPr/>
            </a:pPr>
            <a:endParaRPr lang="en-US"/>
          </a:p>
        </p:txBody>
      </p:sp>
      <p:sp>
        <p:nvSpPr>
          <p:cNvPr id="5" name="pg num"/>
          <p:cNvSpPr>
            <a:spLocks noGrp="1" noChangeArrowheads="1"/>
          </p:cNvSpPr>
          <p:nvPr>
            <p:ph type="sldNum" sz="quarter" idx="11"/>
            <p:custDataLst>
              <p:tags r:id="rId2"/>
            </p:custDataLst>
          </p:nvPr>
        </p:nvSpPr>
        <p:spPr/>
        <p:txBody>
          <a:bodyPr/>
          <a:lstStyle>
            <a:lvl1pPr fontAlgn="auto">
              <a:spcBef>
                <a:spcPts val="0"/>
              </a:spcBef>
              <a:spcAft>
                <a:spcPts val="0"/>
              </a:spcAft>
              <a:defRPr/>
            </a:lvl1pPr>
          </a:lstStyle>
          <a:p>
            <a:pPr>
              <a:defRPr/>
            </a:pPr>
            <a:fld id="{5791959E-1192-4281-A479-813805EE0421}" type="slidenum">
              <a:rPr lang="en-AU"/>
              <a:pPr>
                <a:defRPr/>
              </a:pPr>
              <a:t>‹#›</a:t>
            </a:fld>
            <a:endParaRPr lang="en-A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BAD84FA-BE9E-4314-B554-98F660A1937D}" type="datetime1">
              <a:rPr lang="ru-RU">
                <a:solidFill>
                  <a:prstClr val="black">
                    <a:tint val="75000"/>
                  </a:prstClr>
                </a:solidFill>
              </a:rPr>
              <a:pPr>
                <a:defRPr/>
              </a:pPr>
              <a:t>16.05.2018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Мокрецова Н.В.</a:t>
            </a:r>
          </a:p>
        </p:txBody>
      </p:sp>
      <p:sp>
        <p:nvSpPr>
          <p:cNvPr id="6" name="Номер слайда 5"/>
          <p:cNvSpPr>
            <a:spLocks noGrp="1"/>
          </p:cNvSpPr>
          <p:nvPr>
            <p:ph type="sldNum" sz="quarter" idx="12"/>
          </p:nvPr>
        </p:nvSpPr>
        <p:spPr/>
        <p:txBody>
          <a:bodyPr/>
          <a:lstStyle>
            <a:lvl1pPr>
              <a:defRPr/>
            </a:lvl1pPr>
          </a:lstStyle>
          <a:p>
            <a:pPr>
              <a:defRPr/>
            </a:pPr>
            <a:fld id="{51D471A9-E717-4820-8B8A-D5DA08D23FAE}"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5176455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068944C1-0598-4746-9554-A61F6B25ED81}" type="datetime1">
              <a:rPr lang="ru-RU">
                <a:solidFill>
                  <a:prstClr val="black">
                    <a:tint val="75000"/>
                  </a:prstClr>
                </a:solidFill>
              </a:rPr>
              <a:pPr>
                <a:defRPr/>
              </a:pPr>
              <a:t>16.05.2018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Мокрецова Н.В.</a:t>
            </a:r>
          </a:p>
        </p:txBody>
      </p:sp>
      <p:sp>
        <p:nvSpPr>
          <p:cNvPr id="6" name="Номер слайда 5"/>
          <p:cNvSpPr>
            <a:spLocks noGrp="1"/>
          </p:cNvSpPr>
          <p:nvPr>
            <p:ph type="sldNum" sz="quarter" idx="12"/>
          </p:nvPr>
        </p:nvSpPr>
        <p:spPr/>
        <p:txBody>
          <a:bodyPr/>
          <a:lstStyle>
            <a:lvl1pPr>
              <a:defRPr/>
            </a:lvl1pPr>
          </a:lstStyle>
          <a:p>
            <a:pPr>
              <a:defRPr/>
            </a:pPr>
            <a:fld id="{297BFD83-18EE-4C37-BB8C-028FC270F9CB}"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9165930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DF0F528F-D4D5-4EE3-BB2E-D041AEA1AED2}" type="datetime1">
              <a:rPr lang="ru-RU">
                <a:solidFill>
                  <a:prstClr val="black">
                    <a:tint val="75000"/>
                  </a:prstClr>
                </a:solidFill>
              </a:rPr>
              <a:pPr>
                <a:defRPr/>
              </a:pPr>
              <a:t>16.05.2018</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Мокрецова Н.В.</a:t>
            </a:r>
          </a:p>
        </p:txBody>
      </p:sp>
      <p:sp>
        <p:nvSpPr>
          <p:cNvPr id="7" name="Номер слайда 5"/>
          <p:cNvSpPr>
            <a:spLocks noGrp="1"/>
          </p:cNvSpPr>
          <p:nvPr>
            <p:ph type="sldNum" sz="quarter" idx="12"/>
          </p:nvPr>
        </p:nvSpPr>
        <p:spPr/>
        <p:txBody>
          <a:bodyPr/>
          <a:lstStyle>
            <a:lvl1pPr>
              <a:defRPr/>
            </a:lvl1pPr>
          </a:lstStyle>
          <a:p>
            <a:pPr>
              <a:defRPr/>
            </a:pPr>
            <a:fld id="{724F0343-F289-4D5B-BEDE-8FA3158C2B9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1653595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CE8ECF32-17B0-40FA-84CB-DB25F63DBDB5}" type="datetime1">
              <a:rPr lang="ru-RU">
                <a:solidFill>
                  <a:prstClr val="black">
                    <a:tint val="75000"/>
                  </a:prstClr>
                </a:solidFill>
              </a:rPr>
              <a:pPr>
                <a:defRPr/>
              </a:pPr>
              <a:t>16.05.2018</a:t>
            </a:fld>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Мокрецова Н.В.</a:t>
            </a:r>
          </a:p>
        </p:txBody>
      </p:sp>
      <p:sp>
        <p:nvSpPr>
          <p:cNvPr id="9" name="Номер слайда 5"/>
          <p:cNvSpPr>
            <a:spLocks noGrp="1"/>
          </p:cNvSpPr>
          <p:nvPr>
            <p:ph type="sldNum" sz="quarter" idx="12"/>
          </p:nvPr>
        </p:nvSpPr>
        <p:spPr/>
        <p:txBody>
          <a:bodyPr/>
          <a:lstStyle>
            <a:lvl1pPr>
              <a:defRPr/>
            </a:lvl1pPr>
          </a:lstStyle>
          <a:p>
            <a:pPr>
              <a:defRPr/>
            </a:pPr>
            <a:fld id="{D60290FC-2136-48D4-A50F-B4796F133C3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405799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8B6D9F97-F77C-43AC-99BA-62CEE999FA3B}" type="datetime1">
              <a:rPr lang="ru-RU">
                <a:solidFill>
                  <a:prstClr val="black">
                    <a:tint val="75000"/>
                  </a:prstClr>
                </a:solidFill>
              </a:rPr>
              <a:pPr>
                <a:defRPr/>
              </a:pPr>
              <a:t>16.05.2018</a:t>
            </a:fld>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Мокрецова Н.В.</a:t>
            </a:r>
          </a:p>
        </p:txBody>
      </p:sp>
      <p:sp>
        <p:nvSpPr>
          <p:cNvPr id="5" name="Номер слайда 5"/>
          <p:cNvSpPr>
            <a:spLocks noGrp="1"/>
          </p:cNvSpPr>
          <p:nvPr>
            <p:ph type="sldNum" sz="quarter" idx="12"/>
          </p:nvPr>
        </p:nvSpPr>
        <p:spPr/>
        <p:txBody>
          <a:bodyPr/>
          <a:lstStyle>
            <a:lvl1pPr>
              <a:defRPr/>
            </a:lvl1pPr>
          </a:lstStyle>
          <a:p>
            <a:pPr>
              <a:defRPr/>
            </a:pPr>
            <a:fld id="{0A609E0F-5B9A-4080-ACE4-997E571E41CA}"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2283844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B224007C-8831-4198-9204-A243A52A070E}" type="datetime1">
              <a:rPr lang="ru-RU">
                <a:solidFill>
                  <a:prstClr val="black">
                    <a:tint val="75000"/>
                  </a:prstClr>
                </a:solidFill>
              </a:rPr>
              <a:pPr>
                <a:defRPr/>
              </a:pPr>
              <a:t>16.05.2018</a:t>
            </a:fld>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Мокрецова Н.В.</a:t>
            </a:r>
          </a:p>
        </p:txBody>
      </p:sp>
      <p:sp>
        <p:nvSpPr>
          <p:cNvPr id="4" name="Номер слайда 5"/>
          <p:cNvSpPr>
            <a:spLocks noGrp="1"/>
          </p:cNvSpPr>
          <p:nvPr>
            <p:ph type="sldNum" sz="quarter" idx="12"/>
          </p:nvPr>
        </p:nvSpPr>
        <p:spPr/>
        <p:txBody>
          <a:bodyPr/>
          <a:lstStyle>
            <a:lvl1pPr>
              <a:defRPr/>
            </a:lvl1pPr>
          </a:lstStyle>
          <a:p>
            <a:pPr>
              <a:defRPr/>
            </a:pPr>
            <a:fld id="{13E4EE80-F6DE-4AF3-BBDF-348249CACE1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7693961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3363FBD1-0670-4F68-B623-ED126798D1A8}" type="datetime1">
              <a:rPr lang="ru-RU">
                <a:solidFill>
                  <a:prstClr val="black">
                    <a:tint val="75000"/>
                  </a:prstClr>
                </a:solidFill>
              </a:rPr>
              <a:pPr>
                <a:defRPr/>
              </a:pPr>
              <a:t>16.05.2018</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Мокрецова Н.В.</a:t>
            </a:r>
          </a:p>
        </p:txBody>
      </p:sp>
      <p:sp>
        <p:nvSpPr>
          <p:cNvPr id="7" name="Номер слайда 5"/>
          <p:cNvSpPr>
            <a:spLocks noGrp="1"/>
          </p:cNvSpPr>
          <p:nvPr>
            <p:ph type="sldNum" sz="quarter" idx="12"/>
          </p:nvPr>
        </p:nvSpPr>
        <p:spPr/>
        <p:txBody>
          <a:bodyPr/>
          <a:lstStyle>
            <a:lvl1pPr>
              <a:defRPr/>
            </a:lvl1pPr>
          </a:lstStyle>
          <a:p>
            <a:pPr>
              <a:defRPr/>
            </a:pPr>
            <a:fld id="{730B0D87-69E0-43C6-BA18-0A5AC7842258}"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3815219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FAFB18FF-5D6D-42DF-B212-E63E09A4CB38}" type="datetime1">
              <a:rPr lang="ru-RU">
                <a:solidFill>
                  <a:prstClr val="black">
                    <a:tint val="75000"/>
                  </a:prstClr>
                </a:solidFill>
              </a:rPr>
              <a:pPr>
                <a:defRPr/>
              </a:pPr>
              <a:t>16.05.2018</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Мокрецова Н.В.</a:t>
            </a:r>
          </a:p>
        </p:txBody>
      </p:sp>
      <p:sp>
        <p:nvSpPr>
          <p:cNvPr id="7" name="Номер слайда 5"/>
          <p:cNvSpPr>
            <a:spLocks noGrp="1"/>
          </p:cNvSpPr>
          <p:nvPr>
            <p:ph type="sldNum" sz="quarter" idx="12"/>
          </p:nvPr>
        </p:nvSpPr>
        <p:spPr/>
        <p:txBody>
          <a:bodyPr/>
          <a:lstStyle>
            <a:lvl1pPr>
              <a:defRPr/>
            </a:lvl1pPr>
          </a:lstStyle>
          <a:p>
            <a:pPr>
              <a:defRPr/>
            </a:pPr>
            <a:fld id="{DF06BEDD-1EDE-48CD-B497-7424E0CE9DA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1808328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DCA25B09-C90B-4BDA-AA99-3F5CFF19FCA5}" type="datetime1">
              <a:rPr lang="ru-RU">
                <a:solidFill>
                  <a:prstClr val="black">
                    <a:tint val="75000"/>
                  </a:prstClr>
                </a:solidFill>
              </a:rPr>
              <a:pPr>
                <a:defRPr/>
              </a:pPr>
              <a:t>16.05.2018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Мокрецова Н.В.</a:t>
            </a:r>
          </a:p>
        </p:txBody>
      </p:sp>
      <p:sp>
        <p:nvSpPr>
          <p:cNvPr id="6" name="Номер слайда 5"/>
          <p:cNvSpPr>
            <a:spLocks noGrp="1"/>
          </p:cNvSpPr>
          <p:nvPr>
            <p:ph type="sldNum" sz="quarter" idx="12"/>
          </p:nvPr>
        </p:nvSpPr>
        <p:spPr/>
        <p:txBody>
          <a:bodyPr/>
          <a:lstStyle>
            <a:lvl1pPr>
              <a:defRPr/>
            </a:lvl1pPr>
          </a:lstStyle>
          <a:p>
            <a:pPr>
              <a:defRPr/>
            </a:pPr>
            <a:fld id="{6D6D03B5-84D2-478A-9984-044AD636AE3C}"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2932976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49E54E9-B60E-4EB6-91A6-B84BC1A61D56}" type="datetime1">
              <a:rPr lang="ru-RU">
                <a:solidFill>
                  <a:prstClr val="black">
                    <a:tint val="75000"/>
                  </a:prstClr>
                </a:solidFill>
              </a:rPr>
              <a:pPr>
                <a:defRPr/>
              </a:pPr>
              <a:t>16.05.2018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Мокрецова Н.В.</a:t>
            </a:r>
          </a:p>
        </p:txBody>
      </p:sp>
      <p:sp>
        <p:nvSpPr>
          <p:cNvPr id="6" name="Номер слайда 5"/>
          <p:cNvSpPr>
            <a:spLocks noGrp="1"/>
          </p:cNvSpPr>
          <p:nvPr>
            <p:ph type="sldNum" sz="quarter" idx="12"/>
          </p:nvPr>
        </p:nvSpPr>
        <p:spPr/>
        <p:txBody>
          <a:bodyPr/>
          <a:lstStyle>
            <a:lvl1pPr>
              <a:defRPr/>
            </a:lvl1pPr>
          </a:lstStyle>
          <a:p>
            <a:pPr>
              <a:defRPr/>
            </a:pPr>
            <a:fld id="{7AADBF7B-0F6E-4595-A722-5B544C7146ED}"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4119099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50838" y="1298575"/>
            <a:ext cx="4254500" cy="122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757738" y="1298575"/>
            <a:ext cx="4256087" cy="122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doc id"/>
          <p:cNvSpPr>
            <a:spLocks noGrp="1" noChangeArrowheads="1"/>
          </p:cNvSpPr>
          <p:nvPr>
            <p:ph type="ftr" sz="quarter" idx="10"/>
            <p:custDataLst>
              <p:tags r:id="rId1"/>
            </p:custDataLst>
          </p:nvPr>
        </p:nvSpPr>
        <p:spPr/>
        <p:txBody>
          <a:bodyPr/>
          <a:lstStyle>
            <a:lvl1pPr fontAlgn="auto">
              <a:spcBef>
                <a:spcPts val="0"/>
              </a:spcBef>
              <a:spcAft>
                <a:spcPts val="0"/>
              </a:spcAft>
              <a:defRPr/>
            </a:lvl1pPr>
          </a:lstStyle>
          <a:p>
            <a:pPr>
              <a:defRPr/>
            </a:pPr>
            <a:endParaRPr lang="en-US"/>
          </a:p>
        </p:txBody>
      </p:sp>
      <p:sp>
        <p:nvSpPr>
          <p:cNvPr id="6" name="pg num"/>
          <p:cNvSpPr>
            <a:spLocks noGrp="1" noChangeArrowheads="1"/>
          </p:cNvSpPr>
          <p:nvPr>
            <p:ph type="sldNum" sz="quarter" idx="11"/>
            <p:custDataLst>
              <p:tags r:id="rId2"/>
            </p:custDataLst>
          </p:nvPr>
        </p:nvSpPr>
        <p:spPr/>
        <p:txBody>
          <a:bodyPr/>
          <a:lstStyle>
            <a:lvl1pPr fontAlgn="auto">
              <a:spcBef>
                <a:spcPts val="0"/>
              </a:spcBef>
              <a:spcAft>
                <a:spcPts val="0"/>
              </a:spcAft>
              <a:defRPr/>
            </a:lvl1pPr>
          </a:lstStyle>
          <a:p>
            <a:pPr>
              <a:defRPr/>
            </a:pPr>
            <a:fld id="{ECF83576-31B2-411A-B530-9C5D785F34F1}" type="slidenum">
              <a:rPr lang="en-AU"/>
              <a:pPr>
                <a:defRPr/>
              </a:pPr>
              <a:t>‹#›</a:t>
            </a:fld>
            <a:endParaRPr lang="en-AU"/>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799"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8371528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E3465A"/>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000" b="0" i="0">
                <a:solidFill>
                  <a:srgbClr val="E3465A"/>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3851048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E3465A"/>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59"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8615519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E3465A"/>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9995276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325374" y="1309877"/>
            <a:ext cx="8569325" cy="0"/>
          </a:xfrm>
          <a:custGeom>
            <a:avLst/>
            <a:gdLst/>
            <a:ahLst/>
            <a:cxnLst/>
            <a:rect l="l" t="t" r="r" b="b"/>
            <a:pathLst>
              <a:path w="8569325">
                <a:moveTo>
                  <a:pt x="0" y="0"/>
                </a:moveTo>
                <a:lnTo>
                  <a:pt x="8569325" y="0"/>
                </a:lnTo>
              </a:path>
            </a:pathLst>
          </a:custGeom>
          <a:ln w="19812">
            <a:solidFill>
              <a:srgbClr val="E3465A"/>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17" name="bk object 17"/>
          <p:cNvSpPr/>
          <p:nvPr/>
        </p:nvSpPr>
        <p:spPr>
          <a:xfrm>
            <a:off x="325374" y="6163817"/>
            <a:ext cx="8569325" cy="0"/>
          </a:xfrm>
          <a:custGeom>
            <a:avLst/>
            <a:gdLst/>
            <a:ahLst/>
            <a:cxnLst/>
            <a:rect l="l" t="t" r="r" b="b"/>
            <a:pathLst>
              <a:path w="8569325">
                <a:moveTo>
                  <a:pt x="0" y="0"/>
                </a:moveTo>
                <a:lnTo>
                  <a:pt x="8569325" y="0"/>
                </a:lnTo>
              </a:path>
            </a:pathLst>
          </a:custGeom>
          <a:ln w="19812">
            <a:solidFill>
              <a:srgbClr val="E3465A"/>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745449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799"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1023379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E3465A"/>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000" b="0" i="0">
                <a:solidFill>
                  <a:srgbClr val="E3465A"/>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222729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E3465A"/>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59"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9486853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E3465A"/>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2847139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325374" y="1309877"/>
            <a:ext cx="8569325" cy="0"/>
          </a:xfrm>
          <a:custGeom>
            <a:avLst/>
            <a:gdLst/>
            <a:ahLst/>
            <a:cxnLst/>
            <a:rect l="l" t="t" r="r" b="b"/>
            <a:pathLst>
              <a:path w="8569325">
                <a:moveTo>
                  <a:pt x="0" y="0"/>
                </a:moveTo>
                <a:lnTo>
                  <a:pt x="8569325" y="0"/>
                </a:lnTo>
              </a:path>
            </a:pathLst>
          </a:custGeom>
          <a:ln w="19812">
            <a:solidFill>
              <a:srgbClr val="E3465A"/>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17" name="bk object 17"/>
          <p:cNvSpPr/>
          <p:nvPr/>
        </p:nvSpPr>
        <p:spPr>
          <a:xfrm>
            <a:off x="325374" y="6163817"/>
            <a:ext cx="8569325" cy="0"/>
          </a:xfrm>
          <a:custGeom>
            <a:avLst/>
            <a:gdLst/>
            <a:ahLst/>
            <a:cxnLst/>
            <a:rect l="l" t="t" r="r" b="b"/>
            <a:pathLst>
              <a:path w="8569325">
                <a:moveTo>
                  <a:pt x="0" y="0"/>
                </a:moveTo>
                <a:lnTo>
                  <a:pt x="8569325" y="0"/>
                </a:lnTo>
              </a:path>
            </a:pathLst>
          </a:custGeom>
          <a:ln w="19812">
            <a:solidFill>
              <a:srgbClr val="E3465A"/>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02422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graphicFrame>
        <p:nvGraphicFramePr>
          <p:cNvPr id="7" name="AutoShape 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245332" r:id="rId8" imgW="0" imgH="0" progId="">
                  <p:embed/>
                </p:oleObj>
              </mc:Choice>
              <mc:Fallback>
                <p:oleObj r:id="rId8" imgW="0" imgH="0" progId="">
                  <p:embed/>
                  <p:pic>
                    <p:nvPicPr>
                      <p:cNvPr id="0" name="AutoShape 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30"/>
          <p:cNvSpPr>
            <a:spLocks noChangeArrowheads="1"/>
          </p:cNvSpPr>
          <p:nvPr>
            <p:custDataLst>
              <p:tags r:id="rId2"/>
            </p:custDataLst>
          </p:nvPr>
        </p:nvSpPr>
        <p:spPr bwMode="auto">
          <a:xfrm>
            <a:off x="0" y="915988"/>
            <a:ext cx="9144000" cy="74612"/>
          </a:xfrm>
          <a:prstGeom prst="rect">
            <a:avLst/>
          </a:prstGeom>
          <a:solidFill>
            <a:srgbClr val="339966"/>
          </a:solidFill>
          <a:ln w="9525">
            <a:solidFill>
              <a:schemeClr val="folHlink"/>
            </a:solidFill>
            <a:miter lim="800000"/>
            <a:headEnd/>
            <a:tailEnd/>
          </a:ln>
        </p:spPr>
        <p:txBody>
          <a:bodyPr wrap="none" anchor="ctr"/>
          <a:lstStyle/>
          <a:p>
            <a:pPr>
              <a:defRPr/>
            </a:pPr>
            <a:endParaRPr lang="ru-RU" sz="1600">
              <a:solidFill>
                <a:prstClr val="black"/>
              </a:solidFill>
              <a:latin typeface="+mn-lt"/>
            </a:endParaRPr>
          </a:p>
        </p:txBody>
      </p:sp>
      <p:grpSp>
        <p:nvGrpSpPr>
          <p:cNvPr id="9" name="McK Slide Elements"/>
          <p:cNvGrpSpPr>
            <a:grpSpLocks/>
          </p:cNvGrpSpPr>
          <p:nvPr/>
        </p:nvGrpSpPr>
        <p:grpSpPr bwMode="auto">
          <a:xfrm>
            <a:off x="125413" y="542925"/>
            <a:ext cx="8793162" cy="6288088"/>
            <a:chOff x="79" y="342"/>
            <a:chExt cx="5539" cy="3961"/>
          </a:xfrm>
        </p:grpSpPr>
        <p:sp>
          <p:nvSpPr>
            <p:cNvPr id="10" name="McK Measure" hidden="1"/>
            <p:cNvSpPr txBox="1">
              <a:spLocks noChangeArrowheads="1"/>
            </p:cNvSpPr>
            <p:nvPr userDrawn="1"/>
          </p:nvSpPr>
          <p:spPr bwMode="auto">
            <a:xfrm>
              <a:off x="79" y="342"/>
              <a:ext cx="5539" cy="157"/>
            </a:xfrm>
            <a:prstGeom prst="rect">
              <a:avLst/>
            </a:prstGeom>
            <a:noFill/>
            <a:ln w="9525">
              <a:noFill/>
              <a:miter lim="800000"/>
              <a:headEnd/>
              <a:tailEnd/>
            </a:ln>
          </p:spPr>
          <p:txBody>
            <a:bodyPr lIns="0" tIns="0" rIns="0" bIns="0">
              <a:spAutoFit/>
            </a:bodyPr>
            <a:lstStyle/>
            <a:p>
              <a:pPr defTabSz="912813">
                <a:defRPr/>
              </a:pPr>
              <a:r>
                <a:rPr lang="en-AU" sz="1600">
                  <a:solidFill>
                    <a:prstClr val="black"/>
                  </a:solidFill>
                  <a:latin typeface="+mn-lt"/>
                </a:rPr>
                <a:t>Unit of measure</a:t>
              </a:r>
            </a:p>
          </p:txBody>
        </p:sp>
        <p:sp>
          <p:nvSpPr>
            <p:cNvPr id="11" name="McK Footnote" hidden="1"/>
            <p:cNvSpPr txBox="1">
              <a:spLocks noChangeArrowheads="1"/>
            </p:cNvSpPr>
            <p:nvPr userDrawn="1"/>
          </p:nvSpPr>
          <p:spPr bwMode="auto">
            <a:xfrm>
              <a:off x="81" y="4045"/>
              <a:ext cx="5249" cy="258"/>
            </a:xfrm>
            <a:prstGeom prst="rect">
              <a:avLst/>
            </a:prstGeom>
            <a:noFill/>
            <a:ln w="9525">
              <a:noFill/>
              <a:miter lim="800000"/>
              <a:headEnd/>
              <a:tailEnd/>
            </a:ln>
          </p:spPr>
          <p:txBody>
            <a:bodyPr lIns="0" tIns="0" rIns="0" bIns="0" anchor="b">
              <a:spAutoFit/>
            </a:bodyPr>
            <a:lstStyle/>
            <a:p>
              <a:pPr marL="585788" indent="-585788" defTabSz="912813">
                <a:tabLst>
                  <a:tab pos="544513" algn="r"/>
                </a:tabLst>
                <a:defRPr/>
              </a:pPr>
              <a:r>
                <a:rPr lang="en-AU" sz="1200">
                  <a:solidFill>
                    <a:srgbClr val="000000"/>
                  </a:solidFill>
                  <a:latin typeface="+mn-lt"/>
                </a:rPr>
                <a:t>	*	Footnote</a:t>
              </a:r>
            </a:p>
            <a:p>
              <a:pPr marL="585788" indent="-585788" defTabSz="912813">
                <a:spcBef>
                  <a:spcPct val="20000"/>
                </a:spcBef>
                <a:tabLst>
                  <a:tab pos="544513" algn="r"/>
                </a:tabLst>
                <a:defRPr/>
              </a:pPr>
              <a:r>
                <a:rPr lang="en-AU" sz="1200">
                  <a:solidFill>
                    <a:srgbClr val="000000"/>
                  </a:solidFill>
                  <a:latin typeface="+mn-lt"/>
                </a:rPr>
                <a:t>Source:		Source</a:t>
              </a:r>
            </a:p>
          </p:txBody>
        </p:sp>
      </p:grpSp>
      <p:sp>
        <p:nvSpPr>
          <p:cNvPr id="12" name="Working Draft" hidden="1"/>
          <p:cNvSpPr txBox="1">
            <a:spLocks noChangeArrowheads="1"/>
          </p:cNvSpPr>
          <p:nvPr>
            <p:custDataLst>
              <p:tags r:id="rId3"/>
            </p:custDataLst>
          </p:nvPr>
        </p:nvSpPr>
        <p:spPr bwMode="auto">
          <a:xfrm rot="5400000">
            <a:off x="8214520" y="2748756"/>
            <a:ext cx="1719262" cy="92075"/>
          </a:xfrm>
          <a:prstGeom prst="rect">
            <a:avLst/>
          </a:prstGeom>
          <a:noFill/>
          <a:ln w="9525">
            <a:noFill/>
            <a:miter lim="800000"/>
            <a:headEnd/>
            <a:tailEnd/>
          </a:ln>
        </p:spPr>
        <p:txBody>
          <a:bodyPr wrap="none" lIns="0" tIns="0" rIns="0" bIns="0">
            <a:spAutoFit/>
          </a:bodyPr>
          <a:lstStyle/>
          <a:p>
            <a:pPr defTabSz="933450">
              <a:defRPr/>
            </a:pPr>
            <a:r>
              <a:rPr lang="en-GB" sz="600">
                <a:solidFill>
                  <a:prstClr val="black"/>
                </a:solidFill>
                <a:latin typeface="+mn-lt"/>
              </a:rPr>
              <a:t>Working Draft - Last Modified 09.07.2008 18:45:11</a:t>
            </a:r>
            <a:endParaRPr lang="en-AU" sz="600">
              <a:solidFill>
                <a:prstClr val="black"/>
              </a:solidFill>
              <a:latin typeface="+mn-lt"/>
            </a:endParaRPr>
          </a:p>
        </p:txBody>
      </p:sp>
      <p:sp>
        <p:nvSpPr>
          <p:cNvPr id="13" name="Printed" hidden="1"/>
          <p:cNvSpPr txBox="1">
            <a:spLocks noChangeArrowheads="1"/>
          </p:cNvSpPr>
          <p:nvPr>
            <p:custDataLst>
              <p:tags r:id="rId4"/>
            </p:custDataLst>
          </p:nvPr>
        </p:nvSpPr>
        <p:spPr bwMode="auto">
          <a:xfrm rot="5400000">
            <a:off x="8952707" y="3928269"/>
            <a:ext cx="242887" cy="92075"/>
          </a:xfrm>
          <a:prstGeom prst="rect">
            <a:avLst/>
          </a:prstGeom>
          <a:noFill/>
          <a:ln w="9525">
            <a:noFill/>
            <a:miter lim="800000"/>
            <a:headEnd/>
            <a:tailEnd/>
          </a:ln>
        </p:spPr>
        <p:txBody>
          <a:bodyPr wrap="none" lIns="0" tIns="0" rIns="0" bIns="0">
            <a:spAutoFit/>
          </a:bodyPr>
          <a:lstStyle/>
          <a:p>
            <a:pPr defTabSz="933450">
              <a:defRPr/>
            </a:pPr>
            <a:r>
              <a:rPr lang="en-AU" sz="600">
                <a:solidFill>
                  <a:prstClr val="black"/>
                </a:solidFill>
                <a:latin typeface="+mn-lt"/>
              </a:rPr>
              <a:t>Printed 4/10/2008 12:21:13 PM</a:t>
            </a:r>
          </a:p>
        </p:txBody>
      </p:sp>
      <p:pic>
        <p:nvPicPr>
          <p:cNvPr id="14" name="Рисунок 1" descr="cid:image001.jpg@01C9FEF5.4825F6E0"/>
          <p:cNvPicPr>
            <a:picLocks noChangeAspect="1" noChangeArrowheads="1"/>
          </p:cNvPicPr>
          <p:nvPr userDrawn="1"/>
        </p:nvPicPr>
        <p:blipFill>
          <a:blip r:embed="rId9"/>
          <a:srcRect/>
          <a:stretch>
            <a:fillRect/>
          </a:stretch>
        </p:blipFill>
        <p:spPr bwMode="auto">
          <a:xfrm>
            <a:off x="8501063" y="214313"/>
            <a:ext cx="509587" cy="357187"/>
          </a:xfrm>
          <a:prstGeom prst="rect">
            <a:avLst/>
          </a:prstGeom>
          <a:noFill/>
          <a:ln w="9525">
            <a:noFill/>
            <a:miter lim="800000"/>
            <a:headEnd/>
            <a:tailEnd/>
          </a:ln>
        </p:spPr>
      </p:pic>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5" name="doc id"/>
          <p:cNvSpPr>
            <a:spLocks noGrp="1" noChangeArrowheads="1"/>
          </p:cNvSpPr>
          <p:nvPr>
            <p:ph type="ftr" sz="quarter" idx="10"/>
            <p:custDataLst>
              <p:tags r:id="rId5"/>
            </p:custDataLst>
          </p:nvPr>
        </p:nvSpPr>
        <p:spPr/>
        <p:txBody>
          <a:bodyPr/>
          <a:lstStyle>
            <a:lvl1pPr fontAlgn="auto">
              <a:spcBef>
                <a:spcPts val="0"/>
              </a:spcBef>
              <a:spcAft>
                <a:spcPts val="0"/>
              </a:spcAft>
              <a:defRPr/>
            </a:lvl1pPr>
          </a:lstStyle>
          <a:p>
            <a:pPr>
              <a:defRPr/>
            </a:pPr>
            <a:endParaRPr lang="en-US"/>
          </a:p>
        </p:txBody>
      </p:sp>
      <p:sp>
        <p:nvSpPr>
          <p:cNvPr id="16" name="pg num"/>
          <p:cNvSpPr>
            <a:spLocks noGrp="1" noChangeArrowheads="1"/>
          </p:cNvSpPr>
          <p:nvPr>
            <p:ph type="sldNum" sz="quarter" idx="11"/>
            <p:custDataLst>
              <p:tags r:id="rId6"/>
            </p:custDataLst>
          </p:nvPr>
        </p:nvSpPr>
        <p:spPr/>
        <p:txBody>
          <a:bodyPr/>
          <a:lstStyle>
            <a:lvl1pPr fontAlgn="auto">
              <a:spcBef>
                <a:spcPts val="0"/>
              </a:spcBef>
              <a:spcAft>
                <a:spcPts val="0"/>
              </a:spcAft>
              <a:defRPr/>
            </a:lvl1pPr>
          </a:lstStyle>
          <a:p>
            <a:pPr>
              <a:defRPr/>
            </a:pPr>
            <a:fld id="{589E6F6B-ECDC-4F6D-8379-CFDDBE12285F}" type="slidenum">
              <a:rPr lang="en-AU"/>
              <a:pPr>
                <a:defRPr/>
              </a:pPr>
              <a:t>‹#›</a:t>
            </a:fld>
            <a:endParaRPr lang="en-AU"/>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799"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17550582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E3465A"/>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000" b="0" i="0">
                <a:solidFill>
                  <a:srgbClr val="E3465A"/>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1129557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E3465A"/>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59"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3699170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E3465A"/>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413204299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325374" y="1309877"/>
            <a:ext cx="8569325" cy="0"/>
          </a:xfrm>
          <a:custGeom>
            <a:avLst/>
            <a:gdLst/>
            <a:ahLst/>
            <a:cxnLst/>
            <a:rect l="l" t="t" r="r" b="b"/>
            <a:pathLst>
              <a:path w="8569325">
                <a:moveTo>
                  <a:pt x="0" y="0"/>
                </a:moveTo>
                <a:lnTo>
                  <a:pt x="8569325" y="0"/>
                </a:lnTo>
              </a:path>
            </a:pathLst>
          </a:custGeom>
          <a:ln w="19812">
            <a:solidFill>
              <a:srgbClr val="E3465A"/>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17" name="bk object 17"/>
          <p:cNvSpPr/>
          <p:nvPr/>
        </p:nvSpPr>
        <p:spPr>
          <a:xfrm>
            <a:off x="325374" y="6163817"/>
            <a:ext cx="8569325" cy="0"/>
          </a:xfrm>
          <a:custGeom>
            <a:avLst/>
            <a:gdLst/>
            <a:ahLst/>
            <a:cxnLst/>
            <a:rect l="l" t="t" r="r" b="b"/>
            <a:pathLst>
              <a:path w="8569325">
                <a:moveTo>
                  <a:pt x="0" y="0"/>
                </a:moveTo>
                <a:lnTo>
                  <a:pt x="8569325" y="0"/>
                </a:lnTo>
              </a:path>
            </a:pathLst>
          </a:custGeom>
          <a:ln w="19812">
            <a:solidFill>
              <a:srgbClr val="E3465A"/>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3345241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Прямоугольник 3"/>
          <p:cNvSpPr/>
          <p:nvPr/>
        </p:nvSpPr>
        <p:spPr>
          <a:xfrm>
            <a:off x="904875" y="3648075"/>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904875" y="3648075"/>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7" name="Прямоугольник 6"/>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10" name="Line 49"/>
          <p:cNvSpPr>
            <a:spLocks noChangeShapeType="1"/>
          </p:cNvSpPr>
          <p:nvPr userDrawn="1"/>
        </p:nvSpPr>
        <p:spPr bwMode="auto">
          <a:xfrm>
            <a:off x="381000" y="914400"/>
            <a:ext cx="8382000" cy="0"/>
          </a:xfrm>
          <a:prstGeom prst="line">
            <a:avLst/>
          </a:prstGeom>
          <a:noFill/>
          <a:ln w="76200">
            <a:solidFill>
              <a:schemeClr val="bg2"/>
            </a:solidFill>
            <a:miter lim="800000"/>
            <a:headEnd/>
            <a:tailEnd/>
          </a:ln>
          <a:extLst>
            <a:ext uri="{909E8E84-426E-40DD-AFC4-6F175D3DCCD1}">
              <a14:hiddenFill xmlns:a14="http://schemas.microsoft.com/office/drawing/2010/main">
                <a:noFill/>
              </a14:hiddenFill>
            </a:ext>
          </a:extLst>
        </p:spPr>
        <p:txBody>
          <a:bodyPr wrap="none"/>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11" name="Line 50"/>
          <p:cNvSpPr>
            <a:spLocks noChangeShapeType="1"/>
          </p:cNvSpPr>
          <p:nvPr userDrawn="1"/>
        </p:nvSpPr>
        <p:spPr bwMode="auto">
          <a:xfrm>
            <a:off x="381000" y="1219200"/>
            <a:ext cx="8382000" cy="0"/>
          </a:xfrm>
          <a:prstGeom prst="line">
            <a:avLst/>
          </a:prstGeom>
          <a:noFill/>
          <a:ln w="76200">
            <a:solidFill>
              <a:schemeClr val="bg2"/>
            </a:solidFill>
            <a:miter lim="800000"/>
            <a:headEnd/>
            <a:tailEnd/>
          </a:ln>
          <a:extLst>
            <a:ext uri="{909E8E84-426E-40DD-AFC4-6F175D3DCCD1}">
              <a14:hiddenFill xmlns:a14="http://schemas.microsoft.com/office/drawing/2010/main">
                <a:noFill/>
              </a14:hiddenFill>
            </a:ext>
          </a:extLst>
        </p:spPr>
        <p:txBody>
          <a:bodyPr wrap="none"/>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8" name="Заголовок 7"/>
          <p:cNvSpPr>
            <a:spLocks noGrp="1"/>
          </p:cNvSpPr>
          <p:nvPr>
            <p:ph type="ctrTitle"/>
          </p:nvPr>
        </p:nvSpPr>
        <p:spPr>
          <a:xfrm>
            <a:off x="1219200" y="3886200"/>
            <a:ext cx="6858000" cy="990600"/>
          </a:xfrm>
        </p:spPr>
        <p:txBody>
          <a:bodyPr anchor="t"/>
          <a:lstStyle>
            <a:lvl1pPr algn="r">
              <a:defRPr sz="3200">
                <a:solidFill>
                  <a:schemeClr val="tx1"/>
                </a:solidFill>
              </a:defRPr>
            </a:lvl1pPr>
          </a:lstStyle>
          <a:p>
            <a:r>
              <a:rPr lang="ru-RU" smtClean="0"/>
              <a:t>Образец заголовка</a:t>
            </a:r>
            <a:endParaRPr lang="en-US"/>
          </a:p>
        </p:txBody>
      </p:sp>
      <p:sp>
        <p:nvSpPr>
          <p:cNvPr id="9" name="Подзаголовок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12" name="Дата 27"/>
          <p:cNvSpPr>
            <a:spLocks noGrp="1"/>
          </p:cNvSpPr>
          <p:nvPr>
            <p:ph type="dt" sz="half" idx="10"/>
          </p:nvPr>
        </p:nvSpPr>
        <p:spPr>
          <a:xfrm>
            <a:off x="6400800" y="6354763"/>
            <a:ext cx="2286000" cy="366712"/>
          </a:xfrm>
        </p:spPr>
        <p:txBody>
          <a:bodyPr/>
          <a:lstStyle>
            <a:lvl1pPr defTabSz="449263">
              <a:defRPr sz="1400">
                <a:latin typeface="Arial" panose="020B0604020202020204" pitchFamily="34" charset="0"/>
                <a:ea typeface="Microsoft YaHei" panose="020B0503020204020204" pitchFamily="34" charset="-122"/>
              </a:defRPr>
            </a:lvl1pPr>
          </a:lstStyle>
          <a:p>
            <a:pPr>
              <a:defRPr/>
            </a:pPr>
            <a:fld id="{2F6244FC-1240-4BAA-9AB9-21EADE90B76C}" type="datetime1">
              <a:rPr lang="ru-RU"/>
              <a:pPr>
                <a:defRPr/>
              </a:pPr>
              <a:t>16.05.2018</a:t>
            </a:fld>
            <a:endParaRPr lang="ru-RU"/>
          </a:p>
        </p:txBody>
      </p:sp>
      <p:sp>
        <p:nvSpPr>
          <p:cNvPr id="13" name="Нижний колонтитул 16"/>
          <p:cNvSpPr>
            <a:spLocks noGrp="1"/>
          </p:cNvSpPr>
          <p:nvPr>
            <p:ph type="ftr" sz="quarter" idx="11"/>
          </p:nvPr>
        </p:nvSpPr>
        <p:spPr>
          <a:xfrm>
            <a:off x="2898775" y="6354763"/>
            <a:ext cx="3475038" cy="366712"/>
          </a:xfrm>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14" name="Номер слайда 28"/>
          <p:cNvSpPr>
            <a:spLocks noGrp="1"/>
          </p:cNvSpPr>
          <p:nvPr>
            <p:ph type="sldNum" sz="quarter" idx="12"/>
          </p:nvPr>
        </p:nvSpPr>
        <p:spPr>
          <a:xfrm>
            <a:off x="1216025" y="6354763"/>
            <a:ext cx="1219200" cy="366712"/>
          </a:xfrm>
        </p:spPr>
        <p:txBody>
          <a:bodyPr/>
          <a:lstStyle>
            <a:lvl1pPr defTabSz="449263">
              <a:defRPr>
                <a:latin typeface="Arial" panose="020B0604020202020204" pitchFamily="34" charset="0"/>
                <a:ea typeface="Microsoft YaHei" panose="020B0503020204020204" pitchFamily="34" charset="-122"/>
              </a:defRPr>
            </a:lvl1pPr>
          </a:lstStyle>
          <a:p>
            <a:pPr>
              <a:defRPr/>
            </a:pPr>
            <a:fld id="{0B238C81-6AB8-4984-8368-BE2627A8EACB}" type="slidenum">
              <a:rPr lang="ru-RU"/>
              <a:pPr>
                <a:defRPr/>
              </a:pPr>
              <a:t>‹#›</a:t>
            </a:fld>
            <a:endParaRPr lang="ru-RU"/>
          </a:p>
        </p:txBody>
      </p:sp>
    </p:spTree>
    <p:extLst>
      <p:ext uri="{BB962C8B-B14F-4D97-AF65-F5344CB8AC3E}">
        <p14:creationId xmlns:p14="http://schemas.microsoft.com/office/powerpoint/2010/main" val="1972342099"/>
      </p:ext>
    </p:extLst>
  </p:cSld>
  <p:clrMapOvr>
    <a:masterClrMapping/>
  </p:clrMapOvr>
  <p:transition>
    <p:wedg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8" name="Содержимое 7"/>
          <p:cNvSpPr>
            <a:spLocks noGrp="1"/>
          </p:cNvSpPr>
          <p:nvPr>
            <p:ph sz="quarter" idx="1"/>
          </p:nvPr>
        </p:nvSpPr>
        <p:spPr>
          <a:xfrm>
            <a:off x="457200" y="1219200"/>
            <a:ext cx="8229600" cy="4937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45FBE0A4-D31E-4A38-9AC0-6C7A02A4A191}" type="datetime1">
              <a:rPr lang="ru-RU"/>
              <a:pPr>
                <a:defRPr/>
              </a:pPr>
              <a:t>16.05.2018</a:t>
            </a:fld>
            <a:endParaRPr lang="ru-RU"/>
          </a:p>
        </p:txBody>
      </p:sp>
      <p:sp>
        <p:nvSpPr>
          <p:cNvPr id="5" name="Нижний колонтитул 2"/>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6" name="Номер слайда 22"/>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B0789163-2956-4404-815A-74126EBC72A0}" type="slidenum">
              <a:rPr lang="ru-RU"/>
              <a:pPr>
                <a:defRPr/>
              </a:pPr>
              <a:t>‹#›</a:t>
            </a:fld>
            <a:endParaRPr lang="ru-RU"/>
          </a:p>
        </p:txBody>
      </p:sp>
    </p:spTree>
    <p:extLst>
      <p:ext uri="{BB962C8B-B14F-4D97-AF65-F5344CB8AC3E}">
        <p14:creationId xmlns:p14="http://schemas.microsoft.com/office/powerpoint/2010/main" val="3461924330"/>
      </p:ext>
    </p:extLst>
  </p:cSld>
  <p:clrMapOvr>
    <a:masterClrMapping/>
  </p:clrMapOvr>
  <p:transition>
    <p:wedg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Прямоугольник 3"/>
          <p:cNvSpPr/>
          <p:nvPr/>
        </p:nvSpPr>
        <p:spPr>
          <a:xfrm>
            <a:off x="914400" y="2819400"/>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914400" y="2819400"/>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1219200" y="2971800"/>
            <a:ext cx="6858000" cy="1066800"/>
          </a:xfrm>
        </p:spPr>
        <p:txBody>
          <a:bodyPr anchor="t"/>
          <a:lstStyle>
            <a:lvl1pPr algn="r">
              <a:buNone/>
              <a:defRPr sz="3200" b="0" cap="none" baseline="0"/>
            </a:lvl1pPr>
          </a:lstStyle>
          <a:p>
            <a:r>
              <a:rPr lang="ru-RU" smtClean="0"/>
              <a:t>Образец заголовка</a:t>
            </a:r>
            <a:endParaRPr lang="en-US"/>
          </a:p>
        </p:txBody>
      </p:sp>
      <p:sp>
        <p:nvSpPr>
          <p:cNvPr id="3" name="Текст 2"/>
          <p:cNvSpPr>
            <a:spLocks noGrp="1"/>
          </p:cNvSpPr>
          <p:nvPr>
            <p:ph type="body" idx="1"/>
          </p:nvPr>
        </p:nvSpPr>
        <p:spPr>
          <a:xfrm>
            <a:off x="1295400" y="4267200"/>
            <a:ext cx="6781800" cy="1143000"/>
          </a:xfrm>
        </p:spPr>
        <p:txBody>
          <a:bodyPr/>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6" name="Дата 3"/>
          <p:cNvSpPr>
            <a:spLocks noGrp="1"/>
          </p:cNvSpPr>
          <p:nvPr>
            <p:ph type="dt" sz="half" idx="10"/>
          </p:nvPr>
        </p:nvSpPr>
        <p:spPr>
          <a:xfrm>
            <a:off x="6400800" y="6354763"/>
            <a:ext cx="2286000" cy="366712"/>
          </a:xfrm>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fld id="{B71DA744-F1E7-4892-82D2-F3C5B88419FB}" type="datetime1">
              <a:rPr lang="ru-RU"/>
              <a:pPr>
                <a:defRPr/>
              </a:pPr>
              <a:t>16.05.2018</a:t>
            </a:fld>
            <a:endParaRPr lang="ru-RU"/>
          </a:p>
        </p:txBody>
      </p:sp>
      <p:sp>
        <p:nvSpPr>
          <p:cNvPr id="7" name="Нижний колонтитул 4"/>
          <p:cNvSpPr>
            <a:spLocks noGrp="1"/>
          </p:cNvSpPr>
          <p:nvPr>
            <p:ph type="ftr" sz="quarter" idx="11"/>
          </p:nvPr>
        </p:nvSpPr>
        <p:spPr>
          <a:xfrm>
            <a:off x="2898775" y="6354763"/>
            <a:ext cx="3475038" cy="366712"/>
          </a:xfrm>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endParaRPr lang="ru-RU"/>
          </a:p>
        </p:txBody>
      </p:sp>
      <p:sp>
        <p:nvSpPr>
          <p:cNvPr id="8" name="Номер слайда 5"/>
          <p:cNvSpPr>
            <a:spLocks noGrp="1"/>
          </p:cNvSpPr>
          <p:nvPr>
            <p:ph type="sldNum" sz="quarter" idx="12"/>
          </p:nvPr>
        </p:nvSpPr>
        <p:spPr>
          <a:xfrm>
            <a:off x="1069975" y="6354763"/>
            <a:ext cx="1520825" cy="366712"/>
          </a:xfrm>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fld id="{88530EDC-41CD-4AE7-9749-FEBBE3C35AA8}" type="slidenum">
              <a:rPr lang="ru-RU"/>
              <a:pPr>
                <a:defRPr/>
              </a:pPr>
              <a:t>‹#›</a:t>
            </a:fld>
            <a:endParaRPr lang="ru-RU"/>
          </a:p>
        </p:txBody>
      </p:sp>
    </p:spTree>
    <p:extLst>
      <p:ext uri="{BB962C8B-B14F-4D97-AF65-F5344CB8AC3E}">
        <p14:creationId xmlns:p14="http://schemas.microsoft.com/office/powerpoint/2010/main" val="3479165637"/>
      </p:ext>
    </p:extLst>
  </p:cSld>
  <p:clrMapOvr>
    <a:overrideClrMapping bg1="dk1" tx1="lt1" bg2="dk2" tx2="lt2" accent1="accent1" accent2="accent2" accent3="accent3" accent4="accent4" accent5="accent5" accent6="accent6" hlink="hlink" folHlink="folHlink"/>
  </p:clrMapOvr>
  <p:transition>
    <p:wedg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lstStyle/>
          <a:p>
            <a:r>
              <a:rPr lang="ru-RU" smtClean="0"/>
              <a:t>Образец заголовка</a:t>
            </a:r>
            <a:endParaRPr lang="en-US"/>
          </a:p>
        </p:txBody>
      </p:sp>
      <p:sp>
        <p:nvSpPr>
          <p:cNvPr id="9" name="Содержимое 8"/>
          <p:cNvSpPr>
            <a:spLocks noGrp="1"/>
          </p:cNvSpPr>
          <p:nvPr>
            <p:ph sz="quarter" idx="1"/>
          </p:nvPr>
        </p:nvSpPr>
        <p:spPr>
          <a:xfrm>
            <a:off x="457200" y="1219200"/>
            <a:ext cx="4041648" cy="4937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Содержимое 10"/>
          <p:cNvSpPr>
            <a:spLocks noGrp="1"/>
          </p:cNvSpPr>
          <p:nvPr>
            <p:ph sz="quarter" idx="2"/>
          </p:nvPr>
        </p:nvSpPr>
        <p:spPr>
          <a:xfrm>
            <a:off x="4632199" y="1216152"/>
            <a:ext cx="4041648" cy="4937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FAC3AE6F-5FDF-4531-B879-0BE1C7859CE9}" type="datetime1">
              <a:rPr lang="ru-RU"/>
              <a:pPr>
                <a:defRPr/>
              </a:pPr>
              <a:t>16.05.2018</a:t>
            </a:fld>
            <a:endParaRPr lang="ru-RU"/>
          </a:p>
        </p:txBody>
      </p:sp>
      <p:sp>
        <p:nvSpPr>
          <p:cNvPr id="6" name="Нижний колонтитул 2"/>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7" name="Номер слайда 22"/>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3E907559-0F9F-4267-9242-A537B5DC6021}" type="slidenum">
              <a:rPr lang="ru-RU"/>
              <a:pPr>
                <a:defRPr/>
              </a:pPr>
              <a:t>‹#›</a:t>
            </a:fld>
            <a:endParaRPr lang="ru-RU"/>
          </a:p>
        </p:txBody>
      </p:sp>
    </p:spTree>
    <p:extLst>
      <p:ext uri="{BB962C8B-B14F-4D97-AF65-F5344CB8AC3E}">
        <p14:creationId xmlns:p14="http://schemas.microsoft.com/office/powerpoint/2010/main" val="961722630"/>
      </p:ext>
    </p:extLst>
  </p:cSld>
  <p:clrMapOvr>
    <a:masterClrMapping/>
  </p:clrMapOvr>
  <p:transition>
    <p:wedg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nchor="ct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1" y="1285875"/>
            <a:ext cx="4040188" cy="685800"/>
          </a:xfrm>
          <a:noFill/>
          <a:ln>
            <a:noFill/>
          </a:ln>
        </p:spPr>
        <p:txBody>
          <a:bodyPr anchor="b">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8202" y="1295400"/>
            <a:ext cx="4041775" cy="685800"/>
          </a:xfrm>
          <a:noFill/>
          <a:ln>
            <a:noFill/>
          </a:ln>
        </p:spPr>
        <p:txBody>
          <a:bodyPr anchor="b"/>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11" name="Содержимое 10"/>
          <p:cNvSpPr>
            <a:spLocks noGrp="1"/>
          </p:cNvSpPr>
          <p:nvPr>
            <p:ph sz="quarter" idx="2"/>
          </p:nvPr>
        </p:nvSpPr>
        <p:spPr>
          <a:xfrm>
            <a:off x="457200" y="2133600"/>
            <a:ext cx="4038600" cy="4038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Содержимое 12"/>
          <p:cNvSpPr>
            <a:spLocks noGrp="1"/>
          </p:cNvSpPr>
          <p:nvPr>
            <p:ph sz="quarter" idx="4"/>
          </p:nvPr>
        </p:nvSpPr>
        <p:spPr>
          <a:xfrm>
            <a:off x="4648200" y="2133600"/>
            <a:ext cx="4038600" cy="4038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13"/>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D742EB56-55E1-4374-95CC-01317678B593}" type="datetime1">
              <a:rPr lang="ru-RU"/>
              <a:pPr>
                <a:defRPr/>
              </a:pPr>
              <a:t>16.05.2018</a:t>
            </a:fld>
            <a:endParaRPr lang="ru-RU"/>
          </a:p>
        </p:txBody>
      </p:sp>
      <p:sp>
        <p:nvSpPr>
          <p:cNvPr id="8" name="Нижний колонтитул 2"/>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9" name="Номер слайда 22"/>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8A493F45-3BDA-4D16-BED5-73F4F24D776B}" type="slidenum">
              <a:rPr lang="ru-RU"/>
              <a:pPr>
                <a:defRPr/>
              </a:pPr>
              <a:t>‹#›</a:t>
            </a:fld>
            <a:endParaRPr lang="ru-RU"/>
          </a:p>
        </p:txBody>
      </p:sp>
    </p:spTree>
    <p:extLst>
      <p:ext uri="{BB962C8B-B14F-4D97-AF65-F5344CB8AC3E}">
        <p14:creationId xmlns:p14="http://schemas.microsoft.com/office/powerpoint/2010/main" val="1596248332"/>
      </p:ext>
    </p:extLst>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graphicFrame>
        <p:nvGraphicFramePr>
          <p:cNvPr id="3" name="AutoShape 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246356" r:id="rId8" imgW="0" imgH="0" progId="">
                  <p:embed/>
                </p:oleObj>
              </mc:Choice>
              <mc:Fallback>
                <p:oleObj r:id="rId8" imgW="0" imgH="0" progId="">
                  <p:embed/>
                  <p:pic>
                    <p:nvPicPr>
                      <p:cNvPr id="0" name="AutoShape 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0"/>
          <p:cNvSpPr>
            <a:spLocks noChangeArrowheads="1"/>
          </p:cNvSpPr>
          <p:nvPr>
            <p:custDataLst>
              <p:tags r:id="rId2"/>
            </p:custDataLst>
          </p:nvPr>
        </p:nvSpPr>
        <p:spPr bwMode="auto">
          <a:xfrm>
            <a:off x="0" y="915988"/>
            <a:ext cx="9144000" cy="74612"/>
          </a:xfrm>
          <a:prstGeom prst="rect">
            <a:avLst/>
          </a:prstGeom>
          <a:solidFill>
            <a:srgbClr val="339966"/>
          </a:solidFill>
          <a:ln w="9525">
            <a:solidFill>
              <a:schemeClr val="folHlink"/>
            </a:solidFill>
            <a:miter lim="800000"/>
            <a:headEnd/>
            <a:tailEnd/>
          </a:ln>
        </p:spPr>
        <p:txBody>
          <a:bodyPr wrap="none" anchor="ctr"/>
          <a:lstStyle/>
          <a:p>
            <a:pPr>
              <a:defRPr/>
            </a:pPr>
            <a:endParaRPr lang="ru-RU" sz="1600">
              <a:solidFill>
                <a:prstClr val="black"/>
              </a:solidFill>
              <a:latin typeface="+mn-lt"/>
            </a:endParaRPr>
          </a:p>
        </p:txBody>
      </p:sp>
      <p:grpSp>
        <p:nvGrpSpPr>
          <p:cNvPr id="5" name="McK Slide Elements"/>
          <p:cNvGrpSpPr>
            <a:grpSpLocks/>
          </p:cNvGrpSpPr>
          <p:nvPr/>
        </p:nvGrpSpPr>
        <p:grpSpPr bwMode="auto">
          <a:xfrm>
            <a:off x="125413" y="542925"/>
            <a:ext cx="8793162" cy="6288088"/>
            <a:chOff x="79" y="342"/>
            <a:chExt cx="5539" cy="3961"/>
          </a:xfrm>
        </p:grpSpPr>
        <p:sp>
          <p:nvSpPr>
            <p:cNvPr id="6" name="McK Measure" hidden="1"/>
            <p:cNvSpPr txBox="1">
              <a:spLocks noChangeArrowheads="1"/>
            </p:cNvSpPr>
            <p:nvPr userDrawn="1"/>
          </p:nvSpPr>
          <p:spPr bwMode="auto">
            <a:xfrm>
              <a:off x="79" y="342"/>
              <a:ext cx="5539" cy="157"/>
            </a:xfrm>
            <a:prstGeom prst="rect">
              <a:avLst/>
            </a:prstGeom>
            <a:noFill/>
            <a:ln w="9525">
              <a:noFill/>
              <a:miter lim="800000"/>
              <a:headEnd/>
              <a:tailEnd/>
            </a:ln>
          </p:spPr>
          <p:txBody>
            <a:bodyPr lIns="0" tIns="0" rIns="0" bIns="0">
              <a:spAutoFit/>
            </a:bodyPr>
            <a:lstStyle/>
            <a:p>
              <a:pPr defTabSz="912813">
                <a:defRPr/>
              </a:pPr>
              <a:r>
                <a:rPr lang="en-AU" sz="1600">
                  <a:solidFill>
                    <a:prstClr val="black"/>
                  </a:solidFill>
                  <a:latin typeface="+mn-lt"/>
                </a:rPr>
                <a:t>Unit of measure</a:t>
              </a:r>
            </a:p>
          </p:txBody>
        </p:sp>
        <p:sp>
          <p:nvSpPr>
            <p:cNvPr id="7" name="McK Footnote" hidden="1"/>
            <p:cNvSpPr txBox="1">
              <a:spLocks noChangeArrowheads="1"/>
            </p:cNvSpPr>
            <p:nvPr userDrawn="1"/>
          </p:nvSpPr>
          <p:spPr bwMode="auto">
            <a:xfrm>
              <a:off x="81" y="4045"/>
              <a:ext cx="5249" cy="258"/>
            </a:xfrm>
            <a:prstGeom prst="rect">
              <a:avLst/>
            </a:prstGeom>
            <a:noFill/>
            <a:ln w="9525">
              <a:noFill/>
              <a:miter lim="800000"/>
              <a:headEnd/>
              <a:tailEnd/>
            </a:ln>
          </p:spPr>
          <p:txBody>
            <a:bodyPr lIns="0" tIns="0" rIns="0" bIns="0" anchor="b">
              <a:spAutoFit/>
            </a:bodyPr>
            <a:lstStyle/>
            <a:p>
              <a:pPr marL="585788" indent="-585788" defTabSz="912813">
                <a:tabLst>
                  <a:tab pos="544513" algn="r"/>
                </a:tabLst>
                <a:defRPr/>
              </a:pPr>
              <a:r>
                <a:rPr lang="en-AU" sz="1200">
                  <a:solidFill>
                    <a:srgbClr val="000000"/>
                  </a:solidFill>
                  <a:latin typeface="+mn-lt"/>
                </a:rPr>
                <a:t>	*	Footnote</a:t>
              </a:r>
            </a:p>
            <a:p>
              <a:pPr marL="585788" indent="-585788" defTabSz="912813">
                <a:spcBef>
                  <a:spcPct val="20000"/>
                </a:spcBef>
                <a:tabLst>
                  <a:tab pos="544513" algn="r"/>
                </a:tabLst>
                <a:defRPr/>
              </a:pPr>
              <a:r>
                <a:rPr lang="en-AU" sz="1200">
                  <a:solidFill>
                    <a:srgbClr val="000000"/>
                  </a:solidFill>
                  <a:latin typeface="+mn-lt"/>
                </a:rPr>
                <a:t>Source:		Source</a:t>
              </a:r>
            </a:p>
          </p:txBody>
        </p:sp>
      </p:grpSp>
      <p:sp>
        <p:nvSpPr>
          <p:cNvPr id="8" name="Working Draft" hidden="1"/>
          <p:cNvSpPr txBox="1">
            <a:spLocks noChangeArrowheads="1"/>
          </p:cNvSpPr>
          <p:nvPr>
            <p:custDataLst>
              <p:tags r:id="rId3"/>
            </p:custDataLst>
          </p:nvPr>
        </p:nvSpPr>
        <p:spPr bwMode="auto">
          <a:xfrm rot="5400000">
            <a:off x="8214520" y="2748756"/>
            <a:ext cx="1719262" cy="92075"/>
          </a:xfrm>
          <a:prstGeom prst="rect">
            <a:avLst/>
          </a:prstGeom>
          <a:noFill/>
          <a:ln w="9525">
            <a:noFill/>
            <a:miter lim="800000"/>
            <a:headEnd/>
            <a:tailEnd/>
          </a:ln>
        </p:spPr>
        <p:txBody>
          <a:bodyPr wrap="none" lIns="0" tIns="0" rIns="0" bIns="0">
            <a:spAutoFit/>
          </a:bodyPr>
          <a:lstStyle/>
          <a:p>
            <a:pPr defTabSz="933450">
              <a:defRPr/>
            </a:pPr>
            <a:r>
              <a:rPr lang="en-GB" sz="600">
                <a:solidFill>
                  <a:prstClr val="black"/>
                </a:solidFill>
                <a:latin typeface="+mn-lt"/>
              </a:rPr>
              <a:t>Working Draft - Last Modified 09.07.2008 18:45:11</a:t>
            </a:r>
            <a:endParaRPr lang="en-AU" sz="600">
              <a:solidFill>
                <a:prstClr val="black"/>
              </a:solidFill>
              <a:latin typeface="+mn-lt"/>
            </a:endParaRPr>
          </a:p>
        </p:txBody>
      </p:sp>
      <p:sp>
        <p:nvSpPr>
          <p:cNvPr id="9" name="Printed" hidden="1"/>
          <p:cNvSpPr txBox="1">
            <a:spLocks noChangeArrowheads="1"/>
          </p:cNvSpPr>
          <p:nvPr>
            <p:custDataLst>
              <p:tags r:id="rId4"/>
            </p:custDataLst>
          </p:nvPr>
        </p:nvSpPr>
        <p:spPr bwMode="auto">
          <a:xfrm rot="5400000">
            <a:off x="8952707" y="3928269"/>
            <a:ext cx="242887" cy="92075"/>
          </a:xfrm>
          <a:prstGeom prst="rect">
            <a:avLst/>
          </a:prstGeom>
          <a:noFill/>
          <a:ln w="9525">
            <a:noFill/>
            <a:miter lim="800000"/>
            <a:headEnd/>
            <a:tailEnd/>
          </a:ln>
        </p:spPr>
        <p:txBody>
          <a:bodyPr wrap="none" lIns="0" tIns="0" rIns="0" bIns="0">
            <a:spAutoFit/>
          </a:bodyPr>
          <a:lstStyle/>
          <a:p>
            <a:pPr defTabSz="933450">
              <a:defRPr/>
            </a:pPr>
            <a:r>
              <a:rPr lang="en-AU" sz="600">
                <a:solidFill>
                  <a:prstClr val="black"/>
                </a:solidFill>
                <a:latin typeface="+mn-lt"/>
              </a:rPr>
              <a:t>Printed 4/10/2008 12:21:13 PM</a:t>
            </a:r>
          </a:p>
        </p:txBody>
      </p:sp>
      <p:pic>
        <p:nvPicPr>
          <p:cNvPr id="10" name="Рисунок 1" descr="cid:image001.jpg@01C9FEF5.4825F6E0"/>
          <p:cNvPicPr>
            <a:picLocks noChangeAspect="1" noChangeArrowheads="1"/>
          </p:cNvPicPr>
          <p:nvPr userDrawn="1"/>
        </p:nvPicPr>
        <p:blipFill>
          <a:blip r:embed="rId9"/>
          <a:srcRect/>
          <a:stretch>
            <a:fillRect/>
          </a:stretch>
        </p:blipFill>
        <p:spPr bwMode="auto">
          <a:xfrm>
            <a:off x="8501063" y="214313"/>
            <a:ext cx="509587" cy="357187"/>
          </a:xfrm>
          <a:prstGeom prst="rect">
            <a:avLst/>
          </a:prstGeom>
          <a:noFill/>
          <a:ln w="9525">
            <a:noFill/>
            <a:miter lim="800000"/>
            <a:headEnd/>
            <a:tailEnd/>
          </a:ln>
        </p:spPr>
      </p:pic>
      <p:sp>
        <p:nvSpPr>
          <p:cNvPr id="2" name="Заголовок 1"/>
          <p:cNvSpPr>
            <a:spLocks noGrp="1"/>
          </p:cNvSpPr>
          <p:nvPr>
            <p:ph type="title"/>
          </p:nvPr>
        </p:nvSpPr>
        <p:spPr/>
        <p:txBody>
          <a:bodyPr/>
          <a:lstStyle/>
          <a:p>
            <a:r>
              <a:rPr lang="ru-RU" smtClean="0"/>
              <a:t>Образец заголовка</a:t>
            </a:r>
            <a:endParaRPr lang="ru-RU"/>
          </a:p>
        </p:txBody>
      </p:sp>
      <p:sp>
        <p:nvSpPr>
          <p:cNvPr id="11" name="doc id"/>
          <p:cNvSpPr>
            <a:spLocks noGrp="1" noChangeArrowheads="1"/>
          </p:cNvSpPr>
          <p:nvPr>
            <p:ph type="ftr" sz="quarter" idx="10"/>
            <p:custDataLst>
              <p:tags r:id="rId5"/>
            </p:custDataLst>
          </p:nvPr>
        </p:nvSpPr>
        <p:spPr/>
        <p:txBody>
          <a:bodyPr/>
          <a:lstStyle>
            <a:lvl1pPr fontAlgn="auto">
              <a:spcBef>
                <a:spcPts val="0"/>
              </a:spcBef>
              <a:spcAft>
                <a:spcPts val="0"/>
              </a:spcAft>
              <a:defRPr/>
            </a:lvl1pPr>
          </a:lstStyle>
          <a:p>
            <a:pPr>
              <a:defRPr/>
            </a:pPr>
            <a:endParaRPr lang="en-US"/>
          </a:p>
        </p:txBody>
      </p:sp>
      <p:sp>
        <p:nvSpPr>
          <p:cNvPr id="12" name="pg num"/>
          <p:cNvSpPr>
            <a:spLocks noGrp="1" noChangeArrowheads="1"/>
          </p:cNvSpPr>
          <p:nvPr>
            <p:ph type="sldNum" sz="quarter" idx="11"/>
            <p:custDataLst>
              <p:tags r:id="rId6"/>
            </p:custDataLst>
          </p:nvPr>
        </p:nvSpPr>
        <p:spPr/>
        <p:txBody>
          <a:bodyPr/>
          <a:lstStyle>
            <a:lvl1pPr fontAlgn="auto">
              <a:spcBef>
                <a:spcPts val="0"/>
              </a:spcBef>
              <a:spcAft>
                <a:spcPts val="0"/>
              </a:spcAft>
              <a:defRPr/>
            </a:lvl1pPr>
          </a:lstStyle>
          <a:p>
            <a:pPr>
              <a:defRPr/>
            </a:pPr>
            <a:fld id="{5206376D-8400-4088-A72E-235E2DFA103E}" type="slidenum">
              <a:rPr lang="en-AU"/>
              <a:pPr>
                <a:defRPr/>
              </a:pPr>
              <a:t>‹#›</a:t>
            </a:fld>
            <a:endParaRPr lang="en-AU"/>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Равнобедренный треугольник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57200" y="228600"/>
            <a:ext cx="8229600" cy="914400"/>
          </a:xfrm>
        </p:spPr>
        <p:txBody>
          <a:bodyPr/>
          <a:lstStyle/>
          <a:p>
            <a:r>
              <a:rPr lang="ru-RU" smtClean="0"/>
              <a:t>Образец заголовка</a:t>
            </a:r>
            <a:endParaRPr lang="en-US"/>
          </a:p>
        </p:txBody>
      </p:sp>
      <p:sp>
        <p:nvSpPr>
          <p:cNvPr id="4" name="Дата 2"/>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593D3F99-26B4-4746-B62F-05C01477FEA4}" type="datetime1">
              <a:rPr lang="ru-RU"/>
              <a:pPr>
                <a:defRPr/>
              </a:pPr>
              <a:t>16.05.2018</a:t>
            </a:fld>
            <a:endParaRPr lang="ru-RU"/>
          </a:p>
        </p:txBody>
      </p:sp>
      <p:sp>
        <p:nvSpPr>
          <p:cNvPr id="5" name="Нижний колонтитул 3"/>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6" name="Номер слайда 4"/>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0C81610B-C50D-4A3E-9C8E-AB5523B9991D}" type="slidenum">
              <a:rPr lang="ru-RU"/>
              <a:pPr>
                <a:defRPr/>
              </a:pPr>
              <a:t>‹#›</a:t>
            </a:fld>
            <a:endParaRPr lang="ru-RU"/>
          </a:p>
        </p:txBody>
      </p:sp>
    </p:spTree>
    <p:extLst>
      <p:ext uri="{BB962C8B-B14F-4D97-AF65-F5344CB8AC3E}">
        <p14:creationId xmlns:p14="http://schemas.microsoft.com/office/powerpoint/2010/main" val="3078579038"/>
      </p:ext>
    </p:extLst>
  </p:cSld>
  <p:clrMapOvr>
    <a:masterClrMapping/>
  </p:clrMapOvr>
  <p:transition>
    <p:wedg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Прямая соединительная линия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3" name="Равнобедренный треугольник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4" name="Дата 1"/>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7AFC7A67-CFCB-4C40-A829-F92EAD63C8EA}" type="datetime1">
              <a:rPr lang="ru-RU"/>
              <a:pPr>
                <a:defRPr/>
              </a:pPr>
              <a:t>16.05.2018</a:t>
            </a:fld>
            <a:endParaRPr lang="ru-RU"/>
          </a:p>
        </p:txBody>
      </p:sp>
      <p:sp>
        <p:nvSpPr>
          <p:cNvPr id="5" name="Нижний колонтитул 2"/>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6" name="Номер слайда 3"/>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514CA88D-8801-43C9-A50C-8D423FEC93CA}" type="slidenum">
              <a:rPr lang="ru-RU"/>
              <a:pPr>
                <a:defRPr/>
              </a:pPr>
              <a:t>‹#›</a:t>
            </a:fld>
            <a:endParaRPr lang="ru-RU"/>
          </a:p>
        </p:txBody>
      </p:sp>
    </p:spTree>
    <p:extLst>
      <p:ext uri="{BB962C8B-B14F-4D97-AF65-F5344CB8AC3E}">
        <p14:creationId xmlns:p14="http://schemas.microsoft.com/office/powerpoint/2010/main" val="2020445570"/>
      </p:ext>
    </p:extLst>
  </p:cSld>
  <p:clrMapOvr>
    <a:masterClrMapping/>
  </p:clrMapOvr>
  <p:transition>
    <p:wedg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5" name="Прямая соединительная линия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6" name="Прямая соединительная линия 11"/>
          <p:cNvSpPr>
            <a:spLocks noChangeShapeType="1"/>
          </p:cNvSpPr>
          <p:nvPr/>
        </p:nvSpPr>
        <p:spPr bwMode="auto">
          <a:xfrm rot="5400000">
            <a:off x="3160712" y="3324226"/>
            <a:ext cx="603567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7" name="Равнобедренный треугольник 6"/>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6324600" y="304800"/>
            <a:ext cx="2514600" cy="838200"/>
          </a:xfrm>
        </p:spPr>
        <p:txBody>
          <a:bodyPr>
            <a:noAutofit/>
          </a:bodyPr>
          <a:lstStyle>
            <a:lvl1pPr algn="l">
              <a:buNone/>
              <a:defRPr sz="2000" b="1">
                <a:solidFill>
                  <a:schemeClr val="tx2"/>
                </a:solidFill>
                <a:latin typeface="+mn-lt"/>
                <a:ea typeface="+mn-ea"/>
                <a:cs typeface="+mn-cs"/>
              </a:defRPr>
            </a:lvl1pPr>
          </a:lstStyle>
          <a:p>
            <a:r>
              <a:rPr lang="ru-RU" smtClean="0"/>
              <a:t>Образец заголовка</a:t>
            </a:r>
            <a:endParaRPr lang="en-US"/>
          </a:p>
        </p:txBody>
      </p:sp>
      <p:sp>
        <p:nvSpPr>
          <p:cNvPr id="3" name="Текст 2"/>
          <p:cNvSpPr>
            <a:spLocks noGrp="1"/>
          </p:cNvSpPr>
          <p:nvPr>
            <p:ph type="body" idx="2"/>
          </p:nvPr>
        </p:nvSpPr>
        <p:spPr>
          <a:xfrm>
            <a:off x="6324600" y="1219201"/>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12" name="Содержимое 11"/>
          <p:cNvSpPr>
            <a:spLocks noGrp="1"/>
          </p:cNvSpPr>
          <p:nvPr>
            <p:ph sz="quarter" idx="1"/>
          </p:nvPr>
        </p:nvSpPr>
        <p:spPr>
          <a:xfrm>
            <a:off x="304800" y="304800"/>
            <a:ext cx="5715000" cy="5715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8" name="Дата 4"/>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BF45EE80-82ED-4FAB-8350-865DC3780F81}" type="datetime1">
              <a:rPr lang="ru-RU"/>
              <a:pPr>
                <a:defRPr/>
              </a:pPr>
              <a:t>16.05.2018</a:t>
            </a:fld>
            <a:endParaRPr lang="ru-RU"/>
          </a:p>
        </p:txBody>
      </p:sp>
      <p:sp>
        <p:nvSpPr>
          <p:cNvPr id="9" name="Нижний колонтитул 5"/>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10" name="Номер слайда 6"/>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DE5D0168-F8C9-44DA-8EF9-B2919D0F831C}" type="slidenum">
              <a:rPr lang="ru-RU"/>
              <a:pPr>
                <a:defRPr/>
              </a:pPr>
              <a:t>‹#›</a:t>
            </a:fld>
            <a:endParaRPr lang="ru-RU"/>
          </a:p>
        </p:txBody>
      </p:sp>
    </p:spTree>
    <p:extLst>
      <p:ext uri="{BB962C8B-B14F-4D97-AF65-F5344CB8AC3E}">
        <p14:creationId xmlns:p14="http://schemas.microsoft.com/office/powerpoint/2010/main" val="2955048695"/>
      </p:ext>
    </p:extLst>
  </p:cSld>
  <p:clrMapOvr>
    <a:masterClrMapping/>
  </p:clrMapOvr>
  <p:transition>
    <p:wedg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5" name="Прямая соединительная линия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black"/>
              </a:solidFill>
              <a:latin typeface="Arial" panose="020B0604020202020204" pitchFamily="34" charset="0"/>
              <a:ea typeface="Microsoft YaHei" panose="020B0503020204020204" pitchFamily="34" charset="-122"/>
            </a:endParaRPr>
          </a:p>
        </p:txBody>
      </p:sp>
      <p:sp>
        <p:nvSpPr>
          <p:cNvPr id="6" name="Равнобедренный треугольник 5"/>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7" name="Прямоугольник 6"/>
          <p:cNvSpPr/>
          <p:nvPr/>
        </p:nvSpPr>
        <p:spPr>
          <a:xfrm>
            <a:off x="457200" y="500063"/>
            <a:ext cx="182563"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lang="ru-RU" smtClean="0"/>
              <a:t>Образец заголовка</a:t>
            </a:r>
            <a:endParaRPr lang="en-US"/>
          </a:p>
        </p:txBody>
      </p:sp>
      <p:sp>
        <p:nvSpPr>
          <p:cNvPr id="3" name="Рисунок 2"/>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600"/>
              </a:spcBef>
              <a:buNone/>
              <a:defRPr sz="3200"/>
            </a:lvl1pPr>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457200" y="1219200"/>
            <a:ext cx="8229600" cy="533400"/>
          </a:xfrm>
        </p:spPr>
        <p:txBody>
          <a:bodyPr anchor="ctr"/>
          <a:lstStyle>
            <a:lvl1pPr marL="0" indent="0" algn="l">
              <a:buFontTx/>
              <a:buNone/>
              <a:defRPr sz="1400"/>
            </a:lvl1pPr>
            <a:lvl2pPr>
              <a:defRPr sz="1200"/>
            </a:lvl2pPr>
            <a:lvl3pPr>
              <a:defRPr sz="1000"/>
            </a:lvl3pPr>
            <a:lvl4pPr>
              <a:defRPr sz="900"/>
            </a:lvl4pPr>
            <a:lvl5pPr>
              <a:defRPr sz="900"/>
            </a:lvl5pPr>
          </a:lstStyle>
          <a:p>
            <a:pPr lvl="0"/>
            <a:r>
              <a:rPr lang="ru-RU" smtClean="0"/>
              <a:t>Образец текста</a:t>
            </a:r>
          </a:p>
        </p:txBody>
      </p:sp>
      <p:sp>
        <p:nvSpPr>
          <p:cNvPr id="8" name="Дата 4"/>
          <p:cNvSpPr>
            <a:spLocks noGrp="1"/>
          </p:cNvSpPr>
          <p:nvPr>
            <p:ph type="dt" sz="half" idx="10"/>
          </p:nvPr>
        </p:nvSpPr>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fld id="{BC07B9CD-7E94-4642-BB9A-A1868AFFFE04}" type="datetime1">
              <a:rPr lang="ru-RU"/>
              <a:pPr>
                <a:defRPr/>
              </a:pPr>
              <a:t>16.05.2018</a:t>
            </a:fld>
            <a:endParaRPr lang="ru-RU"/>
          </a:p>
        </p:txBody>
      </p:sp>
      <p:sp>
        <p:nvSpPr>
          <p:cNvPr id="9" name="Нижний колонтитул 5"/>
          <p:cNvSpPr>
            <a:spLocks noGrp="1"/>
          </p:cNvSpPr>
          <p:nvPr>
            <p:ph type="ftr" sz="quarter" idx="11"/>
          </p:nvPr>
        </p:nvSpPr>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endParaRPr lang="ru-RU"/>
          </a:p>
        </p:txBody>
      </p:sp>
      <p:sp>
        <p:nvSpPr>
          <p:cNvPr id="10" name="Номер слайда 6"/>
          <p:cNvSpPr>
            <a:spLocks noGrp="1"/>
          </p:cNvSpPr>
          <p:nvPr>
            <p:ph type="sldNum" sz="quarter" idx="12"/>
          </p:nvPr>
        </p:nvSpPr>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fld id="{F96B2545-A055-4489-A087-78EB41255D53}" type="slidenum">
              <a:rPr lang="ru-RU"/>
              <a:pPr>
                <a:defRPr/>
              </a:pPr>
              <a:t>‹#›</a:t>
            </a:fld>
            <a:endParaRPr lang="ru-RU"/>
          </a:p>
        </p:txBody>
      </p:sp>
    </p:spTree>
    <p:extLst>
      <p:ext uri="{BB962C8B-B14F-4D97-AF65-F5344CB8AC3E}">
        <p14:creationId xmlns:p14="http://schemas.microsoft.com/office/powerpoint/2010/main" val="157074489"/>
      </p:ext>
    </p:extLst>
  </p:cSld>
  <p:clrMapOvr>
    <a:overrideClrMapping bg1="dk1" tx1="lt1" bg2="dk2" tx2="lt2" accent1="accent1" accent2="accent2" accent3="accent3" accent4="accent4" accent5="accent5" accent6="accent6" hlink="hlink" folHlink="folHlink"/>
  </p:clrMapOvr>
  <p:transition>
    <p:wedg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55B27A06-73A3-448B-BA8A-7C537D8D4C1F}" type="datetime1">
              <a:rPr lang="ru-RU"/>
              <a:pPr>
                <a:defRPr/>
              </a:pPr>
              <a:t>16.05.2018</a:t>
            </a:fld>
            <a:endParaRPr lang="ru-RU"/>
          </a:p>
        </p:txBody>
      </p:sp>
      <p:sp>
        <p:nvSpPr>
          <p:cNvPr id="5" name="Нижний колонтитул 2"/>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6" name="Номер слайда 22"/>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3BEA373E-13F2-4AE9-A5A1-9EBED8FBF248}" type="slidenum">
              <a:rPr lang="ru-RU"/>
              <a:pPr>
                <a:defRPr/>
              </a:pPr>
              <a:t>‹#›</a:t>
            </a:fld>
            <a:endParaRPr lang="ru-RU"/>
          </a:p>
        </p:txBody>
      </p:sp>
    </p:spTree>
    <p:extLst>
      <p:ext uri="{BB962C8B-B14F-4D97-AF65-F5344CB8AC3E}">
        <p14:creationId xmlns:p14="http://schemas.microsoft.com/office/powerpoint/2010/main" val="3230120774"/>
      </p:ext>
    </p:extLst>
  </p:cSld>
  <p:clrMapOvr>
    <a:masterClrMapping/>
  </p:clrMapOvr>
  <p:transition>
    <p:wedg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4" name="Прямая соединительная линия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5" name="Равнобедренный треугольник 4"/>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ая соединительная линия 12"/>
          <p:cNvSpPr>
            <a:spLocks noChangeShapeType="1"/>
          </p:cNvSpPr>
          <p:nvPr/>
        </p:nvSpPr>
        <p:spPr bwMode="auto">
          <a:xfrm rot="5400000">
            <a:off x="3630612" y="3201988"/>
            <a:ext cx="585152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2" name="Вертикальный заголовок 1"/>
          <p:cNvSpPr>
            <a:spLocks noGrp="1"/>
          </p:cNvSpPr>
          <p:nvPr>
            <p:ph type="title" orient="vert"/>
          </p:nvPr>
        </p:nvSpPr>
        <p:spPr>
          <a:xfrm>
            <a:off x="6629400" y="274639"/>
            <a:ext cx="2057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9"/>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3"/>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8008012B-E3B2-45CA-B7E0-7FBB5558AE38}" type="datetime1">
              <a:rPr lang="ru-RU"/>
              <a:pPr>
                <a:defRPr/>
              </a:pPr>
              <a:t>16.05.2018</a:t>
            </a:fld>
            <a:endParaRPr lang="ru-RU"/>
          </a:p>
        </p:txBody>
      </p:sp>
      <p:sp>
        <p:nvSpPr>
          <p:cNvPr id="8" name="Нижний колонтитул 4"/>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9" name="Номер слайда 5"/>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437E1761-285C-41E6-BC73-436E48EDF308}" type="slidenum">
              <a:rPr lang="ru-RU"/>
              <a:pPr>
                <a:defRPr/>
              </a:pPr>
              <a:t>‹#›</a:t>
            </a:fld>
            <a:endParaRPr lang="ru-RU"/>
          </a:p>
        </p:txBody>
      </p:sp>
    </p:spTree>
    <p:extLst>
      <p:ext uri="{BB962C8B-B14F-4D97-AF65-F5344CB8AC3E}">
        <p14:creationId xmlns:p14="http://schemas.microsoft.com/office/powerpoint/2010/main" val="3950284304"/>
      </p:ext>
    </p:extLst>
  </p:cSld>
  <p:clrMapOvr>
    <a:masterClrMapping/>
  </p:clrMapOvr>
  <p:transition>
    <p:wedg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Прямоугольник 3"/>
          <p:cNvSpPr/>
          <p:nvPr/>
        </p:nvSpPr>
        <p:spPr>
          <a:xfrm>
            <a:off x="904875" y="3648075"/>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904875" y="3648075"/>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7" name="Прямоугольник 6"/>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10" name="Line 49"/>
          <p:cNvSpPr>
            <a:spLocks noChangeShapeType="1"/>
          </p:cNvSpPr>
          <p:nvPr userDrawn="1"/>
        </p:nvSpPr>
        <p:spPr bwMode="auto">
          <a:xfrm>
            <a:off x="381000" y="914400"/>
            <a:ext cx="8382000" cy="0"/>
          </a:xfrm>
          <a:prstGeom prst="line">
            <a:avLst/>
          </a:prstGeom>
          <a:noFill/>
          <a:ln w="76200">
            <a:solidFill>
              <a:schemeClr val="bg2"/>
            </a:solidFill>
            <a:miter lim="800000"/>
            <a:headEnd/>
            <a:tailEnd/>
          </a:ln>
          <a:extLst>
            <a:ext uri="{909E8E84-426E-40DD-AFC4-6F175D3DCCD1}">
              <a14:hiddenFill xmlns:a14="http://schemas.microsoft.com/office/drawing/2010/main">
                <a:noFill/>
              </a14:hiddenFill>
            </a:ext>
          </a:extLst>
        </p:spPr>
        <p:txBody>
          <a:bodyPr wrap="none"/>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11" name="Line 50"/>
          <p:cNvSpPr>
            <a:spLocks noChangeShapeType="1"/>
          </p:cNvSpPr>
          <p:nvPr userDrawn="1"/>
        </p:nvSpPr>
        <p:spPr bwMode="auto">
          <a:xfrm>
            <a:off x="381000" y="1219200"/>
            <a:ext cx="8382000" cy="0"/>
          </a:xfrm>
          <a:prstGeom prst="line">
            <a:avLst/>
          </a:prstGeom>
          <a:noFill/>
          <a:ln w="76200">
            <a:solidFill>
              <a:schemeClr val="bg2"/>
            </a:solidFill>
            <a:miter lim="800000"/>
            <a:headEnd/>
            <a:tailEnd/>
          </a:ln>
          <a:extLst>
            <a:ext uri="{909E8E84-426E-40DD-AFC4-6F175D3DCCD1}">
              <a14:hiddenFill xmlns:a14="http://schemas.microsoft.com/office/drawing/2010/main">
                <a:noFill/>
              </a14:hiddenFill>
            </a:ext>
          </a:extLst>
        </p:spPr>
        <p:txBody>
          <a:bodyPr wrap="none"/>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8" name="Заголовок 7"/>
          <p:cNvSpPr>
            <a:spLocks noGrp="1"/>
          </p:cNvSpPr>
          <p:nvPr>
            <p:ph type="ctrTitle"/>
          </p:nvPr>
        </p:nvSpPr>
        <p:spPr>
          <a:xfrm>
            <a:off x="1219200" y="3886200"/>
            <a:ext cx="6858000" cy="990600"/>
          </a:xfrm>
        </p:spPr>
        <p:txBody>
          <a:bodyPr anchor="t"/>
          <a:lstStyle>
            <a:lvl1pPr algn="r">
              <a:defRPr sz="3200">
                <a:solidFill>
                  <a:schemeClr val="tx1"/>
                </a:solidFill>
              </a:defRPr>
            </a:lvl1pPr>
          </a:lstStyle>
          <a:p>
            <a:r>
              <a:rPr lang="ru-RU" smtClean="0"/>
              <a:t>Образец заголовка</a:t>
            </a:r>
            <a:endParaRPr lang="en-US"/>
          </a:p>
        </p:txBody>
      </p:sp>
      <p:sp>
        <p:nvSpPr>
          <p:cNvPr id="9" name="Подзаголовок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12" name="Дата 27"/>
          <p:cNvSpPr>
            <a:spLocks noGrp="1"/>
          </p:cNvSpPr>
          <p:nvPr>
            <p:ph type="dt" sz="half" idx="10"/>
          </p:nvPr>
        </p:nvSpPr>
        <p:spPr>
          <a:xfrm>
            <a:off x="6400800" y="6354763"/>
            <a:ext cx="2286000" cy="366712"/>
          </a:xfrm>
        </p:spPr>
        <p:txBody>
          <a:bodyPr/>
          <a:lstStyle>
            <a:lvl1pPr defTabSz="449263">
              <a:defRPr sz="1400">
                <a:latin typeface="Arial" panose="020B0604020202020204" pitchFamily="34" charset="0"/>
                <a:ea typeface="Microsoft YaHei" panose="020B0503020204020204" pitchFamily="34" charset="-122"/>
              </a:defRPr>
            </a:lvl1pPr>
          </a:lstStyle>
          <a:p>
            <a:pPr>
              <a:defRPr/>
            </a:pPr>
            <a:fld id="{2F6244FC-1240-4BAA-9AB9-21EADE90B76C}" type="datetime1">
              <a:rPr lang="ru-RU"/>
              <a:pPr>
                <a:defRPr/>
              </a:pPr>
              <a:t>16.05.2018</a:t>
            </a:fld>
            <a:endParaRPr lang="ru-RU"/>
          </a:p>
        </p:txBody>
      </p:sp>
      <p:sp>
        <p:nvSpPr>
          <p:cNvPr id="13" name="Нижний колонтитул 16"/>
          <p:cNvSpPr>
            <a:spLocks noGrp="1"/>
          </p:cNvSpPr>
          <p:nvPr>
            <p:ph type="ftr" sz="quarter" idx="11"/>
          </p:nvPr>
        </p:nvSpPr>
        <p:spPr>
          <a:xfrm>
            <a:off x="2898775" y="6354763"/>
            <a:ext cx="3475038" cy="366712"/>
          </a:xfrm>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14" name="Номер слайда 28"/>
          <p:cNvSpPr>
            <a:spLocks noGrp="1"/>
          </p:cNvSpPr>
          <p:nvPr>
            <p:ph type="sldNum" sz="quarter" idx="12"/>
          </p:nvPr>
        </p:nvSpPr>
        <p:spPr>
          <a:xfrm>
            <a:off x="1216025" y="6354763"/>
            <a:ext cx="1219200" cy="366712"/>
          </a:xfrm>
        </p:spPr>
        <p:txBody>
          <a:bodyPr/>
          <a:lstStyle>
            <a:lvl1pPr defTabSz="449263">
              <a:defRPr>
                <a:latin typeface="Arial" panose="020B0604020202020204" pitchFamily="34" charset="0"/>
                <a:ea typeface="Microsoft YaHei" panose="020B0503020204020204" pitchFamily="34" charset="-122"/>
              </a:defRPr>
            </a:lvl1pPr>
          </a:lstStyle>
          <a:p>
            <a:pPr>
              <a:defRPr/>
            </a:pPr>
            <a:fld id="{0B238C81-6AB8-4984-8368-BE2627A8EACB}" type="slidenum">
              <a:rPr lang="ru-RU"/>
              <a:pPr>
                <a:defRPr/>
              </a:pPr>
              <a:t>‹#›</a:t>
            </a:fld>
            <a:endParaRPr lang="ru-RU"/>
          </a:p>
        </p:txBody>
      </p:sp>
    </p:spTree>
    <p:extLst>
      <p:ext uri="{BB962C8B-B14F-4D97-AF65-F5344CB8AC3E}">
        <p14:creationId xmlns:p14="http://schemas.microsoft.com/office/powerpoint/2010/main" val="1617118865"/>
      </p:ext>
    </p:extLst>
  </p:cSld>
  <p:clrMapOvr>
    <a:masterClrMapping/>
  </p:clrMapOvr>
  <p:transition>
    <p:wedg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8" name="Содержимое 7"/>
          <p:cNvSpPr>
            <a:spLocks noGrp="1"/>
          </p:cNvSpPr>
          <p:nvPr>
            <p:ph sz="quarter" idx="1"/>
          </p:nvPr>
        </p:nvSpPr>
        <p:spPr>
          <a:xfrm>
            <a:off x="457200" y="1219200"/>
            <a:ext cx="8229600" cy="4937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45FBE0A4-D31E-4A38-9AC0-6C7A02A4A191}" type="datetime1">
              <a:rPr lang="ru-RU"/>
              <a:pPr>
                <a:defRPr/>
              </a:pPr>
              <a:t>16.05.2018</a:t>
            </a:fld>
            <a:endParaRPr lang="ru-RU"/>
          </a:p>
        </p:txBody>
      </p:sp>
      <p:sp>
        <p:nvSpPr>
          <p:cNvPr id="5" name="Нижний колонтитул 2"/>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6" name="Номер слайда 22"/>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B0789163-2956-4404-815A-74126EBC72A0}" type="slidenum">
              <a:rPr lang="ru-RU"/>
              <a:pPr>
                <a:defRPr/>
              </a:pPr>
              <a:t>‹#›</a:t>
            </a:fld>
            <a:endParaRPr lang="ru-RU"/>
          </a:p>
        </p:txBody>
      </p:sp>
    </p:spTree>
    <p:extLst>
      <p:ext uri="{BB962C8B-B14F-4D97-AF65-F5344CB8AC3E}">
        <p14:creationId xmlns:p14="http://schemas.microsoft.com/office/powerpoint/2010/main" val="1315365297"/>
      </p:ext>
    </p:extLst>
  </p:cSld>
  <p:clrMapOvr>
    <a:masterClrMapping/>
  </p:clrMapOvr>
  <p:transition>
    <p:wedg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Прямоугольник 3"/>
          <p:cNvSpPr/>
          <p:nvPr/>
        </p:nvSpPr>
        <p:spPr>
          <a:xfrm>
            <a:off x="914400" y="2819400"/>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914400" y="2819400"/>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1219200" y="2971800"/>
            <a:ext cx="6858000" cy="1066800"/>
          </a:xfrm>
        </p:spPr>
        <p:txBody>
          <a:bodyPr anchor="t"/>
          <a:lstStyle>
            <a:lvl1pPr algn="r">
              <a:buNone/>
              <a:defRPr sz="3200" b="0" cap="none" baseline="0"/>
            </a:lvl1pPr>
          </a:lstStyle>
          <a:p>
            <a:r>
              <a:rPr lang="ru-RU" smtClean="0"/>
              <a:t>Образец заголовка</a:t>
            </a:r>
            <a:endParaRPr lang="en-US"/>
          </a:p>
        </p:txBody>
      </p:sp>
      <p:sp>
        <p:nvSpPr>
          <p:cNvPr id="3" name="Текст 2"/>
          <p:cNvSpPr>
            <a:spLocks noGrp="1"/>
          </p:cNvSpPr>
          <p:nvPr>
            <p:ph type="body" idx="1"/>
          </p:nvPr>
        </p:nvSpPr>
        <p:spPr>
          <a:xfrm>
            <a:off x="1295400" y="4267200"/>
            <a:ext cx="6781800" cy="1143000"/>
          </a:xfrm>
        </p:spPr>
        <p:txBody>
          <a:bodyPr/>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6" name="Дата 3"/>
          <p:cNvSpPr>
            <a:spLocks noGrp="1"/>
          </p:cNvSpPr>
          <p:nvPr>
            <p:ph type="dt" sz="half" idx="10"/>
          </p:nvPr>
        </p:nvSpPr>
        <p:spPr>
          <a:xfrm>
            <a:off x="6400800" y="6354763"/>
            <a:ext cx="2286000" cy="366712"/>
          </a:xfrm>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fld id="{B71DA744-F1E7-4892-82D2-F3C5B88419FB}" type="datetime1">
              <a:rPr lang="ru-RU"/>
              <a:pPr>
                <a:defRPr/>
              </a:pPr>
              <a:t>16.05.2018</a:t>
            </a:fld>
            <a:endParaRPr lang="ru-RU"/>
          </a:p>
        </p:txBody>
      </p:sp>
      <p:sp>
        <p:nvSpPr>
          <p:cNvPr id="7" name="Нижний колонтитул 4"/>
          <p:cNvSpPr>
            <a:spLocks noGrp="1"/>
          </p:cNvSpPr>
          <p:nvPr>
            <p:ph type="ftr" sz="quarter" idx="11"/>
          </p:nvPr>
        </p:nvSpPr>
        <p:spPr>
          <a:xfrm>
            <a:off x="2898775" y="6354763"/>
            <a:ext cx="3475038" cy="366712"/>
          </a:xfrm>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endParaRPr lang="ru-RU"/>
          </a:p>
        </p:txBody>
      </p:sp>
      <p:sp>
        <p:nvSpPr>
          <p:cNvPr id="8" name="Номер слайда 5"/>
          <p:cNvSpPr>
            <a:spLocks noGrp="1"/>
          </p:cNvSpPr>
          <p:nvPr>
            <p:ph type="sldNum" sz="quarter" idx="12"/>
          </p:nvPr>
        </p:nvSpPr>
        <p:spPr>
          <a:xfrm>
            <a:off x="1069975" y="6354763"/>
            <a:ext cx="1520825" cy="366712"/>
          </a:xfrm>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fld id="{88530EDC-41CD-4AE7-9749-FEBBE3C35AA8}" type="slidenum">
              <a:rPr lang="ru-RU"/>
              <a:pPr>
                <a:defRPr/>
              </a:pPr>
              <a:t>‹#›</a:t>
            </a:fld>
            <a:endParaRPr lang="ru-RU"/>
          </a:p>
        </p:txBody>
      </p:sp>
    </p:spTree>
    <p:extLst>
      <p:ext uri="{BB962C8B-B14F-4D97-AF65-F5344CB8AC3E}">
        <p14:creationId xmlns:p14="http://schemas.microsoft.com/office/powerpoint/2010/main" val="2229827704"/>
      </p:ext>
    </p:extLst>
  </p:cSld>
  <p:clrMapOvr>
    <a:overrideClrMapping bg1="dk1" tx1="lt1" bg2="dk2" tx2="lt2" accent1="accent1" accent2="accent2" accent3="accent3" accent4="accent4" accent5="accent5" accent6="accent6" hlink="hlink" folHlink="folHlink"/>
  </p:clrMapOvr>
  <p:transition>
    <p:wedg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lstStyle/>
          <a:p>
            <a:r>
              <a:rPr lang="ru-RU" smtClean="0"/>
              <a:t>Образец заголовка</a:t>
            </a:r>
            <a:endParaRPr lang="en-US"/>
          </a:p>
        </p:txBody>
      </p:sp>
      <p:sp>
        <p:nvSpPr>
          <p:cNvPr id="9" name="Содержимое 8"/>
          <p:cNvSpPr>
            <a:spLocks noGrp="1"/>
          </p:cNvSpPr>
          <p:nvPr>
            <p:ph sz="quarter" idx="1"/>
          </p:nvPr>
        </p:nvSpPr>
        <p:spPr>
          <a:xfrm>
            <a:off x="457200" y="1219200"/>
            <a:ext cx="4041648" cy="4937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Содержимое 10"/>
          <p:cNvSpPr>
            <a:spLocks noGrp="1"/>
          </p:cNvSpPr>
          <p:nvPr>
            <p:ph sz="quarter" idx="2"/>
          </p:nvPr>
        </p:nvSpPr>
        <p:spPr>
          <a:xfrm>
            <a:off x="4632199" y="1216152"/>
            <a:ext cx="4041648" cy="4937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FAC3AE6F-5FDF-4531-B879-0BE1C7859CE9}" type="datetime1">
              <a:rPr lang="ru-RU"/>
              <a:pPr>
                <a:defRPr/>
              </a:pPr>
              <a:t>16.05.2018</a:t>
            </a:fld>
            <a:endParaRPr lang="ru-RU"/>
          </a:p>
        </p:txBody>
      </p:sp>
      <p:sp>
        <p:nvSpPr>
          <p:cNvPr id="6" name="Нижний колонтитул 2"/>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7" name="Номер слайда 22"/>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3E907559-0F9F-4267-9242-A537B5DC6021}" type="slidenum">
              <a:rPr lang="ru-RU"/>
              <a:pPr>
                <a:defRPr/>
              </a:pPr>
              <a:t>‹#›</a:t>
            </a:fld>
            <a:endParaRPr lang="ru-RU"/>
          </a:p>
        </p:txBody>
      </p:sp>
    </p:spTree>
    <p:extLst>
      <p:ext uri="{BB962C8B-B14F-4D97-AF65-F5344CB8AC3E}">
        <p14:creationId xmlns:p14="http://schemas.microsoft.com/office/powerpoint/2010/main" val="115267430"/>
      </p:ext>
    </p:extLst>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graphicFrame>
        <p:nvGraphicFramePr>
          <p:cNvPr id="2" name="AutoShape 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247380" r:id="rId8" imgW="0" imgH="0" progId="">
                  <p:embed/>
                </p:oleObj>
              </mc:Choice>
              <mc:Fallback>
                <p:oleObj r:id="rId8" imgW="0" imgH="0" progId="">
                  <p:embed/>
                  <p:pic>
                    <p:nvPicPr>
                      <p:cNvPr id="0" name="AutoShape 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Rectangle 30"/>
          <p:cNvSpPr>
            <a:spLocks noChangeArrowheads="1"/>
          </p:cNvSpPr>
          <p:nvPr>
            <p:custDataLst>
              <p:tags r:id="rId2"/>
            </p:custDataLst>
          </p:nvPr>
        </p:nvSpPr>
        <p:spPr bwMode="auto">
          <a:xfrm>
            <a:off x="0" y="915988"/>
            <a:ext cx="9144000" cy="74612"/>
          </a:xfrm>
          <a:prstGeom prst="rect">
            <a:avLst/>
          </a:prstGeom>
          <a:solidFill>
            <a:srgbClr val="339966"/>
          </a:solidFill>
          <a:ln w="9525">
            <a:solidFill>
              <a:schemeClr val="folHlink"/>
            </a:solidFill>
            <a:miter lim="800000"/>
            <a:headEnd/>
            <a:tailEnd/>
          </a:ln>
        </p:spPr>
        <p:txBody>
          <a:bodyPr wrap="none" anchor="ctr"/>
          <a:lstStyle/>
          <a:p>
            <a:pPr>
              <a:defRPr/>
            </a:pPr>
            <a:endParaRPr lang="ru-RU" sz="1600">
              <a:solidFill>
                <a:prstClr val="black"/>
              </a:solidFill>
              <a:latin typeface="+mn-lt"/>
            </a:endParaRPr>
          </a:p>
        </p:txBody>
      </p:sp>
      <p:grpSp>
        <p:nvGrpSpPr>
          <p:cNvPr id="4" name="McK Slide Elements"/>
          <p:cNvGrpSpPr>
            <a:grpSpLocks/>
          </p:cNvGrpSpPr>
          <p:nvPr/>
        </p:nvGrpSpPr>
        <p:grpSpPr bwMode="auto">
          <a:xfrm>
            <a:off x="125413" y="542925"/>
            <a:ext cx="8793162" cy="6288088"/>
            <a:chOff x="79" y="342"/>
            <a:chExt cx="5539" cy="3961"/>
          </a:xfrm>
        </p:grpSpPr>
        <p:sp>
          <p:nvSpPr>
            <p:cNvPr id="5" name="McK Measure" hidden="1"/>
            <p:cNvSpPr txBox="1">
              <a:spLocks noChangeArrowheads="1"/>
            </p:cNvSpPr>
            <p:nvPr userDrawn="1"/>
          </p:nvSpPr>
          <p:spPr bwMode="auto">
            <a:xfrm>
              <a:off x="79" y="342"/>
              <a:ext cx="5539" cy="157"/>
            </a:xfrm>
            <a:prstGeom prst="rect">
              <a:avLst/>
            </a:prstGeom>
            <a:noFill/>
            <a:ln w="9525">
              <a:noFill/>
              <a:miter lim="800000"/>
              <a:headEnd/>
              <a:tailEnd/>
            </a:ln>
          </p:spPr>
          <p:txBody>
            <a:bodyPr lIns="0" tIns="0" rIns="0" bIns="0">
              <a:spAutoFit/>
            </a:bodyPr>
            <a:lstStyle/>
            <a:p>
              <a:pPr defTabSz="912813">
                <a:defRPr/>
              </a:pPr>
              <a:r>
                <a:rPr lang="en-AU" sz="1600">
                  <a:solidFill>
                    <a:prstClr val="black"/>
                  </a:solidFill>
                  <a:latin typeface="+mn-lt"/>
                </a:rPr>
                <a:t>Unit of measure</a:t>
              </a:r>
            </a:p>
          </p:txBody>
        </p:sp>
        <p:sp>
          <p:nvSpPr>
            <p:cNvPr id="6" name="McK Footnote" hidden="1"/>
            <p:cNvSpPr txBox="1">
              <a:spLocks noChangeArrowheads="1"/>
            </p:cNvSpPr>
            <p:nvPr userDrawn="1"/>
          </p:nvSpPr>
          <p:spPr bwMode="auto">
            <a:xfrm>
              <a:off x="81" y="4045"/>
              <a:ext cx="5249" cy="258"/>
            </a:xfrm>
            <a:prstGeom prst="rect">
              <a:avLst/>
            </a:prstGeom>
            <a:noFill/>
            <a:ln w="9525">
              <a:noFill/>
              <a:miter lim="800000"/>
              <a:headEnd/>
              <a:tailEnd/>
            </a:ln>
          </p:spPr>
          <p:txBody>
            <a:bodyPr lIns="0" tIns="0" rIns="0" bIns="0" anchor="b">
              <a:spAutoFit/>
            </a:bodyPr>
            <a:lstStyle/>
            <a:p>
              <a:pPr marL="585788" indent="-585788" defTabSz="912813">
                <a:tabLst>
                  <a:tab pos="544513" algn="r"/>
                </a:tabLst>
                <a:defRPr/>
              </a:pPr>
              <a:r>
                <a:rPr lang="en-AU" sz="1200">
                  <a:solidFill>
                    <a:srgbClr val="000000"/>
                  </a:solidFill>
                  <a:latin typeface="+mn-lt"/>
                </a:rPr>
                <a:t>	*	Footnote</a:t>
              </a:r>
            </a:p>
            <a:p>
              <a:pPr marL="585788" indent="-585788" defTabSz="912813">
                <a:spcBef>
                  <a:spcPct val="20000"/>
                </a:spcBef>
                <a:tabLst>
                  <a:tab pos="544513" algn="r"/>
                </a:tabLst>
                <a:defRPr/>
              </a:pPr>
              <a:r>
                <a:rPr lang="en-AU" sz="1200">
                  <a:solidFill>
                    <a:srgbClr val="000000"/>
                  </a:solidFill>
                  <a:latin typeface="+mn-lt"/>
                </a:rPr>
                <a:t>Source:		Source</a:t>
              </a:r>
            </a:p>
          </p:txBody>
        </p:sp>
      </p:grpSp>
      <p:sp>
        <p:nvSpPr>
          <p:cNvPr id="7" name="Working Draft" hidden="1"/>
          <p:cNvSpPr txBox="1">
            <a:spLocks noChangeArrowheads="1"/>
          </p:cNvSpPr>
          <p:nvPr>
            <p:custDataLst>
              <p:tags r:id="rId3"/>
            </p:custDataLst>
          </p:nvPr>
        </p:nvSpPr>
        <p:spPr bwMode="auto">
          <a:xfrm rot="5400000">
            <a:off x="8214520" y="2748756"/>
            <a:ext cx="1719262" cy="92075"/>
          </a:xfrm>
          <a:prstGeom prst="rect">
            <a:avLst/>
          </a:prstGeom>
          <a:noFill/>
          <a:ln w="9525">
            <a:noFill/>
            <a:miter lim="800000"/>
            <a:headEnd/>
            <a:tailEnd/>
          </a:ln>
        </p:spPr>
        <p:txBody>
          <a:bodyPr wrap="none" lIns="0" tIns="0" rIns="0" bIns="0">
            <a:spAutoFit/>
          </a:bodyPr>
          <a:lstStyle/>
          <a:p>
            <a:pPr defTabSz="933450">
              <a:defRPr/>
            </a:pPr>
            <a:r>
              <a:rPr lang="en-GB" sz="600">
                <a:solidFill>
                  <a:prstClr val="black"/>
                </a:solidFill>
                <a:latin typeface="+mn-lt"/>
              </a:rPr>
              <a:t>Working Draft - Last Modified 09.07.2008 18:45:11</a:t>
            </a:r>
            <a:endParaRPr lang="en-AU" sz="600">
              <a:solidFill>
                <a:prstClr val="black"/>
              </a:solidFill>
              <a:latin typeface="+mn-lt"/>
            </a:endParaRPr>
          </a:p>
        </p:txBody>
      </p:sp>
      <p:sp>
        <p:nvSpPr>
          <p:cNvPr id="8" name="Printed" hidden="1"/>
          <p:cNvSpPr txBox="1">
            <a:spLocks noChangeArrowheads="1"/>
          </p:cNvSpPr>
          <p:nvPr>
            <p:custDataLst>
              <p:tags r:id="rId4"/>
            </p:custDataLst>
          </p:nvPr>
        </p:nvSpPr>
        <p:spPr bwMode="auto">
          <a:xfrm rot="5400000">
            <a:off x="8952707" y="3928269"/>
            <a:ext cx="242887" cy="92075"/>
          </a:xfrm>
          <a:prstGeom prst="rect">
            <a:avLst/>
          </a:prstGeom>
          <a:noFill/>
          <a:ln w="9525">
            <a:noFill/>
            <a:miter lim="800000"/>
            <a:headEnd/>
            <a:tailEnd/>
          </a:ln>
        </p:spPr>
        <p:txBody>
          <a:bodyPr wrap="none" lIns="0" tIns="0" rIns="0" bIns="0">
            <a:spAutoFit/>
          </a:bodyPr>
          <a:lstStyle/>
          <a:p>
            <a:pPr defTabSz="933450">
              <a:defRPr/>
            </a:pPr>
            <a:r>
              <a:rPr lang="en-AU" sz="600">
                <a:solidFill>
                  <a:prstClr val="black"/>
                </a:solidFill>
                <a:latin typeface="+mn-lt"/>
              </a:rPr>
              <a:t>Printed 4/10/2008 12:21:13 PM</a:t>
            </a:r>
          </a:p>
        </p:txBody>
      </p:sp>
      <p:pic>
        <p:nvPicPr>
          <p:cNvPr id="9" name="Рисунок 1" descr="cid:image001.jpg@01C9FEF5.4825F6E0"/>
          <p:cNvPicPr>
            <a:picLocks noChangeAspect="1" noChangeArrowheads="1"/>
          </p:cNvPicPr>
          <p:nvPr userDrawn="1"/>
        </p:nvPicPr>
        <p:blipFill>
          <a:blip r:embed="rId9"/>
          <a:srcRect/>
          <a:stretch>
            <a:fillRect/>
          </a:stretch>
        </p:blipFill>
        <p:spPr bwMode="auto">
          <a:xfrm>
            <a:off x="8501063" y="214313"/>
            <a:ext cx="509587" cy="357187"/>
          </a:xfrm>
          <a:prstGeom prst="rect">
            <a:avLst/>
          </a:prstGeom>
          <a:noFill/>
          <a:ln w="9525">
            <a:noFill/>
            <a:miter lim="800000"/>
            <a:headEnd/>
            <a:tailEnd/>
          </a:ln>
        </p:spPr>
      </p:pic>
      <p:sp>
        <p:nvSpPr>
          <p:cNvPr id="10" name="doc id"/>
          <p:cNvSpPr>
            <a:spLocks noGrp="1" noChangeArrowheads="1"/>
          </p:cNvSpPr>
          <p:nvPr>
            <p:ph type="ftr" sz="quarter" idx="10"/>
            <p:custDataLst>
              <p:tags r:id="rId5"/>
            </p:custDataLst>
          </p:nvPr>
        </p:nvSpPr>
        <p:spPr/>
        <p:txBody>
          <a:bodyPr/>
          <a:lstStyle>
            <a:lvl1pPr fontAlgn="auto">
              <a:spcBef>
                <a:spcPts val="0"/>
              </a:spcBef>
              <a:spcAft>
                <a:spcPts val="0"/>
              </a:spcAft>
              <a:defRPr/>
            </a:lvl1pPr>
          </a:lstStyle>
          <a:p>
            <a:pPr>
              <a:defRPr/>
            </a:pPr>
            <a:endParaRPr lang="en-US"/>
          </a:p>
        </p:txBody>
      </p:sp>
      <p:sp>
        <p:nvSpPr>
          <p:cNvPr id="11" name="pg num"/>
          <p:cNvSpPr>
            <a:spLocks noGrp="1" noChangeArrowheads="1"/>
          </p:cNvSpPr>
          <p:nvPr>
            <p:ph type="sldNum" sz="quarter" idx="11"/>
            <p:custDataLst>
              <p:tags r:id="rId6"/>
            </p:custDataLst>
          </p:nvPr>
        </p:nvSpPr>
        <p:spPr/>
        <p:txBody>
          <a:bodyPr/>
          <a:lstStyle>
            <a:lvl1pPr fontAlgn="auto">
              <a:spcBef>
                <a:spcPts val="0"/>
              </a:spcBef>
              <a:spcAft>
                <a:spcPts val="0"/>
              </a:spcAft>
              <a:defRPr/>
            </a:lvl1pPr>
          </a:lstStyle>
          <a:p>
            <a:pPr>
              <a:defRPr/>
            </a:pPr>
            <a:fld id="{AD68C8F8-CE9F-40B6-9ED7-F4DE0B86E9E5}" type="slidenum">
              <a:rPr lang="en-AU"/>
              <a:pPr>
                <a:defRPr/>
              </a:pPr>
              <a:t>‹#›</a:t>
            </a:fld>
            <a:endParaRPr lang="en-AU"/>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nchor="ct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1" y="1285875"/>
            <a:ext cx="4040188" cy="685800"/>
          </a:xfrm>
          <a:noFill/>
          <a:ln>
            <a:noFill/>
          </a:ln>
        </p:spPr>
        <p:txBody>
          <a:bodyPr anchor="b">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8202" y="1295400"/>
            <a:ext cx="4041775" cy="685800"/>
          </a:xfrm>
          <a:noFill/>
          <a:ln>
            <a:noFill/>
          </a:ln>
        </p:spPr>
        <p:txBody>
          <a:bodyPr anchor="b"/>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11" name="Содержимое 10"/>
          <p:cNvSpPr>
            <a:spLocks noGrp="1"/>
          </p:cNvSpPr>
          <p:nvPr>
            <p:ph sz="quarter" idx="2"/>
          </p:nvPr>
        </p:nvSpPr>
        <p:spPr>
          <a:xfrm>
            <a:off x="457200" y="2133600"/>
            <a:ext cx="4038600" cy="4038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Содержимое 12"/>
          <p:cNvSpPr>
            <a:spLocks noGrp="1"/>
          </p:cNvSpPr>
          <p:nvPr>
            <p:ph sz="quarter" idx="4"/>
          </p:nvPr>
        </p:nvSpPr>
        <p:spPr>
          <a:xfrm>
            <a:off x="4648200" y="2133600"/>
            <a:ext cx="4038600" cy="4038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13"/>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D742EB56-55E1-4374-95CC-01317678B593}" type="datetime1">
              <a:rPr lang="ru-RU"/>
              <a:pPr>
                <a:defRPr/>
              </a:pPr>
              <a:t>16.05.2018</a:t>
            </a:fld>
            <a:endParaRPr lang="ru-RU"/>
          </a:p>
        </p:txBody>
      </p:sp>
      <p:sp>
        <p:nvSpPr>
          <p:cNvPr id="8" name="Нижний колонтитул 2"/>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9" name="Номер слайда 22"/>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8A493F45-3BDA-4D16-BED5-73F4F24D776B}" type="slidenum">
              <a:rPr lang="ru-RU"/>
              <a:pPr>
                <a:defRPr/>
              </a:pPr>
              <a:t>‹#›</a:t>
            </a:fld>
            <a:endParaRPr lang="ru-RU"/>
          </a:p>
        </p:txBody>
      </p:sp>
    </p:spTree>
    <p:extLst>
      <p:ext uri="{BB962C8B-B14F-4D97-AF65-F5344CB8AC3E}">
        <p14:creationId xmlns:p14="http://schemas.microsoft.com/office/powerpoint/2010/main" val="792760956"/>
      </p:ext>
    </p:extLst>
  </p:cSld>
  <p:clrMapOvr>
    <a:masterClrMapping/>
  </p:clrMapOvr>
  <p:transition>
    <p:wedg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Равнобедренный треугольник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57200" y="228600"/>
            <a:ext cx="8229600" cy="914400"/>
          </a:xfrm>
        </p:spPr>
        <p:txBody>
          <a:bodyPr/>
          <a:lstStyle/>
          <a:p>
            <a:r>
              <a:rPr lang="ru-RU" smtClean="0"/>
              <a:t>Образец заголовка</a:t>
            </a:r>
            <a:endParaRPr lang="en-US"/>
          </a:p>
        </p:txBody>
      </p:sp>
      <p:sp>
        <p:nvSpPr>
          <p:cNvPr id="4" name="Дата 2"/>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593D3F99-26B4-4746-B62F-05C01477FEA4}" type="datetime1">
              <a:rPr lang="ru-RU"/>
              <a:pPr>
                <a:defRPr/>
              </a:pPr>
              <a:t>16.05.2018</a:t>
            </a:fld>
            <a:endParaRPr lang="ru-RU"/>
          </a:p>
        </p:txBody>
      </p:sp>
      <p:sp>
        <p:nvSpPr>
          <p:cNvPr id="5" name="Нижний колонтитул 3"/>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6" name="Номер слайда 4"/>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0C81610B-C50D-4A3E-9C8E-AB5523B9991D}" type="slidenum">
              <a:rPr lang="ru-RU"/>
              <a:pPr>
                <a:defRPr/>
              </a:pPr>
              <a:t>‹#›</a:t>
            </a:fld>
            <a:endParaRPr lang="ru-RU"/>
          </a:p>
        </p:txBody>
      </p:sp>
    </p:spTree>
    <p:extLst>
      <p:ext uri="{BB962C8B-B14F-4D97-AF65-F5344CB8AC3E}">
        <p14:creationId xmlns:p14="http://schemas.microsoft.com/office/powerpoint/2010/main" val="2546671238"/>
      </p:ext>
    </p:extLst>
  </p:cSld>
  <p:clrMapOvr>
    <a:masterClrMapping/>
  </p:clrMapOvr>
  <p:transition>
    <p:wedg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Прямая соединительная линия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3" name="Равнобедренный треугольник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4" name="Дата 1"/>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7AFC7A67-CFCB-4C40-A829-F92EAD63C8EA}" type="datetime1">
              <a:rPr lang="ru-RU"/>
              <a:pPr>
                <a:defRPr/>
              </a:pPr>
              <a:t>16.05.2018</a:t>
            </a:fld>
            <a:endParaRPr lang="ru-RU"/>
          </a:p>
        </p:txBody>
      </p:sp>
      <p:sp>
        <p:nvSpPr>
          <p:cNvPr id="5" name="Нижний колонтитул 2"/>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6" name="Номер слайда 3"/>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514CA88D-8801-43C9-A50C-8D423FEC93CA}" type="slidenum">
              <a:rPr lang="ru-RU"/>
              <a:pPr>
                <a:defRPr/>
              </a:pPr>
              <a:t>‹#›</a:t>
            </a:fld>
            <a:endParaRPr lang="ru-RU"/>
          </a:p>
        </p:txBody>
      </p:sp>
    </p:spTree>
    <p:extLst>
      <p:ext uri="{BB962C8B-B14F-4D97-AF65-F5344CB8AC3E}">
        <p14:creationId xmlns:p14="http://schemas.microsoft.com/office/powerpoint/2010/main" val="3180190544"/>
      </p:ext>
    </p:extLst>
  </p:cSld>
  <p:clrMapOvr>
    <a:masterClrMapping/>
  </p:clrMapOvr>
  <p:transition>
    <p:wedg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5" name="Прямая соединительная линия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6" name="Прямая соединительная линия 11"/>
          <p:cNvSpPr>
            <a:spLocks noChangeShapeType="1"/>
          </p:cNvSpPr>
          <p:nvPr/>
        </p:nvSpPr>
        <p:spPr bwMode="auto">
          <a:xfrm rot="5400000">
            <a:off x="3160712" y="3324226"/>
            <a:ext cx="603567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7" name="Равнобедренный треугольник 6"/>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6324600" y="304800"/>
            <a:ext cx="2514600" cy="838200"/>
          </a:xfrm>
        </p:spPr>
        <p:txBody>
          <a:bodyPr>
            <a:noAutofit/>
          </a:bodyPr>
          <a:lstStyle>
            <a:lvl1pPr algn="l">
              <a:buNone/>
              <a:defRPr sz="2000" b="1">
                <a:solidFill>
                  <a:schemeClr val="tx2"/>
                </a:solidFill>
                <a:latin typeface="+mn-lt"/>
                <a:ea typeface="+mn-ea"/>
                <a:cs typeface="+mn-cs"/>
              </a:defRPr>
            </a:lvl1pPr>
          </a:lstStyle>
          <a:p>
            <a:r>
              <a:rPr lang="ru-RU" smtClean="0"/>
              <a:t>Образец заголовка</a:t>
            </a:r>
            <a:endParaRPr lang="en-US"/>
          </a:p>
        </p:txBody>
      </p:sp>
      <p:sp>
        <p:nvSpPr>
          <p:cNvPr id="3" name="Текст 2"/>
          <p:cNvSpPr>
            <a:spLocks noGrp="1"/>
          </p:cNvSpPr>
          <p:nvPr>
            <p:ph type="body" idx="2"/>
          </p:nvPr>
        </p:nvSpPr>
        <p:spPr>
          <a:xfrm>
            <a:off x="6324600" y="1219201"/>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12" name="Содержимое 11"/>
          <p:cNvSpPr>
            <a:spLocks noGrp="1"/>
          </p:cNvSpPr>
          <p:nvPr>
            <p:ph sz="quarter" idx="1"/>
          </p:nvPr>
        </p:nvSpPr>
        <p:spPr>
          <a:xfrm>
            <a:off x="304800" y="304800"/>
            <a:ext cx="5715000" cy="5715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8" name="Дата 4"/>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BF45EE80-82ED-4FAB-8350-865DC3780F81}" type="datetime1">
              <a:rPr lang="ru-RU"/>
              <a:pPr>
                <a:defRPr/>
              </a:pPr>
              <a:t>16.05.2018</a:t>
            </a:fld>
            <a:endParaRPr lang="ru-RU"/>
          </a:p>
        </p:txBody>
      </p:sp>
      <p:sp>
        <p:nvSpPr>
          <p:cNvPr id="9" name="Нижний колонтитул 5"/>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10" name="Номер слайда 6"/>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DE5D0168-F8C9-44DA-8EF9-B2919D0F831C}" type="slidenum">
              <a:rPr lang="ru-RU"/>
              <a:pPr>
                <a:defRPr/>
              </a:pPr>
              <a:t>‹#›</a:t>
            </a:fld>
            <a:endParaRPr lang="ru-RU"/>
          </a:p>
        </p:txBody>
      </p:sp>
    </p:spTree>
    <p:extLst>
      <p:ext uri="{BB962C8B-B14F-4D97-AF65-F5344CB8AC3E}">
        <p14:creationId xmlns:p14="http://schemas.microsoft.com/office/powerpoint/2010/main" val="854169263"/>
      </p:ext>
    </p:extLst>
  </p:cSld>
  <p:clrMapOvr>
    <a:masterClrMapping/>
  </p:clrMapOvr>
  <p:transition>
    <p:wedg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5" name="Прямая соединительная линия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black"/>
              </a:solidFill>
              <a:latin typeface="Arial" panose="020B0604020202020204" pitchFamily="34" charset="0"/>
              <a:ea typeface="Microsoft YaHei" panose="020B0503020204020204" pitchFamily="34" charset="-122"/>
            </a:endParaRPr>
          </a:p>
        </p:txBody>
      </p:sp>
      <p:sp>
        <p:nvSpPr>
          <p:cNvPr id="6" name="Равнобедренный треугольник 5"/>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7" name="Прямоугольник 6"/>
          <p:cNvSpPr/>
          <p:nvPr/>
        </p:nvSpPr>
        <p:spPr>
          <a:xfrm>
            <a:off x="457200" y="500063"/>
            <a:ext cx="182563"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lang="ru-RU" smtClean="0"/>
              <a:t>Образец заголовка</a:t>
            </a:r>
            <a:endParaRPr lang="en-US"/>
          </a:p>
        </p:txBody>
      </p:sp>
      <p:sp>
        <p:nvSpPr>
          <p:cNvPr id="3" name="Рисунок 2"/>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600"/>
              </a:spcBef>
              <a:buNone/>
              <a:defRPr sz="3200"/>
            </a:lvl1pPr>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457200" y="1219200"/>
            <a:ext cx="8229600" cy="533400"/>
          </a:xfrm>
        </p:spPr>
        <p:txBody>
          <a:bodyPr anchor="ctr"/>
          <a:lstStyle>
            <a:lvl1pPr marL="0" indent="0" algn="l">
              <a:buFontTx/>
              <a:buNone/>
              <a:defRPr sz="1400"/>
            </a:lvl1pPr>
            <a:lvl2pPr>
              <a:defRPr sz="1200"/>
            </a:lvl2pPr>
            <a:lvl3pPr>
              <a:defRPr sz="1000"/>
            </a:lvl3pPr>
            <a:lvl4pPr>
              <a:defRPr sz="900"/>
            </a:lvl4pPr>
            <a:lvl5pPr>
              <a:defRPr sz="900"/>
            </a:lvl5pPr>
          </a:lstStyle>
          <a:p>
            <a:pPr lvl="0"/>
            <a:r>
              <a:rPr lang="ru-RU" smtClean="0"/>
              <a:t>Образец текста</a:t>
            </a:r>
          </a:p>
        </p:txBody>
      </p:sp>
      <p:sp>
        <p:nvSpPr>
          <p:cNvPr id="8" name="Дата 4"/>
          <p:cNvSpPr>
            <a:spLocks noGrp="1"/>
          </p:cNvSpPr>
          <p:nvPr>
            <p:ph type="dt" sz="half" idx="10"/>
          </p:nvPr>
        </p:nvSpPr>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fld id="{BC07B9CD-7E94-4642-BB9A-A1868AFFFE04}" type="datetime1">
              <a:rPr lang="ru-RU"/>
              <a:pPr>
                <a:defRPr/>
              </a:pPr>
              <a:t>16.05.2018</a:t>
            </a:fld>
            <a:endParaRPr lang="ru-RU"/>
          </a:p>
        </p:txBody>
      </p:sp>
      <p:sp>
        <p:nvSpPr>
          <p:cNvPr id="9" name="Нижний колонтитул 5"/>
          <p:cNvSpPr>
            <a:spLocks noGrp="1"/>
          </p:cNvSpPr>
          <p:nvPr>
            <p:ph type="ftr" sz="quarter" idx="11"/>
          </p:nvPr>
        </p:nvSpPr>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endParaRPr lang="ru-RU"/>
          </a:p>
        </p:txBody>
      </p:sp>
      <p:sp>
        <p:nvSpPr>
          <p:cNvPr id="10" name="Номер слайда 6"/>
          <p:cNvSpPr>
            <a:spLocks noGrp="1"/>
          </p:cNvSpPr>
          <p:nvPr>
            <p:ph type="sldNum" sz="quarter" idx="12"/>
          </p:nvPr>
        </p:nvSpPr>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fld id="{F96B2545-A055-4489-A087-78EB41255D53}" type="slidenum">
              <a:rPr lang="ru-RU"/>
              <a:pPr>
                <a:defRPr/>
              </a:pPr>
              <a:t>‹#›</a:t>
            </a:fld>
            <a:endParaRPr lang="ru-RU"/>
          </a:p>
        </p:txBody>
      </p:sp>
    </p:spTree>
    <p:extLst>
      <p:ext uri="{BB962C8B-B14F-4D97-AF65-F5344CB8AC3E}">
        <p14:creationId xmlns:p14="http://schemas.microsoft.com/office/powerpoint/2010/main" val="2950476341"/>
      </p:ext>
    </p:extLst>
  </p:cSld>
  <p:clrMapOvr>
    <a:overrideClrMapping bg1="dk1" tx1="lt1" bg2="dk2" tx2="lt2" accent1="accent1" accent2="accent2" accent3="accent3" accent4="accent4" accent5="accent5" accent6="accent6" hlink="hlink" folHlink="folHlink"/>
  </p:clrMapOvr>
  <p:transition>
    <p:wedg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55B27A06-73A3-448B-BA8A-7C537D8D4C1F}" type="datetime1">
              <a:rPr lang="ru-RU"/>
              <a:pPr>
                <a:defRPr/>
              </a:pPr>
              <a:t>16.05.2018</a:t>
            </a:fld>
            <a:endParaRPr lang="ru-RU"/>
          </a:p>
        </p:txBody>
      </p:sp>
      <p:sp>
        <p:nvSpPr>
          <p:cNvPr id="5" name="Нижний колонтитул 2"/>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6" name="Номер слайда 22"/>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3BEA373E-13F2-4AE9-A5A1-9EBED8FBF248}" type="slidenum">
              <a:rPr lang="ru-RU"/>
              <a:pPr>
                <a:defRPr/>
              </a:pPr>
              <a:t>‹#›</a:t>
            </a:fld>
            <a:endParaRPr lang="ru-RU"/>
          </a:p>
        </p:txBody>
      </p:sp>
    </p:spTree>
    <p:extLst>
      <p:ext uri="{BB962C8B-B14F-4D97-AF65-F5344CB8AC3E}">
        <p14:creationId xmlns:p14="http://schemas.microsoft.com/office/powerpoint/2010/main" val="3720710767"/>
      </p:ext>
    </p:extLst>
  </p:cSld>
  <p:clrMapOvr>
    <a:masterClrMapping/>
  </p:clrMapOvr>
  <p:transition>
    <p:wedg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4" name="Прямая соединительная линия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5" name="Равнобедренный треугольник 4"/>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ая соединительная линия 12"/>
          <p:cNvSpPr>
            <a:spLocks noChangeShapeType="1"/>
          </p:cNvSpPr>
          <p:nvPr/>
        </p:nvSpPr>
        <p:spPr bwMode="auto">
          <a:xfrm rot="5400000">
            <a:off x="3630612" y="3201988"/>
            <a:ext cx="585152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2" name="Вертикальный заголовок 1"/>
          <p:cNvSpPr>
            <a:spLocks noGrp="1"/>
          </p:cNvSpPr>
          <p:nvPr>
            <p:ph type="title" orient="vert"/>
          </p:nvPr>
        </p:nvSpPr>
        <p:spPr>
          <a:xfrm>
            <a:off x="6629400" y="274639"/>
            <a:ext cx="2057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9"/>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3"/>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8008012B-E3B2-45CA-B7E0-7FBB5558AE38}" type="datetime1">
              <a:rPr lang="ru-RU"/>
              <a:pPr>
                <a:defRPr/>
              </a:pPr>
              <a:t>16.05.2018</a:t>
            </a:fld>
            <a:endParaRPr lang="ru-RU"/>
          </a:p>
        </p:txBody>
      </p:sp>
      <p:sp>
        <p:nvSpPr>
          <p:cNvPr id="8" name="Нижний колонтитул 4"/>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9" name="Номер слайда 5"/>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437E1761-285C-41E6-BC73-436E48EDF308}" type="slidenum">
              <a:rPr lang="ru-RU"/>
              <a:pPr>
                <a:defRPr/>
              </a:pPr>
              <a:t>‹#›</a:t>
            </a:fld>
            <a:endParaRPr lang="ru-RU"/>
          </a:p>
        </p:txBody>
      </p:sp>
    </p:spTree>
    <p:extLst>
      <p:ext uri="{BB962C8B-B14F-4D97-AF65-F5344CB8AC3E}">
        <p14:creationId xmlns:p14="http://schemas.microsoft.com/office/powerpoint/2010/main" val="2963635345"/>
      </p:ext>
    </p:extLst>
  </p:cSld>
  <p:clrMapOvr>
    <a:masterClrMapping/>
  </p:clrMapOvr>
  <p:transition>
    <p:wedg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defRPr sz="3200" b="0" i="0">
                <a:solidFill>
                  <a:srgbClr val="3E3E3E"/>
                </a:solidFill>
                <a:latin typeface="Segoe Print"/>
                <a:cs typeface="Segoe Print"/>
              </a:defRPr>
            </a:lvl1pPr>
          </a:lstStyle>
          <a:p>
            <a:pPr marL="172720">
              <a:lnSpc>
                <a:spcPts val="3035"/>
              </a:lnSpc>
            </a:pPr>
            <a:fld id="{81D60167-4931-47E6-BA6A-407CBD079E47}" type="slidenum">
              <a:rPr dirty="0"/>
              <a:pPr marL="172720">
                <a:lnSpc>
                  <a:spcPts val="3035"/>
                </a:lnSpc>
              </a:pPr>
              <a:t>‹#›</a:t>
            </a:fld>
            <a:endParaRPr dirty="0"/>
          </a:p>
        </p:txBody>
      </p:sp>
    </p:spTree>
    <p:extLst>
      <p:ext uri="{BB962C8B-B14F-4D97-AF65-F5344CB8AC3E}">
        <p14:creationId xmlns:p14="http://schemas.microsoft.com/office/powerpoint/2010/main" val="233726994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2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defRPr sz="3200" b="0" i="0">
                <a:solidFill>
                  <a:srgbClr val="3E3E3E"/>
                </a:solidFill>
                <a:latin typeface="Segoe Print"/>
                <a:cs typeface="Segoe Print"/>
              </a:defRPr>
            </a:lvl1pPr>
          </a:lstStyle>
          <a:p>
            <a:pPr marL="172720">
              <a:lnSpc>
                <a:spcPts val="3035"/>
              </a:lnSpc>
            </a:pPr>
            <a:fld id="{81D60167-4931-47E6-BA6A-407CBD079E47}" type="slidenum">
              <a:rPr dirty="0"/>
              <a:pPr marL="172720">
                <a:lnSpc>
                  <a:spcPts val="3035"/>
                </a:lnSpc>
              </a:pPr>
              <a:t>‹#›</a:t>
            </a:fld>
            <a:endParaRPr dirty="0"/>
          </a:p>
        </p:txBody>
      </p:sp>
    </p:spTree>
    <p:extLst>
      <p:ext uri="{BB962C8B-B14F-4D97-AF65-F5344CB8AC3E}">
        <p14:creationId xmlns:p14="http://schemas.microsoft.com/office/powerpoint/2010/main" val="340766330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tx1"/>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defRPr sz="3200" b="0" i="0">
                <a:solidFill>
                  <a:srgbClr val="3E3E3E"/>
                </a:solidFill>
                <a:latin typeface="Segoe Print"/>
                <a:cs typeface="Segoe Print"/>
              </a:defRPr>
            </a:lvl1pPr>
          </a:lstStyle>
          <a:p>
            <a:pPr marL="172720">
              <a:lnSpc>
                <a:spcPts val="3035"/>
              </a:lnSpc>
            </a:pPr>
            <a:fld id="{81D60167-4931-47E6-BA6A-407CBD079E47}" type="slidenum">
              <a:rPr dirty="0"/>
              <a:pPr marL="172720">
                <a:lnSpc>
                  <a:spcPts val="3035"/>
                </a:lnSpc>
              </a:pPr>
              <a:t>‹#›</a:t>
            </a:fld>
            <a:endParaRPr dirty="0"/>
          </a:p>
        </p:txBody>
      </p:sp>
    </p:spTree>
    <p:extLst>
      <p:ext uri="{BB962C8B-B14F-4D97-AF65-F5344CB8AC3E}">
        <p14:creationId xmlns:p14="http://schemas.microsoft.com/office/powerpoint/2010/main" val="544151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graphicFrame>
        <p:nvGraphicFramePr>
          <p:cNvPr id="5" name="AutoShape 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248404" r:id="rId8" imgW="0" imgH="0" progId="">
                  <p:embed/>
                </p:oleObj>
              </mc:Choice>
              <mc:Fallback>
                <p:oleObj r:id="rId8" imgW="0" imgH="0" progId="">
                  <p:embed/>
                  <p:pic>
                    <p:nvPicPr>
                      <p:cNvPr id="0" name="AutoShape 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30"/>
          <p:cNvSpPr>
            <a:spLocks noChangeArrowheads="1"/>
          </p:cNvSpPr>
          <p:nvPr>
            <p:custDataLst>
              <p:tags r:id="rId2"/>
            </p:custDataLst>
          </p:nvPr>
        </p:nvSpPr>
        <p:spPr bwMode="auto">
          <a:xfrm>
            <a:off x="0" y="915988"/>
            <a:ext cx="9144000" cy="74612"/>
          </a:xfrm>
          <a:prstGeom prst="rect">
            <a:avLst/>
          </a:prstGeom>
          <a:solidFill>
            <a:srgbClr val="339966"/>
          </a:solidFill>
          <a:ln w="9525">
            <a:solidFill>
              <a:schemeClr val="folHlink"/>
            </a:solidFill>
            <a:miter lim="800000"/>
            <a:headEnd/>
            <a:tailEnd/>
          </a:ln>
        </p:spPr>
        <p:txBody>
          <a:bodyPr wrap="none" anchor="ctr"/>
          <a:lstStyle/>
          <a:p>
            <a:pPr>
              <a:defRPr/>
            </a:pPr>
            <a:endParaRPr lang="ru-RU" sz="1600">
              <a:solidFill>
                <a:prstClr val="black"/>
              </a:solidFill>
              <a:latin typeface="+mn-lt"/>
            </a:endParaRPr>
          </a:p>
        </p:txBody>
      </p:sp>
      <p:grpSp>
        <p:nvGrpSpPr>
          <p:cNvPr id="7" name="McK Slide Elements"/>
          <p:cNvGrpSpPr>
            <a:grpSpLocks/>
          </p:cNvGrpSpPr>
          <p:nvPr/>
        </p:nvGrpSpPr>
        <p:grpSpPr bwMode="auto">
          <a:xfrm>
            <a:off x="125413" y="542925"/>
            <a:ext cx="8793162" cy="6288088"/>
            <a:chOff x="79" y="342"/>
            <a:chExt cx="5539" cy="3961"/>
          </a:xfrm>
        </p:grpSpPr>
        <p:sp>
          <p:nvSpPr>
            <p:cNvPr id="8" name="McK Measure" hidden="1"/>
            <p:cNvSpPr txBox="1">
              <a:spLocks noChangeArrowheads="1"/>
            </p:cNvSpPr>
            <p:nvPr userDrawn="1"/>
          </p:nvSpPr>
          <p:spPr bwMode="auto">
            <a:xfrm>
              <a:off x="79" y="342"/>
              <a:ext cx="5539" cy="157"/>
            </a:xfrm>
            <a:prstGeom prst="rect">
              <a:avLst/>
            </a:prstGeom>
            <a:noFill/>
            <a:ln w="9525">
              <a:noFill/>
              <a:miter lim="800000"/>
              <a:headEnd/>
              <a:tailEnd/>
            </a:ln>
          </p:spPr>
          <p:txBody>
            <a:bodyPr lIns="0" tIns="0" rIns="0" bIns="0">
              <a:spAutoFit/>
            </a:bodyPr>
            <a:lstStyle/>
            <a:p>
              <a:pPr defTabSz="912813">
                <a:defRPr/>
              </a:pPr>
              <a:r>
                <a:rPr lang="en-AU" sz="1600">
                  <a:solidFill>
                    <a:prstClr val="black"/>
                  </a:solidFill>
                  <a:latin typeface="+mn-lt"/>
                </a:rPr>
                <a:t>Unit of measure</a:t>
              </a:r>
            </a:p>
          </p:txBody>
        </p:sp>
        <p:sp>
          <p:nvSpPr>
            <p:cNvPr id="9" name="McK Footnote" hidden="1"/>
            <p:cNvSpPr txBox="1">
              <a:spLocks noChangeArrowheads="1"/>
            </p:cNvSpPr>
            <p:nvPr userDrawn="1"/>
          </p:nvSpPr>
          <p:spPr bwMode="auto">
            <a:xfrm>
              <a:off x="81" y="4045"/>
              <a:ext cx="5249" cy="258"/>
            </a:xfrm>
            <a:prstGeom prst="rect">
              <a:avLst/>
            </a:prstGeom>
            <a:noFill/>
            <a:ln w="9525">
              <a:noFill/>
              <a:miter lim="800000"/>
              <a:headEnd/>
              <a:tailEnd/>
            </a:ln>
          </p:spPr>
          <p:txBody>
            <a:bodyPr lIns="0" tIns="0" rIns="0" bIns="0" anchor="b">
              <a:spAutoFit/>
            </a:bodyPr>
            <a:lstStyle/>
            <a:p>
              <a:pPr marL="585788" indent="-585788" defTabSz="912813">
                <a:tabLst>
                  <a:tab pos="544513" algn="r"/>
                </a:tabLst>
                <a:defRPr/>
              </a:pPr>
              <a:r>
                <a:rPr lang="en-AU" sz="1200">
                  <a:solidFill>
                    <a:srgbClr val="000000"/>
                  </a:solidFill>
                  <a:latin typeface="+mn-lt"/>
                </a:rPr>
                <a:t>	*	Footnote</a:t>
              </a:r>
            </a:p>
            <a:p>
              <a:pPr marL="585788" indent="-585788" defTabSz="912813">
                <a:spcBef>
                  <a:spcPct val="20000"/>
                </a:spcBef>
                <a:tabLst>
                  <a:tab pos="544513" algn="r"/>
                </a:tabLst>
                <a:defRPr/>
              </a:pPr>
              <a:r>
                <a:rPr lang="en-AU" sz="1200">
                  <a:solidFill>
                    <a:srgbClr val="000000"/>
                  </a:solidFill>
                  <a:latin typeface="+mn-lt"/>
                </a:rPr>
                <a:t>Source:		Source</a:t>
              </a:r>
            </a:p>
          </p:txBody>
        </p:sp>
      </p:grpSp>
      <p:sp>
        <p:nvSpPr>
          <p:cNvPr id="10" name="Working Draft" hidden="1"/>
          <p:cNvSpPr txBox="1">
            <a:spLocks noChangeArrowheads="1"/>
          </p:cNvSpPr>
          <p:nvPr>
            <p:custDataLst>
              <p:tags r:id="rId3"/>
            </p:custDataLst>
          </p:nvPr>
        </p:nvSpPr>
        <p:spPr bwMode="auto">
          <a:xfrm rot="5400000">
            <a:off x="8214520" y="2748756"/>
            <a:ext cx="1719262" cy="92075"/>
          </a:xfrm>
          <a:prstGeom prst="rect">
            <a:avLst/>
          </a:prstGeom>
          <a:noFill/>
          <a:ln w="9525">
            <a:noFill/>
            <a:miter lim="800000"/>
            <a:headEnd/>
            <a:tailEnd/>
          </a:ln>
        </p:spPr>
        <p:txBody>
          <a:bodyPr wrap="none" lIns="0" tIns="0" rIns="0" bIns="0">
            <a:spAutoFit/>
          </a:bodyPr>
          <a:lstStyle/>
          <a:p>
            <a:pPr defTabSz="933450">
              <a:defRPr/>
            </a:pPr>
            <a:r>
              <a:rPr lang="en-GB" sz="600">
                <a:solidFill>
                  <a:prstClr val="black"/>
                </a:solidFill>
                <a:latin typeface="+mn-lt"/>
              </a:rPr>
              <a:t>Working Draft - Last Modified 09.07.2008 18:45:11</a:t>
            </a:r>
            <a:endParaRPr lang="en-AU" sz="600">
              <a:solidFill>
                <a:prstClr val="black"/>
              </a:solidFill>
              <a:latin typeface="+mn-lt"/>
            </a:endParaRPr>
          </a:p>
        </p:txBody>
      </p:sp>
      <p:sp>
        <p:nvSpPr>
          <p:cNvPr id="11" name="Printed" hidden="1"/>
          <p:cNvSpPr txBox="1">
            <a:spLocks noChangeArrowheads="1"/>
          </p:cNvSpPr>
          <p:nvPr>
            <p:custDataLst>
              <p:tags r:id="rId4"/>
            </p:custDataLst>
          </p:nvPr>
        </p:nvSpPr>
        <p:spPr bwMode="auto">
          <a:xfrm rot="5400000">
            <a:off x="8952707" y="3928269"/>
            <a:ext cx="242887" cy="92075"/>
          </a:xfrm>
          <a:prstGeom prst="rect">
            <a:avLst/>
          </a:prstGeom>
          <a:noFill/>
          <a:ln w="9525">
            <a:noFill/>
            <a:miter lim="800000"/>
            <a:headEnd/>
            <a:tailEnd/>
          </a:ln>
        </p:spPr>
        <p:txBody>
          <a:bodyPr wrap="none" lIns="0" tIns="0" rIns="0" bIns="0">
            <a:spAutoFit/>
          </a:bodyPr>
          <a:lstStyle/>
          <a:p>
            <a:pPr defTabSz="933450">
              <a:defRPr/>
            </a:pPr>
            <a:r>
              <a:rPr lang="en-AU" sz="600">
                <a:solidFill>
                  <a:prstClr val="black"/>
                </a:solidFill>
                <a:latin typeface="+mn-lt"/>
              </a:rPr>
              <a:t>Printed 4/10/2008 12:21:13 PM</a:t>
            </a:r>
          </a:p>
        </p:txBody>
      </p:sp>
      <p:pic>
        <p:nvPicPr>
          <p:cNvPr id="12" name="Рисунок 1" descr="cid:image001.jpg@01C9FEF5.4825F6E0"/>
          <p:cNvPicPr>
            <a:picLocks noChangeAspect="1" noChangeArrowheads="1"/>
          </p:cNvPicPr>
          <p:nvPr userDrawn="1"/>
        </p:nvPicPr>
        <p:blipFill>
          <a:blip r:embed="rId9"/>
          <a:srcRect/>
          <a:stretch>
            <a:fillRect/>
          </a:stretch>
        </p:blipFill>
        <p:spPr bwMode="auto">
          <a:xfrm>
            <a:off x="8501063" y="214313"/>
            <a:ext cx="509587" cy="357187"/>
          </a:xfrm>
          <a:prstGeom prst="rect">
            <a:avLst/>
          </a:prstGeom>
          <a:noFill/>
          <a:ln w="9525">
            <a:noFill/>
            <a:miter lim="800000"/>
            <a:headEnd/>
            <a:tailEnd/>
          </a:ln>
        </p:spPr>
      </p:pic>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3" name="doc id"/>
          <p:cNvSpPr>
            <a:spLocks noGrp="1" noChangeArrowheads="1"/>
          </p:cNvSpPr>
          <p:nvPr>
            <p:ph type="ftr" sz="quarter" idx="10"/>
            <p:custDataLst>
              <p:tags r:id="rId5"/>
            </p:custDataLst>
          </p:nvPr>
        </p:nvSpPr>
        <p:spPr/>
        <p:txBody>
          <a:bodyPr/>
          <a:lstStyle>
            <a:lvl1pPr fontAlgn="auto">
              <a:spcBef>
                <a:spcPts val="0"/>
              </a:spcBef>
              <a:spcAft>
                <a:spcPts val="0"/>
              </a:spcAft>
              <a:defRPr/>
            </a:lvl1pPr>
          </a:lstStyle>
          <a:p>
            <a:pPr>
              <a:defRPr/>
            </a:pPr>
            <a:endParaRPr lang="en-US"/>
          </a:p>
        </p:txBody>
      </p:sp>
      <p:sp>
        <p:nvSpPr>
          <p:cNvPr id="14" name="pg num"/>
          <p:cNvSpPr>
            <a:spLocks noGrp="1" noChangeArrowheads="1"/>
          </p:cNvSpPr>
          <p:nvPr>
            <p:ph type="sldNum" sz="quarter" idx="11"/>
            <p:custDataLst>
              <p:tags r:id="rId6"/>
            </p:custDataLst>
          </p:nvPr>
        </p:nvSpPr>
        <p:spPr/>
        <p:txBody>
          <a:bodyPr/>
          <a:lstStyle>
            <a:lvl1pPr fontAlgn="auto">
              <a:spcBef>
                <a:spcPts val="0"/>
              </a:spcBef>
              <a:spcAft>
                <a:spcPts val="0"/>
              </a:spcAft>
              <a:defRPr/>
            </a:lvl1pPr>
          </a:lstStyle>
          <a:p>
            <a:pPr>
              <a:defRPr/>
            </a:pPr>
            <a:fld id="{BB41A1DA-0024-41C4-936D-3093511DC8D1}" type="slidenum">
              <a:rPr lang="en-AU"/>
              <a:pPr>
                <a:defRPr/>
              </a:pPr>
              <a:t>‹#›</a:t>
            </a:fld>
            <a:endParaRPr lang="en-AU"/>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defRPr sz="3200" b="0" i="0">
                <a:solidFill>
                  <a:srgbClr val="3E3E3E"/>
                </a:solidFill>
                <a:latin typeface="Segoe Print"/>
                <a:cs typeface="Segoe Print"/>
              </a:defRPr>
            </a:lvl1pPr>
          </a:lstStyle>
          <a:p>
            <a:pPr marL="172720">
              <a:lnSpc>
                <a:spcPts val="3035"/>
              </a:lnSpc>
            </a:pPr>
            <a:fld id="{81D60167-4931-47E6-BA6A-407CBD079E47}" type="slidenum">
              <a:rPr dirty="0"/>
              <a:pPr marL="172720">
                <a:lnSpc>
                  <a:spcPts val="3035"/>
                </a:lnSpc>
              </a:pPr>
              <a:t>‹#›</a:t>
            </a:fld>
            <a:endParaRPr dirty="0"/>
          </a:p>
        </p:txBody>
      </p:sp>
    </p:spTree>
    <p:extLst>
      <p:ext uri="{BB962C8B-B14F-4D97-AF65-F5344CB8AC3E}">
        <p14:creationId xmlns:p14="http://schemas.microsoft.com/office/powerpoint/2010/main" val="278050880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3200" b="0" i="0">
                <a:solidFill>
                  <a:srgbClr val="3E3E3E"/>
                </a:solidFill>
                <a:latin typeface="Segoe Print"/>
                <a:cs typeface="Segoe Print"/>
              </a:defRPr>
            </a:lvl1pPr>
          </a:lstStyle>
          <a:p>
            <a:pPr marL="172720">
              <a:lnSpc>
                <a:spcPts val="3035"/>
              </a:lnSpc>
            </a:pPr>
            <a:fld id="{81D60167-4931-47E6-BA6A-407CBD079E47}" type="slidenum">
              <a:rPr dirty="0"/>
              <a:pPr marL="172720">
                <a:lnSpc>
                  <a:spcPts val="3035"/>
                </a:lnSpc>
              </a:pPr>
              <a:t>‹#›</a:t>
            </a:fld>
            <a:endParaRPr dirty="0"/>
          </a:p>
        </p:txBody>
      </p:sp>
    </p:spTree>
    <p:extLst>
      <p:ext uri="{BB962C8B-B14F-4D97-AF65-F5344CB8AC3E}">
        <p14:creationId xmlns:p14="http://schemas.microsoft.com/office/powerpoint/2010/main" val="174966049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6207" y="2125981"/>
            <a:ext cx="7777015" cy="50783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2414" y="3840480"/>
            <a:ext cx="6404600" cy="36933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112" b="1" i="0">
                <a:solidFill>
                  <a:schemeClr val="tx1"/>
                </a:solidFill>
                <a:latin typeface="Arial"/>
                <a:cs typeface="Arial"/>
              </a:defRPr>
            </a:lvl1pPr>
          </a:lstStyle>
          <a:p>
            <a:pPr marL="10860"/>
            <a:r>
              <a:rPr lang="en-US" spc="-34" smtClean="0">
                <a:solidFill>
                  <a:prstClr val="black"/>
                </a:solidFill>
              </a:rPr>
              <a:t>WW</a:t>
            </a:r>
            <a:r>
              <a:rPr lang="en-US" spc="-97" smtClean="0">
                <a:solidFill>
                  <a:prstClr val="black"/>
                </a:solidFill>
              </a:rPr>
              <a:t>W</a:t>
            </a:r>
            <a:r>
              <a:rPr lang="en-US" spc="-30" smtClean="0">
                <a:solidFill>
                  <a:prstClr val="black"/>
                </a:solidFill>
              </a:rPr>
              <a:t>.ROS</a:t>
            </a:r>
            <a:r>
              <a:rPr lang="en-US" spc="-21" smtClean="0">
                <a:solidFill>
                  <a:prstClr val="black"/>
                </a:solidFill>
              </a:rPr>
              <a:t>Z</a:t>
            </a:r>
            <a:r>
              <a:rPr lang="en-US" spc="-43" smtClean="0">
                <a:solidFill>
                  <a:prstClr val="black"/>
                </a:solidFill>
              </a:rPr>
              <a:t>A</a:t>
            </a:r>
            <a:r>
              <a:rPr lang="en-US" spc="-21" smtClean="0">
                <a:solidFill>
                  <a:prstClr val="black"/>
                </a:solidFill>
              </a:rPr>
              <a:t>K</a:t>
            </a:r>
            <a:r>
              <a:rPr lang="en-US" spc="-30" smtClean="0">
                <a:solidFill>
                  <a:prstClr val="black"/>
                </a:solidFill>
              </a:rPr>
              <a:t>UP</a:t>
            </a:r>
            <a:r>
              <a:rPr lang="en-US" spc="-21" smtClean="0">
                <a:solidFill>
                  <a:prstClr val="black"/>
                </a:solidFill>
              </a:rPr>
              <a:t>K</a:t>
            </a:r>
            <a:r>
              <a:rPr lang="en-US" spc="-26" smtClean="0">
                <a:solidFill>
                  <a:prstClr val="black"/>
                </a:solidFill>
              </a:rPr>
              <a:t>I</a:t>
            </a:r>
            <a:r>
              <a:rPr lang="en-US" spc="-17" smtClean="0">
                <a:solidFill>
                  <a:prstClr val="black"/>
                </a:solidFill>
              </a:rPr>
              <a:t>.</a:t>
            </a:r>
            <a:r>
              <a:rPr lang="en-US" spc="-30" smtClean="0">
                <a:solidFill>
                  <a:prstClr val="black"/>
                </a:solidFill>
              </a:rPr>
              <a:t>R</a:t>
            </a:r>
            <a:r>
              <a:rPr lang="en-US" spc="-9" smtClean="0">
                <a:solidFill>
                  <a:prstClr val="black"/>
                </a:solidFill>
              </a:rPr>
              <a:t>U</a:t>
            </a:r>
            <a:endParaRPr lang="en-US" spc="-9" dirty="0">
              <a:solidFill>
                <a:prstClr val="black"/>
              </a:solidFill>
            </a:endParaRPr>
          </a:p>
        </p:txBody>
      </p:sp>
      <p:sp>
        <p:nvSpPr>
          <p:cNvPr id="5" name="Holder 5"/>
          <p:cNvSpPr>
            <a:spLocks noGrp="1"/>
          </p:cNvSpPr>
          <p:nvPr>
            <p:ph type="dt" sz="half" idx="6"/>
          </p:nvPr>
        </p:nvSpPr>
        <p:spPr/>
        <p:txBody>
          <a:bodyPr lIns="0" tIns="0" rIns="0" bIns="0"/>
          <a:lstStyle>
            <a:lvl1pPr>
              <a:defRPr sz="1112" b="0" i="0">
                <a:solidFill>
                  <a:schemeClr val="tx1"/>
                </a:solidFill>
                <a:latin typeface="Arial"/>
                <a:cs typeface="Arial"/>
              </a:defRPr>
            </a:lvl1pPr>
          </a:lstStyle>
          <a:p>
            <a:pPr marL="10860"/>
            <a:r>
              <a:rPr lang="ru-RU" sz="1667" spc="-13" baseline="4273" smtClean="0">
                <a:solidFill>
                  <a:prstClr val="black"/>
                </a:solidFill>
              </a:rPr>
              <a:t>© </a:t>
            </a:r>
            <a:r>
              <a:rPr lang="ru-RU" spc="-26" smtClean="0">
                <a:solidFill>
                  <a:prstClr val="black"/>
                </a:solidFill>
              </a:rPr>
              <a:t>И</a:t>
            </a:r>
            <a:r>
              <a:rPr lang="ru-RU" spc="-30" smtClean="0">
                <a:solidFill>
                  <a:prstClr val="black"/>
                </a:solidFill>
              </a:rPr>
              <a:t>Н</a:t>
            </a:r>
            <a:r>
              <a:rPr lang="ru-RU" spc="-73" smtClean="0">
                <a:solidFill>
                  <a:prstClr val="black"/>
                </a:solidFill>
              </a:rPr>
              <a:t>С</a:t>
            </a:r>
            <a:r>
              <a:rPr lang="ru-RU" spc="-21" smtClean="0">
                <a:solidFill>
                  <a:prstClr val="black"/>
                </a:solidFill>
              </a:rPr>
              <a:t>Т</a:t>
            </a:r>
            <a:r>
              <a:rPr lang="ru-RU" spc="-26" smtClean="0">
                <a:solidFill>
                  <a:prstClr val="black"/>
                </a:solidFill>
              </a:rPr>
              <a:t>И</a:t>
            </a:r>
            <a:r>
              <a:rPr lang="ru-RU" spc="-21" smtClean="0">
                <a:solidFill>
                  <a:prstClr val="black"/>
                </a:solidFill>
              </a:rPr>
              <a:t>Т</a:t>
            </a:r>
            <a:r>
              <a:rPr lang="ru-RU" spc="-26" smtClean="0">
                <a:solidFill>
                  <a:prstClr val="black"/>
                </a:solidFill>
              </a:rPr>
              <a:t>У</a:t>
            </a:r>
            <a:r>
              <a:rPr lang="ru-RU" spc="-9" smtClean="0">
                <a:solidFill>
                  <a:prstClr val="black"/>
                </a:solidFill>
              </a:rPr>
              <a:t>Т</a:t>
            </a:r>
            <a:r>
              <a:rPr lang="ru-RU" spc="-77" smtClean="0">
                <a:solidFill>
                  <a:prstClr val="black"/>
                </a:solidFill>
              </a:rPr>
              <a:t> </a:t>
            </a:r>
            <a:r>
              <a:rPr lang="ru-RU" spc="-90" smtClean="0">
                <a:solidFill>
                  <a:prstClr val="black"/>
                </a:solidFill>
              </a:rPr>
              <a:t>Г</a:t>
            </a:r>
            <a:r>
              <a:rPr lang="ru-RU" spc="-26" smtClean="0">
                <a:solidFill>
                  <a:prstClr val="black"/>
                </a:solidFill>
              </a:rPr>
              <a:t>О</a:t>
            </a:r>
            <a:r>
              <a:rPr lang="ru-RU" spc="-30" smtClean="0">
                <a:solidFill>
                  <a:prstClr val="black"/>
                </a:solidFill>
              </a:rPr>
              <a:t>С</a:t>
            </a:r>
            <a:r>
              <a:rPr lang="ru-RU" spc="-21" smtClean="0">
                <a:solidFill>
                  <a:prstClr val="black"/>
                </a:solidFill>
              </a:rPr>
              <a:t>ЗА</a:t>
            </a:r>
            <a:r>
              <a:rPr lang="ru-RU" spc="-9" smtClean="0">
                <a:solidFill>
                  <a:prstClr val="black"/>
                </a:solidFill>
              </a:rPr>
              <a:t>К</a:t>
            </a:r>
            <a:r>
              <a:rPr lang="ru-RU" spc="-17" smtClean="0">
                <a:solidFill>
                  <a:prstClr val="black"/>
                </a:solidFill>
              </a:rPr>
              <a:t>УП</a:t>
            </a:r>
            <a:r>
              <a:rPr lang="ru-RU" spc="-21" smtClean="0">
                <a:solidFill>
                  <a:prstClr val="black"/>
                </a:solidFill>
              </a:rPr>
              <a:t>ОК</a:t>
            </a:r>
            <a:r>
              <a:rPr lang="ru-RU" spc="-4" smtClean="0">
                <a:solidFill>
                  <a:prstClr val="black"/>
                </a:solidFill>
              </a:rPr>
              <a:t>,</a:t>
            </a:r>
            <a:r>
              <a:rPr lang="ru-RU" spc="-13" smtClean="0">
                <a:solidFill>
                  <a:prstClr val="black"/>
                </a:solidFill>
              </a:rPr>
              <a:t> </a:t>
            </a:r>
            <a:r>
              <a:rPr lang="ru-RU" spc="-9" smtClean="0">
                <a:solidFill>
                  <a:prstClr val="black"/>
                </a:solidFill>
              </a:rPr>
              <a:t>Е</a:t>
            </a:r>
            <a:r>
              <a:rPr lang="ru-RU" spc="-51" smtClean="0">
                <a:solidFill>
                  <a:prstClr val="black"/>
                </a:solidFill>
              </a:rPr>
              <a:t>ВС</a:t>
            </a:r>
            <a:r>
              <a:rPr lang="ru-RU" spc="-43" smtClean="0">
                <a:solidFill>
                  <a:prstClr val="black"/>
                </a:solidFill>
              </a:rPr>
              <a:t>Т</a:t>
            </a:r>
            <a:r>
              <a:rPr lang="ru-RU" spc="-9" smtClean="0">
                <a:solidFill>
                  <a:prstClr val="black"/>
                </a:solidFill>
              </a:rPr>
              <a:t>АШЕН</a:t>
            </a:r>
            <a:r>
              <a:rPr lang="ru-RU" spc="-21" smtClean="0">
                <a:solidFill>
                  <a:prstClr val="black"/>
                </a:solidFill>
              </a:rPr>
              <a:t>К</a:t>
            </a:r>
            <a:r>
              <a:rPr lang="ru-RU" spc="-9" smtClean="0">
                <a:solidFill>
                  <a:prstClr val="black"/>
                </a:solidFill>
              </a:rPr>
              <a:t>ОВ</a:t>
            </a:r>
            <a:r>
              <a:rPr lang="ru-RU" spc="-47" smtClean="0">
                <a:solidFill>
                  <a:prstClr val="black"/>
                </a:solidFill>
              </a:rPr>
              <a:t> </a:t>
            </a:r>
            <a:r>
              <a:rPr lang="ru-RU" spc="4" smtClean="0">
                <a:solidFill>
                  <a:prstClr val="black"/>
                </a:solidFill>
              </a:rPr>
              <a:t>А</a:t>
            </a:r>
            <a:r>
              <a:rPr lang="ru-RU" spc="-9" smtClean="0">
                <a:solidFill>
                  <a:prstClr val="black"/>
                </a:solidFill>
              </a:rPr>
              <a:t>ЛЕ</a:t>
            </a:r>
            <a:r>
              <a:rPr lang="ru-RU" spc="-21" smtClean="0">
                <a:solidFill>
                  <a:prstClr val="black"/>
                </a:solidFill>
              </a:rPr>
              <a:t>К</a:t>
            </a:r>
            <a:r>
              <a:rPr lang="ru-RU" spc="-30" smtClean="0">
                <a:solidFill>
                  <a:prstClr val="black"/>
                </a:solidFill>
              </a:rPr>
              <a:t>С</a:t>
            </a:r>
            <a:r>
              <a:rPr lang="ru-RU" spc="-9" smtClean="0">
                <a:solidFill>
                  <a:prstClr val="black"/>
                </a:solidFill>
              </a:rPr>
              <a:t>АНДР</a:t>
            </a:r>
            <a:r>
              <a:rPr lang="ru-RU" spc="-47" smtClean="0">
                <a:solidFill>
                  <a:prstClr val="black"/>
                </a:solidFill>
              </a:rPr>
              <a:t> </a:t>
            </a:r>
            <a:r>
              <a:rPr lang="ru-RU" spc="-9" smtClean="0">
                <a:solidFill>
                  <a:prstClr val="black"/>
                </a:solidFill>
              </a:rPr>
              <a:t>НИ</a:t>
            </a:r>
            <a:r>
              <a:rPr lang="ru-RU" spc="-21" smtClean="0">
                <a:solidFill>
                  <a:prstClr val="black"/>
                </a:solidFill>
              </a:rPr>
              <a:t>КО</a:t>
            </a:r>
            <a:r>
              <a:rPr lang="ru-RU" spc="-9" smtClean="0">
                <a:solidFill>
                  <a:prstClr val="black"/>
                </a:solidFill>
              </a:rPr>
              <a:t>ЛАЕВИ</a:t>
            </a:r>
            <a:r>
              <a:rPr lang="ru-RU" spc="-21" smtClean="0">
                <a:solidFill>
                  <a:prstClr val="black"/>
                </a:solidFill>
              </a:rPr>
              <a:t>Ч</a:t>
            </a:r>
            <a:r>
              <a:rPr lang="ru-RU" spc="-4" smtClean="0">
                <a:solidFill>
                  <a:prstClr val="black"/>
                </a:solidFill>
              </a:rPr>
              <a:t>,</a:t>
            </a:r>
            <a:r>
              <a:rPr lang="ru-RU" spc="-77" smtClean="0">
                <a:solidFill>
                  <a:prstClr val="black"/>
                </a:solidFill>
              </a:rPr>
              <a:t> </a:t>
            </a:r>
            <a:r>
              <a:rPr lang="ru-RU" spc="-13" smtClean="0">
                <a:solidFill>
                  <a:prstClr val="black"/>
                </a:solidFill>
              </a:rPr>
              <a:t>2016</a:t>
            </a:r>
            <a:endParaRPr lang="ru-RU">
              <a:solidFill>
                <a:prstClr val="black"/>
              </a:solidFill>
            </a:endParaRPr>
          </a:p>
        </p:txBody>
      </p:sp>
      <p:sp>
        <p:nvSpPr>
          <p:cNvPr id="6" name="Holder 6"/>
          <p:cNvSpPr>
            <a:spLocks noGrp="1"/>
          </p:cNvSpPr>
          <p:nvPr>
            <p:ph type="sldNum" sz="quarter" idx="7"/>
          </p:nvPr>
        </p:nvSpPr>
        <p:spPr/>
        <p:txBody>
          <a:bodyPr lIns="0" tIns="0" rIns="0" bIns="0"/>
          <a:lstStyle>
            <a:lvl1pPr>
              <a:defRPr sz="1197" b="1" i="0">
                <a:solidFill>
                  <a:schemeClr val="bg1"/>
                </a:solidFill>
                <a:latin typeface="Arial"/>
                <a:cs typeface="Arial"/>
              </a:defRPr>
            </a:lvl1pPr>
          </a:lstStyle>
          <a:p>
            <a:pPr marL="61901"/>
            <a:fld id="{81D60167-4931-47E6-BA6A-407CBD079E47}" type="slidenum">
              <a:rPr lang="ru-RU" smtClean="0">
                <a:solidFill>
                  <a:prstClr val="white"/>
                </a:solidFill>
              </a:rPr>
              <a:pPr marL="61901"/>
              <a:t>‹#›</a:t>
            </a:fld>
            <a:endParaRPr lang="ru-RU" dirty="0">
              <a:solidFill>
                <a:prstClr val="white"/>
              </a:solidFill>
            </a:endParaRPr>
          </a:p>
        </p:txBody>
      </p:sp>
    </p:spTree>
    <p:extLst>
      <p:ext uri="{BB962C8B-B14F-4D97-AF65-F5344CB8AC3E}">
        <p14:creationId xmlns:p14="http://schemas.microsoft.com/office/powerpoint/2010/main" val="67966527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6418393" y="6459891"/>
            <a:ext cx="1770157" cy="228408"/>
          </a:xfrm>
          <a:custGeom>
            <a:avLst/>
            <a:gdLst/>
            <a:ahLst/>
            <a:cxnLst/>
            <a:rect l="l" t="t" r="r" b="b"/>
            <a:pathLst>
              <a:path w="2070100" h="252095">
                <a:moveTo>
                  <a:pt x="0" y="252006"/>
                </a:moveTo>
                <a:lnTo>
                  <a:pt x="2069973" y="252006"/>
                </a:lnTo>
                <a:lnTo>
                  <a:pt x="2069973" y="0"/>
                </a:lnTo>
                <a:lnTo>
                  <a:pt x="0" y="0"/>
                </a:lnTo>
                <a:lnTo>
                  <a:pt x="0" y="252006"/>
                </a:lnTo>
                <a:close/>
              </a:path>
            </a:pathLst>
          </a:custGeom>
          <a:solidFill>
            <a:srgbClr val="E6E7E8"/>
          </a:solidFill>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17" name="bk object 17"/>
          <p:cNvSpPr/>
          <p:nvPr/>
        </p:nvSpPr>
        <p:spPr>
          <a:xfrm>
            <a:off x="8404009" y="6459891"/>
            <a:ext cx="361632" cy="228408"/>
          </a:xfrm>
          <a:custGeom>
            <a:avLst/>
            <a:gdLst/>
            <a:ahLst/>
            <a:cxnLst/>
            <a:rect l="l" t="t" r="r" b="b"/>
            <a:pathLst>
              <a:path w="422909" h="252095">
                <a:moveTo>
                  <a:pt x="0" y="252006"/>
                </a:moveTo>
                <a:lnTo>
                  <a:pt x="422465" y="252006"/>
                </a:lnTo>
                <a:lnTo>
                  <a:pt x="422465" y="0"/>
                </a:lnTo>
                <a:lnTo>
                  <a:pt x="0" y="0"/>
                </a:lnTo>
                <a:lnTo>
                  <a:pt x="0" y="252006"/>
                </a:lnTo>
                <a:close/>
              </a:path>
            </a:pathLst>
          </a:custGeom>
          <a:solidFill>
            <a:srgbClr val="7B9CB4"/>
          </a:solidFill>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2" name="Holder 2"/>
          <p:cNvSpPr>
            <a:spLocks noGrp="1"/>
          </p:cNvSpPr>
          <p:nvPr>
            <p:ph type="title"/>
          </p:nvPr>
        </p:nvSpPr>
        <p:spPr>
          <a:xfrm>
            <a:off x="313199" y="367066"/>
            <a:ext cx="8523032" cy="434286"/>
          </a:xfrm>
        </p:spPr>
        <p:txBody>
          <a:bodyPr lIns="0" tIns="0" rIns="0" bIns="0"/>
          <a:lstStyle>
            <a:lvl1pPr>
              <a:defRPr sz="2822" b="1" i="0">
                <a:solidFill>
                  <a:srgbClr val="006284"/>
                </a:solidFill>
                <a:latin typeface="Arial"/>
                <a:cs typeface="Arial"/>
              </a:defRPr>
            </a:lvl1pPr>
          </a:lstStyle>
          <a:p>
            <a:endParaRPr/>
          </a:p>
        </p:txBody>
      </p:sp>
      <p:sp>
        <p:nvSpPr>
          <p:cNvPr id="3" name="Holder 3"/>
          <p:cNvSpPr>
            <a:spLocks noGrp="1"/>
          </p:cNvSpPr>
          <p:nvPr>
            <p:ph type="body" idx="1"/>
          </p:nvPr>
        </p:nvSpPr>
        <p:spPr>
          <a:xfrm>
            <a:off x="469232" y="1499589"/>
            <a:ext cx="8210964" cy="315792"/>
          </a:xfrm>
        </p:spPr>
        <p:txBody>
          <a:bodyPr lIns="0" tIns="0" rIns="0" bIns="0"/>
          <a:lstStyle>
            <a:lvl1pPr>
              <a:defRPr sz="2052"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112" b="1" i="0">
                <a:solidFill>
                  <a:schemeClr val="tx1"/>
                </a:solidFill>
                <a:latin typeface="Arial"/>
                <a:cs typeface="Arial"/>
              </a:defRPr>
            </a:lvl1pPr>
          </a:lstStyle>
          <a:p>
            <a:pPr marL="10860"/>
            <a:r>
              <a:rPr lang="en-US" spc="-34" smtClean="0">
                <a:solidFill>
                  <a:prstClr val="black"/>
                </a:solidFill>
              </a:rPr>
              <a:t>WW</a:t>
            </a:r>
            <a:r>
              <a:rPr lang="en-US" spc="-97" smtClean="0">
                <a:solidFill>
                  <a:prstClr val="black"/>
                </a:solidFill>
              </a:rPr>
              <a:t>W</a:t>
            </a:r>
            <a:r>
              <a:rPr lang="en-US" spc="-30" smtClean="0">
                <a:solidFill>
                  <a:prstClr val="black"/>
                </a:solidFill>
              </a:rPr>
              <a:t>.ROS</a:t>
            </a:r>
            <a:r>
              <a:rPr lang="en-US" spc="-21" smtClean="0">
                <a:solidFill>
                  <a:prstClr val="black"/>
                </a:solidFill>
              </a:rPr>
              <a:t>Z</a:t>
            </a:r>
            <a:r>
              <a:rPr lang="en-US" spc="-43" smtClean="0">
                <a:solidFill>
                  <a:prstClr val="black"/>
                </a:solidFill>
              </a:rPr>
              <a:t>A</a:t>
            </a:r>
            <a:r>
              <a:rPr lang="en-US" spc="-21" smtClean="0">
                <a:solidFill>
                  <a:prstClr val="black"/>
                </a:solidFill>
              </a:rPr>
              <a:t>K</a:t>
            </a:r>
            <a:r>
              <a:rPr lang="en-US" spc="-30" smtClean="0">
                <a:solidFill>
                  <a:prstClr val="black"/>
                </a:solidFill>
              </a:rPr>
              <a:t>UP</a:t>
            </a:r>
            <a:r>
              <a:rPr lang="en-US" spc="-21" smtClean="0">
                <a:solidFill>
                  <a:prstClr val="black"/>
                </a:solidFill>
              </a:rPr>
              <a:t>K</a:t>
            </a:r>
            <a:r>
              <a:rPr lang="en-US" spc="-26" smtClean="0">
                <a:solidFill>
                  <a:prstClr val="black"/>
                </a:solidFill>
              </a:rPr>
              <a:t>I</a:t>
            </a:r>
            <a:r>
              <a:rPr lang="en-US" spc="-17" smtClean="0">
                <a:solidFill>
                  <a:prstClr val="black"/>
                </a:solidFill>
              </a:rPr>
              <a:t>.</a:t>
            </a:r>
            <a:r>
              <a:rPr lang="en-US" spc="-30" smtClean="0">
                <a:solidFill>
                  <a:prstClr val="black"/>
                </a:solidFill>
              </a:rPr>
              <a:t>R</a:t>
            </a:r>
            <a:r>
              <a:rPr lang="en-US" spc="-9" smtClean="0">
                <a:solidFill>
                  <a:prstClr val="black"/>
                </a:solidFill>
              </a:rPr>
              <a:t>U</a:t>
            </a:r>
            <a:endParaRPr lang="en-US" spc="-9" dirty="0">
              <a:solidFill>
                <a:prstClr val="black"/>
              </a:solidFill>
            </a:endParaRPr>
          </a:p>
        </p:txBody>
      </p:sp>
      <p:sp>
        <p:nvSpPr>
          <p:cNvPr id="5" name="Holder 5"/>
          <p:cNvSpPr>
            <a:spLocks noGrp="1"/>
          </p:cNvSpPr>
          <p:nvPr>
            <p:ph type="dt" sz="half" idx="6"/>
          </p:nvPr>
        </p:nvSpPr>
        <p:spPr/>
        <p:txBody>
          <a:bodyPr lIns="0" tIns="0" rIns="0" bIns="0"/>
          <a:lstStyle>
            <a:lvl1pPr>
              <a:defRPr sz="1112" b="0" i="0">
                <a:solidFill>
                  <a:schemeClr val="tx1"/>
                </a:solidFill>
                <a:latin typeface="Arial"/>
                <a:cs typeface="Arial"/>
              </a:defRPr>
            </a:lvl1pPr>
          </a:lstStyle>
          <a:p>
            <a:pPr marL="10860"/>
            <a:r>
              <a:rPr lang="ru-RU" sz="1667" spc="-13" baseline="4273" smtClean="0">
                <a:solidFill>
                  <a:prstClr val="black"/>
                </a:solidFill>
              </a:rPr>
              <a:t>© </a:t>
            </a:r>
            <a:r>
              <a:rPr lang="ru-RU" spc="-26" smtClean="0">
                <a:solidFill>
                  <a:prstClr val="black"/>
                </a:solidFill>
              </a:rPr>
              <a:t>И</a:t>
            </a:r>
            <a:r>
              <a:rPr lang="ru-RU" spc="-30" smtClean="0">
                <a:solidFill>
                  <a:prstClr val="black"/>
                </a:solidFill>
              </a:rPr>
              <a:t>Н</a:t>
            </a:r>
            <a:r>
              <a:rPr lang="ru-RU" spc="-73" smtClean="0">
                <a:solidFill>
                  <a:prstClr val="black"/>
                </a:solidFill>
              </a:rPr>
              <a:t>С</a:t>
            </a:r>
            <a:r>
              <a:rPr lang="ru-RU" spc="-21" smtClean="0">
                <a:solidFill>
                  <a:prstClr val="black"/>
                </a:solidFill>
              </a:rPr>
              <a:t>Т</a:t>
            </a:r>
            <a:r>
              <a:rPr lang="ru-RU" spc="-26" smtClean="0">
                <a:solidFill>
                  <a:prstClr val="black"/>
                </a:solidFill>
              </a:rPr>
              <a:t>И</a:t>
            </a:r>
            <a:r>
              <a:rPr lang="ru-RU" spc="-21" smtClean="0">
                <a:solidFill>
                  <a:prstClr val="black"/>
                </a:solidFill>
              </a:rPr>
              <a:t>Т</a:t>
            </a:r>
            <a:r>
              <a:rPr lang="ru-RU" spc="-26" smtClean="0">
                <a:solidFill>
                  <a:prstClr val="black"/>
                </a:solidFill>
              </a:rPr>
              <a:t>У</a:t>
            </a:r>
            <a:r>
              <a:rPr lang="ru-RU" spc="-9" smtClean="0">
                <a:solidFill>
                  <a:prstClr val="black"/>
                </a:solidFill>
              </a:rPr>
              <a:t>Т</a:t>
            </a:r>
            <a:r>
              <a:rPr lang="ru-RU" spc="-77" smtClean="0">
                <a:solidFill>
                  <a:prstClr val="black"/>
                </a:solidFill>
              </a:rPr>
              <a:t> </a:t>
            </a:r>
            <a:r>
              <a:rPr lang="ru-RU" spc="-90" smtClean="0">
                <a:solidFill>
                  <a:prstClr val="black"/>
                </a:solidFill>
              </a:rPr>
              <a:t>Г</a:t>
            </a:r>
            <a:r>
              <a:rPr lang="ru-RU" spc="-26" smtClean="0">
                <a:solidFill>
                  <a:prstClr val="black"/>
                </a:solidFill>
              </a:rPr>
              <a:t>О</a:t>
            </a:r>
            <a:r>
              <a:rPr lang="ru-RU" spc="-30" smtClean="0">
                <a:solidFill>
                  <a:prstClr val="black"/>
                </a:solidFill>
              </a:rPr>
              <a:t>С</a:t>
            </a:r>
            <a:r>
              <a:rPr lang="ru-RU" spc="-21" smtClean="0">
                <a:solidFill>
                  <a:prstClr val="black"/>
                </a:solidFill>
              </a:rPr>
              <a:t>ЗА</a:t>
            </a:r>
            <a:r>
              <a:rPr lang="ru-RU" spc="-9" smtClean="0">
                <a:solidFill>
                  <a:prstClr val="black"/>
                </a:solidFill>
              </a:rPr>
              <a:t>К</a:t>
            </a:r>
            <a:r>
              <a:rPr lang="ru-RU" spc="-17" smtClean="0">
                <a:solidFill>
                  <a:prstClr val="black"/>
                </a:solidFill>
              </a:rPr>
              <a:t>УП</a:t>
            </a:r>
            <a:r>
              <a:rPr lang="ru-RU" spc="-21" smtClean="0">
                <a:solidFill>
                  <a:prstClr val="black"/>
                </a:solidFill>
              </a:rPr>
              <a:t>ОК</a:t>
            </a:r>
            <a:r>
              <a:rPr lang="ru-RU" spc="-4" smtClean="0">
                <a:solidFill>
                  <a:prstClr val="black"/>
                </a:solidFill>
              </a:rPr>
              <a:t>,</a:t>
            </a:r>
            <a:r>
              <a:rPr lang="ru-RU" spc="-13" smtClean="0">
                <a:solidFill>
                  <a:prstClr val="black"/>
                </a:solidFill>
              </a:rPr>
              <a:t> </a:t>
            </a:r>
            <a:r>
              <a:rPr lang="ru-RU" spc="-9" smtClean="0">
                <a:solidFill>
                  <a:prstClr val="black"/>
                </a:solidFill>
              </a:rPr>
              <a:t>Е</a:t>
            </a:r>
            <a:r>
              <a:rPr lang="ru-RU" spc="-51" smtClean="0">
                <a:solidFill>
                  <a:prstClr val="black"/>
                </a:solidFill>
              </a:rPr>
              <a:t>ВС</a:t>
            </a:r>
            <a:r>
              <a:rPr lang="ru-RU" spc="-43" smtClean="0">
                <a:solidFill>
                  <a:prstClr val="black"/>
                </a:solidFill>
              </a:rPr>
              <a:t>Т</a:t>
            </a:r>
            <a:r>
              <a:rPr lang="ru-RU" spc="-9" smtClean="0">
                <a:solidFill>
                  <a:prstClr val="black"/>
                </a:solidFill>
              </a:rPr>
              <a:t>АШЕН</a:t>
            </a:r>
            <a:r>
              <a:rPr lang="ru-RU" spc="-21" smtClean="0">
                <a:solidFill>
                  <a:prstClr val="black"/>
                </a:solidFill>
              </a:rPr>
              <a:t>К</a:t>
            </a:r>
            <a:r>
              <a:rPr lang="ru-RU" spc="-9" smtClean="0">
                <a:solidFill>
                  <a:prstClr val="black"/>
                </a:solidFill>
              </a:rPr>
              <a:t>ОВ</a:t>
            </a:r>
            <a:r>
              <a:rPr lang="ru-RU" spc="-47" smtClean="0">
                <a:solidFill>
                  <a:prstClr val="black"/>
                </a:solidFill>
              </a:rPr>
              <a:t> </a:t>
            </a:r>
            <a:r>
              <a:rPr lang="ru-RU" spc="4" smtClean="0">
                <a:solidFill>
                  <a:prstClr val="black"/>
                </a:solidFill>
              </a:rPr>
              <a:t>А</a:t>
            </a:r>
            <a:r>
              <a:rPr lang="ru-RU" spc="-9" smtClean="0">
                <a:solidFill>
                  <a:prstClr val="black"/>
                </a:solidFill>
              </a:rPr>
              <a:t>ЛЕ</a:t>
            </a:r>
            <a:r>
              <a:rPr lang="ru-RU" spc="-21" smtClean="0">
                <a:solidFill>
                  <a:prstClr val="black"/>
                </a:solidFill>
              </a:rPr>
              <a:t>К</a:t>
            </a:r>
            <a:r>
              <a:rPr lang="ru-RU" spc="-30" smtClean="0">
                <a:solidFill>
                  <a:prstClr val="black"/>
                </a:solidFill>
              </a:rPr>
              <a:t>С</a:t>
            </a:r>
            <a:r>
              <a:rPr lang="ru-RU" spc="-9" smtClean="0">
                <a:solidFill>
                  <a:prstClr val="black"/>
                </a:solidFill>
              </a:rPr>
              <a:t>АНДР</a:t>
            </a:r>
            <a:r>
              <a:rPr lang="ru-RU" spc="-47" smtClean="0">
                <a:solidFill>
                  <a:prstClr val="black"/>
                </a:solidFill>
              </a:rPr>
              <a:t> </a:t>
            </a:r>
            <a:r>
              <a:rPr lang="ru-RU" spc="-9" smtClean="0">
                <a:solidFill>
                  <a:prstClr val="black"/>
                </a:solidFill>
              </a:rPr>
              <a:t>НИ</a:t>
            </a:r>
            <a:r>
              <a:rPr lang="ru-RU" spc="-21" smtClean="0">
                <a:solidFill>
                  <a:prstClr val="black"/>
                </a:solidFill>
              </a:rPr>
              <a:t>КО</a:t>
            </a:r>
            <a:r>
              <a:rPr lang="ru-RU" spc="-9" smtClean="0">
                <a:solidFill>
                  <a:prstClr val="black"/>
                </a:solidFill>
              </a:rPr>
              <a:t>ЛАЕВИ</a:t>
            </a:r>
            <a:r>
              <a:rPr lang="ru-RU" spc="-21" smtClean="0">
                <a:solidFill>
                  <a:prstClr val="black"/>
                </a:solidFill>
              </a:rPr>
              <a:t>Ч</a:t>
            </a:r>
            <a:r>
              <a:rPr lang="ru-RU" spc="-4" smtClean="0">
                <a:solidFill>
                  <a:prstClr val="black"/>
                </a:solidFill>
              </a:rPr>
              <a:t>,</a:t>
            </a:r>
            <a:r>
              <a:rPr lang="ru-RU" spc="-77" smtClean="0">
                <a:solidFill>
                  <a:prstClr val="black"/>
                </a:solidFill>
              </a:rPr>
              <a:t> </a:t>
            </a:r>
            <a:r>
              <a:rPr lang="ru-RU" spc="-13" smtClean="0">
                <a:solidFill>
                  <a:prstClr val="black"/>
                </a:solidFill>
              </a:rPr>
              <a:t>2016</a:t>
            </a:r>
            <a:endParaRPr lang="ru-RU">
              <a:solidFill>
                <a:prstClr val="black"/>
              </a:solidFill>
            </a:endParaRPr>
          </a:p>
        </p:txBody>
      </p:sp>
      <p:sp>
        <p:nvSpPr>
          <p:cNvPr id="6" name="Holder 6"/>
          <p:cNvSpPr>
            <a:spLocks noGrp="1"/>
          </p:cNvSpPr>
          <p:nvPr>
            <p:ph type="sldNum" sz="quarter" idx="7"/>
          </p:nvPr>
        </p:nvSpPr>
        <p:spPr/>
        <p:txBody>
          <a:bodyPr lIns="0" tIns="0" rIns="0" bIns="0"/>
          <a:lstStyle>
            <a:lvl1pPr>
              <a:defRPr sz="1197" b="1" i="0">
                <a:solidFill>
                  <a:schemeClr val="bg1"/>
                </a:solidFill>
                <a:latin typeface="Arial"/>
                <a:cs typeface="Arial"/>
              </a:defRPr>
            </a:lvl1pPr>
          </a:lstStyle>
          <a:p>
            <a:pPr marL="61901"/>
            <a:fld id="{81D60167-4931-47E6-BA6A-407CBD079E47}" type="slidenum">
              <a:rPr lang="ru-RU" smtClean="0">
                <a:solidFill>
                  <a:prstClr val="white"/>
                </a:solidFill>
              </a:rPr>
              <a:pPr marL="61901"/>
              <a:t>‹#›</a:t>
            </a:fld>
            <a:endParaRPr lang="ru-RU" dirty="0">
              <a:solidFill>
                <a:prstClr val="white"/>
              </a:solidFill>
            </a:endParaRPr>
          </a:p>
        </p:txBody>
      </p:sp>
    </p:spTree>
    <p:extLst>
      <p:ext uri="{BB962C8B-B14F-4D97-AF65-F5344CB8AC3E}">
        <p14:creationId xmlns:p14="http://schemas.microsoft.com/office/powerpoint/2010/main" val="278445613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6418393" y="6459891"/>
            <a:ext cx="1770157" cy="228408"/>
          </a:xfrm>
          <a:custGeom>
            <a:avLst/>
            <a:gdLst/>
            <a:ahLst/>
            <a:cxnLst/>
            <a:rect l="l" t="t" r="r" b="b"/>
            <a:pathLst>
              <a:path w="2070100" h="252095">
                <a:moveTo>
                  <a:pt x="0" y="252006"/>
                </a:moveTo>
                <a:lnTo>
                  <a:pt x="2069973" y="252006"/>
                </a:lnTo>
                <a:lnTo>
                  <a:pt x="2069973" y="0"/>
                </a:lnTo>
                <a:lnTo>
                  <a:pt x="0" y="0"/>
                </a:lnTo>
                <a:lnTo>
                  <a:pt x="0" y="252006"/>
                </a:lnTo>
                <a:close/>
              </a:path>
            </a:pathLst>
          </a:custGeom>
          <a:solidFill>
            <a:srgbClr val="E6E7E8"/>
          </a:solidFill>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17" name="bk object 17"/>
          <p:cNvSpPr/>
          <p:nvPr/>
        </p:nvSpPr>
        <p:spPr>
          <a:xfrm>
            <a:off x="8404009" y="6459891"/>
            <a:ext cx="361632" cy="228408"/>
          </a:xfrm>
          <a:custGeom>
            <a:avLst/>
            <a:gdLst/>
            <a:ahLst/>
            <a:cxnLst/>
            <a:rect l="l" t="t" r="r" b="b"/>
            <a:pathLst>
              <a:path w="422909" h="252095">
                <a:moveTo>
                  <a:pt x="0" y="252006"/>
                </a:moveTo>
                <a:lnTo>
                  <a:pt x="422465" y="252006"/>
                </a:lnTo>
                <a:lnTo>
                  <a:pt x="422465" y="0"/>
                </a:lnTo>
                <a:lnTo>
                  <a:pt x="0" y="0"/>
                </a:lnTo>
                <a:lnTo>
                  <a:pt x="0" y="252006"/>
                </a:lnTo>
                <a:close/>
              </a:path>
            </a:pathLst>
          </a:custGeom>
          <a:solidFill>
            <a:srgbClr val="7B9CB4"/>
          </a:solidFill>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18" name="bk object 18"/>
          <p:cNvSpPr/>
          <p:nvPr/>
        </p:nvSpPr>
        <p:spPr>
          <a:xfrm>
            <a:off x="409427" y="6335951"/>
            <a:ext cx="8342543" cy="0"/>
          </a:xfrm>
          <a:custGeom>
            <a:avLst/>
            <a:gdLst/>
            <a:ahLst/>
            <a:cxnLst/>
            <a:rect l="l" t="t" r="r" b="b"/>
            <a:pathLst>
              <a:path w="9756140">
                <a:moveTo>
                  <a:pt x="0" y="0"/>
                </a:moveTo>
                <a:lnTo>
                  <a:pt x="9756000" y="0"/>
                </a:lnTo>
              </a:path>
            </a:pathLst>
          </a:custGeom>
          <a:ln w="10795">
            <a:solidFill>
              <a:srgbClr val="E6E7E8"/>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19" name="bk object 19"/>
          <p:cNvSpPr/>
          <p:nvPr/>
        </p:nvSpPr>
        <p:spPr>
          <a:xfrm>
            <a:off x="361905" y="268681"/>
            <a:ext cx="963812" cy="1021221"/>
          </a:xfrm>
          <a:prstGeom prst="rect">
            <a:avLst/>
          </a:prstGeom>
          <a:blipFill>
            <a:blip r:embed="rId2" cstate="print"/>
            <a:stretch>
              <a:fillRect/>
            </a:stretch>
          </a:blipFill>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20" name="bk object 20"/>
          <p:cNvSpPr/>
          <p:nvPr/>
        </p:nvSpPr>
        <p:spPr>
          <a:xfrm>
            <a:off x="409427" y="1354915"/>
            <a:ext cx="8342543" cy="0"/>
          </a:xfrm>
          <a:custGeom>
            <a:avLst/>
            <a:gdLst/>
            <a:ahLst/>
            <a:cxnLst/>
            <a:rect l="l" t="t" r="r" b="b"/>
            <a:pathLst>
              <a:path w="9756140">
                <a:moveTo>
                  <a:pt x="0" y="0"/>
                </a:moveTo>
                <a:lnTo>
                  <a:pt x="9756000" y="0"/>
                </a:lnTo>
              </a:path>
            </a:pathLst>
          </a:custGeom>
          <a:ln w="17994">
            <a:solidFill>
              <a:srgbClr val="006284"/>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2" name="Holder 2"/>
          <p:cNvSpPr>
            <a:spLocks noGrp="1"/>
          </p:cNvSpPr>
          <p:nvPr>
            <p:ph type="title"/>
          </p:nvPr>
        </p:nvSpPr>
        <p:spPr>
          <a:xfrm>
            <a:off x="313199" y="367066"/>
            <a:ext cx="8523032" cy="434286"/>
          </a:xfrm>
        </p:spPr>
        <p:txBody>
          <a:bodyPr lIns="0" tIns="0" rIns="0" bIns="0"/>
          <a:lstStyle>
            <a:lvl1pPr>
              <a:defRPr sz="2822" b="1" i="0">
                <a:solidFill>
                  <a:srgbClr val="006284"/>
                </a:solidFill>
                <a:latin typeface="Arial"/>
                <a:cs typeface="Arial"/>
              </a:defRPr>
            </a:lvl1pPr>
          </a:lstStyle>
          <a:p>
            <a:endParaRPr/>
          </a:p>
        </p:txBody>
      </p:sp>
      <p:sp>
        <p:nvSpPr>
          <p:cNvPr id="3" name="Holder 3"/>
          <p:cNvSpPr>
            <a:spLocks noGrp="1"/>
          </p:cNvSpPr>
          <p:nvPr>
            <p:ph sz="half" idx="2"/>
          </p:nvPr>
        </p:nvSpPr>
        <p:spPr>
          <a:xfrm>
            <a:off x="457471" y="1577340"/>
            <a:ext cx="3980002" cy="369332"/>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11957" y="1577340"/>
            <a:ext cx="3980002" cy="369332"/>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112" b="1" i="0">
                <a:solidFill>
                  <a:schemeClr val="tx1"/>
                </a:solidFill>
                <a:latin typeface="Arial"/>
                <a:cs typeface="Arial"/>
              </a:defRPr>
            </a:lvl1pPr>
          </a:lstStyle>
          <a:p>
            <a:pPr marL="10860"/>
            <a:r>
              <a:rPr lang="en-US" spc="-34" smtClean="0">
                <a:solidFill>
                  <a:prstClr val="black"/>
                </a:solidFill>
              </a:rPr>
              <a:t>WW</a:t>
            </a:r>
            <a:r>
              <a:rPr lang="en-US" spc="-97" smtClean="0">
                <a:solidFill>
                  <a:prstClr val="black"/>
                </a:solidFill>
              </a:rPr>
              <a:t>W</a:t>
            </a:r>
            <a:r>
              <a:rPr lang="en-US" spc="-30" smtClean="0">
                <a:solidFill>
                  <a:prstClr val="black"/>
                </a:solidFill>
              </a:rPr>
              <a:t>.ROS</a:t>
            </a:r>
            <a:r>
              <a:rPr lang="en-US" spc="-21" smtClean="0">
                <a:solidFill>
                  <a:prstClr val="black"/>
                </a:solidFill>
              </a:rPr>
              <a:t>Z</a:t>
            </a:r>
            <a:r>
              <a:rPr lang="en-US" spc="-43" smtClean="0">
                <a:solidFill>
                  <a:prstClr val="black"/>
                </a:solidFill>
              </a:rPr>
              <a:t>A</a:t>
            </a:r>
            <a:r>
              <a:rPr lang="en-US" spc="-21" smtClean="0">
                <a:solidFill>
                  <a:prstClr val="black"/>
                </a:solidFill>
              </a:rPr>
              <a:t>K</a:t>
            </a:r>
            <a:r>
              <a:rPr lang="en-US" spc="-30" smtClean="0">
                <a:solidFill>
                  <a:prstClr val="black"/>
                </a:solidFill>
              </a:rPr>
              <a:t>UP</a:t>
            </a:r>
            <a:r>
              <a:rPr lang="en-US" spc="-21" smtClean="0">
                <a:solidFill>
                  <a:prstClr val="black"/>
                </a:solidFill>
              </a:rPr>
              <a:t>K</a:t>
            </a:r>
            <a:r>
              <a:rPr lang="en-US" spc="-26" smtClean="0">
                <a:solidFill>
                  <a:prstClr val="black"/>
                </a:solidFill>
              </a:rPr>
              <a:t>I</a:t>
            </a:r>
            <a:r>
              <a:rPr lang="en-US" spc="-17" smtClean="0">
                <a:solidFill>
                  <a:prstClr val="black"/>
                </a:solidFill>
              </a:rPr>
              <a:t>.</a:t>
            </a:r>
            <a:r>
              <a:rPr lang="en-US" spc="-30" smtClean="0">
                <a:solidFill>
                  <a:prstClr val="black"/>
                </a:solidFill>
              </a:rPr>
              <a:t>R</a:t>
            </a:r>
            <a:r>
              <a:rPr lang="en-US" spc="-9" smtClean="0">
                <a:solidFill>
                  <a:prstClr val="black"/>
                </a:solidFill>
              </a:rPr>
              <a:t>U</a:t>
            </a:r>
            <a:endParaRPr lang="en-US" spc="-9" dirty="0">
              <a:solidFill>
                <a:prstClr val="black"/>
              </a:solidFill>
            </a:endParaRPr>
          </a:p>
        </p:txBody>
      </p:sp>
      <p:sp>
        <p:nvSpPr>
          <p:cNvPr id="6" name="Holder 6"/>
          <p:cNvSpPr>
            <a:spLocks noGrp="1"/>
          </p:cNvSpPr>
          <p:nvPr>
            <p:ph type="dt" sz="half" idx="6"/>
          </p:nvPr>
        </p:nvSpPr>
        <p:spPr/>
        <p:txBody>
          <a:bodyPr lIns="0" tIns="0" rIns="0" bIns="0"/>
          <a:lstStyle>
            <a:lvl1pPr>
              <a:defRPr sz="1112" b="0" i="0">
                <a:solidFill>
                  <a:schemeClr val="tx1"/>
                </a:solidFill>
                <a:latin typeface="Arial"/>
                <a:cs typeface="Arial"/>
              </a:defRPr>
            </a:lvl1pPr>
          </a:lstStyle>
          <a:p>
            <a:pPr marL="10860"/>
            <a:r>
              <a:rPr lang="ru-RU" sz="1667" spc="-13" baseline="4273" smtClean="0">
                <a:solidFill>
                  <a:prstClr val="black"/>
                </a:solidFill>
              </a:rPr>
              <a:t>© </a:t>
            </a:r>
            <a:r>
              <a:rPr lang="ru-RU" spc="-26" smtClean="0">
                <a:solidFill>
                  <a:prstClr val="black"/>
                </a:solidFill>
              </a:rPr>
              <a:t>И</a:t>
            </a:r>
            <a:r>
              <a:rPr lang="ru-RU" spc="-30" smtClean="0">
                <a:solidFill>
                  <a:prstClr val="black"/>
                </a:solidFill>
              </a:rPr>
              <a:t>Н</a:t>
            </a:r>
            <a:r>
              <a:rPr lang="ru-RU" spc="-73" smtClean="0">
                <a:solidFill>
                  <a:prstClr val="black"/>
                </a:solidFill>
              </a:rPr>
              <a:t>С</a:t>
            </a:r>
            <a:r>
              <a:rPr lang="ru-RU" spc="-21" smtClean="0">
                <a:solidFill>
                  <a:prstClr val="black"/>
                </a:solidFill>
              </a:rPr>
              <a:t>Т</a:t>
            </a:r>
            <a:r>
              <a:rPr lang="ru-RU" spc="-26" smtClean="0">
                <a:solidFill>
                  <a:prstClr val="black"/>
                </a:solidFill>
              </a:rPr>
              <a:t>И</a:t>
            </a:r>
            <a:r>
              <a:rPr lang="ru-RU" spc="-21" smtClean="0">
                <a:solidFill>
                  <a:prstClr val="black"/>
                </a:solidFill>
              </a:rPr>
              <a:t>Т</a:t>
            </a:r>
            <a:r>
              <a:rPr lang="ru-RU" spc="-26" smtClean="0">
                <a:solidFill>
                  <a:prstClr val="black"/>
                </a:solidFill>
              </a:rPr>
              <a:t>У</a:t>
            </a:r>
            <a:r>
              <a:rPr lang="ru-RU" spc="-9" smtClean="0">
                <a:solidFill>
                  <a:prstClr val="black"/>
                </a:solidFill>
              </a:rPr>
              <a:t>Т</a:t>
            </a:r>
            <a:r>
              <a:rPr lang="ru-RU" spc="-77" smtClean="0">
                <a:solidFill>
                  <a:prstClr val="black"/>
                </a:solidFill>
              </a:rPr>
              <a:t> </a:t>
            </a:r>
            <a:r>
              <a:rPr lang="ru-RU" spc="-90" smtClean="0">
                <a:solidFill>
                  <a:prstClr val="black"/>
                </a:solidFill>
              </a:rPr>
              <a:t>Г</a:t>
            </a:r>
            <a:r>
              <a:rPr lang="ru-RU" spc="-26" smtClean="0">
                <a:solidFill>
                  <a:prstClr val="black"/>
                </a:solidFill>
              </a:rPr>
              <a:t>О</a:t>
            </a:r>
            <a:r>
              <a:rPr lang="ru-RU" spc="-30" smtClean="0">
                <a:solidFill>
                  <a:prstClr val="black"/>
                </a:solidFill>
              </a:rPr>
              <a:t>С</a:t>
            </a:r>
            <a:r>
              <a:rPr lang="ru-RU" spc="-21" smtClean="0">
                <a:solidFill>
                  <a:prstClr val="black"/>
                </a:solidFill>
              </a:rPr>
              <a:t>ЗА</a:t>
            </a:r>
            <a:r>
              <a:rPr lang="ru-RU" spc="-9" smtClean="0">
                <a:solidFill>
                  <a:prstClr val="black"/>
                </a:solidFill>
              </a:rPr>
              <a:t>К</a:t>
            </a:r>
            <a:r>
              <a:rPr lang="ru-RU" spc="-17" smtClean="0">
                <a:solidFill>
                  <a:prstClr val="black"/>
                </a:solidFill>
              </a:rPr>
              <a:t>УП</a:t>
            </a:r>
            <a:r>
              <a:rPr lang="ru-RU" spc="-21" smtClean="0">
                <a:solidFill>
                  <a:prstClr val="black"/>
                </a:solidFill>
              </a:rPr>
              <a:t>ОК</a:t>
            </a:r>
            <a:r>
              <a:rPr lang="ru-RU" spc="-4" smtClean="0">
                <a:solidFill>
                  <a:prstClr val="black"/>
                </a:solidFill>
              </a:rPr>
              <a:t>,</a:t>
            </a:r>
            <a:r>
              <a:rPr lang="ru-RU" spc="-13" smtClean="0">
                <a:solidFill>
                  <a:prstClr val="black"/>
                </a:solidFill>
              </a:rPr>
              <a:t> </a:t>
            </a:r>
            <a:r>
              <a:rPr lang="ru-RU" spc="-9" smtClean="0">
                <a:solidFill>
                  <a:prstClr val="black"/>
                </a:solidFill>
              </a:rPr>
              <a:t>Е</a:t>
            </a:r>
            <a:r>
              <a:rPr lang="ru-RU" spc="-51" smtClean="0">
                <a:solidFill>
                  <a:prstClr val="black"/>
                </a:solidFill>
              </a:rPr>
              <a:t>ВС</a:t>
            </a:r>
            <a:r>
              <a:rPr lang="ru-RU" spc="-43" smtClean="0">
                <a:solidFill>
                  <a:prstClr val="black"/>
                </a:solidFill>
              </a:rPr>
              <a:t>Т</a:t>
            </a:r>
            <a:r>
              <a:rPr lang="ru-RU" spc="-9" smtClean="0">
                <a:solidFill>
                  <a:prstClr val="black"/>
                </a:solidFill>
              </a:rPr>
              <a:t>АШЕН</a:t>
            </a:r>
            <a:r>
              <a:rPr lang="ru-RU" spc="-21" smtClean="0">
                <a:solidFill>
                  <a:prstClr val="black"/>
                </a:solidFill>
              </a:rPr>
              <a:t>К</a:t>
            </a:r>
            <a:r>
              <a:rPr lang="ru-RU" spc="-9" smtClean="0">
                <a:solidFill>
                  <a:prstClr val="black"/>
                </a:solidFill>
              </a:rPr>
              <a:t>ОВ</a:t>
            </a:r>
            <a:r>
              <a:rPr lang="ru-RU" spc="-47" smtClean="0">
                <a:solidFill>
                  <a:prstClr val="black"/>
                </a:solidFill>
              </a:rPr>
              <a:t> </a:t>
            </a:r>
            <a:r>
              <a:rPr lang="ru-RU" spc="4" smtClean="0">
                <a:solidFill>
                  <a:prstClr val="black"/>
                </a:solidFill>
              </a:rPr>
              <a:t>А</a:t>
            </a:r>
            <a:r>
              <a:rPr lang="ru-RU" spc="-9" smtClean="0">
                <a:solidFill>
                  <a:prstClr val="black"/>
                </a:solidFill>
              </a:rPr>
              <a:t>ЛЕ</a:t>
            </a:r>
            <a:r>
              <a:rPr lang="ru-RU" spc="-21" smtClean="0">
                <a:solidFill>
                  <a:prstClr val="black"/>
                </a:solidFill>
              </a:rPr>
              <a:t>К</a:t>
            </a:r>
            <a:r>
              <a:rPr lang="ru-RU" spc="-30" smtClean="0">
                <a:solidFill>
                  <a:prstClr val="black"/>
                </a:solidFill>
              </a:rPr>
              <a:t>С</a:t>
            </a:r>
            <a:r>
              <a:rPr lang="ru-RU" spc="-9" smtClean="0">
                <a:solidFill>
                  <a:prstClr val="black"/>
                </a:solidFill>
              </a:rPr>
              <a:t>АНДР</a:t>
            </a:r>
            <a:r>
              <a:rPr lang="ru-RU" spc="-47" smtClean="0">
                <a:solidFill>
                  <a:prstClr val="black"/>
                </a:solidFill>
              </a:rPr>
              <a:t> </a:t>
            </a:r>
            <a:r>
              <a:rPr lang="ru-RU" spc="-9" smtClean="0">
                <a:solidFill>
                  <a:prstClr val="black"/>
                </a:solidFill>
              </a:rPr>
              <a:t>НИ</a:t>
            </a:r>
            <a:r>
              <a:rPr lang="ru-RU" spc="-21" smtClean="0">
                <a:solidFill>
                  <a:prstClr val="black"/>
                </a:solidFill>
              </a:rPr>
              <a:t>КО</a:t>
            </a:r>
            <a:r>
              <a:rPr lang="ru-RU" spc="-9" smtClean="0">
                <a:solidFill>
                  <a:prstClr val="black"/>
                </a:solidFill>
              </a:rPr>
              <a:t>ЛАЕВИ</a:t>
            </a:r>
            <a:r>
              <a:rPr lang="ru-RU" spc="-21" smtClean="0">
                <a:solidFill>
                  <a:prstClr val="black"/>
                </a:solidFill>
              </a:rPr>
              <a:t>Ч</a:t>
            </a:r>
            <a:r>
              <a:rPr lang="ru-RU" spc="-4" smtClean="0">
                <a:solidFill>
                  <a:prstClr val="black"/>
                </a:solidFill>
              </a:rPr>
              <a:t>,</a:t>
            </a:r>
            <a:r>
              <a:rPr lang="ru-RU" spc="-77" smtClean="0">
                <a:solidFill>
                  <a:prstClr val="black"/>
                </a:solidFill>
              </a:rPr>
              <a:t> </a:t>
            </a:r>
            <a:r>
              <a:rPr lang="ru-RU" spc="-13" smtClean="0">
                <a:solidFill>
                  <a:prstClr val="black"/>
                </a:solidFill>
              </a:rPr>
              <a:t>2016</a:t>
            </a:r>
            <a:endParaRPr lang="ru-RU">
              <a:solidFill>
                <a:prstClr val="black"/>
              </a:solidFill>
            </a:endParaRPr>
          </a:p>
        </p:txBody>
      </p:sp>
      <p:sp>
        <p:nvSpPr>
          <p:cNvPr id="7" name="Holder 7"/>
          <p:cNvSpPr>
            <a:spLocks noGrp="1"/>
          </p:cNvSpPr>
          <p:nvPr>
            <p:ph type="sldNum" sz="quarter" idx="7"/>
          </p:nvPr>
        </p:nvSpPr>
        <p:spPr/>
        <p:txBody>
          <a:bodyPr lIns="0" tIns="0" rIns="0" bIns="0"/>
          <a:lstStyle>
            <a:lvl1pPr>
              <a:defRPr sz="1197" b="1" i="0">
                <a:solidFill>
                  <a:schemeClr val="bg1"/>
                </a:solidFill>
                <a:latin typeface="Arial"/>
                <a:cs typeface="Arial"/>
              </a:defRPr>
            </a:lvl1pPr>
          </a:lstStyle>
          <a:p>
            <a:pPr marL="61901"/>
            <a:fld id="{81D60167-4931-47E6-BA6A-407CBD079E47}" type="slidenum">
              <a:rPr lang="ru-RU" smtClean="0">
                <a:solidFill>
                  <a:prstClr val="white"/>
                </a:solidFill>
              </a:rPr>
              <a:pPr marL="61901"/>
              <a:t>‹#›</a:t>
            </a:fld>
            <a:endParaRPr lang="ru-RU" dirty="0">
              <a:solidFill>
                <a:prstClr val="white"/>
              </a:solidFill>
            </a:endParaRPr>
          </a:p>
        </p:txBody>
      </p:sp>
    </p:spTree>
    <p:extLst>
      <p:ext uri="{BB962C8B-B14F-4D97-AF65-F5344CB8AC3E}">
        <p14:creationId xmlns:p14="http://schemas.microsoft.com/office/powerpoint/2010/main" val="338078721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6418393" y="6459891"/>
            <a:ext cx="1770157" cy="228408"/>
          </a:xfrm>
          <a:custGeom>
            <a:avLst/>
            <a:gdLst/>
            <a:ahLst/>
            <a:cxnLst/>
            <a:rect l="l" t="t" r="r" b="b"/>
            <a:pathLst>
              <a:path w="2070100" h="252095">
                <a:moveTo>
                  <a:pt x="0" y="252006"/>
                </a:moveTo>
                <a:lnTo>
                  <a:pt x="2069973" y="252006"/>
                </a:lnTo>
                <a:lnTo>
                  <a:pt x="2069973" y="0"/>
                </a:lnTo>
                <a:lnTo>
                  <a:pt x="0" y="0"/>
                </a:lnTo>
                <a:lnTo>
                  <a:pt x="0" y="252006"/>
                </a:lnTo>
                <a:close/>
              </a:path>
            </a:pathLst>
          </a:custGeom>
          <a:solidFill>
            <a:srgbClr val="E6E7E8"/>
          </a:solidFill>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17" name="bk object 17"/>
          <p:cNvSpPr/>
          <p:nvPr/>
        </p:nvSpPr>
        <p:spPr>
          <a:xfrm>
            <a:off x="8404009" y="6459891"/>
            <a:ext cx="361632" cy="228408"/>
          </a:xfrm>
          <a:custGeom>
            <a:avLst/>
            <a:gdLst/>
            <a:ahLst/>
            <a:cxnLst/>
            <a:rect l="l" t="t" r="r" b="b"/>
            <a:pathLst>
              <a:path w="422909" h="252095">
                <a:moveTo>
                  <a:pt x="0" y="252006"/>
                </a:moveTo>
                <a:lnTo>
                  <a:pt x="422465" y="252006"/>
                </a:lnTo>
                <a:lnTo>
                  <a:pt x="422465" y="0"/>
                </a:lnTo>
                <a:lnTo>
                  <a:pt x="0" y="0"/>
                </a:lnTo>
                <a:lnTo>
                  <a:pt x="0" y="252006"/>
                </a:lnTo>
                <a:close/>
              </a:path>
            </a:pathLst>
          </a:custGeom>
          <a:solidFill>
            <a:srgbClr val="7B9CB4"/>
          </a:solidFill>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18" name="bk object 18"/>
          <p:cNvSpPr/>
          <p:nvPr/>
        </p:nvSpPr>
        <p:spPr>
          <a:xfrm>
            <a:off x="409427" y="6335951"/>
            <a:ext cx="8342543" cy="0"/>
          </a:xfrm>
          <a:custGeom>
            <a:avLst/>
            <a:gdLst/>
            <a:ahLst/>
            <a:cxnLst/>
            <a:rect l="l" t="t" r="r" b="b"/>
            <a:pathLst>
              <a:path w="9756140">
                <a:moveTo>
                  <a:pt x="0" y="0"/>
                </a:moveTo>
                <a:lnTo>
                  <a:pt x="9756000" y="0"/>
                </a:lnTo>
              </a:path>
            </a:pathLst>
          </a:custGeom>
          <a:ln w="10795">
            <a:solidFill>
              <a:srgbClr val="E6E7E8"/>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19" name="bk object 19"/>
          <p:cNvSpPr/>
          <p:nvPr/>
        </p:nvSpPr>
        <p:spPr>
          <a:xfrm>
            <a:off x="361905" y="268681"/>
            <a:ext cx="963812" cy="1021221"/>
          </a:xfrm>
          <a:prstGeom prst="rect">
            <a:avLst/>
          </a:prstGeom>
          <a:blipFill>
            <a:blip r:embed="rId2" cstate="print"/>
            <a:stretch>
              <a:fillRect/>
            </a:stretch>
          </a:blipFill>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20" name="bk object 20"/>
          <p:cNvSpPr/>
          <p:nvPr/>
        </p:nvSpPr>
        <p:spPr>
          <a:xfrm>
            <a:off x="409427" y="1354915"/>
            <a:ext cx="8342543" cy="0"/>
          </a:xfrm>
          <a:custGeom>
            <a:avLst/>
            <a:gdLst/>
            <a:ahLst/>
            <a:cxnLst/>
            <a:rect l="l" t="t" r="r" b="b"/>
            <a:pathLst>
              <a:path w="9756140">
                <a:moveTo>
                  <a:pt x="0" y="0"/>
                </a:moveTo>
                <a:lnTo>
                  <a:pt x="9756000" y="0"/>
                </a:lnTo>
              </a:path>
            </a:pathLst>
          </a:custGeom>
          <a:ln w="17994">
            <a:solidFill>
              <a:srgbClr val="006284"/>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2" name="Holder 2"/>
          <p:cNvSpPr>
            <a:spLocks noGrp="1"/>
          </p:cNvSpPr>
          <p:nvPr>
            <p:ph type="title"/>
          </p:nvPr>
        </p:nvSpPr>
        <p:spPr>
          <a:xfrm>
            <a:off x="313199" y="367066"/>
            <a:ext cx="8523032" cy="434286"/>
          </a:xfrm>
        </p:spPr>
        <p:txBody>
          <a:bodyPr lIns="0" tIns="0" rIns="0" bIns="0"/>
          <a:lstStyle>
            <a:lvl1pPr>
              <a:defRPr sz="2822" b="1" i="0">
                <a:solidFill>
                  <a:srgbClr val="006284"/>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112" b="1" i="0">
                <a:solidFill>
                  <a:schemeClr val="tx1"/>
                </a:solidFill>
                <a:latin typeface="Arial"/>
                <a:cs typeface="Arial"/>
              </a:defRPr>
            </a:lvl1pPr>
          </a:lstStyle>
          <a:p>
            <a:pPr marL="10860"/>
            <a:r>
              <a:rPr lang="en-US" spc="-34" smtClean="0">
                <a:solidFill>
                  <a:prstClr val="black"/>
                </a:solidFill>
              </a:rPr>
              <a:t>WW</a:t>
            </a:r>
            <a:r>
              <a:rPr lang="en-US" spc="-97" smtClean="0">
                <a:solidFill>
                  <a:prstClr val="black"/>
                </a:solidFill>
              </a:rPr>
              <a:t>W</a:t>
            </a:r>
            <a:r>
              <a:rPr lang="en-US" spc="-30" smtClean="0">
                <a:solidFill>
                  <a:prstClr val="black"/>
                </a:solidFill>
              </a:rPr>
              <a:t>.ROS</a:t>
            </a:r>
            <a:r>
              <a:rPr lang="en-US" spc="-21" smtClean="0">
                <a:solidFill>
                  <a:prstClr val="black"/>
                </a:solidFill>
              </a:rPr>
              <a:t>Z</a:t>
            </a:r>
            <a:r>
              <a:rPr lang="en-US" spc="-43" smtClean="0">
                <a:solidFill>
                  <a:prstClr val="black"/>
                </a:solidFill>
              </a:rPr>
              <a:t>A</a:t>
            </a:r>
            <a:r>
              <a:rPr lang="en-US" spc="-21" smtClean="0">
                <a:solidFill>
                  <a:prstClr val="black"/>
                </a:solidFill>
              </a:rPr>
              <a:t>K</a:t>
            </a:r>
            <a:r>
              <a:rPr lang="en-US" spc="-30" smtClean="0">
                <a:solidFill>
                  <a:prstClr val="black"/>
                </a:solidFill>
              </a:rPr>
              <a:t>UP</a:t>
            </a:r>
            <a:r>
              <a:rPr lang="en-US" spc="-21" smtClean="0">
                <a:solidFill>
                  <a:prstClr val="black"/>
                </a:solidFill>
              </a:rPr>
              <a:t>K</a:t>
            </a:r>
            <a:r>
              <a:rPr lang="en-US" spc="-26" smtClean="0">
                <a:solidFill>
                  <a:prstClr val="black"/>
                </a:solidFill>
              </a:rPr>
              <a:t>I</a:t>
            </a:r>
            <a:r>
              <a:rPr lang="en-US" spc="-17" smtClean="0">
                <a:solidFill>
                  <a:prstClr val="black"/>
                </a:solidFill>
              </a:rPr>
              <a:t>.</a:t>
            </a:r>
            <a:r>
              <a:rPr lang="en-US" spc="-30" smtClean="0">
                <a:solidFill>
                  <a:prstClr val="black"/>
                </a:solidFill>
              </a:rPr>
              <a:t>R</a:t>
            </a:r>
            <a:r>
              <a:rPr lang="en-US" spc="-9" smtClean="0">
                <a:solidFill>
                  <a:prstClr val="black"/>
                </a:solidFill>
              </a:rPr>
              <a:t>U</a:t>
            </a:r>
            <a:endParaRPr lang="en-US" spc="-9" dirty="0">
              <a:solidFill>
                <a:prstClr val="black"/>
              </a:solidFill>
            </a:endParaRPr>
          </a:p>
        </p:txBody>
      </p:sp>
      <p:sp>
        <p:nvSpPr>
          <p:cNvPr id="4" name="Holder 4"/>
          <p:cNvSpPr>
            <a:spLocks noGrp="1"/>
          </p:cNvSpPr>
          <p:nvPr>
            <p:ph type="dt" sz="half" idx="6"/>
          </p:nvPr>
        </p:nvSpPr>
        <p:spPr/>
        <p:txBody>
          <a:bodyPr lIns="0" tIns="0" rIns="0" bIns="0"/>
          <a:lstStyle>
            <a:lvl1pPr>
              <a:defRPr sz="1112" b="0" i="0">
                <a:solidFill>
                  <a:schemeClr val="tx1"/>
                </a:solidFill>
                <a:latin typeface="Arial"/>
                <a:cs typeface="Arial"/>
              </a:defRPr>
            </a:lvl1pPr>
          </a:lstStyle>
          <a:p>
            <a:pPr marL="10860"/>
            <a:r>
              <a:rPr lang="ru-RU" sz="1667" spc="-13" baseline="4273" smtClean="0">
                <a:solidFill>
                  <a:prstClr val="black"/>
                </a:solidFill>
              </a:rPr>
              <a:t>© </a:t>
            </a:r>
            <a:r>
              <a:rPr lang="ru-RU" spc="-26" smtClean="0">
                <a:solidFill>
                  <a:prstClr val="black"/>
                </a:solidFill>
              </a:rPr>
              <a:t>И</a:t>
            </a:r>
            <a:r>
              <a:rPr lang="ru-RU" spc="-30" smtClean="0">
                <a:solidFill>
                  <a:prstClr val="black"/>
                </a:solidFill>
              </a:rPr>
              <a:t>Н</a:t>
            </a:r>
            <a:r>
              <a:rPr lang="ru-RU" spc="-73" smtClean="0">
                <a:solidFill>
                  <a:prstClr val="black"/>
                </a:solidFill>
              </a:rPr>
              <a:t>С</a:t>
            </a:r>
            <a:r>
              <a:rPr lang="ru-RU" spc="-21" smtClean="0">
                <a:solidFill>
                  <a:prstClr val="black"/>
                </a:solidFill>
              </a:rPr>
              <a:t>Т</a:t>
            </a:r>
            <a:r>
              <a:rPr lang="ru-RU" spc="-26" smtClean="0">
                <a:solidFill>
                  <a:prstClr val="black"/>
                </a:solidFill>
              </a:rPr>
              <a:t>И</a:t>
            </a:r>
            <a:r>
              <a:rPr lang="ru-RU" spc="-21" smtClean="0">
                <a:solidFill>
                  <a:prstClr val="black"/>
                </a:solidFill>
              </a:rPr>
              <a:t>Т</a:t>
            </a:r>
            <a:r>
              <a:rPr lang="ru-RU" spc="-26" smtClean="0">
                <a:solidFill>
                  <a:prstClr val="black"/>
                </a:solidFill>
              </a:rPr>
              <a:t>У</a:t>
            </a:r>
            <a:r>
              <a:rPr lang="ru-RU" spc="-9" smtClean="0">
                <a:solidFill>
                  <a:prstClr val="black"/>
                </a:solidFill>
              </a:rPr>
              <a:t>Т</a:t>
            </a:r>
            <a:r>
              <a:rPr lang="ru-RU" spc="-77" smtClean="0">
                <a:solidFill>
                  <a:prstClr val="black"/>
                </a:solidFill>
              </a:rPr>
              <a:t> </a:t>
            </a:r>
            <a:r>
              <a:rPr lang="ru-RU" spc="-90" smtClean="0">
                <a:solidFill>
                  <a:prstClr val="black"/>
                </a:solidFill>
              </a:rPr>
              <a:t>Г</a:t>
            </a:r>
            <a:r>
              <a:rPr lang="ru-RU" spc="-26" smtClean="0">
                <a:solidFill>
                  <a:prstClr val="black"/>
                </a:solidFill>
              </a:rPr>
              <a:t>О</a:t>
            </a:r>
            <a:r>
              <a:rPr lang="ru-RU" spc="-30" smtClean="0">
                <a:solidFill>
                  <a:prstClr val="black"/>
                </a:solidFill>
              </a:rPr>
              <a:t>С</a:t>
            </a:r>
            <a:r>
              <a:rPr lang="ru-RU" spc="-21" smtClean="0">
                <a:solidFill>
                  <a:prstClr val="black"/>
                </a:solidFill>
              </a:rPr>
              <a:t>ЗА</a:t>
            </a:r>
            <a:r>
              <a:rPr lang="ru-RU" spc="-9" smtClean="0">
                <a:solidFill>
                  <a:prstClr val="black"/>
                </a:solidFill>
              </a:rPr>
              <a:t>К</a:t>
            </a:r>
            <a:r>
              <a:rPr lang="ru-RU" spc="-17" smtClean="0">
                <a:solidFill>
                  <a:prstClr val="black"/>
                </a:solidFill>
              </a:rPr>
              <a:t>УП</a:t>
            </a:r>
            <a:r>
              <a:rPr lang="ru-RU" spc="-21" smtClean="0">
                <a:solidFill>
                  <a:prstClr val="black"/>
                </a:solidFill>
              </a:rPr>
              <a:t>ОК</a:t>
            </a:r>
            <a:r>
              <a:rPr lang="ru-RU" spc="-4" smtClean="0">
                <a:solidFill>
                  <a:prstClr val="black"/>
                </a:solidFill>
              </a:rPr>
              <a:t>,</a:t>
            </a:r>
            <a:r>
              <a:rPr lang="ru-RU" spc="-13" smtClean="0">
                <a:solidFill>
                  <a:prstClr val="black"/>
                </a:solidFill>
              </a:rPr>
              <a:t> </a:t>
            </a:r>
            <a:r>
              <a:rPr lang="ru-RU" spc="-9" smtClean="0">
                <a:solidFill>
                  <a:prstClr val="black"/>
                </a:solidFill>
              </a:rPr>
              <a:t>Е</a:t>
            </a:r>
            <a:r>
              <a:rPr lang="ru-RU" spc="-51" smtClean="0">
                <a:solidFill>
                  <a:prstClr val="black"/>
                </a:solidFill>
              </a:rPr>
              <a:t>ВС</a:t>
            </a:r>
            <a:r>
              <a:rPr lang="ru-RU" spc="-43" smtClean="0">
                <a:solidFill>
                  <a:prstClr val="black"/>
                </a:solidFill>
              </a:rPr>
              <a:t>Т</a:t>
            </a:r>
            <a:r>
              <a:rPr lang="ru-RU" spc="-9" smtClean="0">
                <a:solidFill>
                  <a:prstClr val="black"/>
                </a:solidFill>
              </a:rPr>
              <a:t>АШЕН</a:t>
            </a:r>
            <a:r>
              <a:rPr lang="ru-RU" spc="-21" smtClean="0">
                <a:solidFill>
                  <a:prstClr val="black"/>
                </a:solidFill>
              </a:rPr>
              <a:t>К</a:t>
            </a:r>
            <a:r>
              <a:rPr lang="ru-RU" spc="-9" smtClean="0">
                <a:solidFill>
                  <a:prstClr val="black"/>
                </a:solidFill>
              </a:rPr>
              <a:t>ОВ</a:t>
            </a:r>
            <a:r>
              <a:rPr lang="ru-RU" spc="-47" smtClean="0">
                <a:solidFill>
                  <a:prstClr val="black"/>
                </a:solidFill>
              </a:rPr>
              <a:t> </a:t>
            </a:r>
            <a:r>
              <a:rPr lang="ru-RU" spc="4" smtClean="0">
                <a:solidFill>
                  <a:prstClr val="black"/>
                </a:solidFill>
              </a:rPr>
              <a:t>А</a:t>
            </a:r>
            <a:r>
              <a:rPr lang="ru-RU" spc="-9" smtClean="0">
                <a:solidFill>
                  <a:prstClr val="black"/>
                </a:solidFill>
              </a:rPr>
              <a:t>ЛЕ</a:t>
            </a:r>
            <a:r>
              <a:rPr lang="ru-RU" spc="-21" smtClean="0">
                <a:solidFill>
                  <a:prstClr val="black"/>
                </a:solidFill>
              </a:rPr>
              <a:t>К</a:t>
            </a:r>
            <a:r>
              <a:rPr lang="ru-RU" spc="-30" smtClean="0">
                <a:solidFill>
                  <a:prstClr val="black"/>
                </a:solidFill>
              </a:rPr>
              <a:t>С</a:t>
            </a:r>
            <a:r>
              <a:rPr lang="ru-RU" spc="-9" smtClean="0">
                <a:solidFill>
                  <a:prstClr val="black"/>
                </a:solidFill>
              </a:rPr>
              <a:t>АНДР</a:t>
            </a:r>
            <a:r>
              <a:rPr lang="ru-RU" spc="-47" smtClean="0">
                <a:solidFill>
                  <a:prstClr val="black"/>
                </a:solidFill>
              </a:rPr>
              <a:t> </a:t>
            </a:r>
            <a:r>
              <a:rPr lang="ru-RU" spc="-9" smtClean="0">
                <a:solidFill>
                  <a:prstClr val="black"/>
                </a:solidFill>
              </a:rPr>
              <a:t>НИ</a:t>
            </a:r>
            <a:r>
              <a:rPr lang="ru-RU" spc="-21" smtClean="0">
                <a:solidFill>
                  <a:prstClr val="black"/>
                </a:solidFill>
              </a:rPr>
              <a:t>КО</a:t>
            </a:r>
            <a:r>
              <a:rPr lang="ru-RU" spc="-9" smtClean="0">
                <a:solidFill>
                  <a:prstClr val="black"/>
                </a:solidFill>
              </a:rPr>
              <a:t>ЛАЕВИ</a:t>
            </a:r>
            <a:r>
              <a:rPr lang="ru-RU" spc="-21" smtClean="0">
                <a:solidFill>
                  <a:prstClr val="black"/>
                </a:solidFill>
              </a:rPr>
              <a:t>Ч</a:t>
            </a:r>
            <a:r>
              <a:rPr lang="ru-RU" spc="-4" smtClean="0">
                <a:solidFill>
                  <a:prstClr val="black"/>
                </a:solidFill>
              </a:rPr>
              <a:t>,</a:t>
            </a:r>
            <a:r>
              <a:rPr lang="ru-RU" spc="-77" smtClean="0">
                <a:solidFill>
                  <a:prstClr val="black"/>
                </a:solidFill>
              </a:rPr>
              <a:t> </a:t>
            </a:r>
            <a:r>
              <a:rPr lang="ru-RU" spc="-13" smtClean="0">
                <a:solidFill>
                  <a:prstClr val="black"/>
                </a:solidFill>
              </a:rPr>
              <a:t>2016</a:t>
            </a:r>
            <a:endParaRPr lang="ru-RU">
              <a:solidFill>
                <a:prstClr val="black"/>
              </a:solidFill>
            </a:endParaRPr>
          </a:p>
        </p:txBody>
      </p:sp>
      <p:sp>
        <p:nvSpPr>
          <p:cNvPr id="5" name="Holder 5"/>
          <p:cNvSpPr>
            <a:spLocks noGrp="1"/>
          </p:cNvSpPr>
          <p:nvPr>
            <p:ph type="sldNum" sz="quarter" idx="7"/>
          </p:nvPr>
        </p:nvSpPr>
        <p:spPr/>
        <p:txBody>
          <a:bodyPr lIns="0" tIns="0" rIns="0" bIns="0"/>
          <a:lstStyle>
            <a:lvl1pPr>
              <a:defRPr sz="1197" b="1" i="0">
                <a:solidFill>
                  <a:schemeClr val="bg1"/>
                </a:solidFill>
                <a:latin typeface="Arial"/>
                <a:cs typeface="Arial"/>
              </a:defRPr>
            </a:lvl1pPr>
          </a:lstStyle>
          <a:p>
            <a:pPr marL="61901"/>
            <a:fld id="{81D60167-4931-47E6-BA6A-407CBD079E47}" type="slidenum">
              <a:rPr lang="ru-RU" smtClean="0">
                <a:solidFill>
                  <a:prstClr val="white"/>
                </a:solidFill>
              </a:rPr>
              <a:pPr marL="61901"/>
              <a:t>‹#›</a:t>
            </a:fld>
            <a:endParaRPr lang="ru-RU" dirty="0">
              <a:solidFill>
                <a:prstClr val="white"/>
              </a:solidFill>
            </a:endParaRPr>
          </a:p>
        </p:txBody>
      </p:sp>
    </p:spTree>
    <p:extLst>
      <p:ext uri="{BB962C8B-B14F-4D97-AF65-F5344CB8AC3E}">
        <p14:creationId xmlns:p14="http://schemas.microsoft.com/office/powerpoint/2010/main" val="405253187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112" b="1" i="0">
                <a:solidFill>
                  <a:schemeClr val="tx1"/>
                </a:solidFill>
                <a:latin typeface="Arial"/>
                <a:cs typeface="Arial"/>
              </a:defRPr>
            </a:lvl1pPr>
          </a:lstStyle>
          <a:p>
            <a:pPr marL="10860"/>
            <a:r>
              <a:rPr lang="en-US" spc="-34" smtClean="0">
                <a:solidFill>
                  <a:prstClr val="black"/>
                </a:solidFill>
              </a:rPr>
              <a:t>WW</a:t>
            </a:r>
            <a:r>
              <a:rPr lang="en-US" spc="-97" smtClean="0">
                <a:solidFill>
                  <a:prstClr val="black"/>
                </a:solidFill>
              </a:rPr>
              <a:t>W</a:t>
            </a:r>
            <a:r>
              <a:rPr lang="en-US" spc="-30" smtClean="0">
                <a:solidFill>
                  <a:prstClr val="black"/>
                </a:solidFill>
              </a:rPr>
              <a:t>.ROS</a:t>
            </a:r>
            <a:r>
              <a:rPr lang="en-US" spc="-21" smtClean="0">
                <a:solidFill>
                  <a:prstClr val="black"/>
                </a:solidFill>
              </a:rPr>
              <a:t>Z</a:t>
            </a:r>
            <a:r>
              <a:rPr lang="en-US" spc="-43" smtClean="0">
                <a:solidFill>
                  <a:prstClr val="black"/>
                </a:solidFill>
              </a:rPr>
              <a:t>A</a:t>
            </a:r>
            <a:r>
              <a:rPr lang="en-US" spc="-21" smtClean="0">
                <a:solidFill>
                  <a:prstClr val="black"/>
                </a:solidFill>
              </a:rPr>
              <a:t>K</a:t>
            </a:r>
            <a:r>
              <a:rPr lang="en-US" spc="-30" smtClean="0">
                <a:solidFill>
                  <a:prstClr val="black"/>
                </a:solidFill>
              </a:rPr>
              <a:t>UP</a:t>
            </a:r>
            <a:r>
              <a:rPr lang="en-US" spc="-21" smtClean="0">
                <a:solidFill>
                  <a:prstClr val="black"/>
                </a:solidFill>
              </a:rPr>
              <a:t>K</a:t>
            </a:r>
            <a:r>
              <a:rPr lang="en-US" spc="-26" smtClean="0">
                <a:solidFill>
                  <a:prstClr val="black"/>
                </a:solidFill>
              </a:rPr>
              <a:t>I</a:t>
            </a:r>
            <a:r>
              <a:rPr lang="en-US" spc="-17" smtClean="0">
                <a:solidFill>
                  <a:prstClr val="black"/>
                </a:solidFill>
              </a:rPr>
              <a:t>.</a:t>
            </a:r>
            <a:r>
              <a:rPr lang="en-US" spc="-30" smtClean="0">
                <a:solidFill>
                  <a:prstClr val="black"/>
                </a:solidFill>
              </a:rPr>
              <a:t>R</a:t>
            </a:r>
            <a:r>
              <a:rPr lang="en-US" spc="-9" smtClean="0">
                <a:solidFill>
                  <a:prstClr val="black"/>
                </a:solidFill>
              </a:rPr>
              <a:t>U</a:t>
            </a:r>
            <a:endParaRPr lang="en-US" spc="-9" dirty="0">
              <a:solidFill>
                <a:prstClr val="black"/>
              </a:solidFill>
            </a:endParaRPr>
          </a:p>
        </p:txBody>
      </p:sp>
      <p:sp>
        <p:nvSpPr>
          <p:cNvPr id="3" name="Holder 3"/>
          <p:cNvSpPr>
            <a:spLocks noGrp="1"/>
          </p:cNvSpPr>
          <p:nvPr>
            <p:ph type="dt" sz="half" idx="6"/>
          </p:nvPr>
        </p:nvSpPr>
        <p:spPr/>
        <p:txBody>
          <a:bodyPr lIns="0" tIns="0" rIns="0" bIns="0"/>
          <a:lstStyle>
            <a:lvl1pPr>
              <a:defRPr sz="1112" b="0" i="0">
                <a:solidFill>
                  <a:schemeClr val="tx1"/>
                </a:solidFill>
                <a:latin typeface="Arial"/>
                <a:cs typeface="Arial"/>
              </a:defRPr>
            </a:lvl1pPr>
          </a:lstStyle>
          <a:p>
            <a:pPr marL="10860"/>
            <a:r>
              <a:rPr lang="ru-RU" sz="1667" spc="-13" baseline="4273" smtClean="0">
                <a:solidFill>
                  <a:prstClr val="black"/>
                </a:solidFill>
              </a:rPr>
              <a:t>© </a:t>
            </a:r>
            <a:r>
              <a:rPr lang="ru-RU" spc="-26" smtClean="0">
                <a:solidFill>
                  <a:prstClr val="black"/>
                </a:solidFill>
              </a:rPr>
              <a:t>И</a:t>
            </a:r>
            <a:r>
              <a:rPr lang="ru-RU" spc="-30" smtClean="0">
                <a:solidFill>
                  <a:prstClr val="black"/>
                </a:solidFill>
              </a:rPr>
              <a:t>Н</a:t>
            </a:r>
            <a:r>
              <a:rPr lang="ru-RU" spc="-73" smtClean="0">
                <a:solidFill>
                  <a:prstClr val="black"/>
                </a:solidFill>
              </a:rPr>
              <a:t>С</a:t>
            </a:r>
            <a:r>
              <a:rPr lang="ru-RU" spc="-21" smtClean="0">
                <a:solidFill>
                  <a:prstClr val="black"/>
                </a:solidFill>
              </a:rPr>
              <a:t>Т</a:t>
            </a:r>
            <a:r>
              <a:rPr lang="ru-RU" spc="-26" smtClean="0">
                <a:solidFill>
                  <a:prstClr val="black"/>
                </a:solidFill>
              </a:rPr>
              <a:t>И</a:t>
            </a:r>
            <a:r>
              <a:rPr lang="ru-RU" spc="-21" smtClean="0">
                <a:solidFill>
                  <a:prstClr val="black"/>
                </a:solidFill>
              </a:rPr>
              <a:t>Т</a:t>
            </a:r>
            <a:r>
              <a:rPr lang="ru-RU" spc="-26" smtClean="0">
                <a:solidFill>
                  <a:prstClr val="black"/>
                </a:solidFill>
              </a:rPr>
              <a:t>У</a:t>
            </a:r>
            <a:r>
              <a:rPr lang="ru-RU" spc="-9" smtClean="0">
                <a:solidFill>
                  <a:prstClr val="black"/>
                </a:solidFill>
              </a:rPr>
              <a:t>Т</a:t>
            </a:r>
            <a:r>
              <a:rPr lang="ru-RU" spc="-77" smtClean="0">
                <a:solidFill>
                  <a:prstClr val="black"/>
                </a:solidFill>
              </a:rPr>
              <a:t> </a:t>
            </a:r>
            <a:r>
              <a:rPr lang="ru-RU" spc="-90" smtClean="0">
                <a:solidFill>
                  <a:prstClr val="black"/>
                </a:solidFill>
              </a:rPr>
              <a:t>Г</a:t>
            </a:r>
            <a:r>
              <a:rPr lang="ru-RU" spc="-26" smtClean="0">
                <a:solidFill>
                  <a:prstClr val="black"/>
                </a:solidFill>
              </a:rPr>
              <a:t>О</a:t>
            </a:r>
            <a:r>
              <a:rPr lang="ru-RU" spc="-30" smtClean="0">
                <a:solidFill>
                  <a:prstClr val="black"/>
                </a:solidFill>
              </a:rPr>
              <a:t>С</a:t>
            </a:r>
            <a:r>
              <a:rPr lang="ru-RU" spc="-21" smtClean="0">
                <a:solidFill>
                  <a:prstClr val="black"/>
                </a:solidFill>
              </a:rPr>
              <a:t>ЗА</a:t>
            </a:r>
            <a:r>
              <a:rPr lang="ru-RU" spc="-9" smtClean="0">
                <a:solidFill>
                  <a:prstClr val="black"/>
                </a:solidFill>
              </a:rPr>
              <a:t>К</a:t>
            </a:r>
            <a:r>
              <a:rPr lang="ru-RU" spc="-17" smtClean="0">
                <a:solidFill>
                  <a:prstClr val="black"/>
                </a:solidFill>
              </a:rPr>
              <a:t>УП</a:t>
            </a:r>
            <a:r>
              <a:rPr lang="ru-RU" spc="-21" smtClean="0">
                <a:solidFill>
                  <a:prstClr val="black"/>
                </a:solidFill>
              </a:rPr>
              <a:t>ОК</a:t>
            </a:r>
            <a:r>
              <a:rPr lang="ru-RU" spc="-4" smtClean="0">
                <a:solidFill>
                  <a:prstClr val="black"/>
                </a:solidFill>
              </a:rPr>
              <a:t>,</a:t>
            </a:r>
            <a:r>
              <a:rPr lang="ru-RU" spc="-13" smtClean="0">
                <a:solidFill>
                  <a:prstClr val="black"/>
                </a:solidFill>
              </a:rPr>
              <a:t> </a:t>
            </a:r>
            <a:r>
              <a:rPr lang="ru-RU" spc="-9" smtClean="0">
                <a:solidFill>
                  <a:prstClr val="black"/>
                </a:solidFill>
              </a:rPr>
              <a:t>Е</a:t>
            </a:r>
            <a:r>
              <a:rPr lang="ru-RU" spc="-51" smtClean="0">
                <a:solidFill>
                  <a:prstClr val="black"/>
                </a:solidFill>
              </a:rPr>
              <a:t>ВС</a:t>
            </a:r>
            <a:r>
              <a:rPr lang="ru-RU" spc="-43" smtClean="0">
                <a:solidFill>
                  <a:prstClr val="black"/>
                </a:solidFill>
              </a:rPr>
              <a:t>Т</a:t>
            </a:r>
            <a:r>
              <a:rPr lang="ru-RU" spc="-9" smtClean="0">
                <a:solidFill>
                  <a:prstClr val="black"/>
                </a:solidFill>
              </a:rPr>
              <a:t>АШЕН</a:t>
            </a:r>
            <a:r>
              <a:rPr lang="ru-RU" spc="-21" smtClean="0">
                <a:solidFill>
                  <a:prstClr val="black"/>
                </a:solidFill>
              </a:rPr>
              <a:t>К</a:t>
            </a:r>
            <a:r>
              <a:rPr lang="ru-RU" spc="-9" smtClean="0">
                <a:solidFill>
                  <a:prstClr val="black"/>
                </a:solidFill>
              </a:rPr>
              <a:t>ОВ</a:t>
            </a:r>
            <a:r>
              <a:rPr lang="ru-RU" spc="-47" smtClean="0">
                <a:solidFill>
                  <a:prstClr val="black"/>
                </a:solidFill>
              </a:rPr>
              <a:t> </a:t>
            </a:r>
            <a:r>
              <a:rPr lang="ru-RU" spc="4" smtClean="0">
                <a:solidFill>
                  <a:prstClr val="black"/>
                </a:solidFill>
              </a:rPr>
              <a:t>А</a:t>
            </a:r>
            <a:r>
              <a:rPr lang="ru-RU" spc="-9" smtClean="0">
                <a:solidFill>
                  <a:prstClr val="black"/>
                </a:solidFill>
              </a:rPr>
              <a:t>ЛЕ</a:t>
            </a:r>
            <a:r>
              <a:rPr lang="ru-RU" spc="-21" smtClean="0">
                <a:solidFill>
                  <a:prstClr val="black"/>
                </a:solidFill>
              </a:rPr>
              <a:t>К</a:t>
            </a:r>
            <a:r>
              <a:rPr lang="ru-RU" spc="-30" smtClean="0">
                <a:solidFill>
                  <a:prstClr val="black"/>
                </a:solidFill>
              </a:rPr>
              <a:t>С</a:t>
            </a:r>
            <a:r>
              <a:rPr lang="ru-RU" spc="-9" smtClean="0">
                <a:solidFill>
                  <a:prstClr val="black"/>
                </a:solidFill>
              </a:rPr>
              <a:t>АНДР</a:t>
            </a:r>
            <a:r>
              <a:rPr lang="ru-RU" spc="-47" smtClean="0">
                <a:solidFill>
                  <a:prstClr val="black"/>
                </a:solidFill>
              </a:rPr>
              <a:t> </a:t>
            </a:r>
            <a:r>
              <a:rPr lang="ru-RU" spc="-9" smtClean="0">
                <a:solidFill>
                  <a:prstClr val="black"/>
                </a:solidFill>
              </a:rPr>
              <a:t>НИ</a:t>
            </a:r>
            <a:r>
              <a:rPr lang="ru-RU" spc="-21" smtClean="0">
                <a:solidFill>
                  <a:prstClr val="black"/>
                </a:solidFill>
              </a:rPr>
              <a:t>КО</a:t>
            </a:r>
            <a:r>
              <a:rPr lang="ru-RU" spc="-9" smtClean="0">
                <a:solidFill>
                  <a:prstClr val="black"/>
                </a:solidFill>
              </a:rPr>
              <a:t>ЛАЕВИ</a:t>
            </a:r>
            <a:r>
              <a:rPr lang="ru-RU" spc="-21" smtClean="0">
                <a:solidFill>
                  <a:prstClr val="black"/>
                </a:solidFill>
              </a:rPr>
              <a:t>Ч</a:t>
            </a:r>
            <a:r>
              <a:rPr lang="ru-RU" spc="-4" smtClean="0">
                <a:solidFill>
                  <a:prstClr val="black"/>
                </a:solidFill>
              </a:rPr>
              <a:t>,</a:t>
            </a:r>
            <a:r>
              <a:rPr lang="ru-RU" spc="-77" smtClean="0">
                <a:solidFill>
                  <a:prstClr val="black"/>
                </a:solidFill>
              </a:rPr>
              <a:t> </a:t>
            </a:r>
            <a:r>
              <a:rPr lang="ru-RU" spc="-13" smtClean="0">
                <a:solidFill>
                  <a:prstClr val="black"/>
                </a:solidFill>
              </a:rPr>
              <a:t>2016</a:t>
            </a:r>
            <a:endParaRPr lang="ru-RU">
              <a:solidFill>
                <a:prstClr val="black"/>
              </a:solidFill>
            </a:endParaRPr>
          </a:p>
        </p:txBody>
      </p:sp>
      <p:sp>
        <p:nvSpPr>
          <p:cNvPr id="4" name="Holder 4"/>
          <p:cNvSpPr>
            <a:spLocks noGrp="1"/>
          </p:cNvSpPr>
          <p:nvPr>
            <p:ph type="sldNum" sz="quarter" idx="7"/>
          </p:nvPr>
        </p:nvSpPr>
        <p:spPr/>
        <p:txBody>
          <a:bodyPr lIns="0" tIns="0" rIns="0" bIns="0"/>
          <a:lstStyle>
            <a:lvl1pPr>
              <a:defRPr sz="1197" b="1" i="0">
                <a:solidFill>
                  <a:schemeClr val="bg1"/>
                </a:solidFill>
                <a:latin typeface="Arial"/>
                <a:cs typeface="Arial"/>
              </a:defRPr>
            </a:lvl1pPr>
          </a:lstStyle>
          <a:p>
            <a:pPr marL="61901"/>
            <a:fld id="{81D60167-4931-47E6-BA6A-407CBD079E47}" type="slidenum">
              <a:rPr lang="ru-RU" smtClean="0">
                <a:solidFill>
                  <a:prstClr val="white"/>
                </a:solidFill>
              </a:rPr>
              <a:pPr marL="61901"/>
              <a:t>‹#›</a:t>
            </a:fld>
            <a:endParaRPr lang="ru-RU" dirty="0">
              <a:solidFill>
                <a:prstClr val="white"/>
              </a:solidFill>
            </a:endParaRPr>
          </a:p>
        </p:txBody>
      </p:sp>
    </p:spTree>
    <p:extLst>
      <p:ext uri="{BB962C8B-B14F-4D97-AF65-F5344CB8AC3E}">
        <p14:creationId xmlns:p14="http://schemas.microsoft.com/office/powerpoint/2010/main" val="408574936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Rectangle 3"/>
          <p:cNvSpPr>
            <a:spLocks noGrp="1" noChangeArrowheads="1"/>
          </p:cNvSpPr>
          <p:nvPr>
            <p:ph type="dt" idx="10"/>
          </p:nvPr>
        </p:nvSpPr>
        <p:spPr>
          <a:ln/>
        </p:spPr>
        <p:txBody>
          <a:bodyPr/>
          <a:lstStyle>
            <a:lvl1pPr>
              <a:defRPr/>
            </a:lvl1pPr>
          </a:lstStyle>
          <a:p>
            <a:pPr>
              <a:defRPr/>
            </a:pPr>
            <a:endParaRPr lang="ru-RU"/>
          </a:p>
        </p:txBody>
      </p:sp>
      <p:sp>
        <p:nvSpPr>
          <p:cNvPr id="5" name="Rectangle 4"/>
          <p:cNvSpPr>
            <a:spLocks noGrp="1" noChangeArrowheads="1"/>
          </p:cNvSpPr>
          <p:nvPr>
            <p:ph type="ftr" idx="11"/>
          </p:nvPr>
        </p:nvSpPr>
        <p:spPr>
          <a:ln/>
        </p:spPr>
        <p:txBody>
          <a:bodyPr/>
          <a:lstStyle>
            <a:lvl1pPr>
              <a:defRPr/>
            </a:lvl1pPr>
          </a:lstStyle>
          <a:p>
            <a:pPr>
              <a:defRPr/>
            </a:pPr>
            <a:endParaRPr lang="ru-RU"/>
          </a:p>
        </p:txBody>
      </p:sp>
      <p:sp>
        <p:nvSpPr>
          <p:cNvPr id="6" name="Rectangle 5"/>
          <p:cNvSpPr>
            <a:spLocks noGrp="1" noChangeArrowheads="1"/>
          </p:cNvSpPr>
          <p:nvPr>
            <p:ph type="sldNum" idx="12"/>
          </p:nvPr>
        </p:nvSpPr>
        <p:spPr>
          <a:ln/>
        </p:spPr>
        <p:txBody>
          <a:bodyPr/>
          <a:lstStyle>
            <a:lvl1pPr>
              <a:defRPr/>
            </a:lvl1pPr>
          </a:lstStyle>
          <a:p>
            <a:pPr>
              <a:defRPr/>
            </a:pPr>
            <a:fld id="{CE38F35B-FA10-4F1E-B33D-DF9193803864}" type="slidenum">
              <a:rPr lang="ru-RU"/>
              <a:pPr>
                <a:defRPr/>
              </a:pPr>
              <a:t>‹#›</a:t>
            </a:fld>
            <a:endParaRPr lang="ru-RU"/>
          </a:p>
        </p:txBody>
      </p:sp>
    </p:spTree>
    <p:extLst>
      <p:ext uri="{BB962C8B-B14F-4D97-AF65-F5344CB8AC3E}">
        <p14:creationId xmlns:p14="http://schemas.microsoft.com/office/powerpoint/2010/main" val="426959238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3"/>
          <p:cNvSpPr>
            <a:spLocks noGrp="1" noChangeArrowheads="1"/>
          </p:cNvSpPr>
          <p:nvPr>
            <p:ph type="dt" idx="10"/>
          </p:nvPr>
        </p:nvSpPr>
        <p:spPr>
          <a:ln/>
        </p:spPr>
        <p:txBody>
          <a:bodyPr/>
          <a:lstStyle>
            <a:lvl1pPr>
              <a:defRPr/>
            </a:lvl1pPr>
          </a:lstStyle>
          <a:p>
            <a:pPr>
              <a:defRPr/>
            </a:pPr>
            <a:endParaRPr lang="ru-RU"/>
          </a:p>
        </p:txBody>
      </p:sp>
      <p:sp>
        <p:nvSpPr>
          <p:cNvPr id="5" name="Rectangle 4"/>
          <p:cNvSpPr>
            <a:spLocks noGrp="1" noChangeArrowheads="1"/>
          </p:cNvSpPr>
          <p:nvPr>
            <p:ph type="ftr" idx="11"/>
          </p:nvPr>
        </p:nvSpPr>
        <p:spPr>
          <a:ln/>
        </p:spPr>
        <p:txBody>
          <a:bodyPr/>
          <a:lstStyle>
            <a:lvl1pPr>
              <a:defRPr/>
            </a:lvl1pPr>
          </a:lstStyle>
          <a:p>
            <a:pPr>
              <a:defRPr/>
            </a:pPr>
            <a:endParaRPr lang="ru-RU"/>
          </a:p>
        </p:txBody>
      </p:sp>
      <p:sp>
        <p:nvSpPr>
          <p:cNvPr id="6" name="Rectangle 5"/>
          <p:cNvSpPr>
            <a:spLocks noGrp="1" noChangeArrowheads="1"/>
          </p:cNvSpPr>
          <p:nvPr>
            <p:ph type="sldNum" idx="12"/>
          </p:nvPr>
        </p:nvSpPr>
        <p:spPr>
          <a:ln/>
        </p:spPr>
        <p:txBody>
          <a:bodyPr/>
          <a:lstStyle>
            <a:lvl1pPr>
              <a:defRPr/>
            </a:lvl1pPr>
          </a:lstStyle>
          <a:p>
            <a:pPr>
              <a:defRPr/>
            </a:pPr>
            <a:fld id="{50021FE9-672F-4C14-BA7E-6721CA1C40BF}" type="slidenum">
              <a:rPr lang="ru-RU"/>
              <a:pPr>
                <a:defRPr/>
              </a:pPr>
              <a:t>‹#›</a:t>
            </a:fld>
            <a:endParaRPr lang="ru-RU"/>
          </a:p>
        </p:txBody>
      </p:sp>
    </p:spTree>
    <p:extLst>
      <p:ext uri="{BB962C8B-B14F-4D97-AF65-F5344CB8AC3E}">
        <p14:creationId xmlns:p14="http://schemas.microsoft.com/office/powerpoint/2010/main" val="286515939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Rectangle 3"/>
          <p:cNvSpPr>
            <a:spLocks noGrp="1" noChangeArrowheads="1"/>
          </p:cNvSpPr>
          <p:nvPr>
            <p:ph type="dt" idx="10"/>
          </p:nvPr>
        </p:nvSpPr>
        <p:spPr>
          <a:ln/>
        </p:spPr>
        <p:txBody>
          <a:bodyPr/>
          <a:lstStyle>
            <a:lvl1pPr>
              <a:defRPr/>
            </a:lvl1pPr>
          </a:lstStyle>
          <a:p>
            <a:pPr>
              <a:defRPr/>
            </a:pPr>
            <a:endParaRPr lang="ru-RU"/>
          </a:p>
        </p:txBody>
      </p:sp>
      <p:sp>
        <p:nvSpPr>
          <p:cNvPr id="5" name="Rectangle 4"/>
          <p:cNvSpPr>
            <a:spLocks noGrp="1" noChangeArrowheads="1"/>
          </p:cNvSpPr>
          <p:nvPr>
            <p:ph type="ftr" idx="11"/>
          </p:nvPr>
        </p:nvSpPr>
        <p:spPr>
          <a:ln/>
        </p:spPr>
        <p:txBody>
          <a:bodyPr/>
          <a:lstStyle>
            <a:lvl1pPr>
              <a:defRPr/>
            </a:lvl1pPr>
          </a:lstStyle>
          <a:p>
            <a:pPr>
              <a:defRPr/>
            </a:pPr>
            <a:endParaRPr lang="ru-RU"/>
          </a:p>
        </p:txBody>
      </p:sp>
      <p:sp>
        <p:nvSpPr>
          <p:cNvPr id="6" name="Rectangle 5"/>
          <p:cNvSpPr>
            <a:spLocks noGrp="1" noChangeArrowheads="1"/>
          </p:cNvSpPr>
          <p:nvPr>
            <p:ph type="sldNum" idx="12"/>
          </p:nvPr>
        </p:nvSpPr>
        <p:spPr>
          <a:ln/>
        </p:spPr>
        <p:txBody>
          <a:bodyPr/>
          <a:lstStyle>
            <a:lvl1pPr>
              <a:defRPr/>
            </a:lvl1pPr>
          </a:lstStyle>
          <a:p>
            <a:pPr>
              <a:defRPr/>
            </a:pPr>
            <a:fld id="{FE3D45E5-7B48-4B67-B625-1B2F2B230CBF}" type="slidenum">
              <a:rPr lang="ru-RU"/>
              <a:pPr>
                <a:defRPr/>
              </a:pPr>
              <a:t>‹#›</a:t>
            </a:fld>
            <a:endParaRPr lang="ru-RU"/>
          </a:p>
        </p:txBody>
      </p:sp>
    </p:spTree>
    <p:extLst>
      <p:ext uri="{BB962C8B-B14F-4D97-AF65-F5344CB8AC3E}">
        <p14:creationId xmlns:p14="http://schemas.microsoft.com/office/powerpoint/2010/main" val="2830238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graphicFrame>
        <p:nvGraphicFramePr>
          <p:cNvPr id="5" name="AutoShape 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249428" r:id="rId8" imgW="0" imgH="0" progId="">
                  <p:embed/>
                </p:oleObj>
              </mc:Choice>
              <mc:Fallback>
                <p:oleObj r:id="rId8" imgW="0" imgH="0" progId="">
                  <p:embed/>
                  <p:pic>
                    <p:nvPicPr>
                      <p:cNvPr id="0" name="AutoShape 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30"/>
          <p:cNvSpPr>
            <a:spLocks noChangeArrowheads="1"/>
          </p:cNvSpPr>
          <p:nvPr>
            <p:custDataLst>
              <p:tags r:id="rId2"/>
            </p:custDataLst>
          </p:nvPr>
        </p:nvSpPr>
        <p:spPr bwMode="auto">
          <a:xfrm>
            <a:off x="0" y="915988"/>
            <a:ext cx="9144000" cy="74612"/>
          </a:xfrm>
          <a:prstGeom prst="rect">
            <a:avLst/>
          </a:prstGeom>
          <a:solidFill>
            <a:srgbClr val="339966"/>
          </a:solidFill>
          <a:ln w="9525">
            <a:solidFill>
              <a:schemeClr val="folHlink"/>
            </a:solidFill>
            <a:miter lim="800000"/>
            <a:headEnd/>
            <a:tailEnd/>
          </a:ln>
        </p:spPr>
        <p:txBody>
          <a:bodyPr wrap="none" anchor="ctr"/>
          <a:lstStyle/>
          <a:p>
            <a:pPr>
              <a:defRPr/>
            </a:pPr>
            <a:endParaRPr lang="ru-RU" sz="1600">
              <a:solidFill>
                <a:prstClr val="black"/>
              </a:solidFill>
              <a:latin typeface="+mn-lt"/>
            </a:endParaRPr>
          </a:p>
        </p:txBody>
      </p:sp>
      <p:grpSp>
        <p:nvGrpSpPr>
          <p:cNvPr id="7" name="McK Slide Elements"/>
          <p:cNvGrpSpPr>
            <a:grpSpLocks/>
          </p:cNvGrpSpPr>
          <p:nvPr/>
        </p:nvGrpSpPr>
        <p:grpSpPr bwMode="auto">
          <a:xfrm>
            <a:off x="125413" y="542925"/>
            <a:ext cx="8793162" cy="6288088"/>
            <a:chOff x="79" y="342"/>
            <a:chExt cx="5539" cy="3961"/>
          </a:xfrm>
        </p:grpSpPr>
        <p:sp>
          <p:nvSpPr>
            <p:cNvPr id="8" name="McK Measure" hidden="1"/>
            <p:cNvSpPr txBox="1">
              <a:spLocks noChangeArrowheads="1"/>
            </p:cNvSpPr>
            <p:nvPr userDrawn="1"/>
          </p:nvSpPr>
          <p:spPr bwMode="auto">
            <a:xfrm>
              <a:off x="79" y="342"/>
              <a:ext cx="5539" cy="157"/>
            </a:xfrm>
            <a:prstGeom prst="rect">
              <a:avLst/>
            </a:prstGeom>
            <a:noFill/>
            <a:ln w="9525">
              <a:noFill/>
              <a:miter lim="800000"/>
              <a:headEnd/>
              <a:tailEnd/>
            </a:ln>
          </p:spPr>
          <p:txBody>
            <a:bodyPr lIns="0" tIns="0" rIns="0" bIns="0">
              <a:spAutoFit/>
            </a:bodyPr>
            <a:lstStyle/>
            <a:p>
              <a:pPr defTabSz="912813">
                <a:defRPr/>
              </a:pPr>
              <a:r>
                <a:rPr lang="en-AU" sz="1600">
                  <a:solidFill>
                    <a:prstClr val="black"/>
                  </a:solidFill>
                  <a:latin typeface="+mn-lt"/>
                </a:rPr>
                <a:t>Unit of measure</a:t>
              </a:r>
            </a:p>
          </p:txBody>
        </p:sp>
        <p:sp>
          <p:nvSpPr>
            <p:cNvPr id="9" name="McK Footnote" hidden="1"/>
            <p:cNvSpPr txBox="1">
              <a:spLocks noChangeArrowheads="1"/>
            </p:cNvSpPr>
            <p:nvPr userDrawn="1"/>
          </p:nvSpPr>
          <p:spPr bwMode="auto">
            <a:xfrm>
              <a:off x="81" y="4045"/>
              <a:ext cx="5249" cy="258"/>
            </a:xfrm>
            <a:prstGeom prst="rect">
              <a:avLst/>
            </a:prstGeom>
            <a:noFill/>
            <a:ln w="9525">
              <a:noFill/>
              <a:miter lim="800000"/>
              <a:headEnd/>
              <a:tailEnd/>
            </a:ln>
          </p:spPr>
          <p:txBody>
            <a:bodyPr lIns="0" tIns="0" rIns="0" bIns="0" anchor="b">
              <a:spAutoFit/>
            </a:bodyPr>
            <a:lstStyle/>
            <a:p>
              <a:pPr marL="585788" indent="-585788" defTabSz="912813">
                <a:tabLst>
                  <a:tab pos="544513" algn="r"/>
                </a:tabLst>
                <a:defRPr/>
              </a:pPr>
              <a:r>
                <a:rPr lang="en-AU" sz="1200">
                  <a:solidFill>
                    <a:srgbClr val="000000"/>
                  </a:solidFill>
                  <a:latin typeface="+mn-lt"/>
                </a:rPr>
                <a:t>	*	Footnote</a:t>
              </a:r>
            </a:p>
            <a:p>
              <a:pPr marL="585788" indent="-585788" defTabSz="912813">
                <a:spcBef>
                  <a:spcPct val="20000"/>
                </a:spcBef>
                <a:tabLst>
                  <a:tab pos="544513" algn="r"/>
                </a:tabLst>
                <a:defRPr/>
              </a:pPr>
              <a:r>
                <a:rPr lang="en-AU" sz="1200">
                  <a:solidFill>
                    <a:srgbClr val="000000"/>
                  </a:solidFill>
                  <a:latin typeface="+mn-lt"/>
                </a:rPr>
                <a:t>Source:		Source</a:t>
              </a:r>
            </a:p>
          </p:txBody>
        </p:sp>
      </p:grpSp>
      <p:sp>
        <p:nvSpPr>
          <p:cNvPr id="10" name="Working Draft" hidden="1"/>
          <p:cNvSpPr txBox="1">
            <a:spLocks noChangeArrowheads="1"/>
          </p:cNvSpPr>
          <p:nvPr>
            <p:custDataLst>
              <p:tags r:id="rId3"/>
            </p:custDataLst>
          </p:nvPr>
        </p:nvSpPr>
        <p:spPr bwMode="auto">
          <a:xfrm rot="5400000">
            <a:off x="8214520" y="2748756"/>
            <a:ext cx="1719262" cy="92075"/>
          </a:xfrm>
          <a:prstGeom prst="rect">
            <a:avLst/>
          </a:prstGeom>
          <a:noFill/>
          <a:ln w="9525">
            <a:noFill/>
            <a:miter lim="800000"/>
            <a:headEnd/>
            <a:tailEnd/>
          </a:ln>
        </p:spPr>
        <p:txBody>
          <a:bodyPr wrap="none" lIns="0" tIns="0" rIns="0" bIns="0">
            <a:spAutoFit/>
          </a:bodyPr>
          <a:lstStyle/>
          <a:p>
            <a:pPr defTabSz="933450">
              <a:defRPr/>
            </a:pPr>
            <a:r>
              <a:rPr lang="en-GB" sz="600">
                <a:solidFill>
                  <a:prstClr val="black"/>
                </a:solidFill>
                <a:latin typeface="+mn-lt"/>
              </a:rPr>
              <a:t>Working Draft - Last Modified 09.07.2008 18:45:11</a:t>
            </a:r>
            <a:endParaRPr lang="en-AU" sz="600">
              <a:solidFill>
                <a:prstClr val="black"/>
              </a:solidFill>
              <a:latin typeface="+mn-lt"/>
            </a:endParaRPr>
          </a:p>
        </p:txBody>
      </p:sp>
      <p:sp>
        <p:nvSpPr>
          <p:cNvPr id="11" name="Printed" hidden="1"/>
          <p:cNvSpPr txBox="1">
            <a:spLocks noChangeArrowheads="1"/>
          </p:cNvSpPr>
          <p:nvPr>
            <p:custDataLst>
              <p:tags r:id="rId4"/>
            </p:custDataLst>
          </p:nvPr>
        </p:nvSpPr>
        <p:spPr bwMode="auto">
          <a:xfrm rot="5400000">
            <a:off x="8952707" y="3928269"/>
            <a:ext cx="242887" cy="92075"/>
          </a:xfrm>
          <a:prstGeom prst="rect">
            <a:avLst/>
          </a:prstGeom>
          <a:noFill/>
          <a:ln w="9525">
            <a:noFill/>
            <a:miter lim="800000"/>
            <a:headEnd/>
            <a:tailEnd/>
          </a:ln>
        </p:spPr>
        <p:txBody>
          <a:bodyPr wrap="none" lIns="0" tIns="0" rIns="0" bIns="0">
            <a:spAutoFit/>
          </a:bodyPr>
          <a:lstStyle/>
          <a:p>
            <a:pPr defTabSz="933450">
              <a:defRPr/>
            </a:pPr>
            <a:r>
              <a:rPr lang="en-AU" sz="600">
                <a:solidFill>
                  <a:prstClr val="black"/>
                </a:solidFill>
                <a:latin typeface="+mn-lt"/>
              </a:rPr>
              <a:t>Printed 4/10/2008 12:21:13 PM</a:t>
            </a:r>
          </a:p>
        </p:txBody>
      </p:sp>
      <p:pic>
        <p:nvPicPr>
          <p:cNvPr id="12" name="Рисунок 1" descr="cid:image001.jpg@01C9FEF5.4825F6E0"/>
          <p:cNvPicPr>
            <a:picLocks noChangeAspect="1" noChangeArrowheads="1"/>
          </p:cNvPicPr>
          <p:nvPr userDrawn="1"/>
        </p:nvPicPr>
        <p:blipFill>
          <a:blip r:embed="rId9"/>
          <a:srcRect/>
          <a:stretch>
            <a:fillRect/>
          </a:stretch>
        </p:blipFill>
        <p:spPr bwMode="auto">
          <a:xfrm>
            <a:off x="8501063" y="214313"/>
            <a:ext cx="509587" cy="357187"/>
          </a:xfrm>
          <a:prstGeom prst="rect">
            <a:avLst/>
          </a:prstGeom>
          <a:noFill/>
          <a:ln w="9525">
            <a:noFill/>
            <a:miter lim="800000"/>
            <a:headEnd/>
            <a:tailEnd/>
          </a:ln>
        </p:spPr>
      </p:pic>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3" name="doc id"/>
          <p:cNvSpPr>
            <a:spLocks noGrp="1" noChangeArrowheads="1"/>
          </p:cNvSpPr>
          <p:nvPr>
            <p:ph type="ftr" sz="quarter" idx="10"/>
            <p:custDataLst>
              <p:tags r:id="rId5"/>
            </p:custDataLst>
          </p:nvPr>
        </p:nvSpPr>
        <p:spPr/>
        <p:txBody>
          <a:bodyPr/>
          <a:lstStyle>
            <a:lvl1pPr fontAlgn="auto">
              <a:spcBef>
                <a:spcPts val="0"/>
              </a:spcBef>
              <a:spcAft>
                <a:spcPts val="0"/>
              </a:spcAft>
              <a:defRPr/>
            </a:lvl1pPr>
          </a:lstStyle>
          <a:p>
            <a:pPr>
              <a:defRPr/>
            </a:pPr>
            <a:endParaRPr lang="en-US"/>
          </a:p>
        </p:txBody>
      </p:sp>
      <p:sp>
        <p:nvSpPr>
          <p:cNvPr id="14" name="pg num"/>
          <p:cNvSpPr>
            <a:spLocks noGrp="1" noChangeArrowheads="1"/>
          </p:cNvSpPr>
          <p:nvPr>
            <p:ph type="sldNum" sz="quarter" idx="11"/>
            <p:custDataLst>
              <p:tags r:id="rId6"/>
            </p:custDataLst>
          </p:nvPr>
        </p:nvSpPr>
        <p:spPr/>
        <p:txBody>
          <a:bodyPr/>
          <a:lstStyle>
            <a:lvl1pPr fontAlgn="auto">
              <a:spcBef>
                <a:spcPts val="0"/>
              </a:spcBef>
              <a:spcAft>
                <a:spcPts val="0"/>
              </a:spcAft>
              <a:defRPr/>
            </a:lvl1pPr>
          </a:lstStyle>
          <a:p>
            <a:pPr>
              <a:defRPr/>
            </a:pPr>
            <a:fld id="{DC4EDE32-08F0-46B7-B135-00391B9D7695}" type="slidenum">
              <a:rPr lang="en-AU"/>
              <a:pPr>
                <a:defRPr/>
              </a:pPr>
              <a:t>‹#›</a:t>
            </a:fld>
            <a:endParaRPr lang="en-AU"/>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7013" cy="45227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600200"/>
            <a:ext cx="4037012" cy="45227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3"/>
          <p:cNvSpPr>
            <a:spLocks noGrp="1" noChangeArrowheads="1"/>
          </p:cNvSpPr>
          <p:nvPr>
            <p:ph type="dt" idx="10"/>
          </p:nvPr>
        </p:nvSpPr>
        <p:spPr>
          <a:ln/>
        </p:spPr>
        <p:txBody>
          <a:bodyPr/>
          <a:lstStyle>
            <a:lvl1pPr>
              <a:defRPr/>
            </a:lvl1pPr>
          </a:lstStyle>
          <a:p>
            <a:pPr>
              <a:defRPr/>
            </a:pPr>
            <a:endParaRPr lang="ru-RU"/>
          </a:p>
        </p:txBody>
      </p:sp>
      <p:sp>
        <p:nvSpPr>
          <p:cNvPr id="6" name="Rectangle 4"/>
          <p:cNvSpPr>
            <a:spLocks noGrp="1" noChangeArrowheads="1"/>
          </p:cNvSpPr>
          <p:nvPr>
            <p:ph type="ftr" idx="11"/>
          </p:nvPr>
        </p:nvSpPr>
        <p:spPr>
          <a:ln/>
        </p:spPr>
        <p:txBody>
          <a:bodyPr/>
          <a:lstStyle>
            <a:lvl1pPr>
              <a:defRPr/>
            </a:lvl1pPr>
          </a:lstStyle>
          <a:p>
            <a:pPr>
              <a:defRPr/>
            </a:pPr>
            <a:endParaRPr lang="ru-RU"/>
          </a:p>
        </p:txBody>
      </p:sp>
      <p:sp>
        <p:nvSpPr>
          <p:cNvPr id="7" name="Rectangle 5"/>
          <p:cNvSpPr>
            <a:spLocks noGrp="1" noChangeArrowheads="1"/>
          </p:cNvSpPr>
          <p:nvPr>
            <p:ph type="sldNum" idx="12"/>
          </p:nvPr>
        </p:nvSpPr>
        <p:spPr>
          <a:ln/>
        </p:spPr>
        <p:txBody>
          <a:bodyPr/>
          <a:lstStyle>
            <a:lvl1pPr>
              <a:defRPr/>
            </a:lvl1pPr>
          </a:lstStyle>
          <a:p>
            <a:pPr>
              <a:defRPr/>
            </a:pPr>
            <a:fld id="{6C4982AC-D97E-497E-BD99-1873E98EEC0A}" type="slidenum">
              <a:rPr lang="ru-RU"/>
              <a:pPr>
                <a:defRPr/>
              </a:pPr>
              <a:t>‹#›</a:t>
            </a:fld>
            <a:endParaRPr lang="ru-RU"/>
          </a:p>
        </p:txBody>
      </p:sp>
    </p:spTree>
    <p:extLst>
      <p:ext uri="{BB962C8B-B14F-4D97-AF65-F5344CB8AC3E}">
        <p14:creationId xmlns:p14="http://schemas.microsoft.com/office/powerpoint/2010/main" val="423106792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30238" y="2505075"/>
            <a:ext cx="386873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29150" y="2505075"/>
            <a:ext cx="38877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3"/>
          <p:cNvSpPr>
            <a:spLocks noGrp="1" noChangeArrowheads="1"/>
          </p:cNvSpPr>
          <p:nvPr>
            <p:ph type="dt" idx="10"/>
          </p:nvPr>
        </p:nvSpPr>
        <p:spPr>
          <a:ln/>
        </p:spPr>
        <p:txBody>
          <a:bodyPr/>
          <a:lstStyle>
            <a:lvl1pPr>
              <a:defRPr/>
            </a:lvl1pPr>
          </a:lstStyle>
          <a:p>
            <a:pPr>
              <a:defRPr/>
            </a:pPr>
            <a:endParaRPr lang="ru-RU"/>
          </a:p>
        </p:txBody>
      </p:sp>
      <p:sp>
        <p:nvSpPr>
          <p:cNvPr id="8" name="Rectangle 4"/>
          <p:cNvSpPr>
            <a:spLocks noGrp="1" noChangeArrowheads="1"/>
          </p:cNvSpPr>
          <p:nvPr>
            <p:ph type="ftr" idx="11"/>
          </p:nvPr>
        </p:nvSpPr>
        <p:spPr>
          <a:ln/>
        </p:spPr>
        <p:txBody>
          <a:bodyPr/>
          <a:lstStyle>
            <a:lvl1pPr>
              <a:defRPr/>
            </a:lvl1pPr>
          </a:lstStyle>
          <a:p>
            <a:pPr>
              <a:defRPr/>
            </a:pPr>
            <a:endParaRPr lang="ru-RU"/>
          </a:p>
        </p:txBody>
      </p:sp>
      <p:sp>
        <p:nvSpPr>
          <p:cNvPr id="9" name="Rectangle 5"/>
          <p:cNvSpPr>
            <a:spLocks noGrp="1" noChangeArrowheads="1"/>
          </p:cNvSpPr>
          <p:nvPr>
            <p:ph type="sldNum" idx="12"/>
          </p:nvPr>
        </p:nvSpPr>
        <p:spPr>
          <a:ln/>
        </p:spPr>
        <p:txBody>
          <a:bodyPr/>
          <a:lstStyle>
            <a:lvl1pPr>
              <a:defRPr/>
            </a:lvl1pPr>
          </a:lstStyle>
          <a:p>
            <a:pPr>
              <a:defRPr/>
            </a:pPr>
            <a:fld id="{A0125D40-D2BD-47D9-ACC8-B6A579D94828}" type="slidenum">
              <a:rPr lang="ru-RU"/>
              <a:pPr>
                <a:defRPr/>
              </a:pPr>
              <a:t>‹#›</a:t>
            </a:fld>
            <a:endParaRPr lang="ru-RU"/>
          </a:p>
        </p:txBody>
      </p:sp>
    </p:spTree>
    <p:extLst>
      <p:ext uri="{BB962C8B-B14F-4D97-AF65-F5344CB8AC3E}">
        <p14:creationId xmlns:p14="http://schemas.microsoft.com/office/powerpoint/2010/main" val="288466595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3"/>
          <p:cNvSpPr>
            <a:spLocks noGrp="1" noChangeArrowheads="1"/>
          </p:cNvSpPr>
          <p:nvPr>
            <p:ph type="dt" idx="10"/>
          </p:nvPr>
        </p:nvSpPr>
        <p:spPr>
          <a:ln/>
        </p:spPr>
        <p:txBody>
          <a:bodyPr/>
          <a:lstStyle>
            <a:lvl1pPr>
              <a:defRPr/>
            </a:lvl1pPr>
          </a:lstStyle>
          <a:p>
            <a:pPr>
              <a:defRPr/>
            </a:pPr>
            <a:endParaRPr lang="ru-RU"/>
          </a:p>
        </p:txBody>
      </p:sp>
      <p:sp>
        <p:nvSpPr>
          <p:cNvPr id="4" name="Rectangle 4"/>
          <p:cNvSpPr>
            <a:spLocks noGrp="1" noChangeArrowheads="1"/>
          </p:cNvSpPr>
          <p:nvPr>
            <p:ph type="ftr" idx="11"/>
          </p:nvPr>
        </p:nvSpPr>
        <p:spPr>
          <a:ln/>
        </p:spPr>
        <p:txBody>
          <a:bodyPr/>
          <a:lstStyle>
            <a:lvl1pPr>
              <a:defRPr/>
            </a:lvl1pPr>
          </a:lstStyle>
          <a:p>
            <a:pPr>
              <a:defRPr/>
            </a:pPr>
            <a:endParaRPr lang="ru-RU"/>
          </a:p>
        </p:txBody>
      </p:sp>
      <p:sp>
        <p:nvSpPr>
          <p:cNvPr id="5" name="Rectangle 5"/>
          <p:cNvSpPr>
            <a:spLocks noGrp="1" noChangeArrowheads="1"/>
          </p:cNvSpPr>
          <p:nvPr>
            <p:ph type="sldNum" idx="12"/>
          </p:nvPr>
        </p:nvSpPr>
        <p:spPr>
          <a:ln/>
        </p:spPr>
        <p:txBody>
          <a:bodyPr/>
          <a:lstStyle>
            <a:lvl1pPr>
              <a:defRPr/>
            </a:lvl1pPr>
          </a:lstStyle>
          <a:p>
            <a:pPr>
              <a:defRPr/>
            </a:pPr>
            <a:fld id="{2BE947E7-C337-4655-9E47-9C6FB54A28E4}" type="slidenum">
              <a:rPr lang="ru-RU"/>
              <a:pPr>
                <a:defRPr/>
              </a:pPr>
              <a:t>‹#›</a:t>
            </a:fld>
            <a:endParaRPr lang="ru-RU"/>
          </a:p>
        </p:txBody>
      </p:sp>
    </p:spTree>
    <p:extLst>
      <p:ext uri="{BB962C8B-B14F-4D97-AF65-F5344CB8AC3E}">
        <p14:creationId xmlns:p14="http://schemas.microsoft.com/office/powerpoint/2010/main" val="352878769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endParaRPr lang="ru-RU"/>
          </a:p>
        </p:txBody>
      </p:sp>
      <p:sp>
        <p:nvSpPr>
          <p:cNvPr id="3" name="Rectangle 4"/>
          <p:cNvSpPr>
            <a:spLocks noGrp="1" noChangeArrowheads="1"/>
          </p:cNvSpPr>
          <p:nvPr>
            <p:ph type="ftr" idx="11"/>
          </p:nvPr>
        </p:nvSpPr>
        <p:spPr>
          <a:ln/>
        </p:spPr>
        <p:txBody>
          <a:bodyPr/>
          <a:lstStyle>
            <a:lvl1pPr>
              <a:defRPr/>
            </a:lvl1pPr>
          </a:lstStyle>
          <a:p>
            <a:pPr>
              <a:defRPr/>
            </a:pPr>
            <a:endParaRPr lang="ru-RU"/>
          </a:p>
        </p:txBody>
      </p:sp>
      <p:sp>
        <p:nvSpPr>
          <p:cNvPr id="4" name="Rectangle 5"/>
          <p:cNvSpPr>
            <a:spLocks noGrp="1" noChangeArrowheads="1"/>
          </p:cNvSpPr>
          <p:nvPr>
            <p:ph type="sldNum" idx="12"/>
          </p:nvPr>
        </p:nvSpPr>
        <p:spPr>
          <a:ln/>
        </p:spPr>
        <p:txBody>
          <a:bodyPr/>
          <a:lstStyle>
            <a:lvl1pPr>
              <a:defRPr/>
            </a:lvl1pPr>
          </a:lstStyle>
          <a:p>
            <a:pPr>
              <a:defRPr/>
            </a:pPr>
            <a:fld id="{80CA98D2-8C5C-4AEF-8C27-73A29C2ACFA9}" type="slidenum">
              <a:rPr lang="ru-RU"/>
              <a:pPr>
                <a:defRPr/>
              </a:pPr>
              <a:t>‹#›</a:t>
            </a:fld>
            <a:endParaRPr lang="ru-RU"/>
          </a:p>
        </p:txBody>
      </p:sp>
    </p:spTree>
    <p:extLst>
      <p:ext uri="{BB962C8B-B14F-4D97-AF65-F5344CB8AC3E}">
        <p14:creationId xmlns:p14="http://schemas.microsoft.com/office/powerpoint/2010/main" val="299385555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Rectangle 3"/>
          <p:cNvSpPr>
            <a:spLocks noGrp="1" noChangeArrowheads="1"/>
          </p:cNvSpPr>
          <p:nvPr>
            <p:ph type="dt" idx="10"/>
          </p:nvPr>
        </p:nvSpPr>
        <p:spPr>
          <a:ln/>
        </p:spPr>
        <p:txBody>
          <a:bodyPr/>
          <a:lstStyle>
            <a:lvl1pPr>
              <a:defRPr/>
            </a:lvl1pPr>
          </a:lstStyle>
          <a:p>
            <a:pPr>
              <a:defRPr/>
            </a:pPr>
            <a:endParaRPr lang="ru-RU"/>
          </a:p>
        </p:txBody>
      </p:sp>
      <p:sp>
        <p:nvSpPr>
          <p:cNvPr id="6" name="Rectangle 4"/>
          <p:cNvSpPr>
            <a:spLocks noGrp="1" noChangeArrowheads="1"/>
          </p:cNvSpPr>
          <p:nvPr>
            <p:ph type="ftr" idx="11"/>
          </p:nvPr>
        </p:nvSpPr>
        <p:spPr>
          <a:ln/>
        </p:spPr>
        <p:txBody>
          <a:bodyPr/>
          <a:lstStyle>
            <a:lvl1pPr>
              <a:defRPr/>
            </a:lvl1pPr>
          </a:lstStyle>
          <a:p>
            <a:pPr>
              <a:defRPr/>
            </a:pPr>
            <a:endParaRPr lang="ru-RU"/>
          </a:p>
        </p:txBody>
      </p:sp>
      <p:sp>
        <p:nvSpPr>
          <p:cNvPr id="7" name="Rectangle 5"/>
          <p:cNvSpPr>
            <a:spLocks noGrp="1" noChangeArrowheads="1"/>
          </p:cNvSpPr>
          <p:nvPr>
            <p:ph type="sldNum" idx="12"/>
          </p:nvPr>
        </p:nvSpPr>
        <p:spPr>
          <a:ln/>
        </p:spPr>
        <p:txBody>
          <a:bodyPr/>
          <a:lstStyle>
            <a:lvl1pPr>
              <a:defRPr/>
            </a:lvl1pPr>
          </a:lstStyle>
          <a:p>
            <a:pPr>
              <a:defRPr/>
            </a:pPr>
            <a:fld id="{A601256D-8405-4E49-BB56-E7539D480045}" type="slidenum">
              <a:rPr lang="ru-RU"/>
              <a:pPr>
                <a:defRPr/>
              </a:pPr>
              <a:t>‹#›</a:t>
            </a:fld>
            <a:endParaRPr lang="ru-RU"/>
          </a:p>
        </p:txBody>
      </p:sp>
    </p:spTree>
    <p:extLst>
      <p:ext uri="{BB962C8B-B14F-4D97-AF65-F5344CB8AC3E}">
        <p14:creationId xmlns:p14="http://schemas.microsoft.com/office/powerpoint/2010/main" val="82390547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Rectangle 3"/>
          <p:cNvSpPr>
            <a:spLocks noGrp="1" noChangeArrowheads="1"/>
          </p:cNvSpPr>
          <p:nvPr>
            <p:ph type="dt" idx="10"/>
          </p:nvPr>
        </p:nvSpPr>
        <p:spPr>
          <a:ln/>
        </p:spPr>
        <p:txBody>
          <a:bodyPr/>
          <a:lstStyle>
            <a:lvl1pPr>
              <a:defRPr/>
            </a:lvl1pPr>
          </a:lstStyle>
          <a:p>
            <a:pPr>
              <a:defRPr/>
            </a:pPr>
            <a:endParaRPr lang="ru-RU"/>
          </a:p>
        </p:txBody>
      </p:sp>
      <p:sp>
        <p:nvSpPr>
          <p:cNvPr id="6" name="Rectangle 4"/>
          <p:cNvSpPr>
            <a:spLocks noGrp="1" noChangeArrowheads="1"/>
          </p:cNvSpPr>
          <p:nvPr>
            <p:ph type="ftr" idx="11"/>
          </p:nvPr>
        </p:nvSpPr>
        <p:spPr>
          <a:ln/>
        </p:spPr>
        <p:txBody>
          <a:bodyPr/>
          <a:lstStyle>
            <a:lvl1pPr>
              <a:defRPr/>
            </a:lvl1pPr>
          </a:lstStyle>
          <a:p>
            <a:pPr>
              <a:defRPr/>
            </a:pPr>
            <a:endParaRPr lang="ru-RU"/>
          </a:p>
        </p:txBody>
      </p:sp>
      <p:sp>
        <p:nvSpPr>
          <p:cNvPr id="7" name="Rectangle 5"/>
          <p:cNvSpPr>
            <a:spLocks noGrp="1" noChangeArrowheads="1"/>
          </p:cNvSpPr>
          <p:nvPr>
            <p:ph type="sldNum" idx="12"/>
          </p:nvPr>
        </p:nvSpPr>
        <p:spPr>
          <a:ln/>
        </p:spPr>
        <p:txBody>
          <a:bodyPr/>
          <a:lstStyle>
            <a:lvl1pPr>
              <a:defRPr/>
            </a:lvl1pPr>
          </a:lstStyle>
          <a:p>
            <a:pPr>
              <a:defRPr/>
            </a:pPr>
            <a:fld id="{CC9FF763-825A-46FA-B253-4384697424E7}" type="slidenum">
              <a:rPr lang="ru-RU"/>
              <a:pPr>
                <a:defRPr/>
              </a:pPr>
              <a:t>‹#›</a:t>
            </a:fld>
            <a:endParaRPr lang="ru-RU"/>
          </a:p>
        </p:txBody>
      </p:sp>
    </p:spTree>
    <p:extLst>
      <p:ext uri="{BB962C8B-B14F-4D97-AF65-F5344CB8AC3E}">
        <p14:creationId xmlns:p14="http://schemas.microsoft.com/office/powerpoint/2010/main" val="290513878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3"/>
          <p:cNvSpPr>
            <a:spLocks noGrp="1" noChangeArrowheads="1"/>
          </p:cNvSpPr>
          <p:nvPr>
            <p:ph type="dt" idx="10"/>
          </p:nvPr>
        </p:nvSpPr>
        <p:spPr>
          <a:ln/>
        </p:spPr>
        <p:txBody>
          <a:bodyPr/>
          <a:lstStyle>
            <a:lvl1pPr>
              <a:defRPr/>
            </a:lvl1pPr>
          </a:lstStyle>
          <a:p>
            <a:pPr>
              <a:defRPr/>
            </a:pPr>
            <a:endParaRPr lang="ru-RU"/>
          </a:p>
        </p:txBody>
      </p:sp>
      <p:sp>
        <p:nvSpPr>
          <p:cNvPr id="5" name="Rectangle 4"/>
          <p:cNvSpPr>
            <a:spLocks noGrp="1" noChangeArrowheads="1"/>
          </p:cNvSpPr>
          <p:nvPr>
            <p:ph type="ftr" idx="11"/>
          </p:nvPr>
        </p:nvSpPr>
        <p:spPr>
          <a:ln/>
        </p:spPr>
        <p:txBody>
          <a:bodyPr/>
          <a:lstStyle>
            <a:lvl1pPr>
              <a:defRPr/>
            </a:lvl1pPr>
          </a:lstStyle>
          <a:p>
            <a:pPr>
              <a:defRPr/>
            </a:pPr>
            <a:endParaRPr lang="ru-RU"/>
          </a:p>
        </p:txBody>
      </p:sp>
      <p:sp>
        <p:nvSpPr>
          <p:cNvPr id="6" name="Rectangle 5"/>
          <p:cNvSpPr>
            <a:spLocks noGrp="1" noChangeArrowheads="1"/>
          </p:cNvSpPr>
          <p:nvPr>
            <p:ph type="sldNum" idx="12"/>
          </p:nvPr>
        </p:nvSpPr>
        <p:spPr>
          <a:ln/>
        </p:spPr>
        <p:txBody>
          <a:bodyPr/>
          <a:lstStyle>
            <a:lvl1pPr>
              <a:defRPr/>
            </a:lvl1pPr>
          </a:lstStyle>
          <a:p>
            <a:pPr>
              <a:defRPr/>
            </a:pPr>
            <a:fld id="{959D3F54-8B51-4FBA-A859-A869D36BECBD}" type="slidenum">
              <a:rPr lang="ru-RU"/>
              <a:pPr>
                <a:defRPr/>
              </a:pPr>
              <a:t>‹#›</a:t>
            </a:fld>
            <a:endParaRPr lang="ru-RU"/>
          </a:p>
        </p:txBody>
      </p:sp>
    </p:spTree>
    <p:extLst>
      <p:ext uri="{BB962C8B-B14F-4D97-AF65-F5344CB8AC3E}">
        <p14:creationId xmlns:p14="http://schemas.microsoft.com/office/powerpoint/2010/main" val="374459798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7813" y="274638"/>
            <a:ext cx="2055812" cy="584835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8213" cy="58483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3"/>
          <p:cNvSpPr>
            <a:spLocks noGrp="1" noChangeArrowheads="1"/>
          </p:cNvSpPr>
          <p:nvPr>
            <p:ph type="dt" idx="10"/>
          </p:nvPr>
        </p:nvSpPr>
        <p:spPr>
          <a:ln/>
        </p:spPr>
        <p:txBody>
          <a:bodyPr/>
          <a:lstStyle>
            <a:lvl1pPr>
              <a:defRPr/>
            </a:lvl1pPr>
          </a:lstStyle>
          <a:p>
            <a:pPr>
              <a:defRPr/>
            </a:pPr>
            <a:endParaRPr lang="ru-RU"/>
          </a:p>
        </p:txBody>
      </p:sp>
      <p:sp>
        <p:nvSpPr>
          <p:cNvPr id="5" name="Rectangle 4"/>
          <p:cNvSpPr>
            <a:spLocks noGrp="1" noChangeArrowheads="1"/>
          </p:cNvSpPr>
          <p:nvPr>
            <p:ph type="ftr" idx="11"/>
          </p:nvPr>
        </p:nvSpPr>
        <p:spPr>
          <a:ln/>
        </p:spPr>
        <p:txBody>
          <a:bodyPr/>
          <a:lstStyle>
            <a:lvl1pPr>
              <a:defRPr/>
            </a:lvl1pPr>
          </a:lstStyle>
          <a:p>
            <a:pPr>
              <a:defRPr/>
            </a:pPr>
            <a:endParaRPr lang="ru-RU"/>
          </a:p>
        </p:txBody>
      </p:sp>
      <p:sp>
        <p:nvSpPr>
          <p:cNvPr id="6" name="Rectangle 5"/>
          <p:cNvSpPr>
            <a:spLocks noGrp="1" noChangeArrowheads="1"/>
          </p:cNvSpPr>
          <p:nvPr>
            <p:ph type="sldNum" idx="12"/>
          </p:nvPr>
        </p:nvSpPr>
        <p:spPr>
          <a:ln/>
        </p:spPr>
        <p:txBody>
          <a:bodyPr/>
          <a:lstStyle>
            <a:lvl1pPr>
              <a:defRPr/>
            </a:lvl1pPr>
          </a:lstStyle>
          <a:p>
            <a:pPr>
              <a:defRPr/>
            </a:pPr>
            <a:fld id="{2EFFF547-0058-4089-9972-EC8A58DACC4E}" type="slidenum">
              <a:rPr lang="ru-RU"/>
              <a:pPr>
                <a:defRPr/>
              </a:pPr>
              <a:t>‹#›</a:t>
            </a:fld>
            <a:endParaRPr lang="ru-RU"/>
          </a:p>
        </p:txBody>
      </p:sp>
    </p:spTree>
    <p:extLst>
      <p:ext uri="{BB962C8B-B14F-4D97-AF65-F5344CB8AC3E}">
        <p14:creationId xmlns:p14="http://schemas.microsoft.com/office/powerpoint/2010/main" val="171488960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764851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305" name="PlaceHolder 1"/>
          <p:cNvSpPr>
            <a:spLocks noGrp="1"/>
          </p:cNvSpPr>
          <p:nvPr>
            <p:ph type="title"/>
          </p:nvPr>
        </p:nvSpPr>
        <p:spPr>
          <a:xfrm>
            <a:off x="1332000" y="-360"/>
            <a:ext cx="7812000" cy="692280"/>
          </a:xfrm>
          <a:prstGeom prst="rect">
            <a:avLst/>
          </a:prstGeom>
        </p:spPr>
        <p:txBody>
          <a:bodyPr lIns="90000" tIns="46800" rIns="90000" bIns="46800" anchor="ctr"/>
          <a:lstStyle/>
          <a:p>
            <a:pPr algn="ctr"/>
            <a:endParaRPr lang="en-US" sz="2000" b="0" strike="noStrike" spc="-1">
              <a:solidFill>
                <a:srgbClr val="1F497D"/>
              </a:solidFill>
              <a:uFill>
                <a:solidFill>
                  <a:srgbClr val="FFFFFF"/>
                </a:solidFill>
              </a:uFill>
              <a:latin typeface="Arial"/>
            </a:endParaRPr>
          </a:p>
        </p:txBody>
      </p:sp>
      <p:sp>
        <p:nvSpPr>
          <p:cNvPr id="4306" name="PlaceHolder 2"/>
          <p:cNvSpPr>
            <a:spLocks noGrp="1"/>
          </p:cNvSpPr>
          <p:nvPr>
            <p:ph type="subTitle"/>
          </p:nvPr>
        </p:nvSpPr>
        <p:spPr>
          <a:xfrm>
            <a:off x="33120" y="764640"/>
            <a:ext cx="9088200" cy="5843880"/>
          </a:xfrm>
          <a:prstGeom prst="rect">
            <a:avLst/>
          </a:prstGeom>
        </p:spPr>
        <p:txBody>
          <a:bodyPr lIns="0" tIns="0" rIns="0" bIns="0" anchor="ctr"/>
          <a:lstStyle/>
          <a:p>
            <a:pPr algn="ctr">
              <a:spcBef>
                <a:spcPts val="448"/>
              </a:spcBef>
            </a:pPr>
            <a:endParaRPr lang="en-U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153397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tags" Target="../tags/tag4.xml"/><Relationship Id="rId3" Type="http://schemas.openxmlformats.org/officeDocument/2006/relationships/slideLayout" Target="../slideLayouts/slideLayout3.xml"/><Relationship Id="rId21" Type="http://schemas.openxmlformats.org/officeDocument/2006/relationships/tags" Target="../tags/tag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tags" Target="../tags/tag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1.xml"/><Relationship Id="rId23"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tags" Target="../tags/tag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 Id="rId22" Type="http://schemas.openxmlformats.org/officeDocument/2006/relationships/oleObject" Target="../embeddings/oleObject1.bin"/></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79.xml"/><Relationship Id="rId7" Type="http://schemas.openxmlformats.org/officeDocument/2006/relationships/image" Target="../media/image7.png"/><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theme" Target="../theme/theme10.xml"/><Relationship Id="rId5" Type="http://schemas.openxmlformats.org/officeDocument/2006/relationships/slideLayout" Target="../slideLayouts/slideLayout81.xml"/><Relationship Id="rId4" Type="http://schemas.openxmlformats.org/officeDocument/2006/relationships/slideLayout" Target="../slideLayouts/slideLayout8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84.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theme" Target="../theme/theme11.xml"/><Relationship Id="rId5" Type="http://schemas.openxmlformats.org/officeDocument/2006/relationships/slideLayout" Target="../slideLayouts/slideLayout86.xml"/><Relationship Id="rId4" Type="http://schemas.openxmlformats.org/officeDocument/2006/relationships/slideLayout" Target="../slideLayouts/slideLayout85.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94.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theme" Target="../theme/theme12.xml"/><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theme" Target="../theme/theme13.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0" Type="http://schemas.openxmlformats.org/officeDocument/2006/relationships/slideLayout" Target="../slideLayouts/slideLayout107.xml"/><Relationship Id="rId4" Type="http://schemas.openxmlformats.org/officeDocument/2006/relationships/slideLayout" Target="../slideLayouts/slideLayout101.xml"/><Relationship Id="rId9" Type="http://schemas.openxmlformats.org/officeDocument/2006/relationships/slideLayout" Target="../slideLayouts/slideLayout106.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112.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theme" Target="../theme/theme14.xml"/><Relationship Id="rId5" Type="http://schemas.openxmlformats.org/officeDocument/2006/relationships/slideLayout" Target="../slideLayouts/slideLayout114.xml"/><Relationship Id="rId4" Type="http://schemas.openxmlformats.org/officeDocument/2006/relationships/slideLayout" Target="../slideLayouts/slideLayout113.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117.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theme" Target="../theme/theme15.xml"/><Relationship Id="rId5" Type="http://schemas.openxmlformats.org/officeDocument/2006/relationships/slideLayout" Target="../slideLayouts/slideLayout119.xml"/><Relationship Id="rId4" Type="http://schemas.openxmlformats.org/officeDocument/2006/relationships/slideLayout" Target="../slideLayouts/slideLayout118.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122.xml"/><Relationship Id="rId2" Type="http://schemas.openxmlformats.org/officeDocument/2006/relationships/slideLayout" Target="../slideLayouts/slideLayout121.xml"/><Relationship Id="rId1" Type="http://schemas.openxmlformats.org/officeDocument/2006/relationships/slideLayout" Target="../slideLayouts/slideLayout120.xml"/><Relationship Id="rId6" Type="http://schemas.openxmlformats.org/officeDocument/2006/relationships/theme" Target="../theme/theme16.xml"/><Relationship Id="rId5" Type="http://schemas.openxmlformats.org/officeDocument/2006/relationships/slideLayout" Target="../slideLayouts/slideLayout124.xml"/><Relationship Id="rId4" Type="http://schemas.openxmlformats.org/officeDocument/2006/relationships/slideLayout" Target="../slideLayouts/slideLayout123.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127.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theme" Target="../theme/theme17.xml"/><Relationship Id="rId5" Type="http://schemas.openxmlformats.org/officeDocument/2006/relationships/slideLayout" Target="../slideLayouts/slideLayout129.xml"/><Relationship Id="rId4" Type="http://schemas.openxmlformats.org/officeDocument/2006/relationships/slideLayout" Target="../slideLayouts/slideLayout128.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132.xml"/><Relationship Id="rId2" Type="http://schemas.openxmlformats.org/officeDocument/2006/relationships/slideLayout" Target="../slideLayouts/slideLayout131.xml"/><Relationship Id="rId1" Type="http://schemas.openxmlformats.org/officeDocument/2006/relationships/slideLayout" Target="../slideLayouts/slideLayout130.xml"/><Relationship Id="rId6" Type="http://schemas.openxmlformats.org/officeDocument/2006/relationships/theme" Target="../theme/theme18.xml"/><Relationship Id="rId5" Type="http://schemas.openxmlformats.org/officeDocument/2006/relationships/slideLayout" Target="../slideLayouts/slideLayout134.xml"/><Relationship Id="rId4" Type="http://schemas.openxmlformats.org/officeDocument/2006/relationships/slideLayout" Target="../slideLayouts/slideLayout133.xml"/></Relationships>
</file>

<file path=ppt/slideMasters/_rels/slideMaster19.xml.rels><?xml version="1.0" encoding="UTF-8" standalone="yes"?>
<Relationships xmlns="http://schemas.openxmlformats.org/package/2006/relationships"><Relationship Id="rId3" Type="http://schemas.openxmlformats.org/officeDocument/2006/relationships/slideLayout" Target="../slideLayouts/slideLayout137.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theme" Target="../theme/theme19.xml"/><Relationship Id="rId5" Type="http://schemas.openxmlformats.org/officeDocument/2006/relationships/slideLayout" Target="../slideLayouts/slideLayout139.xml"/><Relationship Id="rId4" Type="http://schemas.openxmlformats.org/officeDocument/2006/relationships/slideLayout" Target="../slideLayouts/slideLayout13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20.xml.rels><?xml version="1.0" encoding="UTF-8" standalone="yes"?>
<Relationships xmlns="http://schemas.openxmlformats.org/package/2006/relationships"><Relationship Id="rId3" Type="http://schemas.openxmlformats.org/officeDocument/2006/relationships/slideLayout" Target="../slideLayouts/slideLayout142.xml"/><Relationship Id="rId2" Type="http://schemas.openxmlformats.org/officeDocument/2006/relationships/slideLayout" Target="../slideLayouts/slideLayout141.xml"/><Relationship Id="rId1" Type="http://schemas.openxmlformats.org/officeDocument/2006/relationships/slideLayout" Target="../slideLayouts/slideLayout140.xml"/><Relationship Id="rId6" Type="http://schemas.openxmlformats.org/officeDocument/2006/relationships/theme" Target="../theme/theme20.xml"/><Relationship Id="rId5" Type="http://schemas.openxmlformats.org/officeDocument/2006/relationships/slideLayout" Target="../slideLayouts/slideLayout144.xml"/><Relationship Id="rId4" Type="http://schemas.openxmlformats.org/officeDocument/2006/relationships/slideLayout" Target="../slideLayouts/slideLayout143.xml"/></Relationships>
</file>

<file path=ppt/slideMasters/_rels/slideMaster21.xml.rels><?xml version="1.0" encoding="UTF-8" standalone="yes"?>
<Relationships xmlns="http://schemas.openxmlformats.org/package/2006/relationships"><Relationship Id="rId3" Type="http://schemas.openxmlformats.org/officeDocument/2006/relationships/slideLayout" Target="../slideLayouts/slideLayout147.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6" Type="http://schemas.openxmlformats.org/officeDocument/2006/relationships/theme" Target="../theme/theme21.xml"/><Relationship Id="rId5" Type="http://schemas.openxmlformats.org/officeDocument/2006/relationships/slideLayout" Target="../slideLayouts/slideLayout149.xml"/><Relationship Id="rId4" Type="http://schemas.openxmlformats.org/officeDocument/2006/relationships/slideLayout" Target="../slideLayouts/slideLayout148.xml"/></Relationships>
</file>

<file path=ppt/slideMasters/_rels/slideMaster22.xml.rels><?xml version="1.0" encoding="UTF-8" standalone="yes"?>
<Relationships xmlns="http://schemas.openxmlformats.org/package/2006/relationships"><Relationship Id="rId3" Type="http://schemas.openxmlformats.org/officeDocument/2006/relationships/slideLayout" Target="../slideLayouts/slideLayout152.xml"/><Relationship Id="rId2" Type="http://schemas.openxmlformats.org/officeDocument/2006/relationships/slideLayout" Target="../slideLayouts/slideLayout151.xml"/><Relationship Id="rId1" Type="http://schemas.openxmlformats.org/officeDocument/2006/relationships/slideLayout" Target="../slideLayouts/slideLayout150.xml"/><Relationship Id="rId6" Type="http://schemas.openxmlformats.org/officeDocument/2006/relationships/theme" Target="../theme/theme22.xml"/><Relationship Id="rId5" Type="http://schemas.openxmlformats.org/officeDocument/2006/relationships/slideLayout" Target="../slideLayouts/slideLayout154.xml"/><Relationship Id="rId4" Type="http://schemas.openxmlformats.org/officeDocument/2006/relationships/slideLayout" Target="../slideLayouts/slideLayout153.xml"/></Relationships>
</file>

<file path=ppt/slideMasters/_rels/slideMaster23.xml.rels><?xml version="1.0" encoding="UTF-8" standalone="yes"?>
<Relationships xmlns="http://schemas.openxmlformats.org/package/2006/relationships"><Relationship Id="rId3" Type="http://schemas.openxmlformats.org/officeDocument/2006/relationships/slideLayout" Target="../slideLayouts/slideLayout157.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theme" Target="../theme/theme23.xml"/><Relationship Id="rId5" Type="http://schemas.openxmlformats.org/officeDocument/2006/relationships/slideLayout" Target="../slideLayouts/slideLayout159.xml"/><Relationship Id="rId4" Type="http://schemas.openxmlformats.org/officeDocument/2006/relationships/slideLayout" Target="../slideLayouts/slideLayout158.xml"/></Relationships>
</file>

<file path=ppt/slideMasters/_rels/slideMaster24.xml.rels><?xml version="1.0" encoding="UTF-8" standalone="yes"?>
<Relationships xmlns="http://schemas.openxmlformats.org/package/2006/relationships"><Relationship Id="rId3" Type="http://schemas.openxmlformats.org/officeDocument/2006/relationships/slideLayout" Target="../slideLayouts/slideLayout162.xml"/><Relationship Id="rId2" Type="http://schemas.openxmlformats.org/officeDocument/2006/relationships/slideLayout" Target="../slideLayouts/slideLayout161.xml"/><Relationship Id="rId1" Type="http://schemas.openxmlformats.org/officeDocument/2006/relationships/slideLayout" Target="../slideLayouts/slideLayout160.xml"/><Relationship Id="rId6" Type="http://schemas.openxmlformats.org/officeDocument/2006/relationships/theme" Target="../theme/theme24.xml"/><Relationship Id="rId5" Type="http://schemas.openxmlformats.org/officeDocument/2006/relationships/slideLayout" Target="../slideLayouts/slideLayout164.xml"/><Relationship Id="rId4" Type="http://schemas.openxmlformats.org/officeDocument/2006/relationships/slideLayout" Target="../slideLayouts/slideLayout163.xml"/></Relationships>
</file>

<file path=ppt/slideMasters/_rels/slideMaster25.xml.rels><?xml version="1.0" encoding="UTF-8" standalone="yes"?>
<Relationships xmlns="http://schemas.openxmlformats.org/package/2006/relationships"><Relationship Id="rId3" Type="http://schemas.openxmlformats.org/officeDocument/2006/relationships/slideLayout" Target="../slideLayouts/slideLayout167.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theme" Target="../theme/theme25.xml"/><Relationship Id="rId5" Type="http://schemas.openxmlformats.org/officeDocument/2006/relationships/slideLayout" Target="../slideLayouts/slideLayout169.xml"/><Relationship Id="rId4" Type="http://schemas.openxmlformats.org/officeDocument/2006/relationships/slideLayout" Target="../slideLayouts/slideLayout168.xml"/></Relationships>
</file>

<file path=ppt/slideMasters/_rels/slideMaster26.xml.rels><?xml version="1.0" encoding="UTF-8" standalone="yes"?>
<Relationships xmlns="http://schemas.openxmlformats.org/package/2006/relationships"><Relationship Id="rId3" Type="http://schemas.openxmlformats.org/officeDocument/2006/relationships/slideLayout" Target="../slideLayouts/slideLayout172.xml"/><Relationship Id="rId2" Type="http://schemas.openxmlformats.org/officeDocument/2006/relationships/slideLayout" Target="../slideLayouts/slideLayout171.xml"/><Relationship Id="rId1" Type="http://schemas.openxmlformats.org/officeDocument/2006/relationships/slideLayout" Target="../slideLayouts/slideLayout170.xml"/><Relationship Id="rId6" Type="http://schemas.openxmlformats.org/officeDocument/2006/relationships/theme" Target="../theme/theme26.xml"/><Relationship Id="rId5" Type="http://schemas.openxmlformats.org/officeDocument/2006/relationships/slideLayout" Target="../slideLayouts/slideLayout174.xml"/><Relationship Id="rId4" Type="http://schemas.openxmlformats.org/officeDocument/2006/relationships/slideLayout" Target="../slideLayouts/slideLayout173.xml"/></Relationships>
</file>

<file path=ppt/slideMasters/_rels/slideMaster27.xml.rels><?xml version="1.0" encoding="UTF-8" standalone="yes"?>
<Relationships xmlns="http://schemas.openxmlformats.org/package/2006/relationships"><Relationship Id="rId3" Type="http://schemas.openxmlformats.org/officeDocument/2006/relationships/slideLayout" Target="../slideLayouts/slideLayout177.xml"/><Relationship Id="rId2" Type="http://schemas.openxmlformats.org/officeDocument/2006/relationships/slideLayout" Target="../slideLayouts/slideLayout176.xml"/><Relationship Id="rId1" Type="http://schemas.openxmlformats.org/officeDocument/2006/relationships/slideLayout" Target="../slideLayouts/slideLayout175.xml"/><Relationship Id="rId6" Type="http://schemas.openxmlformats.org/officeDocument/2006/relationships/theme" Target="../theme/theme27.xml"/><Relationship Id="rId5" Type="http://schemas.openxmlformats.org/officeDocument/2006/relationships/slideLayout" Target="../slideLayouts/slideLayout179.xml"/><Relationship Id="rId4" Type="http://schemas.openxmlformats.org/officeDocument/2006/relationships/slideLayout" Target="../slideLayouts/slideLayout17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6.jpe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theme" Target="../theme/theme5.xml"/><Relationship Id="rId5" Type="http://schemas.openxmlformats.org/officeDocument/2006/relationships/slideLayout" Target="../slideLayouts/slideLayout44.xml"/><Relationship Id="rId4" Type="http://schemas.openxmlformats.org/officeDocument/2006/relationships/slideLayout" Target="../slideLayouts/slideLayout43.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theme" Target="../theme/theme6.xml"/><Relationship Id="rId5" Type="http://schemas.openxmlformats.org/officeDocument/2006/relationships/slideLayout" Target="../slideLayouts/slideLayout49.xml"/><Relationship Id="rId4" Type="http://schemas.openxmlformats.org/officeDocument/2006/relationships/slideLayout" Target="../slideLayouts/slideLayout48.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7.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8.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9.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graphicFrame>
        <p:nvGraphicFramePr>
          <p:cNvPr id="1899" name="AutoShape 875"/>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244158" r:id="rId22" imgW="0" imgH="0" progId="">
                  <p:embed/>
                </p:oleObj>
              </mc:Choice>
              <mc:Fallback>
                <p:oleObj r:id="rId22" imgW="0" imgH="0" progId="">
                  <p:embed/>
                  <p:pic>
                    <p:nvPicPr>
                      <p:cNvPr id="0" name="AutoShape 875"/>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7" name="Rectangle 30"/>
          <p:cNvSpPr>
            <a:spLocks noChangeArrowheads="1"/>
          </p:cNvSpPr>
          <p:nvPr>
            <p:custDataLst>
              <p:tags r:id="rId15"/>
            </p:custDataLst>
          </p:nvPr>
        </p:nvSpPr>
        <p:spPr bwMode="auto">
          <a:xfrm>
            <a:off x="0" y="915988"/>
            <a:ext cx="9144000" cy="74612"/>
          </a:xfrm>
          <a:prstGeom prst="rect">
            <a:avLst/>
          </a:prstGeom>
          <a:solidFill>
            <a:srgbClr val="339966"/>
          </a:solidFill>
          <a:ln w="9525">
            <a:solidFill>
              <a:schemeClr val="folHlink"/>
            </a:solidFill>
            <a:miter lim="800000"/>
            <a:headEnd/>
            <a:tailEnd/>
          </a:ln>
        </p:spPr>
        <p:txBody>
          <a:bodyPr wrap="none" anchor="ctr"/>
          <a:lstStyle/>
          <a:p>
            <a:pPr>
              <a:defRPr/>
            </a:pPr>
            <a:endParaRPr lang="ru-RU" sz="1600">
              <a:solidFill>
                <a:prstClr val="black"/>
              </a:solidFill>
              <a:latin typeface="+mn-lt"/>
            </a:endParaRPr>
          </a:p>
        </p:txBody>
      </p:sp>
      <p:sp>
        <p:nvSpPr>
          <p:cNvPr id="1029" name="doc id"/>
          <p:cNvSpPr>
            <a:spLocks noGrp="1" noChangeArrowheads="1"/>
          </p:cNvSpPr>
          <p:nvPr>
            <p:ph type="ftr" sz="quarter" idx="3"/>
            <p:custDataLst>
              <p:tags r:id="rId16"/>
            </p:custDataLst>
          </p:nvPr>
        </p:nvSpPr>
        <p:spPr bwMode="auto">
          <a:xfrm>
            <a:off x="8442325" y="36513"/>
            <a:ext cx="295275" cy="122237"/>
          </a:xfrm>
          <a:prstGeom prst="rect">
            <a:avLst/>
          </a:prstGeom>
          <a:noFill/>
          <a:ln w="9525">
            <a:noFill/>
            <a:miter lim="800000"/>
            <a:headEnd/>
            <a:tailEnd/>
          </a:ln>
          <a:effectLst/>
        </p:spPr>
        <p:txBody>
          <a:bodyPr vert="horz" wrap="none" lIns="0" tIns="0" rIns="0" bIns="0" numCol="1" anchor="t" anchorCtr="0" compatLnSpc="1">
            <a:prstTxWarp prst="textNoShape">
              <a:avLst/>
            </a:prstTxWarp>
            <a:spAutoFit/>
          </a:bodyPr>
          <a:lstStyle>
            <a:lvl1pPr algn="r">
              <a:defRPr sz="800" b="0">
                <a:solidFill>
                  <a:srgbClr val="000000"/>
                </a:solidFill>
                <a:effectLst/>
                <a:latin typeface="Arial" pitchFamily="34" charset="0"/>
                <a:cs typeface="+mn-cs"/>
              </a:defRPr>
            </a:lvl1pPr>
          </a:lstStyle>
          <a:p>
            <a:pPr>
              <a:defRPr/>
            </a:pPr>
            <a:endParaRPr lang="en-US"/>
          </a:p>
        </p:txBody>
      </p:sp>
      <p:sp>
        <p:nvSpPr>
          <p:cNvPr id="1030" name="pg num"/>
          <p:cNvSpPr>
            <a:spLocks noGrp="1" noChangeArrowheads="1"/>
          </p:cNvSpPr>
          <p:nvPr>
            <p:ph type="sldNum" sz="quarter" idx="4"/>
            <p:custDataLst>
              <p:tags r:id="rId17"/>
            </p:custDataLst>
          </p:nvPr>
        </p:nvSpPr>
        <p:spPr bwMode="auto">
          <a:xfrm>
            <a:off x="7189788" y="6643688"/>
            <a:ext cx="1905000" cy="182562"/>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1200" b="0">
                <a:solidFill>
                  <a:prstClr val="black"/>
                </a:solidFill>
                <a:effectLst/>
                <a:latin typeface="Arial" pitchFamily="34" charset="0"/>
                <a:cs typeface="+mn-cs"/>
              </a:defRPr>
            </a:lvl1pPr>
          </a:lstStyle>
          <a:p>
            <a:pPr>
              <a:defRPr/>
            </a:pPr>
            <a:fld id="{8120A500-4F21-420F-A1BA-3D9F5F8D3275}" type="slidenum">
              <a:rPr lang="en-AU"/>
              <a:pPr>
                <a:defRPr/>
              </a:pPr>
              <a:t>‹#›</a:t>
            </a:fld>
            <a:endParaRPr lang="en-AU"/>
          </a:p>
        </p:txBody>
      </p:sp>
      <p:sp>
        <p:nvSpPr>
          <p:cNvPr id="1904" name="Rectangle 2"/>
          <p:cNvSpPr>
            <a:spLocks noGrp="1" noChangeArrowheads="1"/>
          </p:cNvSpPr>
          <p:nvPr>
            <p:ph type="title"/>
            <p:custDataLst>
              <p:tags r:id="rId18"/>
            </p:custDataLst>
          </p:nvPr>
        </p:nvSpPr>
        <p:spPr bwMode="auto">
          <a:xfrm>
            <a:off x="350838" y="176213"/>
            <a:ext cx="8059737" cy="641350"/>
          </a:xfrm>
          <a:prstGeom prst="rect">
            <a:avLst/>
          </a:prstGeom>
          <a:noFill/>
          <a:ln w="9525">
            <a:noFill/>
            <a:miter lim="800000"/>
            <a:headEnd/>
            <a:tailEnd/>
          </a:ln>
        </p:spPr>
        <p:txBody>
          <a:bodyPr vert="horz" wrap="square" lIns="0" tIns="0" rIns="0" bIns="0" numCol="1" anchor="b" anchorCtr="0" compatLnSpc="1">
            <a:prstTxWarp prst="textNoShape">
              <a:avLst/>
            </a:prstTxWarp>
            <a:spAutoFit/>
          </a:bodyPr>
          <a:lstStyle/>
          <a:p>
            <a:pPr lvl="0"/>
            <a:r>
              <a:rPr lang="en-AU" smtClean="0"/>
              <a:t>Click to edit Master title style</a:t>
            </a:r>
            <a:r>
              <a:rPr lang="ru-RU" smtClean="0"/>
              <a:t/>
            </a:r>
            <a:br>
              <a:rPr lang="ru-RU" smtClean="0"/>
            </a:br>
            <a:endParaRPr lang="en-AU" smtClean="0"/>
          </a:p>
        </p:txBody>
      </p:sp>
      <p:sp>
        <p:nvSpPr>
          <p:cNvPr id="1905" name="Rectangle 3"/>
          <p:cNvSpPr>
            <a:spLocks noGrp="1" noChangeArrowheads="1"/>
          </p:cNvSpPr>
          <p:nvPr>
            <p:ph type="body" idx="1"/>
            <p:custDataLst>
              <p:tags r:id="rId19"/>
            </p:custDataLst>
          </p:nvPr>
        </p:nvSpPr>
        <p:spPr bwMode="auto">
          <a:xfrm>
            <a:off x="350838" y="1298575"/>
            <a:ext cx="8662987" cy="122237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grpSp>
        <p:nvGrpSpPr>
          <p:cNvPr id="1906" name="McK Slide Elements"/>
          <p:cNvGrpSpPr>
            <a:grpSpLocks/>
          </p:cNvGrpSpPr>
          <p:nvPr/>
        </p:nvGrpSpPr>
        <p:grpSpPr bwMode="auto">
          <a:xfrm>
            <a:off x="125413" y="542925"/>
            <a:ext cx="8793162" cy="6288088"/>
            <a:chOff x="79" y="342"/>
            <a:chExt cx="5539" cy="3961"/>
          </a:xfrm>
        </p:grpSpPr>
        <p:sp>
          <p:nvSpPr>
            <p:cNvPr id="2" name="McK Measure" hidden="1"/>
            <p:cNvSpPr txBox="1">
              <a:spLocks noChangeArrowheads="1"/>
            </p:cNvSpPr>
            <p:nvPr userDrawn="1"/>
          </p:nvSpPr>
          <p:spPr bwMode="auto">
            <a:xfrm>
              <a:off x="79" y="342"/>
              <a:ext cx="5539" cy="157"/>
            </a:xfrm>
            <a:prstGeom prst="rect">
              <a:avLst/>
            </a:prstGeom>
            <a:noFill/>
            <a:ln w="9525">
              <a:noFill/>
              <a:miter lim="800000"/>
              <a:headEnd/>
              <a:tailEnd/>
            </a:ln>
          </p:spPr>
          <p:txBody>
            <a:bodyPr lIns="0" tIns="0" rIns="0" bIns="0">
              <a:spAutoFit/>
            </a:bodyPr>
            <a:lstStyle/>
            <a:p>
              <a:pPr defTabSz="912813">
                <a:defRPr/>
              </a:pPr>
              <a:r>
                <a:rPr lang="en-AU" sz="1600">
                  <a:solidFill>
                    <a:prstClr val="black"/>
                  </a:solidFill>
                  <a:latin typeface="+mn-lt"/>
                </a:rPr>
                <a:t>Unit of measure</a:t>
              </a:r>
            </a:p>
          </p:txBody>
        </p:sp>
        <p:sp>
          <p:nvSpPr>
            <p:cNvPr id="1037" name="McK Footnote" hidden="1"/>
            <p:cNvSpPr txBox="1">
              <a:spLocks noChangeArrowheads="1"/>
            </p:cNvSpPr>
            <p:nvPr userDrawn="1"/>
          </p:nvSpPr>
          <p:spPr bwMode="auto">
            <a:xfrm>
              <a:off x="81" y="4045"/>
              <a:ext cx="5249" cy="258"/>
            </a:xfrm>
            <a:prstGeom prst="rect">
              <a:avLst/>
            </a:prstGeom>
            <a:noFill/>
            <a:ln w="9525">
              <a:noFill/>
              <a:miter lim="800000"/>
              <a:headEnd/>
              <a:tailEnd/>
            </a:ln>
          </p:spPr>
          <p:txBody>
            <a:bodyPr lIns="0" tIns="0" rIns="0" bIns="0" anchor="b">
              <a:spAutoFit/>
            </a:bodyPr>
            <a:lstStyle/>
            <a:p>
              <a:pPr marL="585788" indent="-585788" defTabSz="912813">
                <a:tabLst>
                  <a:tab pos="544513" algn="r"/>
                </a:tabLst>
                <a:defRPr/>
              </a:pPr>
              <a:r>
                <a:rPr lang="en-AU" sz="1200">
                  <a:solidFill>
                    <a:srgbClr val="000000"/>
                  </a:solidFill>
                  <a:latin typeface="+mn-lt"/>
                </a:rPr>
                <a:t>	*	Footnote</a:t>
              </a:r>
            </a:p>
            <a:p>
              <a:pPr marL="585788" indent="-585788" defTabSz="912813">
                <a:spcBef>
                  <a:spcPct val="20000"/>
                </a:spcBef>
                <a:tabLst>
                  <a:tab pos="544513" algn="r"/>
                </a:tabLst>
                <a:defRPr/>
              </a:pPr>
              <a:r>
                <a:rPr lang="en-AU" sz="1200">
                  <a:solidFill>
                    <a:srgbClr val="000000"/>
                  </a:solidFill>
                  <a:latin typeface="+mn-lt"/>
                </a:rPr>
                <a:t>Source:		Source</a:t>
              </a:r>
            </a:p>
          </p:txBody>
        </p:sp>
      </p:grpSp>
      <p:sp>
        <p:nvSpPr>
          <p:cNvPr id="3" name="Working Draft" hidden="1"/>
          <p:cNvSpPr txBox="1">
            <a:spLocks noChangeArrowheads="1"/>
          </p:cNvSpPr>
          <p:nvPr>
            <p:custDataLst>
              <p:tags r:id="rId20"/>
            </p:custDataLst>
          </p:nvPr>
        </p:nvSpPr>
        <p:spPr bwMode="auto">
          <a:xfrm rot="5400000">
            <a:off x="8214520" y="2748756"/>
            <a:ext cx="1719262" cy="92075"/>
          </a:xfrm>
          <a:prstGeom prst="rect">
            <a:avLst/>
          </a:prstGeom>
          <a:noFill/>
          <a:ln w="9525">
            <a:noFill/>
            <a:miter lim="800000"/>
            <a:headEnd/>
            <a:tailEnd/>
          </a:ln>
        </p:spPr>
        <p:txBody>
          <a:bodyPr wrap="none" lIns="0" tIns="0" rIns="0" bIns="0">
            <a:spAutoFit/>
          </a:bodyPr>
          <a:lstStyle/>
          <a:p>
            <a:pPr defTabSz="933450">
              <a:defRPr/>
            </a:pPr>
            <a:r>
              <a:rPr lang="en-GB" sz="600">
                <a:solidFill>
                  <a:prstClr val="black"/>
                </a:solidFill>
                <a:latin typeface="+mn-lt"/>
              </a:rPr>
              <a:t>Working Draft - Last Modified 09.07.2008 18:45:11</a:t>
            </a:r>
            <a:endParaRPr lang="en-AU" sz="600">
              <a:solidFill>
                <a:prstClr val="black"/>
              </a:solidFill>
              <a:latin typeface="+mn-lt"/>
            </a:endParaRPr>
          </a:p>
        </p:txBody>
      </p:sp>
      <p:sp>
        <p:nvSpPr>
          <p:cNvPr id="1034" name="Printed" hidden="1"/>
          <p:cNvSpPr txBox="1">
            <a:spLocks noChangeArrowheads="1"/>
          </p:cNvSpPr>
          <p:nvPr>
            <p:custDataLst>
              <p:tags r:id="rId21"/>
            </p:custDataLst>
          </p:nvPr>
        </p:nvSpPr>
        <p:spPr bwMode="auto">
          <a:xfrm rot="5400000">
            <a:off x="8952707" y="3928269"/>
            <a:ext cx="242887" cy="92075"/>
          </a:xfrm>
          <a:prstGeom prst="rect">
            <a:avLst/>
          </a:prstGeom>
          <a:noFill/>
          <a:ln w="9525">
            <a:noFill/>
            <a:miter lim="800000"/>
            <a:headEnd/>
            <a:tailEnd/>
          </a:ln>
        </p:spPr>
        <p:txBody>
          <a:bodyPr wrap="none" lIns="0" tIns="0" rIns="0" bIns="0">
            <a:spAutoFit/>
          </a:bodyPr>
          <a:lstStyle/>
          <a:p>
            <a:pPr defTabSz="933450">
              <a:defRPr/>
            </a:pPr>
            <a:r>
              <a:rPr lang="en-AU" sz="600">
                <a:solidFill>
                  <a:prstClr val="black"/>
                </a:solidFill>
                <a:latin typeface="+mn-lt"/>
              </a:rPr>
              <a:t>Printed 4/10/2008 12:21:13 PM</a:t>
            </a:r>
          </a:p>
        </p:txBody>
      </p:sp>
      <p:pic>
        <p:nvPicPr>
          <p:cNvPr id="1909" name="Рисунок 1" descr="cid:image001.jpg@01C9FEF5.4825F6E0"/>
          <p:cNvPicPr>
            <a:picLocks noChangeAspect="1" noChangeArrowheads="1"/>
          </p:cNvPicPr>
          <p:nvPr userDrawn="1"/>
        </p:nvPicPr>
        <p:blipFill>
          <a:blip r:embed="rId23"/>
          <a:srcRect/>
          <a:stretch>
            <a:fillRect/>
          </a:stretch>
        </p:blipFill>
        <p:spPr bwMode="auto">
          <a:xfrm>
            <a:off x="8501063" y="214313"/>
            <a:ext cx="509587" cy="3571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816" r:id="rId1"/>
    <p:sldLayoutId id="2147484817" r:id="rId2"/>
    <p:sldLayoutId id="2147484818" r:id="rId3"/>
    <p:sldLayoutId id="2147484819" r:id="rId4"/>
    <p:sldLayoutId id="2147484820" r:id="rId5"/>
    <p:sldLayoutId id="2147484821" r:id="rId6"/>
    <p:sldLayoutId id="2147484822" r:id="rId7"/>
    <p:sldLayoutId id="2147484823" r:id="rId8"/>
    <p:sldLayoutId id="2147484824" r:id="rId9"/>
    <p:sldLayoutId id="2147484825" r:id="rId10"/>
    <p:sldLayoutId id="2147484826" r:id="rId11"/>
    <p:sldLayoutId id="2147484827" r:id="rId12"/>
  </p:sldLayoutIdLst>
  <p:transition spd="slow"/>
  <p:hf hdr="0" ftr="0" dt="0"/>
  <p:txStyles>
    <p:titleStyle>
      <a:lvl1pPr algn="l" defTabSz="912813" rtl="0" eaLnBrk="0" fontAlgn="base" hangingPunct="0">
        <a:spcBef>
          <a:spcPct val="0"/>
        </a:spcBef>
        <a:spcAft>
          <a:spcPct val="0"/>
        </a:spcAft>
        <a:defRPr sz="2100" b="1">
          <a:solidFill>
            <a:schemeClr val="tx2"/>
          </a:solidFill>
          <a:latin typeface="+mj-lt"/>
          <a:ea typeface="+mj-ea"/>
          <a:cs typeface="+mj-cs"/>
        </a:defRPr>
      </a:lvl1pPr>
      <a:lvl2pPr algn="l" defTabSz="912813" rtl="0" eaLnBrk="0" fontAlgn="base" hangingPunct="0">
        <a:spcBef>
          <a:spcPct val="0"/>
        </a:spcBef>
        <a:spcAft>
          <a:spcPct val="0"/>
        </a:spcAft>
        <a:defRPr sz="2100" b="1">
          <a:solidFill>
            <a:schemeClr val="tx2"/>
          </a:solidFill>
          <a:latin typeface="Arial" charset="0"/>
        </a:defRPr>
      </a:lvl2pPr>
      <a:lvl3pPr algn="l" defTabSz="912813" rtl="0" eaLnBrk="0" fontAlgn="base" hangingPunct="0">
        <a:spcBef>
          <a:spcPct val="0"/>
        </a:spcBef>
        <a:spcAft>
          <a:spcPct val="0"/>
        </a:spcAft>
        <a:defRPr sz="2100" b="1">
          <a:solidFill>
            <a:schemeClr val="tx2"/>
          </a:solidFill>
          <a:latin typeface="Arial" charset="0"/>
        </a:defRPr>
      </a:lvl3pPr>
      <a:lvl4pPr algn="l" defTabSz="912813" rtl="0" eaLnBrk="0" fontAlgn="base" hangingPunct="0">
        <a:spcBef>
          <a:spcPct val="0"/>
        </a:spcBef>
        <a:spcAft>
          <a:spcPct val="0"/>
        </a:spcAft>
        <a:defRPr sz="2100" b="1">
          <a:solidFill>
            <a:schemeClr val="tx2"/>
          </a:solidFill>
          <a:latin typeface="Arial" charset="0"/>
        </a:defRPr>
      </a:lvl4pPr>
      <a:lvl5pPr algn="l" defTabSz="912813" rtl="0" eaLnBrk="0" fontAlgn="base" hangingPunct="0">
        <a:spcBef>
          <a:spcPct val="0"/>
        </a:spcBef>
        <a:spcAft>
          <a:spcPct val="0"/>
        </a:spcAft>
        <a:defRPr sz="2100" b="1">
          <a:solidFill>
            <a:schemeClr val="tx2"/>
          </a:solidFill>
          <a:latin typeface="Arial" charset="0"/>
        </a:defRPr>
      </a:lvl5pPr>
      <a:lvl6pPr marL="457200" algn="l" defTabSz="912813" rtl="0" fontAlgn="base">
        <a:spcBef>
          <a:spcPct val="0"/>
        </a:spcBef>
        <a:spcAft>
          <a:spcPct val="0"/>
        </a:spcAft>
        <a:defRPr sz="2100" b="1">
          <a:solidFill>
            <a:schemeClr val="tx2"/>
          </a:solidFill>
          <a:latin typeface="Arial" charset="0"/>
        </a:defRPr>
      </a:lvl6pPr>
      <a:lvl7pPr marL="914400" algn="l" defTabSz="912813" rtl="0" fontAlgn="base">
        <a:spcBef>
          <a:spcPct val="0"/>
        </a:spcBef>
        <a:spcAft>
          <a:spcPct val="0"/>
        </a:spcAft>
        <a:defRPr sz="2100" b="1">
          <a:solidFill>
            <a:schemeClr val="tx2"/>
          </a:solidFill>
          <a:latin typeface="Arial" charset="0"/>
        </a:defRPr>
      </a:lvl7pPr>
      <a:lvl8pPr marL="1371600" algn="l" defTabSz="912813" rtl="0" fontAlgn="base">
        <a:spcBef>
          <a:spcPct val="0"/>
        </a:spcBef>
        <a:spcAft>
          <a:spcPct val="0"/>
        </a:spcAft>
        <a:defRPr sz="2100" b="1">
          <a:solidFill>
            <a:schemeClr val="tx2"/>
          </a:solidFill>
          <a:latin typeface="Arial" charset="0"/>
        </a:defRPr>
      </a:lvl8pPr>
      <a:lvl9pPr marL="1828800" algn="l" defTabSz="912813" rtl="0" fontAlgn="base">
        <a:spcBef>
          <a:spcPct val="0"/>
        </a:spcBef>
        <a:spcAft>
          <a:spcPct val="0"/>
        </a:spcAft>
        <a:defRPr sz="2100" b="1">
          <a:solidFill>
            <a:schemeClr val="tx2"/>
          </a:solidFill>
          <a:latin typeface="Arial" charset="0"/>
        </a:defRPr>
      </a:lvl9pPr>
    </p:titleStyle>
    <p:bodyStyle>
      <a:lvl1pPr marL="342900" indent="-342900" algn="l" defTabSz="912813" rtl="0" eaLnBrk="0" fontAlgn="base" hangingPunct="0">
        <a:spcBef>
          <a:spcPct val="0"/>
        </a:spcBef>
        <a:spcAft>
          <a:spcPct val="0"/>
        </a:spcAft>
        <a:buSzPct val="120000"/>
        <a:defRPr sz="1600">
          <a:solidFill>
            <a:schemeClr val="tx1"/>
          </a:solidFill>
          <a:latin typeface="+mn-lt"/>
          <a:ea typeface="+mn-ea"/>
          <a:cs typeface="+mn-cs"/>
        </a:defRPr>
      </a:lvl1pPr>
      <a:lvl2pPr marL="147638" indent="-146050" algn="l" defTabSz="912813" rtl="0" eaLnBrk="0" fontAlgn="base" hangingPunct="0">
        <a:spcBef>
          <a:spcPct val="0"/>
        </a:spcBef>
        <a:spcAft>
          <a:spcPct val="0"/>
        </a:spcAft>
        <a:buSzPct val="120000"/>
        <a:buChar char="•"/>
        <a:defRPr sz="1600">
          <a:solidFill>
            <a:schemeClr val="tx1"/>
          </a:solidFill>
          <a:latin typeface="+mn-lt"/>
        </a:defRPr>
      </a:lvl2pPr>
      <a:lvl3pPr marL="301625" indent="-152400" algn="l" defTabSz="912813" rtl="0" eaLnBrk="0" fontAlgn="base" hangingPunct="0">
        <a:spcBef>
          <a:spcPct val="0"/>
        </a:spcBef>
        <a:spcAft>
          <a:spcPct val="0"/>
        </a:spcAft>
        <a:buChar char="–"/>
        <a:defRPr sz="1600">
          <a:solidFill>
            <a:schemeClr val="tx1"/>
          </a:solidFill>
          <a:latin typeface="+mn-lt"/>
        </a:defRPr>
      </a:lvl3pPr>
      <a:lvl4pPr marL="441325" indent="-138113" algn="l" defTabSz="912813" rtl="0" eaLnBrk="0" fontAlgn="base" hangingPunct="0">
        <a:spcBef>
          <a:spcPct val="0"/>
        </a:spcBef>
        <a:spcAft>
          <a:spcPct val="0"/>
        </a:spcAft>
        <a:buSzPct val="89000"/>
        <a:buChar char="•"/>
        <a:defRPr sz="1600">
          <a:solidFill>
            <a:schemeClr val="tx1"/>
          </a:solidFill>
          <a:latin typeface="+mn-lt"/>
        </a:defRPr>
      </a:lvl4pPr>
      <a:lvl5pPr marL="593725" indent="-150813" algn="l" defTabSz="912813" rtl="0" eaLnBrk="0" fontAlgn="base" hangingPunct="0">
        <a:spcBef>
          <a:spcPct val="0"/>
        </a:spcBef>
        <a:spcAft>
          <a:spcPct val="0"/>
        </a:spcAft>
        <a:buSzPct val="75000"/>
        <a:buChar char="–"/>
        <a:defRPr sz="1600">
          <a:solidFill>
            <a:schemeClr val="tx1"/>
          </a:solidFill>
          <a:latin typeface="+mn-lt"/>
        </a:defRPr>
      </a:lvl5pPr>
      <a:lvl6pPr marL="1050925" indent="-150813" algn="l" defTabSz="912813" rtl="0" fontAlgn="base">
        <a:spcBef>
          <a:spcPct val="0"/>
        </a:spcBef>
        <a:spcAft>
          <a:spcPct val="0"/>
        </a:spcAft>
        <a:buSzPct val="75000"/>
        <a:buChar char="–"/>
        <a:defRPr sz="1600">
          <a:solidFill>
            <a:schemeClr val="tx1"/>
          </a:solidFill>
          <a:latin typeface="+mn-lt"/>
        </a:defRPr>
      </a:lvl6pPr>
      <a:lvl7pPr marL="1508125" indent="-150813" algn="l" defTabSz="912813" rtl="0" fontAlgn="base">
        <a:spcBef>
          <a:spcPct val="0"/>
        </a:spcBef>
        <a:spcAft>
          <a:spcPct val="0"/>
        </a:spcAft>
        <a:buSzPct val="75000"/>
        <a:buChar char="–"/>
        <a:defRPr sz="1600">
          <a:solidFill>
            <a:schemeClr val="tx1"/>
          </a:solidFill>
          <a:latin typeface="+mn-lt"/>
        </a:defRPr>
      </a:lvl7pPr>
      <a:lvl8pPr marL="1965325" indent="-150813" algn="l" defTabSz="912813" rtl="0" fontAlgn="base">
        <a:spcBef>
          <a:spcPct val="0"/>
        </a:spcBef>
        <a:spcAft>
          <a:spcPct val="0"/>
        </a:spcAft>
        <a:buSzPct val="75000"/>
        <a:buChar char="–"/>
        <a:defRPr sz="1600">
          <a:solidFill>
            <a:schemeClr val="tx1"/>
          </a:solidFill>
          <a:latin typeface="+mn-lt"/>
        </a:defRPr>
      </a:lvl8pPr>
      <a:lvl9pPr marL="2422525" indent="-150813" algn="l" defTabSz="912813" rtl="0" fontAlgn="base">
        <a:spcBef>
          <a:spcPct val="0"/>
        </a:spcBef>
        <a:spcAft>
          <a:spcPct val="0"/>
        </a:spcAft>
        <a:buSzPct val="75000"/>
        <a:buChar char="–"/>
        <a:defRPr sz="16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8078723" y="0"/>
            <a:ext cx="1065276" cy="958596"/>
          </a:xfrm>
          <a:prstGeom prst="rect">
            <a:avLst/>
          </a:prstGeom>
          <a:blipFill>
            <a:blip r:embed="rId7" cstate="print"/>
            <a:stretch>
              <a:fillRect/>
            </a:stretch>
          </a:blipFill>
        </p:spPr>
        <p:txBody>
          <a:bodyPr wrap="square" lIns="0" tIns="0" rIns="0" bIns="0" rtlCol="0"/>
          <a:lstStyle/>
          <a:p>
            <a:pPr fontAlgn="auto">
              <a:spcBef>
                <a:spcPts val="0"/>
              </a:spcBef>
              <a:spcAft>
                <a:spcPts val="0"/>
              </a:spcAft>
            </a:pPr>
            <a:endParaRPr smtClean="0">
              <a:solidFill>
                <a:prstClr val="black"/>
              </a:solidFill>
              <a:latin typeface="Calibri"/>
            </a:endParaRPr>
          </a:p>
        </p:txBody>
      </p:sp>
      <p:sp>
        <p:nvSpPr>
          <p:cNvPr id="2" name="Holder 2"/>
          <p:cNvSpPr>
            <a:spLocks noGrp="1"/>
          </p:cNvSpPr>
          <p:nvPr>
            <p:ph type="title"/>
          </p:nvPr>
        </p:nvSpPr>
        <p:spPr>
          <a:xfrm>
            <a:off x="78738" y="62712"/>
            <a:ext cx="8986522" cy="508000"/>
          </a:xfrm>
          <a:prstGeom prst="rect">
            <a:avLst/>
          </a:prstGeom>
        </p:spPr>
        <p:txBody>
          <a:bodyPr wrap="square" lIns="0" tIns="0" rIns="0" bIns="0">
            <a:spAutoFit/>
          </a:bodyPr>
          <a:lstStyle>
            <a:lvl1pPr>
              <a:defRPr sz="2400" b="1" i="0">
                <a:solidFill>
                  <a:schemeClr val="tx1"/>
                </a:solidFill>
                <a:latin typeface="Calibri"/>
                <a:cs typeface="Calibri"/>
              </a:defRPr>
            </a:lvl1pPr>
          </a:lstStyle>
          <a:p>
            <a:endParaRPr/>
          </a:p>
        </p:txBody>
      </p:sp>
      <p:sp>
        <p:nvSpPr>
          <p:cNvPr id="3" name="Holder 3"/>
          <p:cNvSpPr>
            <a:spLocks noGrp="1"/>
          </p:cNvSpPr>
          <p:nvPr>
            <p:ph type="body" idx="1"/>
          </p:nvPr>
        </p:nvSpPr>
        <p:spPr>
          <a:xfrm>
            <a:off x="3969562" y="1517053"/>
            <a:ext cx="4458970" cy="2763520"/>
          </a:xfrm>
          <a:prstGeom prst="rect">
            <a:avLst/>
          </a:prstGeom>
        </p:spPr>
        <p:txBody>
          <a:bodyPr wrap="square" lIns="0" tIns="0" rIns="0" bIns="0">
            <a:spAutoFit/>
          </a:bodyPr>
          <a:lstStyle>
            <a:lvl1pPr>
              <a:defRPr sz="12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pPr fontAlgn="auto">
              <a:spcBef>
                <a:spcPts val="0"/>
              </a:spcBef>
              <a:spcAft>
                <a:spcPts val="0"/>
              </a:spcAft>
            </a:pPr>
            <a:endParaRPr>
              <a:solidFill>
                <a:prstClr val="black">
                  <a:tint val="75000"/>
                </a:prstClr>
              </a:solidFill>
              <a:latin typeface="Calibri"/>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pPr fontAlgn="auto">
              <a:spcBef>
                <a:spcPts val="0"/>
              </a:spcBef>
              <a:spcAft>
                <a:spcPts val="0"/>
              </a:spcAft>
            </a:pPr>
            <a:fld id="{1D8BD707-D9CF-40AE-B4C6-C98DA3205C09}" type="datetimeFigureOut">
              <a:rPr lang="en-US">
                <a:solidFill>
                  <a:prstClr val="black">
                    <a:tint val="75000"/>
                  </a:prstClr>
                </a:solidFill>
                <a:latin typeface="Calibri"/>
              </a:rPr>
              <a:pPr fontAlgn="auto">
                <a:spcBef>
                  <a:spcPts val="0"/>
                </a:spcBef>
                <a:spcAft>
                  <a:spcPts val="0"/>
                </a:spcAft>
              </a:pPr>
              <a:t>5/16/2018</a:t>
            </a:fld>
            <a:endParaRPr lang="en-US">
              <a:solidFill>
                <a:prstClr val="black">
                  <a:tint val="75000"/>
                </a:prstClr>
              </a:solidFill>
              <a:latin typeface="Calibri"/>
            </a:endParaRPr>
          </a:p>
        </p:txBody>
      </p:sp>
      <p:sp>
        <p:nvSpPr>
          <p:cNvPr id="6" name="Holder 6"/>
          <p:cNvSpPr>
            <a:spLocks noGrp="1"/>
          </p:cNvSpPr>
          <p:nvPr>
            <p:ph type="sldNum" sz="quarter" idx="7"/>
          </p:nvPr>
        </p:nvSpPr>
        <p:spPr>
          <a:xfrm>
            <a:off x="8484082" y="6403173"/>
            <a:ext cx="716915" cy="466725"/>
          </a:xfrm>
          <a:prstGeom prst="rect">
            <a:avLst/>
          </a:prstGeom>
        </p:spPr>
        <p:txBody>
          <a:bodyPr wrap="square" lIns="0" tIns="0" rIns="0" bIns="0">
            <a:spAutoFit/>
          </a:bodyPr>
          <a:lstStyle>
            <a:lvl1pPr>
              <a:defRPr sz="3200" b="0" i="0">
                <a:solidFill>
                  <a:srgbClr val="3E3E3E"/>
                </a:solidFill>
                <a:latin typeface="Segoe Print"/>
                <a:cs typeface="Segoe Print"/>
              </a:defRPr>
            </a:lvl1pPr>
          </a:lstStyle>
          <a:p>
            <a:pPr marL="172720" fontAlgn="auto">
              <a:lnSpc>
                <a:spcPts val="3035"/>
              </a:lnSpc>
              <a:spcBef>
                <a:spcPts val="0"/>
              </a:spcBef>
              <a:spcAft>
                <a:spcPts val="0"/>
              </a:spcAft>
            </a:pPr>
            <a:fld id="{81D60167-4931-47E6-BA6A-407CBD079E47}" type="slidenum">
              <a:rPr dirty="0"/>
              <a:pPr marL="172720" fontAlgn="auto">
                <a:lnSpc>
                  <a:spcPts val="3035"/>
                </a:lnSpc>
                <a:spcBef>
                  <a:spcPts val="0"/>
                </a:spcBef>
                <a:spcAft>
                  <a:spcPts val="0"/>
                </a:spcAft>
              </a:pPr>
              <a:t>‹#›</a:t>
            </a:fld>
            <a:endParaRPr dirty="0"/>
          </a:p>
        </p:txBody>
      </p:sp>
    </p:spTree>
    <p:extLst>
      <p:ext uri="{BB962C8B-B14F-4D97-AF65-F5344CB8AC3E}">
        <p14:creationId xmlns:p14="http://schemas.microsoft.com/office/powerpoint/2010/main" val="3973843911"/>
      </p:ext>
    </p:extLst>
  </p:cSld>
  <p:clrMap bg1="lt1" tx1="dk1" bg2="lt2" tx2="dk2" accent1="accent1" accent2="accent2" accent3="accent3" accent4="accent4" accent5="accent5" accent6="accent6" hlink="hlink" folHlink="folHlink"/>
  <p:sldLayoutIdLst>
    <p:sldLayoutId id="2147485694" r:id="rId1"/>
    <p:sldLayoutId id="2147485695" r:id="rId2"/>
    <p:sldLayoutId id="2147485696" r:id="rId3"/>
    <p:sldLayoutId id="2147485697" r:id="rId4"/>
    <p:sldLayoutId id="2147485698"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6418393" y="6459891"/>
            <a:ext cx="1770157" cy="228408"/>
          </a:xfrm>
          <a:custGeom>
            <a:avLst/>
            <a:gdLst/>
            <a:ahLst/>
            <a:cxnLst/>
            <a:rect l="l" t="t" r="r" b="b"/>
            <a:pathLst>
              <a:path w="2070100" h="252095">
                <a:moveTo>
                  <a:pt x="0" y="252006"/>
                </a:moveTo>
                <a:lnTo>
                  <a:pt x="2069973" y="252006"/>
                </a:lnTo>
                <a:lnTo>
                  <a:pt x="2069973" y="0"/>
                </a:lnTo>
                <a:lnTo>
                  <a:pt x="0" y="0"/>
                </a:lnTo>
                <a:lnTo>
                  <a:pt x="0" y="252006"/>
                </a:lnTo>
                <a:close/>
              </a:path>
            </a:pathLst>
          </a:custGeom>
          <a:solidFill>
            <a:srgbClr val="E6E7E8"/>
          </a:solidFill>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2" name="Holder 2"/>
          <p:cNvSpPr>
            <a:spLocks noGrp="1"/>
          </p:cNvSpPr>
          <p:nvPr>
            <p:ph type="title"/>
          </p:nvPr>
        </p:nvSpPr>
        <p:spPr>
          <a:xfrm>
            <a:off x="313199" y="367066"/>
            <a:ext cx="8523032" cy="507831"/>
          </a:xfrm>
          <a:prstGeom prst="rect">
            <a:avLst/>
          </a:prstGeom>
        </p:spPr>
        <p:txBody>
          <a:bodyPr wrap="square" lIns="0" tIns="0" rIns="0" bIns="0">
            <a:spAutoFit/>
          </a:bodyPr>
          <a:lstStyle>
            <a:lvl1pPr>
              <a:defRPr sz="3300" b="1" i="0">
                <a:solidFill>
                  <a:srgbClr val="006284"/>
                </a:solidFill>
                <a:latin typeface="Arial"/>
                <a:cs typeface="Arial"/>
              </a:defRPr>
            </a:lvl1pPr>
          </a:lstStyle>
          <a:p>
            <a:endParaRPr/>
          </a:p>
        </p:txBody>
      </p:sp>
      <p:sp>
        <p:nvSpPr>
          <p:cNvPr id="3" name="Holder 3"/>
          <p:cNvSpPr>
            <a:spLocks noGrp="1"/>
          </p:cNvSpPr>
          <p:nvPr>
            <p:ph type="body" idx="1"/>
          </p:nvPr>
        </p:nvSpPr>
        <p:spPr>
          <a:xfrm>
            <a:off x="469232" y="1499589"/>
            <a:ext cx="8210964" cy="369332"/>
          </a:xfrm>
          <a:prstGeom prst="rect">
            <a:avLst/>
          </a:prstGeom>
        </p:spPr>
        <p:txBody>
          <a:bodyPr wrap="square" lIns="0" tIns="0" rIns="0" bIns="0">
            <a:spAutoFit/>
          </a:bodyPr>
          <a:lstStyle>
            <a:lvl1pPr>
              <a:defRPr sz="24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6553815" y="6506289"/>
            <a:ext cx="1587167" cy="171137"/>
          </a:xfrm>
          <a:prstGeom prst="rect">
            <a:avLst/>
          </a:prstGeom>
        </p:spPr>
        <p:txBody>
          <a:bodyPr wrap="square" lIns="0" tIns="0" rIns="0" bIns="0">
            <a:spAutoFit/>
          </a:bodyPr>
          <a:lstStyle>
            <a:lvl1pPr>
              <a:defRPr sz="1112" b="1" i="0">
                <a:solidFill>
                  <a:schemeClr val="tx1"/>
                </a:solidFill>
                <a:latin typeface="Arial"/>
                <a:cs typeface="Arial"/>
              </a:defRPr>
            </a:lvl1pPr>
          </a:lstStyle>
          <a:p>
            <a:pPr marL="10860" fontAlgn="auto">
              <a:spcBef>
                <a:spcPts val="0"/>
              </a:spcBef>
              <a:spcAft>
                <a:spcPts val="0"/>
              </a:spcAft>
            </a:pPr>
            <a:r>
              <a:rPr lang="en-US" spc="-34" smtClean="0">
                <a:solidFill>
                  <a:prstClr val="black"/>
                </a:solidFill>
              </a:rPr>
              <a:t>WW</a:t>
            </a:r>
            <a:r>
              <a:rPr lang="en-US" spc="-97" smtClean="0">
                <a:solidFill>
                  <a:prstClr val="black"/>
                </a:solidFill>
              </a:rPr>
              <a:t>W</a:t>
            </a:r>
            <a:r>
              <a:rPr lang="en-US" spc="-30" smtClean="0">
                <a:solidFill>
                  <a:prstClr val="black"/>
                </a:solidFill>
              </a:rPr>
              <a:t>.ROS</a:t>
            </a:r>
            <a:r>
              <a:rPr lang="en-US" spc="-21" smtClean="0">
                <a:solidFill>
                  <a:prstClr val="black"/>
                </a:solidFill>
              </a:rPr>
              <a:t>Z</a:t>
            </a:r>
            <a:r>
              <a:rPr lang="en-US" spc="-43" smtClean="0">
                <a:solidFill>
                  <a:prstClr val="black"/>
                </a:solidFill>
              </a:rPr>
              <a:t>A</a:t>
            </a:r>
            <a:r>
              <a:rPr lang="en-US" spc="-21" smtClean="0">
                <a:solidFill>
                  <a:prstClr val="black"/>
                </a:solidFill>
              </a:rPr>
              <a:t>K</a:t>
            </a:r>
            <a:r>
              <a:rPr lang="en-US" spc="-30" smtClean="0">
                <a:solidFill>
                  <a:prstClr val="black"/>
                </a:solidFill>
              </a:rPr>
              <a:t>UP</a:t>
            </a:r>
            <a:r>
              <a:rPr lang="en-US" spc="-21" smtClean="0">
                <a:solidFill>
                  <a:prstClr val="black"/>
                </a:solidFill>
              </a:rPr>
              <a:t>K</a:t>
            </a:r>
            <a:r>
              <a:rPr lang="en-US" spc="-26" smtClean="0">
                <a:solidFill>
                  <a:prstClr val="black"/>
                </a:solidFill>
              </a:rPr>
              <a:t>I</a:t>
            </a:r>
            <a:r>
              <a:rPr lang="en-US" spc="-17" smtClean="0">
                <a:solidFill>
                  <a:prstClr val="black"/>
                </a:solidFill>
              </a:rPr>
              <a:t>.</a:t>
            </a:r>
            <a:r>
              <a:rPr lang="en-US" spc="-30" smtClean="0">
                <a:solidFill>
                  <a:prstClr val="black"/>
                </a:solidFill>
              </a:rPr>
              <a:t>R</a:t>
            </a:r>
            <a:r>
              <a:rPr lang="en-US" spc="-9" smtClean="0">
                <a:solidFill>
                  <a:prstClr val="black"/>
                </a:solidFill>
              </a:rPr>
              <a:t>U</a:t>
            </a:r>
            <a:endParaRPr lang="en-US" spc="-9" dirty="0">
              <a:solidFill>
                <a:prstClr val="black"/>
              </a:solidFill>
            </a:endParaRPr>
          </a:p>
        </p:txBody>
      </p:sp>
      <p:sp>
        <p:nvSpPr>
          <p:cNvPr id="5" name="Holder 5"/>
          <p:cNvSpPr>
            <a:spLocks noGrp="1"/>
          </p:cNvSpPr>
          <p:nvPr>
            <p:ph type="dt" sz="half" idx="6"/>
          </p:nvPr>
        </p:nvSpPr>
        <p:spPr>
          <a:xfrm>
            <a:off x="349600" y="6496624"/>
            <a:ext cx="5235537" cy="171137"/>
          </a:xfrm>
          <a:prstGeom prst="rect">
            <a:avLst/>
          </a:prstGeom>
        </p:spPr>
        <p:txBody>
          <a:bodyPr wrap="square" lIns="0" tIns="0" rIns="0" bIns="0">
            <a:spAutoFit/>
          </a:bodyPr>
          <a:lstStyle>
            <a:lvl1pPr>
              <a:defRPr sz="1112" b="0" i="0">
                <a:solidFill>
                  <a:schemeClr val="tx1"/>
                </a:solidFill>
                <a:latin typeface="Arial"/>
                <a:cs typeface="Arial"/>
              </a:defRPr>
            </a:lvl1pPr>
          </a:lstStyle>
          <a:p>
            <a:pPr marL="10860" fontAlgn="auto">
              <a:spcBef>
                <a:spcPts val="0"/>
              </a:spcBef>
              <a:spcAft>
                <a:spcPts val="0"/>
              </a:spcAft>
            </a:pPr>
            <a:r>
              <a:rPr lang="ru-RU" sz="1667" spc="-13" baseline="4273" smtClean="0">
                <a:solidFill>
                  <a:prstClr val="black"/>
                </a:solidFill>
              </a:rPr>
              <a:t>© </a:t>
            </a:r>
            <a:r>
              <a:rPr lang="ru-RU" spc="-26" smtClean="0">
                <a:solidFill>
                  <a:prstClr val="black"/>
                </a:solidFill>
              </a:rPr>
              <a:t>И</a:t>
            </a:r>
            <a:r>
              <a:rPr lang="ru-RU" spc="-30" smtClean="0">
                <a:solidFill>
                  <a:prstClr val="black"/>
                </a:solidFill>
              </a:rPr>
              <a:t>Н</a:t>
            </a:r>
            <a:r>
              <a:rPr lang="ru-RU" spc="-73" smtClean="0">
                <a:solidFill>
                  <a:prstClr val="black"/>
                </a:solidFill>
              </a:rPr>
              <a:t>С</a:t>
            </a:r>
            <a:r>
              <a:rPr lang="ru-RU" spc="-21" smtClean="0">
                <a:solidFill>
                  <a:prstClr val="black"/>
                </a:solidFill>
              </a:rPr>
              <a:t>Т</a:t>
            </a:r>
            <a:r>
              <a:rPr lang="ru-RU" spc="-26" smtClean="0">
                <a:solidFill>
                  <a:prstClr val="black"/>
                </a:solidFill>
              </a:rPr>
              <a:t>И</a:t>
            </a:r>
            <a:r>
              <a:rPr lang="ru-RU" spc="-21" smtClean="0">
                <a:solidFill>
                  <a:prstClr val="black"/>
                </a:solidFill>
              </a:rPr>
              <a:t>Т</a:t>
            </a:r>
            <a:r>
              <a:rPr lang="ru-RU" spc="-26" smtClean="0">
                <a:solidFill>
                  <a:prstClr val="black"/>
                </a:solidFill>
              </a:rPr>
              <a:t>У</a:t>
            </a:r>
            <a:r>
              <a:rPr lang="ru-RU" spc="-9" smtClean="0">
                <a:solidFill>
                  <a:prstClr val="black"/>
                </a:solidFill>
              </a:rPr>
              <a:t>Т</a:t>
            </a:r>
            <a:r>
              <a:rPr lang="ru-RU" spc="-77" smtClean="0">
                <a:solidFill>
                  <a:prstClr val="black"/>
                </a:solidFill>
              </a:rPr>
              <a:t> </a:t>
            </a:r>
            <a:r>
              <a:rPr lang="ru-RU" spc="-90" smtClean="0">
                <a:solidFill>
                  <a:prstClr val="black"/>
                </a:solidFill>
              </a:rPr>
              <a:t>Г</a:t>
            </a:r>
            <a:r>
              <a:rPr lang="ru-RU" spc="-26" smtClean="0">
                <a:solidFill>
                  <a:prstClr val="black"/>
                </a:solidFill>
              </a:rPr>
              <a:t>О</a:t>
            </a:r>
            <a:r>
              <a:rPr lang="ru-RU" spc="-30" smtClean="0">
                <a:solidFill>
                  <a:prstClr val="black"/>
                </a:solidFill>
              </a:rPr>
              <a:t>С</a:t>
            </a:r>
            <a:r>
              <a:rPr lang="ru-RU" spc="-21" smtClean="0">
                <a:solidFill>
                  <a:prstClr val="black"/>
                </a:solidFill>
              </a:rPr>
              <a:t>ЗА</a:t>
            </a:r>
            <a:r>
              <a:rPr lang="ru-RU" spc="-9" smtClean="0">
                <a:solidFill>
                  <a:prstClr val="black"/>
                </a:solidFill>
              </a:rPr>
              <a:t>К</a:t>
            </a:r>
            <a:r>
              <a:rPr lang="ru-RU" spc="-17" smtClean="0">
                <a:solidFill>
                  <a:prstClr val="black"/>
                </a:solidFill>
              </a:rPr>
              <a:t>УП</a:t>
            </a:r>
            <a:r>
              <a:rPr lang="ru-RU" spc="-21" smtClean="0">
                <a:solidFill>
                  <a:prstClr val="black"/>
                </a:solidFill>
              </a:rPr>
              <a:t>ОК</a:t>
            </a:r>
            <a:r>
              <a:rPr lang="ru-RU" spc="-4" smtClean="0">
                <a:solidFill>
                  <a:prstClr val="black"/>
                </a:solidFill>
              </a:rPr>
              <a:t>,</a:t>
            </a:r>
            <a:r>
              <a:rPr lang="ru-RU" spc="-13" smtClean="0">
                <a:solidFill>
                  <a:prstClr val="black"/>
                </a:solidFill>
              </a:rPr>
              <a:t> </a:t>
            </a:r>
            <a:r>
              <a:rPr lang="ru-RU" spc="-9" smtClean="0">
                <a:solidFill>
                  <a:prstClr val="black"/>
                </a:solidFill>
              </a:rPr>
              <a:t>Е</a:t>
            </a:r>
            <a:r>
              <a:rPr lang="ru-RU" spc="-51" smtClean="0">
                <a:solidFill>
                  <a:prstClr val="black"/>
                </a:solidFill>
              </a:rPr>
              <a:t>ВС</a:t>
            </a:r>
            <a:r>
              <a:rPr lang="ru-RU" spc="-43" smtClean="0">
                <a:solidFill>
                  <a:prstClr val="black"/>
                </a:solidFill>
              </a:rPr>
              <a:t>Т</a:t>
            </a:r>
            <a:r>
              <a:rPr lang="ru-RU" spc="-9" smtClean="0">
                <a:solidFill>
                  <a:prstClr val="black"/>
                </a:solidFill>
              </a:rPr>
              <a:t>АШЕН</a:t>
            </a:r>
            <a:r>
              <a:rPr lang="ru-RU" spc="-21" smtClean="0">
                <a:solidFill>
                  <a:prstClr val="black"/>
                </a:solidFill>
              </a:rPr>
              <a:t>К</a:t>
            </a:r>
            <a:r>
              <a:rPr lang="ru-RU" spc="-9" smtClean="0">
                <a:solidFill>
                  <a:prstClr val="black"/>
                </a:solidFill>
              </a:rPr>
              <a:t>ОВ</a:t>
            </a:r>
            <a:r>
              <a:rPr lang="ru-RU" spc="-47" smtClean="0">
                <a:solidFill>
                  <a:prstClr val="black"/>
                </a:solidFill>
              </a:rPr>
              <a:t> </a:t>
            </a:r>
            <a:r>
              <a:rPr lang="ru-RU" spc="4" smtClean="0">
                <a:solidFill>
                  <a:prstClr val="black"/>
                </a:solidFill>
              </a:rPr>
              <a:t>А</a:t>
            </a:r>
            <a:r>
              <a:rPr lang="ru-RU" spc="-9" smtClean="0">
                <a:solidFill>
                  <a:prstClr val="black"/>
                </a:solidFill>
              </a:rPr>
              <a:t>ЛЕ</a:t>
            </a:r>
            <a:r>
              <a:rPr lang="ru-RU" spc="-21" smtClean="0">
                <a:solidFill>
                  <a:prstClr val="black"/>
                </a:solidFill>
              </a:rPr>
              <a:t>К</a:t>
            </a:r>
            <a:r>
              <a:rPr lang="ru-RU" spc="-30" smtClean="0">
                <a:solidFill>
                  <a:prstClr val="black"/>
                </a:solidFill>
              </a:rPr>
              <a:t>С</a:t>
            </a:r>
            <a:r>
              <a:rPr lang="ru-RU" spc="-9" smtClean="0">
                <a:solidFill>
                  <a:prstClr val="black"/>
                </a:solidFill>
              </a:rPr>
              <a:t>АНДР</a:t>
            </a:r>
            <a:r>
              <a:rPr lang="ru-RU" spc="-47" smtClean="0">
                <a:solidFill>
                  <a:prstClr val="black"/>
                </a:solidFill>
              </a:rPr>
              <a:t> </a:t>
            </a:r>
            <a:r>
              <a:rPr lang="ru-RU" spc="-9" smtClean="0">
                <a:solidFill>
                  <a:prstClr val="black"/>
                </a:solidFill>
              </a:rPr>
              <a:t>НИ</a:t>
            </a:r>
            <a:r>
              <a:rPr lang="ru-RU" spc="-21" smtClean="0">
                <a:solidFill>
                  <a:prstClr val="black"/>
                </a:solidFill>
              </a:rPr>
              <a:t>КО</a:t>
            </a:r>
            <a:r>
              <a:rPr lang="ru-RU" spc="-9" smtClean="0">
                <a:solidFill>
                  <a:prstClr val="black"/>
                </a:solidFill>
              </a:rPr>
              <a:t>ЛАЕВИ</a:t>
            </a:r>
            <a:r>
              <a:rPr lang="ru-RU" spc="-21" smtClean="0">
                <a:solidFill>
                  <a:prstClr val="black"/>
                </a:solidFill>
              </a:rPr>
              <a:t>Ч</a:t>
            </a:r>
            <a:r>
              <a:rPr lang="ru-RU" spc="-4" smtClean="0">
                <a:solidFill>
                  <a:prstClr val="black"/>
                </a:solidFill>
              </a:rPr>
              <a:t>,</a:t>
            </a:r>
            <a:r>
              <a:rPr lang="ru-RU" spc="-77" smtClean="0">
                <a:solidFill>
                  <a:prstClr val="black"/>
                </a:solidFill>
              </a:rPr>
              <a:t> </a:t>
            </a:r>
            <a:r>
              <a:rPr lang="ru-RU" spc="-13" smtClean="0">
                <a:solidFill>
                  <a:prstClr val="black"/>
                </a:solidFill>
              </a:rPr>
              <a:t>2016</a:t>
            </a:r>
            <a:endParaRPr lang="ru-RU">
              <a:solidFill>
                <a:prstClr val="black"/>
              </a:solidFill>
            </a:endParaRPr>
          </a:p>
        </p:txBody>
      </p:sp>
      <p:sp>
        <p:nvSpPr>
          <p:cNvPr id="6" name="Holder 6"/>
          <p:cNvSpPr>
            <a:spLocks noGrp="1"/>
          </p:cNvSpPr>
          <p:nvPr>
            <p:ph type="sldNum" sz="quarter" idx="7"/>
          </p:nvPr>
        </p:nvSpPr>
        <p:spPr>
          <a:xfrm>
            <a:off x="8478400" y="6491525"/>
            <a:ext cx="207965" cy="368434"/>
          </a:xfrm>
          <a:prstGeom prst="rect">
            <a:avLst/>
          </a:prstGeom>
        </p:spPr>
        <p:txBody>
          <a:bodyPr wrap="square" lIns="0" tIns="0" rIns="0" bIns="0">
            <a:spAutoFit/>
          </a:bodyPr>
          <a:lstStyle>
            <a:lvl1pPr>
              <a:defRPr sz="1197" b="1" i="0">
                <a:solidFill>
                  <a:schemeClr val="bg1"/>
                </a:solidFill>
                <a:latin typeface="Arial"/>
                <a:cs typeface="Arial"/>
              </a:defRPr>
            </a:lvl1pPr>
          </a:lstStyle>
          <a:p>
            <a:pPr marL="61901" fontAlgn="auto">
              <a:spcBef>
                <a:spcPts val="0"/>
              </a:spcBef>
              <a:spcAft>
                <a:spcPts val="0"/>
              </a:spcAft>
            </a:pPr>
            <a:fld id="{81D60167-4931-47E6-BA6A-407CBD079E47}" type="slidenum">
              <a:rPr lang="ru-RU" smtClean="0">
                <a:solidFill>
                  <a:prstClr val="white"/>
                </a:solidFill>
              </a:rPr>
              <a:pPr marL="61901" fontAlgn="auto">
                <a:spcBef>
                  <a:spcPts val="0"/>
                </a:spcBef>
                <a:spcAft>
                  <a:spcPts val="0"/>
                </a:spcAft>
              </a:pPr>
              <a:t>‹#›</a:t>
            </a:fld>
            <a:endParaRPr lang="ru-RU" dirty="0">
              <a:solidFill>
                <a:prstClr val="white"/>
              </a:solidFill>
            </a:endParaRPr>
          </a:p>
        </p:txBody>
      </p:sp>
    </p:spTree>
    <p:extLst>
      <p:ext uri="{BB962C8B-B14F-4D97-AF65-F5344CB8AC3E}">
        <p14:creationId xmlns:p14="http://schemas.microsoft.com/office/powerpoint/2010/main" val="651067267"/>
      </p:ext>
    </p:extLst>
  </p:cSld>
  <p:clrMap bg1="lt1" tx1="dk1" bg2="lt2" tx2="dk2" accent1="accent1" accent2="accent2" accent3="accent3" accent4="accent4" accent5="accent5" accent6="accent6" hlink="hlink" folHlink="folHlink"/>
  <p:sldLayoutIdLst>
    <p:sldLayoutId id="2147485700" r:id="rId1"/>
    <p:sldLayoutId id="2147485701" r:id="rId2"/>
    <p:sldLayoutId id="2147485702" r:id="rId3"/>
    <p:sldLayoutId id="2147485703" r:id="rId4"/>
    <p:sldLayoutId id="2147485704" r:id="rId5"/>
  </p:sldLayoutIdLst>
  <p:txStyles>
    <p:titleStyle>
      <a:lvl1pPr>
        <a:defRPr>
          <a:latin typeface="+mj-lt"/>
          <a:ea typeface="+mj-ea"/>
          <a:cs typeface="+mj-cs"/>
        </a:defRPr>
      </a:lvl1pPr>
    </p:titleStyle>
    <p:bodyStyle>
      <a:lvl1pPr marL="0">
        <a:defRPr>
          <a:latin typeface="+mn-lt"/>
          <a:ea typeface="+mn-ea"/>
          <a:cs typeface="+mn-cs"/>
        </a:defRPr>
      </a:lvl1pPr>
      <a:lvl2pPr marL="390952">
        <a:defRPr>
          <a:latin typeface="+mn-lt"/>
          <a:ea typeface="+mn-ea"/>
          <a:cs typeface="+mn-cs"/>
        </a:defRPr>
      </a:lvl2pPr>
      <a:lvl3pPr marL="781903">
        <a:defRPr>
          <a:latin typeface="+mn-lt"/>
          <a:ea typeface="+mn-ea"/>
          <a:cs typeface="+mn-cs"/>
        </a:defRPr>
      </a:lvl3pPr>
      <a:lvl4pPr marL="1172855">
        <a:defRPr>
          <a:latin typeface="+mn-lt"/>
          <a:ea typeface="+mn-ea"/>
          <a:cs typeface="+mn-cs"/>
        </a:defRPr>
      </a:lvl4pPr>
      <a:lvl5pPr marL="1563807">
        <a:defRPr>
          <a:latin typeface="+mn-lt"/>
          <a:ea typeface="+mn-ea"/>
          <a:cs typeface="+mn-cs"/>
        </a:defRPr>
      </a:lvl5pPr>
      <a:lvl6pPr marL="1954759">
        <a:defRPr>
          <a:latin typeface="+mn-lt"/>
          <a:ea typeface="+mn-ea"/>
          <a:cs typeface="+mn-cs"/>
        </a:defRPr>
      </a:lvl6pPr>
      <a:lvl7pPr marL="2345710">
        <a:defRPr>
          <a:latin typeface="+mn-lt"/>
          <a:ea typeface="+mn-ea"/>
          <a:cs typeface="+mn-cs"/>
        </a:defRPr>
      </a:lvl7pPr>
      <a:lvl8pPr marL="2736662">
        <a:defRPr>
          <a:latin typeface="+mn-lt"/>
          <a:ea typeface="+mn-ea"/>
          <a:cs typeface="+mn-cs"/>
        </a:defRPr>
      </a:lvl8pPr>
      <a:lvl9pPr marL="3127614">
        <a:defRPr>
          <a:latin typeface="+mn-lt"/>
          <a:ea typeface="+mn-ea"/>
          <a:cs typeface="+mn-cs"/>
        </a:defRPr>
      </a:lvl9pPr>
    </p:bodyStyle>
    <p:otherStyle>
      <a:lvl1pPr marL="0">
        <a:defRPr>
          <a:latin typeface="+mn-lt"/>
          <a:ea typeface="+mn-ea"/>
          <a:cs typeface="+mn-cs"/>
        </a:defRPr>
      </a:lvl1pPr>
      <a:lvl2pPr marL="390952">
        <a:defRPr>
          <a:latin typeface="+mn-lt"/>
          <a:ea typeface="+mn-ea"/>
          <a:cs typeface="+mn-cs"/>
        </a:defRPr>
      </a:lvl2pPr>
      <a:lvl3pPr marL="781903">
        <a:defRPr>
          <a:latin typeface="+mn-lt"/>
          <a:ea typeface="+mn-ea"/>
          <a:cs typeface="+mn-cs"/>
        </a:defRPr>
      </a:lvl3pPr>
      <a:lvl4pPr marL="1172855">
        <a:defRPr>
          <a:latin typeface="+mn-lt"/>
          <a:ea typeface="+mn-ea"/>
          <a:cs typeface="+mn-cs"/>
        </a:defRPr>
      </a:lvl4pPr>
      <a:lvl5pPr marL="1563807">
        <a:defRPr>
          <a:latin typeface="+mn-lt"/>
          <a:ea typeface="+mn-ea"/>
          <a:cs typeface="+mn-cs"/>
        </a:defRPr>
      </a:lvl5pPr>
      <a:lvl6pPr marL="1954759">
        <a:defRPr>
          <a:latin typeface="+mn-lt"/>
          <a:ea typeface="+mn-ea"/>
          <a:cs typeface="+mn-cs"/>
        </a:defRPr>
      </a:lvl6pPr>
      <a:lvl7pPr marL="2345710">
        <a:defRPr>
          <a:latin typeface="+mn-lt"/>
          <a:ea typeface="+mn-ea"/>
          <a:cs typeface="+mn-cs"/>
        </a:defRPr>
      </a:lvl7pPr>
      <a:lvl8pPr marL="2736662">
        <a:defRPr>
          <a:latin typeface="+mn-lt"/>
          <a:ea typeface="+mn-ea"/>
          <a:cs typeface="+mn-cs"/>
        </a:defRPr>
      </a:lvl8pPr>
      <a:lvl9pPr marL="3127614">
        <a:defRPr>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457200" y="274638"/>
            <a:ext cx="8226425" cy="1139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2" name="Rectangle 2"/>
          <p:cNvSpPr>
            <a:spLocks noGrp="1" noChangeArrowheads="1"/>
          </p:cNvSpPr>
          <p:nvPr>
            <p:ph type="body" idx="1"/>
          </p:nvPr>
        </p:nvSpPr>
        <p:spPr bwMode="auto">
          <a:xfrm>
            <a:off x="457200" y="1600200"/>
            <a:ext cx="8226425" cy="4522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p:txBody>
      </p:sp>
      <p:sp>
        <p:nvSpPr>
          <p:cNvPr id="1027" name="Rectangle 3"/>
          <p:cNvSpPr>
            <a:spLocks noGrp="1" noChangeArrowheads="1"/>
          </p:cNvSpPr>
          <p:nvPr>
            <p:ph type="dt"/>
          </p:nvPr>
        </p:nvSpPr>
        <p:spPr bwMode="auto">
          <a:xfrm>
            <a:off x="457200" y="6245225"/>
            <a:ext cx="2130425"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defTabSz="449263">
              <a:defRPr/>
            </a:pPr>
            <a:endParaRPr lang="ru-RU">
              <a:latin typeface="Arial" panose="020B0604020202020204" pitchFamily="34" charset="0"/>
            </a:endParaRPr>
          </a:p>
        </p:txBody>
      </p:sp>
      <p:sp>
        <p:nvSpPr>
          <p:cNvPr id="1028" name="Rectangle 4"/>
          <p:cNvSpPr>
            <a:spLocks noGrp="1" noChangeArrowheads="1"/>
          </p:cNvSpPr>
          <p:nvPr>
            <p:ph type="ftr"/>
          </p:nvPr>
        </p:nvSpPr>
        <p:spPr bwMode="auto">
          <a:xfrm>
            <a:off x="3124200" y="6245225"/>
            <a:ext cx="2892425"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defTabSz="449263">
              <a:defRPr/>
            </a:pPr>
            <a:endParaRPr lang="ru-RU">
              <a:latin typeface="Arial" panose="020B0604020202020204" pitchFamily="34" charset="0"/>
            </a:endParaRPr>
          </a:p>
        </p:txBody>
      </p:sp>
      <p:sp>
        <p:nvSpPr>
          <p:cNvPr id="1029" name="Rectangle 5"/>
          <p:cNvSpPr>
            <a:spLocks noGrp="1" noChangeArrowheads="1"/>
          </p:cNvSpPr>
          <p:nvPr>
            <p:ph type="sldNum"/>
          </p:nvPr>
        </p:nvSpPr>
        <p:spPr bwMode="auto">
          <a:xfrm>
            <a:off x="6553200" y="6245225"/>
            <a:ext cx="2130425"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defTabSz="449263">
              <a:defRPr/>
            </a:pPr>
            <a:fld id="{65AA7CE6-1B91-4967-B63E-6C947689C123}" type="slidenum">
              <a:rPr lang="ru-RU">
                <a:latin typeface="Arial" panose="020B0604020202020204" pitchFamily="34" charset="0"/>
              </a:rPr>
              <a:pPr defTabSz="449263">
                <a:defRPr/>
              </a:pPr>
              <a:t>‹#›</a:t>
            </a:fld>
            <a:endParaRPr lang="ru-RU">
              <a:latin typeface="Arial" panose="020B0604020202020204" pitchFamily="34" charset="0"/>
            </a:endParaRPr>
          </a:p>
        </p:txBody>
      </p:sp>
    </p:spTree>
    <p:extLst>
      <p:ext uri="{BB962C8B-B14F-4D97-AF65-F5344CB8AC3E}">
        <p14:creationId xmlns:p14="http://schemas.microsoft.com/office/powerpoint/2010/main" val="2410102919"/>
      </p:ext>
    </p:extLst>
  </p:cSld>
  <p:clrMap bg1="lt1" tx1="dk1" bg2="lt2" tx2="dk2" accent1="accent1" accent2="accent2" accent3="accent3" accent4="accent4" accent5="accent5" accent6="accent6" hlink="hlink" folHlink="folHlink"/>
  <p:sldLayoutIdLst>
    <p:sldLayoutId id="2147485778" r:id="rId1"/>
    <p:sldLayoutId id="2147485779" r:id="rId2"/>
    <p:sldLayoutId id="2147485780" r:id="rId3"/>
    <p:sldLayoutId id="2147485781" r:id="rId4"/>
    <p:sldLayoutId id="2147485782" r:id="rId5"/>
    <p:sldLayoutId id="2147485783" r:id="rId6"/>
    <p:sldLayoutId id="2147485784" r:id="rId7"/>
    <p:sldLayoutId id="2147485785" r:id="rId8"/>
    <p:sldLayoutId id="2147485786" r:id="rId9"/>
    <p:sldLayoutId id="2147485787" r:id="rId10"/>
    <p:sldLayoutId id="2147485788" r:id="rId11"/>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2600" b="1" kern="1200">
          <a:solidFill>
            <a:srgbClr val="000066"/>
          </a:solidFill>
          <a:effectLst>
            <a:outerShdw blurRad="38100" dist="38100" dir="2700000" algn="tl">
              <a:srgbClr val="C0C0C0"/>
            </a:outerShdw>
          </a:effectLst>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000000"/>
          </a:solidFill>
          <a:latin typeface="+mj-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000000"/>
          </a:solidFill>
          <a:latin typeface="+mj-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j-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297" name="Line 1"/>
          <p:cNvSpPr/>
          <p:nvPr/>
        </p:nvSpPr>
        <p:spPr>
          <a:xfrm>
            <a:off x="457200" y="6353280"/>
            <a:ext cx="8229600" cy="0"/>
          </a:xfrm>
          <a:prstGeom prst="line">
            <a:avLst/>
          </a:prstGeom>
          <a:ln w="9360">
            <a:solidFill>
              <a:srgbClr val="9FB8CD"/>
            </a:solidFill>
            <a:custDash>
              <a:ds d="400000" sp="300000"/>
            </a:custDash>
            <a:miter/>
          </a:ln>
        </p:spPr>
        <p:style>
          <a:lnRef idx="0">
            <a:scrgbClr r="0" g="0" b="0"/>
          </a:lnRef>
          <a:fillRef idx="0">
            <a:scrgbClr r="0" g="0" b="0"/>
          </a:fillRef>
          <a:effectRef idx="0">
            <a:scrgbClr r="0" g="0" b="0"/>
          </a:effectRef>
          <a:fontRef idx="minor"/>
        </p:style>
      </p:sp>
      <p:sp>
        <p:nvSpPr>
          <p:cNvPr id="4298" name="Line 2"/>
          <p:cNvSpPr/>
          <p:nvPr/>
        </p:nvSpPr>
        <p:spPr>
          <a:xfrm>
            <a:off x="457200" y="1143000"/>
            <a:ext cx="8229600" cy="0"/>
          </a:xfrm>
          <a:prstGeom prst="line">
            <a:avLst/>
          </a:prstGeom>
          <a:ln w="9360">
            <a:solidFill>
              <a:srgbClr val="9FB8CD"/>
            </a:solidFill>
            <a:custDash>
              <a:ds d="400000" sp="300000"/>
            </a:custDash>
            <a:miter/>
          </a:ln>
        </p:spPr>
        <p:style>
          <a:lnRef idx="0">
            <a:scrgbClr r="0" g="0" b="0"/>
          </a:lnRef>
          <a:fillRef idx="0">
            <a:scrgbClr r="0" g="0" b="0"/>
          </a:fillRef>
          <a:effectRef idx="0">
            <a:scrgbClr r="0" g="0" b="0"/>
          </a:effectRef>
          <a:fontRef idx="minor"/>
        </p:style>
      </p:sp>
      <p:sp>
        <p:nvSpPr>
          <p:cNvPr id="4299" name="CustomShape 3"/>
          <p:cNvSpPr/>
          <p:nvPr/>
        </p:nvSpPr>
        <p:spPr>
          <a:xfrm rot="5400000">
            <a:off x="418680" y="6467400"/>
            <a:ext cx="190440" cy="120600"/>
          </a:xfrm>
          <a:custGeom>
            <a:avLst/>
            <a:gdLst/>
            <a:ahLst/>
            <a:cxnLst/>
            <a:rect l="0" t="0" r="r" b="b"/>
            <a:pathLst>
              <a:path w="531" h="337">
                <a:moveTo>
                  <a:pt x="265" y="0"/>
                </a:moveTo>
                <a:lnTo>
                  <a:pt x="530" y="336"/>
                </a:lnTo>
                <a:lnTo>
                  <a:pt x="0" y="336"/>
                </a:lnTo>
                <a:lnTo>
                  <a:pt x="265" y="0"/>
                </a:lnTo>
              </a:path>
            </a:pathLst>
          </a:custGeom>
          <a:solidFill>
            <a:srgbClr val="9FB8CD"/>
          </a:solidFill>
          <a:ln>
            <a:noFill/>
          </a:ln>
        </p:spPr>
        <p:style>
          <a:lnRef idx="0">
            <a:scrgbClr r="0" g="0" b="0"/>
          </a:lnRef>
          <a:fillRef idx="0">
            <a:scrgbClr r="0" g="0" b="0"/>
          </a:fillRef>
          <a:effectRef idx="0">
            <a:scrgbClr r="0" g="0" b="0"/>
          </a:effectRef>
          <a:fontRef idx="minor"/>
        </p:style>
      </p:sp>
      <p:sp>
        <p:nvSpPr>
          <p:cNvPr id="4300" name="PlaceHolder 4"/>
          <p:cNvSpPr>
            <a:spLocks noGrp="1"/>
          </p:cNvSpPr>
          <p:nvPr>
            <p:ph type="title"/>
          </p:nvPr>
        </p:nvSpPr>
        <p:spPr>
          <a:xfrm>
            <a:off x="457200" y="152280"/>
            <a:ext cx="8229600" cy="990720"/>
          </a:xfrm>
          <a:prstGeom prst="rect">
            <a:avLst/>
          </a:prstGeom>
        </p:spPr>
        <p:txBody>
          <a:bodyPr lIns="90000" tIns="46800" rIns="90000" bIns="46800" anchor="b"/>
          <a:lstStyle/>
          <a:p>
            <a:r>
              <a:rPr lang="en-US" sz="3200" b="0" strike="noStrike" spc="-1">
                <a:solidFill>
                  <a:srgbClr val="464653"/>
                </a:solidFill>
                <a:uFill>
                  <a:solidFill>
                    <a:srgbClr val="FFFFFF"/>
                  </a:solidFill>
                </a:uFill>
                <a:latin typeface="Calibri"/>
              </a:rPr>
              <a:t>Click to edit the title text format</a:t>
            </a:r>
          </a:p>
        </p:txBody>
      </p:sp>
      <p:sp>
        <p:nvSpPr>
          <p:cNvPr id="4301" name="PlaceHolder 5"/>
          <p:cNvSpPr>
            <a:spLocks noGrp="1"/>
          </p:cNvSpPr>
          <p:nvPr>
            <p:ph type="body"/>
          </p:nvPr>
        </p:nvSpPr>
        <p:spPr>
          <a:xfrm>
            <a:off x="457200" y="1218960"/>
            <a:ext cx="8229600" cy="4910040"/>
          </a:xfrm>
          <a:prstGeom prst="rect">
            <a:avLst/>
          </a:prstGeom>
        </p:spPr>
        <p:txBody>
          <a:bodyPr lIns="90000" tIns="46800" rIns="90000" bIns="46800">
            <a:normAutofit/>
          </a:bodyPr>
          <a:lstStyle/>
          <a:p>
            <a:pPr marL="272880" indent="-272880">
              <a:spcBef>
                <a:spcPts val="598"/>
              </a:spcBef>
              <a:buClr>
                <a:srgbClr val="727CA3"/>
              </a:buClr>
              <a:buSzPct val="76000"/>
              <a:buFont typeface="Wingdings 3" charset="2"/>
              <a:buChar char=""/>
            </a:pPr>
            <a:r>
              <a:rPr lang="en-US" sz="2600" b="0" strike="noStrike" spc="-1">
                <a:solidFill>
                  <a:srgbClr val="000000"/>
                </a:solidFill>
                <a:uFill>
                  <a:solidFill>
                    <a:srgbClr val="FFFFFF"/>
                  </a:solidFill>
                </a:uFill>
                <a:latin typeface="Calibri"/>
              </a:rPr>
              <a:t>Click to edit the outline text format</a:t>
            </a:r>
          </a:p>
          <a:p>
            <a:pPr marL="547560" lvl="1" indent="-273240">
              <a:spcBef>
                <a:spcPts val="598"/>
              </a:spcBef>
              <a:buClr>
                <a:srgbClr val="9FB8CD"/>
              </a:buClr>
              <a:buSzPct val="76000"/>
              <a:buFont typeface="Wingdings 3" charset="2"/>
              <a:buChar char=""/>
            </a:pPr>
            <a:r>
              <a:rPr lang="en-US" sz="2600" b="0" strike="noStrike" spc="-1">
                <a:solidFill>
                  <a:srgbClr val="000000"/>
                </a:solidFill>
                <a:uFill>
                  <a:solidFill>
                    <a:srgbClr val="FFFFFF"/>
                  </a:solidFill>
                </a:uFill>
                <a:latin typeface="Calibri"/>
              </a:rPr>
              <a:t>Second Outline Level</a:t>
            </a:r>
          </a:p>
          <a:p>
            <a:pPr marL="822240" lvl="2" indent="-228600">
              <a:spcBef>
                <a:spcPts val="598"/>
              </a:spcBef>
              <a:buClr>
                <a:srgbClr val="BCBCBC"/>
              </a:buClr>
              <a:buSzPct val="76000"/>
              <a:buFont typeface="Wingdings 3" charset="2"/>
              <a:buChar char=""/>
            </a:pPr>
            <a:r>
              <a:rPr lang="en-US" sz="2600" b="0" strike="noStrike" spc="-1">
                <a:solidFill>
                  <a:srgbClr val="000000"/>
                </a:solidFill>
                <a:uFill>
                  <a:solidFill>
                    <a:srgbClr val="FFFFFF"/>
                  </a:solidFill>
                </a:uFill>
                <a:latin typeface="Calibri"/>
              </a:rPr>
              <a:t>Third Outline Level</a:t>
            </a:r>
          </a:p>
          <a:p>
            <a:pPr marL="1096920" lvl="3" indent="-228600">
              <a:spcBef>
                <a:spcPts val="598"/>
              </a:spcBef>
              <a:buClr>
                <a:srgbClr val="8BA2B4"/>
              </a:buClr>
              <a:buSzPct val="70000"/>
              <a:buFont typeface="Wingdings" charset="2"/>
              <a:buChar char=""/>
            </a:pPr>
            <a:r>
              <a:rPr lang="en-US" sz="2600" b="0" strike="noStrike" spc="-1">
                <a:solidFill>
                  <a:srgbClr val="000000"/>
                </a:solidFill>
                <a:uFill>
                  <a:solidFill>
                    <a:srgbClr val="FFFFFF"/>
                  </a:solidFill>
                </a:uFill>
                <a:latin typeface="Calibri"/>
              </a:rPr>
              <a:t>Fourth Outline Level</a:t>
            </a:r>
          </a:p>
          <a:p>
            <a:pPr marL="1371600" lvl="4" indent="-228600">
              <a:spcBef>
                <a:spcPts val="598"/>
              </a:spcBef>
              <a:buClr>
                <a:srgbClr val="9FB8CD"/>
              </a:buClr>
              <a:buSzPct val="70000"/>
              <a:buFont typeface="Wingdings" charset="2"/>
              <a:buChar char=""/>
            </a:pPr>
            <a:r>
              <a:rPr lang="en-US" sz="2600" b="0" strike="noStrike" spc="-1">
                <a:solidFill>
                  <a:srgbClr val="000000"/>
                </a:solidFill>
                <a:uFill>
                  <a:solidFill>
                    <a:srgbClr val="FFFFFF"/>
                  </a:solidFill>
                </a:uFill>
                <a:latin typeface="Calibri"/>
              </a:rPr>
              <a:t>Fifth Outline Level</a:t>
            </a:r>
          </a:p>
          <a:p>
            <a:pPr marL="1371600" lvl="5" indent="-228600">
              <a:spcBef>
                <a:spcPts val="598"/>
              </a:spcBef>
              <a:buClr>
                <a:srgbClr val="9FB8CD"/>
              </a:buClr>
              <a:buSzPct val="70000"/>
              <a:buFont typeface="Wingdings" charset="2"/>
              <a:buChar char=""/>
            </a:pPr>
            <a:r>
              <a:rPr lang="en-US" sz="2600" b="0" strike="noStrike" spc="-1">
                <a:solidFill>
                  <a:srgbClr val="000000"/>
                </a:solidFill>
                <a:uFill>
                  <a:solidFill>
                    <a:srgbClr val="FFFFFF"/>
                  </a:solidFill>
                </a:uFill>
                <a:latin typeface="Calibri"/>
              </a:rPr>
              <a:t>Sixth Outline Level</a:t>
            </a:r>
          </a:p>
          <a:p>
            <a:pPr marL="1371600" lvl="6" indent="-228600">
              <a:spcBef>
                <a:spcPts val="598"/>
              </a:spcBef>
              <a:buClr>
                <a:srgbClr val="9FB8CD"/>
              </a:buClr>
              <a:buSzPct val="70000"/>
              <a:buFont typeface="Wingdings" charset="2"/>
              <a:buChar char=""/>
            </a:pPr>
            <a:r>
              <a:rPr lang="en-US" sz="2600" b="0" strike="noStrike" spc="-1">
                <a:solidFill>
                  <a:srgbClr val="000000"/>
                </a:solidFill>
                <a:uFill>
                  <a:solidFill>
                    <a:srgbClr val="FFFFFF"/>
                  </a:solidFill>
                </a:uFill>
                <a:latin typeface="Calibri"/>
              </a:rPr>
              <a:t>Seventh Outline Level</a:t>
            </a:r>
          </a:p>
        </p:txBody>
      </p:sp>
      <p:sp>
        <p:nvSpPr>
          <p:cNvPr id="4302" name="PlaceHolder 6"/>
          <p:cNvSpPr>
            <a:spLocks noGrp="1"/>
          </p:cNvSpPr>
          <p:nvPr>
            <p:ph type="dt"/>
          </p:nvPr>
        </p:nvSpPr>
        <p:spPr>
          <a:xfrm>
            <a:off x="6400440" y="6356520"/>
            <a:ext cx="2289240" cy="365040"/>
          </a:xfrm>
          <a:prstGeom prst="rect">
            <a:avLst/>
          </a:prstGeom>
        </p:spPr>
        <p:txBody>
          <a:bodyPr lIns="90000" tIns="46800" rIns="90000" bIns="46800"/>
          <a:lstStyle/>
          <a:p>
            <a:pPr fontAlgn="auto">
              <a:spcBef>
                <a:spcPts val="0"/>
              </a:spcBef>
              <a:spcAft>
                <a:spcPts val="0"/>
              </a:spcAft>
            </a:pPr>
            <a:fld id="{26F97518-33CC-4B46-A1EC-46CE2D7D1C00}" type="datetime">
              <a:rPr lang="ru-RU" sz="1400" spc="-1">
                <a:solidFill>
                  <a:srgbClr val="464653"/>
                </a:solidFill>
                <a:uFill>
                  <a:solidFill>
                    <a:srgbClr val="FFFFFF"/>
                  </a:solidFill>
                </a:uFill>
                <a:latin typeface="Arial"/>
                <a:ea typeface="Microsoft YaHei"/>
              </a:rPr>
              <a:pPr fontAlgn="auto">
                <a:spcBef>
                  <a:spcPts val="0"/>
                </a:spcBef>
                <a:spcAft>
                  <a:spcPts val="0"/>
                </a:spcAft>
              </a:pPr>
              <a:t>16.05.2018</a:t>
            </a:fld>
            <a:endParaRPr lang="en-US" sz="1400" spc="-1">
              <a:solidFill>
                <a:srgbClr val="000000"/>
              </a:solidFill>
              <a:uFill>
                <a:solidFill>
                  <a:srgbClr val="FFFFFF"/>
                </a:solidFill>
              </a:uFill>
              <a:latin typeface="Times New Roman"/>
            </a:endParaRPr>
          </a:p>
        </p:txBody>
      </p:sp>
      <p:sp>
        <p:nvSpPr>
          <p:cNvPr id="4303" name="PlaceHolder 7"/>
          <p:cNvSpPr>
            <a:spLocks noGrp="1"/>
          </p:cNvSpPr>
          <p:nvPr>
            <p:ph type="ftr"/>
          </p:nvPr>
        </p:nvSpPr>
        <p:spPr>
          <a:xfrm>
            <a:off x="2898360" y="6356520"/>
            <a:ext cx="3505320" cy="365040"/>
          </a:xfrm>
          <a:prstGeom prst="rect">
            <a:avLst/>
          </a:prstGeom>
        </p:spPr>
        <p:txBody>
          <a:bodyPr lIns="90000" tIns="46800" rIns="90000" bIns="46800"/>
          <a:lstStyle/>
          <a:p>
            <a:pPr fontAlgn="auto">
              <a:spcBef>
                <a:spcPts val="0"/>
              </a:spcBef>
              <a:spcAft>
                <a:spcPts val="0"/>
              </a:spcAft>
            </a:pPr>
            <a:endParaRPr lang="en-US" spc="-1">
              <a:solidFill>
                <a:srgbClr val="FFFFFF"/>
              </a:solidFill>
              <a:uFill>
                <a:solidFill>
                  <a:srgbClr val="FFFFFF"/>
                </a:solidFill>
              </a:uFill>
              <a:latin typeface="Calibri"/>
            </a:endParaRPr>
          </a:p>
        </p:txBody>
      </p:sp>
      <p:sp>
        <p:nvSpPr>
          <p:cNvPr id="4304" name="PlaceHolder 8"/>
          <p:cNvSpPr>
            <a:spLocks noGrp="1"/>
          </p:cNvSpPr>
          <p:nvPr>
            <p:ph type="sldNum"/>
          </p:nvPr>
        </p:nvSpPr>
        <p:spPr>
          <a:xfrm>
            <a:off x="612360" y="6356520"/>
            <a:ext cx="1981080" cy="365040"/>
          </a:xfrm>
          <a:prstGeom prst="rect">
            <a:avLst/>
          </a:prstGeom>
        </p:spPr>
        <p:txBody>
          <a:bodyPr lIns="90000" tIns="46800" rIns="90000" bIns="46800"/>
          <a:lstStyle/>
          <a:p>
            <a:pPr fontAlgn="auto">
              <a:spcBef>
                <a:spcPts val="0"/>
              </a:spcBef>
              <a:spcAft>
                <a:spcPts val="0"/>
              </a:spcAft>
            </a:pPr>
            <a:fld id="{F2B3B508-03A6-44F4-9895-BBD3CE577D4F}" type="slidenum">
              <a:rPr lang="ru-RU" sz="1400" spc="-1">
                <a:solidFill>
                  <a:srgbClr val="464653"/>
                </a:solidFill>
                <a:uFill>
                  <a:solidFill>
                    <a:srgbClr val="FFFFFF"/>
                  </a:solidFill>
                </a:uFill>
                <a:latin typeface="Arial"/>
                <a:ea typeface="Microsoft YaHei"/>
              </a:rPr>
              <a:pPr fontAlgn="auto">
                <a:spcBef>
                  <a:spcPts val="0"/>
                </a:spcBef>
                <a:spcAft>
                  <a:spcPts val="0"/>
                </a:spcAft>
              </a:pPr>
              <a:t>‹#›</a:t>
            </a:fld>
            <a:endParaRPr lang="en-US" sz="1400"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163983128"/>
      </p:ext>
    </p:extLst>
  </p:cSld>
  <p:clrMap bg1="lt1" tx1="dk1" bg2="lt2" tx2="dk2" accent1="accent1" accent2="accent2" accent3="accent3" accent4="accent4" accent5="accent5" accent6="accent6" hlink="hlink" folHlink="folHlink"/>
  <p:sldLayoutIdLst>
    <p:sldLayoutId id="2147485844" r:id="rId1"/>
    <p:sldLayoutId id="2147485845" r:id="rId2"/>
    <p:sldLayoutId id="2147485846" r:id="rId3"/>
    <p:sldLayoutId id="2147485847" r:id="rId4"/>
    <p:sldLayoutId id="2147485848" r:id="rId5"/>
    <p:sldLayoutId id="2147485849" r:id="rId6"/>
    <p:sldLayoutId id="2147485850" r:id="rId7"/>
    <p:sldLayoutId id="2147485851" r:id="rId8"/>
    <p:sldLayoutId id="2147485852" r:id="rId9"/>
    <p:sldLayoutId id="2147485853" r:id="rId10"/>
    <p:sldLayoutId id="2147485854" r:id="rId11"/>
    <p:sldLayoutId id="2147485855" r:id="rId12"/>
  </p:sldLayoutIdLst>
  <p:txStyles>
    <p:titleStyle/>
    <p:bodyStyle/>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1279525"/>
            <a:ext cx="533400" cy="228600"/>
          </a:xfrm>
          <a:custGeom>
            <a:avLst/>
            <a:gdLst/>
            <a:ahLst/>
            <a:cxnLst/>
            <a:rect l="l" t="t" r="r" b="b"/>
            <a:pathLst>
              <a:path w="533400" h="228600">
                <a:moveTo>
                  <a:pt x="0" y="228600"/>
                </a:moveTo>
                <a:lnTo>
                  <a:pt x="533400" y="228600"/>
                </a:lnTo>
                <a:lnTo>
                  <a:pt x="533400" y="0"/>
                </a:lnTo>
                <a:lnTo>
                  <a:pt x="0" y="0"/>
                </a:lnTo>
                <a:lnTo>
                  <a:pt x="0" y="228600"/>
                </a:lnTo>
                <a:close/>
              </a:path>
            </a:pathLst>
          </a:custGeom>
          <a:solidFill>
            <a:srgbClr val="C0504D"/>
          </a:solidFill>
        </p:spPr>
        <p:txBody>
          <a:bodyPr wrap="square" lIns="0" tIns="0" rIns="0" bIns="0" rtlCol="0"/>
          <a:lstStyle/>
          <a:p>
            <a:pPr fontAlgn="auto">
              <a:spcBef>
                <a:spcPts val="0"/>
              </a:spcBef>
              <a:spcAft>
                <a:spcPts val="0"/>
              </a:spcAft>
            </a:pPr>
            <a:endParaRPr>
              <a:solidFill>
                <a:prstClr val="black"/>
              </a:solidFill>
              <a:latin typeface="Calibri"/>
              <a:cs typeface="+mn-cs"/>
            </a:endParaRPr>
          </a:p>
        </p:txBody>
      </p:sp>
      <p:sp>
        <p:nvSpPr>
          <p:cNvPr id="17" name="bk object 17"/>
          <p:cNvSpPr/>
          <p:nvPr/>
        </p:nvSpPr>
        <p:spPr>
          <a:xfrm>
            <a:off x="590550" y="1279525"/>
            <a:ext cx="8553450" cy="228600"/>
          </a:xfrm>
          <a:custGeom>
            <a:avLst/>
            <a:gdLst/>
            <a:ahLst/>
            <a:cxnLst/>
            <a:rect l="l" t="t" r="r" b="b"/>
            <a:pathLst>
              <a:path w="8553450" h="228600">
                <a:moveTo>
                  <a:pt x="0" y="228600"/>
                </a:moveTo>
                <a:lnTo>
                  <a:pt x="8553450" y="228600"/>
                </a:lnTo>
                <a:lnTo>
                  <a:pt x="8553450" y="0"/>
                </a:lnTo>
                <a:lnTo>
                  <a:pt x="0" y="0"/>
                </a:lnTo>
                <a:lnTo>
                  <a:pt x="0" y="228600"/>
                </a:lnTo>
                <a:close/>
              </a:path>
            </a:pathLst>
          </a:custGeom>
          <a:solidFill>
            <a:srgbClr val="4F81BC"/>
          </a:solidFill>
        </p:spPr>
        <p:txBody>
          <a:bodyPr wrap="square" lIns="0" tIns="0" rIns="0" bIns="0" rtlCol="0"/>
          <a:lstStyle/>
          <a:p>
            <a:pPr fontAlgn="auto">
              <a:spcBef>
                <a:spcPts val="0"/>
              </a:spcBef>
              <a:spcAft>
                <a:spcPts val="0"/>
              </a:spcAft>
            </a:pPr>
            <a:endParaRPr>
              <a:solidFill>
                <a:prstClr val="black"/>
              </a:solidFill>
              <a:latin typeface="Calibri"/>
              <a:cs typeface="+mn-cs"/>
            </a:endParaRPr>
          </a:p>
        </p:txBody>
      </p:sp>
      <p:sp>
        <p:nvSpPr>
          <p:cNvPr id="2" name="Holder 2"/>
          <p:cNvSpPr>
            <a:spLocks noGrp="1"/>
          </p:cNvSpPr>
          <p:nvPr>
            <p:ph type="title"/>
          </p:nvPr>
        </p:nvSpPr>
        <p:spPr>
          <a:xfrm>
            <a:off x="78739" y="4287"/>
            <a:ext cx="8986520" cy="1246505"/>
          </a:xfrm>
          <a:prstGeom prst="rect">
            <a:avLst/>
          </a:prstGeom>
        </p:spPr>
        <p:txBody>
          <a:bodyPr wrap="square" lIns="0" tIns="0" rIns="0" bIns="0">
            <a:spAutoFit/>
          </a:bodyPr>
          <a:lstStyle>
            <a:lvl1pPr>
              <a:defRPr sz="3200" b="0" i="0">
                <a:solidFill>
                  <a:srgbClr val="1F487C"/>
                </a:solidFill>
                <a:latin typeface="Arial Narrow"/>
                <a:cs typeface="Arial Narrow"/>
              </a:defRPr>
            </a:lvl1pPr>
          </a:lstStyle>
          <a:p>
            <a:endParaRPr/>
          </a:p>
        </p:txBody>
      </p:sp>
      <p:sp>
        <p:nvSpPr>
          <p:cNvPr id="3" name="Holder 3"/>
          <p:cNvSpPr>
            <a:spLocks noGrp="1"/>
          </p:cNvSpPr>
          <p:nvPr>
            <p:ph type="body" idx="1"/>
          </p:nvPr>
        </p:nvSpPr>
        <p:spPr>
          <a:xfrm>
            <a:off x="224739" y="2876892"/>
            <a:ext cx="8694521" cy="3408045"/>
          </a:xfrm>
          <a:prstGeom prst="rect">
            <a:avLst/>
          </a:prstGeom>
        </p:spPr>
        <p:txBody>
          <a:bodyPr wrap="square" lIns="0" tIns="0" rIns="0" bIns="0">
            <a:spAutoFit/>
          </a:bodyPr>
          <a:lstStyle>
            <a:lvl1pPr>
              <a:defRPr sz="1700" b="0" i="0">
                <a:solidFill>
                  <a:schemeClr val="tx1"/>
                </a:solidFill>
                <a:latin typeface="Arial Narrow"/>
                <a:cs typeface="Arial Narrow"/>
              </a:defRPr>
            </a:lvl1pPr>
          </a:lstStyle>
          <a:p>
            <a:endParaRPr/>
          </a:p>
        </p:txBody>
      </p:sp>
      <p:sp>
        <p:nvSpPr>
          <p:cNvPr id="4" name="Holder 4"/>
          <p:cNvSpPr>
            <a:spLocks noGrp="1"/>
          </p:cNvSpPr>
          <p:nvPr>
            <p:ph type="ftr" sz="quarter" idx="5"/>
          </p:nvPr>
        </p:nvSpPr>
        <p:spPr>
          <a:xfrm>
            <a:off x="3108960" y="6377940"/>
            <a:ext cx="2926079" cy="342900"/>
          </a:xfrm>
          <a:prstGeom prst="rect">
            <a:avLst/>
          </a:prstGeom>
        </p:spPr>
        <p:txBody>
          <a:bodyPr wrap="square" lIns="0" tIns="0" rIns="0" bIns="0">
            <a:spAutoFit/>
          </a:bodyPr>
          <a:lstStyle>
            <a:lvl1pPr algn="ctr">
              <a:defRPr>
                <a:solidFill>
                  <a:schemeClr val="tx1">
                    <a:tint val="75000"/>
                  </a:schemeClr>
                </a:solidFill>
              </a:defRPr>
            </a:lvl1pPr>
          </a:lstStyle>
          <a:p>
            <a:pPr fontAlgn="auto">
              <a:spcBef>
                <a:spcPts val="0"/>
              </a:spcBef>
              <a:spcAft>
                <a:spcPts val="0"/>
              </a:spcAft>
            </a:pPr>
            <a:endParaRPr>
              <a:solidFill>
                <a:prstClr val="black">
                  <a:tint val="75000"/>
                </a:prstClr>
              </a:solidFill>
              <a:latin typeface="Calibri"/>
              <a:cs typeface="+mn-cs"/>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pPr fontAlgn="auto">
              <a:spcBef>
                <a:spcPts val="0"/>
              </a:spcBef>
              <a:spcAft>
                <a:spcPts val="0"/>
              </a:spcAft>
            </a:pPr>
            <a:fld id="{1D8BD707-D9CF-40AE-B4C6-C98DA3205C09}" type="datetimeFigureOut">
              <a:rPr lang="en-US">
                <a:solidFill>
                  <a:prstClr val="black">
                    <a:tint val="75000"/>
                  </a:prstClr>
                </a:solidFill>
                <a:latin typeface="Calibri"/>
                <a:cs typeface="+mn-cs"/>
              </a:rPr>
              <a:pPr fontAlgn="auto">
                <a:spcBef>
                  <a:spcPts val="0"/>
                </a:spcBef>
                <a:spcAft>
                  <a:spcPts val="0"/>
                </a:spcAft>
              </a:pPr>
              <a:t>5/16/2018</a:t>
            </a:fld>
            <a:endParaRPr lang="en-US">
              <a:solidFill>
                <a:prstClr val="black">
                  <a:tint val="75000"/>
                </a:prstClr>
              </a:solidFill>
              <a:latin typeface="Calibri"/>
              <a:cs typeface="+mn-cs"/>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pPr fontAlgn="auto">
              <a:spcBef>
                <a:spcPts val="0"/>
              </a:spcBef>
              <a:spcAft>
                <a:spcPts val="0"/>
              </a:spcAft>
            </a:pPr>
            <a:fld id="{B6F15528-21DE-4FAA-801E-634DDDAF4B2B}" type="slidenum">
              <a:rPr>
                <a:solidFill>
                  <a:prstClr val="black">
                    <a:tint val="75000"/>
                  </a:prstClr>
                </a:solidFill>
                <a:latin typeface="Calibri"/>
                <a:cs typeface="+mn-cs"/>
              </a:rPr>
              <a:pPr fontAlgn="auto">
                <a:spcBef>
                  <a:spcPts val="0"/>
                </a:spcBef>
                <a:spcAft>
                  <a:spcPts val="0"/>
                </a:spcAft>
              </a:pPr>
              <a:t>‹#›</a:t>
            </a:fld>
            <a:endParaRPr>
              <a:solidFill>
                <a:prstClr val="black">
                  <a:tint val="75000"/>
                </a:prstClr>
              </a:solidFill>
              <a:latin typeface="Calibri"/>
              <a:cs typeface="+mn-cs"/>
            </a:endParaRPr>
          </a:p>
        </p:txBody>
      </p:sp>
    </p:spTree>
    <p:extLst>
      <p:ext uri="{BB962C8B-B14F-4D97-AF65-F5344CB8AC3E}">
        <p14:creationId xmlns:p14="http://schemas.microsoft.com/office/powerpoint/2010/main" val="2164349309"/>
      </p:ext>
    </p:extLst>
  </p:cSld>
  <p:clrMap bg1="lt1" tx1="dk1" bg2="lt2" tx2="dk2" accent1="accent1" accent2="accent2" accent3="accent3" accent4="accent4" accent5="accent5" accent6="accent6" hlink="hlink" folHlink="folHlink"/>
  <p:sldLayoutIdLst>
    <p:sldLayoutId id="2147485857" r:id="rId1"/>
    <p:sldLayoutId id="2147485858" r:id="rId2"/>
    <p:sldLayoutId id="2147485859" r:id="rId3"/>
    <p:sldLayoutId id="2147485860" r:id="rId4"/>
    <p:sldLayoutId id="214748586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1279525"/>
            <a:ext cx="533400" cy="228600"/>
          </a:xfrm>
          <a:custGeom>
            <a:avLst/>
            <a:gdLst/>
            <a:ahLst/>
            <a:cxnLst/>
            <a:rect l="l" t="t" r="r" b="b"/>
            <a:pathLst>
              <a:path w="533400" h="228600">
                <a:moveTo>
                  <a:pt x="0" y="228600"/>
                </a:moveTo>
                <a:lnTo>
                  <a:pt x="533400" y="228600"/>
                </a:lnTo>
                <a:lnTo>
                  <a:pt x="533400" y="0"/>
                </a:lnTo>
                <a:lnTo>
                  <a:pt x="0" y="0"/>
                </a:lnTo>
                <a:lnTo>
                  <a:pt x="0" y="228600"/>
                </a:lnTo>
                <a:close/>
              </a:path>
            </a:pathLst>
          </a:custGeom>
          <a:solidFill>
            <a:srgbClr val="C0504D"/>
          </a:solidFill>
        </p:spPr>
        <p:txBody>
          <a:bodyPr wrap="square" lIns="0" tIns="0" rIns="0" bIns="0" rtlCol="0"/>
          <a:lstStyle/>
          <a:p>
            <a:pPr fontAlgn="auto">
              <a:spcBef>
                <a:spcPts val="0"/>
              </a:spcBef>
              <a:spcAft>
                <a:spcPts val="0"/>
              </a:spcAft>
            </a:pPr>
            <a:endParaRPr>
              <a:solidFill>
                <a:prstClr val="black"/>
              </a:solidFill>
              <a:latin typeface="Calibri"/>
              <a:cs typeface="+mn-cs"/>
            </a:endParaRPr>
          </a:p>
        </p:txBody>
      </p:sp>
      <p:sp>
        <p:nvSpPr>
          <p:cNvPr id="17" name="bk object 17"/>
          <p:cNvSpPr/>
          <p:nvPr/>
        </p:nvSpPr>
        <p:spPr>
          <a:xfrm>
            <a:off x="590550" y="1279525"/>
            <a:ext cx="8553450" cy="228600"/>
          </a:xfrm>
          <a:custGeom>
            <a:avLst/>
            <a:gdLst/>
            <a:ahLst/>
            <a:cxnLst/>
            <a:rect l="l" t="t" r="r" b="b"/>
            <a:pathLst>
              <a:path w="8553450" h="228600">
                <a:moveTo>
                  <a:pt x="0" y="228600"/>
                </a:moveTo>
                <a:lnTo>
                  <a:pt x="8553450" y="228600"/>
                </a:lnTo>
                <a:lnTo>
                  <a:pt x="8553450" y="0"/>
                </a:lnTo>
                <a:lnTo>
                  <a:pt x="0" y="0"/>
                </a:lnTo>
                <a:lnTo>
                  <a:pt x="0" y="228600"/>
                </a:lnTo>
                <a:close/>
              </a:path>
            </a:pathLst>
          </a:custGeom>
          <a:solidFill>
            <a:srgbClr val="4F81BC"/>
          </a:solidFill>
        </p:spPr>
        <p:txBody>
          <a:bodyPr wrap="square" lIns="0" tIns="0" rIns="0" bIns="0" rtlCol="0"/>
          <a:lstStyle/>
          <a:p>
            <a:pPr fontAlgn="auto">
              <a:spcBef>
                <a:spcPts val="0"/>
              </a:spcBef>
              <a:spcAft>
                <a:spcPts val="0"/>
              </a:spcAft>
            </a:pPr>
            <a:endParaRPr>
              <a:solidFill>
                <a:prstClr val="black"/>
              </a:solidFill>
              <a:latin typeface="Calibri"/>
              <a:cs typeface="+mn-cs"/>
            </a:endParaRPr>
          </a:p>
        </p:txBody>
      </p:sp>
      <p:sp>
        <p:nvSpPr>
          <p:cNvPr id="2" name="Holder 2"/>
          <p:cNvSpPr>
            <a:spLocks noGrp="1"/>
          </p:cNvSpPr>
          <p:nvPr>
            <p:ph type="title"/>
          </p:nvPr>
        </p:nvSpPr>
        <p:spPr>
          <a:xfrm>
            <a:off x="78739" y="4287"/>
            <a:ext cx="8986520" cy="1246505"/>
          </a:xfrm>
          <a:prstGeom prst="rect">
            <a:avLst/>
          </a:prstGeom>
        </p:spPr>
        <p:txBody>
          <a:bodyPr wrap="square" lIns="0" tIns="0" rIns="0" bIns="0">
            <a:spAutoFit/>
          </a:bodyPr>
          <a:lstStyle>
            <a:lvl1pPr>
              <a:defRPr sz="3200" b="0" i="0">
                <a:solidFill>
                  <a:srgbClr val="1F487C"/>
                </a:solidFill>
                <a:latin typeface="Arial Narrow"/>
                <a:cs typeface="Arial Narrow"/>
              </a:defRPr>
            </a:lvl1pPr>
          </a:lstStyle>
          <a:p>
            <a:endParaRPr/>
          </a:p>
        </p:txBody>
      </p:sp>
      <p:sp>
        <p:nvSpPr>
          <p:cNvPr id="3" name="Holder 3"/>
          <p:cNvSpPr>
            <a:spLocks noGrp="1"/>
          </p:cNvSpPr>
          <p:nvPr>
            <p:ph type="body" idx="1"/>
          </p:nvPr>
        </p:nvSpPr>
        <p:spPr>
          <a:xfrm>
            <a:off x="224739" y="2876892"/>
            <a:ext cx="8694521" cy="3408045"/>
          </a:xfrm>
          <a:prstGeom prst="rect">
            <a:avLst/>
          </a:prstGeom>
        </p:spPr>
        <p:txBody>
          <a:bodyPr wrap="square" lIns="0" tIns="0" rIns="0" bIns="0">
            <a:spAutoFit/>
          </a:bodyPr>
          <a:lstStyle>
            <a:lvl1pPr>
              <a:defRPr sz="1700" b="0" i="0">
                <a:solidFill>
                  <a:schemeClr val="tx1"/>
                </a:solidFill>
                <a:latin typeface="Arial Narrow"/>
                <a:cs typeface="Arial Narrow"/>
              </a:defRPr>
            </a:lvl1pPr>
          </a:lstStyle>
          <a:p>
            <a:endParaRPr/>
          </a:p>
        </p:txBody>
      </p:sp>
      <p:sp>
        <p:nvSpPr>
          <p:cNvPr id="4" name="Holder 4"/>
          <p:cNvSpPr>
            <a:spLocks noGrp="1"/>
          </p:cNvSpPr>
          <p:nvPr>
            <p:ph type="ftr" sz="quarter" idx="5"/>
          </p:nvPr>
        </p:nvSpPr>
        <p:spPr>
          <a:xfrm>
            <a:off x="3108960" y="6377940"/>
            <a:ext cx="2926079" cy="342900"/>
          </a:xfrm>
          <a:prstGeom prst="rect">
            <a:avLst/>
          </a:prstGeom>
        </p:spPr>
        <p:txBody>
          <a:bodyPr wrap="square" lIns="0" tIns="0" rIns="0" bIns="0">
            <a:spAutoFit/>
          </a:bodyPr>
          <a:lstStyle>
            <a:lvl1pPr algn="ctr">
              <a:defRPr>
                <a:solidFill>
                  <a:schemeClr val="tx1">
                    <a:tint val="75000"/>
                  </a:schemeClr>
                </a:solidFill>
              </a:defRPr>
            </a:lvl1pPr>
          </a:lstStyle>
          <a:p>
            <a:pPr fontAlgn="auto">
              <a:spcBef>
                <a:spcPts val="0"/>
              </a:spcBef>
              <a:spcAft>
                <a:spcPts val="0"/>
              </a:spcAft>
            </a:pPr>
            <a:endParaRPr>
              <a:solidFill>
                <a:prstClr val="black">
                  <a:tint val="75000"/>
                </a:prstClr>
              </a:solidFill>
              <a:latin typeface="Calibri"/>
              <a:cs typeface="+mn-cs"/>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pPr fontAlgn="auto">
              <a:spcBef>
                <a:spcPts val="0"/>
              </a:spcBef>
              <a:spcAft>
                <a:spcPts val="0"/>
              </a:spcAft>
            </a:pPr>
            <a:fld id="{1D8BD707-D9CF-40AE-B4C6-C98DA3205C09}" type="datetimeFigureOut">
              <a:rPr lang="en-US">
                <a:solidFill>
                  <a:prstClr val="black">
                    <a:tint val="75000"/>
                  </a:prstClr>
                </a:solidFill>
                <a:latin typeface="Calibri"/>
                <a:cs typeface="+mn-cs"/>
              </a:rPr>
              <a:pPr fontAlgn="auto">
                <a:spcBef>
                  <a:spcPts val="0"/>
                </a:spcBef>
                <a:spcAft>
                  <a:spcPts val="0"/>
                </a:spcAft>
              </a:pPr>
              <a:t>5/16/2018</a:t>
            </a:fld>
            <a:endParaRPr lang="en-US">
              <a:solidFill>
                <a:prstClr val="black">
                  <a:tint val="75000"/>
                </a:prstClr>
              </a:solidFill>
              <a:latin typeface="Calibri"/>
              <a:cs typeface="+mn-cs"/>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pPr fontAlgn="auto">
              <a:spcBef>
                <a:spcPts val="0"/>
              </a:spcBef>
              <a:spcAft>
                <a:spcPts val="0"/>
              </a:spcAft>
            </a:pPr>
            <a:fld id="{B6F15528-21DE-4FAA-801E-634DDDAF4B2B}" type="slidenum">
              <a:rPr>
                <a:solidFill>
                  <a:prstClr val="black">
                    <a:tint val="75000"/>
                  </a:prstClr>
                </a:solidFill>
                <a:latin typeface="Calibri"/>
                <a:cs typeface="+mn-cs"/>
              </a:rPr>
              <a:pPr fontAlgn="auto">
                <a:spcBef>
                  <a:spcPts val="0"/>
                </a:spcBef>
                <a:spcAft>
                  <a:spcPts val="0"/>
                </a:spcAft>
              </a:pPr>
              <a:t>‹#›</a:t>
            </a:fld>
            <a:endParaRPr>
              <a:solidFill>
                <a:prstClr val="black">
                  <a:tint val="75000"/>
                </a:prstClr>
              </a:solidFill>
              <a:latin typeface="Calibri"/>
              <a:cs typeface="+mn-cs"/>
            </a:endParaRPr>
          </a:p>
        </p:txBody>
      </p:sp>
    </p:spTree>
    <p:extLst>
      <p:ext uri="{BB962C8B-B14F-4D97-AF65-F5344CB8AC3E}">
        <p14:creationId xmlns:p14="http://schemas.microsoft.com/office/powerpoint/2010/main" val="2675649057"/>
      </p:ext>
    </p:extLst>
  </p:cSld>
  <p:clrMap bg1="lt1" tx1="dk1" bg2="lt2" tx2="dk2" accent1="accent1" accent2="accent2" accent3="accent3" accent4="accent4" accent5="accent5" accent6="accent6" hlink="hlink" folHlink="folHlink"/>
  <p:sldLayoutIdLst>
    <p:sldLayoutId id="2147485863" r:id="rId1"/>
    <p:sldLayoutId id="2147485864" r:id="rId2"/>
    <p:sldLayoutId id="2147485865" r:id="rId3"/>
    <p:sldLayoutId id="2147485866" r:id="rId4"/>
    <p:sldLayoutId id="2147485867"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1279525"/>
            <a:ext cx="533400" cy="228600"/>
          </a:xfrm>
          <a:custGeom>
            <a:avLst/>
            <a:gdLst/>
            <a:ahLst/>
            <a:cxnLst/>
            <a:rect l="l" t="t" r="r" b="b"/>
            <a:pathLst>
              <a:path w="533400" h="228600">
                <a:moveTo>
                  <a:pt x="0" y="228600"/>
                </a:moveTo>
                <a:lnTo>
                  <a:pt x="533400" y="228600"/>
                </a:lnTo>
                <a:lnTo>
                  <a:pt x="533400" y="0"/>
                </a:lnTo>
                <a:lnTo>
                  <a:pt x="0" y="0"/>
                </a:lnTo>
                <a:lnTo>
                  <a:pt x="0" y="228600"/>
                </a:lnTo>
                <a:close/>
              </a:path>
            </a:pathLst>
          </a:custGeom>
          <a:solidFill>
            <a:srgbClr val="C0504D"/>
          </a:solidFill>
        </p:spPr>
        <p:txBody>
          <a:bodyPr wrap="square" lIns="0" tIns="0" rIns="0" bIns="0" rtlCol="0"/>
          <a:lstStyle/>
          <a:p>
            <a:pPr fontAlgn="auto">
              <a:spcBef>
                <a:spcPts val="0"/>
              </a:spcBef>
              <a:spcAft>
                <a:spcPts val="0"/>
              </a:spcAft>
            </a:pPr>
            <a:endParaRPr>
              <a:solidFill>
                <a:prstClr val="black"/>
              </a:solidFill>
              <a:latin typeface="Calibri"/>
              <a:cs typeface="+mn-cs"/>
            </a:endParaRPr>
          </a:p>
        </p:txBody>
      </p:sp>
      <p:sp>
        <p:nvSpPr>
          <p:cNvPr id="17" name="bk object 17"/>
          <p:cNvSpPr/>
          <p:nvPr/>
        </p:nvSpPr>
        <p:spPr>
          <a:xfrm>
            <a:off x="590550" y="1279525"/>
            <a:ext cx="8553450" cy="228600"/>
          </a:xfrm>
          <a:custGeom>
            <a:avLst/>
            <a:gdLst/>
            <a:ahLst/>
            <a:cxnLst/>
            <a:rect l="l" t="t" r="r" b="b"/>
            <a:pathLst>
              <a:path w="8553450" h="228600">
                <a:moveTo>
                  <a:pt x="0" y="228600"/>
                </a:moveTo>
                <a:lnTo>
                  <a:pt x="8553450" y="228600"/>
                </a:lnTo>
                <a:lnTo>
                  <a:pt x="8553450" y="0"/>
                </a:lnTo>
                <a:lnTo>
                  <a:pt x="0" y="0"/>
                </a:lnTo>
                <a:lnTo>
                  <a:pt x="0" y="228600"/>
                </a:lnTo>
                <a:close/>
              </a:path>
            </a:pathLst>
          </a:custGeom>
          <a:solidFill>
            <a:srgbClr val="4F81BC"/>
          </a:solidFill>
        </p:spPr>
        <p:txBody>
          <a:bodyPr wrap="square" lIns="0" tIns="0" rIns="0" bIns="0" rtlCol="0"/>
          <a:lstStyle/>
          <a:p>
            <a:pPr fontAlgn="auto">
              <a:spcBef>
                <a:spcPts val="0"/>
              </a:spcBef>
              <a:spcAft>
                <a:spcPts val="0"/>
              </a:spcAft>
            </a:pPr>
            <a:endParaRPr>
              <a:solidFill>
                <a:prstClr val="black"/>
              </a:solidFill>
              <a:latin typeface="Calibri"/>
              <a:cs typeface="+mn-cs"/>
            </a:endParaRPr>
          </a:p>
        </p:txBody>
      </p:sp>
      <p:sp>
        <p:nvSpPr>
          <p:cNvPr id="2" name="Holder 2"/>
          <p:cNvSpPr>
            <a:spLocks noGrp="1"/>
          </p:cNvSpPr>
          <p:nvPr>
            <p:ph type="title"/>
          </p:nvPr>
        </p:nvSpPr>
        <p:spPr>
          <a:xfrm>
            <a:off x="78739" y="4287"/>
            <a:ext cx="8986520" cy="1246505"/>
          </a:xfrm>
          <a:prstGeom prst="rect">
            <a:avLst/>
          </a:prstGeom>
        </p:spPr>
        <p:txBody>
          <a:bodyPr wrap="square" lIns="0" tIns="0" rIns="0" bIns="0">
            <a:spAutoFit/>
          </a:bodyPr>
          <a:lstStyle>
            <a:lvl1pPr>
              <a:defRPr sz="3200" b="0" i="0">
                <a:solidFill>
                  <a:srgbClr val="1F487C"/>
                </a:solidFill>
                <a:latin typeface="Arial Narrow"/>
                <a:cs typeface="Arial Narrow"/>
              </a:defRPr>
            </a:lvl1pPr>
          </a:lstStyle>
          <a:p>
            <a:endParaRPr/>
          </a:p>
        </p:txBody>
      </p:sp>
      <p:sp>
        <p:nvSpPr>
          <p:cNvPr id="3" name="Holder 3"/>
          <p:cNvSpPr>
            <a:spLocks noGrp="1"/>
          </p:cNvSpPr>
          <p:nvPr>
            <p:ph type="body" idx="1"/>
          </p:nvPr>
        </p:nvSpPr>
        <p:spPr>
          <a:xfrm>
            <a:off x="224739" y="2876892"/>
            <a:ext cx="8694521" cy="3408045"/>
          </a:xfrm>
          <a:prstGeom prst="rect">
            <a:avLst/>
          </a:prstGeom>
        </p:spPr>
        <p:txBody>
          <a:bodyPr wrap="square" lIns="0" tIns="0" rIns="0" bIns="0">
            <a:spAutoFit/>
          </a:bodyPr>
          <a:lstStyle>
            <a:lvl1pPr>
              <a:defRPr sz="1700" b="0" i="0">
                <a:solidFill>
                  <a:schemeClr val="tx1"/>
                </a:solidFill>
                <a:latin typeface="Arial Narrow"/>
                <a:cs typeface="Arial Narrow"/>
              </a:defRPr>
            </a:lvl1pPr>
          </a:lstStyle>
          <a:p>
            <a:endParaRPr/>
          </a:p>
        </p:txBody>
      </p:sp>
      <p:sp>
        <p:nvSpPr>
          <p:cNvPr id="4" name="Holder 4"/>
          <p:cNvSpPr>
            <a:spLocks noGrp="1"/>
          </p:cNvSpPr>
          <p:nvPr>
            <p:ph type="ftr" sz="quarter" idx="5"/>
          </p:nvPr>
        </p:nvSpPr>
        <p:spPr>
          <a:xfrm>
            <a:off x="3108960" y="6377940"/>
            <a:ext cx="2926079" cy="342900"/>
          </a:xfrm>
          <a:prstGeom prst="rect">
            <a:avLst/>
          </a:prstGeom>
        </p:spPr>
        <p:txBody>
          <a:bodyPr wrap="square" lIns="0" tIns="0" rIns="0" bIns="0">
            <a:spAutoFit/>
          </a:bodyPr>
          <a:lstStyle>
            <a:lvl1pPr algn="ctr">
              <a:defRPr>
                <a:solidFill>
                  <a:schemeClr val="tx1">
                    <a:tint val="75000"/>
                  </a:schemeClr>
                </a:solidFill>
              </a:defRPr>
            </a:lvl1pPr>
          </a:lstStyle>
          <a:p>
            <a:pPr fontAlgn="auto">
              <a:spcBef>
                <a:spcPts val="0"/>
              </a:spcBef>
              <a:spcAft>
                <a:spcPts val="0"/>
              </a:spcAft>
            </a:pPr>
            <a:endParaRPr>
              <a:solidFill>
                <a:prstClr val="black">
                  <a:tint val="75000"/>
                </a:prstClr>
              </a:solidFill>
              <a:latin typeface="Calibri"/>
              <a:cs typeface="+mn-cs"/>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pPr fontAlgn="auto">
              <a:spcBef>
                <a:spcPts val="0"/>
              </a:spcBef>
              <a:spcAft>
                <a:spcPts val="0"/>
              </a:spcAft>
            </a:pPr>
            <a:fld id="{1D8BD707-D9CF-40AE-B4C6-C98DA3205C09}" type="datetimeFigureOut">
              <a:rPr lang="en-US">
                <a:solidFill>
                  <a:prstClr val="black">
                    <a:tint val="75000"/>
                  </a:prstClr>
                </a:solidFill>
                <a:latin typeface="Calibri"/>
                <a:cs typeface="+mn-cs"/>
              </a:rPr>
              <a:pPr fontAlgn="auto">
                <a:spcBef>
                  <a:spcPts val="0"/>
                </a:spcBef>
                <a:spcAft>
                  <a:spcPts val="0"/>
                </a:spcAft>
              </a:pPr>
              <a:t>5/16/2018</a:t>
            </a:fld>
            <a:endParaRPr lang="en-US">
              <a:solidFill>
                <a:prstClr val="black">
                  <a:tint val="75000"/>
                </a:prstClr>
              </a:solidFill>
              <a:latin typeface="Calibri"/>
              <a:cs typeface="+mn-cs"/>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pPr fontAlgn="auto">
              <a:spcBef>
                <a:spcPts val="0"/>
              </a:spcBef>
              <a:spcAft>
                <a:spcPts val="0"/>
              </a:spcAft>
            </a:pPr>
            <a:fld id="{B6F15528-21DE-4FAA-801E-634DDDAF4B2B}" type="slidenum">
              <a:rPr>
                <a:solidFill>
                  <a:prstClr val="black">
                    <a:tint val="75000"/>
                  </a:prstClr>
                </a:solidFill>
                <a:latin typeface="Calibri"/>
                <a:cs typeface="+mn-cs"/>
              </a:rPr>
              <a:pPr fontAlgn="auto">
                <a:spcBef>
                  <a:spcPts val="0"/>
                </a:spcBef>
                <a:spcAft>
                  <a:spcPts val="0"/>
                </a:spcAft>
              </a:pPr>
              <a:t>‹#›</a:t>
            </a:fld>
            <a:endParaRPr>
              <a:solidFill>
                <a:prstClr val="black">
                  <a:tint val="75000"/>
                </a:prstClr>
              </a:solidFill>
              <a:latin typeface="Calibri"/>
              <a:cs typeface="+mn-cs"/>
            </a:endParaRPr>
          </a:p>
        </p:txBody>
      </p:sp>
    </p:spTree>
    <p:extLst>
      <p:ext uri="{BB962C8B-B14F-4D97-AF65-F5344CB8AC3E}">
        <p14:creationId xmlns:p14="http://schemas.microsoft.com/office/powerpoint/2010/main" val="1317009517"/>
      </p:ext>
    </p:extLst>
  </p:cSld>
  <p:clrMap bg1="lt1" tx1="dk1" bg2="lt2" tx2="dk2" accent1="accent1" accent2="accent2" accent3="accent3" accent4="accent4" accent5="accent5" accent6="accent6" hlink="hlink" folHlink="folHlink"/>
  <p:sldLayoutIdLst>
    <p:sldLayoutId id="2147485869" r:id="rId1"/>
    <p:sldLayoutId id="2147485870" r:id="rId2"/>
    <p:sldLayoutId id="2147485871" r:id="rId3"/>
    <p:sldLayoutId id="2147485872" r:id="rId4"/>
    <p:sldLayoutId id="214748587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1279525"/>
            <a:ext cx="533400" cy="228600"/>
          </a:xfrm>
          <a:custGeom>
            <a:avLst/>
            <a:gdLst/>
            <a:ahLst/>
            <a:cxnLst/>
            <a:rect l="l" t="t" r="r" b="b"/>
            <a:pathLst>
              <a:path w="533400" h="228600">
                <a:moveTo>
                  <a:pt x="0" y="228600"/>
                </a:moveTo>
                <a:lnTo>
                  <a:pt x="533400" y="228600"/>
                </a:lnTo>
                <a:lnTo>
                  <a:pt x="533400" y="0"/>
                </a:lnTo>
                <a:lnTo>
                  <a:pt x="0" y="0"/>
                </a:lnTo>
                <a:lnTo>
                  <a:pt x="0" y="228600"/>
                </a:lnTo>
                <a:close/>
              </a:path>
            </a:pathLst>
          </a:custGeom>
          <a:solidFill>
            <a:srgbClr val="C0504D"/>
          </a:solidFill>
        </p:spPr>
        <p:txBody>
          <a:bodyPr wrap="square" lIns="0" tIns="0" rIns="0" bIns="0" rtlCol="0"/>
          <a:lstStyle/>
          <a:p>
            <a:pPr fontAlgn="auto">
              <a:spcBef>
                <a:spcPts val="0"/>
              </a:spcBef>
              <a:spcAft>
                <a:spcPts val="0"/>
              </a:spcAft>
            </a:pPr>
            <a:endParaRPr>
              <a:solidFill>
                <a:prstClr val="black"/>
              </a:solidFill>
              <a:latin typeface="Calibri"/>
              <a:cs typeface="+mn-cs"/>
            </a:endParaRPr>
          </a:p>
        </p:txBody>
      </p:sp>
      <p:sp>
        <p:nvSpPr>
          <p:cNvPr id="17" name="bk object 17"/>
          <p:cNvSpPr/>
          <p:nvPr/>
        </p:nvSpPr>
        <p:spPr>
          <a:xfrm>
            <a:off x="590550" y="1279525"/>
            <a:ext cx="8553450" cy="228600"/>
          </a:xfrm>
          <a:custGeom>
            <a:avLst/>
            <a:gdLst/>
            <a:ahLst/>
            <a:cxnLst/>
            <a:rect l="l" t="t" r="r" b="b"/>
            <a:pathLst>
              <a:path w="8553450" h="228600">
                <a:moveTo>
                  <a:pt x="0" y="228600"/>
                </a:moveTo>
                <a:lnTo>
                  <a:pt x="8553450" y="228600"/>
                </a:lnTo>
                <a:lnTo>
                  <a:pt x="8553450" y="0"/>
                </a:lnTo>
                <a:lnTo>
                  <a:pt x="0" y="0"/>
                </a:lnTo>
                <a:lnTo>
                  <a:pt x="0" y="228600"/>
                </a:lnTo>
                <a:close/>
              </a:path>
            </a:pathLst>
          </a:custGeom>
          <a:solidFill>
            <a:srgbClr val="4F81BC"/>
          </a:solidFill>
        </p:spPr>
        <p:txBody>
          <a:bodyPr wrap="square" lIns="0" tIns="0" rIns="0" bIns="0" rtlCol="0"/>
          <a:lstStyle/>
          <a:p>
            <a:pPr fontAlgn="auto">
              <a:spcBef>
                <a:spcPts val="0"/>
              </a:spcBef>
              <a:spcAft>
                <a:spcPts val="0"/>
              </a:spcAft>
            </a:pPr>
            <a:endParaRPr>
              <a:solidFill>
                <a:prstClr val="black"/>
              </a:solidFill>
              <a:latin typeface="Calibri"/>
              <a:cs typeface="+mn-cs"/>
            </a:endParaRPr>
          </a:p>
        </p:txBody>
      </p:sp>
      <p:sp>
        <p:nvSpPr>
          <p:cNvPr id="2" name="Holder 2"/>
          <p:cNvSpPr>
            <a:spLocks noGrp="1"/>
          </p:cNvSpPr>
          <p:nvPr>
            <p:ph type="title"/>
          </p:nvPr>
        </p:nvSpPr>
        <p:spPr>
          <a:xfrm>
            <a:off x="78739" y="4287"/>
            <a:ext cx="8986520" cy="1246505"/>
          </a:xfrm>
          <a:prstGeom prst="rect">
            <a:avLst/>
          </a:prstGeom>
        </p:spPr>
        <p:txBody>
          <a:bodyPr wrap="square" lIns="0" tIns="0" rIns="0" bIns="0">
            <a:spAutoFit/>
          </a:bodyPr>
          <a:lstStyle>
            <a:lvl1pPr>
              <a:defRPr sz="3200" b="0" i="0">
                <a:solidFill>
                  <a:srgbClr val="1F487C"/>
                </a:solidFill>
                <a:latin typeface="Arial Narrow"/>
                <a:cs typeface="Arial Narrow"/>
              </a:defRPr>
            </a:lvl1pPr>
          </a:lstStyle>
          <a:p>
            <a:endParaRPr/>
          </a:p>
        </p:txBody>
      </p:sp>
      <p:sp>
        <p:nvSpPr>
          <p:cNvPr id="3" name="Holder 3"/>
          <p:cNvSpPr>
            <a:spLocks noGrp="1"/>
          </p:cNvSpPr>
          <p:nvPr>
            <p:ph type="body" idx="1"/>
          </p:nvPr>
        </p:nvSpPr>
        <p:spPr>
          <a:xfrm>
            <a:off x="224739" y="2876892"/>
            <a:ext cx="8694521" cy="3408045"/>
          </a:xfrm>
          <a:prstGeom prst="rect">
            <a:avLst/>
          </a:prstGeom>
        </p:spPr>
        <p:txBody>
          <a:bodyPr wrap="square" lIns="0" tIns="0" rIns="0" bIns="0">
            <a:spAutoFit/>
          </a:bodyPr>
          <a:lstStyle>
            <a:lvl1pPr>
              <a:defRPr sz="1700" b="0" i="0">
                <a:solidFill>
                  <a:schemeClr val="tx1"/>
                </a:solidFill>
                <a:latin typeface="Arial Narrow"/>
                <a:cs typeface="Arial Narrow"/>
              </a:defRPr>
            </a:lvl1pPr>
          </a:lstStyle>
          <a:p>
            <a:endParaRPr/>
          </a:p>
        </p:txBody>
      </p:sp>
      <p:sp>
        <p:nvSpPr>
          <p:cNvPr id="4" name="Holder 4"/>
          <p:cNvSpPr>
            <a:spLocks noGrp="1"/>
          </p:cNvSpPr>
          <p:nvPr>
            <p:ph type="ftr" sz="quarter" idx="5"/>
          </p:nvPr>
        </p:nvSpPr>
        <p:spPr>
          <a:xfrm>
            <a:off x="3108960" y="6377940"/>
            <a:ext cx="2926079" cy="342900"/>
          </a:xfrm>
          <a:prstGeom prst="rect">
            <a:avLst/>
          </a:prstGeom>
        </p:spPr>
        <p:txBody>
          <a:bodyPr wrap="square" lIns="0" tIns="0" rIns="0" bIns="0">
            <a:spAutoFit/>
          </a:bodyPr>
          <a:lstStyle>
            <a:lvl1pPr algn="ctr">
              <a:defRPr>
                <a:solidFill>
                  <a:schemeClr val="tx1">
                    <a:tint val="75000"/>
                  </a:schemeClr>
                </a:solidFill>
              </a:defRPr>
            </a:lvl1pPr>
          </a:lstStyle>
          <a:p>
            <a:pPr fontAlgn="auto">
              <a:spcBef>
                <a:spcPts val="0"/>
              </a:spcBef>
              <a:spcAft>
                <a:spcPts val="0"/>
              </a:spcAft>
            </a:pPr>
            <a:endParaRPr>
              <a:solidFill>
                <a:prstClr val="black">
                  <a:tint val="75000"/>
                </a:prstClr>
              </a:solidFill>
              <a:latin typeface="Calibri"/>
              <a:cs typeface="+mn-cs"/>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pPr fontAlgn="auto">
              <a:spcBef>
                <a:spcPts val="0"/>
              </a:spcBef>
              <a:spcAft>
                <a:spcPts val="0"/>
              </a:spcAft>
            </a:pPr>
            <a:fld id="{1D8BD707-D9CF-40AE-B4C6-C98DA3205C09}" type="datetimeFigureOut">
              <a:rPr lang="en-US">
                <a:solidFill>
                  <a:prstClr val="black">
                    <a:tint val="75000"/>
                  </a:prstClr>
                </a:solidFill>
                <a:latin typeface="Calibri"/>
                <a:cs typeface="+mn-cs"/>
              </a:rPr>
              <a:pPr fontAlgn="auto">
                <a:spcBef>
                  <a:spcPts val="0"/>
                </a:spcBef>
                <a:spcAft>
                  <a:spcPts val="0"/>
                </a:spcAft>
              </a:pPr>
              <a:t>5/16/2018</a:t>
            </a:fld>
            <a:endParaRPr lang="en-US">
              <a:solidFill>
                <a:prstClr val="black">
                  <a:tint val="75000"/>
                </a:prstClr>
              </a:solidFill>
              <a:latin typeface="Calibri"/>
              <a:cs typeface="+mn-cs"/>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pPr fontAlgn="auto">
              <a:spcBef>
                <a:spcPts val="0"/>
              </a:spcBef>
              <a:spcAft>
                <a:spcPts val="0"/>
              </a:spcAft>
            </a:pPr>
            <a:fld id="{B6F15528-21DE-4FAA-801E-634DDDAF4B2B}" type="slidenum">
              <a:rPr>
                <a:solidFill>
                  <a:prstClr val="black">
                    <a:tint val="75000"/>
                  </a:prstClr>
                </a:solidFill>
                <a:latin typeface="Calibri"/>
                <a:cs typeface="+mn-cs"/>
              </a:rPr>
              <a:pPr fontAlgn="auto">
                <a:spcBef>
                  <a:spcPts val="0"/>
                </a:spcBef>
                <a:spcAft>
                  <a:spcPts val="0"/>
                </a:spcAft>
              </a:pPr>
              <a:t>‹#›</a:t>
            </a:fld>
            <a:endParaRPr>
              <a:solidFill>
                <a:prstClr val="black">
                  <a:tint val="75000"/>
                </a:prstClr>
              </a:solidFill>
              <a:latin typeface="Calibri"/>
              <a:cs typeface="+mn-cs"/>
            </a:endParaRPr>
          </a:p>
        </p:txBody>
      </p:sp>
    </p:spTree>
    <p:extLst>
      <p:ext uri="{BB962C8B-B14F-4D97-AF65-F5344CB8AC3E}">
        <p14:creationId xmlns:p14="http://schemas.microsoft.com/office/powerpoint/2010/main" val="348137718"/>
      </p:ext>
    </p:extLst>
  </p:cSld>
  <p:clrMap bg1="lt1" tx1="dk1" bg2="lt2" tx2="dk2" accent1="accent1" accent2="accent2" accent3="accent3" accent4="accent4" accent5="accent5" accent6="accent6" hlink="hlink" folHlink="folHlink"/>
  <p:sldLayoutIdLst>
    <p:sldLayoutId id="2147485887" r:id="rId1"/>
    <p:sldLayoutId id="2147485888" r:id="rId2"/>
    <p:sldLayoutId id="2147485889" r:id="rId3"/>
    <p:sldLayoutId id="2147485890" r:id="rId4"/>
    <p:sldLayoutId id="214748589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03656" y="1269"/>
            <a:ext cx="8336686" cy="2159000"/>
          </a:xfrm>
          <a:prstGeom prst="rect">
            <a:avLst/>
          </a:prstGeom>
        </p:spPr>
        <p:txBody>
          <a:bodyPr wrap="square" lIns="0" tIns="0" rIns="0" bIns="0">
            <a:spAutoFit/>
          </a:bodyPr>
          <a:lstStyle>
            <a:lvl1pPr>
              <a:defRPr sz="2400" b="0" i="0">
                <a:solidFill>
                  <a:srgbClr val="FF0000"/>
                </a:solidFill>
                <a:latin typeface="Calibri"/>
                <a:cs typeface="Calibri"/>
              </a:defRPr>
            </a:lvl1pPr>
          </a:lstStyle>
          <a:p>
            <a:endParaRPr/>
          </a:p>
        </p:txBody>
      </p:sp>
      <p:sp>
        <p:nvSpPr>
          <p:cNvPr id="3" name="Holder 3"/>
          <p:cNvSpPr>
            <a:spLocks noGrp="1"/>
          </p:cNvSpPr>
          <p:nvPr>
            <p:ph type="body" idx="1"/>
          </p:nvPr>
        </p:nvSpPr>
        <p:spPr>
          <a:xfrm>
            <a:off x="211937" y="1592326"/>
            <a:ext cx="8452485" cy="4379595"/>
          </a:xfrm>
          <a:prstGeom prst="rect">
            <a:avLst/>
          </a:prstGeom>
        </p:spPr>
        <p:txBody>
          <a:bodyPr wrap="square" lIns="0" tIns="0" rIns="0" bIns="0">
            <a:spAutoFit/>
          </a:bodyPr>
          <a:lstStyle>
            <a:lvl1pPr>
              <a:defRPr sz="3600" b="1" i="0">
                <a:solidFill>
                  <a:srgbClr val="FF0000"/>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pPr fontAlgn="auto">
              <a:spcBef>
                <a:spcPts val="0"/>
              </a:spcBef>
              <a:spcAft>
                <a:spcPts val="0"/>
              </a:spcAft>
            </a:pPr>
            <a:endParaRPr>
              <a:solidFill>
                <a:prstClr val="black">
                  <a:tint val="75000"/>
                </a:prstClr>
              </a:solidFill>
              <a:latin typeface="Calibri"/>
              <a:cs typeface="+mn-cs"/>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pPr fontAlgn="auto">
              <a:spcBef>
                <a:spcPts val="0"/>
              </a:spcBef>
              <a:spcAft>
                <a:spcPts val="0"/>
              </a:spcAft>
            </a:pPr>
            <a:fld id="{1D8BD707-D9CF-40AE-B4C6-C98DA3205C09}" type="datetimeFigureOut">
              <a:rPr lang="en-US">
                <a:solidFill>
                  <a:prstClr val="black">
                    <a:tint val="75000"/>
                  </a:prstClr>
                </a:solidFill>
                <a:latin typeface="Calibri"/>
                <a:cs typeface="+mn-cs"/>
              </a:rPr>
              <a:pPr fontAlgn="auto">
                <a:spcBef>
                  <a:spcPts val="0"/>
                </a:spcBef>
                <a:spcAft>
                  <a:spcPts val="0"/>
                </a:spcAft>
              </a:pPr>
              <a:t>5/16/2018</a:t>
            </a:fld>
            <a:endParaRPr lang="en-US">
              <a:solidFill>
                <a:prstClr val="black">
                  <a:tint val="75000"/>
                </a:prstClr>
              </a:solidFill>
              <a:latin typeface="Calibri"/>
              <a:cs typeface="+mn-cs"/>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pPr fontAlgn="auto">
              <a:spcBef>
                <a:spcPts val="0"/>
              </a:spcBef>
              <a:spcAft>
                <a:spcPts val="0"/>
              </a:spcAft>
            </a:pPr>
            <a:fld id="{B6F15528-21DE-4FAA-801E-634DDDAF4B2B}" type="slidenum">
              <a:rPr>
                <a:solidFill>
                  <a:prstClr val="black">
                    <a:tint val="75000"/>
                  </a:prstClr>
                </a:solidFill>
                <a:latin typeface="Calibri"/>
                <a:cs typeface="+mn-cs"/>
              </a:rPr>
              <a:pPr fontAlgn="auto">
                <a:spcBef>
                  <a:spcPts val="0"/>
                </a:spcBef>
                <a:spcAft>
                  <a:spcPts val="0"/>
                </a:spcAft>
              </a:pPr>
              <a:t>‹#›</a:t>
            </a:fld>
            <a:endParaRPr>
              <a:solidFill>
                <a:prstClr val="black">
                  <a:tint val="75000"/>
                </a:prstClr>
              </a:solidFill>
              <a:latin typeface="Calibri"/>
              <a:cs typeface="+mn-cs"/>
            </a:endParaRPr>
          </a:p>
        </p:txBody>
      </p:sp>
    </p:spTree>
    <p:extLst>
      <p:ext uri="{BB962C8B-B14F-4D97-AF65-F5344CB8AC3E}">
        <p14:creationId xmlns:p14="http://schemas.microsoft.com/office/powerpoint/2010/main" val="3696306962"/>
      </p:ext>
    </p:extLst>
  </p:cSld>
  <p:clrMap bg1="lt1" tx1="dk1" bg2="lt2" tx2="dk2" accent1="accent1" accent2="accent2" accent3="accent3" accent4="accent4" accent5="accent5" accent6="accent6" hlink="hlink" folHlink="folHlink"/>
  <p:sldLayoutIdLst>
    <p:sldLayoutId id="2147485899" r:id="rId1"/>
    <p:sldLayoutId id="2147485900" r:id="rId2"/>
    <p:sldLayoutId id="2147485901" r:id="rId3"/>
    <p:sldLayoutId id="2147485902" r:id="rId4"/>
    <p:sldLayoutId id="214748590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03656" y="1269"/>
            <a:ext cx="8336686" cy="2159000"/>
          </a:xfrm>
          <a:prstGeom prst="rect">
            <a:avLst/>
          </a:prstGeom>
        </p:spPr>
        <p:txBody>
          <a:bodyPr wrap="square" lIns="0" tIns="0" rIns="0" bIns="0">
            <a:spAutoFit/>
          </a:bodyPr>
          <a:lstStyle>
            <a:lvl1pPr>
              <a:defRPr sz="2400" b="0" i="0">
                <a:solidFill>
                  <a:srgbClr val="FF0000"/>
                </a:solidFill>
                <a:latin typeface="Calibri"/>
                <a:cs typeface="Calibri"/>
              </a:defRPr>
            </a:lvl1pPr>
          </a:lstStyle>
          <a:p>
            <a:endParaRPr/>
          </a:p>
        </p:txBody>
      </p:sp>
      <p:sp>
        <p:nvSpPr>
          <p:cNvPr id="3" name="Holder 3"/>
          <p:cNvSpPr>
            <a:spLocks noGrp="1"/>
          </p:cNvSpPr>
          <p:nvPr>
            <p:ph type="body" idx="1"/>
          </p:nvPr>
        </p:nvSpPr>
        <p:spPr>
          <a:xfrm>
            <a:off x="211937" y="1592326"/>
            <a:ext cx="8452485" cy="4379595"/>
          </a:xfrm>
          <a:prstGeom prst="rect">
            <a:avLst/>
          </a:prstGeom>
        </p:spPr>
        <p:txBody>
          <a:bodyPr wrap="square" lIns="0" tIns="0" rIns="0" bIns="0">
            <a:spAutoFit/>
          </a:bodyPr>
          <a:lstStyle>
            <a:lvl1pPr>
              <a:defRPr sz="3600" b="1" i="0">
                <a:solidFill>
                  <a:srgbClr val="FF0000"/>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pPr fontAlgn="auto">
              <a:spcBef>
                <a:spcPts val="0"/>
              </a:spcBef>
              <a:spcAft>
                <a:spcPts val="0"/>
              </a:spcAft>
            </a:pPr>
            <a:endParaRPr>
              <a:solidFill>
                <a:prstClr val="black">
                  <a:tint val="75000"/>
                </a:prstClr>
              </a:solidFill>
              <a:latin typeface="Calibri"/>
              <a:cs typeface="+mn-cs"/>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pPr fontAlgn="auto">
              <a:spcBef>
                <a:spcPts val="0"/>
              </a:spcBef>
              <a:spcAft>
                <a:spcPts val="0"/>
              </a:spcAft>
            </a:pPr>
            <a:fld id="{1D8BD707-D9CF-40AE-B4C6-C98DA3205C09}" type="datetimeFigureOut">
              <a:rPr lang="en-US">
                <a:solidFill>
                  <a:prstClr val="black">
                    <a:tint val="75000"/>
                  </a:prstClr>
                </a:solidFill>
                <a:latin typeface="Calibri"/>
                <a:cs typeface="+mn-cs"/>
              </a:rPr>
              <a:pPr fontAlgn="auto">
                <a:spcBef>
                  <a:spcPts val="0"/>
                </a:spcBef>
                <a:spcAft>
                  <a:spcPts val="0"/>
                </a:spcAft>
              </a:pPr>
              <a:t>5/16/2018</a:t>
            </a:fld>
            <a:endParaRPr lang="en-US">
              <a:solidFill>
                <a:prstClr val="black">
                  <a:tint val="75000"/>
                </a:prstClr>
              </a:solidFill>
              <a:latin typeface="Calibri"/>
              <a:cs typeface="+mn-cs"/>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pPr fontAlgn="auto">
              <a:spcBef>
                <a:spcPts val="0"/>
              </a:spcBef>
              <a:spcAft>
                <a:spcPts val="0"/>
              </a:spcAft>
            </a:pPr>
            <a:fld id="{B6F15528-21DE-4FAA-801E-634DDDAF4B2B}" type="slidenum">
              <a:rPr>
                <a:solidFill>
                  <a:prstClr val="black">
                    <a:tint val="75000"/>
                  </a:prstClr>
                </a:solidFill>
                <a:latin typeface="Calibri"/>
                <a:cs typeface="+mn-cs"/>
              </a:rPr>
              <a:pPr fontAlgn="auto">
                <a:spcBef>
                  <a:spcPts val="0"/>
                </a:spcBef>
                <a:spcAft>
                  <a:spcPts val="0"/>
                </a:spcAft>
              </a:pPr>
              <a:t>‹#›</a:t>
            </a:fld>
            <a:endParaRPr>
              <a:solidFill>
                <a:prstClr val="black">
                  <a:tint val="75000"/>
                </a:prstClr>
              </a:solidFill>
              <a:latin typeface="Calibri"/>
              <a:cs typeface="+mn-cs"/>
            </a:endParaRPr>
          </a:p>
        </p:txBody>
      </p:sp>
    </p:spTree>
    <p:extLst>
      <p:ext uri="{BB962C8B-B14F-4D97-AF65-F5344CB8AC3E}">
        <p14:creationId xmlns:p14="http://schemas.microsoft.com/office/powerpoint/2010/main" val="3690337948"/>
      </p:ext>
    </p:extLst>
  </p:cSld>
  <p:clrMap bg1="lt1" tx1="dk1" bg2="lt2" tx2="dk2" accent1="accent1" accent2="accent2" accent3="accent3" accent4="accent4" accent5="accent5" accent6="accent6" hlink="hlink" folHlink="folHlink"/>
  <p:sldLayoutIdLst>
    <p:sldLayoutId id="2147485911" r:id="rId1"/>
    <p:sldLayoutId id="2147485912" r:id="rId2"/>
    <p:sldLayoutId id="2147485913" r:id="rId3"/>
    <p:sldLayoutId id="2147485914" r:id="rId4"/>
    <p:sldLayoutId id="214748591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35940" y="-19811"/>
            <a:ext cx="8072119" cy="1125855"/>
          </a:xfrm>
          <a:prstGeom prst="rect">
            <a:avLst/>
          </a:prstGeom>
        </p:spPr>
        <p:txBody>
          <a:bodyPr wrap="square" lIns="0" tIns="0" rIns="0" bIns="0">
            <a:spAutoFit/>
          </a:bodyPr>
          <a:lstStyle>
            <a:lvl1pPr>
              <a:defRPr sz="2000" b="1" i="0">
                <a:solidFill>
                  <a:srgbClr val="FF0000"/>
                </a:solidFill>
                <a:latin typeface="Times New Roman"/>
                <a:cs typeface="Times New Roman"/>
              </a:defRPr>
            </a:lvl1pPr>
          </a:lstStyle>
          <a:p>
            <a:endParaRPr/>
          </a:p>
        </p:txBody>
      </p:sp>
      <p:sp>
        <p:nvSpPr>
          <p:cNvPr id="3" name="Holder 3"/>
          <p:cNvSpPr>
            <a:spLocks noGrp="1"/>
          </p:cNvSpPr>
          <p:nvPr>
            <p:ph type="body" idx="1"/>
          </p:nvPr>
        </p:nvSpPr>
        <p:spPr>
          <a:xfrm>
            <a:off x="533349" y="1380490"/>
            <a:ext cx="8077301" cy="3170554"/>
          </a:xfrm>
          <a:prstGeom prst="rect">
            <a:avLst/>
          </a:prstGeom>
        </p:spPr>
        <p:txBody>
          <a:bodyPr wrap="square" lIns="0" tIns="0" rIns="0" bIns="0">
            <a:spAutoFit/>
          </a:bodyPr>
          <a:lstStyle>
            <a:lvl1pPr>
              <a:defRPr sz="1800" b="0" i="0">
                <a:solidFill>
                  <a:srgbClr val="006FC0"/>
                </a:solidFill>
                <a:latin typeface="Times New Roman"/>
                <a:cs typeface="Times New Roman"/>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pPr fontAlgn="auto">
              <a:spcBef>
                <a:spcPts val="0"/>
              </a:spcBef>
              <a:spcAft>
                <a:spcPts val="0"/>
              </a:spcAft>
            </a:pPr>
            <a:endParaRPr>
              <a:solidFill>
                <a:prstClr val="black">
                  <a:tint val="75000"/>
                </a:prstClr>
              </a:solidFill>
              <a:latin typeface="Calibri"/>
              <a:cs typeface="+mn-cs"/>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pPr fontAlgn="auto">
              <a:spcBef>
                <a:spcPts val="0"/>
              </a:spcBef>
              <a:spcAft>
                <a:spcPts val="0"/>
              </a:spcAft>
            </a:pPr>
            <a:fld id="{1D8BD707-D9CF-40AE-B4C6-C98DA3205C09}" type="datetimeFigureOut">
              <a:rPr lang="en-US">
                <a:solidFill>
                  <a:prstClr val="black">
                    <a:tint val="75000"/>
                  </a:prstClr>
                </a:solidFill>
                <a:latin typeface="Calibri"/>
                <a:cs typeface="+mn-cs"/>
              </a:rPr>
              <a:pPr fontAlgn="auto">
                <a:spcBef>
                  <a:spcPts val="0"/>
                </a:spcBef>
                <a:spcAft>
                  <a:spcPts val="0"/>
                </a:spcAft>
              </a:pPr>
              <a:t>5/16/2018</a:t>
            </a:fld>
            <a:endParaRPr lang="en-US">
              <a:solidFill>
                <a:prstClr val="black">
                  <a:tint val="75000"/>
                </a:prstClr>
              </a:solidFill>
              <a:latin typeface="Calibri"/>
              <a:cs typeface="+mn-cs"/>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pPr fontAlgn="auto">
              <a:spcBef>
                <a:spcPts val="0"/>
              </a:spcBef>
              <a:spcAft>
                <a:spcPts val="0"/>
              </a:spcAft>
            </a:pPr>
            <a:fld id="{B6F15528-21DE-4FAA-801E-634DDDAF4B2B}" type="slidenum">
              <a:rPr>
                <a:solidFill>
                  <a:prstClr val="black">
                    <a:tint val="75000"/>
                  </a:prstClr>
                </a:solidFill>
                <a:latin typeface="Calibri"/>
                <a:cs typeface="+mn-cs"/>
              </a:rPr>
              <a:pPr fontAlgn="auto">
                <a:spcBef>
                  <a:spcPts val="0"/>
                </a:spcBef>
                <a:spcAft>
                  <a:spcPts val="0"/>
                </a:spcAft>
              </a:pPr>
              <a:t>‹#›</a:t>
            </a:fld>
            <a:endParaRPr>
              <a:solidFill>
                <a:prstClr val="black">
                  <a:tint val="75000"/>
                </a:prstClr>
              </a:solidFill>
              <a:latin typeface="Calibri"/>
              <a:cs typeface="+mn-cs"/>
            </a:endParaRPr>
          </a:p>
        </p:txBody>
      </p:sp>
    </p:spTree>
    <p:extLst>
      <p:ext uri="{BB962C8B-B14F-4D97-AF65-F5344CB8AC3E}">
        <p14:creationId xmlns:p14="http://schemas.microsoft.com/office/powerpoint/2010/main" val="3492157765"/>
      </p:ext>
    </p:extLst>
  </p:cSld>
  <p:clrMap bg1="lt1" tx1="dk1" bg2="lt2" tx2="dk2" accent1="accent1" accent2="accent2" accent3="accent3" accent4="accent4" accent5="accent5" accent6="accent6" hlink="hlink" folHlink="folHlink"/>
  <p:sldLayoutIdLst>
    <p:sldLayoutId id="2147485438" r:id="rId1"/>
    <p:sldLayoutId id="2147485439" r:id="rId2"/>
    <p:sldLayoutId id="2147485440" r:id="rId3"/>
    <p:sldLayoutId id="2147485441" r:id="rId4"/>
    <p:sldLayoutId id="2147485442"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03656" y="1269"/>
            <a:ext cx="8336686" cy="2159000"/>
          </a:xfrm>
          <a:prstGeom prst="rect">
            <a:avLst/>
          </a:prstGeom>
        </p:spPr>
        <p:txBody>
          <a:bodyPr wrap="square" lIns="0" tIns="0" rIns="0" bIns="0">
            <a:spAutoFit/>
          </a:bodyPr>
          <a:lstStyle>
            <a:lvl1pPr>
              <a:defRPr sz="2400" b="0" i="0">
                <a:solidFill>
                  <a:srgbClr val="FF0000"/>
                </a:solidFill>
                <a:latin typeface="Calibri"/>
                <a:cs typeface="Calibri"/>
              </a:defRPr>
            </a:lvl1pPr>
          </a:lstStyle>
          <a:p>
            <a:endParaRPr/>
          </a:p>
        </p:txBody>
      </p:sp>
      <p:sp>
        <p:nvSpPr>
          <p:cNvPr id="3" name="Holder 3"/>
          <p:cNvSpPr>
            <a:spLocks noGrp="1"/>
          </p:cNvSpPr>
          <p:nvPr>
            <p:ph type="body" idx="1"/>
          </p:nvPr>
        </p:nvSpPr>
        <p:spPr>
          <a:xfrm>
            <a:off x="211937" y="1592326"/>
            <a:ext cx="8452485" cy="4379595"/>
          </a:xfrm>
          <a:prstGeom prst="rect">
            <a:avLst/>
          </a:prstGeom>
        </p:spPr>
        <p:txBody>
          <a:bodyPr wrap="square" lIns="0" tIns="0" rIns="0" bIns="0">
            <a:spAutoFit/>
          </a:bodyPr>
          <a:lstStyle>
            <a:lvl1pPr>
              <a:defRPr sz="3600" b="1" i="0">
                <a:solidFill>
                  <a:srgbClr val="FF0000"/>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pPr fontAlgn="auto">
              <a:spcBef>
                <a:spcPts val="0"/>
              </a:spcBef>
              <a:spcAft>
                <a:spcPts val="0"/>
              </a:spcAft>
            </a:pPr>
            <a:endParaRPr>
              <a:solidFill>
                <a:prstClr val="black">
                  <a:tint val="75000"/>
                </a:prstClr>
              </a:solidFill>
              <a:latin typeface="Calibri"/>
              <a:cs typeface="+mn-cs"/>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pPr fontAlgn="auto">
              <a:spcBef>
                <a:spcPts val="0"/>
              </a:spcBef>
              <a:spcAft>
                <a:spcPts val="0"/>
              </a:spcAft>
            </a:pPr>
            <a:fld id="{1D8BD707-D9CF-40AE-B4C6-C98DA3205C09}" type="datetimeFigureOut">
              <a:rPr lang="en-US">
                <a:solidFill>
                  <a:prstClr val="black">
                    <a:tint val="75000"/>
                  </a:prstClr>
                </a:solidFill>
                <a:latin typeface="Calibri"/>
                <a:cs typeface="+mn-cs"/>
              </a:rPr>
              <a:pPr fontAlgn="auto">
                <a:spcBef>
                  <a:spcPts val="0"/>
                </a:spcBef>
                <a:spcAft>
                  <a:spcPts val="0"/>
                </a:spcAft>
              </a:pPr>
              <a:t>5/16/2018</a:t>
            </a:fld>
            <a:endParaRPr lang="en-US">
              <a:solidFill>
                <a:prstClr val="black">
                  <a:tint val="75000"/>
                </a:prstClr>
              </a:solidFill>
              <a:latin typeface="Calibri"/>
              <a:cs typeface="+mn-cs"/>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pPr fontAlgn="auto">
              <a:spcBef>
                <a:spcPts val="0"/>
              </a:spcBef>
              <a:spcAft>
                <a:spcPts val="0"/>
              </a:spcAft>
            </a:pPr>
            <a:fld id="{B6F15528-21DE-4FAA-801E-634DDDAF4B2B}" type="slidenum">
              <a:rPr>
                <a:solidFill>
                  <a:prstClr val="black">
                    <a:tint val="75000"/>
                  </a:prstClr>
                </a:solidFill>
                <a:latin typeface="Calibri"/>
                <a:cs typeface="+mn-cs"/>
              </a:rPr>
              <a:pPr fontAlgn="auto">
                <a:spcBef>
                  <a:spcPts val="0"/>
                </a:spcBef>
                <a:spcAft>
                  <a:spcPts val="0"/>
                </a:spcAft>
              </a:pPr>
              <a:t>‹#›</a:t>
            </a:fld>
            <a:endParaRPr>
              <a:solidFill>
                <a:prstClr val="black">
                  <a:tint val="75000"/>
                </a:prstClr>
              </a:solidFill>
              <a:latin typeface="Calibri"/>
              <a:cs typeface="+mn-cs"/>
            </a:endParaRPr>
          </a:p>
        </p:txBody>
      </p:sp>
    </p:spTree>
    <p:extLst>
      <p:ext uri="{BB962C8B-B14F-4D97-AF65-F5344CB8AC3E}">
        <p14:creationId xmlns:p14="http://schemas.microsoft.com/office/powerpoint/2010/main" val="3805749015"/>
      </p:ext>
    </p:extLst>
  </p:cSld>
  <p:clrMap bg1="lt1" tx1="dk1" bg2="lt2" tx2="dk2" accent1="accent1" accent2="accent2" accent3="accent3" accent4="accent4" accent5="accent5" accent6="accent6" hlink="hlink" folHlink="folHlink"/>
  <p:sldLayoutIdLst>
    <p:sldLayoutId id="2147485917" r:id="rId1"/>
    <p:sldLayoutId id="2147485918" r:id="rId2"/>
    <p:sldLayoutId id="2147485919" r:id="rId3"/>
    <p:sldLayoutId id="2147485920" r:id="rId4"/>
    <p:sldLayoutId id="214748592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03656" y="1269"/>
            <a:ext cx="8336686" cy="2159000"/>
          </a:xfrm>
          <a:prstGeom prst="rect">
            <a:avLst/>
          </a:prstGeom>
        </p:spPr>
        <p:txBody>
          <a:bodyPr wrap="square" lIns="0" tIns="0" rIns="0" bIns="0">
            <a:spAutoFit/>
          </a:bodyPr>
          <a:lstStyle>
            <a:lvl1pPr>
              <a:defRPr sz="2400" b="0" i="0">
                <a:solidFill>
                  <a:srgbClr val="FF0000"/>
                </a:solidFill>
                <a:latin typeface="Calibri"/>
                <a:cs typeface="Calibri"/>
              </a:defRPr>
            </a:lvl1pPr>
          </a:lstStyle>
          <a:p>
            <a:endParaRPr/>
          </a:p>
        </p:txBody>
      </p:sp>
      <p:sp>
        <p:nvSpPr>
          <p:cNvPr id="3" name="Holder 3"/>
          <p:cNvSpPr>
            <a:spLocks noGrp="1"/>
          </p:cNvSpPr>
          <p:nvPr>
            <p:ph type="body" idx="1"/>
          </p:nvPr>
        </p:nvSpPr>
        <p:spPr>
          <a:xfrm>
            <a:off x="211937" y="1592326"/>
            <a:ext cx="8452485" cy="4379595"/>
          </a:xfrm>
          <a:prstGeom prst="rect">
            <a:avLst/>
          </a:prstGeom>
        </p:spPr>
        <p:txBody>
          <a:bodyPr wrap="square" lIns="0" tIns="0" rIns="0" bIns="0">
            <a:spAutoFit/>
          </a:bodyPr>
          <a:lstStyle>
            <a:lvl1pPr>
              <a:defRPr sz="3600" b="1" i="0">
                <a:solidFill>
                  <a:srgbClr val="FF0000"/>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pPr fontAlgn="auto">
              <a:spcBef>
                <a:spcPts val="0"/>
              </a:spcBef>
              <a:spcAft>
                <a:spcPts val="0"/>
              </a:spcAft>
            </a:pPr>
            <a:endParaRPr>
              <a:solidFill>
                <a:prstClr val="black">
                  <a:tint val="75000"/>
                </a:prstClr>
              </a:solidFill>
              <a:latin typeface="Calibri"/>
              <a:cs typeface="+mn-cs"/>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pPr fontAlgn="auto">
              <a:spcBef>
                <a:spcPts val="0"/>
              </a:spcBef>
              <a:spcAft>
                <a:spcPts val="0"/>
              </a:spcAft>
            </a:pPr>
            <a:fld id="{1D8BD707-D9CF-40AE-B4C6-C98DA3205C09}" type="datetimeFigureOut">
              <a:rPr lang="en-US">
                <a:solidFill>
                  <a:prstClr val="black">
                    <a:tint val="75000"/>
                  </a:prstClr>
                </a:solidFill>
                <a:latin typeface="Calibri"/>
                <a:cs typeface="+mn-cs"/>
              </a:rPr>
              <a:pPr fontAlgn="auto">
                <a:spcBef>
                  <a:spcPts val="0"/>
                </a:spcBef>
                <a:spcAft>
                  <a:spcPts val="0"/>
                </a:spcAft>
              </a:pPr>
              <a:t>5/16/2018</a:t>
            </a:fld>
            <a:endParaRPr lang="en-US">
              <a:solidFill>
                <a:prstClr val="black">
                  <a:tint val="75000"/>
                </a:prstClr>
              </a:solidFill>
              <a:latin typeface="Calibri"/>
              <a:cs typeface="+mn-cs"/>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pPr fontAlgn="auto">
              <a:spcBef>
                <a:spcPts val="0"/>
              </a:spcBef>
              <a:spcAft>
                <a:spcPts val="0"/>
              </a:spcAft>
            </a:pPr>
            <a:fld id="{B6F15528-21DE-4FAA-801E-634DDDAF4B2B}" type="slidenum">
              <a:rPr>
                <a:solidFill>
                  <a:prstClr val="black">
                    <a:tint val="75000"/>
                  </a:prstClr>
                </a:solidFill>
                <a:latin typeface="Calibri"/>
                <a:cs typeface="+mn-cs"/>
              </a:rPr>
              <a:pPr fontAlgn="auto">
                <a:spcBef>
                  <a:spcPts val="0"/>
                </a:spcBef>
                <a:spcAft>
                  <a:spcPts val="0"/>
                </a:spcAft>
              </a:pPr>
              <a:t>‹#›</a:t>
            </a:fld>
            <a:endParaRPr>
              <a:solidFill>
                <a:prstClr val="black">
                  <a:tint val="75000"/>
                </a:prstClr>
              </a:solidFill>
              <a:latin typeface="Calibri"/>
              <a:cs typeface="+mn-cs"/>
            </a:endParaRPr>
          </a:p>
        </p:txBody>
      </p:sp>
    </p:spTree>
    <p:extLst>
      <p:ext uri="{BB962C8B-B14F-4D97-AF65-F5344CB8AC3E}">
        <p14:creationId xmlns:p14="http://schemas.microsoft.com/office/powerpoint/2010/main" val="2982726073"/>
      </p:ext>
    </p:extLst>
  </p:cSld>
  <p:clrMap bg1="lt1" tx1="dk1" bg2="lt2" tx2="dk2" accent1="accent1" accent2="accent2" accent3="accent3" accent4="accent4" accent5="accent5" accent6="accent6" hlink="hlink" folHlink="folHlink"/>
  <p:sldLayoutIdLst>
    <p:sldLayoutId id="2147485923" r:id="rId1"/>
    <p:sldLayoutId id="2147485924" r:id="rId2"/>
    <p:sldLayoutId id="2147485925" r:id="rId3"/>
    <p:sldLayoutId id="2147485926" r:id="rId4"/>
    <p:sldLayoutId id="2147485927"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03656" y="1269"/>
            <a:ext cx="8336686" cy="2159000"/>
          </a:xfrm>
          <a:prstGeom prst="rect">
            <a:avLst/>
          </a:prstGeom>
        </p:spPr>
        <p:txBody>
          <a:bodyPr wrap="square" lIns="0" tIns="0" rIns="0" bIns="0">
            <a:spAutoFit/>
          </a:bodyPr>
          <a:lstStyle>
            <a:lvl1pPr>
              <a:defRPr sz="2400" b="0" i="0">
                <a:solidFill>
                  <a:srgbClr val="FF0000"/>
                </a:solidFill>
                <a:latin typeface="Calibri"/>
                <a:cs typeface="Calibri"/>
              </a:defRPr>
            </a:lvl1pPr>
          </a:lstStyle>
          <a:p>
            <a:endParaRPr/>
          </a:p>
        </p:txBody>
      </p:sp>
      <p:sp>
        <p:nvSpPr>
          <p:cNvPr id="3" name="Holder 3"/>
          <p:cNvSpPr>
            <a:spLocks noGrp="1"/>
          </p:cNvSpPr>
          <p:nvPr>
            <p:ph type="body" idx="1"/>
          </p:nvPr>
        </p:nvSpPr>
        <p:spPr>
          <a:xfrm>
            <a:off x="211937" y="1592326"/>
            <a:ext cx="8452485" cy="4379595"/>
          </a:xfrm>
          <a:prstGeom prst="rect">
            <a:avLst/>
          </a:prstGeom>
        </p:spPr>
        <p:txBody>
          <a:bodyPr wrap="square" lIns="0" tIns="0" rIns="0" bIns="0">
            <a:spAutoFit/>
          </a:bodyPr>
          <a:lstStyle>
            <a:lvl1pPr>
              <a:defRPr sz="3600" b="1" i="0">
                <a:solidFill>
                  <a:srgbClr val="FF0000"/>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pPr fontAlgn="auto">
              <a:spcBef>
                <a:spcPts val="0"/>
              </a:spcBef>
              <a:spcAft>
                <a:spcPts val="0"/>
              </a:spcAft>
            </a:pPr>
            <a:endParaRPr>
              <a:solidFill>
                <a:prstClr val="black">
                  <a:tint val="75000"/>
                </a:prstClr>
              </a:solidFill>
              <a:latin typeface="Calibri"/>
              <a:cs typeface="+mn-cs"/>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pPr fontAlgn="auto">
              <a:spcBef>
                <a:spcPts val="0"/>
              </a:spcBef>
              <a:spcAft>
                <a:spcPts val="0"/>
              </a:spcAft>
            </a:pPr>
            <a:fld id="{1D8BD707-D9CF-40AE-B4C6-C98DA3205C09}" type="datetimeFigureOut">
              <a:rPr lang="en-US">
                <a:solidFill>
                  <a:prstClr val="black">
                    <a:tint val="75000"/>
                  </a:prstClr>
                </a:solidFill>
                <a:latin typeface="Calibri"/>
                <a:cs typeface="+mn-cs"/>
              </a:rPr>
              <a:pPr fontAlgn="auto">
                <a:spcBef>
                  <a:spcPts val="0"/>
                </a:spcBef>
                <a:spcAft>
                  <a:spcPts val="0"/>
                </a:spcAft>
              </a:pPr>
              <a:t>5/16/2018</a:t>
            </a:fld>
            <a:endParaRPr lang="en-US">
              <a:solidFill>
                <a:prstClr val="black">
                  <a:tint val="75000"/>
                </a:prstClr>
              </a:solidFill>
              <a:latin typeface="Calibri"/>
              <a:cs typeface="+mn-cs"/>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pPr fontAlgn="auto">
              <a:spcBef>
                <a:spcPts val="0"/>
              </a:spcBef>
              <a:spcAft>
                <a:spcPts val="0"/>
              </a:spcAft>
            </a:pPr>
            <a:fld id="{B6F15528-21DE-4FAA-801E-634DDDAF4B2B}" type="slidenum">
              <a:rPr>
                <a:solidFill>
                  <a:prstClr val="black">
                    <a:tint val="75000"/>
                  </a:prstClr>
                </a:solidFill>
                <a:latin typeface="Calibri"/>
                <a:cs typeface="+mn-cs"/>
              </a:rPr>
              <a:pPr fontAlgn="auto">
                <a:spcBef>
                  <a:spcPts val="0"/>
                </a:spcBef>
                <a:spcAft>
                  <a:spcPts val="0"/>
                </a:spcAft>
              </a:pPr>
              <a:t>‹#›</a:t>
            </a:fld>
            <a:endParaRPr>
              <a:solidFill>
                <a:prstClr val="black">
                  <a:tint val="75000"/>
                </a:prstClr>
              </a:solidFill>
              <a:latin typeface="Calibri"/>
              <a:cs typeface="+mn-cs"/>
            </a:endParaRPr>
          </a:p>
        </p:txBody>
      </p:sp>
    </p:spTree>
    <p:extLst>
      <p:ext uri="{BB962C8B-B14F-4D97-AF65-F5344CB8AC3E}">
        <p14:creationId xmlns:p14="http://schemas.microsoft.com/office/powerpoint/2010/main" val="4101264503"/>
      </p:ext>
    </p:extLst>
  </p:cSld>
  <p:clrMap bg1="lt1" tx1="dk1" bg2="lt2" tx2="dk2" accent1="accent1" accent2="accent2" accent3="accent3" accent4="accent4" accent5="accent5" accent6="accent6" hlink="hlink" folHlink="folHlink"/>
  <p:sldLayoutIdLst>
    <p:sldLayoutId id="2147485929" r:id="rId1"/>
    <p:sldLayoutId id="2147485930" r:id="rId2"/>
    <p:sldLayoutId id="2147485931" r:id="rId3"/>
    <p:sldLayoutId id="2147485932" r:id="rId4"/>
    <p:sldLayoutId id="214748593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03656" y="1269"/>
            <a:ext cx="8336686" cy="2159000"/>
          </a:xfrm>
          <a:prstGeom prst="rect">
            <a:avLst/>
          </a:prstGeom>
        </p:spPr>
        <p:txBody>
          <a:bodyPr wrap="square" lIns="0" tIns="0" rIns="0" bIns="0">
            <a:spAutoFit/>
          </a:bodyPr>
          <a:lstStyle>
            <a:lvl1pPr>
              <a:defRPr sz="2400" b="0" i="0">
                <a:solidFill>
                  <a:srgbClr val="FF0000"/>
                </a:solidFill>
                <a:latin typeface="Calibri"/>
                <a:cs typeface="Calibri"/>
              </a:defRPr>
            </a:lvl1pPr>
          </a:lstStyle>
          <a:p>
            <a:endParaRPr/>
          </a:p>
        </p:txBody>
      </p:sp>
      <p:sp>
        <p:nvSpPr>
          <p:cNvPr id="3" name="Holder 3"/>
          <p:cNvSpPr>
            <a:spLocks noGrp="1"/>
          </p:cNvSpPr>
          <p:nvPr>
            <p:ph type="body" idx="1"/>
          </p:nvPr>
        </p:nvSpPr>
        <p:spPr>
          <a:xfrm>
            <a:off x="211937" y="1592326"/>
            <a:ext cx="8452485" cy="4379595"/>
          </a:xfrm>
          <a:prstGeom prst="rect">
            <a:avLst/>
          </a:prstGeom>
        </p:spPr>
        <p:txBody>
          <a:bodyPr wrap="square" lIns="0" tIns="0" rIns="0" bIns="0">
            <a:spAutoFit/>
          </a:bodyPr>
          <a:lstStyle>
            <a:lvl1pPr>
              <a:defRPr sz="3600" b="1" i="0">
                <a:solidFill>
                  <a:srgbClr val="FF0000"/>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pPr fontAlgn="auto">
              <a:spcBef>
                <a:spcPts val="0"/>
              </a:spcBef>
              <a:spcAft>
                <a:spcPts val="0"/>
              </a:spcAft>
            </a:pPr>
            <a:endParaRPr>
              <a:solidFill>
                <a:prstClr val="black">
                  <a:tint val="75000"/>
                </a:prstClr>
              </a:solidFill>
              <a:latin typeface="Calibri"/>
              <a:cs typeface="+mn-cs"/>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pPr fontAlgn="auto">
              <a:spcBef>
                <a:spcPts val="0"/>
              </a:spcBef>
              <a:spcAft>
                <a:spcPts val="0"/>
              </a:spcAft>
            </a:pPr>
            <a:fld id="{1D8BD707-D9CF-40AE-B4C6-C98DA3205C09}" type="datetimeFigureOut">
              <a:rPr lang="en-US">
                <a:solidFill>
                  <a:prstClr val="black">
                    <a:tint val="75000"/>
                  </a:prstClr>
                </a:solidFill>
                <a:latin typeface="Calibri"/>
                <a:cs typeface="+mn-cs"/>
              </a:rPr>
              <a:pPr fontAlgn="auto">
                <a:spcBef>
                  <a:spcPts val="0"/>
                </a:spcBef>
                <a:spcAft>
                  <a:spcPts val="0"/>
                </a:spcAft>
              </a:pPr>
              <a:t>5/16/2018</a:t>
            </a:fld>
            <a:endParaRPr lang="en-US">
              <a:solidFill>
                <a:prstClr val="black">
                  <a:tint val="75000"/>
                </a:prstClr>
              </a:solidFill>
              <a:latin typeface="Calibri"/>
              <a:cs typeface="+mn-cs"/>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pPr fontAlgn="auto">
              <a:spcBef>
                <a:spcPts val="0"/>
              </a:spcBef>
              <a:spcAft>
                <a:spcPts val="0"/>
              </a:spcAft>
            </a:pPr>
            <a:fld id="{B6F15528-21DE-4FAA-801E-634DDDAF4B2B}" type="slidenum">
              <a:rPr>
                <a:solidFill>
                  <a:prstClr val="black">
                    <a:tint val="75000"/>
                  </a:prstClr>
                </a:solidFill>
                <a:latin typeface="Calibri"/>
                <a:cs typeface="+mn-cs"/>
              </a:rPr>
              <a:pPr fontAlgn="auto">
                <a:spcBef>
                  <a:spcPts val="0"/>
                </a:spcBef>
                <a:spcAft>
                  <a:spcPts val="0"/>
                </a:spcAft>
              </a:pPr>
              <a:t>‹#›</a:t>
            </a:fld>
            <a:endParaRPr>
              <a:solidFill>
                <a:prstClr val="black">
                  <a:tint val="75000"/>
                </a:prstClr>
              </a:solidFill>
              <a:latin typeface="Calibri"/>
              <a:cs typeface="+mn-cs"/>
            </a:endParaRPr>
          </a:p>
        </p:txBody>
      </p:sp>
    </p:spTree>
    <p:extLst>
      <p:ext uri="{BB962C8B-B14F-4D97-AF65-F5344CB8AC3E}">
        <p14:creationId xmlns:p14="http://schemas.microsoft.com/office/powerpoint/2010/main" val="3687592715"/>
      </p:ext>
    </p:extLst>
  </p:cSld>
  <p:clrMap bg1="lt1" tx1="dk1" bg2="lt2" tx2="dk2" accent1="accent1" accent2="accent2" accent3="accent3" accent4="accent4" accent5="accent5" accent6="accent6" hlink="hlink" folHlink="folHlink"/>
  <p:sldLayoutIdLst>
    <p:sldLayoutId id="2147485947" r:id="rId1"/>
    <p:sldLayoutId id="2147485948" r:id="rId2"/>
    <p:sldLayoutId id="2147485949" r:id="rId3"/>
    <p:sldLayoutId id="2147485950" r:id="rId4"/>
    <p:sldLayoutId id="214748595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03656" y="1269"/>
            <a:ext cx="8336686" cy="2159000"/>
          </a:xfrm>
          <a:prstGeom prst="rect">
            <a:avLst/>
          </a:prstGeom>
        </p:spPr>
        <p:txBody>
          <a:bodyPr wrap="square" lIns="0" tIns="0" rIns="0" bIns="0">
            <a:spAutoFit/>
          </a:bodyPr>
          <a:lstStyle>
            <a:lvl1pPr>
              <a:defRPr sz="2400" b="0" i="0">
                <a:solidFill>
                  <a:srgbClr val="FF0000"/>
                </a:solidFill>
                <a:latin typeface="Calibri"/>
                <a:cs typeface="Calibri"/>
              </a:defRPr>
            </a:lvl1pPr>
          </a:lstStyle>
          <a:p>
            <a:endParaRPr/>
          </a:p>
        </p:txBody>
      </p:sp>
      <p:sp>
        <p:nvSpPr>
          <p:cNvPr id="3" name="Holder 3"/>
          <p:cNvSpPr>
            <a:spLocks noGrp="1"/>
          </p:cNvSpPr>
          <p:nvPr>
            <p:ph type="body" idx="1"/>
          </p:nvPr>
        </p:nvSpPr>
        <p:spPr>
          <a:xfrm>
            <a:off x="211937" y="1592326"/>
            <a:ext cx="8452485" cy="4379595"/>
          </a:xfrm>
          <a:prstGeom prst="rect">
            <a:avLst/>
          </a:prstGeom>
        </p:spPr>
        <p:txBody>
          <a:bodyPr wrap="square" lIns="0" tIns="0" rIns="0" bIns="0">
            <a:spAutoFit/>
          </a:bodyPr>
          <a:lstStyle>
            <a:lvl1pPr>
              <a:defRPr sz="3600" b="1" i="0">
                <a:solidFill>
                  <a:srgbClr val="FF0000"/>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pPr fontAlgn="auto">
              <a:spcBef>
                <a:spcPts val="0"/>
              </a:spcBef>
              <a:spcAft>
                <a:spcPts val="0"/>
              </a:spcAft>
            </a:pPr>
            <a:endParaRPr>
              <a:solidFill>
                <a:prstClr val="black">
                  <a:tint val="75000"/>
                </a:prstClr>
              </a:solidFill>
              <a:latin typeface="Calibri"/>
              <a:cs typeface="+mn-cs"/>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pPr fontAlgn="auto">
              <a:spcBef>
                <a:spcPts val="0"/>
              </a:spcBef>
              <a:spcAft>
                <a:spcPts val="0"/>
              </a:spcAft>
            </a:pPr>
            <a:fld id="{1D8BD707-D9CF-40AE-B4C6-C98DA3205C09}" type="datetimeFigureOut">
              <a:rPr lang="en-US">
                <a:solidFill>
                  <a:prstClr val="black">
                    <a:tint val="75000"/>
                  </a:prstClr>
                </a:solidFill>
                <a:latin typeface="Calibri"/>
                <a:cs typeface="+mn-cs"/>
              </a:rPr>
              <a:pPr fontAlgn="auto">
                <a:spcBef>
                  <a:spcPts val="0"/>
                </a:spcBef>
                <a:spcAft>
                  <a:spcPts val="0"/>
                </a:spcAft>
              </a:pPr>
              <a:t>5/16/2018</a:t>
            </a:fld>
            <a:endParaRPr lang="en-US">
              <a:solidFill>
                <a:prstClr val="black">
                  <a:tint val="75000"/>
                </a:prstClr>
              </a:solidFill>
              <a:latin typeface="Calibri"/>
              <a:cs typeface="+mn-cs"/>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pPr fontAlgn="auto">
              <a:spcBef>
                <a:spcPts val="0"/>
              </a:spcBef>
              <a:spcAft>
                <a:spcPts val="0"/>
              </a:spcAft>
            </a:pPr>
            <a:fld id="{B6F15528-21DE-4FAA-801E-634DDDAF4B2B}" type="slidenum">
              <a:rPr>
                <a:solidFill>
                  <a:prstClr val="black">
                    <a:tint val="75000"/>
                  </a:prstClr>
                </a:solidFill>
                <a:latin typeface="Calibri"/>
                <a:cs typeface="+mn-cs"/>
              </a:rPr>
              <a:pPr fontAlgn="auto">
                <a:spcBef>
                  <a:spcPts val="0"/>
                </a:spcBef>
                <a:spcAft>
                  <a:spcPts val="0"/>
                </a:spcAft>
              </a:pPr>
              <a:t>‹#›</a:t>
            </a:fld>
            <a:endParaRPr>
              <a:solidFill>
                <a:prstClr val="black">
                  <a:tint val="75000"/>
                </a:prstClr>
              </a:solidFill>
              <a:latin typeface="Calibri"/>
              <a:cs typeface="+mn-cs"/>
            </a:endParaRPr>
          </a:p>
        </p:txBody>
      </p:sp>
    </p:spTree>
    <p:extLst>
      <p:ext uri="{BB962C8B-B14F-4D97-AF65-F5344CB8AC3E}">
        <p14:creationId xmlns:p14="http://schemas.microsoft.com/office/powerpoint/2010/main" val="418931623"/>
      </p:ext>
    </p:extLst>
  </p:cSld>
  <p:clrMap bg1="lt1" tx1="dk1" bg2="lt2" tx2="dk2" accent1="accent1" accent2="accent2" accent3="accent3" accent4="accent4" accent5="accent5" accent6="accent6" hlink="hlink" folHlink="folHlink"/>
  <p:sldLayoutIdLst>
    <p:sldLayoutId id="2147485953" r:id="rId1"/>
    <p:sldLayoutId id="2147485954" r:id="rId2"/>
    <p:sldLayoutId id="2147485955" r:id="rId3"/>
    <p:sldLayoutId id="2147485956" r:id="rId4"/>
    <p:sldLayoutId id="2147485957"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03656" y="1269"/>
            <a:ext cx="8336686" cy="2159000"/>
          </a:xfrm>
          <a:prstGeom prst="rect">
            <a:avLst/>
          </a:prstGeom>
        </p:spPr>
        <p:txBody>
          <a:bodyPr wrap="square" lIns="0" tIns="0" rIns="0" bIns="0">
            <a:spAutoFit/>
          </a:bodyPr>
          <a:lstStyle>
            <a:lvl1pPr>
              <a:defRPr sz="2400" b="0" i="0">
                <a:solidFill>
                  <a:srgbClr val="FF0000"/>
                </a:solidFill>
                <a:latin typeface="Calibri"/>
                <a:cs typeface="Calibri"/>
              </a:defRPr>
            </a:lvl1pPr>
          </a:lstStyle>
          <a:p>
            <a:endParaRPr/>
          </a:p>
        </p:txBody>
      </p:sp>
      <p:sp>
        <p:nvSpPr>
          <p:cNvPr id="3" name="Holder 3"/>
          <p:cNvSpPr>
            <a:spLocks noGrp="1"/>
          </p:cNvSpPr>
          <p:nvPr>
            <p:ph type="body" idx="1"/>
          </p:nvPr>
        </p:nvSpPr>
        <p:spPr>
          <a:xfrm>
            <a:off x="211937" y="1592326"/>
            <a:ext cx="8452485" cy="4379595"/>
          </a:xfrm>
          <a:prstGeom prst="rect">
            <a:avLst/>
          </a:prstGeom>
        </p:spPr>
        <p:txBody>
          <a:bodyPr wrap="square" lIns="0" tIns="0" rIns="0" bIns="0">
            <a:spAutoFit/>
          </a:bodyPr>
          <a:lstStyle>
            <a:lvl1pPr>
              <a:defRPr sz="3600" b="1" i="0">
                <a:solidFill>
                  <a:srgbClr val="FF0000"/>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pPr fontAlgn="auto">
              <a:spcBef>
                <a:spcPts val="0"/>
              </a:spcBef>
              <a:spcAft>
                <a:spcPts val="0"/>
              </a:spcAft>
            </a:pPr>
            <a:endParaRPr>
              <a:solidFill>
                <a:prstClr val="black">
                  <a:tint val="75000"/>
                </a:prstClr>
              </a:solidFill>
              <a:latin typeface="Calibri"/>
              <a:cs typeface="+mn-cs"/>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pPr fontAlgn="auto">
              <a:spcBef>
                <a:spcPts val="0"/>
              </a:spcBef>
              <a:spcAft>
                <a:spcPts val="0"/>
              </a:spcAft>
            </a:pPr>
            <a:fld id="{1D8BD707-D9CF-40AE-B4C6-C98DA3205C09}" type="datetimeFigureOut">
              <a:rPr lang="en-US">
                <a:solidFill>
                  <a:prstClr val="black">
                    <a:tint val="75000"/>
                  </a:prstClr>
                </a:solidFill>
                <a:latin typeface="Calibri"/>
                <a:cs typeface="+mn-cs"/>
              </a:rPr>
              <a:pPr fontAlgn="auto">
                <a:spcBef>
                  <a:spcPts val="0"/>
                </a:spcBef>
                <a:spcAft>
                  <a:spcPts val="0"/>
                </a:spcAft>
              </a:pPr>
              <a:t>5/16/2018</a:t>
            </a:fld>
            <a:endParaRPr lang="en-US">
              <a:solidFill>
                <a:prstClr val="black">
                  <a:tint val="75000"/>
                </a:prstClr>
              </a:solidFill>
              <a:latin typeface="Calibri"/>
              <a:cs typeface="+mn-cs"/>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pPr fontAlgn="auto">
              <a:spcBef>
                <a:spcPts val="0"/>
              </a:spcBef>
              <a:spcAft>
                <a:spcPts val="0"/>
              </a:spcAft>
            </a:pPr>
            <a:fld id="{B6F15528-21DE-4FAA-801E-634DDDAF4B2B}" type="slidenum">
              <a:rPr>
                <a:solidFill>
                  <a:prstClr val="black">
                    <a:tint val="75000"/>
                  </a:prstClr>
                </a:solidFill>
                <a:latin typeface="Calibri"/>
                <a:cs typeface="+mn-cs"/>
              </a:rPr>
              <a:pPr fontAlgn="auto">
                <a:spcBef>
                  <a:spcPts val="0"/>
                </a:spcBef>
                <a:spcAft>
                  <a:spcPts val="0"/>
                </a:spcAft>
              </a:pPr>
              <a:t>‹#›</a:t>
            </a:fld>
            <a:endParaRPr>
              <a:solidFill>
                <a:prstClr val="black">
                  <a:tint val="75000"/>
                </a:prstClr>
              </a:solidFill>
              <a:latin typeface="Calibri"/>
              <a:cs typeface="+mn-cs"/>
            </a:endParaRPr>
          </a:p>
        </p:txBody>
      </p:sp>
    </p:spTree>
    <p:extLst>
      <p:ext uri="{BB962C8B-B14F-4D97-AF65-F5344CB8AC3E}">
        <p14:creationId xmlns:p14="http://schemas.microsoft.com/office/powerpoint/2010/main" val="3654138035"/>
      </p:ext>
    </p:extLst>
  </p:cSld>
  <p:clrMap bg1="lt1" tx1="dk1" bg2="lt2" tx2="dk2" accent1="accent1" accent2="accent2" accent3="accent3" accent4="accent4" accent5="accent5" accent6="accent6" hlink="hlink" folHlink="folHlink"/>
  <p:sldLayoutIdLst>
    <p:sldLayoutId id="2147485959" r:id="rId1"/>
    <p:sldLayoutId id="2147485960" r:id="rId2"/>
    <p:sldLayoutId id="2147485961" r:id="rId3"/>
    <p:sldLayoutId id="2147485962" r:id="rId4"/>
    <p:sldLayoutId id="214748596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03656" y="1269"/>
            <a:ext cx="8336686" cy="2159000"/>
          </a:xfrm>
          <a:prstGeom prst="rect">
            <a:avLst/>
          </a:prstGeom>
        </p:spPr>
        <p:txBody>
          <a:bodyPr wrap="square" lIns="0" tIns="0" rIns="0" bIns="0">
            <a:spAutoFit/>
          </a:bodyPr>
          <a:lstStyle>
            <a:lvl1pPr>
              <a:defRPr sz="2400" b="0" i="0">
                <a:solidFill>
                  <a:srgbClr val="FF0000"/>
                </a:solidFill>
                <a:latin typeface="Calibri"/>
                <a:cs typeface="Calibri"/>
              </a:defRPr>
            </a:lvl1pPr>
          </a:lstStyle>
          <a:p>
            <a:endParaRPr/>
          </a:p>
        </p:txBody>
      </p:sp>
      <p:sp>
        <p:nvSpPr>
          <p:cNvPr id="3" name="Holder 3"/>
          <p:cNvSpPr>
            <a:spLocks noGrp="1"/>
          </p:cNvSpPr>
          <p:nvPr>
            <p:ph type="body" idx="1"/>
          </p:nvPr>
        </p:nvSpPr>
        <p:spPr>
          <a:xfrm>
            <a:off x="211937" y="1592326"/>
            <a:ext cx="8452485" cy="4379595"/>
          </a:xfrm>
          <a:prstGeom prst="rect">
            <a:avLst/>
          </a:prstGeom>
        </p:spPr>
        <p:txBody>
          <a:bodyPr wrap="square" lIns="0" tIns="0" rIns="0" bIns="0">
            <a:spAutoFit/>
          </a:bodyPr>
          <a:lstStyle>
            <a:lvl1pPr>
              <a:defRPr sz="3600" b="1" i="0">
                <a:solidFill>
                  <a:srgbClr val="FF0000"/>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pPr fontAlgn="auto">
              <a:spcBef>
                <a:spcPts val="0"/>
              </a:spcBef>
              <a:spcAft>
                <a:spcPts val="0"/>
              </a:spcAft>
            </a:pPr>
            <a:endParaRPr>
              <a:solidFill>
                <a:prstClr val="black">
                  <a:tint val="75000"/>
                </a:prstClr>
              </a:solidFill>
              <a:latin typeface="Calibri"/>
              <a:cs typeface="+mn-cs"/>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pPr fontAlgn="auto">
              <a:spcBef>
                <a:spcPts val="0"/>
              </a:spcBef>
              <a:spcAft>
                <a:spcPts val="0"/>
              </a:spcAft>
            </a:pPr>
            <a:fld id="{1D8BD707-D9CF-40AE-B4C6-C98DA3205C09}" type="datetimeFigureOut">
              <a:rPr lang="en-US">
                <a:solidFill>
                  <a:prstClr val="black">
                    <a:tint val="75000"/>
                  </a:prstClr>
                </a:solidFill>
                <a:latin typeface="Calibri"/>
                <a:cs typeface="+mn-cs"/>
              </a:rPr>
              <a:pPr fontAlgn="auto">
                <a:spcBef>
                  <a:spcPts val="0"/>
                </a:spcBef>
                <a:spcAft>
                  <a:spcPts val="0"/>
                </a:spcAft>
              </a:pPr>
              <a:t>5/16/2018</a:t>
            </a:fld>
            <a:endParaRPr lang="en-US">
              <a:solidFill>
                <a:prstClr val="black">
                  <a:tint val="75000"/>
                </a:prstClr>
              </a:solidFill>
              <a:latin typeface="Calibri"/>
              <a:cs typeface="+mn-cs"/>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pPr fontAlgn="auto">
              <a:spcBef>
                <a:spcPts val="0"/>
              </a:spcBef>
              <a:spcAft>
                <a:spcPts val="0"/>
              </a:spcAft>
            </a:pPr>
            <a:fld id="{B6F15528-21DE-4FAA-801E-634DDDAF4B2B}" type="slidenum">
              <a:rPr>
                <a:solidFill>
                  <a:prstClr val="black">
                    <a:tint val="75000"/>
                  </a:prstClr>
                </a:solidFill>
                <a:latin typeface="Calibri"/>
                <a:cs typeface="+mn-cs"/>
              </a:rPr>
              <a:pPr fontAlgn="auto">
                <a:spcBef>
                  <a:spcPts val="0"/>
                </a:spcBef>
                <a:spcAft>
                  <a:spcPts val="0"/>
                </a:spcAft>
              </a:pPr>
              <a:t>‹#›</a:t>
            </a:fld>
            <a:endParaRPr>
              <a:solidFill>
                <a:prstClr val="black">
                  <a:tint val="75000"/>
                </a:prstClr>
              </a:solidFill>
              <a:latin typeface="Calibri"/>
              <a:cs typeface="+mn-cs"/>
            </a:endParaRPr>
          </a:p>
        </p:txBody>
      </p:sp>
    </p:spTree>
    <p:extLst>
      <p:ext uri="{BB962C8B-B14F-4D97-AF65-F5344CB8AC3E}">
        <p14:creationId xmlns:p14="http://schemas.microsoft.com/office/powerpoint/2010/main" val="1541572776"/>
      </p:ext>
    </p:extLst>
  </p:cSld>
  <p:clrMap bg1="lt1" tx1="dk1" bg2="lt2" tx2="dk2" accent1="accent1" accent2="accent2" accent3="accent3" accent4="accent4" accent5="accent5" accent6="accent6" hlink="hlink" folHlink="folHlink"/>
  <p:sldLayoutIdLst>
    <p:sldLayoutId id="2147485965" r:id="rId1"/>
    <p:sldLayoutId id="2147485966" r:id="rId2"/>
    <p:sldLayoutId id="2147485967" r:id="rId3"/>
    <p:sldLayoutId id="2147485968" r:id="rId4"/>
    <p:sldLayoutId id="2147485969"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03656" y="1269"/>
            <a:ext cx="8336686" cy="2159000"/>
          </a:xfrm>
          <a:prstGeom prst="rect">
            <a:avLst/>
          </a:prstGeom>
        </p:spPr>
        <p:txBody>
          <a:bodyPr wrap="square" lIns="0" tIns="0" rIns="0" bIns="0">
            <a:spAutoFit/>
          </a:bodyPr>
          <a:lstStyle>
            <a:lvl1pPr>
              <a:defRPr sz="2400" b="0" i="0">
                <a:solidFill>
                  <a:srgbClr val="FF0000"/>
                </a:solidFill>
                <a:latin typeface="Calibri"/>
                <a:cs typeface="Calibri"/>
              </a:defRPr>
            </a:lvl1pPr>
          </a:lstStyle>
          <a:p>
            <a:endParaRPr/>
          </a:p>
        </p:txBody>
      </p:sp>
      <p:sp>
        <p:nvSpPr>
          <p:cNvPr id="3" name="Holder 3"/>
          <p:cNvSpPr>
            <a:spLocks noGrp="1"/>
          </p:cNvSpPr>
          <p:nvPr>
            <p:ph type="body" idx="1"/>
          </p:nvPr>
        </p:nvSpPr>
        <p:spPr>
          <a:xfrm>
            <a:off x="211937" y="1592326"/>
            <a:ext cx="8452485" cy="4379595"/>
          </a:xfrm>
          <a:prstGeom prst="rect">
            <a:avLst/>
          </a:prstGeom>
        </p:spPr>
        <p:txBody>
          <a:bodyPr wrap="square" lIns="0" tIns="0" rIns="0" bIns="0">
            <a:spAutoFit/>
          </a:bodyPr>
          <a:lstStyle>
            <a:lvl1pPr>
              <a:defRPr sz="3600" b="1" i="0">
                <a:solidFill>
                  <a:srgbClr val="FF0000"/>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pPr fontAlgn="auto">
              <a:spcBef>
                <a:spcPts val="0"/>
              </a:spcBef>
              <a:spcAft>
                <a:spcPts val="0"/>
              </a:spcAft>
            </a:pPr>
            <a:endParaRPr>
              <a:solidFill>
                <a:prstClr val="black">
                  <a:tint val="75000"/>
                </a:prstClr>
              </a:solidFill>
              <a:latin typeface="Calibri"/>
              <a:cs typeface="+mn-cs"/>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pPr fontAlgn="auto">
              <a:spcBef>
                <a:spcPts val="0"/>
              </a:spcBef>
              <a:spcAft>
                <a:spcPts val="0"/>
              </a:spcAft>
            </a:pPr>
            <a:fld id="{1D8BD707-D9CF-40AE-B4C6-C98DA3205C09}" type="datetimeFigureOut">
              <a:rPr lang="en-US">
                <a:solidFill>
                  <a:prstClr val="black">
                    <a:tint val="75000"/>
                  </a:prstClr>
                </a:solidFill>
                <a:latin typeface="Calibri"/>
                <a:cs typeface="+mn-cs"/>
              </a:rPr>
              <a:pPr fontAlgn="auto">
                <a:spcBef>
                  <a:spcPts val="0"/>
                </a:spcBef>
                <a:spcAft>
                  <a:spcPts val="0"/>
                </a:spcAft>
              </a:pPr>
              <a:t>5/16/2018</a:t>
            </a:fld>
            <a:endParaRPr lang="en-US">
              <a:solidFill>
                <a:prstClr val="black">
                  <a:tint val="75000"/>
                </a:prstClr>
              </a:solidFill>
              <a:latin typeface="Calibri"/>
              <a:cs typeface="+mn-cs"/>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pPr fontAlgn="auto">
              <a:spcBef>
                <a:spcPts val="0"/>
              </a:spcBef>
              <a:spcAft>
                <a:spcPts val="0"/>
              </a:spcAft>
            </a:pPr>
            <a:fld id="{B6F15528-21DE-4FAA-801E-634DDDAF4B2B}" type="slidenum">
              <a:rPr>
                <a:solidFill>
                  <a:prstClr val="black">
                    <a:tint val="75000"/>
                  </a:prstClr>
                </a:solidFill>
                <a:latin typeface="Calibri"/>
                <a:cs typeface="+mn-cs"/>
              </a:rPr>
              <a:pPr fontAlgn="auto">
                <a:spcBef>
                  <a:spcPts val="0"/>
                </a:spcBef>
                <a:spcAft>
                  <a:spcPts val="0"/>
                </a:spcAft>
              </a:pPr>
              <a:t>‹#›</a:t>
            </a:fld>
            <a:endParaRPr>
              <a:solidFill>
                <a:prstClr val="black">
                  <a:tint val="75000"/>
                </a:prstClr>
              </a:solidFill>
              <a:latin typeface="Calibri"/>
              <a:cs typeface="+mn-cs"/>
            </a:endParaRPr>
          </a:p>
        </p:txBody>
      </p:sp>
    </p:spTree>
    <p:extLst>
      <p:ext uri="{BB962C8B-B14F-4D97-AF65-F5344CB8AC3E}">
        <p14:creationId xmlns:p14="http://schemas.microsoft.com/office/powerpoint/2010/main" val="3756307287"/>
      </p:ext>
    </p:extLst>
  </p:cSld>
  <p:clrMap bg1="lt1" tx1="dk1" bg2="lt2" tx2="dk2" accent1="accent1" accent2="accent2" accent3="accent3" accent4="accent4" accent5="accent5" accent6="accent6" hlink="hlink" folHlink="folHlink"/>
  <p:sldLayoutIdLst>
    <p:sldLayoutId id="2147485971" r:id="rId1"/>
    <p:sldLayoutId id="2147485972" r:id="rId2"/>
    <p:sldLayoutId id="2147485973" r:id="rId3"/>
    <p:sldLayoutId id="2147485974" r:id="rId4"/>
    <p:sldLayoutId id="214748597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074" name="Заголовок 21"/>
          <p:cNvSpPr>
            <a:spLocks noGrp="1"/>
          </p:cNvSpPr>
          <p:nvPr>
            <p:ph type="title"/>
          </p:nvPr>
        </p:nvSpPr>
        <p:spPr bwMode="auto">
          <a:xfrm>
            <a:off x="457200" y="152400"/>
            <a:ext cx="8229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ru-RU" altLang="ru-RU" smtClean="0"/>
              <a:t>Образец заголовка</a:t>
            </a:r>
            <a:endParaRPr lang="en-US" altLang="ru-RU" smtClean="0"/>
          </a:p>
        </p:txBody>
      </p:sp>
      <p:sp>
        <p:nvSpPr>
          <p:cNvPr id="3075" name="Текст 12"/>
          <p:cNvSpPr>
            <a:spLocks noGrp="1"/>
          </p:cNvSpPr>
          <p:nvPr>
            <p:ph type="body" idx="1"/>
          </p:nvPr>
        </p:nvSpPr>
        <p:spPr bwMode="auto">
          <a:xfrm>
            <a:off x="457200" y="1219200"/>
            <a:ext cx="8229600" cy="491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14" name="Дата 13"/>
          <p:cNvSpPr>
            <a:spLocks noGrp="1"/>
          </p:cNvSpPr>
          <p:nvPr>
            <p:ph type="dt" sz="half" idx="2"/>
          </p:nvPr>
        </p:nvSpPr>
        <p:spPr>
          <a:xfrm>
            <a:off x="6400800" y="6356350"/>
            <a:ext cx="2289175" cy="365125"/>
          </a:xfrm>
          <a:prstGeom prst="rect">
            <a:avLst/>
          </a:prstGeom>
        </p:spPr>
        <p:txBody>
          <a:bodyPr vert="horz"/>
          <a:lstStyle>
            <a:lvl1pPr algn="l" defTabSz="914400" eaLnBrk="1" latinLnBrk="0" hangingPunct="1">
              <a:defRPr kumimoji="0" sz="1400">
                <a:solidFill>
                  <a:srgbClr val="464653"/>
                </a:solidFill>
                <a:latin typeface="Verdana" pitchFamily="34" charset="0"/>
                <a:ea typeface="+mn-ea"/>
                <a:cs typeface="Arial" pitchFamily="34" charset="0"/>
              </a:defRPr>
            </a:lvl1pPr>
          </a:lstStyle>
          <a:p>
            <a:pPr>
              <a:defRPr/>
            </a:pPr>
            <a:fld id="{3D3E4502-8293-4CF7-B263-15D11A9725AE}" type="datetime1">
              <a:rPr lang="ru-RU"/>
              <a:pPr>
                <a:defRPr/>
              </a:pPr>
              <a:t>16.05.2018</a:t>
            </a:fld>
            <a:endParaRPr lang="ru-RU"/>
          </a:p>
        </p:txBody>
      </p:sp>
      <p:sp>
        <p:nvSpPr>
          <p:cNvPr id="3" name="Нижний колонтитул 2"/>
          <p:cNvSpPr>
            <a:spLocks noGrp="1"/>
          </p:cNvSpPr>
          <p:nvPr>
            <p:ph type="ftr" sz="quarter" idx="3"/>
          </p:nvPr>
        </p:nvSpPr>
        <p:spPr>
          <a:xfrm>
            <a:off x="2898775" y="6356350"/>
            <a:ext cx="3505200" cy="365125"/>
          </a:xfrm>
          <a:prstGeom prst="rect">
            <a:avLst/>
          </a:prstGeom>
        </p:spPr>
        <p:txBody>
          <a:bodyPr vert="horz"/>
          <a:lstStyle>
            <a:lvl1pPr algn="r" defTabSz="914400" eaLnBrk="1" latinLnBrk="0" hangingPunct="1">
              <a:defRPr kumimoji="0" sz="1400">
                <a:solidFill>
                  <a:srgbClr val="464653"/>
                </a:solidFill>
                <a:latin typeface="Verdana" pitchFamily="34" charset="0"/>
                <a:ea typeface="+mn-ea"/>
                <a:cs typeface="Arial" pitchFamily="34" charset="0"/>
              </a:defRPr>
            </a:lvl1pPr>
          </a:lstStyle>
          <a:p>
            <a:pPr>
              <a:defRPr/>
            </a:pPr>
            <a:endParaRPr lang="ru-RU"/>
          </a:p>
        </p:txBody>
      </p:sp>
      <p:sp>
        <p:nvSpPr>
          <p:cNvPr id="23" name="Номер слайда 22"/>
          <p:cNvSpPr>
            <a:spLocks noGrp="1"/>
          </p:cNvSpPr>
          <p:nvPr>
            <p:ph type="sldNum" sz="quarter" idx="4"/>
          </p:nvPr>
        </p:nvSpPr>
        <p:spPr>
          <a:xfrm>
            <a:off x="612775" y="6356350"/>
            <a:ext cx="1981200" cy="365125"/>
          </a:xfrm>
          <a:prstGeom prst="rect">
            <a:avLst/>
          </a:prstGeom>
        </p:spPr>
        <p:txBody>
          <a:bodyPr vert="horz"/>
          <a:lstStyle>
            <a:lvl1pPr algn="l" defTabSz="914400" eaLnBrk="1" latinLnBrk="0" hangingPunct="1">
              <a:defRPr kumimoji="0" sz="1400">
                <a:solidFill>
                  <a:srgbClr val="464653"/>
                </a:solidFill>
                <a:latin typeface="Verdana" pitchFamily="34" charset="0"/>
                <a:ea typeface="+mn-ea"/>
                <a:cs typeface="Arial" pitchFamily="34" charset="0"/>
              </a:defRPr>
            </a:lvl1pPr>
          </a:lstStyle>
          <a:p>
            <a:pPr>
              <a:defRPr/>
            </a:pPr>
            <a:fld id="{70724607-4345-470E-A2F4-CE839A575C25}" type="slidenum">
              <a:rPr lang="ru-RU"/>
              <a:pPr>
                <a:defRPr/>
              </a:pPr>
              <a:t>‹#›</a:t>
            </a:fld>
            <a:endParaRPr lang="ru-RU"/>
          </a:p>
        </p:txBody>
      </p:sp>
      <p:sp>
        <p:nvSpPr>
          <p:cNvPr id="3079" name="Прямая соединительная линия 27"/>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3080" name="Прямая соединительная линия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10" name="Равнобедренный треугольник 9"/>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Tree>
    <p:extLst>
      <p:ext uri="{BB962C8B-B14F-4D97-AF65-F5344CB8AC3E}">
        <p14:creationId xmlns:p14="http://schemas.microsoft.com/office/powerpoint/2010/main" val="4100215104"/>
      </p:ext>
    </p:extLst>
  </p:cSld>
  <p:clrMap bg1="lt1" tx1="dk1" bg2="lt2" tx2="dk2" accent1="accent1" accent2="accent2" accent3="accent3" accent4="accent4" accent5="accent5" accent6="accent6" hlink="hlink" folHlink="folHlink"/>
  <p:sldLayoutIdLst>
    <p:sldLayoutId id="2147485444" r:id="rId1"/>
    <p:sldLayoutId id="2147485445" r:id="rId2"/>
    <p:sldLayoutId id="2147485446" r:id="rId3"/>
    <p:sldLayoutId id="2147485447" r:id="rId4"/>
    <p:sldLayoutId id="2147485448" r:id="rId5"/>
    <p:sldLayoutId id="2147485449" r:id="rId6"/>
    <p:sldLayoutId id="2147485450" r:id="rId7"/>
    <p:sldLayoutId id="2147485451" r:id="rId8"/>
    <p:sldLayoutId id="2147485452" r:id="rId9"/>
    <p:sldLayoutId id="2147485453" r:id="rId10"/>
    <p:sldLayoutId id="2147485454" r:id="rId11"/>
  </p:sldLayoutIdLst>
  <p:transition>
    <p:wedge/>
  </p:transition>
  <p:hf hdr="0" ftr="0"/>
  <p:txStyles>
    <p:titleStyle>
      <a:lvl1pPr algn="l" rtl="0" eaLnBrk="0" fontAlgn="base" hangingPunct="0">
        <a:spcBef>
          <a:spcPct val="0"/>
        </a:spcBef>
        <a:spcAft>
          <a:spcPct val="0"/>
        </a:spcAft>
        <a:defRPr sz="3200" kern="1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Calibri" pitchFamily="34" charset="0"/>
        </a:defRPr>
      </a:lvl2pPr>
      <a:lvl3pPr algn="l" rtl="0" eaLnBrk="0" fontAlgn="base" hangingPunct="0">
        <a:spcBef>
          <a:spcPct val="0"/>
        </a:spcBef>
        <a:spcAft>
          <a:spcPct val="0"/>
        </a:spcAft>
        <a:defRPr sz="3200">
          <a:solidFill>
            <a:schemeClr val="tx2"/>
          </a:solidFill>
          <a:latin typeface="Calibri" pitchFamily="34" charset="0"/>
        </a:defRPr>
      </a:lvl3pPr>
      <a:lvl4pPr algn="l" rtl="0" eaLnBrk="0" fontAlgn="base" hangingPunct="0">
        <a:spcBef>
          <a:spcPct val="0"/>
        </a:spcBef>
        <a:spcAft>
          <a:spcPct val="0"/>
        </a:spcAft>
        <a:defRPr sz="3200">
          <a:solidFill>
            <a:schemeClr val="tx2"/>
          </a:solidFill>
          <a:latin typeface="Calibri" pitchFamily="34" charset="0"/>
        </a:defRPr>
      </a:lvl4pPr>
      <a:lvl5pPr algn="l" rtl="0" eaLnBrk="0" fontAlgn="base" hangingPunct="0">
        <a:spcBef>
          <a:spcPct val="0"/>
        </a:spcBef>
        <a:spcAft>
          <a:spcPct val="0"/>
        </a:spcAft>
        <a:defRPr sz="3200">
          <a:solidFill>
            <a:schemeClr val="tx2"/>
          </a:solidFill>
          <a:latin typeface="Calibri" pitchFamily="34" charset="0"/>
        </a:defRPr>
      </a:lvl5pPr>
      <a:lvl6pPr marL="457200" algn="l" rtl="0" fontAlgn="base">
        <a:spcBef>
          <a:spcPct val="0"/>
        </a:spcBef>
        <a:spcAft>
          <a:spcPct val="0"/>
        </a:spcAft>
        <a:defRPr sz="3200">
          <a:solidFill>
            <a:schemeClr val="tx2"/>
          </a:solidFill>
          <a:latin typeface="Calibri" pitchFamily="34" charset="0"/>
        </a:defRPr>
      </a:lvl6pPr>
      <a:lvl7pPr marL="914400" algn="l" rtl="0" fontAlgn="base">
        <a:spcBef>
          <a:spcPct val="0"/>
        </a:spcBef>
        <a:spcAft>
          <a:spcPct val="0"/>
        </a:spcAft>
        <a:defRPr sz="3200">
          <a:solidFill>
            <a:schemeClr val="tx2"/>
          </a:solidFill>
          <a:latin typeface="Calibri" pitchFamily="34" charset="0"/>
        </a:defRPr>
      </a:lvl7pPr>
      <a:lvl8pPr marL="1371600" algn="l" rtl="0" fontAlgn="base">
        <a:spcBef>
          <a:spcPct val="0"/>
        </a:spcBef>
        <a:spcAft>
          <a:spcPct val="0"/>
        </a:spcAft>
        <a:defRPr sz="3200">
          <a:solidFill>
            <a:schemeClr val="tx2"/>
          </a:solidFill>
          <a:latin typeface="Calibri" pitchFamily="34" charset="0"/>
        </a:defRPr>
      </a:lvl8pPr>
      <a:lvl9pPr marL="1828800" algn="l" rtl="0" fontAlgn="base">
        <a:spcBef>
          <a:spcPct val="0"/>
        </a:spcBef>
        <a:spcAft>
          <a:spcPct val="0"/>
        </a:spcAft>
        <a:defRPr sz="3200">
          <a:solidFill>
            <a:schemeClr val="tx2"/>
          </a:solidFill>
          <a:latin typeface="Calibri" pitchFamily="34" charset="0"/>
        </a:defRPr>
      </a:lvl9pPr>
    </p:titleStyle>
    <p:bodyStyle>
      <a:lvl1pPr marL="273050" indent="-273050" algn="l" rtl="0" eaLnBrk="0" fontAlgn="base" hangingPunct="0">
        <a:spcBef>
          <a:spcPts val="600"/>
        </a:spcBef>
        <a:spcAft>
          <a:spcPct val="0"/>
        </a:spcAft>
        <a:buClr>
          <a:schemeClr val="accent1"/>
        </a:buClr>
        <a:buSzPct val="76000"/>
        <a:buFont typeface="Wingdings 3" panose="05040102010807070707" pitchFamily="18" charset="2"/>
        <a:buChar char=""/>
        <a:defRPr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anose="05040102010807070707" pitchFamily="18" charset="2"/>
        <a:buChar char=""/>
        <a:defRPr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anose="05040102010807070707" pitchFamily="18" charset="2"/>
        <a:buChar char=""/>
        <a:defRPr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anose="05000000000000000000" pitchFamily="2" charset="2"/>
        <a:buChar char=""/>
        <a:defRPr sz="2000"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anose="05000000000000000000" pitchFamily="2" charset="2"/>
        <a:buChar char=""/>
        <a:defRPr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3000" b="-3000"/>
          </a:stretch>
        </a:blipFill>
        <a:effectLst/>
      </p:bgPr>
    </p:bg>
    <p:spTree>
      <p:nvGrpSpPr>
        <p:cNvPr id="1" name=""/>
        <p:cNvGrpSpPr/>
        <p:nvPr/>
      </p:nvGrpSpPr>
      <p:grpSpPr>
        <a:xfrm>
          <a:off x="0" y="0"/>
          <a:ext cx="0" cy="0"/>
          <a:chOff x="0" y="0"/>
          <a:chExt cx="0" cy="0"/>
        </a:xfrm>
      </p:grpSpPr>
      <p:sp>
        <p:nvSpPr>
          <p:cNvPr id="14338"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4339"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E506CD95-8218-4E97-9B38-BDB41BE138E5}" type="datetime1">
              <a:rPr lang="ru-RU">
                <a:solidFill>
                  <a:prstClr val="black">
                    <a:tint val="75000"/>
                  </a:prstClr>
                </a:solidFill>
              </a:rPr>
              <a:pPr>
                <a:defRPr/>
              </a:pPr>
              <a:t>16.05.2018</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smtClean="0">
                <a:solidFill>
                  <a:schemeClr val="tx1">
                    <a:tint val="75000"/>
                  </a:schemeClr>
                </a:solidFill>
                <a:latin typeface="+mn-lt"/>
                <a:cs typeface="+mn-cs"/>
              </a:defRPr>
            </a:lvl1pPr>
          </a:lstStyle>
          <a:p>
            <a:pPr>
              <a:defRPr/>
            </a:pPr>
            <a:r>
              <a:rPr lang="ru-RU">
                <a:solidFill>
                  <a:prstClr val="black">
                    <a:tint val="75000"/>
                  </a:prstClr>
                </a:solidFill>
              </a:rPr>
              <a:t>Мокрецова Н.В.</a:t>
            </a: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9FD795B4-777E-43AC-A1E0-D36711E2B62C}"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4226207769"/>
      </p:ext>
    </p:extLst>
  </p:cSld>
  <p:clrMap bg1="lt1" tx1="dk1" bg2="lt2" tx2="dk2" accent1="accent1" accent2="accent2" accent3="accent3" accent4="accent4" accent5="accent5" accent6="accent6" hlink="hlink" folHlink="folHlink"/>
  <p:sldLayoutIdLst>
    <p:sldLayoutId id="2147485493" r:id="rId1"/>
    <p:sldLayoutId id="2147485494" r:id="rId2"/>
    <p:sldLayoutId id="2147485495" r:id="rId3"/>
    <p:sldLayoutId id="2147485496" r:id="rId4"/>
    <p:sldLayoutId id="2147485497" r:id="rId5"/>
    <p:sldLayoutId id="2147485498" r:id="rId6"/>
    <p:sldLayoutId id="2147485499" r:id="rId7"/>
    <p:sldLayoutId id="2147485500" r:id="rId8"/>
    <p:sldLayoutId id="2147485501" r:id="rId9"/>
    <p:sldLayoutId id="2147485502" r:id="rId10"/>
    <p:sldLayoutId id="2147485503" r:id="rId11"/>
  </p:sldLayoutIdLst>
  <p:hf hd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325374" y="1309877"/>
            <a:ext cx="8569325" cy="0"/>
          </a:xfrm>
          <a:custGeom>
            <a:avLst/>
            <a:gdLst/>
            <a:ahLst/>
            <a:cxnLst/>
            <a:rect l="l" t="t" r="r" b="b"/>
            <a:pathLst>
              <a:path w="8569325">
                <a:moveTo>
                  <a:pt x="0" y="0"/>
                </a:moveTo>
                <a:lnTo>
                  <a:pt x="8569325" y="0"/>
                </a:lnTo>
              </a:path>
            </a:pathLst>
          </a:custGeom>
          <a:ln w="19812">
            <a:solidFill>
              <a:srgbClr val="E3465A"/>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2" name="Holder 2"/>
          <p:cNvSpPr>
            <a:spLocks noGrp="1"/>
          </p:cNvSpPr>
          <p:nvPr>
            <p:ph type="title"/>
          </p:nvPr>
        </p:nvSpPr>
        <p:spPr>
          <a:xfrm>
            <a:off x="323850" y="377206"/>
            <a:ext cx="8496299" cy="810260"/>
          </a:xfrm>
          <a:prstGeom prst="rect">
            <a:avLst/>
          </a:prstGeom>
        </p:spPr>
        <p:txBody>
          <a:bodyPr wrap="square" lIns="0" tIns="0" rIns="0" bIns="0">
            <a:spAutoFit/>
          </a:bodyPr>
          <a:lstStyle>
            <a:lvl1pPr>
              <a:defRPr sz="2000" b="1" i="0">
                <a:solidFill>
                  <a:srgbClr val="E3465A"/>
                </a:solidFill>
                <a:latin typeface="Arial"/>
                <a:cs typeface="Arial"/>
              </a:defRPr>
            </a:lvl1pPr>
          </a:lstStyle>
          <a:p>
            <a:endParaRPr/>
          </a:p>
        </p:txBody>
      </p:sp>
      <p:sp>
        <p:nvSpPr>
          <p:cNvPr id="3" name="Holder 3"/>
          <p:cNvSpPr>
            <a:spLocks noGrp="1"/>
          </p:cNvSpPr>
          <p:nvPr>
            <p:ph type="body" idx="1"/>
          </p:nvPr>
        </p:nvSpPr>
        <p:spPr>
          <a:xfrm>
            <a:off x="328244" y="1559361"/>
            <a:ext cx="8487511" cy="1683385"/>
          </a:xfrm>
          <a:prstGeom prst="rect">
            <a:avLst/>
          </a:prstGeom>
        </p:spPr>
        <p:txBody>
          <a:bodyPr wrap="square" lIns="0" tIns="0" rIns="0" bIns="0">
            <a:spAutoFit/>
          </a:bodyPr>
          <a:lstStyle>
            <a:lvl1pPr>
              <a:defRPr sz="2000" b="0" i="0">
                <a:solidFill>
                  <a:srgbClr val="E3465A"/>
                </a:solidFill>
                <a:latin typeface="Trebuchet MS"/>
                <a:cs typeface="Trebuchet MS"/>
              </a:defRPr>
            </a:lvl1pPr>
          </a:lstStyle>
          <a:p>
            <a:endParaRPr/>
          </a:p>
        </p:txBody>
      </p:sp>
      <p:sp>
        <p:nvSpPr>
          <p:cNvPr id="4" name="Holder 4"/>
          <p:cNvSpPr>
            <a:spLocks noGrp="1"/>
          </p:cNvSpPr>
          <p:nvPr>
            <p:ph type="ftr" sz="quarter" idx="5"/>
          </p:nvPr>
        </p:nvSpPr>
        <p:spPr>
          <a:xfrm>
            <a:off x="3108960" y="6377940"/>
            <a:ext cx="2926079" cy="342900"/>
          </a:xfrm>
          <a:prstGeom prst="rect">
            <a:avLst/>
          </a:prstGeom>
        </p:spPr>
        <p:txBody>
          <a:bodyPr wrap="square" lIns="0" tIns="0" rIns="0" bIns="0">
            <a:spAutoFit/>
          </a:bodyPr>
          <a:lstStyle>
            <a:lvl1pPr algn="ctr">
              <a:defRPr>
                <a:solidFill>
                  <a:schemeClr val="tx1">
                    <a:tint val="75000"/>
                  </a:schemeClr>
                </a:solidFill>
              </a:defRPr>
            </a:lvl1pPr>
          </a:lstStyle>
          <a:p>
            <a:pPr fontAlgn="auto">
              <a:spcBef>
                <a:spcPts val="0"/>
              </a:spcBef>
              <a:spcAft>
                <a:spcPts val="0"/>
              </a:spcAft>
            </a:pPr>
            <a:endParaRPr>
              <a:solidFill>
                <a:prstClr val="black">
                  <a:tint val="75000"/>
                </a:prstClr>
              </a:solidFill>
              <a:latin typeface="Calibri"/>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pPr fontAlgn="auto">
              <a:spcBef>
                <a:spcPts val="0"/>
              </a:spcBef>
              <a:spcAft>
                <a:spcPts val="0"/>
              </a:spcAft>
            </a:pPr>
            <a:fld id="{1D8BD707-D9CF-40AE-B4C6-C98DA3205C09}" type="datetimeFigureOut">
              <a:rPr lang="en-US">
                <a:solidFill>
                  <a:prstClr val="black">
                    <a:tint val="75000"/>
                  </a:prstClr>
                </a:solidFill>
                <a:latin typeface="Calibri"/>
              </a:rPr>
              <a:pPr fontAlgn="auto">
                <a:spcBef>
                  <a:spcPts val="0"/>
                </a:spcBef>
                <a:spcAft>
                  <a:spcPts val="0"/>
                </a:spcAft>
              </a:pPr>
              <a:t>5/16/2018</a:t>
            </a:fld>
            <a:endParaRPr lang="en-US">
              <a:solidFill>
                <a:prstClr val="black">
                  <a:tint val="75000"/>
                </a:prstClr>
              </a:solidFill>
              <a:latin typeface="Calibri"/>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pPr fontAlgn="auto">
              <a:spcBef>
                <a:spcPts val="0"/>
              </a:spcBef>
              <a:spcAft>
                <a:spcPts val="0"/>
              </a:spcAft>
            </a:pPr>
            <a:fld id="{B6F15528-21DE-4FAA-801E-634DDDAF4B2B}" type="slidenum">
              <a:rPr>
                <a:solidFill>
                  <a:prstClr val="black">
                    <a:tint val="75000"/>
                  </a:prstClr>
                </a:solidFill>
                <a:latin typeface="Calibri"/>
              </a:rPr>
              <a:pPr fontAlgn="auto">
                <a:spcBef>
                  <a:spcPts val="0"/>
                </a:spcBef>
                <a:spcAft>
                  <a:spcPts val="0"/>
                </a:spcAft>
              </a:pPr>
              <a:t>‹#›</a:t>
            </a:fld>
            <a:endParaRPr>
              <a:solidFill>
                <a:prstClr val="black">
                  <a:tint val="75000"/>
                </a:prstClr>
              </a:solidFill>
              <a:latin typeface="Calibri"/>
            </a:endParaRPr>
          </a:p>
        </p:txBody>
      </p:sp>
    </p:spTree>
    <p:extLst>
      <p:ext uri="{BB962C8B-B14F-4D97-AF65-F5344CB8AC3E}">
        <p14:creationId xmlns:p14="http://schemas.microsoft.com/office/powerpoint/2010/main" val="884374961"/>
      </p:ext>
    </p:extLst>
  </p:cSld>
  <p:clrMap bg1="lt1" tx1="dk1" bg2="lt2" tx2="dk2" accent1="accent1" accent2="accent2" accent3="accent3" accent4="accent4" accent5="accent5" accent6="accent6" hlink="hlink" folHlink="folHlink"/>
  <p:sldLayoutIdLst>
    <p:sldLayoutId id="2147485640" r:id="rId1"/>
    <p:sldLayoutId id="2147485641" r:id="rId2"/>
    <p:sldLayoutId id="2147485642" r:id="rId3"/>
    <p:sldLayoutId id="2147485643" r:id="rId4"/>
    <p:sldLayoutId id="2147485644"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325374" y="1309877"/>
            <a:ext cx="8569325" cy="0"/>
          </a:xfrm>
          <a:custGeom>
            <a:avLst/>
            <a:gdLst/>
            <a:ahLst/>
            <a:cxnLst/>
            <a:rect l="l" t="t" r="r" b="b"/>
            <a:pathLst>
              <a:path w="8569325">
                <a:moveTo>
                  <a:pt x="0" y="0"/>
                </a:moveTo>
                <a:lnTo>
                  <a:pt x="8569325" y="0"/>
                </a:lnTo>
              </a:path>
            </a:pathLst>
          </a:custGeom>
          <a:ln w="19812">
            <a:solidFill>
              <a:srgbClr val="E3465A"/>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2" name="Holder 2"/>
          <p:cNvSpPr>
            <a:spLocks noGrp="1"/>
          </p:cNvSpPr>
          <p:nvPr>
            <p:ph type="title"/>
          </p:nvPr>
        </p:nvSpPr>
        <p:spPr>
          <a:xfrm>
            <a:off x="323850" y="377206"/>
            <a:ext cx="8496299" cy="810260"/>
          </a:xfrm>
          <a:prstGeom prst="rect">
            <a:avLst/>
          </a:prstGeom>
        </p:spPr>
        <p:txBody>
          <a:bodyPr wrap="square" lIns="0" tIns="0" rIns="0" bIns="0">
            <a:spAutoFit/>
          </a:bodyPr>
          <a:lstStyle>
            <a:lvl1pPr>
              <a:defRPr sz="2000" b="1" i="0">
                <a:solidFill>
                  <a:srgbClr val="E3465A"/>
                </a:solidFill>
                <a:latin typeface="Arial"/>
                <a:cs typeface="Arial"/>
              </a:defRPr>
            </a:lvl1pPr>
          </a:lstStyle>
          <a:p>
            <a:endParaRPr/>
          </a:p>
        </p:txBody>
      </p:sp>
      <p:sp>
        <p:nvSpPr>
          <p:cNvPr id="3" name="Holder 3"/>
          <p:cNvSpPr>
            <a:spLocks noGrp="1"/>
          </p:cNvSpPr>
          <p:nvPr>
            <p:ph type="body" idx="1"/>
          </p:nvPr>
        </p:nvSpPr>
        <p:spPr>
          <a:xfrm>
            <a:off x="328244" y="1559361"/>
            <a:ext cx="8487511" cy="1683385"/>
          </a:xfrm>
          <a:prstGeom prst="rect">
            <a:avLst/>
          </a:prstGeom>
        </p:spPr>
        <p:txBody>
          <a:bodyPr wrap="square" lIns="0" tIns="0" rIns="0" bIns="0">
            <a:spAutoFit/>
          </a:bodyPr>
          <a:lstStyle>
            <a:lvl1pPr>
              <a:defRPr sz="2000" b="0" i="0">
                <a:solidFill>
                  <a:srgbClr val="E3465A"/>
                </a:solidFill>
                <a:latin typeface="Trebuchet MS"/>
                <a:cs typeface="Trebuchet MS"/>
              </a:defRPr>
            </a:lvl1pPr>
          </a:lstStyle>
          <a:p>
            <a:endParaRPr/>
          </a:p>
        </p:txBody>
      </p:sp>
      <p:sp>
        <p:nvSpPr>
          <p:cNvPr id="4" name="Holder 4"/>
          <p:cNvSpPr>
            <a:spLocks noGrp="1"/>
          </p:cNvSpPr>
          <p:nvPr>
            <p:ph type="ftr" sz="quarter" idx="5"/>
          </p:nvPr>
        </p:nvSpPr>
        <p:spPr>
          <a:xfrm>
            <a:off x="3108960" y="6377940"/>
            <a:ext cx="2926079" cy="342900"/>
          </a:xfrm>
          <a:prstGeom prst="rect">
            <a:avLst/>
          </a:prstGeom>
        </p:spPr>
        <p:txBody>
          <a:bodyPr wrap="square" lIns="0" tIns="0" rIns="0" bIns="0">
            <a:spAutoFit/>
          </a:bodyPr>
          <a:lstStyle>
            <a:lvl1pPr algn="ctr">
              <a:defRPr>
                <a:solidFill>
                  <a:schemeClr val="tx1">
                    <a:tint val="75000"/>
                  </a:schemeClr>
                </a:solidFill>
              </a:defRPr>
            </a:lvl1pPr>
          </a:lstStyle>
          <a:p>
            <a:pPr fontAlgn="auto">
              <a:spcBef>
                <a:spcPts val="0"/>
              </a:spcBef>
              <a:spcAft>
                <a:spcPts val="0"/>
              </a:spcAft>
            </a:pPr>
            <a:endParaRPr>
              <a:solidFill>
                <a:prstClr val="black">
                  <a:tint val="75000"/>
                </a:prstClr>
              </a:solidFill>
              <a:latin typeface="Calibri"/>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pPr fontAlgn="auto">
              <a:spcBef>
                <a:spcPts val="0"/>
              </a:spcBef>
              <a:spcAft>
                <a:spcPts val="0"/>
              </a:spcAft>
            </a:pPr>
            <a:fld id="{1D8BD707-D9CF-40AE-B4C6-C98DA3205C09}" type="datetimeFigureOut">
              <a:rPr lang="en-US">
                <a:solidFill>
                  <a:prstClr val="black">
                    <a:tint val="75000"/>
                  </a:prstClr>
                </a:solidFill>
                <a:latin typeface="Calibri"/>
              </a:rPr>
              <a:pPr fontAlgn="auto">
                <a:spcBef>
                  <a:spcPts val="0"/>
                </a:spcBef>
                <a:spcAft>
                  <a:spcPts val="0"/>
                </a:spcAft>
              </a:pPr>
              <a:t>5/16/2018</a:t>
            </a:fld>
            <a:endParaRPr lang="en-US">
              <a:solidFill>
                <a:prstClr val="black">
                  <a:tint val="75000"/>
                </a:prstClr>
              </a:solidFill>
              <a:latin typeface="Calibri"/>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pPr fontAlgn="auto">
              <a:spcBef>
                <a:spcPts val="0"/>
              </a:spcBef>
              <a:spcAft>
                <a:spcPts val="0"/>
              </a:spcAft>
            </a:pPr>
            <a:fld id="{B6F15528-21DE-4FAA-801E-634DDDAF4B2B}" type="slidenum">
              <a:rPr>
                <a:solidFill>
                  <a:prstClr val="black">
                    <a:tint val="75000"/>
                  </a:prstClr>
                </a:solidFill>
                <a:latin typeface="Calibri"/>
              </a:rPr>
              <a:pPr fontAlgn="auto">
                <a:spcBef>
                  <a:spcPts val="0"/>
                </a:spcBef>
                <a:spcAft>
                  <a:spcPts val="0"/>
                </a:spcAft>
              </a:pPr>
              <a:t>‹#›</a:t>
            </a:fld>
            <a:endParaRPr>
              <a:solidFill>
                <a:prstClr val="black">
                  <a:tint val="75000"/>
                </a:prstClr>
              </a:solidFill>
              <a:latin typeface="Calibri"/>
            </a:endParaRPr>
          </a:p>
        </p:txBody>
      </p:sp>
    </p:spTree>
    <p:extLst>
      <p:ext uri="{BB962C8B-B14F-4D97-AF65-F5344CB8AC3E}">
        <p14:creationId xmlns:p14="http://schemas.microsoft.com/office/powerpoint/2010/main" val="3128895327"/>
      </p:ext>
    </p:extLst>
  </p:cSld>
  <p:clrMap bg1="lt1" tx1="dk1" bg2="lt2" tx2="dk2" accent1="accent1" accent2="accent2" accent3="accent3" accent4="accent4" accent5="accent5" accent6="accent6" hlink="hlink" folHlink="folHlink"/>
  <p:sldLayoutIdLst>
    <p:sldLayoutId id="2147485646" r:id="rId1"/>
    <p:sldLayoutId id="2147485647" r:id="rId2"/>
    <p:sldLayoutId id="2147485648" r:id="rId3"/>
    <p:sldLayoutId id="2147485649" r:id="rId4"/>
    <p:sldLayoutId id="2147485650"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325374" y="1309877"/>
            <a:ext cx="8569325" cy="0"/>
          </a:xfrm>
          <a:custGeom>
            <a:avLst/>
            <a:gdLst/>
            <a:ahLst/>
            <a:cxnLst/>
            <a:rect l="l" t="t" r="r" b="b"/>
            <a:pathLst>
              <a:path w="8569325">
                <a:moveTo>
                  <a:pt x="0" y="0"/>
                </a:moveTo>
                <a:lnTo>
                  <a:pt x="8569325" y="0"/>
                </a:lnTo>
              </a:path>
            </a:pathLst>
          </a:custGeom>
          <a:ln w="19812">
            <a:solidFill>
              <a:srgbClr val="E3465A"/>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2" name="Holder 2"/>
          <p:cNvSpPr>
            <a:spLocks noGrp="1"/>
          </p:cNvSpPr>
          <p:nvPr>
            <p:ph type="title"/>
          </p:nvPr>
        </p:nvSpPr>
        <p:spPr>
          <a:xfrm>
            <a:off x="323850" y="377206"/>
            <a:ext cx="8496299" cy="810260"/>
          </a:xfrm>
          <a:prstGeom prst="rect">
            <a:avLst/>
          </a:prstGeom>
        </p:spPr>
        <p:txBody>
          <a:bodyPr wrap="square" lIns="0" tIns="0" rIns="0" bIns="0">
            <a:spAutoFit/>
          </a:bodyPr>
          <a:lstStyle>
            <a:lvl1pPr>
              <a:defRPr sz="2000" b="1" i="0">
                <a:solidFill>
                  <a:srgbClr val="E3465A"/>
                </a:solidFill>
                <a:latin typeface="Arial"/>
                <a:cs typeface="Arial"/>
              </a:defRPr>
            </a:lvl1pPr>
          </a:lstStyle>
          <a:p>
            <a:endParaRPr/>
          </a:p>
        </p:txBody>
      </p:sp>
      <p:sp>
        <p:nvSpPr>
          <p:cNvPr id="3" name="Holder 3"/>
          <p:cNvSpPr>
            <a:spLocks noGrp="1"/>
          </p:cNvSpPr>
          <p:nvPr>
            <p:ph type="body" idx="1"/>
          </p:nvPr>
        </p:nvSpPr>
        <p:spPr>
          <a:xfrm>
            <a:off x="328244" y="1559361"/>
            <a:ext cx="8487511" cy="1683385"/>
          </a:xfrm>
          <a:prstGeom prst="rect">
            <a:avLst/>
          </a:prstGeom>
        </p:spPr>
        <p:txBody>
          <a:bodyPr wrap="square" lIns="0" tIns="0" rIns="0" bIns="0">
            <a:spAutoFit/>
          </a:bodyPr>
          <a:lstStyle>
            <a:lvl1pPr>
              <a:defRPr sz="2000" b="0" i="0">
                <a:solidFill>
                  <a:srgbClr val="E3465A"/>
                </a:solidFill>
                <a:latin typeface="Trebuchet MS"/>
                <a:cs typeface="Trebuchet MS"/>
              </a:defRPr>
            </a:lvl1pPr>
          </a:lstStyle>
          <a:p>
            <a:endParaRPr/>
          </a:p>
        </p:txBody>
      </p:sp>
      <p:sp>
        <p:nvSpPr>
          <p:cNvPr id="4" name="Holder 4"/>
          <p:cNvSpPr>
            <a:spLocks noGrp="1"/>
          </p:cNvSpPr>
          <p:nvPr>
            <p:ph type="ftr" sz="quarter" idx="5"/>
          </p:nvPr>
        </p:nvSpPr>
        <p:spPr>
          <a:xfrm>
            <a:off x="3108960" y="6377940"/>
            <a:ext cx="2926079" cy="342900"/>
          </a:xfrm>
          <a:prstGeom prst="rect">
            <a:avLst/>
          </a:prstGeom>
        </p:spPr>
        <p:txBody>
          <a:bodyPr wrap="square" lIns="0" tIns="0" rIns="0" bIns="0">
            <a:spAutoFit/>
          </a:bodyPr>
          <a:lstStyle>
            <a:lvl1pPr algn="ctr">
              <a:defRPr>
                <a:solidFill>
                  <a:schemeClr val="tx1">
                    <a:tint val="75000"/>
                  </a:schemeClr>
                </a:solidFill>
              </a:defRPr>
            </a:lvl1pPr>
          </a:lstStyle>
          <a:p>
            <a:pPr fontAlgn="auto">
              <a:spcBef>
                <a:spcPts val="0"/>
              </a:spcBef>
              <a:spcAft>
                <a:spcPts val="0"/>
              </a:spcAft>
            </a:pPr>
            <a:endParaRPr>
              <a:solidFill>
                <a:prstClr val="black">
                  <a:tint val="75000"/>
                </a:prstClr>
              </a:solidFill>
              <a:latin typeface="Calibri"/>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pPr fontAlgn="auto">
              <a:spcBef>
                <a:spcPts val="0"/>
              </a:spcBef>
              <a:spcAft>
                <a:spcPts val="0"/>
              </a:spcAft>
            </a:pPr>
            <a:fld id="{1D8BD707-D9CF-40AE-B4C6-C98DA3205C09}" type="datetimeFigureOut">
              <a:rPr lang="en-US">
                <a:solidFill>
                  <a:prstClr val="black">
                    <a:tint val="75000"/>
                  </a:prstClr>
                </a:solidFill>
                <a:latin typeface="Calibri"/>
              </a:rPr>
              <a:pPr fontAlgn="auto">
                <a:spcBef>
                  <a:spcPts val="0"/>
                </a:spcBef>
                <a:spcAft>
                  <a:spcPts val="0"/>
                </a:spcAft>
              </a:pPr>
              <a:t>5/16/2018</a:t>
            </a:fld>
            <a:endParaRPr lang="en-US">
              <a:solidFill>
                <a:prstClr val="black">
                  <a:tint val="75000"/>
                </a:prstClr>
              </a:solidFill>
              <a:latin typeface="Calibri"/>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pPr fontAlgn="auto">
              <a:spcBef>
                <a:spcPts val="0"/>
              </a:spcBef>
              <a:spcAft>
                <a:spcPts val="0"/>
              </a:spcAft>
            </a:pPr>
            <a:fld id="{B6F15528-21DE-4FAA-801E-634DDDAF4B2B}" type="slidenum">
              <a:rPr>
                <a:solidFill>
                  <a:prstClr val="black">
                    <a:tint val="75000"/>
                  </a:prstClr>
                </a:solidFill>
                <a:latin typeface="Calibri"/>
              </a:rPr>
              <a:pPr fontAlgn="auto">
                <a:spcBef>
                  <a:spcPts val="0"/>
                </a:spcBef>
                <a:spcAft>
                  <a:spcPts val="0"/>
                </a:spcAft>
              </a:pPr>
              <a:t>‹#›</a:t>
            </a:fld>
            <a:endParaRPr>
              <a:solidFill>
                <a:prstClr val="black">
                  <a:tint val="75000"/>
                </a:prstClr>
              </a:solidFill>
              <a:latin typeface="Calibri"/>
            </a:endParaRPr>
          </a:p>
        </p:txBody>
      </p:sp>
    </p:spTree>
    <p:extLst>
      <p:ext uri="{BB962C8B-B14F-4D97-AF65-F5344CB8AC3E}">
        <p14:creationId xmlns:p14="http://schemas.microsoft.com/office/powerpoint/2010/main" val="1480915519"/>
      </p:ext>
    </p:extLst>
  </p:cSld>
  <p:clrMap bg1="lt1" tx1="dk1" bg2="lt2" tx2="dk2" accent1="accent1" accent2="accent2" accent3="accent3" accent4="accent4" accent5="accent5" accent6="accent6" hlink="hlink" folHlink="folHlink"/>
  <p:sldLayoutIdLst>
    <p:sldLayoutId id="2147485652" r:id="rId1"/>
    <p:sldLayoutId id="2147485653" r:id="rId2"/>
    <p:sldLayoutId id="2147485654" r:id="rId3"/>
    <p:sldLayoutId id="2147485655" r:id="rId4"/>
    <p:sldLayoutId id="2147485656"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074" name="Заголовок 21"/>
          <p:cNvSpPr>
            <a:spLocks noGrp="1"/>
          </p:cNvSpPr>
          <p:nvPr>
            <p:ph type="title"/>
          </p:nvPr>
        </p:nvSpPr>
        <p:spPr bwMode="auto">
          <a:xfrm>
            <a:off x="457200" y="152400"/>
            <a:ext cx="8229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ru-RU" altLang="ru-RU" smtClean="0"/>
              <a:t>Образец заголовка</a:t>
            </a:r>
            <a:endParaRPr lang="en-US" altLang="ru-RU" smtClean="0"/>
          </a:p>
        </p:txBody>
      </p:sp>
      <p:sp>
        <p:nvSpPr>
          <p:cNvPr id="3075" name="Текст 12"/>
          <p:cNvSpPr>
            <a:spLocks noGrp="1"/>
          </p:cNvSpPr>
          <p:nvPr>
            <p:ph type="body" idx="1"/>
          </p:nvPr>
        </p:nvSpPr>
        <p:spPr bwMode="auto">
          <a:xfrm>
            <a:off x="457200" y="1219200"/>
            <a:ext cx="8229600" cy="491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14" name="Дата 13"/>
          <p:cNvSpPr>
            <a:spLocks noGrp="1"/>
          </p:cNvSpPr>
          <p:nvPr>
            <p:ph type="dt" sz="half" idx="2"/>
          </p:nvPr>
        </p:nvSpPr>
        <p:spPr>
          <a:xfrm>
            <a:off x="6400800" y="6356350"/>
            <a:ext cx="2289175" cy="365125"/>
          </a:xfrm>
          <a:prstGeom prst="rect">
            <a:avLst/>
          </a:prstGeom>
        </p:spPr>
        <p:txBody>
          <a:bodyPr vert="horz"/>
          <a:lstStyle>
            <a:lvl1pPr algn="l" defTabSz="914400" eaLnBrk="1" latinLnBrk="0" hangingPunct="1">
              <a:defRPr kumimoji="0" sz="1400">
                <a:solidFill>
                  <a:srgbClr val="464653"/>
                </a:solidFill>
                <a:latin typeface="Verdana" pitchFamily="34" charset="0"/>
                <a:ea typeface="+mn-ea"/>
                <a:cs typeface="Arial" pitchFamily="34" charset="0"/>
              </a:defRPr>
            </a:lvl1pPr>
          </a:lstStyle>
          <a:p>
            <a:pPr>
              <a:defRPr/>
            </a:pPr>
            <a:fld id="{3D3E4502-8293-4CF7-B263-15D11A9725AE}" type="datetime1">
              <a:rPr lang="ru-RU"/>
              <a:pPr>
                <a:defRPr/>
              </a:pPr>
              <a:t>16.05.2018</a:t>
            </a:fld>
            <a:endParaRPr lang="ru-RU"/>
          </a:p>
        </p:txBody>
      </p:sp>
      <p:sp>
        <p:nvSpPr>
          <p:cNvPr id="3" name="Нижний колонтитул 2"/>
          <p:cNvSpPr>
            <a:spLocks noGrp="1"/>
          </p:cNvSpPr>
          <p:nvPr>
            <p:ph type="ftr" sz="quarter" idx="3"/>
          </p:nvPr>
        </p:nvSpPr>
        <p:spPr>
          <a:xfrm>
            <a:off x="2898775" y="6356350"/>
            <a:ext cx="3505200" cy="365125"/>
          </a:xfrm>
          <a:prstGeom prst="rect">
            <a:avLst/>
          </a:prstGeom>
        </p:spPr>
        <p:txBody>
          <a:bodyPr vert="horz"/>
          <a:lstStyle>
            <a:lvl1pPr algn="r" defTabSz="914400" eaLnBrk="1" latinLnBrk="0" hangingPunct="1">
              <a:defRPr kumimoji="0" sz="1400">
                <a:solidFill>
                  <a:srgbClr val="464653"/>
                </a:solidFill>
                <a:latin typeface="Verdana" pitchFamily="34" charset="0"/>
                <a:ea typeface="+mn-ea"/>
                <a:cs typeface="Arial" pitchFamily="34" charset="0"/>
              </a:defRPr>
            </a:lvl1pPr>
          </a:lstStyle>
          <a:p>
            <a:pPr>
              <a:defRPr/>
            </a:pPr>
            <a:endParaRPr lang="ru-RU"/>
          </a:p>
        </p:txBody>
      </p:sp>
      <p:sp>
        <p:nvSpPr>
          <p:cNvPr id="23" name="Номер слайда 22"/>
          <p:cNvSpPr>
            <a:spLocks noGrp="1"/>
          </p:cNvSpPr>
          <p:nvPr>
            <p:ph type="sldNum" sz="quarter" idx="4"/>
          </p:nvPr>
        </p:nvSpPr>
        <p:spPr>
          <a:xfrm>
            <a:off x="612775" y="6356350"/>
            <a:ext cx="1981200" cy="365125"/>
          </a:xfrm>
          <a:prstGeom prst="rect">
            <a:avLst/>
          </a:prstGeom>
        </p:spPr>
        <p:txBody>
          <a:bodyPr vert="horz"/>
          <a:lstStyle>
            <a:lvl1pPr algn="l" defTabSz="914400" eaLnBrk="1" latinLnBrk="0" hangingPunct="1">
              <a:defRPr kumimoji="0" sz="1400">
                <a:solidFill>
                  <a:srgbClr val="464653"/>
                </a:solidFill>
                <a:latin typeface="Verdana" pitchFamily="34" charset="0"/>
                <a:ea typeface="+mn-ea"/>
                <a:cs typeface="Arial" pitchFamily="34" charset="0"/>
              </a:defRPr>
            </a:lvl1pPr>
          </a:lstStyle>
          <a:p>
            <a:pPr>
              <a:defRPr/>
            </a:pPr>
            <a:fld id="{70724607-4345-470E-A2F4-CE839A575C25}" type="slidenum">
              <a:rPr lang="ru-RU"/>
              <a:pPr>
                <a:defRPr/>
              </a:pPr>
              <a:t>‹#›</a:t>
            </a:fld>
            <a:endParaRPr lang="ru-RU"/>
          </a:p>
        </p:txBody>
      </p:sp>
      <p:sp>
        <p:nvSpPr>
          <p:cNvPr id="3079" name="Прямая соединительная линия 27"/>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3080" name="Прямая соединительная линия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10" name="Равнобедренный треугольник 9"/>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Tree>
    <p:extLst>
      <p:ext uri="{BB962C8B-B14F-4D97-AF65-F5344CB8AC3E}">
        <p14:creationId xmlns:p14="http://schemas.microsoft.com/office/powerpoint/2010/main" val="3068071570"/>
      </p:ext>
    </p:extLst>
  </p:cSld>
  <p:clrMap bg1="lt1" tx1="dk1" bg2="lt2" tx2="dk2" accent1="accent1" accent2="accent2" accent3="accent3" accent4="accent4" accent5="accent5" accent6="accent6" hlink="hlink" folHlink="folHlink"/>
  <p:sldLayoutIdLst>
    <p:sldLayoutId id="2147485658" r:id="rId1"/>
    <p:sldLayoutId id="2147485659" r:id="rId2"/>
    <p:sldLayoutId id="2147485660" r:id="rId3"/>
    <p:sldLayoutId id="2147485661" r:id="rId4"/>
    <p:sldLayoutId id="2147485662" r:id="rId5"/>
    <p:sldLayoutId id="2147485663" r:id="rId6"/>
    <p:sldLayoutId id="2147485664" r:id="rId7"/>
    <p:sldLayoutId id="2147485665" r:id="rId8"/>
    <p:sldLayoutId id="2147485666" r:id="rId9"/>
    <p:sldLayoutId id="2147485667" r:id="rId10"/>
    <p:sldLayoutId id="2147485668" r:id="rId11"/>
  </p:sldLayoutIdLst>
  <p:transition>
    <p:wedge/>
  </p:transition>
  <p:hf hdr="0" ftr="0"/>
  <p:txStyles>
    <p:titleStyle>
      <a:lvl1pPr algn="l" rtl="0" eaLnBrk="0" fontAlgn="base" hangingPunct="0">
        <a:spcBef>
          <a:spcPct val="0"/>
        </a:spcBef>
        <a:spcAft>
          <a:spcPct val="0"/>
        </a:spcAft>
        <a:defRPr sz="3200" kern="1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Calibri" pitchFamily="34" charset="0"/>
        </a:defRPr>
      </a:lvl2pPr>
      <a:lvl3pPr algn="l" rtl="0" eaLnBrk="0" fontAlgn="base" hangingPunct="0">
        <a:spcBef>
          <a:spcPct val="0"/>
        </a:spcBef>
        <a:spcAft>
          <a:spcPct val="0"/>
        </a:spcAft>
        <a:defRPr sz="3200">
          <a:solidFill>
            <a:schemeClr val="tx2"/>
          </a:solidFill>
          <a:latin typeface="Calibri" pitchFamily="34" charset="0"/>
        </a:defRPr>
      </a:lvl3pPr>
      <a:lvl4pPr algn="l" rtl="0" eaLnBrk="0" fontAlgn="base" hangingPunct="0">
        <a:spcBef>
          <a:spcPct val="0"/>
        </a:spcBef>
        <a:spcAft>
          <a:spcPct val="0"/>
        </a:spcAft>
        <a:defRPr sz="3200">
          <a:solidFill>
            <a:schemeClr val="tx2"/>
          </a:solidFill>
          <a:latin typeface="Calibri" pitchFamily="34" charset="0"/>
        </a:defRPr>
      </a:lvl4pPr>
      <a:lvl5pPr algn="l" rtl="0" eaLnBrk="0" fontAlgn="base" hangingPunct="0">
        <a:spcBef>
          <a:spcPct val="0"/>
        </a:spcBef>
        <a:spcAft>
          <a:spcPct val="0"/>
        </a:spcAft>
        <a:defRPr sz="3200">
          <a:solidFill>
            <a:schemeClr val="tx2"/>
          </a:solidFill>
          <a:latin typeface="Calibri" pitchFamily="34" charset="0"/>
        </a:defRPr>
      </a:lvl5pPr>
      <a:lvl6pPr marL="457200" algn="l" rtl="0" fontAlgn="base">
        <a:spcBef>
          <a:spcPct val="0"/>
        </a:spcBef>
        <a:spcAft>
          <a:spcPct val="0"/>
        </a:spcAft>
        <a:defRPr sz="3200">
          <a:solidFill>
            <a:schemeClr val="tx2"/>
          </a:solidFill>
          <a:latin typeface="Calibri" pitchFamily="34" charset="0"/>
        </a:defRPr>
      </a:lvl6pPr>
      <a:lvl7pPr marL="914400" algn="l" rtl="0" fontAlgn="base">
        <a:spcBef>
          <a:spcPct val="0"/>
        </a:spcBef>
        <a:spcAft>
          <a:spcPct val="0"/>
        </a:spcAft>
        <a:defRPr sz="3200">
          <a:solidFill>
            <a:schemeClr val="tx2"/>
          </a:solidFill>
          <a:latin typeface="Calibri" pitchFamily="34" charset="0"/>
        </a:defRPr>
      </a:lvl7pPr>
      <a:lvl8pPr marL="1371600" algn="l" rtl="0" fontAlgn="base">
        <a:spcBef>
          <a:spcPct val="0"/>
        </a:spcBef>
        <a:spcAft>
          <a:spcPct val="0"/>
        </a:spcAft>
        <a:defRPr sz="3200">
          <a:solidFill>
            <a:schemeClr val="tx2"/>
          </a:solidFill>
          <a:latin typeface="Calibri" pitchFamily="34" charset="0"/>
        </a:defRPr>
      </a:lvl8pPr>
      <a:lvl9pPr marL="1828800" algn="l" rtl="0" fontAlgn="base">
        <a:spcBef>
          <a:spcPct val="0"/>
        </a:spcBef>
        <a:spcAft>
          <a:spcPct val="0"/>
        </a:spcAft>
        <a:defRPr sz="3200">
          <a:solidFill>
            <a:schemeClr val="tx2"/>
          </a:solidFill>
          <a:latin typeface="Calibri" pitchFamily="34" charset="0"/>
        </a:defRPr>
      </a:lvl9pPr>
    </p:titleStyle>
    <p:bodyStyle>
      <a:lvl1pPr marL="273050" indent="-273050" algn="l" rtl="0" eaLnBrk="0" fontAlgn="base" hangingPunct="0">
        <a:spcBef>
          <a:spcPts val="600"/>
        </a:spcBef>
        <a:spcAft>
          <a:spcPct val="0"/>
        </a:spcAft>
        <a:buClr>
          <a:schemeClr val="accent1"/>
        </a:buClr>
        <a:buSzPct val="76000"/>
        <a:buFont typeface="Wingdings 3" panose="05040102010807070707" pitchFamily="18" charset="2"/>
        <a:buChar char=""/>
        <a:defRPr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anose="05040102010807070707" pitchFamily="18" charset="2"/>
        <a:buChar char=""/>
        <a:defRPr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anose="05040102010807070707" pitchFamily="18" charset="2"/>
        <a:buChar char=""/>
        <a:defRPr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anose="05000000000000000000" pitchFamily="2" charset="2"/>
        <a:buChar char=""/>
        <a:defRPr sz="2000"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anose="05000000000000000000" pitchFamily="2" charset="2"/>
        <a:buChar char=""/>
        <a:defRPr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074" name="Заголовок 21"/>
          <p:cNvSpPr>
            <a:spLocks noGrp="1"/>
          </p:cNvSpPr>
          <p:nvPr>
            <p:ph type="title"/>
          </p:nvPr>
        </p:nvSpPr>
        <p:spPr bwMode="auto">
          <a:xfrm>
            <a:off x="457200" y="152400"/>
            <a:ext cx="8229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ru-RU" altLang="ru-RU" smtClean="0"/>
              <a:t>Образец заголовка</a:t>
            </a:r>
            <a:endParaRPr lang="en-US" altLang="ru-RU" smtClean="0"/>
          </a:p>
        </p:txBody>
      </p:sp>
      <p:sp>
        <p:nvSpPr>
          <p:cNvPr id="3075" name="Текст 12"/>
          <p:cNvSpPr>
            <a:spLocks noGrp="1"/>
          </p:cNvSpPr>
          <p:nvPr>
            <p:ph type="body" idx="1"/>
          </p:nvPr>
        </p:nvSpPr>
        <p:spPr bwMode="auto">
          <a:xfrm>
            <a:off x="457200" y="1219200"/>
            <a:ext cx="8229600" cy="491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14" name="Дата 13"/>
          <p:cNvSpPr>
            <a:spLocks noGrp="1"/>
          </p:cNvSpPr>
          <p:nvPr>
            <p:ph type="dt" sz="half" idx="2"/>
          </p:nvPr>
        </p:nvSpPr>
        <p:spPr>
          <a:xfrm>
            <a:off x="6400800" y="6356350"/>
            <a:ext cx="2289175" cy="365125"/>
          </a:xfrm>
          <a:prstGeom prst="rect">
            <a:avLst/>
          </a:prstGeom>
        </p:spPr>
        <p:txBody>
          <a:bodyPr vert="horz"/>
          <a:lstStyle>
            <a:lvl1pPr algn="l" defTabSz="914400" eaLnBrk="1" latinLnBrk="0" hangingPunct="1">
              <a:defRPr kumimoji="0" sz="1400">
                <a:solidFill>
                  <a:srgbClr val="464653"/>
                </a:solidFill>
                <a:latin typeface="Verdana" pitchFamily="34" charset="0"/>
                <a:ea typeface="+mn-ea"/>
                <a:cs typeface="Arial" pitchFamily="34" charset="0"/>
              </a:defRPr>
            </a:lvl1pPr>
          </a:lstStyle>
          <a:p>
            <a:pPr>
              <a:defRPr/>
            </a:pPr>
            <a:fld id="{3D3E4502-8293-4CF7-B263-15D11A9725AE}" type="datetime1">
              <a:rPr lang="ru-RU"/>
              <a:pPr>
                <a:defRPr/>
              </a:pPr>
              <a:t>16.05.2018</a:t>
            </a:fld>
            <a:endParaRPr lang="ru-RU"/>
          </a:p>
        </p:txBody>
      </p:sp>
      <p:sp>
        <p:nvSpPr>
          <p:cNvPr id="3" name="Нижний колонтитул 2"/>
          <p:cNvSpPr>
            <a:spLocks noGrp="1"/>
          </p:cNvSpPr>
          <p:nvPr>
            <p:ph type="ftr" sz="quarter" idx="3"/>
          </p:nvPr>
        </p:nvSpPr>
        <p:spPr>
          <a:xfrm>
            <a:off x="2898775" y="6356350"/>
            <a:ext cx="3505200" cy="365125"/>
          </a:xfrm>
          <a:prstGeom prst="rect">
            <a:avLst/>
          </a:prstGeom>
        </p:spPr>
        <p:txBody>
          <a:bodyPr vert="horz"/>
          <a:lstStyle>
            <a:lvl1pPr algn="r" defTabSz="914400" eaLnBrk="1" latinLnBrk="0" hangingPunct="1">
              <a:defRPr kumimoji="0" sz="1400">
                <a:solidFill>
                  <a:srgbClr val="464653"/>
                </a:solidFill>
                <a:latin typeface="Verdana" pitchFamily="34" charset="0"/>
                <a:ea typeface="+mn-ea"/>
                <a:cs typeface="Arial" pitchFamily="34" charset="0"/>
              </a:defRPr>
            </a:lvl1pPr>
          </a:lstStyle>
          <a:p>
            <a:pPr>
              <a:defRPr/>
            </a:pPr>
            <a:endParaRPr lang="ru-RU"/>
          </a:p>
        </p:txBody>
      </p:sp>
      <p:sp>
        <p:nvSpPr>
          <p:cNvPr id="23" name="Номер слайда 22"/>
          <p:cNvSpPr>
            <a:spLocks noGrp="1"/>
          </p:cNvSpPr>
          <p:nvPr>
            <p:ph type="sldNum" sz="quarter" idx="4"/>
          </p:nvPr>
        </p:nvSpPr>
        <p:spPr>
          <a:xfrm>
            <a:off x="612775" y="6356350"/>
            <a:ext cx="1981200" cy="365125"/>
          </a:xfrm>
          <a:prstGeom prst="rect">
            <a:avLst/>
          </a:prstGeom>
        </p:spPr>
        <p:txBody>
          <a:bodyPr vert="horz"/>
          <a:lstStyle>
            <a:lvl1pPr algn="l" defTabSz="914400" eaLnBrk="1" latinLnBrk="0" hangingPunct="1">
              <a:defRPr kumimoji="0" sz="1400">
                <a:solidFill>
                  <a:srgbClr val="464653"/>
                </a:solidFill>
                <a:latin typeface="Verdana" pitchFamily="34" charset="0"/>
                <a:ea typeface="+mn-ea"/>
                <a:cs typeface="Arial" pitchFamily="34" charset="0"/>
              </a:defRPr>
            </a:lvl1pPr>
          </a:lstStyle>
          <a:p>
            <a:pPr>
              <a:defRPr/>
            </a:pPr>
            <a:fld id="{70724607-4345-470E-A2F4-CE839A575C25}" type="slidenum">
              <a:rPr lang="ru-RU"/>
              <a:pPr>
                <a:defRPr/>
              </a:pPr>
              <a:t>‹#›</a:t>
            </a:fld>
            <a:endParaRPr lang="ru-RU"/>
          </a:p>
        </p:txBody>
      </p:sp>
      <p:sp>
        <p:nvSpPr>
          <p:cNvPr id="3079" name="Прямая соединительная линия 27"/>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3080" name="Прямая соединительная линия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hangingPunct="0"/>
            <a:endParaRPr lang="ru-RU">
              <a:solidFill>
                <a:prstClr val="white"/>
              </a:solidFill>
              <a:latin typeface="Arial" panose="020B0604020202020204" pitchFamily="34" charset="0"/>
              <a:ea typeface="Microsoft YaHei" panose="020B0503020204020204" pitchFamily="34" charset="-122"/>
            </a:endParaRPr>
          </a:p>
        </p:txBody>
      </p:sp>
      <p:sp>
        <p:nvSpPr>
          <p:cNvPr id="10" name="Равнобедренный треугольник 9"/>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Tree>
    <p:extLst>
      <p:ext uri="{BB962C8B-B14F-4D97-AF65-F5344CB8AC3E}">
        <p14:creationId xmlns:p14="http://schemas.microsoft.com/office/powerpoint/2010/main" val="3891491871"/>
      </p:ext>
    </p:extLst>
  </p:cSld>
  <p:clrMap bg1="lt1" tx1="dk1" bg2="lt2" tx2="dk2" accent1="accent1" accent2="accent2" accent3="accent3" accent4="accent4" accent5="accent5" accent6="accent6" hlink="hlink" folHlink="folHlink"/>
  <p:sldLayoutIdLst>
    <p:sldLayoutId id="2147485670" r:id="rId1"/>
    <p:sldLayoutId id="2147485671" r:id="rId2"/>
    <p:sldLayoutId id="2147485672" r:id="rId3"/>
    <p:sldLayoutId id="2147485673" r:id="rId4"/>
    <p:sldLayoutId id="2147485674" r:id="rId5"/>
    <p:sldLayoutId id="2147485675" r:id="rId6"/>
    <p:sldLayoutId id="2147485676" r:id="rId7"/>
    <p:sldLayoutId id="2147485677" r:id="rId8"/>
    <p:sldLayoutId id="2147485678" r:id="rId9"/>
    <p:sldLayoutId id="2147485679" r:id="rId10"/>
    <p:sldLayoutId id="2147485680" r:id="rId11"/>
  </p:sldLayoutIdLst>
  <p:transition>
    <p:wedge/>
  </p:transition>
  <p:hf hdr="0" ftr="0"/>
  <p:txStyles>
    <p:titleStyle>
      <a:lvl1pPr algn="l" rtl="0" eaLnBrk="0" fontAlgn="base" hangingPunct="0">
        <a:spcBef>
          <a:spcPct val="0"/>
        </a:spcBef>
        <a:spcAft>
          <a:spcPct val="0"/>
        </a:spcAft>
        <a:defRPr sz="3200" kern="1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Calibri" pitchFamily="34" charset="0"/>
        </a:defRPr>
      </a:lvl2pPr>
      <a:lvl3pPr algn="l" rtl="0" eaLnBrk="0" fontAlgn="base" hangingPunct="0">
        <a:spcBef>
          <a:spcPct val="0"/>
        </a:spcBef>
        <a:spcAft>
          <a:spcPct val="0"/>
        </a:spcAft>
        <a:defRPr sz="3200">
          <a:solidFill>
            <a:schemeClr val="tx2"/>
          </a:solidFill>
          <a:latin typeface="Calibri" pitchFamily="34" charset="0"/>
        </a:defRPr>
      </a:lvl3pPr>
      <a:lvl4pPr algn="l" rtl="0" eaLnBrk="0" fontAlgn="base" hangingPunct="0">
        <a:spcBef>
          <a:spcPct val="0"/>
        </a:spcBef>
        <a:spcAft>
          <a:spcPct val="0"/>
        </a:spcAft>
        <a:defRPr sz="3200">
          <a:solidFill>
            <a:schemeClr val="tx2"/>
          </a:solidFill>
          <a:latin typeface="Calibri" pitchFamily="34" charset="0"/>
        </a:defRPr>
      </a:lvl4pPr>
      <a:lvl5pPr algn="l" rtl="0" eaLnBrk="0" fontAlgn="base" hangingPunct="0">
        <a:spcBef>
          <a:spcPct val="0"/>
        </a:spcBef>
        <a:spcAft>
          <a:spcPct val="0"/>
        </a:spcAft>
        <a:defRPr sz="3200">
          <a:solidFill>
            <a:schemeClr val="tx2"/>
          </a:solidFill>
          <a:latin typeface="Calibri" pitchFamily="34" charset="0"/>
        </a:defRPr>
      </a:lvl5pPr>
      <a:lvl6pPr marL="457200" algn="l" rtl="0" fontAlgn="base">
        <a:spcBef>
          <a:spcPct val="0"/>
        </a:spcBef>
        <a:spcAft>
          <a:spcPct val="0"/>
        </a:spcAft>
        <a:defRPr sz="3200">
          <a:solidFill>
            <a:schemeClr val="tx2"/>
          </a:solidFill>
          <a:latin typeface="Calibri" pitchFamily="34" charset="0"/>
        </a:defRPr>
      </a:lvl6pPr>
      <a:lvl7pPr marL="914400" algn="l" rtl="0" fontAlgn="base">
        <a:spcBef>
          <a:spcPct val="0"/>
        </a:spcBef>
        <a:spcAft>
          <a:spcPct val="0"/>
        </a:spcAft>
        <a:defRPr sz="3200">
          <a:solidFill>
            <a:schemeClr val="tx2"/>
          </a:solidFill>
          <a:latin typeface="Calibri" pitchFamily="34" charset="0"/>
        </a:defRPr>
      </a:lvl7pPr>
      <a:lvl8pPr marL="1371600" algn="l" rtl="0" fontAlgn="base">
        <a:spcBef>
          <a:spcPct val="0"/>
        </a:spcBef>
        <a:spcAft>
          <a:spcPct val="0"/>
        </a:spcAft>
        <a:defRPr sz="3200">
          <a:solidFill>
            <a:schemeClr val="tx2"/>
          </a:solidFill>
          <a:latin typeface="Calibri" pitchFamily="34" charset="0"/>
        </a:defRPr>
      </a:lvl8pPr>
      <a:lvl9pPr marL="1828800" algn="l" rtl="0" fontAlgn="base">
        <a:spcBef>
          <a:spcPct val="0"/>
        </a:spcBef>
        <a:spcAft>
          <a:spcPct val="0"/>
        </a:spcAft>
        <a:defRPr sz="3200">
          <a:solidFill>
            <a:schemeClr val="tx2"/>
          </a:solidFill>
          <a:latin typeface="Calibri" pitchFamily="34" charset="0"/>
        </a:defRPr>
      </a:lvl9pPr>
    </p:titleStyle>
    <p:bodyStyle>
      <a:lvl1pPr marL="273050" indent="-273050" algn="l" rtl="0" eaLnBrk="0" fontAlgn="base" hangingPunct="0">
        <a:spcBef>
          <a:spcPts val="600"/>
        </a:spcBef>
        <a:spcAft>
          <a:spcPct val="0"/>
        </a:spcAft>
        <a:buClr>
          <a:schemeClr val="accent1"/>
        </a:buClr>
        <a:buSzPct val="76000"/>
        <a:buFont typeface="Wingdings 3" panose="05040102010807070707" pitchFamily="18" charset="2"/>
        <a:buChar char=""/>
        <a:defRPr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anose="05040102010807070707" pitchFamily="18" charset="2"/>
        <a:buChar char=""/>
        <a:defRPr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anose="05040102010807070707" pitchFamily="18" charset="2"/>
        <a:buChar char=""/>
        <a:defRPr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anose="05000000000000000000" pitchFamily="2" charset="2"/>
        <a:buChar char=""/>
        <a:defRPr sz="2000"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anose="05000000000000000000" pitchFamily="2" charset="2"/>
        <a:buChar char=""/>
        <a:defRPr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3" Type="http://schemas.openxmlformats.org/officeDocument/2006/relationships/hyperlink" Target="http://WWW.GOST.RU/" TargetMode="External"/><Relationship Id="rId2" Type="http://schemas.openxmlformats.org/officeDocument/2006/relationships/image" Target="../media/image11.jpg"/><Relationship Id="rId1" Type="http://schemas.openxmlformats.org/officeDocument/2006/relationships/slideLayout" Target="../slideLayouts/slideLayout78.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hyperlink" Target="http://www.gostinfo/" TargetMode="Externa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hyperlink" Target="http://www.gostinfo.ru/" TargetMode="External"/><Relationship Id="rId2" Type="http://schemas.openxmlformats.org/officeDocument/2006/relationships/notesSlide" Target="../notesSlides/notesSlide1.xml"/><Relationship Id="rId1" Type="http://schemas.openxmlformats.org/officeDocument/2006/relationships/slideLayout" Target="../slideLayouts/slideLayout8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1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2.xml"/></Relationships>
</file>

<file path=ppt/slides/_rels/slide22.xml.rels><?xml version="1.0" encoding="UTF-8" standalone="yes"?>
<Relationships xmlns="http://schemas.openxmlformats.org/package/2006/relationships"><Relationship Id="rId3" Type="http://schemas.openxmlformats.org/officeDocument/2006/relationships/hyperlink" Target="http://www.gost.ru/" TargetMode="External"/><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hyperlink" Target="http://www1.fips.ru/" TargetMode="External"/><Relationship Id="rId1" Type="http://schemas.openxmlformats.org/officeDocument/2006/relationships/slideLayout" Target="../slideLayouts/slideLayout9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6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minpromtorg.gov.ru/docs/list/" TargetMode="External"/><Relationship Id="rId1" Type="http://schemas.openxmlformats.org/officeDocument/2006/relationships/slideLayout" Target="../slideLayouts/slideLayout13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4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5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5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6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6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7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7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6858000"/>
          </a:xfrm>
          <a:custGeom>
            <a:avLst/>
            <a:gdLst/>
            <a:ahLst/>
            <a:cxnLst/>
            <a:rect l="l" t="t" r="r" b="b"/>
            <a:pathLst>
              <a:path w="9144000" h="6858000">
                <a:moveTo>
                  <a:pt x="4577080" y="0"/>
                </a:moveTo>
                <a:lnTo>
                  <a:pt x="5003" y="0"/>
                </a:lnTo>
                <a:lnTo>
                  <a:pt x="0" y="3417062"/>
                </a:lnTo>
                <a:lnTo>
                  <a:pt x="0" y="6846112"/>
                </a:lnTo>
                <a:lnTo>
                  <a:pt x="4567047" y="6858000"/>
                </a:lnTo>
                <a:lnTo>
                  <a:pt x="9139047" y="6858000"/>
                </a:lnTo>
                <a:lnTo>
                  <a:pt x="9144000" y="3440811"/>
                </a:lnTo>
                <a:lnTo>
                  <a:pt x="9144000" y="11938"/>
                </a:lnTo>
                <a:lnTo>
                  <a:pt x="4577080" y="0"/>
                </a:lnTo>
                <a:close/>
              </a:path>
            </a:pathLst>
          </a:custGeom>
          <a:solidFill>
            <a:srgbClr val="1F21C3"/>
          </a:solidFill>
        </p:spPr>
        <p:txBody>
          <a:bodyPr wrap="square" lIns="0" tIns="0" rIns="0" bIns="0" rtlCol="0"/>
          <a:lstStyle/>
          <a:p>
            <a:endParaRPr>
              <a:solidFill>
                <a:prstClr val="black"/>
              </a:solidFill>
            </a:endParaRPr>
          </a:p>
        </p:txBody>
      </p:sp>
      <p:sp>
        <p:nvSpPr>
          <p:cNvPr id="3" name="object 3"/>
          <p:cNvSpPr/>
          <p:nvPr/>
        </p:nvSpPr>
        <p:spPr>
          <a:xfrm>
            <a:off x="2191511" y="5565647"/>
            <a:ext cx="6949440" cy="1292352"/>
          </a:xfrm>
          <a:prstGeom prst="rect">
            <a:avLst/>
          </a:prstGeom>
          <a:blipFill>
            <a:blip r:embed="rId2" cstate="print"/>
            <a:stretch>
              <a:fillRect/>
            </a:stretch>
          </a:blipFill>
        </p:spPr>
        <p:txBody>
          <a:bodyPr wrap="square" lIns="0" tIns="0" rIns="0" bIns="0" rtlCol="0"/>
          <a:lstStyle/>
          <a:p>
            <a:endParaRPr>
              <a:solidFill>
                <a:prstClr val="black"/>
              </a:solidFill>
            </a:endParaRPr>
          </a:p>
        </p:txBody>
      </p:sp>
      <p:sp>
        <p:nvSpPr>
          <p:cNvPr id="5" name="object 5"/>
          <p:cNvSpPr txBox="1">
            <a:spLocks noGrp="1"/>
          </p:cNvSpPr>
          <p:nvPr>
            <p:ph type="title"/>
          </p:nvPr>
        </p:nvSpPr>
        <p:spPr>
          <a:xfrm>
            <a:off x="4634610" y="629792"/>
            <a:ext cx="3982720" cy="438150"/>
          </a:xfrm>
          <a:prstGeom prst="rect">
            <a:avLst/>
          </a:prstGeom>
        </p:spPr>
        <p:txBody>
          <a:bodyPr vert="horz" wrap="square" lIns="0" tIns="0" rIns="0" bIns="0" rtlCol="0">
            <a:spAutoFit/>
          </a:bodyPr>
          <a:lstStyle/>
          <a:p>
            <a:pPr marL="12700">
              <a:lnSpc>
                <a:spcPct val="100000"/>
              </a:lnSpc>
            </a:pPr>
            <a:r>
              <a:rPr sz="2800" b="0" spc="-35" dirty="0">
                <a:solidFill>
                  <a:srgbClr val="FFFFFF"/>
                </a:solidFill>
                <a:latin typeface="Times New Roman"/>
                <a:cs typeface="Times New Roman"/>
              </a:rPr>
              <a:t>Шигаев </a:t>
            </a:r>
            <a:r>
              <a:rPr sz="2800" b="0" spc="-25" dirty="0">
                <a:solidFill>
                  <a:srgbClr val="FFFFFF"/>
                </a:solidFill>
                <a:latin typeface="Times New Roman"/>
                <a:cs typeface="Times New Roman"/>
              </a:rPr>
              <a:t>Валерий</a:t>
            </a:r>
            <a:r>
              <a:rPr sz="2800" b="0" spc="-220" dirty="0">
                <a:solidFill>
                  <a:srgbClr val="FFFFFF"/>
                </a:solidFill>
                <a:latin typeface="Times New Roman"/>
                <a:cs typeface="Times New Roman"/>
              </a:rPr>
              <a:t> </a:t>
            </a:r>
            <a:r>
              <a:rPr sz="2800" b="0" spc="-30" dirty="0">
                <a:solidFill>
                  <a:srgbClr val="FFFFFF"/>
                </a:solidFill>
                <a:latin typeface="Times New Roman"/>
                <a:cs typeface="Times New Roman"/>
              </a:rPr>
              <a:t>Юрьевич</a:t>
            </a:r>
            <a:endParaRPr sz="2800">
              <a:latin typeface="Times New Roman"/>
              <a:cs typeface="Times New Roman"/>
            </a:endParaRPr>
          </a:p>
        </p:txBody>
      </p:sp>
      <p:sp>
        <p:nvSpPr>
          <p:cNvPr id="6" name="object 6"/>
          <p:cNvSpPr txBox="1">
            <a:spLocks noGrp="1"/>
          </p:cNvSpPr>
          <p:nvPr>
            <p:ph type="body" idx="4294967295"/>
          </p:nvPr>
        </p:nvSpPr>
        <p:spPr>
          <a:xfrm>
            <a:off x="533349" y="1380490"/>
            <a:ext cx="8077301" cy="2522742"/>
          </a:xfrm>
          <a:prstGeom prst="rect">
            <a:avLst/>
          </a:prstGeom>
        </p:spPr>
        <p:txBody>
          <a:bodyPr vert="horz" wrap="square" lIns="0" tIns="59944" rIns="0" bIns="0" rtlCol="0">
            <a:spAutoFit/>
          </a:bodyPr>
          <a:lstStyle/>
          <a:p>
            <a:pPr marL="3659504" marR="5080" indent="0" algn="just">
              <a:lnSpc>
                <a:spcPct val="100000"/>
              </a:lnSpc>
              <a:buNone/>
            </a:pPr>
            <a:r>
              <a:rPr lang="ru-RU" sz="2000" spc="-15" dirty="0" smtClean="0">
                <a:solidFill>
                  <a:srgbClr val="FFFFFF"/>
                </a:solidFill>
              </a:rPr>
              <a:t> </a:t>
            </a:r>
            <a:r>
              <a:rPr lang="ru-RU" sz="2000" spc="-15" dirty="0">
                <a:solidFill>
                  <a:srgbClr val="FFFFFF"/>
                </a:solidFill>
              </a:rPr>
              <a:t>Директор информационно-правового</a:t>
            </a:r>
          </a:p>
          <a:p>
            <a:pPr marL="3659504" marR="5080" indent="0" algn="just">
              <a:lnSpc>
                <a:spcPct val="100000"/>
              </a:lnSpc>
              <a:buNone/>
            </a:pPr>
            <a:r>
              <a:rPr lang="ru-RU" sz="2000" spc="-15" dirty="0">
                <a:solidFill>
                  <a:srgbClr val="FFFFFF"/>
                </a:solidFill>
              </a:rPr>
              <a:t>консалтингового центра «Тендер плюс»</a:t>
            </a:r>
          </a:p>
          <a:p>
            <a:pPr marL="3659504" marR="5080" indent="0" algn="just">
              <a:lnSpc>
                <a:spcPct val="100000"/>
              </a:lnSpc>
              <a:buNone/>
            </a:pPr>
            <a:r>
              <a:rPr lang="ru-RU" sz="2000" spc="-15" dirty="0">
                <a:solidFill>
                  <a:srgbClr val="FFFFFF"/>
                </a:solidFill>
              </a:rPr>
              <a:t>аккредитованный преподаватель, сертифицированный специалист,  эксперт национальной ассоциации институтов закупок  России( НАИЗ), доцент</a:t>
            </a:r>
          </a:p>
          <a:p>
            <a:pPr marL="3659504" marR="5080" indent="0">
              <a:lnSpc>
                <a:spcPct val="100000"/>
              </a:lnSpc>
              <a:buNone/>
            </a:pPr>
            <a:endParaRPr sz="2000" spc="-15" dirty="0">
              <a:solidFill>
                <a:srgbClr val="FFFFFF"/>
              </a:solidFill>
            </a:endParaRPr>
          </a:p>
        </p:txBody>
      </p:sp>
      <p:sp>
        <p:nvSpPr>
          <p:cNvPr id="7" name="object 7"/>
          <p:cNvSpPr txBox="1"/>
          <p:nvPr/>
        </p:nvSpPr>
        <p:spPr>
          <a:xfrm>
            <a:off x="2819526" y="5632399"/>
            <a:ext cx="5709920" cy="1107996"/>
          </a:xfrm>
          <a:prstGeom prst="rect">
            <a:avLst/>
          </a:prstGeom>
        </p:spPr>
        <p:txBody>
          <a:bodyPr vert="horz" wrap="square" lIns="0" tIns="0" rIns="0" bIns="0" rtlCol="0">
            <a:spAutoFit/>
          </a:bodyPr>
          <a:lstStyle/>
          <a:p>
            <a:pPr marL="12700" marR="5080"/>
            <a:r>
              <a:rPr spc="-10" dirty="0" smtClean="0">
                <a:solidFill>
                  <a:srgbClr val="FFFFFF"/>
                </a:solidFill>
                <a:latin typeface="Times New Roman"/>
                <a:cs typeface="Times New Roman"/>
              </a:rPr>
              <a:t>"</a:t>
            </a:r>
            <a:r>
              <a:rPr dirty="0" err="1" smtClean="0">
                <a:solidFill>
                  <a:srgbClr val="FFFFFF"/>
                </a:solidFill>
                <a:latin typeface="Times New Roman"/>
                <a:cs typeface="Times New Roman"/>
              </a:rPr>
              <a:t>Особенности</a:t>
            </a:r>
            <a:r>
              <a:rPr dirty="0" smtClean="0">
                <a:solidFill>
                  <a:srgbClr val="FFFFFF"/>
                </a:solidFill>
                <a:latin typeface="Times New Roman"/>
                <a:cs typeface="Times New Roman"/>
              </a:rPr>
              <a:t> </a:t>
            </a:r>
            <a:r>
              <a:rPr spc="-5" dirty="0" smtClean="0">
                <a:solidFill>
                  <a:srgbClr val="FFFFFF"/>
                </a:solidFill>
                <a:latin typeface="Times New Roman"/>
                <a:cs typeface="Times New Roman"/>
              </a:rPr>
              <a:t>закупок  </a:t>
            </a:r>
            <a:r>
              <a:rPr lang="ru-RU" spc="-15" dirty="0" smtClean="0">
                <a:solidFill>
                  <a:srgbClr val="FFFFFF"/>
                </a:solidFill>
                <a:latin typeface="Times New Roman"/>
                <a:cs typeface="Times New Roman"/>
              </a:rPr>
              <a:t>медицинских изделий  и расходных материалов </a:t>
            </a:r>
            <a:r>
              <a:rPr lang="ru-RU" spc="-20" dirty="0" smtClean="0">
                <a:solidFill>
                  <a:srgbClr val="FFFFFF"/>
                </a:solidFill>
                <a:latin typeface="Times New Roman"/>
                <a:cs typeface="Times New Roman"/>
              </a:rPr>
              <a:t>государственными учреждениями здравоохранения</a:t>
            </a:r>
            <a:r>
              <a:rPr spc="-10" dirty="0" smtClean="0">
                <a:solidFill>
                  <a:srgbClr val="FFFFFF"/>
                </a:solidFill>
                <a:latin typeface="Times New Roman"/>
                <a:cs typeface="Times New Roman"/>
              </a:rPr>
              <a:t> </a:t>
            </a:r>
            <a:r>
              <a:rPr dirty="0" smtClean="0">
                <a:solidFill>
                  <a:srgbClr val="FFFFFF"/>
                </a:solidFill>
                <a:latin typeface="Times New Roman"/>
                <a:cs typeface="Times New Roman"/>
              </a:rPr>
              <a:t>в </a:t>
            </a:r>
            <a:r>
              <a:rPr dirty="0" err="1" smtClean="0">
                <a:solidFill>
                  <a:srgbClr val="FFFFFF"/>
                </a:solidFill>
                <a:latin typeface="Times New Roman"/>
                <a:cs typeface="Times New Roman"/>
              </a:rPr>
              <a:t>соответствии</a:t>
            </a:r>
            <a:r>
              <a:rPr dirty="0" smtClean="0">
                <a:solidFill>
                  <a:srgbClr val="FFFFFF"/>
                </a:solidFill>
                <a:latin typeface="Times New Roman"/>
                <a:cs typeface="Times New Roman"/>
              </a:rPr>
              <a:t> с</a:t>
            </a:r>
            <a:r>
              <a:rPr spc="-265" dirty="0" smtClean="0">
                <a:solidFill>
                  <a:srgbClr val="FFFFFF"/>
                </a:solidFill>
                <a:latin typeface="Times New Roman"/>
                <a:cs typeface="Times New Roman"/>
              </a:rPr>
              <a:t> </a:t>
            </a:r>
            <a:r>
              <a:rPr spc="-15" dirty="0" smtClean="0">
                <a:solidFill>
                  <a:srgbClr val="FFFFFF"/>
                </a:solidFill>
                <a:latin typeface="Times New Roman"/>
                <a:cs typeface="Times New Roman"/>
              </a:rPr>
              <a:t>Ф</a:t>
            </a:r>
            <a:r>
              <a:rPr lang="ru-RU" spc="-15" dirty="0" err="1" smtClean="0">
                <a:solidFill>
                  <a:srgbClr val="FFFFFF"/>
                </a:solidFill>
                <a:latin typeface="Times New Roman"/>
                <a:cs typeface="Times New Roman"/>
              </a:rPr>
              <a:t>едеральным</a:t>
            </a:r>
            <a:r>
              <a:rPr lang="ru-RU" spc="-15" dirty="0" smtClean="0">
                <a:solidFill>
                  <a:srgbClr val="FFFFFF"/>
                </a:solidFill>
                <a:latin typeface="Times New Roman"/>
                <a:cs typeface="Times New Roman"/>
              </a:rPr>
              <a:t> законом № 44-ФЗ </a:t>
            </a:r>
            <a:r>
              <a:rPr spc="-15" dirty="0" smtClean="0">
                <a:solidFill>
                  <a:srgbClr val="FFFFFF"/>
                </a:solidFill>
                <a:latin typeface="Times New Roman"/>
                <a:cs typeface="Times New Roman"/>
              </a:rPr>
              <a:t>»</a:t>
            </a:r>
            <a:endParaRPr dirty="0">
              <a:solidFill>
                <a:prstClr val="black"/>
              </a:solidFill>
              <a:latin typeface="Times New Roman"/>
              <a:cs typeface="Times New Roman"/>
            </a:endParaRPr>
          </a:p>
        </p:txBody>
      </p:sp>
      <p:sp>
        <p:nvSpPr>
          <p:cNvPr id="8" name="object 8"/>
          <p:cNvSpPr/>
          <p:nvPr/>
        </p:nvSpPr>
        <p:spPr>
          <a:xfrm>
            <a:off x="914400" y="771182"/>
            <a:ext cx="1609305" cy="2011641"/>
          </a:xfrm>
          <a:prstGeom prst="rect">
            <a:avLst/>
          </a:prstGeom>
          <a:blipFill>
            <a:blip r:embed="rId3" cstate="print"/>
            <a:stretch>
              <a:fillRect/>
            </a:stretch>
          </a:blipFill>
        </p:spPr>
        <p:txBody>
          <a:bodyPr wrap="square" lIns="0" tIns="0" rIns="0" bIns="0" rtlCol="0"/>
          <a:lstStyle/>
          <a:p>
            <a:endParaRPr>
              <a:solidFill>
                <a:prstClr val="black"/>
              </a:solidFill>
            </a:endParaRPr>
          </a:p>
        </p:txBody>
      </p:sp>
    </p:spTree>
    <p:extLst>
      <p:ext uri="{BB962C8B-B14F-4D97-AF65-F5344CB8AC3E}">
        <p14:creationId xmlns:p14="http://schemas.microsoft.com/office/powerpoint/2010/main" val="6199646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6491064" cy="850106"/>
          </a:xfrm>
        </p:spPr>
        <p:txBody>
          <a:bodyPr rtlCol="0">
            <a:normAutofit/>
          </a:bodyPr>
          <a:lstStyle/>
          <a:p>
            <a:pPr fontAlgn="auto">
              <a:spcAft>
                <a:spcPts val="0"/>
              </a:spcAft>
              <a:defRPr/>
            </a:pPr>
            <a:r>
              <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rPr>
              <a:t>Правила описания объекта </a:t>
            </a:r>
            <a:r>
              <a:rPr lang="ru-RU" sz="2000" b="1" cap="all" dirty="0" smtClean="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rPr>
              <a:t>закупки (статья 33  44-ФЗ)</a:t>
            </a:r>
            <a:endPar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535988" cy="5400675"/>
          </a:xfrm>
        </p:spPr>
        <p:txBody>
          <a:bodyPr rtlCol="0">
            <a:noAutofit/>
          </a:bodyPr>
          <a:lstStyle/>
          <a:p>
            <a:pPr marL="0" indent="0" algn="just" fontAlgn="auto">
              <a:spcBef>
                <a:spcPts val="0"/>
              </a:spcBef>
              <a:spcAft>
                <a:spcPts val="0"/>
              </a:spcAft>
              <a:buNone/>
              <a:defRPr/>
            </a:pPr>
            <a:r>
              <a:rPr lang="ru-RU" sz="1600" b="1" dirty="0">
                <a:solidFill>
                  <a:srgbClr val="00B050"/>
                </a:solidFill>
                <a:latin typeface="Georgia" pitchFamily="18" charset="0"/>
                <a:cs typeface="Times New Roman" pitchFamily="18" charset="0"/>
              </a:rPr>
              <a:t> </a:t>
            </a:r>
            <a:r>
              <a:rPr lang="ru-RU" sz="1600" b="1" dirty="0" smtClean="0">
                <a:solidFill>
                  <a:srgbClr val="00B050"/>
                </a:solidFill>
                <a:latin typeface="Georgia" pitchFamily="18" charset="0"/>
                <a:cs typeface="Times New Roman" pitchFamily="18" charset="0"/>
              </a:rPr>
              <a:t>                             </a:t>
            </a:r>
            <a:r>
              <a:rPr lang="ru-RU" sz="1600" b="1" dirty="0">
                <a:solidFill>
                  <a:srgbClr val="00B050"/>
                </a:solidFill>
                <a:latin typeface="Georgia" pitchFamily="18" charset="0"/>
                <a:cs typeface="Times New Roman" pitchFamily="18" charset="0"/>
              </a:rPr>
              <a:t> </a:t>
            </a:r>
            <a:r>
              <a:rPr lang="ru-RU" sz="1600" b="1" dirty="0" smtClean="0">
                <a:solidFill>
                  <a:srgbClr val="00B050"/>
                </a:solidFill>
                <a:latin typeface="Georgia" pitchFamily="18" charset="0"/>
                <a:cs typeface="Times New Roman" pitchFamily="18" charset="0"/>
              </a:rPr>
              <a:t>    ГАРАНТИЙНЫЕ ТРЕБОВАНИЯ</a:t>
            </a:r>
          </a:p>
          <a:p>
            <a:pPr marL="0" indent="0">
              <a:buNone/>
            </a:pPr>
            <a:endParaRPr lang="ru-RU" sz="1600" b="1" dirty="0">
              <a:solidFill>
                <a:srgbClr val="00B050"/>
              </a:solidFill>
              <a:latin typeface="Georgia" pitchFamily="18" charset="0"/>
              <a:cs typeface="Times New Roman" pitchFamily="18" charset="0"/>
            </a:endParaRPr>
          </a:p>
          <a:p>
            <a:pPr marL="0" indent="0">
              <a:buNone/>
            </a:pPr>
            <a:r>
              <a:rPr lang="ru-RU" sz="1800" b="1" dirty="0" smtClean="0">
                <a:solidFill>
                  <a:srgbClr val="C00000"/>
                </a:solidFill>
                <a:latin typeface="Times New Roman" panose="02020603050405020304" pitchFamily="18" charset="0"/>
                <a:cs typeface="Times New Roman" panose="02020603050405020304" pitchFamily="18" charset="0"/>
              </a:rPr>
              <a:t>                </a:t>
            </a:r>
            <a:r>
              <a:rPr lang="ru-RU" sz="1800" dirty="0" smtClean="0">
                <a:solidFill>
                  <a:srgbClr val="C00000"/>
                </a:solidFill>
                <a:latin typeface="Times New Roman" panose="02020603050405020304" pitchFamily="18" charset="0"/>
                <a:cs typeface="Times New Roman" panose="02020603050405020304" pitchFamily="18" charset="0"/>
              </a:rPr>
              <a:t>    Постановление </a:t>
            </a:r>
            <a:r>
              <a:rPr lang="ru-RU" sz="1800" dirty="0">
                <a:solidFill>
                  <a:srgbClr val="C00000"/>
                </a:solidFill>
                <a:latin typeface="Times New Roman" panose="02020603050405020304" pitchFamily="18" charset="0"/>
                <a:cs typeface="Times New Roman" panose="02020603050405020304" pitchFamily="18" charset="0"/>
              </a:rPr>
              <a:t>ФАС </a:t>
            </a:r>
            <a:r>
              <a:rPr lang="ru-RU" sz="1800" dirty="0" smtClean="0">
                <a:solidFill>
                  <a:srgbClr val="C00000"/>
                </a:solidFill>
                <a:latin typeface="Times New Roman" panose="02020603050405020304" pitchFamily="18" charset="0"/>
                <a:cs typeface="Times New Roman" panose="02020603050405020304" pitchFamily="18" charset="0"/>
              </a:rPr>
              <a:t>Западно-Сибирского округа </a:t>
            </a:r>
            <a:r>
              <a:rPr lang="ru-RU" sz="1800" dirty="0">
                <a:solidFill>
                  <a:srgbClr val="C00000"/>
                </a:solidFill>
                <a:latin typeface="Times New Roman" panose="02020603050405020304" pitchFamily="18" charset="0"/>
                <a:cs typeface="Times New Roman" panose="02020603050405020304" pitchFamily="18" charset="0"/>
              </a:rPr>
              <a:t>от 28.07.2016 по делу № </a:t>
            </a:r>
            <a:r>
              <a:rPr lang="ru-RU" sz="1800" dirty="0" smtClean="0">
                <a:solidFill>
                  <a:srgbClr val="C00000"/>
                </a:solidFill>
                <a:latin typeface="Times New Roman" panose="02020603050405020304" pitchFamily="18" charset="0"/>
                <a:cs typeface="Times New Roman" panose="02020603050405020304" pitchFamily="18" charset="0"/>
              </a:rPr>
              <a:t>А75-10735/2016.</a:t>
            </a:r>
          </a:p>
          <a:p>
            <a:pPr marL="0" indent="0">
              <a:buNone/>
            </a:pPr>
            <a:endParaRPr lang="ru-RU" sz="1800" dirty="0" smtClean="0">
              <a:solidFill>
                <a:srgbClr val="C00000"/>
              </a:solidFill>
              <a:latin typeface="Times New Roman" panose="02020603050405020304" pitchFamily="18" charset="0"/>
              <a:cs typeface="Times New Roman" panose="02020603050405020304" pitchFamily="18" charset="0"/>
            </a:endParaRPr>
          </a:p>
          <a:p>
            <a:pPr marL="0" indent="0">
              <a:buNone/>
            </a:pPr>
            <a:r>
              <a:rPr lang="ru-RU" sz="1800" dirty="0" smtClean="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Установленное</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заказчиком </a:t>
            </a:r>
            <a:r>
              <a:rPr lang="ru-RU" sz="2000" dirty="0">
                <a:latin typeface="Times New Roman" panose="02020603050405020304" pitchFamily="18" charset="0"/>
                <a:cs typeface="Times New Roman" panose="02020603050405020304" pitchFamily="18" charset="0"/>
              </a:rPr>
              <a:t>требование к гарантийному сроку поставляемого </a:t>
            </a:r>
            <a:r>
              <a:rPr lang="ru-RU" sz="2000" dirty="0" smtClean="0">
                <a:latin typeface="Times New Roman" panose="02020603050405020304" pitchFamily="18" charset="0"/>
                <a:cs typeface="Times New Roman" panose="02020603050405020304" pitchFamily="18" charset="0"/>
              </a:rPr>
              <a:t>стоматологического </a:t>
            </a:r>
            <a:r>
              <a:rPr lang="ru-RU" sz="2000" dirty="0">
                <a:latin typeface="Times New Roman" panose="02020603050405020304" pitchFamily="18" charset="0"/>
                <a:cs typeface="Times New Roman" panose="02020603050405020304" pitchFamily="18" charset="0"/>
              </a:rPr>
              <a:t>оборудования </a:t>
            </a:r>
            <a:r>
              <a:rPr lang="ru-RU" sz="2000" dirty="0" smtClean="0">
                <a:latin typeface="Times New Roman" panose="02020603050405020304" pitchFamily="18" charset="0"/>
                <a:cs typeface="Times New Roman" panose="02020603050405020304" pitchFamily="18" charset="0"/>
              </a:rPr>
              <a:t>не </a:t>
            </a:r>
            <a:r>
              <a:rPr lang="ru-RU" sz="2000" dirty="0">
                <a:latin typeface="Times New Roman" panose="02020603050405020304" pitchFamily="18" charset="0"/>
                <a:cs typeface="Times New Roman" panose="02020603050405020304" pitchFamily="18" charset="0"/>
              </a:rPr>
              <a:t>относится к </a:t>
            </a:r>
            <a:r>
              <a:rPr lang="ru-RU" sz="2000" dirty="0" smtClean="0">
                <a:latin typeface="Times New Roman" panose="02020603050405020304" pitchFamily="18" charset="0"/>
                <a:cs typeface="Times New Roman" panose="02020603050405020304" pitchFamily="18" charset="0"/>
              </a:rPr>
              <a:t>числу </a:t>
            </a:r>
            <a:r>
              <a:rPr lang="ru-RU" sz="2000" dirty="0">
                <a:latin typeface="Times New Roman" panose="02020603050405020304" pitchFamily="18" charset="0"/>
                <a:cs typeface="Times New Roman" panose="02020603050405020304" pitchFamily="18" charset="0"/>
              </a:rPr>
              <a:t>тех показателей (характеристик) товара, которые участник аукциона </a:t>
            </a:r>
            <a:r>
              <a:rPr lang="ru-RU" sz="2000" dirty="0" smtClean="0">
                <a:latin typeface="Times New Roman" panose="02020603050405020304" pitchFamily="18" charset="0"/>
                <a:cs typeface="Times New Roman" panose="02020603050405020304" pitchFamily="18" charset="0"/>
              </a:rPr>
              <a:t>должен </a:t>
            </a:r>
            <a:r>
              <a:rPr lang="ru-RU" sz="2000" dirty="0">
                <a:latin typeface="Times New Roman" panose="02020603050405020304" pitchFamily="18" charset="0"/>
                <a:cs typeface="Times New Roman" panose="02020603050405020304" pitchFamily="18" charset="0"/>
              </a:rPr>
              <a:t>указывать в первой части заявки, </a:t>
            </a:r>
            <a:r>
              <a:rPr lang="ru-RU" sz="2000" dirty="0">
                <a:solidFill>
                  <a:srgbClr val="C00000"/>
                </a:solidFill>
                <a:latin typeface="Times New Roman" panose="02020603050405020304" pitchFamily="18" charset="0"/>
                <a:cs typeface="Times New Roman" panose="02020603050405020304" pitchFamily="18" charset="0"/>
              </a:rPr>
              <a:t>а относится к предмету </a:t>
            </a:r>
            <a:r>
              <a:rPr lang="ru-RU" sz="2000" dirty="0" smtClean="0">
                <a:solidFill>
                  <a:srgbClr val="C00000"/>
                </a:solidFill>
                <a:latin typeface="Times New Roman" panose="02020603050405020304" pitchFamily="18" charset="0"/>
                <a:cs typeface="Times New Roman" panose="02020603050405020304" pitchFamily="18" charset="0"/>
              </a:rPr>
              <a:t>поставки</a:t>
            </a:r>
            <a:endParaRPr lang="ru-RU" sz="2000" b="1" dirty="0">
              <a:solidFill>
                <a:srgbClr val="00B050"/>
              </a:solidFill>
              <a:latin typeface="Times New Roman" panose="02020603050405020304" pitchFamily="18" charset="0"/>
              <a:cs typeface="Times New Roman" panose="02020603050405020304"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BC0F8B48-679B-4896-9384-8D5149AE9A0C}" type="slidenum">
              <a:rPr lang="ru-RU">
                <a:solidFill>
                  <a:prstClr val="black">
                    <a:tint val="75000"/>
                  </a:prstClr>
                </a:solidFill>
              </a:rPr>
              <a:pPr>
                <a:defRPr/>
              </a:pPr>
              <a:t>10</a:t>
            </a:fld>
            <a:endParaRPr lang="ru-RU" dirty="0">
              <a:solidFill>
                <a:prstClr val="black">
                  <a:tint val="75000"/>
                </a:prstClr>
              </a:solidFill>
            </a:endParaRPr>
          </a:p>
        </p:txBody>
      </p:sp>
    </p:spTree>
    <p:extLst>
      <p:ext uri="{BB962C8B-B14F-4D97-AF65-F5344CB8AC3E}">
        <p14:creationId xmlns:p14="http://schemas.microsoft.com/office/powerpoint/2010/main" val="17545860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6491064" cy="850106"/>
          </a:xfrm>
        </p:spPr>
        <p:txBody>
          <a:bodyPr rtlCol="0">
            <a:normAutofit/>
          </a:bodyPr>
          <a:lstStyle/>
          <a:p>
            <a:pPr fontAlgn="auto">
              <a:spcAft>
                <a:spcPts val="0"/>
              </a:spcAft>
              <a:defRPr/>
            </a:pPr>
            <a:r>
              <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rPr>
              <a:t>Правила описания объекта </a:t>
            </a:r>
            <a:r>
              <a:rPr lang="ru-RU" sz="2000" b="1" cap="all" dirty="0" smtClean="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rPr>
              <a:t>закупки (статья 33  44-ФЗ)</a:t>
            </a:r>
            <a:endPar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535988" cy="5400675"/>
          </a:xfrm>
        </p:spPr>
        <p:txBody>
          <a:bodyPr rtlCol="0">
            <a:noAutofit/>
          </a:bodyPr>
          <a:lstStyle/>
          <a:p>
            <a:pPr marL="0" indent="0" algn="just" fontAlgn="auto">
              <a:spcBef>
                <a:spcPts val="0"/>
              </a:spcBef>
              <a:spcAft>
                <a:spcPts val="0"/>
              </a:spcAft>
              <a:buNone/>
              <a:defRPr/>
            </a:pPr>
            <a:r>
              <a:rPr lang="ru-RU" sz="1600" b="1" dirty="0">
                <a:solidFill>
                  <a:srgbClr val="00B050"/>
                </a:solidFill>
                <a:latin typeface="Georgia" pitchFamily="18" charset="0"/>
                <a:cs typeface="Times New Roman" pitchFamily="18" charset="0"/>
              </a:rPr>
              <a:t> </a:t>
            </a:r>
            <a:r>
              <a:rPr lang="ru-RU" sz="1600" b="1" dirty="0" smtClean="0">
                <a:solidFill>
                  <a:srgbClr val="00B050"/>
                </a:solidFill>
                <a:latin typeface="Georgia" pitchFamily="18" charset="0"/>
                <a:cs typeface="Times New Roman" pitchFamily="18" charset="0"/>
              </a:rPr>
              <a:t>                             ОПИСАНИЕ ОБЪЕКТА ЗАКУПКИ СООТВЕТСТВУЕТ </a:t>
            </a:r>
          </a:p>
          <a:p>
            <a:pPr marL="0" indent="0" algn="just" fontAlgn="auto">
              <a:spcBef>
                <a:spcPts val="0"/>
              </a:spcBef>
              <a:spcAft>
                <a:spcPts val="0"/>
              </a:spcAft>
              <a:buNone/>
              <a:defRPr/>
            </a:pPr>
            <a:r>
              <a:rPr lang="ru-RU" sz="1600" b="1" dirty="0">
                <a:solidFill>
                  <a:srgbClr val="00B050"/>
                </a:solidFill>
                <a:latin typeface="Georgia" pitchFamily="18" charset="0"/>
                <a:cs typeface="Times New Roman" pitchFamily="18" charset="0"/>
              </a:rPr>
              <a:t> </a:t>
            </a:r>
            <a:r>
              <a:rPr lang="ru-RU" sz="1600" b="1" dirty="0" smtClean="0">
                <a:solidFill>
                  <a:srgbClr val="00B050"/>
                </a:solidFill>
                <a:latin typeface="Georgia" pitchFamily="18" charset="0"/>
                <a:cs typeface="Times New Roman" pitchFamily="18" charset="0"/>
              </a:rPr>
              <a:t>                                ОДНОМУ ПРОИЗВОДИТЕЛЮ</a:t>
            </a:r>
          </a:p>
          <a:p>
            <a:pPr marL="0" indent="0" algn="just" fontAlgn="auto">
              <a:spcBef>
                <a:spcPts val="0"/>
              </a:spcBef>
              <a:spcAft>
                <a:spcPts val="0"/>
              </a:spcAft>
              <a:buNone/>
              <a:defRPr/>
            </a:pPr>
            <a:r>
              <a:rPr lang="ru-RU" sz="1600" b="1" dirty="0" smtClean="0">
                <a:solidFill>
                  <a:srgbClr val="00B050"/>
                </a:solidFill>
                <a:latin typeface="Georgia" pitchFamily="18" charset="0"/>
                <a:cs typeface="Times New Roman" pitchFamily="18" charset="0"/>
              </a:rPr>
              <a:t>   </a:t>
            </a:r>
          </a:p>
          <a:p>
            <a:pPr marL="0" indent="0">
              <a:buNone/>
            </a:pPr>
            <a:r>
              <a:rPr lang="ru-RU" sz="1600" dirty="0" smtClean="0">
                <a:latin typeface="Times New Roman" panose="02020603050405020304" pitchFamily="18" charset="0"/>
                <a:cs typeface="Times New Roman" panose="02020603050405020304" pitchFamily="18" charset="0"/>
              </a:rPr>
              <a:t>                     </a:t>
            </a:r>
            <a:r>
              <a:rPr lang="ru-RU" sz="1600" b="1" dirty="0" smtClean="0">
                <a:solidFill>
                  <a:srgbClr val="C00000"/>
                </a:solidFill>
                <a:latin typeface="Times New Roman" panose="02020603050405020304" pitchFamily="18" charset="0"/>
                <a:cs typeface="Times New Roman" panose="02020603050405020304" pitchFamily="18" charset="0"/>
              </a:rPr>
              <a:t>Письмо </a:t>
            </a:r>
            <a:r>
              <a:rPr lang="ru-RU" sz="1600" b="1" dirty="0">
                <a:solidFill>
                  <a:srgbClr val="C00000"/>
                </a:solidFill>
                <a:latin typeface="Times New Roman" panose="02020603050405020304" pitchFamily="18" charset="0"/>
                <a:cs typeface="Times New Roman" panose="02020603050405020304" pitchFamily="18" charset="0"/>
              </a:rPr>
              <a:t>ФАС России от 14.04.2015 № АК/18070/15 </a:t>
            </a:r>
            <a:endParaRPr lang="ru-RU" sz="1600" b="1" dirty="0" smtClean="0">
              <a:solidFill>
                <a:srgbClr val="C00000"/>
              </a:solidFill>
              <a:latin typeface="Times New Roman" panose="02020603050405020304" pitchFamily="18" charset="0"/>
              <a:cs typeface="Times New Roman" panose="02020603050405020304" pitchFamily="18" charset="0"/>
            </a:endParaRPr>
          </a:p>
          <a:p>
            <a:pPr marL="0" indent="0">
              <a:buNone/>
            </a:pPr>
            <a:endParaRPr lang="ru-RU" sz="1600" b="1" dirty="0">
              <a:solidFill>
                <a:srgbClr val="C00000"/>
              </a:solidFill>
              <a:latin typeface="Times New Roman" panose="02020603050405020304" pitchFamily="18" charset="0"/>
              <a:cs typeface="Times New Roman" panose="02020603050405020304" pitchFamily="18" charset="0"/>
            </a:endParaRPr>
          </a:p>
          <a:p>
            <a:pPr marL="0" indent="0" algn="just">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Установление </a:t>
            </a:r>
            <a:r>
              <a:rPr lang="ru-RU" sz="2000" dirty="0">
                <a:latin typeface="Times New Roman" panose="02020603050405020304" pitchFamily="18" charset="0"/>
                <a:cs typeface="Times New Roman" panose="02020603050405020304" pitchFamily="18" charset="0"/>
              </a:rPr>
              <a:t>заказчиками требований необъективного характера </a:t>
            </a:r>
            <a:r>
              <a:rPr lang="ru-RU" sz="2000" dirty="0" smtClean="0">
                <a:latin typeface="Times New Roman" panose="02020603050405020304" pitchFamily="18" charset="0"/>
                <a:cs typeface="Times New Roman" panose="02020603050405020304" pitchFamily="18" charset="0"/>
              </a:rPr>
              <a:t>путем </a:t>
            </a:r>
            <a:r>
              <a:rPr lang="ru-RU" sz="2000" b="1" dirty="0" smtClean="0">
                <a:solidFill>
                  <a:srgbClr val="C00000"/>
                </a:solidFill>
                <a:latin typeface="Times New Roman" panose="02020603050405020304" pitchFamily="18" charset="0"/>
                <a:cs typeface="Times New Roman" panose="02020603050405020304" pitchFamily="18" charset="0"/>
              </a:rPr>
              <a:t>излишней </a:t>
            </a:r>
            <a:r>
              <a:rPr lang="ru-RU" sz="2000" b="1" dirty="0">
                <a:solidFill>
                  <a:srgbClr val="C00000"/>
                </a:solidFill>
                <a:latin typeface="Times New Roman" panose="02020603050405020304" pitchFamily="18" charset="0"/>
                <a:cs typeface="Times New Roman" panose="02020603050405020304" pitchFamily="18" charset="0"/>
              </a:rPr>
              <a:t>детализации </a:t>
            </a:r>
            <a:r>
              <a:rPr lang="ru-RU" sz="2000" dirty="0">
                <a:latin typeface="Times New Roman" panose="02020603050405020304" pitchFamily="18" charset="0"/>
                <a:cs typeface="Times New Roman" panose="02020603050405020304" pitchFamily="18" charset="0"/>
              </a:rPr>
              <a:t>описания объекта закупки, вплоть до </a:t>
            </a:r>
            <a:r>
              <a:rPr lang="ru-RU" sz="2000" dirty="0" smtClean="0">
                <a:latin typeface="Times New Roman" panose="02020603050405020304" pitchFamily="18" charset="0"/>
                <a:cs typeface="Times New Roman" panose="02020603050405020304" pitchFamily="18" charset="0"/>
              </a:rPr>
              <a:t>соответствия товару </a:t>
            </a:r>
            <a:r>
              <a:rPr lang="ru-RU" sz="2000" dirty="0">
                <a:latin typeface="Times New Roman" panose="02020603050405020304" pitchFamily="18" charset="0"/>
                <a:cs typeface="Times New Roman" panose="02020603050405020304" pitchFamily="18" charset="0"/>
              </a:rPr>
              <a:t>одного производителя, приводит к ограничению количества </a:t>
            </a:r>
            <a:r>
              <a:rPr lang="ru-RU" sz="2000" dirty="0" smtClean="0">
                <a:latin typeface="Times New Roman" panose="02020603050405020304" pitchFamily="18" charset="0"/>
                <a:cs typeface="Times New Roman" panose="02020603050405020304" pitchFamily="18" charset="0"/>
              </a:rPr>
              <a:t>участников </a:t>
            </a:r>
            <a:r>
              <a:rPr lang="ru-RU" sz="2000" dirty="0">
                <a:latin typeface="Times New Roman" panose="02020603050405020304" pitchFamily="18" charset="0"/>
                <a:cs typeface="Times New Roman" panose="02020603050405020304" pitchFamily="18" charset="0"/>
              </a:rPr>
              <a:t>размещения заказа, не создает предпосылок для экономии </a:t>
            </a:r>
            <a:r>
              <a:rPr lang="ru-RU" sz="2000" dirty="0" smtClean="0">
                <a:latin typeface="Times New Roman" panose="02020603050405020304" pitchFamily="18" charset="0"/>
                <a:cs typeface="Times New Roman" panose="02020603050405020304" pitchFamily="18" charset="0"/>
              </a:rPr>
              <a:t>бюджетных средств</a:t>
            </a:r>
            <a:r>
              <a:rPr lang="ru-RU" sz="2000" dirty="0">
                <a:latin typeface="Times New Roman" panose="02020603050405020304" pitchFamily="18" charset="0"/>
                <a:cs typeface="Times New Roman" panose="02020603050405020304" pitchFamily="18" charset="0"/>
              </a:rPr>
              <a:t>. Напротив, соблюдение заказчиками конкурентных основ </a:t>
            </a:r>
            <a:r>
              <a:rPr lang="ru-RU" sz="2000" dirty="0" smtClean="0">
                <a:latin typeface="Times New Roman" panose="02020603050405020304" pitchFamily="18" charset="0"/>
                <a:cs typeface="Times New Roman" panose="02020603050405020304" pitchFamily="18" charset="0"/>
              </a:rPr>
              <a:t>описания объекта </a:t>
            </a:r>
            <a:r>
              <a:rPr lang="ru-RU" sz="2000" dirty="0">
                <a:latin typeface="Times New Roman" panose="02020603050405020304" pitchFamily="18" charset="0"/>
                <a:cs typeface="Times New Roman" panose="02020603050405020304" pitchFamily="18" charset="0"/>
              </a:rPr>
              <a:t>закупки, под которое подпадают товары </a:t>
            </a:r>
            <a:r>
              <a:rPr lang="ru-RU" sz="2000" dirty="0" smtClean="0">
                <a:latin typeface="Times New Roman" panose="02020603050405020304" pitchFamily="18" charset="0"/>
                <a:cs typeface="Times New Roman" panose="02020603050405020304" pitchFamily="18" charset="0"/>
              </a:rPr>
              <a:t>различных  производителей, приводит </a:t>
            </a:r>
            <a:r>
              <a:rPr lang="ru-RU" sz="2000" dirty="0">
                <a:latin typeface="Times New Roman" panose="02020603050405020304" pitchFamily="18" charset="0"/>
                <a:cs typeface="Times New Roman" panose="02020603050405020304" pitchFamily="18" charset="0"/>
              </a:rPr>
              <a:t>к увеличению количества участников закупок и значительной </a:t>
            </a:r>
            <a:r>
              <a:rPr lang="ru-RU" sz="2000" dirty="0" smtClean="0">
                <a:latin typeface="Times New Roman" panose="02020603050405020304" pitchFamily="18" charset="0"/>
                <a:cs typeface="Times New Roman" panose="02020603050405020304" pitchFamily="18" charset="0"/>
              </a:rPr>
              <a:t>экономии </a:t>
            </a:r>
            <a:r>
              <a:rPr lang="ru-RU" sz="2000" dirty="0">
                <a:latin typeface="Times New Roman" panose="02020603050405020304" pitchFamily="18" charset="0"/>
                <a:cs typeface="Times New Roman" panose="02020603050405020304" pitchFamily="18" charset="0"/>
              </a:rPr>
              <a:t>бюджетных средств»</a:t>
            </a:r>
            <a:endParaRPr lang="ru-RU" sz="2000" b="1" dirty="0" smtClean="0">
              <a:solidFill>
                <a:srgbClr val="00B050"/>
              </a:solidFill>
              <a:latin typeface="Times New Roman" panose="02020603050405020304" pitchFamily="18" charset="0"/>
              <a:cs typeface="Times New Roman" panose="02020603050405020304" pitchFamily="18" charset="0"/>
            </a:endParaRPr>
          </a:p>
          <a:p>
            <a:pPr marL="0" indent="0" algn="just">
              <a:buNone/>
            </a:pPr>
            <a:endParaRPr lang="ru-RU" sz="2000" b="1" dirty="0">
              <a:solidFill>
                <a:srgbClr val="00B050"/>
              </a:solidFill>
              <a:latin typeface="Times New Roman" panose="02020603050405020304" pitchFamily="18" charset="0"/>
              <a:cs typeface="Times New Roman" panose="02020603050405020304" pitchFamily="18" charset="0"/>
            </a:endParaRPr>
          </a:p>
          <a:p>
            <a:pPr marL="0" indent="0">
              <a:buNone/>
            </a:pPr>
            <a:r>
              <a:rPr lang="ru-RU" sz="1800" dirty="0" smtClean="0">
                <a:latin typeface="Times New Roman" panose="02020603050405020304" pitchFamily="18" charset="0"/>
                <a:cs typeface="Times New Roman" panose="02020603050405020304" pitchFamily="18" charset="0"/>
              </a:rPr>
              <a:t>.</a:t>
            </a:r>
            <a:endParaRPr lang="ru-RU" sz="1800" b="1" dirty="0">
              <a:solidFill>
                <a:srgbClr val="00B050"/>
              </a:solidFill>
              <a:latin typeface="Times New Roman" panose="02020603050405020304" pitchFamily="18" charset="0"/>
              <a:cs typeface="Times New Roman" panose="02020603050405020304"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BC0F8B48-679B-4896-9384-8D5149AE9A0C}" type="slidenum">
              <a:rPr lang="ru-RU">
                <a:solidFill>
                  <a:prstClr val="black">
                    <a:tint val="75000"/>
                  </a:prstClr>
                </a:solidFill>
              </a:rPr>
              <a:pPr>
                <a:defRPr/>
              </a:pPr>
              <a:t>11</a:t>
            </a:fld>
            <a:endParaRPr lang="ru-RU" dirty="0">
              <a:solidFill>
                <a:prstClr val="black">
                  <a:tint val="75000"/>
                </a:prstClr>
              </a:solidFill>
            </a:endParaRPr>
          </a:p>
        </p:txBody>
      </p:sp>
    </p:spTree>
    <p:extLst>
      <p:ext uri="{BB962C8B-B14F-4D97-AF65-F5344CB8AC3E}">
        <p14:creationId xmlns:p14="http://schemas.microsoft.com/office/powerpoint/2010/main" val="12571277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Заголовок 1"/>
          <p:cNvSpPr>
            <a:spLocks noGrp="1"/>
          </p:cNvSpPr>
          <p:nvPr>
            <p:ph type="title"/>
          </p:nvPr>
        </p:nvSpPr>
        <p:spPr>
          <a:xfrm>
            <a:off x="971600" y="0"/>
            <a:ext cx="7509520" cy="1916832"/>
          </a:xfrm>
        </p:spPr>
        <p:txBody>
          <a:bodyPr/>
          <a:lstStyle/>
          <a:p>
            <a:pPr algn="ctr">
              <a:lnSpc>
                <a:spcPct val="106000"/>
              </a:lnSpc>
              <a:spcAft>
                <a:spcPts val="800"/>
              </a:spcAft>
            </a:pPr>
            <a:r>
              <a:rPr lang="ru-RU" altLang="ru-RU" sz="2000" b="1" dirty="0" smtClean="0">
                <a:solidFill>
                  <a:srgbClr val="FF0000"/>
                </a:solidFill>
              </a:rPr>
              <a:t/>
            </a:r>
            <a:br>
              <a:rPr lang="ru-RU" altLang="ru-RU" sz="2000" b="1" dirty="0" smtClean="0">
                <a:solidFill>
                  <a:srgbClr val="FF0000"/>
                </a:solidFill>
              </a:rPr>
            </a:br>
            <a:r>
              <a:rPr lang="ru-RU" altLang="ru-RU" sz="2000" b="1" dirty="0">
                <a:solidFill>
                  <a:srgbClr val="FF0000"/>
                </a:solidFill>
              </a:rPr>
              <a:t/>
            </a:r>
            <a:br>
              <a:rPr lang="ru-RU" altLang="ru-RU" sz="2000" b="1" dirty="0">
                <a:solidFill>
                  <a:srgbClr val="FF0000"/>
                </a:solidFill>
              </a:rPr>
            </a:br>
            <a:r>
              <a:rPr lang="ru-RU" altLang="ru-RU" sz="2000" b="1" dirty="0" smtClean="0">
                <a:solidFill>
                  <a:srgbClr val="FF0000"/>
                </a:solidFill>
              </a:rPr>
              <a:t/>
            </a:r>
            <a:br>
              <a:rPr lang="ru-RU" altLang="ru-RU" sz="2000" b="1" dirty="0" smtClean="0">
                <a:solidFill>
                  <a:srgbClr val="FF0000"/>
                </a:solidFill>
              </a:rPr>
            </a:br>
            <a:r>
              <a:rPr lang="ru-RU" altLang="ru-RU" sz="2000" b="1" dirty="0">
                <a:solidFill>
                  <a:srgbClr val="FF0000"/>
                </a:solidFill>
              </a:rPr>
              <a:t/>
            </a:r>
            <a:br>
              <a:rPr lang="ru-RU" altLang="ru-RU" sz="2000" b="1" dirty="0">
                <a:solidFill>
                  <a:srgbClr val="FF0000"/>
                </a:solidFill>
              </a:rPr>
            </a:br>
            <a:r>
              <a:rPr lang="ru-RU" altLang="ru-RU" sz="2000" b="1" dirty="0" smtClean="0">
                <a:solidFill>
                  <a:srgbClr val="FF0000"/>
                </a:solidFill>
              </a:rPr>
              <a:t>СТАНДАРТЫ В ТЕХНИЧЕСКИХ ЗАДАНИЯХ С 01.07.2016 Г</a:t>
            </a:r>
            <a:r>
              <a:rPr lang="ru-RU" altLang="ru-RU" sz="2400" dirty="0" smtClean="0">
                <a:solidFill>
                  <a:srgbClr val="FF0000"/>
                </a:solidFill>
              </a:rPr>
              <a:t>           </a:t>
            </a:r>
            <a:endParaRPr lang="ru-RU" altLang="ru-RU" sz="2400" b="1" dirty="0" smtClean="0">
              <a:solidFill>
                <a:srgbClr val="FF0000"/>
              </a:solidFill>
            </a:endParaRPr>
          </a:p>
        </p:txBody>
      </p:sp>
      <p:sp>
        <p:nvSpPr>
          <p:cNvPr id="141315" name="Объект 2"/>
          <p:cNvSpPr>
            <a:spLocks noGrp="1"/>
          </p:cNvSpPr>
          <p:nvPr>
            <p:ph sz="quarter" idx="1"/>
          </p:nvPr>
        </p:nvSpPr>
        <p:spPr>
          <a:xfrm>
            <a:off x="460375" y="1268760"/>
            <a:ext cx="8229600" cy="4937125"/>
          </a:xfrm>
        </p:spPr>
        <p:txBody>
          <a:bodyPr/>
          <a:lstStyle/>
          <a:p>
            <a:pPr marL="0" indent="0" algn="just">
              <a:buNone/>
            </a:pPr>
            <a:r>
              <a:rPr lang="ru-RU" sz="2400" b="1" dirty="0" smtClean="0">
                <a:solidFill>
                  <a:srgbClr val="00B050"/>
                </a:solidFill>
              </a:rPr>
              <a:t>                 </a:t>
            </a:r>
          </a:p>
          <a:p>
            <a:pPr marL="0" indent="0" algn="just">
              <a:buNone/>
            </a:pPr>
            <a:endParaRPr lang="ru-RU" sz="2400" b="1" dirty="0">
              <a:solidFill>
                <a:srgbClr val="00B050"/>
              </a:solidFill>
            </a:endParaRPr>
          </a:p>
          <a:p>
            <a:pPr marL="0" indent="0" algn="just">
              <a:buNone/>
            </a:pPr>
            <a:r>
              <a:rPr lang="ru-RU" sz="2400" dirty="0" smtClean="0">
                <a:solidFill>
                  <a:srgbClr val="7030A0"/>
                </a:solidFill>
              </a:rPr>
              <a:t>С 01  июля 2016г  </a:t>
            </a:r>
            <a:r>
              <a:rPr lang="ru-RU" sz="2400" dirty="0">
                <a:solidFill>
                  <a:srgbClr val="7030A0"/>
                </a:solidFill>
              </a:rPr>
              <a:t>в</a:t>
            </a:r>
            <a:r>
              <a:rPr lang="ru-RU" sz="2400" dirty="0" smtClean="0">
                <a:solidFill>
                  <a:srgbClr val="7030A0"/>
                </a:solidFill>
              </a:rPr>
              <a:t>ступили в силу изменения в ФЗ-44, в части требований к описанию объекта закупки ( п.2. ч.1  ст.33 ФЗ-44).</a:t>
            </a:r>
          </a:p>
          <a:p>
            <a:pPr marL="0" indent="0" algn="just">
              <a:buNone/>
            </a:pPr>
            <a:r>
              <a:rPr lang="ru-RU" sz="2400" dirty="0" smtClean="0">
                <a:solidFill>
                  <a:srgbClr val="C00000"/>
                </a:solidFill>
              </a:rPr>
              <a:t>«ЗАКАЗЧИК ПРИ СОСТАВЛЕНИИ ТЗ ДОЛЖЕН ИСПОЛЬЗОВАТЬ ПОКАЗАТЕЛИ, ТРЕБОВАНИЯ, УСЛОВНЫЕ ОБОЗНАЧЕНИЯ И ТЕРМИНОЛОГИЮ, касающихся технических, функциональных и качественных характеристик ( потребительских свойств) закупаемых ТРУ, которые предусмотрены:</a:t>
            </a:r>
          </a:p>
        </p:txBody>
      </p:sp>
      <p:sp>
        <p:nvSpPr>
          <p:cNvPr id="141316" name="Дата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ru-RU" altLang="ru-RU" dirty="0" smtClean="0"/>
          </a:p>
        </p:txBody>
      </p:sp>
      <p:sp>
        <p:nvSpPr>
          <p:cNvPr id="141317" name="Номер слайда 4"/>
          <p:cNvSpPr>
            <a:spLocks noGrp="1"/>
          </p:cNvSpPr>
          <p:nvPr>
            <p:ph type="sldNum" sz="quarter" idx="12"/>
          </p:nvPr>
        </p:nvSpPr>
        <p:spPr bwMode="auto">
          <a:xfrm>
            <a:off x="609600" y="6356350"/>
            <a:ext cx="1981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ru-RU" altLang="ru-RU" dirty="0" smtClean="0"/>
              <a:t>3</a:t>
            </a:r>
          </a:p>
        </p:txBody>
      </p:sp>
    </p:spTree>
    <p:extLst>
      <p:ext uri="{BB962C8B-B14F-4D97-AF65-F5344CB8AC3E}">
        <p14:creationId xmlns:p14="http://schemas.microsoft.com/office/powerpoint/2010/main" val="151650275"/>
      </p:ext>
    </p:extLst>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Заголовок 1"/>
          <p:cNvSpPr>
            <a:spLocks noGrp="1"/>
          </p:cNvSpPr>
          <p:nvPr>
            <p:ph type="title"/>
          </p:nvPr>
        </p:nvSpPr>
        <p:spPr>
          <a:xfrm>
            <a:off x="971600" y="0"/>
            <a:ext cx="7509520" cy="990600"/>
          </a:xfrm>
        </p:spPr>
        <p:txBody>
          <a:bodyPr/>
          <a:lstStyle/>
          <a:p>
            <a:pPr algn="ctr">
              <a:lnSpc>
                <a:spcPct val="106000"/>
              </a:lnSpc>
              <a:spcAft>
                <a:spcPts val="800"/>
              </a:spcAft>
            </a:pPr>
            <a:r>
              <a:rPr lang="ru-RU" altLang="ru-RU" sz="2000" b="1" dirty="0" smtClean="0">
                <a:solidFill>
                  <a:srgbClr val="FF0000"/>
                </a:solidFill>
              </a:rPr>
              <a:t/>
            </a:r>
            <a:br>
              <a:rPr lang="ru-RU" altLang="ru-RU" sz="2000" b="1" dirty="0" smtClean="0">
                <a:solidFill>
                  <a:srgbClr val="FF0000"/>
                </a:solidFill>
              </a:rPr>
            </a:br>
            <a:r>
              <a:rPr lang="ru-RU" altLang="ru-RU" sz="2000" b="1" dirty="0">
                <a:solidFill>
                  <a:srgbClr val="FF0000"/>
                </a:solidFill>
              </a:rPr>
              <a:t/>
            </a:r>
            <a:br>
              <a:rPr lang="ru-RU" altLang="ru-RU" sz="2000" b="1" dirty="0">
                <a:solidFill>
                  <a:srgbClr val="FF0000"/>
                </a:solidFill>
              </a:rPr>
            </a:br>
            <a:r>
              <a:rPr lang="ru-RU" altLang="ru-RU" sz="2000" b="1" dirty="0" smtClean="0">
                <a:solidFill>
                  <a:srgbClr val="FF0000"/>
                </a:solidFill>
              </a:rPr>
              <a:t/>
            </a:r>
            <a:br>
              <a:rPr lang="ru-RU" altLang="ru-RU" sz="2000" b="1" dirty="0" smtClean="0">
                <a:solidFill>
                  <a:srgbClr val="FF0000"/>
                </a:solidFill>
              </a:rPr>
            </a:br>
            <a:r>
              <a:rPr lang="ru-RU" altLang="ru-RU" sz="2000" b="1" dirty="0">
                <a:solidFill>
                  <a:srgbClr val="FF0000"/>
                </a:solidFill>
              </a:rPr>
              <a:t/>
            </a:r>
            <a:br>
              <a:rPr lang="ru-RU" altLang="ru-RU" sz="2000" b="1" dirty="0">
                <a:solidFill>
                  <a:srgbClr val="FF0000"/>
                </a:solidFill>
              </a:rPr>
            </a:br>
            <a:r>
              <a:rPr lang="ru-RU" altLang="ru-RU" sz="2000" b="1" dirty="0" smtClean="0">
                <a:solidFill>
                  <a:srgbClr val="FF0000"/>
                </a:solidFill>
              </a:rPr>
              <a:t>СТАНДАРТЫ В ТЕХНИЧЕСКИХ ЗАДАНИЯХ С 01.07.2016 Г</a:t>
            </a:r>
            <a:r>
              <a:rPr lang="ru-RU" altLang="ru-RU" sz="2400" dirty="0" smtClean="0">
                <a:solidFill>
                  <a:srgbClr val="FF0000"/>
                </a:solidFill>
              </a:rPr>
              <a:t>           </a:t>
            </a:r>
            <a:endParaRPr lang="ru-RU" altLang="ru-RU" sz="2400" b="1" dirty="0" smtClean="0">
              <a:solidFill>
                <a:srgbClr val="FF0000"/>
              </a:solidFill>
            </a:endParaRPr>
          </a:p>
        </p:txBody>
      </p:sp>
      <p:sp>
        <p:nvSpPr>
          <p:cNvPr id="141315" name="Объект 2"/>
          <p:cNvSpPr>
            <a:spLocks noGrp="1"/>
          </p:cNvSpPr>
          <p:nvPr>
            <p:ph sz="quarter" idx="1"/>
          </p:nvPr>
        </p:nvSpPr>
        <p:spPr>
          <a:xfrm>
            <a:off x="460375" y="1268760"/>
            <a:ext cx="8229600" cy="4937125"/>
          </a:xfrm>
        </p:spPr>
        <p:txBody>
          <a:bodyPr/>
          <a:lstStyle/>
          <a:p>
            <a:pPr marL="0" indent="0" algn="just">
              <a:buNone/>
            </a:pPr>
            <a:r>
              <a:rPr lang="ru-RU" sz="2400" b="1" dirty="0" smtClean="0">
                <a:solidFill>
                  <a:srgbClr val="00B050"/>
                </a:solidFill>
              </a:rPr>
              <a:t>                 </a:t>
            </a:r>
            <a:endParaRPr lang="ru-RU" sz="2400" b="1" dirty="0">
              <a:solidFill>
                <a:srgbClr val="00B050"/>
              </a:solidFill>
            </a:endParaRPr>
          </a:p>
          <a:p>
            <a:pPr marL="0" indent="0" algn="just">
              <a:buNone/>
            </a:pPr>
            <a:r>
              <a:rPr lang="ru-RU" sz="2400" b="1" dirty="0" smtClean="0">
                <a:solidFill>
                  <a:srgbClr val="00B050"/>
                </a:solidFill>
              </a:rPr>
              <a:t> </a:t>
            </a:r>
            <a:r>
              <a:rPr lang="ru-RU" sz="2400" dirty="0" smtClean="0">
                <a:solidFill>
                  <a:srgbClr val="7030A0"/>
                </a:solidFill>
              </a:rPr>
              <a:t>1.</a:t>
            </a:r>
            <a:r>
              <a:rPr lang="ru-RU" sz="2400" dirty="0" smtClean="0">
                <a:solidFill>
                  <a:srgbClr val="C00000"/>
                </a:solidFill>
              </a:rPr>
              <a:t>техническими регламентами</a:t>
            </a:r>
            <a:r>
              <a:rPr lang="ru-RU" sz="2400" dirty="0" smtClean="0">
                <a:solidFill>
                  <a:srgbClr val="7030A0"/>
                </a:solidFill>
              </a:rPr>
              <a:t>, принятыми в соответствии с законодательством о техническом регулировании;</a:t>
            </a:r>
          </a:p>
          <a:p>
            <a:pPr marL="0" indent="0" algn="just">
              <a:buNone/>
            </a:pPr>
            <a:endParaRPr lang="ru-RU" sz="2400" dirty="0" smtClean="0">
              <a:solidFill>
                <a:srgbClr val="7030A0"/>
              </a:solidFill>
            </a:endParaRPr>
          </a:p>
          <a:p>
            <a:pPr marL="0" indent="0" algn="just">
              <a:buNone/>
            </a:pPr>
            <a:r>
              <a:rPr lang="ru-RU" sz="2400" dirty="0" smtClean="0">
                <a:solidFill>
                  <a:srgbClr val="7030A0"/>
                </a:solidFill>
              </a:rPr>
              <a:t>2.</a:t>
            </a:r>
            <a:r>
              <a:rPr lang="ru-RU" sz="2400" dirty="0" smtClean="0">
                <a:solidFill>
                  <a:srgbClr val="C00000"/>
                </a:solidFill>
              </a:rPr>
              <a:t>документами, разрабатываемыми и применяемыми в национальной системе стандартизации</a:t>
            </a:r>
            <a:r>
              <a:rPr lang="ru-RU" sz="2400" dirty="0" smtClean="0">
                <a:solidFill>
                  <a:srgbClr val="7030A0"/>
                </a:solidFill>
              </a:rPr>
              <a:t>, принятыми в соответствии с законодательством РФ о стандартизации;</a:t>
            </a:r>
          </a:p>
          <a:p>
            <a:pPr marL="0" indent="0" algn="just">
              <a:buNone/>
            </a:pPr>
            <a:endParaRPr lang="ru-RU" sz="2400" dirty="0" smtClean="0">
              <a:solidFill>
                <a:srgbClr val="7030A0"/>
              </a:solidFill>
            </a:endParaRPr>
          </a:p>
          <a:p>
            <a:pPr marL="0" indent="0" algn="just">
              <a:buNone/>
            </a:pPr>
            <a:r>
              <a:rPr lang="ru-RU" sz="2400" dirty="0" smtClean="0">
                <a:solidFill>
                  <a:srgbClr val="7030A0"/>
                </a:solidFill>
              </a:rPr>
              <a:t>3.заказчик </a:t>
            </a:r>
            <a:r>
              <a:rPr lang="ru-RU" sz="2400" dirty="0" smtClean="0">
                <a:solidFill>
                  <a:srgbClr val="C00000"/>
                </a:solidFill>
              </a:rPr>
              <a:t>может установить и иные требования</a:t>
            </a:r>
            <a:r>
              <a:rPr lang="ru-RU" sz="2400" dirty="0" smtClean="0">
                <a:solidFill>
                  <a:srgbClr val="7030A0"/>
                </a:solidFill>
              </a:rPr>
              <a:t>, связанные с определением соответствия приобретаемых ТРУ его потребностям!!! </a:t>
            </a:r>
            <a:r>
              <a:rPr lang="ru-RU" sz="2400" dirty="0" smtClean="0"/>
              <a:t>( при этом необходимо обосновать  использование других показателей)</a:t>
            </a:r>
          </a:p>
        </p:txBody>
      </p:sp>
      <p:sp>
        <p:nvSpPr>
          <p:cNvPr id="141316" name="Дата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ru-RU" altLang="ru-RU" dirty="0" smtClean="0"/>
          </a:p>
        </p:txBody>
      </p:sp>
      <p:sp>
        <p:nvSpPr>
          <p:cNvPr id="141317" name="Номер слайда 4"/>
          <p:cNvSpPr>
            <a:spLocks noGrp="1"/>
          </p:cNvSpPr>
          <p:nvPr>
            <p:ph type="sldNum" sz="quarter" idx="12"/>
          </p:nvPr>
        </p:nvSpPr>
        <p:spPr bwMode="auto">
          <a:xfrm>
            <a:off x="609600" y="6356350"/>
            <a:ext cx="1981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ru-RU" altLang="ru-RU" dirty="0" smtClean="0"/>
              <a:t>3</a:t>
            </a:r>
          </a:p>
        </p:txBody>
      </p:sp>
    </p:spTree>
    <p:extLst>
      <p:ext uri="{BB962C8B-B14F-4D97-AF65-F5344CB8AC3E}">
        <p14:creationId xmlns:p14="http://schemas.microsoft.com/office/powerpoint/2010/main" val="223050964"/>
      </p:ext>
    </p:extLst>
  </p:cSld>
  <p:clrMapOvr>
    <a:masterClrMapping/>
  </p:clrMapOvr>
  <p:transition>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82702" y="1436369"/>
            <a:ext cx="8636635" cy="1594026"/>
          </a:xfrm>
          <a:prstGeom prst="rect">
            <a:avLst/>
          </a:prstGeom>
          <a:ln w="19812">
            <a:solidFill>
              <a:srgbClr val="376092"/>
            </a:solidFill>
          </a:ln>
        </p:spPr>
        <p:txBody>
          <a:bodyPr vert="horz" wrap="square" lIns="0" tIns="34290" rIns="0" bIns="0" rtlCol="0">
            <a:spAutoFit/>
          </a:bodyPr>
          <a:lstStyle/>
          <a:p>
            <a:pPr marL="252729" indent="-172085" fontAlgn="auto">
              <a:spcBef>
                <a:spcPts val="270"/>
              </a:spcBef>
              <a:spcAft>
                <a:spcPts val="0"/>
              </a:spcAft>
              <a:buFont typeface="Arial"/>
              <a:buChar char="•"/>
              <a:tabLst>
                <a:tab pos="253365" algn="l"/>
              </a:tabLst>
            </a:pPr>
            <a:r>
              <a:rPr sz="1400" dirty="0">
                <a:solidFill>
                  <a:prstClr val="black"/>
                </a:solidFill>
                <a:latin typeface="Verdana"/>
                <a:cs typeface="Verdana"/>
              </a:rPr>
              <a:t>Новые правила действуют </a:t>
            </a:r>
            <a:r>
              <a:rPr sz="1400" b="1" dirty="0">
                <a:solidFill>
                  <a:srgbClr val="C00000"/>
                </a:solidFill>
                <a:latin typeface="Verdana"/>
                <a:cs typeface="Verdana"/>
              </a:rPr>
              <a:t>с 1 июля </a:t>
            </a:r>
            <a:r>
              <a:rPr sz="1400" b="1" spc="-5" dirty="0">
                <a:solidFill>
                  <a:srgbClr val="C00000"/>
                </a:solidFill>
                <a:latin typeface="Verdana"/>
                <a:cs typeface="Verdana"/>
              </a:rPr>
              <a:t>2016</a:t>
            </a:r>
            <a:r>
              <a:rPr sz="1400" b="1" spc="-120" dirty="0">
                <a:solidFill>
                  <a:srgbClr val="C00000"/>
                </a:solidFill>
                <a:latin typeface="Verdana"/>
                <a:cs typeface="Verdana"/>
              </a:rPr>
              <a:t> </a:t>
            </a:r>
            <a:r>
              <a:rPr sz="1400" b="1" spc="-5" dirty="0">
                <a:solidFill>
                  <a:srgbClr val="C00000"/>
                </a:solidFill>
                <a:latin typeface="Verdana"/>
                <a:cs typeface="Verdana"/>
              </a:rPr>
              <a:t>г.</a:t>
            </a:r>
            <a:endParaRPr sz="1400" dirty="0">
              <a:solidFill>
                <a:prstClr val="black"/>
              </a:solidFill>
              <a:latin typeface="Verdana"/>
              <a:cs typeface="Verdana"/>
            </a:endParaRPr>
          </a:p>
          <a:p>
            <a:pPr marL="252729" indent="-172085" fontAlgn="auto">
              <a:spcBef>
                <a:spcPts val="395"/>
              </a:spcBef>
              <a:spcAft>
                <a:spcPts val="0"/>
              </a:spcAft>
              <a:buFont typeface="Arial"/>
              <a:buChar char="•"/>
              <a:tabLst>
                <a:tab pos="253365" algn="l"/>
              </a:tabLst>
            </a:pPr>
            <a:r>
              <a:rPr sz="1400" b="1" dirty="0">
                <a:solidFill>
                  <a:prstClr val="black"/>
                </a:solidFill>
                <a:latin typeface="Verdana"/>
                <a:cs typeface="Verdana"/>
              </a:rPr>
              <a:t>При составлении </a:t>
            </a:r>
            <a:r>
              <a:rPr sz="1400" b="1" spc="-5" dirty="0">
                <a:solidFill>
                  <a:prstClr val="black"/>
                </a:solidFill>
                <a:latin typeface="Verdana"/>
                <a:cs typeface="Verdana"/>
              </a:rPr>
              <a:t>описания </a:t>
            </a:r>
            <a:r>
              <a:rPr sz="1400" b="1" dirty="0">
                <a:solidFill>
                  <a:prstClr val="black"/>
                </a:solidFill>
                <a:latin typeface="Verdana"/>
                <a:cs typeface="Verdana"/>
              </a:rPr>
              <a:t>объекта закупки используются</a:t>
            </a:r>
            <a:r>
              <a:rPr sz="1400" b="1" spc="-100" dirty="0">
                <a:solidFill>
                  <a:prstClr val="black"/>
                </a:solidFill>
                <a:latin typeface="Verdana"/>
                <a:cs typeface="Verdana"/>
              </a:rPr>
              <a:t> </a:t>
            </a:r>
            <a:r>
              <a:rPr sz="1400" dirty="0">
                <a:solidFill>
                  <a:prstClr val="black"/>
                </a:solidFill>
                <a:latin typeface="Verdana"/>
                <a:cs typeface="Verdana"/>
              </a:rPr>
              <a:t>установленные</a:t>
            </a:r>
          </a:p>
          <a:p>
            <a:pPr marL="252729" marR="75565" fontAlgn="auto">
              <a:spcBef>
                <a:spcPts val="0"/>
              </a:spcBef>
              <a:spcAft>
                <a:spcPts val="0"/>
              </a:spcAft>
            </a:pPr>
            <a:r>
              <a:rPr sz="1400" dirty="0">
                <a:solidFill>
                  <a:prstClr val="black"/>
                </a:solidFill>
                <a:latin typeface="Verdana"/>
                <a:cs typeface="Verdana"/>
              </a:rPr>
              <a:t>в соответствии с законодательством </a:t>
            </a:r>
            <a:r>
              <a:rPr sz="1400" spc="5" dirty="0">
                <a:solidFill>
                  <a:prstClr val="black"/>
                </a:solidFill>
                <a:latin typeface="Verdana"/>
                <a:cs typeface="Verdana"/>
              </a:rPr>
              <a:t>РФ </a:t>
            </a:r>
            <a:r>
              <a:rPr sz="1400" dirty="0">
                <a:solidFill>
                  <a:prstClr val="black"/>
                </a:solidFill>
                <a:latin typeface="Verdana"/>
                <a:cs typeface="Verdana"/>
              </a:rPr>
              <a:t>показатели, требования, условные обозначения  и терминология, предусмотренные </a:t>
            </a:r>
            <a:r>
              <a:rPr sz="1400" spc="-5" dirty="0">
                <a:solidFill>
                  <a:prstClr val="black"/>
                </a:solidFill>
                <a:latin typeface="Verdana"/>
                <a:cs typeface="Verdana"/>
              </a:rPr>
              <a:t>также </a:t>
            </a:r>
            <a:r>
              <a:rPr sz="1400" b="1" dirty="0">
                <a:solidFill>
                  <a:srgbClr val="C00000"/>
                </a:solidFill>
                <a:latin typeface="Verdana"/>
                <a:cs typeface="Verdana"/>
              </a:rPr>
              <a:t>документами,</a:t>
            </a:r>
            <a:r>
              <a:rPr sz="1400" b="1" spc="-70" dirty="0">
                <a:solidFill>
                  <a:srgbClr val="C00000"/>
                </a:solidFill>
                <a:latin typeface="Verdana"/>
                <a:cs typeface="Verdana"/>
              </a:rPr>
              <a:t> </a:t>
            </a:r>
            <a:r>
              <a:rPr sz="1400" b="1" spc="-5" dirty="0">
                <a:solidFill>
                  <a:srgbClr val="C00000"/>
                </a:solidFill>
                <a:latin typeface="Verdana"/>
                <a:cs typeface="Verdana"/>
              </a:rPr>
              <a:t>разрабатываемыми</a:t>
            </a:r>
            <a:endParaRPr sz="1400" dirty="0">
              <a:solidFill>
                <a:prstClr val="black"/>
              </a:solidFill>
              <a:latin typeface="Verdana"/>
              <a:cs typeface="Verdana"/>
            </a:endParaRPr>
          </a:p>
          <a:p>
            <a:pPr marL="252729" fontAlgn="auto">
              <a:spcBef>
                <a:spcPts val="0"/>
              </a:spcBef>
              <a:spcAft>
                <a:spcPts val="0"/>
              </a:spcAft>
            </a:pPr>
            <a:r>
              <a:rPr sz="1400" b="1" dirty="0">
                <a:solidFill>
                  <a:srgbClr val="C00000"/>
                </a:solidFill>
                <a:latin typeface="Verdana"/>
                <a:cs typeface="Verdana"/>
              </a:rPr>
              <a:t>и применяемыми в </a:t>
            </a:r>
            <a:r>
              <a:rPr sz="1400" b="1" spc="-5" dirty="0">
                <a:solidFill>
                  <a:srgbClr val="C00000"/>
                </a:solidFill>
                <a:latin typeface="Verdana"/>
                <a:cs typeface="Verdana"/>
              </a:rPr>
              <a:t>национальной </a:t>
            </a:r>
            <a:r>
              <a:rPr sz="1400" b="1" dirty="0">
                <a:solidFill>
                  <a:srgbClr val="C00000"/>
                </a:solidFill>
                <a:latin typeface="Verdana"/>
                <a:cs typeface="Verdana"/>
              </a:rPr>
              <a:t>системе стандартизации,</a:t>
            </a:r>
            <a:r>
              <a:rPr sz="1400" b="1" spc="-95" dirty="0">
                <a:solidFill>
                  <a:srgbClr val="C00000"/>
                </a:solidFill>
                <a:latin typeface="Verdana"/>
                <a:cs typeface="Verdana"/>
              </a:rPr>
              <a:t> </a:t>
            </a:r>
            <a:r>
              <a:rPr sz="1400" b="1" dirty="0">
                <a:solidFill>
                  <a:srgbClr val="C00000"/>
                </a:solidFill>
                <a:latin typeface="Verdana"/>
                <a:cs typeface="Verdana"/>
              </a:rPr>
              <a:t>принятыми</a:t>
            </a:r>
            <a:endParaRPr sz="1400" dirty="0">
              <a:solidFill>
                <a:prstClr val="black"/>
              </a:solidFill>
              <a:latin typeface="Verdana"/>
              <a:cs typeface="Verdana"/>
            </a:endParaRPr>
          </a:p>
          <a:p>
            <a:pPr marL="252729" fontAlgn="auto">
              <a:spcBef>
                <a:spcPts val="0"/>
              </a:spcBef>
              <a:spcAft>
                <a:spcPts val="0"/>
              </a:spcAft>
            </a:pPr>
            <a:r>
              <a:rPr sz="1400" b="1" dirty="0">
                <a:solidFill>
                  <a:srgbClr val="C00000"/>
                </a:solidFill>
                <a:latin typeface="Verdana"/>
                <a:cs typeface="Verdana"/>
              </a:rPr>
              <a:t>в соответствии с законодательством Российской Федерации о</a:t>
            </a:r>
            <a:r>
              <a:rPr sz="1400" b="1" spc="-120" dirty="0">
                <a:solidFill>
                  <a:srgbClr val="C00000"/>
                </a:solidFill>
                <a:latin typeface="Verdana"/>
                <a:cs typeface="Verdana"/>
              </a:rPr>
              <a:t> </a:t>
            </a:r>
            <a:r>
              <a:rPr sz="1400" b="1" spc="-5" dirty="0" err="1" smtClean="0">
                <a:solidFill>
                  <a:srgbClr val="C00000"/>
                </a:solidFill>
                <a:latin typeface="Verdana"/>
                <a:cs typeface="Verdana"/>
              </a:rPr>
              <a:t>стандартизации</a:t>
            </a:r>
            <a:r>
              <a:rPr lang="ru-RU" sz="1400" b="1" spc="-5" dirty="0" smtClean="0">
                <a:solidFill>
                  <a:srgbClr val="C00000"/>
                </a:solidFill>
                <a:latin typeface="Verdana"/>
                <a:cs typeface="Verdana"/>
              </a:rPr>
              <a:t> только для конкурентных процедур ( единственный поставщик- исключение)</a:t>
            </a:r>
            <a:endParaRPr sz="1400" dirty="0">
              <a:solidFill>
                <a:prstClr val="black"/>
              </a:solidFill>
              <a:latin typeface="Verdana"/>
              <a:cs typeface="Verdana"/>
            </a:endParaRPr>
          </a:p>
        </p:txBody>
      </p:sp>
      <p:sp>
        <p:nvSpPr>
          <p:cNvPr id="4" name="object 4"/>
          <p:cNvSpPr txBox="1">
            <a:spLocks noGrp="1"/>
          </p:cNvSpPr>
          <p:nvPr>
            <p:ph type="title"/>
          </p:nvPr>
        </p:nvSpPr>
        <p:spPr>
          <a:prstGeom prst="rect">
            <a:avLst/>
          </a:prstGeom>
        </p:spPr>
        <p:txBody>
          <a:bodyPr vert="horz" wrap="square" lIns="0" tIns="0" rIns="0" bIns="0" rtlCol="0">
            <a:spAutoFit/>
          </a:bodyPr>
          <a:lstStyle/>
          <a:p>
            <a:pPr marL="29845">
              <a:lnSpc>
                <a:spcPct val="100000"/>
              </a:lnSpc>
            </a:pPr>
            <a:r>
              <a:rPr lang="ru-RU" sz="1800" spc="-5" dirty="0" smtClean="0">
                <a:solidFill>
                  <a:srgbClr val="C00000"/>
                </a:solidFill>
                <a:latin typeface="Verdana"/>
                <a:cs typeface="Verdana"/>
              </a:rPr>
              <a:t>                                   </a:t>
            </a:r>
            <a:r>
              <a:rPr lang="ru-RU" sz="1800" spc="-5" dirty="0">
                <a:solidFill>
                  <a:srgbClr val="FF0000"/>
                </a:solidFill>
                <a:latin typeface="Verdana"/>
                <a:cs typeface="Verdana"/>
              </a:rPr>
              <a:t> </a:t>
            </a:r>
            <a:r>
              <a:rPr lang="ru-RU" sz="1800" spc="-5" dirty="0" smtClean="0">
                <a:solidFill>
                  <a:srgbClr val="FF0000"/>
                </a:solidFill>
                <a:latin typeface="Verdana"/>
                <a:cs typeface="Verdana"/>
              </a:rPr>
              <a:t>  НОВОВВЕДЕНИЕ!</a:t>
            </a:r>
            <a:endParaRPr sz="1800" dirty="0">
              <a:solidFill>
                <a:srgbClr val="FF0000"/>
              </a:solidFill>
              <a:latin typeface="Verdana"/>
              <a:cs typeface="Verdana"/>
            </a:endParaRPr>
          </a:p>
          <a:p>
            <a:pPr marL="12700">
              <a:lnSpc>
                <a:spcPct val="100000"/>
              </a:lnSpc>
              <a:spcBef>
                <a:spcPts val="95"/>
              </a:spcBef>
            </a:pPr>
            <a:r>
              <a:rPr sz="1400" dirty="0">
                <a:solidFill>
                  <a:srgbClr val="1F497D"/>
                </a:solidFill>
                <a:latin typeface="Verdana"/>
                <a:cs typeface="Verdana"/>
              </a:rPr>
              <a:t>Федеральный закон от </a:t>
            </a:r>
            <a:r>
              <a:rPr sz="1400" spc="-5" dirty="0">
                <a:solidFill>
                  <a:srgbClr val="1F497D"/>
                </a:solidFill>
                <a:latin typeface="Verdana"/>
                <a:cs typeface="Verdana"/>
              </a:rPr>
              <a:t>05.04.2016 </a:t>
            </a:r>
            <a:r>
              <a:rPr sz="1400" spc="5" dirty="0">
                <a:solidFill>
                  <a:srgbClr val="1F497D"/>
                </a:solidFill>
                <a:latin typeface="Verdana"/>
                <a:cs typeface="Verdana"/>
              </a:rPr>
              <a:t>№ </a:t>
            </a:r>
            <a:r>
              <a:rPr sz="1400" spc="-5" dirty="0">
                <a:solidFill>
                  <a:srgbClr val="1F497D"/>
                </a:solidFill>
                <a:latin typeface="Verdana"/>
                <a:cs typeface="Verdana"/>
              </a:rPr>
              <a:t>104-ФЗ </a:t>
            </a:r>
            <a:r>
              <a:rPr sz="1050" dirty="0">
                <a:solidFill>
                  <a:srgbClr val="1F497D"/>
                </a:solidFill>
                <a:latin typeface="Verdana"/>
                <a:cs typeface="Verdana"/>
              </a:rPr>
              <a:t>(вступление в силу с 1 </a:t>
            </a:r>
            <a:r>
              <a:rPr sz="1050" spc="-5" dirty="0">
                <a:solidFill>
                  <a:srgbClr val="1F497D"/>
                </a:solidFill>
                <a:latin typeface="Verdana"/>
                <a:cs typeface="Verdana"/>
              </a:rPr>
              <a:t>июля </a:t>
            </a:r>
            <a:r>
              <a:rPr sz="1050" spc="5" dirty="0">
                <a:solidFill>
                  <a:srgbClr val="1F497D"/>
                </a:solidFill>
                <a:latin typeface="Verdana"/>
                <a:cs typeface="Verdana"/>
              </a:rPr>
              <a:t>2016</a:t>
            </a:r>
            <a:r>
              <a:rPr sz="1050" spc="-65" dirty="0">
                <a:solidFill>
                  <a:srgbClr val="1F497D"/>
                </a:solidFill>
                <a:latin typeface="Verdana"/>
                <a:cs typeface="Verdana"/>
              </a:rPr>
              <a:t> </a:t>
            </a:r>
            <a:r>
              <a:rPr sz="1050" dirty="0">
                <a:solidFill>
                  <a:srgbClr val="1F497D"/>
                </a:solidFill>
                <a:latin typeface="Verdana"/>
                <a:cs typeface="Verdana"/>
              </a:rPr>
              <a:t>г.)</a:t>
            </a:r>
            <a:endParaRPr sz="1050" dirty="0">
              <a:latin typeface="Verdana"/>
              <a:cs typeface="Verdana"/>
            </a:endParaRPr>
          </a:p>
        </p:txBody>
      </p:sp>
      <p:sp>
        <p:nvSpPr>
          <p:cNvPr id="5" name="object 5"/>
          <p:cNvSpPr txBox="1"/>
          <p:nvPr/>
        </p:nvSpPr>
        <p:spPr>
          <a:xfrm>
            <a:off x="212874" y="864387"/>
            <a:ext cx="7851140" cy="466725"/>
          </a:xfrm>
          <a:prstGeom prst="rect">
            <a:avLst/>
          </a:prstGeom>
        </p:spPr>
        <p:txBody>
          <a:bodyPr vert="horz" wrap="square" lIns="0" tIns="0" rIns="0" bIns="0" rtlCol="0">
            <a:spAutoFit/>
          </a:bodyPr>
          <a:lstStyle/>
          <a:p>
            <a:pPr marL="12700" fontAlgn="auto">
              <a:spcBef>
                <a:spcPts val="0"/>
              </a:spcBef>
              <a:spcAft>
                <a:spcPts val="0"/>
              </a:spcAft>
            </a:pPr>
            <a:r>
              <a:rPr sz="1600" b="1" spc="-10" dirty="0">
                <a:solidFill>
                  <a:srgbClr val="C00000"/>
                </a:solidFill>
                <a:latin typeface="Verdana"/>
                <a:cs typeface="Verdana"/>
              </a:rPr>
              <a:t>ВНЕСЕНЫ ИЗМЕНЕНИЯ </a:t>
            </a:r>
            <a:r>
              <a:rPr sz="1600" b="1" spc="-5" dirty="0">
                <a:solidFill>
                  <a:srgbClr val="C00000"/>
                </a:solidFill>
                <a:latin typeface="Verdana"/>
                <a:cs typeface="Verdana"/>
              </a:rPr>
              <a:t>В </a:t>
            </a:r>
            <a:r>
              <a:rPr sz="1600" b="1" spc="-10" dirty="0">
                <a:solidFill>
                  <a:srgbClr val="C00000"/>
                </a:solidFill>
                <a:latin typeface="Verdana"/>
                <a:cs typeface="Verdana"/>
              </a:rPr>
              <a:t>ПРАВИЛА ОПИСАНИЯ </a:t>
            </a:r>
            <a:r>
              <a:rPr sz="1600" b="1" spc="-5" dirty="0">
                <a:solidFill>
                  <a:srgbClr val="C00000"/>
                </a:solidFill>
                <a:latin typeface="Verdana"/>
                <a:cs typeface="Verdana"/>
              </a:rPr>
              <a:t>ОБЪЕКТА</a:t>
            </a:r>
            <a:r>
              <a:rPr sz="1600" b="1" spc="165" dirty="0">
                <a:solidFill>
                  <a:srgbClr val="C00000"/>
                </a:solidFill>
                <a:latin typeface="Verdana"/>
                <a:cs typeface="Verdana"/>
              </a:rPr>
              <a:t> </a:t>
            </a:r>
            <a:r>
              <a:rPr sz="1600" b="1" spc="-5" dirty="0">
                <a:solidFill>
                  <a:srgbClr val="C00000"/>
                </a:solidFill>
                <a:latin typeface="Verdana"/>
                <a:cs typeface="Verdana"/>
              </a:rPr>
              <a:t>ЗАКУПКИ</a:t>
            </a:r>
            <a:endParaRPr sz="1600">
              <a:solidFill>
                <a:prstClr val="black"/>
              </a:solidFill>
              <a:latin typeface="Verdana"/>
              <a:cs typeface="Verdana"/>
            </a:endParaRPr>
          </a:p>
          <a:p>
            <a:pPr marL="12700" fontAlgn="auto">
              <a:spcBef>
                <a:spcPts val="5"/>
              </a:spcBef>
              <a:spcAft>
                <a:spcPts val="0"/>
              </a:spcAft>
            </a:pPr>
            <a:r>
              <a:rPr sz="1400" i="1" dirty="0">
                <a:solidFill>
                  <a:srgbClr val="1F497D"/>
                </a:solidFill>
                <a:latin typeface="Verdana"/>
                <a:cs typeface="Verdana"/>
              </a:rPr>
              <a:t>(пункты </a:t>
            </a:r>
            <a:r>
              <a:rPr sz="1400" i="1" spc="-5" dirty="0">
                <a:solidFill>
                  <a:srgbClr val="1F497D"/>
                </a:solidFill>
                <a:latin typeface="Verdana"/>
                <a:cs typeface="Verdana"/>
              </a:rPr>
              <a:t>2, </a:t>
            </a:r>
            <a:r>
              <a:rPr sz="1400" i="1" dirty="0">
                <a:solidFill>
                  <a:srgbClr val="1F497D"/>
                </a:solidFill>
                <a:latin typeface="Verdana"/>
                <a:cs typeface="Verdana"/>
              </a:rPr>
              <a:t>3 части 1 статьи 33 Закона №</a:t>
            </a:r>
            <a:r>
              <a:rPr sz="1400" i="1" spc="-190" dirty="0">
                <a:solidFill>
                  <a:srgbClr val="1F497D"/>
                </a:solidFill>
                <a:latin typeface="Verdana"/>
                <a:cs typeface="Verdana"/>
              </a:rPr>
              <a:t> </a:t>
            </a:r>
            <a:r>
              <a:rPr sz="1400" i="1" spc="-5" dirty="0">
                <a:solidFill>
                  <a:srgbClr val="1F497D"/>
                </a:solidFill>
                <a:latin typeface="Verdana"/>
                <a:cs typeface="Verdana"/>
              </a:rPr>
              <a:t>44-ФЗ)</a:t>
            </a:r>
            <a:endParaRPr sz="1400">
              <a:solidFill>
                <a:prstClr val="black"/>
              </a:solidFill>
              <a:latin typeface="Verdana"/>
              <a:cs typeface="Verdana"/>
            </a:endParaRPr>
          </a:p>
        </p:txBody>
      </p:sp>
      <p:sp>
        <p:nvSpPr>
          <p:cNvPr id="6" name="object 6"/>
          <p:cNvSpPr/>
          <p:nvPr/>
        </p:nvSpPr>
        <p:spPr>
          <a:xfrm>
            <a:off x="281940" y="3194304"/>
            <a:ext cx="8636635" cy="3162300"/>
          </a:xfrm>
          <a:custGeom>
            <a:avLst/>
            <a:gdLst/>
            <a:ahLst/>
            <a:cxnLst/>
            <a:rect l="l" t="t" r="r" b="b"/>
            <a:pathLst>
              <a:path w="8636635" h="3162300">
                <a:moveTo>
                  <a:pt x="0" y="0"/>
                </a:moveTo>
                <a:lnTo>
                  <a:pt x="8636508" y="0"/>
                </a:lnTo>
                <a:lnTo>
                  <a:pt x="8636508" y="3162300"/>
                </a:lnTo>
                <a:lnTo>
                  <a:pt x="0" y="3162300"/>
                </a:lnTo>
                <a:lnTo>
                  <a:pt x="0" y="0"/>
                </a:lnTo>
                <a:close/>
              </a:path>
            </a:pathLst>
          </a:custGeom>
          <a:solidFill>
            <a:srgbClr val="DCE6F2"/>
          </a:solidFill>
        </p:spPr>
        <p:txBody>
          <a:bodyPr wrap="square" lIns="0" tIns="0" rIns="0" bIns="0" rtlCol="0"/>
          <a:lstStyle/>
          <a:p>
            <a:pPr fontAlgn="auto">
              <a:spcBef>
                <a:spcPts val="0"/>
              </a:spcBef>
              <a:spcAft>
                <a:spcPts val="0"/>
              </a:spcAft>
            </a:pPr>
            <a:endParaRPr smtClean="0">
              <a:solidFill>
                <a:prstClr val="black"/>
              </a:solidFill>
              <a:latin typeface="Calibri"/>
            </a:endParaRPr>
          </a:p>
        </p:txBody>
      </p:sp>
      <p:sp>
        <p:nvSpPr>
          <p:cNvPr id="7" name="object 7"/>
          <p:cNvSpPr/>
          <p:nvPr/>
        </p:nvSpPr>
        <p:spPr>
          <a:xfrm>
            <a:off x="292608" y="3209544"/>
            <a:ext cx="4988052" cy="621791"/>
          </a:xfrm>
          <a:prstGeom prst="rect">
            <a:avLst/>
          </a:prstGeom>
          <a:blipFill>
            <a:blip r:embed="rId2" cstate="print"/>
            <a:stretch>
              <a:fillRect/>
            </a:stretch>
          </a:blipFill>
        </p:spPr>
        <p:txBody>
          <a:bodyPr wrap="square" lIns="0" tIns="0" rIns="0" bIns="0" rtlCol="0"/>
          <a:lstStyle/>
          <a:p>
            <a:pPr fontAlgn="auto">
              <a:spcBef>
                <a:spcPts val="0"/>
              </a:spcBef>
              <a:spcAft>
                <a:spcPts val="0"/>
              </a:spcAft>
            </a:pPr>
            <a:endParaRPr smtClean="0">
              <a:solidFill>
                <a:prstClr val="black"/>
              </a:solidFill>
              <a:latin typeface="Calibri"/>
            </a:endParaRPr>
          </a:p>
        </p:txBody>
      </p:sp>
      <p:sp>
        <p:nvSpPr>
          <p:cNvPr id="8" name="object 8"/>
          <p:cNvSpPr txBox="1"/>
          <p:nvPr/>
        </p:nvSpPr>
        <p:spPr>
          <a:xfrm>
            <a:off x="360667" y="3264954"/>
            <a:ext cx="8479155" cy="3023235"/>
          </a:xfrm>
          <a:prstGeom prst="rect">
            <a:avLst/>
          </a:prstGeom>
        </p:spPr>
        <p:txBody>
          <a:bodyPr vert="horz" wrap="square" lIns="0" tIns="0" rIns="0" bIns="0" rtlCol="0">
            <a:spAutoFit/>
          </a:bodyPr>
          <a:lstStyle/>
          <a:p>
            <a:pPr marR="953769" algn="r" fontAlgn="auto">
              <a:spcBef>
                <a:spcPts val="0"/>
              </a:spcBef>
              <a:spcAft>
                <a:spcPts val="0"/>
              </a:spcAft>
            </a:pPr>
            <a:r>
              <a:rPr sz="1400" b="1" dirty="0">
                <a:solidFill>
                  <a:srgbClr val="C00000"/>
                </a:solidFill>
                <a:latin typeface="Verdana"/>
                <a:cs typeface="Verdana"/>
                <a:hlinkClick r:id="rId3"/>
              </a:rPr>
              <a:t>WWW</a:t>
            </a:r>
            <a:r>
              <a:rPr sz="1400" b="1" spc="-5" dirty="0">
                <a:solidFill>
                  <a:srgbClr val="C00000"/>
                </a:solidFill>
                <a:latin typeface="Verdana"/>
                <a:cs typeface="Verdana"/>
                <a:hlinkClick r:id="rId3"/>
              </a:rPr>
              <a:t>.</a:t>
            </a:r>
            <a:r>
              <a:rPr sz="1400" b="1" dirty="0">
                <a:solidFill>
                  <a:srgbClr val="C00000"/>
                </a:solidFill>
                <a:latin typeface="Verdana"/>
                <a:cs typeface="Verdana"/>
                <a:hlinkClick r:id="rId3"/>
              </a:rPr>
              <a:t>G</a:t>
            </a:r>
            <a:r>
              <a:rPr sz="1400" b="1" spc="-10" dirty="0">
                <a:solidFill>
                  <a:srgbClr val="C00000"/>
                </a:solidFill>
                <a:latin typeface="Verdana"/>
                <a:cs typeface="Verdana"/>
                <a:hlinkClick r:id="rId3"/>
              </a:rPr>
              <a:t>O</a:t>
            </a:r>
            <a:r>
              <a:rPr sz="1400" b="1" spc="-5" dirty="0">
                <a:solidFill>
                  <a:srgbClr val="C00000"/>
                </a:solidFill>
                <a:latin typeface="Verdana"/>
                <a:cs typeface="Verdana"/>
                <a:hlinkClick r:id="rId3"/>
              </a:rPr>
              <a:t>S</a:t>
            </a:r>
            <a:r>
              <a:rPr sz="1400" b="1" dirty="0">
                <a:solidFill>
                  <a:srgbClr val="C00000"/>
                </a:solidFill>
                <a:latin typeface="Verdana"/>
                <a:cs typeface="Verdana"/>
                <a:hlinkClick r:id="rId3"/>
              </a:rPr>
              <a:t>T</a:t>
            </a:r>
            <a:r>
              <a:rPr sz="1400" b="1" spc="-15" dirty="0">
                <a:solidFill>
                  <a:srgbClr val="C00000"/>
                </a:solidFill>
                <a:latin typeface="Verdana"/>
                <a:cs typeface="Verdana"/>
                <a:hlinkClick r:id="rId3"/>
              </a:rPr>
              <a:t>.</a:t>
            </a:r>
            <a:r>
              <a:rPr sz="1400" b="1" spc="5" dirty="0">
                <a:solidFill>
                  <a:srgbClr val="C00000"/>
                </a:solidFill>
                <a:latin typeface="Verdana"/>
                <a:cs typeface="Verdana"/>
                <a:hlinkClick r:id="rId3"/>
              </a:rPr>
              <a:t>R</a:t>
            </a:r>
            <a:r>
              <a:rPr sz="1400" b="1" dirty="0">
                <a:solidFill>
                  <a:srgbClr val="C00000"/>
                </a:solidFill>
                <a:latin typeface="Verdana"/>
                <a:cs typeface="Verdana"/>
                <a:hlinkClick r:id="rId3"/>
              </a:rPr>
              <a:t>U</a:t>
            </a:r>
            <a:endParaRPr sz="1400">
              <a:solidFill>
                <a:prstClr val="black"/>
              </a:solidFill>
              <a:latin typeface="Verdana"/>
              <a:cs typeface="Verdana"/>
            </a:endParaRPr>
          </a:p>
          <a:p>
            <a:pPr marL="4997450" algn="ctr" fontAlgn="auto">
              <a:spcBef>
                <a:spcPts val="0"/>
              </a:spcBef>
              <a:spcAft>
                <a:spcPts val="0"/>
              </a:spcAft>
            </a:pPr>
            <a:r>
              <a:rPr sz="1400" b="1" dirty="0">
                <a:solidFill>
                  <a:prstClr val="black"/>
                </a:solidFill>
                <a:latin typeface="Verdana"/>
                <a:cs typeface="Verdana"/>
              </a:rPr>
              <a:t>Актуальные версии</a:t>
            </a:r>
            <a:r>
              <a:rPr sz="1400" b="1" spc="-130" dirty="0">
                <a:solidFill>
                  <a:prstClr val="black"/>
                </a:solidFill>
                <a:latin typeface="Verdana"/>
                <a:cs typeface="Verdana"/>
              </a:rPr>
              <a:t> </a:t>
            </a:r>
            <a:r>
              <a:rPr sz="1400" b="1" dirty="0">
                <a:solidFill>
                  <a:prstClr val="black"/>
                </a:solidFill>
                <a:latin typeface="Verdana"/>
                <a:cs typeface="Verdana"/>
              </a:rPr>
              <a:t>документов</a:t>
            </a:r>
            <a:endParaRPr sz="1400">
              <a:solidFill>
                <a:prstClr val="black"/>
              </a:solidFill>
              <a:latin typeface="Verdana"/>
              <a:cs typeface="Verdana"/>
            </a:endParaRPr>
          </a:p>
          <a:p>
            <a:pPr fontAlgn="auto">
              <a:spcBef>
                <a:spcPts val="55"/>
              </a:spcBef>
              <a:spcAft>
                <a:spcPts val="0"/>
              </a:spcAft>
            </a:pPr>
            <a:endParaRPr sz="1700">
              <a:solidFill>
                <a:prstClr val="black"/>
              </a:solidFill>
              <a:latin typeface="Times New Roman"/>
              <a:cs typeface="Times New Roman"/>
            </a:endParaRPr>
          </a:p>
          <a:p>
            <a:pPr marL="299085" indent="-286385" fontAlgn="auto">
              <a:spcBef>
                <a:spcPts val="0"/>
              </a:spcBef>
              <a:spcAft>
                <a:spcPts val="0"/>
              </a:spcAft>
              <a:buClr>
                <a:srgbClr val="C00000"/>
              </a:buClr>
              <a:buFont typeface="Wingdings"/>
              <a:buChar char=""/>
              <a:tabLst>
                <a:tab pos="299085" algn="l"/>
                <a:tab pos="299720" algn="l"/>
              </a:tabLst>
            </a:pPr>
            <a:r>
              <a:rPr sz="1150" dirty="0">
                <a:solidFill>
                  <a:prstClr val="black"/>
                </a:solidFill>
                <a:latin typeface="Verdana"/>
                <a:cs typeface="Verdana"/>
              </a:rPr>
              <a:t>ФЗ </a:t>
            </a:r>
            <a:r>
              <a:rPr sz="1150" spc="-5" dirty="0">
                <a:solidFill>
                  <a:prstClr val="black"/>
                </a:solidFill>
                <a:latin typeface="Verdana"/>
                <a:cs typeface="Verdana"/>
              </a:rPr>
              <a:t>от 27.12.2002 </a:t>
            </a:r>
            <a:r>
              <a:rPr sz="1150" dirty="0">
                <a:solidFill>
                  <a:prstClr val="black"/>
                </a:solidFill>
                <a:latin typeface="Verdana"/>
                <a:cs typeface="Verdana"/>
              </a:rPr>
              <a:t>№ </a:t>
            </a:r>
            <a:r>
              <a:rPr sz="1150" spc="-5" dirty="0">
                <a:solidFill>
                  <a:prstClr val="black"/>
                </a:solidFill>
                <a:latin typeface="Verdana"/>
                <a:cs typeface="Verdana"/>
              </a:rPr>
              <a:t>184-ФЗ  </a:t>
            </a:r>
            <a:r>
              <a:rPr sz="1150" dirty="0">
                <a:solidFill>
                  <a:prstClr val="black"/>
                </a:solidFill>
                <a:latin typeface="Verdana"/>
                <a:cs typeface="Verdana"/>
              </a:rPr>
              <a:t>«О </a:t>
            </a:r>
            <a:r>
              <a:rPr sz="1150" spc="-5" dirty="0">
                <a:solidFill>
                  <a:prstClr val="black"/>
                </a:solidFill>
                <a:latin typeface="Verdana"/>
                <a:cs typeface="Verdana"/>
              </a:rPr>
              <a:t>техническом регулировании» </a:t>
            </a:r>
            <a:r>
              <a:rPr sz="1150" dirty="0">
                <a:solidFill>
                  <a:prstClr val="black"/>
                </a:solidFill>
                <a:latin typeface="Verdana"/>
                <a:cs typeface="Verdana"/>
              </a:rPr>
              <a:t>(ред. </a:t>
            </a:r>
            <a:r>
              <a:rPr sz="1150" spc="-5" dirty="0">
                <a:solidFill>
                  <a:prstClr val="black"/>
                </a:solidFill>
                <a:latin typeface="Verdana"/>
                <a:cs typeface="Verdana"/>
              </a:rPr>
              <a:t>от</a:t>
            </a:r>
            <a:r>
              <a:rPr sz="1150" spc="-85" dirty="0">
                <a:solidFill>
                  <a:prstClr val="black"/>
                </a:solidFill>
                <a:latin typeface="Verdana"/>
                <a:cs typeface="Verdana"/>
              </a:rPr>
              <a:t> </a:t>
            </a:r>
            <a:r>
              <a:rPr sz="1150" spc="-10" dirty="0">
                <a:solidFill>
                  <a:prstClr val="black"/>
                </a:solidFill>
                <a:latin typeface="Verdana"/>
                <a:cs typeface="Verdana"/>
              </a:rPr>
              <a:t>05.04.2016)</a:t>
            </a:r>
            <a:endParaRPr sz="1150">
              <a:solidFill>
                <a:prstClr val="black"/>
              </a:solidFill>
              <a:latin typeface="Verdana"/>
              <a:cs typeface="Verdana"/>
            </a:endParaRPr>
          </a:p>
          <a:p>
            <a:pPr marL="299085" indent="-286385" fontAlgn="auto">
              <a:spcBef>
                <a:spcPts val="300"/>
              </a:spcBef>
              <a:spcAft>
                <a:spcPts val="0"/>
              </a:spcAft>
              <a:buClr>
                <a:srgbClr val="C00000"/>
              </a:buClr>
              <a:buFont typeface="Wingdings"/>
              <a:buChar char=""/>
              <a:tabLst>
                <a:tab pos="299085" algn="l"/>
                <a:tab pos="299720" algn="l"/>
              </a:tabLst>
            </a:pPr>
            <a:r>
              <a:rPr sz="1150" dirty="0">
                <a:solidFill>
                  <a:prstClr val="black"/>
                </a:solidFill>
                <a:latin typeface="Verdana"/>
                <a:cs typeface="Verdana"/>
              </a:rPr>
              <a:t>ФЗ </a:t>
            </a:r>
            <a:r>
              <a:rPr sz="1150" spc="-10" dirty="0">
                <a:solidFill>
                  <a:prstClr val="black"/>
                </a:solidFill>
                <a:latin typeface="Verdana"/>
                <a:cs typeface="Verdana"/>
              </a:rPr>
              <a:t>02.01.2000 </a:t>
            </a:r>
            <a:r>
              <a:rPr sz="1150" dirty="0">
                <a:solidFill>
                  <a:prstClr val="black"/>
                </a:solidFill>
                <a:latin typeface="Verdana"/>
                <a:cs typeface="Verdana"/>
              </a:rPr>
              <a:t>№ </a:t>
            </a:r>
            <a:r>
              <a:rPr sz="1150" spc="-5" dirty="0">
                <a:solidFill>
                  <a:prstClr val="black"/>
                </a:solidFill>
                <a:latin typeface="Verdana"/>
                <a:cs typeface="Verdana"/>
              </a:rPr>
              <a:t>29-ФЗ  </a:t>
            </a:r>
            <a:r>
              <a:rPr sz="1150" dirty="0">
                <a:solidFill>
                  <a:prstClr val="black"/>
                </a:solidFill>
                <a:latin typeface="Verdana"/>
                <a:cs typeface="Verdana"/>
              </a:rPr>
              <a:t>«О </a:t>
            </a:r>
            <a:r>
              <a:rPr sz="1150" spc="-5" dirty="0">
                <a:solidFill>
                  <a:prstClr val="black"/>
                </a:solidFill>
                <a:latin typeface="Verdana"/>
                <a:cs typeface="Verdana"/>
              </a:rPr>
              <a:t>качестве </a:t>
            </a:r>
            <a:r>
              <a:rPr sz="1150" dirty="0">
                <a:solidFill>
                  <a:prstClr val="black"/>
                </a:solidFill>
                <a:latin typeface="Verdana"/>
                <a:cs typeface="Verdana"/>
              </a:rPr>
              <a:t>и </a:t>
            </a:r>
            <a:r>
              <a:rPr sz="1150" spc="-5" dirty="0">
                <a:solidFill>
                  <a:prstClr val="black"/>
                </a:solidFill>
                <a:latin typeface="Verdana"/>
                <a:cs typeface="Verdana"/>
              </a:rPr>
              <a:t>безопасности пищевых продуктов» </a:t>
            </a:r>
            <a:r>
              <a:rPr sz="1150" dirty="0">
                <a:solidFill>
                  <a:prstClr val="black"/>
                </a:solidFill>
                <a:latin typeface="Verdana"/>
                <a:cs typeface="Verdana"/>
              </a:rPr>
              <a:t>(ред. </a:t>
            </a:r>
            <a:r>
              <a:rPr sz="1150" spc="-5" dirty="0">
                <a:solidFill>
                  <a:prstClr val="black"/>
                </a:solidFill>
                <a:latin typeface="Verdana"/>
                <a:cs typeface="Verdana"/>
              </a:rPr>
              <a:t>от</a:t>
            </a:r>
            <a:r>
              <a:rPr sz="1150" spc="20" dirty="0">
                <a:solidFill>
                  <a:prstClr val="black"/>
                </a:solidFill>
                <a:latin typeface="Verdana"/>
                <a:cs typeface="Verdana"/>
              </a:rPr>
              <a:t> </a:t>
            </a:r>
            <a:r>
              <a:rPr sz="1150" spc="-10" dirty="0">
                <a:solidFill>
                  <a:prstClr val="black"/>
                </a:solidFill>
                <a:latin typeface="Verdana"/>
                <a:cs typeface="Verdana"/>
              </a:rPr>
              <a:t>13.07.2015)</a:t>
            </a:r>
            <a:endParaRPr sz="1150">
              <a:solidFill>
                <a:prstClr val="black"/>
              </a:solidFill>
              <a:latin typeface="Verdana"/>
              <a:cs typeface="Verdana"/>
            </a:endParaRPr>
          </a:p>
          <a:p>
            <a:pPr marL="299085" marR="5080" indent="-286385" fontAlgn="auto">
              <a:spcBef>
                <a:spcPts val="300"/>
              </a:spcBef>
              <a:spcAft>
                <a:spcPts val="0"/>
              </a:spcAft>
              <a:buClr>
                <a:srgbClr val="C00000"/>
              </a:buClr>
              <a:buFont typeface="Wingdings"/>
              <a:buChar char=""/>
              <a:tabLst>
                <a:tab pos="299085" algn="l"/>
                <a:tab pos="299720" algn="l"/>
                <a:tab pos="666115" algn="l"/>
                <a:tab pos="1045844" algn="l"/>
                <a:tab pos="1945005" algn="l"/>
                <a:tab pos="2341245" algn="l"/>
                <a:tab pos="3557270" algn="l"/>
                <a:tab pos="4614545" algn="l"/>
                <a:tab pos="6146165" algn="l"/>
                <a:tab pos="6605270" algn="l"/>
                <a:tab pos="7225665" algn="l"/>
                <a:tab pos="7507605" algn="l"/>
              </a:tabLst>
            </a:pPr>
            <a:r>
              <a:rPr sz="1150" spc="-5" dirty="0">
                <a:solidFill>
                  <a:prstClr val="black"/>
                </a:solidFill>
                <a:latin typeface="Verdana"/>
                <a:cs typeface="Verdana"/>
              </a:rPr>
              <a:t>Т</a:t>
            </a:r>
            <a:r>
              <a:rPr sz="1150" dirty="0">
                <a:solidFill>
                  <a:prstClr val="black"/>
                </a:solidFill>
                <a:latin typeface="Verdana"/>
                <a:cs typeface="Verdana"/>
              </a:rPr>
              <a:t>Р	</a:t>
            </a:r>
            <a:r>
              <a:rPr sz="1150" spc="-5" dirty="0">
                <a:solidFill>
                  <a:prstClr val="black"/>
                </a:solidFill>
                <a:latin typeface="Verdana"/>
                <a:cs typeface="Verdana"/>
              </a:rPr>
              <a:t>Т</a:t>
            </a:r>
            <a:r>
              <a:rPr sz="1150" dirty="0">
                <a:solidFill>
                  <a:prstClr val="black"/>
                </a:solidFill>
                <a:latin typeface="Verdana"/>
                <a:cs typeface="Verdana"/>
              </a:rPr>
              <a:t>С	</a:t>
            </a:r>
            <a:r>
              <a:rPr sz="1150" spc="-15" dirty="0">
                <a:solidFill>
                  <a:prstClr val="black"/>
                </a:solidFill>
                <a:latin typeface="Verdana"/>
                <a:cs typeface="Verdana"/>
              </a:rPr>
              <a:t>0</a:t>
            </a:r>
            <a:r>
              <a:rPr sz="1150" spc="-5" dirty="0">
                <a:solidFill>
                  <a:prstClr val="black"/>
                </a:solidFill>
                <a:latin typeface="Verdana"/>
                <a:cs typeface="Verdana"/>
              </a:rPr>
              <a:t>07</a:t>
            </a:r>
            <a:r>
              <a:rPr sz="1150" spc="-10" dirty="0">
                <a:solidFill>
                  <a:prstClr val="black"/>
                </a:solidFill>
                <a:latin typeface="Verdana"/>
                <a:cs typeface="Verdana"/>
              </a:rPr>
              <a:t>/</a:t>
            </a:r>
            <a:r>
              <a:rPr sz="1150" spc="-15" dirty="0">
                <a:solidFill>
                  <a:prstClr val="black"/>
                </a:solidFill>
                <a:latin typeface="Verdana"/>
                <a:cs typeface="Verdana"/>
              </a:rPr>
              <a:t>2</a:t>
            </a:r>
            <a:r>
              <a:rPr sz="1150" spc="-5" dirty="0">
                <a:solidFill>
                  <a:prstClr val="black"/>
                </a:solidFill>
                <a:latin typeface="Verdana"/>
                <a:cs typeface="Verdana"/>
              </a:rPr>
              <a:t>0</a:t>
            </a:r>
            <a:r>
              <a:rPr sz="1150" spc="-15" dirty="0">
                <a:solidFill>
                  <a:prstClr val="black"/>
                </a:solidFill>
                <a:latin typeface="Verdana"/>
                <a:cs typeface="Verdana"/>
              </a:rPr>
              <a:t>1</a:t>
            </a:r>
            <a:r>
              <a:rPr sz="1150" dirty="0">
                <a:solidFill>
                  <a:prstClr val="black"/>
                </a:solidFill>
                <a:latin typeface="Verdana"/>
                <a:cs typeface="Verdana"/>
              </a:rPr>
              <a:t>1	</a:t>
            </a:r>
            <a:r>
              <a:rPr sz="1150" spc="-15" dirty="0">
                <a:solidFill>
                  <a:prstClr val="black"/>
                </a:solidFill>
                <a:latin typeface="Verdana"/>
                <a:cs typeface="Verdana"/>
              </a:rPr>
              <a:t>«</a:t>
            </a:r>
            <a:r>
              <a:rPr sz="1150" dirty="0">
                <a:solidFill>
                  <a:prstClr val="black"/>
                </a:solidFill>
                <a:latin typeface="Verdana"/>
                <a:cs typeface="Verdana"/>
              </a:rPr>
              <a:t>О	б</a:t>
            </a:r>
            <a:r>
              <a:rPr sz="1150" spc="-5" dirty="0">
                <a:solidFill>
                  <a:prstClr val="black"/>
                </a:solidFill>
                <a:latin typeface="Verdana"/>
                <a:cs typeface="Verdana"/>
              </a:rPr>
              <a:t>езоп</a:t>
            </a:r>
            <a:r>
              <a:rPr sz="1150" dirty="0">
                <a:solidFill>
                  <a:prstClr val="black"/>
                </a:solidFill>
                <a:latin typeface="Verdana"/>
                <a:cs typeface="Verdana"/>
              </a:rPr>
              <a:t>а</a:t>
            </a:r>
            <a:r>
              <a:rPr sz="1150" spc="-5" dirty="0">
                <a:solidFill>
                  <a:prstClr val="black"/>
                </a:solidFill>
                <a:latin typeface="Verdana"/>
                <a:cs typeface="Verdana"/>
              </a:rPr>
              <a:t>снос</a:t>
            </a:r>
            <a:r>
              <a:rPr sz="1150" spc="15" dirty="0">
                <a:solidFill>
                  <a:prstClr val="black"/>
                </a:solidFill>
                <a:latin typeface="Verdana"/>
                <a:cs typeface="Verdana"/>
              </a:rPr>
              <a:t>т</a:t>
            </a:r>
            <a:r>
              <a:rPr sz="1150" dirty="0">
                <a:solidFill>
                  <a:prstClr val="black"/>
                </a:solidFill>
                <a:latin typeface="Verdana"/>
                <a:cs typeface="Verdana"/>
              </a:rPr>
              <a:t>и	</a:t>
            </a:r>
            <a:r>
              <a:rPr sz="1150" spc="-5" dirty="0">
                <a:solidFill>
                  <a:prstClr val="black"/>
                </a:solidFill>
                <a:latin typeface="Verdana"/>
                <a:cs typeface="Verdana"/>
              </a:rPr>
              <a:t>п</a:t>
            </a:r>
            <a:r>
              <a:rPr sz="1150" dirty="0">
                <a:solidFill>
                  <a:prstClr val="black"/>
                </a:solidFill>
                <a:latin typeface="Verdana"/>
                <a:cs typeface="Verdana"/>
              </a:rPr>
              <a:t>р</a:t>
            </a:r>
            <a:r>
              <a:rPr sz="1150" spc="-5" dirty="0">
                <a:solidFill>
                  <a:prstClr val="black"/>
                </a:solidFill>
                <a:latin typeface="Verdana"/>
                <a:cs typeface="Verdana"/>
              </a:rPr>
              <a:t>о</a:t>
            </a:r>
            <a:r>
              <a:rPr sz="1150" dirty="0">
                <a:solidFill>
                  <a:prstClr val="black"/>
                </a:solidFill>
                <a:latin typeface="Verdana"/>
                <a:cs typeface="Verdana"/>
              </a:rPr>
              <a:t>д</a:t>
            </a:r>
            <a:r>
              <a:rPr sz="1150" spc="-10" dirty="0">
                <a:solidFill>
                  <a:prstClr val="black"/>
                </a:solidFill>
                <a:latin typeface="Verdana"/>
                <a:cs typeface="Verdana"/>
              </a:rPr>
              <a:t>ук</a:t>
            </a:r>
            <a:r>
              <a:rPr sz="1150" dirty="0">
                <a:solidFill>
                  <a:prstClr val="black"/>
                </a:solidFill>
                <a:latin typeface="Verdana"/>
                <a:cs typeface="Verdana"/>
              </a:rPr>
              <a:t>ц</a:t>
            </a:r>
            <a:r>
              <a:rPr sz="1150" spc="-10" dirty="0">
                <a:solidFill>
                  <a:prstClr val="black"/>
                </a:solidFill>
                <a:latin typeface="Verdana"/>
                <a:cs typeface="Verdana"/>
              </a:rPr>
              <a:t>ии</a:t>
            </a:r>
            <a:r>
              <a:rPr sz="1150" dirty="0">
                <a:solidFill>
                  <a:prstClr val="black"/>
                </a:solidFill>
                <a:latin typeface="Verdana"/>
                <a:cs typeface="Verdana"/>
              </a:rPr>
              <a:t>,	</a:t>
            </a:r>
            <a:r>
              <a:rPr sz="1150" spc="-5" dirty="0">
                <a:solidFill>
                  <a:prstClr val="black"/>
                </a:solidFill>
                <a:latin typeface="Verdana"/>
                <a:cs typeface="Verdana"/>
              </a:rPr>
              <a:t>п</a:t>
            </a:r>
            <a:r>
              <a:rPr sz="1150" spc="-10" dirty="0">
                <a:solidFill>
                  <a:prstClr val="black"/>
                </a:solidFill>
                <a:latin typeface="Verdana"/>
                <a:cs typeface="Verdana"/>
              </a:rPr>
              <a:t>р</a:t>
            </a:r>
            <a:r>
              <a:rPr sz="1150" spc="-5" dirty="0">
                <a:solidFill>
                  <a:prstClr val="black"/>
                </a:solidFill>
                <a:latin typeface="Verdana"/>
                <a:cs typeface="Verdana"/>
              </a:rPr>
              <a:t>е</a:t>
            </a:r>
            <a:r>
              <a:rPr sz="1150" dirty="0">
                <a:solidFill>
                  <a:prstClr val="black"/>
                </a:solidFill>
                <a:latin typeface="Verdana"/>
                <a:cs typeface="Verdana"/>
              </a:rPr>
              <a:t>д</a:t>
            </a:r>
            <a:r>
              <a:rPr sz="1150" spc="-5" dirty="0">
                <a:solidFill>
                  <a:prstClr val="black"/>
                </a:solidFill>
                <a:latin typeface="Verdana"/>
                <a:cs typeface="Verdana"/>
              </a:rPr>
              <a:t>н</a:t>
            </a:r>
            <a:r>
              <a:rPr sz="1150" dirty="0">
                <a:solidFill>
                  <a:prstClr val="black"/>
                </a:solidFill>
                <a:latin typeface="Verdana"/>
                <a:cs typeface="Verdana"/>
              </a:rPr>
              <a:t>а</a:t>
            </a:r>
            <a:r>
              <a:rPr sz="1150" spc="-5" dirty="0">
                <a:solidFill>
                  <a:prstClr val="black"/>
                </a:solidFill>
                <a:latin typeface="Verdana"/>
                <a:cs typeface="Verdana"/>
              </a:rPr>
              <a:t>зн</a:t>
            </a:r>
            <a:r>
              <a:rPr sz="1150" dirty="0">
                <a:solidFill>
                  <a:prstClr val="black"/>
                </a:solidFill>
                <a:latin typeface="Verdana"/>
                <a:cs typeface="Verdana"/>
              </a:rPr>
              <a:t>а</a:t>
            </a:r>
            <a:r>
              <a:rPr sz="1150" spc="-5" dirty="0">
                <a:solidFill>
                  <a:prstClr val="black"/>
                </a:solidFill>
                <a:latin typeface="Verdana"/>
                <a:cs typeface="Verdana"/>
              </a:rPr>
              <a:t>ченно</a:t>
            </a:r>
            <a:r>
              <a:rPr sz="1150" dirty="0">
                <a:solidFill>
                  <a:prstClr val="black"/>
                </a:solidFill>
                <a:latin typeface="Verdana"/>
                <a:cs typeface="Verdana"/>
              </a:rPr>
              <a:t>й	для	д</a:t>
            </a:r>
            <a:r>
              <a:rPr sz="1150" spc="-5" dirty="0">
                <a:solidFill>
                  <a:prstClr val="black"/>
                </a:solidFill>
                <a:latin typeface="Verdana"/>
                <a:cs typeface="Verdana"/>
              </a:rPr>
              <a:t>е</a:t>
            </a:r>
            <a:r>
              <a:rPr sz="1150" dirty="0">
                <a:solidFill>
                  <a:prstClr val="black"/>
                </a:solidFill>
                <a:latin typeface="Verdana"/>
                <a:cs typeface="Verdana"/>
              </a:rPr>
              <a:t>т</a:t>
            </a:r>
            <a:r>
              <a:rPr sz="1150" spc="-5" dirty="0">
                <a:solidFill>
                  <a:prstClr val="black"/>
                </a:solidFill>
                <a:latin typeface="Verdana"/>
                <a:cs typeface="Verdana"/>
              </a:rPr>
              <a:t>е</a:t>
            </a:r>
            <a:r>
              <a:rPr sz="1150" dirty="0">
                <a:solidFill>
                  <a:prstClr val="black"/>
                </a:solidFill>
                <a:latin typeface="Verdana"/>
                <a:cs typeface="Verdana"/>
              </a:rPr>
              <a:t>й	и	</a:t>
            </a:r>
            <a:r>
              <a:rPr sz="1150" spc="-5" dirty="0">
                <a:solidFill>
                  <a:prstClr val="black"/>
                </a:solidFill>
                <a:latin typeface="Verdana"/>
                <a:cs typeface="Verdana"/>
              </a:rPr>
              <a:t>по</a:t>
            </a:r>
            <a:r>
              <a:rPr sz="1150" dirty="0">
                <a:solidFill>
                  <a:prstClr val="black"/>
                </a:solidFill>
                <a:latin typeface="Verdana"/>
                <a:cs typeface="Verdana"/>
              </a:rPr>
              <a:t>д</a:t>
            </a:r>
            <a:r>
              <a:rPr sz="1150" spc="-10" dirty="0">
                <a:solidFill>
                  <a:prstClr val="black"/>
                </a:solidFill>
                <a:latin typeface="Verdana"/>
                <a:cs typeface="Verdana"/>
              </a:rPr>
              <a:t>р</a:t>
            </a:r>
            <a:r>
              <a:rPr sz="1150" spc="-5" dirty="0">
                <a:solidFill>
                  <a:prstClr val="black"/>
                </a:solidFill>
                <a:latin typeface="Verdana"/>
                <a:cs typeface="Verdana"/>
              </a:rPr>
              <a:t>ос</a:t>
            </a:r>
            <a:r>
              <a:rPr sz="1150" dirty="0">
                <a:solidFill>
                  <a:prstClr val="black"/>
                </a:solidFill>
                <a:latin typeface="Verdana"/>
                <a:cs typeface="Verdana"/>
              </a:rPr>
              <a:t>тк</a:t>
            </a:r>
            <a:r>
              <a:rPr sz="1150" spc="-5" dirty="0">
                <a:solidFill>
                  <a:prstClr val="black"/>
                </a:solidFill>
                <a:latin typeface="Verdana"/>
                <a:cs typeface="Verdana"/>
              </a:rPr>
              <a:t>ов</a:t>
            </a:r>
            <a:r>
              <a:rPr sz="1150" dirty="0">
                <a:solidFill>
                  <a:prstClr val="black"/>
                </a:solidFill>
                <a:latin typeface="Verdana"/>
                <a:cs typeface="Verdana"/>
              </a:rPr>
              <a:t>»  (ред. </a:t>
            </a:r>
            <a:r>
              <a:rPr sz="1150" spc="-5" dirty="0">
                <a:solidFill>
                  <a:prstClr val="black"/>
                </a:solidFill>
                <a:latin typeface="Verdana"/>
                <a:cs typeface="Verdana"/>
              </a:rPr>
              <a:t>от</a:t>
            </a:r>
            <a:r>
              <a:rPr sz="1150" spc="-75" dirty="0">
                <a:solidFill>
                  <a:prstClr val="black"/>
                </a:solidFill>
                <a:latin typeface="Verdana"/>
                <a:cs typeface="Verdana"/>
              </a:rPr>
              <a:t> </a:t>
            </a:r>
            <a:r>
              <a:rPr sz="1150" spc="-10" dirty="0">
                <a:solidFill>
                  <a:prstClr val="black"/>
                </a:solidFill>
                <a:latin typeface="Verdana"/>
                <a:cs typeface="Verdana"/>
              </a:rPr>
              <a:t>10.06.2014)</a:t>
            </a:r>
            <a:endParaRPr sz="1150">
              <a:solidFill>
                <a:prstClr val="black"/>
              </a:solidFill>
              <a:latin typeface="Verdana"/>
              <a:cs typeface="Verdana"/>
            </a:endParaRPr>
          </a:p>
          <a:p>
            <a:pPr marL="299085" indent="-286385" fontAlgn="auto">
              <a:spcBef>
                <a:spcPts val="300"/>
              </a:spcBef>
              <a:spcAft>
                <a:spcPts val="0"/>
              </a:spcAft>
              <a:buClr>
                <a:srgbClr val="C00000"/>
              </a:buClr>
              <a:buFont typeface="Wingdings"/>
              <a:buChar char=""/>
              <a:tabLst>
                <a:tab pos="299085" algn="l"/>
                <a:tab pos="299720" algn="l"/>
              </a:tabLst>
            </a:pPr>
            <a:r>
              <a:rPr sz="1150" spc="-5" dirty="0">
                <a:solidFill>
                  <a:prstClr val="black"/>
                </a:solidFill>
                <a:latin typeface="Verdana"/>
                <a:cs typeface="Verdana"/>
              </a:rPr>
              <a:t>ТР ТС 010/2011 </a:t>
            </a:r>
            <a:r>
              <a:rPr sz="1150" dirty="0">
                <a:solidFill>
                  <a:prstClr val="black"/>
                </a:solidFill>
                <a:latin typeface="Verdana"/>
                <a:cs typeface="Verdana"/>
              </a:rPr>
              <a:t>«О </a:t>
            </a:r>
            <a:r>
              <a:rPr sz="1150" spc="-5" dirty="0">
                <a:solidFill>
                  <a:prstClr val="black"/>
                </a:solidFill>
                <a:latin typeface="Verdana"/>
                <a:cs typeface="Verdana"/>
              </a:rPr>
              <a:t>безопасности машин </a:t>
            </a:r>
            <a:r>
              <a:rPr sz="1150" dirty="0">
                <a:solidFill>
                  <a:prstClr val="black"/>
                </a:solidFill>
                <a:latin typeface="Verdana"/>
                <a:cs typeface="Verdana"/>
              </a:rPr>
              <a:t>и </a:t>
            </a:r>
            <a:r>
              <a:rPr sz="1150" spc="-5" dirty="0">
                <a:solidFill>
                  <a:prstClr val="black"/>
                </a:solidFill>
                <a:latin typeface="Verdana"/>
                <a:cs typeface="Verdana"/>
              </a:rPr>
              <a:t>оборудования» </a:t>
            </a:r>
            <a:r>
              <a:rPr sz="1150" dirty="0">
                <a:solidFill>
                  <a:prstClr val="black"/>
                </a:solidFill>
                <a:latin typeface="Verdana"/>
                <a:cs typeface="Verdana"/>
              </a:rPr>
              <a:t>(ред. </a:t>
            </a:r>
            <a:r>
              <a:rPr sz="1150" spc="-5" dirty="0">
                <a:solidFill>
                  <a:prstClr val="black"/>
                </a:solidFill>
                <a:latin typeface="Verdana"/>
                <a:cs typeface="Verdana"/>
              </a:rPr>
              <a:t>от</a:t>
            </a:r>
            <a:r>
              <a:rPr sz="1150" spc="-15" dirty="0">
                <a:solidFill>
                  <a:prstClr val="black"/>
                </a:solidFill>
                <a:latin typeface="Verdana"/>
                <a:cs typeface="Verdana"/>
              </a:rPr>
              <a:t> </a:t>
            </a:r>
            <a:r>
              <a:rPr sz="1150" spc="-10" dirty="0">
                <a:solidFill>
                  <a:prstClr val="black"/>
                </a:solidFill>
                <a:latin typeface="Verdana"/>
                <a:cs typeface="Verdana"/>
              </a:rPr>
              <a:t>19.05.2015)</a:t>
            </a:r>
            <a:endParaRPr sz="1150">
              <a:solidFill>
                <a:prstClr val="black"/>
              </a:solidFill>
              <a:latin typeface="Verdana"/>
              <a:cs typeface="Verdana"/>
            </a:endParaRPr>
          </a:p>
          <a:p>
            <a:pPr marL="299085" marR="5080" indent="-286385" algn="just" fontAlgn="auto">
              <a:spcBef>
                <a:spcPts val="300"/>
              </a:spcBef>
              <a:spcAft>
                <a:spcPts val="0"/>
              </a:spcAft>
              <a:buClr>
                <a:srgbClr val="C00000"/>
              </a:buClr>
              <a:buFont typeface="Wingdings"/>
              <a:buChar char=""/>
              <a:tabLst>
                <a:tab pos="299720" algn="l"/>
              </a:tabLst>
            </a:pPr>
            <a:r>
              <a:rPr sz="1150" spc="-5" dirty="0">
                <a:solidFill>
                  <a:prstClr val="black"/>
                </a:solidFill>
                <a:latin typeface="Verdana"/>
                <a:cs typeface="Verdana"/>
              </a:rPr>
              <a:t>ТР ТС </a:t>
            </a:r>
            <a:r>
              <a:rPr sz="1150" spc="-10" dirty="0">
                <a:solidFill>
                  <a:prstClr val="black"/>
                </a:solidFill>
                <a:latin typeface="Verdana"/>
                <a:cs typeface="Verdana"/>
              </a:rPr>
              <a:t>013/2011 «О </a:t>
            </a:r>
            <a:r>
              <a:rPr sz="1150" spc="-5" dirty="0">
                <a:solidFill>
                  <a:prstClr val="black"/>
                </a:solidFill>
                <a:latin typeface="Verdana"/>
                <a:cs typeface="Verdana"/>
              </a:rPr>
              <a:t>требованиях </a:t>
            </a:r>
            <a:r>
              <a:rPr sz="1150" dirty="0">
                <a:solidFill>
                  <a:prstClr val="black"/>
                </a:solidFill>
                <a:latin typeface="Verdana"/>
                <a:cs typeface="Verdana"/>
              </a:rPr>
              <a:t>к </a:t>
            </a:r>
            <a:r>
              <a:rPr sz="1150" spc="-5" dirty="0">
                <a:solidFill>
                  <a:prstClr val="black"/>
                </a:solidFill>
                <a:latin typeface="Verdana"/>
                <a:cs typeface="Verdana"/>
              </a:rPr>
              <a:t>автомобильному </a:t>
            </a:r>
            <a:r>
              <a:rPr sz="1150" dirty="0">
                <a:solidFill>
                  <a:prstClr val="black"/>
                </a:solidFill>
                <a:latin typeface="Verdana"/>
                <a:cs typeface="Verdana"/>
              </a:rPr>
              <a:t>и </a:t>
            </a:r>
            <a:r>
              <a:rPr sz="1150" spc="-5" dirty="0">
                <a:solidFill>
                  <a:prstClr val="black"/>
                </a:solidFill>
                <a:latin typeface="Verdana"/>
                <a:cs typeface="Verdana"/>
              </a:rPr>
              <a:t>авиационному бензину, дизельному </a:t>
            </a:r>
            <a:r>
              <a:rPr sz="1150" dirty="0">
                <a:solidFill>
                  <a:prstClr val="black"/>
                </a:solidFill>
                <a:latin typeface="Verdana"/>
                <a:cs typeface="Verdana"/>
              </a:rPr>
              <a:t>и </a:t>
            </a:r>
            <a:r>
              <a:rPr sz="1150" spc="-10" dirty="0">
                <a:solidFill>
                  <a:prstClr val="black"/>
                </a:solidFill>
                <a:latin typeface="Verdana"/>
                <a:cs typeface="Verdana"/>
              </a:rPr>
              <a:t>судовому  </a:t>
            </a:r>
            <a:r>
              <a:rPr sz="1150" spc="-5" dirty="0">
                <a:solidFill>
                  <a:prstClr val="black"/>
                </a:solidFill>
                <a:latin typeface="Verdana"/>
                <a:cs typeface="Verdana"/>
              </a:rPr>
              <a:t>топливу, топливу для реактивных двигателей </a:t>
            </a:r>
            <a:r>
              <a:rPr sz="1150" dirty="0">
                <a:solidFill>
                  <a:prstClr val="black"/>
                </a:solidFill>
                <a:latin typeface="Verdana"/>
                <a:cs typeface="Verdana"/>
              </a:rPr>
              <a:t>и </a:t>
            </a:r>
            <a:r>
              <a:rPr sz="1150" spc="-10" dirty="0">
                <a:solidFill>
                  <a:prstClr val="black"/>
                </a:solidFill>
                <a:latin typeface="Verdana"/>
                <a:cs typeface="Verdana"/>
              </a:rPr>
              <a:t>мазуту» </a:t>
            </a:r>
            <a:r>
              <a:rPr sz="1150" spc="-5" dirty="0">
                <a:solidFill>
                  <a:prstClr val="black"/>
                </a:solidFill>
                <a:latin typeface="Verdana"/>
                <a:cs typeface="Verdana"/>
              </a:rPr>
              <a:t>(ред. от </a:t>
            </a:r>
            <a:r>
              <a:rPr sz="1150" spc="-10" dirty="0">
                <a:solidFill>
                  <a:prstClr val="black"/>
                </a:solidFill>
                <a:latin typeface="Verdana"/>
                <a:cs typeface="Verdana"/>
              </a:rPr>
              <a:t>02.12.2015) </a:t>
            </a:r>
            <a:r>
              <a:rPr sz="1150" dirty="0">
                <a:solidFill>
                  <a:prstClr val="black"/>
                </a:solidFill>
                <a:latin typeface="Verdana"/>
                <a:cs typeface="Verdana"/>
              </a:rPr>
              <a:t>- </a:t>
            </a:r>
            <a:r>
              <a:rPr sz="1150" spc="-5" dirty="0">
                <a:solidFill>
                  <a:prstClr val="black"/>
                </a:solidFill>
                <a:latin typeface="Verdana"/>
                <a:cs typeface="Verdana"/>
              </a:rPr>
              <a:t>Постановление  Правительства  </a:t>
            </a:r>
            <a:r>
              <a:rPr sz="1150" dirty="0">
                <a:solidFill>
                  <a:prstClr val="black"/>
                </a:solidFill>
                <a:latin typeface="Verdana"/>
                <a:cs typeface="Verdana"/>
              </a:rPr>
              <a:t>РФ </a:t>
            </a:r>
            <a:r>
              <a:rPr sz="1150" spc="-5" dirty="0">
                <a:solidFill>
                  <a:prstClr val="black"/>
                </a:solidFill>
                <a:latin typeface="Verdana"/>
                <a:cs typeface="Verdana"/>
              </a:rPr>
              <a:t>от </a:t>
            </a:r>
            <a:r>
              <a:rPr sz="1150" spc="-10" dirty="0">
                <a:solidFill>
                  <a:prstClr val="black"/>
                </a:solidFill>
                <a:latin typeface="Verdana"/>
                <a:cs typeface="Verdana"/>
              </a:rPr>
              <a:t>27.02.2008 </a:t>
            </a:r>
            <a:r>
              <a:rPr sz="1150" dirty="0">
                <a:solidFill>
                  <a:prstClr val="black"/>
                </a:solidFill>
                <a:latin typeface="Verdana"/>
                <a:cs typeface="Verdana"/>
              </a:rPr>
              <a:t>№</a:t>
            </a:r>
            <a:r>
              <a:rPr sz="1150" spc="-55" dirty="0">
                <a:solidFill>
                  <a:prstClr val="black"/>
                </a:solidFill>
                <a:latin typeface="Verdana"/>
                <a:cs typeface="Verdana"/>
              </a:rPr>
              <a:t> </a:t>
            </a:r>
            <a:r>
              <a:rPr sz="1150" spc="-5" dirty="0">
                <a:solidFill>
                  <a:prstClr val="black"/>
                </a:solidFill>
                <a:latin typeface="Verdana"/>
                <a:cs typeface="Verdana"/>
              </a:rPr>
              <a:t>118</a:t>
            </a:r>
            <a:endParaRPr sz="1150">
              <a:solidFill>
                <a:prstClr val="black"/>
              </a:solidFill>
              <a:latin typeface="Verdana"/>
              <a:cs typeface="Verdana"/>
            </a:endParaRPr>
          </a:p>
          <a:p>
            <a:pPr marL="298450" marR="5080" indent="-285750" fontAlgn="auto">
              <a:spcBef>
                <a:spcPts val="300"/>
              </a:spcBef>
              <a:spcAft>
                <a:spcPts val="0"/>
              </a:spcAft>
              <a:buClr>
                <a:srgbClr val="C00000"/>
              </a:buClr>
              <a:buFont typeface="Wingdings"/>
              <a:buChar char=""/>
              <a:tabLst>
                <a:tab pos="299085" algn="l"/>
                <a:tab pos="299720" algn="l"/>
              </a:tabLst>
            </a:pPr>
            <a:r>
              <a:rPr sz="1150" spc="-5" dirty="0">
                <a:solidFill>
                  <a:prstClr val="black"/>
                </a:solidFill>
                <a:latin typeface="Verdana"/>
                <a:cs typeface="Verdana"/>
              </a:rPr>
              <a:t>ТР ТС </a:t>
            </a:r>
            <a:r>
              <a:rPr sz="1150" spc="-10" dirty="0">
                <a:solidFill>
                  <a:prstClr val="black"/>
                </a:solidFill>
                <a:latin typeface="Verdana"/>
                <a:cs typeface="Verdana"/>
              </a:rPr>
              <a:t>023/2011 </a:t>
            </a:r>
            <a:r>
              <a:rPr sz="1150" spc="-5" dirty="0">
                <a:solidFill>
                  <a:prstClr val="black"/>
                </a:solidFill>
                <a:latin typeface="Verdana"/>
                <a:cs typeface="Verdana"/>
              </a:rPr>
              <a:t>«Технический регламент Таможенного союза на соковую продукцию из фруктов  </a:t>
            </a:r>
            <a:r>
              <a:rPr sz="1150" dirty="0">
                <a:solidFill>
                  <a:prstClr val="black"/>
                </a:solidFill>
                <a:latin typeface="Verdana"/>
                <a:cs typeface="Verdana"/>
              </a:rPr>
              <a:t>и </a:t>
            </a:r>
            <a:r>
              <a:rPr sz="1150" spc="-5" dirty="0">
                <a:solidFill>
                  <a:prstClr val="black"/>
                </a:solidFill>
                <a:latin typeface="Verdana"/>
                <a:cs typeface="Verdana"/>
              </a:rPr>
              <a:t>овощей» </a:t>
            </a:r>
            <a:r>
              <a:rPr sz="1150" dirty="0">
                <a:solidFill>
                  <a:prstClr val="black"/>
                </a:solidFill>
                <a:latin typeface="Verdana"/>
                <a:cs typeface="Verdana"/>
              </a:rPr>
              <a:t>(ред. </a:t>
            </a:r>
            <a:r>
              <a:rPr sz="1150" spc="-5" dirty="0">
                <a:solidFill>
                  <a:prstClr val="black"/>
                </a:solidFill>
                <a:latin typeface="Verdana"/>
                <a:cs typeface="Verdana"/>
              </a:rPr>
              <a:t>от</a:t>
            </a:r>
            <a:r>
              <a:rPr sz="1150" spc="-45" dirty="0">
                <a:solidFill>
                  <a:prstClr val="black"/>
                </a:solidFill>
                <a:latin typeface="Verdana"/>
                <a:cs typeface="Verdana"/>
              </a:rPr>
              <a:t> </a:t>
            </a:r>
            <a:r>
              <a:rPr sz="1150" spc="-10" dirty="0">
                <a:solidFill>
                  <a:prstClr val="black"/>
                </a:solidFill>
                <a:latin typeface="Verdana"/>
                <a:cs typeface="Verdana"/>
              </a:rPr>
              <a:t>15.12.2015)</a:t>
            </a:r>
            <a:endParaRPr sz="1150">
              <a:solidFill>
                <a:prstClr val="black"/>
              </a:solidFill>
              <a:latin typeface="Verdana"/>
              <a:cs typeface="Verdana"/>
            </a:endParaRPr>
          </a:p>
          <a:p>
            <a:pPr marL="299085" marR="5080" indent="-286385" fontAlgn="auto">
              <a:spcBef>
                <a:spcPts val="300"/>
              </a:spcBef>
              <a:spcAft>
                <a:spcPts val="0"/>
              </a:spcAft>
              <a:buClr>
                <a:srgbClr val="C00000"/>
              </a:buClr>
              <a:buFont typeface="Wingdings"/>
              <a:buChar char=""/>
              <a:tabLst>
                <a:tab pos="299085" algn="l"/>
                <a:tab pos="299720" algn="l"/>
                <a:tab pos="852169" algn="l"/>
                <a:tab pos="1104900" algn="l"/>
                <a:tab pos="2164080" algn="l"/>
                <a:tab pos="3164205" algn="l"/>
                <a:tab pos="4073525" algn="l"/>
                <a:tab pos="5206365" algn="l"/>
                <a:tab pos="5640705" algn="l"/>
                <a:tab pos="6811009" algn="l"/>
                <a:tab pos="7490459" algn="l"/>
              </a:tabLst>
            </a:pPr>
            <a:r>
              <a:rPr sz="1150" spc="-5" dirty="0">
                <a:solidFill>
                  <a:prstClr val="black"/>
                </a:solidFill>
                <a:latin typeface="Verdana"/>
                <a:cs typeface="Verdana"/>
              </a:rPr>
              <a:t>Г</a:t>
            </a:r>
            <a:r>
              <a:rPr sz="1150" spc="5" dirty="0">
                <a:solidFill>
                  <a:prstClr val="black"/>
                </a:solidFill>
                <a:latin typeface="Verdana"/>
                <a:cs typeface="Verdana"/>
              </a:rPr>
              <a:t>О</a:t>
            </a:r>
            <a:r>
              <a:rPr sz="1150" spc="-5" dirty="0">
                <a:solidFill>
                  <a:prstClr val="black"/>
                </a:solidFill>
                <a:latin typeface="Verdana"/>
                <a:cs typeface="Verdana"/>
              </a:rPr>
              <a:t>С</a:t>
            </a:r>
            <a:r>
              <a:rPr sz="1150" dirty="0">
                <a:solidFill>
                  <a:prstClr val="black"/>
                </a:solidFill>
                <a:latin typeface="Verdana"/>
                <a:cs typeface="Verdana"/>
              </a:rPr>
              <a:t>Т	Р	</a:t>
            </a:r>
            <a:r>
              <a:rPr sz="1150" spc="-15" dirty="0">
                <a:solidFill>
                  <a:prstClr val="black"/>
                </a:solidFill>
                <a:latin typeface="Verdana"/>
                <a:cs typeface="Verdana"/>
              </a:rPr>
              <a:t>51</a:t>
            </a:r>
            <a:r>
              <a:rPr sz="1150" dirty="0">
                <a:solidFill>
                  <a:prstClr val="black"/>
                </a:solidFill>
                <a:latin typeface="Verdana"/>
                <a:cs typeface="Verdana"/>
              </a:rPr>
              <a:t>0</a:t>
            </a:r>
            <a:r>
              <a:rPr sz="1150" spc="-15" dirty="0">
                <a:solidFill>
                  <a:prstClr val="black"/>
                </a:solidFill>
                <a:latin typeface="Verdana"/>
                <a:cs typeface="Verdana"/>
              </a:rPr>
              <a:t>7</a:t>
            </a:r>
            <a:r>
              <a:rPr sz="1150" dirty="0">
                <a:solidFill>
                  <a:prstClr val="black"/>
                </a:solidFill>
                <a:latin typeface="Verdana"/>
                <a:cs typeface="Verdana"/>
              </a:rPr>
              <a:t>4</a:t>
            </a:r>
            <a:r>
              <a:rPr sz="1150" spc="-10" dirty="0">
                <a:solidFill>
                  <a:prstClr val="black"/>
                </a:solidFill>
                <a:latin typeface="Verdana"/>
                <a:cs typeface="Verdana"/>
              </a:rPr>
              <a:t>-</a:t>
            </a:r>
            <a:r>
              <a:rPr sz="1150" spc="-5" dirty="0">
                <a:solidFill>
                  <a:prstClr val="black"/>
                </a:solidFill>
                <a:latin typeface="Verdana"/>
                <a:cs typeface="Verdana"/>
              </a:rPr>
              <a:t>2</a:t>
            </a:r>
            <a:r>
              <a:rPr sz="1150" spc="-15" dirty="0">
                <a:solidFill>
                  <a:prstClr val="black"/>
                </a:solidFill>
                <a:latin typeface="Verdana"/>
                <a:cs typeface="Verdana"/>
              </a:rPr>
              <a:t>0</a:t>
            </a:r>
            <a:r>
              <a:rPr sz="1150" spc="-5" dirty="0">
                <a:solidFill>
                  <a:prstClr val="black"/>
                </a:solidFill>
                <a:latin typeface="Verdana"/>
                <a:cs typeface="Verdana"/>
              </a:rPr>
              <a:t>0</a:t>
            </a:r>
            <a:r>
              <a:rPr sz="1150" dirty="0">
                <a:solidFill>
                  <a:prstClr val="black"/>
                </a:solidFill>
                <a:latin typeface="Verdana"/>
                <a:cs typeface="Verdana"/>
              </a:rPr>
              <a:t>3	«</a:t>
            </a:r>
            <a:r>
              <a:rPr sz="1150" spc="-15" dirty="0">
                <a:solidFill>
                  <a:prstClr val="black"/>
                </a:solidFill>
                <a:latin typeface="Verdana"/>
                <a:cs typeface="Verdana"/>
              </a:rPr>
              <a:t>П</a:t>
            </a:r>
            <a:r>
              <a:rPr sz="1150" dirty="0">
                <a:solidFill>
                  <a:prstClr val="black"/>
                </a:solidFill>
                <a:latin typeface="Verdana"/>
                <a:cs typeface="Verdana"/>
              </a:rPr>
              <a:t>р</a:t>
            </a:r>
            <a:r>
              <a:rPr sz="1150" spc="-5" dirty="0">
                <a:solidFill>
                  <a:prstClr val="black"/>
                </a:solidFill>
                <a:latin typeface="Verdana"/>
                <a:cs typeface="Verdana"/>
              </a:rPr>
              <a:t>о</a:t>
            </a:r>
            <a:r>
              <a:rPr sz="1150" spc="-10" dirty="0">
                <a:solidFill>
                  <a:prstClr val="black"/>
                </a:solidFill>
                <a:latin typeface="Verdana"/>
                <a:cs typeface="Verdana"/>
              </a:rPr>
              <a:t>д</a:t>
            </a:r>
            <a:r>
              <a:rPr sz="1150" dirty="0">
                <a:solidFill>
                  <a:prstClr val="black"/>
                </a:solidFill>
                <a:latin typeface="Verdana"/>
                <a:cs typeface="Verdana"/>
              </a:rPr>
              <a:t>укты	</a:t>
            </a:r>
            <a:r>
              <a:rPr sz="1150" spc="-5" dirty="0">
                <a:solidFill>
                  <a:prstClr val="black"/>
                </a:solidFill>
                <a:latin typeface="Verdana"/>
                <a:cs typeface="Verdana"/>
              </a:rPr>
              <a:t>п</a:t>
            </a:r>
            <a:r>
              <a:rPr sz="1150" spc="-20" dirty="0">
                <a:solidFill>
                  <a:prstClr val="black"/>
                </a:solidFill>
                <a:latin typeface="Verdana"/>
                <a:cs typeface="Verdana"/>
              </a:rPr>
              <a:t>и</a:t>
            </a:r>
            <a:r>
              <a:rPr sz="1150" spc="-5" dirty="0">
                <a:solidFill>
                  <a:prstClr val="black"/>
                </a:solidFill>
                <a:latin typeface="Verdana"/>
                <a:cs typeface="Verdana"/>
              </a:rPr>
              <a:t>щевые</a:t>
            </a:r>
            <a:r>
              <a:rPr sz="1150" dirty="0">
                <a:solidFill>
                  <a:prstClr val="black"/>
                </a:solidFill>
                <a:latin typeface="Verdana"/>
                <a:cs typeface="Verdana"/>
              </a:rPr>
              <a:t>.	И</a:t>
            </a:r>
            <a:r>
              <a:rPr sz="1150" spc="-5" dirty="0">
                <a:solidFill>
                  <a:prstClr val="black"/>
                </a:solidFill>
                <a:latin typeface="Verdana"/>
                <a:cs typeface="Verdana"/>
              </a:rPr>
              <a:t>н</a:t>
            </a:r>
            <a:r>
              <a:rPr sz="1150" dirty="0">
                <a:solidFill>
                  <a:prstClr val="black"/>
                </a:solidFill>
                <a:latin typeface="Verdana"/>
                <a:cs typeface="Verdana"/>
              </a:rPr>
              <a:t>ф</a:t>
            </a:r>
            <a:r>
              <a:rPr sz="1150" spc="-5" dirty="0">
                <a:solidFill>
                  <a:prstClr val="black"/>
                </a:solidFill>
                <a:latin typeface="Verdana"/>
                <a:cs typeface="Verdana"/>
              </a:rPr>
              <a:t>о</a:t>
            </a:r>
            <a:r>
              <a:rPr sz="1150" spc="-10" dirty="0">
                <a:solidFill>
                  <a:prstClr val="black"/>
                </a:solidFill>
                <a:latin typeface="Verdana"/>
                <a:cs typeface="Verdana"/>
              </a:rPr>
              <a:t>р</a:t>
            </a:r>
            <a:r>
              <a:rPr sz="1150" dirty="0">
                <a:solidFill>
                  <a:prstClr val="black"/>
                </a:solidFill>
                <a:latin typeface="Verdana"/>
                <a:cs typeface="Verdana"/>
              </a:rPr>
              <a:t>м</a:t>
            </a:r>
            <a:r>
              <a:rPr sz="1150" spc="-10" dirty="0">
                <a:solidFill>
                  <a:prstClr val="black"/>
                </a:solidFill>
                <a:latin typeface="Verdana"/>
                <a:cs typeface="Verdana"/>
              </a:rPr>
              <a:t>а</a:t>
            </a:r>
            <a:r>
              <a:rPr sz="1150" spc="-15" dirty="0">
                <a:solidFill>
                  <a:prstClr val="black"/>
                </a:solidFill>
                <a:latin typeface="Verdana"/>
                <a:cs typeface="Verdana"/>
              </a:rPr>
              <a:t>ц</a:t>
            </a:r>
            <a:r>
              <a:rPr sz="1150" spc="-10" dirty="0">
                <a:solidFill>
                  <a:prstClr val="black"/>
                </a:solidFill>
                <a:latin typeface="Verdana"/>
                <a:cs typeface="Verdana"/>
              </a:rPr>
              <a:t>и</a:t>
            </a:r>
            <a:r>
              <a:rPr sz="1150" dirty="0">
                <a:solidFill>
                  <a:prstClr val="black"/>
                </a:solidFill>
                <a:latin typeface="Verdana"/>
                <a:cs typeface="Verdana"/>
              </a:rPr>
              <a:t>я	</a:t>
            </a:r>
            <a:r>
              <a:rPr sz="1150" spc="-10" dirty="0">
                <a:solidFill>
                  <a:prstClr val="black"/>
                </a:solidFill>
                <a:latin typeface="Verdana"/>
                <a:cs typeface="Verdana"/>
              </a:rPr>
              <a:t>д</a:t>
            </a:r>
            <a:r>
              <a:rPr sz="1150" dirty="0">
                <a:solidFill>
                  <a:prstClr val="black"/>
                </a:solidFill>
                <a:latin typeface="Verdana"/>
                <a:cs typeface="Verdana"/>
              </a:rPr>
              <a:t>ля	</a:t>
            </a:r>
            <a:r>
              <a:rPr sz="1150" spc="-5" dirty="0">
                <a:solidFill>
                  <a:prstClr val="black"/>
                </a:solidFill>
                <a:latin typeface="Verdana"/>
                <a:cs typeface="Verdana"/>
              </a:rPr>
              <a:t>по</a:t>
            </a:r>
            <a:r>
              <a:rPr sz="1150" dirty="0">
                <a:solidFill>
                  <a:prstClr val="black"/>
                </a:solidFill>
                <a:latin typeface="Verdana"/>
                <a:cs typeface="Verdana"/>
              </a:rPr>
              <a:t>тр</a:t>
            </a:r>
            <a:r>
              <a:rPr sz="1150" spc="-5" dirty="0">
                <a:solidFill>
                  <a:prstClr val="black"/>
                </a:solidFill>
                <a:latin typeface="Verdana"/>
                <a:cs typeface="Verdana"/>
              </a:rPr>
              <a:t>е</a:t>
            </a:r>
            <a:r>
              <a:rPr sz="1150" dirty="0">
                <a:solidFill>
                  <a:prstClr val="black"/>
                </a:solidFill>
                <a:latin typeface="Verdana"/>
                <a:cs typeface="Verdana"/>
              </a:rPr>
              <a:t>б</a:t>
            </a:r>
            <a:r>
              <a:rPr sz="1150" spc="-10" dirty="0">
                <a:solidFill>
                  <a:prstClr val="black"/>
                </a:solidFill>
                <a:latin typeface="Verdana"/>
                <a:cs typeface="Verdana"/>
              </a:rPr>
              <a:t>и</a:t>
            </a:r>
            <a:r>
              <a:rPr sz="1150" dirty="0">
                <a:solidFill>
                  <a:prstClr val="black"/>
                </a:solidFill>
                <a:latin typeface="Verdana"/>
                <a:cs typeface="Verdana"/>
              </a:rPr>
              <a:t>т</a:t>
            </a:r>
            <a:r>
              <a:rPr sz="1150" spc="-5" dirty="0">
                <a:solidFill>
                  <a:prstClr val="black"/>
                </a:solidFill>
                <a:latin typeface="Verdana"/>
                <a:cs typeface="Verdana"/>
              </a:rPr>
              <a:t>е</a:t>
            </a:r>
            <a:r>
              <a:rPr sz="1150" dirty="0">
                <a:solidFill>
                  <a:prstClr val="black"/>
                </a:solidFill>
                <a:latin typeface="Verdana"/>
                <a:cs typeface="Verdana"/>
              </a:rPr>
              <a:t>л</a:t>
            </a:r>
            <a:r>
              <a:rPr sz="1150" spc="-10" dirty="0">
                <a:solidFill>
                  <a:prstClr val="black"/>
                </a:solidFill>
                <a:latin typeface="Verdana"/>
                <a:cs typeface="Verdana"/>
              </a:rPr>
              <a:t>я</a:t>
            </a:r>
            <a:r>
              <a:rPr sz="1150" dirty="0">
                <a:solidFill>
                  <a:prstClr val="black"/>
                </a:solidFill>
                <a:latin typeface="Verdana"/>
                <a:cs typeface="Verdana"/>
              </a:rPr>
              <a:t>.	</a:t>
            </a:r>
            <a:r>
              <a:rPr sz="1150" spc="5" dirty="0">
                <a:solidFill>
                  <a:prstClr val="black"/>
                </a:solidFill>
                <a:latin typeface="Verdana"/>
                <a:cs typeface="Verdana"/>
              </a:rPr>
              <a:t>О</a:t>
            </a:r>
            <a:r>
              <a:rPr sz="1150" dirty="0">
                <a:solidFill>
                  <a:prstClr val="black"/>
                </a:solidFill>
                <a:latin typeface="Verdana"/>
                <a:cs typeface="Verdana"/>
              </a:rPr>
              <a:t>б</a:t>
            </a:r>
            <a:r>
              <a:rPr sz="1150" spc="-5" dirty="0">
                <a:solidFill>
                  <a:prstClr val="black"/>
                </a:solidFill>
                <a:latin typeface="Verdana"/>
                <a:cs typeface="Verdana"/>
              </a:rPr>
              <a:t>щ</a:t>
            </a:r>
            <a:r>
              <a:rPr sz="1150" spc="-10" dirty="0">
                <a:solidFill>
                  <a:prstClr val="black"/>
                </a:solidFill>
                <a:latin typeface="Verdana"/>
                <a:cs typeface="Verdana"/>
              </a:rPr>
              <a:t>и</a:t>
            </a:r>
            <a:r>
              <a:rPr sz="1150" dirty="0">
                <a:solidFill>
                  <a:prstClr val="black"/>
                </a:solidFill>
                <a:latin typeface="Verdana"/>
                <a:cs typeface="Verdana"/>
              </a:rPr>
              <a:t>е	тр</a:t>
            </a:r>
            <a:r>
              <a:rPr sz="1150" spc="-5" dirty="0">
                <a:solidFill>
                  <a:prstClr val="black"/>
                </a:solidFill>
                <a:latin typeface="Verdana"/>
                <a:cs typeface="Verdana"/>
              </a:rPr>
              <a:t>е</a:t>
            </a:r>
            <a:r>
              <a:rPr sz="1150" dirty="0">
                <a:solidFill>
                  <a:prstClr val="black"/>
                </a:solidFill>
                <a:latin typeface="Verdana"/>
                <a:cs typeface="Verdana"/>
              </a:rPr>
              <a:t>б</a:t>
            </a:r>
            <a:r>
              <a:rPr sz="1150" spc="5" dirty="0">
                <a:solidFill>
                  <a:prstClr val="black"/>
                </a:solidFill>
                <a:latin typeface="Verdana"/>
                <a:cs typeface="Verdana"/>
              </a:rPr>
              <a:t>о</a:t>
            </a:r>
            <a:r>
              <a:rPr sz="1150" spc="-5" dirty="0">
                <a:solidFill>
                  <a:prstClr val="black"/>
                </a:solidFill>
                <a:latin typeface="Verdana"/>
                <a:cs typeface="Verdana"/>
              </a:rPr>
              <a:t>в</a:t>
            </a:r>
            <a:r>
              <a:rPr sz="1150" dirty="0">
                <a:solidFill>
                  <a:prstClr val="black"/>
                </a:solidFill>
                <a:latin typeface="Verdana"/>
                <a:cs typeface="Verdana"/>
              </a:rPr>
              <a:t>а</a:t>
            </a:r>
            <a:r>
              <a:rPr sz="1150" spc="-5" dirty="0">
                <a:solidFill>
                  <a:prstClr val="black"/>
                </a:solidFill>
                <a:latin typeface="Verdana"/>
                <a:cs typeface="Verdana"/>
              </a:rPr>
              <a:t>н</a:t>
            </a:r>
            <a:r>
              <a:rPr sz="1150" spc="-10" dirty="0">
                <a:solidFill>
                  <a:prstClr val="black"/>
                </a:solidFill>
                <a:latin typeface="Verdana"/>
                <a:cs typeface="Verdana"/>
              </a:rPr>
              <a:t>и</a:t>
            </a:r>
            <a:r>
              <a:rPr sz="1150" dirty="0">
                <a:solidFill>
                  <a:prstClr val="black"/>
                </a:solidFill>
                <a:latin typeface="Verdana"/>
                <a:cs typeface="Verdana"/>
              </a:rPr>
              <a:t>я»  (ред. </a:t>
            </a:r>
            <a:r>
              <a:rPr sz="1150" spc="-5" dirty="0">
                <a:solidFill>
                  <a:prstClr val="black"/>
                </a:solidFill>
                <a:latin typeface="Verdana"/>
                <a:cs typeface="Verdana"/>
              </a:rPr>
              <a:t>от</a:t>
            </a:r>
            <a:r>
              <a:rPr sz="1150" spc="-70" dirty="0">
                <a:solidFill>
                  <a:prstClr val="black"/>
                </a:solidFill>
                <a:latin typeface="Verdana"/>
                <a:cs typeface="Verdana"/>
              </a:rPr>
              <a:t> </a:t>
            </a:r>
            <a:r>
              <a:rPr sz="1150" spc="-10" dirty="0">
                <a:solidFill>
                  <a:prstClr val="black"/>
                </a:solidFill>
                <a:latin typeface="Verdana"/>
                <a:cs typeface="Verdana"/>
              </a:rPr>
              <a:t>29.11.2012)</a:t>
            </a:r>
            <a:endParaRPr sz="1150">
              <a:solidFill>
                <a:prstClr val="black"/>
              </a:solidFill>
              <a:latin typeface="Verdana"/>
              <a:cs typeface="Verdana"/>
            </a:endParaRPr>
          </a:p>
        </p:txBody>
      </p:sp>
      <p:sp>
        <p:nvSpPr>
          <p:cNvPr id="9" name="object 9"/>
          <p:cNvSpPr/>
          <p:nvPr/>
        </p:nvSpPr>
        <p:spPr>
          <a:xfrm>
            <a:off x="0" y="726948"/>
            <a:ext cx="7729728" cy="123444"/>
          </a:xfrm>
          <a:prstGeom prst="rect">
            <a:avLst/>
          </a:prstGeom>
          <a:blipFill>
            <a:blip r:embed="rId4" cstate="print"/>
            <a:stretch>
              <a:fillRect/>
            </a:stretch>
          </a:blipFill>
        </p:spPr>
        <p:txBody>
          <a:bodyPr wrap="square" lIns="0" tIns="0" rIns="0" bIns="0" rtlCol="0"/>
          <a:lstStyle/>
          <a:p>
            <a:pPr fontAlgn="auto">
              <a:spcBef>
                <a:spcPts val="0"/>
              </a:spcBef>
              <a:spcAft>
                <a:spcPts val="0"/>
              </a:spcAft>
            </a:pPr>
            <a:endParaRPr smtClean="0">
              <a:solidFill>
                <a:prstClr val="black"/>
              </a:solidFill>
              <a:latin typeface="Calibri"/>
            </a:endParaRPr>
          </a:p>
        </p:txBody>
      </p:sp>
      <p:sp>
        <p:nvSpPr>
          <p:cNvPr id="10" name="object 10"/>
          <p:cNvSpPr/>
          <p:nvPr/>
        </p:nvSpPr>
        <p:spPr>
          <a:xfrm>
            <a:off x="761" y="765809"/>
            <a:ext cx="7667625" cy="0"/>
          </a:xfrm>
          <a:custGeom>
            <a:avLst/>
            <a:gdLst/>
            <a:ahLst/>
            <a:cxnLst/>
            <a:rect l="l" t="t" r="r" b="b"/>
            <a:pathLst>
              <a:path w="7667625">
                <a:moveTo>
                  <a:pt x="0" y="0"/>
                </a:moveTo>
                <a:lnTo>
                  <a:pt x="7667625" y="0"/>
                </a:lnTo>
              </a:path>
            </a:pathLst>
          </a:custGeom>
          <a:ln w="38100">
            <a:solidFill>
              <a:srgbClr val="595958"/>
            </a:solidFill>
          </a:ln>
        </p:spPr>
        <p:txBody>
          <a:bodyPr wrap="square" lIns="0" tIns="0" rIns="0" bIns="0" rtlCol="0"/>
          <a:lstStyle/>
          <a:p>
            <a:pPr fontAlgn="auto">
              <a:spcBef>
                <a:spcPts val="0"/>
              </a:spcBef>
              <a:spcAft>
                <a:spcPts val="0"/>
              </a:spcAft>
            </a:pPr>
            <a:endParaRPr smtClean="0">
              <a:solidFill>
                <a:prstClr val="black"/>
              </a:solidFill>
              <a:latin typeface="Calibri"/>
            </a:endParaRPr>
          </a:p>
        </p:txBody>
      </p:sp>
      <p:sp>
        <p:nvSpPr>
          <p:cNvPr id="11" name="object 11"/>
          <p:cNvSpPr txBox="1">
            <a:spLocks noGrp="1"/>
          </p:cNvSpPr>
          <p:nvPr>
            <p:ph type="sldNum" sz="quarter" idx="7"/>
          </p:nvPr>
        </p:nvSpPr>
        <p:spPr>
          <a:xfrm>
            <a:off x="8484082" y="6403173"/>
            <a:ext cx="716915" cy="411651"/>
          </a:xfrm>
          <a:prstGeom prst="rect">
            <a:avLst/>
          </a:prstGeom>
        </p:spPr>
        <p:txBody>
          <a:bodyPr vert="horz" wrap="square" lIns="0" tIns="0" rIns="0" bIns="0" rtlCol="0">
            <a:spAutoFit/>
          </a:bodyPr>
          <a:lstStyle/>
          <a:p>
            <a:pPr marL="172720">
              <a:lnSpc>
                <a:spcPts val="3035"/>
              </a:lnSpc>
            </a:pPr>
            <a:endParaRPr dirty="0"/>
          </a:p>
        </p:txBody>
      </p:sp>
    </p:spTree>
    <p:extLst>
      <p:ext uri="{BB962C8B-B14F-4D97-AF65-F5344CB8AC3E}">
        <p14:creationId xmlns:p14="http://schemas.microsoft.com/office/powerpoint/2010/main" val="13984931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64910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rPr>
              <a:t>       Правила описания объекта закупки</a:t>
            </a:r>
            <a:endPar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535988" cy="5400675"/>
          </a:xfrm>
        </p:spPr>
        <p:txBody>
          <a:bodyPr rtlCol="0">
            <a:noAutofit/>
          </a:bodyPr>
          <a:lstStyle/>
          <a:p>
            <a:pPr marL="0" indent="0" algn="just" fontAlgn="auto">
              <a:spcBef>
                <a:spcPts val="0"/>
              </a:spcBef>
              <a:spcAft>
                <a:spcPts val="0"/>
              </a:spcAft>
              <a:buNone/>
              <a:defRPr/>
            </a:pPr>
            <a:endParaRPr lang="ru-RU" sz="1600" dirty="0" smtClean="0">
              <a:latin typeface="Georgia" pitchFamily="18" charset="0"/>
              <a:cs typeface="Times New Roman" pitchFamily="18" charset="0"/>
            </a:endParaRPr>
          </a:p>
          <a:p>
            <a:pPr marL="0" indent="0" algn="just" fontAlgn="auto">
              <a:spcBef>
                <a:spcPts val="0"/>
              </a:spcBef>
              <a:spcAft>
                <a:spcPts val="0"/>
              </a:spcAft>
              <a:buNone/>
              <a:defRPr/>
            </a:pPr>
            <a:r>
              <a:rPr lang="ru-RU" sz="1600" dirty="0">
                <a:solidFill>
                  <a:srgbClr val="7030A0"/>
                </a:solidFill>
                <a:latin typeface="Georgia" pitchFamily="18" charset="0"/>
                <a:cs typeface="Times New Roman" pitchFamily="18" charset="0"/>
              </a:rPr>
              <a:t> </a:t>
            </a:r>
            <a:r>
              <a:rPr lang="ru-RU" sz="1600" dirty="0" smtClean="0">
                <a:solidFill>
                  <a:srgbClr val="7030A0"/>
                </a:solidFill>
                <a:latin typeface="Georgia" pitchFamily="18" charset="0"/>
                <a:cs typeface="Times New Roman" pitchFamily="18" charset="0"/>
              </a:rPr>
              <a:t>            1. </a:t>
            </a:r>
            <a:r>
              <a:rPr lang="ru-RU" sz="1600" b="1" dirty="0" smtClean="0">
                <a:solidFill>
                  <a:srgbClr val="7030A0"/>
                </a:solidFill>
                <a:latin typeface="Georgia" pitchFamily="18" charset="0"/>
                <a:cs typeface="Times New Roman" pitchFamily="18" charset="0"/>
              </a:rPr>
              <a:t>ТЕХНИЧЕСКИЕ РЕГЛАМЕНТЫ;</a:t>
            </a:r>
          </a:p>
          <a:p>
            <a:pPr marL="12700" marR="5080" lvl="0" indent="0" algn="just" fontAlgn="auto">
              <a:spcBef>
                <a:spcPts val="0"/>
              </a:spcBef>
              <a:spcAft>
                <a:spcPts val="0"/>
              </a:spcAft>
              <a:buNone/>
            </a:pPr>
            <a:r>
              <a:rPr lang="ru-RU" sz="1600" dirty="0" smtClean="0">
                <a:latin typeface="Georgia" pitchFamily="18" charset="0"/>
                <a:cs typeface="Times New Roman" pitchFamily="18" charset="0"/>
              </a:rPr>
              <a:t> </a:t>
            </a:r>
            <a:r>
              <a:rPr lang="ru-RU" sz="1600" b="1" u="heavy" spc="-100" dirty="0">
                <a:solidFill>
                  <a:srgbClr val="C00000"/>
                </a:solidFill>
                <a:latin typeface="Times New Roman" panose="02020603050405020304" pitchFamily="18" charset="0"/>
                <a:cs typeface="Times New Roman" panose="02020603050405020304" pitchFamily="18" charset="0"/>
              </a:rPr>
              <a:t>Т</a:t>
            </a:r>
            <a:r>
              <a:rPr lang="ru-RU" sz="1600" b="1" u="heavy" spc="-25" dirty="0">
                <a:solidFill>
                  <a:srgbClr val="C00000"/>
                </a:solidFill>
                <a:latin typeface="Times New Roman" panose="02020603050405020304" pitchFamily="18" charset="0"/>
                <a:cs typeface="Times New Roman" panose="02020603050405020304" pitchFamily="18" charset="0"/>
              </a:rPr>
              <a:t>е</a:t>
            </a:r>
            <a:r>
              <a:rPr lang="ru-RU" sz="1600" b="1" u="heavy" dirty="0">
                <a:solidFill>
                  <a:srgbClr val="C00000"/>
                </a:solidFill>
                <a:latin typeface="Times New Roman" panose="02020603050405020304" pitchFamily="18" charset="0"/>
                <a:cs typeface="Times New Roman" panose="02020603050405020304" pitchFamily="18" charset="0"/>
              </a:rPr>
              <a:t>х</a:t>
            </a:r>
            <a:r>
              <a:rPr lang="ru-RU" sz="1600" b="1" u="heavy" spc="-15" dirty="0">
                <a:solidFill>
                  <a:srgbClr val="C00000"/>
                </a:solidFill>
                <a:latin typeface="Times New Roman" panose="02020603050405020304" pitchFamily="18" charset="0"/>
                <a:cs typeface="Times New Roman" panose="02020603050405020304" pitchFamily="18" charset="0"/>
              </a:rPr>
              <a:t>н</a:t>
            </a:r>
            <a:r>
              <a:rPr lang="ru-RU" sz="1600" b="1" u="heavy" dirty="0">
                <a:solidFill>
                  <a:srgbClr val="C00000"/>
                </a:solidFill>
                <a:latin typeface="Times New Roman" panose="02020603050405020304" pitchFamily="18" charset="0"/>
                <a:cs typeface="Times New Roman" panose="02020603050405020304" pitchFamily="18" charset="0"/>
              </a:rPr>
              <a:t>и</a:t>
            </a:r>
            <a:r>
              <a:rPr lang="ru-RU" sz="1600" b="1" u="heavy" spc="-15" dirty="0">
                <a:solidFill>
                  <a:srgbClr val="C00000"/>
                </a:solidFill>
                <a:latin typeface="Times New Roman" panose="02020603050405020304" pitchFamily="18" charset="0"/>
                <a:cs typeface="Times New Roman" panose="02020603050405020304" pitchFamily="18" charset="0"/>
              </a:rPr>
              <a:t>ч</a:t>
            </a:r>
            <a:r>
              <a:rPr lang="ru-RU" sz="1600" b="1" u="heavy" spc="-25" dirty="0">
                <a:solidFill>
                  <a:srgbClr val="C00000"/>
                </a:solidFill>
                <a:latin typeface="Times New Roman" panose="02020603050405020304" pitchFamily="18" charset="0"/>
                <a:cs typeface="Times New Roman" panose="02020603050405020304" pitchFamily="18" charset="0"/>
              </a:rPr>
              <a:t>е</a:t>
            </a:r>
            <a:r>
              <a:rPr lang="ru-RU" sz="1600" b="1" u="heavy" dirty="0">
                <a:solidFill>
                  <a:srgbClr val="C00000"/>
                </a:solidFill>
                <a:latin typeface="Times New Roman" panose="02020603050405020304" pitchFamily="18" charset="0"/>
                <a:cs typeface="Times New Roman" panose="02020603050405020304" pitchFamily="18" charset="0"/>
              </a:rPr>
              <a:t>с</a:t>
            </a:r>
            <a:r>
              <a:rPr lang="ru-RU" sz="1600" b="1" u="heavy" spc="-10" dirty="0">
                <a:solidFill>
                  <a:srgbClr val="C00000"/>
                </a:solidFill>
                <a:latin typeface="Times New Roman" panose="02020603050405020304" pitchFamily="18" charset="0"/>
                <a:cs typeface="Times New Roman" panose="02020603050405020304" pitchFamily="18" charset="0"/>
              </a:rPr>
              <a:t>ки</a:t>
            </a:r>
            <a:r>
              <a:rPr lang="ru-RU" sz="1600" b="1" u="heavy" dirty="0">
                <a:solidFill>
                  <a:srgbClr val="C00000"/>
                </a:solidFill>
                <a:latin typeface="Times New Roman" panose="02020603050405020304" pitchFamily="18" charset="0"/>
                <a:cs typeface="Times New Roman" panose="02020603050405020304" pitchFamily="18" charset="0"/>
              </a:rPr>
              <a:t>й</a:t>
            </a:r>
            <a:r>
              <a:rPr lang="ru-RU" sz="1600" b="1" u="heavy" spc="20" dirty="0">
                <a:solidFill>
                  <a:srgbClr val="C00000"/>
                </a:solidFill>
                <a:latin typeface="Times New Roman" panose="02020603050405020304" pitchFamily="18" charset="0"/>
                <a:cs typeface="Times New Roman" panose="02020603050405020304" pitchFamily="18" charset="0"/>
              </a:rPr>
              <a:t> </a:t>
            </a:r>
            <a:r>
              <a:rPr lang="ru-RU" sz="1600" b="1" u="heavy" dirty="0">
                <a:solidFill>
                  <a:srgbClr val="C00000"/>
                </a:solidFill>
                <a:latin typeface="Times New Roman" panose="02020603050405020304" pitchFamily="18" charset="0"/>
                <a:cs typeface="Times New Roman" panose="02020603050405020304" pitchFamily="18" charset="0"/>
              </a:rPr>
              <a:t>р</a:t>
            </a:r>
            <a:r>
              <a:rPr lang="ru-RU" sz="1600" b="1" u="heavy" spc="-15" dirty="0">
                <a:solidFill>
                  <a:srgbClr val="C00000"/>
                </a:solidFill>
                <a:latin typeface="Times New Roman" panose="02020603050405020304" pitchFamily="18" charset="0"/>
                <a:cs typeface="Times New Roman" panose="02020603050405020304" pitchFamily="18" charset="0"/>
              </a:rPr>
              <a:t>е</a:t>
            </a:r>
            <a:r>
              <a:rPr lang="ru-RU" sz="1600" b="1" u="heavy" spc="-45" dirty="0">
                <a:solidFill>
                  <a:srgbClr val="C00000"/>
                </a:solidFill>
                <a:latin typeface="Times New Roman" panose="02020603050405020304" pitchFamily="18" charset="0"/>
                <a:cs typeface="Times New Roman" panose="02020603050405020304" pitchFamily="18" charset="0"/>
              </a:rPr>
              <a:t>г</a:t>
            </a:r>
            <a:r>
              <a:rPr lang="ru-RU" sz="1600" b="1" u="heavy" dirty="0">
                <a:solidFill>
                  <a:srgbClr val="C00000"/>
                </a:solidFill>
                <a:latin typeface="Times New Roman" panose="02020603050405020304" pitchFamily="18" charset="0"/>
                <a:cs typeface="Times New Roman" panose="02020603050405020304" pitchFamily="18" charset="0"/>
              </a:rPr>
              <a:t>л</a:t>
            </a:r>
            <a:r>
              <a:rPr lang="ru-RU" sz="1600" b="1" u="heavy" spc="-15" dirty="0">
                <a:solidFill>
                  <a:srgbClr val="C00000"/>
                </a:solidFill>
                <a:latin typeface="Times New Roman" panose="02020603050405020304" pitchFamily="18" charset="0"/>
                <a:cs typeface="Times New Roman" panose="02020603050405020304" pitchFamily="18" charset="0"/>
              </a:rPr>
              <a:t>а</a:t>
            </a:r>
            <a:r>
              <a:rPr lang="ru-RU" sz="1600" b="1" u="heavy" dirty="0">
                <a:solidFill>
                  <a:srgbClr val="C00000"/>
                </a:solidFill>
                <a:latin typeface="Times New Roman" panose="02020603050405020304" pitchFamily="18" charset="0"/>
                <a:cs typeface="Times New Roman" panose="02020603050405020304" pitchFamily="18" charset="0"/>
              </a:rPr>
              <a:t>мент</a:t>
            </a:r>
            <a:r>
              <a:rPr lang="ru-RU" sz="1600" b="1" dirty="0">
                <a:solidFill>
                  <a:srgbClr val="C00000"/>
                </a:solidFill>
                <a:latin typeface="Times New Roman" panose="02020603050405020304" pitchFamily="18" charset="0"/>
                <a:cs typeface="Times New Roman" panose="02020603050405020304" pitchFamily="18" charset="0"/>
              </a:rPr>
              <a:t> </a:t>
            </a:r>
            <a:r>
              <a:rPr lang="ru-RU" sz="1600" dirty="0">
                <a:solidFill>
                  <a:prstClr val="black"/>
                </a:solidFill>
                <a:latin typeface="Times New Roman" panose="02020603050405020304" pitchFamily="18" charset="0"/>
                <a:cs typeface="Times New Roman" panose="02020603050405020304" pitchFamily="18" charset="0"/>
              </a:rPr>
              <a:t>- </a:t>
            </a:r>
            <a:r>
              <a:rPr lang="ru-RU" sz="1600" spc="40" dirty="0">
                <a:solidFill>
                  <a:prstClr val="black"/>
                </a:solidFill>
                <a:latin typeface="Times New Roman" panose="02020603050405020304" pitchFamily="18" charset="0"/>
                <a:cs typeface="Times New Roman" panose="02020603050405020304" pitchFamily="18" charset="0"/>
              </a:rPr>
              <a:t> </a:t>
            </a:r>
            <a:r>
              <a:rPr lang="ru-RU" sz="1600" spc="-20" dirty="0">
                <a:solidFill>
                  <a:prstClr val="black"/>
                </a:solidFill>
                <a:latin typeface="Times New Roman" panose="02020603050405020304" pitchFamily="18" charset="0"/>
                <a:cs typeface="Times New Roman" panose="02020603050405020304" pitchFamily="18" charset="0"/>
              </a:rPr>
              <a:t>д</a:t>
            </a:r>
            <a:r>
              <a:rPr lang="ru-RU" sz="1600" dirty="0">
                <a:solidFill>
                  <a:prstClr val="black"/>
                </a:solidFill>
                <a:latin typeface="Times New Roman" panose="02020603050405020304" pitchFamily="18" charset="0"/>
                <a:cs typeface="Times New Roman" panose="02020603050405020304" pitchFamily="18" charset="0"/>
              </a:rPr>
              <a:t>о</a:t>
            </a:r>
            <a:r>
              <a:rPr lang="ru-RU" sz="1600" spc="20" dirty="0">
                <a:solidFill>
                  <a:prstClr val="black"/>
                </a:solidFill>
                <a:latin typeface="Times New Roman" panose="02020603050405020304" pitchFamily="18" charset="0"/>
                <a:cs typeface="Times New Roman" panose="02020603050405020304" pitchFamily="18" charset="0"/>
              </a:rPr>
              <a:t>к</a:t>
            </a:r>
            <a:r>
              <a:rPr lang="ru-RU" sz="1600" spc="-35" dirty="0">
                <a:solidFill>
                  <a:prstClr val="black"/>
                </a:solidFill>
                <a:latin typeface="Times New Roman" panose="02020603050405020304" pitchFamily="18" charset="0"/>
                <a:cs typeface="Times New Roman" panose="02020603050405020304" pitchFamily="18" charset="0"/>
              </a:rPr>
              <a:t>у</a:t>
            </a:r>
            <a:r>
              <a:rPr lang="ru-RU" sz="1600" dirty="0">
                <a:solidFill>
                  <a:prstClr val="black"/>
                </a:solidFill>
                <a:latin typeface="Times New Roman" panose="02020603050405020304" pitchFamily="18" charset="0"/>
                <a:cs typeface="Times New Roman" panose="02020603050405020304" pitchFamily="18" charset="0"/>
              </a:rPr>
              <a:t>ме</a:t>
            </a:r>
            <a:r>
              <a:rPr lang="ru-RU" sz="1600" spc="-20" dirty="0">
                <a:solidFill>
                  <a:prstClr val="black"/>
                </a:solidFill>
                <a:latin typeface="Times New Roman" panose="02020603050405020304" pitchFamily="18" charset="0"/>
                <a:cs typeface="Times New Roman" panose="02020603050405020304" pitchFamily="18" charset="0"/>
              </a:rPr>
              <a:t>н</a:t>
            </a:r>
            <a:r>
              <a:rPr lang="ru-RU" sz="1600" spc="-225" dirty="0">
                <a:solidFill>
                  <a:prstClr val="black"/>
                </a:solidFill>
                <a:latin typeface="Times New Roman" panose="02020603050405020304" pitchFamily="18" charset="0"/>
                <a:cs typeface="Times New Roman" panose="02020603050405020304" pitchFamily="18" charset="0"/>
              </a:rPr>
              <a:t>т</a:t>
            </a:r>
            <a:r>
              <a:rPr lang="ru-RU" sz="1600" dirty="0">
                <a:solidFill>
                  <a:prstClr val="black"/>
                </a:solidFill>
                <a:latin typeface="Times New Roman" panose="02020603050405020304" pitchFamily="18" charset="0"/>
                <a:cs typeface="Times New Roman" panose="02020603050405020304" pitchFamily="18" charset="0"/>
              </a:rPr>
              <a:t>,</a:t>
            </a:r>
            <a:r>
              <a:rPr lang="ru-RU" sz="1600" spc="5" dirty="0">
                <a:solidFill>
                  <a:prstClr val="black"/>
                </a:solidFill>
                <a:latin typeface="Times New Roman" panose="02020603050405020304" pitchFamily="18" charset="0"/>
                <a:cs typeface="Times New Roman" panose="02020603050405020304" pitchFamily="18" charset="0"/>
              </a:rPr>
              <a:t> </a:t>
            </a:r>
            <a:r>
              <a:rPr lang="ru-RU" sz="1600" spc="20" dirty="0">
                <a:solidFill>
                  <a:prstClr val="black"/>
                </a:solidFill>
                <a:latin typeface="Times New Roman" panose="02020603050405020304" pitchFamily="18" charset="0"/>
                <a:cs typeface="Times New Roman" panose="02020603050405020304" pitchFamily="18" charset="0"/>
              </a:rPr>
              <a:t>к</a:t>
            </a:r>
            <a:r>
              <a:rPr lang="ru-RU" sz="1600" spc="-50" dirty="0">
                <a:solidFill>
                  <a:prstClr val="black"/>
                </a:solidFill>
                <a:latin typeface="Times New Roman" panose="02020603050405020304" pitchFamily="18" charset="0"/>
                <a:cs typeface="Times New Roman" panose="02020603050405020304" pitchFamily="18" charset="0"/>
              </a:rPr>
              <a:t>о</a:t>
            </a:r>
            <a:r>
              <a:rPr lang="ru-RU" sz="1600" spc="-30" dirty="0">
                <a:solidFill>
                  <a:prstClr val="black"/>
                </a:solidFill>
                <a:latin typeface="Times New Roman" panose="02020603050405020304" pitchFamily="18" charset="0"/>
                <a:cs typeface="Times New Roman" panose="02020603050405020304" pitchFamily="18" charset="0"/>
              </a:rPr>
              <a:t>т</a:t>
            </a:r>
            <a:r>
              <a:rPr lang="ru-RU" sz="1600" dirty="0">
                <a:solidFill>
                  <a:prstClr val="black"/>
                </a:solidFill>
                <a:latin typeface="Times New Roman" panose="02020603050405020304" pitchFamily="18" charset="0"/>
                <a:cs typeface="Times New Roman" panose="02020603050405020304" pitchFamily="18" charset="0"/>
              </a:rPr>
              <a:t>орый</a:t>
            </a:r>
            <a:r>
              <a:rPr lang="ru-RU" sz="1600" spc="10" dirty="0">
                <a:solidFill>
                  <a:prstClr val="black"/>
                </a:solidFill>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 устанавливает обязательные для </a:t>
            </a:r>
            <a:r>
              <a:rPr lang="ru-RU" sz="1400" dirty="0" smtClean="0">
                <a:latin typeface="Times New Roman" panose="02020603050405020304" pitchFamily="18" charset="0"/>
                <a:cs typeface="Times New Roman" panose="02020603050405020304" pitchFamily="18" charset="0"/>
              </a:rPr>
              <a:t>исп</a:t>
            </a:r>
            <a:r>
              <a:rPr lang="ru-RU" sz="1400" spc="-55" dirty="0" smtClean="0">
                <a:latin typeface="Times New Roman" panose="02020603050405020304" pitchFamily="18" charset="0"/>
                <a:cs typeface="Times New Roman" panose="02020603050405020304" pitchFamily="18" charset="0"/>
              </a:rPr>
              <a:t>о</a:t>
            </a:r>
            <a:r>
              <a:rPr lang="ru-RU" sz="1400" dirty="0" smtClean="0">
                <a:latin typeface="Times New Roman" panose="02020603050405020304" pitchFamily="18" charset="0"/>
                <a:cs typeface="Times New Roman" panose="02020603050405020304" pitchFamily="18" charset="0"/>
              </a:rPr>
              <a:t>л</a:t>
            </a:r>
            <a:r>
              <a:rPr lang="ru-RU" sz="1400" spc="-10" dirty="0" smtClean="0">
                <a:latin typeface="Times New Roman" panose="02020603050405020304" pitchFamily="18" charset="0"/>
                <a:cs typeface="Times New Roman" panose="02020603050405020304" pitchFamily="18" charset="0"/>
              </a:rPr>
              <a:t>н</a:t>
            </a:r>
            <a:r>
              <a:rPr lang="ru-RU" sz="1400" dirty="0" smtClean="0">
                <a:latin typeface="Times New Roman" panose="02020603050405020304" pitchFamily="18" charset="0"/>
                <a:cs typeface="Times New Roman" panose="02020603050405020304" pitchFamily="18" charset="0"/>
              </a:rPr>
              <a:t>е</a:t>
            </a:r>
            <a:r>
              <a:rPr lang="ru-RU" sz="1400" spc="-15" dirty="0" smtClean="0">
                <a:latin typeface="Times New Roman" panose="02020603050405020304" pitchFamily="18" charset="0"/>
                <a:cs typeface="Times New Roman" panose="02020603050405020304" pitchFamily="18" charset="0"/>
              </a:rPr>
              <a:t>н</a:t>
            </a:r>
            <a:r>
              <a:rPr lang="ru-RU" sz="1400" dirty="0" smtClean="0">
                <a:latin typeface="Times New Roman" panose="02020603050405020304" pitchFamily="18" charset="0"/>
                <a:cs typeface="Times New Roman" panose="02020603050405020304" pitchFamily="18" charset="0"/>
              </a:rPr>
              <a:t>ия  </a:t>
            </a:r>
            <a:r>
              <a:rPr lang="ru-RU" sz="1400" spc="25"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тр</a:t>
            </a:r>
            <a:r>
              <a:rPr lang="ru-RU" sz="1400" spc="-30" dirty="0">
                <a:latin typeface="Times New Roman" panose="02020603050405020304" pitchFamily="18" charset="0"/>
                <a:cs typeface="Times New Roman" panose="02020603050405020304" pitchFamily="18" charset="0"/>
              </a:rPr>
              <a:t>е</a:t>
            </a:r>
            <a:r>
              <a:rPr lang="ru-RU" sz="1400" dirty="0">
                <a:latin typeface="Times New Roman" panose="02020603050405020304" pitchFamily="18" charset="0"/>
                <a:cs typeface="Times New Roman" panose="02020603050405020304" pitchFamily="18" charset="0"/>
              </a:rPr>
              <a:t>бо</a:t>
            </a:r>
            <a:r>
              <a:rPr lang="ru-RU" sz="1400" spc="-15" dirty="0">
                <a:latin typeface="Times New Roman" panose="02020603050405020304" pitchFamily="18" charset="0"/>
                <a:cs typeface="Times New Roman" panose="02020603050405020304" pitchFamily="18" charset="0"/>
              </a:rPr>
              <a:t>в</a:t>
            </a:r>
            <a:r>
              <a:rPr lang="ru-RU" sz="1400" spc="-10" dirty="0">
                <a:latin typeface="Times New Roman" panose="02020603050405020304" pitchFamily="18" charset="0"/>
                <a:cs typeface="Times New Roman" panose="02020603050405020304" pitchFamily="18" charset="0"/>
              </a:rPr>
              <a:t>а</a:t>
            </a:r>
            <a:r>
              <a:rPr lang="ru-RU" sz="1400" dirty="0">
                <a:latin typeface="Times New Roman" panose="02020603050405020304" pitchFamily="18" charset="0"/>
                <a:cs typeface="Times New Roman" panose="02020603050405020304" pitchFamily="18" charset="0"/>
              </a:rPr>
              <a:t>н</a:t>
            </a:r>
            <a:r>
              <a:rPr lang="ru-RU" sz="1400" spc="-20" dirty="0">
                <a:latin typeface="Times New Roman" panose="02020603050405020304" pitchFamily="18" charset="0"/>
                <a:cs typeface="Times New Roman" panose="02020603050405020304" pitchFamily="18" charset="0"/>
              </a:rPr>
              <a:t>и</a:t>
            </a:r>
            <a:r>
              <a:rPr lang="ru-RU" sz="1400" dirty="0">
                <a:latin typeface="Times New Roman" panose="02020603050405020304" pitchFamily="18" charset="0"/>
                <a:cs typeface="Times New Roman" panose="02020603050405020304" pitchFamily="18" charset="0"/>
              </a:rPr>
              <a:t>я  </a:t>
            </a:r>
            <a:r>
              <a:rPr lang="ru-RU" sz="1400" spc="3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к  </a:t>
            </a:r>
            <a:r>
              <a:rPr lang="ru-RU" sz="1400" spc="3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о</a:t>
            </a:r>
            <a:r>
              <a:rPr lang="ru-RU" sz="1400" spc="-70" dirty="0">
                <a:latin typeface="Times New Roman" panose="02020603050405020304" pitchFamily="18" charset="0"/>
                <a:cs typeface="Times New Roman" panose="02020603050405020304" pitchFamily="18" charset="0"/>
              </a:rPr>
              <a:t>б</a:t>
            </a:r>
            <a:r>
              <a:rPr lang="ru-RU" sz="1400" dirty="0">
                <a:latin typeface="Times New Roman" panose="02020603050405020304" pitchFamily="18" charset="0"/>
                <a:cs typeface="Times New Roman" panose="02020603050405020304" pitchFamily="18" charset="0"/>
              </a:rPr>
              <a:t>ъе</a:t>
            </a:r>
            <a:r>
              <a:rPr lang="ru-RU" sz="1400" spc="15" dirty="0">
                <a:latin typeface="Times New Roman" panose="02020603050405020304" pitchFamily="18" charset="0"/>
                <a:cs typeface="Times New Roman" panose="02020603050405020304" pitchFamily="18" charset="0"/>
              </a:rPr>
              <a:t>к</a:t>
            </a:r>
            <a:r>
              <a:rPr lang="ru-RU" sz="1400" spc="-20" dirty="0">
                <a:latin typeface="Times New Roman" panose="02020603050405020304" pitchFamily="18" charset="0"/>
                <a:cs typeface="Times New Roman" panose="02020603050405020304" pitchFamily="18" charset="0"/>
              </a:rPr>
              <a:t>т</a:t>
            </a:r>
            <a:r>
              <a:rPr lang="ru-RU" sz="1400" dirty="0">
                <a:latin typeface="Times New Roman" panose="02020603050405020304" pitchFamily="18" charset="0"/>
                <a:cs typeface="Times New Roman" panose="02020603050405020304" pitchFamily="18" charset="0"/>
              </a:rPr>
              <a:t>ам  </a:t>
            </a:r>
            <a:r>
              <a:rPr lang="ru-RU" sz="1400" spc="40" dirty="0">
                <a:latin typeface="Times New Roman" panose="02020603050405020304" pitchFamily="18" charset="0"/>
                <a:cs typeface="Times New Roman" panose="02020603050405020304" pitchFamily="18" charset="0"/>
              </a:rPr>
              <a:t> </a:t>
            </a:r>
            <a:r>
              <a:rPr lang="ru-RU" sz="1400" spc="-30" dirty="0">
                <a:latin typeface="Times New Roman" panose="02020603050405020304" pitchFamily="18" charset="0"/>
                <a:cs typeface="Times New Roman" panose="02020603050405020304" pitchFamily="18" charset="0"/>
              </a:rPr>
              <a:t>т</a:t>
            </a:r>
            <a:r>
              <a:rPr lang="ru-RU" sz="1400" spc="-50" dirty="0">
                <a:latin typeface="Times New Roman" panose="02020603050405020304" pitchFamily="18" charset="0"/>
                <a:cs typeface="Times New Roman" panose="02020603050405020304" pitchFamily="18" charset="0"/>
              </a:rPr>
              <a:t>е</a:t>
            </a:r>
            <a:r>
              <a:rPr lang="ru-RU" sz="1400" dirty="0">
                <a:latin typeface="Times New Roman" panose="02020603050405020304" pitchFamily="18" charset="0"/>
                <a:cs typeface="Times New Roman" panose="02020603050405020304" pitchFamily="18" charset="0"/>
              </a:rPr>
              <a:t>х</a:t>
            </a:r>
            <a:r>
              <a:rPr lang="ru-RU" sz="1400" spc="-10" dirty="0">
                <a:latin typeface="Times New Roman" panose="02020603050405020304" pitchFamily="18" charset="0"/>
                <a:cs typeface="Times New Roman" panose="02020603050405020304" pitchFamily="18" charset="0"/>
              </a:rPr>
              <a:t>н</a:t>
            </a:r>
            <a:r>
              <a:rPr lang="ru-RU" sz="1400" dirty="0">
                <a:latin typeface="Times New Roman" panose="02020603050405020304" pitchFamily="18" charset="0"/>
                <a:cs typeface="Times New Roman" panose="02020603050405020304" pitchFamily="18" charset="0"/>
              </a:rPr>
              <a:t>ич</a:t>
            </a:r>
            <a:r>
              <a:rPr lang="ru-RU" sz="1400" spc="-15" dirty="0">
                <a:latin typeface="Times New Roman" panose="02020603050405020304" pitchFamily="18" charset="0"/>
                <a:cs typeface="Times New Roman" panose="02020603050405020304" pitchFamily="18" charset="0"/>
              </a:rPr>
              <a:t>е</a:t>
            </a:r>
            <a:r>
              <a:rPr lang="ru-RU" sz="1400" dirty="0">
                <a:latin typeface="Times New Roman" panose="02020603050405020304" pitchFamily="18" charset="0"/>
                <a:cs typeface="Times New Roman" panose="02020603050405020304" pitchFamily="18" charset="0"/>
              </a:rPr>
              <a:t>с</a:t>
            </a:r>
            <a:r>
              <a:rPr lang="ru-RU" sz="1400" spc="25" dirty="0">
                <a:latin typeface="Times New Roman" panose="02020603050405020304" pitchFamily="18" charset="0"/>
                <a:cs typeface="Times New Roman" panose="02020603050405020304" pitchFamily="18" charset="0"/>
              </a:rPr>
              <a:t>к</a:t>
            </a:r>
            <a:r>
              <a:rPr lang="ru-RU" sz="1400" dirty="0">
                <a:latin typeface="Times New Roman" panose="02020603050405020304" pitchFamily="18" charset="0"/>
                <a:cs typeface="Times New Roman" panose="02020603050405020304" pitchFamily="18" charset="0"/>
              </a:rPr>
              <a:t>о</a:t>
            </a:r>
            <a:r>
              <a:rPr lang="ru-RU" sz="1400" spc="-60" dirty="0">
                <a:latin typeface="Times New Roman" panose="02020603050405020304" pitchFamily="18" charset="0"/>
                <a:cs typeface="Times New Roman" panose="02020603050405020304" pitchFamily="18" charset="0"/>
              </a:rPr>
              <a:t>г</a:t>
            </a:r>
            <a:r>
              <a:rPr lang="ru-RU" sz="1400" dirty="0">
                <a:latin typeface="Times New Roman" panose="02020603050405020304" pitchFamily="18" charset="0"/>
                <a:cs typeface="Times New Roman" panose="02020603050405020304" pitchFamily="18" charset="0"/>
              </a:rPr>
              <a:t>о  </a:t>
            </a:r>
            <a:r>
              <a:rPr lang="ru-RU" sz="1400" spc="4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р</a:t>
            </a:r>
            <a:r>
              <a:rPr lang="ru-RU" sz="1400" spc="-10" dirty="0">
                <a:latin typeface="Times New Roman" panose="02020603050405020304" pitchFamily="18" charset="0"/>
                <a:cs typeface="Times New Roman" panose="02020603050405020304" pitchFamily="18" charset="0"/>
              </a:rPr>
              <a:t>е</a:t>
            </a:r>
            <a:r>
              <a:rPr lang="ru-RU" sz="1400" dirty="0">
                <a:latin typeface="Times New Roman" panose="02020603050405020304" pitchFamily="18" charset="0"/>
                <a:cs typeface="Times New Roman" panose="02020603050405020304" pitchFamily="18" charset="0"/>
              </a:rPr>
              <a:t>г</a:t>
            </a:r>
            <a:r>
              <a:rPr lang="ru-RU" sz="1400" spc="-55" dirty="0">
                <a:latin typeface="Times New Roman" panose="02020603050405020304" pitchFamily="18" charset="0"/>
                <a:cs typeface="Times New Roman" panose="02020603050405020304" pitchFamily="18" charset="0"/>
              </a:rPr>
              <a:t>у</a:t>
            </a:r>
            <a:r>
              <a:rPr lang="ru-RU" sz="1400" dirty="0">
                <a:latin typeface="Times New Roman" panose="02020603050405020304" pitchFamily="18" charset="0"/>
                <a:cs typeface="Times New Roman" panose="02020603050405020304" pitchFamily="18" charset="0"/>
              </a:rPr>
              <a:t>л</a:t>
            </a:r>
            <a:r>
              <a:rPr lang="ru-RU" sz="1400" spc="-10" dirty="0">
                <a:latin typeface="Times New Roman" panose="02020603050405020304" pitchFamily="18" charset="0"/>
                <a:cs typeface="Times New Roman" panose="02020603050405020304" pitchFamily="18" charset="0"/>
              </a:rPr>
              <a:t>и</a:t>
            </a:r>
            <a:r>
              <a:rPr lang="ru-RU" sz="1400" dirty="0">
                <a:latin typeface="Times New Roman" panose="02020603050405020304" pitchFamily="18" charset="0"/>
                <a:cs typeface="Times New Roman" panose="02020603050405020304" pitchFamily="18" charset="0"/>
              </a:rPr>
              <a:t>ро</a:t>
            </a:r>
            <a:r>
              <a:rPr lang="ru-RU" sz="1400" spc="-30" dirty="0">
                <a:latin typeface="Times New Roman" panose="02020603050405020304" pitchFamily="18" charset="0"/>
                <a:cs typeface="Times New Roman" panose="02020603050405020304" pitchFamily="18" charset="0"/>
              </a:rPr>
              <a:t>в</a:t>
            </a:r>
            <a:r>
              <a:rPr lang="ru-RU" sz="1400" dirty="0">
                <a:latin typeface="Times New Roman" panose="02020603050405020304" pitchFamily="18" charset="0"/>
                <a:cs typeface="Times New Roman" panose="02020603050405020304" pitchFamily="18" charset="0"/>
              </a:rPr>
              <a:t>ания (пр</a:t>
            </a:r>
            <a:r>
              <a:rPr lang="ru-RU" sz="1400" spc="-50" dirty="0">
                <a:latin typeface="Times New Roman" panose="02020603050405020304" pitchFamily="18" charset="0"/>
                <a:cs typeface="Times New Roman" panose="02020603050405020304" pitchFamily="18" charset="0"/>
              </a:rPr>
              <a:t>о</a:t>
            </a:r>
            <a:r>
              <a:rPr lang="ru-RU" sz="1400" dirty="0">
                <a:latin typeface="Times New Roman" panose="02020603050405020304" pitchFamily="18" charset="0"/>
                <a:cs typeface="Times New Roman" panose="02020603050405020304" pitchFamily="18" charset="0"/>
              </a:rPr>
              <a:t>д</a:t>
            </a:r>
            <a:r>
              <a:rPr lang="ru-RU" sz="1400" spc="-10" dirty="0">
                <a:latin typeface="Times New Roman" panose="02020603050405020304" pitchFamily="18" charset="0"/>
                <a:cs typeface="Times New Roman" panose="02020603050405020304" pitchFamily="18" charset="0"/>
              </a:rPr>
              <a:t>у</a:t>
            </a:r>
            <a:r>
              <a:rPr lang="ru-RU" sz="1400" dirty="0">
                <a:latin typeface="Times New Roman" panose="02020603050405020304" pitchFamily="18" charset="0"/>
                <a:cs typeface="Times New Roman" panose="02020603050405020304" pitchFamily="18" charset="0"/>
              </a:rPr>
              <a:t>кции</a:t>
            </a:r>
            <a:r>
              <a:rPr lang="ru-RU" sz="1400" spc="50" dirty="0">
                <a:latin typeface="Times New Roman" panose="02020603050405020304" pitchFamily="18" charset="0"/>
                <a:cs typeface="Times New Roman" panose="02020603050405020304" pitchFamily="18" charset="0"/>
              </a:rPr>
              <a:t> </a:t>
            </a:r>
            <a:r>
              <a:rPr lang="ru-RU" sz="1400" spc="-20" dirty="0">
                <a:latin typeface="Times New Roman" panose="02020603050405020304" pitchFamily="18" charset="0"/>
                <a:cs typeface="Times New Roman" panose="02020603050405020304" pitchFamily="18" charset="0"/>
              </a:rPr>
              <a:t>и</a:t>
            </a:r>
            <a:r>
              <a:rPr lang="ru-RU" sz="1400" dirty="0">
                <a:latin typeface="Times New Roman" panose="02020603050405020304" pitchFamily="18" charset="0"/>
                <a:cs typeface="Times New Roman" panose="02020603050405020304" pitchFamily="18" charset="0"/>
              </a:rPr>
              <a:t>ли</a:t>
            </a:r>
            <a:r>
              <a:rPr lang="ru-RU" sz="1400" spc="55"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к</a:t>
            </a:r>
            <a:r>
              <a:rPr lang="ru-RU" sz="1400" spc="50" dirty="0">
                <a:latin typeface="Times New Roman" panose="02020603050405020304" pitchFamily="18" charset="0"/>
                <a:cs typeface="Times New Roman" panose="02020603050405020304" pitchFamily="18" charset="0"/>
              </a:rPr>
              <a:t> </a:t>
            </a:r>
            <a:r>
              <a:rPr lang="ru-RU" sz="1400" spc="-10" dirty="0">
                <a:latin typeface="Times New Roman" panose="02020603050405020304" pitchFamily="18" charset="0"/>
                <a:cs typeface="Times New Roman" panose="02020603050405020304" pitchFamily="18" charset="0"/>
              </a:rPr>
              <a:t>п</a:t>
            </a:r>
            <a:r>
              <a:rPr lang="ru-RU" sz="1400" dirty="0">
                <a:latin typeface="Times New Roman" panose="02020603050405020304" pitchFamily="18" charset="0"/>
                <a:cs typeface="Times New Roman" panose="02020603050405020304" pitchFamily="18" charset="0"/>
              </a:rPr>
              <a:t>р</a:t>
            </a:r>
            <a:r>
              <a:rPr lang="ru-RU" sz="1400" spc="-45" dirty="0">
                <a:latin typeface="Times New Roman" panose="02020603050405020304" pitchFamily="18" charset="0"/>
                <a:cs typeface="Times New Roman" panose="02020603050405020304" pitchFamily="18" charset="0"/>
              </a:rPr>
              <a:t>о</a:t>
            </a:r>
            <a:r>
              <a:rPr lang="ru-RU" sz="1400" dirty="0">
                <a:latin typeface="Times New Roman" panose="02020603050405020304" pitchFamily="18" charset="0"/>
                <a:cs typeface="Times New Roman" panose="02020603050405020304" pitchFamily="18" charset="0"/>
              </a:rPr>
              <a:t>д</a:t>
            </a:r>
            <a:r>
              <a:rPr lang="ru-RU" sz="1400" spc="-10" dirty="0">
                <a:latin typeface="Times New Roman" panose="02020603050405020304" pitchFamily="18" charset="0"/>
                <a:cs typeface="Times New Roman" panose="02020603050405020304" pitchFamily="18" charset="0"/>
              </a:rPr>
              <a:t>у</a:t>
            </a:r>
            <a:r>
              <a:rPr lang="ru-RU" sz="1400" dirty="0">
                <a:latin typeface="Times New Roman" panose="02020603050405020304" pitchFamily="18" charset="0"/>
                <a:cs typeface="Times New Roman" panose="02020603050405020304" pitchFamily="18" charset="0"/>
              </a:rPr>
              <a:t>кции</a:t>
            </a:r>
            <a:r>
              <a:rPr lang="ru-RU" sz="1400" spc="6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и</a:t>
            </a:r>
            <a:r>
              <a:rPr lang="ru-RU" sz="1400" spc="35"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с</a:t>
            </a:r>
            <a:r>
              <a:rPr lang="ru-RU" sz="1400" spc="-15" dirty="0">
                <a:latin typeface="Times New Roman" panose="02020603050405020304" pitchFamily="18" charset="0"/>
                <a:cs typeface="Times New Roman" panose="02020603050405020304" pitchFamily="18" charset="0"/>
              </a:rPr>
              <a:t>в</a:t>
            </a:r>
            <a:r>
              <a:rPr lang="ru-RU" sz="1400" spc="-10" dirty="0">
                <a:latin typeface="Times New Roman" panose="02020603050405020304" pitchFamily="18" charset="0"/>
                <a:cs typeface="Times New Roman" panose="02020603050405020304" pitchFamily="18" charset="0"/>
              </a:rPr>
              <a:t>я</a:t>
            </a:r>
            <a:r>
              <a:rPr lang="ru-RU" sz="1400" dirty="0">
                <a:latin typeface="Times New Roman" panose="02020603050405020304" pitchFamily="18" charset="0"/>
                <a:cs typeface="Times New Roman" panose="02020603050405020304" pitchFamily="18" charset="0"/>
              </a:rPr>
              <a:t>за</a:t>
            </a:r>
            <a:r>
              <a:rPr lang="ru-RU" sz="1400" spc="-10" dirty="0">
                <a:latin typeface="Times New Roman" panose="02020603050405020304" pitchFamily="18" charset="0"/>
                <a:cs typeface="Times New Roman" panose="02020603050405020304" pitchFamily="18" charset="0"/>
              </a:rPr>
              <a:t>н</a:t>
            </a:r>
            <a:r>
              <a:rPr lang="ru-RU" sz="1400" spc="-15" dirty="0">
                <a:latin typeface="Times New Roman" panose="02020603050405020304" pitchFamily="18" charset="0"/>
                <a:cs typeface="Times New Roman" panose="02020603050405020304" pitchFamily="18" charset="0"/>
              </a:rPr>
              <a:t>н</a:t>
            </a:r>
            <a:r>
              <a:rPr lang="ru-RU" sz="1400" dirty="0">
                <a:latin typeface="Times New Roman" panose="02020603050405020304" pitchFamily="18" charset="0"/>
                <a:cs typeface="Times New Roman" panose="02020603050405020304" pitchFamily="18" charset="0"/>
              </a:rPr>
              <a:t>ым</a:t>
            </a:r>
            <a:r>
              <a:rPr lang="ru-RU" sz="1400" spc="55"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с</a:t>
            </a:r>
            <a:r>
              <a:rPr lang="ru-RU" sz="1400" spc="70" dirty="0">
                <a:latin typeface="Times New Roman" panose="02020603050405020304" pitchFamily="18" charset="0"/>
                <a:cs typeface="Times New Roman" panose="02020603050405020304" pitchFamily="18" charset="0"/>
              </a:rPr>
              <a:t> </a:t>
            </a:r>
            <a:r>
              <a:rPr lang="ru-RU" sz="1400" spc="-20" dirty="0">
                <a:latin typeface="Times New Roman" panose="02020603050405020304" pitchFamily="18" charset="0"/>
                <a:cs typeface="Times New Roman" panose="02020603050405020304" pitchFamily="18" charset="0"/>
              </a:rPr>
              <a:t>т</a:t>
            </a:r>
            <a:r>
              <a:rPr lang="ru-RU" sz="1400" dirty="0">
                <a:latin typeface="Times New Roman" panose="02020603050405020304" pitchFamily="18" charset="0"/>
                <a:cs typeface="Times New Roman" panose="02020603050405020304" pitchFamily="18" charset="0"/>
              </a:rPr>
              <a:t>р</a:t>
            </a:r>
            <a:r>
              <a:rPr lang="ru-RU" sz="1400" spc="-20" dirty="0">
                <a:latin typeface="Times New Roman" panose="02020603050405020304" pitchFamily="18" charset="0"/>
                <a:cs typeface="Times New Roman" panose="02020603050405020304" pitchFamily="18" charset="0"/>
              </a:rPr>
              <a:t>е</a:t>
            </a:r>
            <a:r>
              <a:rPr lang="ru-RU" sz="1400" dirty="0">
                <a:latin typeface="Times New Roman" panose="02020603050405020304" pitchFamily="18" charset="0"/>
                <a:cs typeface="Times New Roman" panose="02020603050405020304" pitchFamily="18" charset="0"/>
              </a:rPr>
              <a:t>б</a:t>
            </a:r>
            <a:r>
              <a:rPr lang="ru-RU" sz="1400" spc="-10" dirty="0">
                <a:latin typeface="Times New Roman" panose="02020603050405020304" pitchFamily="18" charset="0"/>
                <a:cs typeface="Times New Roman" panose="02020603050405020304" pitchFamily="18" charset="0"/>
              </a:rPr>
              <a:t>о</a:t>
            </a:r>
            <a:r>
              <a:rPr lang="ru-RU" sz="1400" spc="-35" dirty="0">
                <a:latin typeface="Times New Roman" panose="02020603050405020304" pitchFamily="18" charset="0"/>
                <a:cs typeface="Times New Roman" panose="02020603050405020304" pitchFamily="18" charset="0"/>
              </a:rPr>
              <a:t>в</a:t>
            </a:r>
            <a:r>
              <a:rPr lang="ru-RU" sz="1400" dirty="0">
                <a:latin typeface="Times New Roman" panose="02020603050405020304" pitchFamily="18" charset="0"/>
                <a:cs typeface="Times New Roman" panose="02020603050405020304" pitchFamily="18" charset="0"/>
              </a:rPr>
              <a:t>ани</a:t>
            </a:r>
            <a:r>
              <a:rPr lang="ru-RU" sz="1400" spc="-10" dirty="0">
                <a:latin typeface="Times New Roman" panose="02020603050405020304" pitchFamily="18" charset="0"/>
                <a:cs typeface="Times New Roman" panose="02020603050405020304" pitchFamily="18" charset="0"/>
              </a:rPr>
              <a:t>я</a:t>
            </a:r>
            <a:r>
              <a:rPr lang="ru-RU" sz="1400" dirty="0">
                <a:latin typeface="Times New Roman" panose="02020603050405020304" pitchFamily="18" charset="0"/>
                <a:cs typeface="Times New Roman" panose="02020603050405020304" pitchFamily="18" charset="0"/>
              </a:rPr>
              <a:t>ми</a:t>
            </a:r>
            <a:r>
              <a:rPr lang="ru-RU" sz="1400" spc="5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к</a:t>
            </a:r>
            <a:r>
              <a:rPr lang="ru-RU" sz="1400" spc="65" dirty="0">
                <a:latin typeface="Times New Roman" panose="02020603050405020304" pitchFamily="18" charset="0"/>
                <a:cs typeface="Times New Roman" panose="02020603050405020304" pitchFamily="18" charset="0"/>
              </a:rPr>
              <a:t> </a:t>
            </a:r>
            <a:r>
              <a:rPr lang="ru-RU" sz="1400" spc="-10" dirty="0">
                <a:latin typeface="Times New Roman" panose="02020603050405020304" pitchFamily="18" charset="0"/>
                <a:cs typeface="Times New Roman" panose="02020603050405020304" pitchFamily="18" charset="0"/>
              </a:rPr>
              <a:t>п</a:t>
            </a:r>
            <a:r>
              <a:rPr lang="ru-RU" sz="1400" dirty="0">
                <a:latin typeface="Times New Roman" panose="02020603050405020304" pitchFamily="18" charset="0"/>
                <a:cs typeface="Times New Roman" panose="02020603050405020304" pitchFamily="18" charset="0"/>
              </a:rPr>
              <a:t>р</a:t>
            </a:r>
            <a:r>
              <a:rPr lang="ru-RU" sz="1400" spc="-60" dirty="0">
                <a:latin typeface="Times New Roman" panose="02020603050405020304" pitchFamily="18" charset="0"/>
                <a:cs typeface="Times New Roman" panose="02020603050405020304" pitchFamily="18" charset="0"/>
              </a:rPr>
              <a:t>о</a:t>
            </a:r>
            <a:r>
              <a:rPr lang="ru-RU" sz="1400" dirty="0">
                <a:latin typeface="Times New Roman" panose="02020603050405020304" pitchFamily="18" charset="0"/>
                <a:cs typeface="Times New Roman" panose="02020603050405020304" pitchFamily="18" charset="0"/>
              </a:rPr>
              <a:t>д</a:t>
            </a:r>
            <a:r>
              <a:rPr lang="ru-RU" sz="1400" spc="-10" dirty="0">
                <a:latin typeface="Times New Roman" panose="02020603050405020304" pitchFamily="18" charset="0"/>
                <a:cs typeface="Times New Roman" panose="02020603050405020304" pitchFamily="18" charset="0"/>
              </a:rPr>
              <a:t>у</a:t>
            </a:r>
            <a:r>
              <a:rPr lang="ru-RU" sz="1400" dirty="0">
                <a:latin typeface="Times New Roman" panose="02020603050405020304" pitchFamily="18" charset="0"/>
                <a:cs typeface="Times New Roman" panose="02020603050405020304" pitchFamily="18" charset="0"/>
              </a:rPr>
              <a:t>кции </a:t>
            </a:r>
            <a:r>
              <a:rPr lang="ru-RU" sz="1400" spc="-10" dirty="0">
                <a:latin typeface="Times New Roman" panose="02020603050405020304" pitchFamily="18" charset="0"/>
                <a:cs typeface="Times New Roman" panose="02020603050405020304" pitchFamily="18" charset="0"/>
              </a:rPr>
              <a:t>п</a:t>
            </a:r>
            <a:r>
              <a:rPr lang="ru-RU" sz="1400" dirty="0">
                <a:latin typeface="Times New Roman" panose="02020603050405020304" pitchFamily="18" charset="0"/>
                <a:cs typeface="Times New Roman" panose="02020603050405020304" pitchFamily="18" charset="0"/>
              </a:rPr>
              <a:t>ро</a:t>
            </a:r>
            <a:r>
              <a:rPr lang="ru-RU" sz="1400" spc="-20" dirty="0">
                <a:latin typeface="Times New Roman" panose="02020603050405020304" pitchFamily="18" charset="0"/>
                <a:cs typeface="Times New Roman" panose="02020603050405020304" pitchFamily="18" charset="0"/>
              </a:rPr>
              <a:t>ц</a:t>
            </a:r>
            <a:r>
              <a:rPr lang="ru-RU" sz="1400" dirty="0">
                <a:latin typeface="Times New Roman" panose="02020603050405020304" pitchFamily="18" charset="0"/>
                <a:cs typeface="Times New Roman" panose="02020603050405020304" pitchFamily="18" charset="0"/>
              </a:rPr>
              <a:t>ессам   </a:t>
            </a:r>
            <a:r>
              <a:rPr lang="ru-RU" sz="1400" spc="-180" dirty="0">
                <a:latin typeface="Times New Roman" panose="02020603050405020304" pitchFamily="18" charset="0"/>
                <a:cs typeface="Times New Roman" panose="02020603050405020304" pitchFamily="18" charset="0"/>
              </a:rPr>
              <a:t> </a:t>
            </a:r>
            <a:r>
              <a:rPr lang="ru-RU" sz="1400" spc="-10" dirty="0">
                <a:latin typeface="Times New Roman" panose="02020603050405020304" pitchFamily="18" charset="0"/>
                <a:cs typeface="Times New Roman" panose="02020603050405020304" pitchFamily="18" charset="0"/>
              </a:rPr>
              <a:t>п</a:t>
            </a:r>
            <a:r>
              <a:rPr lang="ru-RU" sz="1400" dirty="0">
                <a:latin typeface="Times New Roman" panose="02020603050405020304" pitchFamily="18" charset="0"/>
                <a:cs typeface="Times New Roman" panose="02020603050405020304" pitchFamily="18" charset="0"/>
              </a:rPr>
              <a:t>рое</a:t>
            </a:r>
            <a:r>
              <a:rPr lang="ru-RU" sz="1400" spc="25" dirty="0">
                <a:latin typeface="Times New Roman" panose="02020603050405020304" pitchFamily="18" charset="0"/>
                <a:cs typeface="Times New Roman" panose="02020603050405020304" pitchFamily="18" charset="0"/>
              </a:rPr>
              <a:t>к</a:t>
            </a:r>
            <a:r>
              <a:rPr lang="ru-RU" sz="1400" dirty="0">
                <a:latin typeface="Times New Roman" panose="02020603050405020304" pitchFamily="18" charset="0"/>
                <a:cs typeface="Times New Roman" panose="02020603050405020304" pitchFamily="18" charset="0"/>
              </a:rPr>
              <a:t>т</a:t>
            </a:r>
            <a:r>
              <a:rPr lang="ru-RU" sz="1400" spc="-10" dirty="0">
                <a:latin typeface="Times New Roman" panose="02020603050405020304" pitchFamily="18" charset="0"/>
                <a:cs typeface="Times New Roman" panose="02020603050405020304" pitchFamily="18" charset="0"/>
              </a:rPr>
              <a:t>и</a:t>
            </a:r>
            <a:r>
              <a:rPr lang="ru-RU" sz="1400" dirty="0">
                <a:latin typeface="Times New Roman" panose="02020603050405020304" pitchFamily="18" charset="0"/>
                <a:cs typeface="Times New Roman" panose="02020603050405020304" pitchFamily="18" charset="0"/>
              </a:rPr>
              <a:t>р</a:t>
            </a:r>
            <a:r>
              <a:rPr lang="ru-RU" sz="1400" spc="-10" dirty="0">
                <a:latin typeface="Times New Roman" panose="02020603050405020304" pitchFamily="18" charset="0"/>
                <a:cs typeface="Times New Roman" panose="02020603050405020304" pitchFamily="18" charset="0"/>
              </a:rPr>
              <a:t>о</a:t>
            </a:r>
            <a:r>
              <a:rPr lang="ru-RU" sz="1400" spc="-20" dirty="0">
                <a:latin typeface="Times New Roman" panose="02020603050405020304" pitchFamily="18" charset="0"/>
                <a:cs typeface="Times New Roman" panose="02020603050405020304" pitchFamily="18" charset="0"/>
              </a:rPr>
              <a:t>в</a:t>
            </a:r>
            <a:r>
              <a:rPr lang="ru-RU" sz="1400" spc="-10" dirty="0">
                <a:latin typeface="Times New Roman" panose="02020603050405020304" pitchFamily="18" charset="0"/>
                <a:cs typeface="Times New Roman" panose="02020603050405020304" pitchFamily="18" charset="0"/>
              </a:rPr>
              <a:t>а</a:t>
            </a:r>
            <a:r>
              <a:rPr lang="ru-RU" sz="1400" dirty="0">
                <a:latin typeface="Times New Roman" panose="02020603050405020304" pitchFamily="18" charset="0"/>
                <a:cs typeface="Times New Roman" panose="02020603050405020304" pitchFamily="18" charset="0"/>
              </a:rPr>
              <a:t>н</a:t>
            </a:r>
            <a:r>
              <a:rPr lang="ru-RU" sz="1400" spc="-10" dirty="0">
                <a:latin typeface="Times New Roman" panose="02020603050405020304" pitchFamily="18" charset="0"/>
                <a:cs typeface="Times New Roman" panose="02020603050405020304" pitchFamily="18" charset="0"/>
              </a:rPr>
              <a:t>и</a:t>
            </a:r>
            <a:r>
              <a:rPr lang="ru-RU" sz="1400" dirty="0">
                <a:latin typeface="Times New Roman" panose="02020603050405020304" pitchFamily="18" charset="0"/>
                <a:cs typeface="Times New Roman" panose="02020603050405020304" pitchFamily="18" charset="0"/>
              </a:rPr>
              <a:t>я   </a:t>
            </a:r>
            <a:r>
              <a:rPr lang="ru-RU" sz="1400" spc="-165" dirty="0">
                <a:latin typeface="Times New Roman" panose="02020603050405020304" pitchFamily="18" charset="0"/>
                <a:cs typeface="Times New Roman" panose="02020603050405020304" pitchFamily="18" charset="0"/>
              </a:rPr>
              <a:t> </a:t>
            </a:r>
            <a:r>
              <a:rPr lang="ru-RU" sz="1400" spc="-10" dirty="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в</a:t>
            </a:r>
            <a:r>
              <a:rPr lang="ru-RU" sz="1400" spc="20" dirty="0">
                <a:latin typeface="Times New Roman" panose="02020603050405020304" pitchFamily="18" charset="0"/>
                <a:cs typeface="Times New Roman" panose="02020603050405020304" pitchFamily="18" charset="0"/>
              </a:rPr>
              <a:t>к</a:t>
            </a:r>
            <a:r>
              <a:rPr lang="ru-RU" sz="1400" dirty="0">
                <a:latin typeface="Times New Roman" panose="02020603050405020304" pitchFamily="18" charset="0"/>
                <a:cs typeface="Times New Roman" panose="02020603050405020304" pitchFamily="18" charset="0"/>
              </a:rPr>
              <a:t>л</a:t>
            </a:r>
            <a:r>
              <a:rPr lang="ru-RU" sz="1400" spc="-60" dirty="0">
                <a:latin typeface="Times New Roman" panose="02020603050405020304" pitchFamily="18" charset="0"/>
                <a:cs typeface="Times New Roman" panose="02020603050405020304" pitchFamily="18" charset="0"/>
              </a:rPr>
              <a:t>ю</a:t>
            </a:r>
            <a:r>
              <a:rPr lang="ru-RU" sz="1400" spc="-15" dirty="0">
                <a:latin typeface="Times New Roman" panose="02020603050405020304" pitchFamily="18" charset="0"/>
                <a:cs typeface="Times New Roman" panose="02020603050405020304" pitchFamily="18" charset="0"/>
              </a:rPr>
              <a:t>ч</a:t>
            </a:r>
            <a:r>
              <a:rPr lang="ru-RU" sz="1400" dirty="0">
                <a:latin typeface="Times New Roman" panose="02020603050405020304" pitchFamily="18" charset="0"/>
                <a:cs typeface="Times New Roman" panose="02020603050405020304" pitchFamily="18" charset="0"/>
              </a:rPr>
              <a:t>ая   </a:t>
            </a:r>
            <a:r>
              <a:rPr lang="ru-RU" sz="1400" spc="-160" dirty="0">
                <a:latin typeface="Times New Roman" panose="02020603050405020304" pitchFamily="18" charset="0"/>
                <a:cs typeface="Times New Roman" panose="02020603050405020304" pitchFamily="18" charset="0"/>
              </a:rPr>
              <a:t> </a:t>
            </a:r>
            <a:r>
              <a:rPr lang="ru-RU" sz="1400" spc="-20" dirty="0">
                <a:latin typeface="Times New Roman" panose="02020603050405020304" pitchFamily="18" charset="0"/>
                <a:cs typeface="Times New Roman" panose="02020603050405020304" pitchFamily="18" charset="0"/>
              </a:rPr>
              <a:t>и</a:t>
            </a:r>
            <a:r>
              <a:rPr lang="ru-RU" sz="1400" dirty="0">
                <a:latin typeface="Times New Roman" panose="02020603050405020304" pitchFamily="18" charset="0"/>
                <a:cs typeface="Times New Roman" panose="02020603050405020304" pitchFamily="18" charset="0"/>
              </a:rPr>
              <a:t>зы</a:t>
            </a:r>
            <a:r>
              <a:rPr lang="ru-RU" sz="1400" spc="-10" dirty="0">
                <a:latin typeface="Times New Roman" panose="02020603050405020304" pitchFamily="18" charset="0"/>
                <a:cs typeface="Times New Roman" panose="02020603050405020304" pitchFamily="18" charset="0"/>
              </a:rPr>
              <a:t>с</a:t>
            </a:r>
            <a:r>
              <a:rPr lang="ru-RU" sz="1400" spc="40" dirty="0">
                <a:latin typeface="Times New Roman" panose="02020603050405020304" pitchFamily="18" charset="0"/>
                <a:cs typeface="Times New Roman" panose="02020603050405020304" pitchFamily="18" charset="0"/>
              </a:rPr>
              <a:t>к</a:t>
            </a:r>
            <a:r>
              <a:rPr lang="ru-RU" sz="1400" dirty="0">
                <a:latin typeface="Times New Roman" panose="02020603050405020304" pitchFamily="18" charset="0"/>
                <a:cs typeface="Times New Roman" panose="02020603050405020304" pitchFamily="18" charset="0"/>
              </a:rPr>
              <a:t>а</a:t>
            </a:r>
            <a:r>
              <a:rPr lang="ru-RU" sz="1400" spc="-15" dirty="0">
                <a:latin typeface="Times New Roman" panose="02020603050405020304" pitchFamily="18" charset="0"/>
                <a:cs typeface="Times New Roman" panose="02020603050405020304" pitchFamily="18" charset="0"/>
              </a:rPr>
              <a:t>н</a:t>
            </a:r>
            <a:r>
              <a:rPr lang="ru-RU" sz="1400" dirty="0">
                <a:latin typeface="Times New Roman" panose="02020603050405020304" pitchFamily="18" charset="0"/>
                <a:cs typeface="Times New Roman" panose="02020603050405020304" pitchFamily="18" charset="0"/>
              </a:rPr>
              <a:t>и</a:t>
            </a:r>
            <a:r>
              <a:rPr lang="ru-RU" sz="1400" spc="-10" dirty="0">
                <a:latin typeface="Times New Roman" panose="02020603050405020304" pitchFamily="18" charset="0"/>
                <a:cs typeface="Times New Roman" panose="02020603050405020304" pitchFamily="18" charset="0"/>
              </a:rPr>
              <a:t>я</a:t>
            </a:r>
            <a:r>
              <a:rPr lang="ru-RU" sz="1400" dirty="0">
                <a:latin typeface="Times New Roman" panose="02020603050405020304" pitchFamily="18" charset="0"/>
                <a:cs typeface="Times New Roman" panose="02020603050405020304" pitchFamily="18" charset="0"/>
              </a:rPr>
              <a:t>),   </a:t>
            </a:r>
            <a:r>
              <a:rPr lang="ru-RU" sz="1400" spc="-160" dirty="0">
                <a:latin typeface="Times New Roman" panose="02020603050405020304" pitchFamily="18" charset="0"/>
                <a:cs typeface="Times New Roman" panose="02020603050405020304" pitchFamily="18" charset="0"/>
              </a:rPr>
              <a:t> </a:t>
            </a:r>
            <a:r>
              <a:rPr lang="ru-RU" sz="1400" spc="-10" dirty="0">
                <a:latin typeface="Times New Roman" panose="02020603050405020304" pitchFamily="18" charset="0"/>
                <a:cs typeface="Times New Roman" panose="02020603050405020304" pitchFamily="18" charset="0"/>
              </a:rPr>
              <a:t>п</a:t>
            </a:r>
            <a:r>
              <a:rPr lang="ru-RU" sz="1400" dirty="0">
                <a:latin typeface="Times New Roman" panose="02020603050405020304" pitchFamily="18" charset="0"/>
                <a:cs typeface="Times New Roman" panose="02020603050405020304" pitchFamily="18" charset="0"/>
              </a:rPr>
              <a:t>р</a:t>
            </a:r>
            <a:r>
              <a:rPr lang="ru-RU" sz="1400" spc="-10" dirty="0">
                <a:latin typeface="Times New Roman" panose="02020603050405020304" pitchFamily="18" charset="0"/>
                <a:cs typeface="Times New Roman" panose="02020603050405020304" pitchFamily="18" charset="0"/>
              </a:rPr>
              <a:t>о</a:t>
            </a:r>
            <a:r>
              <a:rPr lang="ru-RU" sz="1400" dirty="0">
                <a:latin typeface="Times New Roman" panose="02020603050405020304" pitchFamily="18" charset="0"/>
                <a:cs typeface="Times New Roman" panose="02020603050405020304" pitchFamily="18" charset="0"/>
              </a:rPr>
              <a:t>и</a:t>
            </a:r>
            <a:r>
              <a:rPr lang="ru-RU" sz="1400" spc="-10" dirty="0">
                <a:latin typeface="Times New Roman" panose="02020603050405020304" pitchFamily="18" charset="0"/>
                <a:cs typeface="Times New Roman" panose="02020603050405020304" pitchFamily="18" charset="0"/>
              </a:rPr>
              <a:t>з</a:t>
            </a:r>
            <a:r>
              <a:rPr lang="ru-RU" sz="1400" spc="-35" dirty="0">
                <a:latin typeface="Times New Roman" panose="02020603050405020304" pitchFamily="18" charset="0"/>
                <a:cs typeface="Times New Roman" panose="02020603050405020304" pitchFamily="18" charset="0"/>
              </a:rPr>
              <a:t>в</a:t>
            </a:r>
            <a:r>
              <a:rPr lang="ru-RU" sz="1400" spc="-50" dirty="0">
                <a:latin typeface="Times New Roman" panose="02020603050405020304" pitchFamily="18" charset="0"/>
                <a:cs typeface="Times New Roman" panose="02020603050405020304" pitchFamily="18" charset="0"/>
              </a:rPr>
              <a:t>о</a:t>
            </a:r>
            <a:r>
              <a:rPr lang="ru-RU" sz="1400" dirty="0">
                <a:latin typeface="Times New Roman" panose="02020603050405020304" pitchFamily="18" charset="0"/>
                <a:cs typeface="Times New Roman" panose="02020603050405020304" pitchFamily="18" charset="0"/>
              </a:rPr>
              <a:t>дст</a:t>
            </a:r>
            <a:r>
              <a:rPr lang="ru-RU" sz="1400" spc="-25" dirty="0">
                <a:latin typeface="Times New Roman" panose="02020603050405020304" pitchFamily="18" charset="0"/>
                <a:cs typeface="Times New Roman" panose="02020603050405020304" pitchFamily="18" charset="0"/>
              </a:rPr>
              <a:t>в</a:t>
            </a:r>
            <a:r>
              <a:rPr lang="ru-RU" sz="1400" spc="-10" dirty="0">
                <a:latin typeface="Times New Roman" panose="02020603050405020304" pitchFamily="18" charset="0"/>
                <a:cs typeface="Times New Roman" panose="02020603050405020304" pitchFamily="18" charset="0"/>
              </a:rPr>
              <a:t>а</a:t>
            </a:r>
            <a:r>
              <a:rPr lang="ru-RU" sz="1400" dirty="0">
                <a:latin typeface="Times New Roman" panose="02020603050405020304" pitchFamily="18" charset="0"/>
                <a:cs typeface="Times New Roman" panose="02020603050405020304" pitchFamily="18" charset="0"/>
              </a:rPr>
              <a:t>, стр</a:t>
            </a:r>
            <a:r>
              <a:rPr lang="ru-RU" sz="1400" spc="-10" dirty="0">
                <a:latin typeface="Times New Roman" panose="02020603050405020304" pitchFamily="18" charset="0"/>
                <a:cs typeface="Times New Roman" panose="02020603050405020304" pitchFamily="18" charset="0"/>
              </a:rPr>
              <a:t>о</a:t>
            </a:r>
            <a:r>
              <a:rPr lang="ru-RU" sz="1400" dirty="0">
                <a:latin typeface="Times New Roman" panose="02020603050405020304" pitchFamily="18" charset="0"/>
                <a:cs typeface="Times New Roman" panose="02020603050405020304" pitchFamily="18" charset="0"/>
              </a:rPr>
              <a:t>и</a:t>
            </a:r>
            <a:r>
              <a:rPr lang="ru-RU" sz="1400" spc="-35" dirty="0">
                <a:latin typeface="Times New Roman" panose="02020603050405020304" pitchFamily="18" charset="0"/>
                <a:cs typeface="Times New Roman" panose="02020603050405020304" pitchFamily="18" charset="0"/>
              </a:rPr>
              <a:t>т</a:t>
            </a:r>
            <a:r>
              <a:rPr lang="ru-RU" sz="1400" spc="-75" dirty="0">
                <a:latin typeface="Times New Roman" panose="02020603050405020304" pitchFamily="18" charset="0"/>
                <a:cs typeface="Times New Roman" panose="02020603050405020304" pitchFamily="18" charset="0"/>
              </a:rPr>
              <a:t>е</a:t>
            </a:r>
            <a:r>
              <a:rPr lang="ru-RU" sz="1400" dirty="0">
                <a:latin typeface="Times New Roman" panose="02020603050405020304" pitchFamily="18" charset="0"/>
                <a:cs typeface="Times New Roman" panose="02020603050405020304" pitchFamily="18" charset="0"/>
              </a:rPr>
              <a:t>л</a:t>
            </a:r>
            <a:r>
              <a:rPr lang="ru-RU" sz="1400" spc="-20" dirty="0">
                <a:latin typeface="Times New Roman" panose="02020603050405020304" pitchFamily="18" charset="0"/>
                <a:cs typeface="Times New Roman" panose="02020603050405020304" pitchFamily="18" charset="0"/>
              </a:rPr>
              <a:t>ь</a:t>
            </a:r>
            <a:r>
              <a:rPr lang="ru-RU" sz="1400" dirty="0">
                <a:latin typeface="Times New Roman" panose="02020603050405020304" pitchFamily="18" charset="0"/>
                <a:cs typeface="Times New Roman" panose="02020603050405020304" pitchFamily="18" charset="0"/>
              </a:rPr>
              <a:t>ст</a:t>
            </a:r>
            <a:r>
              <a:rPr lang="ru-RU" sz="1400" spc="-20" dirty="0">
                <a:latin typeface="Times New Roman" panose="02020603050405020304" pitchFamily="18" charset="0"/>
                <a:cs typeface="Times New Roman" panose="02020603050405020304" pitchFamily="18" charset="0"/>
              </a:rPr>
              <a:t>в</a:t>
            </a:r>
            <a:r>
              <a:rPr lang="ru-RU" sz="1400" dirty="0">
                <a:latin typeface="Times New Roman" panose="02020603050405020304" pitchFamily="18" charset="0"/>
                <a:cs typeface="Times New Roman" panose="02020603050405020304" pitchFamily="18" charset="0"/>
              </a:rPr>
              <a:t>а,</a:t>
            </a:r>
            <a:r>
              <a:rPr lang="ru-RU" sz="1400" spc="-1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мон</a:t>
            </a:r>
            <a:r>
              <a:rPr lang="ru-RU" sz="1400" spc="-40" dirty="0">
                <a:latin typeface="Times New Roman" panose="02020603050405020304" pitchFamily="18" charset="0"/>
                <a:cs typeface="Times New Roman" panose="02020603050405020304" pitchFamily="18" charset="0"/>
              </a:rPr>
              <a:t>т</a:t>
            </a:r>
            <a:r>
              <a:rPr lang="ru-RU" sz="1400" dirty="0">
                <a:latin typeface="Times New Roman" panose="02020603050405020304" pitchFamily="18" charset="0"/>
                <a:cs typeface="Times New Roman" panose="02020603050405020304" pitchFamily="18" charset="0"/>
              </a:rPr>
              <a:t>ажа,</a:t>
            </a:r>
            <a:r>
              <a:rPr lang="ru-RU" sz="1400" spc="-15"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на</a:t>
            </a:r>
            <a:r>
              <a:rPr lang="ru-RU" sz="1400" spc="-20" dirty="0">
                <a:latin typeface="Times New Roman" panose="02020603050405020304" pitchFamily="18" charset="0"/>
                <a:cs typeface="Times New Roman" panose="02020603050405020304" pitchFamily="18" charset="0"/>
              </a:rPr>
              <a:t>л</a:t>
            </a:r>
            <a:r>
              <a:rPr lang="ru-RU" sz="1400" dirty="0">
                <a:latin typeface="Times New Roman" panose="02020603050405020304" pitchFamily="18" charset="0"/>
                <a:cs typeface="Times New Roman" panose="02020603050405020304" pitchFamily="18" charset="0"/>
              </a:rPr>
              <a:t>адк</a:t>
            </a:r>
            <a:r>
              <a:rPr lang="ru-RU" sz="1400" spc="-10" dirty="0">
                <a:latin typeface="Times New Roman" panose="02020603050405020304" pitchFamily="18" charset="0"/>
                <a:cs typeface="Times New Roman" panose="02020603050405020304" pitchFamily="18" charset="0"/>
              </a:rPr>
              <a:t>и</a:t>
            </a:r>
            <a:r>
              <a:rPr lang="ru-RU" sz="1400" dirty="0">
                <a:latin typeface="Times New Roman" panose="02020603050405020304" pitchFamily="18" charset="0"/>
                <a:cs typeface="Times New Roman" panose="02020603050405020304" pitchFamily="18" charset="0"/>
              </a:rPr>
              <a:t>,</a:t>
            </a:r>
            <a:r>
              <a:rPr lang="ru-RU" sz="1400" spc="-15"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э</a:t>
            </a:r>
            <a:r>
              <a:rPr lang="ru-RU" sz="1400" spc="15" dirty="0">
                <a:latin typeface="Times New Roman" panose="02020603050405020304" pitchFamily="18" charset="0"/>
                <a:cs typeface="Times New Roman" panose="02020603050405020304" pitchFamily="18" charset="0"/>
              </a:rPr>
              <a:t>к</a:t>
            </a:r>
            <a:r>
              <a:rPr lang="ru-RU" sz="1400" dirty="0">
                <a:latin typeface="Times New Roman" panose="02020603050405020304" pitchFamily="18" charset="0"/>
                <a:cs typeface="Times New Roman" panose="02020603050405020304" pitchFamily="18" charset="0"/>
              </a:rPr>
              <a:t>с</a:t>
            </a:r>
            <a:r>
              <a:rPr lang="ru-RU" sz="1400" spc="-15" dirty="0">
                <a:latin typeface="Times New Roman" panose="02020603050405020304" pitchFamily="18" charset="0"/>
                <a:cs typeface="Times New Roman" panose="02020603050405020304" pitchFamily="18" charset="0"/>
              </a:rPr>
              <a:t>п</a:t>
            </a:r>
            <a:r>
              <a:rPr lang="ru-RU" sz="1400" dirty="0">
                <a:latin typeface="Times New Roman" panose="02020603050405020304" pitchFamily="18" charset="0"/>
                <a:cs typeface="Times New Roman" panose="02020603050405020304" pitchFamily="18" charset="0"/>
              </a:rPr>
              <a:t>л</a:t>
            </a:r>
            <a:r>
              <a:rPr lang="ru-RU" sz="1400" spc="-35" dirty="0">
                <a:latin typeface="Times New Roman" panose="02020603050405020304" pitchFamily="18" charset="0"/>
                <a:cs typeface="Times New Roman" panose="02020603050405020304" pitchFamily="18" charset="0"/>
              </a:rPr>
              <a:t>у</a:t>
            </a:r>
            <a:r>
              <a:rPr lang="ru-RU" sz="1400" spc="-50" dirty="0">
                <a:latin typeface="Times New Roman" panose="02020603050405020304" pitchFamily="18" charset="0"/>
                <a:cs typeface="Times New Roman" panose="02020603050405020304" pitchFamily="18" charset="0"/>
              </a:rPr>
              <a:t>а</a:t>
            </a:r>
            <a:r>
              <a:rPr lang="ru-RU" sz="1400" spc="-30" dirty="0">
                <a:latin typeface="Times New Roman" panose="02020603050405020304" pitchFamily="18" charset="0"/>
                <a:cs typeface="Times New Roman" panose="02020603050405020304" pitchFamily="18" charset="0"/>
              </a:rPr>
              <a:t>т</a:t>
            </a:r>
            <a:r>
              <a:rPr lang="ru-RU" sz="1400" dirty="0">
                <a:latin typeface="Times New Roman" panose="02020603050405020304" pitchFamily="18" charset="0"/>
                <a:cs typeface="Times New Roman" panose="02020603050405020304" pitchFamily="18" charset="0"/>
              </a:rPr>
              <a:t>ации, хран</a:t>
            </a:r>
            <a:r>
              <a:rPr lang="ru-RU" sz="1400" spc="-15" dirty="0">
                <a:latin typeface="Times New Roman" panose="02020603050405020304" pitchFamily="18" charset="0"/>
                <a:cs typeface="Times New Roman" panose="02020603050405020304" pitchFamily="18" charset="0"/>
              </a:rPr>
              <a:t>е</a:t>
            </a:r>
            <a:r>
              <a:rPr lang="ru-RU" sz="1400" dirty="0">
                <a:latin typeface="Times New Roman" panose="02020603050405020304" pitchFamily="18" charset="0"/>
                <a:cs typeface="Times New Roman" panose="02020603050405020304" pitchFamily="18" charset="0"/>
              </a:rPr>
              <a:t>н</a:t>
            </a:r>
            <a:r>
              <a:rPr lang="ru-RU" sz="1400" spc="-10" dirty="0">
                <a:latin typeface="Times New Roman" panose="02020603050405020304" pitchFamily="18" charset="0"/>
                <a:cs typeface="Times New Roman" panose="02020603050405020304" pitchFamily="18" charset="0"/>
              </a:rPr>
              <a:t>ия</a:t>
            </a:r>
            <a:r>
              <a:rPr lang="ru-RU" sz="1400" dirty="0">
                <a:latin typeface="Times New Roman" panose="02020603050405020304" pitchFamily="18" charset="0"/>
                <a:cs typeface="Times New Roman" panose="02020603050405020304" pitchFamily="18" charset="0"/>
              </a:rPr>
              <a:t>, </a:t>
            </a:r>
            <a:r>
              <a:rPr lang="ru-RU" sz="1400" spc="-10" dirty="0">
                <a:latin typeface="Times New Roman" panose="02020603050405020304" pitchFamily="18" charset="0"/>
                <a:cs typeface="Times New Roman" panose="02020603050405020304" pitchFamily="18" charset="0"/>
              </a:rPr>
              <a:t>п</a:t>
            </a:r>
            <a:r>
              <a:rPr lang="ru-RU" sz="1400" dirty="0">
                <a:latin typeface="Times New Roman" panose="02020603050405020304" pitchFamily="18" charset="0"/>
                <a:cs typeface="Times New Roman" panose="02020603050405020304" pitchFamily="18" charset="0"/>
              </a:rPr>
              <a:t>е</a:t>
            </a:r>
            <a:r>
              <a:rPr lang="ru-RU" sz="1400" spc="-10" dirty="0">
                <a:latin typeface="Times New Roman" panose="02020603050405020304" pitchFamily="18" charset="0"/>
                <a:cs typeface="Times New Roman" panose="02020603050405020304" pitchFamily="18" charset="0"/>
              </a:rPr>
              <a:t>р</a:t>
            </a:r>
            <a:r>
              <a:rPr lang="ru-RU" sz="1400" dirty="0">
                <a:latin typeface="Times New Roman" panose="02020603050405020304" pitchFamily="18" charset="0"/>
                <a:cs typeface="Times New Roman" panose="02020603050405020304" pitchFamily="18" charset="0"/>
              </a:rPr>
              <a:t>е</a:t>
            </a:r>
            <a:r>
              <a:rPr lang="ru-RU" sz="1400" spc="-20" dirty="0">
                <a:latin typeface="Times New Roman" panose="02020603050405020304" pitchFamily="18" charset="0"/>
                <a:cs typeface="Times New Roman" panose="02020603050405020304" pitchFamily="18" charset="0"/>
              </a:rPr>
              <a:t>в</a:t>
            </a:r>
            <a:r>
              <a:rPr lang="ru-RU" sz="1400" spc="-35" dirty="0">
                <a:latin typeface="Times New Roman" panose="02020603050405020304" pitchFamily="18" charset="0"/>
                <a:cs typeface="Times New Roman" panose="02020603050405020304" pitchFamily="18" charset="0"/>
              </a:rPr>
              <a:t>о</a:t>
            </a:r>
            <a:r>
              <a:rPr lang="ru-RU" sz="1400" dirty="0">
                <a:latin typeface="Times New Roman" panose="02020603050405020304" pitchFamily="18" charset="0"/>
                <a:cs typeface="Times New Roman" panose="02020603050405020304" pitchFamily="18" charset="0"/>
              </a:rPr>
              <a:t>зк</a:t>
            </a:r>
            <a:r>
              <a:rPr lang="ru-RU" sz="1400" spc="-20" dirty="0">
                <a:latin typeface="Times New Roman" panose="02020603050405020304" pitchFamily="18" charset="0"/>
                <a:cs typeface="Times New Roman" panose="02020603050405020304" pitchFamily="18" charset="0"/>
              </a:rPr>
              <a:t>и</a:t>
            </a:r>
            <a:r>
              <a:rPr lang="ru-RU" sz="1400" dirty="0">
                <a:latin typeface="Times New Roman" panose="02020603050405020304" pitchFamily="18" charset="0"/>
                <a:cs typeface="Times New Roman" panose="02020603050405020304" pitchFamily="18" charset="0"/>
              </a:rPr>
              <a:t>, реал</a:t>
            </a:r>
            <a:r>
              <a:rPr lang="ru-RU" sz="1400" spc="-20" dirty="0">
                <a:latin typeface="Times New Roman" panose="02020603050405020304" pitchFamily="18" charset="0"/>
                <a:cs typeface="Times New Roman" panose="02020603050405020304" pitchFamily="18" charset="0"/>
              </a:rPr>
              <a:t>и</a:t>
            </a:r>
            <a:r>
              <a:rPr lang="ru-RU" sz="1400" dirty="0">
                <a:latin typeface="Times New Roman" panose="02020603050405020304" pitchFamily="18" charset="0"/>
                <a:cs typeface="Times New Roman" panose="02020603050405020304" pitchFamily="18" charset="0"/>
              </a:rPr>
              <a:t>зации </a:t>
            </a:r>
            <a:r>
              <a:rPr lang="ru-RU" sz="1400" spc="13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и </a:t>
            </a:r>
            <a:r>
              <a:rPr lang="ru-RU" sz="1400" spc="155"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у</a:t>
            </a:r>
            <a:r>
              <a:rPr lang="ru-RU" sz="1400" spc="-15" dirty="0" smtClean="0">
                <a:latin typeface="Times New Roman" panose="02020603050405020304" pitchFamily="18" charset="0"/>
                <a:cs typeface="Times New Roman" panose="02020603050405020304" pitchFamily="18" charset="0"/>
              </a:rPr>
              <a:t>т</a:t>
            </a:r>
            <a:r>
              <a:rPr lang="ru-RU" sz="1400" dirty="0" smtClean="0">
                <a:latin typeface="Times New Roman" panose="02020603050405020304" pitchFamily="18" charset="0"/>
                <a:cs typeface="Times New Roman" panose="02020603050405020304" pitchFamily="18" charset="0"/>
              </a:rPr>
              <a:t>и</a:t>
            </a:r>
            <a:r>
              <a:rPr lang="ru-RU" sz="1400" spc="-10" dirty="0" smtClean="0">
                <a:latin typeface="Times New Roman" panose="02020603050405020304" pitchFamily="18" charset="0"/>
                <a:cs typeface="Times New Roman" panose="02020603050405020304" pitchFamily="18" charset="0"/>
              </a:rPr>
              <a:t>л</a:t>
            </a:r>
            <a:r>
              <a:rPr lang="ru-RU" sz="1400" spc="-20" dirty="0" smtClean="0">
                <a:latin typeface="Times New Roman" panose="02020603050405020304" pitchFamily="18" charset="0"/>
                <a:cs typeface="Times New Roman" panose="02020603050405020304" pitchFamily="18" charset="0"/>
              </a:rPr>
              <a:t>и</a:t>
            </a:r>
            <a:r>
              <a:rPr lang="ru-RU" sz="1400" dirty="0" smtClean="0">
                <a:latin typeface="Times New Roman" panose="02020603050405020304" pitchFamily="18" charset="0"/>
                <a:cs typeface="Times New Roman" panose="02020603050405020304" pitchFamily="18" charset="0"/>
              </a:rPr>
              <a:t>за</a:t>
            </a:r>
            <a:r>
              <a:rPr lang="ru-RU" sz="1400" spc="-10" dirty="0" smtClean="0">
                <a:latin typeface="Times New Roman" panose="02020603050405020304" pitchFamily="18" charset="0"/>
                <a:cs typeface="Times New Roman" panose="02020603050405020304" pitchFamily="18" charset="0"/>
              </a:rPr>
              <a:t>ц</a:t>
            </a:r>
            <a:r>
              <a:rPr lang="ru-RU" sz="1400" spc="-20" dirty="0" smtClean="0">
                <a:latin typeface="Times New Roman" panose="02020603050405020304" pitchFamily="18" charset="0"/>
                <a:cs typeface="Times New Roman" panose="02020603050405020304" pitchFamily="18" charset="0"/>
              </a:rPr>
              <a:t>и</a:t>
            </a:r>
            <a:r>
              <a:rPr lang="ru-RU" sz="1400" dirty="0" smtClean="0">
                <a:latin typeface="Times New Roman" panose="02020603050405020304" pitchFamily="18" charset="0"/>
                <a:cs typeface="Times New Roman" panose="02020603050405020304" pitchFamily="18" charset="0"/>
              </a:rPr>
              <a:t>и;</a:t>
            </a:r>
          </a:p>
          <a:p>
            <a:pPr marL="12700" marR="5080" lvl="0" indent="0" algn="just" fontAlgn="auto">
              <a:spcBef>
                <a:spcPts val="0"/>
              </a:spcBef>
              <a:spcAft>
                <a:spcPts val="0"/>
              </a:spcAft>
              <a:buNone/>
            </a:pPr>
            <a:endParaRPr lang="ru-RU" sz="1600" b="1" dirty="0" smtClean="0">
              <a:solidFill>
                <a:srgbClr val="FF0000"/>
              </a:solidFill>
              <a:latin typeface="Georgia" pitchFamily="18" charset="0"/>
              <a:cs typeface="Times New Roman" pitchFamily="18" charset="0"/>
            </a:endParaRPr>
          </a:p>
          <a:p>
            <a:pPr marL="0" indent="0" algn="just" fontAlgn="auto">
              <a:spcBef>
                <a:spcPts val="0"/>
              </a:spcBef>
              <a:spcAft>
                <a:spcPts val="0"/>
              </a:spcAft>
              <a:buNone/>
              <a:defRPr/>
            </a:pPr>
            <a:r>
              <a:rPr lang="ru-RU" sz="1600" b="1" dirty="0" smtClean="0">
                <a:solidFill>
                  <a:srgbClr val="FF0000"/>
                </a:solidFill>
                <a:latin typeface="Georgia" pitchFamily="18" charset="0"/>
                <a:cs typeface="Times New Roman" pitchFamily="18" charset="0"/>
              </a:rPr>
              <a:t>             </a:t>
            </a:r>
            <a:r>
              <a:rPr lang="ru-RU" sz="1600" b="1" dirty="0" smtClean="0">
                <a:solidFill>
                  <a:srgbClr val="7030A0"/>
                </a:solidFill>
                <a:latin typeface="Georgia" pitchFamily="18" charset="0"/>
                <a:cs typeface="Times New Roman" pitchFamily="18" charset="0"/>
              </a:rPr>
              <a:t>2. ГОСТы  (</a:t>
            </a:r>
            <a:r>
              <a:rPr lang="en-US" sz="1600" b="1" dirty="0" smtClean="0">
                <a:solidFill>
                  <a:srgbClr val="7030A0"/>
                </a:solidFill>
                <a:latin typeface="Georgia" pitchFamily="18" charset="0"/>
                <a:cs typeface="Times New Roman" pitchFamily="18" charset="0"/>
                <a:hlinkClick r:id="rId2"/>
              </a:rPr>
              <a:t>www.gostinfo</a:t>
            </a:r>
            <a:r>
              <a:rPr lang="en-US" sz="1600" b="1" dirty="0" smtClean="0">
                <a:solidFill>
                  <a:srgbClr val="7030A0"/>
                </a:solidFill>
                <a:latin typeface="Georgia" pitchFamily="18" charset="0"/>
                <a:cs typeface="Times New Roman" pitchFamily="18" charset="0"/>
              </a:rPr>
              <a:t>)</a:t>
            </a:r>
            <a:endParaRPr lang="ru-RU" sz="1600" b="1" dirty="0" smtClean="0">
              <a:solidFill>
                <a:srgbClr val="7030A0"/>
              </a:solidFill>
              <a:latin typeface="Georgia" pitchFamily="18" charset="0"/>
              <a:cs typeface="Times New Roman" pitchFamily="18" charset="0"/>
            </a:endParaRPr>
          </a:p>
          <a:p>
            <a:pPr marL="0" lvl="1" indent="0" fontAlgn="auto">
              <a:lnSpc>
                <a:spcPct val="80000"/>
              </a:lnSpc>
              <a:spcBef>
                <a:spcPts val="0"/>
              </a:spcBef>
              <a:spcAft>
                <a:spcPts val="0"/>
              </a:spcAft>
              <a:buNone/>
              <a:defRPr/>
            </a:pPr>
            <a:r>
              <a:rPr lang="ru-RU" sz="1700" dirty="0" smtClean="0">
                <a:solidFill>
                  <a:schemeClr val="accent1">
                    <a:lumMod val="50000"/>
                  </a:schemeClr>
                </a:solidFill>
                <a:latin typeface="Times New Roman" pitchFamily="18" charset="0"/>
                <a:cs typeface="Times New Roman" pitchFamily="18" charset="0"/>
              </a:rPr>
              <a:t>  </a:t>
            </a:r>
            <a:r>
              <a:rPr lang="ru-RU" sz="1600" b="1" dirty="0" smtClean="0">
                <a:solidFill>
                  <a:srgbClr val="7030A0"/>
                </a:solidFill>
                <a:latin typeface="Times New Roman" panose="02020603050405020304" pitchFamily="18" charset="0"/>
                <a:cs typeface="Times New Roman" panose="02020603050405020304" pitchFamily="18" charset="0"/>
              </a:rPr>
              <a:t>  </a:t>
            </a:r>
            <a:endParaRPr lang="ru-RU" sz="1600" dirty="0">
              <a:latin typeface="Times New Roman" panose="02020603050405020304" pitchFamily="18" charset="0"/>
              <a:cs typeface="Times New Roman" panose="02020603050405020304" pitchFamily="18" charset="0"/>
            </a:endParaRPr>
          </a:p>
          <a:p>
            <a:pPr marL="0" indent="0" algn="just" fontAlgn="auto">
              <a:spcBef>
                <a:spcPts val="0"/>
              </a:spcBef>
              <a:spcAft>
                <a:spcPts val="0"/>
              </a:spcAft>
              <a:buNone/>
              <a:defRPr/>
            </a:pPr>
            <a:endParaRPr lang="ru-RU" sz="1600" b="1" dirty="0">
              <a:solidFill>
                <a:srgbClr val="FF0000"/>
              </a:solidFill>
              <a:latin typeface="Georgia" pitchFamily="18" charset="0"/>
              <a:cs typeface="Times New Roman" pitchFamily="18" charset="0"/>
            </a:endParaRPr>
          </a:p>
          <a:p>
            <a:pPr marL="0" indent="0" algn="just" fontAlgn="auto">
              <a:spcBef>
                <a:spcPts val="0"/>
              </a:spcBef>
              <a:spcAft>
                <a:spcPts val="0"/>
              </a:spcAft>
              <a:buNone/>
              <a:defRPr/>
            </a:pPr>
            <a:r>
              <a:rPr lang="ru-RU" sz="1600" b="1" dirty="0" smtClean="0">
                <a:solidFill>
                  <a:srgbClr val="7030A0"/>
                </a:solidFill>
                <a:latin typeface="Georgia" pitchFamily="18" charset="0"/>
                <a:cs typeface="Times New Roman" pitchFamily="18" charset="0"/>
              </a:rPr>
              <a:t>              3. ТЕХНИЧЕСКИЕ УСЛОВИЯ (ТУ)</a:t>
            </a:r>
            <a:r>
              <a:rPr lang="en-US" sz="1600" dirty="0" smtClean="0">
                <a:latin typeface="Georgia" pitchFamily="18" charset="0"/>
                <a:cs typeface="Times New Roman" pitchFamily="18" charset="0"/>
              </a:rPr>
              <a:t>-</a:t>
            </a:r>
            <a:r>
              <a:rPr lang="ru-RU" sz="16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в которых устанавливаются требования к качеству продукции. </a:t>
            </a:r>
            <a:r>
              <a:rPr lang="ru-RU" sz="16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Учитывая что ТУ являются документами конкретного производителя, регламентирующие процесс производства и требования </a:t>
            </a:r>
            <a:r>
              <a:rPr lang="ru-RU" sz="16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к товару, </a:t>
            </a:r>
            <a:r>
              <a:rPr lang="ru-RU"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заказчик не вправе устанавливать в документации требование о соответствии </a:t>
            </a:r>
            <a:r>
              <a:rPr lang="ru-RU" sz="16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закупаемого товара </a:t>
            </a:r>
            <a:r>
              <a:rPr lang="ru-RU"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таким документам ( нарушение ст. 17 ФЗ-135).</a:t>
            </a:r>
          </a:p>
          <a:p>
            <a:pPr marL="0" indent="0" algn="just" fontAlgn="auto">
              <a:spcBef>
                <a:spcPts val="0"/>
              </a:spcBef>
              <a:spcAft>
                <a:spcPts val="0"/>
              </a:spcAft>
              <a:buNone/>
              <a:defRPr/>
            </a:pPr>
            <a:endParaRPr lang="ru-RU" sz="1600" dirty="0">
              <a:latin typeface="Georgia" pitchFamily="18" charset="0"/>
              <a:cs typeface="Times New Roman" pitchFamily="18" charset="0"/>
            </a:endParaRPr>
          </a:p>
          <a:p>
            <a:pPr marL="0" indent="0" algn="just" fontAlgn="auto">
              <a:spcBef>
                <a:spcPts val="0"/>
              </a:spcBef>
              <a:spcAft>
                <a:spcPts val="0"/>
              </a:spcAft>
              <a:buNone/>
              <a:defRPr/>
            </a:pPr>
            <a:endParaRPr lang="ru-RU" sz="1600" b="1" dirty="0" smtClean="0">
              <a:solidFill>
                <a:srgbClr val="FF0000"/>
              </a:solidFill>
              <a:latin typeface="Georgia"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BC0F8B48-679B-4896-9384-8D5149AE9A0C}" type="slidenum">
              <a:rPr lang="ru-RU">
                <a:solidFill>
                  <a:prstClr val="black">
                    <a:tint val="75000"/>
                  </a:prstClr>
                </a:solidFill>
              </a:rPr>
              <a:pPr>
                <a:defRPr/>
              </a:pPr>
              <a:t>15</a:t>
            </a:fld>
            <a:endParaRPr lang="ru-RU" dirty="0">
              <a:solidFill>
                <a:prstClr val="black">
                  <a:tint val="75000"/>
                </a:prstClr>
              </a:solidFill>
            </a:endParaRPr>
          </a:p>
        </p:txBody>
      </p:sp>
    </p:spTree>
    <p:extLst>
      <p:ext uri="{BB962C8B-B14F-4D97-AF65-F5344CB8AC3E}">
        <p14:creationId xmlns:p14="http://schemas.microsoft.com/office/powerpoint/2010/main" val="29420330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64910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rPr>
              <a:t>           Правила описания объекта закупки</a:t>
            </a:r>
            <a:endPar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535988" cy="5400675"/>
          </a:xfrm>
        </p:spPr>
        <p:txBody>
          <a:bodyPr rtlCol="0">
            <a:noAutofit/>
          </a:bodyPr>
          <a:lstStyle/>
          <a:p>
            <a:pPr marL="0" indent="0" algn="just" fontAlgn="auto">
              <a:spcBef>
                <a:spcPts val="0"/>
              </a:spcBef>
              <a:spcAft>
                <a:spcPts val="0"/>
              </a:spcAft>
              <a:buNone/>
              <a:defRPr/>
            </a:pPr>
            <a:r>
              <a:rPr lang="ru-RU" sz="1600" dirty="0" smtClean="0">
                <a:latin typeface="Georgia" pitchFamily="18" charset="0"/>
                <a:cs typeface="Times New Roman" pitchFamily="18" charset="0"/>
              </a:rPr>
              <a:t>       </a:t>
            </a:r>
          </a:p>
          <a:p>
            <a:pPr marL="0" marR="5080" indent="0" algn="just">
              <a:lnSpc>
                <a:spcPct val="100000"/>
              </a:lnSpc>
              <a:buNone/>
            </a:pPr>
            <a:r>
              <a:rPr lang="ru-RU" sz="1600" b="1" dirty="0">
                <a:solidFill>
                  <a:srgbClr val="FF0000"/>
                </a:solidFill>
                <a:latin typeface="Georgia" pitchFamily="18" charset="0"/>
                <a:cs typeface="Times New Roman" pitchFamily="18" charset="0"/>
              </a:rPr>
              <a:t> </a:t>
            </a:r>
            <a:r>
              <a:rPr lang="ru-RU" sz="1600" b="1" dirty="0" smtClean="0">
                <a:solidFill>
                  <a:srgbClr val="FF0000"/>
                </a:solidFill>
                <a:latin typeface="Georgia" pitchFamily="18" charset="0"/>
                <a:cs typeface="Times New Roman" pitchFamily="18" charset="0"/>
              </a:rPr>
              <a:t>                                                        ВАЖНО:</a:t>
            </a:r>
          </a:p>
          <a:p>
            <a:pPr marL="12700" marR="5080" algn="just">
              <a:lnSpc>
                <a:spcPct val="100000"/>
              </a:lnSpc>
            </a:pPr>
            <a:endParaRPr lang="ru-RU" sz="1600" dirty="0">
              <a:solidFill>
                <a:srgbClr val="7030A0"/>
              </a:solidFill>
              <a:latin typeface="Georgia" pitchFamily="18" charset="0"/>
              <a:cs typeface="Times New Roman" pitchFamily="18" charset="0"/>
            </a:endParaRPr>
          </a:p>
          <a:p>
            <a:pPr marL="12700" marR="5080" algn="just">
              <a:lnSpc>
                <a:spcPct val="100000"/>
              </a:lnSpc>
            </a:pPr>
            <a:endParaRPr lang="ru-RU" sz="1600" dirty="0" smtClean="0">
              <a:solidFill>
                <a:srgbClr val="7030A0"/>
              </a:solidFill>
              <a:latin typeface="Georgia" pitchFamily="18" charset="0"/>
              <a:cs typeface="Times New Roman" pitchFamily="18" charset="0"/>
            </a:endParaRPr>
          </a:p>
          <a:p>
            <a:pPr marL="0" marR="5080" indent="0" algn="just">
              <a:lnSpc>
                <a:spcPct val="100000"/>
              </a:lnSpc>
              <a:buNone/>
            </a:pPr>
            <a:r>
              <a:rPr lang="ru-RU" sz="1600" dirty="0">
                <a:latin typeface="Georgia" pitchFamily="18" charset="0"/>
                <a:cs typeface="Times New Roman" pitchFamily="18" charset="0"/>
              </a:rPr>
              <a:t> </a:t>
            </a:r>
            <a:r>
              <a:rPr lang="ru-RU" sz="1600" dirty="0" smtClean="0">
                <a:latin typeface="Georgia" pitchFamily="18" charset="0"/>
                <a:cs typeface="Times New Roman" pitchFamily="18" charset="0"/>
              </a:rPr>
              <a:t>            </a:t>
            </a:r>
            <a:r>
              <a:rPr lang="ru-RU" sz="1600" b="1" spc="125" dirty="0" smtClean="0">
                <a:latin typeface="Arial"/>
                <a:cs typeface="Arial"/>
              </a:rPr>
              <a:t> </a:t>
            </a:r>
            <a:r>
              <a:rPr lang="ru-RU" sz="1600" b="1" dirty="0" smtClean="0">
                <a:latin typeface="Arial"/>
                <a:cs typeface="Arial"/>
              </a:rPr>
              <a:t>С</a:t>
            </a:r>
            <a:r>
              <a:rPr lang="ru-RU" sz="1600" b="1" spc="-10" dirty="0" smtClean="0">
                <a:latin typeface="Arial"/>
                <a:cs typeface="Arial"/>
              </a:rPr>
              <a:t>п</a:t>
            </a:r>
            <a:r>
              <a:rPr lang="ru-RU" sz="1600" b="1" dirty="0" smtClean="0">
                <a:latin typeface="Arial"/>
                <a:cs typeface="Arial"/>
              </a:rPr>
              <a:t>е</a:t>
            </a:r>
            <a:r>
              <a:rPr lang="ru-RU" sz="1600" b="1" spc="-10" dirty="0" smtClean="0">
                <a:latin typeface="Arial"/>
                <a:cs typeface="Arial"/>
              </a:rPr>
              <a:t>ц</a:t>
            </a:r>
            <a:r>
              <a:rPr lang="ru-RU" sz="1600" b="1" dirty="0" smtClean="0">
                <a:latin typeface="Arial"/>
                <a:cs typeface="Arial"/>
              </a:rPr>
              <a:t>иа</a:t>
            </a:r>
            <a:r>
              <a:rPr lang="ru-RU" sz="1600" b="1" spc="-10" dirty="0" smtClean="0">
                <a:latin typeface="Arial"/>
                <a:cs typeface="Arial"/>
              </a:rPr>
              <a:t>л</a:t>
            </a:r>
            <a:r>
              <a:rPr lang="ru-RU" sz="1600" b="1" dirty="0" smtClean="0">
                <a:latin typeface="Arial"/>
                <a:cs typeface="Arial"/>
              </a:rPr>
              <a:t>ист    </a:t>
            </a:r>
            <a:r>
              <a:rPr lang="ru-RU" sz="1600" b="1" spc="95" dirty="0" smtClean="0">
                <a:latin typeface="Arial"/>
                <a:cs typeface="Arial"/>
              </a:rPr>
              <a:t> </a:t>
            </a:r>
            <a:r>
              <a:rPr lang="ru-RU" sz="1600" b="1" dirty="0">
                <a:latin typeface="Arial"/>
                <a:cs typeface="Arial"/>
              </a:rPr>
              <a:t>по    </a:t>
            </a:r>
            <a:r>
              <a:rPr lang="ru-RU" sz="1600" b="1" spc="120" dirty="0">
                <a:latin typeface="Arial"/>
                <a:cs typeface="Arial"/>
              </a:rPr>
              <a:t> </a:t>
            </a:r>
            <a:r>
              <a:rPr lang="ru-RU" sz="1600" b="1" spc="-25" dirty="0">
                <a:latin typeface="Arial"/>
                <a:cs typeface="Arial"/>
              </a:rPr>
              <a:t>з</a:t>
            </a:r>
            <a:r>
              <a:rPr lang="ru-RU" sz="1600" b="1" dirty="0">
                <a:latin typeface="Arial"/>
                <a:cs typeface="Arial"/>
              </a:rPr>
              <a:t>а</a:t>
            </a:r>
            <a:r>
              <a:rPr lang="ru-RU" sz="1600" b="1" spc="5" dirty="0">
                <a:latin typeface="Arial"/>
                <a:cs typeface="Arial"/>
              </a:rPr>
              <a:t>к</a:t>
            </a:r>
            <a:r>
              <a:rPr lang="ru-RU" sz="1600" b="1" spc="-35" dirty="0">
                <a:latin typeface="Arial"/>
                <a:cs typeface="Arial"/>
              </a:rPr>
              <a:t>у</a:t>
            </a:r>
            <a:r>
              <a:rPr lang="ru-RU" sz="1600" b="1" dirty="0">
                <a:latin typeface="Arial"/>
                <a:cs typeface="Arial"/>
              </a:rPr>
              <a:t>п</a:t>
            </a:r>
            <a:r>
              <a:rPr lang="ru-RU" sz="1600" b="1" spc="15" dirty="0">
                <a:latin typeface="Arial"/>
                <a:cs typeface="Arial"/>
              </a:rPr>
              <a:t>к</a:t>
            </a:r>
            <a:r>
              <a:rPr lang="ru-RU" sz="1600" b="1" dirty="0">
                <a:latin typeface="Arial"/>
                <a:cs typeface="Arial"/>
              </a:rPr>
              <a:t>ам    </a:t>
            </a:r>
            <a:r>
              <a:rPr lang="ru-RU" sz="1600" b="1" spc="120" dirty="0">
                <a:latin typeface="Arial"/>
                <a:cs typeface="Arial"/>
              </a:rPr>
              <a:t> </a:t>
            </a:r>
            <a:r>
              <a:rPr lang="ru-RU" sz="1600" b="1" dirty="0">
                <a:latin typeface="Arial"/>
                <a:cs typeface="Arial"/>
              </a:rPr>
              <a:t>п</a:t>
            </a:r>
            <a:r>
              <a:rPr lang="ru-RU" sz="1600" b="1" spc="-10" dirty="0">
                <a:latin typeface="Arial"/>
                <a:cs typeface="Arial"/>
              </a:rPr>
              <a:t>р</a:t>
            </a:r>
            <a:r>
              <a:rPr lang="ru-RU" sz="1600" b="1" dirty="0">
                <a:latin typeface="Arial"/>
                <a:cs typeface="Arial"/>
              </a:rPr>
              <a:t>и п</a:t>
            </a:r>
            <a:r>
              <a:rPr lang="ru-RU" sz="1600" b="1" spc="-30" dirty="0">
                <a:latin typeface="Arial"/>
                <a:cs typeface="Arial"/>
              </a:rPr>
              <a:t>о</a:t>
            </a:r>
            <a:r>
              <a:rPr lang="ru-RU" sz="1600" b="1" dirty="0">
                <a:latin typeface="Arial"/>
                <a:cs typeface="Arial"/>
              </a:rPr>
              <a:t>д</a:t>
            </a:r>
            <a:r>
              <a:rPr lang="ru-RU" sz="1600" b="1" spc="-25" dirty="0">
                <a:latin typeface="Arial"/>
                <a:cs typeface="Arial"/>
              </a:rPr>
              <a:t>г</a:t>
            </a:r>
            <a:r>
              <a:rPr lang="ru-RU" sz="1600" b="1" spc="-40" dirty="0">
                <a:latin typeface="Arial"/>
                <a:cs typeface="Arial"/>
              </a:rPr>
              <a:t>о</a:t>
            </a:r>
            <a:r>
              <a:rPr lang="ru-RU" sz="1600" b="1" spc="-60" dirty="0">
                <a:latin typeface="Arial"/>
                <a:cs typeface="Arial"/>
              </a:rPr>
              <a:t>т</a:t>
            </a:r>
            <a:r>
              <a:rPr lang="ru-RU" sz="1600" b="1" dirty="0">
                <a:latin typeface="Arial"/>
                <a:cs typeface="Arial"/>
              </a:rPr>
              <a:t>овке</a:t>
            </a:r>
            <a:r>
              <a:rPr lang="ru-RU" sz="1600" b="1" spc="50" dirty="0">
                <a:latin typeface="Arial"/>
                <a:cs typeface="Arial"/>
              </a:rPr>
              <a:t> </a:t>
            </a:r>
            <a:r>
              <a:rPr lang="ru-RU" sz="1600" b="1" dirty="0" smtClean="0">
                <a:latin typeface="Arial"/>
                <a:cs typeface="Arial"/>
              </a:rPr>
              <a:t>до</a:t>
            </a:r>
            <a:r>
              <a:rPr lang="ru-RU" sz="1600" b="1" spc="10" dirty="0" smtClean="0">
                <a:latin typeface="Arial"/>
                <a:cs typeface="Arial"/>
              </a:rPr>
              <a:t>к</a:t>
            </a:r>
            <a:r>
              <a:rPr lang="ru-RU" sz="1600" b="1" spc="-65" dirty="0" smtClean="0">
                <a:latin typeface="Arial"/>
                <a:cs typeface="Arial"/>
              </a:rPr>
              <a:t>у</a:t>
            </a:r>
            <a:r>
              <a:rPr lang="ru-RU" sz="1600" b="1" dirty="0" smtClean="0">
                <a:latin typeface="Arial"/>
                <a:cs typeface="Arial"/>
              </a:rPr>
              <a:t>ме</a:t>
            </a:r>
            <a:r>
              <a:rPr lang="ru-RU" sz="1600" b="1" spc="10" dirty="0" smtClean="0">
                <a:latin typeface="Arial"/>
                <a:cs typeface="Arial"/>
              </a:rPr>
              <a:t>н</a:t>
            </a:r>
            <a:r>
              <a:rPr lang="ru-RU" sz="1600" b="1" spc="-40" dirty="0" smtClean="0">
                <a:latin typeface="Arial"/>
                <a:cs typeface="Arial"/>
              </a:rPr>
              <a:t>т</a:t>
            </a:r>
            <a:r>
              <a:rPr lang="ru-RU" sz="1600" b="1" dirty="0" smtClean="0">
                <a:latin typeface="Arial"/>
                <a:cs typeface="Arial"/>
              </a:rPr>
              <a:t>ац</a:t>
            </a:r>
            <a:r>
              <a:rPr lang="ru-RU" sz="1600" b="1" spc="-10" dirty="0" smtClean="0">
                <a:latin typeface="Arial"/>
                <a:cs typeface="Arial"/>
              </a:rPr>
              <a:t>и</a:t>
            </a:r>
            <a:r>
              <a:rPr lang="ru-RU" sz="1600" b="1" dirty="0" smtClean="0">
                <a:latin typeface="Arial"/>
                <a:cs typeface="Arial"/>
              </a:rPr>
              <a:t>и</a:t>
            </a:r>
          </a:p>
          <a:p>
            <a:pPr marL="0" marR="5080" indent="0" algn="just">
              <a:lnSpc>
                <a:spcPct val="100000"/>
              </a:lnSpc>
              <a:buNone/>
            </a:pPr>
            <a:r>
              <a:rPr lang="ru-RU" sz="1600" b="1" spc="65" dirty="0">
                <a:latin typeface="Arial"/>
                <a:cs typeface="Arial"/>
              </a:rPr>
              <a:t> </a:t>
            </a:r>
            <a:r>
              <a:rPr lang="ru-RU" sz="1600" b="1" spc="65" dirty="0" smtClean="0">
                <a:latin typeface="Arial"/>
                <a:cs typeface="Arial"/>
              </a:rPr>
              <a:t>          </a:t>
            </a:r>
            <a:r>
              <a:rPr lang="ru-RU" sz="1600" b="1" dirty="0" smtClean="0">
                <a:latin typeface="Arial"/>
                <a:cs typeface="Arial"/>
              </a:rPr>
              <a:t>о</a:t>
            </a:r>
            <a:r>
              <a:rPr lang="ru-RU" sz="1600" b="1" spc="50" dirty="0" smtClean="0">
                <a:latin typeface="Arial"/>
                <a:cs typeface="Arial"/>
              </a:rPr>
              <a:t> </a:t>
            </a:r>
            <a:r>
              <a:rPr lang="ru-RU" sz="1600" b="1" spc="-30" dirty="0">
                <a:latin typeface="Arial"/>
                <a:cs typeface="Arial"/>
              </a:rPr>
              <a:t>з</a:t>
            </a:r>
            <a:r>
              <a:rPr lang="ru-RU" sz="1600" b="1" spc="-15" dirty="0">
                <a:latin typeface="Arial"/>
                <a:cs typeface="Arial"/>
              </a:rPr>
              <a:t>а</a:t>
            </a:r>
            <a:r>
              <a:rPr lang="ru-RU" sz="1600" b="1" spc="10" dirty="0">
                <a:latin typeface="Arial"/>
                <a:cs typeface="Arial"/>
              </a:rPr>
              <a:t>к</a:t>
            </a:r>
            <a:r>
              <a:rPr lang="ru-RU" sz="1600" b="1" spc="-40" dirty="0">
                <a:latin typeface="Arial"/>
                <a:cs typeface="Arial"/>
              </a:rPr>
              <a:t>у</a:t>
            </a:r>
            <a:r>
              <a:rPr lang="ru-RU" sz="1600" b="1" dirty="0">
                <a:latin typeface="Arial"/>
                <a:cs typeface="Arial"/>
              </a:rPr>
              <a:t>пке</a:t>
            </a:r>
            <a:r>
              <a:rPr lang="ru-RU" sz="1600" b="1" spc="65" dirty="0">
                <a:latin typeface="Arial"/>
                <a:cs typeface="Arial"/>
              </a:rPr>
              <a:t> </a:t>
            </a:r>
            <a:r>
              <a:rPr lang="ru-RU" sz="1600" b="1" spc="-10" dirty="0">
                <a:solidFill>
                  <a:schemeClr val="accent6"/>
                </a:solidFill>
                <a:latin typeface="Arial"/>
                <a:cs typeface="Arial"/>
              </a:rPr>
              <a:t>О</a:t>
            </a:r>
            <a:r>
              <a:rPr lang="ru-RU" sz="1600" b="1" spc="-50" dirty="0">
                <a:solidFill>
                  <a:schemeClr val="accent6"/>
                </a:solidFill>
                <a:latin typeface="Arial"/>
                <a:cs typeface="Arial"/>
              </a:rPr>
              <a:t>Б</a:t>
            </a:r>
            <a:r>
              <a:rPr lang="ru-RU" sz="1600" b="1" spc="-15" dirty="0">
                <a:solidFill>
                  <a:schemeClr val="accent6"/>
                </a:solidFill>
                <a:latin typeface="Arial"/>
                <a:cs typeface="Arial"/>
              </a:rPr>
              <a:t>Я</a:t>
            </a:r>
            <a:r>
              <a:rPr lang="ru-RU" sz="1600" b="1" dirty="0">
                <a:solidFill>
                  <a:schemeClr val="accent6"/>
                </a:solidFill>
                <a:latin typeface="Arial"/>
                <a:cs typeface="Arial"/>
              </a:rPr>
              <a:t>ЗАН</a:t>
            </a:r>
            <a:r>
              <a:rPr lang="ru-RU" sz="1600" b="1" dirty="0">
                <a:latin typeface="Arial"/>
                <a:cs typeface="Arial"/>
              </a:rPr>
              <a:t> </a:t>
            </a:r>
            <a:r>
              <a:rPr lang="ru-RU" sz="1600" b="1" spc="-40" dirty="0">
                <a:latin typeface="Arial"/>
                <a:cs typeface="Arial"/>
              </a:rPr>
              <a:t>о</a:t>
            </a:r>
            <a:r>
              <a:rPr lang="ru-RU" sz="1600" b="1" spc="-35" dirty="0">
                <a:latin typeface="Arial"/>
                <a:cs typeface="Arial"/>
              </a:rPr>
              <a:t>т</a:t>
            </a:r>
            <a:r>
              <a:rPr lang="ru-RU" sz="1600" b="1" dirty="0">
                <a:latin typeface="Arial"/>
                <a:cs typeface="Arial"/>
              </a:rPr>
              <a:t>кр</a:t>
            </a:r>
            <a:r>
              <a:rPr lang="ru-RU" sz="1600" b="1" spc="5" dirty="0">
                <a:latin typeface="Arial"/>
                <a:cs typeface="Arial"/>
              </a:rPr>
              <a:t>ы</a:t>
            </a:r>
            <a:r>
              <a:rPr lang="ru-RU" sz="1600" b="1" spc="-20" dirty="0">
                <a:latin typeface="Arial"/>
                <a:cs typeface="Arial"/>
              </a:rPr>
              <a:t>в</a:t>
            </a:r>
            <a:r>
              <a:rPr lang="ru-RU" sz="1600" b="1" dirty="0">
                <a:latin typeface="Arial"/>
                <a:cs typeface="Arial"/>
              </a:rPr>
              <a:t>а</a:t>
            </a:r>
            <a:r>
              <a:rPr lang="ru-RU" sz="1600" b="1" spc="-35" dirty="0">
                <a:latin typeface="Arial"/>
                <a:cs typeface="Arial"/>
              </a:rPr>
              <a:t>т</a:t>
            </a:r>
            <a:r>
              <a:rPr lang="ru-RU" sz="1600" b="1" dirty="0">
                <a:latin typeface="Arial"/>
                <a:cs typeface="Arial"/>
              </a:rPr>
              <a:t>ь</a:t>
            </a:r>
            <a:r>
              <a:rPr lang="ru-RU" sz="1600" b="1" spc="85" dirty="0">
                <a:latin typeface="Arial"/>
                <a:cs typeface="Arial"/>
              </a:rPr>
              <a:t> </a:t>
            </a:r>
            <a:r>
              <a:rPr lang="ru-RU" sz="1600" b="1" spc="10" dirty="0">
                <a:latin typeface="Arial"/>
                <a:cs typeface="Arial"/>
              </a:rPr>
              <a:t>о</a:t>
            </a:r>
            <a:r>
              <a:rPr lang="ru-RU" sz="1600" b="1" spc="-40" dirty="0">
                <a:latin typeface="Arial"/>
                <a:cs typeface="Arial"/>
              </a:rPr>
              <a:t>ф</a:t>
            </a:r>
            <a:r>
              <a:rPr lang="ru-RU" sz="1600" b="1" dirty="0">
                <a:latin typeface="Arial"/>
                <a:cs typeface="Arial"/>
              </a:rPr>
              <a:t>и</a:t>
            </a:r>
            <a:r>
              <a:rPr lang="ru-RU" sz="1600" b="1" spc="5" dirty="0">
                <a:latin typeface="Arial"/>
                <a:cs typeface="Arial"/>
              </a:rPr>
              <a:t>ц</a:t>
            </a:r>
            <a:r>
              <a:rPr lang="ru-RU" sz="1600" b="1" dirty="0">
                <a:latin typeface="Arial"/>
                <a:cs typeface="Arial"/>
              </a:rPr>
              <a:t>иа</a:t>
            </a:r>
            <a:r>
              <a:rPr lang="ru-RU" sz="1600" b="1" spc="-10" dirty="0">
                <a:latin typeface="Arial"/>
                <a:cs typeface="Arial"/>
              </a:rPr>
              <a:t>л</a:t>
            </a:r>
            <a:r>
              <a:rPr lang="ru-RU" sz="1600" b="1" dirty="0">
                <a:latin typeface="Arial"/>
                <a:cs typeface="Arial"/>
              </a:rPr>
              <a:t>ь</a:t>
            </a:r>
            <a:r>
              <a:rPr lang="ru-RU" sz="1600" b="1" spc="-10" dirty="0">
                <a:latin typeface="Arial"/>
                <a:cs typeface="Arial"/>
              </a:rPr>
              <a:t>н</a:t>
            </a:r>
            <a:r>
              <a:rPr lang="ru-RU" sz="1600" b="1" dirty="0">
                <a:latin typeface="Arial"/>
                <a:cs typeface="Arial"/>
              </a:rPr>
              <a:t>ый</a:t>
            </a:r>
            <a:r>
              <a:rPr lang="ru-RU" sz="1600" b="1" spc="80" dirty="0">
                <a:latin typeface="Arial"/>
                <a:cs typeface="Arial"/>
              </a:rPr>
              <a:t> </a:t>
            </a:r>
            <a:r>
              <a:rPr lang="ru-RU" sz="1600" b="1" spc="20" dirty="0">
                <a:latin typeface="Arial"/>
                <a:cs typeface="Arial"/>
              </a:rPr>
              <a:t>с</a:t>
            </a:r>
            <a:r>
              <a:rPr lang="ru-RU" sz="1600" b="1" spc="-10" dirty="0">
                <a:latin typeface="Arial"/>
                <a:cs typeface="Arial"/>
              </a:rPr>
              <a:t>а</a:t>
            </a:r>
            <a:r>
              <a:rPr lang="ru-RU" sz="1600" b="1" dirty="0">
                <a:latin typeface="Arial"/>
                <a:cs typeface="Arial"/>
              </a:rPr>
              <a:t>йт</a:t>
            </a:r>
            <a:r>
              <a:rPr lang="ru-RU" sz="1600" b="1" spc="60" dirty="0">
                <a:latin typeface="Arial"/>
                <a:cs typeface="Arial"/>
              </a:rPr>
              <a:t> </a:t>
            </a:r>
            <a:r>
              <a:rPr lang="ru-RU" sz="1600" b="1" spc="-55" dirty="0" err="1" smtClean="0">
                <a:latin typeface="Arial"/>
                <a:cs typeface="Arial"/>
              </a:rPr>
              <a:t>Р</a:t>
            </a:r>
            <a:r>
              <a:rPr lang="ru-RU" sz="1600" b="1" spc="-25" dirty="0" err="1" smtClean="0">
                <a:latin typeface="Arial"/>
                <a:cs typeface="Arial"/>
              </a:rPr>
              <a:t>о</a:t>
            </a:r>
            <a:r>
              <a:rPr lang="ru-RU" sz="1600" b="1" dirty="0" err="1" smtClean="0">
                <a:latin typeface="Arial"/>
                <a:cs typeface="Arial"/>
              </a:rPr>
              <a:t>с</a:t>
            </a:r>
            <a:r>
              <a:rPr lang="ru-RU" sz="1600" b="1" spc="10" dirty="0" err="1" smtClean="0">
                <a:latin typeface="Arial"/>
                <a:cs typeface="Arial"/>
              </a:rPr>
              <a:t>с</a:t>
            </a:r>
            <a:r>
              <a:rPr lang="ru-RU" sz="1600" b="1" spc="-35" dirty="0" err="1" smtClean="0">
                <a:latin typeface="Arial"/>
                <a:cs typeface="Arial"/>
              </a:rPr>
              <a:t>т</a:t>
            </a:r>
            <a:r>
              <a:rPr lang="ru-RU" sz="1600" b="1" dirty="0" err="1" smtClean="0">
                <a:latin typeface="Arial"/>
                <a:cs typeface="Arial"/>
              </a:rPr>
              <a:t>анда</a:t>
            </a:r>
            <a:r>
              <a:rPr lang="ru-RU" sz="1600" b="1" spc="-10" dirty="0" err="1" smtClean="0">
                <a:latin typeface="Arial"/>
                <a:cs typeface="Arial"/>
              </a:rPr>
              <a:t>р</a:t>
            </a:r>
            <a:r>
              <a:rPr lang="ru-RU" sz="1600" b="1" spc="-25" dirty="0" err="1" smtClean="0">
                <a:latin typeface="Arial"/>
                <a:cs typeface="Arial"/>
              </a:rPr>
              <a:t>т</a:t>
            </a:r>
            <a:endParaRPr lang="ru-RU" sz="1600" b="1" dirty="0">
              <a:latin typeface="Arial"/>
              <a:cs typeface="Arial"/>
            </a:endParaRPr>
          </a:p>
          <a:p>
            <a:pPr marL="0" marR="5080" indent="0" algn="just">
              <a:lnSpc>
                <a:spcPct val="100000"/>
              </a:lnSpc>
              <a:buNone/>
            </a:pPr>
            <a:r>
              <a:rPr lang="ru-RU" sz="1600" b="1" spc="-105" dirty="0" smtClean="0">
                <a:latin typeface="Arial"/>
                <a:cs typeface="Arial"/>
              </a:rPr>
              <a:t>                </a:t>
            </a:r>
            <a:r>
              <a:rPr lang="ru-RU" sz="1600" b="1" dirty="0" smtClean="0">
                <a:latin typeface="Arial"/>
                <a:cs typeface="Arial"/>
              </a:rPr>
              <a:t>с</a:t>
            </a:r>
            <a:r>
              <a:rPr lang="ru-RU" sz="1600" b="1" spc="-10" dirty="0" smtClean="0">
                <a:latin typeface="Arial"/>
                <a:cs typeface="Arial"/>
              </a:rPr>
              <a:t>м</a:t>
            </a:r>
            <a:r>
              <a:rPr lang="ru-RU" sz="1600" b="1" dirty="0">
                <a:latin typeface="Arial"/>
                <a:cs typeface="Arial"/>
              </a:rPr>
              <a:t>. </a:t>
            </a:r>
            <a:r>
              <a:rPr lang="ru-RU" sz="1600" b="1" spc="-110" dirty="0">
                <a:latin typeface="Arial"/>
                <a:cs typeface="Arial"/>
              </a:rPr>
              <a:t> </a:t>
            </a:r>
            <a:r>
              <a:rPr lang="ru-RU" sz="1600" b="1" dirty="0">
                <a:latin typeface="Arial"/>
                <a:cs typeface="Arial"/>
              </a:rPr>
              <a:t>р</a:t>
            </a:r>
            <a:r>
              <a:rPr lang="ru-RU" sz="1600" b="1" spc="20" dirty="0">
                <a:latin typeface="Arial"/>
                <a:cs typeface="Arial"/>
              </a:rPr>
              <a:t>а</a:t>
            </a:r>
            <a:r>
              <a:rPr lang="ru-RU" sz="1600" b="1" dirty="0">
                <a:latin typeface="Arial"/>
                <a:cs typeface="Arial"/>
              </a:rPr>
              <a:t>здел </a:t>
            </a:r>
            <a:r>
              <a:rPr lang="ru-RU" sz="1600" b="1" spc="-100" dirty="0">
                <a:latin typeface="Arial"/>
                <a:cs typeface="Arial"/>
              </a:rPr>
              <a:t> </a:t>
            </a:r>
            <a:r>
              <a:rPr lang="ru-RU" sz="1600" b="1" dirty="0">
                <a:latin typeface="Arial"/>
                <a:cs typeface="Arial"/>
              </a:rPr>
              <a:t>«</a:t>
            </a:r>
            <a:r>
              <a:rPr lang="ru-RU" sz="1600" b="1" spc="-95" dirty="0">
                <a:latin typeface="Arial"/>
                <a:cs typeface="Arial"/>
              </a:rPr>
              <a:t>Т</a:t>
            </a:r>
            <a:r>
              <a:rPr lang="ru-RU" sz="1600" b="1" spc="-25" dirty="0">
                <a:latin typeface="Arial"/>
                <a:cs typeface="Arial"/>
              </a:rPr>
              <a:t>е</a:t>
            </a:r>
            <a:r>
              <a:rPr lang="ru-RU" sz="1600" b="1" dirty="0">
                <a:latin typeface="Arial"/>
                <a:cs typeface="Arial"/>
              </a:rPr>
              <a:t>х</a:t>
            </a:r>
            <a:r>
              <a:rPr lang="ru-RU" sz="1600" b="1" spc="-10" dirty="0">
                <a:latin typeface="Arial"/>
                <a:cs typeface="Arial"/>
              </a:rPr>
              <a:t>н</a:t>
            </a:r>
            <a:r>
              <a:rPr lang="ru-RU" sz="1600" b="1" dirty="0">
                <a:latin typeface="Arial"/>
                <a:cs typeface="Arial"/>
              </a:rPr>
              <a:t>ич</a:t>
            </a:r>
            <a:r>
              <a:rPr lang="ru-RU" sz="1600" b="1" spc="-30" dirty="0">
                <a:latin typeface="Arial"/>
                <a:cs typeface="Arial"/>
              </a:rPr>
              <a:t>е</a:t>
            </a:r>
            <a:r>
              <a:rPr lang="ru-RU" sz="1600" b="1" dirty="0">
                <a:latin typeface="Arial"/>
                <a:cs typeface="Arial"/>
              </a:rPr>
              <a:t>с</a:t>
            </a:r>
            <a:r>
              <a:rPr lang="ru-RU" sz="1600" b="1" spc="-20" dirty="0">
                <a:latin typeface="Arial"/>
                <a:cs typeface="Arial"/>
              </a:rPr>
              <a:t>к</a:t>
            </a:r>
            <a:r>
              <a:rPr lang="ru-RU" sz="1600" b="1" dirty="0">
                <a:latin typeface="Arial"/>
                <a:cs typeface="Arial"/>
              </a:rPr>
              <a:t>ое </a:t>
            </a:r>
            <a:r>
              <a:rPr lang="ru-RU" sz="1600" b="1" spc="-105" dirty="0">
                <a:latin typeface="Arial"/>
                <a:cs typeface="Arial"/>
              </a:rPr>
              <a:t> </a:t>
            </a:r>
            <a:r>
              <a:rPr lang="ru-RU" sz="1600" b="1" dirty="0">
                <a:latin typeface="Arial"/>
                <a:cs typeface="Arial"/>
              </a:rPr>
              <a:t>р</a:t>
            </a:r>
            <a:r>
              <a:rPr lang="ru-RU" sz="1600" b="1" spc="-10" dirty="0">
                <a:latin typeface="Arial"/>
                <a:cs typeface="Arial"/>
              </a:rPr>
              <a:t>е</a:t>
            </a:r>
            <a:r>
              <a:rPr lang="ru-RU" sz="1600" b="1" spc="10" dirty="0">
                <a:latin typeface="Arial"/>
                <a:cs typeface="Arial"/>
              </a:rPr>
              <a:t>г</a:t>
            </a:r>
            <a:r>
              <a:rPr lang="ru-RU" sz="1600" b="1" spc="-60" dirty="0">
                <a:latin typeface="Arial"/>
                <a:cs typeface="Arial"/>
              </a:rPr>
              <a:t>у</a:t>
            </a:r>
            <a:r>
              <a:rPr lang="ru-RU" sz="1600" b="1" dirty="0">
                <a:latin typeface="Arial"/>
                <a:cs typeface="Arial"/>
              </a:rPr>
              <a:t>лиро</a:t>
            </a:r>
            <a:r>
              <a:rPr lang="ru-RU" sz="1600" b="1" spc="-20" dirty="0">
                <a:latin typeface="Arial"/>
                <a:cs typeface="Arial"/>
              </a:rPr>
              <a:t>в</a:t>
            </a:r>
            <a:r>
              <a:rPr lang="ru-RU" sz="1600" b="1" dirty="0">
                <a:latin typeface="Arial"/>
                <a:cs typeface="Arial"/>
              </a:rPr>
              <a:t>а</a:t>
            </a:r>
            <a:r>
              <a:rPr lang="ru-RU" sz="1600" b="1" spc="-10" dirty="0">
                <a:latin typeface="Arial"/>
                <a:cs typeface="Arial"/>
              </a:rPr>
              <a:t>н</a:t>
            </a:r>
            <a:r>
              <a:rPr lang="ru-RU" sz="1600" b="1" dirty="0">
                <a:latin typeface="Arial"/>
                <a:cs typeface="Arial"/>
              </a:rPr>
              <a:t>и</a:t>
            </a:r>
            <a:r>
              <a:rPr lang="ru-RU" sz="1600" b="1" spc="-10" dirty="0">
                <a:latin typeface="Arial"/>
                <a:cs typeface="Arial"/>
              </a:rPr>
              <a:t>е</a:t>
            </a:r>
            <a:r>
              <a:rPr lang="ru-RU" sz="1600" b="1" dirty="0" smtClean="0">
                <a:latin typeface="Arial"/>
                <a:cs typeface="Arial"/>
              </a:rPr>
              <a:t>»</a:t>
            </a:r>
          </a:p>
          <a:p>
            <a:pPr marL="0" marR="5080" indent="0" algn="just">
              <a:lnSpc>
                <a:spcPct val="100000"/>
              </a:lnSpc>
              <a:buNone/>
            </a:pPr>
            <a:r>
              <a:rPr lang="ru-RU" sz="1600" b="1" dirty="0" smtClean="0">
                <a:latin typeface="Arial"/>
                <a:cs typeface="Arial"/>
              </a:rPr>
              <a:t>            п</a:t>
            </a:r>
            <a:r>
              <a:rPr lang="ru-RU" sz="1600" b="1" spc="-25" dirty="0" smtClean="0">
                <a:latin typeface="Arial"/>
                <a:cs typeface="Arial"/>
              </a:rPr>
              <a:t>о</a:t>
            </a:r>
            <a:r>
              <a:rPr lang="ru-RU" sz="1600" b="1" dirty="0" smtClean="0">
                <a:latin typeface="Arial"/>
                <a:cs typeface="Arial"/>
              </a:rPr>
              <a:t>др</a:t>
            </a:r>
            <a:r>
              <a:rPr lang="ru-RU" sz="1600" b="1" spc="20" dirty="0" smtClean="0">
                <a:latin typeface="Arial"/>
                <a:cs typeface="Arial"/>
              </a:rPr>
              <a:t>а</a:t>
            </a:r>
            <a:r>
              <a:rPr lang="ru-RU" sz="1600" b="1" dirty="0" smtClean="0">
                <a:latin typeface="Arial"/>
                <a:cs typeface="Arial"/>
              </a:rPr>
              <a:t>здел   </a:t>
            </a:r>
            <a:r>
              <a:rPr lang="ru-RU" sz="1600" b="1" spc="-60" dirty="0" smtClean="0">
                <a:latin typeface="Arial"/>
                <a:cs typeface="Arial"/>
              </a:rPr>
              <a:t> </a:t>
            </a:r>
            <a:r>
              <a:rPr lang="ru-RU" sz="1600" b="1" dirty="0">
                <a:latin typeface="Arial"/>
                <a:cs typeface="Arial"/>
              </a:rPr>
              <a:t>«</a:t>
            </a:r>
            <a:r>
              <a:rPr lang="ru-RU" sz="1600" b="1" spc="-95" dirty="0">
                <a:latin typeface="Arial"/>
                <a:cs typeface="Arial"/>
              </a:rPr>
              <a:t>Т</a:t>
            </a:r>
            <a:r>
              <a:rPr lang="ru-RU" sz="1600" b="1" spc="-35" dirty="0">
                <a:latin typeface="Arial"/>
                <a:cs typeface="Arial"/>
              </a:rPr>
              <a:t>е</a:t>
            </a:r>
            <a:r>
              <a:rPr lang="ru-RU" sz="1600" b="1" dirty="0">
                <a:latin typeface="Arial"/>
                <a:cs typeface="Arial"/>
              </a:rPr>
              <a:t>х</a:t>
            </a:r>
            <a:r>
              <a:rPr lang="ru-RU" sz="1600" b="1" spc="-10" dirty="0">
                <a:latin typeface="Arial"/>
                <a:cs typeface="Arial"/>
              </a:rPr>
              <a:t>н</a:t>
            </a:r>
            <a:r>
              <a:rPr lang="ru-RU" sz="1600" b="1" dirty="0">
                <a:latin typeface="Arial"/>
                <a:cs typeface="Arial"/>
              </a:rPr>
              <a:t>ич</a:t>
            </a:r>
            <a:r>
              <a:rPr lang="ru-RU" sz="1600" b="1" spc="-30" dirty="0">
                <a:latin typeface="Arial"/>
                <a:cs typeface="Arial"/>
              </a:rPr>
              <a:t>е</a:t>
            </a:r>
            <a:r>
              <a:rPr lang="ru-RU" sz="1600" b="1" dirty="0">
                <a:latin typeface="Arial"/>
                <a:cs typeface="Arial"/>
              </a:rPr>
              <a:t>ские   </a:t>
            </a:r>
            <a:r>
              <a:rPr lang="ru-RU" sz="1600" b="1" spc="-90" dirty="0">
                <a:latin typeface="Arial"/>
                <a:cs typeface="Arial"/>
              </a:rPr>
              <a:t> </a:t>
            </a:r>
            <a:r>
              <a:rPr lang="ru-RU" sz="1600" b="1" dirty="0">
                <a:latin typeface="Arial"/>
                <a:cs typeface="Arial"/>
              </a:rPr>
              <a:t>ре</a:t>
            </a:r>
            <a:r>
              <a:rPr lang="ru-RU" sz="1600" b="1" spc="-45" dirty="0">
                <a:latin typeface="Arial"/>
                <a:cs typeface="Arial"/>
              </a:rPr>
              <a:t>г</a:t>
            </a:r>
            <a:r>
              <a:rPr lang="ru-RU" sz="1600" b="1" dirty="0">
                <a:latin typeface="Arial"/>
                <a:cs typeface="Arial"/>
              </a:rPr>
              <a:t>л</a:t>
            </a:r>
            <a:r>
              <a:rPr lang="ru-RU" sz="1600" b="1" spc="-10" dirty="0">
                <a:latin typeface="Arial"/>
                <a:cs typeface="Arial"/>
              </a:rPr>
              <a:t>а</a:t>
            </a:r>
            <a:r>
              <a:rPr lang="ru-RU" sz="1600" b="1" dirty="0">
                <a:latin typeface="Arial"/>
                <a:cs typeface="Arial"/>
              </a:rPr>
              <a:t>мен</a:t>
            </a:r>
            <a:r>
              <a:rPr lang="ru-RU" sz="1600" b="1" spc="-35" dirty="0">
                <a:latin typeface="Arial"/>
                <a:cs typeface="Arial"/>
              </a:rPr>
              <a:t>т</a:t>
            </a:r>
            <a:r>
              <a:rPr lang="ru-RU" sz="1600" b="1" dirty="0">
                <a:latin typeface="Arial"/>
                <a:cs typeface="Arial"/>
              </a:rPr>
              <a:t>ы» </a:t>
            </a:r>
            <a:endParaRPr lang="ru-RU" sz="1600" b="1" dirty="0" smtClean="0">
              <a:latin typeface="Arial"/>
              <a:cs typeface="Arial"/>
            </a:endParaRPr>
          </a:p>
          <a:p>
            <a:pPr marL="0" marR="5080" indent="0" algn="just">
              <a:lnSpc>
                <a:spcPct val="100000"/>
              </a:lnSpc>
              <a:buNone/>
            </a:pPr>
            <a:r>
              <a:rPr lang="ru-RU" sz="1600" b="1" dirty="0" smtClean="0">
                <a:latin typeface="Arial"/>
                <a:cs typeface="Arial"/>
              </a:rPr>
              <a:t>  </a:t>
            </a:r>
            <a:r>
              <a:rPr lang="ru-RU" sz="1600" b="1" spc="-80" dirty="0" smtClean="0">
                <a:latin typeface="Arial"/>
                <a:cs typeface="Arial"/>
              </a:rPr>
              <a:t>            </a:t>
            </a:r>
            <a:r>
              <a:rPr lang="ru-RU" sz="1600" b="1" dirty="0" smtClean="0">
                <a:latin typeface="Arial"/>
                <a:cs typeface="Arial"/>
              </a:rPr>
              <a:t>и </a:t>
            </a:r>
            <a:r>
              <a:rPr lang="ru-RU" sz="1600" b="1" dirty="0">
                <a:latin typeface="Arial"/>
                <a:cs typeface="Arial"/>
              </a:rPr>
              <a:t>про</a:t>
            </a:r>
            <a:r>
              <a:rPr lang="ru-RU" sz="1600" b="1" spc="-30" dirty="0">
                <a:latin typeface="Arial"/>
                <a:cs typeface="Arial"/>
              </a:rPr>
              <a:t>в</a:t>
            </a:r>
            <a:r>
              <a:rPr lang="ru-RU" sz="1600" b="1" dirty="0">
                <a:latin typeface="Arial"/>
                <a:cs typeface="Arial"/>
              </a:rPr>
              <a:t>е</a:t>
            </a:r>
            <a:r>
              <a:rPr lang="ru-RU" sz="1600" b="1" spc="-30" dirty="0">
                <a:latin typeface="Arial"/>
                <a:cs typeface="Arial"/>
              </a:rPr>
              <a:t>р</a:t>
            </a:r>
            <a:r>
              <a:rPr lang="ru-RU" sz="1600" b="1" dirty="0">
                <a:latin typeface="Arial"/>
                <a:cs typeface="Arial"/>
              </a:rPr>
              <a:t>я</a:t>
            </a:r>
            <a:r>
              <a:rPr lang="ru-RU" sz="1600" b="1" spc="-45" dirty="0">
                <a:latin typeface="Arial"/>
                <a:cs typeface="Arial"/>
              </a:rPr>
              <a:t>т</a:t>
            </a:r>
            <a:r>
              <a:rPr lang="ru-RU" sz="1600" b="1" dirty="0">
                <a:latin typeface="Arial"/>
                <a:cs typeface="Arial"/>
              </a:rPr>
              <a:t>ь         </a:t>
            </a:r>
            <a:r>
              <a:rPr lang="ru-RU" sz="1600" b="1" spc="204" dirty="0">
                <a:latin typeface="Arial"/>
                <a:cs typeface="Arial"/>
              </a:rPr>
              <a:t> </a:t>
            </a:r>
            <a:r>
              <a:rPr lang="ru-RU" sz="1600" b="1" dirty="0">
                <a:latin typeface="Arial"/>
                <a:cs typeface="Arial"/>
              </a:rPr>
              <a:t>на</a:t>
            </a:r>
            <a:r>
              <a:rPr lang="ru-RU" sz="1600" b="1" spc="-15" dirty="0">
                <a:latin typeface="Arial"/>
                <a:cs typeface="Arial"/>
              </a:rPr>
              <a:t>л</a:t>
            </a:r>
            <a:r>
              <a:rPr lang="ru-RU" sz="1600" b="1" dirty="0">
                <a:latin typeface="Arial"/>
                <a:cs typeface="Arial"/>
              </a:rPr>
              <a:t>и</a:t>
            </a:r>
            <a:r>
              <a:rPr lang="ru-RU" sz="1600" b="1" spc="-15" dirty="0">
                <a:latin typeface="Arial"/>
                <a:cs typeface="Arial"/>
              </a:rPr>
              <a:t>ч</a:t>
            </a:r>
            <a:r>
              <a:rPr lang="ru-RU" sz="1600" b="1" dirty="0">
                <a:latin typeface="Arial"/>
                <a:cs typeface="Arial"/>
              </a:rPr>
              <a:t>ие    </a:t>
            </a:r>
            <a:r>
              <a:rPr lang="ru-RU" sz="1600" b="1" spc="80" dirty="0">
                <a:latin typeface="Arial"/>
                <a:cs typeface="Arial"/>
              </a:rPr>
              <a:t> </a:t>
            </a:r>
            <a:r>
              <a:rPr lang="ru-RU" sz="1600" b="1" dirty="0">
                <a:latin typeface="Arial"/>
                <a:cs typeface="Arial"/>
              </a:rPr>
              <a:t>или    </a:t>
            </a:r>
            <a:r>
              <a:rPr lang="ru-RU" sz="1600" b="1" spc="75" dirty="0">
                <a:latin typeface="Arial"/>
                <a:cs typeface="Arial"/>
              </a:rPr>
              <a:t> </a:t>
            </a:r>
            <a:r>
              <a:rPr lang="ru-RU" sz="1600" b="1" spc="-40" dirty="0">
                <a:latin typeface="Arial"/>
                <a:cs typeface="Arial"/>
              </a:rPr>
              <a:t>о</a:t>
            </a:r>
            <a:r>
              <a:rPr lang="ru-RU" sz="1600" b="1" spc="-60" dirty="0">
                <a:latin typeface="Arial"/>
                <a:cs typeface="Arial"/>
              </a:rPr>
              <a:t>т</a:t>
            </a:r>
            <a:r>
              <a:rPr lang="ru-RU" sz="1600" b="1" spc="10" dirty="0">
                <a:latin typeface="Arial"/>
                <a:cs typeface="Arial"/>
              </a:rPr>
              <a:t>су</a:t>
            </a:r>
            <a:r>
              <a:rPr lang="ru-RU" sz="1600" b="1" spc="-50" dirty="0">
                <a:latin typeface="Arial"/>
                <a:cs typeface="Arial"/>
              </a:rPr>
              <a:t>т</a:t>
            </a:r>
            <a:r>
              <a:rPr lang="ru-RU" sz="1600" b="1" spc="10" dirty="0">
                <a:latin typeface="Arial"/>
                <a:cs typeface="Arial"/>
              </a:rPr>
              <a:t>с</a:t>
            </a:r>
            <a:r>
              <a:rPr lang="ru-RU" sz="1600" b="1" spc="-40" dirty="0">
                <a:latin typeface="Arial"/>
                <a:cs typeface="Arial"/>
              </a:rPr>
              <a:t>т</a:t>
            </a:r>
            <a:r>
              <a:rPr lang="ru-RU" sz="1600" b="1" dirty="0">
                <a:latin typeface="Arial"/>
                <a:cs typeface="Arial"/>
              </a:rPr>
              <a:t>вие </a:t>
            </a:r>
            <a:r>
              <a:rPr lang="ru-RU" sz="1600" b="1" dirty="0" smtClean="0">
                <a:latin typeface="Arial"/>
                <a:cs typeface="Arial"/>
              </a:rPr>
              <a:t>дейс</a:t>
            </a:r>
            <a:r>
              <a:rPr lang="ru-RU" sz="1600" b="1" spc="-35" dirty="0" smtClean="0">
                <a:latin typeface="Arial"/>
                <a:cs typeface="Arial"/>
              </a:rPr>
              <a:t>тву</a:t>
            </a:r>
            <a:r>
              <a:rPr lang="ru-RU" sz="1600" b="1" dirty="0" smtClean="0">
                <a:latin typeface="Arial"/>
                <a:cs typeface="Arial"/>
              </a:rPr>
              <a:t>ю</a:t>
            </a:r>
            <a:r>
              <a:rPr lang="ru-RU" sz="1600" b="1" spc="15" dirty="0" smtClean="0">
                <a:latin typeface="Arial"/>
                <a:cs typeface="Arial"/>
              </a:rPr>
              <a:t>щ</a:t>
            </a:r>
            <a:r>
              <a:rPr lang="ru-RU" sz="1600" b="1" dirty="0" smtClean="0">
                <a:latin typeface="Arial"/>
                <a:cs typeface="Arial"/>
              </a:rPr>
              <a:t>е</a:t>
            </a:r>
            <a:r>
              <a:rPr lang="ru-RU" sz="1600" b="1" spc="-20" dirty="0" smtClean="0">
                <a:latin typeface="Arial"/>
                <a:cs typeface="Arial"/>
              </a:rPr>
              <a:t>г</a:t>
            </a:r>
            <a:r>
              <a:rPr lang="ru-RU" sz="1600" b="1" dirty="0" smtClean="0">
                <a:latin typeface="Arial"/>
                <a:cs typeface="Arial"/>
              </a:rPr>
              <a:t>о</a:t>
            </a:r>
          </a:p>
          <a:p>
            <a:pPr marL="0" marR="5080" indent="0" algn="just">
              <a:lnSpc>
                <a:spcPct val="100000"/>
              </a:lnSpc>
              <a:buNone/>
            </a:pPr>
            <a:r>
              <a:rPr lang="ru-RU" sz="1600" b="1" dirty="0">
                <a:latin typeface="Arial"/>
                <a:cs typeface="Arial"/>
              </a:rPr>
              <a:t> </a:t>
            </a:r>
            <a:r>
              <a:rPr lang="ru-RU" sz="1600" b="1" dirty="0" smtClean="0">
                <a:latin typeface="Arial"/>
                <a:cs typeface="Arial"/>
              </a:rPr>
              <a:t>           </a:t>
            </a:r>
            <a:r>
              <a:rPr lang="ru-RU" sz="1600" b="1" spc="-35" dirty="0" smtClean="0">
                <a:latin typeface="Arial"/>
                <a:cs typeface="Arial"/>
              </a:rPr>
              <a:t>т</a:t>
            </a:r>
            <a:r>
              <a:rPr lang="ru-RU" sz="1600" b="1" spc="-25" dirty="0" smtClean="0">
                <a:latin typeface="Arial"/>
                <a:cs typeface="Arial"/>
              </a:rPr>
              <a:t>е</a:t>
            </a:r>
            <a:r>
              <a:rPr lang="ru-RU" sz="1600" b="1" dirty="0" smtClean="0">
                <a:latin typeface="Arial"/>
                <a:cs typeface="Arial"/>
              </a:rPr>
              <a:t>хнич</a:t>
            </a:r>
            <a:r>
              <a:rPr lang="ru-RU" sz="1600" b="1" spc="-35" dirty="0" smtClean="0">
                <a:latin typeface="Arial"/>
                <a:cs typeface="Arial"/>
              </a:rPr>
              <a:t>е</a:t>
            </a:r>
            <a:r>
              <a:rPr lang="ru-RU" sz="1600" b="1" dirty="0" smtClean="0">
                <a:latin typeface="Arial"/>
                <a:cs typeface="Arial"/>
              </a:rPr>
              <a:t>с</a:t>
            </a:r>
            <a:r>
              <a:rPr lang="ru-RU" sz="1600" b="1" spc="-20" dirty="0" smtClean="0">
                <a:latin typeface="Arial"/>
                <a:cs typeface="Arial"/>
              </a:rPr>
              <a:t>к</a:t>
            </a:r>
            <a:r>
              <a:rPr lang="ru-RU" sz="1600" b="1" spc="-15" dirty="0" smtClean="0">
                <a:latin typeface="Arial"/>
                <a:cs typeface="Arial"/>
              </a:rPr>
              <a:t>о</a:t>
            </a:r>
            <a:r>
              <a:rPr lang="ru-RU" sz="1600" b="1" spc="-20" dirty="0" smtClean="0">
                <a:latin typeface="Arial"/>
                <a:cs typeface="Arial"/>
              </a:rPr>
              <a:t>г</a:t>
            </a:r>
            <a:r>
              <a:rPr lang="ru-RU" sz="1600" b="1" dirty="0" smtClean="0">
                <a:latin typeface="Arial"/>
                <a:cs typeface="Arial"/>
              </a:rPr>
              <a:t>о </a:t>
            </a:r>
            <a:r>
              <a:rPr lang="ru-RU" sz="1600" b="1" spc="90" dirty="0" smtClean="0">
                <a:latin typeface="Arial"/>
                <a:cs typeface="Arial"/>
              </a:rPr>
              <a:t> </a:t>
            </a:r>
            <a:r>
              <a:rPr lang="ru-RU" sz="1600" b="1" dirty="0">
                <a:latin typeface="Arial"/>
                <a:cs typeface="Arial"/>
              </a:rPr>
              <a:t>р</a:t>
            </a:r>
            <a:r>
              <a:rPr lang="ru-RU" sz="1600" b="1" spc="-10" dirty="0">
                <a:latin typeface="Arial"/>
                <a:cs typeface="Arial"/>
              </a:rPr>
              <a:t>е</a:t>
            </a:r>
            <a:r>
              <a:rPr lang="ru-RU" sz="1600" b="1" spc="-45" dirty="0">
                <a:latin typeface="Arial"/>
                <a:cs typeface="Arial"/>
              </a:rPr>
              <a:t>г</a:t>
            </a:r>
            <a:r>
              <a:rPr lang="ru-RU" sz="1600" b="1" dirty="0">
                <a:latin typeface="Arial"/>
                <a:cs typeface="Arial"/>
              </a:rPr>
              <a:t>л</a:t>
            </a:r>
            <a:r>
              <a:rPr lang="ru-RU" sz="1600" b="1" spc="-10" dirty="0">
                <a:latin typeface="Arial"/>
                <a:cs typeface="Arial"/>
              </a:rPr>
              <a:t>а</a:t>
            </a:r>
            <a:r>
              <a:rPr lang="ru-RU" sz="1600" b="1" dirty="0">
                <a:latin typeface="Arial"/>
                <a:cs typeface="Arial"/>
              </a:rPr>
              <a:t>мен</a:t>
            </a:r>
            <a:r>
              <a:rPr lang="ru-RU" sz="1600" b="1" spc="-35" dirty="0">
                <a:latin typeface="Arial"/>
                <a:cs typeface="Arial"/>
              </a:rPr>
              <a:t>т</a:t>
            </a:r>
            <a:r>
              <a:rPr lang="ru-RU" sz="1600" b="1" dirty="0">
                <a:latin typeface="Arial"/>
                <a:cs typeface="Arial"/>
              </a:rPr>
              <a:t>а </a:t>
            </a:r>
            <a:r>
              <a:rPr lang="ru-RU" sz="1600" b="1" spc="90" dirty="0">
                <a:latin typeface="Arial"/>
                <a:cs typeface="Arial"/>
              </a:rPr>
              <a:t> </a:t>
            </a:r>
            <a:r>
              <a:rPr lang="ru-RU" sz="1600" b="1" dirty="0">
                <a:latin typeface="Arial"/>
                <a:cs typeface="Arial"/>
              </a:rPr>
              <a:t>на </a:t>
            </a:r>
            <a:r>
              <a:rPr lang="ru-RU" sz="1600" b="1" spc="-25" dirty="0">
                <a:latin typeface="Arial"/>
                <a:cs typeface="Arial"/>
              </a:rPr>
              <a:t>з</a:t>
            </a:r>
            <a:r>
              <a:rPr lang="ru-RU" sz="1600" b="1" dirty="0">
                <a:latin typeface="Arial"/>
                <a:cs typeface="Arial"/>
              </a:rPr>
              <a:t>а</a:t>
            </a:r>
            <a:r>
              <a:rPr lang="ru-RU" sz="1600" b="1" spc="5" dirty="0">
                <a:latin typeface="Arial"/>
                <a:cs typeface="Arial"/>
              </a:rPr>
              <a:t>к</a:t>
            </a:r>
            <a:r>
              <a:rPr lang="ru-RU" sz="1600" b="1" spc="-35" dirty="0">
                <a:latin typeface="Arial"/>
                <a:cs typeface="Arial"/>
              </a:rPr>
              <a:t>у</a:t>
            </a:r>
            <a:r>
              <a:rPr lang="ru-RU" sz="1600" b="1" dirty="0">
                <a:latin typeface="Arial"/>
                <a:cs typeface="Arial"/>
              </a:rPr>
              <a:t>па</a:t>
            </a:r>
            <a:r>
              <a:rPr lang="ru-RU" sz="1600" b="1" spc="-20" dirty="0">
                <a:latin typeface="Arial"/>
                <a:cs typeface="Arial"/>
              </a:rPr>
              <a:t>е</a:t>
            </a:r>
            <a:r>
              <a:rPr lang="ru-RU" sz="1600" b="1" dirty="0">
                <a:latin typeface="Arial"/>
                <a:cs typeface="Arial"/>
              </a:rPr>
              <a:t>м</a:t>
            </a:r>
            <a:r>
              <a:rPr lang="ru-RU" sz="1600" b="1" spc="5" dirty="0">
                <a:latin typeface="Arial"/>
                <a:cs typeface="Arial"/>
              </a:rPr>
              <a:t>ы</a:t>
            </a:r>
            <a:r>
              <a:rPr lang="ru-RU" sz="1600" b="1" dirty="0">
                <a:latin typeface="Arial"/>
                <a:cs typeface="Arial"/>
              </a:rPr>
              <a:t>й</a:t>
            </a:r>
            <a:r>
              <a:rPr lang="ru-RU" sz="1600" b="1" spc="-10" dirty="0">
                <a:latin typeface="Arial"/>
                <a:cs typeface="Arial"/>
              </a:rPr>
              <a:t> </a:t>
            </a:r>
            <a:r>
              <a:rPr lang="ru-RU" sz="1600" b="1" dirty="0">
                <a:latin typeface="Arial"/>
                <a:cs typeface="Arial"/>
              </a:rPr>
              <a:t>им</a:t>
            </a:r>
            <a:r>
              <a:rPr lang="ru-RU" sz="1600" b="1" spc="-25" dirty="0">
                <a:latin typeface="Arial"/>
                <a:cs typeface="Arial"/>
              </a:rPr>
              <a:t> </a:t>
            </a:r>
            <a:r>
              <a:rPr lang="ru-RU" sz="1600" b="1" spc="-60" dirty="0">
                <a:latin typeface="Arial"/>
                <a:cs typeface="Arial"/>
              </a:rPr>
              <a:t>т</a:t>
            </a:r>
            <a:r>
              <a:rPr lang="ru-RU" sz="1600" b="1" dirty="0">
                <a:latin typeface="Arial"/>
                <a:cs typeface="Arial"/>
              </a:rPr>
              <a:t>о</a:t>
            </a:r>
            <a:r>
              <a:rPr lang="ru-RU" sz="1600" b="1" spc="-20" dirty="0">
                <a:latin typeface="Arial"/>
                <a:cs typeface="Arial"/>
              </a:rPr>
              <a:t>в</a:t>
            </a:r>
            <a:r>
              <a:rPr lang="ru-RU" sz="1600" b="1" dirty="0">
                <a:latin typeface="Arial"/>
                <a:cs typeface="Arial"/>
              </a:rPr>
              <a:t>ар,</a:t>
            </a:r>
            <a:r>
              <a:rPr lang="ru-RU" sz="1600" b="1" spc="-10" dirty="0">
                <a:latin typeface="Arial"/>
                <a:cs typeface="Arial"/>
              </a:rPr>
              <a:t> </a:t>
            </a:r>
            <a:r>
              <a:rPr lang="ru-RU" sz="1600" b="1" dirty="0" smtClean="0">
                <a:latin typeface="Arial"/>
                <a:cs typeface="Arial"/>
              </a:rPr>
              <a:t>раб</a:t>
            </a:r>
            <a:r>
              <a:rPr lang="ru-RU" sz="1600" b="1" spc="-50" dirty="0" smtClean="0">
                <a:latin typeface="Arial"/>
                <a:cs typeface="Arial"/>
              </a:rPr>
              <a:t>о</a:t>
            </a:r>
            <a:r>
              <a:rPr lang="ru-RU" sz="1600" b="1" spc="10" dirty="0" smtClean="0">
                <a:latin typeface="Arial"/>
                <a:cs typeface="Arial"/>
              </a:rPr>
              <a:t>ту, услугу</a:t>
            </a:r>
            <a:endParaRPr lang="ru-RU" sz="1600" dirty="0">
              <a:latin typeface="Arial"/>
              <a:cs typeface="Arial"/>
            </a:endParaRPr>
          </a:p>
          <a:p>
            <a:pPr marL="0" indent="0" algn="just" fontAlgn="auto">
              <a:spcBef>
                <a:spcPts val="0"/>
              </a:spcBef>
              <a:spcAft>
                <a:spcPts val="0"/>
              </a:spcAft>
              <a:buNone/>
              <a:defRPr/>
            </a:pPr>
            <a:endParaRPr lang="ru-RU" sz="1600" b="1" dirty="0" smtClean="0">
              <a:latin typeface="Georgia"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BC0F8B48-679B-4896-9384-8D5149AE9A0C}" type="slidenum">
              <a:rPr lang="ru-RU">
                <a:solidFill>
                  <a:prstClr val="black">
                    <a:tint val="75000"/>
                  </a:prstClr>
                </a:solidFill>
              </a:rPr>
              <a:pPr>
                <a:defRPr/>
              </a:pPr>
              <a:t>16</a:t>
            </a:fld>
            <a:endParaRPr lang="ru-RU" dirty="0">
              <a:solidFill>
                <a:prstClr val="black">
                  <a:tint val="75000"/>
                </a:prstClr>
              </a:solidFill>
            </a:endParaRPr>
          </a:p>
        </p:txBody>
      </p:sp>
    </p:spTree>
    <p:extLst>
      <p:ext uri="{BB962C8B-B14F-4D97-AF65-F5344CB8AC3E}">
        <p14:creationId xmlns:p14="http://schemas.microsoft.com/office/powerpoint/2010/main" val="33477383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09427" y="6172536"/>
            <a:ext cx="8342543" cy="0"/>
          </a:xfrm>
          <a:custGeom>
            <a:avLst/>
            <a:gdLst/>
            <a:ahLst/>
            <a:cxnLst/>
            <a:rect l="l" t="t" r="r" b="b"/>
            <a:pathLst>
              <a:path w="9756140">
                <a:moveTo>
                  <a:pt x="0" y="0"/>
                </a:moveTo>
                <a:lnTo>
                  <a:pt x="9756000" y="0"/>
                </a:lnTo>
              </a:path>
            </a:pathLst>
          </a:custGeom>
          <a:ln w="10795">
            <a:solidFill>
              <a:srgbClr val="E6E7E8"/>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4" name="object 4"/>
          <p:cNvSpPr/>
          <p:nvPr/>
        </p:nvSpPr>
        <p:spPr>
          <a:xfrm>
            <a:off x="409427" y="1471511"/>
            <a:ext cx="8342543" cy="0"/>
          </a:xfrm>
          <a:custGeom>
            <a:avLst/>
            <a:gdLst/>
            <a:ahLst/>
            <a:cxnLst/>
            <a:rect l="l" t="t" r="r" b="b"/>
            <a:pathLst>
              <a:path w="9756140">
                <a:moveTo>
                  <a:pt x="0" y="0"/>
                </a:moveTo>
                <a:lnTo>
                  <a:pt x="9756000" y="0"/>
                </a:lnTo>
              </a:path>
            </a:pathLst>
          </a:custGeom>
          <a:ln w="17994">
            <a:solidFill>
              <a:srgbClr val="006284"/>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5" name="object 5"/>
          <p:cNvSpPr txBox="1">
            <a:spLocks noGrp="1"/>
          </p:cNvSpPr>
          <p:nvPr>
            <p:ph type="title"/>
          </p:nvPr>
        </p:nvSpPr>
        <p:spPr>
          <a:xfrm>
            <a:off x="267819" y="506644"/>
            <a:ext cx="7288103" cy="868571"/>
          </a:xfrm>
          <a:prstGeom prst="rect">
            <a:avLst/>
          </a:prstGeom>
        </p:spPr>
        <p:txBody>
          <a:bodyPr vert="horz" wrap="square" lIns="0" tIns="0" rIns="0" bIns="0" rtlCol="0">
            <a:spAutoFit/>
          </a:bodyPr>
          <a:lstStyle/>
          <a:p>
            <a:pPr marL="1196204"/>
            <a:r>
              <a:rPr dirty="0"/>
              <a:t>Где найти текс</a:t>
            </a:r>
            <a:r>
              <a:rPr spc="4" dirty="0"/>
              <a:t>т</a:t>
            </a:r>
            <a:r>
              <a:rPr dirty="0"/>
              <a:t>ы</a:t>
            </a:r>
            <a:r>
              <a:rPr spc="-26" dirty="0"/>
              <a:t> </a:t>
            </a:r>
            <a:r>
              <a:rPr dirty="0"/>
              <a:t>ГОСТ</a:t>
            </a:r>
            <a:r>
              <a:rPr spc="4" dirty="0"/>
              <a:t>о</a:t>
            </a:r>
            <a:r>
              <a:rPr dirty="0"/>
              <a:t>в</a:t>
            </a:r>
            <a:r>
              <a:rPr spc="-17" dirty="0"/>
              <a:t> </a:t>
            </a:r>
            <a:r>
              <a:rPr dirty="0"/>
              <a:t>и иных</a:t>
            </a:r>
          </a:p>
          <a:p>
            <a:pPr marL="1196204"/>
            <a:r>
              <a:rPr dirty="0"/>
              <a:t>до</a:t>
            </a:r>
            <a:r>
              <a:rPr spc="9" dirty="0"/>
              <a:t>к</a:t>
            </a:r>
            <a:r>
              <a:rPr dirty="0"/>
              <a:t>умен</a:t>
            </a:r>
            <a:r>
              <a:rPr spc="4" dirty="0"/>
              <a:t>т</a:t>
            </a:r>
            <a:r>
              <a:rPr dirty="0"/>
              <a:t>ов?</a:t>
            </a:r>
          </a:p>
        </p:txBody>
      </p:sp>
      <p:sp>
        <p:nvSpPr>
          <p:cNvPr id="8" name="object 8"/>
          <p:cNvSpPr txBox="1">
            <a:spLocks noGrp="1"/>
          </p:cNvSpPr>
          <p:nvPr>
            <p:ph type="sldNum" sz="quarter" idx="7"/>
          </p:nvPr>
        </p:nvSpPr>
        <p:spPr>
          <a:xfrm>
            <a:off x="7249939" y="5743710"/>
            <a:ext cx="177832" cy="368434"/>
          </a:xfrm>
          <a:prstGeom prst="rect">
            <a:avLst/>
          </a:prstGeom>
        </p:spPr>
        <p:txBody>
          <a:bodyPr vert="horz" wrap="square" lIns="0" tIns="0" rIns="0" bIns="0" rtlCol="0">
            <a:spAutoFit/>
          </a:bodyPr>
          <a:lstStyle/>
          <a:p>
            <a:pPr marL="21720"/>
            <a:fld id="{81D60167-4931-47E6-BA6A-407CBD079E47}" type="slidenum">
              <a:rPr dirty="0">
                <a:solidFill>
                  <a:prstClr val="white"/>
                </a:solidFill>
              </a:rPr>
              <a:pPr marL="21720"/>
              <a:t>17</a:t>
            </a:fld>
            <a:endParaRPr dirty="0">
              <a:solidFill>
                <a:prstClr val="white"/>
              </a:solidFill>
            </a:endParaRPr>
          </a:p>
        </p:txBody>
      </p:sp>
      <p:sp>
        <p:nvSpPr>
          <p:cNvPr id="6" name="object 6"/>
          <p:cNvSpPr txBox="1"/>
          <p:nvPr/>
        </p:nvSpPr>
        <p:spPr>
          <a:xfrm>
            <a:off x="477312" y="1816182"/>
            <a:ext cx="7529139" cy="3381375"/>
          </a:xfrm>
          <a:prstGeom prst="rect">
            <a:avLst/>
          </a:prstGeom>
        </p:spPr>
        <p:txBody>
          <a:bodyPr vert="horz" wrap="square" lIns="0" tIns="0" rIns="0" bIns="0" rtlCol="0">
            <a:spAutoFit/>
          </a:bodyPr>
          <a:lstStyle/>
          <a:p>
            <a:pPr marL="10860" fontAlgn="auto">
              <a:spcBef>
                <a:spcPts val="0"/>
              </a:spcBef>
              <a:spcAft>
                <a:spcPts val="0"/>
              </a:spcAft>
            </a:pPr>
            <a:r>
              <a:rPr sz="2736" b="1" dirty="0">
                <a:solidFill>
                  <a:srgbClr val="C00000"/>
                </a:solidFill>
                <a:latin typeface="Arial"/>
                <a:cs typeface="Arial"/>
              </a:rPr>
              <a:t>БЕСП</a:t>
            </a:r>
            <a:r>
              <a:rPr sz="2736" b="1" spc="-13" dirty="0">
                <a:solidFill>
                  <a:srgbClr val="C00000"/>
                </a:solidFill>
                <a:latin typeface="Arial"/>
                <a:cs typeface="Arial"/>
              </a:rPr>
              <a:t>Л</a:t>
            </a:r>
            <a:r>
              <a:rPr sz="2736" b="1" dirty="0">
                <a:solidFill>
                  <a:srgbClr val="C00000"/>
                </a:solidFill>
                <a:latin typeface="Arial"/>
                <a:cs typeface="Arial"/>
              </a:rPr>
              <a:t>АТНО:</a:t>
            </a:r>
            <a:endParaRPr sz="2736">
              <a:solidFill>
                <a:prstClr val="black"/>
              </a:solidFill>
              <a:latin typeface="Arial"/>
              <a:cs typeface="Arial"/>
            </a:endParaRPr>
          </a:p>
          <a:p>
            <a:pPr marL="401811" indent="-390952" fontAlgn="auto">
              <a:spcBef>
                <a:spcPts val="0"/>
              </a:spcBef>
              <a:spcAft>
                <a:spcPts val="0"/>
              </a:spcAft>
              <a:buFont typeface="Wingdings"/>
              <a:buChar char=""/>
              <a:tabLst>
                <a:tab pos="401811" algn="l"/>
              </a:tabLst>
            </a:pPr>
            <a:r>
              <a:rPr sz="2736" dirty="0">
                <a:solidFill>
                  <a:prstClr val="black"/>
                </a:solidFill>
                <a:latin typeface="Arial"/>
                <a:cs typeface="Arial"/>
              </a:rPr>
              <a:t>Росстанда</a:t>
            </a:r>
            <a:r>
              <a:rPr sz="2736" spc="-17" dirty="0">
                <a:solidFill>
                  <a:prstClr val="black"/>
                </a:solidFill>
                <a:latin typeface="Arial"/>
                <a:cs typeface="Arial"/>
              </a:rPr>
              <a:t>р</a:t>
            </a:r>
            <a:r>
              <a:rPr sz="2736" dirty="0">
                <a:solidFill>
                  <a:prstClr val="black"/>
                </a:solidFill>
                <a:latin typeface="Arial"/>
                <a:cs typeface="Arial"/>
              </a:rPr>
              <a:t>т</a:t>
            </a:r>
            <a:r>
              <a:rPr sz="2736" spc="-30" dirty="0">
                <a:solidFill>
                  <a:prstClr val="black"/>
                </a:solidFill>
                <a:latin typeface="Arial"/>
                <a:cs typeface="Arial"/>
              </a:rPr>
              <a:t> </a:t>
            </a:r>
            <a:r>
              <a:rPr sz="2736" dirty="0">
                <a:solidFill>
                  <a:prstClr val="black"/>
                </a:solidFill>
                <a:latin typeface="Arial"/>
                <a:cs typeface="Arial"/>
              </a:rPr>
              <a:t>(www.gost.ru)</a:t>
            </a:r>
            <a:endParaRPr sz="2736">
              <a:solidFill>
                <a:prstClr val="black"/>
              </a:solidFill>
              <a:latin typeface="Arial"/>
              <a:cs typeface="Arial"/>
            </a:endParaRPr>
          </a:p>
          <a:p>
            <a:pPr fontAlgn="auto">
              <a:spcBef>
                <a:spcPts val="41"/>
              </a:spcBef>
              <a:spcAft>
                <a:spcPts val="0"/>
              </a:spcAft>
              <a:buFont typeface="Wingdings"/>
              <a:buChar char=""/>
            </a:pPr>
            <a:endParaRPr sz="2822">
              <a:solidFill>
                <a:prstClr val="black"/>
              </a:solidFill>
              <a:latin typeface="Times New Roman"/>
              <a:cs typeface="Times New Roman"/>
            </a:endParaRPr>
          </a:p>
          <a:p>
            <a:pPr marL="10860" fontAlgn="auto">
              <a:spcBef>
                <a:spcPts val="0"/>
              </a:spcBef>
              <a:spcAft>
                <a:spcPts val="0"/>
              </a:spcAft>
            </a:pPr>
            <a:r>
              <a:rPr sz="2736" b="1" dirty="0">
                <a:solidFill>
                  <a:srgbClr val="C00000"/>
                </a:solidFill>
                <a:latin typeface="Arial"/>
                <a:cs typeface="Arial"/>
              </a:rPr>
              <a:t>ПЛА</a:t>
            </a:r>
            <a:r>
              <a:rPr sz="2736" b="1" spc="-9" dirty="0">
                <a:solidFill>
                  <a:srgbClr val="C00000"/>
                </a:solidFill>
                <a:latin typeface="Arial"/>
                <a:cs typeface="Arial"/>
              </a:rPr>
              <a:t>Т</a:t>
            </a:r>
            <a:r>
              <a:rPr sz="2736" b="1" dirty="0">
                <a:solidFill>
                  <a:srgbClr val="C00000"/>
                </a:solidFill>
                <a:latin typeface="Arial"/>
                <a:cs typeface="Arial"/>
              </a:rPr>
              <a:t>НО:</a:t>
            </a:r>
            <a:endParaRPr sz="2736">
              <a:solidFill>
                <a:prstClr val="black"/>
              </a:solidFill>
              <a:latin typeface="Arial"/>
              <a:cs typeface="Arial"/>
            </a:endParaRPr>
          </a:p>
          <a:p>
            <a:pPr marL="401811" marR="232399" indent="-390952" fontAlgn="auto">
              <a:spcBef>
                <a:spcPts val="0"/>
              </a:spcBef>
              <a:spcAft>
                <a:spcPts val="0"/>
              </a:spcAft>
              <a:buFont typeface="Wingdings"/>
              <a:buChar char=""/>
              <a:tabLst>
                <a:tab pos="401811" algn="l"/>
              </a:tabLst>
            </a:pPr>
            <a:r>
              <a:rPr sz="2736" dirty="0">
                <a:solidFill>
                  <a:prstClr val="black"/>
                </a:solidFill>
                <a:latin typeface="Arial"/>
                <a:cs typeface="Arial"/>
              </a:rPr>
              <a:t>ФГ</a:t>
            </a:r>
            <a:r>
              <a:rPr sz="2736" spc="4" dirty="0">
                <a:solidFill>
                  <a:prstClr val="black"/>
                </a:solidFill>
                <a:latin typeface="Arial"/>
                <a:cs typeface="Arial"/>
              </a:rPr>
              <a:t>У</a:t>
            </a:r>
            <a:r>
              <a:rPr sz="2736" dirty="0">
                <a:solidFill>
                  <a:prstClr val="black"/>
                </a:solidFill>
                <a:latin typeface="Arial"/>
                <a:cs typeface="Arial"/>
              </a:rPr>
              <a:t>П</a:t>
            </a:r>
            <a:r>
              <a:rPr sz="2736" spc="-9" dirty="0">
                <a:solidFill>
                  <a:prstClr val="black"/>
                </a:solidFill>
                <a:latin typeface="Arial"/>
                <a:cs typeface="Arial"/>
              </a:rPr>
              <a:t> </a:t>
            </a:r>
            <a:r>
              <a:rPr sz="2736" dirty="0">
                <a:solidFill>
                  <a:prstClr val="black"/>
                </a:solidFill>
                <a:latin typeface="Arial"/>
                <a:cs typeface="Arial"/>
              </a:rPr>
              <a:t>"Ста</a:t>
            </a:r>
            <a:r>
              <a:rPr sz="2736" spc="-9" dirty="0">
                <a:solidFill>
                  <a:prstClr val="black"/>
                </a:solidFill>
                <a:latin typeface="Arial"/>
                <a:cs typeface="Arial"/>
              </a:rPr>
              <a:t>н</a:t>
            </a:r>
            <a:r>
              <a:rPr sz="2736" dirty="0">
                <a:solidFill>
                  <a:prstClr val="black"/>
                </a:solidFill>
                <a:latin typeface="Arial"/>
                <a:cs typeface="Arial"/>
              </a:rPr>
              <a:t>дар</a:t>
            </a:r>
            <a:r>
              <a:rPr sz="2736" spc="-9" dirty="0">
                <a:solidFill>
                  <a:prstClr val="black"/>
                </a:solidFill>
                <a:latin typeface="Arial"/>
                <a:cs typeface="Arial"/>
              </a:rPr>
              <a:t>т</a:t>
            </a:r>
            <a:r>
              <a:rPr sz="2736" dirty="0">
                <a:solidFill>
                  <a:prstClr val="black"/>
                </a:solidFill>
                <a:latin typeface="Arial"/>
                <a:cs typeface="Arial"/>
              </a:rPr>
              <a:t>инф</a:t>
            </a:r>
            <a:r>
              <a:rPr sz="2736" spc="-9" dirty="0">
                <a:solidFill>
                  <a:prstClr val="black"/>
                </a:solidFill>
                <a:latin typeface="Arial"/>
                <a:cs typeface="Arial"/>
              </a:rPr>
              <a:t>о</a:t>
            </a:r>
            <a:r>
              <a:rPr sz="2736" dirty="0">
                <a:solidFill>
                  <a:prstClr val="black"/>
                </a:solidFill>
                <a:latin typeface="Arial"/>
                <a:cs typeface="Arial"/>
              </a:rPr>
              <a:t>р</a:t>
            </a:r>
            <a:r>
              <a:rPr sz="2736" spc="-4" dirty="0">
                <a:solidFill>
                  <a:prstClr val="black"/>
                </a:solidFill>
                <a:latin typeface="Arial"/>
                <a:cs typeface="Arial"/>
              </a:rPr>
              <a:t>м</a:t>
            </a:r>
            <a:r>
              <a:rPr sz="2736" dirty="0">
                <a:solidFill>
                  <a:prstClr val="black"/>
                </a:solidFill>
                <a:latin typeface="Arial"/>
                <a:cs typeface="Arial"/>
              </a:rPr>
              <a:t>"</a:t>
            </a:r>
            <a:r>
              <a:rPr sz="2736" spc="-30" dirty="0">
                <a:solidFill>
                  <a:prstClr val="black"/>
                </a:solidFill>
                <a:latin typeface="Arial"/>
                <a:cs typeface="Arial"/>
              </a:rPr>
              <a:t> </a:t>
            </a:r>
            <a:r>
              <a:rPr sz="2736" dirty="0">
                <a:solidFill>
                  <a:prstClr val="black"/>
                </a:solidFill>
                <a:latin typeface="Arial"/>
                <a:cs typeface="Arial"/>
                <a:hlinkClick r:id="rId3"/>
              </a:rPr>
              <a:t>(www.gosti</a:t>
            </a:r>
            <a:r>
              <a:rPr sz="2736" spc="-9" dirty="0">
                <a:solidFill>
                  <a:prstClr val="black"/>
                </a:solidFill>
                <a:latin typeface="Arial"/>
                <a:cs typeface="Arial"/>
                <a:hlinkClick r:id="rId3"/>
              </a:rPr>
              <a:t>n</a:t>
            </a:r>
            <a:r>
              <a:rPr sz="2736" dirty="0">
                <a:solidFill>
                  <a:prstClr val="black"/>
                </a:solidFill>
                <a:latin typeface="Arial"/>
                <a:cs typeface="Arial"/>
                <a:hlinkClick r:id="rId3"/>
              </a:rPr>
              <a:t>fo</a:t>
            </a:r>
            <a:r>
              <a:rPr sz="2736" spc="-9" dirty="0">
                <a:solidFill>
                  <a:prstClr val="black"/>
                </a:solidFill>
                <a:latin typeface="Arial"/>
                <a:cs typeface="Arial"/>
                <a:hlinkClick r:id="rId3"/>
              </a:rPr>
              <a:t>.</a:t>
            </a:r>
            <a:r>
              <a:rPr sz="2736" dirty="0">
                <a:solidFill>
                  <a:prstClr val="black"/>
                </a:solidFill>
                <a:latin typeface="Arial"/>
                <a:cs typeface="Arial"/>
                <a:hlinkClick r:id="rId3"/>
              </a:rPr>
              <a:t>ru,</a:t>
            </a:r>
            <a:r>
              <a:rPr sz="2736" dirty="0">
                <a:solidFill>
                  <a:prstClr val="black"/>
                </a:solidFill>
                <a:latin typeface="Arial"/>
                <a:cs typeface="Arial"/>
              </a:rPr>
              <a:t> www.</a:t>
            </a:r>
            <a:r>
              <a:rPr sz="2736" spc="4" dirty="0">
                <a:solidFill>
                  <a:prstClr val="black"/>
                </a:solidFill>
                <a:latin typeface="Arial"/>
                <a:cs typeface="Arial"/>
              </a:rPr>
              <a:t>s</a:t>
            </a:r>
            <a:r>
              <a:rPr sz="2736" dirty="0">
                <a:solidFill>
                  <a:prstClr val="black"/>
                </a:solidFill>
                <a:latin typeface="Arial"/>
                <a:cs typeface="Arial"/>
              </a:rPr>
              <a:t>ta</a:t>
            </a:r>
            <a:r>
              <a:rPr sz="2736" spc="-13" dirty="0">
                <a:solidFill>
                  <a:prstClr val="black"/>
                </a:solidFill>
                <a:latin typeface="Arial"/>
                <a:cs typeface="Arial"/>
              </a:rPr>
              <a:t>n</a:t>
            </a:r>
            <a:r>
              <a:rPr sz="2736" dirty="0">
                <a:solidFill>
                  <a:prstClr val="black"/>
                </a:solidFill>
                <a:latin typeface="Arial"/>
                <a:cs typeface="Arial"/>
              </a:rPr>
              <a:t>d</a:t>
            </a:r>
            <a:r>
              <a:rPr sz="2736" spc="-9" dirty="0">
                <a:solidFill>
                  <a:prstClr val="black"/>
                </a:solidFill>
                <a:latin typeface="Arial"/>
                <a:cs typeface="Arial"/>
              </a:rPr>
              <a:t>a</a:t>
            </a:r>
            <a:r>
              <a:rPr sz="2736" dirty="0">
                <a:solidFill>
                  <a:prstClr val="black"/>
                </a:solidFill>
                <a:latin typeface="Arial"/>
                <a:cs typeface="Arial"/>
              </a:rPr>
              <a:t>rds.</a:t>
            </a:r>
            <a:r>
              <a:rPr sz="2736" spc="-13" dirty="0">
                <a:solidFill>
                  <a:prstClr val="black"/>
                </a:solidFill>
                <a:latin typeface="Arial"/>
                <a:cs typeface="Arial"/>
              </a:rPr>
              <a:t>r</a:t>
            </a:r>
            <a:r>
              <a:rPr sz="2736" dirty="0">
                <a:solidFill>
                  <a:prstClr val="black"/>
                </a:solidFill>
                <a:latin typeface="Arial"/>
                <a:cs typeface="Arial"/>
              </a:rPr>
              <a:t>u)</a:t>
            </a:r>
            <a:endParaRPr sz="2736">
              <a:solidFill>
                <a:prstClr val="black"/>
              </a:solidFill>
              <a:latin typeface="Arial"/>
              <a:cs typeface="Arial"/>
            </a:endParaRPr>
          </a:p>
          <a:p>
            <a:pPr marL="401811" indent="-390952" fontAlgn="auto">
              <a:spcBef>
                <a:spcPts val="0"/>
              </a:spcBef>
              <a:spcAft>
                <a:spcPts val="0"/>
              </a:spcAft>
              <a:buFont typeface="Wingdings"/>
              <a:buChar char=""/>
              <a:tabLst>
                <a:tab pos="401811" algn="l"/>
              </a:tabLst>
            </a:pPr>
            <a:r>
              <a:rPr sz="2736" dirty="0">
                <a:solidFill>
                  <a:prstClr val="black"/>
                </a:solidFill>
                <a:latin typeface="Arial"/>
                <a:cs typeface="Arial"/>
              </a:rPr>
              <a:t>ФБУ "Ин</a:t>
            </a:r>
            <a:r>
              <a:rPr sz="2736" spc="-13" dirty="0">
                <a:solidFill>
                  <a:prstClr val="black"/>
                </a:solidFill>
                <a:latin typeface="Arial"/>
                <a:cs typeface="Arial"/>
              </a:rPr>
              <a:t>т</a:t>
            </a:r>
            <a:r>
              <a:rPr sz="2736" dirty="0">
                <a:solidFill>
                  <a:prstClr val="black"/>
                </a:solidFill>
                <a:latin typeface="Arial"/>
                <a:cs typeface="Arial"/>
              </a:rPr>
              <a:t>е</a:t>
            </a:r>
            <a:r>
              <a:rPr sz="2736" spc="-13" dirty="0">
                <a:solidFill>
                  <a:prstClr val="black"/>
                </a:solidFill>
                <a:latin typeface="Arial"/>
                <a:cs typeface="Arial"/>
              </a:rPr>
              <a:t>р</a:t>
            </a:r>
            <a:r>
              <a:rPr sz="2736" dirty="0">
                <a:solidFill>
                  <a:prstClr val="black"/>
                </a:solidFill>
                <a:latin typeface="Arial"/>
                <a:cs typeface="Arial"/>
              </a:rPr>
              <a:t>ста</a:t>
            </a:r>
            <a:r>
              <a:rPr sz="2736" spc="-13" dirty="0">
                <a:solidFill>
                  <a:prstClr val="black"/>
                </a:solidFill>
                <a:latin typeface="Arial"/>
                <a:cs typeface="Arial"/>
              </a:rPr>
              <a:t>н</a:t>
            </a:r>
            <a:r>
              <a:rPr sz="2736" dirty="0">
                <a:solidFill>
                  <a:prstClr val="black"/>
                </a:solidFill>
                <a:latin typeface="Arial"/>
                <a:cs typeface="Arial"/>
              </a:rPr>
              <a:t>да</a:t>
            </a:r>
            <a:r>
              <a:rPr sz="2736" spc="-9" dirty="0">
                <a:solidFill>
                  <a:prstClr val="black"/>
                </a:solidFill>
                <a:latin typeface="Arial"/>
                <a:cs typeface="Arial"/>
              </a:rPr>
              <a:t>р</a:t>
            </a:r>
            <a:r>
              <a:rPr sz="2736" spc="-4" dirty="0">
                <a:solidFill>
                  <a:prstClr val="black"/>
                </a:solidFill>
                <a:latin typeface="Arial"/>
                <a:cs typeface="Arial"/>
              </a:rPr>
              <a:t>т</a:t>
            </a:r>
            <a:r>
              <a:rPr sz="2736" dirty="0">
                <a:solidFill>
                  <a:prstClr val="black"/>
                </a:solidFill>
                <a:latin typeface="Arial"/>
                <a:cs typeface="Arial"/>
              </a:rPr>
              <a:t>"</a:t>
            </a:r>
            <a:r>
              <a:rPr sz="2736" spc="-34" dirty="0">
                <a:solidFill>
                  <a:prstClr val="black"/>
                </a:solidFill>
                <a:latin typeface="Arial"/>
                <a:cs typeface="Arial"/>
              </a:rPr>
              <a:t> </a:t>
            </a:r>
            <a:r>
              <a:rPr sz="2736" dirty="0">
                <a:solidFill>
                  <a:prstClr val="black"/>
                </a:solidFill>
                <a:latin typeface="Arial"/>
                <a:cs typeface="Arial"/>
              </a:rPr>
              <a:t>(www.i</a:t>
            </a:r>
            <a:r>
              <a:rPr sz="2736" spc="-9" dirty="0">
                <a:solidFill>
                  <a:prstClr val="black"/>
                </a:solidFill>
                <a:latin typeface="Arial"/>
                <a:cs typeface="Arial"/>
              </a:rPr>
              <a:t>n</a:t>
            </a:r>
            <a:r>
              <a:rPr sz="2736" dirty="0">
                <a:solidFill>
                  <a:prstClr val="black"/>
                </a:solidFill>
                <a:latin typeface="Arial"/>
                <a:cs typeface="Arial"/>
              </a:rPr>
              <a:t>t</a:t>
            </a:r>
            <a:r>
              <a:rPr sz="2736" spc="-9" dirty="0">
                <a:solidFill>
                  <a:prstClr val="black"/>
                </a:solidFill>
                <a:latin typeface="Arial"/>
                <a:cs typeface="Arial"/>
              </a:rPr>
              <a:t>e</a:t>
            </a:r>
            <a:r>
              <a:rPr sz="2736" dirty="0">
                <a:solidFill>
                  <a:prstClr val="black"/>
                </a:solidFill>
                <a:latin typeface="Arial"/>
                <a:cs typeface="Arial"/>
              </a:rPr>
              <a:t>rsta</a:t>
            </a:r>
            <a:r>
              <a:rPr sz="2736" spc="-13" dirty="0">
                <a:solidFill>
                  <a:prstClr val="black"/>
                </a:solidFill>
                <a:latin typeface="Arial"/>
                <a:cs typeface="Arial"/>
              </a:rPr>
              <a:t>n</a:t>
            </a:r>
            <a:r>
              <a:rPr sz="2736" dirty="0">
                <a:solidFill>
                  <a:prstClr val="black"/>
                </a:solidFill>
                <a:latin typeface="Arial"/>
                <a:cs typeface="Arial"/>
              </a:rPr>
              <a:t>d</a:t>
            </a:r>
            <a:r>
              <a:rPr sz="2736" spc="-13" dirty="0">
                <a:solidFill>
                  <a:prstClr val="black"/>
                </a:solidFill>
                <a:latin typeface="Arial"/>
                <a:cs typeface="Arial"/>
              </a:rPr>
              <a:t>ar</a:t>
            </a:r>
            <a:r>
              <a:rPr sz="2736" dirty="0">
                <a:solidFill>
                  <a:prstClr val="black"/>
                </a:solidFill>
                <a:latin typeface="Arial"/>
                <a:cs typeface="Arial"/>
              </a:rPr>
              <a:t>t.r</a:t>
            </a:r>
            <a:r>
              <a:rPr sz="2736" spc="-13" dirty="0">
                <a:solidFill>
                  <a:prstClr val="black"/>
                </a:solidFill>
                <a:latin typeface="Arial"/>
                <a:cs typeface="Arial"/>
              </a:rPr>
              <a:t>u)</a:t>
            </a:r>
            <a:r>
              <a:rPr sz="2736" dirty="0">
                <a:solidFill>
                  <a:prstClr val="black"/>
                </a:solidFill>
                <a:latin typeface="Arial"/>
                <a:cs typeface="Arial"/>
              </a:rPr>
              <a:t>.</a:t>
            </a:r>
            <a:endParaRPr sz="2736">
              <a:solidFill>
                <a:prstClr val="black"/>
              </a:solidFill>
              <a:latin typeface="Arial"/>
              <a:cs typeface="Arial"/>
            </a:endParaRPr>
          </a:p>
          <a:p>
            <a:pPr marL="401811" indent="-390952" fontAlgn="auto">
              <a:spcBef>
                <a:spcPts val="0"/>
              </a:spcBef>
              <a:spcAft>
                <a:spcPts val="0"/>
              </a:spcAft>
              <a:buFont typeface="Wingdings"/>
              <a:buChar char=""/>
              <a:tabLst>
                <a:tab pos="401811" algn="l"/>
              </a:tabLst>
            </a:pPr>
            <a:r>
              <a:rPr sz="2736" dirty="0">
                <a:solidFill>
                  <a:prstClr val="black"/>
                </a:solidFill>
                <a:latin typeface="Arial"/>
                <a:cs typeface="Arial"/>
              </a:rPr>
              <a:t>другие</a:t>
            </a:r>
            <a:endParaRPr sz="2736">
              <a:solidFill>
                <a:prstClr val="black"/>
              </a:solidFill>
              <a:latin typeface="Arial"/>
              <a:cs typeface="Arial"/>
            </a:endParaRPr>
          </a:p>
        </p:txBody>
      </p:sp>
    </p:spTree>
    <p:extLst>
      <p:ext uri="{BB962C8B-B14F-4D97-AF65-F5344CB8AC3E}">
        <p14:creationId xmlns:p14="http://schemas.microsoft.com/office/powerpoint/2010/main" val="11936710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09427" y="6172536"/>
            <a:ext cx="8342543" cy="0"/>
          </a:xfrm>
          <a:custGeom>
            <a:avLst/>
            <a:gdLst/>
            <a:ahLst/>
            <a:cxnLst/>
            <a:rect l="l" t="t" r="r" b="b"/>
            <a:pathLst>
              <a:path w="9756140">
                <a:moveTo>
                  <a:pt x="0" y="0"/>
                </a:moveTo>
                <a:lnTo>
                  <a:pt x="9756000" y="0"/>
                </a:lnTo>
              </a:path>
            </a:pathLst>
          </a:custGeom>
          <a:ln w="10795">
            <a:solidFill>
              <a:srgbClr val="E6E7E8"/>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4" name="object 4"/>
          <p:cNvSpPr/>
          <p:nvPr/>
        </p:nvSpPr>
        <p:spPr>
          <a:xfrm>
            <a:off x="409427" y="1471511"/>
            <a:ext cx="8342543" cy="0"/>
          </a:xfrm>
          <a:custGeom>
            <a:avLst/>
            <a:gdLst/>
            <a:ahLst/>
            <a:cxnLst/>
            <a:rect l="l" t="t" r="r" b="b"/>
            <a:pathLst>
              <a:path w="9756140">
                <a:moveTo>
                  <a:pt x="0" y="0"/>
                </a:moveTo>
                <a:lnTo>
                  <a:pt x="9756000" y="0"/>
                </a:lnTo>
              </a:path>
            </a:pathLst>
          </a:custGeom>
          <a:ln w="17994">
            <a:solidFill>
              <a:srgbClr val="006284"/>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5" name="object 5"/>
          <p:cNvSpPr txBox="1">
            <a:spLocks noGrp="1"/>
          </p:cNvSpPr>
          <p:nvPr>
            <p:ph type="title"/>
          </p:nvPr>
        </p:nvSpPr>
        <p:spPr>
          <a:xfrm>
            <a:off x="267819" y="506644"/>
            <a:ext cx="7288103" cy="868571"/>
          </a:xfrm>
          <a:prstGeom prst="rect">
            <a:avLst/>
          </a:prstGeom>
        </p:spPr>
        <p:txBody>
          <a:bodyPr vert="horz" wrap="square" lIns="0" tIns="0" rIns="0" bIns="0" rtlCol="0">
            <a:spAutoFit/>
          </a:bodyPr>
          <a:lstStyle/>
          <a:p>
            <a:pPr marL="1196204"/>
            <a:r>
              <a:rPr dirty="0"/>
              <a:t>Где найти текс</a:t>
            </a:r>
            <a:r>
              <a:rPr spc="4" dirty="0"/>
              <a:t>т</a:t>
            </a:r>
            <a:r>
              <a:rPr dirty="0"/>
              <a:t>ы</a:t>
            </a:r>
            <a:r>
              <a:rPr spc="-26" dirty="0"/>
              <a:t> </a:t>
            </a:r>
            <a:r>
              <a:rPr dirty="0"/>
              <a:t>ГОСТ</a:t>
            </a:r>
            <a:r>
              <a:rPr spc="4" dirty="0"/>
              <a:t>о</a:t>
            </a:r>
            <a:r>
              <a:rPr dirty="0"/>
              <a:t>в</a:t>
            </a:r>
            <a:r>
              <a:rPr spc="-17" dirty="0"/>
              <a:t> </a:t>
            </a:r>
            <a:r>
              <a:rPr dirty="0"/>
              <a:t>и иных</a:t>
            </a:r>
          </a:p>
          <a:p>
            <a:pPr marL="1196204"/>
            <a:r>
              <a:rPr dirty="0"/>
              <a:t>до</a:t>
            </a:r>
            <a:r>
              <a:rPr spc="9" dirty="0"/>
              <a:t>к</a:t>
            </a:r>
            <a:r>
              <a:rPr dirty="0"/>
              <a:t>умен</a:t>
            </a:r>
            <a:r>
              <a:rPr spc="4" dirty="0"/>
              <a:t>т</a:t>
            </a:r>
            <a:r>
              <a:rPr dirty="0"/>
              <a:t>ов?</a:t>
            </a:r>
          </a:p>
        </p:txBody>
      </p:sp>
      <p:sp>
        <p:nvSpPr>
          <p:cNvPr id="8" name="object 8"/>
          <p:cNvSpPr txBox="1">
            <a:spLocks noGrp="1"/>
          </p:cNvSpPr>
          <p:nvPr>
            <p:ph type="sldNum" sz="quarter" idx="7"/>
          </p:nvPr>
        </p:nvSpPr>
        <p:spPr>
          <a:xfrm>
            <a:off x="7249939" y="5743710"/>
            <a:ext cx="177832" cy="368434"/>
          </a:xfrm>
          <a:prstGeom prst="rect">
            <a:avLst/>
          </a:prstGeom>
        </p:spPr>
        <p:txBody>
          <a:bodyPr vert="horz" wrap="square" lIns="0" tIns="0" rIns="0" bIns="0" rtlCol="0">
            <a:spAutoFit/>
          </a:bodyPr>
          <a:lstStyle/>
          <a:p>
            <a:pPr marL="21720"/>
            <a:fld id="{81D60167-4931-47E6-BA6A-407CBD079E47}" type="slidenum">
              <a:rPr dirty="0">
                <a:solidFill>
                  <a:prstClr val="white"/>
                </a:solidFill>
              </a:rPr>
              <a:pPr marL="21720"/>
              <a:t>18</a:t>
            </a:fld>
            <a:endParaRPr dirty="0">
              <a:solidFill>
                <a:prstClr val="white"/>
              </a:solidFill>
            </a:endParaRPr>
          </a:p>
        </p:txBody>
      </p:sp>
      <p:sp>
        <p:nvSpPr>
          <p:cNvPr id="6" name="object 6"/>
          <p:cNvSpPr txBox="1"/>
          <p:nvPr/>
        </p:nvSpPr>
        <p:spPr>
          <a:xfrm>
            <a:off x="477312" y="1816182"/>
            <a:ext cx="7529139" cy="1775230"/>
          </a:xfrm>
          <a:prstGeom prst="rect">
            <a:avLst/>
          </a:prstGeom>
        </p:spPr>
        <p:txBody>
          <a:bodyPr vert="horz" wrap="square" lIns="0" tIns="0" rIns="0" bIns="0" rtlCol="0">
            <a:spAutoFit/>
          </a:bodyPr>
          <a:lstStyle/>
          <a:p>
            <a:pPr marL="10860" fontAlgn="auto">
              <a:spcBef>
                <a:spcPts val="0"/>
              </a:spcBef>
              <a:spcAft>
                <a:spcPts val="0"/>
              </a:spcAft>
            </a:pPr>
            <a:r>
              <a:rPr lang="ru-RU" sz="2400" dirty="0" smtClean="0">
                <a:solidFill>
                  <a:srgbClr val="C00000"/>
                </a:solidFill>
                <a:latin typeface="Arial"/>
                <a:cs typeface="Arial"/>
              </a:rPr>
              <a:t>2. Декларации и сертификаты соответствия на медицинские изделия</a:t>
            </a:r>
          </a:p>
          <a:p>
            <a:pPr marL="10860" fontAlgn="auto">
              <a:spcBef>
                <a:spcPts val="0"/>
              </a:spcBef>
              <a:spcAft>
                <a:spcPts val="0"/>
              </a:spcAft>
            </a:pPr>
            <a:endParaRPr lang="ru-RU" sz="2736" dirty="0">
              <a:solidFill>
                <a:prstClr val="black"/>
              </a:solidFill>
              <a:latin typeface="Arial"/>
              <a:cs typeface="Arial"/>
            </a:endParaRPr>
          </a:p>
          <a:p>
            <a:pPr marL="10860" fontAlgn="auto">
              <a:spcBef>
                <a:spcPts val="0"/>
              </a:spcBef>
              <a:spcAft>
                <a:spcPts val="0"/>
              </a:spcAft>
            </a:pPr>
            <a:r>
              <a:rPr lang="ru-RU" sz="2000" dirty="0" smtClean="0">
                <a:solidFill>
                  <a:prstClr val="black"/>
                </a:solidFill>
                <a:latin typeface="Arial"/>
                <a:cs typeface="Arial"/>
              </a:rPr>
              <a:t>В этих документах указано, каким именно ГОСТам соответствует та или иная продукция</a:t>
            </a:r>
            <a:endParaRPr sz="2000" dirty="0">
              <a:solidFill>
                <a:prstClr val="black"/>
              </a:solidFill>
              <a:latin typeface="Arial"/>
              <a:cs typeface="Arial"/>
            </a:endParaRPr>
          </a:p>
        </p:txBody>
      </p:sp>
    </p:spTree>
    <p:extLst>
      <p:ext uri="{BB962C8B-B14F-4D97-AF65-F5344CB8AC3E}">
        <p14:creationId xmlns:p14="http://schemas.microsoft.com/office/powerpoint/2010/main" val="31475695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64910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rPr>
              <a:t>Правила описания объекта закупки (статья 33  44-ФЗ)</a:t>
            </a:r>
            <a:endPar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535988" cy="5400675"/>
          </a:xfrm>
        </p:spPr>
        <p:txBody>
          <a:bodyPr rtlCol="0">
            <a:noAutofit/>
          </a:bodyPr>
          <a:lstStyle/>
          <a:p>
            <a:pPr marL="0" indent="0" algn="just" fontAlgn="auto">
              <a:spcBef>
                <a:spcPts val="0"/>
              </a:spcBef>
              <a:spcAft>
                <a:spcPts val="0"/>
              </a:spcAft>
              <a:buNone/>
              <a:defRPr/>
            </a:pPr>
            <a:r>
              <a:rPr lang="ru-RU" sz="1600" dirty="0" smtClean="0">
                <a:latin typeface="Georgia" pitchFamily="18" charset="0"/>
                <a:cs typeface="Times New Roman" pitchFamily="18" charset="0"/>
              </a:rPr>
              <a:t>                              </a:t>
            </a:r>
            <a:r>
              <a:rPr lang="ru-RU" sz="1600" b="1" dirty="0" smtClean="0">
                <a:solidFill>
                  <a:srgbClr val="FF0000"/>
                </a:solidFill>
                <a:latin typeface="Georgia" pitchFamily="18" charset="0"/>
                <a:cs typeface="Times New Roman" pitchFamily="18" charset="0"/>
              </a:rPr>
              <a:t>ПРАКТИЧЕСКИЕ РЕКОМЕНДАЦИИ ПО ГОСТАМ:</a:t>
            </a:r>
          </a:p>
          <a:p>
            <a:pPr marL="0" indent="0" algn="just" fontAlgn="auto">
              <a:spcBef>
                <a:spcPts val="0"/>
              </a:spcBef>
              <a:spcAft>
                <a:spcPts val="0"/>
              </a:spcAft>
              <a:buNone/>
              <a:defRPr/>
            </a:pPr>
            <a:endParaRPr lang="en-US" sz="1600" b="1" dirty="0" smtClean="0">
              <a:solidFill>
                <a:srgbClr val="FF0000"/>
              </a:solidFill>
              <a:latin typeface="Georgia" pitchFamily="18" charset="0"/>
              <a:cs typeface="Times New Roman" pitchFamily="18" charset="0"/>
            </a:endParaRPr>
          </a:p>
          <a:p>
            <a:pPr marL="0" indent="0" algn="just" fontAlgn="auto">
              <a:spcBef>
                <a:spcPts val="0"/>
              </a:spcBef>
              <a:spcAft>
                <a:spcPts val="0"/>
              </a:spcAft>
              <a:buNone/>
              <a:defRPr/>
            </a:pPr>
            <a:r>
              <a:rPr lang="ru-RU" sz="1600" b="1" dirty="0" smtClean="0">
                <a:solidFill>
                  <a:srgbClr val="FF0000"/>
                </a:solidFill>
                <a:latin typeface="Georgia" pitchFamily="18" charset="0"/>
                <a:cs typeface="Times New Roman" pitchFamily="18" charset="0"/>
              </a:rPr>
              <a:t>     СЛЕДУЕТ ЛИ УКАЗЫВАТЬ В ТЗ НАИМЕНОВАНИЕ И НОМЕР ГОСТА?</a:t>
            </a:r>
          </a:p>
          <a:p>
            <a:pPr marL="0" indent="0" algn="just" fontAlgn="auto">
              <a:spcBef>
                <a:spcPts val="0"/>
              </a:spcBef>
              <a:spcAft>
                <a:spcPts val="0"/>
              </a:spcAft>
              <a:buNone/>
              <a:defRPr/>
            </a:pPr>
            <a:endParaRPr lang="ru-RU" sz="1600" b="1" dirty="0">
              <a:solidFill>
                <a:srgbClr val="FF0000"/>
              </a:solidFill>
              <a:latin typeface="Georgia" pitchFamily="18" charset="0"/>
              <a:cs typeface="Times New Roman" pitchFamily="18" charset="0"/>
            </a:endParaRPr>
          </a:p>
          <a:p>
            <a:pPr marL="0" indent="0" algn="just" fontAlgn="auto">
              <a:spcBef>
                <a:spcPts val="0"/>
              </a:spcBef>
              <a:spcAft>
                <a:spcPts val="0"/>
              </a:spcAft>
              <a:buNone/>
              <a:defRPr/>
            </a:pPr>
            <a:r>
              <a:rPr lang="ru-RU" sz="1800" dirty="0" smtClean="0">
                <a:solidFill>
                  <a:srgbClr val="7030A0"/>
                </a:solidFill>
                <a:latin typeface="Times New Roman" panose="02020603050405020304" pitchFamily="18" charset="0"/>
                <a:cs typeface="Times New Roman" panose="02020603050405020304" pitchFamily="18" charset="0"/>
              </a:rPr>
              <a:t>                     </a:t>
            </a:r>
          </a:p>
          <a:p>
            <a:pPr marL="0" indent="0" algn="just" fontAlgn="auto">
              <a:spcBef>
                <a:spcPts val="0"/>
              </a:spcBef>
              <a:spcAft>
                <a:spcPts val="0"/>
              </a:spcAft>
              <a:buNone/>
              <a:defRPr/>
            </a:pPr>
            <a:r>
              <a:rPr lang="ru-RU" sz="1800" dirty="0" smtClean="0">
                <a:solidFill>
                  <a:srgbClr val="7030A0"/>
                </a:solidFill>
                <a:latin typeface="Times New Roman" panose="02020603050405020304" pitchFamily="18" charset="0"/>
                <a:cs typeface="Times New Roman" panose="02020603050405020304" pitchFamily="18" charset="0"/>
              </a:rPr>
              <a:t> ФЗ-44 обязывает Заказчика использовать при описании объекта закупки только показатели, требования, условные обозначения и терминологию стандартов при описании объекта закупки. </a:t>
            </a:r>
          </a:p>
          <a:p>
            <a:pPr marL="0" indent="0" algn="just" fontAlgn="auto">
              <a:spcBef>
                <a:spcPts val="0"/>
              </a:spcBef>
              <a:spcAft>
                <a:spcPts val="0"/>
              </a:spcAft>
              <a:buNone/>
              <a:defRPr/>
            </a:pPr>
            <a:r>
              <a:rPr lang="ru-RU" sz="1800" dirty="0">
                <a:solidFill>
                  <a:srgbClr val="7030A0"/>
                </a:solidFill>
                <a:latin typeface="Times New Roman" panose="02020603050405020304" pitchFamily="18" charset="0"/>
                <a:cs typeface="Times New Roman" panose="02020603050405020304" pitchFamily="18" charset="0"/>
              </a:rPr>
              <a:t> </a:t>
            </a:r>
            <a:r>
              <a:rPr lang="ru-RU" sz="1800" dirty="0" smtClean="0">
                <a:solidFill>
                  <a:srgbClr val="7030A0"/>
                </a:solidFill>
                <a:latin typeface="Times New Roman" panose="02020603050405020304" pitchFamily="18" charset="0"/>
                <a:cs typeface="Times New Roman" panose="02020603050405020304" pitchFamily="18" charset="0"/>
              </a:rPr>
              <a:t>    </a:t>
            </a:r>
            <a:r>
              <a:rPr lang="ru-RU" sz="1800" dirty="0" smtClean="0">
                <a:solidFill>
                  <a:srgbClr val="C00000"/>
                </a:solidFill>
                <a:latin typeface="Times New Roman" panose="02020603050405020304" pitchFamily="18" charset="0"/>
                <a:cs typeface="Times New Roman" panose="02020603050405020304" pitchFamily="18" charset="0"/>
              </a:rPr>
              <a:t>УКАЗЫВАТЬ НАЗВАНИЕ И НОМЕР ГОСТА ЗАКОН ЗАКАЗЧИКА НЕ ОБЯЗЫВАЕТ И ОТВЕТСТВЕННОСТЬ ЗА ЭТО НЕ ПРЕДУСМОТРЕНА.</a:t>
            </a:r>
          </a:p>
          <a:p>
            <a:pPr marL="0" indent="0" algn="just" fontAlgn="auto">
              <a:spcBef>
                <a:spcPts val="0"/>
              </a:spcBef>
              <a:spcAft>
                <a:spcPts val="0"/>
              </a:spcAft>
              <a:buNone/>
              <a:defRPr/>
            </a:pPr>
            <a:endParaRPr lang="ru-RU" sz="1800" dirty="0" smtClean="0">
              <a:solidFill>
                <a:srgbClr val="C00000"/>
              </a:solidFill>
              <a:latin typeface="Times New Roman" panose="02020603050405020304" pitchFamily="18" charset="0"/>
              <a:cs typeface="Times New Roman" panose="02020603050405020304" pitchFamily="18" charset="0"/>
            </a:endParaRPr>
          </a:p>
          <a:p>
            <a:pPr marL="0" indent="0" algn="just" fontAlgn="auto">
              <a:spcBef>
                <a:spcPts val="0"/>
              </a:spcBef>
              <a:spcAft>
                <a:spcPts val="0"/>
              </a:spcAft>
              <a:buNone/>
              <a:defRPr/>
            </a:pPr>
            <a:r>
              <a:rPr lang="ru-RU" sz="1800" b="1" dirty="0" smtClean="0">
                <a:solidFill>
                  <a:srgbClr val="C00000"/>
                </a:solidFill>
                <a:latin typeface="Times New Roman" panose="02020603050405020304" pitchFamily="18" charset="0"/>
                <a:cs typeface="Times New Roman" panose="02020603050405020304" pitchFamily="18" charset="0"/>
              </a:rPr>
              <a:t>                     </a:t>
            </a:r>
            <a:r>
              <a:rPr lang="ru-RU" sz="1800" b="1" dirty="0" smtClean="0">
                <a:solidFill>
                  <a:srgbClr val="00B050"/>
                </a:solidFill>
                <a:latin typeface="Times New Roman" panose="02020603050405020304" pitchFamily="18" charset="0"/>
                <a:cs typeface="Times New Roman" panose="02020603050405020304" pitchFamily="18" charset="0"/>
              </a:rPr>
              <a:t>ПИСЬМО </a:t>
            </a:r>
            <a:r>
              <a:rPr lang="ru-RU" sz="1800" b="1" dirty="0">
                <a:solidFill>
                  <a:srgbClr val="00B050"/>
                </a:solidFill>
                <a:latin typeface="Times New Roman" panose="02020603050405020304" pitchFamily="18" charset="0"/>
                <a:cs typeface="Times New Roman" panose="02020603050405020304" pitchFamily="18" charset="0"/>
              </a:rPr>
              <a:t>МЭР РФ ОТ 24.04.2017 Г № </a:t>
            </a:r>
            <a:r>
              <a:rPr lang="ru-RU" sz="1800" b="1" dirty="0" smtClean="0">
                <a:solidFill>
                  <a:srgbClr val="00B050"/>
                </a:solidFill>
                <a:latin typeface="Times New Roman" panose="02020603050405020304" pitchFamily="18" charset="0"/>
                <a:cs typeface="Times New Roman" panose="02020603050405020304" pitchFamily="18" charset="0"/>
              </a:rPr>
              <a:t>ОГ-Д28-5247</a:t>
            </a:r>
          </a:p>
          <a:p>
            <a:pPr marL="0" indent="0" algn="just" fontAlgn="auto">
              <a:spcBef>
                <a:spcPts val="0"/>
              </a:spcBef>
              <a:spcAft>
                <a:spcPts val="0"/>
              </a:spcAft>
              <a:buNone/>
              <a:defRPr/>
            </a:pPr>
            <a:endParaRPr lang="ru-RU" sz="1800" b="1" dirty="0">
              <a:solidFill>
                <a:srgbClr val="00B050"/>
              </a:solidFill>
              <a:latin typeface="Times New Roman" panose="02020603050405020304" pitchFamily="18" charset="0"/>
              <a:cs typeface="Times New Roman" panose="02020603050405020304" pitchFamily="18" charset="0"/>
            </a:endParaRPr>
          </a:p>
          <a:p>
            <a:pPr marL="0" indent="0" algn="just" fontAlgn="auto">
              <a:spcBef>
                <a:spcPts val="0"/>
              </a:spcBef>
              <a:spcAft>
                <a:spcPts val="0"/>
              </a:spcAft>
              <a:buNone/>
              <a:defRPr/>
            </a:pPr>
            <a:r>
              <a:rPr lang="ru-RU" sz="1800" b="1" dirty="0" smtClean="0">
                <a:solidFill>
                  <a:srgbClr val="C00000"/>
                </a:solidFill>
                <a:latin typeface="Times New Roman" panose="02020603050405020304" pitchFamily="18" charset="0"/>
                <a:cs typeface="Times New Roman" panose="02020603050405020304" pitchFamily="18" charset="0"/>
              </a:rPr>
              <a:t> </a:t>
            </a:r>
            <a:r>
              <a:rPr lang="ru-RU" sz="1800" dirty="0">
                <a:solidFill>
                  <a:srgbClr val="002060"/>
                </a:solidFill>
                <a:latin typeface="Times New Roman" panose="02020603050405020304" pitchFamily="18" charset="0"/>
                <a:cs typeface="Times New Roman" panose="02020603050405020304" pitchFamily="18" charset="0"/>
              </a:rPr>
              <a:t>Заказчик при формировании документации вправе не указывать ссылку на определенный ГОСТ</a:t>
            </a:r>
          </a:p>
          <a:p>
            <a:pPr marL="0" marR="5080" indent="0" algn="just">
              <a:lnSpc>
                <a:spcPct val="100000"/>
              </a:lnSpc>
              <a:buNone/>
            </a:pPr>
            <a:r>
              <a:rPr lang="ru-RU" sz="1800" dirty="0">
                <a:solidFill>
                  <a:srgbClr val="C00000"/>
                </a:solidFill>
                <a:latin typeface="Times New Roman" panose="02020603050405020304" pitchFamily="18" charset="0"/>
                <a:cs typeface="Times New Roman" panose="02020603050405020304" pitchFamily="18" charset="0"/>
              </a:rPr>
              <a:t>                                                        </a:t>
            </a:r>
          </a:p>
          <a:p>
            <a:pPr marL="0" indent="0" algn="just" fontAlgn="auto">
              <a:spcBef>
                <a:spcPts val="0"/>
              </a:spcBef>
              <a:spcAft>
                <a:spcPts val="0"/>
              </a:spcAft>
              <a:buNone/>
              <a:defRPr/>
            </a:pPr>
            <a:endParaRPr lang="ru-RU" sz="1800" dirty="0" smtClean="0">
              <a:solidFill>
                <a:srgbClr val="C00000"/>
              </a:solidFill>
              <a:latin typeface="Times New Roman" panose="02020603050405020304" pitchFamily="18" charset="0"/>
              <a:cs typeface="Times New Roman" panose="02020603050405020304" pitchFamily="18" charset="0"/>
            </a:endParaRPr>
          </a:p>
          <a:p>
            <a:pPr marL="0" indent="0" algn="just" fontAlgn="auto">
              <a:spcBef>
                <a:spcPts val="0"/>
              </a:spcBef>
              <a:spcAft>
                <a:spcPts val="0"/>
              </a:spcAft>
              <a:buNone/>
              <a:defRPr/>
            </a:pPr>
            <a:endParaRPr lang="ru-RU" sz="1600" b="1" dirty="0">
              <a:solidFill>
                <a:srgbClr val="FF0000"/>
              </a:solidFill>
              <a:latin typeface="Georgia" pitchFamily="18" charset="0"/>
              <a:cs typeface="Times New Roman" pitchFamily="18" charset="0"/>
            </a:endParaRPr>
          </a:p>
          <a:p>
            <a:pPr marL="0" indent="0" algn="just" fontAlgn="auto">
              <a:spcBef>
                <a:spcPts val="0"/>
              </a:spcBef>
              <a:spcAft>
                <a:spcPts val="0"/>
              </a:spcAft>
              <a:buNone/>
              <a:defRPr/>
            </a:pPr>
            <a:endParaRPr lang="ru-RU" sz="1600" b="1" dirty="0" smtClean="0">
              <a:solidFill>
                <a:srgbClr val="FF0000"/>
              </a:solidFill>
              <a:latin typeface="Georgia" pitchFamily="18" charset="0"/>
              <a:cs typeface="Times New Roman" pitchFamily="18" charset="0"/>
            </a:endParaRPr>
          </a:p>
          <a:p>
            <a:pPr marL="0" marR="5080" indent="0" algn="just">
              <a:lnSpc>
                <a:spcPct val="100000"/>
              </a:lnSpc>
              <a:buNone/>
            </a:pPr>
            <a:r>
              <a:rPr lang="ru-RU" sz="1600" dirty="0">
                <a:latin typeface="Georgia" pitchFamily="18" charset="0"/>
                <a:cs typeface="Times New Roman" pitchFamily="18" charset="0"/>
              </a:rPr>
              <a:t> </a:t>
            </a:r>
            <a:r>
              <a:rPr lang="ru-RU" sz="1600" dirty="0" smtClean="0">
                <a:latin typeface="Georgia" pitchFamily="18" charset="0"/>
                <a:cs typeface="Times New Roman" pitchFamily="18" charset="0"/>
              </a:rPr>
              <a:t>                                                       </a:t>
            </a:r>
          </a:p>
          <a:p>
            <a:pPr marL="12700" marR="5080" algn="just">
              <a:lnSpc>
                <a:spcPct val="100000"/>
              </a:lnSpc>
            </a:pPr>
            <a:endParaRPr lang="ru-RU" sz="1600" dirty="0">
              <a:solidFill>
                <a:srgbClr val="7030A0"/>
              </a:solidFill>
              <a:latin typeface="Georgia" pitchFamily="18" charset="0"/>
              <a:cs typeface="Times New Roman" pitchFamily="18" charset="0"/>
            </a:endParaRPr>
          </a:p>
          <a:p>
            <a:pPr marL="12700" marR="5080" algn="just">
              <a:lnSpc>
                <a:spcPct val="100000"/>
              </a:lnSpc>
            </a:pPr>
            <a:endParaRPr lang="ru-RU" sz="1600" dirty="0" smtClean="0">
              <a:solidFill>
                <a:srgbClr val="7030A0"/>
              </a:solidFill>
              <a:latin typeface="Georgia"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BC0F8B48-679B-4896-9384-8D5149AE9A0C}" type="slidenum">
              <a:rPr lang="ru-RU">
                <a:solidFill>
                  <a:prstClr val="black">
                    <a:tint val="75000"/>
                  </a:prstClr>
                </a:solidFill>
              </a:rPr>
              <a:pPr>
                <a:defRPr/>
              </a:pPr>
              <a:t>19</a:t>
            </a:fld>
            <a:endParaRPr lang="ru-RU" dirty="0">
              <a:solidFill>
                <a:prstClr val="black">
                  <a:tint val="75000"/>
                </a:prstClr>
              </a:solidFill>
            </a:endParaRPr>
          </a:p>
        </p:txBody>
      </p:sp>
    </p:spTree>
    <p:extLst>
      <p:ext uri="{BB962C8B-B14F-4D97-AF65-F5344CB8AC3E}">
        <p14:creationId xmlns:p14="http://schemas.microsoft.com/office/powerpoint/2010/main" val="38558682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Заголовок 1"/>
          <p:cNvSpPr>
            <a:spLocks noGrp="1"/>
          </p:cNvSpPr>
          <p:nvPr>
            <p:ph type="title"/>
          </p:nvPr>
        </p:nvSpPr>
        <p:spPr>
          <a:xfrm>
            <a:off x="971600" y="0"/>
            <a:ext cx="7509520" cy="1916832"/>
          </a:xfrm>
        </p:spPr>
        <p:txBody>
          <a:bodyPr/>
          <a:lstStyle/>
          <a:p>
            <a:pPr algn="ctr">
              <a:lnSpc>
                <a:spcPct val="106000"/>
              </a:lnSpc>
              <a:spcAft>
                <a:spcPts val="800"/>
              </a:spcAft>
            </a:pPr>
            <a:r>
              <a:rPr lang="ru-RU" altLang="ru-RU" sz="2000" b="1" dirty="0" smtClean="0">
                <a:solidFill>
                  <a:srgbClr val="FF0000"/>
                </a:solidFill>
              </a:rPr>
              <a:t>МЕДИЦИНСКИЕ ИЗДЕЛИЯ</a:t>
            </a:r>
            <a:r>
              <a:rPr lang="ru-RU" altLang="ru-RU" sz="2400" dirty="0" smtClean="0">
                <a:solidFill>
                  <a:srgbClr val="FF0000"/>
                </a:solidFill>
                <a:cs typeface="Times New Roman" panose="02020603050405020304" pitchFamily="18" charset="0"/>
              </a:rPr>
              <a:t/>
            </a:r>
            <a:br>
              <a:rPr lang="ru-RU" altLang="ru-RU" sz="2400" dirty="0" smtClean="0">
                <a:solidFill>
                  <a:srgbClr val="FF0000"/>
                </a:solidFill>
                <a:cs typeface="Times New Roman" panose="02020603050405020304" pitchFamily="18" charset="0"/>
              </a:rPr>
            </a:br>
            <a:r>
              <a:rPr lang="en-US" altLang="ru-RU" sz="2400" dirty="0" smtClean="0">
                <a:solidFill>
                  <a:srgbClr val="FF0000"/>
                </a:solidFill>
                <a:cs typeface="Times New Roman" panose="02020603050405020304" pitchFamily="18" charset="0"/>
              </a:rPr>
              <a:t/>
            </a:r>
            <a:br>
              <a:rPr lang="en-US" altLang="ru-RU" sz="2400" dirty="0" smtClean="0">
                <a:solidFill>
                  <a:srgbClr val="FF0000"/>
                </a:solidFill>
                <a:cs typeface="Times New Roman" panose="02020603050405020304" pitchFamily="18" charset="0"/>
              </a:rPr>
            </a:br>
            <a:r>
              <a:rPr lang="ru-RU" altLang="ru-RU" sz="2400" dirty="0" smtClean="0">
                <a:solidFill>
                  <a:srgbClr val="FF0000"/>
                </a:solidFill>
              </a:rPr>
              <a:t>           </a:t>
            </a:r>
            <a:endParaRPr lang="ru-RU" altLang="ru-RU" sz="2400" b="1" dirty="0" smtClean="0">
              <a:solidFill>
                <a:srgbClr val="FF0000"/>
              </a:solidFill>
            </a:endParaRPr>
          </a:p>
        </p:txBody>
      </p:sp>
      <p:sp>
        <p:nvSpPr>
          <p:cNvPr id="141315" name="Объект 2"/>
          <p:cNvSpPr>
            <a:spLocks noGrp="1"/>
          </p:cNvSpPr>
          <p:nvPr>
            <p:ph sz="quarter" idx="1"/>
          </p:nvPr>
        </p:nvSpPr>
        <p:spPr>
          <a:xfrm>
            <a:off x="251520" y="1196752"/>
            <a:ext cx="8229600" cy="4937125"/>
          </a:xfrm>
        </p:spPr>
        <p:txBody>
          <a:bodyPr/>
          <a:lstStyle/>
          <a:p>
            <a:pPr marL="0" indent="0" algn="just">
              <a:buNone/>
            </a:pPr>
            <a:r>
              <a:rPr lang="ru-RU" sz="2000" b="1" dirty="0" smtClean="0">
                <a:solidFill>
                  <a:srgbClr val="00B050"/>
                </a:solidFill>
              </a:rPr>
              <a:t> « ЭТО ЛЮБЫЕ ИНСТРУМЕНТЫ, АППАРАТЫ, ПРИБОРЫ, ОБОРУДОВАНИЕ, МАТЕРИАЛЫ, ПРИМЕНЯЕМЫЕ В МЕДИЦИНСКИХ ЦЕЛЯХ ОТДЕЛЬНО ИЛИ В СОЧЕТАНИИ ДРУГ С ДРУГОМ, ПРЕДНАЗНАЧЕННЫЕ ДЛЯ ПРОФИЛАКТИКИ, ДИАГНОСТИКИ И ЛЕЧЕНИЯ ЗАБОЛЕВАНИЙ ЧЕЛОВЕКА И ПРОВЕДЕНИЯ МЕДИЦИНСКИХ ИССЛЕДОВАНИЙ»</a:t>
            </a:r>
          </a:p>
          <a:p>
            <a:pPr marL="0" indent="0" algn="just">
              <a:buNone/>
            </a:pPr>
            <a:r>
              <a:rPr lang="ru-RU" sz="2000" dirty="0"/>
              <a:t> </a:t>
            </a:r>
            <a:r>
              <a:rPr lang="ru-RU" sz="2000" dirty="0" smtClean="0"/>
              <a:t>                 ( СТ. 38 Фз-323 «Об основах охраны здоровья граждан)</a:t>
            </a:r>
          </a:p>
          <a:p>
            <a:pPr marL="0" indent="0" algn="just">
              <a:buNone/>
            </a:pPr>
            <a:r>
              <a:rPr lang="ru-RU" sz="2000" dirty="0" smtClean="0"/>
              <a:t>     </a:t>
            </a:r>
            <a:r>
              <a:rPr lang="ru-RU" sz="2000" dirty="0" smtClean="0">
                <a:solidFill>
                  <a:srgbClr val="FF0000"/>
                </a:solidFill>
              </a:rPr>
              <a:t>ТЕРМИН «ИЗДЕЛИЯ МЕДИЦИНСКОГО НАЗНАЧЕНИЯ» УТРАТИЛ СИЛУ</a:t>
            </a:r>
          </a:p>
          <a:p>
            <a:pPr marL="0" indent="0" algn="just">
              <a:buNone/>
            </a:pPr>
            <a:endParaRPr lang="ru-RU" sz="2000" dirty="0"/>
          </a:p>
          <a:p>
            <a:pPr marL="0" indent="0" algn="just">
              <a:buNone/>
            </a:pPr>
            <a:endParaRPr lang="ru-RU" sz="2000" dirty="0" smtClean="0">
              <a:solidFill>
                <a:srgbClr val="FF0000"/>
              </a:solidFill>
            </a:endParaRPr>
          </a:p>
          <a:p>
            <a:pPr marL="0" indent="0" algn="just">
              <a:buNone/>
            </a:pPr>
            <a:r>
              <a:rPr lang="ru-RU" sz="2000" dirty="0" smtClean="0"/>
              <a:t>                                   </a:t>
            </a:r>
            <a:endParaRPr lang="ru-RU" sz="2000" dirty="0" smtClean="0">
              <a:solidFill>
                <a:srgbClr val="FF0000"/>
              </a:solidFill>
            </a:endParaRPr>
          </a:p>
        </p:txBody>
      </p:sp>
      <p:sp>
        <p:nvSpPr>
          <p:cNvPr id="141316" name="Дата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ru-RU" altLang="ru-RU" dirty="0" smtClean="0"/>
          </a:p>
        </p:txBody>
      </p:sp>
      <p:sp>
        <p:nvSpPr>
          <p:cNvPr id="141317" name="Номер слайда 4"/>
          <p:cNvSpPr>
            <a:spLocks noGrp="1"/>
          </p:cNvSpPr>
          <p:nvPr>
            <p:ph type="sldNum" sz="quarter" idx="12"/>
          </p:nvPr>
        </p:nvSpPr>
        <p:spPr bwMode="auto">
          <a:xfrm>
            <a:off x="609600" y="6356350"/>
            <a:ext cx="1981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ru-RU" altLang="ru-RU" dirty="0" smtClean="0"/>
              <a:t>3</a:t>
            </a:r>
          </a:p>
        </p:txBody>
      </p:sp>
    </p:spTree>
    <p:extLst>
      <p:ext uri="{BB962C8B-B14F-4D97-AF65-F5344CB8AC3E}">
        <p14:creationId xmlns:p14="http://schemas.microsoft.com/office/powerpoint/2010/main" val="1021460484"/>
      </p:ext>
    </p:extLst>
  </p:cSld>
  <p:clrMapOvr>
    <a:masterClrMapping/>
  </p:clrMapOvr>
  <p:transition>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488313" y="6351904"/>
            <a:ext cx="7656195" cy="234315"/>
          </a:xfrm>
          <a:prstGeom prst="rect">
            <a:avLst/>
          </a:prstGeom>
        </p:spPr>
        <p:txBody>
          <a:bodyPr vert="horz" wrap="square" lIns="0" tIns="0" rIns="0" bIns="0" rtlCol="0">
            <a:spAutoFit/>
          </a:bodyPr>
          <a:lstStyle/>
          <a:p>
            <a:pPr marL="1942464" algn="ctr" fontAlgn="auto">
              <a:spcBef>
                <a:spcPts val="0"/>
              </a:spcBef>
              <a:spcAft>
                <a:spcPts val="0"/>
              </a:spcAft>
            </a:pPr>
            <a:r>
              <a:rPr sz="1400" spc="-5" dirty="0">
                <a:solidFill>
                  <a:srgbClr val="1F487C"/>
                </a:solidFill>
                <a:latin typeface="Arial"/>
                <a:cs typeface="Arial"/>
              </a:rPr>
              <a:t>29</a:t>
            </a:r>
            <a:endParaRPr sz="1400">
              <a:solidFill>
                <a:prstClr val="black"/>
              </a:solidFill>
              <a:latin typeface="Arial"/>
              <a:cs typeface="Arial"/>
            </a:endParaRPr>
          </a:p>
        </p:txBody>
      </p:sp>
      <p:sp>
        <p:nvSpPr>
          <p:cNvPr id="3" name="object 3"/>
          <p:cNvSpPr txBox="1">
            <a:spLocks noGrp="1"/>
          </p:cNvSpPr>
          <p:nvPr>
            <p:ph type="title"/>
          </p:nvPr>
        </p:nvSpPr>
        <p:spPr>
          <a:prstGeom prst="rect">
            <a:avLst/>
          </a:prstGeom>
        </p:spPr>
        <p:txBody>
          <a:bodyPr vert="horz" wrap="square" lIns="0" tIns="197352" rIns="0" bIns="0" rtlCol="0">
            <a:spAutoFit/>
          </a:bodyPr>
          <a:lstStyle/>
          <a:p>
            <a:pPr marL="220345">
              <a:lnSpc>
                <a:spcPts val="3790"/>
              </a:lnSpc>
            </a:pPr>
            <a:r>
              <a:rPr spc="-95" dirty="0"/>
              <a:t>Г</a:t>
            </a:r>
            <a:r>
              <a:rPr spc="-100" dirty="0"/>
              <a:t>О</a:t>
            </a:r>
            <a:r>
              <a:rPr spc="-95" dirty="0"/>
              <a:t>С</a:t>
            </a:r>
            <a:r>
              <a:rPr spc="-90" dirty="0"/>
              <a:t>Т</a:t>
            </a:r>
            <a:r>
              <a:rPr dirty="0"/>
              <a:t>ы</a:t>
            </a:r>
            <a:r>
              <a:rPr spc="-235" dirty="0"/>
              <a:t> </a:t>
            </a:r>
            <a:r>
              <a:rPr spc="-90" dirty="0"/>
              <a:t>п</a:t>
            </a:r>
            <a:r>
              <a:rPr dirty="0"/>
              <a:t>о</a:t>
            </a:r>
            <a:r>
              <a:rPr spc="-204" dirty="0"/>
              <a:t> </a:t>
            </a:r>
            <a:r>
              <a:rPr spc="-90" dirty="0"/>
              <a:t>мед</a:t>
            </a:r>
            <a:r>
              <a:rPr spc="-100" dirty="0"/>
              <a:t>и</a:t>
            </a:r>
            <a:r>
              <a:rPr spc="-114" dirty="0"/>
              <a:t>ц</a:t>
            </a:r>
            <a:r>
              <a:rPr spc="-100" dirty="0"/>
              <a:t>и</a:t>
            </a:r>
            <a:r>
              <a:rPr spc="-110" dirty="0"/>
              <a:t>н</a:t>
            </a:r>
            <a:r>
              <a:rPr spc="-100" dirty="0"/>
              <a:t>с</a:t>
            </a:r>
            <a:r>
              <a:rPr spc="-90" dirty="0"/>
              <a:t>к</a:t>
            </a:r>
            <a:r>
              <a:rPr spc="-110" dirty="0"/>
              <a:t>и</a:t>
            </a:r>
            <a:r>
              <a:rPr dirty="0"/>
              <a:t>м</a:t>
            </a:r>
            <a:r>
              <a:rPr spc="-240" dirty="0"/>
              <a:t> </a:t>
            </a:r>
            <a:r>
              <a:rPr spc="-100" dirty="0"/>
              <a:t>из</a:t>
            </a:r>
            <a:r>
              <a:rPr spc="-90" dirty="0"/>
              <a:t>де</a:t>
            </a:r>
            <a:r>
              <a:rPr spc="-105" dirty="0"/>
              <a:t>л</a:t>
            </a:r>
            <a:r>
              <a:rPr spc="-100" dirty="0"/>
              <a:t>иям</a:t>
            </a:r>
            <a:r>
              <a:rPr dirty="0"/>
              <a:t>,</a:t>
            </a:r>
            <a:r>
              <a:rPr spc="-245" dirty="0"/>
              <a:t> </a:t>
            </a:r>
            <a:r>
              <a:rPr spc="-90" dirty="0"/>
              <a:t>пр</a:t>
            </a:r>
            <a:r>
              <a:rPr spc="-100" dirty="0"/>
              <a:t>и</a:t>
            </a:r>
            <a:r>
              <a:rPr spc="-95" dirty="0"/>
              <a:t>н</a:t>
            </a:r>
            <a:r>
              <a:rPr spc="-90" dirty="0"/>
              <a:t>я</a:t>
            </a:r>
            <a:r>
              <a:rPr spc="-100" dirty="0"/>
              <a:t>т</a:t>
            </a:r>
            <a:r>
              <a:rPr spc="-105" dirty="0"/>
              <a:t>ы</a:t>
            </a:r>
            <a:r>
              <a:rPr dirty="0"/>
              <a:t>е</a:t>
            </a:r>
            <a:r>
              <a:rPr spc="-229" dirty="0"/>
              <a:t> </a:t>
            </a:r>
            <a:r>
              <a:rPr dirty="0"/>
              <a:t>в</a:t>
            </a:r>
            <a:r>
              <a:rPr spc="-204" dirty="0"/>
              <a:t> </a:t>
            </a:r>
            <a:r>
              <a:rPr spc="-90" dirty="0"/>
              <a:t>201</a:t>
            </a:r>
            <a:r>
              <a:rPr dirty="0"/>
              <a:t>6</a:t>
            </a:r>
            <a:r>
              <a:rPr spc="-204" dirty="0"/>
              <a:t> </a:t>
            </a:r>
            <a:r>
              <a:rPr spc="-95" dirty="0"/>
              <a:t>г</a:t>
            </a:r>
            <a:r>
              <a:rPr spc="-90" dirty="0"/>
              <a:t>од</a:t>
            </a:r>
            <a:r>
              <a:rPr dirty="0"/>
              <a:t>у</a:t>
            </a:r>
          </a:p>
        </p:txBody>
      </p:sp>
      <p:sp>
        <p:nvSpPr>
          <p:cNvPr id="4" name="object 4"/>
          <p:cNvSpPr txBox="1"/>
          <p:nvPr/>
        </p:nvSpPr>
        <p:spPr>
          <a:xfrm>
            <a:off x="4391025" y="748719"/>
            <a:ext cx="3863975" cy="502920"/>
          </a:xfrm>
          <a:prstGeom prst="rect">
            <a:avLst/>
          </a:prstGeom>
        </p:spPr>
        <p:txBody>
          <a:bodyPr vert="horz" wrap="square" lIns="0" tIns="0" rIns="0" bIns="0" rtlCol="0">
            <a:spAutoFit/>
          </a:bodyPr>
          <a:lstStyle/>
          <a:p>
            <a:pPr marL="12700" fontAlgn="auto">
              <a:spcBef>
                <a:spcPts val="0"/>
              </a:spcBef>
              <a:spcAft>
                <a:spcPts val="0"/>
              </a:spcAft>
            </a:pPr>
            <a:r>
              <a:rPr b="1" dirty="0">
                <a:solidFill>
                  <a:srgbClr val="C00000"/>
                </a:solidFill>
                <a:latin typeface="Arial Narrow"/>
                <a:cs typeface="Arial Narrow"/>
              </a:rPr>
              <a:t>Вс</a:t>
            </a:r>
            <a:r>
              <a:rPr b="1" spc="-10" dirty="0">
                <a:solidFill>
                  <a:srgbClr val="C00000"/>
                </a:solidFill>
                <a:latin typeface="Arial Narrow"/>
                <a:cs typeface="Arial Narrow"/>
              </a:rPr>
              <a:t>т</a:t>
            </a:r>
            <a:r>
              <a:rPr b="1" dirty="0">
                <a:solidFill>
                  <a:srgbClr val="C00000"/>
                </a:solidFill>
                <a:latin typeface="Arial Narrow"/>
                <a:cs typeface="Arial Narrow"/>
              </a:rPr>
              <a:t>у</a:t>
            </a:r>
            <a:r>
              <a:rPr b="1" spc="-10" dirty="0">
                <a:solidFill>
                  <a:srgbClr val="C00000"/>
                </a:solidFill>
                <a:latin typeface="Arial Narrow"/>
                <a:cs typeface="Arial Narrow"/>
              </a:rPr>
              <a:t>п</a:t>
            </a:r>
            <a:r>
              <a:rPr b="1" dirty="0">
                <a:solidFill>
                  <a:srgbClr val="C00000"/>
                </a:solidFill>
                <a:latin typeface="Arial Narrow"/>
                <a:cs typeface="Arial Narrow"/>
              </a:rPr>
              <a:t>или</a:t>
            </a:r>
            <a:r>
              <a:rPr b="1" spc="25" dirty="0">
                <a:solidFill>
                  <a:srgbClr val="C00000"/>
                </a:solidFill>
                <a:latin typeface="Arial Narrow"/>
                <a:cs typeface="Arial Narrow"/>
              </a:rPr>
              <a:t> </a:t>
            </a:r>
            <a:r>
              <a:rPr b="1" dirty="0">
                <a:solidFill>
                  <a:srgbClr val="C00000"/>
                </a:solidFill>
                <a:latin typeface="Arial Narrow"/>
                <a:cs typeface="Arial Narrow"/>
              </a:rPr>
              <a:t>в силу</a:t>
            </a:r>
            <a:r>
              <a:rPr b="1" spc="15" dirty="0">
                <a:solidFill>
                  <a:srgbClr val="C00000"/>
                </a:solidFill>
                <a:latin typeface="Arial Narrow"/>
                <a:cs typeface="Arial Narrow"/>
              </a:rPr>
              <a:t> </a:t>
            </a:r>
            <a:r>
              <a:rPr b="1" dirty="0">
                <a:solidFill>
                  <a:srgbClr val="C00000"/>
                </a:solidFill>
                <a:latin typeface="Arial Narrow"/>
                <a:cs typeface="Arial Narrow"/>
              </a:rPr>
              <a:t>с</a:t>
            </a:r>
            <a:r>
              <a:rPr b="1" spc="10" dirty="0">
                <a:solidFill>
                  <a:srgbClr val="C00000"/>
                </a:solidFill>
                <a:latin typeface="Arial Narrow"/>
                <a:cs typeface="Arial Narrow"/>
              </a:rPr>
              <a:t> </a:t>
            </a:r>
            <a:r>
              <a:rPr b="1" dirty="0">
                <a:solidFill>
                  <a:srgbClr val="C00000"/>
                </a:solidFill>
                <a:latin typeface="Arial Narrow"/>
                <a:cs typeface="Arial Narrow"/>
              </a:rPr>
              <a:t>01</a:t>
            </a:r>
            <a:r>
              <a:rPr b="1" spc="-5" dirty="0">
                <a:solidFill>
                  <a:srgbClr val="C00000"/>
                </a:solidFill>
                <a:latin typeface="Arial Narrow"/>
                <a:cs typeface="Arial Narrow"/>
              </a:rPr>
              <a:t> </a:t>
            </a:r>
            <a:r>
              <a:rPr b="1" dirty="0">
                <a:solidFill>
                  <a:srgbClr val="C00000"/>
                </a:solidFill>
                <a:latin typeface="Arial Narrow"/>
                <a:cs typeface="Arial Narrow"/>
              </a:rPr>
              <a:t>с</a:t>
            </a:r>
            <a:r>
              <a:rPr b="1" spc="-10" dirty="0">
                <a:solidFill>
                  <a:srgbClr val="C00000"/>
                </a:solidFill>
                <a:latin typeface="Arial Narrow"/>
                <a:cs typeface="Arial Narrow"/>
              </a:rPr>
              <a:t>е</a:t>
            </a:r>
            <a:r>
              <a:rPr b="1" dirty="0">
                <a:solidFill>
                  <a:srgbClr val="C00000"/>
                </a:solidFill>
                <a:latin typeface="Arial Narrow"/>
                <a:cs typeface="Arial Narrow"/>
              </a:rPr>
              <a:t>н</a:t>
            </a:r>
            <a:r>
              <a:rPr b="1" spc="-10" dirty="0">
                <a:solidFill>
                  <a:srgbClr val="C00000"/>
                </a:solidFill>
                <a:latin typeface="Arial Narrow"/>
                <a:cs typeface="Arial Narrow"/>
              </a:rPr>
              <a:t>т</a:t>
            </a:r>
            <a:r>
              <a:rPr b="1" dirty="0">
                <a:solidFill>
                  <a:srgbClr val="C00000"/>
                </a:solidFill>
                <a:latin typeface="Arial Narrow"/>
                <a:cs typeface="Arial Narrow"/>
              </a:rPr>
              <a:t>ября</a:t>
            </a:r>
            <a:r>
              <a:rPr b="1" spc="35" dirty="0">
                <a:solidFill>
                  <a:srgbClr val="C00000"/>
                </a:solidFill>
                <a:latin typeface="Arial Narrow"/>
                <a:cs typeface="Arial Narrow"/>
              </a:rPr>
              <a:t> </a:t>
            </a:r>
            <a:r>
              <a:rPr b="1" dirty="0">
                <a:solidFill>
                  <a:srgbClr val="C00000"/>
                </a:solidFill>
                <a:latin typeface="Arial Narrow"/>
                <a:cs typeface="Arial Narrow"/>
              </a:rPr>
              <a:t>2</a:t>
            </a:r>
            <a:r>
              <a:rPr b="1" spc="-10" dirty="0">
                <a:solidFill>
                  <a:srgbClr val="C00000"/>
                </a:solidFill>
                <a:latin typeface="Arial Narrow"/>
                <a:cs typeface="Arial Narrow"/>
              </a:rPr>
              <a:t>0</a:t>
            </a:r>
            <a:r>
              <a:rPr b="1" dirty="0">
                <a:solidFill>
                  <a:srgbClr val="C00000"/>
                </a:solidFill>
                <a:latin typeface="Arial Narrow"/>
                <a:cs typeface="Arial Narrow"/>
              </a:rPr>
              <a:t>17</a:t>
            </a:r>
            <a:r>
              <a:rPr b="1" spc="20" dirty="0">
                <a:solidFill>
                  <a:srgbClr val="C00000"/>
                </a:solidFill>
                <a:latin typeface="Arial Narrow"/>
                <a:cs typeface="Arial Narrow"/>
              </a:rPr>
              <a:t> </a:t>
            </a:r>
            <a:r>
              <a:rPr b="1" dirty="0">
                <a:solidFill>
                  <a:srgbClr val="C00000"/>
                </a:solidFill>
                <a:latin typeface="Arial Narrow"/>
                <a:cs typeface="Arial Narrow"/>
              </a:rPr>
              <a:t>го</a:t>
            </a:r>
            <a:r>
              <a:rPr b="1" spc="-10" dirty="0">
                <a:solidFill>
                  <a:srgbClr val="C00000"/>
                </a:solidFill>
                <a:latin typeface="Arial Narrow"/>
                <a:cs typeface="Arial Narrow"/>
              </a:rPr>
              <a:t>д</a:t>
            </a:r>
            <a:r>
              <a:rPr b="1" dirty="0">
                <a:solidFill>
                  <a:srgbClr val="C00000"/>
                </a:solidFill>
                <a:latin typeface="Arial Narrow"/>
                <a:cs typeface="Arial Narrow"/>
              </a:rPr>
              <a:t>а</a:t>
            </a:r>
            <a:endParaRPr>
              <a:solidFill>
                <a:prstClr val="black"/>
              </a:solidFill>
              <a:latin typeface="Arial Narrow"/>
              <a:cs typeface="Arial Narrow"/>
            </a:endParaRPr>
          </a:p>
          <a:p>
            <a:pPr marL="1637664" fontAlgn="auto">
              <a:lnSpc>
                <a:spcPts val="2130"/>
              </a:lnSpc>
              <a:spcBef>
                <a:spcPts val="0"/>
              </a:spcBef>
              <a:spcAft>
                <a:spcPts val="0"/>
              </a:spcAft>
            </a:pPr>
            <a:r>
              <a:rPr b="1" dirty="0">
                <a:solidFill>
                  <a:srgbClr val="C00000"/>
                </a:solidFill>
                <a:latin typeface="Arial Narrow"/>
                <a:cs typeface="Arial Narrow"/>
              </a:rPr>
              <a:t>с 01</a:t>
            </a:r>
            <a:r>
              <a:rPr b="1" spc="10" dirty="0">
                <a:solidFill>
                  <a:srgbClr val="C00000"/>
                </a:solidFill>
                <a:latin typeface="Arial Narrow"/>
                <a:cs typeface="Arial Narrow"/>
              </a:rPr>
              <a:t> </a:t>
            </a:r>
            <a:r>
              <a:rPr b="1" dirty="0">
                <a:solidFill>
                  <a:srgbClr val="C00000"/>
                </a:solidFill>
                <a:latin typeface="Arial Narrow"/>
                <a:cs typeface="Arial Narrow"/>
              </a:rPr>
              <a:t>октября </a:t>
            </a:r>
            <a:r>
              <a:rPr b="1" spc="-10" dirty="0">
                <a:solidFill>
                  <a:srgbClr val="C00000"/>
                </a:solidFill>
                <a:latin typeface="Arial Narrow"/>
                <a:cs typeface="Arial Narrow"/>
              </a:rPr>
              <a:t>2</a:t>
            </a:r>
            <a:r>
              <a:rPr b="1" dirty="0">
                <a:solidFill>
                  <a:srgbClr val="C00000"/>
                </a:solidFill>
                <a:latin typeface="Arial Narrow"/>
                <a:cs typeface="Arial Narrow"/>
              </a:rPr>
              <a:t>0</a:t>
            </a:r>
            <a:r>
              <a:rPr b="1" spc="-10" dirty="0">
                <a:solidFill>
                  <a:srgbClr val="C00000"/>
                </a:solidFill>
                <a:latin typeface="Arial Narrow"/>
                <a:cs typeface="Arial Narrow"/>
              </a:rPr>
              <a:t>1</a:t>
            </a:r>
            <a:r>
              <a:rPr b="1" dirty="0">
                <a:solidFill>
                  <a:srgbClr val="C00000"/>
                </a:solidFill>
                <a:latin typeface="Arial Narrow"/>
                <a:cs typeface="Arial Narrow"/>
              </a:rPr>
              <a:t>7</a:t>
            </a:r>
            <a:r>
              <a:rPr b="1" spc="25" dirty="0">
                <a:solidFill>
                  <a:srgbClr val="C00000"/>
                </a:solidFill>
                <a:latin typeface="Arial Narrow"/>
                <a:cs typeface="Arial Narrow"/>
              </a:rPr>
              <a:t> </a:t>
            </a:r>
            <a:r>
              <a:rPr b="1" dirty="0">
                <a:solidFill>
                  <a:srgbClr val="C00000"/>
                </a:solidFill>
                <a:latin typeface="Arial Narrow"/>
                <a:cs typeface="Arial Narrow"/>
              </a:rPr>
              <a:t>го</a:t>
            </a:r>
            <a:r>
              <a:rPr b="1" spc="-10" dirty="0">
                <a:solidFill>
                  <a:srgbClr val="C00000"/>
                </a:solidFill>
                <a:latin typeface="Arial Narrow"/>
                <a:cs typeface="Arial Narrow"/>
              </a:rPr>
              <a:t>д</a:t>
            </a:r>
            <a:r>
              <a:rPr b="1" dirty="0">
                <a:solidFill>
                  <a:srgbClr val="C00000"/>
                </a:solidFill>
                <a:latin typeface="Arial Narrow"/>
                <a:cs typeface="Arial Narrow"/>
              </a:rPr>
              <a:t>а</a:t>
            </a:r>
            <a:endParaRPr>
              <a:solidFill>
                <a:prstClr val="black"/>
              </a:solidFill>
              <a:latin typeface="Arial Narrow"/>
              <a:cs typeface="Arial Narrow"/>
            </a:endParaRPr>
          </a:p>
        </p:txBody>
      </p:sp>
      <p:sp>
        <p:nvSpPr>
          <p:cNvPr id="6" name="object 6"/>
          <p:cNvSpPr/>
          <p:nvPr/>
        </p:nvSpPr>
        <p:spPr>
          <a:xfrm>
            <a:off x="4873625" y="1401762"/>
            <a:ext cx="4260850" cy="576262"/>
          </a:xfrm>
          <a:prstGeom prst="rect">
            <a:avLst/>
          </a:prstGeom>
          <a:blipFill>
            <a:blip r:embed="rId3" cstate="print"/>
            <a:stretch>
              <a:fillRect/>
            </a:stretch>
          </a:blipFill>
        </p:spPr>
        <p:txBody>
          <a:bodyPr wrap="square" lIns="0" tIns="0" rIns="0" bIns="0" rtlCol="0"/>
          <a:lstStyle/>
          <a:p>
            <a:pPr fontAlgn="auto">
              <a:spcBef>
                <a:spcPts val="0"/>
              </a:spcBef>
              <a:spcAft>
                <a:spcPts val="0"/>
              </a:spcAft>
            </a:pPr>
            <a:endParaRPr>
              <a:solidFill>
                <a:prstClr val="black"/>
              </a:solidFill>
              <a:latin typeface="Calibri"/>
              <a:cs typeface="+mn-cs"/>
            </a:endParaRPr>
          </a:p>
        </p:txBody>
      </p:sp>
      <p:sp>
        <p:nvSpPr>
          <p:cNvPr id="7" name="object 7"/>
          <p:cNvSpPr txBox="1"/>
          <p:nvPr/>
        </p:nvSpPr>
        <p:spPr>
          <a:xfrm>
            <a:off x="167741" y="1296114"/>
            <a:ext cx="196215" cy="177800"/>
          </a:xfrm>
          <a:prstGeom prst="rect">
            <a:avLst/>
          </a:prstGeom>
        </p:spPr>
        <p:txBody>
          <a:bodyPr vert="horz" wrap="square" lIns="0" tIns="0" rIns="0" bIns="0" rtlCol="0">
            <a:spAutoFit/>
          </a:bodyPr>
          <a:lstStyle/>
          <a:p>
            <a:pPr marL="12700" fontAlgn="auto">
              <a:spcBef>
                <a:spcPts val="0"/>
              </a:spcBef>
              <a:spcAft>
                <a:spcPts val="0"/>
              </a:spcAft>
            </a:pPr>
            <a:r>
              <a:rPr sz="1200" b="1" dirty="0">
                <a:solidFill>
                  <a:srgbClr val="FFFFFF"/>
                </a:solidFill>
                <a:latin typeface="Arial"/>
                <a:cs typeface="Arial"/>
              </a:rPr>
              <a:t>29</a:t>
            </a:r>
            <a:endParaRPr sz="1200">
              <a:solidFill>
                <a:prstClr val="black"/>
              </a:solidFill>
              <a:latin typeface="Arial"/>
              <a:cs typeface="Arial"/>
            </a:endParaRPr>
          </a:p>
        </p:txBody>
      </p:sp>
      <p:graphicFrame>
        <p:nvGraphicFramePr>
          <p:cNvPr id="5" name="object 5"/>
          <p:cNvGraphicFramePr>
            <a:graphicFrameLocks noGrp="1"/>
          </p:cNvGraphicFramePr>
          <p:nvPr/>
        </p:nvGraphicFramePr>
        <p:xfrm>
          <a:off x="201612" y="1989201"/>
          <a:ext cx="8932861" cy="4830691"/>
        </p:xfrm>
        <a:graphic>
          <a:graphicData uri="http://schemas.openxmlformats.org/drawingml/2006/table">
            <a:tbl>
              <a:tblPr firstRow="1" bandRow="1">
                <a:tableStyleId>{2D5ABB26-0587-4C30-8999-92F81FD0307C}</a:tableStyleId>
              </a:tblPr>
              <a:tblGrid>
                <a:gridCol w="1280350"/>
                <a:gridCol w="7652511"/>
              </a:tblGrid>
              <a:tr h="246634">
                <a:tc>
                  <a:txBody>
                    <a:bodyPr/>
                    <a:lstStyle/>
                    <a:p>
                      <a:pPr marL="22860">
                        <a:lnSpc>
                          <a:spcPct val="100000"/>
                        </a:lnSpc>
                      </a:pP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ГОСТ</a:t>
                      </a:r>
                      <a:r>
                        <a:rPr sz="1000" u="sng" spc="-30" dirty="0">
                          <a:solidFill>
                            <a:srgbClr val="FFFFFF"/>
                          </a:solidFill>
                          <a:latin typeface="Times New Roman"/>
                          <a:cs typeface="Times New Roman"/>
                        </a:rPr>
                        <a:t> </a:t>
                      </a:r>
                      <a:r>
                        <a:rPr sz="1000" b="1" u="sng" dirty="0">
                          <a:solidFill>
                            <a:srgbClr val="FFFFFF"/>
                          </a:solidFill>
                          <a:latin typeface="Arial Narrow"/>
                          <a:cs typeface="Arial Narrow"/>
                        </a:rPr>
                        <a:t>Р</a:t>
                      </a:r>
                      <a:r>
                        <a:rPr sz="1000" u="sng" spc="-15" dirty="0">
                          <a:solidFill>
                            <a:srgbClr val="FFFFFF"/>
                          </a:solidFill>
                          <a:latin typeface="Times New Roman"/>
                          <a:cs typeface="Times New Roman"/>
                        </a:rPr>
                        <a:t> </a:t>
                      </a:r>
                      <a:r>
                        <a:rPr sz="1000" b="1" u="sng" dirty="0">
                          <a:solidFill>
                            <a:srgbClr val="FFFFFF"/>
                          </a:solidFill>
                          <a:latin typeface="Arial Narrow"/>
                          <a:cs typeface="Arial Narrow"/>
                        </a:rPr>
                        <a:t>57</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08</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0</a:t>
                      </a:r>
                      <a:r>
                        <a:rPr sz="1000" u="sng" spc="-245" dirty="0">
                          <a:solidFill>
                            <a:srgbClr val="FFFFFF"/>
                          </a:solidFill>
                          <a:latin typeface="Times New Roman"/>
                          <a:cs typeface="Times New Roman"/>
                        </a:rPr>
                        <a:t> </a:t>
                      </a:r>
                      <a:r>
                        <a:rPr sz="1000" b="1" u="sng" dirty="0">
                          <a:solidFill>
                            <a:srgbClr val="FFFFFF"/>
                          </a:solidFill>
                          <a:latin typeface="Arial Narrow"/>
                          <a:cs typeface="Arial Narrow"/>
                        </a:rPr>
                        <a:t>-2</a:t>
                      </a:r>
                      <a:r>
                        <a:rPr sz="1000" b="1" u="sng" spc="-10" dirty="0">
                          <a:solidFill>
                            <a:srgbClr val="FFFFFF"/>
                          </a:solidFill>
                          <a:latin typeface="Arial Narrow"/>
                          <a:cs typeface="Arial Narrow"/>
                        </a:rPr>
                        <a:t>0</a:t>
                      </a:r>
                      <a:r>
                        <a:rPr sz="1000" b="1" u="sng" dirty="0">
                          <a:solidFill>
                            <a:srgbClr val="FFFFFF"/>
                          </a:solidFill>
                          <a:latin typeface="Arial Narrow"/>
                          <a:cs typeface="Arial Narrow"/>
                        </a:rPr>
                        <a:t>16</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22860">
                        <a:lnSpc>
                          <a:spcPct val="100000"/>
                        </a:lnSpc>
                      </a:pPr>
                      <a:r>
                        <a:rPr sz="1000" dirty="0">
                          <a:latin typeface="Arial Narrow"/>
                          <a:cs typeface="Arial Narrow"/>
                        </a:rPr>
                        <a:t>Изде</a:t>
                      </a:r>
                      <a:r>
                        <a:rPr sz="1000" spc="5" dirty="0">
                          <a:latin typeface="Arial Narrow"/>
                          <a:cs typeface="Arial Narrow"/>
                        </a:rPr>
                        <a:t>л</a:t>
                      </a:r>
                      <a:r>
                        <a:rPr sz="1000" dirty="0">
                          <a:latin typeface="Arial Narrow"/>
                          <a:cs typeface="Arial Narrow"/>
                        </a:rPr>
                        <a:t>ия</a:t>
                      </a:r>
                      <a:r>
                        <a:rPr sz="1000" spc="-5" dirty="0">
                          <a:latin typeface="Arial Narrow"/>
                          <a:cs typeface="Arial Narrow"/>
                        </a:rPr>
                        <a:t> </a:t>
                      </a:r>
                      <a:r>
                        <a:rPr sz="1000" dirty="0">
                          <a:latin typeface="Arial Narrow"/>
                          <a:cs typeface="Arial Narrow"/>
                        </a:rPr>
                        <a:t>ме</a:t>
                      </a:r>
                      <a:r>
                        <a:rPr sz="1000" spc="5" dirty="0">
                          <a:latin typeface="Arial Narrow"/>
                          <a:cs typeface="Arial Narrow"/>
                        </a:rPr>
                        <a:t>д</a:t>
                      </a:r>
                      <a:r>
                        <a:rPr sz="1000" dirty="0">
                          <a:latin typeface="Arial Narrow"/>
                          <a:cs typeface="Arial Narrow"/>
                        </a:rPr>
                        <a:t>ицинские</a:t>
                      </a:r>
                      <a:r>
                        <a:rPr sz="1000" spc="-5" dirty="0">
                          <a:latin typeface="Arial Narrow"/>
                          <a:cs typeface="Arial Narrow"/>
                        </a:rPr>
                        <a:t> </a:t>
                      </a:r>
                      <a:r>
                        <a:rPr sz="1000" spc="5" dirty="0">
                          <a:latin typeface="Arial Narrow"/>
                          <a:cs typeface="Arial Narrow"/>
                        </a:rPr>
                        <a:t>э</a:t>
                      </a:r>
                      <a:r>
                        <a:rPr sz="1000" dirty="0">
                          <a:latin typeface="Arial Narrow"/>
                          <a:cs typeface="Arial Narrow"/>
                        </a:rPr>
                        <a:t>лектри</a:t>
                      </a:r>
                      <a:r>
                        <a:rPr sz="1000" spc="-5" dirty="0">
                          <a:latin typeface="Arial Narrow"/>
                          <a:cs typeface="Arial Narrow"/>
                        </a:rPr>
                        <a:t>ч</a:t>
                      </a:r>
                      <a:r>
                        <a:rPr sz="1000" dirty="0">
                          <a:latin typeface="Arial Narrow"/>
                          <a:cs typeface="Arial Narrow"/>
                        </a:rPr>
                        <a:t>еские.</a:t>
                      </a:r>
                      <a:r>
                        <a:rPr sz="1000" spc="-10" dirty="0">
                          <a:latin typeface="Arial Narrow"/>
                          <a:cs typeface="Arial Narrow"/>
                        </a:rPr>
                        <a:t> </a:t>
                      </a:r>
                      <a:r>
                        <a:rPr sz="1000" dirty="0">
                          <a:latin typeface="Arial Narrow"/>
                          <a:cs typeface="Arial Narrow"/>
                        </a:rPr>
                        <a:t>Де</a:t>
                      </a:r>
                      <a:r>
                        <a:rPr sz="1000" spc="5" dirty="0">
                          <a:latin typeface="Arial Narrow"/>
                          <a:cs typeface="Arial Narrow"/>
                        </a:rPr>
                        <a:t>н</a:t>
                      </a:r>
                      <a:r>
                        <a:rPr sz="1000" dirty="0">
                          <a:latin typeface="Arial Narrow"/>
                          <a:cs typeface="Arial Narrow"/>
                        </a:rPr>
                        <a:t>ситометр</a:t>
                      </a:r>
                      <a:r>
                        <a:rPr sz="1000" spc="-15" dirty="0">
                          <a:latin typeface="Arial Narrow"/>
                          <a:cs typeface="Arial Narrow"/>
                        </a:rPr>
                        <a:t> </a:t>
                      </a:r>
                      <a:r>
                        <a:rPr sz="1000" dirty="0">
                          <a:latin typeface="Arial Narrow"/>
                          <a:cs typeface="Arial Narrow"/>
                        </a:rPr>
                        <a:t>рентге</a:t>
                      </a:r>
                      <a:r>
                        <a:rPr sz="1000" spc="5" dirty="0">
                          <a:latin typeface="Arial Narrow"/>
                          <a:cs typeface="Arial Narrow"/>
                        </a:rPr>
                        <a:t>н</a:t>
                      </a:r>
                      <a:r>
                        <a:rPr sz="1000" dirty="0">
                          <a:latin typeface="Arial Narrow"/>
                          <a:cs typeface="Arial Narrow"/>
                        </a:rPr>
                        <a:t>овский</a:t>
                      </a:r>
                      <a:r>
                        <a:rPr sz="1000" spc="-25" dirty="0">
                          <a:latin typeface="Arial Narrow"/>
                          <a:cs typeface="Arial Narrow"/>
                        </a:rPr>
                        <a:t> </a:t>
                      </a:r>
                      <a:r>
                        <a:rPr sz="1000" dirty="0">
                          <a:latin typeface="Arial Narrow"/>
                          <a:cs typeface="Arial Narrow"/>
                        </a:rPr>
                        <a:t>костный</a:t>
                      </a:r>
                      <a:r>
                        <a:rPr sz="1000" spc="-10" dirty="0">
                          <a:latin typeface="Arial Narrow"/>
                          <a:cs typeface="Arial Narrow"/>
                        </a:rPr>
                        <a:t> </a:t>
                      </a:r>
                      <a:r>
                        <a:rPr sz="1000" spc="25" dirty="0">
                          <a:latin typeface="Arial Narrow"/>
                          <a:cs typeface="Arial Narrow"/>
                        </a:rPr>
                        <a:t>(</a:t>
                      </a:r>
                      <a:r>
                        <a:rPr sz="1000" dirty="0">
                          <a:latin typeface="Arial Narrow"/>
                          <a:cs typeface="Arial Narrow"/>
                        </a:rPr>
                        <a:t>абсорбциомет</a:t>
                      </a:r>
                      <a:r>
                        <a:rPr sz="1000" spc="5" dirty="0">
                          <a:latin typeface="Arial Narrow"/>
                          <a:cs typeface="Arial Narrow"/>
                        </a:rPr>
                        <a:t>р</a:t>
                      </a:r>
                      <a:r>
                        <a:rPr sz="1000" dirty="0">
                          <a:latin typeface="Arial Narrow"/>
                          <a:cs typeface="Arial Narrow"/>
                        </a:rPr>
                        <a:t>).</a:t>
                      </a:r>
                      <a:r>
                        <a:rPr sz="1000" spc="-15" dirty="0">
                          <a:latin typeface="Arial Narrow"/>
                          <a:cs typeface="Arial Narrow"/>
                        </a:rPr>
                        <a:t> </a:t>
                      </a:r>
                      <a:r>
                        <a:rPr sz="1000" dirty="0">
                          <a:latin typeface="Arial Narrow"/>
                          <a:cs typeface="Arial Narrow"/>
                        </a:rPr>
                        <a:t>Тех</a:t>
                      </a:r>
                      <a:r>
                        <a:rPr sz="1000" spc="5" dirty="0">
                          <a:latin typeface="Arial Narrow"/>
                          <a:cs typeface="Arial Narrow"/>
                        </a:rPr>
                        <a:t>н</a:t>
                      </a:r>
                      <a:r>
                        <a:rPr sz="1000" dirty="0">
                          <a:latin typeface="Arial Narrow"/>
                          <a:cs typeface="Arial Narrow"/>
                        </a:rPr>
                        <a:t>и</a:t>
                      </a:r>
                      <a:r>
                        <a:rPr sz="1000" spc="-5" dirty="0">
                          <a:latin typeface="Arial Narrow"/>
                          <a:cs typeface="Arial Narrow"/>
                        </a:rPr>
                        <a:t>ч</a:t>
                      </a:r>
                      <a:r>
                        <a:rPr sz="1000" dirty="0">
                          <a:latin typeface="Arial Narrow"/>
                          <a:cs typeface="Arial Narrow"/>
                        </a:rPr>
                        <a:t>еские</a:t>
                      </a:r>
                      <a:r>
                        <a:rPr sz="1000" spc="-5" dirty="0">
                          <a:latin typeface="Arial Narrow"/>
                          <a:cs typeface="Arial Narrow"/>
                        </a:rPr>
                        <a:t> </a:t>
                      </a:r>
                      <a:r>
                        <a:rPr sz="1000" dirty="0">
                          <a:latin typeface="Arial Narrow"/>
                          <a:cs typeface="Arial Narrow"/>
                        </a:rPr>
                        <a:t>требова</a:t>
                      </a:r>
                      <a:r>
                        <a:rPr sz="1000" spc="5" dirty="0">
                          <a:latin typeface="Arial Narrow"/>
                          <a:cs typeface="Arial Narrow"/>
                        </a:rPr>
                        <a:t>н</a:t>
                      </a:r>
                      <a:r>
                        <a:rPr sz="1000" dirty="0">
                          <a:latin typeface="Arial Narrow"/>
                          <a:cs typeface="Arial Narrow"/>
                        </a:rPr>
                        <a:t>ия</a:t>
                      </a:r>
                      <a:r>
                        <a:rPr sz="1000" spc="-15" dirty="0">
                          <a:latin typeface="Arial Narrow"/>
                          <a:cs typeface="Arial Narrow"/>
                        </a:rPr>
                        <a:t> </a:t>
                      </a:r>
                      <a:r>
                        <a:rPr sz="1000" dirty="0">
                          <a:latin typeface="Arial Narrow"/>
                          <a:cs typeface="Arial Narrow"/>
                        </a:rPr>
                        <a:t>для</a:t>
                      </a:r>
                      <a:r>
                        <a:rPr sz="1000" spc="-5" dirty="0">
                          <a:latin typeface="Arial Narrow"/>
                          <a:cs typeface="Arial Narrow"/>
                        </a:rPr>
                        <a:t> </a:t>
                      </a:r>
                      <a:r>
                        <a:rPr sz="1000" dirty="0">
                          <a:latin typeface="Arial Narrow"/>
                          <a:cs typeface="Arial Narrow"/>
                        </a:rPr>
                        <a:t>государст</a:t>
                      </a:r>
                      <a:r>
                        <a:rPr sz="1000" spc="-5" dirty="0">
                          <a:latin typeface="Arial Narrow"/>
                          <a:cs typeface="Arial Narrow"/>
                        </a:rPr>
                        <a:t>в</a:t>
                      </a:r>
                      <a:r>
                        <a:rPr sz="1000" dirty="0">
                          <a:latin typeface="Arial Narrow"/>
                          <a:cs typeface="Arial Narrow"/>
                        </a:rPr>
                        <a:t>е</a:t>
                      </a:r>
                      <a:r>
                        <a:rPr sz="1000" spc="5" dirty="0">
                          <a:latin typeface="Arial Narrow"/>
                          <a:cs typeface="Arial Narrow"/>
                        </a:rPr>
                        <a:t>н</a:t>
                      </a:r>
                      <a:r>
                        <a:rPr sz="1000" dirty="0">
                          <a:latin typeface="Arial Narrow"/>
                          <a:cs typeface="Arial Narrow"/>
                        </a:rPr>
                        <a:t>ных</a:t>
                      </a:r>
                      <a:r>
                        <a:rPr sz="1000" spc="-25" dirty="0">
                          <a:latin typeface="Arial Narrow"/>
                          <a:cs typeface="Arial Narrow"/>
                        </a:rPr>
                        <a:t> </a:t>
                      </a:r>
                      <a:r>
                        <a:rPr sz="1000" dirty="0">
                          <a:latin typeface="Arial Narrow"/>
                          <a:cs typeface="Arial Narrow"/>
                        </a:rPr>
                        <a:t>закупок</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CE6F1"/>
                    </a:solidFill>
                  </a:tcPr>
                </a:tc>
              </a:tr>
              <a:tr h="352551">
                <a:tc>
                  <a:txBody>
                    <a:bodyPr/>
                    <a:lstStyle/>
                    <a:p>
                      <a:pPr marL="22860">
                        <a:lnSpc>
                          <a:spcPct val="100000"/>
                        </a:lnSpc>
                      </a:pP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ГОСТ</a:t>
                      </a:r>
                      <a:r>
                        <a:rPr sz="1000" u="sng" spc="-30" dirty="0">
                          <a:solidFill>
                            <a:srgbClr val="FFFFFF"/>
                          </a:solidFill>
                          <a:latin typeface="Times New Roman"/>
                          <a:cs typeface="Times New Roman"/>
                        </a:rPr>
                        <a:t> </a:t>
                      </a:r>
                      <a:r>
                        <a:rPr sz="1000" b="1" u="sng" dirty="0">
                          <a:solidFill>
                            <a:srgbClr val="FFFFFF"/>
                          </a:solidFill>
                          <a:latin typeface="Arial Narrow"/>
                          <a:cs typeface="Arial Narrow"/>
                        </a:rPr>
                        <a:t>Р</a:t>
                      </a:r>
                      <a:r>
                        <a:rPr sz="1000" u="sng" spc="-15" dirty="0">
                          <a:solidFill>
                            <a:srgbClr val="FFFFFF"/>
                          </a:solidFill>
                          <a:latin typeface="Times New Roman"/>
                          <a:cs typeface="Times New Roman"/>
                        </a:rPr>
                        <a:t> </a:t>
                      </a:r>
                      <a:r>
                        <a:rPr sz="1000" b="1" u="sng" dirty="0">
                          <a:solidFill>
                            <a:srgbClr val="FFFFFF"/>
                          </a:solidFill>
                          <a:latin typeface="Arial Narrow"/>
                          <a:cs typeface="Arial Narrow"/>
                        </a:rPr>
                        <a:t>57</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08</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1</a:t>
                      </a:r>
                      <a:r>
                        <a:rPr sz="1000" u="sng" spc="-245" dirty="0">
                          <a:solidFill>
                            <a:srgbClr val="FFFFFF"/>
                          </a:solidFill>
                          <a:latin typeface="Times New Roman"/>
                          <a:cs typeface="Times New Roman"/>
                        </a:rPr>
                        <a:t> </a:t>
                      </a:r>
                      <a:r>
                        <a:rPr sz="1000" b="1" u="sng" dirty="0">
                          <a:solidFill>
                            <a:srgbClr val="FFFFFF"/>
                          </a:solidFill>
                          <a:latin typeface="Arial Narrow"/>
                          <a:cs typeface="Arial Narrow"/>
                        </a:rPr>
                        <a:t>-2</a:t>
                      </a:r>
                      <a:r>
                        <a:rPr sz="1000" b="1" u="sng" spc="-10" dirty="0">
                          <a:solidFill>
                            <a:srgbClr val="FFFFFF"/>
                          </a:solidFill>
                          <a:latin typeface="Arial Narrow"/>
                          <a:cs typeface="Arial Narrow"/>
                        </a:rPr>
                        <a:t>0</a:t>
                      </a:r>
                      <a:r>
                        <a:rPr sz="1000" b="1" u="sng" dirty="0">
                          <a:solidFill>
                            <a:srgbClr val="FFFFFF"/>
                          </a:solidFill>
                          <a:latin typeface="Arial Narrow"/>
                          <a:cs typeface="Arial Narrow"/>
                        </a:rPr>
                        <a:t>16</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4F81BC"/>
                    </a:solidFill>
                  </a:tcPr>
                </a:tc>
                <a:tc>
                  <a:txBody>
                    <a:bodyPr/>
                    <a:lstStyle/>
                    <a:p>
                      <a:pPr marL="22860">
                        <a:lnSpc>
                          <a:spcPct val="100000"/>
                        </a:lnSpc>
                      </a:pPr>
                      <a:r>
                        <a:rPr sz="1000" dirty="0">
                          <a:latin typeface="Arial Narrow"/>
                          <a:cs typeface="Arial Narrow"/>
                        </a:rPr>
                        <a:t>Изде</a:t>
                      </a:r>
                      <a:r>
                        <a:rPr sz="1000" spc="5" dirty="0">
                          <a:latin typeface="Arial Narrow"/>
                          <a:cs typeface="Arial Narrow"/>
                        </a:rPr>
                        <a:t>л</a:t>
                      </a:r>
                      <a:r>
                        <a:rPr sz="1000" dirty="0">
                          <a:latin typeface="Arial Narrow"/>
                          <a:cs typeface="Arial Narrow"/>
                        </a:rPr>
                        <a:t>ия</a:t>
                      </a:r>
                      <a:r>
                        <a:rPr sz="1000" spc="-5" dirty="0">
                          <a:latin typeface="Arial Narrow"/>
                          <a:cs typeface="Arial Narrow"/>
                        </a:rPr>
                        <a:t> </a:t>
                      </a:r>
                      <a:r>
                        <a:rPr sz="1000" dirty="0">
                          <a:latin typeface="Arial Narrow"/>
                          <a:cs typeface="Arial Narrow"/>
                        </a:rPr>
                        <a:t>ме</a:t>
                      </a:r>
                      <a:r>
                        <a:rPr sz="1000" spc="5" dirty="0">
                          <a:latin typeface="Arial Narrow"/>
                          <a:cs typeface="Arial Narrow"/>
                        </a:rPr>
                        <a:t>д</a:t>
                      </a:r>
                      <a:r>
                        <a:rPr sz="1000" dirty="0">
                          <a:latin typeface="Arial Narrow"/>
                          <a:cs typeface="Arial Narrow"/>
                        </a:rPr>
                        <a:t>ицинские</a:t>
                      </a:r>
                      <a:r>
                        <a:rPr sz="1000" spc="-5" dirty="0">
                          <a:latin typeface="Arial Narrow"/>
                          <a:cs typeface="Arial Narrow"/>
                        </a:rPr>
                        <a:t> </a:t>
                      </a:r>
                      <a:r>
                        <a:rPr sz="1000" spc="5" dirty="0">
                          <a:latin typeface="Arial Narrow"/>
                          <a:cs typeface="Arial Narrow"/>
                        </a:rPr>
                        <a:t>э</a:t>
                      </a:r>
                      <a:r>
                        <a:rPr sz="1000" dirty="0">
                          <a:latin typeface="Arial Narrow"/>
                          <a:cs typeface="Arial Narrow"/>
                        </a:rPr>
                        <a:t>лектри</a:t>
                      </a:r>
                      <a:r>
                        <a:rPr sz="1000" spc="-5" dirty="0">
                          <a:latin typeface="Arial Narrow"/>
                          <a:cs typeface="Arial Narrow"/>
                        </a:rPr>
                        <a:t>ч</a:t>
                      </a:r>
                      <a:r>
                        <a:rPr sz="1000" dirty="0">
                          <a:latin typeface="Arial Narrow"/>
                          <a:cs typeface="Arial Narrow"/>
                        </a:rPr>
                        <a:t>еские.</a:t>
                      </a:r>
                      <a:r>
                        <a:rPr sz="1000" spc="-10" dirty="0">
                          <a:latin typeface="Arial Narrow"/>
                          <a:cs typeface="Arial Narrow"/>
                        </a:rPr>
                        <a:t> </a:t>
                      </a:r>
                      <a:r>
                        <a:rPr sz="1000" dirty="0">
                          <a:latin typeface="Arial Narrow"/>
                          <a:cs typeface="Arial Narrow"/>
                        </a:rPr>
                        <a:t>Сис</a:t>
                      </a:r>
                      <a:r>
                        <a:rPr sz="1000" spc="-5" dirty="0">
                          <a:latin typeface="Arial Narrow"/>
                          <a:cs typeface="Arial Narrow"/>
                        </a:rPr>
                        <a:t>т</a:t>
                      </a:r>
                      <a:r>
                        <a:rPr sz="1000" dirty="0">
                          <a:latin typeface="Arial Narrow"/>
                          <a:cs typeface="Arial Narrow"/>
                        </a:rPr>
                        <a:t>емы универса</a:t>
                      </a:r>
                      <a:r>
                        <a:rPr sz="1000" spc="5" dirty="0">
                          <a:latin typeface="Arial Narrow"/>
                          <a:cs typeface="Arial Narrow"/>
                        </a:rPr>
                        <a:t>л</a:t>
                      </a:r>
                      <a:r>
                        <a:rPr sz="1000" spc="-5" dirty="0">
                          <a:latin typeface="Arial Narrow"/>
                          <a:cs typeface="Arial Narrow"/>
                        </a:rPr>
                        <a:t>ь</a:t>
                      </a:r>
                      <a:r>
                        <a:rPr sz="1000" dirty="0">
                          <a:latin typeface="Arial Narrow"/>
                          <a:cs typeface="Arial Narrow"/>
                        </a:rPr>
                        <a:t>ные</a:t>
                      </a:r>
                      <a:r>
                        <a:rPr sz="1000" spc="-10" dirty="0">
                          <a:latin typeface="Arial Narrow"/>
                          <a:cs typeface="Arial Narrow"/>
                        </a:rPr>
                        <a:t> </a:t>
                      </a:r>
                      <a:r>
                        <a:rPr sz="1000" dirty="0">
                          <a:latin typeface="Arial Narrow"/>
                          <a:cs typeface="Arial Narrow"/>
                        </a:rPr>
                        <a:t>рентге</a:t>
                      </a:r>
                      <a:r>
                        <a:rPr sz="1000" spc="5" dirty="0">
                          <a:latin typeface="Arial Narrow"/>
                          <a:cs typeface="Arial Narrow"/>
                        </a:rPr>
                        <a:t>н</a:t>
                      </a:r>
                      <a:r>
                        <a:rPr sz="1000" dirty="0">
                          <a:latin typeface="Arial Narrow"/>
                          <a:cs typeface="Arial Narrow"/>
                        </a:rPr>
                        <a:t>огр</a:t>
                      </a:r>
                      <a:r>
                        <a:rPr sz="1000" spc="-10" dirty="0">
                          <a:latin typeface="Arial Narrow"/>
                          <a:cs typeface="Arial Narrow"/>
                        </a:rPr>
                        <a:t>а</a:t>
                      </a:r>
                      <a:r>
                        <a:rPr sz="1000" dirty="0">
                          <a:latin typeface="Arial Narrow"/>
                          <a:cs typeface="Arial Narrow"/>
                        </a:rPr>
                        <a:t>фи</a:t>
                      </a:r>
                      <a:r>
                        <a:rPr sz="1000" spc="-10" dirty="0">
                          <a:latin typeface="Arial Narrow"/>
                          <a:cs typeface="Arial Narrow"/>
                        </a:rPr>
                        <a:t>ч</a:t>
                      </a:r>
                      <a:r>
                        <a:rPr sz="1000" dirty="0">
                          <a:latin typeface="Arial Narrow"/>
                          <a:cs typeface="Arial Narrow"/>
                        </a:rPr>
                        <a:t>еские</a:t>
                      </a:r>
                      <a:r>
                        <a:rPr sz="1000" spc="-25" dirty="0">
                          <a:latin typeface="Arial Narrow"/>
                          <a:cs typeface="Arial Narrow"/>
                        </a:rPr>
                        <a:t> </a:t>
                      </a:r>
                      <a:r>
                        <a:rPr sz="1000" dirty="0">
                          <a:latin typeface="Arial Narrow"/>
                          <a:cs typeface="Arial Narrow"/>
                        </a:rPr>
                        <a:t>цифровые.</a:t>
                      </a:r>
                      <a:r>
                        <a:rPr sz="1000" spc="-5" dirty="0">
                          <a:latin typeface="Arial Narrow"/>
                          <a:cs typeface="Arial Narrow"/>
                        </a:rPr>
                        <a:t> </a:t>
                      </a:r>
                      <a:r>
                        <a:rPr sz="1000" spc="5" dirty="0">
                          <a:latin typeface="Arial Narrow"/>
                          <a:cs typeface="Arial Narrow"/>
                        </a:rPr>
                        <a:t>Т</a:t>
                      </a:r>
                      <a:r>
                        <a:rPr sz="1000" dirty="0">
                          <a:latin typeface="Arial Narrow"/>
                          <a:cs typeface="Arial Narrow"/>
                        </a:rPr>
                        <a:t>ех</a:t>
                      </a:r>
                      <a:r>
                        <a:rPr sz="1000" spc="5" dirty="0">
                          <a:latin typeface="Arial Narrow"/>
                          <a:cs typeface="Arial Narrow"/>
                        </a:rPr>
                        <a:t>н</a:t>
                      </a:r>
                      <a:r>
                        <a:rPr sz="1000" dirty="0">
                          <a:latin typeface="Arial Narrow"/>
                          <a:cs typeface="Arial Narrow"/>
                        </a:rPr>
                        <a:t>и</a:t>
                      </a:r>
                      <a:r>
                        <a:rPr sz="1000" spc="-5" dirty="0">
                          <a:latin typeface="Arial Narrow"/>
                          <a:cs typeface="Arial Narrow"/>
                        </a:rPr>
                        <a:t>ч</a:t>
                      </a:r>
                      <a:r>
                        <a:rPr sz="1000" dirty="0">
                          <a:latin typeface="Arial Narrow"/>
                          <a:cs typeface="Arial Narrow"/>
                        </a:rPr>
                        <a:t>еские</a:t>
                      </a:r>
                      <a:r>
                        <a:rPr sz="1000" spc="-5" dirty="0">
                          <a:latin typeface="Arial Narrow"/>
                          <a:cs typeface="Arial Narrow"/>
                        </a:rPr>
                        <a:t> </a:t>
                      </a:r>
                      <a:r>
                        <a:rPr sz="1000" dirty="0">
                          <a:latin typeface="Arial Narrow"/>
                          <a:cs typeface="Arial Narrow"/>
                        </a:rPr>
                        <a:t>требова</a:t>
                      </a:r>
                      <a:r>
                        <a:rPr sz="1000" spc="5" dirty="0">
                          <a:latin typeface="Arial Narrow"/>
                          <a:cs typeface="Arial Narrow"/>
                        </a:rPr>
                        <a:t>н</a:t>
                      </a:r>
                      <a:r>
                        <a:rPr sz="1000" dirty="0">
                          <a:latin typeface="Arial Narrow"/>
                          <a:cs typeface="Arial Narrow"/>
                        </a:rPr>
                        <a:t>ия</a:t>
                      </a:r>
                      <a:r>
                        <a:rPr sz="1000" spc="-5" dirty="0">
                          <a:latin typeface="Arial Narrow"/>
                          <a:cs typeface="Arial Narrow"/>
                        </a:rPr>
                        <a:t> </a:t>
                      </a:r>
                      <a:r>
                        <a:rPr sz="1000" spc="5" dirty="0">
                          <a:latin typeface="Arial Narrow"/>
                          <a:cs typeface="Arial Narrow"/>
                        </a:rPr>
                        <a:t>д</a:t>
                      </a:r>
                      <a:r>
                        <a:rPr sz="1000" dirty="0">
                          <a:latin typeface="Arial Narrow"/>
                          <a:cs typeface="Arial Narrow"/>
                        </a:rPr>
                        <a:t>ля</a:t>
                      </a:r>
                      <a:r>
                        <a:rPr sz="1000" spc="-10" dirty="0">
                          <a:latin typeface="Arial Narrow"/>
                          <a:cs typeface="Arial Narrow"/>
                        </a:rPr>
                        <a:t> </a:t>
                      </a:r>
                      <a:r>
                        <a:rPr sz="1000" dirty="0">
                          <a:latin typeface="Arial Narrow"/>
                          <a:cs typeface="Arial Narrow"/>
                        </a:rPr>
                        <a:t>государст</a:t>
                      </a:r>
                      <a:r>
                        <a:rPr sz="1000" spc="-5" dirty="0">
                          <a:latin typeface="Arial Narrow"/>
                          <a:cs typeface="Arial Narrow"/>
                        </a:rPr>
                        <a:t>в</a:t>
                      </a:r>
                      <a:r>
                        <a:rPr sz="1000" spc="45" dirty="0">
                          <a:latin typeface="Arial Narrow"/>
                          <a:cs typeface="Arial Narrow"/>
                        </a:rPr>
                        <a:t>е</a:t>
                      </a:r>
                      <a:r>
                        <a:rPr sz="1000" dirty="0">
                          <a:latin typeface="Arial Narrow"/>
                          <a:cs typeface="Arial Narrow"/>
                        </a:rPr>
                        <a:t>нных</a:t>
                      </a:r>
                      <a:r>
                        <a:rPr sz="1000" spc="-15" dirty="0">
                          <a:latin typeface="Arial Narrow"/>
                          <a:cs typeface="Arial Narrow"/>
                        </a:rPr>
                        <a:t> </a:t>
                      </a:r>
                      <a:r>
                        <a:rPr sz="1000" dirty="0">
                          <a:latin typeface="Arial Narrow"/>
                          <a:cs typeface="Arial Narrow"/>
                        </a:rPr>
                        <a:t>закупок</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r>
              <a:tr h="233934">
                <a:tc>
                  <a:txBody>
                    <a:bodyPr/>
                    <a:lstStyle/>
                    <a:p>
                      <a:pPr marL="22860">
                        <a:lnSpc>
                          <a:spcPct val="100000"/>
                        </a:lnSpc>
                      </a:pP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ГОСТ</a:t>
                      </a:r>
                      <a:r>
                        <a:rPr sz="1000" u="sng" spc="-30" dirty="0">
                          <a:solidFill>
                            <a:srgbClr val="FFFFFF"/>
                          </a:solidFill>
                          <a:latin typeface="Times New Roman"/>
                          <a:cs typeface="Times New Roman"/>
                        </a:rPr>
                        <a:t> </a:t>
                      </a:r>
                      <a:r>
                        <a:rPr sz="1000" b="1" u="sng" dirty="0">
                          <a:solidFill>
                            <a:srgbClr val="FFFFFF"/>
                          </a:solidFill>
                          <a:latin typeface="Arial Narrow"/>
                          <a:cs typeface="Arial Narrow"/>
                        </a:rPr>
                        <a:t>Р</a:t>
                      </a:r>
                      <a:r>
                        <a:rPr sz="1000" u="sng" spc="-15" dirty="0">
                          <a:solidFill>
                            <a:srgbClr val="FFFFFF"/>
                          </a:solidFill>
                          <a:latin typeface="Times New Roman"/>
                          <a:cs typeface="Times New Roman"/>
                        </a:rPr>
                        <a:t> </a:t>
                      </a:r>
                      <a:r>
                        <a:rPr sz="1000" b="1" u="sng" dirty="0">
                          <a:solidFill>
                            <a:srgbClr val="FFFFFF"/>
                          </a:solidFill>
                          <a:latin typeface="Arial Narrow"/>
                          <a:cs typeface="Arial Narrow"/>
                        </a:rPr>
                        <a:t>57</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08</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2</a:t>
                      </a:r>
                      <a:r>
                        <a:rPr sz="1000" u="sng" spc="-245" dirty="0">
                          <a:solidFill>
                            <a:srgbClr val="FFFFFF"/>
                          </a:solidFill>
                          <a:latin typeface="Times New Roman"/>
                          <a:cs typeface="Times New Roman"/>
                        </a:rPr>
                        <a:t> </a:t>
                      </a:r>
                      <a:r>
                        <a:rPr sz="1000" b="1" u="sng" dirty="0">
                          <a:solidFill>
                            <a:srgbClr val="FFFFFF"/>
                          </a:solidFill>
                          <a:latin typeface="Arial Narrow"/>
                          <a:cs typeface="Arial Narrow"/>
                        </a:rPr>
                        <a:t>-2</a:t>
                      </a:r>
                      <a:r>
                        <a:rPr sz="1000" b="1" u="sng" spc="-10" dirty="0">
                          <a:solidFill>
                            <a:srgbClr val="FFFFFF"/>
                          </a:solidFill>
                          <a:latin typeface="Arial Narrow"/>
                          <a:cs typeface="Arial Narrow"/>
                        </a:rPr>
                        <a:t>0</a:t>
                      </a:r>
                      <a:r>
                        <a:rPr sz="1000" b="1" u="sng" dirty="0">
                          <a:solidFill>
                            <a:srgbClr val="FFFFFF"/>
                          </a:solidFill>
                          <a:latin typeface="Arial Narrow"/>
                          <a:cs typeface="Arial Narrow"/>
                        </a:rPr>
                        <a:t>16</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F81BC"/>
                    </a:solidFill>
                  </a:tcPr>
                </a:tc>
                <a:tc>
                  <a:txBody>
                    <a:bodyPr/>
                    <a:lstStyle/>
                    <a:p>
                      <a:pPr marL="22860">
                        <a:lnSpc>
                          <a:spcPct val="100000"/>
                        </a:lnSpc>
                      </a:pPr>
                      <a:r>
                        <a:rPr sz="1000" dirty="0">
                          <a:latin typeface="Arial Narrow"/>
                          <a:cs typeface="Arial Narrow"/>
                        </a:rPr>
                        <a:t>Изде</a:t>
                      </a:r>
                      <a:r>
                        <a:rPr sz="1000" spc="5" dirty="0">
                          <a:latin typeface="Arial Narrow"/>
                          <a:cs typeface="Arial Narrow"/>
                        </a:rPr>
                        <a:t>л</a:t>
                      </a:r>
                      <a:r>
                        <a:rPr sz="1000" dirty="0">
                          <a:latin typeface="Arial Narrow"/>
                          <a:cs typeface="Arial Narrow"/>
                        </a:rPr>
                        <a:t>ия</a:t>
                      </a:r>
                      <a:r>
                        <a:rPr sz="1000" spc="-5" dirty="0">
                          <a:latin typeface="Arial Narrow"/>
                          <a:cs typeface="Arial Narrow"/>
                        </a:rPr>
                        <a:t> </a:t>
                      </a:r>
                      <a:r>
                        <a:rPr sz="1000" dirty="0">
                          <a:latin typeface="Arial Narrow"/>
                          <a:cs typeface="Arial Narrow"/>
                        </a:rPr>
                        <a:t>ме</a:t>
                      </a:r>
                      <a:r>
                        <a:rPr sz="1000" spc="5" dirty="0">
                          <a:latin typeface="Arial Narrow"/>
                          <a:cs typeface="Arial Narrow"/>
                        </a:rPr>
                        <a:t>д</a:t>
                      </a:r>
                      <a:r>
                        <a:rPr sz="1000" dirty="0">
                          <a:latin typeface="Arial Narrow"/>
                          <a:cs typeface="Arial Narrow"/>
                        </a:rPr>
                        <a:t>ицинские</a:t>
                      </a:r>
                      <a:r>
                        <a:rPr sz="1000" spc="-5" dirty="0">
                          <a:latin typeface="Arial Narrow"/>
                          <a:cs typeface="Arial Narrow"/>
                        </a:rPr>
                        <a:t> </a:t>
                      </a:r>
                      <a:r>
                        <a:rPr sz="1000" spc="5" dirty="0">
                          <a:latin typeface="Arial Narrow"/>
                          <a:cs typeface="Arial Narrow"/>
                        </a:rPr>
                        <a:t>э</a:t>
                      </a:r>
                      <a:r>
                        <a:rPr sz="1000" dirty="0">
                          <a:latin typeface="Arial Narrow"/>
                          <a:cs typeface="Arial Narrow"/>
                        </a:rPr>
                        <a:t>лектри</a:t>
                      </a:r>
                      <a:r>
                        <a:rPr sz="1000" spc="-5" dirty="0">
                          <a:latin typeface="Arial Narrow"/>
                          <a:cs typeface="Arial Narrow"/>
                        </a:rPr>
                        <a:t>ч</a:t>
                      </a:r>
                      <a:r>
                        <a:rPr sz="1000" dirty="0">
                          <a:latin typeface="Arial Narrow"/>
                          <a:cs typeface="Arial Narrow"/>
                        </a:rPr>
                        <a:t>еские.</a:t>
                      </a:r>
                      <a:r>
                        <a:rPr sz="1000" spc="-10" dirty="0">
                          <a:latin typeface="Arial Narrow"/>
                          <a:cs typeface="Arial Narrow"/>
                        </a:rPr>
                        <a:t> </a:t>
                      </a:r>
                      <a:r>
                        <a:rPr sz="1000" spc="-5" dirty="0">
                          <a:latin typeface="Arial Narrow"/>
                          <a:cs typeface="Arial Narrow"/>
                        </a:rPr>
                        <a:t>Р</a:t>
                      </a:r>
                      <a:r>
                        <a:rPr sz="1000" dirty="0">
                          <a:latin typeface="Arial Narrow"/>
                          <a:cs typeface="Arial Narrow"/>
                        </a:rPr>
                        <a:t>або</a:t>
                      </a:r>
                      <a:r>
                        <a:rPr sz="1000" spc="-5" dirty="0">
                          <a:latin typeface="Arial Narrow"/>
                          <a:cs typeface="Arial Narrow"/>
                        </a:rPr>
                        <a:t>ч</a:t>
                      </a:r>
                      <a:r>
                        <a:rPr sz="1000" dirty="0">
                          <a:latin typeface="Arial Narrow"/>
                          <a:cs typeface="Arial Narrow"/>
                        </a:rPr>
                        <a:t>ая</a:t>
                      </a:r>
                      <a:r>
                        <a:rPr sz="1000" spc="10" dirty="0">
                          <a:latin typeface="Arial Narrow"/>
                          <a:cs typeface="Arial Narrow"/>
                        </a:rPr>
                        <a:t> </a:t>
                      </a:r>
                      <a:r>
                        <a:rPr sz="1000" dirty="0">
                          <a:latin typeface="Arial Narrow"/>
                          <a:cs typeface="Arial Narrow"/>
                        </a:rPr>
                        <a:t>станция</a:t>
                      </a:r>
                      <a:r>
                        <a:rPr sz="1000" spc="10" dirty="0">
                          <a:latin typeface="Arial Narrow"/>
                          <a:cs typeface="Arial Narrow"/>
                        </a:rPr>
                        <a:t> </a:t>
                      </a:r>
                      <a:r>
                        <a:rPr sz="1000" dirty="0">
                          <a:latin typeface="Arial Narrow"/>
                          <a:cs typeface="Arial Narrow"/>
                        </a:rPr>
                        <a:t>вра</a:t>
                      </a:r>
                      <a:r>
                        <a:rPr sz="1000" spc="-5" dirty="0">
                          <a:latin typeface="Arial Narrow"/>
                          <a:cs typeface="Arial Narrow"/>
                        </a:rPr>
                        <a:t>ч</a:t>
                      </a:r>
                      <a:r>
                        <a:rPr sz="1000" spc="20" dirty="0">
                          <a:latin typeface="Arial Narrow"/>
                          <a:cs typeface="Arial Narrow"/>
                        </a:rPr>
                        <a:t>а</a:t>
                      </a:r>
                      <a:r>
                        <a:rPr sz="1000" dirty="0">
                          <a:latin typeface="Arial Narrow"/>
                          <a:cs typeface="Arial Narrow"/>
                        </a:rPr>
                        <a:t>-рентге</a:t>
                      </a:r>
                      <a:r>
                        <a:rPr sz="1000" spc="5" dirty="0">
                          <a:latin typeface="Arial Narrow"/>
                          <a:cs typeface="Arial Narrow"/>
                        </a:rPr>
                        <a:t>н</a:t>
                      </a:r>
                      <a:r>
                        <a:rPr sz="1000" spc="-10" dirty="0">
                          <a:latin typeface="Arial Narrow"/>
                          <a:cs typeface="Arial Narrow"/>
                        </a:rPr>
                        <a:t>о</a:t>
                      </a:r>
                      <a:r>
                        <a:rPr sz="1000" dirty="0">
                          <a:latin typeface="Arial Narrow"/>
                          <a:cs typeface="Arial Narrow"/>
                        </a:rPr>
                        <a:t>л</a:t>
                      </a:r>
                      <a:r>
                        <a:rPr sz="1000" spc="-10" dirty="0">
                          <a:latin typeface="Arial Narrow"/>
                          <a:cs typeface="Arial Narrow"/>
                        </a:rPr>
                        <a:t>о</a:t>
                      </a:r>
                      <a:r>
                        <a:rPr sz="1000" dirty="0">
                          <a:latin typeface="Arial Narrow"/>
                          <a:cs typeface="Arial Narrow"/>
                        </a:rPr>
                        <a:t>га.</a:t>
                      </a:r>
                      <a:r>
                        <a:rPr sz="1000" spc="-50" dirty="0">
                          <a:latin typeface="Arial Narrow"/>
                          <a:cs typeface="Arial Narrow"/>
                        </a:rPr>
                        <a:t> </a:t>
                      </a:r>
                      <a:r>
                        <a:rPr sz="1000" dirty="0">
                          <a:latin typeface="Arial Narrow"/>
                          <a:cs typeface="Arial Narrow"/>
                        </a:rPr>
                        <a:t>Тех</a:t>
                      </a:r>
                      <a:r>
                        <a:rPr sz="1000" spc="5" dirty="0">
                          <a:latin typeface="Arial Narrow"/>
                          <a:cs typeface="Arial Narrow"/>
                        </a:rPr>
                        <a:t>н</a:t>
                      </a:r>
                      <a:r>
                        <a:rPr sz="1000" dirty="0">
                          <a:latin typeface="Arial Narrow"/>
                          <a:cs typeface="Arial Narrow"/>
                        </a:rPr>
                        <a:t>и</a:t>
                      </a:r>
                      <a:r>
                        <a:rPr sz="1000" spc="-5" dirty="0">
                          <a:latin typeface="Arial Narrow"/>
                          <a:cs typeface="Arial Narrow"/>
                        </a:rPr>
                        <a:t>ч</a:t>
                      </a:r>
                      <a:r>
                        <a:rPr sz="1000" dirty="0">
                          <a:latin typeface="Arial Narrow"/>
                          <a:cs typeface="Arial Narrow"/>
                        </a:rPr>
                        <a:t>еские</a:t>
                      </a:r>
                      <a:r>
                        <a:rPr sz="1000" spc="-5" dirty="0">
                          <a:latin typeface="Arial Narrow"/>
                          <a:cs typeface="Arial Narrow"/>
                        </a:rPr>
                        <a:t> </a:t>
                      </a:r>
                      <a:r>
                        <a:rPr sz="1000" dirty="0">
                          <a:latin typeface="Arial Narrow"/>
                          <a:cs typeface="Arial Narrow"/>
                        </a:rPr>
                        <a:t>требова</a:t>
                      </a:r>
                      <a:r>
                        <a:rPr sz="1000" spc="5" dirty="0">
                          <a:latin typeface="Arial Narrow"/>
                          <a:cs typeface="Arial Narrow"/>
                        </a:rPr>
                        <a:t>н</a:t>
                      </a:r>
                      <a:r>
                        <a:rPr sz="1000" dirty="0">
                          <a:latin typeface="Arial Narrow"/>
                          <a:cs typeface="Arial Narrow"/>
                        </a:rPr>
                        <a:t>ия</a:t>
                      </a:r>
                      <a:r>
                        <a:rPr sz="1000" spc="-5" dirty="0">
                          <a:latin typeface="Arial Narrow"/>
                          <a:cs typeface="Arial Narrow"/>
                        </a:rPr>
                        <a:t> </a:t>
                      </a:r>
                      <a:r>
                        <a:rPr sz="1000" spc="5" dirty="0">
                          <a:latin typeface="Arial Narrow"/>
                          <a:cs typeface="Arial Narrow"/>
                        </a:rPr>
                        <a:t>д</a:t>
                      </a:r>
                      <a:r>
                        <a:rPr sz="1000" dirty="0">
                          <a:latin typeface="Arial Narrow"/>
                          <a:cs typeface="Arial Narrow"/>
                        </a:rPr>
                        <a:t>ля</a:t>
                      </a:r>
                      <a:r>
                        <a:rPr sz="1000" spc="-10" dirty="0">
                          <a:latin typeface="Arial Narrow"/>
                          <a:cs typeface="Arial Narrow"/>
                        </a:rPr>
                        <a:t> </a:t>
                      </a:r>
                      <a:r>
                        <a:rPr sz="1000" dirty="0">
                          <a:latin typeface="Arial Narrow"/>
                          <a:cs typeface="Arial Narrow"/>
                        </a:rPr>
                        <a:t>государст</a:t>
                      </a:r>
                      <a:r>
                        <a:rPr sz="1000" spc="-5" dirty="0">
                          <a:latin typeface="Arial Narrow"/>
                          <a:cs typeface="Arial Narrow"/>
                        </a:rPr>
                        <a:t>в</a:t>
                      </a:r>
                      <a:r>
                        <a:rPr sz="1000" dirty="0">
                          <a:latin typeface="Arial Narrow"/>
                          <a:cs typeface="Arial Narrow"/>
                        </a:rPr>
                        <a:t>е</a:t>
                      </a:r>
                      <a:r>
                        <a:rPr sz="1000" spc="5" dirty="0">
                          <a:latin typeface="Arial Narrow"/>
                          <a:cs typeface="Arial Narrow"/>
                        </a:rPr>
                        <a:t>н</a:t>
                      </a:r>
                      <a:r>
                        <a:rPr sz="1000" dirty="0">
                          <a:latin typeface="Arial Narrow"/>
                          <a:cs typeface="Arial Narrow"/>
                        </a:rPr>
                        <a:t>ных</a:t>
                      </a:r>
                      <a:r>
                        <a:rPr sz="1000" spc="-15" dirty="0">
                          <a:latin typeface="Arial Narrow"/>
                          <a:cs typeface="Arial Narrow"/>
                        </a:rPr>
                        <a:t> </a:t>
                      </a:r>
                      <a:r>
                        <a:rPr sz="1000" dirty="0">
                          <a:latin typeface="Arial Narrow"/>
                          <a:cs typeface="Arial Narrow"/>
                        </a:rPr>
                        <a:t>закупок</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r>
              <a:tr h="409320">
                <a:tc>
                  <a:txBody>
                    <a:bodyPr/>
                    <a:lstStyle/>
                    <a:p>
                      <a:pPr marL="22860">
                        <a:lnSpc>
                          <a:spcPct val="100000"/>
                        </a:lnSpc>
                      </a:pP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ГОСТ</a:t>
                      </a:r>
                      <a:r>
                        <a:rPr sz="1000" u="sng" spc="-30" dirty="0">
                          <a:solidFill>
                            <a:srgbClr val="FFFFFF"/>
                          </a:solidFill>
                          <a:latin typeface="Times New Roman"/>
                          <a:cs typeface="Times New Roman"/>
                        </a:rPr>
                        <a:t> </a:t>
                      </a:r>
                      <a:r>
                        <a:rPr sz="1000" b="1" u="sng" dirty="0">
                          <a:solidFill>
                            <a:srgbClr val="FFFFFF"/>
                          </a:solidFill>
                          <a:latin typeface="Arial Narrow"/>
                          <a:cs typeface="Arial Narrow"/>
                        </a:rPr>
                        <a:t>Р</a:t>
                      </a:r>
                      <a:r>
                        <a:rPr sz="1000" u="sng" spc="-15" dirty="0">
                          <a:solidFill>
                            <a:srgbClr val="FFFFFF"/>
                          </a:solidFill>
                          <a:latin typeface="Times New Roman"/>
                          <a:cs typeface="Times New Roman"/>
                        </a:rPr>
                        <a:t> </a:t>
                      </a:r>
                      <a:r>
                        <a:rPr sz="1000" b="1" u="sng" dirty="0">
                          <a:solidFill>
                            <a:srgbClr val="FFFFFF"/>
                          </a:solidFill>
                          <a:latin typeface="Arial Narrow"/>
                          <a:cs typeface="Arial Narrow"/>
                        </a:rPr>
                        <a:t>57</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08</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3</a:t>
                      </a:r>
                      <a:r>
                        <a:rPr sz="1000" u="sng" spc="-245" dirty="0">
                          <a:solidFill>
                            <a:srgbClr val="FFFFFF"/>
                          </a:solidFill>
                          <a:latin typeface="Times New Roman"/>
                          <a:cs typeface="Times New Roman"/>
                        </a:rPr>
                        <a:t> </a:t>
                      </a:r>
                      <a:r>
                        <a:rPr sz="1000" b="1" u="sng" dirty="0">
                          <a:solidFill>
                            <a:srgbClr val="FFFFFF"/>
                          </a:solidFill>
                          <a:latin typeface="Arial Narrow"/>
                          <a:cs typeface="Arial Narrow"/>
                        </a:rPr>
                        <a:t>-2</a:t>
                      </a:r>
                      <a:r>
                        <a:rPr sz="1000" b="1" u="sng" spc="-10" dirty="0">
                          <a:solidFill>
                            <a:srgbClr val="FFFFFF"/>
                          </a:solidFill>
                          <a:latin typeface="Arial Narrow"/>
                          <a:cs typeface="Arial Narrow"/>
                        </a:rPr>
                        <a:t>0</a:t>
                      </a:r>
                      <a:r>
                        <a:rPr sz="1000" b="1" u="sng" dirty="0">
                          <a:solidFill>
                            <a:srgbClr val="FFFFFF"/>
                          </a:solidFill>
                          <a:latin typeface="Arial Narrow"/>
                          <a:cs typeface="Arial Narrow"/>
                        </a:rPr>
                        <a:t>16</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F81BC"/>
                    </a:solidFill>
                  </a:tcPr>
                </a:tc>
                <a:tc>
                  <a:txBody>
                    <a:bodyPr/>
                    <a:lstStyle/>
                    <a:p>
                      <a:pPr marL="22860" marR="769620">
                        <a:lnSpc>
                          <a:spcPct val="114999"/>
                        </a:lnSpc>
                      </a:pPr>
                      <a:r>
                        <a:rPr sz="1000" dirty="0">
                          <a:latin typeface="Arial Narrow"/>
                          <a:cs typeface="Arial Narrow"/>
                        </a:rPr>
                        <a:t>Изде</a:t>
                      </a:r>
                      <a:r>
                        <a:rPr sz="1000" spc="5" dirty="0">
                          <a:latin typeface="Arial Narrow"/>
                          <a:cs typeface="Arial Narrow"/>
                        </a:rPr>
                        <a:t>л</a:t>
                      </a:r>
                      <a:r>
                        <a:rPr sz="1000" dirty="0">
                          <a:latin typeface="Arial Narrow"/>
                          <a:cs typeface="Arial Narrow"/>
                        </a:rPr>
                        <a:t>ия</a:t>
                      </a:r>
                      <a:r>
                        <a:rPr sz="1000" spc="-5" dirty="0">
                          <a:latin typeface="Arial Narrow"/>
                          <a:cs typeface="Arial Narrow"/>
                        </a:rPr>
                        <a:t> </a:t>
                      </a:r>
                      <a:r>
                        <a:rPr sz="1000" dirty="0">
                          <a:latin typeface="Arial Narrow"/>
                          <a:cs typeface="Arial Narrow"/>
                        </a:rPr>
                        <a:t>ме</a:t>
                      </a:r>
                      <a:r>
                        <a:rPr sz="1000" spc="5" dirty="0">
                          <a:latin typeface="Arial Narrow"/>
                          <a:cs typeface="Arial Narrow"/>
                        </a:rPr>
                        <a:t>д</a:t>
                      </a:r>
                      <a:r>
                        <a:rPr sz="1000" dirty="0">
                          <a:latin typeface="Arial Narrow"/>
                          <a:cs typeface="Arial Narrow"/>
                        </a:rPr>
                        <a:t>ицинские</a:t>
                      </a:r>
                      <a:r>
                        <a:rPr sz="1000" spc="-5" dirty="0">
                          <a:latin typeface="Arial Narrow"/>
                          <a:cs typeface="Arial Narrow"/>
                        </a:rPr>
                        <a:t> </a:t>
                      </a:r>
                      <a:r>
                        <a:rPr sz="1000" spc="5" dirty="0">
                          <a:latin typeface="Arial Narrow"/>
                          <a:cs typeface="Arial Narrow"/>
                        </a:rPr>
                        <a:t>э</a:t>
                      </a:r>
                      <a:r>
                        <a:rPr sz="1000" dirty="0">
                          <a:latin typeface="Arial Narrow"/>
                          <a:cs typeface="Arial Narrow"/>
                        </a:rPr>
                        <a:t>лектри</a:t>
                      </a:r>
                      <a:r>
                        <a:rPr sz="1000" spc="-5" dirty="0">
                          <a:latin typeface="Arial Narrow"/>
                          <a:cs typeface="Arial Narrow"/>
                        </a:rPr>
                        <a:t>ч</a:t>
                      </a:r>
                      <a:r>
                        <a:rPr sz="1000" dirty="0">
                          <a:latin typeface="Arial Narrow"/>
                          <a:cs typeface="Arial Narrow"/>
                        </a:rPr>
                        <a:t>еские.</a:t>
                      </a:r>
                      <a:r>
                        <a:rPr sz="1000" spc="-10" dirty="0">
                          <a:latin typeface="Arial Narrow"/>
                          <a:cs typeface="Arial Narrow"/>
                        </a:rPr>
                        <a:t> </a:t>
                      </a:r>
                      <a:r>
                        <a:rPr sz="1000" spc="-5" dirty="0">
                          <a:latin typeface="Arial Narrow"/>
                          <a:cs typeface="Arial Narrow"/>
                        </a:rPr>
                        <a:t>А</a:t>
                      </a:r>
                      <a:r>
                        <a:rPr sz="1000" dirty="0">
                          <a:latin typeface="Arial Narrow"/>
                          <a:cs typeface="Arial Narrow"/>
                        </a:rPr>
                        <a:t>ппараты</a:t>
                      </a:r>
                      <a:r>
                        <a:rPr sz="1000" spc="15" dirty="0">
                          <a:latin typeface="Arial Narrow"/>
                          <a:cs typeface="Arial Narrow"/>
                        </a:rPr>
                        <a:t> </a:t>
                      </a:r>
                      <a:r>
                        <a:rPr sz="1000" dirty="0">
                          <a:latin typeface="Arial Narrow"/>
                          <a:cs typeface="Arial Narrow"/>
                        </a:rPr>
                        <a:t>рентге</a:t>
                      </a:r>
                      <a:r>
                        <a:rPr sz="1000" spc="5" dirty="0">
                          <a:latin typeface="Arial Narrow"/>
                          <a:cs typeface="Arial Narrow"/>
                        </a:rPr>
                        <a:t>н</a:t>
                      </a:r>
                      <a:r>
                        <a:rPr sz="1000" dirty="0">
                          <a:latin typeface="Arial Narrow"/>
                          <a:cs typeface="Arial Narrow"/>
                        </a:rPr>
                        <a:t>овские</a:t>
                      </a:r>
                      <a:r>
                        <a:rPr sz="1000" spc="-25" dirty="0">
                          <a:latin typeface="Arial Narrow"/>
                          <a:cs typeface="Arial Narrow"/>
                        </a:rPr>
                        <a:t> </a:t>
                      </a:r>
                      <a:r>
                        <a:rPr sz="1000" dirty="0">
                          <a:latin typeface="Arial Narrow"/>
                          <a:cs typeface="Arial Narrow"/>
                        </a:rPr>
                        <a:t>цифровые для</a:t>
                      </a:r>
                      <a:r>
                        <a:rPr sz="1000" spc="-10" dirty="0">
                          <a:latin typeface="Arial Narrow"/>
                          <a:cs typeface="Arial Narrow"/>
                        </a:rPr>
                        <a:t> </a:t>
                      </a:r>
                      <a:r>
                        <a:rPr sz="1000" dirty="0">
                          <a:latin typeface="Arial Narrow"/>
                          <a:cs typeface="Arial Narrow"/>
                        </a:rPr>
                        <a:t>рентге</a:t>
                      </a:r>
                      <a:r>
                        <a:rPr sz="1000" spc="5" dirty="0">
                          <a:latin typeface="Arial Narrow"/>
                          <a:cs typeface="Arial Narrow"/>
                        </a:rPr>
                        <a:t>н</a:t>
                      </a:r>
                      <a:r>
                        <a:rPr sz="1000" dirty="0">
                          <a:latin typeface="Arial Narrow"/>
                          <a:cs typeface="Arial Narrow"/>
                        </a:rPr>
                        <a:t>огр</a:t>
                      </a:r>
                      <a:r>
                        <a:rPr sz="1000" spc="-10" dirty="0">
                          <a:latin typeface="Arial Narrow"/>
                          <a:cs typeface="Arial Narrow"/>
                        </a:rPr>
                        <a:t>а</a:t>
                      </a:r>
                      <a:r>
                        <a:rPr sz="1000" dirty="0">
                          <a:latin typeface="Arial Narrow"/>
                          <a:cs typeface="Arial Narrow"/>
                        </a:rPr>
                        <a:t>фии</a:t>
                      </a:r>
                      <a:r>
                        <a:rPr sz="1000" spc="-15" dirty="0">
                          <a:latin typeface="Arial Narrow"/>
                          <a:cs typeface="Arial Narrow"/>
                        </a:rPr>
                        <a:t> </a:t>
                      </a:r>
                      <a:r>
                        <a:rPr sz="1000" dirty="0">
                          <a:latin typeface="Arial Narrow"/>
                          <a:cs typeface="Arial Narrow"/>
                        </a:rPr>
                        <a:t>и</a:t>
                      </a:r>
                      <a:r>
                        <a:rPr sz="1000" spc="-5" dirty="0">
                          <a:latin typeface="Arial Narrow"/>
                          <a:cs typeface="Arial Narrow"/>
                        </a:rPr>
                        <a:t> </a:t>
                      </a:r>
                      <a:r>
                        <a:rPr sz="1000" dirty="0">
                          <a:latin typeface="Arial Narrow"/>
                          <a:cs typeface="Arial Narrow"/>
                        </a:rPr>
                        <a:t>томоси</a:t>
                      </a:r>
                      <a:r>
                        <a:rPr sz="1000" spc="5" dirty="0">
                          <a:latin typeface="Arial Narrow"/>
                          <a:cs typeface="Arial Narrow"/>
                        </a:rPr>
                        <a:t>н</a:t>
                      </a:r>
                      <a:r>
                        <a:rPr sz="1000" dirty="0">
                          <a:latin typeface="Arial Narrow"/>
                          <a:cs typeface="Arial Narrow"/>
                        </a:rPr>
                        <a:t>теза.</a:t>
                      </a:r>
                      <a:r>
                        <a:rPr sz="1000" spc="-25" dirty="0">
                          <a:latin typeface="Arial Narrow"/>
                          <a:cs typeface="Arial Narrow"/>
                        </a:rPr>
                        <a:t> </a:t>
                      </a:r>
                      <a:r>
                        <a:rPr sz="1000" dirty="0">
                          <a:latin typeface="Arial Narrow"/>
                          <a:cs typeface="Arial Narrow"/>
                        </a:rPr>
                        <a:t>Тех</a:t>
                      </a:r>
                      <a:r>
                        <a:rPr sz="1000" spc="5" dirty="0">
                          <a:latin typeface="Arial Narrow"/>
                          <a:cs typeface="Arial Narrow"/>
                        </a:rPr>
                        <a:t>н</a:t>
                      </a:r>
                      <a:r>
                        <a:rPr sz="1000" dirty="0">
                          <a:latin typeface="Arial Narrow"/>
                          <a:cs typeface="Arial Narrow"/>
                        </a:rPr>
                        <a:t>и</a:t>
                      </a:r>
                      <a:r>
                        <a:rPr sz="1000" spc="-5" dirty="0">
                          <a:latin typeface="Arial Narrow"/>
                          <a:cs typeface="Arial Narrow"/>
                        </a:rPr>
                        <a:t>ч</a:t>
                      </a:r>
                      <a:r>
                        <a:rPr sz="1000" dirty="0">
                          <a:latin typeface="Arial Narrow"/>
                          <a:cs typeface="Arial Narrow"/>
                        </a:rPr>
                        <a:t>еские</a:t>
                      </a:r>
                      <a:r>
                        <a:rPr sz="1000" spc="-5" dirty="0">
                          <a:latin typeface="Arial Narrow"/>
                          <a:cs typeface="Arial Narrow"/>
                        </a:rPr>
                        <a:t> </a:t>
                      </a:r>
                      <a:r>
                        <a:rPr sz="1000" dirty="0">
                          <a:latin typeface="Arial Narrow"/>
                          <a:cs typeface="Arial Narrow"/>
                        </a:rPr>
                        <a:t>требова</a:t>
                      </a:r>
                      <a:r>
                        <a:rPr sz="1000" spc="5" dirty="0">
                          <a:latin typeface="Arial Narrow"/>
                          <a:cs typeface="Arial Narrow"/>
                        </a:rPr>
                        <a:t>н</a:t>
                      </a:r>
                      <a:r>
                        <a:rPr sz="1000" dirty="0">
                          <a:latin typeface="Arial Narrow"/>
                          <a:cs typeface="Arial Narrow"/>
                        </a:rPr>
                        <a:t>ия</a:t>
                      </a:r>
                      <a:r>
                        <a:rPr sz="1000" spc="-5" dirty="0">
                          <a:latin typeface="Arial Narrow"/>
                          <a:cs typeface="Arial Narrow"/>
                        </a:rPr>
                        <a:t> </a:t>
                      </a:r>
                      <a:r>
                        <a:rPr sz="1000" spc="45" dirty="0">
                          <a:latin typeface="Arial Narrow"/>
                          <a:cs typeface="Arial Narrow"/>
                        </a:rPr>
                        <a:t>д</a:t>
                      </a:r>
                      <a:r>
                        <a:rPr sz="1000" dirty="0">
                          <a:latin typeface="Arial Narrow"/>
                          <a:cs typeface="Arial Narrow"/>
                        </a:rPr>
                        <a:t>ля государст</a:t>
                      </a:r>
                      <a:r>
                        <a:rPr sz="1000" spc="-5" dirty="0">
                          <a:latin typeface="Arial Narrow"/>
                          <a:cs typeface="Arial Narrow"/>
                        </a:rPr>
                        <a:t>в</a:t>
                      </a:r>
                      <a:r>
                        <a:rPr sz="1000" dirty="0">
                          <a:latin typeface="Arial Narrow"/>
                          <a:cs typeface="Arial Narrow"/>
                        </a:rPr>
                        <a:t>е</a:t>
                      </a:r>
                      <a:r>
                        <a:rPr sz="1000" spc="5" dirty="0">
                          <a:latin typeface="Arial Narrow"/>
                          <a:cs typeface="Arial Narrow"/>
                        </a:rPr>
                        <a:t>н</a:t>
                      </a:r>
                      <a:r>
                        <a:rPr sz="1000" dirty="0">
                          <a:latin typeface="Arial Narrow"/>
                          <a:cs typeface="Arial Narrow"/>
                        </a:rPr>
                        <a:t>ных</a:t>
                      </a:r>
                      <a:r>
                        <a:rPr sz="1000" spc="-15" dirty="0">
                          <a:latin typeface="Arial Narrow"/>
                          <a:cs typeface="Arial Narrow"/>
                        </a:rPr>
                        <a:t> </a:t>
                      </a:r>
                      <a:r>
                        <a:rPr sz="1000" dirty="0">
                          <a:latin typeface="Arial Narrow"/>
                          <a:cs typeface="Arial Narrow"/>
                        </a:rPr>
                        <a:t>закупок</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r>
              <a:tr h="353060">
                <a:tc>
                  <a:txBody>
                    <a:bodyPr/>
                    <a:lstStyle/>
                    <a:p>
                      <a:pPr marL="22860">
                        <a:lnSpc>
                          <a:spcPct val="100000"/>
                        </a:lnSpc>
                      </a:pP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ГОСТ</a:t>
                      </a:r>
                      <a:r>
                        <a:rPr sz="1000" u="sng" spc="-30" dirty="0">
                          <a:solidFill>
                            <a:srgbClr val="FFFFFF"/>
                          </a:solidFill>
                          <a:latin typeface="Times New Roman"/>
                          <a:cs typeface="Times New Roman"/>
                        </a:rPr>
                        <a:t> </a:t>
                      </a:r>
                      <a:r>
                        <a:rPr sz="1000" b="1" u="sng" dirty="0">
                          <a:solidFill>
                            <a:srgbClr val="FFFFFF"/>
                          </a:solidFill>
                          <a:latin typeface="Arial Narrow"/>
                          <a:cs typeface="Arial Narrow"/>
                        </a:rPr>
                        <a:t>Р</a:t>
                      </a:r>
                      <a:r>
                        <a:rPr sz="1000" u="sng" spc="-15" dirty="0">
                          <a:solidFill>
                            <a:srgbClr val="FFFFFF"/>
                          </a:solidFill>
                          <a:latin typeface="Times New Roman"/>
                          <a:cs typeface="Times New Roman"/>
                        </a:rPr>
                        <a:t> </a:t>
                      </a:r>
                      <a:r>
                        <a:rPr sz="1000" b="1" u="sng" dirty="0">
                          <a:solidFill>
                            <a:srgbClr val="FFFFFF"/>
                          </a:solidFill>
                          <a:latin typeface="Arial Narrow"/>
                          <a:cs typeface="Arial Narrow"/>
                        </a:rPr>
                        <a:t>57</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08</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4</a:t>
                      </a:r>
                      <a:r>
                        <a:rPr sz="1000" u="sng" spc="-245" dirty="0">
                          <a:solidFill>
                            <a:srgbClr val="FFFFFF"/>
                          </a:solidFill>
                          <a:latin typeface="Times New Roman"/>
                          <a:cs typeface="Times New Roman"/>
                        </a:rPr>
                        <a:t> </a:t>
                      </a:r>
                      <a:r>
                        <a:rPr sz="1000" b="1" u="sng" dirty="0">
                          <a:solidFill>
                            <a:srgbClr val="FFFFFF"/>
                          </a:solidFill>
                          <a:latin typeface="Arial Narrow"/>
                          <a:cs typeface="Arial Narrow"/>
                        </a:rPr>
                        <a:t>-2</a:t>
                      </a:r>
                      <a:r>
                        <a:rPr sz="1000" b="1" u="sng" spc="-10" dirty="0">
                          <a:solidFill>
                            <a:srgbClr val="FFFFFF"/>
                          </a:solidFill>
                          <a:latin typeface="Arial Narrow"/>
                          <a:cs typeface="Arial Narrow"/>
                        </a:rPr>
                        <a:t>0</a:t>
                      </a:r>
                      <a:r>
                        <a:rPr sz="1000" b="1" u="sng" dirty="0">
                          <a:solidFill>
                            <a:srgbClr val="FFFFFF"/>
                          </a:solidFill>
                          <a:latin typeface="Arial Narrow"/>
                          <a:cs typeface="Arial Narrow"/>
                        </a:rPr>
                        <a:t>16</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F81BC"/>
                    </a:solidFill>
                  </a:tcPr>
                </a:tc>
                <a:tc>
                  <a:txBody>
                    <a:bodyPr/>
                    <a:lstStyle/>
                    <a:p>
                      <a:pPr marL="22860">
                        <a:lnSpc>
                          <a:spcPct val="100000"/>
                        </a:lnSpc>
                      </a:pPr>
                      <a:r>
                        <a:rPr sz="1000" dirty="0">
                          <a:latin typeface="Arial Narrow"/>
                          <a:cs typeface="Arial Narrow"/>
                        </a:rPr>
                        <a:t>Изде</a:t>
                      </a:r>
                      <a:r>
                        <a:rPr sz="1000" spc="5" dirty="0">
                          <a:latin typeface="Arial Narrow"/>
                          <a:cs typeface="Arial Narrow"/>
                        </a:rPr>
                        <a:t>л</a:t>
                      </a:r>
                      <a:r>
                        <a:rPr sz="1000" dirty="0">
                          <a:latin typeface="Arial Narrow"/>
                          <a:cs typeface="Arial Narrow"/>
                        </a:rPr>
                        <a:t>ия</a:t>
                      </a:r>
                      <a:r>
                        <a:rPr sz="1000" spc="-5" dirty="0">
                          <a:latin typeface="Arial Narrow"/>
                          <a:cs typeface="Arial Narrow"/>
                        </a:rPr>
                        <a:t> </a:t>
                      </a:r>
                      <a:r>
                        <a:rPr sz="1000" dirty="0">
                          <a:latin typeface="Arial Narrow"/>
                          <a:cs typeface="Arial Narrow"/>
                        </a:rPr>
                        <a:t>ме</a:t>
                      </a:r>
                      <a:r>
                        <a:rPr sz="1000" spc="5" dirty="0">
                          <a:latin typeface="Arial Narrow"/>
                          <a:cs typeface="Arial Narrow"/>
                        </a:rPr>
                        <a:t>д</a:t>
                      </a:r>
                      <a:r>
                        <a:rPr sz="1000" dirty="0">
                          <a:latin typeface="Arial Narrow"/>
                          <a:cs typeface="Arial Narrow"/>
                        </a:rPr>
                        <a:t>ицинские</a:t>
                      </a:r>
                      <a:r>
                        <a:rPr sz="1000" spc="-5" dirty="0">
                          <a:latin typeface="Arial Narrow"/>
                          <a:cs typeface="Arial Narrow"/>
                        </a:rPr>
                        <a:t> </a:t>
                      </a:r>
                      <a:r>
                        <a:rPr sz="1000" spc="5" dirty="0">
                          <a:latin typeface="Arial Narrow"/>
                          <a:cs typeface="Arial Narrow"/>
                        </a:rPr>
                        <a:t>э</a:t>
                      </a:r>
                      <a:r>
                        <a:rPr sz="1000" dirty="0">
                          <a:latin typeface="Arial Narrow"/>
                          <a:cs typeface="Arial Narrow"/>
                        </a:rPr>
                        <a:t>лектри</a:t>
                      </a:r>
                      <a:r>
                        <a:rPr sz="1000" spc="-5" dirty="0">
                          <a:latin typeface="Arial Narrow"/>
                          <a:cs typeface="Arial Narrow"/>
                        </a:rPr>
                        <a:t>ч</a:t>
                      </a:r>
                      <a:r>
                        <a:rPr sz="1000" dirty="0">
                          <a:latin typeface="Arial Narrow"/>
                          <a:cs typeface="Arial Narrow"/>
                        </a:rPr>
                        <a:t>еские.</a:t>
                      </a:r>
                      <a:r>
                        <a:rPr sz="1000" spc="-10" dirty="0">
                          <a:latin typeface="Arial Narrow"/>
                          <a:cs typeface="Arial Narrow"/>
                        </a:rPr>
                        <a:t> </a:t>
                      </a:r>
                      <a:r>
                        <a:rPr sz="1000" dirty="0">
                          <a:latin typeface="Arial Narrow"/>
                          <a:cs typeface="Arial Narrow"/>
                        </a:rPr>
                        <a:t>Детекторы</a:t>
                      </a:r>
                      <a:r>
                        <a:rPr sz="1000" spc="-10" dirty="0">
                          <a:latin typeface="Arial Narrow"/>
                          <a:cs typeface="Arial Narrow"/>
                        </a:rPr>
                        <a:t> </a:t>
                      </a:r>
                      <a:r>
                        <a:rPr sz="1000" dirty="0">
                          <a:latin typeface="Arial Narrow"/>
                          <a:cs typeface="Arial Narrow"/>
                        </a:rPr>
                        <a:t>для</a:t>
                      </a:r>
                      <a:r>
                        <a:rPr sz="1000" spc="-10" dirty="0">
                          <a:latin typeface="Arial Narrow"/>
                          <a:cs typeface="Arial Narrow"/>
                        </a:rPr>
                        <a:t> </a:t>
                      </a:r>
                      <a:r>
                        <a:rPr sz="1000" dirty="0">
                          <a:latin typeface="Arial Narrow"/>
                          <a:cs typeface="Arial Narrow"/>
                        </a:rPr>
                        <a:t>рентге</a:t>
                      </a:r>
                      <a:r>
                        <a:rPr sz="1000" spc="5" dirty="0">
                          <a:latin typeface="Arial Narrow"/>
                          <a:cs typeface="Arial Narrow"/>
                        </a:rPr>
                        <a:t>н</a:t>
                      </a:r>
                      <a:r>
                        <a:rPr sz="1000" dirty="0">
                          <a:latin typeface="Arial Narrow"/>
                          <a:cs typeface="Arial Narrow"/>
                        </a:rPr>
                        <a:t>о</a:t>
                      </a:r>
                      <a:r>
                        <a:rPr sz="1000" spc="5" dirty="0">
                          <a:latin typeface="Arial Narrow"/>
                          <a:cs typeface="Arial Narrow"/>
                        </a:rPr>
                        <a:t>д</a:t>
                      </a:r>
                      <a:r>
                        <a:rPr sz="1000" dirty="0">
                          <a:latin typeface="Arial Narrow"/>
                          <a:cs typeface="Arial Narrow"/>
                        </a:rPr>
                        <a:t>иаг</a:t>
                      </a:r>
                      <a:r>
                        <a:rPr sz="1000" spc="-10" dirty="0">
                          <a:latin typeface="Arial Narrow"/>
                          <a:cs typeface="Arial Narrow"/>
                        </a:rPr>
                        <a:t>н</a:t>
                      </a:r>
                      <a:r>
                        <a:rPr sz="1000" dirty="0">
                          <a:latin typeface="Arial Narrow"/>
                          <a:cs typeface="Arial Narrow"/>
                        </a:rPr>
                        <a:t>остики</a:t>
                      </a:r>
                      <a:r>
                        <a:rPr sz="1000" spc="-25" dirty="0">
                          <a:latin typeface="Arial Narrow"/>
                          <a:cs typeface="Arial Narrow"/>
                        </a:rPr>
                        <a:t> </a:t>
                      </a:r>
                      <a:r>
                        <a:rPr sz="1000" dirty="0">
                          <a:latin typeface="Arial Narrow"/>
                          <a:cs typeface="Arial Narrow"/>
                        </a:rPr>
                        <a:t>п</a:t>
                      </a:r>
                      <a:r>
                        <a:rPr sz="1000" spc="5" dirty="0">
                          <a:latin typeface="Arial Narrow"/>
                          <a:cs typeface="Arial Narrow"/>
                        </a:rPr>
                        <a:t>л</a:t>
                      </a:r>
                      <a:r>
                        <a:rPr sz="1000" dirty="0">
                          <a:latin typeface="Arial Narrow"/>
                          <a:cs typeface="Arial Narrow"/>
                        </a:rPr>
                        <a:t>оскопа</a:t>
                      </a:r>
                      <a:r>
                        <a:rPr sz="1000" spc="5" dirty="0">
                          <a:latin typeface="Arial Narrow"/>
                          <a:cs typeface="Arial Narrow"/>
                        </a:rPr>
                        <a:t>н</a:t>
                      </a:r>
                      <a:r>
                        <a:rPr sz="1000" dirty="0">
                          <a:latin typeface="Arial Narrow"/>
                          <a:cs typeface="Arial Narrow"/>
                        </a:rPr>
                        <a:t>е</a:t>
                      </a:r>
                      <a:r>
                        <a:rPr sz="1000" spc="5" dirty="0">
                          <a:latin typeface="Arial Narrow"/>
                          <a:cs typeface="Arial Narrow"/>
                        </a:rPr>
                        <a:t>л</a:t>
                      </a:r>
                      <a:r>
                        <a:rPr sz="1000" spc="-5" dirty="0">
                          <a:latin typeface="Arial Narrow"/>
                          <a:cs typeface="Arial Narrow"/>
                        </a:rPr>
                        <a:t>ь</a:t>
                      </a:r>
                      <a:r>
                        <a:rPr sz="1000" dirty="0">
                          <a:latin typeface="Arial Narrow"/>
                          <a:cs typeface="Arial Narrow"/>
                        </a:rPr>
                        <a:t>ные.</a:t>
                      </a:r>
                      <a:r>
                        <a:rPr sz="1000" spc="-25" dirty="0">
                          <a:latin typeface="Arial Narrow"/>
                          <a:cs typeface="Arial Narrow"/>
                        </a:rPr>
                        <a:t> </a:t>
                      </a:r>
                      <a:r>
                        <a:rPr sz="1000" dirty="0">
                          <a:latin typeface="Arial Narrow"/>
                          <a:cs typeface="Arial Narrow"/>
                        </a:rPr>
                        <a:t>Тех</a:t>
                      </a:r>
                      <a:r>
                        <a:rPr sz="1000" spc="5" dirty="0">
                          <a:latin typeface="Arial Narrow"/>
                          <a:cs typeface="Arial Narrow"/>
                        </a:rPr>
                        <a:t>н</a:t>
                      </a:r>
                      <a:r>
                        <a:rPr sz="1000" dirty="0">
                          <a:latin typeface="Arial Narrow"/>
                          <a:cs typeface="Arial Narrow"/>
                        </a:rPr>
                        <a:t>и</a:t>
                      </a:r>
                      <a:r>
                        <a:rPr sz="1000" spc="-5" dirty="0">
                          <a:latin typeface="Arial Narrow"/>
                          <a:cs typeface="Arial Narrow"/>
                        </a:rPr>
                        <a:t>ч</a:t>
                      </a:r>
                      <a:r>
                        <a:rPr sz="1000" dirty="0">
                          <a:latin typeface="Arial Narrow"/>
                          <a:cs typeface="Arial Narrow"/>
                        </a:rPr>
                        <a:t>еские</a:t>
                      </a:r>
                      <a:r>
                        <a:rPr sz="1000" spc="-5" dirty="0">
                          <a:latin typeface="Arial Narrow"/>
                          <a:cs typeface="Arial Narrow"/>
                        </a:rPr>
                        <a:t> </a:t>
                      </a:r>
                      <a:r>
                        <a:rPr sz="1000" dirty="0">
                          <a:latin typeface="Arial Narrow"/>
                          <a:cs typeface="Arial Narrow"/>
                        </a:rPr>
                        <a:t>требова</a:t>
                      </a:r>
                      <a:r>
                        <a:rPr sz="1000" spc="5" dirty="0">
                          <a:latin typeface="Arial Narrow"/>
                          <a:cs typeface="Arial Narrow"/>
                        </a:rPr>
                        <a:t>н</a:t>
                      </a:r>
                      <a:r>
                        <a:rPr sz="1000" dirty="0">
                          <a:latin typeface="Arial Narrow"/>
                          <a:cs typeface="Arial Narrow"/>
                        </a:rPr>
                        <a:t>ия</a:t>
                      </a:r>
                      <a:r>
                        <a:rPr sz="1000" spc="-15" dirty="0">
                          <a:latin typeface="Arial Narrow"/>
                          <a:cs typeface="Arial Narrow"/>
                        </a:rPr>
                        <a:t> </a:t>
                      </a:r>
                      <a:r>
                        <a:rPr sz="1000" dirty="0">
                          <a:latin typeface="Arial Narrow"/>
                          <a:cs typeface="Arial Narrow"/>
                        </a:rPr>
                        <a:t>для</a:t>
                      </a:r>
                      <a:r>
                        <a:rPr sz="1000" spc="-5" dirty="0">
                          <a:latin typeface="Arial Narrow"/>
                          <a:cs typeface="Arial Narrow"/>
                        </a:rPr>
                        <a:t> </a:t>
                      </a:r>
                      <a:r>
                        <a:rPr sz="1000" dirty="0">
                          <a:latin typeface="Arial Narrow"/>
                          <a:cs typeface="Arial Narrow"/>
                        </a:rPr>
                        <a:t>государст</a:t>
                      </a:r>
                      <a:r>
                        <a:rPr sz="1000" spc="-5" dirty="0">
                          <a:latin typeface="Arial Narrow"/>
                          <a:cs typeface="Arial Narrow"/>
                        </a:rPr>
                        <a:t>в</a:t>
                      </a:r>
                      <a:r>
                        <a:rPr sz="1000" dirty="0">
                          <a:latin typeface="Arial Narrow"/>
                          <a:cs typeface="Arial Narrow"/>
                        </a:rPr>
                        <a:t>е</a:t>
                      </a:r>
                      <a:r>
                        <a:rPr sz="1000" spc="45" dirty="0">
                          <a:latin typeface="Arial Narrow"/>
                          <a:cs typeface="Arial Narrow"/>
                        </a:rPr>
                        <a:t>н</a:t>
                      </a:r>
                      <a:r>
                        <a:rPr sz="1000" dirty="0">
                          <a:latin typeface="Arial Narrow"/>
                          <a:cs typeface="Arial Narrow"/>
                        </a:rPr>
                        <a:t>ных</a:t>
                      </a:r>
                      <a:r>
                        <a:rPr sz="1000" spc="-25" dirty="0">
                          <a:latin typeface="Arial Narrow"/>
                          <a:cs typeface="Arial Narrow"/>
                        </a:rPr>
                        <a:t> </a:t>
                      </a:r>
                      <a:r>
                        <a:rPr sz="1000" dirty="0">
                          <a:latin typeface="Arial Narrow"/>
                          <a:cs typeface="Arial Narrow"/>
                        </a:rPr>
                        <a:t>закупок</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r>
              <a:tr h="234061">
                <a:tc>
                  <a:txBody>
                    <a:bodyPr/>
                    <a:lstStyle/>
                    <a:p>
                      <a:pPr marL="22860">
                        <a:lnSpc>
                          <a:spcPct val="100000"/>
                        </a:lnSpc>
                      </a:pP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ГОСТ</a:t>
                      </a:r>
                      <a:r>
                        <a:rPr sz="1000" u="sng" spc="-30" dirty="0">
                          <a:solidFill>
                            <a:srgbClr val="FFFFFF"/>
                          </a:solidFill>
                          <a:latin typeface="Times New Roman"/>
                          <a:cs typeface="Times New Roman"/>
                        </a:rPr>
                        <a:t> </a:t>
                      </a:r>
                      <a:r>
                        <a:rPr sz="1000" b="1" u="sng" dirty="0">
                          <a:solidFill>
                            <a:srgbClr val="FFFFFF"/>
                          </a:solidFill>
                          <a:latin typeface="Arial Narrow"/>
                          <a:cs typeface="Arial Narrow"/>
                        </a:rPr>
                        <a:t>Р</a:t>
                      </a:r>
                      <a:r>
                        <a:rPr sz="1000" u="sng" spc="-15" dirty="0">
                          <a:solidFill>
                            <a:srgbClr val="FFFFFF"/>
                          </a:solidFill>
                          <a:latin typeface="Times New Roman"/>
                          <a:cs typeface="Times New Roman"/>
                        </a:rPr>
                        <a:t> </a:t>
                      </a:r>
                      <a:r>
                        <a:rPr sz="1000" b="1" u="sng" dirty="0">
                          <a:solidFill>
                            <a:srgbClr val="FFFFFF"/>
                          </a:solidFill>
                          <a:latin typeface="Arial Narrow"/>
                          <a:cs typeface="Arial Narrow"/>
                        </a:rPr>
                        <a:t>57</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08</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5</a:t>
                      </a:r>
                      <a:r>
                        <a:rPr sz="1000" u="sng" spc="-245" dirty="0">
                          <a:solidFill>
                            <a:srgbClr val="FFFFFF"/>
                          </a:solidFill>
                          <a:latin typeface="Times New Roman"/>
                          <a:cs typeface="Times New Roman"/>
                        </a:rPr>
                        <a:t> </a:t>
                      </a:r>
                      <a:r>
                        <a:rPr sz="1000" b="1" u="sng" dirty="0">
                          <a:solidFill>
                            <a:srgbClr val="FFFFFF"/>
                          </a:solidFill>
                          <a:latin typeface="Arial Narrow"/>
                          <a:cs typeface="Arial Narrow"/>
                        </a:rPr>
                        <a:t>-2</a:t>
                      </a:r>
                      <a:r>
                        <a:rPr sz="1000" b="1" u="sng" spc="-10" dirty="0">
                          <a:solidFill>
                            <a:srgbClr val="FFFFFF"/>
                          </a:solidFill>
                          <a:latin typeface="Arial Narrow"/>
                          <a:cs typeface="Arial Narrow"/>
                        </a:rPr>
                        <a:t>0</a:t>
                      </a:r>
                      <a:r>
                        <a:rPr sz="1000" b="1" u="sng" dirty="0">
                          <a:solidFill>
                            <a:srgbClr val="FFFFFF"/>
                          </a:solidFill>
                          <a:latin typeface="Arial Narrow"/>
                          <a:cs typeface="Arial Narrow"/>
                        </a:rPr>
                        <a:t>16</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F81BC"/>
                    </a:solidFill>
                  </a:tcPr>
                </a:tc>
                <a:tc>
                  <a:txBody>
                    <a:bodyPr/>
                    <a:lstStyle/>
                    <a:p>
                      <a:pPr marL="22860">
                        <a:lnSpc>
                          <a:spcPct val="100000"/>
                        </a:lnSpc>
                      </a:pPr>
                      <a:r>
                        <a:rPr sz="1000" dirty="0">
                          <a:latin typeface="Arial Narrow"/>
                          <a:cs typeface="Arial Narrow"/>
                        </a:rPr>
                        <a:t>Изде</a:t>
                      </a:r>
                      <a:r>
                        <a:rPr sz="1000" spc="5" dirty="0">
                          <a:latin typeface="Arial Narrow"/>
                          <a:cs typeface="Arial Narrow"/>
                        </a:rPr>
                        <a:t>л</a:t>
                      </a:r>
                      <a:r>
                        <a:rPr sz="1000" dirty="0">
                          <a:latin typeface="Arial Narrow"/>
                          <a:cs typeface="Arial Narrow"/>
                        </a:rPr>
                        <a:t>ия</a:t>
                      </a:r>
                      <a:r>
                        <a:rPr sz="1000" spc="-5" dirty="0">
                          <a:latin typeface="Arial Narrow"/>
                          <a:cs typeface="Arial Narrow"/>
                        </a:rPr>
                        <a:t> </a:t>
                      </a:r>
                      <a:r>
                        <a:rPr sz="1000" dirty="0">
                          <a:latin typeface="Arial Narrow"/>
                          <a:cs typeface="Arial Narrow"/>
                        </a:rPr>
                        <a:t>ме</a:t>
                      </a:r>
                      <a:r>
                        <a:rPr sz="1000" spc="5" dirty="0">
                          <a:latin typeface="Arial Narrow"/>
                          <a:cs typeface="Arial Narrow"/>
                        </a:rPr>
                        <a:t>д</a:t>
                      </a:r>
                      <a:r>
                        <a:rPr sz="1000" dirty="0">
                          <a:latin typeface="Arial Narrow"/>
                          <a:cs typeface="Arial Narrow"/>
                        </a:rPr>
                        <a:t>ицинские</a:t>
                      </a:r>
                      <a:r>
                        <a:rPr sz="1000" spc="-5" dirty="0">
                          <a:latin typeface="Arial Narrow"/>
                          <a:cs typeface="Arial Narrow"/>
                        </a:rPr>
                        <a:t> </a:t>
                      </a:r>
                      <a:r>
                        <a:rPr sz="1000" spc="5" dirty="0">
                          <a:latin typeface="Arial Narrow"/>
                          <a:cs typeface="Arial Narrow"/>
                        </a:rPr>
                        <a:t>э</a:t>
                      </a:r>
                      <a:r>
                        <a:rPr sz="1000" dirty="0">
                          <a:latin typeface="Arial Narrow"/>
                          <a:cs typeface="Arial Narrow"/>
                        </a:rPr>
                        <a:t>лектри</a:t>
                      </a:r>
                      <a:r>
                        <a:rPr sz="1000" spc="-5" dirty="0">
                          <a:latin typeface="Arial Narrow"/>
                          <a:cs typeface="Arial Narrow"/>
                        </a:rPr>
                        <a:t>ч</a:t>
                      </a:r>
                      <a:r>
                        <a:rPr sz="1000" dirty="0">
                          <a:latin typeface="Arial Narrow"/>
                          <a:cs typeface="Arial Narrow"/>
                        </a:rPr>
                        <a:t>еские.</a:t>
                      </a:r>
                      <a:r>
                        <a:rPr sz="1000" spc="-10" dirty="0">
                          <a:latin typeface="Arial Narrow"/>
                          <a:cs typeface="Arial Narrow"/>
                        </a:rPr>
                        <a:t> </a:t>
                      </a:r>
                      <a:r>
                        <a:rPr sz="1000" dirty="0">
                          <a:latin typeface="Arial Narrow"/>
                          <a:cs typeface="Arial Narrow"/>
                        </a:rPr>
                        <a:t>Сис</a:t>
                      </a:r>
                      <a:r>
                        <a:rPr sz="1000" spc="-5" dirty="0">
                          <a:latin typeface="Arial Narrow"/>
                          <a:cs typeface="Arial Narrow"/>
                        </a:rPr>
                        <a:t>т</a:t>
                      </a:r>
                      <a:r>
                        <a:rPr sz="1000" dirty="0">
                          <a:latin typeface="Arial Narrow"/>
                          <a:cs typeface="Arial Narrow"/>
                        </a:rPr>
                        <a:t>ема</a:t>
                      </a:r>
                      <a:r>
                        <a:rPr sz="1000" spc="-5" dirty="0">
                          <a:latin typeface="Arial Narrow"/>
                          <a:cs typeface="Arial Narrow"/>
                        </a:rPr>
                        <a:t> </a:t>
                      </a:r>
                      <a:r>
                        <a:rPr sz="1000" spc="5" dirty="0">
                          <a:latin typeface="Arial Narrow"/>
                          <a:cs typeface="Arial Narrow"/>
                        </a:rPr>
                        <a:t>к</a:t>
                      </a:r>
                      <a:r>
                        <a:rPr sz="1000" dirty="0">
                          <a:latin typeface="Arial Narrow"/>
                          <a:cs typeface="Arial Narrow"/>
                        </a:rPr>
                        <a:t>омп</a:t>
                      </a:r>
                      <a:r>
                        <a:rPr sz="1000" spc="-5" dirty="0">
                          <a:latin typeface="Arial Narrow"/>
                          <a:cs typeface="Arial Narrow"/>
                        </a:rPr>
                        <a:t>ь</a:t>
                      </a:r>
                      <a:r>
                        <a:rPr sz="1000" dirty="0">
                          <a:latin typeface="Arial Narrow"/>
                          <a:cs typeface="Arial Narrow"/>
                        </a:rPr>
                        <a:t>ютер</a:t>
                      </a:r>
                      <a:r>
                        <a:rPr sz="1000" spc="5" dirty="0">
                          <a:latin typeface="Arial Narrow"/>
                          <a:cs typeface="Arial Narrow"/>
                        </a:rPr>
                        <a:t>н</a:t>
                      </a:r>
                      <a:r>
                        <a:rPr sz="1000" dirty="0">
                          <a:latin typeface="Arial Narrow"/>
                          <a:cs typeface="Arial Narrow"/>
                        </a:rPr>
                        <a:t>ой</a:t>
                      </a:r>
                      <a:r>
                        <a:rPr sz="1000" spc="-25" dirty="0">
                          <a:latin typeface="Arial Narrow"/>
                          <a:cs typeface="Arial Narrow"/>
                        </a:rPr>
                        <a:t> </a:t>
                      </a:r>
                      <a:r>
                        <a:rPr sz="1000" dirty="0">
                          <a:latin typeface="Arial Narrow"/>
                          <a:cs typeface="Arial Narrow"/>
                        </a:rPr>
                        <a:t>радиографии.</a:t>
                      </a:r>
                      <a:r>
                        <a:rPr sz="1000" spc="-25" dirty="0">
                          <a:latin typeface="Arial Narrow"/>
                          <a:cs typeface="Arial Narrow"/>
                        </a:rPr>
                        <a:t> </a:t>
                      </a:r>
                      <a:r>
                        <a:rPr sz="1000" dirty="0">
                          <a:latin typeface="Arial Narrow"/>
                          <a:cs typeface="Arial Narrow"/>
                        </a:rPr>
                        <a:t>Тех</a:t>
                      </a:r>
                      <a:r>
                        <a:rPr sz="1000" spc="5" dirty="0">
                          <a:latin typeface="Arial Narrow"/>
                          <a:cs typeface="Arial Narrow"/>
                        </a:rPr>
                        <a:t>н</a:t>
                      </a:r>
                      <a:r>
                        <a:rPr sz="1000" dirty="0">
                          <a:latin typeface="Arial Narrow"/>
                          <a:cs typeface="Arial Narrow"/>
                        </a:rPr>
                        <a:t>и</a:t>
                      </a:r>
                      <a:r>
                        <a:rPr sz="1000" spc="-5" dirty="0">
                          <a:latin typeface="Arial Narrow"/>
                          <a:cs typeface="Arial Narrow"/>
                        </a:rPr>
                        <a:t>ч</a:t>
                      </a:r>
                      <a:r>
                        <a:rPr sz="1000" dirty="0">
                          <a:latin typeface="Arial Narrow"/>
                          <a:cs typeface="Arial Narrow"/>
                        </a:rPr>
                        <a:t>еские</a:t>
                      </a:r>
                      <a:r>
                        <a:rPr sz="1000" spc="-5" dirty="0">
                          <a:latin typeface="Arial Narrow"/>
                          <a:cs typeface="Arial Narrow"/>
                        </a:rPr>
                        <a:t> </a:t>
                      </a:r>
                      <a:r>
                        <a:rPr sz="1000" dirty="0">
                          <a:latin typeface="Arial Narrow"/>
                          <a:cs typeface="Arial Narrow"/>
                        </a:rPr>
                        <a:t>требова</a:t>
                      </a:r>
                      <a:r>
                        <a:rPr sz="1000" spc="5" dirty="0">
                          <a:latin typeface="Arial Narrow"/>
                          <a:cs typeface="Arial Narrow"/>
                        </a:rPr>
                        <a:t>н</a:t>
                      </a:r>
                      <a:r>
                        <a:rPr sz="1000" dirty="0">
                          <a:latin typeface="Arial Narrow"/>
                          <a:cs typeface="Arial Narrow"/>
                        </a:rPr>
                        <a:t>ия</a:t>
                      </a:r>
                      <a:r>
                        <a:rPr sz="1000" spc="-5" dirty="0">
                          <a:latin typeface="Arial Narrow"/>
                          <a:cs typeface="Arial Narrow"/>
                        </a:rPr>
                        <a:t> </a:t>
                      </a:r>
                      <a:r>
                        <a:rPr sz="1000" spc="5" dirty="0">
                          <a:latin typeface="Arial Narrow"/>
                          <a:cs typeface="Arial Narrow"/>
                        </a:rPr>
                        <a:t>д</a:t>
                      </a:r>
                      <a:r>
                        <a:rPr sz="1000" dirty="0">
                          <a:latin typeface="Arial Narrow"/>
                          <a:cs typeface="Arial Narrow"/>
                        </a:rPr>
                        <a:t>ля</a:t>
                      </a:r>
                      <a:r>
                        <a:rPr sz="1000" spc="-10" dirty="0">
                          <a:latin typeface="Arial Narrow"/>
                          <a:cs typeface="Arial Narrow"/>
                        </a:rPr>
                        <a:t> </a:t>
                      </a:r>
                      <a:r>
                        <a:rPr sz="1000" dirty="0">
                          <a:latin typeface="Arial Narrow"/>
                          <a:cs typeface="Arial Narrow"/>
                        </a:rPr>
                        <a:t>государст</a:t>
                      </a:r>
                      <a:r>
                        <a:rPr sz="1000" spc="-5" dirty="0">
                          <a:latin typeface="Arial Narrow"/>
                          <a:cs typeface="Arial Narrow"/>
                        </a:rPr>
                        <a:t>в</a:t>
                      </a:r>
                      <a:r>
                        <a:rPr sz="1000" dirty="0">
                          <a:latin typeface="Arial Narrow"/>
                          <a:cs typeface="Arial Narrow"/>
                        </a:rPr>
                        <a:t>е</a:t>
                      </a:r>
                      <a:r>
                        <a:rPr sz="1000" spc="5" dirty="0">
                          <a:latin typeface="Arial Narrow"/>
                          <a:cs typeface="Arial Narrow"/>
                        </a:rPr>
                        <a:t>н</a:t>
                      </a:r>
                      <a:r>
                        <a:rPr sz="1000" dirty="0">
                          <a:latin typeface="Arial Narrow"/>
                          <a:cs typeface="Arial Narrow"/>
                        </a:rPr>
                        <a:t>ных</a:t>
                      </a:r>
                      <a:r>
                        <a:rPr sz="1000" spc="-15" dirty="0">
                          <a:latin typeface="Arial Narrow"/>
                          <a:cs typeface="Arial Narrow"/>
                        </a:rPr>
                        <a:t> </a:t>
                      </a:r>
                      <a:r>
                        <a:rPr sz="1000" dirty="0">
                          <a:latin typeface="Arial Narrow"/>
                          <a:cs typeface="Arial Narrow"/>
                        </a:rPr>
                        <a:t>закупок</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r>
              <a:tr h="233934">
                <a:tc>
                  <a:txBody>
                    <a:bodyPr/>
                    <a:lstStyle/>
                    <a:p>
                      <a:pPr marL="22860">
                        <a:lnSpc>
                          <a:spcPct val="100000"/>
                        </a:lnSpc>
                      </a:pP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ГОСТ</a:t>
                      </a:r>
                      <a:r>
                        <a:rPr sz="1000" u="sng" spc="-30" dirty="0">
                          <a:solidFill>
                            <a:srgbClr val="FFFFFF"/>
                          </a:solidFill>
                          <a:latin typeface="Times New Roman"/>
                          <a:cs typeface="Times New Roman"/>
                        </a:rPr>
                        <a:t> </a:t>
                      </a:r>
                      <a:r>
                        <a:rPr sz="1000" b="1" u="sng" dirty="0">
                          <a:solidFill>
                            <a:srgbClr val="FFFFFF"/>
                          </a:solidFill>
                          <a:latin typeface="Arial Narrow"/>
                          <a:cs typeface="Arial Narrow"/>
                        </a:rPr>
                        <a:t>Р</a:t>
                      </a:r>
                      <a:r>
                        <a:rPr sz="1000" u="sng" spc="-15" dirty="0">
                          <a:solidFill>
                            <a:srgbClr val="FFFFFF"/>
                          </a:solidFill>
                          <a:latin typeface="Times New Roman"/>
                          <a:cs typeface="Times New Roman"/>
                        </a:rPr>
                        <a:t> </a:t>
                      </a:r>
                      <a:r>
                        <a:rPr sz="1000" b="1" u="sng" dirty="0">
                          <a:solidFill>
                            <a:srgbClr val="FFFFFF"/>
                          </a:solidFill>
                          <a:latin typeface="Arial Narrow"/>
                          <a:cs typeface="Arial Narrow"/>
                        </a:rPr>
                        <a:t>57</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08</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6</a:t>
                      </a:r>
                      <a:r>
                        <a:rPr sz="1000" u="sng" spc="-245" dirty="0">
                          <a:solidFill>
                            <a:srgbClr val="FFFFFF"/>
                          </a:solidFill>
                          <a:latin typeface="Times New Roman"/>
                          <a:cs typeface="Times New Roman"/>
                        </a:rPr>
                        <a:t> </a:t>
                      </a:r>
                      <a:r>
                        <a:rPr sz="1000" b="1" u="sng" dirty="0">
                          <a:solidFill>
                            <a:srgbClr val="FFFFFF"/>
                          </a:solidFill>
                          <a:latin typeface="Arial Narrow"/>
                          <a:cs typeface="Arial Narrow"/>
                        </a:rPr>
                        <a:t>-2</a:t>
                      </a:r>
                      <a:r>
                        <a:rPr sz="1000" b="1" u="sng" spc="-10" dirty="0">
                          <a:solidFill>
                            <a:srgbClr val="FFFFFF"/>
                          </a:solidFill>
                          <a:latin typeface="Arial Narrow"/>
                          <a:cs typeface="Arial Narrow"/>
                        </a:rPr>
                        <a:t>0</a:t>
                      </a:r>
                      <a:r>
                        <a:rPr sz="1000" b="1" u="sng" dirty="0">
                          <a:solidFill>
                            <a:srgbClr val="FFFFFF"/>
                          </a:solidFill>
                          <a:latin typeface="Arial Narrow"/>
                          <a:cs typeface="Arial Narrow"/>
                        </a:rPr>
                        <a:t>16</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F81BC"/>
                    </a:solidFill>
                  </a:tcPr>
                </a:tc>
                <a:tc>
                  <a:txBody>
                    <a:bodyPr/>
                    <a:lstStyle/>
                    <a:p>
                      <a:pPr marL="22860">
                        <a:lnSpc>
                          <a:spcPct val="100000"/>
                        </a:lnSpc>
                      </a:pPr>
                      <a:r>
                        <a:rPr sz="1000" dirty="0">
                          <a:latin typeface="Arial Narrow"/>
                          <a:cs typeface="Arial Narrow"/>
                        </a:rPr>
                        <a:t>Изде</a:t>
                      </a:r>
                      <a:r>
                        <a:rPr sz="1000" spc="5" dirty="0">
                          <a:latin typeface="Arial Narrow"/>
                          <a:cs typeface="Arial Narrow"/>
                        </a:rPr>
                        <a:t>л</a:t>
                      </a:r>
                      <a:r>
                        <a:rPr sz="1000" dirty="0">
                          <a:latin typeface="Arial Narrow"/>
                          <a:cs typeface="Arial Narrow"/>
                        </a:rPr>
                        <a:t>ия</a:t>
                      </a:r>
                      <a:r>
                        <a:rPr sz="1000" spc="-5" dirty="0">
                          <a:latin typeface="Arial Narrow"/>
                          <a:cs typeface="Arial Narrow"/>
                        </a:rPr>
                        <a:t> </a:t>
                      </a:r>
                      <a:r>
                        <a:rPr sz="1000" dirty="0">
                          <a:latin typeface="Arial Narrow"/>
                          <a:cs typeface="Arial Narrow"/>
                        </a:rPr>
                        <a:t>ме</a:t>
                      </a:r>
                      <a:r>
                        <a:rPr sz="1000" spc="5" dirty="0">
                          <a:latin typeface="Arial Narrow"/>
                          <a:cs typeface="Arial Narrow"/>
                        </a:rPr>
                        <a:t>д</a:t>
                      </a:r>
                      <a:r>
                        <a:rPr sz="1000" dirty="0">
                          <a:latin typeface="Arial Narrow"/>
                          <a:cs typeface="Arial Narrow"/>
                        </a:rPr>
                        <a:t>ицинские</a:t>
                      </a:r>
                      <a:r>
                        <a:rPr sz="1000" spc="-5" dirty="0">
                          <a:latin typeface="Arial Narrow"/>
                          <a:cs typeface="Arial Narrow"/>
                        </a:rPr>
                        <a:t> </a:t>
                      </a:r>
                      <a:r>
                        <a:rPr sz="1000" spc="5" dirty="0">
                          <a:latin typeface="Arial Narrow"/>
                          <a:cs typeface="Arial Narrow"/>
                        </a:rPr>
                        <a:t>э</a:t>
                      </a:r>
                      <a:r>
                        <a:rPr sz="1000" dirty="0">
                          <a:latin typeface="Arial Narrow"/>
                          <a:cs typeface="Arial Narrow"/>
                        </a:rPr>
                        <a:t>лектри</a:t>
                      </a:r>
                      <a:r>
                        <a:rPr sz="1000" spc="-5" dirty="0">
                          <a:latin typeface="Arial Narrow"/>
                          <a:cs typeface="Arial Narrow"/>
                        </a:rPr>
                        <a:t>ч</a:t>
                      </a:r>
                      <a:r>
                        <a:rPr sz="1000" dirty="0">
                          <a:latin typeface="Arial Narrow"/>
                          <a:cs typeface="Arial Narrow"/>
                        </a:rPr>
                        <a:t>еские.</a:t>
                      </a:r>
                      <a:r>
                        <a:rPr sz="1000" spc="-10" dirty="0">
                          <a:latin typeface="Arial Narrow"/>
                          <a:cs typeface="Arial Narrow"/>
                        </a:rPr>
                        <a:t> </a:t>
                      </a:r>
                      <a:r>
                        <a:rPr sz="1000" spc="-5" dirty="0">
                          <a:latin typeface="Arial Narrow"/>
                          <a:cs typeface="Arial Narrow"/>
                        </a:rPr>
                        <a:t>А</a:t>
                      </a:r>
                      <a:r>
                        <a:rPr sz="1000" dirty="0">
                          <a:latin typeface="Arial Narrow"/>
                          <a:cs typeface="Arial Narrow"/>
                        </a:rPr>
                        <a:t>ппараты</a:t>
                      </a:r>
                      <a:r>
                        <a:rPr sz="1000" spc="15" dirty="0">
                          <a:latin typeface="Arial Narrow"/>
                          <a:cs typeface="Arial Narrow"/>
                        </a:rPr>
                        <a:t> </a:t>
                      </a:r>
                      <a:r>
                        <a:rPr sz="1000" dirty="0">
                          <a:latin typeface="Arial Narrow"/>
                          <a:cs typeface="Arial Narrow"/>
                        </a:rPr>
                        <a:t>для</a:t>
                      </a:r>
                      <a:r>
                        <a:rPr sz="1000" spc="-10" dirty="0">
                          <a:latin typeface="Arial Narrow"/>
                          <a:cs typeface="Arial Narrow"/>
                        </a:rPr>
                        <a:t> </a:t>
                      </a:r>
                      <a:r>
                        <a:rPr sz="1000" dirty="0">
                          <a:latin typeface="Arial Narrow"/>
                          <a:cs typeface="Arial Narrow"/>
                        </a:rPr>
                        <a:t>литотрипсии</a:t>
                      </a:r>
                      <a:r>
                        <a:rPr sz="1000" spc="20" dirty="0">
                          <a:latin typeface="Arial Narrow"/>
                          <a:cs typeface="Arial Narrow"/>
                        </a:rPr>
                        <a:t> </a:t>
                      </a:r>
                      <a:r>
                        <a:rPr sz="1000" dirty="0">
                          <a:latin typeface="Arial Narrow"/>
                          <a:cs typeface="Arial Narrow"/>
                        </a:rPr>
                        <a:t>лазерные.</a:t>
                      </a:r>
                      <a:r>
                        <a:rPr sz="1000" spc="-35" dirty="0">
                          <a:latin typeface="Arial Narrow"/>
                          <a:cs typeface="Arial Narrow"/>
                        </a:rPr>
                        <a:t> </a:t>
                      </a:r>
                      <a:r>
                        <a:rPr sz="1000" dirty="0">
                          <a:latin typeface="Arial Narrow"/>
                          <a:cs typeface="Arial Narrow"/>
                        </a:rPr>
                        <a:t>Тех</a:t>
                      </a:r>
                      <a:r>
                        <a:rPr sz="1000" spc="5" dirty="0">
                          <a:latin typeface="Arial Narrow"/>
                          <a:cs typeface="Arial Narrow"/>
                        </a:rPr>
                        <a:t>н</a:t>
                      </a:r>
                      <a:r>
                        <a:rPr sz="1000" dirty="0">
                          <a:latin typeface="Arial Narrow"/>
                          <a:cs typeface="Arial Narrow"/>
                        </a:rPr>
                        <a:t>и</a:t>
                      </a:r>
                      <a:r>
                        <a:rPr sz="1000" spc="-5" dirty="0">
                          <a:latin typeface="Arial Narrow"/>
                          <a:cs typeface="Arial Narrow"/>
                        </a:rPr>
                        <a:t>ч</a:t>
                      </a:r>
                      <a:r>
                        <a:rPr sz="1000" dirty="0">
                          <a:latin typeface="Arial Narrow"/>
                          <a:cs typeface="Arial Narrow"/>
                        </a:rPr>
                        <a:t>еские</a:t>
                      </a:r>
                      <a:r>
                        <a:rPr sz="1000" spc="-5" dirty="0">
                          <a:latin typeface="Arial Narrow"/>
                          <a:cs typeface="Arial Narrow"/>
                        </a:rPr>
                        <a:t> </a:t>
                      </a:r>
                      <a:r>
                        <a:rPr sz="1000" dirty="0">
                          <a:latin typeface="Arial Narrow"/>
                          <a:cs typeface="Arial Narrow"/>
                        </a:rPr>
                        <a:t>требова</a:t>
                      </a:r>
                      <a:r>
                        <a:rPr sz="1000" spc="5" dirty="0">
                          <a:latin typeface="Arial Narrow"/>
                          <a:cs typeface="Arial Narrow"/>
                        </a:rPr>
                        <a:t>н</a:t>
                      </a:r>
                      <a:r>
                        <a:rPr sz="1000" dirty="0">
                          <a:latin typeface="Arial Narrow"/>
                          <a:cs typeface="Arial Narrow"/>
                        </a:rPr>
                        <a:t>ия</a:t>
                      </a:r>
                      <a:r>
                        <a:rPr sz="1000" spc="-15" dirty="0">
                          <a:latin typeface="Arial Narrow"/>
                          <a:cs typeface="Arial Narrow"/>
                        </a:rPr>
                        <a:t> </a:t>
                      </a:r>
                      <a:r>
                        <a:rPr sz="1000" dirty="0">
                          <a:latin typeface="Arial Narrow"/>
                          <a:cs typeface="Arial Narrow"/>
                        </a:rPr>
                        <a:t>для</a:t>
                      </a:r>
                      <a:r>
                        <a:rPr sz="1000" spc="-5" dirty="0">
                          <a:latin typeface="Arial Narrow"/>
                          <a:cs typeface="Arial Narrow"/>
                        </a:rPr>
                        <a:t> </a:t>
                      </a:r>
                      <a:r>
                        <a:rPr sz="1000" dirty="0">
                          <a:latin typeface="Arial Narrow"/>
                          <a:cs typeface="Arial Narrow"/>
                        </a:rPr>
                        <a:t>государст</a:t>
                      </a:r>
                      <a:r>
                        <a:rPr sz="1000" spc="-5" dirty="0">
                          <a:latin typeface="Arial Narrow"/>
                          <a:cs typeface="Arial Narrow"/>
                        </a:rPr>
                        <a:t>в</a:t>
                      </a:r>
                      <a:r>
                        <a:rPr sz="1000" dirty="0">
                          <a:latin typeface="Arial Narrow"/>
                          <a:cs typeface="Arial Narrow"/>
                        </a:rPr>
                        <a:t>е</a:t>
                      </a:r>
                      <a:r>
                        <a:rPr sz="1000" spc="5" dirty="0">
                          <a:latin typeface="Arial Narrow"/>
                          <a:cs typeface="Arial Narrow"/>
                        </a:rPr>
                        <a:t>н</a:t>
                      </a:r>
                      <a:r>
                        <a:rPr sz="1000" dirty="0">
                          <a:latin typeface="Arial Narrow"/>
                          <a:cs typeface="Arial Narrow"/>
                        </a:rPr>
                        <a:t>ных</a:t>
                      </a:r>
                      <a:r>
                        <a:rPr sz="1000" spc="-25" dirty="0">
                          <a:latin typeface="Arial Narrow"/>
                          <a:cs typeface="Arial Narrow"/>
                        </a:rPr>
                        <a:t> </a:t>
                      </a:r>
                      <a:r>
                        <a:rPr sz="1000" dirty="0">
                          <a:latin typeface="Arial Narrow"/>
                          <a:cs typeface="Arial Narrow"/>
                        </a:rPr>
                        <a:t>закупок</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r>
              <a:tr h="409320">
                <a:tc>
                  <a:txBody>
                    <a:bodyPr/>
                    <a:lstStyle/>
                    <a:p>
                      <a:pPr marL="22860">
                        <a:lnSpc>
                          <a:spcPct val="100000"/>
                        </a:lnSpc>
                      </a:pP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ГОСТ</a:t>
                      </a:r>
                      <a:r>
                        <a:rPr sz="1000" u="sng" spc="-30" dirty="0">
                          <a:solidFill>
                            <a:srgbClr val="FFFFFF"/>
                          </a:solidFill>
                          <a:latin typeface="Times New Roman"/>
                          <a:cs typeface="Times New Roman"/>
                        </a:rPr>
                        <a:t> </a:t>
                      </a:r>
                      <a:r>
                        <a:rPr sz="1000" b="1" u="sng" dirty="0">
                          <a:solidFill>
                            <a:srgbClr val="FFFFFF"/>
                          </a:solidFill>
                          <a:latin typeface="Arial Narrow"/>
                          <a:cs typeface="Arial Narrow"/>
                        </a:rPr>
                        <a:t>Р</a:t>
                      </a:r>
                      <a:r>
                        <a:rPr sz="1000" u="sng" spc="-15" dirty="0">
                          <a:solidFill>
                            <a:srgbClr val="FFFFFF"/>
                          </a:solidFill>
                          <a:latin typeface="Times New Roman"/>
                          <a:cs typeface="Times New Roman"/>
                        </a:rPr>
                        <a:t> </a:t>
                      </a:r>
                      <a:r>
                        <a:rPr sz="1000" b="1" u="sng" dirty="0">
                          <a:solidFill>
                            <a:srgbClr val="FFFFFF"/>
                          </a:solidFill>
                          <a:latin typeface="Arial Narrow"/>
                          <a:cs typeface="Arial Narrow"/>
                        </a:rPr>
                        <a:t>57</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08</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8</a:t>
                      </a:r>
                      <a:r>
                        <a:rPr sz="1000" u="sng" spc="-245" dirty="0">
                          <a:solidFill>
                            <a:srgbClr val="FFFFFF"/>
                          </a:solidFill>
                          <a:latin typeface="Times New Roman"/>
                          <a:cs typeface="Times New Roman"/>
                        </a:rPr>
                        <a:t> </a:t>
                      </a:r>
                      <a:r>
                        <a:rPr sz="1000" b="1" u="sng" dirty="0">
                          <a:solidFill>
                            <a:srgbClr val="FFFFFF"/>
                          </a:solidFill>
                          <a:latin typeface="Arial Narrow"/>
                          <a:cs typeface="Arial Narrow"/>
                        </a:rPr>
                        <a:t>-2</a:t>
                      </a:r>
                      <a:r>
                        <a:rPr sz="1000" b="1" u="sng" spc="-10" dirty="0">
                          <a:solidFill>
                            <a:srgbClr val="FFFFFF"/>
                          </a:solidFill>
                          <a:latin typeface="Arial Narrow"/>
                          <a:cs typeface="Arial Narrow"/>
                        </a:rPr>
                        <a:t>0</a:t>
                      </a:r>
                      <a:r>
                        <a:rPr sz="1000" b="1" u="sng" dirty="0">
                          <a:solidFill>
                            <a:srgbClr val="FFFFFF"/>
                          </a:solidFill>
                          <a:latin typeface="Arial Narrow"/>
                          <a:cs typeface="Arial Narrow"/>
                        </a:rPr>
                        <a:t>16</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F81BC"/>
                    </a:solidFill>
                  </a:tcPr>
                </a:tc>
                <a:tc>
                  <a:txBody>
                    <a:bodyPr/>
                    <a:lstStyle/>
                    <a:p>
                      <a:pPr marL="22860" marR="107950">
                        <a:lnSpc>
                          <a:spcPct val="114999"/>
                        </a:lnSpc>
                      </a:pPr>
                      <a:r>
                        <a:rPr sz="1000" dirty="0">
                          <a:latin typeface="Arial Narrow"/>
                          <a:cs typeface="Arial Narrow"/>
                        </a:rPr>
                        <a:t>Изде</a:t>
                      </a:r>
                      <a:r>
                        <a:rPr sz="1000" spc="5" dirty="0">
                          <a:latin typeface="Arial Narrow"/>
                          <a:cs typeface="Arial Narrow"/>
                        </a:rPr>
                        <a:t>л</a:t>
                      </a:r>
                      <a:r>
                        <a:rPr sz="1000" dirty="0">
                          <a:latin typeface="Arial Narrow"/>
                          <a:cs typeface="Arial Narrow"/>
                        </a:rPr>
                        <a:t>ия</a:t>
                      </a:r>
                      <a:r>
                        <a:rPr sz="1000" spc="-5" dirty="0">
                          <a:latin typeface="Arial Narrow"/>
                          <a:cs typeface="Arial Narrow"/>
                        </a:rPr>
                        <a:t> </a:t>
                      </a:r>
                      <a:r>
                        <a:rPr sz="1000" dirty="0">
                          <a:latin typeface="Arial Narrow"/>
                          <a:cs typeface="Arial Narrow"/>
                        </a:rPr>
                        <a:t>ме</a:t>
                      </a:r>
                      <a:r>
                        <a:rPr sz="1000" spc="5" dirty="0">
                          <a:latin typeface="Arial Narrow"/>
                          <a:cs typeface="Arial Narrow"/>
                        </a:rPr>
                        <a:t>д</a:t>
                      </a:r>
                      <a:r>
                        <a:rPr sz="1000" dirty="0">
                          <a:latin typeface="Arial Narrow"/>
                          <a:cs typeface="Arial Narrow"/>
                        </a:rPr>
                        <a:t>ицинские</a:t>
                      </a:r>
                      <a:r>
                        <a:rPr sz="1000" spc="-5" dirty="0">
                          <a:latin typeface="Arial Narrow"/>
                          <a:cs typeface="Arial Narrow"/>
                        </a:rPr>
                        <a:t> </a:t>
                      </a:r>
                      <a:r>
                        <a:rPr sz="1000" spc="5" dirty="0">
                          <a:latin typeface="Arial Narrow"/>
                          <a:cs typeface="Arial Narrow"/>
                        </a:rPr>
                        <a:t>э</a:t>
                      </a:r>
                      <a:r>
                        <a:rPr sz="1000" dirty="0">
                          <a:latin typeface="Arial Narrow"/>
                          <a:cs typeface="Arial Narrow"/>
                        </a:rPr>
                        <a:t>лектри</a:t>
                      </a:r>
                      <a:r>
                        <a:rPr sz="1000" spc="-5" dirty="0">
                          <a:latin typeface="Arial Narrow"/>
                          <a:cs typeface="Arial Narrow"/>
                        </a:rPr>
                        <a:t>ч</a:t>
                      </a:r>
                      <a:r>
                        <a:rPr sz="1000" dirty="0">
                          <a:latin typeface="Arial Narrow"/>
                          <a:cs typeface="Arial Narrow"/>
                        </a:rPr>
                        <a:t>еские.</a:t>
                      </a:r>
                      <a:r>
                        <a:rPr sz="1000" spc="-10" dirty="0">
                          <a:latin typeface="Arial Narrow"/>
                          <a:cs typeface="Arial Narrow"/>
                        </a:rPr>
                        <a:t> </a:t>
                      </a:r>
                      <a:r>
                        <a:rPr sz="1000" spc="-5" dirty="0">
                          <a:latin typeface="Arial Narrow"/>
                          <a:cs typeface="Arial Narrow"/>
                        </a:rPr>
                        <a:t>А</a:t>
                      </a:r>
                      <a:r>
                        <a:rPr sz="1000" dirty="0">
                          <a:latin typeface="Arial Narrow"/>
                          <a:cs typeface="Arial Narrow"/>
                        </a:rPr>
                        <a:t>ппараты</a:t>
                      </a:r>
                      <a:r>
                        <a:rPr sz="1000" spc="15" dirty="0">
                          <a:latin typeface="Arial Narrow"/>
                          <a:cs typeface="Arial Narrow"/>
                        </a:rPr>
                        <a:t> </a:t>
                      </a:r>
                      <a:r>
                        <a:rPr sz="1000" dirty="0">
                          <a:latin typeface="Arial Narrow"/>
                          <a:cs typeface="Arial Narrow"/>
                        </a:rPr>
                        <a:t>рентге</a:t>
                      </a:r>
                      <a:r>
                        <a:rPr sz="1000" spc="5" dirty="0">
                          <a:latin typeface="Arial Narrow"/>
                          <a:cs typeface="Arial Narrow"/>
                        </a:rPr>
                        <a:t>н</a:t>
                      </a:r>
                      <a:r>
                        <a:rPr sz="1000" dirty="0">
                          <a:latin typeface="Arial Narrow"/>
                          <a:cs typeface="Arial Narrow"/>
                        </a:rPr>
                        <a:t>ог</a:t>
                      </a:r>
                      <a:r>
                        <a:rPr sz="1000" spc="-10" dirty="0">
                          <a:latin typeface="Arial Narrow"/>
                          <a:cs typeface="Arial Narrow"/>
                        </a:rPr>
                        <a:t>р</a:t>
                      </a:r>
                      <a:r>
                        <a:rPr sz="1000" dirty="0">
                          <a:latin typeface="Arial Narrow"/>
                          <a:cs typeface="Arial Narrow"/>
                        </a:rPr>
                        <a:t>афи</a:t>
                      </a:r>
                      <a:r>
                        <a:rPr sz="1000" spc="-5" dirty="0">
                          <a:latin typeface="Arial Narrow"/>
                          <a:cs typeface="Arial Narrow"/>
                        </a:rPr>
                        <a:t>ч</a:t>
                      </a:r>
                      <a:r>
                        <a:rPr sz="1000" dirty="0">
                          <a:latin typeface="Arial Narrow"/>
                          <a:cs typeface="Arial Narrow"/>
                        </a:rPr>
                        <a:t>еские</a:t>
                      </a:r>
                      <a:r>
                        <a:rPr sz="1000" spc="-25" dirty="0">
                          <a:latin typeface="Arial Narrow"/>
                          <a:cs typeface="Arial Narrow"/>
                        </a:rPr>
                        <a:t> </a:t>
                      </a:r>
                      <a:r>
                        <a:rPr sz="1000" dirty="0">
                          <a:latin typeface="Arial Narrow"/>
                          <a:cs typeface="Arial Narrow"/>
                        </a:rPr>
                        <a:t>палатные</a:t>
                      </a:r>
                      <a:r>
                        <a:rPr sz="1000" spc="-25" dirty="0">
                          <a:latin typeface="Arial Narrow"/>
                          <a:cs typeface="Arial Narrow"/>
                        </a:rPr>
                        <a:t> </a:t>
                      </a:r>
                      <a:r>
                        <a:rPr sz="1000" dirty="0">
                          <a:latin typeface="Arial Narrow"/>
                          <a:cs typeface="Arial Narrow"/>
                        </a:rPr>
                        <a:t>передвижные</a:t>
                      </a:r>
                      <a:r>
                        <a:rPr sz="1000" spc="-25" dirty="0">
                          <a:latin typeface="Arial Narrow"/>
                          <a:cs typeface="Arial Narrow"/>
                        </a:rPr>
                        <a:t> </a:t>
                      </a:r>
                      <a:r>
                        <a:rPr sz="1000" dirty="0">
                          <a:latin typeface="Arial Narrow"/>
                          <a:cs typeface="Arial Narrow"/>
                        </a:rPr>
                        <a:t>цифровые.</a:t>
                      </a:r>
                      <a:r>
                        <a:rPr sz="1000" spc="-5" dirty="0">
                          <a:latin typeface="Arial Narrow"/>
                          <a:cs typeface="Arial Narrow"/>
                        </a:rPr>
                        <a:t> </a:t>
                      </a:r>
                      <a:r>
                        <a:rPr sz="1000" spc="5" dirty="0">
                          <a:latin typeface="Arial Narrow"/>
                          <a:cs typeface="Arial Narrow"/>
                        </a:rPr>
                        <a:t>Т</a:t>
                      </a:r>
                      <a:r>
                        <a:rPr sz="1000" dirty="0">
                          <a:latin typeface="Arial Narrow"/>
                          <a:cs typeface="Arial Narrow"/>
                        </a:rPr>
                        <a:t>ех</a:t>
                      </a:r>
                      <a:r>
                        <a:rPr sz="1000" spc="5" dirty="0">
                          <a:latin typeface="Arial Narrow"/>
                          <a:cs typeface="Arial Narrow"/>
                        </a:rPr>
                        <a:t>н</a:t>
                      </a:r>
                      <a:r>
                        <a:rPr sz="1000" dirty="0">
                          <a:latin typeface="Arial Narrow"/>
                          <a:cs typeface="Arial Narrow"/>
                        </a:rPr>
                        <a:t>и</a:t>
                      </a:r>
                      <a:r>
                        <a:rPr sz="1000" spc="-5" dirty="0">
                          <a:latin typeface="Arial Narrow"/>
                          <a:cs typeface="Arial Narrow"/>
                        </a:rPr>
                        <a:t>ч</a:t>
                      </a:r>
                      <a:r>
                        <a:rPr sz="1000" dirty="0">
                          <a:latin typeface="Arial Narrow"/>
                          <a:cs typeface="Arial Narrow"/>
                        </a:rPr>
                        <a:t>еские</a:t>
                      </a:r>
                      <a:r>
                        <a:rPr sz="1000" spc="-5" dirty="0">
                          <a:latin typeface="Arial Narrow"/>
                          <a:cs typeface="Arial Narrow"/>
                        </a:rPr>
                        <a:t> </a:t>
                      </a:r>
                      <a:r>
                        <a:rPr sz="1000" dirty="0">
                          <a:latin typeface="Arial Narrow"/>
                          <a:cs typeface="Arial Narrow"/>
                        </a:rPr>
                        <a:t>требова</a:t>
                      </a:r>
                      <a:r>
                        <a:rPr sz="1000" spc="5" dirty="0">
                          <a:latin typeface="Arial Narrow"/>
                          <a:cs typeface="Arial Narrow"/>
                        </a:rPr>
                        <a:t>н</a:t>
                      </a:r>
                      <a:r>
                        <a:rPr sz="1000" dirty="0">
                          <a:latin typeface="Arial Narrow"/>
                          <a:cs typeface="Arial Narrow"/>
                        </a:rPr>
                        <a:t>ия</a:t>
                      </a:r>
                      <a:r>
                        <a:rPr sz="1000" spc="-5" dirty="0">
                          <a:latin typeface="Arial Narrow"/>
                          <a:cs typeface="Arial Narrow"/>
                        </a:rPr>
                        <a:t> </a:t>
                      </a:r>
                      <a:r>
                        <a:rPr sz="1000" spc="5" dirty="0">
                          <a:latin typeface="Arial Narrow"/>
                          <a:cs typeface="Arial Narrow"/>
                        </a:rPr>
                        <a:t>д</a:t>
                      </a:r>
                      <a:r>
                        <a:rPr sz="1000" dirty="0">
                          <a:latin typeface="Arial Narrow"/>
                          <a:cs typeface="Arial Narrow"/>
                        </a:rPr>
                        <a:t>ля</a:t>
                      </a:r>
                      <a:r>
                        <a:rPr sz="1000" spc="-10" dirty="0">
                          <a:latin typeface="Arial Narrow"/>
                          <a:cs typeface="Arial Narrow"/>
                        </a:rPr>
                        <a:t> </a:t>
                      </a:r>
                      <a:r>
                        <a:rPr sz="1000" dirty="0">
                          <a:latin typeface="Arial Narrow"/>
                          <a:cs typeface="Arial Narrow"/>
                        </a:rPr>
                        <a:t>го</a:t>
                      </a:r>
                      <a:r>
                        <a:rPr sz="1000" spc="45" dirty="0">
                          <a:latin typeface="Arial Narrow"/>
                          <a:cs typeface="Arial Narrow"/>
                        </a:rPr>
                        <a:t>с</a:t>
                      </a:r>
                      <a:r>
                        <a:rPr sz="1000" dirty="0">
                          <a:latin typeface="Arial Narrow"/>
                          <a:cs typeface="Arial Narrow"/>
                        </a:rPr>
                        <a:t>ударственных закупок</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r>
              <a:tr h="409194">
                <a:tc>
                  <a:txBody>
                    <a:bodyPr/>
                    <a:lstStyle/>
                    <a:p>
                      <a:pPr marL="22860">
                        <a:lnSpc>
                          <a:spcPct val="100000"/>
                        </a:lnSpc>
                      </a:pP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ГОСТ</a:t>
                      </a:r>
                      <a:r>
                        <a:rPr sz="1000" u="sng" spc="-30" dirty="0">
                          <a:solidFill>
                            <a:srgbClr val="FFFFFF"/>
                          </a:solidFill>
                          <a:latin typeface="Times New Roman"/>
                          <a:cs typeface="Times New Roman"/>
                        </a:rPr>
                        <a:t> </a:t>
                      </a:r>
                      <a:r>
                        <a:rPr sz="1000" b="1" u="sng" dirty="0">
                          <a:solidFill>
                            <a:srgbClr val="FFFFFF"/>
                          </a:solidFill>
                          <a:latin typeface="Arial Narrow"/>
                          <a:cs typeface="Arial Narrow"/>
                        </a:rPr>
                        <a:t>Р</a:t>
                      </a:r>
                      <a:r>
                        <a:rPr sz="1000" u="sng" spc="-15" dirty="0">
                          <a:solidFill>
                            <a:srgbClr val="FFFFFF"/>
                          </a:solidFill>
                          <a:latin typeface="Times New Roman"/>
                          <a:cs typeface="Times New Roman"/>
                        </a:rPr>
                        <a:t> </a:t>
                      </a:r>
                      <a:r>
                        <a:rPr sz="1000" b="1" u="sng" dirty="0">
                          <a:solidFill>
                            <a:srgbClr val="FFFFFF"/>
                          </a:solidFill>
                          <a:latin typeface="Arial Narrow"/>
                          <a:cs typeface="Arial Narrow"/>
                        </a:rPr>
                        <a:t>57</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08</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9</a:t>
                      </a:r>
                      <a:r>
                        <a:rPr sz="1000" u="sng" spc="-245" dirty="0">
                          <a:solidFill>
                            <a:srgbClr val="FFFFFF"/>
                          </a:solidFill>
                          <a:latin typeface="Times New Roman"/>
                          <a:cs typeface="Times New Roman"/>
                        </a:rPr>
                        <a:t> </a:t>
                      </a:r>
                      <a:r>
                        <a:rPr sz="1000" b="1" u="sng" dirty="0">
                          <a:solidFill>
                            <a:srgbClr val="FFFFFF"/>
                          </a:solidFill>
                          <a:latin typeface="Arial Narrow"/>
                          <a:cs typeface="Arial Narrow"/>
                        </a:rPr>
                        <a:t>-2</a:t>
                      </a:r>
                      <a:r>
                        <a:rPr sz="1000" b="1" u="sng" spc="-10" dirty="0">
                          <a:solidFill>
                            <a:srgbClr val="FFFFFF"/>
                          </a:solidFill>
                          <a:latin typeface="Arial Narrow"/>
                          <a:cs typeface="Arial Narrow"/>
                        </a:rPr>
                        <a:t>0</a:t>
                      </a:r>
                      <a:r>
                        <a:rPr sz="1000" b="1" u="sng" dirty="0">
                          <a:solidFill>
                            <a:srgbClr val="FFFFFF"/>
                          </a:solidFill>
                          <a:latin typeface="Arial Narrow"/>
                          <a:cs typeface="Arial Narrow"/>
                        </a:rPr>
                        <a:t>16</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F81BC"/>
                    </a:solidFill>
                  </a:tcPr>
                </a:tc>
                <a:tc>
                  <a:txBody>
                    <a:bodyPr/>
                    <a:lstStyle/>
                    <a:p>
                      <a:pPr marL="22860" marR="170815">
                        <a:lnSpc>
                          <a:spcPct val="114999"/>
                        </a:lnSpc>
                      </a:pPr>
                      <a:r>
                        <a:rPr sz="1000" dirty="0">
                          <a:latin typeface="Arial Narrow"/>
                          <a:cs typeface="Arial Narrow"/>
                        </a:rPr>
                        <a:t>Изде</a:t>
                      </a:r>
                      <a:r>
                        <a:rPr sz="1000" spc="5" dirty="0">
                          <a:latin typeface="Arial Narrow"/>
                          <a:cs typeface="Arial Narrow"/>
                        </a:rPr>
                        <a:t>л</a:t>
                      </a:r>
                      <a:r>
                        <a:rPr sz="1000" dirty="0">
                          <a:latin typeface="Arial Narrow"/>
                          <a:cs typeface="Arial Narrow"/>
                        </a:rPr>
                        <a:t>ия</a:t>
                      </a:r>
                      <a:r>
                        <a:rPr sz="1000" spc="-5" dirty="0">
                          <a:latin typeface="Arial Narrow"/>
                          <a:cs typeface="Arial Narrow"/>
                        </a:rPr>
                        <a:t> </a:t>
                      </a:r>
                      <a:r>
                        <a:rPr sz="1000" dirty="0">
                          <a:latin typeface="Arial Narrow"/>
                          <a:cs typeface="Arial Narrow"/>
                        </a:rPr>
                        <a:t>ме</a:t>
                      </a:r>
                      <a:r>
                        <a:rPr sz="1000" spc="5" dirty="0">
                          <a:latin typeface="Arial Narrow"/>
                          <a:cs typeface="Arial Narrow"/>
                        </a:rPr>
                        <a:t>д</a:t>
                      </a:r>
                      <a:r>
                        <a:rPr sz="1000" dirty="0">
                          <a:latin typeface="Arial Narrow"/>
                          <a:cs typeface="Arial Narrow"/>
                        </a:rPr>
                        <a:t>ицинские</a:t>
                      </a:r>
                      <a:r>
                        <a:rPr sz="1000" spc="-5" dirty="0">
                          <a:latin typeface="Arial Narrow"/>
                          <a:cs typeface="Arial Narrow"/>
                        </a:rPr>
                        <a:t> </a:t>
                      </a:r>
                      <a:r>
                        <a:rPr sz="1000" spc="5" dirty="0">
                          <a:latin typeface="Arial Narrow"/>
                          <a:cs typeface="Arial Narrow"/>
                        </a:rPr>
                        <a:t>э</a:t>
                      </a:r>
                      <a:r>
                        <a:rPr sz="1000" dirty="0">
                          <a:latin typeface="Arial Narrow"/>
                          <a:cs typeface="Arial Narrow"/>
                        </a:rPr>
                        <a:t>лектри</a:t>
                      </a:r>
                      <a:r>
                        <a:rPr sz="1000" spc="-5" dirty="0">
                          <a:latin typeface="Arial Narrow"/>
                          <a:cs typeface="Arial Narrow"/>
                        </a:rPr>
                        <a:t>ч</a:t>
                      </a:r>
                      <a:r>
                        <a:rPr sz="1000" dirty="0">
                          <a:latin typeface="Arial Narrow"/>
                          <a:cs typeface="Arial Narrow"/>
                        </a:rPr>
                        <a:t>еские.</a:t>
                      </a:r>
                      <a:r>
                        <a:rPr sz="1000" spc="-10" dirty="0">
                          <a:latin typeface="Arial Narrow"/>
                          <a:cs typeface="Arial Narrow"/>
                        </a:rPr>
                        <a:t> </a:t>
                      </a:r>
                      <a:r>
                        <a:rPr sz="1000" spc="-5" dirty="0">
                          <a:latin typeface="Arial Narrow"/>
                          <a:cs typeface="Arial Narrow"/>
                        </a:rPr>
                        <a:t>А</a:t>
                      </a:r>
                      <a:r>
                        <a:rPr sz="1000" dirty="0">
                          <a:latin typeface="Arial Narrow"/>
                          <a:cs typeface="Arial Narrow"/>
                        </a:rPr>
                        <a:t>ппарат</a:t>
                      </a:r>
                      <a:r>
                        <a:rPr sz="1000" spc="10" dirty="0">
                          <a:latin typeface="Arial Narrow"/>
                          <a:cs typeface="Arial Narrow"/>
                        </a:rPr>
                        <a:t> </a:t>
                      </a:r>
                      <a:r>
                        <a:rPr sz="1000" dirty="0">
                          <a:latin typeface="Arial Narrow"/>
                          <a:cs typeface="Arial Narrow"/>
                        </a:rPr>
                        <a:t>рентге</a:t>
                      </a:r>
                      <a:r>
                        <a:rPr sz="1000" spc="5" dirty="0">
                          <a:latin typeface="Arial Narrow"/>
                          <a:cs typeface="Arial Narrow"/>
                        </a:rPr>
                        <a:t>н</a:t>
                      </a:r>
                      <a:r>
                        <a:rPr sz="1000" dirty="0">
                          <a:latin typeface="Arial Narrow"/>
                          <a:cs typeface="Arial Narrow"/>
                        </a:rPr>
                        <a:t>овский</a:t>
                      </a:r>
                      <a:r>
                        <a:rPr sz="1000" spc="-25" dirty="0">
                          <a:latin typeface="Arial Narrow"/>
                          <a:cs typeface="Arial Narrow"/>
                        </a:rPr>
                        <a:t> </a:t>
                      </a:r>
                      <a:r>
                        <a:rPr sz="1000" dirty="0">
                          <a:latin typeface="Arial Narrow"/>
                          <a:cs typeface="Arial Narrow"/>
                        </a:rPr>
                        <a:t>де</a:t>
                      </a:r>
                      <a:r>
                        <a:rPr sz="1000" spc="5" dirty="0">
                          <a:latin typeface="Arial Narrow"/>
                          <a:cs typeface="Arial Narrow"/>
                        </a:rPr>
                        <a:t>н</a:t>
                      </a:r>
                      <a:r>
                        <a:rPr sz="1000" dirty="0">
                          <a:latin typeface="Arial Narrow"/>
                          <a:cs typeface="Arial Narrow"/>
                        </a:rPr>
                        <a:t>тал</a:t>
                      </a:r>
                      <a:r>
                        <a:rPr sz="1000" spc="-5" dirty="0">
                          <a:latin typeface="Arial Narrow"/>
                          <a:cs typeface="Arial Narrow"/>
                        </a:rPr>
                        <a:t>ь</a:t>
                      </a:r>
                      <a:r>
                        <a:rPr sz="1000" dirty="0">
                          <a:latin typeface="Arial Narrow"/>
                          <a:cs typeface="Arial Narrow"/>
                        </a:rPr>
                        <a:t>ный,</a:t>
                      </a:r>
                      <a:r>
                        <a:rPr sz="1000" spc="-50" dirty="0">
                          <a:latin typeface="Arial Narrow"/>
                          <a:cs typeface="Arial Narrow"/>
                        </a:rPr>
                        <a:t> </a:t>
                      </a:r>
                      <a:r>
                        <a:rPr sz="1000" dirty="0">
                          <a:latin typeface="Arial Narrow"/>
                          <a:cs typeface="Arial Narrow"/>
                        </a:rPr>
                        <a:t>общего </a:t>
                      </a:r>
                      <a:r>
                        <a:rPr sz="1000" spc="5" dirty="0">
                          <a:latin typeface="Arial Narrow"/>
                          <a:cs typeface="Arial Narrow"/>
                        </a:rPr>
                        <a:t>н</a:t>
                      </a:r>
                      <a:r>
                        <a:rPr sz="1000" dirty="0">
                          <a:latin typeface="Arial Narrow"/>
                          <a:cs typeface="Arial Narrow"/>
                        </a:rPr>
                        <a:t>азна</a:t>
                      </a:r>
                      <a:r>
                        <a:rPr sz="1000" spc="-5" dirty="0">
                          <a:latin typeface="Arial Narrow"/>
                          <a:cs typeface="Arial Narrow"/>
                        </a:rPr>
                        <a:t>ч</a:t>
                      </a:r>
                      <a:r>
                        <a:rPr sz="1000" dirty="0">
                          <a:latin typeface="Arial Narrow"/>
                          <a:cs typeface="Arial Narrow"/>
                        </a:rPr>
                        <a:t>е</a:t>
                      </a:r>
                      <a:r>
                        <a:rPr sz="1000" spc="5" dirty="0">
                          <a:latin typeface="Arial Narrow"/>
                          <a:cs typeface="Arial Narrow"/>
                        </a:rPr>
                        <a:t>н</a:t>
                      </a:r>
                      <a:r>
                        <a:rPr sz="1000" dirty="0">
                          <a:latin typeface="Arial Narrow"/>
                          <a:cs typeface="Arial Narrow"/>
                        </a:rPr>
                        <a:t>ия</a:t>
                      </a:r>
                      <a:r>
                        <a:rPr sz="1000" spc="-25" dirty="0">
                          <a:latin typeface="Arial Narrow"/>
                          <a:cs typeface="Arial Narrow"/>
                        </a:rPr>
                        <a:t> </a:t>
                      </a:r>
                      <a:r>
                        <a:rPr sz="1000" dirty="0">
                          <a:latin typeface="Arial Narrow"/>
                          <a:cs typeface="Arial Narrow"/>
                        </a:rPr>
                        <a:t>интраорал</a:t>
                      </a:r>
                      <a:r>
                        <a:rPr sz="1000" spc="-5" dirty="0">
                          <a:latin typeface="Arial Narrow"/>
                          <a:cs typeface="Arial Narrow"/>
                        </a:rPr>
                        <a:t>ь</a:t>
                      </a:r>
                      <a:r>
                        <a:rPr sz="1000" dirty="0">
                          <a:latin typeface="Arial Narrow"/>
                          <a:cs typeface="Arial Narrow"/>
                        </a:rPr>
                        <a:t>ный</a:t>
                      </a:r>
                      <a:r>
                        <a:rPr sz="1000" spc="-35" dirty="0">
                          <a:latin typeface="Arial Narrow"/>
                          <a:cs typeface="Arial Narrow"/>
                        </a:rPr>
                        <a:t> </a:t>
                      </a:r>
                      <a:r>
                        <a:rPr sz="1000" dirty="0">
                          <a:latin typeface="Arial Narrow"/>
                          <a:cs typeface="Arial Narrow"/>
                        </a:rPr>
                        <a:t>(внутриротовой),</a:t>
                      </a:r>
                      <a:r>
                        <a:rPr sz="1000" spc="-25" dirty="0">
                          <a:latin typeface="Arial Narrow"/>
                          <a:cs typeface="Arial Narrow"/>
                        </a:rPr>
                        <a:t> </a:t>
                      </a:r>
                      <a:r>
                        <a:rPr sz="1000" dirty="0">
                          <a:latin typeface="Arial Narrow"/>
                          <a:cs typeface="Arial Narrow"/>
                        </a:rPr>
                        <a:t>цифров</a:t>
                      </a:r>
                      <a:r>
                        <a:rPr sz="1000" spc="45" dirty="0">
                          <a:latin typeface="Arial Narrow"/>
                          <a:cs typeface="Arial Narrow"/>
                        </a:rPr>
                        <a:t>о</a:t>
                      </a:r>
                      <a:r>
                        <a:rPr sz="1000" dirty="0">
                          <a:latin typeface="Arial Narrow"/>
                          <a:cs typeface="Arial Narrow"/>
                        </a:rPr>
                        <a:t>й.</a:t>
                      </a:r>
                      <a:r>
                        <a:rPr sz="1000" spc="-15" dirty="0">
                          <a:latin typeface="Arial Narrow"/>
                          <a:cs typeface="Arial Narrow"/>
                        </a:rPr>
                        <a:t> </a:t>
                      </a:r>
                      <a:r>
                        <a:rPr sz="1000" dirty="0">
                          <a:latin typeface="Arial Narrow"/>
                          <a:cs typeface="Arial Narrow"/>
                        </a:rPr>
                        <a:t>Тех</a:t>
                      </a:r>
                      <a:r>
                        <a:rPr sz="1000" spc="5" dirty="0">
                          <a:latin typeface="Arial Narrow"/>
                          <a:cs typeface="Arial Narrow"/>
                        </a:rPr>
                        <a:t>н</a:t>
                      </a:r>
                      <a:r>
                        <a:rPr sz="1000" dirty="0">
                          <a:latin typeface="Arial Narrow"/>
                          <a:cs typeface="Arial Narrow"/>
                        </a:rPr>
                        <a:t>и</a:t>
                      </a:r>
                      <a:r>
                        <a:rPr sz="1000" spc="-5" dirty="0">
                          <a:latin typeface="Arial Narrow"/>
                          <a:cs typeface="Arial Narrow"/>
                        </a:rPr>
                        <a:t>ч</a:t>
                      </a:r>
                      <a:r>
                        <a:rPr sz="1000" dirty="0">
                          <a:latin typeface="Arial Narrow"/>
                          <a:cs typeface="Arial Narrow"/>
                        </a:rPr>
                        <a:t>еские требования</a:t>
                      </a:r>
                      <a:r>
                        <a:rPr sz="1000" spc="-5" dirty="0">
                          <a:latin typeface="Arial Narrow"/>
                          <a:cs typeface="Arial Narrow"/>
                        </a:rPr>
                        <a:t> </a:t>
                      </a:r>
                      <a:r>
                        <a:rPr sz="1000" spc="5" dirty="0">
                          <a:latin typeface="Arial Narrow"/>
                          <a:cs typeface="Arial Narrow"/>
                        </a:rPr>
                        <a:t>д</a:t>
                      </a:r>
                      <a:r>
                        <a:rPr sz="1000" dirty="0">
                          <a:latin typeface="Arial Narrow"/>
                          <a:cs typeface="Arial Narrow"/>
                        </a:rPr>
                        <a:t>ля</a:t>
                      </a:r>
                      <a:r>
                        <a:rPr sz="1000" spc="-10" dirty="0">
                          <a:latin typeface="Arial Narrow"/>
                          <a:cs typeface="Arial Narrow"/>
                        </a:rPr>
                        <a:t> </a:t>
                      </a:r>
                      <a:r>
                        <a:rPr sz="1000" dirty="0">
                          <a:latin typeface="Arial Narrow"/>
                          <a:cs typeface="Arial Narrow"/>
                        </a:rPr>
                        <a:t>государст</a:t>
                      </a:r>
                      <a:r>
                        <a:rPr sz="1000" spc="-5" dirty="0">
                          <a:latin typeface="Arial Narrow"/>
                          <a:cs typeface="Arial Narrow"/>
                        </a:rPr>
                        <a:t>в</a:t>
                      </a:r>
                      <a:r>
                        <a:rPr sz="1000" dirty="0">
                          <a:latin typeface="Arial Narrow"/>
                          <a:cs typeface="Arial Narrow"/>
                        </a:rPr>
                        <a:t>е</a:t>
                      </a:r>
                      <a:r>
                        <a:rPr sz="1000" spc="5" dirty="0">
                          <a:latin typeface="Arial Narrow"/>
                          <a:cs typeface="Arial Narrow"/>
                        </a:rPr>
                        <a:t>н</a:t>
                      </a:r>
                      <a:r>
                        <a:rPr sz="1000" dirty="0">
                          <a:latin typeface="Arial Narrow"/>
                          <a:cs typeface="Arial Narrow"/>
                        </a:rPr>
                        <a:t>ных</a:t>
                      </a:r>
                      <a:r>
                        <a:rPr sz="1000" spc="-15" dirty="0">
                          <a:latin typeface="Arial Narrow"/>
                          <a:cs typeface="Arial Narrow"/>
                        </a:rPr>
                        <a:t> </a:t>
                      </a:r>
                      <a:r>
                        <a:rPr sz="1000" dirty="0">
                          <a:latin typeface="Arial Narrow"/>
                          <a:cs typeface="Arial Narrow"/>
                        </a:rPr>
                        <a:t>закупок</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r>
              <a:tr h="365251">
                <a:tc>
                  <a:txBody>
                    <a:bodyPr/>
                    <a:lstStyle/>
                    <a:p>
                      <a:pPr marL="22860">
                        <a:lnSpc>
                          <a:spcPct val="100000"/>
                        </a:lnSpc>
                      </a:pP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ГО</a:t>
                      </a:r>
                      <a:r>
                        <a:rPr sz="1000" b="1" u="sng" spc="-5" dirty="0">
                          <a:solidFill>
                            <a:srgbClr val="FFFFFF"/>
                          </a:solidFill>
                          <a:latin typeface="Arial Narrow"/>
                          <a:cs typeface="Arial Narrow"/>
                        </a:rPr>
                        <a:t>С</a:t>
                      </a:r>
                      <a:r>
                        <a:rPr sz="1000" b="1" u="sng" dirty="0">
                          <a:solidFill>
                            <a:srgbClr val="FFFFFF"/>
                          </a:solidFill>
                          <a:latin typeface="Arial Narrow"/>
                          <a:cs typeface="Arial Narrow"/>
                        </a:rPr>
                        <a:t>Т</a:t>
                      </a:r>
                      <a:r>
                        <a:rPr sz="1000" u="sng" spc="-35" dirty="0">
                          <a:solidFill>
                            <a:srgbClr val="FFFFFF"/>
                          </a:solidFill>
                          <a:latin typeface="Times New Roman"/>
                          <a:cs typeface="Times New Roman"/>
                        </a:rPr>
                        <a:t> </a:t>
                      </a:r>
                      <a:r>
                        <a:rPr sz="1000" b="1" u="sng" dirty="0">
                          <a:solidFill>
                            <a:srgbClr val="FFFFFF"/>
                          </a:solidFill>
                          <a:latin typeface="Arial Narrow"/>
                          <a:cs typeface="Arial Narrow"/>
                        </a:rPr>
                        <a:t>Р</a:t>
                      </a:r>
                      <a:r>
                        <a:rPr sz="1000" u="sng" spc="-20" dirty="0">
                          <a:solidFill>
                            <a:srgbClr val="FFFFFF"/>
                          </a:solidFill>
                          <a:latin typeface="Times New Roman"/>
                          <a:cs typeface="Times New Roman"/>
                        </a:rPr>
                        <a:t> </a:t>
                      </a:r>
                      <a:r>
                        <a:rPr sz="1000" b="1" u="sng" dirty="0">
                          <a:solidFill>
                            <a:srgbClr val="FFFFFF"/>
                          </a:solidFill>
                          <a:latin typeface="Arial Narrow"/>
                          <a:cs typeface="Arial Narrow"/>
                        </a:rPr>
                        <a:t>57090</a:t>
                      </a:r>
                      <a:r>
                        <a:rPr sz="1000" u="sng" spc="-245" dirty="0">
                          <a:solidFill>
                            <a:srgbClr val="FFFFFF"/>
                          </a:solidFill>
                          <a:latin typeface="Times New Roman"/>
                          <a:cs typeface="Times New Roman"/>
                        </a:rPr>
                        <a:t> </a:t>
                      </a:r>
                      <a:r>
                        <a:rPr sz="1000" b="1" u="sng" dirty="0">
                          <a:solidFill>
                            <a:srgbClr val="FFFFFF"/>
                          </a:solidFill>
                          <a:latin typeface="Arial Narrow"/>
                          <a:cs typeface="Arial Narrow"/>
                        </a:rPr>
                        <a:t>-2</a:t>
                      </a:r>
                      <a:r>
                        <a:rPr sz="1000" b="1" u="sng" spc="-15" dirty="0">
                          <a:solidFill>
                            <a:srgbClr val="FFFFFF"/>
                          </a:solidFill>
                          <a:latin typeface="Arial Narrow"/>
                          <a:cs typeface="Arial Narrow"/>
                        </a:rPr>
                        <a:t>0</a:t>
                      </a:r>
                      <a:r>
                        <a:rPr sz="1000" b="1" u="sng" dirty="0">
                          <a:solidFill>
                            <a:srgbClr val="FFFFFF"/>
                          </a:solidFill>
                          <a:latin typeface="Arial Narrow"/>
                          <a:cs typeface="Arial Narrow"/>
                        </a:rPr>
                        <a:t>16</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F81BC"/>
                    </a:solidFill>
                  </a:tcPr>
                </a:tc>
                <a:tc>
                  <a:txBody>
                    <a:bodyPr/>
                    <a:lstStyle/>
                    <a:p>
                      <a:pPr marL="22860">
                        <a:lnSpc>
                          <a:spcPct val="100000"/>
                        </a:lnSpc>
                      </a:pPr>
                      <a:r>
                        <a:rPr sz="1000" dirty="0">
                          <a:latin typeface="Arial Narrow"/>
                          <a:cs typeface="Arial Narrow"/>
                        </a:rPr>
                        <a:t>Изделия</a:t>
                      </a:r>
                      <a:r>
                        <a:rPr sz="1000" spc="-5" dirty="0">
                          <a:latin typeface="Arial Narrow"/>
                          <a:cs typeface="Arial Narrow"/>
                        </a:rPr>
                        <a:t> </a:t>
                      </a:r>
                      <a:r>
                        <a:rPr sz="1000" dirty="0">
                          <a:latin typeface="Arial Narrow"/>
                          <a:cs typeface="Arial Narrow"/>
                        </a:rPr>
                        <a:t>медиц</a:t>
                      </a:r>
                      <a:r>
                        <a:rPr sz="1000" spc="-5" dirty="0">
                          <a:latin typeface="Arial Narrow"/>
                          <a:cs typeface="Arial Narrow"/>
                        </a:rPr>
                        <a:t>и</a:t>
                      </a:r>
                      <a:r>
                        <a:rPr sz="1000" dirty="0">
                          <a:latin typeface="Arial Narrow"/>
                          <a:cs typeface="Arial Narrow"/>
                        </a:rPr>
                        <a:t>нские</a:t>
                      </a:r>
                      <a:r>
                        <a:rPr sz="1000" spc="-5" dirty="0">
                          <a:latin typeface="Arial Narrow"/>
                          <a:cs typeface="Arial Narrow"/>
                        </a:rPr>
                        <a:t> </a:t>
                      </a:r>
                      <a:r>
                        <a:rPr sz="1000" dirty="0">
                          <a:latin typeface="Arial Narrow"/>
                          <a:cs typeface="Arial Narrow"/>
                        </a:rPr>
                        <a:t>электри</a:t>
                      </a:r>
                      <a:r>
                        <a:rPr sz="1000" spc="-10" dirty="0">
                          <a:latin typeface="Arial Narrow"/>
                          <a:cs typeface="Arial Narrow"/>
                        </a:rPr>
                        <a:t>ч</a:t>
                      </a:r>
                      <a:r>
                        <a:rPr sz="1000" dirty="0">
                          <a:latin typeface="Arial Narrow"/>
                          <a:cs typeface="Arial Narrow"/>
                        </a:rPr>
                        <a:t>еские.</a:t>
                      </a:r>
                      <a:r>
                        <a:rPr sz="1000" spc="-15" dirty="0">
                          <a:latin typeface="Arial Narrow"/>
                          <a:cs typeface="Arial Narrow"/>
                        </a:rPr>
                        <a:t> </a:t>
                      </a:r>
                      <a:r>
                        <a:rPr sz="1000" dirty="0">
                          <a:latin typeface="Arial Narrow"/>
                          <a:cs typeface="Arial Narrow"/>
                        </a:rPr>
                        <a:t>Комплексы</a:t>
                      </a:r>
                      <a:r>
                        <a:rPr sz="1000" spc="-15" dirty="0">
                          <a:latin typeface="Arial Narrow"/>
                          <a:cs typeface="Arial Narrow"/>
                        </a:rPr>
                        <a:t> </a:t>
                      </a:r>
                      <a:r>
                        <a:rPr sz="1000" dirty="0">
                          <a:latin typeface="Arial Narrow"/>
                          <a:cs typeface="Arial Narrow"/>
                        </a:rPr>
                        <a:t>рентгеногр</a:t>
                      </a:r>
                      <a:r>
                        <a:rPr sz="1000" spc="-10" dirty="0">
                          <a:latin typeface="Arial Narrow"/>
                          <a:cs typeface="Arial Narrow"/>
                        </a:rPr>
                        <a:t>а</a:t>
                      </a:r>
                      <a:r>
                        <a:rPr sz="1000" dirty="0">
                          <a:latin typeface="Arial Narrow"/>
                          <a:cs typeface="Arial Narrow"/>
                        </a:rPr>
                        <a:t>ф</a:t>
                      </a:r>
                      <a:r>
                        <a:rPr sz="1000" spc="-5" dirty="0">
                          <a:latin typeface="Arial Narrow"/>
                          <a:cs typeface="Arial Narrow"/>
                        </a:rPr>
                        <a:t>и</a:t>
                      </a:r>
                      <a:r>
                        <a:rPr sz="1000" spc="-10" dirty="0">
                          <a:latin typeface="Arial Narrow"/>
                          <a:cs typeface="Arial Narrow"/>
                        </a:rPr>
                        <a:t>ч</a:t>
                      </a:r>
                      <a:r>
                        <a:rPr sz="1000" dirty="0">
                          <a:latin typeface="Arial Narrow"/>
                          <a:cs typeface="Arial Narrow"/>
                        </a:rPr>
                        <a:t>еские</a:t>
                      </a:r>
                      <a:r>
                        <a:rPr sz="1000" spc="-25" dirty="0">
                          <a:latin typeface="Arial Narrow"/>
                          <a:cs typeface="Arial Narrow"/>
                        </a:rPr>
                        <a:t> </a:t>
                      </a:r>
                      <a:r>
                        <a:rPr sz="1000" dirty="0">
                          <a:latin typeface="Arial Narrow"/>
                          <a:cs typeface="Arial Narrow"/>
                        </a:rPr>
                        <a:t>ци</a:t>
                      </a:r>
                      <a:r>
                        <a:rPr sz="1000" spc="-5" dirty="0">
                          <a:latin typeface="Arial Narrow"/>
                          <a:cs typeface="Arial Narrow"/>
                        </a:rPr>
                        <a:t>ф</a:t>
                      </a:r>
                      <a:r>
                        <a:rPr sz="1000" dirty="0">
                          <a:latin typeface="Arial Narrow"/>
                          <a:cs typeface="Arial Narrow"/>
                        </a:rPr>
                        <a:t>ровые</a:t>
                      </a:r>
                      <a:r>
                        <a:rPr sz="1000" spc="10" dirty="0">
                          <a:latin typeface="Arial Narrow"/>
                          <a:cs typeface="Arial Narrow"/>
                        </a:rPr>
                        <a:t> </a:t>
                      </a:r>
                      <a:r>
                        <a:rPr sz="1000" dirty="0">
                          <a:latin typeface="Arial Narrow"/>
                          <a:cs typeface="Arial Narrow"/>
                        </a:rPr>
                        <a:t>педиатр</a:t>
                      </a:r>
                      <a:r>
                        <a:rPr sz="1000" spc="-5" dirty="0">
                          <a:latin typeface="Arial Narrow"/>
                          <a:cs typeface="Arial Narrow"/>
                        </a:rPr>
                        <a:t>и</a:t>
                      </a:r>
                      <a:r>
                        <a:rPr sz="1000" spc="-10" dirty="0">
                          <a:latin typeface="Arial Narrow"/>
                          <a:cs typeface="Arial Narrow"/>
                        </a:rPr>
                        <a:t>ч</a:t>
                      </a:r>
                      <a:r>
                        <a:rPr sz="1000" dirty="0">
                          <a:latin typeface="Arial Narrow"/>
                          <a:cs typeface="Arial Narrow"/>
                        </a:rPr>
                        <a:t>еские.</a:t>
                      </a:r>
                      <a:r>
                        <a:rPr sz="1000" spc="-5" dirty="0">
                          <a:latin typeface="Arial Narrow"/>
                          <a:cs typeface="Arial Narrow"/>
                        </a:rPr>
                        <a:t> </a:t>
                      </a:r>
                      <a:r>
                        <a:rPr sz="1000" spc="5" dirty="0">
                          <a:latin typeface="Arial Narrow"/>
                          <a:cs typeface="Arial Narrow"/>
                        </a:rPr>
                        <a:t>Т</a:t>
                      </a:r>
                      <a:r>
                        <a:rPr sz="1000" dirty="0">
                          <a:latin typeface="Arial Narrow"/>
                          <a:cs typeface="Arial Narrow"/>
                        </a:rPr>
                        <a:t>ехни</a:t>
                      </a:r>
                      <a:r>
                        <a:rPr sz="1000" spc="-10" dirty="0">
                          <a:latin typeface="Arial Narrow"/>
                          <a:cs typeface="Arial Narrow"/>
                        </a:rPr>
                        <a:t>ч</a:t>
                      </a:r>
                      <a:r>
                        <a:rPr sz="1000" dirty="0">
                          <a:latin typeface="Arial Narrow"/>
                          <a:cs typeface="Arial Narrow"/>
                        </a:rPr>
                        <a:t>еские</a:t>
                      </a:r>
                      <a:r>
                        <a:rPr sz="1000" spc="-15" dirty="0">
                          <a:latin typeface="Arial Narrow"/>
                          <a:cs typeface="Arial Narrow"/>
                        </a:rPr>
                        <a:t> </a:t>
                      </a:r>
                      <a:r>
                        <a:rPr sz="1000" dirty="0">
                          <a:latin typeface="Arial Narrow"/>
                          <a:cs typeface="Arial Narrow"/>
                        </a:rPr>
                        <a:t>требо</a:t>
                      </a:r>
                      <a:r>
                        <a:rPr sz="1000" spc="-5" dirty="0">
                          <a:latin typeface="Arial Narrow"/>
                          <a:cs typeface="Arial Narrow"/>
                        </a:rPr>
                        <a:t>в</a:t>
                      </a:r>
                      <a:r>
                        <a:rPr sz="1000" dirty="0">
                          <a:latin typeface="Arial Narrow"/>
                          <a:cs typeface="Arial Narrow"/>
                        </a:rPr>
                        <a:t>ания</a:t>
                      </a:r>
                      <a:r>
                        <a:rPr sz="1000" spc="-5" dirty="0">
                          <a:latin typeface="Arial Narrow"/>
                          <a:cs typeface="Arial Narrow"/>
                        </a:rPr>
                        <a:t> </a:t>
                      </a:r>
                      <a:r>
                        <a:rPr sz="1000" dirty="0">
                          <a:latin typeface="Arial Narrow"/>
                          <a:cs typeface="Arial Narrow"/>
                        </a:rPr>
                        <a:t>для</a:t>
                      </a:r>
                      <a:r>
                        <a:rPr sz="1000" spc="-15" dirty="0">
                          <a:latin typeface="Arial Narrow"/>
                          <a:cs typeface="Arial Narrow"/>
                        </a:rPr>
                        <a:t> </a:t>
                      </a:r>
                      <a:r>
                        <a:rPr sz="1000" dirty="0">
                          <a:latin typeface="Arial Narrow"/>
                          <a:cs typeface="Arial Narrow"/>
                        </a:rPr>
                        <a:t>государ</a:t>
                      </a:r>
                      <a:r>
                        <a:rPr sz="1000" spc="25" dirty="0">
                          <a:latin typeface="Arial Narrow"/>
                          <a:cs typeface="Arial Narrow"/>
                        </a:rPr>
                        <a:t>с</a:t>
                      </a:r>
                      <a:r>
                        <a:rPr sz="1000" spc="-5" dirty="0">
                          <a:latin typeface="Arial Narrow"/>
                          <a:cs typeface="Arial Narrow"/>
                        </a:rPr>
                        <a:t>тве</a:t>
                      </a:r>
                      <a:r>
                        <a:rPr sz="1000" dirty="0">
                          <a:latin typeface="Arial Narrow"/>
                          <a:cs typeface="Arial Narrow"/>
                        </a:rPr>
                        <a:t>нных</a:t>
                      </a:r>
                      <a:r>
                        <a:rPr sz="1000" spc="-15" dirty="0">
                          <a:latin typeface="Arial Narrow"/>
                          <a:cs typeface="Arial Narrow"/>
                        </a:rPr>
                        <a:t> </a:t>
                      </a:r>
                      <a:r>
                        <a:rPr sz="1000" dirty="0">
                          <a:latin typeface="Arial Narrow"/>
                          <a:cs typeface="Arial Narrow"/>
                        </a:rPr>
                        <a:t>закупок</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r>
              <a:tr h="409282">
                <a:tc>
                  <a:txBody>
                    <a:bodyPr/>
                    <a:lstStyle/>
                    <a:p>
                      <a:pPr marL="22860">
                        <a:lnSpc>
                          <a:spcPct val="100000"/>
                        </a:lnSpc>
                      </a:pP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ГОСТ</a:t>
                      </a:r>
                      <a:r>
                        <a:rPr sz="1000" u="sng" spc="-30" dirty="0">
                          <a:solidFill>
                            <a:srgbClr val="FFFFFF"/>
                          </a:solidFill>
                          <a:latin typeface="Times New Roman"/>
                          <a:cs typeface="Times New Roman"/>
                        </a:rPr>
                        <a:t> </a:t>
                      </a:r>
                      <a:r>
                        <a:rPr sz="1000" b="1" u="sng" dirty="0">
                          <a:solidFill>
                            <a:srgbClr val="FFFFFF"/>
                          </a:solidFill>
                          <a:latin typeface="Arial Narrow"/>
                          <a:cs typeface="Arial Narrow"/>
                        </a:rPr>
                        <a:t>Р</a:t>
                      </a:r>
                      <a:r>
                        <a:rPr sz="1000" u="sng" spc="-15" dirty="0">
                          <a:solidFill>
                            <a:srgbClr val="FFFFFF"/>
                          </a:solidFill>
                          <a:latin typeface="Times New Roman"/>
                          <a:cs typeface="Times New Roman"/>
                        </a:rPr>
                        <a:t> </a:t>
                      </a:r>
                      <a:r>
                        <a:rPr sz="1000" b="1" u="sng" dirty="0">
                          <a:solidFill>
                            <a:srgbClr val="FFFFFF"/>
                          </a:solidFill>
                          <a:latin typeface="Arial Narrow"/>
                          <a:cs typeface="Arial Narrow"/>
                        </a:rPr>
                        <a:t>57</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09</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1</a:t>
                      </a:r>
                      <a:r>
                        <a:rPr sz="1000" u="sng" spc="-245" dirty="0">
                          <a:solidFill>
                            <a:srgbClr val="FFFFFF"/>
                          </a:solidFill>
                          <a:latin typeface="Times New Roman"/>
                          <a:cs typeface="Times New Roman"/>
                        </a:rPr>
                        <a:t> </a:t>
                      </a:r>
                      <a:r>
                        <a:rPr sz="1000" b="1" u="sng" dirty="0">
                          <a:solidFill>
                            <a:srgbClr val="FFFFFF"/>
                          </a:solidFill>
                          <a:latin typeface="Arial Narrow"/>
                          <a:cs typeface="Arial Narrow"/>
                        </a:rPr>
                        <a:t>-2</a:t>
                      </a:r>
                      <a:r>
                        <a:rPr sz="1000" b="1" u="sng" spc="-10" dirty="0">
                          <a:solidFill>
                            <a:srgbClr val="FFFFFF"/>
                          </a:solidFill>
                          <a:latin typeface="Arial Narrow"/>
                          <a:cs typeface="Arial Narrow"/>
                        </a:rPr>
                        <a:t>0</a:t>
                      </a:r>
                      <a:r>
                        <a:rPr sz="1000" b="1" u="sng" dirty="0">
                          <a:solidFill>
                            <a:srgbClr val="FFFFFF"/>
                          </a:solidFill>
                          <a:latin typeface="Arial Narrow"/>
                          <a:cs typeface="Arial Narrow"/>
                        </a:rPr>
                        <a:t>16</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F81BC"/>
                    </a:solidFill>
                  </a:tcPr>
                </a:tc>
                <a:tc>
                  <a:txBody>
                    <a:bodyPr/>
                    <a:lstStyle/>
                    <a:p>
                      <a:pPr marL="22860" marR="461645">
                        <a:lnSpc>
                          <a:spcPct val="114999"/>
                        </a:lnSpc>
                      </a:pPr>
                      <a:r>
                        <a:rPr sz="1000" dirty="0">
                          <a:latin typeface="Arial Narrow"/>
                          <a:cs typeface="Arial Narrow"/>
                        </a:rPr>
                        <a:t>Изде</a:t>
                      </a:r>
                      <a:r>
                        <a:rPr sz="1000" spc="5" dirty="0">
                          <a:latin typeface="Arial Narrow"/>
                          <a:cs typeface="Arial Narrow"/>
                        </a:rPr>
                        <a:t>л</a:t>
                      </a:r>
                      <a:r>
                        <a:rPr sz="1000" dirty="0">
                          <a:latin typeface="Arial Narrow"/>
                          <a:cs typeface="Arial Narrow"/>
                        </a:rPr>
                        <a:t>ия</a:t>
                      </a:r>
                      <a:r>
                        <a:rPr sz="1000" spc="-5" dirty="0">
                          <a:latin typeface="Arial Narrow"/>
                          <a:cs typeface="Arial Narrow"/>
                        </a:rPr>
                        <a:t> </a:t>
                      </a:r>
                      <a:r>
                        <a:rPr sz="1000" dirty="0">
                          <a:latin typeface="Arial Narrow"/>
                          <a:cs typeface="Arial Narrow"/>
                        </a:rPr>
                        <a:t>ме</a:t>
                      </a:r>
                      <a:r>
                        <a:rPr sz="1000" spc="5" dirty="0">
                          <a:latin typeface="Arial Narrow"/>
                          <a:cs typeface="Arial Narrow"/>
                        </a:rPr>
                        <a:t>д</a:t>
                      </a:r>
                      <a:r>
                        <a:rPr sz="1000" dirty="0">
                          <a:latin typeface="Arial Narrow"/>
                          <a:cs typeface="Arial Narrow"/>
                        </a:rPr>
                        <a:t>ицинские</a:t>
                      </a:r>
                      <a:r>
                        <a:rPr sz="1000" spc="-5" dirty="0">
                          <a:latin typeface="Arial Narrow"/>
                          <a:cs typeface="Arial Narrow"/>
                        </a:rPr>
                        <a:t> </a:t>
                      </a:r>
                      <a:r>
                        <a:rPr sz="1000" spc="5" dirty="0">
                          <a:latin typeface="Arial Narrow"/>
                          <a:cs typeface="Arial Narrow"/>
                        </a:rPr>
                        <a:t>э</a:t>
                      </a:r>
                      <a:r>
                        <a:rPr sz="1000" dirty="0">
                          <a:latin typeface="Arial Narrow"/>
                          <a:cs typeface="Arial Narrow"/>
                        </a:rPr>
                        <a:t>лектри</a:t>
                      </a:r>
                      <a:r>
                        <a:rPr sz="1000" spc="-5" dirty="0">
                          <a:latin typeface="Arial Narrow"/>
                          <a:cs typeface="Arial Narrow"/>
                        </a:rPr>
                        <a:t>ч</a:t>
                      </a:r>
                      <a:r>
                        <a:rPr sz="1000" dirty="0">
                          <a:latin typeface="Arial Narrow"/>
                          <a:cs typeface="Arial Narrow"/>
                        </a:rPr>
                        <a:t>еские.</a:t>
                      </a:r>
                      <a:r>
                        <a:rPr sz="1000" spc="-10" dirty="0">
                          <a:latin typeface="Arial Narrow"/>
                          <a:cs typeface="Arial Narrow"/>
                        </a:rPr>
                        <a:t> </a:t>
                      </a:r>
                      <a:r>
                        <a:rPr sz="1000" dirty="0">
                          <a:latin typeface="Arial Narrow"/>
                          <a:cs typeface="Arial Narrow"/>
                        </a:rPr>
                        <a:t>Ма</a:t>
                      </a:r>
                      <a:r>
                        <a:rPr sz="1000" spc="5" dirty="0">
                          <a:latin typeface="Arial Narrow"/>
                          <a:cs typeface="Arial Narrow"/>
                        </a:rPr>
                        <a:t>ш</a:t>
                      </a:r>
                      <a:r>
                        <a:rPr sz="1000" dirty="0">
                          <a:latin typeface="Arial Narrow"/>
                          <a:cs typeface="Arial Narrow"/>
                        </a:rPr>
                        <a:t>ина</a:t>
                      </a:r>
                      <a:r>
                        <a:rPr sz="1000" spc="-10" dirty="0">
                          <a:latin typeface="Arial Narrow"/>
                          <a:cs typeface="Arial Narrow"/>
                        </a:rPr>
                        <a:t> </a:t>
                      </a:r>
                      <a:r>
                        <a:rPr sz="1000" dirty="0">
                          <a:latin typeface="Arial Narrow"/>
                          <a:cs typeface="Arial Narrow"/>
                        </a:rPr>
                        <a:t>прояво</a:t>
                      </a:r>
                      <a:r>
                        <a:rPr sz="1000" spc="-10" dirty="0">
                          <a:latin typeface="Arial Narrow"/>
                          <a:cs typeface="Arial Narrow"/>
                        </a:rPr>
                        <a:t>ч</a:t>
                      </a:r>
                      <a:r>
                        <a:rPr sz="1000" dirty="0">
                          <a:latin typeface="Arial Narrow"/>
                          <a:cs typeface="Arial Narrow"/>
                        </a:rPr>
                        <a:t>ная автомати</a:t>
                      </a:r>
                      <a:r>
                        <a:rPr sz="1000" spc="-5" dirty="0">
                          <a:latin typeface="Arial Narrow"/>
                          <a:cs typeface="Arial Narrow"/>
                        </a:rPr>
                        <a:t>ч</a:t>
                      </a:r>
                      <a:r>
                        <a:rPr sz="1000" dirty="0">
                          <a:latin typeface="Arial Narrow"/>
                          <a:cs typeface="Arial Narrow"/>
                        </a:rPr>
                        <a:t>еская для</a:t>
                      </a:r>
                      <a:r>
                        <a:rPr sz="1000" spc="-5" dirty="0">
                          <a:latin typeface="Arial Narrow"/>
                          <a:cs typeface="Arial Narrow"/>
                        </a:rPr>
                        <a:t> </a:t>
                      </a:r>
                      <a:r>
                        <a:rPr sz="1000" dirty="0">
                          <a:latin typeface="Arial Narrow"/>
                          <a:cs typeface="Arial Narrow"/>
                        </a:rPr>
                        <a:t>ре</a:t>
                      </a:r>
                      <a:r>
                        <a:rPr sz="1000" spc="5" dirty="0">
                          <a:latin typeface="Arial Narrow"/>
                          <a:cs typeface="Arial Narrow"/>
                        </a:rPr>
                        <a:t>н</a:t>
                      </a:r>
                      <a:r>
                        <a:rPr sz="1000" dirty="0">
                          <a:latin typeface="Arial Narrow"/>
                          <a:cs typeface="Arial Narrow"/>
                        </a:rPr>
                        <a:t>тге</a:t>
                      </a:r>
                      <a:r>
                        <a:rPr sz="1000" spc="5" dirty="0">
                          <a:latin typeface="Arial Narrow"/>
                          <a:cs typeface="Arial Narrow"/>
                        </a:rPr>
                        <a:t>н</a:t>
                      </a:r>
                      <a:r>
                        <a:rPr sz="1000" dirty="0">
                          <a:latin typeface="Arial Narrow"/>
                          <a:cs typeface="Arial Narrow"/>
                        </a:rPr>
                        <a:t>овской</a:t>
                      </a:r>
                      <a:r>
                        <a:rPr sz="1000" spc="-35" dirty="0">
                          <a:latin typeface="Arial Narrow"/>
                          <a:cs typeface="Arial Narrow"/>
                        </a:rPr>
                        <a:t> </a:t>
                      </a:r>
                      <a:r>
                        <a:rPr sz="1000" dirty="0">
                          <a:latin typeface="Arial Narrow"/>
                          <a:cs typeface="Arial Narrow"/>
                        </a:rPr>
                        <a:t>п</a:t>
                      </a:r>
                      <a:r>
                        <a:rPr sz="1000" spc="5" dirty="0">
                          <a:latin typeface="Arial Narrow"/>
                          <a:cs typeface="Arial Narrow"/>
                        </a:rPr>
                        <a:t>л</a:t>
                      </a:r>
                      <a:r>
                        <a:rPr sz="1000" dirty="0">
                          <a:latin typeface="Arial Narrow"/>
                          <a:cs typeface="Arial Narrow"/>
                        </a:rPr>
                        <a:t>е</a:t>
                      </a:r>
                      <a:r>
                        <a:rPr sz="1000" spc="5" dirty="0">
                          <a:latin typeface="Arial Narrow"/>
                          <a:cs typeface="Arial Narrow"/>
                        </a:rPr>
                        <a:t>н</a:t>
                      </a:r>
                      <a:r>
                        <a:rPr sz="1000" dirty="0">
                          <a:latin typeface="Arial Narrow"/>
                          <a:cs typeface="Arial Narrow"/>
                        </a:rPr>
                        <a:t>ки,</a:t>
                      </a:r>
                      <a:r>
                        <a:rPr sz="1000" spc="-15" dirty="0">
                          <a:latin typeface="Arial Narrow"/>
                          <a:cs typeface="Arial Narrow"/>
                        </a:rPr>
                        <a:t> </a:t>
                      </a:r>
                      <a:r>
                        <a:rPr sz="1000" dirty="0">
                          <a:latin typeface="Arial Narrow"/>
                          <a:cs typeface="Arial Narrow"/>
                        </a:rPr>
                        <a:t>для</a:t>
                      </a:r>
                      <a:r>
                        <a:rPr sz="1000" spc="-10" dirty="0">
                          <a:latin typeface="Arial Narrow"/>
                          <a:cs typeface="Arial Narrow"/>
                        </a:rPr>
                        <a:t> </a:t>
                      </a:r>
                      <a:r>
                        <a:rPr sz="1000" dirty="0">
                          <a:latin typeface="Arial Narrow"/>
                          <a:cs typeface="Arial Narrow"/>
                        </a:rPr>
                        <a:t>работы в</a:t>
                      </a:r>
                      <a:r>
                        <a:rPr sz="1000" spc="-5" dirty="0">
                          <a:latin typeface="Arial Narrow"/>
                          <a:cs typeface="Arial Narrow"/>
                        </a:rPr>
                        <a:t> </a:t>
                      </a:r>
                      <a:r>
                        <a:rPr sz="1000" dirty="0">
                          <a:latin typeface="Arial Narrow"/>
                          <a:cs typeface="Arial Narrow"/>
                        </a:rPr>
                        <a:t>тем</a:t>
                      </a:r>
                      <a:r>
                        <a:rPr sz="1000" spc="5" dirty="0">
                          <a:latin typeface="Arial Narrow"/>
                          <a:cs typeface="Arial Narrow"/>
                        </a:rPr>
                        <a:t>н</a:t>
                      </a:r>
                      <a:r>
                        <a:rPr sz="1000" dirty="0">
                          <a:latin typeface="Arial Narrow"/>
                          <a:cs typeface="Arial Narrow"/>
                        </a:rPr>
                        <a:t>ой</a:t>
                      </a:r>
                      <a:r>
                        <a:rPr sz="1000" spc="-25" dirty="0">
                          <a:latin typeface="Arial Narrow"/>
                          <a:cs typeface="Arial Narrow"/>
                        </a:rPr>
                        <a:t> </a:t>
                      </a:r>
                      <a:r>
                        <a:rPr sz="1000" dirty="0">
                          <a:latin typeface="Arial Narrow"/>
                          <a:cs typeface="Arial Narrow"/>
                        </a:rPr>
                        <a:t>комнате.</a:t>
                      </a:r>
                      <a:r>
                        <a:rPr sz="1000" spc="-35" dirty="0">
                          <a:latin typeface="Arial Narrow"/>
                          <a:cs typeface="Arial Narrow"/>
                        </a:rPr>
                        <a:t> </a:t>
                      </a:r>
                      <a:r>
                        <a:rPr sz="1000" dirty="0">
                          <a:latin typeface="Arial Narrow"/>
                          <a:cs typeface="Arial Narrow"/>
                        </a:rPr>
                        <a:t>Т</a:t>
                      </a:r>
                      <a:r>
                        <a:rPr sz="1000" spc="45" dirty="0">
                          <a:latin typeface="Arial Narrow"/>
                          <a:cs typeface="Arial Narrow"/>
                        </a:rPr>
                        <a:t>е</a:t>
                      </a:r>
                      <a:r>
                        <a:rPr sz="1000" dirty="0">
                          <a:latin typeface="Arial Narrow"/>
                          <a:cs typeface="Arial Narrow"/>
                        </a:rPr>
                        <a:t>хни</a:t>
                      </a:r>
                      <a:r>
                        <a:rPr sz="1000" spc="-5" dirty="0">
                          <a:latin typeface="Arial Narrow"/>
                          <a:cs typeface="Arial Narrow"/>
                        </a:rPr>
                        <a:t>ч</a:t>
                      </a:r>
                      <a:r>
                        <a:rPr sz="1000" dirty="0">
                          <a:latin typeface="Arial Narrow"/>
                          <a:cs typeface="Arial Narrow"/>
                        </a:rPr>
                        <a:t>еские требования</a:t>
                      </a:r>
                      <a:r>
                        <a:rPr sz="1000" spc="-5" dirty="0">
                          <a:latin typeface="Arial Narrow"/>
                          <a:cs typeface="Arial Narrow"/>
                        </a:rPr>
                        <a:t> </a:t>
                      </a:r>
                      <a:r>
                        <a:rPr sz="1000" spc="5" dirty="0">
                          <a:latin typeface="Arial Narrow"/>
                          <a:cs typeface="Arial Narrow"/>
                        </a:rPr>
                        <a:t>д</a:t>
                      </a:r>
                      <a:r>
                        <a:rPr sz="1000" dirty="0">
                          <a:latin typeface="Arial Narrow"/>
                          <a:cs typeface="Arial Narrow"/>
                        </a:rPr>
                        <a:t>ля</a:t>
                      </a:r>
                      <a:r>
                        <a:rPr sz="1000" spc="-10" dirty="0">
                          <a:latin typeface="Arial Narrow"/>
                          <a:cs typeface="Arial Narrow"/>
                        </a:rPr>
                        <a:t> </a:t>
                      </a:r>
                      <a:r>
                        <a:rPr sz="1000" dirty="0">
                          <a:latin typeface="Arial Narrow"/>
                          <a:cs typeface="Arial Narrow"/>
                        </a:rPr>
                        <a:t>государст</a:t>
                      </a:r>
                      <a:r>
                        <a:rPr sz="1000" spc="-5" dirty="0">
                          <a:latin typeface="Arial Narrow"/>
                          <a:cs typeface="Arial Narrow"/>
                        </a:rPr>
                        <a:t>в</a:t>
                      </a:r>
                      <a:r>
                        <a:rPr sz="1000" dirty="0">
                          <a:latin typeface="Arial Narrow"/>
                          <a:cs typeface="Arial Narrow"/>
                        </a:rPr>
                        <a:t>е</a:t>
                      </a:r>
                      <a:r>
                        <a:rPr sz="1000" spc="5" dirty="0">
                          <a:latin typeface="Arial Narrow"/>
                          <a:cs typeface="Arial Narrow"/>
                        </a:rPr>
                        <a:t>н</a:t>
                      </a:r>
                      <a:r>
                        <a:rPr sz="1000" dirty="0">
                          <a:latin typeface="Arial Narrow"/>
                          <a:cs typeface="Arial Narrow"/>
                        </a:rPr>
                        <a:t>ных</a:t>
                      </a:r>
                      <a:r>
                        <a:rPr sz="1000" spc="-15" dirty="0">
                          <a:latin typeface="Arial Narrow"/>
                          <a:cs typeface="Arial Narrow"/>
                        </a:rPr>
                        <a:t> </a:t>
                      </a:r>
                      <a:r>
                        <a:rPr sz="1000" dirty="0">
                          <a:latin typeface="Arial Narrow"/>
                          <a:cs typeface="Arial Narrow"/>
                        </a:rPr>
                        <a:t>закупок</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r>
              <a:tr h="353110">
                <a:tc>
                  <a:txBody>
                    <a:bodyPr/>
                    <a:lstStyle/>
                    <a:p>
                      <a:pPr marL="22860">
                        <a:lnSpc>
                          <a:spcPct val="100000"/>
                        </a:lnSpc>
                      </a:pP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ГОСТ</a:t>
                      </a:r>
                      <a:r>
                        <a:rPr sz="1000" u="sng" spc="-30" dirty="0">
                          <a:solidFill>
                            <a:srgbClr val="FFFFFF"/>
                          </a:solidFill>
                          <a:latin typeface="Times New Roman"/>
                          <a:cs typeface="Times New Roman"/>
                        </a:rPr>
                        <a:t> </a:t>
                      </a:r>
                      <a:r>
                        <a:rPr sz="1000" b="1" u="sng" dirty="0">
                          <a:solidFill>
                            <a:srgbClr val="FFFFFF"/>
                          </a:solidFill>
                          <a:latin typeface="Arial Narrow"/>
                          <a:cs typeface="Arial Narrow"/>
                        </a:rPr>
                        <a:t>Р</a:t>
                      </a:r>
                      <a:r>
                        <a:rPr sz="1000" u="sng" spc="-15" dirty="0">
                          <a:solidFill>
                            <a:srgbClr val="FFFFFF"/>
                          </a:solidFill>
                          <a:latin typeface="Times New Roman"/>
                          <a:cs typeface="Times New Roman"/>
                        </a:rPr>
                        <a:t> </a:t>
                      </a:r>
                      <a:r>
                        <a:rPr sz="1000" b="1" u="sng" dirty="0">
                          <a:solidFill>
                            <a:srgbClr val="FFFFFF"/>
                          </a:solidFill>
                          <a:latin typeface="Arial Narrow"/>
                          <a:cs typeface="Arial Narrow"/>
                        </a:rPr>
                        <a:t>57</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09</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2</a:t>
                      </a:r>
                      <a:r>
                        <a:rPr sz="1000" u="sng" spc="-245" dirty="0">
                          <a:solidFill>
                            <a:srgbClr val="FFFFFF"/>
                          </a:solidFill>
                          <a:latin typeface="Times New Roman"/>
                          <a:cs typeface="Times New Roman"/>
                        </a:rPr>
                        <a:t> </a:t>
                      </a:r>
                      <a:r>
                        <a:rPr sz="1000" b="1" u="sng" dirty="0">
                          <a:solidFill>
                            <a:srgbClr val="FFFFFF"/>
                          </a:solidFill>
                          <a:latin typeface="Arial Narrow"/>
                          <a:cs typeface="Arial Narrow"/>
                        </a:rPr>
                        <a:t>-2</a:t>
                      </a:r>
                      <a:r>
                        <a:rPr sz="1000" b="1" u="sng" spc="-10" dirty="0">
                          <a:solidFill>
                            <a:srgbClr val="FFFFFF"/>
                          </a:solidFill>
                          <a:latin typeface="Arial Narrow"/>
                          <a:cs typeface="Arial Narrow"/>
                        </a:rPr>
                        <a:t>0</a:t>
                      </a:r>
                      <a:r>
                        <a:rPr sz="1000" b="1" u="sng" dirty="0">
                          <a:solidFill>
                            <a:srgbClr val="FFFFFF"/>
                          </a:solidFill>
                          <a:latin typeface="Arial Narrow"/>
                          <a:cs typeface="Arial Narrow"/>
                        </a:rPr>
                        <a:t>16</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F81BC"/>
                    </a:solidFill>
                  </a:tcPr>
                </a:tc>
                <a:tc>
                  <a:txBody>
                    <a:bodyPr/>
                    <a:lstStyle/>
                    <a:p>
                      <a:pPr marL="22860">
                        <a:lnSpc>
                          <a:spcPct val="100000"/>
                        </a:lnSpc>
                      </a:pPr>
                      <a:r>
                        <a:rPr sz="1000" dirty="0">
                          <a:latin typeface="Arial Narrow"/>
                          <a:cs typeface="Arial Narrow"/>
                        </a:rPr>
                        <a:t>Изде</a:t>
                      </a:r>
                      <a:r>
                        <a:rPr sz="1000" spc="5" dirty="0">
                          <a:latin typeface="Arial Narrow"/>
                          <a:cs typeface="Arial Narrow"/>
                        </a:rPr>
                        <a:t>л</a:t>
                      </a:r>
                      <a:r>
                        <a:rPr sz="1000" dirty="0">
                          <a:latin typeface="Arial Narrow"/>
                          <a:cs typeface="Arial Narrow"/>
                        </a:rPr>
                        <a:t>ия</a:t>
                      </a:r>
                      <a:r>
                        <a:rPr sz="1000" spc="-5" dirty="0">
                          <a:latin typeface="Arial Narrow"/>
                          <a:cs typeface="Arial Narrow"/>
                        </a:rPr>
                        <a:t> </a:t>
                      </a:r>
                      <a:r>
                        <a:rPr sz="1000" dirty="0">
                          <a:latin typeface="Arial Narrow"/>
                          <a:cs typeface="Arial Narrow"/>
                        </a:rPr>
                        <a:t>ме</a:t>
                      </a:r>
                      <a:r>
                        <a:rPr sz="1000" spc="5" dirty="0">
                          <a:latin typeface="Arial Narrow"/>
                          <a:cs typeface="Arial Narrow"/>
                        </a:rPr>
                        <a:t>д</a:t>
                      </a:r>
                      <a:r>
                        <a:rPr sz="1000" dirty="0">
                          <a:latin typeface="Arial Narrow"/>
                          <a:cs typeface="Arial Narrow"/>
                        </a:rPr>
                        <a:t>ицинские</a:t>
                      </a:r>
                      <a:r>
                        <a:rPr sz="1000" spc="-5" dirty="0">
                          <a:latin typeface="Arial Narrow"/>
                          <a:cs typeface="Arial Narrow"/>
                        </a:rPr>
                        <a:t> </a:t>
                      </a:r>
                      <a:r>
                        <a:rPr sz="1000" spc="5" dirty="0">
                          <a:latin typeface="Arial Narrow"/>
                          <a:cs typeface="Arial Narrow"/>
                        </a:rPr>
                        <a:t>э</a:t>
                      </a:r>
                      <a:r>
                        <a:rPr sz="1000" dirty="0">
                          <a:latin typeface="Arial Narrow"/>
                          <a:cs typeface="Arial Narrow"/>
                        </a:rPr>
                        <a:t>лектри</a:t>
                      </a:r>
                      <a:r>
                        <a:rPr sz="1000" spc="-5" dirty="0">
                          <a:latin typeface="Arial Narrow"/>
                          <a:cs typeface="Arial Narrow"/>
                        </a:rPr>
                        <a:t>ч</a:t>
                      </a:r>
                      <a:r>
                        <a:rPr sz="1000" dirty="0">
                          <a:latin typeface="Arial Narrow"/>
                          <a:cs typeface="Arial Narrow"/>
                        </a:rPr>
                        <a:t>еские.</a:t>
                      </a:r>
                      <a:r>
                        <a:rPr sz="1000" spc="-10" dirty="0">
                          <a:latin typeface="Arial Narrow"/>
                          <a:cs typeface="Arial Narrow"/>
                        </a:rPr>
                        <a:t> </a:t>
                      </a:r>
                      <a:r>
                        <a:rPr sz="1000" spc="-5" dirty="0">
                          <a:latin typeface="Arial Narrow"/>
                          <a:cs typeface="Arial Narrow"/>
                        </a:rPr>
                        <a:t>А</a:t>
                      </a:r>
                      <a:r>
                        <a:rPr sz="1000" dirty="0">
                          <a:latin typeface="Arial Narrow"/>
                          <a:cs typeface="Arial Narrow"/>
                        </a:rPr>
                        <a:t>ппаратура для</a:t>
                      </a:r>
                      <a:r>
                        <a:rPr sz="1000" spc="-10" dirty="0">
                          <a:latin typeface="Arial Narrow"/>
                          <a:cs typeface="Arial Narrow"/>
                        </a:rPr>
                        <a:t> </a:t>
                      </a:r>
                      <a:r>
                        <a:rPr sz="1000" dirty="0">
                          <a:latin typeface="Arial Narrow"/>
                          <a:cs typeface="Arial Narrow"/>
                        </a:rPr>
                        <a:t>телеме</a:t>
                      </a:r>
                      <a:r>
                        <a:rPr sz="1000" spc="5" dirty="0">
                          <a:latin typeface="Arial Narrow"/>
                          <a:cs typeface="Arial Narrow"/>
                        </a:rPr>
                        <a:t>д</a:t>
                      </a:r>
                      <a:r>
                        <a:rPr sz="1000" dirty="0">
                          <a:latin typeface="Arial Narrow"/>
                          <a:cs typeface="Arial Narrow"/>
                        </a:rPr>
                        <a:t>ицинских</a:t>
                      </a:r>
                      <a:r>
                        <a:rPr sz="1000" spc="10" dirty="0">
                          <a:latin typeface="Arial Narrow"/>
                          <a:cs typeface="Arial Narrow"/>
                        </a:rPr>
                        <a:t> </a:t>
                      </a:r>
                      <a:r>
                        <a:rPr sz="1000" dirty="0">
                          <a:latin typeface="Arial Narrow"/>
                          <a:cs typeface="Arial Narrow"/>
                        </a:rPr>
                        <a:t>видеоко</a:t>
                      </a:r>
                      <a:r>
                        <a:rPr sz="1000" spc="5" dirty="0">
                          <a:latin typeface="Arial Narrow"/>
                          <a:cs typeface="Arial Narrow"/>
                        </a:rPr>
                        <a:t>н</a:t>
                      </a:r>
                      <a:r>
                        <a:rPr sz="1000" dirty="0">
                          <a:latin typeface="Arial Narrow"/>
                          <a:cs typeface="Arial Narrow"/>
                        </a:rPr>
                        <a:t>фере</a:t>
                      </a:r>
                      <a:r>
                        <a:rPr sz="1000" spc="5" dirty="0">
                          <a:latin typeface="Arial Narrow"/>
                          <a:cs typeface="Arial Narrow"/>
                        </a:rPr>
                        <a:t>н</a:t>
                      </a:r>
                      <a:r>
                        <a:rPr sz="1000" dirty="0">
                          <a:latin typeface="Arial Narrow"/>
                          <a:cs typeface="Arial Narrow"/>
                        </a:rPr>
                        <a:t>ций.</a:t>
                      </a:r>
                      <a:r>
                        <a:rPr sz="1000" spc="-35" dirty="0">
                          <a:latin typeface="Arial Narrow"/>
                          <a:cs typeface="Arial Narrow"/>
                        </a:rPr>
                        <a:t> </a:t>
                      </a:r>
                      <a:r>
                        <a:rPr sz="1000" dirty="0">
                          <a:latin typeface="Arial Narrow"/>
                          <a:cs typeface="Arial Narrow"/>
                        </a:rPr>
                        <a:t>Тех</a:t>
                      </a:r>
                      <a:r>
                        <a:rPr sz="1000" spc="5" dirty="0">
                          <a:latin typeface="Arial Narrow"/>
                          <a:cs typeface="Arial Narrow"/>
                        </a:rPr>
                        <a:t>н</a:t>
                      </a:r>
                      <a:r>
                        <a:rPr sz="1000" dirty="0">
                          <a:latin typeface="Arial Narrow"/>
                          <a:cs typeface="Arial Narrow"/>
                        </a:rPr>
                        <a:t>и</a:t>
                      </a:r>
                      <a:r>
                        <a:rPr sz="1000" spc="-5" dirty="0">
                          <a:latin typeface="Arial Narrow"/>
                          <a:cs typeface="Arial Narrow"/>
                        </a:rPr>
                        <a:t>ч</a:t>
                      </a:r>
                      <a:r>
                        <a:rPr sz="1000" dirty="0">
                          <a:latin typeface="Arial Narrow"/>
                          <a:cs typeface="Arial Narrow"/>
                        </a:rPr>
                        <a:t>еские</a:t>
                      </a:r>
                      <a:r>
                        <a:rPr sz="1000" spc="-5" dirty="0">
                          <a:latin typeface="Arial Narrow"/>
                          <a:cs typeface="Arial Narrow"/>
                        </a:rPr>
                        <a:t> </a:t>
                      </a:r>
                      <a:r>
                        <a:rPr sz="1000" dirty="0">
                          <a:latin typeface="Arial Narrow"/>
                          <a:cs typeface="Arial Narrow"/>
                        </a:rPr>
                        <a:t>требова</a:t>
                      </a:r>
                      <a:r>
                        <a:rPr sz="1000" spc="5" dirty="0">
                          <a:latin typeface="Arial Narrow"/>
                          <a:cs typeface="Arial Narrow"/>
                        </a:rPr>
                        <a:t>н</a:t>
                      </a:r>
                      <a:r>
                        <a:rPr sz="1000" dirty="0">
                          <a:latin typeface="Arial Narrow"/>
                          <a:cs typeface="Arial Narrow"/>
                        </a:rPr>
                        <a:t>ия</a:t>
                      </a:r>
                      <a:r>
                        <a:rPr sz="1000" spc="-15" dirty="0">
                          <a:latin typeface="Arial Narrow"/>
                          <a:cs typeface="Arial Narrow"/>
                        </a:rPr>
                        <a:t> </a:t>
                      </a:r>
                      <a:r>
                        <a:rPr sz="1000" dirty="0">
                          <a:latin typeface="Arial Narrow"/>
                          <a:cs typeface="Arial Narrow"/>
                        </a:rPr>
                        <a:t>для</a:t>
                      </a:r>
                      <a:r>
                        <a:rPr sz="1000" spc="-5" dirty="0">
                          <a:latin typeface="Arial Narrow"/>
                          <a:cs typeface="Arial Narrow"/>
                        </a:rPr>
                        <a:t> </a:t>
                      </a:r>
                      <a:r>
                        <a:rPr sz="1000" dirty="0">
                          <a:latin typeface="Arial Narrow"/>
                          <a:cs typeface="Arial Narrow"/>
                        </a:rPr>
                        <a:t>государст</a:t>
                      </a:r>
                      <a:r>
                        <a:rPr sz="1000" spc="-5" dirty="0">
                          <a:latin typeface="Arial Narrow"/>
                          <a:cs typeface="Arial Narrow"/>
                        </a:rPr>
                        <a:t>в</a:t>
                      </a:r>
                      <a:r>
                        <a:rPr sz="1000" dirty="0">
                          <a:latin typeface="Arial Narrow"/>
                          <a:cs typeface="Arial Narrow"/>
                        </a:rPr>
                        <a:t>е</a:t>
                      </a:r>
                      <a:r>
                        <a:rPr sz="1000" spc="5" dirty="0">
                          <a:latin typeface="Arial Narrow"/>
                          <a:cs typeface="Arial Narrow"/>
                        </a:rPr>
                        <a:t>н</a:t>
                      </a:r>
                      <a:r>
                        <a:rPr sz="1000" dirty="0">
                          <a:latin typeface="Arial Narrow"/>
                          <a:cs typeface="Arial Narrow"/>
                        </a:rPr>
                        <a:t>н</a:t>
                      </a:r>
                      <a:r>
                        <a:rPr sz="1000" spc="50" dirty="0">
                          <a:latin typeface="Arial Narrow"/>
                          <a:cs typeface="Arial Narrow"/>
                        </a:rPr>
                        <a:t>ы</a:t>
                      </a:r>
                      <a:r>
                        <a:rPr sz="1000" dirty="0">
                          <a:latin typeface="Arial Narrow"/>
                          <a:cs typeface="Arial Narrow"/>
                        </a:rPr>
                        <a:t>х</a:t>
                      </a:r>
                      <a:r>
                        <a:rPr sz="1000" spc="-25" dirty="0">
                          <a:latin typeface="Arial Narrow"/>
                          <a:cs typeface="Arial Narrow"/>
                        </a:rPr>
                        <a:t> </a:t>
                      </a:r>
                      <a:r>
                        <a:rPr sz="1000" spc="-5" dirty="0">
                          <a:latin typeface="Arial Narrow"/>
                          <a:cs typeface="Arial Narrow"/>
                        </a:rPr>
                        <a:t>з</a:t>
                      </a:r>
                      <a:r>
                        <a:rPr sz="1000" dirty="0">
                          <a:latin typeface="Arial Narrow"/>
                          <a:cs typeface="Arial Narrow"/>
                        </a:rPr>
                        <a:t>акупок</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r>
              <a:tr h="353047">
                <a:tc>
                  <a:txBody>
                    <a:bodyPr/>
                    <a:lstStyle/>
                    <a:p>
                      <a:pPr marL="22860">
                        <a:lnSpc>
                          <a:spcPct val="100000"/>
                        </a:lnSpc>
                      </a:pP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ГОСТ</a:t>
                      </a:r>
                      <a:r>
                        <a:rPr sz="1000" u="sng" spc="-30" dirty="0">
                          <a:solidFill>
                            <a:srgbClr val="FFFFFF"/>
                          </a:solidFill>
                          <a:latin typeface="Times New Roman"/>
                          <a:cs typeface="Times New Roman"/>
                        </a:rPr>
                        <a:t> </a:t>
                      </a:r>
                      <a:r>
                        <a:rPr sz="1000" b="1" u="sng" dirty="0">
                          <a:solidFill>
                            <a:srgbClr val="FFFFFF"/>
                          </a:solidFill>
                          <a:latin typeface="Arial Narrow"/>
                          <a:cs typeface="Arial Narrow"/>
                        </a:rPr>
                        <a:t>Р</a:t>
                      </a:r>
                      <a:r>
                        <a:rPr sz="1000" u="sng" spc="-15" dirty="0">
                          <a:solidFill>
                            <a:srgbClr val="FFFFFF"/>
                          </a:solidFill>
                          <a:latin typeface="Times New Roman"/>
                          <a:cs typeface="Times New Roman"/>
                        </a:rPr>
                        <a:t> </a:t>
                      </a:r>
                      <a:r>
                        <a:rPr sz="1000" b="1" u="sng" dirty="0">
                          <a:solidFill>
                            <a:srgbClr val="FFFFFF"/>
                          </a:solidFill>
                          <a:latin typeface="Arial Narrow"/>
                          <a:cs typeface="Arial Narrow"/>
                        </a:rPr>
                        <a:t>57</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15</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5</a:t>
                      </a:r>
                      <a:r>
                        <a:rPr sz="1000" u="sng" spc="-245" dirty="0">
                          <a:solidFill>
                            <a:srgbClr val="FFFFFF"/>
                          </a:solidFill>
                          <a:latin typeface="Times New Roman"/>
                          <a:cs typeface="Times New Roman"/>
                        </a:rPr>
                        <a:t> </a:t>
                      </a:r>
                      <a:r>
                        <a:rPr sz="1000" b="1" u="sng" dirty="0">
                          <a:solidFill>
                            <a:srgbClr val="FFFFFF"/>
                          </a:solidFill>
                          <a:latin typeface="Arial Narrow"/>
                          <a:cs typeface="Arial Narrow"/>
                        </a:rPr>
                        <a:t>-2</a:t>
                      </a:r>
                      <a:r>
                        <a:rPr sz="1000" b="1" u="sng" spc="-10" dirty="0">
                          <a:solidFill>
                            <a:srgbClr val="FFFFFF"/>
                          </a:solidFill>
                          <a:latin typeface="Arial Narrow"/>
                          <a:cs typeface="Arial Narrow"/>
                        </a:rPr>
                        <a:t>0</a:t>
                      </a:r>
                      <a:r>
                        <a:rPr sz="1000" b="1" u="sng" dirty="0">
                          <a:solidFill>
                            <a:srgbClr val="FFFFFF"/>
                          </a:solidFill>
                          <a:latin typeface="Arial Narrow"/>
                          <a:cs typeface="Arial Narrow"/>
                        </a:rPr>
                        <a:t>16</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F81BC"/>
                    </a:solidFill>
                  </a:tcPr>
                </a:tc>
                <a:tc>
                  <a:txBody>
                    <a:bodyPr/>
                    <a:lstStyle/>
                    <a:p>
                      <a:pPr marL="22860">
                        <a:lnSpc>
                          <a:spcPct val="100000"/>
                        </a:lnSpc>
                      </a:pPr>
                      <a:r>
                        <a:rPr sz="1000" dirty="0">
                          <a:latin typeface="Arial Narrow"/>
                          <a:cs typeface="Arial Narrow"/>
                        </a:rPr>
                        <a:t>Изде</a:t>
                      </a:r>
                      <a:r>
                        <a:rPr sz="1000" spc="5" dirty="0">
                          <a:latin typeface="Arial Narrow"/>
                          <a:cs typeface="Arial Narrow"/>
                        </a:rPr>
                        <a:t>л</a:t>
                      </a:r>
                      <a:r>
                        <a:rPr sz="1000" dirty="0">
                          <a:latin typeface="Arial Narrow"/>
                          <a:cs typeface="Arial Narrow"/>
                        </a:rPr>
                        <a:t>ия</a:t>
                      </a:r>
                      <a:r>
                        <a:rPr sz="1000" spc="-5" dirty="0">
                          <a:latin typeface="Arial Narrow"/>
                          <a:cs typeface="Arial Narrow"/>
                        </a:rPr>
                        <a:t> </a:t>
                      </a:r>
                      <a:r>
                        <a:rPr sz="1000" dirty="0">
                          <a:latin typeface="Arial Narrow"/>
                          <a:cs typeface="Arial Narrow"/>
                        </a:rPr>
                        <a:t>ме</a:t>
                      </a:r>
                      <a:r>
                        <a:rPr sz="1000" spc="5" dirty="0">
                          <a:latin typeface="Arial Narrow"/>
                          <a:cs typeface="Arial Narrow"/>
                        </a:rPr>
                        <a:t>д</a:t>
                      </a:r>
                      <a:r>
                        <a:rPr sz="1000" dirty="0">
                          <a:latin typeface="Arial Narrow"/>
                          <a:cs typeface="Arial Narrow"/>
                        </a:rPr>
                        <a:t>ицинские</a:t>
                      </a:r>
                      <a:r>
                        <a:rPr sz="1000" spc="-5" dirty="0">
                          <a:latin typeface="Arial Narrow"/>
                          <a:cs typeface="Arial Narrow"/>
                        </a:rPr>
                        <a:t> </a:t>
                      </a:r>
                      <a:r>
                        <a:rPr sz="1000" spc="5" dirty="0">
                          <a:latin typeface="Arial Narrow"/>
                          <a:cs typeface="Arial Narrow"/>
                        </a:rPr>
                        <a:t>э</a:t>
                      </a:r>
                      <a:r>
                        <a:rPr sz="1000" dirty="0">
                          <a:latin typeface="Arial Narrow"/>
                          <a:cs typeface="Arial Narrow"/>
                        </a:rPr>
                        <a:t>лектри</a:t>
                      </a:r>
                      <a:r>
                        <a:rPr sz="1000" spc="-5" dirty="0">
                          <a:latin typeface="Arial Narrow"/>
                          <a:cs typeface="Arial Narrow"/>
                        </a:rPr>
                        <a:t>ч</a:t>
                      </a:r>
                      <a:r>
                        <a:rPr sz="1000" dirty="0">
                          <a:latin typeface="Arial Narrow"/>
                          <a:cs typeface="Arial Narrow"/>
                        </a:rPr>
                        <a:t>еские.</a:t>
                      </a:r>
                      <a:r>
                        <a:rPr sz="1000" spc="-10" dirty="0">
                          <a:latin typeface="Arial Narrow"/>
                          <a:cs typeface="Arial Narrow"/>
                        </a:rPr>
                        <a:t> </a:t>
                      </a:r>
                      <a:r>
                        <a:rPr sz="1000" dirty="0">
                          <a:latin typeface="Arial Narrow"/>
                          <a:cs typeface="Arial Narrow"/>
                        </a:rPr>
                        <a:t>Дефибри</a:t>
                      </a:r>
                      <a:r>
                        <a:rPr sz="1000" spc="5" dirty="0">
                          <a:latin typeface="Arial Narrow"/>
                          <a:cs typeface="Arial Narrow"/>
                        </a:rPr>
                        <a:t>л</a:t>
                      </a:r>
                      <a:r>
                        <a:rPr sz="1000" dirty="0">
                          <a:latin typeface="Arial Narrow"/>
                          <a:cs typeface="Arial Narrow"/>
                        </a:rPr>
                        <a:t>ляторы </a:t>
                      </a:r>
                      <a:r>
                        <a:rPr sz="1000" spc="5" dirty="0">
                          <a:latin typeface="Arial Narrow"/>
                          <a:cs typeface="Arial Narrow"/>
                        </a:rPr>
                        <a:t>н</a:t>
                      </a:r>
                      <a:r>
                        <a:rPr sz="1000" dirty="0">
                          <a:latin typeface="Arial Narrow"/>
                          <a:cs typeface="Arial Narrow"/>
                        </a:rPr>
                        <a:t>ару</a:t>
                      </a:r>
                      <a:r>
                        <a:rPr sz="1000" spc="5" dirty="0">
                          <a:latin typeface="Arial Narrow"/>
                          <a:cs typeface="Arial Narrow"/>
                        </a:rPr>
                        <a:t>ж</a:t>
                      </a:r>
                      <a:r>
                        <a:rPr sz="1000" dirty="0">
                          <a:latin typeface="Arial Narrow"/>
                          <a:cs typeface="Arial Narrow"/>
                        </a:rPr>
                        <a:t>ные</a:t>
                      </a:r>
                      <a:r>
                        <a:rPr sz="1000" spc="-35" dirty="0">
                          <a:latin typeface="Arial Narrow"/>
                          <a:cs typeface="Arial Narrow"/>
                        </a:rPr>
                        <a:t> </a:t>
                      </a:r>
                      <a:r>
                        <a:rPr sz="1000" dirty="0">
                          <a:latin typeface="Arial Narrow"/>
                          <a:cs typeface="Arial Narrow"/>
                        </a:rPr>
                        <a:t>автомати</a:t>
                      </a:r>
                      <a:r>
                        <a:rPr sz="1000" spc="-10" dirty="0">
                          <a:latin typeface="Arial Narrow"/>
                          <a:cs typeface="Arial Narrow"/>
                        </a:rPr>
                        <a:t>ч</a:t>
                      </a:r>
                      <a:r>
                        <a:rPr sz="1000" dirty="0">
                          <a:latin typeface="Arial Narrow"/>
                          <a:cs typeface="Arial Narrow"/>
                        </a:rPr>
                        <a:t>еские. Тех</a:t>
                      </a:r>
                      <a:r>
                        <a:rPr sz="1000" spc="5" dirty="0">
                          <a:latin typeface="Arial Narrow"/>
                          <a:cs typeface="Arial Narrow"/>
                        </a:rPr>
                        <a:t>н</a:t>
                      </a:r>
                      <a:r>
                        <a:rPr sz="1000" dirty="0">
                          <a:latin typeface="Arial Narrow"/>
                          <a:cs typeface="Arial Narrow"/>
                        </a:rPr>
                        <a:t>и</a:t>
                      </a:r>
                      <a:r>
                        <a:rPr sz="1000" spc="-5" dirty="0">
                          <a:latin typeface="Arial Narrow"/>
                          <a:cs typeface="Arial Narrow"/>
                        </a:rPr>
                        <a:t>ч</a:t>
                      </a:r>
                      <a:r>
                        <a:rPr sz="1000" dirty="0">
                          <a:latin typeface="Arial Narrow"/>
                          <a:cs typeface="Arial Narrow"/>
                        </a:rPr>
                        <a:t>еские</a:t>
                      </a:r>
                      <a:r>
                        <a:rPr sz="1000" spc="-5" dirty="0">
                          <a:latin typeface="Arial Narrow"/>
                          <a:cs typeface="Arial Narrow"/>
                        </a:rPr>
                        <a:t> </a:t>
                      </a:r>
                      <a:r>
                        <a:rPr sz="1000" dirty="0">
                          <a:latin typeface="Arial Narrow"/>
                          <a:cs typeface="Arial Narrow"/>
                        </a:rPr>
                        <a:t>требова</a:t>
                      </a:r>
                      <a:r>
                        <a:rPr sz="1000" spc="5" dirty="0">
                          <a:latin typeface="Arial Narrow"/>
                          <a:cs typeface="Arial Narrow"/>
                        </a:rPr>
                        <a:t>н</a:t>
                      </a:r>
                      <a:r>
                        <a:rPr sz="1000" dirty="0">
                          <a:latin typeface="Arial Narrow"/>
                          <a:cs typeface="Arial Narrow"/>
                        </a:rPr>
                        <a:t>ия</a:t>
                      </a:r>
                      <a:r>
                        <a:rPr sz="1000" spc="-5" dirty="0">
                          <a:latin typeface="Arial Narrow"/>
                          <a:cs typeface="Arial Narrow"/>
                        </a:rPr>
                        <a:t> </a:t>
                      </a:r>
                      <a:r>
                        <a:rPr sz="1000" spc="5" dirty="0">
                          <a:latin typeface="Arial Narrow"/>
                          <a:cs typeface="Arial Narrow"/>
                        </a:rPr>
                        <a:t>д</a:t>
                      </a:r>
                      <a:r>
                        <a:rPr sz="1000" dirty="0">
                          <a:latin typeface="Arial Narrow"/>
                          <a:cs typeface="Arial Narrow"/>
                        </a:rPr>
                        <a:t>ля</a:t>
                      </a:r>
                      <a:r>
                        <a:rPr sz="1000" spc="-10" dirty="0">
                          <a:latin typeface="Arial Narrow"/>
                          <a:cs typeface="Arial Narrow"/>
                        </a:rPr>
                        <a:t> </a:t>
                      </a:r>
                      <a:r>
                        <a:rPr sz="1000" dirty="0">
                          <a:latin typeface="Arial Narrow"/>
                          <a:cs typeface="Arial Narrow"/>
                        </a:rPr>
                        <a:t>государст</a:t>
                      </a:r>
                      <a:r>
                        <a:rPr sz="1000" spc="-5" dirty="0">
                          <a:latin typeface="Arial Narrow"/>
                          <a:cs typeface="Arial Narrow"/>
                        </a:rPr>
                        <a:t>в</a:t>
                      </a:r>
                      <a:r>
                        <a:rPr sz="1000" dirty="0">
                          <a:latin typeface="Arial Narrow"/>
                          <a:cs typeface="Arial Narrow"/>
                        </a:rPr>
                        <a:t>е</a:t>
                      </a:r>
                      <a:r>
                        <a:rPr sz="1000" spc="5" dirty="0">
                          <a:latin typeface="Arial Narrow"/>
                          <a:cs typeface="Arial Narrow"/>
                        </a:rPr>
                        <a:t>н</a:t>
                      </a:r>
                      <a:r>
                        <a:rPr sz="1000" dirty="0">
                          <a:latin typeface="Arial Narrow"/>
                          <a:cs typeface="Arial Narrow"/>
                        </a:rPr>
                        <a:t>ных</a:t>
                      </a:r>
                      <a:r>
                        <a:rPr sz="1000" spc="-15" dirty="0">
                          <a:latin typeface="Arial Narrow"/>
                          <a:cs typeface="Arial Narrow"/>
                        </a:rPr>
                        <a:t> </a:t>
                      </a:r>
                      <a:r>
                        <a:rPr sz="1000" dirty="0">
                          <a:latin typeface="Arial Narrow"/>
                          <a:cs typeface="Arial Narrow"/>
                        </a:rPr>
                        <a:t>закупок</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r>
              <a:tr h="233997">
                <a:tc>
                  <a:txBody>
                    <a:bodyPr/>
                    <a:lstStyle/>
                    <a:p>
                      <a:pPr marL="22860">
                        <a:lnSpc>
                          <a:spcPct val="100000"/>
                        </a:lnSpc>
                      </a:pP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ГОСТ</a:t>
                      </a:r>
                      <a:r>
                        <a:rPr sz="1000" u="sng" spc="-30" dirty="0">
                          <a:solidFill>
                            <a:srgbClr val="FFFFFF"/>
                          </a:solidFill>
                          <a:latin typeface="Times New Roman"/>
                          <a:cs typeface="Times New Roman"/>
                        </a:rPr>
                        <a:t> </a:t>
                      </a:r>
                      <a:r>
                        <a:rPr sz="1000" b="1" u="sng" dirty="0">
                          <a:solidFill>
                            <a:srgbClr val="FFFFFF"/>
                          </a:solidFill>
                          <a:latin typeface="Arial Narrow"/>
                          <a:cs typeface="Arial Narrow"/>
                        </a:rPr>
                        <a:t>Р</a:t>
                      </a:r>
                      <a:r>
                        <a:rPr sz="1000" u="sng" spc="-15" dirty="0">
                          <a:solidFill>
                            <a:srgbClr val="FFFFFF"/>
                          </a:solidFill>
                          <a:latin typeface="Times New Roman"/>
                          <a:cs typeface="Times New Roman"/>
                        </a:rPr>
                        <a:t> </a:t>
                      </a:r>
                      <a:r>
                        <a:rPr sz="1000" b="1" u="sng" dirty="0">
                          <a:solidFill>
                            <a:srgbClr val="FFFFFF"/>
                          </a:solidFill>
                          <a:latin typeface="Arial Narrow"/>
                          <a:cs typeface="Arial Narrow"/>
                        </a:rPr>
                        <a:t>57</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18</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4</a:t>
                      </a:r>
                      <a:r>
                        <a:rPr sz="1000" u="sng" spc="-245" dirty="0">
                          <a:solidFill>
                            <a:srgbClr val="FFFFFF"/>
                          </a:solidFill>
                          <a:latin typeface="Times New Roman"/>
                          <a:cs typeface="Times New Roman"/>
                        </a:rPr>
                        <a:t> </a:t>
                      </a:r>
                      <a:r>
                        <a:rPr sz="1000" b="1" u="sng" dirty="0">
                          <a:solidFill>
                            <a:srgbClr val="FFFFFF"/>
                          </a:solidFill>
                          <a:latin typeface="Arial Narrow"/>
                          <a:cs typeface="Arial Narrow"/>
                        </a:rPr>
                        <a:t>-2</a:t>
                      </a:r>
                      <a:r>
                        <a:rPr sz="1000" b="1" u="sng" spc="-10" dirty="0">
                          <a:solidFill>
                            <a:srgbClr val="FFFFFF"/>
                          </a:solidFill>
                          <a:latin typeface="Arial Narrow"/>
                          <a:cs typeface="Arial Narrow"/>
                        </a:rPr>
                        <a:t>0</a:t>
                      </a:r>
                      <a:r>
                        <a:rPr sz="1000" b="1" u="sng" dirty="0">
                          <a:solidFill>
                            <a:srgbClr val="FFFFFF"/>
                          </a:solidFill>
                          <a:latin typeface="Arial Narrow"/>
                          <a:cs typeface="Arial Narrow"/>
                        </a:rPr>
                        <a:t>16</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F81BC"/>
                    </a:solidFill>
                  </a:tcPr>
                </a:tc>
                <a:tc>
                  <a:txBody>
                    <a:bodyPr/>
                    <a:lstStyle/>
                    <a:p>
                      <a:pPr marL="22860">
                        <a:lnSpc>
                          <a:spcPct val="100000"/>
                        </a:lnSpc>
                      </a:pPr>
                      <a:r>
                        <a:rPr sz="1000" dirty="0">
                          <a:latin typeface="Arial Narrow"/>
                          <a:cs typeface="Arial Narrow"/>
                        </a:rPr>
                        <a:t>Изде</a:t>
                      </a:r>
                      <a:r>
                        <a:rPr sz="1000" spc="5" dirty="0">
                          <a:latin typeface="Arial Narrow"/>
                          <a:cs typeface="Arial Narrow"/>
                        </a:rPr>
                        <a:t>л</a:t>
                      </a:r>
                      <a:r>
                        <a:rPr sz="1000" dirty="0">
                          <a:latin typeface="Arial Narrow"/>
                          <a:cs typeface="Arial Narrow"/>
                        </a:rPr>
                        <a:t>ия</a:t>
                      </a:r>
                      <a:r>
                        <a:rPr sz="1000" spc="-5" dirty="0">
                          <a:latin typeface="Arial Narrow"/>
                          <a:cs typeface="Arial Narrow"/>
                        </a:rPr>
                        <a:t> </a:t>
                      </a:r>
                      <a:r>
                        <a:rPr sz="1000" dirty="0">
                          <a:latin typeface="Arial Narrow"/>
                          <a:cs typeface="Arial Narrow"/>
                        </a:rPr>
                        <a:t>ме</a:t>
                      </a:r>
                      <a:r>
                        <a:rPr sz="1000" spc="5" dirty="0">
                          <a:latin typeface="Arial Narrow"/>
                          <a:cs typeface="Arial Narrow"/>
                        </a:rPr>
                        <a:t>д</a:t>
                      </a:r>
                      <a:r>
                        <a:rPr sz="1000" dirty="0">
                          <a:latin typeface="Arial Narrow"/>
                          <a:cs typeface="Arial Narrow"/>
                        </a:rPr>
                        <a:t>ицинские</a:t>
                      </a:r>
                      <a:r>
                        <a:rPr sz="1000" spc="-5" dirty="0">
                          <a:latin typeface="Arial Narrow"/>
                          <a:cs typeface="Arial Narrow"/>
                        </a:rPr>
                        <a:t> </a:t>
                      </a:r>
                      <a:r>
                        <a:rPr sz="1000" spc="5" dirty="0">
                          <a:latin typeface="Arial Narrow"/>
                          <a:cs typeface="Arial Narrow"/>
                        </a:rPr>
                        <a:t>э</a:t>
                      </a:r>
                      <a:r>
                        <a:rPr sz="1000" dirty="0">
                          <a:latin typeface="Arial Narrow"/>
                          <a:cs typeface="Arial Narrow"/>
                        </a:rPr>
                        <a:t>лектри</a:t>
                      </a:r>
                      <a:r>
                        <a:rPr sz="1000" spc="-5" dirty="0">
                          <a:latin typeface="Arial Narrow"/>
                          <a:cs typeface="Arial Narrow"/>
                        </a:rPr>
                        <a:t>ч</a:t>
                      </a:r>
                      <a:r>
                        <a:rPr sz="1000" dirty="0">
                          <a:latin typeface="Arial Narrow"/>
                          <a:cs typeface="Arial Narrow"/>
                        </a:rPr>
                        <a:t>еские.</a:t>
                      </a:r>
                      <a:r>
                        <a:rPr sz="1000" spc="-10" dirty="0">
                          <a:latin typeface="Arial Narrow"/>
                          <a:cs typeface="Arial Narrow"/>
                        </a:rPr>
                        <a:t> </a:t>
                      </a:r>
                      <a:r>
                        <a:rPr sz="1000" dirty="0">
                          <a:latin typeface="Arial Narrow"/>
                          <a:cs typeface="Arial Narrow"/>
                        </a:rPr>
                        <a:t>У</a:t>
                      </a:r>
                      <a:r>
                        <a:rPr sz="1000" spc="-5" dirty="0">
                          <a:latin typeface="Arial Narrow"/>
                          <a:cs typeface="Arial Narrow"/>
                        </a:rPr>
                        <a:t>с</a:t>
                      </a:r>
                      <a:r>
                        <a:rPr sz="1000" dirty="0">
                          <a:latin typeface="Arial Narrow"/>
                          <a:cs typeface="Arial Narrow"/>
                        </a:rPr>
                        <a:t>тройст</a:t>
                      </a:r>
                      <a:r>
                        <a:rPr sz="1000" spc="-5" dirty="0">
                          <a:latin typeface="Arial Narrow"/>
                          <a:cs typeface="Arial Narrow"/>
                        </a:rPr>
                        <a:t>в</a:t>
                      </a:r>
                      <a:r>
                        <a:rPr sz="1000" dirty="0">
                          <a:latin typeface="Arial Narrow"/>
                          <a:cs typeface="Arial Narrow"/>
                        </a:rPr>
                        <a:t>а</a:t>
                      </a:r>
                      <a:r>
                        <a:rPr sz="1000" spc="-5" dirty="0">
                          <a:latin typeface="Arial Narrow"/>
                          <a:cs typeface="Arial Narrow"/>
                        </a:rPr>
                        <a:t> </a:t>
                      </a:r>
                      <a:r>
                        <a:rPr sz="1000" dirty="0">
                          <a:latin typeface="Arial Narrow"/>
                          <a:cs typeface="Arial Narrow"/>
                        </a:rPr>
                        <a:t>и</a:t>
                      </a:r>
                      <a:r>
                        <a:rPr sz="1000" spc="10" dirty="0">
                          <a:latin typeface="Arial Narrow"/>
                          <a:cs typeface="Arial Narrow"/>
                        </a:rPr>
                        <a:t> </a:t>
                      </a:r>
                      <a:r>
                        <a:rPr sz="1000" dirty="0">
                          <a:latin typeface="Arial Narrow"/>
                          <a:cs typeface="Arial Narrow"/>
                        </a:rPr>
                        <a:t>аппараты</a:t>
                      </a:r>
                      <a:r>
                        <a:rPr sz="1000" spc="-10" dirty="0">
                          <a:latin typeface="Arial Narrow"/>
                          <a:cs typeface="Arial Narrow"/>
                        </a:rPr>
                        <a:t> </a:t>
                      </a:r>
                      <a:r>
                        <a:rPr sz="1000" dirty="0">
                          <a:latin typeface="Arial Narrow"/>
                          <a:cs typeface="Arial Narrow"/>
                        </a:rPr>
                        <a:t>для</a:t>
                      </a:r>
                      <a:r>
                        <a:rPr sz="1000" spc="-10" dirty="0">
                          <a:latin typeface="Arial Narrow"/>
                          <a:cs typeface="Arial Narrow"/>
                        </a:rPr>
                        <a:t> </a:t>
                      </a:r>
                      <a:r>
                        <a:rPr sz="1000" dirty="0">
                          <a:latin typeface="Arial Narrow"/>
                          <a:cs typeface="Arial Narrow"/>
                        </a:rPr>
                        <a:t>криодеструкции.</a:t>
                      </a:r>
                      <a:r>
                        <a:rPr sz="1000" spc="10" dirty="0">
                          <a:latin typeface="Arial Narrow"/>
                          <a:cs typeface="Arial Narrow"/>
                        </a:rPr>
                        <a:t> </a:t>
                      </a:r>
                      <a:r>
                        <a:rPr sz="1000" dirty="0">
                          <a:latin typeface="Arial Narrow"/>
                          <a:cs typeface="Arial Narrow"/>
                        </a:rPr>
                        <a:t>Тех</a:t>
                      </a:r>
                      <a:r>
                        <a:rPr sz="1000" spc="5" dirty="0">
                          <a:latin typeface="Arial Narrow"/>
                          <a:cs typeface="Arial Narrow"/>
                        </a:rPr>
                        <a:t>н</a:t>
                      </a:r>
                      <a:r>
                        <a:rPr sz="1000" dirty="0">
                          <a:latin typeface="Arial Narrow"/>
                          <a:cs typeface="Arial Narrow"/>
                        </a:rPr>
                        <a:t>и</a:t>
                      </a:r>
                      <a:r>
                        <a:rPr sz="1000" spc="-5" dirty="0">
                          <a:latin typeface="Arial Narrow"/>
                          <a:cs typeface="Arial Narrow"/>
                        </a:rPr>
                        <a:t>ч</a:t>
                      </a:r>
                      <a:r>
                        <a:rPr sz="1000" dirty="0">
                          <a:latin typeface="Arial Narrow"/>
                          <a:cs typeface="Arial Narrow"/>
                        </a:rPr>
                        <a:t>еские</a:t>
                      </a:r>
                      <a:r>
                        <a:rPr sz="1000" spc="-5" dirty="0">
                          <a:latin typeface="Arial Narrow"/>
                          <a:cs typeface="Arial Narrow"/>
                        </a:rPr>
                        <a:t> </a:t>
                      </a:r>
                      <a:r>
                        <a:rPr sz="1000" dirty="0">
                          <a:latin typeface="Arial Narrow"/>
                          <a:cs typeface="Arial Narrow"/>
                        </a:rPr>
                        <a:t>требова</a:t>
                      </a:r>
                      <a:r>
                        <a:rPr sz="1000" spc="5" dirty="0">
                          <a:latin typeface="Arial Narrow"/>
                          <a:cs typeface="Arial Narrow"/>
                        </a:rPr>
                        <a:t>н</a:t>
                      </a:r>
                      <a:r>
                        <a:rPr sz="1000" dirty="0">
                          <a:latin typeface="Arial Narrow"/>
                          <a:cs typeface="Arial Narrow"/>
                        </a:rPr>
                        <a:t>ия</a:t>
                      </a:r>
                      <a:r>
                        <a:rPr sz="1000" spc="-15" dirty="0">
                          <a:latin typeface="Arial Narrow"/>
                          <a:cs typeface="Arial Narrow"/>
                        </a:rPr>
                        <a:t> </a:t>
                      </a:r>
                      <a:r>
                        <a:rPr sz="1000" dirty="0">
                          <a:latin typeface="Arial Narrow"/>
                          <a:cs typeface="Arial Narrow"/>
                        </a:rPr>
                        <a:t>для</a:t>
                      </a:r>
                      <a:r>
                        <a:rPr sz="1000" spc="-5" dirty="0">
                          <a:latin typeface="Arial Narrow"/>
                          <a:cs typeface="Arial Narrow"/>
                        </a:rPr>
                        <a:t> </a:t>
                      </a:r>
                      <a:r>
                        <a:rPr sz="1000" dirty="0">
                          <a:latin typeface="Arial Narrow"/>
                          <a:cs typeface="Arial Narrow"/>
                        </a:rPr>
                        <a:t>государст</a:t>
                      </a:r>
                      <a:r>
                        <a:rPr sz="1000" spc="-5" dirty="0">
                          <a:latin typeface="Arial Narrow"/>
                          <a:cs typeface="Arial Narrow"/>
                        </a:rPr>
                        <a:t>в</a:t>
                      </a:r>
                      <a:r>
                        <a:rPr sz="1000" dirty="0">
                          <a:latin typeface="Arial Narrow"/>
                          <a:cs typeface="Arial Narrow"/>
                        </a:rPr>
                        <a:t>е</a:t>
                      </a:r>
                      <a:r>
                        <a:rPr sz="1000" spc="5" dirty="0">
                          <a:latin typeface="Arial Narrow"/>
                          <a:cs typeface="Arial Narrow"/>
                        </a:rPr>
                        <a:t>н</a:t>
                      </a:r>
                      <a:r>
                        <a:rPr sz="1000" dirty="0">
                          <a:latin typeface="Arial Narrow"/>
                          <a:cs typeface="Arial Narrow"/>
                        </a:rPr>
                        <a:t>ных</a:t>
                      </a:r>
                      <a:r>
                        <a:rPr sz="1000" spc="-25" dirty="0">
                          <a:latin typeface="Arial Narrow"/>
                          <a:cs typeface="Arial Narrow"/>
                        </a:rPr>
                        <a:t> </a:t>
                      </a:r>
                      <a:r>
                        <a:rPr sz="1000" dirty="0">
                          <a:latin typeface="Arial Narrow"/>
                          <a:cs typeface="Arial Narrow"/>
                        </a:rPr>
                        <a:t>заку</a:t>
                      </a:r>
                      <a:r>
                        <a:rPr sz="1000" spc="45" dirty="0">
                          <a:latin typeface="Arial Narrow"/>
                          <a:cs typeface="Arial Narrow"/>
                        </a:rPr>
                        <a:t>п</a:t>
                      </a:r>
                      <a:r>
                        <a:rPr sz="1000" dirty="0">
                          <a:latin typeface="Arial Narrow"/>
                          <a:cs typeface="Arial Narrow"/>
                        </a:rPr>
                        <a:t>ок</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r>
              <a:tr h="233996">
                <a:tc>
                  <a:txBody>
                    <a:bodyPr/>
                    <a:lstStyle/>
                    <a:p>
                      <a:pPr marL="22860">
                        <a:lnSpc>
                          <a:spcPct val="100000"/>
                        </a:lnSpc>
                      </a:pP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ГОСТ</a:t>
                      </a:r>
                      <a:r>
                        <a:rPr sz="1000" u="sng" spc="-30" dirty="0">
                          <a:solidFill>
                            <a:srgbClr val="FFFFFF"/>
                          </a:solidFill>
                          <a:latin typeface="Times New Roman"/>
                          <a:cs typeface="Times New Roman"/>
                        </a:rPr>
                        <a:t> </a:t>
                      </a:r>
                      <a:r>
                        <a:rPr sz="1000" b="1" u="sng" dirty="0">
                          <a:solidFill>
                            <a:srgbClr val="FFFFFF"/>
                          </a:solidFill>
                          <a:latin typeface="Arial Narrow"/>
                          <a:cs typeface="Arial Narrow"/>
                        </a:rPr>
                        <a:t>Р</a:t>
                      </a:r>
                      <a:r>
                        <a:rPr sz="1000" u="sng" spc="-15" dirty="0">
                          <a:solidFill>
                            <a:srgbClr val="FFFFFF"/>
                          </a:solidFill>
                          <a:latin typeface="Times New Roman"/>
                          <a:cs typeface="Times New Roman"/>
                        </a:rPr>
                        <a:t> </a:t>
                      </a:r>
                      <a:r>
                        <a:rPr sz="1000" b="1" u="sng" dirty="0">
                          <a:solidFill>
                            <a:srgbClr val="FFFFFF"/>
                          </a:solidFill>
                          <a:latin typeface="Arial Narrow"/>
                          <a:cs typeface="Arial Narrow"/>
                        </a:rPr>
                        <a:t>57</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18</a:t>
                      </a:r>
                      <a:r>
                        <a:rPr sz="1000" u="sng" spc="-250" dirty="0">
                          <a:solidFill>
                            <a:srgbClr val="FFFFFF"/>
                          </a:solidFill>
                          <a:latin typeface="Times New Roman"/>
                          <a:cs typeface="Times New Roman"/>
                        </a:rPr>
                        <a:t> </a:t>
                      </a:r>
                      <a:r>
                        <a:rPr sz="1000" b="1" u="sng" dirty="0">
                          <a:solidFill>
                            <a:srgbClr val="FFFFFF"/>
                          </a:solidFill>
                          <a:latin typeface="Arial Narrow"/>
                          <a:cs typeface="Arial Narrow"/>
                        </a:rPr>
                        <a:t>5</a:t>
                      </a:r>
                      <a:r>
                        <a:rPr sz="1000" u="sng" spc="-245" dirty="0">
                          <a:solidFill>
                            <a:srgbClr val="FFFFFF"/>
                          </a:solidFill>
                          <a:latin typeface="Times New Roman"/>
                          <a:cs typeface="Times New Roman"/>
                        </a:rPr>
                        <a:t> </a:t>
                      </a:r>
                      <a:r>
                        <a:rPr sz="1000" b="1" u="sng" dirty="0">
                          <a:solidFill>
                            <a:srgbClr val="FFFFFF"/>
                          </a:solidFill>
                          <a:latin typeface="Arial Narrow"/>
                          <a:cs typeface="Arial Narrow"/>
                        </a:rPr>
                        <a:t>-2</a:t>
                      </a:r>
                      <a:r>
                        <a:rPr sz="1000" b="1" u="sng" spc="-10" dirty="0">
                          <a:solidFill>
                            <a:srgbClr val="FFFFFF"/>
                          </a:solidFill>
                          <a:latin typeface="Arial Narrow"/>
                          <a:cs typeface="Arial Narrow"/>
                        </a:rPr>
                        <a:t>0</a:t>
                      </a:r>
                      <a:r>
                        <a:rPr sz="1000" b="1" u="sng" dirty="0">
                          <a:solidFill>
                            <a:srgbClr val="FFFFFF"/>
                          </a:solidFill>
                          <a:latin typeface="Arial Narrow"/>
                          <a:cs typeface="Arial Narrow"/>
                        </a:rPr>
                        <a:t>16</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F81BC"/>
                    </a:solidFill>
                  </a:tcPr>
                </a:tc>
                <a:tc>
                  <a:txBody>
                    <a:bodyPr/>
                    <a:lstStyle/>
                    <a:p>
                      <a:pPr marL="22860">
                        <a:lnSpc>
                          <a:spcPct val="100000"/>
                        </a:lnSpc>
                      </a:pPr>
                      <a:r>
                        <a:rPr sz="1000" dirty="0">
                          <a:latin typeface="Arial Narrow"/>
                          <a:cs typeface="Arial Narrow"/>
                        </a:rPr>
                        <a:t>Изде</a:t>
                      </a:r>
                      <a:r>
                        <a:rPr sz="1000" spc="5" dirty="0">
                          <a:latin typeface="Arial Narrow"/>
                          <a:cs typeface="Arial Narrow"/>
                        </a:rPr>
                        <a:t>л</a:t>
                      </a:r>
                      <a:r>
                        <a:rPr sz="1000" dirty="0">
                          <a:latin typeface="Arial Narrow"/>
                          <a:cs typeface="Arial Narrow"/>
                        </a:rPr>
                        <a:t>ия</a:t>
                      </a:r>
                      <a:r>
                        <a:rPr sz="1000" spc="-5" dirty="0">
                          <a:latin typeface="Arial Narrow"/>
                          <a:cs typeface="Arial Narrow"/>
                        </a:rPr>
                        <a:t> </a:t>
                      </a:r>
                      <a:r>
                        <a:rPr sz="1000" dirty="0">
                          <a:latin typeface="Arial Narrow"/>
                          <a:cs typeface="Arial Narrow"/>
                        </a:rPr>
                        <a:t>ме</a:t>
                      </a:r>
                      <a:r>
                        <a:rPr sz="1000" spc="5" dirty="0">
                          <a:latin typeface="Arial Narrow"/>
                          <a:cs typeface="Arial Narrow"/>
                        </a:rPr>
                        <a:t>д</a:t>
                      </a:r>
                      <a:r>
                        <a:rPr sz="1000" dirty="0">
                          <a:latin typeface="Arial Narrow"/>
                          <a:cs typeface="Arial Narrow"/>
                        </a:rPr>
                        <a:t>ицинские</a:t>
                      </a:r>
                      <a:r>
                        <a:rPr sz="1000" spc="-5" dirty="0">
                          <a:latin typeface="Arial Narrow"/>
                          <a:cs typeface="Arial Narrow"/>
                        </a:rPr>
                        <a:t> </a:t>
                      </a:r>
                      <a:r>
                        <a:rPr sz="1000" spc="5" dirty="0">
                          <a:latin typeface="Arial Narrow"/>
                          <a:cs typeface="Arial Narrow"/>
                        </a:rPr>
                        <a:t>э</a:t>
                      </a:r>
                      <a:r>
                        <a:rPr sz="1000" dirty="0">
                          <a:latin typeface="Arial Narrow"/>
                          <a:cs typeface="Arial Narrow"/>
                        </a:rPr>
                        <a:t>лектри</a:t>
                      </a:r>
                      <a:r>
                        <a:rPr sz="1000" spc="-5" dirty="0">
                          <a:latin typeface="Arial Narrow"/>
                          <a:cs typeface="Arial Narrow"/>
                        </a:rPr>
                        <a:t>ч</a:t>
                      </a:r>
                      <a:r>
                        <a:rPr sz="1000" dirty="0">
                          <a:latin typeface="Arial Narrow"/>
                          <a:cs typeface="Arial Narrow"/>
                        </a:rPr>
                        <a:t>еские.</a:t>
                      </a:r>
                      <a:r>
                        <a:rPr sz="1000" spc="-10" dirty="0">
                          <a:latin typeface="Arial Narrow"/>
                          <a:cs typeface="Arial Narrow"/>
                        </a:rPr>
                        <a:t> </a:t>
                      </a:r>
                      <a:r>
                        <a:rPr sz="1000" dirty="0">
                          <a:latin typeface="Arial Narrow"/>
                          <a:cs typeface="Arial Narrow"/>
                        </a:rPr>
                        <a:t>Насосы</a:t>
                      </a:r>
                      <a:r>
                        <a:rPr sz="1000" spc="20" dirty="0">
                          <a:latin typeface="Arial Narrow"/>
                          <a:cs typeface="Arial Narrow"/>
                        </a:rPr>
                        <a:t> </a:t>
                      </a:r>
                      <a:r>
                        <a:rPr sz="1000" dirty="0">
                          <a:latin typeface="Arial Narrow"/>
                          <a:cs typeface="Arial Narrow"/>
                        </a:rPr>
                        <a:t>инфузионны</a:t>
                      </a:r>
                      <a:r>
                        <a:rPr sz="1000" spc="5" dirty="0">
                          <a:latin typeface="Arial Narrow"/>
                          <a:cs typeface="Arial Narrow"/>
                        </a:rPr>
                        <a:t>е</a:t>
                      </a:r>
                      <a:r>
                        <a:rPr sz="1000" dirty="0">
                          <a:latin typeface="Arial Narrow"/>
                          <a:cs typeface="Arial Narrow"/>
                        </a:rPr>
                        <a:t>.</a:t>
                      </a:r>
                      <a:r>
                        <a:rPr sz="1000" spc="-15" dirty="0">
                          <a:latin typeface="Arial Narrow"/>
                          <a:cs typeface="Arial Narrow"/>
                        </a:rPr>
                        <a:t> </a:t>
                      </a:r>
                      <a:r>
                        <a:rPr sz="1000" dirty="0">
                          <a:latin typeface="Arial Narrow"/>
                          <a:cs typeface="Arial Narrow"/>
                        </a:rPr>
                        <a:t>Тех</a:t>
                      </a:r>
                      <a:r>
                        <a:rPr sz="1000" spc="5" dirty="0">
                          <a:latin typeface="Arial Narrow"/>
                          <a:cs typeface="Arial Narrow"/>
                        </a:rPr>
                        <a:t>н</a:t>
                      </a:r>
                      <a:r>
                        <a:rPr sz="1000" dirty="0">
                          <a:latin typeface="Arial Narrow"/>
                          <a:cs typeface="Arial Narrow"/>
                        </a:rPr>
                        <a:t>и</a:t>
                      </a:r>
                      <a:r>
                        <a:rPr sz="1000" spc="-5" dirty="0">
                          <a:latin typeface="Arial Narrow"/>
                          <a:cs typeface="Arial Narrow"/>
                        </a:rPr>
                        <a:t>ч</a:t>
                      </a:r>
                      <a:r>
                        <a:rPr sz="1000" dirty="0">
                          <a:latin typeface="Arial Narrow"/>
                          <a:cs typeface="Arial Narrow"/>
                        </a:rPr>
                        <a:t>еские</a:t>
                      </a:r>
                      <a:r>
                        <a:rPr sz="1000" spc="-5" dirty="0">
                          <a:latin typeface="Arial Narrow"/>
                          <a:cs typeface="Arial Narrow"/>
                        </a:rPr>
                        <a:t> </a:t>
                      </a:r>
                      <a:r>
                        <a:rPr sz="1000" dirty="0">
                          <a:latin typeface="Arial Narrow"/>
                          <a:cs typeface="Arial Narrow"/>
                        </a:rPr>
                        <a:t>требова</a:t>
                      </a:r>
                      <a:r>
                        <a:rPr sz="1000" spc="5" dirty="0">
                          <a:latin typeface="Arial Narrow"/>
                          <a:cs typeface="Arial Narrow"/>
                        </a:rPr>
                        <a:t>н</a:t>
                      </a:r>
                      <a:r>
                        <a:rPr sz="1000" dirty="0">
                          <a:latin typeface="Arial Narrow"/>
                          <a:cs typeface="Arial Narrow"/>
                        </a:rPr>
                        <a:t>ия</a:t>
                      </a:r>
                      <a:r>
                        <a:rPr sz="1000" spc="-15" dirty="0">
                          <a:latin typeface="Arial Narrow"/>
                          <a:cs typeface="Arial Narrow"/>
                        </a:rPr>
                        <a:t> </a:t>
                      </a:r>
                      <a:r>
                        <a:rPr sz="1000" dirty="0">
                          <a:latin typeface="Arial Narrow"/>
                          <a:cs typeface="Arial Narrow"/>
                        </a:rPr>
                        <a:t>для</a:t>
                      </a:r>
                      <a:r>
                        <a:rPr sz="1000" spc="-5" dirty="0">
                          <a:latin typeface="Arial Narrow"/>
                          <a:cs typeface="Arial Narrow"/>
                        </a:rPr>
                        <a:t> </a:t>
                      </a:r>
                      <a:r>
                        <a:rPr sz="1000" dirty="0">
                          <a:latin typeface="Arial Narrow"/>
                          <a:cs typeface="Arial Narrow"/>
                        </a:rPr>
                        <a:t>государст</a:t>
                      </a:r>
                      <a:r>
                        <a:rPr sz="1000" spc="-5" dirty="0">
                          <a:latin typeface="Arial Narrow"/>
                          <a:cs typeface="Arial Narrow"/>
                        </a:rPr>
                        <a:t>в</a:t>
                      </a:r>
                      <a:r>
                        <a:rPr sz="1000" dirty="0">
                          <a:latin typeface="Arial Narrow"/>
                          <a:cs typeface="Arial Narrow"/>
                        </a:rPr>
                        <a:t>е</a:t>
                      </a:r>
                      <a:r>
                        <a:rPr sz="1000" spc="5" dirty="0">
                          <a:latin typeface="Arial Narrow"/>
                          <a:cs typeface="Arial Narrow"/>
                        </a:rPr>
                        <a:t>н</a:t>
                      </a:r>
                      <a:r>
                        <a:rPr sz="1000" dirty="0">
                          <a:latin typeface="Arial Narrow"/>
                          <a:cs typeface="Arial Narrow"/>
                        </a:rPr>
                        <a:t>ных</a:t>
                      </a:r>
                      <a:r>
                        <a:rPr sz="1000" spc="-25" dirty="0">
                          <a:latin typeface="Arial Narrow"/>
                          <a:cs typeface="Arial Narrow"/>
                        </a:rPr>
                        <a:t> </a:t>
                      </a:r>
                      <a:r>
                        <a:rPr sz="1000" dirty="0">
                          <a:latin typeface="Arial Narrow"/>
                          <a:cs typeface="Arial Narrow"/>
                        </a:rPr>
                        <a:t>закупок</a:t>
                      </a:r>
                      <a:endParaRPr sz="10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r>
            </a:tbl>
          </a:graphicData>
        </a:graphic>
      </p:graphicFrame>
    </p:spTree>
    <p:extLst>
      <p:ext uri="{BB962C8B-B14F-4D97-AF65-F5344CB8AC3E}">
        <p14:creationId xmlns:p14="http://schemas.microsoft.com/office/powerpoint/2010/main" val="409342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24911" rIns="0" bIns="0" rtlCol="0">
            <a:spAutoFit/>
          </a:bodyPr>
          <a:lstStyle/>
          <a:p>
            <a:pPr marL="191770">
              <a:lnSpc>
                <a:spcPct val="100000"/>
              </a:lnSpc>
            </a:pPr>
            <a:r>
              <a:rPr dirty="0"/>
              <a:t>ГОСТы</a:t>
            </a:r>
            <a:r>
              <a:rPr spc="-25" dirty="0"/>
              <a:t> </a:t>
            </a:r>
            <a:r>
              <a:rPr dirty="0"/>
              <a:t>по ме</a:t>
            </a:r>
            <a:r>
              <a:rPr spc="5" dirty="0"/>
              <a:t>д</a:t>
            </a:r>
            <a:r>
              <a:rPr dirty="0"/>
              <a:t>иц</a:t>
            </a:r>
            <a:r>
              <a:rPr spc="-15" dirty="0"/>
              <a:t>и</a:t>
            </a:r>
            <a:r>
              <a:rPr dirty="0"/>
              <a:t>нс</a:t>
            </a:r>
            <a:r>
              <a:rPr spc="5" dirty="0"/>
              <a:t>к</a:t>
            </a:r>
            <a:r>
              <a:rPr dirty="0"/>
              <a:t>им</a:t>
            </a:r>
            <a:r>
              <a:rPr spc="-60" dirty="0"/>
              <a:t> </a:t>
            </a:r>
            <a:r>
              <a:rPr dirty="0"/>
              <a:t>изделия</a:t>
            </a:r>
            <a:r>
              <a:rPr spc="5" dirty="0"/>
              <a:t>м</a:t>
            </a:r>
            <a:r>
              <a:rPr dirty="0"/>
              <a:t>,</a:t>
            </a:r>
            <a:r>
              <a:rPr spc="-45" dirty="0"/>
              <a:t> </a:t>
            </a:r>
            <a:r>
              <a:rPr dirty="0"/>
              <a:t>прин</a:t>
            </a:r>
            <a:r>
              <a:rPr spc="5" dirty="0"/>
              <a:t>я</a:t>
            </a:r>
            <a:r>
              <a:rPr dirty="0"/>
              <a:t>тые</a:t>
            </a:r>
            <a:r>
              <a:rPr spc="-35" dirty="0"/>
              <a:t> </a:t>
            </a:r>
            <a:r>
              <a:rPr dirty="0"/>
              <a:t>в 2017</a:t>
            </a:r>
          </a:p>
        </p:txBody>
      </p:sp>
      <p:sp>
        <p:nvSpPr>
          <p:cNvPr id="3" name="object 3"/>
          <p:cNvSpPr txBox="1"/>
          <p:nvPr/>
        </p:nvSpPr>
        <p:spPr>
          <a:xfrm>
            <a:off x="258267" y="717133"/>
            <a:ext cx="694055" cy="432434"/>
          </a:xfrm>
          <a:prstGeom prst="rect">
            <a:avLst/>
          </a:prstGeom>
        </p:spPr>
        <p:txBody>
          <a:bodyPr vert="horz" wrap="square" lIns="0" tIns="0" rIns="0" bIns="0" rtlCol="0">
            <a:spAutoFit/>
          </a:bodyPr>
          <a:lstStyle/>
          <a:p>
            <a:pPr marL="12700" fontAlgn="auto">
              <a:spcBef>
                <a:spcPts val="0"/>
              </a:spcBef>
              <a:spcAft>
                <a:spcPts val="0"/>
              </a:spcAft>
            </a:pPr>
            <a:r>
              <a:rPr sz="3200" dirty="0">
                <a:solidFill>
                  <a:srgbClr val="1F487C"/>
                </a:solidFill>
                <a:latin typeface="Arial Narrow"/>
                <a:cs typeface="Arial Narrow"/>
              </a:rPr>
              <a:t>году</a:t>
            </a:r>
            <a:endParaRPr sz="3200">
              <a:solidFill>
                <a:prstClr val="black"/>
              </a:solidFill>
              <a:latin typeface="Arial Narrow"/>
              <a:cs typeface="Arial Narrow"/>
            </a:endParaRPr>
          </a:p>
        </p:txBody>
      </p:sp>
      <p:sp>
        <p:nvSpPr>
          <p:cNvPr id="4" name="object 4"/>
          <p:cNvSpPr txBox="1"/>
          <p:nvPr/>
        </p:nvSpPr>
        <p:spPr>
          <a:xfrm>
            <a:off x="1613916" y="6060884"/>
            <a:ext cx="7530465" cy="646430"/>
          </a:xfrm>
          <a:prstGeom prst="rect">
            <a:avLst/>
          </a:prstGeom>
        </p:spPr>
        <p:txBody>
          <a:bodyPr vert="horz" wrap="square" lIns="0" tIns="0" rIns="0" bIns="0" rtlCol="0">
            <a:spAutoFit/>
          </a:bodyPr>
          <a:lstStyle/>
          <a:p>
            <a:pPr marL="1816735" algn="ctr" fontAlgn="auto">
              <a:spcBef>
                <a:spcPts val="0"/>
              </a:spcBef>
              <a:spcAft>
                <a:spcPts val="0"/>
              </a:spcAft>
            </a:pPr>
            <a:r>
              <a:rPr sz="1400" spc="-5" dirty="0">
                <a:solidFill>
                  <a:srgbClr val="1F487C"/>
                </a:solidFill>
                <a:latin typeface="Arial"/>
                <a:cs typeface="Arial"/>
              </a:rPr>
              <a:t>30</a:t>
            </a:r>
            <a:endParaRPr sz="1400">
              <a:solidFill>
                <a:prstClr val="black"/>
              </a:solidFill>
              <a:latin typeface="Arial"/>
              <a:cs typeface="Arial"/>
            </a:endParaRPr>
          </a:p>
        </p:txBody>
      </p:sp>
      <p:sp>
        <p:nvSpPr>
          <p:cNvPr id="6" name="object 6"/>
          <p:cNvSpPr txBox="1"/>
          <p:nvPr/>
        </p:nvSpPr>
        <p:spPr>
          <a:xfrm>
            <a:off x="4651628" y="939346"/>
            <a:ext cx="3504565" cy="254000"/>
          </a:xfrm>
          <a:prstGeom prst="rect">
            <a:avLst/>
          </a:prstGeom>
        </p:spPr>
        <p:txBody>
          <a:bodyPr vert="horz" wrap="square" lIns="0" tIns="0" rIns="0" bIns="0" rtlCol="0">
            <a:spAutoFit/>
          </a:bodyPr>
          <a:lstStyle/>
          <a:p>
            <a:pPr marL="12700" fontAlgn="auto">
              <a:spcBef>
                <a:spcPts val="0"/>
              </a:spcBef>
              <a:spcAft>
                <a:spcPts val="0"/>
              </a:spcAft>
            </a:pPr>
            <a:r>
              <a:rPr b="1" dirty="0">
                <a:solidFill>
                  <a:srgbClr val="C00000"/>
                </a:solidFill>
                <a:latin typeface="Arial Narrow"/>
                <a:cs typeface="Arial Narrow"/>
              </a:rPr>
              <a:t>Вс</a:t>
            </a:r>
            <a:r>
              <a:rPr b="1" spc="-10" dirty="0">
                <a:solidFill>
                  <a:srgbClr val="C00000"/>
                </a:solidFill>
                <a:latin typeface="Arial Narrow"/>
                <a:cs typeface="Arial Narrow"/>
              </a:rPr>
              <a:t>т</a:t>
            </a:r>
            <a:r>
              <a:rPr b="1" dirty="0">
                <a:solidFill>
                  <a:srgbClr val="C00000"/>
                </a:solidFill>
                <a:latin typeface="Arial Narrow"/>
                <a:cs typeface="Arial Narrow"/>
              </a:rPr>
              <a:t>у</a:t>
            </a:r>
            <a:r>
              <a:rPr b="1" spc="-10" dirty="0">
                <a:solidFill>
                  <a:srgbClr val="C00000"/>
                </a:solidFill>
                <a:latin typeface="Arial Narrow"/>
                <a:cs typeface="Arial Narrow"/>
              </a:rPr>
              <a:t>п</a:t>
            </a:r>
            <a:r>
              <a:rPr b="1" dirty="0">
                <a:solidFill>
                  <a:srgbClr val="C00000"/>
                </a:solidFill>
                <a:latin typeface="Arial Narrow"/>
                <a:cs typeface="Arial Narrow"/>
              </a:rPr>
              <a:t>ают</a:t>
            </a:r>
            <a:r>
              <a:rPr b="1" spc="20" dirty="0">
                <a:solidFill>
                  <a:srgbClr val="C00000"/>
                </a:solidFill>
                <a:latin typeface="Arial Narrow"/>
                <a:cs typeface="Arial Narrow"/>
              </a:rPr>
              <a:t> </a:t>
            </a:r>
            <a:r>
              <a:rPr b="1" dirty="0">
                <a:solidFill>
                  <a:srgbClr val="C00000"/>
                </a:solidFill>
                <a:latin typeface="Arial Narrow"/>
                <a:cs typeface="Arial Narrow"/>
              </a:rPr>
              <a:t>в</a:t>
            </a:r>
            <a:r>
              <a:rPr b="1" spc="10" dirty="0">
                <a:solidFill>
                  <a:srgbClr val="C00000"/>
                </a:solidFill>
                <a:latin typeface="Arial Narrow"/>
                <a:cs typeface="Arial Narrow"/>
              </a:rPr>
              <a:t> </a:t>
            </a:r>
            <a:r>
              <a:rPr b="1" dirty="0">
                <a:solidFill>
                  <a:srgbClr val="C00000"/>
                </a:solidFill>
                <a:latin typeface="Arial Narrow"/>
                <a:cs typeface="Arial Narrow"/>
              </a:rPr>
              <a:t>силу</a:t>
            </a:r>
            <a:r>
              <a:rPr b="1" spc="10" dirty="0">
                <a:solidFill>
                  <a:srgbClr val="C00000"/>
                </a:solidFill>
                <a:latin typeface="Arial Narrow"/>
                <a:cs typeface="Arial Narrow"/>
              </a:rPr>
              <a:t> </a:t>
            </a:r>
            <a:r>
              <a:rPr b="1" dirty="0">
                <a:solidFill>
                  <a:srgbClr val="C00000"/>
                </a:solidFill>
                <a:latin typeface="Arial Narrow"/>
                <a:cs typeface="Arial Narrow"/>
              </a:rPr>
              <a:t>с 01</a:t>
            </a:r>
            <a:r>
              <a:rPr b="1" spc="10" dirty="0">
                <a:solidFill>
                  <a:srgbClr val="C00000"/>
                </a:solidFill>
                <a:latin typeface="Arial Narrow"/>
                <a:cs typeface="Arial Narrow"/>
              </a:rPr>
              <a:t> </a:t>
            </a:r>
            <a:r>
              <a:rPr b="1" dirty="0">
                <a:solidFill>
                  <a:srgbClr val="C00000"/>
                </a:solidFill>
                <a:latin typeface="Arial Narrow"/>
                <a:cs typeface="Arial Narrow"/>
              </a:rPr>
              <a:t>июня </a:t>
            </a:r>
            <a:r>
              <a:rPr b="1" spc="-10" dirty="0">
                <a:solidFill>
                  <a:srgbClr val="C00000"/>
                </a:solidFill>
                <a:latin typeface="Arial Narrow"/>
                <a:cs typeface="Arial Narrow"/>
              </a:rPr>
              <a:t>2</a:t>
            </a:r>
            <a:r>
              <a:rPr b="1" dirty="0">
                <a:solidFill>
                  <a:srgbClr val="C00000"/>
                </a:solidFill>
                <a:latin typeface="Arial Narrow"/>
                <a:cs typeface="Arial Narrow"/>
              </a:rPr>
              <a:t>0</a:t>
            </a:r>
            <a:r>
              <a:rPr b="1" spc="-10" dirty="0">
                <a:solidFill>
                  <a:srgbClr val="C00000"/>
                </a:solidFill>
                <a:latin typeface="Arial Narrow"/>
                <a:cs typeface="Arial Narrow"/>
              </a:rPr>
              <a:t>1</a:t>
            </a:r>
            <a:r>
              <a:rPr b="1" dirty="0">
                <a:solidFill>
                  <a:srgbClr val="C00000"/>
                </a:solidFill>
                <a:latin typeface="Arial Narrow"/>
                <a:cs typeface="Arial Narrow"/>
              </a:rPr>
              <a:t>8</a:t>
            </a:r>
            <a:r>
              <a:rPr b="1" spc="25" dirty="0">
                <a:solidFill>
                  <a:srgbClr val="C00000"/>
                </a:solidFill>
                <a:latin typeface="Arial Narrow"/>
                <a:cs typeface="Arial Narrow"/>
              </a:rPr>
              <a:t> </a:t>
            </a:r>
            <a:r>
              <a:rPr b="1" dirty="0">
                <a:solidFill>
                  <a:srgbClr val="C00000"/>
                </a:solidFill>
                <a:latin typeface="Arial Narrow"/>
                <a:cs typeface="Arial Narrow"/>
              </a:rPr>
              <a:t>го</a:t>
            </a:r>
            <a:r>
              <a:rPr b="1" spc="-10" dirty="0">
                <a:solidFill>
                  <a:srgbClr val="C00000"/>
                </a:solidFill>
                <a:latin typeface="Arial Narrow"/>
                <a:cs typeface="Arial Narrow"/>
              </a:rPr>
              <a:t>д</a:t>
            </a:r>
            <a:r>
              <a:rPr b="1" dirty="0">
                <a:solidFill>
                  <a:srgbClr val="C00000"/>
                </a:solidFill>
                <a:latin typeface="Arial Narrow"/>
                <a:cs typeface="Arial Narrow"/>
              </a:rPr>
              <a:t>а</a:t>
            </a:r>
            <a:endParaRPr>
              <a:solidFill>
                <a:prstClr val="black"/>
              </a:solidFill>
              <a:latin typeface="Arial Narrow"/>
              <a:cs typeface="Arial Narrow"/>
            </a:endParaRPr>
          </a:p>
        </p:txBody>
      </p:sp>
      <p:sp>
        <p:nvSpPr>
          <p:cNvPr id="7" name="object 7"/>
          <p:cNvSpPr txBox="1"/>
          <p:nvPr/>
        </p:nvSpPr>
        <p:spPr>
          <a:xfrm>
            <a:off x="167741" y="1296114"/>
            <a:ext cx="196215" cy="177800"/>
          </a:xfrm>
          <a:prstGeom prst="rect">
            <a:avLst/>
          </a:prstGeom>
        </p:spPr>
        <p:txBody>
          <a:bodyPr vert="horz" wrap="square" lIns="0" tIns="0" rIns="0" bIns="0" rtlCol="0">
            <a:spAutoFit/>
          </a:bodyPr>
          <a:lstStyle/>
          <a:p>
            <a:pPr marL="12700" fontAlgn="auto">
              <a:spcBef>
                <a:spcPts val="0"/>
              </a:spcBef>
              <a:spcAft>
                <a:spcPts val="0"/>
              </a:spcAft>
            </a:pPr>
            <a:r>
              <a:rPr sz="1200" b="1" dirty="0">
                <a:solidFill>
                  <a:srgbClr val="FFFFFF"/>
                </a:solidFill>
                <a:latin typeface="Arial"/>
                <a:cs typeface="Arial"/>
              </a:rPr>
              <a:t>30</a:t>
            </a:r>
            <a:endParaRPr sz="1200">
              <a:solidFill>
                <a:prstClr val="black"/>
              </a:solidFill>
              <a:latin typeface="Arial"/>
              <a:cs typeface="Arial"/>
            </a:endParaRPr>
          </a:p>
        </p:txBody>
      </p:sp>
      <p:graphicFrame>
        <p:nvGraphicFramePr>
          <p:cNvPr id="5" name="object 5"/>
          <p:cNvGraphicFramePr>
            <a:graphicFrameLocks noGrp="1"/>
          </p:cNvGraphicFramePr>
          <p:nvPr/>
        </p:nvGraphicFramePr>
        <p:xfrm>
          <a:off x="101600" y="1698625"/>
          <a:ext cx="9032874" cy="5008559"/>
        </p:xfrm>
        <a:graphic>
          <a:graphicData uri="http://schemas.openxmlformats.org/drawingml/2006/table">
            <a:tbl>
              <a:tblPr firstRow="1" bandRow="1">
                <a:tableStyleId>{2D5ABB26-0587-4C30-8999-92F81FD0307C}</a:tableStyleId>
              </a:tblPr>
              <a:tblGrid>
                <a:gridCol w="1505966"/>
                <a:gridCol w="7526908"/>
              </a:tblGrid>
              <a:tr h="465074">
                <a:tc>
                  <a:txBody>
                    <a:bodyPr/>
                    <a:lstStyle/>
                    <a:p>
                      <a:pPr marL="27940">
                        <a:lnSpc>
                          <a:spcPct val="100000"/>
                        </a:lnSpc>
                      </a:pPr>
                      <a:r>
                        <a:rPr sz="1200" u="sng" spc="-300" dirty="0">
                          <a:solidFill>
                            <a:srgbClr val="FFFFFF"/>
                          </a:solidFill>
                          <a:latin typeface="Times New Roman"/>
                          <a:cs typeface="Times New Roman"/>
                        </a:rPr>
                        <a:t> </a:t>
                      </a:r>
                      <a:r>
                        <a:rPr sz="1200" b="1" u="sng" spc="-5" dirty="0">
                          <a:solidFill>
                            <a:srgbClr val="FFFFFF"/>
                          </a:solidFill>
                          <a:latin typeface="Arial Narrow"/>
                          <a:cs typeface="Arial Narrow"/>
                        </a:rPr>
                        <a:t>Г</a:t>
                      </a:r>
                      <a:r>
                        <a:rPr sz="1200" b="1" u="sng" dirty="0">
                          <a:solidFill>
                            <a:srgbClr val="FFFFFF"/>
                          </a:solidFill>
                          <a:latin typeface="Arial Narrow"/>
                          <a:cs typeface="Arial Narrow"/>
                        </a:rPr>
                        <a:t>ОСТ</a:t>
                      </a:r>
                      <a:r>
                        <a:rPr sz="1200" u="sng" spc="-30" dirty="0">
                          <a:solidFill>
                            <a:srgbClr val="FFFFFF"/>
                          </a:solidFill>
                          <a:latin typeface="Times New Roman"/>
                          <a:cs typeface="Times New Roman"/>
                        </a:rPr>
                        <a:t> </a:t>
                      </a:r>
                      <a:r>
                        <a:rPr sz="1200" b="1" u="sng" dirty="0">
                          <a:solidFill>
                            <a:srgbClr val="FFFFFF"/>
                          </a:solidFill>
                          <a:latin typeface="Arial Narrow"/>
                          <a:cs typeface="Arial Narrow"/>
                        </a:rPr>
                        <a:t>Р</a:t>
                      </a:r>
                      <a:r>
                        <a:rPr sz="1200" u="sng" spc="-25" dirty="0">
                          <a:solidFill>
                            <a:srgbClr val="FFFFFF"/>
                          </a:solidFill>
                          <a:latin typeface="Times New Roman"/>
                          <a:cs typeface="Times New Roman"/>
                        </a:rPr>
                        <a:t> </a:t>
                      </a:r>
                      <a:r>
                        <a:rPr sz="1200" b="1" u="sng" dirty="0">
                          <a:solidFill>
                            <a:srgbClr val="FFFFFF"/>
                          </a:solidFill>
                          <a:latin typeface="Arial Narrow"/>
                          <a:cs typeface="Arial Narrow"/>
                        </a:rPr>
                        <a:t>5</a:t>
                      </a:r>
                      <a:r>
                        <a:rPr sz="1200" u="sng" spc="-295" dirty="0">
                          <a:solidFill>
                            <a:srgbClr val="FFFFFF"/>
                          </a:solidFill>
                          <a:latin typeface="Times New Roman"/>
                          <a:cs typeface="Times New Roman"/>
                        </a:rPr>
                        <a:t> </a:t>
                      </a:r>
                      <a:r>
                        <a:rPr sz="1200" b="1" u="sng" dirty="0">
                          <a:solidFill>
                            <a:srgbClr val="FFFFFF"/>
                          </a:solidFill>
                          <a:latin typeface="Arial Narrow"/>
                          <a:cs typeface="Arial Narrow"/>
                        </a:rPr>
                        <a:t>7</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4</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9</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2</a:t>
                      </a:r>
                      <a:r>
                        <a:rPr sz="1200" u="sng" spc="-290" dirty="0">
                          <a:solidFill>
                            <a:srgbClr val="FFFFFF"/>
                          </a:solidFill>
                          <a:latin typeface="Times New Roman"/>
                          <a:cs typeface="Times New Roman"/>
                        </a:rPr>
                        <a:t> </a:t>
                      </a:r>
                      <a:r>
                        <a:rPr sz="1200" b="1" u="sng" spc="-5" dirty="0">
                          <a:solidFill>
                            <a:srgbClr val="FFFFFF"/>
                          </a:solidFill>
                          <a:latin typeface="Arial Narrow"/>
                          <a:cs typeface="Arial Narrow"/>
                        </a:rPr>
                        <a:t>-</a:t>
                      </a:r>
                      <a:r>
                        <a:rPr sz="1200" b="1" u="sng" dirty="0">
                          <a:solidFill>
                            <a:srgbClr val="FFFFFF"/>
                          </a:solidFill>
                          <a:latin typeface="Arial Narrow"/>
                          <a:cs typeface="Arial Narrow"/>
                        </a:rPr>
                        <a:t>2017</a:t>
                      </a:r>
                      <a:endParaRPr sz="12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28575">
                        <a:lnSpc>
                          <a:spcPct val="100000"/>
                        </a:lnSpc>
                      </a:pPr>
                      <a:r>
                        <a:rPr sz="1200" dirty="0">
                          <a:latin typeface="Arial Narrow"/>
                          <a:cs typeface="Arial Narrow"/>
                        </a:rPr>
                        <a:t>И</a:t>
                      </a:r>
                      <a:r>
                        <a:rPr sz="1200" spc="5" dirty="0">
                          <a:latin typeface="Arial Narrow"/>
                          <a:cs typeface="Arial Narrow"/>
                        </a:rPr>
                        <a:t>з</a:t>
                      </a:r>
                      <a:r>
                        <a:rPr sz="1200" dirty="0">
                          <a:latin typeface="Arial Narrow"/>
                          <a:cs typeface="Arial Narrow"/>
                        </a:rPr>
                        <a:t>д</a:t>
                      </a:r>
                      <a:r>
                        <a:rPr sz="1200" spc="5" dirty="0">
                          <a:latin typeface="Arial Narrow"/>
                          <a:cs typeface="Arial Narrow"/>
                        </a:rPr>
                        <a:t>е</a:t>
                      </a:r>
                      <a:r>
                        <a:rPr sz="1200" dirty="0">
                          <a:latin typeface="Arial Narrow"/>
                          <a:cs typeface="Arial Narrow"/>
                        </a:rPr>
                        <a:t>лия</a:t>
                      </a:r>
                      <a:r>
                        <a:rPr sz="1200" spc="-5" dirty="0">
                          <a:latin typeface="Arial Narrow"/>
                          <a:cs typeface="Arial Narrow"/>
                        </a:rPr>
                        <a:t> </a:t>
                      </a:r>
                      <a:r>
                        <a:rPr sz="1200" dirty="0">
                          <a:latin typeface="Arial Narrow"/>
                          <a:cs typeface="Arial Narrow"/>
                        </a:rPr>
                        <a:t>медицин</a:t>
                      </a:r>
                      <a:r>
                        <a:rPr sz="1200" spc="-5" dirty="0">
                          <a:latin typeface="Arial Narrow"/>
                          <a:cs typeface="Arial Narrow"/>
                        </a:rPr>
                        <a:t>с</a:t>
                      </a:r>
                      <a:r>
                        <a:rPr sz="1200" dirty="0">
                          <a:latin typeface="Arial Narrow"/>
                          <a:cs typeface="Arial Narrow"/>
                        </a:rPr>
                        <a:t>кие.</a:t>
                      </a:r>
                      <a:r>
                        <a:rPr sz="1200" spc="-20" dirty="0">
                          <a:latin typeface="Arial Narrow"/>
                          <a:cs typeface="Arial Narrow"/>
                        </a:rPr>
                        <a:t> </a:t>
                      </a:r>
                      <a:r>
                        <a:rPr sz="1200" dirty="0">
                          <a:latin typeface="Arial Narrow"/>
                          <a:cs typeface="Arial Narrow"/>
                        </a:rPr>
                        <a:t>Элек</a:t>
                      </a:r>
                      <a:r>
                        <a:rPr sz="1200" spc="5" dirty="0">
                          <a:latin typeface="Arial Narrow"/>
                          <a:cs typeface="Arial Narrow"/>
                        </a:rPr>
                        <a:t>т</a:t>
                      </a:r>
                      <a:r>
                        <a:rPr sz="1200" dirty="0">
                          <a:latin typeface="Arial Narrow"/>
                          <a:cs typeface="Arial Narrow"/>
                        </a:rPr>
                        <a:t>рок</a:t>
                      </a:r>
                      <a:r>
                        <a:rPr sz="1200" spc="5" dirty="0">
                          <a:latin typeface="Arial Narrow"/>
                          <a:cs typeface="Arial Narrow"/>
                        </a:rPr>
                        <a:t>а</a:t>
                      </a:r>
                      <a:r>
                        <a:rPr sz="1200" dirty="0">
                          <a:latin typeface="Arial Narrow"/>
                          <a:cs typeface="Arial Narrow"/>
                        </a:rPr>
                        <a:t>рдиос</a:t>
                      </a:r>
                      <a:r>
                        <a:rPr sz="1200" spc="-10" dirty="0">
                          <a:latin typeface="Arial Narrow"/>
                          <a:cs typeface="Arial Narrow"/>
                        </a:rPr>
                        <a:t>т</a:t>
                      </a:r>
                      <a:r>
                        <a:rPr sz="1200" dirty="0">
                          <a:latin typeface="Arial Narrow"/>
                          <a:cs typeface="Arial Narrow"/>
                        </a:rPr>
                        <a:t>имул</a:t>
                      </a:r>
                      <a:r>
                        <a:rPr sz="1200" spc="-5" dirty="0">
                          <a:latin typeface="Arial Narrow"/>
                          <a:cs typeface="Arial Narrow"/>
                        </a:rPr>
                        <a:t>я</a:t>
                      </a:r>
                      <a:r>
                        <a:rPr sz="1200" dirty="0">
                          <a:latin typeface="Arial Narrow"/>
                          <a:cs typeface="Arial Narrow"/>
                        </a:rPr>
                        <a:t>торы</a:t>
                      </a:r>
                      <a:r>
                        <a:rPr sz="1200" spc="-35" dirty="0">
                          <a:latin typeface="Arial Narrow"/>
                          <a:cs typeface="Arial Narrow"/>
                        </a:rPr>
                        <a:t> </a:t>
                      </a:r>
                      <a:r>
                        <a:rPr sz="1200" dirty="0">
                          <a:latin typeface="Arial Narrow"/>
                          <a:cs typeface="Arial Narrow"/>
                        </a:rPr>
                        <a:t>им</a:t>
                      </a:r>
                      <a:r>
                        <a:rPr sz="1200" spc="-10" dirty="0">
                          <a:latin typeface="Arial Narrow"/>
                          <a:cs typeface="Arial Narrow"/>
                        </a:rPr>
                        <a:t>п</a:t>
                      </a:r>
                      <a:r>
                        <a:rPr sz="1200" dirty="0">
                          <a:latin typeface="Arial Narrow"/>
                          <a:cs typeface="Arial Narrow"/>
                        </a:rPr>
                        <a:t>л</a:t>
                      </a:r>
                      <a:r>
                        <a:rPr sz="1200" spc="5" dirty="0">
                          <a:latin typeface="Arial Narrow"/>
                          <a:cs typeface="Arial Narrow"/>
                        </a:rPr>
                        <a:t>а</a:t>
                      </a:r>
                      <a:r>
                        <a:rPr sz="1200" dirty="0">
                          <a:latin typeface="Arial Narrow"/>
                          <a:cs typeface="Arial Narrow"/>
                        </a:rPr>
                        <a:t>нтируе</a:t>
                      </a:r>
                      <a:r>
                        <a:rPr sz="1200" spc="-5" dirty="0">
                          <a:latin typeface="Arial Narrow"/>
                          <a:cs typeface="Arial Narrow"/>
                        </a:rPr>
                        <a:t>м</a:t>
                      </a:r>
                      <a:r>
                        <a:rPr sz="1200" dirty="0">
                          <a:latin typeface="Arial Narrow"/>
                          <a:cs typeface="Arial Narrow"/>
                        </a:rPr>
                        <a:t>ые. Тех</a:t>
                      </a:r>
                      <a:r>
                        <a:rPr sz="1200" spc="-5" dirty="0">
                          <a:latin typeface="Arial Narrow"/>
                          <a:cs typeface="Arial Narrow"/>
                        </a:rPr>
                        <a:t>н</a:t>
                      </a:r>
                      <a:r>
                        <a:rPr sz="1200" dirty="0">
                          <a:latin typeface="Arial Narrow"/>
                          <a:cs typeface="Arial Narrow"/>
                        </a:rPr>
                        <a:t>ические</a:t>
                      </a:r>
                      <a:r>
                        <a:rPr sz="1200" spc="-30" dirty="0">
                          <a:latin typeface="Arial Narrow"/>
                          <a:cs typeface="Arial Narrow"/>
                        </a:rPr>
                        <a:t> </a:t>
                      </a:r>
                      <a:r>
                        <a:rPr sz="1200" dirty="0">
                          <a:latin typeface="Arial Narrow"/>
                          <a:cs typeface="Arial Narrow"/>
                        </a:rPr>
                        <a:t>требования</a:t>
                      </a:r>
                      <a:r>
                        <a:rPr sz="1200" spc="-20" dirty="0">
                          <a:latin typeface="Arial Narrow"/>
                          <a:cs typeface="Arial Narrow"/>
                        </a:rPr>
                        <a:t> </a:t>
                      </a:r>
                      <a:r>
                        <a:rPr sz="1200" dirty="0">
                          <a:latin typeface="Arial Narrow"/>
                          <a:cs typeface="Arial Narrow"/>
                        </a:rPr>
                        <a:t>для</a:t>
                      </a:r>
                      <a:r>
                        <a:rPr sz="1200" spc="-5" dirty="0">
                          <a:latin typeface="Arial Narrow"/>
                          <a:cs typeface="Arial Narrow"/>
                        </a:rPr>
                        <a:t> </a:t>
                      </a:r>
                      <a:r>
                        <a:rPr sz="1200" dirty="0">
                          <a:latin typeface="Arial Narrow"/>
                          <a:cs typeface="Arial Narrow"/>
                        </a:rPr>
                        <a:t>госуд</a:t>
                      </a:r>
                      <a:r>
                        <a:rPr sz="1200" spc="5" dirty="0">
                          <a:latin typeface="Arial Narrow"/>
                          <a:cs typeface="Arial Narrow"/>
                        </a:rPr>
                        <a:t>а</a:t>
                      </a:r>
                      <a:r>
                        <a:rPr sz="1200" dirty="0">
                          <a:latin typeface="Arial Narrow"/>
                          <a:cs typeface="Arial Narrow"/>
                        </a:rPr>
                        <a:t>рствен</a:t>
                      </a:r>
                      <a:r>
                        <a:rPr sz="1200" spc="-10" dirty="0">
                          <a:latin typeface="Arial Narrow"/>
                          <a:cs typeface="Arial Narrow"/>
                        </a:rPr>
                        <a:t>н</a:t>
                      </a:r>
                      <a:r>
                        <a:rPr sz="1200" dirty="0">
                          <a:latin typeface="Arial Narrow"/>
                          <a:cs typeface="Arial Narrow"/>
                        </a:rPr>
                        <a:t>ых</a:t>
                      </a:r>
                      <a:r>
                        <a:rPr sz="1200" spc="-25" dirty="0">
                          <a:latin typeface="Arial Narrow"/>
                          <a:cs typeface="Arial Narrow"/>
                        </a:rPr>
                        <a:t> </a:t>
                      </a:r>
                      <a:r>
                        <a:rPr sz="1200" dirty="0">
                          <a:latin typeface="Arial Narrow"/>
                          <a:cs typeface="Arial Narrow"/>
                        </a:rPr>
                        <a:t>закупок</a:t>
                      </a:r>
                      <a:endParaRPr sz="12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CE6F1"/>
                    </a:solidFill>
                  </a:tcPr>
                </a:tc>
              </a:tr>
              <a:tr h="477774">
                <a:tc>
                  <a:txBody>
                    <a:bodyPr/>
                    <a:lstStyle/>
                    <a:p>
                      <a:pPr marL="27940">
                        <a:lnSpc>
                          <a:spcPct val="100000"/>
                        </a:lnSpc>
                      </a:pPr>
                      <a:r>
                        <a:rPr sz="1200" u="sng" spc="-300" dirty="0">
                          <a:solidFill>
                            <a:srgbClr val="FFFFFF"/>
                          </a:solidFill>
                          <a:latin typeface="Times New Roman"/>
                          <a:cs typeface="Times New Roman"/>
                        </a:rPr>
                        <a:t> </a:t>
                      </a:r>
                      <a:r>
                        <a:rPr sz="1200" b="1" u="sng" spc="-5" dirty="0">
                          <a:solidFill>
                            <a:srgbClr val="FFFFFF"/>
                          </a:solidFill>
                          <a:latin typeface="Arial Narrow"/>
                          <a:cs typeface="Arial Narrow"/>
                        </a:rPr>
                        <a:t>Г</a:t>
                      </a:r>
                      <a:r>
                        <a:rPr sz="1200" b="1" u="sng" dirty="0">
                          <a:solidFill>
                            <a:srgbClr val="FFFFFF"/>
                          </a:solidFill>
                          <a:latin typeface="Arial Narrow"/>
                          <a:cs typeface="Arial Narrow"/>
                        </a:rPr>
                        <a:t>ОСТ</a:t>
                      </a:r>
                      <a:r>
                        <a:rPr sz="1200" u="sng" spc="-30" dirty="0">
                          <a:solidFill>
                            <a:srgbClr val="FFFFFF"/>
                          </a:solidFill>
                          <a:latin typeface="Times New Roman"/>
                          <a:cs typeface="Times New Roman"/>
                        </a:rPr>
                        <a:t> </a:t>
                      </a:r>
                      <a:r>
                        <a:rPr sz="1200" b="1" u="sng" dirty="0">
                          <a:solidFill>
                            <a:srgbClr val="FFFFFF"/>
                          </a:solidFill>
                          <a:latin typeface="Arial Narrow"/>
                          <a:cs typeface="Arial Narrow"/>
                        </a:rPr>
                        <a:t>Р</a:t>
                      </a:r>
                      <a:r>
                        <a:rPr sz="1200" u="sng" spc="-25" dirty="0">
                          <a:solidFill>
                            <a:srgbClr val="FFFFFF"/>
                          </a:solidFill>
                          <a:latin typeface="Times New Roman"/>
                          <a:cs typeface="Times New Roman"/>
                        </a:rPr>
                        <a:t> </a:t>
                      </a:r>
                      <a:r>
                        <a:rPr sz="1200" b="1" u="sng" dirty="0">
                          <a:solidFill>
                            <a:srgbClr val="FFFFFF"/>
                          </a:solidFill>
                          <a:latin typeface="Arial Narrow"/>
                          <a:cs typeface="Arial Narrow"/>
                        </a:rPr>
                        <a:t>5</a:t>
                      </a:r>
                      <a:r>
                        <a:rPr sz="1200" u="sng" spc="-295" dirty="0">
                          <a:solidFill>
                            <a:srgbClr val="FFFFFF"/>
                          </a:solidFill>
                          <a:latin typeface="Times New Roman"/>
                          <a:cs typeface="Times New Roman"/>
                        </a:rPr>
                        <a:t> </a:t>
                      </a:r>
                      <a:r>
                        <a:rPr sz="1200" b="1" u="sng" dirty="0">
                          <a:solidFill>
                            <a:srgbClr val="FFFFFF"/>
                          </a:solidFill>
                          <a:latin typeface="Arial Narrow"/>
                          <a:cs typeface="Arial Narrow"/>
                        </a:rPr>
                        <a:t>7</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4</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9</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3</a:t>
                      </a:r>
                      <a:r>
                        <a:rPr sz="1200" u="sng" spc="-290" dirty="0">
                          <a:solidFill>
                            <a:srgbClr val="FFFFFF"/>
                          </a:solidFill>
                          <a:latin typeface="Times New Roman"/>
                          <a:cs typeface="Times New Roman"/>
                        </a:rPr>
                        <a:t> </a:t>
                      </a:r>
                      <a:r>
                        <a:rPr sz="1200" b="1" u="sng" spc="-5" dirty="0">
                          <a:solidFill>
                            <a:srgbClr val="FFFFFF"/>
                          </a:solidFill>
                          <a:latin typeface="Arial Narrow"/>
                          <a:cs typeface="Arial Narrow"/>
                        </a:rPr>
                        <a:t>-</a:t>
                      </a:r>
                      <a:r>
                        <a:rPr sz="1200" b="1" u="sng" dirty="0">
                          <a:solidFill>
                            <a:srgbClr val="FFFFFF"/>
                          </a:solidFill>
                          <a:latin typeface="Arial Narrow"/>
                          <a:cs typeface="Arial Narrow"/>
                        </a:rPr>
                        <a:t>2017</a:t>
                      </a:r>
                      <a:endParaRPr sz="1200">
                        <a:latin typeface="Arial Narrow"/>
                        <a:cs typeface="Arial Narrow"/>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4F81BC"/>
                    </a:solidFill>
                  </a:tcPr>
                </a:tc>
                <a:tc>
                  <a:txBody>
                    <a:bodyPr/>
                    <a:lstStyle/>
                    <a:p>
                      <a:pPr marL="28575" marR="381000">
                        <a:lnSpc>
                          <a:spcPct val="114999"/>
                        </a:lnSpc>
                      </a:pPr>
                      <a:r>
                        <a:rPr sz="1200" dirty="0">
                          <a:latin typeface="Arial Narrow"/>
                          <a:cs typeface="Arial Narrow"/>
                        </a:rPr>
                        <a:t>И</a:t>
                      </a:r>
                      <a:r>
                        <a:rPr sz="1200" spc="5" dirty="0">
                          <a:latin typeface="Arial Narrow"/>
                          <a:cs typeface="Arial Narrow"/>
                        </a:rPr>
                        <a:t>з</a:t>
                      </a:r>
                      <a:r>
                        <a:rPr sz="1200" dirty="0">
                          <a:latin typeface="Arial Narrow"/>
                          <a:cs typeface="Arial Narrow"/>
                        </a:rPr>
                        <a:t>д</a:t>
                      </a:r>
                      <a:r>
                        <a:rPr sz="1200" spc="5" dirty="0">
                          <a:latin typeface="Arial Narrow"/>
                          <a:cs typeface="Arial Narrow"/>
                        </a:rPr>
                        <a:t>е</a:t>
                      </a:r>
                      <a:r>
                        <a:rPr sz="1200" dirty="0">
                          <a:latin typeface="Arial Narrow"/>
                          <a:cs typeface="Arial Narrow"/>
                        </a:rPr>
                        <a:t>лия</a:t>
                      </a:r>
                      <a:r>
                        <a:rPr sz="1200" spc="-5" dirty="0">
                          <a:latin typeface="Arial Narrow"/>
                          <a:cs typeface="Arial Narrow"/>
                        </a:rPr>
                        <a:t> </a:t>
                      </a:r>
                      <a:r>
                        <a:rPr sz="1200" dirty="0">
                          <a:latin typeface="Arial Narrow"/>
                          <a:cs typeface="Arial Narrow"/>
                        </a:rPr>
                        <a:t>медицин</a:t>
                      </a:r>
                      <a:r>
                        <a:rPr sz="1200" spc="-5" dirty="0">
                          <a:latin typeface="Arial Narrow"/>
                          <a:cs typeface="Arial Narrow"/>
                        </a:rPr>
                        <a:t>с</a:t>
                      </a:r>
                      <a:r>
                        <a:rPr sz="1200" dirty="0">
                          <a:latin typeface="Arial Narrow"/>
                          <a:cs typeface="Arial Narrow"/>
                        </a:rPr>
                        <a:t>кие.</a:t>
                      </a:r>
                      <a:r>
                        <a:rPr sz="1200" spc="-20" dirty="0">
                          <a:latin typeface="Arial Narrow"/>
                          <a:cs typeface="Arial Narrow"/>
                        </a:rPr>
                        <a:t> </a:t>
                      </a:r>
                      <a:r>
                        <a:rPr sz="1200" dirty="0">
                          <a:latin typeface="Arial Narrow"/>
                          <a:cs typeface="Arial Narrow"/>
                        </a:rPr>
                        <a:t>Инди</a:t>
                      </a:r>
                      <a:r>
                        <a:rPr sz="1200" spc="5" dirty="0">
                          <a:latin typeface="Arial Narrow"/>
                          <a:cs typeface="Arial Narrow"/>
                        </a:rPr>
                        <a:t>в</a:t>
                      </a:r>
                      <a:r>
                        <a:rPr sz="1200" dirty="0">
                          <a:latin typeface="Arial Narrow"/>
                          <a:cs typeface="Arial Narrow"/>
                        </a:rPr>
                        <a:t>идуальные</a:t>
                      </a:r>
                      <a:r>
                        <a:rPr sz="1200" spc="-25" dirty="0">
                          <a:latin typeface="Arial Narrow"/>
                          <a:cs typeface="Arial Narrow"/>
                        </a:rPr>
                        <a:t> </a:t>
                      </a:r>
                      <a:r>
                        <a:rPr sz="1200" dirty="0">
                          <a:latin typeface="Arial Narrow"/>
                          <a:cs typeface="Arial Narrow"/>
                        </a:rPr>
                        <a:t>средс</a:t>
                      </a:r>
                      <a:r>
                        <a:rPr sz="1200" spc="5" dirty="0">
                          <a:latin typeface="Arial Narrow"/>
                          <a:cs typeface="Arial Narrow"/>
                        </a:rPr>
                        <a:t>т</a:t>
                      </a:r>
                      <a:r>
                        <a:rPr sz="1200" dirty="0">
                          <a:latin typeface="Arial Narrow"/>
                          <a:cs typeface="Arial Narrow"/>
                        </a:rPr>
                        <a:t>ва</a:t>
                      </a:r>
                      <a:r>
                        <a:rPr sz="1200" spc="-20" dirty="0">
                          <a:latin typeface="Arial Narrow"/>
                          <a:cs typeface="Arial Narrow"/>
                        </a:rPr>
                        <a:t> </a:t>
                      </a:r>
                      <a:r>
                        <a:rPr sz="1200" dirty="0">
                          <a:latin typeface="Arial Narrow"/>
                          <a:cs typeface="Arial Narrow"/>
                        </a:rPr>
                        <a:t>за</a:t>
                      </a:r>
                      <a:r>
                        <a:rPr sz="1200" spc="-10" dirty="0">
                          <a:latin typeface="Arial Narrow"/>
                          <a:cs typeface="Arial Narrow"/>
                        </a:rPr>
                        <a:t>щ</a:t>
                      </a:r>
                      <a:r>
                        <a:rPr sz="1200" dirty="0">
                          <a:latin typeface="Arial Narrow"/>
                          <a:cs typeface="Arial Narrow"/>
                        </a:rPr>
                        <a:t>и</a:t>
                      </a:r>
                      <a:r>
                        <a:rPr sz="1200" spc="5" dirty="0">
                          <a:latin typeface="Arial Narrow"/>
                          <a:cs typeface="Arial Narrow"/>
                        </a:rPr>
                        <a:t>т</a:t>
                      </a:r>
                      <a:r>
                        <a:rPr sz="1200" dirty="0">
                          <a:latin typeface="Arial Narrow"/>
                          <a:cs typeface="Arial Narrow"/>
                        </a:rPr>
                        <a:t>ы пе</a:t>
                      </a:r>
                      <a:r>
                        <a:rPr sz="1200" spc="5" dirty="0">
                          <a:latin typeface="Arial Narrow"/>
                          <a:cs typeface="Arial Narrow"/>
                        </a:rPr>
                        <a:t>р</a:t>
                      </a:r>
                      <a:r>
                        <a:rPr sz="1200" dirty="0">
                          <a:latin typeface="Arial Narrow"/>
                          <a:cs typeface="Arial Narrow"/>
                        </a:rPr>
                        <a:t>сонала</a:t>
                      </a:r>
                      <a:r>
                        <a:rPr sz="1200" spc="-5" dirty="0">
                          <a:latin typeface="Arial Narrow"/>
                          <a:cs typeface="Arial Narrow"/>
                        </a:rPr>
                        <a:t> </a:t>
                      </a:r>
                      <a:r>
                        <a:rPr sz="1200" dirty="0">
                          <a:latin typeface="Arial Narrow"/>
                          <a:cs typeface="Arial Narrow"/>
                        </a:rPr>
                        <a:t>рентгенорадиол</a:t>
                      </a:r>
                      <a:r>
                        <a:rPr sz="1200" spc="5" dirty="0">
                          <a:latin typeface="Arial Narrow"/>
                          <a:cs typeface="Arial Narrow"/>
                        </a:rPr>
                        <a:t>о</a:t>
                      </a:r>
                      <a:r>
                        <a:rPr sz="1200" dirty="0">
                          <a:latin typeface="Arial Narrow"/>
                          <a:cs typeface="Arial Narrow"/>
                        </a:rPr>
                        <a:t>гич</a:t>
                      </a:r>
                      <a:r>
                        <a:rPr sz="1200" spc="5" dirty="0">
                          <a:latin typeface="Arial Narrow"/>
                          <a:cs typeface="Arial Narrow"/>
                        </a:rPr>
                        <a:t>е</a:t>
                      </a:r>
                      <a:r>
                        <a:rPr sz="1200" dirty="0">
                          <a:latin typeface="Arial Narrow"/>
                          <a:cs typeface="Arial Narrow"/>
                        </a:rPr>
                        <a:t>ск</a:t>
                      </a:r>
                      <a:r>
                        <a:rPr sz="1200" spc="-10" dirty="0">
                          <a:latin typeface="Arial Narrow"/>
                          <a:cs typeface="Arial Narrow"/>
                        </a:rPr>
                        <a:t>и</a:t>
                      </a:r>
                      <a:r>
                        <a:rPr sz="1200" dirty="0">
                          <a:latin typeface="Arial Narrow"/>
                          <a:cs typeface="Arial Narrow"/>
                        </a:rPr>
                        <a:t>х</a:t>
                      </a:r>
                      <a:r>
                        <a:rPr sz="1200" spc="-35" dirty="0">
                          <a:latin typeface="Arial Narrow"/>
                          <a:cs typeface="Arial Narrow"/>
                        </a:rPr>
                        <a:t> </a:t>
                      </a:r>
                      <a:r>
                        <a:rPr sz="1200" dirty="0">
                          <a:latin typeface="Arial Narrow"/>
                          <a:cs typeface="Arial Narrow"/>
                        </a:rPr>
                        <a:t>отд</a:t>
                      </a:r>
                      <a:r>
                        <a:rPr sz="1200" spc="5" dirty="0">
                          <a:latin typeface="Arial Narrow"/>
                          <a:cs typeface="Arial Narrow"/>
                        </a:rPr>
                        <a:t>е</a:t>
                      </a:r>
                      <a:r>
                        <a:rPr sz="1200" dirty="0">
                          <a:latin typeface="Arial Narrow"/>
                          <a:cs typeface="Arial Narrow"/>
                        </a:rPr>
                        <a:t>л</a:t>
                      </a:r>
                      <a:r>
                        <a:rPr sz="1200" spc="5" dirty="0">
                          <a:latin typeface="Arial Narrow"/>
                          <a:cs typeface="Arial Narrow"/>
                        </a:rPr>
                        <a:t>е</a:t>
                      </a:r>
                      <a:r>
                        <a:rPr sz="1200" dirty="0">
                          <a:latin typeface="Arial Narrow"/>
                          <a:cs typeface="Arial Narrow"/>
                        </a:rPr>
                        <a:t>ний.</a:t>
                      </a:r>
                      <a:r>
                        <a:rPr sz="1200" spc="-20" dirty="0">
                          <a:latin typeface="Arial Narrow"/>
                          <a:cs typeface="Arial Narrow"/>
                        </a:rPr>
                        <a:t> </a:t>
                      </a:r>
                      <a:r>
                        <a:rPr sz="1200" dirty="0">
                          <a:latin typeface="Arial Narrow"/>
                          <a:cs typeface="Arial Narrow"/>
                        </a:rPr>
                        <a:t>Тех</a:t>
                      </a:r>
                      <a:r>
                        <a:rPr sz="1200" spc="-5" dirty="0">
                          <a:latin typeface="Arial Narrow"/>
                          <a:cs typeface="Arial Narrow"/>
                        </a:rPr>
                        <a:t>н</a:t>
                      </a:r>
                      <a:r>
                        <a:rPr sz="1200" dirty="0">
                          <a:latin typeface="Arial Narrow"/>
                          <a:cs typeface="Arial Narrow"/>
                        </a:rPr>
                        <a:t>ические требования</a:t>
                      </a:r>
                      <a:r>
                        <a:rPr sz="1200" spc="-20" dirty="0">
                          <a:latin typeface="Arial Narrow"/>
                          <a:cs typeface="Arial Narrow"/>
                        </a:rPr>
                        <a:t> </a:t>
                      </a:r>
                      <a:r>
                        <a:rPr sz="1200" dirty="0">
                          <a:latin typeface="Arial Narrow"/>
                          <a:cs typeface="Arial Narrow"/>
                        </a:rPr>
                        <a:t>для</a:t>
                      </a:r>
                      <a:r>
                        <a:rPr sz="1200" spc="-5" dirty="0">
                          <a:latin typeface="Arial Narrow"/>
                          <a:cs typeface="Arial Narrow"/>
                        </a:rPr>
                        <a:t> </a:t>
                      </a:r>
                      <a:r>
                        <a:rPr sz="1200" dirty="0">
                          <a:latin typeface="Arial Narrow"/>
                          <a:cs typeface="Arial Narrow"/>
                        </a:rPr>
                        <a:t>госуд</a:t>
                      </a:r>
                      <a:r>
                        <a:rPr sz="1200" spc="5" dirty="0">
                          <a:latin typeface="Arial Narrow"/>
                          <a:cs typeface="Arial Narrow"/>
                        </a:rPr>
                        <a:t>а</a:t>
                      </a:r>
                      <a:r>
                        <a:rPr sz="1200" dirty="0">
                          <a:latin typeface="Arial Narrow"/>
                          <a:cs typeface="Arial Narrow"/>
                        </a:rPr>
                        <a:t>рствен</a:t>
                      </a:r>
                      <a:r>
                        <a:rPr sz="1200" spc="-10" dirty="0">
                          <a:latin typeface="Arial Narrow"/>
                          <a:cs typeface="Arial Narrow"/>
                        </a:rPr>
                        <a:t>н</a:t>
                      </a:r>
                      <a:r>
                        <a:rPr sz="1200" dirty="0">
                          <a:latin typeface="Arial Narrow"/>
                          <a:cs typeface="Arial Narrow"/>
                        </a:rPr>
                        <a:t>ых</a:t>
                      </a:r>
                      <a:r>
                        <a:rPr sz="1200" spc="-25" dirty="0">
                          <a:latin typeface="Arial Narrow"/>
                          <a:cs typeface="Arial Narrow"/>
                        </a:rPr>
                        <a:t> </a:t>
                      </a:r>
                      <a:r>
                        <a:rPr sz="1200" dirty="0">
                          <a:latin typeface="Arial Narrow"/>
                          <a:cs typeface="Arial Narrow"/>
                        </a:rPr>
                        <a:t>закупок</a:t>
                      </a:r>
                      <a:endParaRPr sz="1200">
                        <a:latin typeface="Arial Narrow"/>
                        <a:cs typeface="Arial Narrow"/>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r>
              <a:tr h="452374">
                <a:tc>
                  <a:txBody>
                    <a:bodyPr/>
                    <a:lstStyle/>
                    <a:p>
                      <a:pPr marL="27940">
                        <a:lnSpc>
                          <a:spcPct val="100000"/>
                        </a:lnSpc>
                      </a:pPr>
                      <a:r>
                        <a:rPr sz="1200" u="sng" spc="-300" dirty="0">
                          <a:solidFill>
                            <a:srgbClr val="FFFFFF"/>
                          </a:solidFill>
                          <a:latin typeface="Times New Roman"/>
                          <a:cs typeface="Times New Roman"/>
                        </a:rPr>
                        <a:t> </a:t>
                      </a:r>
                      <a:r>
                        <a:rPr sz="1200" b="1" u="sng" spc="-5" dirty="0">
                          <a:solidFill>
                            <a:srgbClr val="FFFFFF"/>
                          </a:solidFill>
                          <a:latin typeface="Arial Narrow"/>
                          <a:cs typeface="Arial Narrow"/>
                        </a:rPr>
                        <a:t>Г</a:t>
                      </a:r>
                      <a:r>
                        <a:rPr sz="1200" b="1" u="sng" dirty="0">
                          <a:solidFill>
                            <a:srgbClr val="FFFFFF"/>
                          </a:solidFill>
                          <a:latin typeface="Arial Narrow"/>
                          <a:cs typeface="Arial Narrow"/>
                        </a:rPr>
                        <a:t>ОСТ</a:t>
                      </a:r>
                      <a:r>
                        <a:rPr sz="1200" u="sng" spc="-30" dirty="0">
                          <a:solidFill>
                            <a:srgbClr val="FFFFFF"/>
                          </a:solidFill>
                          <a:latin typeface="Times New Roman"/>
                          <a:cs typeface="Times New Roman"/>
                        </a:rPr>
                        <a:t> </a:t>
                      </a:r>
                      <a:r>
                        <a:rPr sz="1200" b="1" u="sng" dirty="0">
                          <a:solidFill>
                            <a:srgbClr val="FFFFFF"/>
                          </a:solidFill>
                          <a:latin typeface="Arial Narrow"/>
                          <a:cs typeface="Arial Narrow"/>
                        </a:rPr>
                        <a:t>Р</a:t>
                      </a:r>
                      <a:r>
                        <a:rPr sz="1200" u="sng" spc="-25" dirty="0">
                          <a:solidFill>
                            <a:srgbClr val="FFFFFF"/>
                          </a:solidFill>
                          <a:latin typeface="Times New Roman"/>
                          <a:cs typeface="Times New Roman"/>
                        </a:rPr>
                        <a:t> </a:t>
                      </a:r>
                      <a:r>
                        <a:rPr sz="1200" b="1" u="sng" dirty="0">
                          <a:solidFill>
                            <a:srgbClr val="FFFFFF"/>
                          </a:solidFill>
                          <a:latin typeface="Arial Narrow"/>
                          <a:cs typeface="Arial Narrow"/>
                        </a:rPr>
                        <a:t>5</a:t>
                      </a:r>
                      <a:r>
                        <a:rPr sz="1200" u="sng" spc="-295" dirty="0">
                          <a:solidFill>
                            <a:srgbClr val="FFFFFF"/>
                          </a:solidFill>
                          <a:latin typeface="Times New Roman"/>
                          <a:cs typeface="Times New Roman"/>
                        </a:rPr>
                        <a:t> </a:t>
                      </a:r>
                      <a:r>
                        <a:rPr sz="1200" b="1" u="sng" dirty="0">
                          <a:solidFill>
                            <a:srgbClr val="FFFFFF"/>
                          </a:solidFill>
                          <a:latin typeface="Arial Narrow"/>
                          <a:cs typeface="Arial Narrow"/>
                        </a:rPr>
                        <a:t>7</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4</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9</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5</a:t>
                      </a:r>
                      <a:r>
                        <a:rPr sz="1200" u="sng" spc="-290" dirty="0">
                          <a:solidFill>
                            <a:srgbClr val="FFFFFF"/>
                          </a:solidFill>
                          <a:latin typeface="Times New Roman"/>
                          <a:cs typeface="Times New Roman"/>
                        </a:rPr>
                        <a:t> </a:t>
                      </a:r>
                      <a:r>
                        <a:rPr sz="1200" b="1" u="sng" spc="-5" dirty="0">
                          <a:solidFill>
                            <a:srgbClr val="FFFFFF"/>
                          </a:solidFill>
                          <a:latin typeface="Arial Narrow"/>
                          <a:cs typeface="Arial Narrow"/>
                        </a:rPr>
                        <a:t>-</a:t>
                      </a:r>
                      <a:r>
                        <a:rPr sz="1200" b="1" u="sng" dirty="0">
                          <a:solidFill>
                            <a:srgbClr val="FFFFFF"/>
                          </a:solidFill>
                          <a:latin typeface="Arial Narrow"/>
                          <a:cs typeface="Arial Narrow"/>
                        </a:rPr>
                        <a:t>2017</a:t>
                      </a:r>
                      <a:endParaRPr sz="12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F81BC"/>
                    </a:solidFill>
                  </a:tcPr>
                </a:tc>
                <a:tc>
                  <a:txBody>
                    <a:bodyPr/>
                    <a:lstStyle/>
                    <a:p>
                      <a:pPr marL="28575">
                        <a:lnSpc>
                          <a:spcPct val="100000"/>
                        </a:lnSpc>
                      </a:pPr>
                      <a:r>
                        <a:rPr sz="1200" dirty="0">
                          <a:latin typeface="Arial Narrow"/>
                          <a:cs typeface="Arial Narrow"/>
                        </a:rPr>
                        <a:t>И</a:t>
                      </a:r>
                      <a:r>
                        <a:rPr sz="1200" spc="5" dirty="0">
                          <a:latin typeface="Arial Narrow"/>
                          <a:cs typeface="Arial Narrow"/>
                        </a:rPr>
                        <a:t>з</a:t>
                      </a:r>
                      <a:r>
                        <a:rPr sz="1200" dirty="0">
                          <a:latin typeface="Arial Narrow"/>
                          <a:cs typeface="Arial Narrow"/>
                        </a:rPr>
                        <a:t>д</a:t>
                      </a:r>
                      <a:r>
                        <a:rPr sz="1200" spc="5" dirty="0">
                          <a:latin typeface="Arial Narrow"/>
                          <a:cs typeface="Arial Narrow"/>
                        </a:rPr>
                        <a:t>е</a:t>
                      </a:r>
                      <a:r>
                        <a:rPr sz="1200" dirty="0">
                          <a:latin typeface="Arial Narrow"/>
                          <a:cs typeface="Arial Narrow"/>
                        </a:rPr>
                        <a:t>лия</a:t>
                      </a:r>
                      <a:r>
                        <a:rPr sz="1200" spc="-5" dirty="0">
                          <a:latin typeface="Arial Narrow"/>
                          <a:cs typeface="Arial Narrow"/>
                        </a:rPr>
                        <a:t> </a:t>
                      </a:r>
                      <a:r>
                        <a:rPr sz="1200" dirty="0">
                          <a:latin typeface="Arial Narrow"/>
                          <a:cs typeface="Arial Narrow"/>
                        </a:rPr>
                        <a:t>медицин</a:t>
                      </a:r>
                      <a:r>
                        <a:rPr sz="1200" spc="-5" dirty="0">
                          <a:latin typeface="Arial Narrow"/>
                          <a:cs typeface="Arial Narrow"/>
                        </a:rPr>
                        <a:t>с</a:t>
                      </a:r>
                      <a:r>
                        <a:rPr sz="1200" dirty="0">
                          <a:latin typeface="Arial Narrow"/>
                          <a:cs typeface="Arial Narrow"/>
                        </a:rPr>
                        <a:t>кие.</a:t>
                      </a:r>
                      <a:r>
                        <a:rPr sz="1200" spc="-20" dirty="0">
                          <a:latin typeface="Arial Narrow"/>
                          <a:cs typeface="Arial Narrow"/>
                        </a:rPr>
                        <a:t> </a:t>
                      </a:r>
                      <a:r>
                        <a:rPr sz="1200" dirty="0">
                          <a:latin typeface="Arial Narrow"/>
                          <a:cs typeface="Arial Narrow"/>
                        </a:rPr>
                        <a:t>Не</a:t>
                      </a:r>
                      <a:r>
                        <a:rPr sz="1200" spc="5" dirty="0">
                          <a:latin typeface="Arial Narrow"/>
                          <a:cs typeface="Arial Narrow"/>
                        </a:rPr>
                        <a:t>й</a:t>
                      </a:r>
                      <a:r>
                        <a:rPr sz="1200" dirty="0">
                          <a:latin typeface="Arial Narrow"/>
                          <a:cs typeface="Arial Narrow"/>
                        </a:rPr>
                        <a:t>ростимул</a:t>
                      </a:r>
                      <a:r>
                        <a:rPr sz="1200" spc="-5" dirty="0">
                          <a:latin typeface="Arial Narrow"/>
                          <a:cs typeface="Arial Narrow"/>
                        </a:rPr>
                        <a:t>я</a:t>
                      </a:r>
                      <a:r>
                        <a:rPr sz="1200" dirty="0">
                          <a:latin typeface="Arial Narrow"/>
                          <a:cs typeface="Arial Narrow"/>
                        </a:rPr>
                        <a:t>торы</a:t>
                      </a:r>
                      <a:r>
                        <a:rPr sz="1200" spc="-10" dirty="0">
                          <a:latin typeface="Arial Narrow"/>
                          <a:cs typeface="Arial Narrow"/>
                        </a:rPr>
                        <a:t> </a:t>
                      </a:r>
                      <a:r>
                        <a:rPr sz="1200" dirty="0">
                          <a:latin typeface="Arial Narrow"/>
                          <a:cs typeface="Arial Narrow"/>
                        </a:rPr>
                        <a:t>им</a:t>
                      </a:r>
                      <a:r>
                        <a:rPr sz="1200" spc="-10" dirty="0">
                          <a:latin typeface="Arial Narrow"/>
                          <a:cs typeface="Arial Narrow"/>
                        </a:rPr>
                        <a:t>п</a:t>
                      </a:r>
                      <a:r>
                        <a:rPr sz="1200" dirty="0">
                          <a:latin typeface="Arial Narrow"/>
                          <a:cs typeface="Arial Narrow"/>
                        </a:rPr>
                        <a:t>л</a:t>
                      </a:r>
                      <a:r>
                        <a:rPr sz="1200" spc="5" dirty="0">
                          <a:latin typeface="Arial Narrow"/>
                          <a:cs typeface="Arial Narrow"/>
                        </a:rPr>
                        <a:t>а</a:t>
                      </a:r>
                      <a:r>
                        <a:rPr sz="1200" dirty="0">
                          <a:latin typeface="Arial Narrow"/>
                          <a:cs typeface="Arial Narrow"/>
                        </a:rPr>
                        <a:t>нтируе</a:t>
                      </a:r>
                      <a:r>
                        <a:rPr sz="1200" spc="-5" dirty="0">
                          <a:latin typeface="Arial Narrow"/>
                          <a:cs typeface="Arial Narrow"/>
                        </a:rPr>
                        <a:t>м</a:t>
                      </a:r>
                      <a:r>
                        <a:rPr sz="1200" dirty="0">
                          <a:latin typeface="Arial Narrow"/>
                          <a:cs typeface="Arial Narrow"/>
                        </a:rPr>
                        <a:t>ые.</a:t>
                      </a:r>
                      <a:r>
                        <a:rPr sz="1200" spc="-10" dirty="0">
                          <a:latin typeface="Arial Narrow"/>
                          <a:cs typeface="Arial Narrow"/>
                        </a:rPr>
                        <a:t> </a:t>
                      </a:r>
                      <a:r>
                        <a:rPr sz="1200" dirty="0">
                          <a:latin typeface="Arial Narrow"/>
                          <a:cs typeface="Arial Narrow"/>
                        </a:rPr>
                        <a:t>Тех</a:t>
                      </a:r>
                      <a:r>
                        <a:rPr sz="1200" spc="-5" dirty="0">
                          <a:latin typeface="Arial Narrow"/>
                          <a:cs typeface="Arial Narrow"/>
                        </a:rPr>
                        <a:t>н</a:t>
                      </a:r>
                      <a:r>
                        <a:rPr sz="1200" dirty="0">
                          <a:latin typeface="Arial Narrow"/>
                          <a:cs typeface="Arial Narrow"/>
                        </a:rPr>
                        <a:t>ические</a:t>
                      </a:r>
                      <a:r>
                        <a:rPr sz="1200" spc="-30" dirty="0">
                          <a:latin typeface="Arial Narrow"/>
                          <a:cs typeface="Arial Narrow"/>
                        </a:rPr>
                        <a:t> </a:t>
                      </a:r>
                      <a:r>
                        <a:rPr sz="1200" dirty="0">
                          <a:latin typeface="Arial Narrow"/>
                          <a:cs typeface="Arial Narrow"/>
                        </a:rPr>
                        <a:t>требования</a:t>
                      </a:r>
                      <a:r>
                        <a:rPr sz="1200" spc="-20" dirty="0">
                          <a:latin typeface="Arial Narrow"/>
                          <a:cs typeface="Arial Narrow"/>
                        </a:rPr>
                        <a:t> </a:t>
                      </a:r>
                      <a:r>
                        <a:rPr sz="1200" dirty="0">
                          <a:latin typeface="Arial Narrow"/>
                          <a:cs typeface="Arial Narrow"/>
                        </a:rPr>
                        <a:t>для</a:t>
                      </a:r>
                      <a:r>
                        <a:rPr sz="1200" spc="5" dirty="0">
                          <a:latin typeface="Arial Narrow"/>
                          <a:cs typeface="Arial Narrow"/>
                        </a:rPr>
                        <a:t> </a:t>
                      </a:r>
                      <a:r>
                        <a:rPr sz="1200" dirty="0">
                          <a:latin typeface="Arial Narrow"/>
                          <a:cs typeface="Arial Narrow"/>
                        </a:rPr>
                        <a:t>госуд</a:t>
                      </a:r>
                      <a:r>
                        <a:rPr sz="1200" spc="5" dirty="0">
                          <a:latin typeface="Arial Narrow"/>
                          <a:cs typeface="Arial Narrow"/>
                        </a:rPr>
                        <a:t>а</a:t>
                      </a:r>
                      <a:r>
                        <a:rPr sz="1200" dirty="0">
                          <a:latin typeface="Arial Narrow"/>
                          <a:cs typeface="Arial Narrow"/>
                        </a:rPr>
                        <a:t>рствен</a:t>
                      </a:r>
                      <a:r>
                        <a:rPr sz="1200" spc="-10" dirty="0">
                          <a:latin typeface="Arial Narrow"/>
                          <a:cs typeface="Arial Narrow"/>
                        </a:rPr>
                        <a:t>н</a:t>
                      </a:r>
                      <a:r>
                        <a:rPr sz="1200" dirty="0">
                          <a:latin typeface="Arial Narrow"/>
                          <a:cs typeface="Arial Narrow"/>
                        </a:rPr>
                        <a:t>ых</a:t>
                      </a:r>
                      <a:r>
                        <a:rPr sz="1200" spc="-35" dirty="0">
                          <a:latin typeface="Arial Narrow"/>
                          <a:cs typeface="Arial Narrow"/>
                        </a:rPr>
                        <a:t> </a:t>
                      </a:r>
                      <a:r>
                        <a:rPr sz="1200" dirty="0">
                          <a:latin typeface="Arial Narrow"/>
                          <a:cs typeface="Arial Narrow"/>
                        </a:rPr>
                        <a:t>закупок</a:t>
                      </a:r>
                      <a:endParaRPr sz="12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r>
              <a:tr h="490474">
                <a:tc>
                  <a:txBody>
                    <a:bodyPr/>
                    <a:lstStyle/>
                    <a:p>
                      <a:pPr marL="27940">
                        <a:lnSpc>
                          <a:spcPct val="100000"/>
                        </a:lnSpc>
                      </a:pPr>
                      <a:r>
                        <a:rPr sz="1200" u="sng" spc="-300" dirty="0">
                          <a:solidFill>
                            <a:srgbClr val="FFFFFF"/>
                          </a:solidFill>
                          <a:latin typeface="Times New Roman"/>
                          <a:cs typeface="Times New Roman"/>
                        </a:rPr>
                        <a:t> </a:t>
                      </a:r>
                      <a:r>
                        <a:rPr sz="1200" b="1" u="sng" spc="-5" dirty="0">
                          <a:solidFill>
                            <a:srgbClr val="FFFFFF"/>
                          </a:solidFill>
                          <a:latin typeface="Arial Narrow"/>
                          <a:cs typeface="Arial Narrow"/>
                        </a:rPr>
                        <a:t>Г</a:t>
                      </a:r>
                      <a:r>
                        <a:rPr sz="1200" b="1" u="sng" dirty="0">
                          <a:solidFill>
                            <a:srgbClr val="FFFFFF"/>
                          </a:solidFill>
                          <a:latin typeface="Arial Narrow"/>
                          <a:cs typeface="Arial Narrow"/>
                        </a:rPr>
                        <a:t>ОСТ</a:t>
                      </a:r>
                      <a:r>
                        <a:rPr sz="1200" u="sng" spc="-30" dirty="0">
                          <a:solidFill>
                            <a:srgbClr val="FFFFFF"/>
                          </a:solidFill>
                          <a:latin typeface="Times New Roman"/>
                          <a:cs typeface="Times New Roman"/>
                        </a:rPr>
                        <a:t> </a:t>
                      </a:r>
                      <a:r>
                        <a:rPr sz="1200" b="1" u="sng" dirty="0">
                          <a:solidFill>
                            <a:srgbClr val="FFFFFF"/>
                          </a:solidFill>
                          <a:latin typeface="Arial Narrow"/>
                          <a:cs typeface="Arial Narrow"/>
                        </a:rPr>
                        <a:t>Р</a:t>
                      </a:r>
                      <a:r>
                        <a:rPr sz="1200" u="sng" spc="-25" dirty="0">
                          <a:solidFill>
                            <a:srgbClr val="FFFFFF"/>
                          </a:solidFill>
                          <a:latin typeface="Times New Roman"/>
                          <a:cs typeface="Times New Roman"/>
                        </a:rPr>
                        <a:t> </a:t>
                      </a:r>
                      <a:r>
                        <a:rPr sz="1200" b="1" u="sng" dirty="0">
                          <a:solidFill>
                            <a:srgbClr val="FFFFFF"/>
                          </a:solidFill>
                          <a:latin typeface="Arial Narrow"/>
                          <a:cs typeface="Arial Narrow"/>
                        </a:rPr>
                        <a:t>5</a:t>
                      </a:r>
                      <a:r>
                        <a:rPr sz="1200" u="sng" spc="-295" dirty="0">
                          <a:solidFill>
                            <a:srgbClr val="FFFFFF"/>
                          </a:solidFill>
                          <a:latin typeface="Times New Roman"/>
                          <a:cs typeface="Times New Roman"/>
                        </a:rPr>
                        <a:t> </a:t>
                      </a:r>
                      <a:r>
                        <a:rPr sz="1200" b="1" u="sng" dirty="0">
                          <a:solidFill>
                            <a:srgbClr val="FFFFFF"/>
                          </a:solidFill>
                          <a:latin typeface="Arial Narrow"/>
                          <a:cs typeface="Arial Narrow"/>
                        </a:rPr>
                        <a:t>7</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4</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9</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7</a:t>
                      </a:r>
                      <a:r>
                        <a:rPr sz="1200" u="sng" spc="-290" dirty="0">
                          <a:solidFill>
                            <a:srgbClr val="FFFFFF"/>
                          </a:solidFill>
                          <a:latin typeface="Times New Roman"/>
                          <a:cs typeface="Times New Roman"/>
                        </a:rPr>
                        <a:t> </a:t>
                      </a:r>
                      <a:r>
                        <a:rPr sz="1200" b="1" u="sng" spc="-5" dirty="0">
                          <a:solidFill>
                            <a:srgbClr val="FFFFFF"/>
                          </a:solidFill>
                          <a:latin typeface="Arial Narrow"/>
                          <a:cs typeface="Arial Narrow"/>
                        </a:rPr>
                        <a:t>-</a:t>
                      </a:r>
                      <a:r>
                        <a:rPr sz="1200" b="1" u="sng" dirty="0">
                          <a:solidFill>
                            <a:srgbClr val="FFFFFF"/>
                          </a:solidFill>
                          <a:latin typeface="Arial Narrow"/>
                          <a:cs typeface="Arial Narrow"/>
                        </a:rPr>
                        <a:t>2017</a:t>
                      </a:r>
                      <a:endParaRPr sz="12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F81BC"/>
                    </a:solidFill>
                  </a:tcPr>
                </a:tc>
                <a:tc>
                  <a:txBody>
                    <a:bodyPr/>
                    <a:lstStyle/>
                    <a:p>
                      <a:pPr marL="28575" marR="502284">
                        <a:lnSpc>
                          <a:spcPct val="114999"/>
                        </a:lnSpc>
                      </a:pPr>
                      <a:r>
                        <a:rPr sz="1200" dirty="0">
                          <a:latin typeface="Arial Narrow"/>
                          <a:cs typeface="Arial Narrow"/>
                        </a:rPr>
                        <a:t>И</a:t>
                      </a:r>
                      <a:r>
                        <a:rPr sz="1200" spc="5" dirty="0">
                          <a:latin typeface="Arial Narrow"/>
                          <a:cs typeface="Arial Narrow"/>
                        </a:rPr>
                        <a:t>з</a:t>
                      </a:r>
                      <a:r>
                        <a:rPr sz="1200" dirty="0">
                          <a:latin typeface="Arial Narrow"/>
                          <a:cs typeface="Arial Narrow"/>
                        </a:rPr>
                        <a:t>д</a:t>
                      </a:r>
                      <a:r>
                        <a:rPr sz="1200" spc="5" dirty="0">
                          <a:latin typeface="Arial Narrow"/>
                          <a:cs typeface="Arial Narrow"/>
                        </a:rPr>
                        <a:t>е</a:t>
                      </a:r>
                      <a:r>
                        <a:rPr sz="1200" dirty="0">
                          <a:latin typeface="Arial Narrow"/>
                          <a:cs typeface="Arial Narrow"/>
                        </a:rPr>
                        <a:t>лия</a:t>
                      </a:r>
                      <a:r>
                        <a:rPr sz="1200" spc="-5" dirty="0">
                          <a:latin typeface="Arial Narrow"/>
                          <a:cs typeface="Arial Narrow"/>
                        </a:rPr>
                        <a:t> </a:t>
                      </a:r>
                      <a:r>
                        <a:rPr sz="1200" dirty="0">
                          <a:latin typeface="Arial Narrow"/>
                          <a:cs typeface="Arial Narrow"/>
                        </a:rPr>
                        <a:t>медицин</a:t>
                      </a:r>
                      <a:r>
                        <a:rPr sz="1200" spc="-5" dirty="0">
                          <a:latin typeface="Arial Narrow"/>
                          <a:cs typeface="Arial Narrow"/>
                        </a:rPr>
                        <a:t>с</a:t>
                      </a:r>
                      <a:r>
                        <a:rPr sz="1200" dirty="0">
                          <a:latin typeface="Arial Narrow"/>
                          <a:cs typeface="Arial Narrow"/>
                        </a:rPr>
                        <a:t>кие.</a:t>
                      </a:r>
                      <a:r>
                        <a:rPr sz="1200" spc="-20" dirty="0">
                          <a:latin typeface="Arial Narrow"/>
                          <a:cs typeface="Arial Narrow"/>
                        </a:rPr>
                        <a:t> </a:t>
                      </a:r>
                      <a:r>
                        <a:rPr sz="1200" dirty="0">
                          <a:latin typeface="Arial Narrow"/>
                          <a:cs typeface="Arial Narrow"/>
                        </a:rPr>
                        <a:t>Ак</a:t>
                      </a:r>
                      <a:r>
                        <a:rPr sz="1200" spc="5" dirty="0">
                          <a:latin typeface="Arial Narrow"/>
                          <a:cs typeface="Arial Narrow"/>
                        </a:rPr>
                        <a:t>т</a:t>
                      </a:r>
                      <a:r>
                        <a:rPr sz="1200" dirty="0">
                          <a:latin typeface="Arial Narrow"/>
                          <a:cs typeface="Arial Narrow"/>
                        </a:rPr>
                        <a:t>и</a:t>
                      </a:r>
                      <a:r>
                        <a:rPr sz="1200" spc="5" dirty="0">
                          <a:latin typeface="Arial Narrow"/>
                          <a:cs typeface="Arial Narrow"/>
                        </a:rPr>
                        <a:t>в</a:t>
                      </a:r>
                      <a:r>
                        <a:rPr sz="1200" dirty="0">
                          <a:latin typeface="Arial Narrow"/>
                          <a:cs typeface="Arial Narrow"/>
                        </a:rPr>
                        <a:t>ные</a:t>
                      </a:r>
                      <a:r>
                        <a:rPr sz="1200" spc="-10" dirty="0">
                          <a:latin typeface="Arial Narrow"/>
                          <a:cs typeface="Arial Narrow"/>
                        </a:rPr>
                        <a:t> </a:t>
                      </a:r>
                      <a:r>
                        <a:rPr sz="1200" dirty="0">
                          <a:latin typeface="Arial Narrow"/>
                          <a:cs typeface="Arial Narrow"/>
                        </a:rPr>
                        <a:t>им</a:t>
                      </a:r>
                      <a:r>
                        <a:rPr sz="1200" spc="-10" dirty="0">
                          <a:latin typeface="Arial Narrow"/>
                          <a:cs typeface="Arial Narrow"/>
                        </a:rPr>
                        <a:t>п</a:t>
                      </a:r>
                      <a:r>
                        <a:rPr sz="1200" dirty="0">
                          <a:latin typeface="Arial Narrow"/>
                          <a:cs typeface="Arial Narrow"/>
                        </a:rPr>
                        <a:t>л</a:t>
                      </a:r>
                      <a:r>
                        <a:rPr sz="1200" spc="5" dirty="0">
                          <a:latin typeface="Arial Narrow"/>
                          <a:cs typeface="Arial Narrow"/>
                        </a:rPr>
                        <a:t>а</a:t>
                      </a:r>
                      <a:r>
                        <a:rPr sz="1200" dirty="0">
                          <a:latin typeface="Arial Narrow"/>
                          <a:cs typeface="Arial Narrow"/>
                        </a:rPr>
                        <a:t>нтируе</a:t>
                      </a:r>
                      <a:r>
                        <a:rPr sz="1200" spc="-5" dirty="0">
                          <a:latin typeface="Arial Narrow"/>
                          <a:cs typeface="Arial Narrow"/>
                        </a:rPr>
                        <a:t>м</a:t>
                      </a:r>
                      <a:r>
                        <a:rPr sz="1200" dirty="0">
                          <a:latin typeface="Arial Narrow"/>
                          <a:cs typeface="Arial Narrow"/>
                        </a:rPr>
                        <a:t>ые</a:t>
                      </a:r>
                      <a:r>
                        <a:rPr sz="1200" spc="-10" dirty="0">
                          <a:latin typeface="Arial Narrow"/>
                          <a:cs typeface="Arial Narrow"/>
                        </a:rPr>
                        <a:t> </a:t>
                      </a:r>
                      <a:r>
                        <a:rPr sz="1200" spc="-5" dirty="0">
                          <a:latin typeface="Arial Narrow"/>
                          <a:cs typeface="Arial Narrow"/>
                        </a:rPr>
                        <a:t>м</a:t>
                      </a:r>
                      <a:r>
                        <a:rPr sz="1200" dirty="0">
                          <a:latin typeface="Arial Narrow"/>
                          <a:cs typeface="Arial Narrow"/>
                        </a:rPr>
                        <a:t>едицинские</a:t>
                      </a:r>
                      <a:r>
                        <a:rPr sz="1200" spc="-20" dirty="0">
                          <a:latin typeface="Arial Narrow"/>
                          <a:cs typeface="Arial Narrow"/>
                        </a:rPr>
                        <a:t> </a:t>
                      </a:r>
                      <a:r>
                        <a:rPr sz="1200" dirty="0">
                          <a:latin typeface="Arial Narrow"/>
                          <a:cs typeface="Arial Narrow"/>
                        </a:rPr>
                        <a:t>и</a:t>
                      </a:r>
                      <a:r>
                        <a:rPr sz="1200" spc="5" dirty="0">
                          <a:latin typeface="Arial Narrow"/>
                          <a:cs typeface="Arial Narrow"/>
                        </a:rPr>
                        <a:t>з</a:t>
                      </a:r>
                      <a:r>
                        <a:rPr sz="1200" dirty="0">
                          <a:latin typeface="Arial Narrow"/>
                          <a:cs typeface="Arial Narrow"/>
                        </a:rPr>
                        <a:t>д</a:t>
                      </a:r>
                      <a:r>
                        <a:rPr sz="1200" spc="5" dirty="0">
                          <a:latin typeface="Arial Narrow"/>
                          <a:cs typeface="Arial Narrow"/>
                        </a:rPr>
                        <a:t>е</a:t>
                      </a:r>
                      <a:r>
                        <a:rPr sz="1200" dirty="0">
                          <a:latin typeface="Arial Narrow"/>
                          <a:cs typeface="Arial Narrow"/>
                        </a:rPr>
                        <a:t>ли</a:t>
                      </a:r>
                      <a:r>
                        <a:rPr sz="1200" spc="-5" dirty="0">
                          <a:latin typeface="Arial Narrow"/>
                          <a:cs typeface="Arial Narrow"/>
                        </a:rPr>
                        <a:t>я</a:t>
                      </a:r>
                      <a:r>
                        <a:rPr sz="1200" dirty="0">
                          <a:latin typeface="Arial Narrow"/>
                          <a:cs typeface="Arial Narrow"/>
                        </a:rPr>
                        <a:t>, </a:t>
                      </a:r>
                      <a:r>
                        <a:rPr sz="1200" spc="-5" dirty="0">
                          <a:latin typeface="Arial Narrow"/>
                          <a:cs typeface="Arial Narrow"/>
                        </a:rPr>
                        <a:t>п</a:t>
                      </a:r>
                      <a:r>
                        <a:rPr sz="1200" dirty="0">
                          <a:latin typeface="Arial Narrow"/>
                          <a:cs typeface="Arial Narrow"/>
                        </a:rPr>
                        <a:t>оддержива</a:t>
                      </a:r>
                      <a:r>
                        <a:rPr sz="1200" spc="-10" dirty="0">
                          <a:latin typeface="Arial Narrow"/>
                          <a:cs typeface="Arial Narrow"/>
                        </a:rPr>
                        <a:t>ющ</a:t>
                      </a:r>
                      <a:r>
                        <a:rPr sz="1200" dirty="0">
                          <a:latin typeface="Arial Narrow"/>
                          <a:cs typeface="Arial Narrow"/>
                        </a:rPr>
                        <a:t>ие</a:t>
                      </a:r>
                      <a:r>
                        <a:rPr sz="1200" spc="5" dirty="0">
                          <a:latin typeface="Arial Narrow"/>
                          <a:cs typeface="Arial Narrow"/>
                        </a:rPr>
                        <a:t> </a:t>
                      </a:r>
                      <a:r>
                        <a:rPr sz="1200" dirty="0">
                          <a:latin typeface="Arial Narrow"/>
                          <a:cs typeface="Arial Narrow"/>
                        </a:rPr>
                        <a:t>систе</a:t>
                      </a:r>
                      <a:r>
                        <a:rPr sz="1200" spc="-5" dirty="0">
                          <a:latin typeface="Arial Narrow"/>
                          <a:cs typeface="Arial Narrow"/>
                        </a:rPr>
                        <a:t>м</a:t>
                      </a:r>
                      <a:r>
                        <a:rPr sz="1200" dirty="0">
                          <a:latin typeface="Arial Narrow"/>
                          <a:cs typeface="Arial Narrow"/>
                        </a:rPr>
                        <a:t>у</a:t>
                      </a:r>
                      <a:r>
                        <a:rPr sz="1200" spc="-25" dirty="0">
                          <a:latin typeface="Arial Narrow"/>
                          <a:cs typeface="Arial Narrow"/>
                        </a:rPr>
                        <a:t> </a:t>
                      </a:r>
                      <a:r>
                        <a:rPr sz="1200" dirty="0">
                          <a:latin typeface="Arial Narrow"/>
                          <a:cs typeface="Arial Narrow"/>
                        </a:rPr>
                        <a:t>к</a:t>
                      </a:r>
                      <a:r>
                        <a:rPr sz="1200" spc="5" dirty="0">
                          <a:latin typeface="Arial Narrow"/>
                          <a:cs typeface="Arial Narrow"/>
                        </a:rPr>
                        <a:t>р</a:t>
                      </a:r>
                      <a:r>
                        <a:rPr sz="1200" dirty="0">
                          <a:latin typeface="Arial Narrow"/>
                          <a:cs typeface="Arial Narrow"/>
                        </a:rPr>
                        <a:t>овообра</a:t>
                      </a:r>
                      <a:r>
                        <a:rPr sz="1200" spc="-10" dirty="0">
                          <a:latin typeface="Arial Narrow"/>
                          <a:cs typeface="Arial Narrow"/>
                        </a:rPr>
                        <a:t>щ</a:t>
                      </a:r>
                      <a:r>
                        <a:rPr sz="1200" dirty="0">
                          <a:latin typeface="Arial Narrow"/>
                          <a:cs typeface="Arial Narrow"/>
                        </a:rPr>
                        <a:t>ени</a:t>
                      </a:r>
                      <a:r>
                        <a:rPr sz="1200" spc="-10" dirty="0">
                          <a:latin typeface="Arial Narrow"/>
                          <a:cs typeface="Arial Narrow"/>
                        </a:rPr>
                        <a:t>я</a:t>
                      </a:r>
                      <a:r>
                        <a:rPr sz="1200" dirty="0">
                          <a:latin typeface="Arial Narrow"/>
                          <a:cs typeface="Arial Narrow"/>
                        </a:rPr>
                        <a:t>. Тех</a:t>
                      </a:r>
                      <a:r>
                        <a:rPr sz="1200" spc="-5" dirty="0">
                          <a:latin typeface="Arial Narrow"/>
                          <a:cs typeface="Arial Narrow"/>
                        </a:rPr>
                        <a:t>н</a:t>
                      </a:r>
                      <a:r>
                        <a:rPr sz="1200" dirty="0">
                          <a:latin typeface="Arial Narrow"/>
                          <a:cs typeface="Arial Narrow"/>
                        </a:rPr>
                        <a:t>ические</a:t>
                      </a:r>
                      <a:r>
                        <a:rPr sz="1200" spc="-30" dirty="0">
                          <a:latin typeface="Arial Narrow"/>
                          <a:cs typeface="Arial Narrow"/>
                        </a:rPr>
                        <a:t> </a:t>
                      </a:r>
                      <a:r>
                        <a:rPr sz="1200" dirty="0">
                          <a:latin typeface="Arial Narrow"/>
                          <a:cs typeface="Arial Narrow"/>
                        </a:rPr>
                        <a:t>требования</a:t>
                      </a:r>
                      <a:r>
                        <a:rPr sz="1200" spc="-20" dirty="0">
                          <a:latin typeface="Arial Narrow"/>
                          <a:cs typeface="Arial Narrow"/>
                        </a:rPr>
                        <a:t> </a:t>
                      </a:r>
                      <a:r>
                        <a:rPr sz="1200" dirty="0">
                          <a:latin typeface="Arial Narrow"/>
                          <a:cs typeface="Arial Narrow"/>
                        </a:rPr>
                        <a:t>для</a:t>
                      </a:r>
                      <a:r>
                        <a:rPr sz="1200" spc="5" dirty="0">
                          <a:latin typeface="Arial Narrow"/>
                          <a:cs typeface="Arial Narrow"/>
                        </a:rPr>
                        <a:t> </a:t>
                      </a:r>
                      <a:r>
                        <a:rPr sz="1200" dirty="0">
                          <a:latin typeface="Arial Narrow"/>
                          <a:cs typeface="Arial Narrow"/>
                        </a:rPr>
                        <a:t>госуд</a:t>
                      </a:r>
                      <a:r>
                        <a:rPr sz="1200" spc="5" dirty="0">
                          <a:latin typeface="Arial Narrow"/>
                          <a:cs typeface="Arial Narrow"/>
                        </a:rPr>
                        <a:t>а</a:t>
                      </a:r>
                      <a:r>
                        <a:rPr sz="1200" dirty="0">
                          <a:latin typeface="Arial Narrow"/>
                          <a:cs typeface="Arial Narrow"/>
                        </a:rPr>
                        <a:t>рствен</a:t>
                      </a:r>
                      <a:r>
                        <a:rPr sz="1200" spc="-10" dirty="0">
                          <a:latin typeface="Arial Narrow"/>
                          <a:cs typeface="Arial Narrow"/>
                        </a:rPr>
                        <a:t>н</a:t>
                      </a:r>
                      <a:r>
                        <a:rPr sz="1200" dirty="0">
                          <a:latin typeface="Arial Narrow"/>
                          <a:cs typeface="Arial Narrow"/>
                        </a:rPr>
                        <a:t>ых</a:t>
                      </a:r>
                      <a:r>
                        <a:rPr sz="1200" spc="-35" dirty="0">
                          <a:latin typeface="Arial Narrow"/>
                          <a:cs typeface="Arial Narrow"/>
                        </a:rPr>
                        <a:t> </a:t>
                      </a:r>
                      <a:r>
                        <a:rPr sz="1200" dirty="0">
                          <a:latin typeface="Arial Narrow"/>
                          <a:cs typeface="Arial Narrow"/>
                        </a:rPr>
                        <a:t>закупок</a:t>
                      </a:r>
                      <a:endParaRPr sz="12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r>
              <a:tr h="490473">
                <a:tc>
                  <a:txBody>
                    <a:bodyPr/>
                    <a:lstStyle/>
                    <a:p>
                      <a:pPr marL="27940">
                        <a:lnSpc>
                          <a:spcPct val="100000"/>
                        </a:lnSpc>
                      </a:pPr>
                      <a:r>
                        <a:rPr sz="1200" u="sng" spc="-300" dirty="0">
                          <a:solidFill>
                            <a:srgbClr val="FFFFFF"/>
                          </a:solidFill>
                          <a:latin typeface="Times New Roman"/>
                          <a:cs typeface="Times New Roman"/>
                        </a:rPr>
                        <a:t> </a:t>
                      </a:r>
                      <a:r>
                        <a:rPr sz="1200" b="1" u="sng" spc="-5" dirty="0">
                          <a:solidFill>
                            <a:srgbClr val="FFFFFF"/>
                          </a:solidFill>
                          <a:latin typeface="Arial Narrow"/>
                          <a:cs typeface="Arial Narrow"/>
                        </a:rPr>
                        <a:t>Г</a:t>
                      </a:r>
                      <a:r>
                        <a:rPr sz="1200" b="1" u="sng" dirty="0">
                          <a:solidFill>
                            <a:srgbClr val="FFFFFF"/>
                          </a:solidFill>
                          <a:latin typeface="Arial Narrow"/>
                          <a:cs typeface="Arial Narrow"/>
                        </a:rPr>
                        <a:t>ОСТ</a:t>
                      </a:r>
                      <a:r>
                        <a:rPr sz="1200" u="sng" spc="-35" dirty="0">
                          <a:solidFill>
                            <a:srgbClr val="FFFFFF"/>
                          </a:solidFill>
                          <a:latin typeface="Times New Roman"/>
                          <a:cs typeface="Times New Roman"/>
                        </a:rPr>
                        <a:t> </a:t>
                      </a:r>
                      <a:r>
                        <a:rPr sz="1200" b="1" u="sng" dirty="0">
                          <a:solidFill>
                            <a:srgbClr val="FFFFFF"/>
                          </a:solidFill>
                          <a:latin typeface="Arial Narrow"/>
                          <a:cs typeface="Arial Narrow"/>
                        </a:rPr>
                        <a:t>Р</a:t>
                      </a:r>
                      <a:r>
                        <a:rPr sz="1200" u="sng" spc="-25" dirty="0">
                          <a:solidFill>
                            <a:srgbClr val="FFFFFF"/>
                          </a:solidFill>
                          <a:latin typeface="Times New Roman"/>
                          <a:cs typeface="Times New Roman"/>
                        </a:rPr>
                        <a:t> </a:t>
                      </a:r>
                      <a:r>
                        <a:rPr sz="1200" b="1" u="sng" dirty="0">
                          <a:solidFill>
                            <a:srgbClr val="FFFFFF"/>
                          </a:solidFill>
                          <a:latin typeface="Arial Narrow"/>
                          <a:cs typeface="Arial Narrow"/>
                        </a:rPr>
                        <a:t>5</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7</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4</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9</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8</a:t>
                      </a:r>
                      <a:r>
                        <a:rPr sz="1200" u="sng" spc="-295" dirty="0">
                          <a:solidFill>
                            <a:srgbClr val="FFFFFF"/>
                          </a:solidFill>
                          <a:latin typeface="Times New Roman"/>
                          <a:cs typeface="Times New Roman"/>
                        </a:rPr>
                        <a:t> </a:t>
                      </a:r>
                      <a:r>
                        <a:rPr sz="1200" b="1" u="sng" spc="-5" dirty="0">
                          <a:solidFill>
                            <a:srgbClr val="FFFFFF"/>
                          </a:solidFill>
                          <a:latin typeface="Arial Narrow"/>
                          <a:cs typeface="Arial Narrow"/>
                        </a:rPr>
                        <a:t>-</a:t>
                      </a:r>
                      <a:r>
                        <a:rPr sz="1200" b="1" u="sng" dirty="0">
                          <a:solidFill>
                            <a:srgbClr val="FFFFFF"/>
                          </a:solidFill>
                          <a:latin typeface="Arial Narrow"/>
                          <a:cs typeface="Arial Narrow"/>
                        </a:rPr>
                        <a:t>2017</a:t>
                      </a:r>
                      <a:endParaRPr sz="12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F81BC"/>
                    </a:solidFill>
                  </a:tcPr>
                </a:tc>
                <a:tc>
                  <a:txBody>
                    <a:bodyPr/>
                    <a:lstStyle/>
                    <a:p>
                      <a:pPr marL="28575">
                        <a:lnSpc>
                          <a:spcPct val="100000"/>
                        </a:lnSpc>
                      </a:pPr>
                      <a:r>
                        <a:rPr sz="1200" dirty="0">
                          <a:latin typeface="Arial Narrow"/>
                          <a:cs typeface="Arial Narrow"/>
                        </a:rPr>
                        <a:t>Изделия </a:t>
                      </a:r>
                      <a:r>
                        <a:rPr sz="1200" spc="-10" dirty="0">
                          <a:latin typeface="Arial Narrow"/>
                          <a:cs typeface="Arial Narrow"/>
                        </a:rPr>
                        <a:t>м</a:t>
                      </a:r>
                      <a:r>
                        <a:rPr sz="1200" dirty="0">
                          <a:latin typeface="Arial Narrow"/>
                          <a:cs typeface="Arial Narrow"/>
                        </a:rPr>
                        <a:t>едицинские.</a:t>
                      </a:r>
                      <a:r>
                        <a:rPr sz="1200" spc="-20" dirty="0">
                          <a:latin typeface="Arial Narrow"/>
                          <a:cs typeface="Arial Narrow"/>
                        </a:rPr>
                        <a:t> </a:t>
                      </a:r>
                      <a:r>
                        <a:rPr sz="1200" dirty="0">
                          <a:latin typeface="Arial Narrow"/>
                          <a:cs typeface="Arial Narrow"/>
                        </a:rPr>
                        <a:t>Ап</a:t>
                      </a:r>
                      <a:r>
                        <a:rPr sz="1200" spc="-10" dirty="0">
                          <a:latin typeface="Arial Narrow"/>
                          <a:cs typeface="Arial Narrow"/>
                        </a:rPr>
                        <a:t>п</a:t>
                      </a:r>
                      <a:r>
                        <a:rPr sz="1200" dirty="0">
                          <a:latin typeface="Arial Narrow"/>
                          <a:cs typeface="Arial Narrow"/>
                        </a:rPr>
                        <a:t>араты</a:t>
                      </a:r>
                      <a:r>
                        <a:rPr sz="1200" spc="10" dirty="0">
                          <a:latin typeface="Arial Narrow"/>
                          <a:cs typeface="Arial Narrow"/>
                        </a:rPr>
                        <a:t> </a:t>
                      </a:r>
                      <a:r>
                        <a:rPr sz="1200" dirty="0">
                          <a:latin typeface="Arial Narrow"/>
                          <a:cs typeface="Arial Narrow"/>
                        </a:rPr>
                        <a:t>ре</a:t>
                      </a:r>
                      <a:r>
                        <a:rPr sz="1200" spc="-5" dirty="0">
                          <a:latin typeface="Arial Narrow"/>
                          <a:cs typeface="Arial Narrow"/>
                        </a:rPr>
                        <a:t>н</a:t>
                      </a:r>
                      <a:r>
                        <a:rPr sz="1200" dirty="0">
                          <a:latin typeface="Arial Narrow"/>
                          <a:cs typeface="Arial Narrow"/>
                        </a:rPr>
                        <a:t>тге</a:t>
                      </a:r>
                      <a:r>
                        <a:rPr sz="1200" spc="-5" dirty="0">
                          <a:latin typeface="Arial Narrow"/>
                          <a:cs typeface="Arial Narrow"/>
                        </a:rPr>
                        <a:t>н</a:t>
                      </a:r>
                      <a:r>
                        <a:rPr sz="1200" dirty="0">
                          <a:latin typeface="Arial Narrow"/>
                          <a:cs typeface="Arial Narrow"/>
                        </a:rPr>
                        <a:t>овские</a:t>
                      </a:r>
                      <a:r>
                        <a:rPr sz="1200" spc="-30" dirty="0">
                          <a:latin typeface="Arial Narrow"/>
                          <a:cs typeface="Arial Narrow"/>
                        </a:rPr>
                        <a:t> </a:t>
                      </a:r>
                      <a:r>
                        <a:rPr sz="1200" dirty="0">
                          <a:latin typeface="Arial Narrow"/>
                          <a:cs typeface="Arial Narrow"/>
                        </a:rPr>
                        <a:t>тера</a:t>
                      </a:r>
                      <a:r>
                        <a:rPr sz="1200" spc="-10" dirty="0">
                          <a:latin typeface="Arial Narrow"/>
                          <a:cs typeface="Arial Narrow"/>
                        </a:rPr>
                        <a:t>п</a:t>
                      </a:r>
                      <a:r>
                        <a:rPr sz="1200" dirty="0">
                          <a:latin typeface="Arial Narrow"/>
                          <a:cs typeface="Arial Narrow"/>
                        </a:rPr>
                        <a:t>евтические,</a:t>
                      </a:r>
                      <a:r>
                        <a:rPr sz="1200" spc="-35" dirty="0">
                          <a:latin typeface="Arial Narrow"/>
                          <a:cs typeface="Arial Narrow"/>
                        </a:rPr>
                        <a:t> </a:t>
                      </a:r>
                      <a:r>
                        <a:rPr sz="1200" dirty="0">
                          <a:latin typeface="Arial Narrow"/>
                          <a:cs typeface="Arial Narrow"/>
                        </a:rPr>
                        <a:t>рабо</a:t>
                      </a:r>
                      <a:r>
                        <a:rPr sz="1200" spc="5" dirty="0">
                          <a:latin typeface="Arial Narrow"/>
                          <a:cs typeface="Arial Narrow"/>
                        </a:rPr>
                        <a:t>т</a:t>
                      </a:r>
                      <a:r>
                        <a:rPr sz="1200" dirty="0">
                          <a:latin typeface="Arial Narrow"/>
                          <a:cs typeface="Arial Narrow"/>
                        </a:rPr>
                        <a:t>а</a:t>
                      </a:r>
                      <a:r>
                        <a:rPr sz="1200" spc="-10" dirty="0">
                          <a:latin typeface="Arial Narrow"/>
                          <a:cs typeface="Arial Narrow"/>
                        </a:rPr>
                        <a:t>ющ</a:t>
                      </a:r>
                      <a:r>
                        <a:rPr sz="1200" dirty="0">
                          <a:latin typeface="Arial Narrow"/>
                          <a:cs typeface="Arial Narrow"/>
                        </a:rPr>
                        <a:t>ие</a:t>
                      </a:r>
                      <a:r>
                        <a:rPr sz="1200" spc="-10" dirty="0">
                          <a:latin typeface="Arial Narrow"/>
                          <a:cs typeface="Arial Narrow"/>
                        </a:rPr>
                        <a:t> </a:t>
                      </a:r>
                      <a:r>
                        <a:rPr sz="1200" dirty="0">
                          <a:latin typeface="Arial Narrow"/>
                          <a:cs typeface="Arial Narrow"/>
                        </a:rPr>
                        <a:t>в диа</a:t>
                      </a:r>
                      <a:r>
                        <a:rPr sz="1200" spc="-10" dirty="0">
                          <a:latin typeface="Arial Narrow"/>
                          <a:cs typeface="Arial Narrow"/>
                        </a:rPr>
                        <a:t>п</a:t>
                      </a:r>
                      <a:r>
                        <a:rPr sz="1200" dirty="0">
                          <a:latin typeface="Arial Narrow"/>
                          <a:cs typeface="Arial Narrow"/>
                        </a:rPr>
                        <a:t>азо</a:t>
                      </a:r>
                      <a:r>
                        <a:rPr sz="1200" spc="-5" dirty="0">
                          <a:latin typeface="Arial Narrow"/>
                          <a:cs typeface="Arial Narrow"/>
                        </a:rPr>
                        <a:t>н</a:t>
                      </a:r>
                      <a:r>
                        <a:rPr sz="1200" dirty="0">
                          <a:latin typeface="Arial Narrow"/>
                          <a:cs typeface="Arial Narrow"/>
                        </a:rPr>
                        <a:t>е</a:t>
                      </a:r>
                      <a:r>
                        <a:rPr sz="1200" spc="-10" dirty="0">
                          <a:latin typeface="Arial Narrow"/>
                          <a:cs typeface="Arial Narrow"/>
                        </a:rPr>
                        <a:t> </a:t>
                      </a:r>
                      <a:r>
                        <a:rPr sz="1200" dirty="0">
                          <a:latin typeface="Arial Narrow"/>
                          <a:cs typeface="Arial Narrow"/>
                        </a:rPr>
                        <a:t>а</a:t>
                      </a:r>
                      <a:r>
                        <a:rPr sz="1200" spc="-5" dirty="0">
                          <a:latin typeface="Arial Narrow"/>
                          <a:cs typeface="Arial Narrow"/>
                        </a:rPr>
                        <a:t>н</a:t>
                      </a:r>
                      <a:r>
                        <a:rPr sz="1200" dirty="0">
                          <a:latin typeface="Arial Narrow"/>
                          <a:cs typeface="Arial Narrow"/>
                        </a:rPr>
                        <a:t>одного</a:t>
                      </a:r>
                      <a:r>
                        <a:rPr sz="1200" spc="-10" dirty="0">
                          <a:latin typeface="Arial Narrow"/>
                          <a:cs typeface="Arial Narrow"/>
                        </a:rPr>
                        <a:t> </a:t>
                      </a:r>
                      <a:r>
                        <a:rPr sz="1200" spc="-5" dirty="0">
                          <a:latin typeface="Arial Narrow"/>
                          <a:cs typeface="Arial Narrow"/>
                        </a:rPr>
                        <a:t>н</a:t>
                      </a:r>
                      <a:r>
                        <a:rPr sz="1200" dirty="0">
                          <a:latin typeface="Arial Narrow"/>
                          <a:cs typeface="Arial Narrow"/>
                        </a:rPr>
                        <a:t>а</a:t>
                      </a:r>
                      <a:r>
                        <a:rPr sz="1200" spc="-10" dirty="0">
                          <a:latin typeface="Arial Narrow"/>
                          <a:cs typeface="Arial Narrow"/>
                        </a:rPr>
                        <a:t>п</a:t>
                      </a:r>
                      <a:r>
                        <a:rPr sz="1200" dirty="0">
                          <a:latin typeface="Arial Narrow"/>
                          <a:cs typeface="Arial Narrow"/>
                        </a:rPr>
                        <a:t>р</a:t>
                      </a:r>
                      <a:r>
                        <a:rPr sz="1200" spc="-10" dirty="0">
                          <a:latin typeface="Arial Narrow"/>
                          <a:cs typeface="Arial Narrow"/>
                        </a:rPr>
                        <a:t>я</a:t>
                      </a:r>
                      <a:r>
                        <a:rPr sz="1200" dirty="0">
                          <a:latin typeface="Arial Narrow"/>
                          <a:cs typeface="Arial Narrow"/>
                        </a:rPr>
                        <a:t>же</a:t>
                      </a:r>
                      <a:r>
                        <a:rPr sz="1200" spc="-5" dirty="0">
                          <a:latin typeface="Arial Narrow"/>
                          <a:cs typeface="Arial Narrow"/>
                        </a:rPr>
                        <a:t>н</a:t>
                      </a:r>
                      <a:r>
                        <a:rPr sz="1200" dirty="0">
                          <a:latin typeface="Arial Narrow"/>
                          <a:cs typeface="Arial Narrow"/>
                        </a:rPr>
                        <a:t>ия</a:t>
                      </a:r>
                      <a:r>
                        <a:rPr sz="1200" spc="20" dirty="0">
                          <a:latin typeface="Arial Narrow"/>
                          <a:cs typeface="Arial Narrow"/>
                        </a:rPr>
                        <a:t> </a:t>
                      </a:r>
                      <a:r>
                        <a:rPr sz="1200" dirty="0">
                          <a:latin typeface="Arial Narrow"/>
                          <a:cs typeface="Arial Narrow"/>
                        </a:rPr>
                        <a:t>от</a:t>
                      </a:r>
                      <a:r>
                        <a:rPr sz="1200" spc="-10" dirty="0">
                          <a:latin typeface="Arial Narrow"/>
                          <a:cs typeface="Arial Narrow"/>
                        </a:rPr>
                        <a:t> </a:t>
                      </a:r>
                      <a:r>
                        <a:rPr sz="1200" dirty="0">
                          <a:latin typeface="Arial Narrow"/>
                          <a:cs typeface="Arial Narrow"/>
                        </a:rPr>
                        <a:t>10</a:t>
                      </a:r>
                      <a:r>
                        <a:rPr sz="1200" spc="-10" dirty="0">
                          <a:latin typeface="Arial Narrow"/>
                          <a:cs typeface="Arial Narrow"/>
                        </a:rPr>
                        <a:t> </a:t>
                      </a:r>
                      <a:r>
                        <a:rPr sz="1200" dirty="0">
                          <a:latin typeface="Arial Narrow"/>
                          <a:cs typeface="Arial Narrow"/>
                        </a:rPr>
                        <a:t>кВ до</a:t>
                      </a:r>
                      <a:endParaRPr sz="1200">
                        <a:latin typeface="Arial Narrow"/>
                        <a:cs typeface="Arial Narrow"/>
                      </a:endParaRPr>
                    </a:p>
                    <a:p>
                      <a:pPr marL="28575">
                        <a:lnSpc>
                          <a:spcPct val="100000"/>
                        </a:lnSpc>
                        <a:spcBef>
                          <a:spcPts val="215"/>
                        </a:spcBef>
                      </a:pPr>
                      <a:r>
                        <a:rPr sz="1200" dirty="0">
                          <a:latin typeface="Arial Narrow"/>
                          <a:cs typeface="Arial Narrow"/>
                        </a:rPr>
                        <a:t>300</a:t>
                      </a:r>
                      <a:r>
                        <a:rPr sz="1200" spc="-10" dirty="0">
                          <a:latin typeface="Arial Narrow"/>
                          <a:cs typeface="Arial Narrow"/>
                        </a:rPr>
                        <a:t> </a:t>
                      </a:r>
                      <a:r>
                        <a:rPr sz="1200" dirty="0">
                          <a:latin typeface="Arial Narrow"/>
                          <a:cs typeface="Arial Narrow"/>
                        </a:rPr>
                        <a:t>кВ. Тех</a:t>
                      </a:r>
                      <a:r>
                        <a:rPr sz="1200" spc="-5" dirty="0">
                          <a:latin typeface="Arial Narrow"/>
                          <a:cs typeface="Arial Narrow"/>
                        </a:rPr>
                        <a:t>н</a:t>
                      </a:r>
                      <a:r>
                        <a:rPr sz="1200" dirty="0">
                          <a:latin typeface="Arial Narrow"/>
                          <a:cs typeface="Arial Narrow"/>
                        </a:rPr>
                        <a:t>ические</a:t>
                      </a:r>
                      <a:r>
                        <a:rPr sz="1200" spc="-30" dirty="0">
                          <a:latin typeface="Arial Narrow"/>
                          <a:cs typeface="Arial Narrow"/>
                        </a:rPr>
                        <a:t> </a:t>
                      </a:r>
                      <a:r>
                        <a:rPr sz="1200" dirty="0">
                          <a:latin typeface="Arial Narrow"/>
                          <a:cs typeface="Arial Narrow"/>
                        </a:rPr>
                        <a:t>требования</a:t>
                      </a:r>
                      <a:r>
                        <a:rPr sz="1200" spc="-20" dirty="0">
                          <a:latin typeface="Arial Narrow"/>
                          <a:cs typeface="Arial Narrow"/>
                        </a:rPr>
                        <a:t> </a:t>
                      </a:r>
                      <a:r>
                        <a:rPr sz="1200" dirty="0">
                          <a:latin typeface="Arial Narrow"/>
                          <a:cs typeface="Arial Narrow"/>
                        </a:rPr>
                        <a:t>для</a:t>
                      </a:r>
                      <a:r>
                        <a:rPr sz="1200" spc="-5" dirty="0">
                          <a:latin typeface="Arial Narrow"/>
                          <a:cs typeface="Arial Narrow"/>
                        </a:rPr>
                        <a:t> </a:t>
                      </a:r>
                      <a:r>
                        <a:rPr sz="1200" dirty="0">
                          <a:latin typeface="Arial Narrow"/>
                          <a:cs typeface="Arial Narrow"/>
                        </a:rPr>
                        <a:t>госуд</a:t>
                      </a:r>
                      <a:r>
                        <a:rPr sz="1200" spc="5" dirty="0">
                          <a:latin typeface="Arial Narrow"/>
                          <a:cs typeface="Arial Narrow"/>
                        </a:rPr>
                        <a:t>а</a:t>
                      </a:r>
                      <a:r>
                        <a:rPr sz="1200" dirty="0">
                          <a:latin typeface="Arial Narrow"/>
                          <a:cs typeface="Arial Narrow"/>
                        </a:rPr>
                        <a:t>рствен</a:t>
                      </a:r>
                      <a:r>
                        <a:rPr sz="1200" spc="-10" dirty="0">
                          <a:latin typeface="Arial Narrow"/>
                          <a:cs typeface="Arial Narrow"/>
                        </a:rPr>
                        <a:t>н</a:t>
                      </a:r>
                      <a:r>
                        <a:rPr sz="1200" dirty="0">
                          <a:latin typeface="Arial Narrow"/>
                          <a:cs typeface="Arial Narrow"/>
                        </a:rPr>
                        <a:t>ых</a:t>
                      </a:r>
                      <a:r>
                        <a:rPr sz="1200" spc="-25" dirty="0">
                          <a:latin typeface="Arial Narrow"/>
                          <a:cs typeface="Arial Narrow"/>
                        </a:rPr>
                        <a:t> </a:t>
                      </a:r>
                      <a:r>
                        <a:rPr sz="1200" dirty="0">
                          <a:latin typeface="Arial Narrow"/>
                          <a:cs typeface="Arial Narrow"/>
                        </a:rPr>
                        <a:t>закупок</a:t>
                      </a:r>
                      <a:endParaRPr sz="12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r>
              <a:tr h="452374">
                <a:tc>
                  <a:txBody>
                    <a:bodyPr/>
                    <a:lstStyle/>
                    <a:p>
                      <a:pPr marL="27940">
                        <a:lnSpc>
                          <a:spcPct val="100000"/>
                        </a:lnSpc>
                      </a:pPr>
                      <a:r>
                        <a:rPr sz="1200" u="sng" spc="-300" dirty="0">
                          <a:solidFill>
                            <a:srgbClr val="FFFFFF"/>
                          </a:solidFill>
                          <a:latin typeface="Times New Roman"/>
                          <a:cs typeface="Times New Roman"/>
                        </a:rPr>
                        <a:t> </a:t>
                      </a:r>
                      <a:r>
                        <a:rPr sz="1200" b="1" u="sng" spc="-5" dirty="0">
                          <a:solidFill>
                            <a:srgbClr val="FFFFFF"/>
                          </a:solidFill>
                          <a:latin typeface="Arial Narrow"/>
                          <a:cs typeface="Arial Narrow"/>
                        </a:rPr>
                        <a:t>Г</a:t>
                      </a:r>
                      <a:r>
                        <a:rPr sz="1200" b="1" u="sng" dirty="0">
                          <a:solidFill>
                            <a:srgbClr val="FFFFFF"/>
                          </a:solidFill>
                          <a:latin typeface="Arial Narrow"/>
                          <a:cs typeface="Arial Narrow"/>
                        </a:rPr>
                        <a:t>ОСТ</a:t>
                      </a:r>
                      <a:r>
                        <a:rPr sz="1200" u="sng" spc="-30" dirty="0">
                          <a:solidFill>
                            <a:srgbClr val="FFFFFF"/>
                          </a:solidFill>
                          <a:latin typeface="Times New Roman"/>
                          <a:cs typeface="Times New Roman"/>
                        </a:rPr>
                        <a:t> </a:t>
                      </a:r>
                      <a:r>
                        <a:rPr sz="1200" b="1" u="sng" dirty="0">
                          <a:solidFill>
                            <a:srgbClr val="FFFFFF"/>
                          </a:solidFill>
                          <a:latin typeface="Arial Narrow"/>
                          <a:cs typeface="Arial Narrow"/>
                        </a:rPr>
                        <a:t>Р</a:t>
                      </a:r>
                      <a:r>
                        <a:rPr sz="1200" u="sng" spc="-25" dirty="0">
                          <a:solidFill>
                            <a:srgbClr val="FFFFFF"/>
                          </a:solidFill>
                          <a:latin typeface="Times New Roman"/>
                          <a:cs typeface="Times New Roman"/>
                        </a:rPr>
                        <a:t> </a:t>
                      </a:r>
                      <a:r>
                        <a:rPr sz="1200" b="1" u="sng" dirty="0">
                          <a:solidFill>
                            <a:srgbClr val="FFFFFF"/>
                          </a:solidFill>
                          <a:latin typeface="Arial Narrow"/>
                          <a:cs typeface="Arial Narrow"/>
                        </a:rPr>
                        <a:t>5</a:t>
                      </a:r>
                      <a:r>
                        <a:rPr sz="1200" u="sng" spc="-295" dirty="0">
                          <a:solidFill>
                            <a:srgbClr val="FFFFFF"/>
                          </a:solidFill>
                          <a:latin typeface="Times New Roman"/>
                          <a:cs typeface="Times New Roman"/>
                        </a:rPr>
                        <a:t> </a:t>
                      </a:r>
                      <a:r>
                        <a:rPr sz="1200" b="1" u="sng" dirty="0">
                          <a:solidFill>
                            <a:srgbClr val="FFFFFF"/>
                          </a:solidFill>
                          <a:latin typeface="Arial Narrow"/>
                          <a:cs typeface="Arial Narrow"/>
                        </a:rPr>
                        <a:t>7</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5</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0</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0</a:t>
                      </a:r>
                      <a:r>
                        <a:rPr sz="1200" u="sng" spc="-290" dirty="0">
                          <a:solidFill>
                            <a:srgbClr val="FFFFFF"/>
                          </a:solidFill>
                          <a:latin typeface="Times New Roman"/>
                          <a:cs typeface="Times New Roman"/>
                        </a:rPr>
                        <a:t> </a:t>
                      </a:r>
                      <a:r>
                        <a:rPr sz="1200" b="1" u="sng" spc="-5" dirty="0">
                          <a:solidFill>
                            <a:srgbClr val="FFFFFF"/>
                          </a:solidFill>
                          <a:latin typeface="Arial Narrow"/>
                          <a:cs typeface="Arial Narrow"/>
                        </a:rPr>
                        <a:t>-</a:t>
                      </a:r>
                      <a:r>
                        <a:rPr sz="1200" b="1" u="sng" dirty="0">
                          <a:solidFill>
                            <a:srgbClr val="FFFFFF"/>
                          </a:solidFill>
                          <a:latin typeface="Arial Narrow"/>
                          <a:cs typeface="Arial Narrow"/>
                        </a:rPr>
                        <a:t>2017</a:t>
                      </a:r>
                      <a:endParaRPr sz="12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F81BC"/>
                    </a:solidFill>
                  </a:tcPr>
                </a:tc>
                <a:tc>
                  <a:txBody>
                    <a:bodyPr/>
                    <a:lstStyle/>
                    <a:p>
                      <a:pPr marL="28575">
                        <a:lnSpc>
                          <a:spcPct val="100000"/>
                        </a:lnSpc>
                      </a:pPr>
                      <a:r>
                        <a:rPr sz="1200" dirty="0">
                          <a:latin typeface="Arial Narrow"/>
                          <a:cs typeface="Arial Narrow"/>
                        </a:rPr>
                        <a:t>И</a:t>
                      </a:r>
                      <a:r>
                        <a:rPr sz="1200" spc="5" dirty="0">
                          <a:latin typeface="Arial Narrow"/>
                          <a:cs typeface="Arial Narrow"/>
                        </a:rPr>
                        <a:t>з</a:t>
                      </a:r>
                      <a:r>
                        <a:rPr sz="1200" dirty="0">
                          <a:latin typeface="Arial Narrow"/>
                          <a:cs typeface="Arial Narrow"/>
                        </a:rPr>
                        <a:t>д</a:t>
                      </a:r>
                      <a:r>
                        <a:rPr sz="1200" spc="5" dirty="0">
                          <a:latin typeface="Arial Narrow"/>
                          <a:cs typeface="Arial Narrow"/>
                        </a:rPr>
                        <a:t>е</a:t>
                      </a:r>
                      <a:r>
                        <a:rPr sz="1200" dirty="0">
                          <a:latin typeface="Arial Narrow"/>
                          <a:cs typeface="Arial Narrow"/>
                        </a:rPr>
                        <a:t>лия</a:t>
                      </a:r>
                      <a:r>
                        <a:rPr sz="1200" spc="-5" dirty="0">
                          <a:latin typeface="Arial Narrow"/>
                          <a:cs typeface="Arial Narrow"/>
                        </a:rPr>
                        <a:t> </a:t>
                      </a:r>
                      <a:r>
                        <a:rPr sz="1200" dirty="0">
                          <a:latin typeface="Arial Narrow"/>
                          <a:cs typeface="Arial Narrow"/>
                        </a:rPr>
                        <a:t>медицин</a:t>
                      </a:r>
                      <a:r>
                        <a:rPr sz="1200" spc="-5" dirty="0">
                          <a:latin typeface="Arial Narrow"/>
                          <a:cs typeface="Arial Narrow"/>
                        </a:rPr>
                        <a:t>с</a:t>
                      </a:r>
                      <a:r>
                        <a:rPr sz="1200" dirty="0">
                          <a:latin typeface="Arial Narrow"/>
                          <a:cs typeface="Arial Narrow"/>
                        </a:rPr>
                        <a:t>кие.</a:t>
                      </a:r>
                      <a:r>
                        <a:rPr sz="1200" spc="-20" dirty="0">
                          <a:latin typeface="Arial Narrow"/>
                          <a:cs typeface="Arial Narrow"/>
                        </a:rPr>
                        <a:t> </a:t>
                      </a:r>
                      <a:r>
                        <a:rPr sz="1200" dirty="0">
                          <a:latin typeface="Arial Narrow"/>
                          <a:cs typeface="Arial Narrow"/>
                        </a:rPr>
                        <a:t>Нас</a:t>
                      </a:r>
                      <a:r>
                        <a:rPr sz="1200" spc="5" dirty="0">
                          <a:latin typeface="Arial Narrow"/>
                          <a:cs typeface="Arial Narrow"/>
                        </a:rPr>
                        <a:t>о</a:t>
                      </a:r>
                      <a:r>
                        <a:rPr sz="1200" dirty="0">
                          <a:latin typeface="Arial Narrow"/>
                          <a:cs typeface="Arial Narrow"/>
                        </a:rPr>
                        <a:t>сы</a:t>
                      </a:r>
                      <a:r>
                        <a:rPr sz="1200" spc="15" dirty="0">
                          <a:latin typeface="Arial Narrow"/>
                          <a:cs typeface="Arial Narrow"/>
                        </a:rPr>
                        <a:t> </a:t>
                      </a:r>
                      <a:r>
                        <a:rPr sz="1200" dirty="0">
                          <a:latin typeface="Arial Narrow"/>
                          <a:cs typeface="Arial Narrow"/>
                        </a:rPr>
                        <a:t>ин</a:t>
                      </a:r>
                      <a:r>
                        <a:rPr sz="1200" spc="-10" dirty="0">
                          <a:latin typeface="Arial Narrow"/>
                          <a:cs typeface="Arial Narrow"/>
                        </a:rPr>
                        <a:t>ф</a:t>
                      </a:r>
                      <a:r>
                        <a:rPr sz="1200" dirty="0">
                          <a:latin typeface="Arial Narrow"/>
                          <a:cs typeface="Arial Narrow"/>
                        </a:rPr>
                        <a:t>узи</a:t>
                      </a:r>
                      <a:r>
                        <a:rPr sz="1200" spc="5" dirty="0">
                          <a:latin typeface="Arial Narrow"/>
                          <a:cs typeface="Arial Narrow"/>
                        </a:rPr>
                        <a:t>о</a:t>
                      </a:r>
                      <a:r>
                        <a:rPr sz="1200" dirty="0">
                          <a:latin typeface="Arial Narrow"/>
                          <a:cs typeface="Arial Narrow"/>
                        </a:rPr>
                        <a:t>н</a:t>
                      </a:r>
                      <a:r>
                        <a:rPr sz="1200" spc="-10" dirty="0">
                          <a:latin typeface="Arial Narrow"/>
                          <a:cs typeface="Arial Narrow"/>
                        </a:rPr>
                        <a:t>н</a:t>
                      </a:r>
                      <a:r>
                        <a:rPr sz="1200" dirty="0">
                          <a:latin typeface="Arial Narrow"/>
                          <a:cs typeface="Arial Narrow"/>
                        </a:rPr>
                        <a:t>ые</a:t>
                      </a:r>
                      <a:r>
                        <a:rPr sz="1200" spc="-5" dirty="0">
                          <a:latin typeface="Arial Narrow"/>
                          <a:cs typeface="Arial Narrow"/>
                        </a:rPr>
                        <a:t> </a:t>
                      </a:r>
                      <a:r>
                        <a:rPr sz="1200" dirty="0">
                          <a:latin typeface="Arial Narrow"/>
                          <a:cs typeface="Arial Narrow"/>
                        </a:rPr>
                        <a:t>им</a:t>
                      </a:r>
                      <a:r>
                        <a:rPr sz="1200" spc="-10" dirty="0">
                          <a:latin typeface="Arial Narrow"/>
                          <a:cs typeface="Arial Narrow"/>
                        </a:rPr>
                        <a:t>п</a:t>
                      </a:r>
                      <a:r>
                        <a:rPr sz="1200" dirty="0">
                          <a:latin typeface="Arial Narrow"/>
                          <a:cs typeface="Arial Narrow"/>
                        </a:rPr>
                        <a:t>л</a:t>
                      </a:r>
                      <a:r>
                        <a:rPr sz="1200" spc="5" dirty="0">
                          <a:latin typeface="Arial Narrow"/>
                          <a:cs typeface="Arial Narrow"/>
                        </a:rPr>
                        <a:t>а</a:t>
                      </a:r>
                      <a:r>
                        <a:rPr sz="1200" dirty="0">
                          <a:latin typeface="Arial Narrow"/>
                          <a:cs typeface="Arial Narrow"/>
                        </a:rPr>
                        <a:t>нтируе</a:t>
                      </a:r>
                      <a:r>
                        <a:rPr sz="1200" spc="-5" dirty="0">
                          <a:latin typeface="Arial Narrow"/>
                          <a:cs typeface="Arial Narrow"/>
                        </a:rPr>
                        <a:t>м</a:t>
                      </a:r>
                      <a:r>
                        <a:rPr sz="1200" dirty="0">
                          <a:latin typeface="Arial Narrow"/>
                          <a:cs typeface="Arial Narrow"/>
                        </a:rPr>
                        <a:t>ые.</a:t>
                      </a:r>
                      <a:r>
                        <a:rPr sz="1200" spc="-10" dirty="0">
                          <a:latin typeface="Arial Narrow"/>
                          <a:cs typeface="Arial Narrow"/>
                        </a:rPr>
                        <a:t> </a:t>
                      </a:r>
                      <a:r>
                        <a:rPr sz="1200" dirty="0">
                          <a:latin typeface="Arial Narrow"/>
                          <a:cs typeface="Arial Narrow"/>
                        </a:rPr>
                        <a:t>Тех</a:t>
                      </a:r>
                      <a:r>
                        <a:rPr sz="1200" spc="-5" dirty="0">
                          <a:latin typeface="Arial Narrow"/>
                          <a:cs typeface="Arial Narrow"/>
                        </a:rPr>
                        <a:t>н</a:t>
                      </a:r>
                      <a:r>
                        <a:rPr sz="1200" dirty="0">
                          <a:latin typeface="Arial Narrow"/>
                          <a:cs typeface="Arial Narrow"/>
                        </a:rPr>
                        <a:t>ические</a:t>
                      </a:r>
                      <a:r>
                        <a:rPr sz="1200" spc="-30" dirty="0">
                          <a:latin typeface="Arial Narrow"/>
                          <a:cs typeface="Arial Narrow"/>
                        </a:rPr>
                        <a:t> </a:t>
                      </a:r>
                      <a:r>
                        <a:rPr sz="1200" dirty="0">
                          <a:latin typeface="Arial Narrow"/>
                          <a:cs typeface="Arial Narrow"/>
                        </a:rPr>
                        <a:t>требования</a:t>
                      </a:r>
                      <a:r>
                        <a:rPr sz="1200" spc="-20" dirty="0">
                          <a:latin typeface="Arial Narrow"/>
                          <a:cs typeface="Arial Narrow"/>
                        </a:rPr>
                        <a:t> </a:t>
                      </a:r>
                      <a:r>
                        <a:rPr sz="1200" dirty="0">
                          <a:latin typeface="Arial Narrow"/>
                          <a:cs typeface="Arial Narrow"/>
                        </a:rPr>
                        <a:t>для</a:t>
                      </a:r>
                      <a:r>
                        <a:rPr sz="1200" spc="5" dirty="0">
                          <a:latin typeface="Arial Narrow"/>
                          <a:cs typeface="Arial Narrow"/>
                        </a:rPr>
                        <a:t> </a:t>
                      </a:r>
                      <a:r>
                        <a:rPr sz="1200" dirty="0">
                          <a:latin typeface="Arial Narrow"/>
                          <a:cs typeface="Arial Narrow"/>
                        </a:rPr>
                        <a:t>госуд</a:t>
                      </a:r>
                      <a:r>
                        <a:rPr sz="1200" spc="5" dirty="0">
                          <a:latin typeface="Arial Narrow"/>
                          <a:cs typeface="Arial Narrow"/>
                        </a:rPr>
                        <a:t>а</a:t>
                      </a:r>
                      <a:r>
                        <a:rPr sz="1200" dirty="0">
                          <a:latin typeface="Arial Narrow"/>
                          <a:cs typeface="Arial Narrow"/>
                        </a:rPr>
                        <a:t>рствен</a:t>
                      </a:r>
                      <a:r>
                        <a:rPr sz="1200" spc="-10" dirty="0">
                          <a:latin typeface="Arial Narrow"/>
                          <a:cs typeface="Arial Narrow"/>
                        </a:rPr>
                        <a:t>н</a:t>
                      </a:r>
                      <a:r>
                        <a:rPr sz="1200" dirty="0">
                          <a:latin typeface="Arial Narrow"/>
                          <a:cs typeface="Arial Narrow"/>
                        </a:rPr>
                        <a:t>ых</a:t>
                      </a:r>
                      <a:r>
                        <a:rPr sz="1200" spc="-35" dirty="0">
                          <a:latin typeface="Arial Narrow"/>
                          <a:cs typeface="Arial Narrow"/>
                        </a:rPr>
                        <a:t> </a:t>
                      </a:r>
                      <a:r>
                        <a:rPr sz="1200" dirty="0">
                          <a:latin typeface="Arial Narrow"/>
                          <a:cs typeface="Arial Narrow"/>
                        </a:rPr>
                        <a:t>закупок</a:t>
                      </a:r>
                      <a:endParaRPr sz="12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r>
              <a:tr h="328041">
                <a:tc>
                  <a:txBody>
                    <a:bodyPr/>
                    <a:lstStyle/>
                    <a:p>
                      <a:pPr marL="27940">
                        <a:lnSpc>
                          <a:spcPct val="100000"/>
                        </a:lnSpc>
                      </a:pPr>
                      <a:r>
                        <a:rPr sz="1200" u="sng" spc="-300" dirty="0">
                          <a:solidFill>
                            <a:srgbClr val="FFFFFF"/>
                          </a:solidFill>
                          <a:latin typeface="Times New Roman"/>
                          <a:cs typeface="Times New Roman"/>
                        </a:rPr>
                        <a:t> </a:t>
                      </a:r>
                      <a:r>
                        <a:rPr sz="1200" b="1" u="sng" spc="-5" dirty="0">
                          <a:solidFill>
                            <a:srgbClr val="FFFFFF"/>
                          </a:solidFill>
                          <a:latin typeface="Arial Narrow"/>
                          <a:cs typeface="Arial Narrow"/>
                        </a:rPr>
                        <a:t>Г</a:t>
                      </a:r>
                      <a:r>
                        <a:rPr sz="1200" b="1" u="sng" dirty="0">
                          <a:solidFill>
                            <a:srgbClr val="FFFFFF"/>
                          </a:solidFill>
                          <a:latin typeface="Arial Narrow"/>
                          <a:cs typeface="Arial Narrow"/>
                        </a:rPr>
                        <a:t>ОСТ</a:t>
                      </a:r>
                      <a:r>
                        <a:rPr sz="1200" u="sng" spc="-35" dirty="0">
                          <a:solidFill>
                            <a:srgbClr val="FFFFFF"/>
                          </a:solidFill>
                          <a:latin typeface="Times New Roman"/>
                          <a:cs typeface="Times New Roman"/>
                        </a:rPr>
                        <a:t> </a:t>
                      </a:r>
                      <a:r>
                        <a:rPr sz="1200" b="1" u="sng" dirty="0">
                          <a:solidFill>
                            <a:srgbClr val="FFFFFF"/>
                          </a:solidFill>
                          <a:latin typeface="Arial Narrow"/>
                          <a:cs typeface="Arial Narrow"/>
                        </a:rPr>
                        <a:t>Р</a:t>
                      </a:r>
                      <a:r>
                        <a:rPr sz="1200" u="sng" spc="-25" dirty="0">
                          <a:solidFill>
                            <a:srgbClr val="FFFFFF"/>
                          </a:solidFill>
                          <a:latin typeface="Times New Roman"/>
                          <a:cs typeface="Times New Roman"/>
                        </a:rPr>
                        <a:t> </a:t>
                      </a:r>
                      <a:r>
                        <a:rPr sz="1200" b="1" u="sng" dirty="0">
                          <a:solidFill>
                            <a:srgbClr val="FFFFFF"/>
                          </a:solidFill>
                          <a:latin typeface="Arial Narrow"/>
                          <a:cs typeface="Arial Narrow"/>
                        </a:rPr>
                        <a:t>5</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7</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5</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0</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1</a:t>
                      </a:r>
                      <a:r>
                        <a:rPr sz="1200" u="sng" spc="-295" dirty="0">
                          <a:solidFill>
                            <a:srgbClr val="FFFFFF"/>
                          </a:solidFill>
                          <a:latin typeface="Times New Roman"/>
                          <a:cs typeface="Times New Roman"/>
                        </a:rPr>
                        <a:t> </a:t>
                      </a:r>
                      <a:r>
                        <a:rPr sz="1200" b="1" u="sng" spc="-5" dirty="0">
                          <a:solidFill>
                            <a:srgbClr val="FFFFFF"/>
                          </a:solidFill>
                          <a:latin typeface="Arial Narrow"/>
                          <a:cs typeface="Arial Narrow"/>
                        </a:rPr>
                        <a:t>-</a:t>
                      </a:r>
                      <a:r>
                        <a:rPr sz="1200" b="1" u="sng" dirty="0">
                          <a:solidFill>
                            <a:srgbClr val="FFFFFF"/>
                          </a:solidFill>
                          <a:latin typeface="Arial Narrow"/>
                          <a:cs typeface="Arial Narrow"/>
                        </a:rPr>
                        <a:t>2017</a:t>
                      </a:r>
                      <a:endParaRPr sz="12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F81BC"/>
                    </a:solidFill>
                  </a:tcPr>
                </a:tc>
                <a:tc>
                  <a:txBody>
                    <a:bodyPr/>
                    <a:lstStyle/>
                    <a:p>
                      <a:pPr marL="28575">
                        <a:lnSpc>
                          <a:spcPct val="100000"/>
                        </a:lnSpc>
                      </a:pPr>
                      <a:r>
                        <a:rPr sz="1200" dirty="0">
                          <a:latin typeface="Arial Narrow"/>
                          <a:cs typeface="Arial Narrow"/>
                        </a:rPr>
                        <a:t>Тех</a:t>
                      </a:r>
                      <a:r>
                        <a:rPr sz="1200" spc="-5" dirty="0">
                          <a:latin typeface="Arial Narrow"/>
                          <a:cs typeface="Arial Narrow"/>
                        </a:rPr>
                        <a:t>н</a:t>
                      </a:r>
                      <a:r>
                        <a:rPr sz="1200" dirty="0">
                          <a:latin typeface="Arial Narrow"/>
                          <a:cs typeface="Arial Narrow"/>
                        </a:rPr>
                        <a:t>ическое</a:t>
                      </a:r>
                      <a:r>
                        <a:rPr sz="1200" spc="-35" dirty="0">
                          <a:latin typeface="Arial Narrow"/>
                          <a:cs typeface="Arial Narrow"/>
                        </a:rPr>
                        <a:t> </a:t>
                      </a:r>
                      <a:r>
                        <a:rPr sz="1200" dirty="0">
                          <a:latin typeface="Arial Narrow"/>
                          <a:cs typeface="Arial Narrow"/>
                        </a:rPr>
                        <a:t>обслужива</a:t>
                      </a:r>
                      <a:r>
                        <a:rPr sz="1200" spc="-5" dirty="0">
                          <a:latin typeface="Arial Narrow"/>
                          <a:cs typeface="Arial Narrow"/>
                        </a:rPr>
                        <a:t>н</a:t>
                      </a:r>
                      <a:r>
                        <a:rPr sz="1200" dirty="0">
                          <a:latin typeface="Arial Narrow"/>
                          <a:cs typeface="Arial Narrow"/>
                        </a:rPr>
                        <a:t>ие</a:t>
                      </a:r>
                      <a:r>
                        <a:rPr sz="1200" spc="-20" dirty="0">
                          <a:latin typeface="Arial Narrow"/>
                          <a:cs typeface="Arial Narrow"/>
                        </a:rPr>
                        <a:t> </a:t>
                      </a:r>
                      <a:r>
                        <a:rPr sz="1200" spc="-10" dirty="0">
                          <a:latin typeface="Arial Narrow"/>
                          <a:cs typeface="Arial Narrow"/>
                        </a:rPr>
                        <a:t>м</a:t>
                      </a:r>
                      <a:r>
                        <a:rPr sz="1200" dirty="0">
                          <a:latin typeface="Arial Narrow"/>
                          <a:cs typeface="Arial Narrow"/>
                        </a:rPr>
                        <a:t>едицинских</a:t>
                      </a:r>
                      <a:r>
                        <a:rPr sz="1200" spc="-25" dirty="0">
                          <a:latin typeface="Arial Narrow"/>
                          <a:cs typeface="Arial Narrow"/>
                        </a:rPr>
                        <a:t> </a:t>
                      </a:r>
                      <a:r>
                        <a:rPr sz="1200" dirty="0">
                          <a:latin typeface="Arial Narrow"/>
                          <a:cs typeface="Arial Narrow"/>
                        </a:rPr>
                        <a:t>изделий.</a:t>
                      </a:r>
                      <a:r>
                        <a:rPr sz="1200" spc="-20" dirty="0">
                          <a:latin typeface="Arial Narrow"/>
                          <a:cs typeface="Arial Narrow"/>
                        </a:rPr>
                        <a:t> </a:t>
                      </a:r>
                      <a:r>
                        <a:rPr sz="1200" dirty="0">
                          <a:latin typeface="Arial Narrow"/>
                          <a:cs typeface="Arial Narrow"/>
                        </a:rPr>
                        <a:t>Требова</a:t>
                      </a:r>
                      <a:r>
                        <a:rPr sz="1200" spc="-5" dirty="0">
                          <a:latin typeface="Arial Narrow"/>
                          <a:cs typeface="Arial Narrow"/>
                        </a:rPr>
                        <a:t>н</a:t>
                      </a:r>
                      <a:r>
                        <a:rPr sz="1200" dirty="0">
                          <a:latin typeface="Arial Narrow"/>
                          <a:cs typeface="Arial Narrow"/>
                        </a:rPr>
                        <a:t>ия</a:t>
                      </a:r>
                      <a:r>
                        <a:rPr sz="1200" spc="-5" dirty="0">
                          <a:latin typeface="Arial Narrow"/>
                          <a:cs typeface="Arial Narrow"/>
                        </a:rPr>
                        <a:t> </a:t>
                      </a:r>
                      <a:r>
                        <a:rPr sz="1200" dirty="0">
                          <a:latin typeface="Arial Narrow"/>
                          <a:cs typeface="Arial Narrow"/>
                        </a:rPr>
                        <a:t>для</a:t>
                      </a:r>
                      <a:r>
                        <a:rPr sz="1200" spc="-10" dirty="0">
                          <a:latin typeface="Arial Narrow"/>
                          <a:cs typeface="Arial Narrow"/>
                        </a:rPr>
                        <a:t> </a:t>
                      </a:r>
                      <a:r>
                        <a:rPr sz="1200" dirty="0">
                          <a:latin typeface="Arial Narrow"/>
                          <a:cs typeface="Arial Narrow"/>
                        </a:rPr>
                        <a:t>госуда</a:t>
                      </a:r>
                      <a:r>
                        <a:rPr sz="1200" spc="5" dirty="0">
                          <a:latin typeface="Arial Narrow"/>
                          <a:cs typeface="Arial Narrow"/>
                        </a:rPr>
                        <a:t>р</a:t>
                      </a:r>
                      <a:r>
                        <a:rPr sz="1200" dirty="0">
                          <a:latin typeface="Arial Narrow"/>
                          <a:cs typeface="Arial Narrow"/>
                        </a:rPr>
                        <a:t>стве</a:t>
                      </a:r>
                      <a:r>
                        <a:rPr sz="1200" spc="-5" dirty="0">
                          <a:latin typeface="Arial Narrow"/>
                          <a:cs typeface="Arial Narrow"/>
                        </a:rPr>
                        <a:t>нн</a:t>
                      </a:r>
                      <a:r>
                        <a:rPr sz="1200" dirty="0">
                          <a:latin typeface="Arial Narrow"/>
                          <a:cs typeface="Arial Narrow"/>
                        </a:rPr>
                        <a:t>ых</a:t>
                      </a:r>
                      <a:r>
                        <a:rPr sz="1200" spc="-40" dirty="0">
                          <a:latin typeface="Arial Narrow"/>
                          <a:cs typeface="Arial Narrow"/>
                        </a:rPr>
                        <a:t> </a:t>
                      </a:r>
                      <a:r>
                        <a:rPr sz="1200" dirty="0">
                          <a:latin typeface="Arial Narrow"/>
                          <a:cs typeface="Arial Narrow"/>
                        </a:rPr>
                        <a:t>заку</a:t>
                      </a:r>
                      <a:r>
                        <a:rPr sz="1200" spc="-5" dirty="0">
                          <a:latin typeface="Arial Narrow"/>
                          <a:cs typeface="Arial Narrow"/>
                        </a:rPr>
                        <a:t>п</a:t>
                      </a:r>
                      <a:r>
                        <a:rPr sz="1200" dirty="0">
                          <a:latin typeface="Arial Narrow"/>
                          <a:cs typeface="Arial Narrow"/>
                        </a:rPr>
                        <a:t>ок</a:t>
                      </a:r>
                      <a:endParaRPr sz="12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r>
              <a:tr h="549401">
                <a:tc>
                  <a:txBody>
                    <a:bodyPr/>
                    <a:lstStyle/>
                    <a:p>
                      <a:pPr marL="27940">
                        <a:lnSpc>
                          <a:spcPct val="100000"/>
                        </a:lnSpc>
                      </a:pPr>
                      <a:r>
                        <a:rPr sz="1200" u="sng" spc="-300" dirty="0">
                          <a:solidFill>
                            <a:srgbClr val="FFFFFF"/>
                          </a:solidFill>
                          <a:latin typeface="Times New Roman"/>
                          <a:cs typeface="Times New Roman"/>
                        </a:rPr>
                        <a:t> </a:t>
                      </a:r>
                      <a:r>
                        <a:rPr sz="1200" b="1" u="sng" spc="-5" dirty="0">
                          <a:solidFill>
                            <a:srgbClr val="FFFFFF"/>
                          </a:solidFill>
                          <a:latin typeface="Arial Narrow"/>
                          <a:cs typeface="Arial Narrow"/>
                        </a:rPr>
                        <a:t>Г</a:t>
                      </a:r>
                      <a:r>
                        <a:rPr sz="1200" b="1" u="sng" dirty="0">
                          <a:solidFill>
                            <a:srgbClr val="FFFFFF"/>
                          </a:solidFill>
                          <a:latin typeface="Arial Narrow"/>
                          <a:cs typeface="Arial Narrow"/>
                        </a:rPr>
                        <a:t>ОСТ</a:t>
                      </a:r>
                      <a:r>
                        <a:rPr sz="1200" u="sng" spc="-30" dirty="0">
                          <a:solidFill>
                            <a:srgbClr val="FFFFFF"/>
                          </a:solidFill>
                          <a:latin typeface="Times New Roman"/>
                          <a:cs typeface="Times New Roman"/>
                        </a:rPr>
                        <a:t> </a:t>
                      </a:r>
                      <a:r>
                        <a:rPr sz="1200" b="1" u="sng" dirty="0">
                          <a:solidFill>
                            <a:srgbClr val="FFFFFF"/>
                          </a:solidFill>
                          <a:latin typeface="Arial Narrow"/>
                          <a:cs typeface="Arial Narrow"/>
                        </a:rPr>
                        <a:t>Р</a:t>
                      </a:r>
                      <a:r>
                        <a:rPr sz="1200" u="sng" spc="-25" dirty="0">
                          <a:solidFill>
                            <a:srgbClr val="FFFFFF"/>
                          </a:solidFill>
                          <a:latin typeface="Times New Roman"/>
                          <a:cs typeface="Times New Roman"/>
                        </a:rPr>
                        <a:t> </a:t>
                      </a:r>
                      <a:r>
                        <a:rPr sz="1200" b="1" u="sng" dirty="0">
                          <a:solidFill>
                            <a:srgbClr val="FFFFFF"/>
                          </a:solidFill>
                          <a:latin typeface="Arial Narrow"/>
                          <a:cs typeface="Arial Narrow"/>
                        </a:rPr>
                        <a:t>5</a:t>
                      </a:r>
                      <a:r>
                        <a:rPr sz="1200" u="sng" spc="-295" dirty="0">
                          <a:solidFill>
                            <a:srgbClr val="FFFFFF"/>
                          </a:solidFill>
                          <a:latin typeface="Times New Roman"/>
                          <a:cs typeface="Times New Roman"/>
                        </a:rPr>
                        <a:t> </a:t>
                      </a:r>
                      <a:r>
                        <a:rPr sz="1200" b="1" u="sng" dirty="0">
                          <a:solidFill>
                            <a:srgbClr val="FFFFFF"/>
                          </a:solidFill>
                          <a:latin typeface="Arial Narrow"/>
                          <a:cs typeface="Arial Narrow"/>
                        </a:rPr>
                        <a:t>7</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5</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0</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3</a:t>
                      </a:r>
                      <a:r>
                        <a:rPr sz="1200" u="sng" spc="-290" dirty="0">
                          <a:solidFill>
                            <a:srgbClr val="FFFFFF"/>
                          </a:solidFill>
                          <a:latin typeface="Times New Roman"/>
                          <a:cs typeface="Times New Roman"/>
                        </a:rPr>
                        <a:t> </a:t>
                      </a:r>
                      <a:r>
                        <a:rPr sz="1200" b="1" u="sng" spc="-5" dirty="0">
                          <a:solidFill>
                            <a:srgbClr val="FFFFFF"/>
                          </a:solidFill>
                          <a:latin typeface="Arial Narrow"/>
                          <a:cs typeface="Arial Narrow"/>
                        </a:rPr>
                        <a:t>-</a:t>
                      </a:r>
                      <a:r>
                        <a:rPr sz="1200" b="1" u="sng" dirty="0">
                          <a:solidFill>
                            <a:srgbClr val="FFFFFF"/>
                          </a:solidFill>
                          <a:latin typeface="Arial Narrow"/>
                          <a:cs typeface="Arial Narrow"/>
                        </a:rPr>
                        <a:t>2017</a:t>
                      </a:r>
                      <a:endParaRPr sz="12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F81BC"/>
                    </a:solidFill>
                  </a:tcPr>
                </a:tc>
                <a:tc>
                  <a:txBody>
                    <a:bodyPr/>
                    <a:lstStyle/>
                    <a:p>
                      <a:pPr marL="28575" marR="390525">
                        <a:lnSpc>
                          <a:spcPct val="114999"/>
                        </a:lnSpc>
                      </a:pPr>
                      <a:r>
                        <a:rPr sz="1200" dirty="0">
                          <a:latin typeface="Arial Narrow"/>
                          <a:cs typeface="Arial Narrow"/>
                        </a:rPr>
                        <a:t>И</a:t>
                      </a:r>
                      <a:r>
                        <a:rPr sz="1200" spc="5" dirty="0">
                          <a:latin typeface="Arial Narrow"/>
                          <a:cs typeface="Arial Narrow"/>
                        </a:rPr>
                        <a:t>з</a:t>
                      </a:r>
                      <a:r>
                        <a:rPr sz="1200" dirty="0">
                          <a:latin typeface="Arial Narrow"/>
                          <a:cs typeface="Arial Narrow"/>
                        </a:rPr>
                        <a:t>д</a:t>
                      </a:r>
                      <a:r>
                        <a:rPr sz="1200" spc="5" dirty="0">
                          <a:latin typeface="Arial Narrow"/>
                          <a:cs typeface="Arial Narrow"/>
                        </a:rPr>
                        <a:t>е</a:t>
                      </a:r>
                      <a:r>
                        <a:rPr sz="1200" dirty="0">
                          <a:latin typeface="Arial Narrow"/>
                          <a:cs typeface="Arial Narrow"/>
                        </a:rPr>
                        <a:t>лия</a:t>
                      </a:r>
                      <a:r>
                        <a:rPr sz="1200" spc="-5" dirty="0">
                          <a:latin typeface="Arial Narrow"/>
                          <a:cs typeface="Arial Narrow"/>
                        </a:rPr>
                        <a:t> </a:t>
                      </a:r>
                      <a:r>
                        <a:rPr sz="1200" dirty="0">
                          <a:latin typeface="Arial Narrow"/>
                          <a:cs typeface="Arial Narrow"/>
                        </a:rPr>
                        <a:t>медицин</a:t>
                      </a:r>
                      <a:r>
                        <a:rPr sz="1200" spc="-5" dirty="0">
                          <a:latin typeface="Arial Narrow"/>
                          <a:cs typeface="Arial Narrow"/>
                        </a:rPr>
                        <a:t>с</a:t>
                      </a:r>
                      <a:r>
                        <a:rPr sz="1200" dirty="0">
                          <a:latin typeface="Arial Narrow"/>
                          <a:cs typeface="Arial Narrow"/>
                        </a:rPr>
                        <a:t>кие.</a:t>
                      </a:r>
                      <a:r>
                        <a:rPr sz="1200" spc="-20" dirty="0">
                          <a:latin typeface="Arial Narrow"/>
                          <a:cs typeface="Arial Narrow"/>
                        </a:rPr>
                        <a:t> </a:t>
                      </a:r>
                      <a:r>
                        <a:rPr sz="1200" dirty="0">
                          <a:latin typeface="Arial Narrow"/>
                          <a:cs typeface="Arial Narrow"/>
                        </a:rPr>
                        <a:t>Инди</a:t>
                      </a:r>
                      <a:r>
                        <a:rPr sz="1200" spc="5" dirty="0">
                          <a:latin typeface="Arial Narrow"/>
                          <a:cs typeface="Arial Narrow"/>
                        </a:rPr>
                        <a:t>в</a:t>
                      </a:r>
                      <a:r>
                        <a:rPr sz="1200" dirty="0">
                          <a:latin typeface="Arial Narrow"/>
                          <a:cs typeface="Arial Narrow"/>
                        </a:rPr>
                        <a:t>идуальные</a:t>
                      </a:r>
                      <a:r>
                        <a:rPr sz="1200" spc="-25" dirty="0">
                          <a:latin typeface="Arial Narrow"/>
                          <a:cs typeface="Arial Narrow"/>
                        </a:rPr>
                        <a:t> </a:t>
                      </a:r>
                      <a:r>
                        <a:rPr sz="1200" dirty="0">
                          <a:latin typeface="Arial Narrow"/>
                          <a:cs typeface="Arial Narrow"/>
                        </a:rPr>
                        <a:t>средс</a:t>
                      </a:r>
                      <a:r>
                        <a:rPr sz="1200" spc="5" dirty="0">
                          <a:latin typeface="Arial Narrow"/>
                          <a:cs typeface="Arial Narrow"/>
                        </a:rPr>
                        <a:t>т</a:t>
                      </a:r>
                      <a:r>
                        <a:rPr sz="1200" dirty="0">
                          <a:latin typeface="Arial Narrow"/>
                          <a:cs typeface="Arial Narrow"/>
                        </a:rPr>
                        <a:t>ва</a:t>
                      </a:r>
                      <a:r>
                        <a:rPr sz="1200" spc="-20" dirty="0">
                          <a:latin typeface="Arial Narrow"/>
                          <a:cs typeface="Arial Narrow"/>
                        </a:rPr>
                        <a:t> </a:t>
                      </a:r>
                      <a:r>
                        <a:rPr sz="1200" dirty="0">
                          <a:latin typeface="Arial Narrow"/>
                          <a:cs typeface="Arial Narrow"/>
                        </a:rPr>
                        <a:t>за</a:t>
                      </a:r>
                      <a:r>
                        <a:rPr sz="1200" spc="-10" dirty="0">
                          <a:latin typeface="Arial Narrow"/>
                          <a:cs typeface="Arial Narrow"/>
                        </a:rPr>
                        <a:t>щ</a:t>
                      </a:r>
                      <a:r>
                        <a:rPr sz="1200" dirty="0">
                          <a:latin typeface="Arial Narrow"/>
                          <a:cs typeface="Arial Narrow"/>
                        </a:rPr>
                        <a:t>и</a:t>
                      </a:r>
                      <a:r>
                        <a:rPr sz="1200" spc="5" dirty="0">
                          <a:latin typeface="Arial Narrow"/>
                          <a:cs typeface="Arial Narrow"/>
                        </a:rPr>
                        <a:t>т</a:t>
                      </a:r>
                      <a:r>
                        <a:rPr sz="1200" dirty="0">
                          <a:latin typeface="Arial Narrow"/>
                          <a:cs typeface="Arial Narrow"/>
                        </a:rPr>
                        <a:t>ы пациент</a:t>
                      </a:r>
                      <a:r>
                        <a:rPr sz="1200" spc="5" dirty="0">
                          <a:latin typeface="Arial Narrow"/>
                          <a:cs typeface="Arial Narrow"/>
                        </a:rPr>
                        <a:t>о</a:t>
                      </a:r>
                      <a:r>
                        <a:rPr sz="1200" dirty="0">
                          <a:latin typeface="Arial Narrow"/>
                          <a:cs typeface="Arial Narrow"/>
                        </a:rPr>
                        <a:t>в</a:t>
                      </a:r>
                      <a:r>
                        <a:rPr sz="1200" spc="-10" dirty="0">
                          <a:latin typeface="Arial Narrow"/>
                          <a:cs typeface="Arial Narrow"/>
                        </a:rPr>
                        <a:t> </a:t>
                      </a:r>
                      <a:r>
                        <a:rPr sz="1200" dirty="0">
                          <a:latin typeface="Arial Narrow"/>
                          <a:cs typeface="Arial Narrow"/>
                        </a:rPr>
                        <a:t>рентгенорадиол</a:t>
                      </a:r>
                      <a:r>
                        <a:rPr sz="1200" spc="5" dirty="0">
                          <a:latin typeface="Arial Narrow"/>
                          <a:cs typeface="Arial Narrow"/>
                        </a:rPr>
                        <a:t>о</a:t>
                      </a:r>
                      <a:r>
                        <a:rPr sz="1200" dirty="0">
                          <a:latin typeface="Arial Narrow"/>
                          <a:cs typeface="Arial Narrow"/>
                        </a:rPr>
                        <a:t>гич</a:t>
                      </a:r>
                      <a:r>
                        <a:rPr sz="1200" spc="5" dirty="0">
                          <a:latin typeface="Arial Narrow"/>
                          <a:cs typeface="Arial Narrow"/>
                        </a:rPr>
                        <a:t>е</a:t>
                      </a:r>
                      <a:r>
                        <a:rPr sz="1200" dirty="0">
                          <a:latin typeface="Arial Narrow"/>
                          <a:cs typeface="Arial Narrow"/>
                        </a:rPr>
                        <a:t>с</a:t>
                      </a:r>
                      <a:r>
                        <a:rPr sz="1200" spc="-10" dirty="0">
                          <a:latin typeface="Arial Narrow"/>
                          <a:cs typeface="Arial Narrow"/>
                        </a:rPr>
                        <a:t>к</a:t>
                      </a:r>
                      <a:r>
                        <a:rPr sz="1200" dirty="0">
                          <a:latin typeface="Arial Narrow"/>
                          <a:cs typeface="Arial Narrow"/>
                        </a:rPr>
                        <a:t>их</a:t>
                      </a:r>
                      <a:r>
                        <a:rPr sz="1200" spc="-35" dirty="0">
                          <a:latin typeface="Arial Narrow"/>
                          <a:cs typeface="Arial Narrow"/>
                        </a:rPr>
                        <a:t> </a:t>
                      </a:r>
                      <a:r>
                        <a:rPr sz="1200" dirty="0">
                          <a:latin typeface="Arial Narrow"/>
                          <a:cs typeface="Arial Narrow"/>
                        </a:rPr>
                        <a:t>отд</a:t>
                      </a:r>
                      <a:r>
                        <a:rPr sz="1200" spc="5" dirty="0">
                          <a:latin typeface="Arial Narrow"/>
                          <a:cs typeface="Arial Narrow"/>
                        </a:rPr>
                        <a:t>е</a:t>
                      </a:r>
                      <a:r>
                        <a:rPr sz="1200" dirty="0">
                          <a:latin typeface="Arial Narrow"/>
                          <a:cs typeface="Arial Narrow"/>
                        </a:rPr>
                        <a:t>л</a:t>
                      </a:r>
                      <a:r>
                        <a:rPr sz="1200" spc="5" dirty="0">
                          <a:latin typeface="Arial Narrow"/>
                          <a:cs typeface="Arial Narrow"/>
                        </a:rPr>
                        <a:t>е</a:t>
                      </a:r>
                      <a:r>
                        <a:rPr sz="1200" dirty="0">
                          <a:latin typeface="Arial Narrow"/>
                          <a:cs typeface="Arial Narrow"/>
                        </a:rPr>
                        <a:t>ний.</a:t>
                      </a:r>
                      <a:r>
                        <a:rPr sz="1200" spc="-20" dirty="0">
                          <a:latin typeface="Arial Narrow"/>
                          <a:cs typeface="Arial Narrow"/>
                        </a:rPr>
                        <a:t> </a:t>
                      </a:r>
                      <a:r>
                        <a:rPr sz="1200" dirty="0">
                          <a:latin typeface="Arial Narrow"/>
                          <a:cs typeface="Arial Narrow"/>
                        </a:rPr>
                        <a:t>Тех</a:t>
                      </a:r>
                      <a:r>
                        <a:rPr sz="1200" spc="-5" dirty="0">
                          <a:latin typeface="Arial Narrow"/>
                          <a:cs typeface="Arial Narrow"/>
                        </a:rPr>
                        <a:t>н</a:t>
                      </a:r>
                      <a:r>
                        <a:rPr sz="1200" dirty="0">
                          <a:latin typeface="Arial Narrow"/>
                          <a:cs typeface="Arial Narrow"/>
                        </a:rPr>
                        <a:t>ические требования</a:t>
                      </a:r>
                      <a:r>
                        <a:rPr sz="1200" spc="-20" dirty="0">
                          <a:latin typeface="Arial Narrow"/>
                          <a:cs typeface="Arial Narrow"/>
                        </a:rPr>
                        <a:t> </a:t>
                      </a:r>
                      <a:r>
                        <a:rPr sz="1200" dirty="0">
                          <a:latin typeface="Arial Narrow"/>
                          <a:cs typeface="Arial Narrow"/>
                        </a:rPr>
                        <a:t>для</a:t>
                      </a:r>
                      <a:r>
                        <a:rPr sz="1200" spc="-5" dirty="0">
                          <a:latin typeface="Arial Narrow"/>
                          <a:cs typeface="Arial Narrow"/>
                        </a:rPr>
                        <a:t> </a:t>
                      </a:r>
                      <a:r>
                        <a:rPr sz="1200" dirty="0">
                          <a:latin typeface="Arial Narrow"/>
                          <a:cs typeface="Arial Narrow"/>
                        </a:rPr>
                        <a:t>госуд</a:t>
                      </a:r>
                      <a:r>
                        <a:rPr sz="1200" spc="5" dirty="0">
                          <a:latin typeface="Arial Narrow"/>
                          <a:cs typeface="Arial Narrow"/>
                        </a:rPr>
                        <a:t>а</a:t>
                      </a:r>
                      <a:r>
                        <a:rPr sz="1200" dirty="0">
                          <a:latin typeface="Arial Narrow"/>
                          <a:cs typeface="Arial Narrow"/>
                        </a:rPr>
                        <a:t>рствен</a:t>
                      </a:r>
                      <a:r>
                        <a:rPr sz="1200" spc="-10" dirty="0">
                          <a:latin typeface="Arial Narrow"/>
                          <a:cs typeface="Arial Narrow"/>
                        </a:rPr>
                        <a:t>н</a:t>
                      </a:r>
                      <a:r>
                        <a:rPr sz="1200" dirty="0">
                          <a:latin typeface="Arial Narrow"/>
                          <a:cs typeface="Arial Narrow"/>
                        </a:rPr>
                        <a:t>ых</a:t>
                      </a:r>
                      <a:r>
                        <a:rPr sz="1200" spc="-25" dirty="0">
                          <a:latin typeface="Arial Narrow"/>
                          <a:cs typeface="Arial Narrow"/>
                        </a:rPr>
                        <a:t> </a:t>
                      </a:r>
                      <a:r>
                        <a:rPr sz="1200" dirty="0">
                          <a:latin typeface="Arial Narrow"/>
                          <a:cs typeface="Arial Narrow"/>
                        </a:rPr>
                        <a:t>закупок</a:t>
                      </a:r>
                      <a:endParaRPr sz="12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r>
              <a:tr h="328142">
                <a:tc>
                  <a:txBody>
                    <a:bodyPr/>
                    <a:lstStyle/>
                    <a:p>
                      <a:pPr marL="27940">
                        <a:lnSpc>
                          <a:spcPct val="100000"/>
                        </a:lnSpc>
                      </a:pPr>
                      <a:r>
                        <a:rPr sz="1200" u="sng" spc="-300" dirty="0">
                          <a:solidFill>
                            <a:srgbClr val="FFFFFF"/>
                          </a:solidFill>
                          <a:latin typeface="Times New Roman"/>
                          <a:cs typeface="Times New Roman"/>
                        </a:rPr>
                        <a:t> </a:t>
                      </a:r>
                      <a:r>
                        <a:rPr sz="1200" b="1" u="sng" spc="-5" dirty="0">
                          <a:solidFill>
                            <a:srgbClr val="FFFFFF"/>
                          </a:solidFill>
                          <a:latin typeface="Arial Narrow"/>
                          <a:cs typeface="Arial Narrow"/>
                        </a:rPr>
                        <a:t>Г</a:t>
                      </a:r>
                      <a:r>
                        <a:rPr sz="1200" b="1" u="sng" dirty="0">
                          <a:solidFill>
                            <a:srgbClr val="FFFFFF"/>
                          </a:solidFill>
                          <a:latin typeface="Arial Narrow"/>
                          <a:cs typeface="Arial Narrow"/>
                        </a:rPr>
                        <a:t>ОСТ</a:t>
                      </a:r>
                      <a:r>
                        <a:rPr sz="1200" u="sng" spc="-30" dirty="0">
                          <a:solidFill>
                            <a:srgbClr val="FFFFFF"/>
                          </a:solidFill>
                          <a:latin typeface="Times New Roman"/>
                          <a:cs typeface="Times New Roman"/>
                        </a:rPr>
                        <a:t> </a:t>
                      </a:r>
                      <a:r>
                        <a:rPr sz="1200" b="1" u="sng" dirty="0">
                          <a:solidFill>
                            <a:srgbClr val="FFFFFF"/>
                          </a:solidFill>
                          <a:latin typeface="Arial Narrow"/>
                          <a:cs typeface="Arial Narrow"/>
                        </a:rPr>
                        <a:t>Р</a:t>
                      </a:r>
                      <a:r>
                        <a:rPr sz="1200" u="sng" spc="-25" dirty="0">
                          <a:solidFill>
                            <a:srgbClr val="FFFFFF"/>
                          </a:solidFill>
                          <a:latin typeface="Times New Roman"/>
                          <a:cs typeface="Times New Roman"/>
                        </a:rPr>
                        <a:t> </a:t>
                      </a:r>
                      <a:r>
                        <a:rPr sz="1200" b="1" u="sng" dirty="0">
                          <a:solidFill>
                            <a:srgbClr val="FFFFFF"/>
                          </a:solidFill>
                          <a:latin typeface="Arial Narrow"/>
                          <a:cs typeface="Arial Narrow"/>
                        </a:rPr>
                        <a:t>5</a:t>
                      </a:r>
                      <a:r>
                        <a:rPr sz="1200" u="sng" spc="-295" dirty="0">
                          <a:solidFill>
                            <a:srgbClr val="FFFFFF"/>
                          </a:solidFill>
                          <a:latin typeface="Times New Roman"/>
                          <a:cs typeface="Times New Roman"/>
                        </a:rPr>
                        <a:t> </a:t>
                      </a:r>
                      <a:r>
                        <a:rPr sz="1200" b="1" u="sng" dirty="0">
                          <a:solidFill>
                            <a:srgbClr val="FFFFFF"/>
                          </a:solidFill>
                          <a:latin typeface="Arial Narrow"/>
                          <a:cs typeface="Arial Narrow"/>
                        </a:rPr>
                        <a:t>7</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5</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0</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4</a:t>
                      </a:r>
                      <a:r>
                        <a:rPr sz="1200" u="sng" spc="-290" dirty="0">
                          <a:solidFill>
                            <a:srgbClr val="FFFFFF"/>
                          </a:solidFill>
                          <a:latin typeface="Times New Roman"/>
                          <a:cs typeface="Times New Roman"/>
                        </a:rPr>
                        <a:t> </a:t>
                      </a:r>
                      <a:r>
                        <a:rPr sz="1200" b="1" u="sng" spc="-5" dirty="0">
                          <a:solidFill>
                            <a:srgbClr val="FFFFFF"/>
                          </a:solidFill>
                          <a:latin typeface="Arial Narrow"/>
                          <a:cs typeface="Arial Narrow"/>
                        </a:rPr>
                        <a:t>-</a:t>
                      </a:r>
                      <a:r>
                        <a:rPr sz="1200" b="1" u="sng" dirty="0">
                          <a:solidFill>
                            <a:srgbClr val="FFFFFF"/>
                          </a:solidFill>
                          <a:latin typeface="Arial Narrow"/>
                          <a:cs typeface="Arial Narrow"/>
                        </a:rPr>
                        <a:t>2017</a:t>
                      </a:r>
                      <a:endParaRPr sz="12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F81BC"/>
                    </a:solidFill>
                  </a:tcPr>
                </a:tc>
                <a:tc>
                  <a:txBody>
                    <a:bodyPr/>
                    <a:lstStyle/>
                    <a:p>
                      <a:pPr marL="28575">
                        <a:lnSpc>
                          <a:spcPct val="100000"/>
                        </a:lnSpc>
                      </a:pPr>
                      <a:r>
                        <a:rPr sz="1200" dirty="0">
                          <a:latin typeface="Arial Narrow"/>
                          <a:cs typeface="Arial Narrow"/>
                        </a:rPr>
                        <a:t>И</a:t>
                      </a:r>
                      <a:r>
                        <a:rPr sz="1200" spc="5" dirty="0">
                          <a:latin typeface="Arial Narrow"/>
                          <a:cs typeface="Arial Narrow"/>
                        </a:rPr>
                        <a:t>з</a:t>
                      </a:r>
                      <a:r>
                        <a:rPr sz="1200" dirty="0">
                          <a:latin typeface="Arial Narrow"/>
                          <a:cs typeface="Arial Narrow"/>
                        </a:rPr>
                        <a:t>д</a:t>
                      </a:r>
                      <a:r>
                        <a:rPr sz="1200" spc="5" dirty="0">
                          <a:latin typeface="Arial Narrow"/>
                          <a:cs typeface="Arial Narrow"/>
                        </a:rPr>
                        <a:t>е</a:t>
                      </a:r>
                      <a:r>
                        <a:rPr sz="1200" dirty="0">
                          <a:latin typeface="Arial Narrow"/>
                          <a:cs typeface="Arial Narrow"/>
                        </a:rPr>
                        <a:t>лия</a:t>
                      </a:r>
                      <a:r>
                        <a:rPr sz="1200" spc="-5" dirty="0">
                          <a:latin typeface="Arial Narrow"/>
                          <a:cs typeface="Arial Narrow"/>
                        </a:rPr>
                        <a:t> </a:t>
                      </a:r>
                      <a:r>
                        <a:rPr sz="1200" dirty="0">
                          <a:latin typeface="Arial Narrow"/>
                          <a:cs typeface="Arial Narrow"/>
                        </a:rPr>
                        <a:t>медицин</a:t>
                      </a:r>
                      <a:r>
                        <a:rPr sz="1200" spc="-5" dirty="0">
                          <a:latin typeface="Arial Narrow"/>
                          <a:cs typeface="Arial Narrow"/>
                        </a:rPr>
                        <a:t>с</a:t>
                      </a:r>
                      <a:r>
                        <a:rPr sz="1200" dirty="0">
                          <a:latin typeface="Arial Narrow"/>
                          <a:cs typeface="Arial Narrow"/>
                        </a:rPr>
                        <a:t>кие.</a:t>
                      </a:r>
                      <a:r>
                        <a:rPr sz="1200" spc="-20" dirty="0">
                          <a:latin typeface="Arial Narrow"/>
                          <a:cs typeface="Arial Narrow"/>
                        </a:rPr>
                        <a:t> </a:t>
                      </a:r>
                      <a:r>
                        <a:rPr sz="1200" dirty="0">
                          <a:latin typeface="Arial Narrow"/>
                          <a:cs typeface="Arial Narrow"/>
                        </a:rPr>
                        <a:t>Нас</a:t>
                      </a:r>
                      <a:r>
                        <a:rPr sz="1200" spc="5" dirty="0">
                          <a:latin typeface="Arial Narrow"/>
                          <a:cs typeface="Arial Narrow"/>
                        </a:rPr>
                        <a:t>о</a:t>
                      </a:r>
                      <a:r>
                        <a:rPr sz="1200" dirty="0">
                          <a:latin typeface="Arial Narrow"/>
                          <a:cs typeface="Arial Narrow"/>
                        </a:rPr>
                        <a:t>сы ин</a:t>
                      </a:r>
                      <a:r>
                        <a:rPr sz="1200" spc="-10" dirty="0">
                          <a:latin typeface="Arial Narrow"/>
                          <a:cs typeface="Arial Narrow"/>
                        </a:rPr>
                        <a:t>ф</a:t>
                      </a:r>
                      <a:r>
                        <a:rPr sz="1200" dirty="0">
                          <a:latin typeface="Arial Narrow"/>
                          <a:cs typeface="Arial Narrow"/>
                        </a:rPr>
                        <a:t>узи</a:t>
                      </a:r>
                      <a:r>
                        <a:rPr sz="1200" spc="5" dirty="0">
                          <a:latin typeface="Arial Narrow"/>
                          <a:cs typeface="Arial Narrow"/>
                        </a:rPr>
                        <a:t>о</a:t>
                      </a:r>
                      <a:r>
                        <a:rPr sz="1200" dirty="0">
                          <a:latin typeface="Arial Narrow"/>
                          <a:cs typeface="Arial Narrow"/>
                        </a:rPr>
                        <a:t>н</a:t>
                      </a:r>
                      <a:r>
                        <a:rPr sz="1200" spc="-10" dirty="0">
                          <a:latin typeface="Arial Narrow"/>
                          <a:cs typeface="Arial Narrow"/>
                        </a:rPr>
                        <a:t>н</a:t>
                      </a:r>
                      <a:r>
                        <a:rPr sz="1200" dirty="0">
                          <a:latin typeface="Arial Narrow"/>
                          <a:cs typeface="Arial Narrow"/>
                        </a:rPr>
                        <a:t>ые</a:t>
                      </a:r>
                      <a:r>
                        <a:rPr sz="1200" spc="-10" dirty="0">
                          <a:latin typeface="Arial Narrow"/>
                          <a:cs typeface="Arial Narrow"/>
                        </a:rPr>
                        <a:t> </a:t>
                      </a:r>
                      <a:r>
                        <a:rPr sz="1200" dirty="0">
                          <a:latin typeface="Arial Narrow"/>
                          <a:cs typeface="Arial Narrow"/>
                        </a:rPr>
                        <a:t>шприцевые.</a:t>
                      </a:r>
                      <a:r>
                        <a:rPr sz="1200" spc="-10" dirty="0">
                          <a:latin typeface="Arial Narrow"/>
                          <a:cs typeface="Arial Narrow"/>
                        </a:rPr>
                        <a:t> </a:t>
                      </a:r>
                      <a:r>
                        <a:rPr sz="1200" dirty="0">
                          <a:latin typeface="Arial Narrow"/>
                          <a:cs typeface="Arial Narrow"/>
                        </a:rPr>
                        <a:t>Тех</a:t>
                      </a:r>
                      <a:r>
                        <a:rPr sz="1200" spc="-5" dirty="0">
                          <a:latin typeface="Arial Narrow"/>
                          <a:cs typeface="Arial Narrow"/>
                        </a:rPr>
                        <a:t>н</a:t>
                      </a:r>
                      <a:r>
                        <a:rPr sz="1200" dirty="0">
                          <a:latin typeface="Arial Narrow"/>
                          <a:cs typeface="Arial Narrow"/>
                        </a:rPr>
                        <a:t>ические</a:t>
                      </a:r>
                      <a:r>
                        <a:rPr sz="1200" spc="-30" dirty="0">
                          <a:latin typeface="Arial Narrow"/>
                          <a:cs typeface="Arial Narrow"/>
                        </a:rPr>
                        <a:t> </a:t>
                      </a:r>
                      <a:r>
                        <a:rPr sz="1200" dirty="0">
                          <a:latin typeface="Arial Narrow"/>
                          <a:cs typeface="Arial Narrow"/>
                        </a:rPr>
                        <a:t>требования</a:t>
                      </a:r>
                      <a:r>
                        <a:rPr sz="1200" spc="-20" dirty="0">
                          <a:latin typeface="Arial Narrow"/>
                          <a:cs typeface="Arial Narrow"/>
                        </a:rPr>
                        <a:t> </a:t>
                      </a:r>
                      <a:r>
                        <a:rPr sz="1200" dirty="0">
                          <a:latin typeface="Arial Narrow"/>
                          <a:cs typeface="Arial Narrow"/>
                        </a:rPr>
                        <a:t>для</a:t>
                      </a:r>
                      <a:r>
                        <a:rPr sz="1200" spc="5" dirty="0">
                          <a:latin typeface="Arial Narrow"/>
                          <a:cs typeface="Arial Narrow"/>
                        </a:rPr>
                        <a:t> </a:t>
                      </a:r>
                      <a:r>
                        <a:rPr sz="1200" dirty="0">
                          <a:latin typeface="Arial Narrow"/>
                          <a:cs typeface="Arial Narrow"/>
                        </a:rPr>
                        <a:t>госуд</a:t>
                      </a:r>
                      <a:r>
                        <a:rPr sz="1200" spc="5" dirty="0">
                          <a:latin typeface="Arial Narrow"/>
                          <a:cs typeface="Arial Narrow"/>
                        </a:rPr>
                        <a:t>а</a:t>
                      </a:r>
                      <a:r>
                        <a:rPr sz="1200" dirty="0">
                          <a:latin typeface="Arial Narrow"/>
                          <a:cs typeface="Arial Narrow"/>
                        </a:rPr>
                        <a:t>рствен</a:t>
                      </a:r>
                      <a:r>
                        <a:rPr sz="1200" spc="-10" dirty="0">
                          <a:latin typeface="Arial Narrow"/>
                          <a:cs typeface="Arial Narrow"/>
                        </a:rPr>
                        <a:t>н</a:t>
                      </a:r>
                      <a:r>
                        <a:rPr sz="1200" dirty="0">
                          <a:latin typeface="Arial Narrow"/>
                          <a:cs typeface="Arial Narrow"/>
                        </a:rPr>
                        <a:t>ых</a:t>
                      </a:r>
                      <a:r>
                        <a:rPr sz="1200" spc="-35" dirty="0">
                          <a:latin typeface="Arial Narrow"/>
                          <a:cs typeface="Arial Narrow"/>
                        </a:rPr>
                        <a:t> </a:t>
                      </a:r>
                      <a:r>
                        <a:rPr sz="1200" dirty="0">
                          <a:latin typeface="Arial Narrow"/>
                          <a:cs typeface="Arial Narrow"/>
                        </a:rPr>
                        <a:t>закупок</a:t>
                      </a:r>
                      <a:endParaRPr sz="12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r>
              <a:tr h="328129">
                <a:tc>
                  <a:txBody>
                    <a:bodyPr/>
                    <a:lstStyle/>
                    <a:p>
                      <a:pPr marL="27940">
                        <a:lnSpc>
                          <a:spcPct val="100000"/>
                        </a:lnSpc>
                      </a:pPr>
                      <a:r>
                        <a:rPr sz="1200" u="sng" spc="-300" dirty="0">
                          <a:solidFill>
                            <a:srgbClr val="FFFFFF"/>
                          </a:solidFill>
                          <a:latin typeface="Times New Roman"/>
                          <a:cs typeface="Times New Roman"/>
                        </a:rPr>
                        <a:t> </a:t>
                      </a:r>
                      <a:r>
                        <a:rPr sz="1200" b="1" u="sng" spc="-5" dirty="0">
                          <a:solidFill>
                            <a:srgbClr val="FFFFFF"/>
                          </a:solidFill>
                          <a:latin typeface="Arial Narrow"/>
                          <a:cs typeface="Arial Narrow"/>
                        </a:rPr>
                        <a:t>Г</a:t>
                      </a:r>
                      <a:r>
                        <a:rPr sz="1200" b="1" u="sng" dirty="0">
                          <a:solidFill>
                            <a:srgbClr val="FFFFFF"/>
                          </a:solidFill>
                          <a:latin typeface="Arial Narrow"/>
                          <a:cs typeface="Arial Narrow"/>
                        </a:rPr>
                        <a:t>ОСТ</a:t>
                      </a:r>
                      <a:r>
                        <a:rPr sz="1200" u="sng" spc="-30" dirty="0">
                          <a:solidFill>
                            <a:srgbClr val="FFFFFF"/>
                          </a:solidFill>
                          <a:latin typeface="Times New Roman"/>
                          <a:cs typeface="Times New Roman"/>
                        </a:rPr>
                        <a:t> </a:t>
                      </a:r>
                      <a:r>
                        <a:rPr sz="1200" b="1" u="sng" dirty="0">
                          <a:solidFill>
                            <a:srgbClr val="FFFFFF"/>
                          </a:solidFill>
                          <a:latin typeface="Arial Narrow"/>
                          <a:cs typeface="Arial Narrow"/>
                        </a:rPr>
                        <a:t>Р</a:t>
                      </a:r>
                      <a:r>
                        <a:rPr sz="1200" u="sng" spc="-25" dirty="0">
                          <a:solidFill>
                            <a:srgbClr val="FFFFFF"/>
                          </a:solidFill>
                          <a:latin typeface="Times New Roman"/>
                          <a:cs typeface="Times New Roman"/>
                        </a:rPr>
                        <a:t> </a:t>
                      </a:r>
                      <a:r>
                        <a:rPr sz="1200" b="1" u="sng" dirty="0">
                          <a:solidFill>
                            <a:srgbClr val="FFFFFF"/>
                          </a:solidFill>
                          <a:latin typeface="Arial Narrow"/>
                          <a:cs typeface="Arial Narrow"/>
                        </a:rPr>
                        <a:t>5</a:t>
                      </a:r>
                      <a:r>
                        <a:rPr sz="1200" u="sng" spc="-295" dirty="0">
                          <a:solidFill>
                            <a:srgbClr val="FFFFFF"/>
                          </a:solidFill>
                          <a:latin typeface="Times New Roman"/>
                          <a:cs typeface="Times New Roman"/>
                        </a:rPr>
                        <a:t> </a:t>
                      </a:r>
                      <a:r>
                        <a:rPr sz="1200" b="1" u="sng" dirty="0">
                          <a:solidFill>
                            <a:srgbClr val="FFFFFF"/>
                          </a:solidFill>
                          <a:latin typeface="Arial Narrow"/>
                          <a:cs typeface="Arial Narrow"/>
                        </a:rPr>
                        <a:t>7</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5</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0</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5</a:t>
                      </a:r>
                      <a:r>
                        <a:rPr sz="1200" u="sng" spc="-290" dirty="0">
                          <a:solidFill>
                            <a:srgbClr val="FFFFFF"/>
                          </a:solidFill>
                          <a:latin typeface="Times New Roman"/>
                          <a:cs typeface="Times New Roman"/>
                        </a:rPr>
                        <a:t> </a:t>
                      </a:r>
                      <a:r>
                        <a:rPr sz="1200" b="1" u="sng" spc="-5" dirty="0">
                          <a:solidFill>
                            <a:srgbClr val="FFFFFF"/>
                          </a:solidFill>
                          <a:latin typeface="Arial Narrow"/>
                          <a:cs typeface="Arial Narrow"/>
                        </a:rPr>
                        <a:t>-</a:t>
                      </a:r>
                      <a:r>
                        <a:rPr sz="1200" b="1" u="sng" dirty="0">
                          <a:solidFill>
                            <a:srgbClr val="FFFFFF"/>
                          </a:solidFill>
                          <a:latin typeface="Arial Narrow"/>
                          <a:cs typeface="Arial Narrow"/>
                        </a:rPr>
                        <a:t>2017</a:t>
                      </a:r>
                      <a:endParaRPr sz="12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F81BC"/>
                    </a:solidFill>
                  </a:tcPr>
                </a:tc>
                <a:tc>
                  <a:txBody>
                    <a:bodyPr/>
                    <a:lstStyle/>
                    <a:p>
                      <a:pPr marL="28575">
                        <a:lnSpc>
                          <a:spcPct val="100000"/>
                        </a:lnSpc>
                      </a:pPr>
                      <a:r>
                        <a:rPr sz="1200" dirty="0">
                          <a:latin typeface="Arial Narrow"/>
                          <a:cs typeface="Arial Narrow"/>
                        </a:rPr>
                        <a:t>И</a:t>
                      </a:r>
                      <a:r>
                        <a:rPr sz="1200" spc="5" dirty="0">
                          <a:latin typeface="Arial Narrow"/>
                          <a:cs typeface="Arial Narrow"/>
                        </a:rPr>
                        <a:t>з</a:t>
                      </a:r>
                      <a:r>
                        <a:rPr sz="1200" dirty="0">
                          <a:latin typeface="Arial Narrow"/>
                          <a:cs typeface="Arial Narrow"/>
                        </a:rPr>
                        <a:t>д</a:t>
                      </a:r>
                      <a:r>
                        <a:rPr sz="1200" spc="5" dirty="0">
                          <a:latin typeface="Arial Narrow"/>
                          <a:cs typeface="Arial Narrow"/>
                        </a:rPr>
                        <a:t>е</a:t>
                      </a:r>
                      <a:r>
                        <a:rPr sz="1200" dirty="0">
                          <a:latin typeface="Arial Narrow"/>
                          <a:cs typeface="Arial Narrow"/>
                        </a:rPr>
                        <a:t>лия</a:t>
                      </a:r>
                      <a:r>
                        <a:rPr sz="1200" spc="-5" dirty="0">
                          <a:latin typeface="Arial Narrow"/>
                          <a:cs typeface="Arial Narrow"/>
                        </a:rPr>
                        <a:t> </a:t>
                      </a:r>
                      <a:r>
                        <a:rPr sz="1200" dirty="0">
                          <a:latin typeface="Arial Narrow"/>
                          <a:cs typeface="Arial Narrow"/>
                        </a:rPr>
                        <a:t>медицин</a:t>
                      </a:r>
                      <a:r>
                        <a:rPr sz="1200" spc="-5" dirty="0">
                          <a:latin typeface="Arial Narrow"/>
                          <a:cs typeface="Arial Narrow"/>
                        </a:rPr>
                        <a:t>с</a:t>
                      </a:r>
                      <a:r>
                        <a:rPr sz="1200" dirty="0">
                          <a:latin typeface="Arial Narrow"/>
                          <a:cs typeface="Arial Narrow"/>
                        </a:rPr>
                        <a:t>кие.</a:t>
                      </a:r>
                      <a:r>
                        <a:rPr sz="1200" spc="-20" dirty="0">
                          <a:latin typeface="Arial Narrow"/>
                          <a:cs typeface="Arial Narrow"/>
                        </a:rPr>
                        <a:t> </a:t>
                      </a:r>
                      <a:r>
                        <a:rPr sz="1200" dirty="0">
                          <a:latin typeface="Arial Narrow"/>
                          <a:cs typeface="Arial Narrow"/>
                        </a:rPr>
                        <a:t>Систе</a:t>
                      </a:r>
                      <a:r>
                        <a:rPr sz="1200" spc="-5" dirty="0">
                          <a:latin typeface="Arial Narrow"/>
                          <a:cs typeface="Arial Narrow"/>
                        </a:rPr>
                        <a:t>м</a:t>
                      </a:r>
                      <a:r>
                        <a:rPr sz="1200" dirty="0">
                          <a:latin typeface="Arial Narrow"/>
                          <a:cs typeface="Arial Narrow"/>
                        </a:rPr>
                        <a:t>ы кохл</a:t>
                      </a:r>
                      <a:r>
                        <a:rPr sz="1200" spc="5" dirty="0">
                          <a:latin typeface="Arial Narrow"/>
                          <a:cs typeface="Arial Narrow"/>
                        </a:rPr>
                        <a:t>е</a:t>
                      </a:r>
                      <a:r>
                        <a:rPr sz="1200" dirty="0">
                          <a:latin typeface="Arial Narrow"/>
                          <a:cs typeface="Arial Narrow"/>
                        </a:rPr>
                        <a:t>арной</a:t>
                      </a:r>
                      <a:r>
                        <a:rPr sz="1200" spc="-30" dirty="0">
                          <a:latin typeface="Arial Narrow"/>
                          <a:cs typeface="Arial Narrow"/>
                        </a:rPr>
                        <a:t> </a:t>
                      </a:r>
                      <a:r>
                        <a:rPr sz="1200" dirty="0">
                          <a:latin typeface="Arial Narrow"/>
                          <a:cs typeface="Arial Narrow"/>
                        </a:rPr>
                        <a:t>им</a:t>
                      </a:r>
                      <a:r>
                        <a:rPr sz="1200" spc="-10" dirty="0">
                          <a:latin typeface="Arial Narrow"/>
                          <a:cs typeface="Arial Narrow"/>
                        </a:rPr>
                        <a:t>п</a:t>
                      </a:r>
                      <a:r>
                        <a:rPr sz="1200" dirty="0">
                          <a:latin typeface="Arial Narrow"/>
                          <a:cs typeface="Arial Narrow"/>
                        </a:rPr>
                        <a:t>л</a:t>
                      </a:r>
                      <a:r>
                        <a:rPr sz="1200" spc="5" dirty="0">
                          <a:latin typeface="Arial Narrow"/>
                          <a:cs typeface="Arial Narrow"/>
                        </a:rPr>
                        <a:t>а</a:t>
                      </a:r>
                      <a:r>
                        <a:rPr sz="1200" dirty="0">
                          <a:latin typeface="Arial Narrow"/>
                          <a:cs typeface="Arial Narrow"/>
                        </a:rPr>
                        <a:t>нт</a:t>
                      </a:r>
                      <a:r>
                        <a:rPr sz="1200" spc="5" dirty="0">
                          <a:latin typeface="Arial Narrow"/>
                          <a:cs typeface="Arial Narrow"/>
                        </a:rPr>
                        <a:t>а</a:t>
                      </a:r>
                      <a:r>
                        <a:rPr sz="1200" dirty="0">
                          <a:latin typeface="Arial Narrow"/>
                          <a:cs typeface="Arial Narrow"/>
                        </a:rPr>
                        <a:t>ции. Тех</a:t>
                      </a:r>
                      <a:r>
                        <a:rPr sz="1200" spc="-5" dirty="0">
                          <a:latin typeface="Arial Narrow"/>
                          <a:cs typeface="Arial Narrow"/>
                        </a:rPr>
                        <a:t>н</a:t>
                      </a:r>
                      <a:r>
                        <a:rPr sz="1200" dirty="0">
                          <a:latin typeface="Arial Narrow"/>
                          <a:cs typeface="Arial Narrow"/>
                        </a:rPr>
                        <a:t>ические</a:t>
                      </a:r>
                      <a:r>
                        <a:rPr sz="1200" spc="-30" dirty="0">
                          <a:latin typeface="Arial Narrow"/>
                          <a:cs typeface="Arial Narrow"/>
                        </a:rPr>
                        <a:t> </a:t>
                      </a:r>
                      <a:r>
                        <a:rPr sz="1200" dirty="0">
                          <a:latin typeface="Arial Narrow"/>
                          <a:cs typeface="Arial Narrow"/>
                        </a:rPr>
                        <a:t>требования</a:t>
                      </a:r>
                      <a:r>
                        <a:rPr sz="1200" spc="-20" dirty="0">
                          <a:latin typeface="Arial Narrow"/>
                          <a:cs typeface="Arial Narrow"/>
                        </a:rPr>
                        <a:t> </a:t>
                      </a:r>
                      <a:r>
                        <a:rPr sz="1200" dirty="0">
                          <a:latin typeface="Arial Narrow"/>
                          <a:cs typeface="Arial Narrow"/>
                        </a:rPr>
                        <a:t>для</a:t>
                      </a:r>
                      <a:r>
                        <a:rPr sz="1200" spc="-5" dirty="0">
                          <a:latin typeface="Arial Narrow"/>
                          <a:cs typeface="Arial Narrow"/>
                        </a:rPr>
                        <a:t> </a:t>
                      </a:r>
                      <a:r>
                        <a:rPr sz="1200" dirty="0">
                          <a:latin typeface="Arial Narrow"/>
                          <a:cs typeface="Arial Narrow"/>
                        </a:rPr>
                        <a:t>госуд</a:t>
                      </a:r>
                      <a:r>
                        <a:rPr sz="1200" spc="5" dirty="0">
                          <a:latin typeface="Arial Narrow"/>
                          <a:cs typeface="Arial Narrow"/>
                        </a:rPr>
                        <a:t>а</a:t>
                      </a:r>
                      <a:r>
                        <a:rPr sz="1200" dirty="0">
                          <a:latin typeface="Arial Narrow"/>
                          <a:cs typeface="Arial Narrow"/>
                        </a:rPr>
                        <a:t>рствен</a:t>
                      </a:r>
                      <a:r>
                        <a:rPr sz="1200" spc="-10" dirty="0">
                          <a:latin typeface="Arial Narrow"/>
                          <a:cs typeface="Arial Narrow"/>
                        </a:rPr>
                        <a:t>н</a:t>
                      </a:r>
                      <a:r>
                        <a:rPr sz="1200" dirty="0">
                          <a:latin typeface="Arial Narrow"/>
                          <a:cs typeface="Arial Narrow"/>
                        </a:rPr>
                        <a:t>ых</a:t>
                      </a:r>
                      <a:r>
                        <a:rPr sz="1200" spc="-35" dirty="0">
                          <a:latin typeface="Arial Narrow"/>
                          <a:cs typeface="Arial Narrow"/>
                        </a:rPr>
                        <a:t> </a:t>
                      </a:r>
                      <a:r>
                        <a:rPr sz="1200" dirty="0">
                          <a:latin typeface="Arial Narrow"/>
                          <a:cs typeface="Arial Narrow"/>
                        </a:rPr>
                        <a:t>закупок</a:t>
                      </a:r>
                      <a:endParaRPr sz="12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r>
              <a:tr h="646303">
                <a:tc>
                  <a:txBody>
                    <a:bodyPr/>
                    <a:lstStyle/>
                    <a:p>
                      <a:pPr marL="27940">
                        <a:lnSpc>
                          <a:spcPct val="100000"/>
                        </a:lnSpc>
                      </a:pPr>
                      <a:r>
                        <a:rPr sz="1200" u="sng" spc="-300" dirty="0">
                          <a:solidFill>
                            <a:srgbClr val="FFFFFF"/>
                          </a:solidFill>
                          <a:latin typeface="Times New Roman"/>
                          <a:cs typeface="Times New Roman"/>
                        </a:rPr>
                        <a:t> </a:t>
                      </a:r>
                      <a:r>
                        <a:rPr sz="1200" b="1" u="sng" spc="-5" dirty="0">
                          <a:solidFill>
                            <a:srgbClr val="FFFFFF"/>
                          </a:solidFill>
                          <a:latin typeface="Arial Narrow"/>
                          <a:cs typeface="Arial Narrow"/>
                        </a:rPr>
                        <a:t>Г</a:t>
                      </a:r>
                      <a:r>
                        <a:rPr sz="1200" b="1" u="sng" dirty="0">
                          <a:solidFill>
                            <a:srgbClr val="FFFFFF"/>
                          </a:solidFill>
                          <a:latin typeface="Arial Narrow"/>
                          <a:cs typeface="Arial Narrow"/>
                        </a:rPr>
                        <a:t>ОСТ</a:t>
                      </a:r>
                      <a:r>
                        <a:rPr sz="1200" u="sng" spc="-35" dirty="0">
                          <a:solidFill>
                            <a:srgbClr val="FFFFFF"/>
                          </a:solidFill>
                          <a:latin typeface="Times New Roman"/>
                          <a:cs typeface="Times New Roman"/>
                        </a:rPr>
                        <a:t> </a:t>
                      </a:r>
                      <a:r>
                        <a:rPr sz="1200" b="1" u="sng" dirty="0">
                          <a:solidFill>
                            <a:srgbClr val="FFFFFF"/>
                          </a:solidFill>
                          <a:latin typeface="Arial Narrow"/>
                          <a:cs typeface="Arial Narrow"/>
                        </a:rPr>
                        <a:t>Р</a:t>
                      </a:r>
                      <a:r>
                        <a:rPr sz="1200" u="sng" spc="-25" dirty="0">
                          <a:solidFill>
                            <a:srgbClr val="FFFFFF"/>
                          </a:solidFill>
                          <a:latin typeface="Times New Roman"/>
                          <a:cs typeface="Times New Roman"/>
                        </a:rPr>
                        <a:t> </a:t>
                      </a:r>
                      <a:r>
                        <a:rPr sz="1200" b="1" u="sng" dirty="0">
                          <a:solidFill>
                            <a:srgbClr val="FFFFFF"/>
                          </a:solidFill>
                          <a:latin typeface="Arial Narrow"/>
                          <a:cs typeface="Arial Narrow"/>
                        </a:rPr>
                        <a:t>5</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7</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5</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0</a:t>
                      </a:r>
                      <a:r>
                        <a:rPr sz="1200" u="sng" spc="-300" dirty="0">
                          <a:solidFill>
                            <a:srgbClr val="FFFFFF"/>
                          </a:solidFill>
                          <a:latin typeface="Times New Roman"/>
                          <a:cs typeface="Times New Roman"/>
                        </a:rPr>
                        <a:t> </a:t>
                      </a:r>
                      <a:r>
                        <a:rPr sz="1200" b="1" u="sng" dirty="0">
                          <a:solidFill>
                            <a:srgbClr val="FFFFFF"/>
                          </a:solidFill>
                          <a:latin typeface="Arial Narrow"/>
                          <a:cs typeface="Arial Narrow"/>
                        </a:rPr>
                        <a:t>6</a:t>
                      </a:r>
                      <a:r>
                        <a:rPr sz="1200" u="sng" spc="-295" dirty="0">
                          <a:solidFill>
                            <a:srgbClr val="FFFFFF"/>
                          </a:solidFill>
                          <a:latin typeface="Times New Roman"/>
                          <a:cs typeface="Times New Roman"/>
                        </a:rPr>
                        <a:t> </a:t>
                      </a:r>
                      <a:r>
                        <a:rPr sz="1200" b="1" u="sng" spc="-5" dirty="0">
                          <a:solidFill>
                            <a:srgbClr val="FFFFFF"/>
                          </a:solidFill>
                          <a:latin typeface="Arial Narrow"/>
                          <a:cs typeface="Arial Narrow"/>
                        </a:rPr>
                        <a:t>-</a:t>
                      </a:r>
                      <a:r>
                        <a:rPr sz="1200" b="1" u="sng" dirty="0">
                          <a:solidFill>
                            <a:srgbClr val="FFFFFF"/>
                          </a:solidFill>
                          <a:latin typeface="Arial Narrow"/>
                          <a:cs typeface="Arial Narrow"/>
                        </a:rPr>
                        <a:t>2017</a:t>
                      </a:r>
                      <a:endParaRPr sz="12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F81BC"/>
                    </a:solidFill>
                  </a:tcPr>
                </a:tc>
                <a:tc>
                  <a:txBody>
                    <a:bodyPr/>
                    <a:lstStyle/>
                    <a:p>
                      <a:pPr marL="28575">
                        <a:lnSpc>
                          <a:spcPct val="100000"/>
                        </a:lnSpc>
                      </a:pPr>
                      <a:r>
                        <a:rPr sz="1200" dirty="0">
                          <a:latin typeface="Arial Narrow"/>
                          <a:cs typeface="Arial Narrow"/>
                        </a:rPr>
                        <a:t>Изделия </a:t>
                      </a:r>
                      <a:r>
                        <a:rPr sz="1200" spc="-10" dirty="0">
                          <a:latin typeface="Arial Narrow"/>
                          <a:cs typeface="Arial Narrow"/>
                        </a:rPr>
                        <a:t>м</a:t>
                      </a:r>
                      <a:r>
                        <a:rPr sz="1200" dirty="0">
                          <a:latin typeface="Arial Narrow"/>
                          <a:cs typeface="Arial Narrow"/>
                        </a:rPr>
                        <a:t>едицинские.</a:t>
                      </a:r>
                      <a:r>
                        <a:rPr sz="1200" spc="-15" dirty="0">
                          <a:latin typeface="Arial Narrow"/>
                          <a:cs typeface="Arial Narrow"/>
                        </a:rPr>
                        <a:t> </a:t>
                      </a:r>
                      <a:r>
                        <a:rPr sz="1200" dirty="0">
                          <a:latin typeface="Arial Narrow"/>
                          <a:cs typeface="Arial Narrow"/>
                        </a:rPr>
                        <a:t>Кардиовертер</a:t>
                      </a:r>
                      <a:r>
                        <a:rPr sz="1200" spc="10" dirty="0">
                          <a:latin typeface="Arial Narrow"/>
                          <a:cs typeface="Arial Narrow"/>
                        </a:rPr>
                        <a:t>ы</a:t>
                      </a:r>
                      <a:r>
                        <a:rPr sz="1200" spc="-5" dirty="0">
                          <a:latin typeface="Arial Narrow"/>
                          <a:cs typeface="Arial Narrow"/>
                        </a:rPr>
                        <a:t>-</a:t>
                      </a:r>
                      <a:r>
                        <a:rPr sz="1200" dirty="0">
                          <a:latin typeface="Arial Narrow"/>
                          <a:cs typeface="Arial Narrow"/>
                        </a:rPr>
                        <a:t>де</a:t>
                      </a:r>
                      <a:r>
                        <a:rPr sz="1200" spc="-10" dirty="0">
                          <a:latin typeface="Arial Narrow"/>
                          <a:cs typeface="Arial Narrow"/>
                        </a:rPr>
                        <a:t>ф</a:t>
                      </a:r>
                      <a:r>
                        <a:rPr sz="1200" dirty="0">
                          <a:latin typeface="Arial Narrow"/>
                          <a:cs typeface="Arial Narrow"/>
                        </a:rPr>
                        <a:t>ибрилл</a:t>
                      </a:r>
                      <a:r>
                        <a:rPr sz="1200" spc="-10" dirty="0">
                          <a:latin typeface="Arial Narrow"/>
                          <a:cs typeface="Arial Narrow"/>
                        </a:rPr>
                        <a:t>я</a:t>
                      </a:r>
                      <a:r>
                        <a:rPr sz="1200" dirty="0">
                          <a:latin typeface="Arial Narrow"/>
                          <a:cs typeface="Arial Narrow"/>
                        </a:rPr>
                        <a:t>торы</a:t>
                      </a:r>
                      <a:r>
                        <a:rPr sz="1200" spc="-25" dirty="0">
                          <a:latin typeface="Arial Narrow"/>
                          <a:cs typeface="Arial Narrow"/>
                        </a:rPr>
                        <a:t> </a:t>
                      </a:r>
                      <a:r>
                        <a:rPr sz="1200" dirty="0">
                          <a:latin typeface="Arial Narrow"/>
                          <a:cs typeface="Arial Narrow"/>
                        </a:rPr>
                        <a:t>и</a:t>
                      </a:r>
                      <a:r>
                        <a:rPr sz="1200" spc="-5" dirty="0">
                          <a:latin typeface="Arial Narrow"/>
                          <a:cs typeface="Arial Narrow"/>
                        </a:rPr>
                        <a:t>м</a:t>
                      </a:r>
                      <a:r>
                        <a:rPr sz="1200" spc="-10" dirty="0">
                          <a:latin typeface="Arial Narrow"/>
                          <a:cs typeface="Arial Narrow"/>
                        </a:rPr>
                        <a:t>п</a:t>
                      </a:r>
                      <a:r>
                        <a:rPr sz="1200" dirty="0">
                          <a:latin typeface="Arial Narrow"/>
                          <a:cs typeface="Arial Narrow"/>
                        </a:rPr>
                        <a:t>ла</a:t>
                      </a:r>
                      <a:r>
                        <a:rPr sz="1200" spc="-5" dirty="0">
                          <a:latin typeface="Arial Narrow"/>
                          <a:cs typeface="Arial Narrow"/>
                        </a:rPr>
                        <a:t>н</a:t>
                      </a:r>
                      <a:r>
                        <a:rPr sz="1200" dirty="0">
                          <a:latin typeface="Arial Narrow"/>
                          <a:cs typeface="Arial Narrow"/>
                        </a:rPr>
                        <a:t>тируем</a:t>
                      </a:r>
                      <a:r>
                        <a:rPr sz="1200" spc="-5" dirty="0">
                          <a:latin typeface="Arial Narrow"/>
                          <a:cs typeface="Arial Narrow"/>
                        </a:rPr>
                        <a:t>ы</a:t>
                      </a:r>
                      <a:r>
                        <a:rPr sz="1200" dirty="0">
                          <a:latin typeface="Arial Narrow"/>
                          <a:cs typeface="Arial Narrow"/>
                        </a:rPr>
                        <a:t>е и другие</a:t>
                      </a:r>
                      <a:r>
                        <a:rPr sz="1200" spc="-10" dirty="0">
                          <a:latin typeface="Arial Narrow"/>
                          <a:cs typeface="Arial Narrow"/>
                        </a:rPr>
                        <a:t> </a:t>
                      </a:r>
                      <a:r>
                        <a:rPr sz="1200" dirty="0">
                          <a:latin typeface="Arial Narrow"/>
                          <a:cs typeface="Arial Narrow"/>
                        </a:rPr>
                        <a:t>ак</a:t>
                      </a:r>
                      <a:r>
                        <a:rPr sz="1200" spc="5" dirty="0">
                          <a:latin typeface="Arial Narrow"/>
                          <a:cs typeface="Arial Narrow"/>
                        </a:rPr>
                        <a:t>т</a:t>
                      </a:r>
                      <a:r>
                        <a:rPr sz="1200" dirty="0">
                          <a:latin typeface="Arial Narrow"/>
                          <a:cs typeface="Arial Narrow"/>
                        </a:rPr>
                        <a:t>ив</a:t>
                      </a:r>
                      <a:r>
                        <a:rPr sz="1200" spc="-5" dirty="0">
                          <a:latin typeface="Arial Narrow"/>
                          <a:cs typeface="Arial Narrow"/>
                        </a:rPr>
                        <a:t>н</a:t>
                      </a:r>
                      <a:r>
                        <a:rPr sz="1200" dirty="0">
                          <a:latin typeface="Arial Narrow"/>
                          <a:cs typeface="Arial Narrow"/>
                        </a:rPr>
                        <a:t>ые</a:t>
                      </a:r>
                      <a:r>
                        <a:rPr sz="1200" spc="-20" dirty="0">
                          <a:latin typeface="Arial Narrow"/>
                          <a:cs typeface="Arial Narrow"/>
                        </a:rPr>
                        <a:t> </a:t>
                      </a:r>
                      <a:r>
                        <a:rPr sz="1200" dirty="0">
                          <a:latin typeface="Arial Narrow"/>
                          <a:cs typeface="Arial Narrow"/>
                        </a:rPr>
                        <a:t>и</a:t>
                      </a:r>
                      <a:r>
                        <a:rPr sz="1200" spc="-5" dirty="0">
                          <a:latin typeface="Arial Narrow"/>
                          <a:cs typeface="Arial Narrow"/>
                        </a:rPr>
                        <a:t>м</a:t>
                      </a:r>
                      <a:r>
                        <a:rPr sz="1200" spc="-10" dirty="0">
                          <a:latin typeface="Arial Narrow"/>
                          <a:cs typeface="Arial Narrow"/>
                        </a:rPr>
                        <a:t>п</a:t>
                      </a:r>
                      <a:r>
                        <a:rPr sz="1200" dirty="0">
                          <a:latin typeface="Arial Narrow"/>
                          <a:cs typeface="Arial Narrow"/>
                        </a:rPr>
                        <a:t>ла</a:t>
                      </a:r>
                      <a:r>
                        <a:rPr sz="1200" spc="-5" dirty="0">
                          <a:latin typeface="Arial Narrow"/>
                          <a:cs typeface="Arial Narrow"/>
                        </a:rPr>
                        <a:t>н</a:t>
                      </a:r>
                      <a:r>
                        <a:rPr sz="1200" dirty="0">
                          <a:latin typeface="Arial Narrow"/>
                          <a:cs typeface="Arial Narrow"/>
                        </a:rPr>
                        <a:t>тируем</a:t>
                      </a:r>
                      <a:r>
                        <a:rPr sz="1200" spc="-5" dirty="0">
                          <a:latin typeface="Arial Narrow"/>
                          <a:cs typeface="Arial Narrow"/>
                        </a:rPr>
                        <a:t>ы</a:t>
                      </a:r>
                      <a:r>
                        <a:rPr sz="1200" dirty="0">
                          <a:latin typeface="Arial Narrow"/>
                          <a:cs typeface="Arial Narrow"/>
                        </a:rPr>
                        <a:t>е </a:t>
                      </a:r>
                      <a:r>
                        <a:rPr sz="1200" spc="-5" dirty="0">
                          <a:latin typeface="Arial Narrow"/>
                          <a:cs typeface="Arial Narrow"/>
                        </a:rPr>
                        <a:t>м</a:t>
                      </a:r>
                      <a:r>
                        <a:rPr sz="1200" dirty="0">
                          <a:latin typeface="Arial Narrow"/>
                          <a:cs typeface="Arial Narrow"/>
                        </a:rPr>
                        <a:t>едицинские</a:t>
                      </a:r>
                      <a:endParaRPr sz="1200">
                        <a:latin typeface="Arial Narrow"/>
                        <a:cs typeface="Arial Narrow"/>
                      </a:endParaRPr>
                    </a:p>
                    <a:p>
                      <a:pPr marL="28575">
                        <a:lnSpc>
                          <a:spcPct val="100000"/>
                        </a:lnSpc>
                        <a:spcBef>
                          <a:spcPts val="215"/>
                        </a:spcBef>
                      </a:pPr>
                      <a:r>
                        <a:rPr sz="1200" dirty="0">
                          <a:latin typeface="Arial Narrow"/>
                          <a:cs typeface="Arial Narrow"/>
                        </a:rPr>
                        <a:t>и</a:t>
                      </a:r>
                      <a:r>
                        <a:rPr sz="1200" spc="5" dirty="0">
                          <a:latin typeface="Arial Narrow"/>
                          <a:cs typeface="Arial Narrow"/>
                        </a:rPr>
                        <a:t>з</a:t>
                      </a:r>
                      <a:r>
                        <a:rPr sz="1200" dirty="0">
                          <a:latin typeface="Arial Narrow"/>
                          <a:cs typeface="Arial Narrow"/>
                        </a:rPr>
                        <a:t>д</a:t>
                      </a:r>
                      <a:r>
                        <a:rPr sz="1200" spc="5" dirty="0">
                          <a:latin typeface="Arial Narrow"/>
                          <a:cs typeface="Arial Narrow"/>
                        </a:rPr>
                        <a:t>е</a:t>
                      </a:r>
                      <a:r>
                        <a:rPr sz="1200" dirty="0">
                          <a:latin typeface="Arial Narrow"/>
                          <a:cs typeface="Arial Narrow"/>
                        </a:rPr>
                        <a:t>ли</a:t>
                      </a:r>
                      <a:r>
                        <a:rPr sz="1200" spc="-5" dirty="0">
                          <a:latin typeface="Arial Narrow"/>
                          <a:cs typeface="Arial Narrow"/>
                        </a:rPr>
                        <a:t>я</a:t>
                      </a:r>
                      <a:r>
                        <a:rPr sz="1200" dirty="0">
                          <a:latin typeface="Arial Narrow"/>
                          <a:cs typeface="Arial Narrow"/>
                        </a:rPr>
                        <a:t>,</a:t>
                      </a:r>
                      <a:r>
                        <a:rPr sz="1200" spc="-10" dirty="0">
                          <a:latin typeface="Arial Narrow"/>
                          <a:cs typeface="Arial Narrow"/>
                        </a:rPr>
                        <a:t> </a:t>
                      </a:r>
                      <a:r>
                        <a:rPr sz="1200" spc="-5" dirty="0">
                          <a:latin typeface="Arial Narrow"/>
                          <a:cs typeface="Arial Narrow"/>
                        </a:rPr>
                        <a:t>п</a:t>
                      </a:r>
                      <a:r>
                        <a:rPr sz="1200" dirty="0">
                          <a:latin typeface="Arial Narrow"/>
                          <a:cs typeface="Arial Narrow"/>
                        </a:rPr>
                        <a:t>редназначен</a:t>
                      </a:r>
                      <a:r>
                        <a:rPr sz="1200" spc="-10" dirty="0">
                          <a:latin typeface="Arial Narrow"/>
                          <a:cs typeface="Arial Narrow"/>
                        </a:rPr>
                        <a:t>н</a:t>
                      </a:r>
                      <a:r>
                        <a:rPr sz="1200" dirty="0">
                          <a:latin typeface="Arial Narrow"/>
                          <a:cs typeface="Arial Narrow"/>
                        </a:rPr>
                        <a:t>ые</a:t>
                      </a:r>
                      <a:r>
                        <a:rPr sz="1200" spc="-10" dirty="0">
                          <a:latin typeface="Arial Narrow"/>
                          <a:cs typeface="Arial Narrow"/>
                        </a:rPr>
                        <a:t> </a:t>
                      </a:r>
                      <a:r>
                        <a:rPr sz="1200" dirty="0">
                          <a:latin typeface="Arial Narrow"/>
                          <a:cs typeface="Arial Narrow"/>
                        </a:rPr>
                        <a:t>для</a:t>
                      </a:r>
                      <a:r>
                        <a:rPr sz="1200" spc="-5" dirty="0">
                          <a:latin typeface="Arial Narrow"/>
                          <a:cs typeface="Arial Narrow"/>
                        </a:rPr>
                        <a:t> </a:t>
                      </a:r>
                      <a:r>
                        <a:rPr sz="1200" dirty="0">
                          <a:latin typeface="Arial Narrow"/>
                          <a:cs typeface="Arial Narrow"/>
                        </a:rPr>
                        <a:t>леч</a:t>
                      </a:r>
                      <a:r>
                        <a:rPr sz="1200" spc="5" dirty="0">
                          <a:latin typeface="Arial Narrow"/>
                          <a:cs typeface="Arial Narrow"/>
                        </a:rPr>
                        <a:t>е</a:t>
                      </a:r>
                      <a:r>
                        <a:rPr sz="1200" dirty="0">
                          <a:latin typeface="Arial Narrow"/>
                          <a:cs typeface="Arial Narrow"/>
                        </a:rPr>
                        <a:t>ния</a:t>
                      </a:r>
                      <a:r>
                        <a:rPr sz="1200" spc="15" dirty="0">
                          <a:latin typeface="Arial Narrow"/>
                          <a:cs typeface="Arial Narrow"/>
                        </a:rPr>
                        <a:t> </a:t>
                      </a:r>
                      <a:r>
                        <a:rPr sz="1200" dirty="0">
                          <a:latin typeface="Arial Narrow"/>
                          <a:cs typeface="Arial Narrow"/>
                        </a:rPr>
                        <a:t>тахи</a:t>
                      </a:r>
                      <a:r>
                        <a:rPr sz="1200" spc="5" dirty="0">
                          <a:latin typeface="Arial Narrow"/>
                          <a:cs typeface="Arial Narrow"/>
                        </a:rPr>
                        <a:t>а</a:t>
                      </a:r>
                      <a:r>
                        <a:rPr sz="1200" dirty="0">
                          <a:latin typeface="Arial Narrow"/>
                          <a:cs typeface="Arial Narrow"/>
                        </a:rPr>
                        <a:t>ри</a:t>
                      </a:r>
                      <a:r>
                        <a:rPr sz="1200" spc="5" dirty="0">
                          <a:latin typeface="Arial Narrow"/>
                          <a:cs typeface="Arial Narrow"/>
                        </a:rPr>
                        <a:t>т</a:t>
                      </a:r>
                      <a:r>
                        <a:rPr sz="1200" spc="-5" dirty="0">
                          <a:latin typeface="Arial Narrow"/>
                          <a:cs typeface="Arial Narrow"/>
                        </a:rPr>
                        <a:t>м</a:t>
                      </a:r>
                      <a:r>
                        <a:rPr sz="1200" dirty="0">
                          <a:latin typeface="Arial Narrow"/>
                          <a:cs typeface="Arial Narrow"/>
                        </a:rPr>
                        <a:t>и</a:t>
                      </a:r>
                      <a:r>
                        <a:rPr sz="1200" spc="10" dirty="0">
                          <a:latin typeface="Arial Narrow"/>
                          <a:cs typeface="Arial Narrow"/>
                        </a:rPr>
                        <a:t>и</a:t>
                      </a:r>
                      <a:r>
                        <a:rPr sz="1200" dirty="0">
                          <a:latin typeface="Arial Narrow"/>
                          <a:cs typeface="Arial Narrow"/>
                        </a:rPr>
                        <a:t>.</a:t>
                      </a:r>
                      <a:r>
                        <a:rPr sz="1200" spc="-20" dirty="0">
                          <a:latin typeface="Arial Narrow"/>
                          <a:cs typeface="Arial Narrow"/>
                        </a:rPr>
                        <a:t> </a:t>
                      </a:r>
                      <a:r>
                        <a:rPr sz="1200" dirty="0">
                          <a:latin typeface="Arial Narrow"/>
                          <a:cs typeface="Arial Narrow"/>
                        </a:rPr>
                        <a:t>Тех</a:t>
                      </a:r>
                      <a:r>
                        <a:rPr sz="1200" spc="-5" dirty="0">
                          <a:latin typeface="Arial Narrow"/>
                          <a:cs typeface="Arial Narrow"/>
                        </a:rPr>
                        <a:t>н</a:t>
                      </a:r>
                      <a:r>
                        <a:rPr sz="1200" dirty="0">
                          <a:latin typeface="Arial Narrow"/>
                          <a:cs typeface="Arial Narrow"/>
                        </a:rPr>
                        <a:t>ические</a:t>
                      </a:r>
                      <a:r>
                        <a:rPr sz="1200" spc="-30" dirty="0">
                          <a:latin typeface="Arial Narrow"/>
                          <a:cs typeface="Arial Narrow"/>
                        </a:rPr>
                        <a:t> </a:t>
                      </a:r>
                      <a:r>
                        <a:rPr sz="1200" dirty="0">
                          <a:latin typeface="Arial Narrow"/>
                          <a:cs typeface="Arial Narrow"/>
                        </a:rPr>
                        <a:t>требования</a:t>
                      </a:r>
                      <a:r>
                        <a:rPr sz="1200" spc="-20" dirty="0">
                          <a:latin typeface="Arial Narrow"/>
                          <a:cs typeface="Arial Narrow"/>
                        </a:rPr>
                        <a:t> </a:t>
                      </a:r>
                      <a:r>
                        <a:rPr sz="1200" dirty="0">
                          <a:latin typeface="Arial Narrow"/>
                          <a:cs typeface="Arial Narrow"/>
                        </a:rPr>
                        <a:t>для</a:t>
                      </a:r>
                      <a:r>
                        <a:rPr sz="1200" spc="-5" dirty="0">
                          <a:latin typeface="Arial Narrow"/>
                          <a:cs typeface="Arial Narrow"/>
                        </a:rPr>
                        <a:t> </a:t>
                      </a:r>
                      <a:r>
                        <a:rPr sz="1200" dirty="0">
                          <a:latin typeface="Arial Narrow"/>
                          <a:cs typeface="Arial Narrow"/>
                        </a:rPr>
                        <a:t>госуд</a:t>
                      </a:r>
                      <a:r>
                        <a:rPr sz="1200" spc="5" dirty="0">
                          <a:latin typeface="Arial Narrow"/>
                          <a:cs typeface="Arial Narrow"/>
                        </a:rPr>
                        <a:t>а</a:t>
                      </a:r>
                      <a:r>
                        <a:rPr sz="1200" dirty="0">
                          <a:latin typeface="Arial Narrow"/>
                          <a:cs typeface="Arial Narrow"/>
                        </a:rPr>
                        <a:t>рствен</a:t>
                      </a:r>
                      <a:r>
                        <a:rPr sz="1200" spc="-10" dirty="0">
                          <a:latin typeface="Arial Narrow"/>
                          <a:cs typeface="Arial Narrow"/>
                        </a:rPr>
                        <a:t>н</a:t>
                      </a:r>
                      <a:r>
                        <a:rPr sz="1200" dirty="0">
                          <a:latin typeface="Arial Narrow"/>
                          <a:cs typeface="Arial Narrow"/>
                        </a:rPr>
                        <a:t>ых</a:t>
                      </a:r>
                      <a:r>
                        <a:rPr sz="1200" spc="-35" dirty="0">
                          <a:latin typeface="Arial Narrow"/>
                          <a:cs typeface="Arial Narrow"/>
                        </a:rPr>
                        <a:t> </a:t>
                      </a:r>
                      <a:r>
                        <a:rPr sz="1200" dirty="0">
                          <a:latin typeface="Arial Narrow"/>
                          <a:cs typeface="Arial Narrow"/>
                        </a:rPr>
                        <a:t>закупок</a:t>
                      </a:r>
                      <a:endParaRPr sz="1200">
                        <a:latin typeface="Arial Narrow"/>
                        <a:cs typeface="Arial Narrow"/>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r>
            </a:tbl>
          </a:graphicData>
        </a:graphic>
      </p:graphicFrame>
    </p:spTree>
    <p:extLst>
      <p:ext uri="{BB962C8B-B14F-4D97-AF65-F5344CB8AC3E}">
        <p14:creationId xmlns:p14="http://schemas.microsoft.com/office/powerpoint/2010/main" val="28250324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64910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rPr>
              <a:t>Правила описания объекта закупки (статья 33  44-ФЗ)</a:t>
            </a:r>
            <a:endPar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535988" cy="5400675"/>
          </a:xfrm>
        </p:spPr>
        <p:txBody>
          <a:bodyPr rtlCol="0">
            <a:noAutofit/>
          </a:bodyPr>
          <a:lstStyle/>
          <a:p>
            <a:pPr marL="0" indent="0" algn="just" fontAlgn="auto">
              <a:spcBef>
                <a:spcPts val="0"/>
              </a:spcBef>
              <a:spcAft>
                <a:spcPts val="0"/>
              </a:spcAft>
              <a:buNone/>
              <a:defRPr/>
            </a:pPr>
            <a:r>
              <a:rPr lang="ru-RU" sz="1600" dirty="0" smtClean="0">
                <a:solidFill>
                  <a:srgbClr val="C00000"/>
                </a:solidFill>
                <a:latin typeface="Georgia" pitchFamily="18" charset="0"/>
                <a:cs typeface="Times New Roman" pitchFamily="18" charset="0"/>
              </a:rPr>
              <a:t>                              </a:t>
            </a:r>
            <a:r>
              <a:rPr lang="ru-RU" sz="1600" b="1" dirty="0" smtClean="0">
                <a:solidFill>
                  <a:srgbClr val="C00000"/>
                </a:solidFill>
                <a:latin typeface="Georgia" pitchFamily="18" charset="0"/>
                <a:cs typeface="Times New Roman" pitchFamily="18" charset="0"/>
              </a:rPr>
              <a:t>ЕСЛИ ЗАКАЗЧИК РЕШИТ ДАТЬ ССЫЛКУ НА ГОСТ,</a:t>
            </a:r>
          </a:p>
          <a:p>
            <a:pPr marL="0" indent="0" algn="just" fontAlgn="auto">
              <a:spcBef>
                <a:spcPts val="0"/>
              </a:spcBef>
              <a:spcAft>
                <a:spcPts val="0"/>
              </a:spcAft>
              <a:buNone/>
              <a:defRPr/>
            </a:pPr>
            <a:r>
              <a:rPr lang="ru-RU" sz="1600" b="1" dirty="0">
                <a:solidFill>
                  <a:srgbClr val="C00000"/>
                </a:solidFill>
                <a:latin typeface="Georgia" pitchFamily="18" charset="0"/>
                <a:cs typeface="Times New Roman" pitchFamily="18" charset="0"/>
              </a:rPr>
              <a:t> </a:t>
            </a:r>
            <a:r>
              <a:rPr lang="ru-RU" sz="1600" b="1" dirty="0" smtClean="0">
                <a:solidFill>
                  <a:srgbClr val="C00000"/>
                </a:solidFill>
                <a:latin typeface="Georgia" pitchFamily="18" charset="0"/>
                <a:cs typeface="Times New Roman" pitchFamily="18" charset="0"/>
              </a:rPr>
              <a:t> ТО ДОЛЖЕН РУКОВОДСТВОВАТЬСЯ СЛЕДУЮЩИМИ ПРАВИЛАМИ:</a:t>
            </a:r>
          </a:p>
          <a:p>
            <a:pPr marL="0" indent="0" algn="just" fontAlgn="auto">
              <a:spcBef>
                <a:spcPts val="0"/>
              </a:spcBef>
              <a:spcAft>
                <a:spcPts val="0"/>
              </a:spcAft>
              <a:buNone/>
              <a:defRPr/>
            </a:pPr>
            <a:r>
              <a:rPr lang="ru-RU" sz="1600" b="1" dirty="0">
                <a:solidFill>
                  <a:srgbClr val="C00000"/>
                </a:solidFill>
                <a:latin typeface="Georgia" pitchFamily="18" charset="0"/>
                <a:cs typeface="Times New Roman" pitchFamily="18" charset="0"/>
              </a:rPr>
              <a:t> </a:t>
            </a:r>
            <a:r>
              <a:rPr lang="ru-RU" sz="1600" b="1" dirty="0" smtClean="0">
                <a:solidFill>
                  <a:srgbClr val="C00000"/>
                </a:solidFill>
                <a:latin typeface="Georgia" pitchFamily="18" charset="0"/>
                <a:cs typeface="Times New Roman" pitchFamily="18" charset="0"/>
              </a:rPr>
              <a:t>                       </a:t>
            </a:r>
          </a:p>
          <a:p>
            <a:pPr algn="just" fontAlgn="auto">
              <a:spcBef>
                <a:spcPts val="0"/>
              </a:spcBef>
              <a:spcAft>
                <a:spcPts val="0"/>
              </a:spcAft>
              <a:buAutoNum type="arabicPeriod"/>
              <a:defRPr/>
            </a:pPr>
            <a:r>
              <a:rPr lang="ru-RU" sz="1600" b="1" dirty="0" smtClean="0">
                <a:solidFill>
                  <a:srgbClr val="00B050"/>
                </a:solidFill>
                <a:latin typeface="Georgia" pitchFamily="18" charset="0"/>
                <a:cs typeface="Times New Roman" pitchFamily="18" charset="0"/>
              </a:rPr>
              <a:t>Необходимо определиться с конкретным ГОСТом, указанными</a:t>
            </a:r>
          </a:p>
          <a:p>
            <a:pPr marL="0" indent="0" algn="just" fontAlgn="auto">
              <a:spcBef>
                <a:spcPts val="0"/>
              </a:spcBef>
              <a:spcAft>
                <a:spcPts val="0"/>
              </a:spcAft>
              <a:buNone/>
              <a:defRPr/>
            </a:pPr>
            <a:r>
              <a:rPr lang="ru-RU" sz="1600" b="1" dirty="0" smtClean="0">
                <a:solidFill>
                  <a:srgbClr val="00B050"/>
                </a:solidFill>
                <a:latin typeface="Georgia" pitchFamily="18" charset="0"/>
                <a:cs typeface="Times New Roman" pitchFamily="18" charset="0"/>
              </a:rPr>
              <a:t>       в    документации.</a:t>
            </a:r>
          </a:p>
          <a:p>
            <a:pPr marL="0" indent="0" algn="just" fontAlgn="auto">
              <a:spcBef>
                <a:spcPts val="0"/>
              </a:spcBef>
              <a:spcAft>
                <a:spcPts val="0"/>
              </a:spcAft>
              <a:buNone/>
              <a:defRPr/>
            </a:pPr>
            <a:endParaRPr lang="ru-RU" sz="1600" b="1" dirty="0" smtClean="0">
              <a:latin typeface="Georgia" pitchFamily="18" charset="0"/>
              <a:cs typeface="Times New Roman" pitchFamily="18" charset="0"/>
            </a:endParaRPr>
          </a:p>
          <a:p>
            <a:pPr marL="0" indent="0" algn="just" fontAlgn="auto">
              <a:spcBef>
                <a:spcPts val="0"/>
              </a:spcBef>
              <a:spcAft>
                <a:spcPts val="0"/>
              </a:spcAft>
              <a:buNone/>
              <a:defRPr/>
            </a:pPr>
            <a:r>
              <a:rPr lang="ru-RU" sz="1600" b="1" dirty="0">
                <a:latin typeface="Georgia" pitchFamily="18" charset="0"/>
                <a:cs typeface="Times New Roman" pitchFamily="18" charset="0"/>
              </a:rPr>
              <a:t> </a:t>
            </a:r>
            <a:r>
              <a:rPr lang="ru-RU" sz="1600" b="1" dirty="0" smtClean="0">
                <a:latin typeface="Georgia" pitchFamily="18" charset="0"/>
                <a:cs typeface="Times New Roman" pitchFamily="18" charset="0"/>
              </a:rPr>
              <a:t>      НАЦИОНАЛЬНЫЕ СТАНДАРТЫ  НУЖНО НАЙТИ НА САЙТЕ</a:t>
            </a:r>
            <a:endParaRPr lang="en-US" sz="1600" b="1" dirty="0" smtClean="0">
              <a:latin typeface="Georgia" pitchFamily="18" charset="0"/>
              <a:cs typeface="Times New Roman" pitchFamily="18" charset="0"/>
            </a:endParaRPr>
          </a:p>
          <a:p>
            <a:pPr marL="0" indent="0" algn="just" fontAlgn="auto">
              <a:spcBef>
                <a:spcPts val="0"/>
              </a:spcBef>
              <a:spcAft>
                <a:spcPts val="0"/>
              </a:spcAft>
              <a:buNone/>
              <a:defRPr/>
            </a:pPr>
            <a:r>
              <a:rPr lang="en-US" sz="1600" b="1" dirty="0">
                <a:solidFill>
                  <a:srgbClr val="C00000"/>
                </a:solidFill>
                <a:latin typeface="Georgia" pitchFamily="18" charset="0"/>
                <a:cs typeface="Times New Roman" pitchFamily="18" charset="0"/>
              </a:rPr>
              <a:t> </a:t>
            </a:r>
            <a:r>
              <a:rPr lang="en-US" sz="1600" b="1" dirty="0" smtClean="0">
                <a:solidFill>
                  <a:srgbClr val="C00000"/>
                </a:solidFill>
                <a:latin typeface="Georgia" pitchFamily="18" charset="0"/>
                <a:cs typeface="Times New Roman" pitchFamily="18" charset="0"/>
              </a:rPr>
              <a:t> </a:t>
            </a:r>
            <a:r>
              <a:rPr lang="ru-RU" sz="1600" b="1" dirty="0" smtClean="0">
                <a:solidFill>
                  <a:srgbClr val="C00000"/>
                </a:solidFill>
                <a:latin typeface="Georgia" pitchFamily="18" charset="0"/>
                <a:cs typeface="Times New Roman" pitchFamily="18" charset="0"/>
              </a:rPr>
              <a:t>  </a:t>
            </a:r>
            <a:r>
              <a:rPr lang="en-US" sz="1600" b="1" dirty="0" smtClean="0">
                <a:solidFill>
                  <a:srgbClr val="C00000"/>
                </a:solidFill>
                <a:latin typeface="Georgia" pitchFamily="18" charset="0"/>
                <a:cs typeface="Times New Roman" pitchFamily="18" charset="0"/>
              </a:rPr>
              <a:t>  </a:t>
            </a:r>
            <a:r>
              <a:rPr lang="en-US" sz="1600" b="1" dirty="0" smtClean="0">
                <a:solidFill>
                  <a:srgbClr val="C00000"/>
                </a:solidFill>
                <a:latin typeface="Georgia" pitchFamily="18" charset="0"/>
                <a:cs typeface="Times New Roman" pitchFamily="18" charset="0"/>
                <a:hlinkClick r:id="rId3"/>
              </a:rPr>
              <a:t>www.gost.ru</a:t>
            </a:r>
            <a:endParaRPr lang="en-US" sz="1600" b="1" dirty="0" smtClean="0">
              <a:solidFill>
                <a:srgbClr val="C00000"/>
              </a:solidFill>
              <a:latin typeface="Georgia" pitchFamily="18" charset="0"/>
              <a:cs typeface="Times New Roman" pitchFamily="18" charset="0"/>
            </a:endParaRPr>
          </a:p>
          <a:p>
            <a:pPr marL="0" indent="0" algn="just" fontAlgn="auto">
              <a:spcBef>
                <a:spcPts val="0"/>
              </a:spcBef>
              <a:spcAft>
                <a:spcPts val="0"/>
              </a:spcAft>
              <a:buNone/>
              <a:defRPr/>
            </a:pPr>
            <a:r>
              <a:rPr lang="en-US" sz="1600" b="1" dirty="0">
                <a:solidFill>
                  <a:srgbClr val="C00000"/>
                </a:solidFill>
                <a:latin typeface="Georgia" pitchFamily="18" charset="0"/>
                <a:cs typeface="Times New Roman" pitchFamily="18" charset="0"/>
              </a:rPr>
              <a:t> </a:t>
            </a:r>
            <a:r>
              <a:rPr lang="en-US" sz="1600" b="1" dirty="0" smtClean="0">
                <a:solidFill>
                  <a:srgbClr val="C00000"/>
                </a:solidFill>
                <a:latin typeface="Georgia" pitchFamily="18" charset="0"/>
                <a:cs typeface="Times New Roman" pitchFamily="18" charset="0"/>
              </a:rPr>
              <a:t>      </a:t>
            </a:r>
            <a:r>
              <a:rPr lang="en-US" sz="1600" b="1" dirty="0" smtClean="0">
                <a:latin typeface="Georgia" pitchFamily="18" charset="0"/>
                <a:cs typeface="Times New Roman" pitchFamily="18" charset="0"/>
              </a:rPr>
              <a:t>C </a:t>
            </a:r>
            <a:r>
              <a:rPr lang="ru-RU" sz="1600" b="1" dirty="0" smtClean="0">
                <a:latin typeface="Georgia" pitchFamily="18" charset="0"/>
                <a:cs typeface="Times New Roman" pitchFamily="18" charset="0"/>
              </a:rPr>
              <a:t>практической точки зрения  намного проще найти нужные стандарты </a:t>
            </a:r>
          </a:p>
          <a:p>
            <a:pPr marL="0" indent="0" algn="just" fontAlgn="auto">
              <a:spcBef>
                <a:spcPts val="0"/>
              </a:spcBef>
              <a:spcAft>
                <a:spcPts val="0"/>
              </a:spcAft>
              <a:buNone/>
              <a:defRPr/>
            </a:pPr>
            <a:r>
              <a:rPr lang="ru-RU" sz="1600" b="1" dirty="0">
                <a:solidFill>
                  <a:srgbClr val="0070C0"/>
                </a:solidFill>
                <a:latin typeface="Georgia" pitchFamily="18" charset="0"/>
                <a:cs typeface="Times New Roman" pitchFamily="18" charset="0"/>
              </a:rPr>
              <a:t> </a:t>
            </a:r>
            <a:r>
              <a:rPr lang="ru-RU" sz="1600" b="1" dirty="0" smtClean="0">
                <a:solidFill>
                  <a:srgbClr val="0070C0"/>
                </a:solidFill>
                <a:latin typeface="Georgia" pitchFamily="18" charset="0"/>
                <a:cs typeface="Times New Roman" pitchFamily="18" charset="0"/>
              </a:rPr>
              <a:t>      </a:t>
            </a:r>
            <a:r>
              <a:rPr lang="ru-RU" sz="1600" b="1" dirty="0" smtClean="0">
                <a:solidFill>
                  <a:srgbClr val="C00000"/>
                </a:solidFill>
                <a:latin typeface="Georgia" pitchFamily="18" charset="0"/>
                <a:cs typeface="Times New Roman" pitchFamily="18" charset="0"/>
              </a:rPr>
              <a:t>в декларациях и сертификатах соответствия</a:t>
            </a:r>
          </a:p>
          <a:p>
            <a:pPr marL="0" indent="0" algn="just" fontAlgn="auto">
              <a:spcBef>
                <a:spcPts val="0"/>
              </a:spcBef>
              <a:spcAft>
                <a:spcPts val="0"/>
              </a:spcAft>
              <a:buNone/>
              <a:defRPr/>
            </a:pPr>
            <a:endParaRPr lang="ru-RU" sz="1600" b="1" dirty="0" smtClean="0">
              <a:solidFill>
                <a:srgbClr val="C00000"/>
              </a:solidFill>
              <a:latin typeface="Georgia" pitchFamily="18" charset="0"/>
              <a:cs typeface="Times New Roman" pitchFamily="18" charset="0"/>
            </a:endParaRPr>
          </a:p>
          <a:p>
            <a:pPr marR="5080" algn="just">
              <a:lnSpc>
                <a:spcPct val="100000"/>
              </a:lnSpc>
              <a:buAutoNum type="arabicPeriod" startAt="2"/>
            </a:pPr>
            <a:r>
              <a:rPr lang="ru-RU" sz="1600" b="1" dirty="0" smtClean="0">
                <a:solidFill>
                  <a:srgbClr val="00B050"/>
                </a:solidFill>
                <a:latin typeface="Georgia" pitchFamily="18" charset="0"/>
                <a:cs typeface="Times New Roman" pitchFamily="18" charset="0"/>
              </a:rPr>
              <a:t>Нужно </a:t>
            </a:r>
            <a:r>
              <a:rPr lang="ru-RU" sz="1600" b="1" dirty="0">
                <a:solidFill>
                  <a:srgbClr val="00B050"/>
                </a:solidFill>
                <a:latin typeface="Georgia" pitchFamily="18" charset="0"/>
                <a:cs typeface="Times New Roman" pitchFamily="18" charset="0"/>
              </a:rPr>
              <a:t>убедиться, действующий ли найденный </a:t>
            </a:r>
            <a:r>
              <a:rPr lang="ru-RU" sz="1600" b="1" dirty="0" smtClean="0">
                <a:solidFill>
                  <a:srgbClr val="00B050"/>
                </a:solidFill>
                <a:latin typeface="Georgia" pitchFamily="18" charset="0"/>
                <a:cs typeface="Times New Roman" pitchFamily="18" charset="0"/>
              </a:rPr>
              <a:t>ГОСТ</a:t>
            </a:r>
          </a:p>
          <a:p>
            <a:pPr marL="0" marR="5080" indent="0" algn="just">
              <a:lnSpc>
                <a:spcPct val="100000"/>
              </a:lnSpc>
              <a:buNone/>
            </a:pPr>
            <a:r>
              <a:rPr lang="ru-RU" sz="1600" b="1" dirty="0" smtClean="0">
                <a:latin typeface="Georgia" pitchFamily="18" charset="0"/>
                <a:cs typeface="Times New Roman" pitchFamily="18" charset="0"/>
              </a:rPr>
              <a:t>       (нарушение ст.33 ФЗ-44 и ответственность по ч.4.2 ст.7.30 КоАП РФ)</a:t>
            </a:r>
          </a:p>
          <a:p>
            <a:pPr marL="0" marR="5080" indent="0" algn="just">
              <a:lnSpc>
                <a:spcPct val="100000"/>
              </a:lnSpc>
              <a:buNone/>
            </a:pPr>
            <a:endParaRPr lang="ru-RU" sz="1600" b="1" dirty="0">
              <a:latin typeface="Georgia" pitchFamily="18" charset="0"/>
              <a:cs typeface="Times New Roman" pitchFamily="18" charset="0"/>
            </a:endParaRPr>
          </a:p>
          <a:p>
            <a:pPr marR="5080" algn="just">
              <a:lnSpc>
                <a:spcPct val="100000"/>
              </a:lnSpc>
              <a:buAutoNum type="arabicPeriod" startAt="3"/>
            </a:pPr>
            <a:r>
              <a:rPr lang="ru-RU" sz="1600" b="1" dirty="0" smtClean="0">
                <a:solidFill>
                  <a:srgbClr val="00B050"/>
                </a:solidFill>
                <a:latin typeface="Georgia" pitchFamily="18" charset="0"/>
                <a:cs typeface="Times New Roman" pitchFamily="18" charset="0"/>
              </a:rPr>
              <a:t>Область распространения ГОСТа</a:t>
            </a:r>
          </a:p>
          <a:p>
            <a:pPr marL="0" marR="5080" indent="0" algn="just">
              <a:lnSpc>
                <a:spcPct val="100000"/>
              </a:lnSpc>
              <a:buNone/>
            </a:pPr>
            <a:r>
              <a:rPr lang="ru-RU" sz="1600" b="1" dirty="0">
                <a:solidFill>
                  <a:srgbClr val="002060"/>
                </a:solidFill>
                <a:latin typeface="Georgia" pitchFamily="18" charset="0"/>
                <a:cs typeface="Times New Roman" pitchFamily="18" charset="0"/>
              </a:rPr>
              <a:t> </a:t>
            </a:r>
            <a:r>
              <a:rPr lang="ru-RU" sz="1600" b="1" dirty="0" smtClean="0">
                <a:solidFill>
                  <a:srgbClr val="002060"/>
                </a:solidFill>
                <a:latin typeface="Georgia" pitchFamily="18" charset="0"/>
                <a:cs typeface="Times New Roman" pitchFamily="18" charset="0"/>
              </a:rPr>
              <a:t>      </a:t>
            </a:r>
            <a:r>
              <a:rPr lang="ru-RU" sz="1600" b="1" dirty="0" smtClean="0">
                <a:latin typeface="Georgia" pitchFamily="18" charset="0"/>
                <a:cs typeface="Times New Roman" pitchFamily="18" charset="0"/>
              </a:rPr>
              <a:t>(Заказчик потребовал, чтобы щетка для мытья лабораторной посуды соответствовала ГОСТу 28638-90. Этот ГОСТ распространяется только на изделия бытового назначения, но не на  закупаемые щетки)</a:t>
            </a:r>
          </a:p>
          <a:p>
            <a:pPr marL="0" marR="5080" indent="0" algn="just">
              <a:lnSpc>
                <a:spcPct val="100000"/>
              </a:lnSpc>
              <a:buNone/>
            </a:pPr>
            <a:r>
              <a:rPr lang="ru-RU" sz="1600" b="1" dirty="0" smtClean="0">
                <a:latin typeface="Georgia" pitchFamily="18" charset="0"/>
                <a:cs typeface="Times New Roman" pitchFamily="18" charset="0"/>
              </a:rPr>
              <a:t>    </a:t>
            </a:r>
            <a:r>
              <a:rPr lang="ru-RU" sz="1600" b="1" dirty="0" smtClean="0">
                <a:solidFill>
                  <a:srgbClr val="C00000"/>
                </a:solidFill>
                <a:latin typeface="Georgia" pitchFamily="18" charset="0"/>
                <a:cs typeface="Times New Roman" pitchFamily="18" charset="0"/>
              </a:rPr>
              <a:t>РЕШЕНИЕ КУРГАНСКОГО УФАС от 30.09.2016 (дело 05-02-</a:t>
            </a:r>
            <a:r>
              <a:rPr lang="en-US" sz="1600" b="1" dirty="0" smtClean="0">
                <a:solidFill>
                  <a:srgbClr val="C00000"/>
                </a:solidFill>
                <a:latin typeface="Georgia" pitchFamily="18" charset="0"/>
                <a:cs typeface="Times New Roman" pitchFamily="18" charset="0"/>
              </a:rPr>
              <a:t>/</a:t>
            </a:r>
            <a:r>
              <a:rPr lang="ru-RU" sz="1600" b="1" dirty="0" smtClean="0">
                <a:solidFill>
                  <a:srgbClr val="C00000"/>
                </a:solidFill>
                <a:latin typeface="Georgia" pitchFamily="18" charset="0"/>
                <a:cs typeface="Times New Roman" pitchFamily="18" charset="0"/>
              </a:rPr>
              <a:t>180-16</a:t>
            </a:r>
            <a:endParaRPr lang="ru-RU" sz="1600" b="1" dirty="0">
              <a:solidFill>
                <a:srgbClr val="C00000"/>
              </a:solidFill>
              <a:latin typeface="Georgia" pitchFamily="18" charset="0"/>
              <a:cs typeface="Times New Roman" pitchFamily="18" charset="0"/>
            </a:endParaRPr>
          </a:p>
          <a:p>
            <a:pPr marL="0" marR="5080" indent="0" algn="just">
              <a:lnSpc>
                <a:spcPct val="100000"/>
              </a:lnSpc>
              <a:buNone/>
            </a:pPr>
            <a:r>
              <a:rPr lang="ru-RU" sz="1600" b="1" dirty="0">
                <a:solidFill>
                  <a:srgbClr val="C00000"/>
                </a:solidFill>
                <a:latin typeface="Georgia" pitchFamily="18" charset="0"/>
                <a:cs typeface="Times New Roman" pitchFamily="18" charset="0"/>
              </a:rPr>
              <a:t>                        </a:t>
            </a:r>
          </a:p>
          <a:p>
            <a:pPr marL="0" marR="5080" indent="0" algn="just">
              <a:lnSpc>
                <a:spcPct val="100000"/>
              </a:lnSpc>
              <a:buNone/>
            </a:pPr>
            <a:r>
              <a:rPr lang="ru-RU" sz="1600" dirty="0" smtClean="0">
                <a:latin typeface="Georgia" pitchFamily="18" charset="0"/>
                <a:cs typeface="Times New Roman" pitchFamily="18" charset="0"/>
              </a:rPr>
              <a:t>                                                   </a:t>
            </a:r>
            <a:endParaRPr lang="ru-RU" sz="1600" b="1" dirty="0" smtClean="0">
              <a:solidFill>
                <a:srgbClr val="0070C0"/>
              </a:solidFill>
              <a:latin typeface="Georgia" pitchFamily="18" charset="0"/>
              <a:cs typeface="Times New Roman" pitchFamily="18" charset="0"/>
            </a:endParaRPr>
          </a:p>
          <a:p>
            <a:pPr marL="0" indent="0" algn="just" fontAlgn="auto">
              <a:spcBef>
                <a:spcPts val="0"/>
              </a:spcBef>
              <a:spcAft>
                <a:spcPts val="0"/>
              </a:spcAft>
              <a:buNone/>
              <a:defRPr/>
            </a:pPr>
            <a:endParaRPr lang="ru-RU" sz="1600" b="1" dirty="0">
              <a:solidFill>
                <a:srgbClr val="0070C0"/>
              </a:solidFill>
              <a:latin typeface="Georgia" pitchFamily="18" charset="0"/>
              <a:cs typeface="Times New Roman" pitchFamily="18" charset="0"/>
            </a:endParaRPr>
          </a:p>
          <a:p>
            <a:pPr marL="0" indent="0" algn="just" fontAlgn="auto">
              <a:spcBef>
                <a:spcPts val="0"/>
              </a:spcBef>
              <a:spcAft>
                <a:spcPts val="0"/>
              </a:spcAft>
              <a:buNone/>
              <a:defRPr/>
            </a:pPr>
            <a:endParaRPr lang="ru-RU" sz="1600" b="1" dirty="0" smtClean="0">
              <a:solidFill>
                <a:srgbClr val="FF0000"/>
              </a:solidFill>
              <a:latin typeface="Georgia" pitchFamily="18" charset="0"/>
              <a:cs typeface="Times New Roman" pitchFamily="18" charset="0"/>
            </a:endParaRPr>
          </a:p>
          <a:p>
            <a:pPr marL="0" marR="5080" indent="0" algn="just">
              <a:lnSpc>
                <a:spcPct val="100000"/>
              </a:lnSpc>
              <a:buNone/>
            </a:pPr>
            <a:r>
              <a:rPr lang="ru-RU" sz="1600" dirty="0" smtClean="0">
                <a:latin typeface="Georgia" pitchFamily="18" charset="0"/>
                <a:cs typeface="Times New Roman" pitchFamily="18" charset="0"/>
              </a:rPr>
              <a:t>                                                   </a:t>
            </a:r>
          </a:p>
          <a:p>
            <a:pPr marL="12700" marR="5080" algn="just">
              <a:lnSpc>
                <a:spcPct val="100000"/>
              </a:lnSpc>
            </a:pPr>
            <a:endParaRPr lang="ru-RU" sz="1600" dirty="0">
              <a:solidFill>
                <a:srgbClr val="7030A0"/>
              </a:solidFill>
              <a:latin typeface="Georgia" pitchFamily="18" charset="0"/>
              <a:cs typeface="Times New Roman" pitchFamily="18" charset="0"/>
            </a:endParaRPr>
          </a:p>
          <a:p>
            <a:pPr marL="12700" marR="5080" algn="just">
              <a:lnSpc>
                <a:spcPct val="100000"/>
              </a:lnSpc>
            </a:pPr>
            <a:endParaRPr lang="ru-RU" sz="1600" dirty="0" smtClean="0">
              <a:solidFill>
                <a:srgbClr val="7030A0"/>
              </a:solidFill>
              <a:latin typeface="Georgia"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BC0F8B48-679B-4896-9384-8D5149AE9A0C}" type="slidenum">
              <a:rPr lang="ru-RU">
                <a:solidFill>
                  <a:prstClr val="black">
                    <a:tint val="75000"/>
                  </a:prstClr>
                </a:solidFill>
              </a:rPr>
              <a:pPr>
                <a:defRPr/>
              </a:pPr>
              <a:t>22</a:t>
            </a:fld>
            <a:endParaRPr lang="ru-RU" dirty="0">
              <a:solidFill>
                <a:prstClr val="black">
                  <a:tint val="75000"/>
                </a:prstClr>
              </a:solidFill>
            </a:endParaRPr>
          </a:p>
        </p:txBody>
      </p:sp>
    </p:spTree>
    <p:extLst>
      <p:ext uri="{BB962C8B-B14F-4D97-AF65-F5344CB8AC3E}">
        <p14:creationId xmlns:p14="http://schemas.microsoft.com/office/powerpoint/2010/main" val="26456340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64910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rPr>
              <a:t>Правила описания объекта закупки (статья 33  44-ФЗ)</a:t>
            </a:r>
            <a:endPar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535988" cy="5400675"/>
          </a:xfrm>
        </p:spPr>
        <p:txBody>
          <a:bodyPr rtlCol="0">
            <a:noAutofit/>
          </a:bodyPr>
          <a:lstStyle/>
          <a:p>
            <a:pPr marL="0" indent="0" algn="just" fontAlgn="auto">
              <a:spcBef>
                <a:spcPts val="0"/>
              </a:spcBef>
              <a:spcAft>
                <a:spcPts val="0"/>
              </a:spcAft>
              <a:buNone/>
              <a:defRPr/>
            </a:pPr>
            <a:r>
              <a:rPr lang="ru-RU" sz="1600" dirty="0" smtClean="0">
                <a:solidFill>
                  <a:srgbClr val="C00000"/>
                </a:solidFill>
                <a:latin typeface="Georgia" pitchFamily="18" charset="0"/>
                <a:cs typeface="Times New Roman" pitchFamily="18" charset="0"/>
              </a:rPr>
              <a:t>                              </a:t>
            </a:r>
            <a:r>
              <a:rPr lang="ru-RU" sz="1600" b="1" dirty="0" smtClean="0">
                <a:solidFill>
                  <a:srgbClr val="C00000"/>
                </a:solidFill>
                <a:latin typeface="Georgia" pitchFamily="18" charset="0"/>
                <a:cs typeface="Times New Roman" pitchFamily="18" charset="0"/>
              </a:rPr>
              <a:t>ЕСЛИ ЗАКАЗЧИК РЕШИТ ДАТЬ ССЫЛКУ НА ГОСТ,</a:t>
            </a:r>
          </a:p>
          <a:p>
            <a:pPr marL="0" indent="0" algn="just" fontAlgn="auto">
              <a:spcBef>
                <a:spcPts val="0"/>
              </a:spcBef>
              <a:spcAft>
                <a:spcPts val="0"/>
              </a:spcAft>
              <a:buNone/>
              <a:defRPr/>
            </a:pPr>
            <a:r>
              <a:rPr lang="ru-RU" sz="1600" b="1" dirty="0">
                <a:solidFill>
                  <a:srgbClr val="C00000"/>
                </a:solidFill>
                <a:latin typeface="Georgia" pitchFamily="18" charset="0"/>
                <a:cs typeface="Times New Roman" pitchFamily="18" charset="0"/>
              </a:rPr>
              <a:t> </a:t>
            </a:r>
            <a:r>
              <a:rPr lang="ru-RU" sz="1600" b="1" dirty="0" smtClean="0">
                <a:solidFill>
                  <a:srgbClr val="C00000"/>
                </a:solidFill>
                <a:latin typeface="Georgia" pitchFamily="18" charset="0"/>
                <a:cs typeface="Times New Roman" pitchFamily="18" charset="0"/>
              </a:rPr>
              <a:t> ТО ДОЛЖЕН РУКОВОДСТВОВАТЬСЯ СЛЕДУЮЩИМИ ПРАВИЛАМИ:</a:t>
            </a:r>
          </a:p>
          <a:p>
            <a:pPr marL="0" indent="0" algn="just" fontAlgn="auto">
              <a:spcBef>
                <a:spcPts val="0"/>
              </a:spcBef>
              <a:spcAft>
                <a:spcPts val="0"/>
              </a:spcAft>
              <a:buNone/>
              <a:defRPr/>
            </a:pPr>
            <a:r>
              <a:rPr lang="ru-RU" sz="1600" b="1" dirty="0">
                <a:solidFill>
                  <a:srgbClr val="C00000"/>
                </a:solidFill>
                <a:latin typeface="Georgia" pitchFamily="18" charset="0"/>
                <a:cs typeface="Times New Roman" pitchFamily="18" charset="0"/>
              </a:rPr>
              <a:t> </a:t>
            </a:r>
            <a:r>
              <a:rPr lang="ru-RU" sz="1600" b="1" dirty="0" smtClean="0">
                <a:solidFill>
                  <a:srgbClr val="C00000"/>
                </a:solidFill>
                <a:latin typeface="Georgia" pitchFamily="18" charset="0"/>
                <a:cs typeface="Times New Roman" pitchFamily="18" charset="0"/>
              </a:rPr>
              <a:t>                       </a:t>
            </a:r>
          </a:p>
          <a:p>
            <a:pPr marR="5080" algn="just">
              <a:lnSpc>
                <a:spcPct val="100000"/>
              </a:lnSpc>
              <a:buAutoNum type="arabicPeriod" startAt="4"/>
            </a:pPr>
            <a:r>
              <a:rPr lang="ru-RU" sz="1600" b="1" dirty="0" smtClean="0">
                <a:solidFill>
                  <a:srgbClr val="00B050"/>
                </a:solidFill>
                <a:latin typeface="Georgia" pitchFamily="18" charset="0"/>
                <a:cs typeface="Times New Roman" pitchFamily="18" charset="0"/>
              </a:rPr>
              <a:t>Ссылаясь </a:t>
            </a:r>
            <a:r>
              <a:rPr lang="ru-RU" sz="1600" b="1" dirty="0">
                <a:solidFill>
                  <a:srgbClr val="00B050"/>
                </a:solidFill>
                <a:latin typeface="Georgia" pitchFamily="18" charset="0"/>
                <a:cs typeface="Times New Roman" pitchFamily="18" charset="0"/>
              </a:rPr>
              <a:t>на ГОСТ, рекомендуется всегда указывать </a:t>
            </a:r>
            <a:r>
              <a:rPr lang="ru-RU" sz="1600" b="1" dirty="0" smtClean="0">
                <a:solidFill>
                  <a:srgbClr val="00B050"/>
                </a:solidFill>
                <a:latin typeface="Georgia" pitchFamily="18" charset="0"/>
                <a:cs typeface="Times New Roman" pitchFamily="18" charset="0"/>
              </a:rPr>
              <a:t>параметры </a:t>
            </a:r>
            <a:r>
              <a:rPr lang="ru-RU" sz="1600" b="1" dirty="0">
                <a:solidFill>
                  <a:srgbClr val="00B050"/>
                </a:solidFill>
                <a:latin typeface="Georgia" pitchFamily="18" charset="0"/>
                <a:cs typeface="Times New Roman" pitchFamily="18" charset="0"/>
              </a:rPr>
              <a:t>закупаемой продукции, так как один ГОСТ может быть </a:t>
            </a:r>
            <a:r>
              <a:rPr lang="ru-RU" sz="1600" b="1" dirty="0" smtClean="0">
                <a:solidFill>
                  <a:srgbClr val="00B050"/>
                </a:solidFill>
                <a:latin typeface="Georgia" pitchFamily="18" charset="0"/>
                <a:cs typeface="Times New Roman" pitchFamily="18" charset="0"/>
              </a:rPr>
              <a:t>установлен  </a:t>
            </a:r>
            <a:r>
              <a:rPr lang="ru-RU" sz="1600" b="1" dirty="0">
                <a:solidFill>
                  <a:srgbClr val="00B050"/>
                </a:solidFill>
                <a:latin typeface="Georgia" pitchFamily="18" charset="0"/>
                <a:cs typeface="Times New Roman" pitchFamily="18" charset="0"/>
              </a:rPr>
              <a:t>на несколько видов </a:t>
            </a:r>
            <a:r>
              <a:rPr lang="ru-RU" sz="1600" b="1" dirty="0" smtClean="0">
                <a:solidFill>
                  <a:srgbClr val="00B050"/>
                </a:solidFill>
                <a:latin typeface="Georgia" pitchFamily="18" charset="0"/>
                <a:cs typeface="Times New Roman" pitchFamily="18" charset="0"/>
              </a:rPr>
              <a:t>продукции;</a:t>
            </a:r>
          </a:p>
          <a:p>
            <a:pPr marL="0" marR="5080" indent="0" algn="just">
              <a:lnSpc>
                <a:spcPct val="100000"/>
              </a:lnSpc>
              <a:buNone/>
            </a:pPr>
            <a:r>
              <a:rPr lang="ru-RU" sz="1600" b="1" dirty="0" smtClean="0">
                <a:solidFill>
                  <a:srgbClr val="00B050"/>
                </a:solidFill>
                <a:latin typeface="Georgia" pitchFamily="18" charset="0"/>
                <a:cs typeface="Times New Roman" pitchFamily="18" charset="0"/>
              </a:rPr>
              <a:t>   </a:t>
            </a:r>
          </a:p>
          <a:p>
            <a:pPr marR="5080" algn="just">
              <a:lnSpc>
                <a:spcPct val="100000"/>
              </a:lnSpc>
              <a:buAutoNum type="arabicPeriod" startAt="5"/>
            </a:pPr>
            <a:r>
              <a:rPr lang="ru-RU" sz="1600" b="1" dirty="0" smtClean="0">
                <a:solidFill>
                  <a:srgbClr val="00B050"/>
                </a:solidFill>
                <a:latin typeface="Georgia" pitchFamily="18" charset="0"/>
                <a:cs typeface="Times New Roman" pitchFamily="18" charset="0"/>
              </a:rPr>
              <a:t>Если Заказчик применяет международные стандарты или стандарты</a:t>
            </a:r>
          </a:p>
          <a:p>
            <a:pPr marL="0" marR="5080" indent="0" algn="just">
              <a:lnSpc>
                <a:spcPct val="100000"/>
              </a:lnSpc>
              <a:buNone/>
            </a:pPr>
            <a:r>
              <a:rPr lang="ru-RU" sz="1600" b="1" dirty="0">
                <a:solidFill>
                  <a:srgbClr val="00B050"/>
                </a:solidFill>
                <a:latin typeface="Georgia" pitchFamily="18" charset="0"/>
                <a:cs typeface="Times New Roman" pitchFamily="18" charset="0"/>
              </a:rPr>
              <a:t> </a:t>
            </a:r>
            <a:r>
              <a:rPr lang="ru-RU" sz="1600" b="1" dirty="0" smtClean="0">
                <a:solidFill>
                  <a:srgbClr val="00B050"/>
                </a:solidFill>
                <a:latin typeface="Georgia" pitchFamily="18" charset="0"/>
                <a:cs typeface="Times New Roman" pitchFamily="18" charset="0"/>
              </a:rPr>
              <a:t>     иностранных государств при отсутствии национальных стандартов РФ</a:t>
            </a:r>
          </a:p>
          <a:p>
            <a:pPr marL="0" marR="5080" indent="0" algn="just">
              <a:lnSpc>
                <a:spcPct val="100000"/>
              </a:lnSpc>
              <a:buNone/>
            </a:pPr>
            <a:endParaRPr lang="ru-RU" sz="1600" b="1" dirty="0">
              <a:solidFill>
                <a:srgbClr val="00B050"/>
              </a:solidFill>
              <a:latin typeface="Georgia" pitchFamily="18" charset="0"/>
              <a:cs typeface="Times New Roman" pitchFamily="18" charset="0"/>
            </a:endParaRPr>
          </a:p>
          <a:p>
            <a:pPr marL="0" marR="5080" indent="0" algn="just">
              <a:lnSpc>
                <a:spcPct val="100000"/>
              </a:lnSpc>
              <a:buNone/>
            </a:pPr>
            <a:r>
              <a:rPr lang="ru-RU" sz="1600" dirty="0">
                <a:latin typeface="Georgia" pitchFamily="18" charset="0"/>
                <a:cs typeface="Times New Roman" pitchFamily="18" charset="0"/>
              </a:rPr>
              <a:t>        </a:t>
            </a:r>
            <a:r>
              <a:rPr lang="ru-RU" sz="1600" dirty="0" smtClean="0">
                <a:latin typeface="Georgia" pitchFamily="18" charset="0"/>
                <a:cs typeface="Times New Roman" pitchFamily="18" charset="0"/>
              </a:rPr>
              <a:t>Порядок их применения установлен в </a:t>
            </a:r>
            <a:r>
              <a:rPr lang="ru-RU" sz="1600" dirty="0" smtClean="0">
                <a:solidFill>
                  <a:srgbClr val="C00000"/>
                </a:solidFill>
                <a:latin typeface="Georgia" pitchFamily="18" charset="0"/>
                <a:cs typeface="Times New Roman" pitchFamily="18" charset="0"/>
              </a:rPr>
              <a:t>Приказе </a:t>
            </a:r>
            <a:r>
              <a:rPr lang="ru-RU" sz="1600" dirty="0" err="1" smtClean="0">
                <a:solidFill>
                  <a:srgbClr val="C00000"/>
                </a:solidFill>
                <a:latin typeface="Georgia" pitchFamily="18" charset="0"/>
                <a:cs typeface="Times New Roman" pitchFamily="18" charset="0"/>
              </a:rPr>
              <a:t>Росстандарта</a:t>
            </a:r>
            <a:r>
              <a:rPr lang="ru-RU" sz="1600" dirty="0" smtClean="0">
                <a:solidFill>
                  <a:srgbClr val="C00000"/>
                </a:solidFill>
                <a:latin typeface="Georgia" pitchFamily="18" charset="0"/>
                <a:cs typeface="Times New Roman" pitchFamily="18" charset="0"/>
              </a:rPr>
              <a:t> от 05.05.2016 г № 546</a:t>
            </a:r>
          </a:p>
          <a:p>
            <a:pPr marL="0" marR="5080" indent="0" algn="just">
              <a:lnSpc>
                <a:spcPct val="100000"/>
              </a:lnSpc>
              <a:buNone/>
            </a:pPr>
            <a:r>
              <a:rPr lang="ru-RU" sz="1600" dirty="0">
                <a:latin typeface="Georgia" pitchFamily="18" charset="0"/>
                <a:cs typeface="Times New Roman" pitchFamily="18" charset="0"/>
              </a:rPr>
              <a:t> </a:t>
            </a:r>
            <a:r>
              <a:rPr lang="ru-RU" sz="1600" dirty="0" smtClean="0">
                <a:latin typeface="Georgia" pitchFamily="18" charset="0"/>
                <a:cs typeface="Times New Roman" pitchFamily="18" charset="0"/>
              </a:rPr>
              <a:t>       «Об утверждении порядка и условий применения международных и</a:t>
            </a:r>
          </a:p>
          <a:p>
            <a:pPr marL="0" marR="5080" indent="0" algn="just">
              <a:lnSpc>
                <a:spcPct val="100000"/>
              </a:lnSpc>
              <a:buNone/>
            </a:pPr>
            <a:r>
              <a:rPr lang="ru-RU" sz="1600" dirty="0">
                <a:latin typeface="Georgia" pitchFamily="18" charset="0"/>
                <a:cs typeface="Times New Roman" pitchFamily="18" charset="0"/>
              </a:rPr>
              <a:t> </a:t>
            </a:r>
            <a:r>
              <a:rPr lang="ru-RU" sz="1600" dirty="0" smtClean="0">
                <a:latin typeface="Georgia" pitchFamily="18" charset="0"/>
                <a:cs typeface="Times New Roman" pitchFamily="18" charset="0"/>
              </a:rPr>
              <a:t>        межгосударственных стандартов , а также стандартов иностранных государств»                                          </a:t>
            </a:r>
            <a:endParaRPr lang="ru-RU" sz="1600" dirty="0">
              <a:latin typeface="Georgia" pitchFamily="18" charset="0"/>
              <a:cs typeface="Times New Roman" pitchFamily="18" charset="0"/>
            </a:endParaRPr>
          </a:p>
          <a:p>
            <a:pPr marL="0" marR="5080" indent="0" algn="just">
              <a:lnSpc>
                <a:spcPct val="100000"/>
              </a:lnSpc>
              <a:buNone/>
            </a:pPr>
            <a:r>
              <a:rPr lang="ru-RU" sz="1600" dirty="0" smtClean="0">
                <a:latin typeface="Georgia" pitchFamily="18" charset="0"/>
                <a:cs typeface="Times New Roman" pitchFamily="18" charset="0"/>
              </a:rPr>
              <a:t>                                                </a:t>
            </a:r>
            <a:endParaRPr lang="ru-RU" sz="1600" b="1" dirty="0" smtClean="0">
              <a:solidFill>
                <a:srgbClr val="0070C0"/>
              </a:solidFill>
              <a:latin typeface="Georgia" pitchFamily="18" charset="0"/>
              <a:cs typeface="Times New Roman" pitchFamily="18" charset="0"/>
            </a:endParaRPr>
          </a:p>
          <a:p>
            <a:pPr marL="0" indent="0" algn="just" fontAlgn="auto">
              <a:spcBef>
                <a:spcPts val="0"/>
              </a:spcBef>
              <a:spcAft>
                <a:spcPts val="0"/>
              </a:spcAft>
              <a:buNone/>
              <a:defRPr/>
            </a:pPr>
            <a:endParaRPr lang="ru-RU" sz="1600" b="1" dirty="0">
              <a:solidFill>
                <a:srgbClr val="0070C0"/>
              </a:solidFill>
              <a:latin typeface="Georgia" pitchFamily="18" charset="0"/>
              <a:cs typeface="Times New Roman" pitchFamily="18" charset="0"/>
            </a:endParaRPr>
          </a:p>
          <a:p>
            <a:pPr marL="0" indent="0" algn="just" fontAlgn="auto">
              <a:spcBef>
                <a:spcPts val="0"/>
              </a:spcBef>
              <a:spcAft>
                <a:spcPts val="0"/>
              </a:spcAft>
              <a:buNone/>
              <a:defRPr/>
            </a:pPr>
            <a:endParaRPr lang="ru-RU" sz="1600" b="1" dirty="0" smtClean="0">
              <a:solidFill>
                <a:srgbClr val="FF0000"/>
              </a:solidFill>
              <a:latin typeface="Georgia" pitchFamily="18" charset="0"/>
              <a:cs typeface="Times New Roman" pitchFamily="18" charset="0"/>
            </a:endParaRPr>
          </a:p>
          <a:p>
            <a:pPr marL="0" marR="5080" indent="0" algn="just">
              <a:lnSpc>
                <a:spcPct val="100000"/>
              </a:lnSpc>
              <a:buNone/>
            </a:pPr>
            <a:r>
              <a:rPr lang="ru-RU" sz="1600" dirty="0" smtClean="0">
                <a:latin typeface="Georgia" pitchFamily="18" charset="0"/>
                <a:cs typeface="Times New Roman" pitchFamily="18" charset="0"/>
              </a:rPr>
              <a:t>                                                   </a:t>
            </a:r>
          </a:p>
          <a:p>
            <a:pPr marL="12700" marR="5080" algn="just">
              <a:lnSpc>
                <a:spcPct val="100000"/>
              </a:lnSpc>
            </a:pPr>
            <a:endParaRPr lang="ru-RU" sz="1600" dirty="0">
              <a:solidFill>
                <a:srgbClr val="7030A0"/>
              </a:solidFill>
              <a:latin typeface="Georgia" pitchFamily="18" charset="0"/>
              <a:cs typeface="Times New Roman" pitchFamily="18" charset="0"/>
            </a:endParaRPr>
          </a:p>
          <a:p>
            <a:pPr marL="12700" marR="5080" algn="just">
              <a:lnSpc>
                <a:spcPct val="100000"/>
              </a:lnSpc>
            </a:pPr>
            <a:endParaRPr lang="ru-RU" sz="1600" dirty="0" smtClean="0">
              <a:solidFill>
                <a:srgbClr val="7030A0"/>
              </a:solidFill>
              <a:latin typeface="Georgia"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BC0F8B48-679B-4896-9384-8D5149AE9A0C}" type="slidenum">
              <a:rPr lang="ru-RU">
                <a:solidFill>
                  <a:prstClr val="black">
                    <a:tint val="75000"/>
                  </a:prstClr>
                </a:solidFill>
              </a:rPr>
              <a:pPr>
                <a:defRPr/>
              </a:pPr>
              <a:t>23</a:t>
            </a:fld>
            <a:endParaRPr lang="ru-RU" dirty="0">
              <a:solidFill>
                <a:prstClr val="black">
                  <a:tint val="75000"/>
                </a:prstClr>
              </a:solidFill>
            </a:endParaRPr>
          </a:p>
        </p:txBody>
      </p:sp>
    </p:spTree>
    <p:extLst>
      <p:ext uri="{BB962C8B-B14F-4D97-AF65-F5344CB8AC3E}">
        <p14:creationId xmlns:p14="http://schemas.microsoft.com/office/powerpoint/2010/main" val="12547988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64910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rPr>
              <a:t>Правила описания объекта закупки (статья 33  44-ФЗ)</a:t>
            </a:r>
            <a:endPar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535988" cy="5400675"/>
          </a:xfrm>
        </p:spPr>
        <p:txBody>
          <a:bodyPr rtlCol="0">
            <a:noAutofit/>
          </a:bodyPr>
          <a:lstStyle/>
          <a:p>
            <a:pPr marL="0" indent="0" algn="just" fontAlgn="auto">
              <a:spcBef>
                <a:spcPts val="0"/>
              </a:spcBef>
              <a:spcAft>
                <a:spcPts val="0"/>
              </a:spcAft>
              <a:buNone/>
              <a:defRPr/>
            </a:pPr>
            <a:r>
              <a:rPr lang="ru-RU" sz="1600" b="1" dirty="0" smtClean="0">
                <a:latin typeface="Georgia" pitchFamily="18" charset="0"/>
                <a:cs typeface="Times New Roman" pitchFamily="18" charset="0"/>
              </a:rPr>
              <a:t>                                            </a:t>
            </a:r>
          </a:p>
          <a:p>
            <a:pPr marL="0" indent="0" algn="just" fontAlgn="auto">
              <a:spcBef>
                <a:spcPts val="0"/>
              </a:spcBef>
              <a:spcAft>
                <a:spcPts val="0"/>
              </a:spcAft>
              <a:buNone/>
              <a:defRPr/>
            </a:pPr>
            <a:r>
              <a:rPr lang="ru-RU" sz="1600" b="1" dirty="0">
                <a:solidFill>
                  <a:srgbClr val="FF0000"/>
                </a:solidFill>
                <a:latin typeface="Georgia" pitchFamily="18" charset="0"/>
                <a:cs typeface="Times New Roman" pitchFamily="18" charset="0"/>
              </a:rPr>
              <a:t> </a:t>
            </a:r>
            <a:r>
              <a:rPr lang="ru-RU" sz="1600" b="1" dirty="0" smtClean="0">
                <a:solidFill>
                  <a:srgbClr val="FF0000"/>
                </a:solidFill>
                <a:latin typeface="Georgia" pitchFamily="18" charset="0"/>
                <a:cs typeface="Times New Roman" pitchFamily="18" charset="0"/>
              </a:rPr>
              <a:t>    </a:t>
            </a:r>
            <a:endParaRPr lang="ru-RU" sz="1600" b="1" dirty="0">
              <a:solidFill>
                <a:srgbClr val="7030A0"/>
              </a:solidFill>
              <a:latin typeface="Georgia" pitchFamily="18" charset="0"/>
              <a:cs typeface="Times New Roman" pitchFamily="18" charset="0"/>
            </a:endParaRPr>
          </a:p>
          <a:p>
            <a:pPr marL="0" indent="0" algn="just" fontAlgn="auto">
              <a:spcBef>
                <a:spcPts val="0"/>
              </a:spcBef>
              <a:spcAft>
                <a:spcPts val="0"/>
              </a:spcAft>
              <a:buNone/>
              <a:defRPr/>
            </a:pPr>
            <a:r>
              <a:rPr lang="ru-RU" sz="1600" b="1" dirty="0" smtClean="0">
                <a:latin typeface="Georgia" pitchFamily="18" charset="0"/>
                <a:cs typeface="Times New Roman" pitchFamily="18" charset="0"/>
              </a:rPr>
              <a:t>  </a:t>
            </a:r>
          </a:p>
          <a:p>
            <a:pPr marL="0" indent="0" algn="just" fontAlgn="auto">
              <a:spcBef>
                <a:spcPts val="0"/>
              </a:spcBef>
              <a:spcAft>
                <a:spcPts val="0"/>
              </a:spcAft>
              <a:buNone/>
              <a:defRPr/>
            </a:pPr>
            <a:r>
              <a:rPr lang="ru-RU" sz="1600" b="1" dirty="0" smtClean="0">
                <a:latin typeface="Georgia" pitchFamily="18" charset="0"/>
                <a:cs typeface="Times New Roman" pitchFamily="18" charset="0"/>
              </a:rPr>
              <a:t> </a:t>
            </a:r>
          </a:p>
          <a:p>
            <a:pPr marL="0" indent="0" algn="just" fontAlgn="auto">
              <a:spcBef>
                <a:spcPts val="0"/>
              </a:spcBef>
              <a:spcAft>
                <a:spcPts val="0"/>
              </a:spcAft>
              <a:buNone/>
              <a:defRPr/>
            </a:pPr>
            <a:r>
              <a:rPr lang="ru-RU" sz="1600" b="1" dirty="0" smtClean="0">
                <a:latin typeface="Georgia" pitchFamily="18" charset="0"/>
                <a:cs typeface="Times New Roman" pitchFamily="18" charset="0"/>
              </a:rPr>
              <a:t>ЗАКАЗЧИК ОШИБОЧНО УКАЗАЛ В ТЗ НЕДЕЙСТВУЮЩИЙ ГОСТ. ОШИБКУ НИКТО НЕ ЗАМЕТИЛ, И ГОСТ ПЕРЕКОЧЕВАЛ В КОНТРАКТ</a:t>
            </a:r>
          </a:p>
          <a:p>
            <a:pPr marL="0" indent="0" algn="just" fontAlgn="auto">
              <a:spcBef>
                <a:spcPts val="0"/>
              </a:spcBef>
              <a:spcAft>
                <a:spcPts val="0"/>
              </a:spcAft>
              <a:buNone/>
              <a:defRPr/>
            </a:pPr>
            <a:r>
              <a:rPr lang="ru-RU" sz="1600" b="1" dirty="0" smtClean="0">
                <a:latin typeface="Georgia" pitchFamily="18" charset="0"/>
                <a:cs typeface="Times New Roman" pitchFamily="18" charset="0"/>
              </a:rPr>
              <a:t>ФОРМАЛЬНО ЗАКАЗЧИК НЕ ВПРАВЕ ПРИНЯТЬ ТОВАР , КОТОРЫЙ НЕ СООТВЕТСТВУЕТ УКАЗАННОМУ ГОСТУ ( ч.10 ст.7.32 КоАП РФ)</a:t>
            </a:r>
          </a:p>
          <a:p>
            <a:pPr marL="0" indent="0" algn="just" fontAlgn="auto">
              <a:spcBef>
                <a:spcPts val="0"/>
              </a:spcBef>
              <a:spcAft>
                <a:spcPts val="0"/>
              </a:spcAft>
              <a:buNone/>
              <a:defRPr/>
            </a:pPr>
            <a:endParaRPr lang="ru-RU" sz="1600" b="1" dirty="0">
              <a:latin typeface="Georgia" pitchFamily="18" charset="0"/>
              <a:cs typeface="Times New Roman" pitchFamily="18" charset="0"/>
            </a:endParaRPr>
          </a:p>
          <a:p>
            <a:pPr marL="0" indent="0" algn="just" fontAlgn="auto">
              <a:spcBef>
                <a:spcPts val="0"/>
              </a:spcBef>
              <a:spcAft>
                <a:spcPts val="0"/>
              </a:spcAft>
              <a:buNone/>
              <a:defRPr/>
            </a:pPr>
            <a:r>
              <a:rPr lang="ru-RU" sz="1600" b="1" dirty="0" smtClean="0">
                <a:solidFill>
                  <a:srgbClr val="C00000"/>
                </a:solidFill>
                <a:latin typeface="Georgia" pitchFamily="18" charset="0"/>
                <a:cs typeface="Times New Roman" pitchFamily="18" charset="0"/>
              </a:rPr>
              <a:t>                                                            ЧТО ДЕЛАТЬ?</a:t>
            </a:r>
          </a:p>
          <a:p>
            <a:pPr marL="0" indent="0" algn="just" fontAlgn="auto">
              <a:spcBef>
                <a:spcPts val="0"/>
              </a:spcBef>
              <a:spcAft>
                <a:spcPts val="0"/>
              </a:spcAft>
              <a:buNone/>
              <a:defRPr/>
            </a:pPr>
            <a:endParaRPr lang="ru-RU" sz="1600" b="1" dirty="0" smtClean="0">
              <a:solidFill>
                <a:srgbClr val="C00000"/>
              </a:solidFill>
              <a:latin typeface="Georgia" pitchFamily="18" charset="0"/>
              <a:cs typeface="Times New Roman" pitchFamily="18" charset="0"/>
            </a:endParaRPr>
          </a:p>
          <a:p>
            <a:pPr algn="just" fontAlgn="auto">
              <a:spcBef>
                <a:spcPts val="0"/>
              </a:spcBef>
              <a:spcAft>
                <a:spcPts val="0"/>
              </a:spcAft>
              <a:buAutoNum type="arabicPeriod"/>
              <a:defRPr/>
            </a:pPr>
            <a:r>
              <a:rPr lang="ru-RU" sz="1600" b="1" dirty="0" smtClean="0">
                <a:solidFill>
                  <a:srgbClr val="00B050"/>
                </a:solidFill>
                <a:latin typeface="Georgia" pitchFamily="18" charset="0"/>
                <a:cs typeface="Times New Roman" pitchFamily="18" charset="0"/>
              </a:rPr>
              <a:t>ИЗМЕНИТЬ УСЛОВИЯ КОНТРАКТА СТОРОНЫ НЕ ВПРАВЕ ( ч.2, ст.34, ч.1 ст.95 ФЗ-44</a:t>
            </a:r>
          </a:p>
          <a:p>
            <a:pPr algn="just" fontAlgn="auto">
              <a:spcBef>
                <a:spcPts val="0"/>
              </a:spcBef>
              <a:spcAft>
                <a:spcPts val="0"/>
              </a:spcAft>
              <a:buAutoNum type="arabicPeriod"/>
              <a:defRPr/>
            </a:pPr>
            <a:endParaRPr lang="ru-RU" sz="1600" b="1" dirty="0" smtClean="0">
              <a:solidFill>
                <a:srgbClr val="00B050"/>
              </a:solidFill>
              <a:latin typeface="Georgia" pitchFamily="18" charset="0"/>
              <a:cs typeface="Times New Roman" pitchFamily="18" charset="0"/>
            </a:endParaRPr>
          </a:p>
          <a:p>
            <a:pPr algn="just" fontAlgn="auto">
              <a:spcBef>
                <a:spcPts val="0"/>
              </a:spcBef>
              <a:spcAft>
                <a:spcPts val="0"/>
              </a:spcAft>
              <a:buAutoNum type="arabicPeriod"/>
              <a:defRPr/>
            </a:pPr>
            <a:r>
              <a:rPr lang="ru-RU" sz="1600" b="1" dirty="0" smtClean="0">
                <a:solidFill>
                  <a:srgbClr val="00B050"/>
                </a:solidFill>
                <a:latin typeface="Georgia" pitchFamily="18" charset="0"/>
                <a:cs typeface="Times New Roman" pitchFamily="18" charset="0"/>
              </a:rPr>
              <a:t>ЕДИНСТВЕННЫЙ ВАРИАНТ, ПРИЕМЛЕМЫЙ ДЛЯ СТОРОН- РАСТОРЖЕИЕ ГК ПО СОГЛАШЕНИЮ СТОРОН</a:t>
            </a:r>
            <a:endParaRPr lang="ru-RU" sz="1600" b="1" dirty="0">
              <a:solidFill>
                <a:srgbClr val="00B050"/>
              </a:solidFill>
              <a:latin typeface="Georgia" pitchFamily="18" charset="0"/>
              <a:cs typeface="Times New Roman" pitchFamily="18" charset="0"/>
            </a:endParaRPr>
          </a:p>
          <a:p>
            <a:pPr marL="0" indent="0" algn="just" fontAlgn="auto">
              <a:spcBef>
                <a:spcPts val="0"/>
              </a:spcBef>
              <a:spcAft>
                <a:spcPts val="0"/>
              </a:spcAft>
              <a:buNone/>
              <a:defRPr/>
            </a:pPr>
            <a:endParaRPr lang="ru-RU" sz="1600" b="1" dirty="0" smtClean="0">
              <a:solidFill>
                <a:srgbClr val="00B050"/>
              </a:solidFill>
              <a:latin typeface="Georgia" pitchFamily="18" charset="0"/>
              <a:cs typeface="Times New Roman" pitchFamily="18" charset="0"/>
            </a:endParaRPr>
          </a:p>
          <a:p>
            <a:pPr marL="0" indent="0" algn="just" fontAlgn="auto">
              <a:spcBef>
                <a:spcPts val="0"/>
              </a:spcBef>
              <a:spcAft>
                <a:spcPts val="0"/>
              </a:spcAft>
              <a:buNone/>
              <a:defRPr/>
            </a:pPr>
            <a:endParaRPr lang="ru-RU" sz="1600" b="1" dirty="0" smtClean="0">
              <a:solidFill>
                <a:srgbClr val="00B050"/>
              </a:solidFill>
              <a:latin typeface="Georgia" pitchFamily="18" charset="0"/>
              <a:cs typeface="Times New Roman" pitchFamily="18" charset="0"/>
            </a:endParaRPr>
          </a:p>
          <a:p>
            <a:pPr marL="0" indent="0" algn="just" fontAlgn="auto">
              <a:spcBef>
                <a:spcPts val="0"/>
              </a:spcBef>
              <a:spcAft>
                <a:spcPts val="0"/>
              </a:spcAft>
              <a:buNone/>
              <a:defRPr/>
            </a:pPr>
            <a:endParaRPr lang="ru-RU" sz="1600" b="1" dirty="0">
              <a:latin typeface="Georgia"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BC0F8B48-679B-4896-9384-8D5149AE9A0C}" type="slidenum">
              <a:rPr lang="ru-RU">
                <a:solidFill>
                  <a:prstClr val="black">
                    <a:tint val="75000"/>
                  </a:prstClr>
                </a:solidFill>
              </a:rPr>
              <a:pPr>
                <a:defRPr/>
              </a:pPr>
              <a:t>24</a:t>
            </a:fld>
            <a:endParaRPr lang="ru-RU" dirty="0">
              <a:solidFill>
                <a:prstClr val="black">
                  <a:tint val="75000"/>
                </a:prstClr>
              </a:solidFill>
            </a:endParaRPr>
          </a:p>
        </p:txBody>
      </p:sp>
    </p:spTree>
    <p:extLst>
      <p:ext uri="{BB962C8B-B14F-4D97-AF65-F5344CB8AC3E}">
        <p14:creationId xmlns:p14="http://schemas.microsoft.com/office/powerpoint/2010/main" val="29084328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7859216" cy="850106"/>
          </a:xfrm>
        </p:spPr>
        <p:txBody>
          <a:bodyPr rtlCol="0">
            <a:normAutofit/>
          </a:bodyPr>
          <a:lstStyle/>
          <a:p>
            <a:pPr fontAlgn="auto">
              <a:spcAft>
                <a:spcPts val="0"/>
              </a:spcAft>
              <a:defRPr/>
            </a:pPr>
            <a:r>
              <a:rPr lang="ru-RU" sz="2000" b="1" cap="all" dirty="0" err="1" smtClean="0">
                <a:ln w="9000" cmpd="sng">
                  <a:solidFill>
                    <a:srgbClr val="C3986D">
                      <a:shade val="50000"/>
                      <a:satMod val="120000"/>
                    </a:srgbClr>
                  </a:solidFill>
                  <a:prstDash val="solid"/>
                </a:ln>
                <a:solidFill>
                  <a:srgbClr val="C00000"/>
                </a:solidFill>
                <a:effectLst>
                  <a:reflection blurRad="12700" stA="28000" endPos="45000" dist="1000" dir="5400000" sy="-100000" algn="bl" rotWithShape="0"/>
                </a:effectLst>
                <a:latin typeface="Times New Roman" pitchFamily="18" charset="0"/>
                <a:ea typeface="+mn-ea"/>
                <a:cs typeface="Times New Roman" pitchFamily="18" charset="0"/>
              </a:rPr>
              <a:t>ПраКТИЧЕСКИЕ</a:t>
            </a:r>
            <a:r>
              <a:rPr lang="ru-RU" sz="2000" b="1" cap="all" dirty="0" smtClean="0">
                <a:ln w="9000" cmpd="sng">
                  <a:solidFill>
                    <a:srgbClr val="C3986D">
                      <a:shade val="50000"/>
                      <a:satMod val="120000"/>
                    </a:srgbClr>
                  </a:solidFill>
                  <a:prstDash val="solid"/>
                </a:ln>
                <a:solidFill>
                  <a:srgbClr val="C00000"/>
                </a:solidFill>
                <a:effectLst>
                  <a:reflection blurRad="12700" stA="28000" endPos="45000" dist="1000" dir="5400000" sy="-100000" algn="bl" rotWithShape="0"/>
                </a:effectLst>
                <a:latin typeface="Times New Roman" pitchFamily="18" charset="0"/>
                <a:ea typeface="+mn-ea"/>
                <a:cs typeface="Times New Roman" pitchFamily="18" charset="0"/>
              </a:rPr>
              <a:t> РЕКОМЕНДАЦИИ ПО ГОСТАМ</a:t>
            </a:r>
            <a:endParaRPr lang="ru-RU" sz="2000" b="1" cap="all" dirty="0">
              <a:ln w="9000" cmpd="sng">
                <a:solidFill>
                  <a:srgbClr val="C3986D">
                    <a:shade val="50000"/>
                    <a:satMod val="120000"/>
                  </a:srgbClr>
                </a:solidFill>
                <a:prstDash val="solid"/>
              </a:ln>
              <a:solidFill>
                <a:srgbClr val="C0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535988" cy="5400675"/>
          </a:xfrm>
        </p:spPr>
        <p:txBody>
          <a:bodyPr rtlCol="0">
            <a:noAutofit/>
          </a:bodyPr>
          <a:lstStyle/>
          <a:p>
            <a:pPr marL="0" indent="0" algn="just" fontAlgn="auto">
              <a:spcBef>
                <a:spcPts val="0"/>
              </a:spcBef>
              <a:spcAft>
                <a:spcPts val="0"/>
              </a:spcAft>
              <a:buNone/>
              <a:defRPr/>
            </a:pPr>
            <a:r>
              <a:rPr lang="ru-RU" sz="1600" dirty="0" smtClean="0">
                <a:latin typeface="Georgia" pitchFamily="18" charset="0"/>
                <a:cs typeface="Times New Roman" pitchFamily="18" charset="0"/>
              </a:rPr>
              <a:t>                              </a:t>
            </a:r>
            <a:endParaRPr lang="en-US" sz="1600" b="1" dirty="0" smtClean="0">
              <a:solidFill>
                <a:srgbClr val="FF0000"/>
              </a:solidFill>
              <a:latin typeface="Georgia" pitchFamily="18" charset="0"/>
              <a:cs typeface="Times New Roman" pitchFamily="18" charset="0"/>
            </a:endParaRPr>
          </a:p>
          <a:p>
            <a:pPr marL="0" indent="0" algn="just" fontAlgn="auto">
              <a:spcBef>
                <a:spcPts val="0"/>
              </a:spcBef>
              <a:spcAft>
                <a:spcPts val="0"/>
              </a:spcAft>
              <a:buNone/>
              <a:defRPr/>
            </a:pPr>
            <a:r>
              <a:rPr lang="ru-RU" sz="1600" b="1" dirty="0" smtClean="0">
                <a:solidFill>
                  <a:srgbClr val="FF0000"/>
                </a:solidFill>
                <a:latin typeface="Georgia" pitchFamily="18" charset="0"/>
                <a:cs typeface="Times New Roman" pitchFamily="18" charset="0"/>
              </a:rPr>
              <a:t>МОЖНО СОСЛАТЬСЯ В ТЗ НА НЕОБХОДИМОСТЬ СООТВЕТСТВИЯ ТРУ ГОСТУ И ПЕРЕЧИСЛИТЬ ГОСТЫ?</a:t>
            </a:r>
          </a:p>
          <a:p>
            <a:pPr marL="0" indent="0" algn="just" fontAlgn="auto">
              <a:spcBef>
                <a:spcPts val="0"/>
              </a:spcBef>
              <a:spcAft>
                <a:spcPts val="0"/>
              </a:spcAft>
              <a:buNone/>
              <a:defRPr/>
            </a:pPr>
            <a:endParaRPr lang="ru-RU" sz="1600" b="1" dirty="0">
              <a:solidFill>
                <a:srgbClr val="FF0000"/>
              </a:solidFill>
              <a:latin typeface="Georgia" pitchFamily="18" charset="0"/>
              <a:cs typeface="Times New Roman" pitchFamily="18" charset="0"/>
            </a:endParaRPr>
          </a:p>
          <a:p>
            <a:pPr marL="0" indent="0" algn="just" fontAlgn="auto">
              <a:spcBef>
                <a:spcPts val="0"/>
              </a:spcBef>
              <a:spcAft>
                <a:spcPts val="0"/>
              </a:spcAft>
              <a:buNone/>
              <a:defRPr/>
            </a:pPr>
            <a:r>
              <a:rPr lang="ru-RU" sz="2400" dirty="0" smtClean="0">
                <a:solidFill>
                  <a:srgbClr val="7030A0"/>
                </a:solidFill>
                <a:latin typeface="Times New Roman" panose="02020603050405020304" pitchFamily="18" charset="0"/>
                <a:cs typeface="Times New Roman" panose="02020603050405020304" pitchFamily="18" charset="0"/>
              </a:rPr>
              <a:t>Такие действия Заказчика  приведут к нарушению ФЗ-44.</a:t>
            </a:r>
          </a:p>
          <a:p>
            <a:pPr marL="0" indent="0" algn="just" fontAlgn="auto">
              <a:spcBef>
                <a:spcPts val="0"/>
              </a:spcBef>
              <a:spcAft>
                <a:spcPts val="0"/>
              </a:spcAft>
              <a:buNone/>
              <a:defRPr/>
            </a:pPr>
            <a:r>
              <a:rPr lang="ru-RU" sz="2400" dirty="0" smtClean="0">
                <a:solidFill>
                  <a:srgbClr val="7030A0"/>
                </a:solidFill>
                <a:latin typeface="Times New Roman" panose="02020603050405020304" pitchFamily="18" charset="0"/>
                <a:cs typeface="Times New Roman" panose="02020603050405020304" pitchFamily="18" charset="0"/>
              </a:rPr>
              <a:t>Заказчик вправе сослаться на ГОСТ , но обязательно должен указать, какому именно пункту ГОСТа должен соответствовать закупаемый товар, работа, услуга и указать содержание данного пункта в ТЗ</a:t>
            </a:r>
          </a:p>
          <a:p>
            <a:pPr marL="0" indent="0" algn="just" fontAlgn="auto">
              <a:spcBef>
                <a:spcPts val="0"/>
              </a:spcBef>
              <a:spcAft>
                <a:spcPts val="0"/>
              </a:spcAft>
              <a:buNone/>
              <a:defRPr/>
            </a:pPr>
            <a:endParaRPr lang="ru-RU" sz="2400" dirty="0">
              <a:solidFill>
                <a:srgbClr val="7030A0"/>
              </a:solidFill>
              <a:latin typeface="Times New Roman" panose="02020603050405020304" pitchFamily="18" charset="0"/>
              <a:cs typeface="Times New Roman" panose="02020603050405020304" pitchFamily="18" charset="0"/>
            </a:endParaRPr>
          </a:p>
          <a:p>
            <a:pPr marL="0" indent="0" algn="just" fontAlgn="auto">
              <a:spcBef>
                <a:spcPts val="0"/>
              </a:spcBef>
              <a:spcAft>
                <a:spcPts val="0"/>
              </a:spcAft>
              <a:buNone/>
              <a:defRPr/>
            </a:pPr>
            <a:r>
              <a:rPr lang="ru-RU" sz="2400" dirty="0" smtClean="0">
                <a:solidFill>
                  <a:srgbClr val="7030A0"/>
                </a:solidFill>
                <a:latin typeface="Times New Roman" panose="02020603050405020304" pitchFamily="18" charset="0"/>
                <a:cs typeface="Times New Roman" panose="02020603050405020304" pitchFamily="18" charset="0"/>
              </a:rPr>
              <a:t>Основание:  П.1 ч.1 ч.2 ст.33 ФЗ-44  ( требования к объекту закупки должны быть указаны непосредственно в документации об аукционе</a:t>
            </a:r>
            <a:endParaRPr lang="ru-RU" sz="2400" dirty="0">
              <a:solidFill>
                <a:srgbClr val="7030A0"/>
              </a:solidFill>
              <a:latin typeface="Times New Roman" panose="02020603050405020304" pitchFamily="18" charset="0"/>
              <a:cs typeface="Times New Roman" panose="02020603050405020304" pitchFamily="18" charset="0"/>
            </a:endParaRPr>
          </a:p>
          <a:p>
            <a:pPr marL="0" indent="0" algn="just" fontAlgn="auto">
              <a:spcBef>
                <a:spcPts val="0"/>
              </a:spcBef>
              <a:spcAft>
                <a:spcPts val="0"/>
              </a:spcAft>
              <a:buNone/>
              <a:defRPr/>
            </a:pPr>
            <a:endParaRPr lang="ru-RU" sz="2400" dirty="0" smtClean="0">
              <a:solidFill>
                <a:srgbClr val="7030A0"/>
              </a:solidFill>
              <a:latin typeface="Times New Roman" panose="02020603050405020304" pitchFamily="18" charset="0"/>
              <a:cs typeface="Times New Roman" panose="02020603050405020304" pitchFamily="18" charset="0"/>
            </a:endParaRPr>
          </a:p>
          <a:p>
            <a:pPr marL="0" marR="5080" indent="0" algn="just">
              <a:lnSpc>
                <a:spcPct val="100000"/>
              </a:lnSpc>
              <a:buNone/>
            </a:pPr>
            <a:r>
              <a:rPr lang="ru-RU" sz="2400" dirty="0">
                <a:solidFill>
                  <a:srgbClr val="7030A0"/>
                </a:solidFill>
                <a:latin typeface="Times New Roman" panose="02020603050405020304" pitchFamily="18" charset="0"/>
                <a:cs typeface="Times New Roman" panose="02020603050405020304" pitchFamily="18" charset="0"/>
              </a:rPr>
              <a:t> </a:t>
            </a:r>
            <a:r>
              <a:rPr lang="ru-RU" sz="2400" dirty="0" smtClean="0">
                <a:solidFill>
                  <a:srgbClr val="7030A0"/>
                </a:solidFill>
                <a:latin typeface="Times New Roman" panose="02020603050405020304" pitchFamily="18" charset="0"/>
                <a:cs typeface="Times New Roman" panose="02020603050405020304" pitchFamily="18" charset="0"/>
              </a:rPr>
              <a:t>                                                       </a:t>
            </a:r>
          </a:p>
          <a:p>
            <a:pPr marL="12700" marR="5080" algn="just">
              <a:lnSpc>
                <a:spcPct val="100000"/>
              </a:lnSpc>
            </a:pPr>
            <a:endParaRPr lang="ru-RU" sz="1600" dirty="0">
              <a:solidFill>
                <a:srgbClr val="7030A0"/>
              </a:solidFill>
              <a:latin typeface="Georgia" pitchFamily="18" charset="0"/>
              <a:cs typeface="Times New Roman" pitchFamily="18" charset="0"/>
            </a:endParaRPr>
          </a:p>
          <a:p>
            <a:pPr marL="12700" marR="5080" algn="just">
              <a:lnSpc>
                <a:spcPct val="100000"/>
              </a:lnSpc>
            </a:pPr>
            <a:endParaRPr lang="ru-RU" sz="1600" dirty="0" smtClean="0">
              <a:solidFill>
                <a:srgbClr val="7030A0"/>
              </a:solidFill>
              <a:latin typeface="Georgia"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BC0F8B48-679B-4896-9384-8D5149AE9A0C}" type="slidenum">
              <a:rPr lang="ru-RU">
                <a:solidFill>
                  <a:prstClr val="black">
                    <a:tint val="75000"/>
                  </a:prstClr>
                </a:solidFill>
              </a:rPr>
              <a:pPr>
                <a:defRPr/>
              </a:pPr>
              <a:t>25</a:t>
            </a:fld>
            <a:endParaRPr lang="ru-RU" dirty="0">
              <a:solidFill>
                <a:prstClr val="black">
                  <a:tint val="75000"/>
                </a:prstClr>
              </a:solidFill>
            </a:endParaRPr>
          </a:p>
        </p:txBody>
      </p:sp>
    </p:spTree>
    <p:extLst>
      <p:ext uri="{BB962C8B-B14F-4D97-AF65-F5344CB8AC3E}">
        <p14:creationId xmlns:p14="http://schemas.microsoft.com/office/powerpoint/2010/main" val="34615912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Заголовок 1"/>
          <p:cNvSpPr>
            <a:spLocks noGrp="1"/>
          </p:cNvSpPr>
          <p:nvPr>
            <p:ph type="title"/>
          </p:nvPr>
        </p:nvSpPr>
        <p:spPr>
          <a:xfrm>
            <a:off x="971600" y="0"/>
            <a:ext cx="7509520" cy="990600"/>
          </a:xfrm>
        </p:spPr>
        <p:txBody>
          <a:bodyPr/>
          <a:lstStyle/>
          <a:p>
            <a:pPr algn="ctr">
              <a:lnSpc>
                <a:spcPct val="106000"/>
              </a:lnSpc>
              <a:spcAft>
                <a:spcPts val="800"/>
              </a:spcAft>
            </a:pPr>
            <a:r>
              <a:rPr lang="ru-RU" altLang="ru-RU" sz="2000" b="1" dirty="0" smtClean="0">
                <a:solidFill>
                  <a:srgbClr val="C00000"/>
                </a:solidFill>
              </a:rPr>
              <a:t>ПРАКТИКА КОНТРОЛЯ</a:t>
            </a:r>
            <a:r>
              <a:rPr lang="ru-RU" altLang="ru-RU" sz="2400" dirty="0" smtClean="0">
                <a:solidFill>
                  <a:srgbClr val="C00000"/>
                </a:solidFill>
              </a:rPr>
              <a:t>           </a:t>
            </a:r>
            <a:endParaRPr lang="ru-RU" altLang="ru-RU" sz="2400" b="1" dirty="0" smtClean="0">
              <a:solidFill>
                <a:srgbClr val="C00000"/>
              </a:solidFill>
            </a:endParaRPr>
          </a:p>
        </p:txBody>
      </p:sp>
      <p:sp>
        <p:nvSpPr>
          <p:cNvPr id="141315" name="Объект 2"/>
          <p:cNvSpPr>
            <a:spLocks noGrp="1"/>
          </p:cNvSpPr>
          <p:nvPr>
            <p:ph sz="quarter" idx="1"/>
          </p:nvPr>
        </p:nvSpPr>
        <p:spPr>
          <a:xfrm>
            <a:off x="460375" y="1268760"/>
            <a:ext cx="8229600" cy="4937125"/>
          </a:xfrm>
        </p:spPr>
        <p:txBody>
          <a:bodyPr/>
          <a:lstStyle/>
          <a:p>
            <a:pPr marL="0" indent="0" algn="just">
              <a:buNone/>
            </a:pPr>
            <a:r>
              <a:rPr lang="ru-RU" sz="2400" b="1" dirty="0">
                <a:solidFill>
                  <a:srgbClr val="00B050"/>
                </a:solidFill>
              </a:rPr>
              <a:t> </a:t>
            </a:r>
            <a:r>
              <a:rPr lang="ru-RU" sz="2400" b="1" dirty="0" smtClean="0">
                <a:solidFill>
                  <a:srgbClr val="00B050"/>
                </a:solidFill>
              </a:rPr>
              <a:t> </a:t>
            </a:r>
            <a:r>
              <a:rPr lang="ru-RU" sz="2000" dirty="0" smtClean="0">
                <a:latin typeface="Times New Roman" panose="02020603050405020304" pitchFamily="18" charset="0"/>
                <a:cs typeface="Times New Roman" panose="02020603050405020304" pitchFamily="18" charset="0"/>
              </a:rPr>
              <a:t>Практика контроля разнообразная, однако можно выделить 2 подхода:</a:t>
            </a:r>
          </a:p>
          <a:p>
            <a:pPr marL="457200" indent="-457200" algn="just">
              <a:buAutoNum type="arabicPeriod"/>
            </a:pPr>
            <a:r>
              <a:rPr lang="ru-RU" sz="2000" dirty="0" smtClean="0">
                <a:latin typeface="Times New Roman" panose="02020603050405020304" pitchFamily="18" charset="0"/>
                <a:cs typeface="Times New Roman" panose="02020603050405020304" pitchFamily="18" charset="0"/>
              </a:rPr>
              <a:t>Первый подход ( преобладающий)- заключается в </a:t>
            </a:r>
            <a:r>
              <a:rPr lang="ru-RU" sz="2000" dirty="0" err="1" smtClean="0">
                <a:latin typeface="Times New Roman" panose="02020603050405020304" pitchFamily="18" charset="0"/>
                <a:cs typeface="Times New Roman" panose="02020603050405020304" pitchFamily="18" charset="0"/>
              </a:rPr>
              <a:t>том,что</a:t>
            </a:r>
            <a:r>
              <a:rPr lang="ru-RU" sz="2000" dirty="0" smtClean="0">
                <a:latin typeface="Times New Roman" panose="02020603050405020304" pitchFamily="18" charset="0"/>
                <a:cs typeface="Times New Roman" panose="02020603050405020304" pitchFamily="18" charset="0"/>
              </a:rPr>
              <a:t> Заказчик не вправе отступать от положений ГОСТа.  </a:t>
            </a:r>
            <a:r>
              <a:rPr lang="ru-RU" sz="2000" dirty="0" smtClean="0">
                <a:solidFill>
                  <a:srgbClr val="C00000"/>
                </a:solidFill>
                <a:latin typeface="Times New Roman" panose="02020603050405020304" pitchFamily="18" charset="0"/>
                <a:cs typeface="Times New Roman" panose="02020603050405020304" pitchFamily="18" charset="0"/>
              </a:rPr>
              <a:t>Описание объекта закупки  должно соответствовать положению стандарта,  а любые отклонения от него должны быть обоснованы;</a:t>
            </a:r>
          </a:p>
          <a:p>
            <a:pPr marL="0" indent="0" algn="just">
              <a:buNone/>
            </a:pPr>
            <a:r>
              <a:rPr lang="ru-RU" sz="2000" b="1" dirty="0" smtClean="0">
                <a:solidFill>
                  <a:srgbClr val="00B050"/>
                </a:solidFill>
                <a:latin typeface="Times New Roman" panose="02020603050405020304" pitchFamily="18" charset="0"/>
                <a:cs typeface="Times New Roman" panose="02020603050405020304" pitchFamily="18" charset="0"/>
              </a:rPr>
              <a:t>Решение УФАС РФ по Алтайскому краю от 03.05.2017 г ( дело 264</a:t>
            </a:r>
            <a:r>
              <a:rPr lang="en-US" sz="2000" b="1" dirty="0" smtClean="0">
                <a:solidFill>
                  <a:srgbClr val="00B050"/>
                </a:solidFill>
                <a:latin typeface="Times New Roman" panose="02020603050405020304" pitchFamily="18" charset="0"/>
                <a:cs typeface="Times New Roman" panose="02020603050405020304" pitchFamily="18" charset="0"/>
              </a:rPr>
              <a:t>/</a:t>
            </a:r>
            <a:r>
              <a:rPr lang="ru-RU" sz="2000" b="1" dirty="0" smtClean="0">
                <a:solidFill>
                  <a:srgbClr val="00B050"/>
                </a:solidFill>
                <a:latin typeface="Times New Roman" panose="02020603050405020304" pitchFamily="18" charset="0"/>
                <a:cs typeface="Times New Roman" panose="02020603050405020304" pitchFamily="18" charset="0"/>
              </a:rPr>
              <a:t>17)</a:t>
            </a:r>
          </a:p>
          <a:p>
            <a:pPr marL="0" indent="0" algn="just">
              <a:buNone/>
            </a:pPr>
            <a:r>
              <a:rPr lang="ru-RU" sz="2000" dirty="0" smtClean="0">
                <a:latin typeface="Times New Roman" panose="02020603050405020304" pitchFamily="18" charset="0"/>
                <a:cs typeface="Times New Roman" panose="02020603050405020304" pitchFamily="18" charset="0"/>
              </a:rPr>
              <a:t>При закупке медицинской марли заказчик установил требование к плотности марли «не менее 36 г</a:t>
            </a:r>
            <a:r>
              <a:rPr lang="en-US" sz="2000" dirty="0" smtClean="0">
                <a:latin typeface="Times New Roman" panose="02020603050405020304" pitchFamily="18" charset="0"/>
                <a:cs typeface="Times New Roman" panose="02020603050405020304" pitchFamily="18" charset="0"/>
              </a:rPr>
              <a:t>/</a:t>
            </a:r>
            <a:r>
              <a:rPr lang="ru-RU" sz="2000" dirty="0" err="1" smtClean="0">
                <a:latin typeface="Times New Roman" panose="02020603050405020304" pitchFamily="18" charset="0"/>
                <a:cs typeface="Times New Roman" panose="02020603050405020304" pitchFamily="18" charset="0"/>
              </a:rPr>
              <a:t>кв.м</a:t>
            </a:r>
            <a:r>
              <a:rPr lang="ru-RU" sz="2000" dirty="0" smtClean="0">
                <a:latin typeface="Times New Roman" panose="02020603050405020304" pitchFamily="18" charset="0"/>
                <a:cs typeface="Times New Roman" panose="02020603050405020304" pitchFamily="18" charset="0"/>
              </a:rPr>
              <a:t>. При этом ГОСТ 9412-93 «Марля медицинская» содержит условия о плотности марли не менее 36 г</a:t>
            </a:r>
            <a:r>
              <a:rPr lang="en-US" sz="2000" dirty="0" smtClean="0">
                <a:latin typeface="Times New Roman" panose="02020603050405020304" pitchFamily="18" charset="0"/>
                <a:cs typeface="Times New Roman" panose="02020603050405020304" pitchFamily="18" charset="0"/>
              </a:rPr>
              <a:t>/</a:t>
            </a:r>
            <a:r>
              <a:rPr lang="ru-RU" sz="2000" dirty="0" err="1" smtClean="0">
                <a:latin typeface="Times New Roman" panose="02020603050405020304" pitchFamily="18" charset="0"/>
                <a:cs typeface="Times New Roman" panose="02020603050405020304" pitchFamily="18" charset="0"/>
              </a:rPr>
              <a:t>кв.м</a:t>
            </a:r>
            <a:r>
              <a:rPr lang="ru-RU" sz="2000" dirty="0" smtClean="0">
                <a:latin typeface="Times New Roman" panose="02020603050405020304" pitchFamily="18" charset="0"/>
                <a:cs typeface="Times New Roman" panose="02020603050405020304" pitchFamily="18" charset="0"/>
              </a:rPr>
              <a:t> , допустимые отклонения +</a:t>
            </a:r>
            <a:r>
              <a:rPr lang="en-US" sz="2000" dirty="0" smtClean="0">
                <a:latin typeface="Times New Roman" panose="02020603050405020304" pitchFamily="18" charset="0"/>
                <a:cs typeface="Times New Roman" panose="02020603050405020304" pitchFamily="18" charset="0"/>
              </a:rPr>
              <a:t>/- 5%. </a:t>
            </a:r>
          </a:p>
          <a:p>
            <a:pPr marL="0" indent="0" algn="just">
              <a:buNone/>
            </a:pPr>
            <a:r>
              <a:rPr lang="ru-RU" sz="2000" dirty="0" smtClean="0">
                <a:latin typeface="Times New Roman" panose="02020603050405020304" pitchFamily="18" charset="0"/>
                <a:cs typeface="Times New Roman" panose="02020603050405020304" pitchFamily="18" charset="0"/>
              </a:rPr>
              <a:t>Действия заказчика были признаны неправомерными, так как указанные отклонения </a:t>
            </a:r>
            <a:r>
              <a:rPr lang="ru-RU" sz="2000" dirty="0" smtClean="0">
                <a:solidFill>
                  <a:srgbClr val="C00000"/>
                </a:solidFill>
                <a:latin typeface="Times New Roman" panose="02020603050405020304" pitchFamily="18" charset="0"/>
                <a:cs typeface="Times New Roman" panose="02020603050405020304" pitchFamily="18" charset="0"/>
              </a:rPr>
              <a:t>не были учтены</a:t>
            </a:r>
          </a:p>
          <a:p>
            <a:pPr marL="0" indent="0" algn="just">
              <a:buNone/>
            </a:pPr>
            <a:r>
              <a:rPr lang="ru-RU" sz="2000" dirty="0" smtClean="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pPr marL="0" indent="0" algn="just">
              <a:buNone/>
            </a:pPr>
            <a:r>
              <a:rPr lang="ru-RU" sz="2400" b="1" dirty="0" smtClean="0">
                <a:solidFill>
                  <a:srgbClr val="00B050"/>
                </a:solidFill>
              </a:rPr>
              <a:t> </a:t>
            </a:r>
            <a:endParaRPr lang="ru-RU" sz="2400" b="1" dirty="0" smtClean="0">
              <a:solidFill>
                <a:srgbClr val="C00000"/>
              </a:solidFill>
            </a:endParaRPr>
          </a:p>
        </p:txBody>
      </p:sp>
      <p:sp>
        <p:nvSpPr>
          <p:cNvPr id="141316" name="Дата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ru-RU" altLang="ru-RU" dirty="0" smtClean="0"/>
          </a:p>
        </p:txBody>
      </p:sp>
      <p:sp>
        <p:nvSpPr>
          <p:cNvPr id="141317" name="Номер слайда 4"/>
          <p:cNvSpPr>
            <a:spLocks noGrp="1"/>
          </p:cNvSpPr>
          <p:nvPr>
            <p:ph type="sldNum" sz="quarter" idx="12"/>
          </p:nvPr>
        </p:nvSpPr>
        <p:spPr bwMode="auto">
          <a:xfrm>
            <a:off x="609600" y="6356350"/>
            <a:ext cx="1981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ru-RU" altLang="ru-RU" dirty="0" smtClean="0"/>
              <a:t>3</a:t>
            </a:r>
          </a:p>
        </p:txBody>
      </p:sp>
    </p:spTree>
    <p:extLst>
      <p:ext uri="{BB962C8B-B14F-4D97-AF65-F5344CB8AC3E}">
        <p14:creationId xmlns:p14="http://schemas.microsoft.com/office/powerpoint/2010/main" val="2934089808"/>
      </p:ext>
    </p:extLst>
  </p:cSld>
  <p:clrMapOvr>
    <a:masterClrMapping/>
  </p:clrMapOvr>
  <p:transition>
    <p:wedg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Заголовок 1"/>
          <p:cNvSpPr>
            <a:spLocks noGrp="1"/>
          </p:cNvSpPr>
          <p:nvPr>
            <p:ph type="title"/>
          </p:nvPr>
        </p:nvSpPr>
        <p:spPr>
          <a:xfrm>
            <a:off x="971600" y="0"/>
            <a:ext cx="7509520" cy="990600"/>
          </a:xfrm>
        </p:spPr>
        <p:txBody>
          <a:bodyPr/>
          <a:lstStyle/>
          <a:p>
            <a:pPr algn="ctr">
              <a:lnSpc>
                <a:spcPct val="106000"/>
              </a:lnSpc>
              <a:spcAft>
                <a:spcPts val="800"/>
              </a:spcAft>
            </a:pPr>
            <a:r>
              <a:rPr lang="ru-RU" altLang="ru-RU" sz="2000" b="1" dirty="0" smtClean="0">
                <a:solidFill>
                  <a:srgbClr val="FF0000"/>
                </a:solidFill>
              </a:rPr>
              <a:t/>
            </a:r>
            <a:br>
              <a:rPr lang="ru-RU" altLang="ru-RU" sz="2000" b="1" dirty="0" smtClean="0">
                <a:solidFill>
                  <a:srgbClr val="FF0000"/>
                </a:solidFill>
              </a:rPr>
            </a:br>
            <a:r>
              <a:rPr lang="ru-RU" altLang="ru-RU" sz="2000" b="1" dirty="0">
                <a:solidFill>
                  <a:srgbClr val="FF0000"/>
                </a:solidFill>
              </a:rPr>
              <a:t/>
            </a:r>
            <a:br>
              <a:rPr lang="ru-RU" altLang="ru-RU" sz="2000" b="1" dirty="0">
                <a:solidFill>
                  <a:srgbClr val="FF0000"/>
                </a:solidFill>
              </a:rPr>
            </a:br>
            <a:r>
              <a:rPr lang="ru-RU" altLang="ru-RU" sz="2000" b="1" dirty="0" smtClean="0">
                <a:solidFill>
                  <a:srgbClr val="FF0000"/>
                </a:solidFill>
              </a:rPr>
              <a:t/>
            </a:r>
            <a:br>
              <a:rPr lang="ru-RU" altLang="ru-RU" sz="2000" b="1" dirty="0" smtClean="0">
                <a:solidFill>
                  <a:srgbClr val="FF0000"/>
                </a:solidFill>
              </a:rPr>
            </a:br>
            <a:r>
              <a:rPr lang="ru-RU" altLang="ru-RU" sz="2000" b="1" dirty="0">
                <a:solidFill>
                  <a:srgbClr val="FF0000"/>
                </a:solidFill>
              </a:rPr>
              <a:t/>
            </a:r>
            <a:br>
              <a:rPr lang="ru-RU" altLang="ru-RU" sz="2000" b="1" dirty="0">
                <a:solidFill>
                  <a:srgbClr val="FF0000"/>
                </a:solidFill>
              </a:rPr>
            </a:br>
            <a:r>
              <a:rPr lang="ru-RU" altLang="ru-RU" sz="2000" b="1" dirty="0" smtClean="0">
                <a:solidFill>
                  <a:srgbClr val="FF0000"/>
                </a:solidFill>
              </a:rPr>
              <a:t>СТАНДАРТЫ В ТЕХНИЧЕСКИХ ЗАДАНИЯХ С 01.07.2016 Г</a:t>
            </a:r>
            <a:r>
              <a:rPr lang="ru-RU" altLang="ru-RU" sz="2400" dirty="0" smtClean="0">
                <a:solidFill>
                  <a:srgbClr val="FF0000"/>
                </a:solidFill>
              </a:rPr>
              <a:t>           </a:t>
            </a:r>
            <a:endParaRPr lang="ru-RU" altLang="ru-RU" sz="2400" b="1" dirty="0" smtClean="0">
              <a:solidFill>
                <a:srgbClr val="FF0000"/>
              </a:solidFill>
            </a:endParaRPr>
          </a:p>
        </p:txBody>
      </p:sp>
      <p:sp>
        <p:nvSpPr>
          <p:cNvPr id="141315" name="Объект 2"/>
          <p:cNvSpPr>
            <a:spLocks noGrp="1"/>
          </p:cNvSpPr>
          <p:nvPr>
            <p:ph sz="quarter" idx="1"/>
          </p:nvPr>
        </p:nvSpPr>
        <p:spPr>
          <a:xfrm>
            <a:off x="460375" y="1268760"/>
            <a:ext cx="8229600" cy="4937125"/>
          </a:xfrm>
        </p:spPr>
        <p:txBody>
          <a:bodyPr/>
          <a:lstStyle/>
          <a:p>
            <a:pPr marL="0" indent="0" algn="just">
              <a:buNone/>
            </a:pPr>
            <a:r>
              <a:rPr lang="ru-RU" sz="2400" b="1" dirty="0">
                <a:solidFill>
                  <a:srgbClr val="00B050"/>
                </a:solidFill>
              </a:rPr>
              <a:t> </a:t>
            </a:r>
            <a:r>
              <a:rPr lang="ru-RU" sz="2000" dirty="0" smtClean="0">
                <a:latin typeface="Times New Roman" panose="02020603050405020304" pitchFamily="18" charset="0"/>
                <a:cs typeface="Times New Roman" panose="02020603050405020304" pitchFamily="18" charset="0"/>
              </a:rPr>
              <a:t> 2. </a:t>
            </a:r>
            <a:r>
              <a:rPr lang="ru-RU" sz="2000" dirty="0" smtClean="0">
                <a:solidFill>
                  <a:srgbClr val="C00000"/>
                </a:solidFill>
                <a:latin typeface="Times New Roman" panose="02020603050405020304" pitchFamily="18" charset="0"/>
                <a:cs typeface="Times New Roman" panose="02020603050405020304" pitchFamily="18" charset="0"/>
              </a:rPr>
              <a:t>Второй подход  </a:t>
            </a:r>
            <a:r>
              <a:rPr lang="ru-RU" sz="2000" dirty="0" smtClean="0">
                <a:latin typeface="Times New Roman" panose="02020603050405020304" pitchFamily="18" charset="0"/>
                <a:cs typeface="Times New Roman" panose="02020603050405020304" pitchFamily="18" charset="0"/>
              </a:rPr>
              <a:t>заключается в том, что именно Заказчиком определяется потребность  в тех или иных характеристиках закупаемых товаров, а не содержанием ГОСТов. Даже если в ГОСТе нет необходимого требования, то Заказчик вправе его установить</a:t>
            </a:r>
          </a:p>
          <a:p>
            <a:pPr marL="0" indent="0" algn="just">
              <a:buNone/>
            </a:pPr>
            <a:r>
              <a:rPr lang="ru-RU" sz="2000" b="1" dirty="0" smtClean="0">
                <a:solidFill>
                  <a:srgbClr val="00B050"/>
                </a:solidFill>
                <a:latin typeface="Times New Roman" panose="02020603050405020304" pitchFamily="18" charset="0"/>
                <a:cs typeface="Times New Roman" panose="02020603050405020304" pitchFamily="18" charset="0"/>
              </a:rPr>
              <a:t>  Решение Владимирского </a:t>
            </a:r>
            <a:r>
              <a:rPr lang="ru-RU" sz="2000" b="1" dirty="0" err="1" smtClean="0">
                <a:solidFill>
                  <a:srgbClr val="00B050"/>
                </a:solidFill>
                <a:latin typeface="Times New Roman" panose="02020603050405020304" pitchFamily="18" charset="0"/>
                <a:cs typeface="Times New Roman" panose="02020603050405020304" pitchFamily="18" charset="0"/>
              </a:rPr>
              <a:t>УФАСа</a:t>
            </a:r>
            <a:r>
              <a:rPr lang="ru-RU" sz="2000" b="1" dirty="0" smtClean="0">
                <a:solidFill>
                  <a:srgbClr val="00B050"/>
                </a:solidFill>
                <a:latin typeface="Times New Roman" panose="02020603050405020304" pitchFamily="18" charset="0"/>
                <a:cs typeface="Times New Roman" panose="02020603050405020304" pitchFamily="18" charset="0"/>
              </a:rPr>
              <a:t>  от12.12.2016 г( дело Г 994-04</a:t>
            </a:r>
            <a:r>
              <a:rPr lang="en-US" sz="2000" b="1" dirty="0" smtClean="0">
                <a:solidFill>
                  <a:srgbClr val="00B050"/>
                </a:solidFill>
                <a:latin typeface="Times New Roman" panose="02020603050405020304" pitchFamily="18" charset="0"/>
                <a:cs typeface="Times New Roman" panose="02020603050405020304" pitchFamily="18" charset="0"/>
              </a:rPr>
              <a:t>/2016</a:t>
            </a:r>
            <a:r>
              <a:rPr lang="ru-RU" sz="2000" b="1" dirty="0" smtClean="0">
                <a:solidFill>
                  <a:srgbClr val="00B050"/>
                </a:solidFill>
                <a:latin typeface="Times New Roman" panose="02020603050405020304" pitchFamily="18" charset="0"/>
                <a:cs typeface="Times New Roman" panose="02020603050405020304" pitchFamily="18" charset="0"/>
              </a:rPr>
              <a:t>)</a:t>
            </a:r>
          </a:p>
          <a:p>
            <a:pPr marL="0" indent="0" algn="just">
              <a:buNone/>
            </a:pPr>
            <a:r>
              <a:rPr lang="ru-RU" sz="2000" dirty="0" smtClean="0">
                <a:latin typeface="Times New Roman" panose="02020603050405020304" pitchFamily="18" charset="0"/>
                <a:cs typeface="Times New Roman" panose="02020603050405020304" pitchFamily="18" charset="0"/>
              </a:rPr>
              <a:t>Заказчик указал в документации, что ему требуются катетеры с маркировкой </a:t>
            </a:r>
            <a:r>
              <a:rPr lang="en-US" sz="2000" dirty="0" smtClean="0">
                <a:latin typeface="Times New Roman" panose="02020603050405020304" pitchFamily="18" charset="0"/>
                <a:cs typeface="Times New Roman" panose="02020603050405020304" pitchFamily="18" charset="0"/>
              </a:rPr>
              <a:t>G </a:t>
            </a:r>
            <a:r>
              <a:rPr lang="ru-RU" sz="2000" dirty="0" smtClean="0">
                <a:latin typeface="Times New Roman" panose="02020603050405020304" pitchFamily="18" charset="0"/>
                <a:cs typeface="Times New Roman" panose="02020603050405020304" pitchFamily="18" charset="0"/>
              </a:rPr>
              <a:t>19. Заявитель жалобы считал, что требования к размеру катетера могут устанавливаться исключительно техническими регламентами и документами национальной системы стандартизации, а именно ГОСТом 10555-2012.  Маркировка </a:t>
            </a:r>
            <a:r>
              <a:rPr lang="en-US" sz="2000" dirty="0" smtClean="0">
                <a:latin typeface="Times New Roman" panose="02020603050405020304" pitchFamily="18" charset="0"/>
                <a:cs typeface="Times New Roman" panose="02020603050405020304" pitchFamily="18" charset="0"/>
              </a:rPr>
              <a:t>G19 </a:t>
            </a:r>
            <a:r>
              <a:rPr lang="ru-RU" sz="2000" dirty="0" smtClean="0">
                <a:latin typeface="Times New Roman" panose="02020603050405020304" pitchFamily="18" charset="0"/>
                <a:cs typeface="Times New Roman" panose="02020603050405020304" pitchFamily="18" charset="0"/>
              </a:rPr>
              <a:t>данным стандартом не предусмотрена.</a:t>
            </a:r>
          </a:p>
          <a:p>
            <a:pPr marL="0" indent="0" algn="just">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Заказчик пояснил, что требования национальных стандартов к маркировке катетеров являются </a:t>
            </a:r>
            <a:r>
              <a:rPr lang="ru-RU" sz="2000" dirty="0" smtClean="0">
                <a:solidFill>
                  <a:srgbClr val="C00000"/>
                </a:solidFill>
                <a:latin typeface="Times New Roman" panose="02020603050405020304" pitchFamily="18" charset="0"/>
                <a:cs typeface="Times New Roman" panose="02020603050405020304" pitchFamily="18" charset="0"/>
              </a:rPr>
              <a:t>рекомендуемыми, но не обязательными</a:t>
            </a:r>
          </a:p>
          <a:p>
            <a:pPr marL="0" indent="0" algn="just">
              <a:buNone/>
            </a:pPr>
            <a:r>
              <a:rPr lang="ru-RU" sz="2000" dirty="0" smtClean="0">
                <a:solidFill>
                  <a:srgbClr val="C00000"/>
                </a:solidFill>
                <a:latin typeface="Times New Roman" panose="02020603050405020304" pitchFamily="18" charset="0"/>
                <a:cs typeface="Times New Roman" panose="02020603050405020304" pitchFamily="18" charset="0"/>
              </a:rPr>
              <a:t>                Жалоба Заявителя была признана необоснованной</a:t>
            </a:r>
          </a:p>
          <a:p>
            <a:pPr marL="0" indent="0" algn="just">
              <a:buNone/>
            </a:pPr>
            <a:r>
              <a:rPr lang="ru-RU" sz="2000" dirty="0">
                <a:solidFill>
                  <a:srgbClr val="C00000"/>
                </a:solidFill>
                <a:latin typeface="Times New Roman" panose="02020603050405020304" pitchFamily="18" charset="0"/>
                <a:cs typeface="Times New Roman" panose="02020603050405020304" pitchFamily="18" charset="0"/>
              </a:rPr>
              <a:t> </a:t>
            </a:r>
            <a:r>
              <a:rPr lang="ru-RU" sz="2000" dirty="0" smtClean="0">
                <a:solidFill>
                  <a:srgbClr val="C00000"/>
                </a:solidFill>
                <a:latin typeface="Times New Roman" panose="02020603050405020304" pitchFamily="18" charset="0"/>
                <a:cs typeface="Times New Roman" panose="02020603050405020304" pitchFamily="18" charset="0"/>
              </a:rPr>
              <a:t>  </a:t>
            </a:r>
            <a:endParaRPr lang="ru-RU" sz="2000" dirty="0">
              <a:solidFill>
                <a:srgbClr val="C00000"/>
              </a:solidFill>
              <a:latin typeface="Times New Roman" panose="02020603050405020304" pitchFamily="18" charset="0"/>
              <a:cs typeface="Times New Roman" panose="02020603050405020304" pitchFamily="18" charset="0"/>
            </a:endParaRPr>
          </a:p>
          <a:p>
            <a:pPr marL="0" indent="0" algn="just">
              <a:buNone/>
            </a:pPr>
            <a:r>
              <a:rPr lang="ru-RU" sz="2400" b="1" dirty="0" smtClean="0">
                <a:solidFill>
                  <a:srgbClr val="00B050"/>
                </a:solidFill>
              </a:rPr>
              <a:t> </a:t>
            </a:r>
            <a:endParaRPr lang="ru-RU" sz="2400" b="1" dirty="0" smtClean="0">
              <a:solidFill>
                <a:srgbClr val="C00000"/>
              </a:solidFill>
            </a:endParaRPr>
          </a:p>
        </p:txBody>
      </p:sp>
      <p:sp>
        <p:nvSpPr>
          <p:cNvPr id="141316" name="Дата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ru-RU" altLang="ru-RU" dirty="0" smtClean="0"/>
          </a:p>
        </p:txBody>
      </p:sp>
      <p:sp>
        <p:nvSpPr>
          <p:cNvPr id="141317" name="Номер слайда 4"/>
          <p:cNvSpPr>
            <a:spLocks noGrp="1"/>
          </p:cNvSpPr>
          <p:nvPr>
            <p:ph type="sldNum" sz="quarter" idx="12"/>
          </p:nvPr>
        </p:nvSpPr>
        <p:spPr bwMode="auto">
          <a:xfrm>
            <a:off x="609600" y="6356350"/>
            <a:ext cx="1981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ru-RU" altLang="ru-RU" dirty="0" smtClean="0"/>
              <a:t>3</a:t>
            </a:r>
          </a:p>
        </p:txBody>
      </p:sp>
    </p:spTree>
    <p:extLst>
      <p:ext uri="{BB962C8B-B14F-4D97-AF65-F5344CB8AC3E}">
        <p14:creationId xmlns:p14="http://schemas.microsoft.com/office/powerpoint/2010/main" val="2878762859"/>
      </p:ext>
    </p:extLst>
  </p:cSld>
  <p:clrMapOvr>
    <a:masterClrMapping/>
  </p:clrMapOvr>
  <p:transition>
    <p:wedg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Заголовок 1"/>
          <p:cNvSpPr>
            <a:spLocks noGrp="1"/>
          </p:cNvSpPr>
          <p:nvPr>
            <p:ph type="title"/>
          </p:nvPr>
        </p:nvSpPr>
        <p:spPr>
          <a:xfrm>
            <a:off x="971600" y="0"/>
            <a:ext cx="7509520" cy="990600"/>
          </a:xfrm>
        </p:spPr>
        <p:txBody>
          <a:bodyPr/>
          <a:lstStyle/>
          <a:p>
            <a:pPr algn="ctr">
              <a:lnSpc>
                <a:spcPct val="106000"/>
              </a:lnSpc>
              <a:spcAft>
                <a:spcPts val="800"/>
              </a:spcAft>
            </a:pPr>
            <a:r>
              <a:rPr lang="ru-RU" altLang="ru-RU" sz="2000" b="1" dirty="0" smtClean="0">
                <a:solidFill>
                  <a:srgbClr val="FF0000"/>
                </a:solidFill>
              </a:rPr>
              <a:t/>
            </a:r>
            <a:br>
              <a:rPr lang="ru-RU" altLang="ru-RU" sz="2000" b="1" dirty="0" smtClean="0">
                <a:solidFill>
                  <a:srgbClr val="FF0000"/>
                </a:solidFill>
              </a:rPr>
            </a:br>
            <a:r>
              <a:rPr lang="ru-RU" altLang="ru-RU" sz="2000" b="1" dirty="0">
                <a:solidFill>
                  <a:srgbClr val="FF0000"/>
                </a:solidFill>
              </a:rPr>
              <a:t/>
            </a:r>
            <a:br>
              <a:rPr lang="ru-RU" altLang="ru-RU" sz="2000" b="1" dirty="0">
                <a:solidFill>
                  <a:srgbClr val="FF0000"/>
                </a:solidFill>
              </a:rPr>
            </a:br>
            <a:r>
              <a:rPr lang="ru-RU" altLang="ru-RU" sz="2000" b="1" dirty="0" smtClean="0">
                <a:solidFill>
                  <a:srgbClr val="FF0000"/>
                </a:solidFill>
              </a:rPr>
              <a:t/>
            </a:r>
            <a:br>
              <a:rPr lang="ru-RU" altLang="ru-RU" sz="2000" b="1" dirty="0" smtClean="0">
                <a:solidFill>
                  <a:srgbClr val="FF0000"/>
                </a:solidFill>
              </a:rPr>
            </a:br>
            <a:r>
              <a:rPr lang="ru-RU" altLang="ru-RU" sz="2000" b="1" dirty="0">
                <a:solidFill>
                  <a:srgbClr val="FF0000"/>
                </a:solidFill>
              </a:rPr>
              <a:t/>
            </a:r>
            <a:br>
              <a:rPr lang="ru-RU" altLang="ru-RU" sz="2000" b="1" dirty="0">
                <a:solidFill>
                  <a:srgbClr val="FF0000"/>
                </a:solidFill>
              </a:rPr>
            </a:br>
            <a:r>
              <a:rPr lang="ru-RU" altLang="ru-RU" sz="2000" b="1" dirty="0" smtClean="0">
                <a:solidFill>
                  <a:srgbClr val="FF0000"/>
                </a:solidFill>
              </a:rPr>
              <a:t>СТАНДАРТЫ В ТЕХНИЧЕСКИХ ЗАДАНИЯХ С 01.07.2016 Г</a:t>
            </a:r>
            <a:r>
              <a:rPr lang="ru-RU" altLang="ru-RU" sz="2400" dirty="0" smtClean="0">
                <a:solidFill>
                  <a:srgbClr val="FF0000"/>
                </a:solidFill>
              </a:rPr>
              <a:t>           </a:t>
            </a:r>
            <a:endParaRPr lang="ru-RU" altLang="ru-RU" sz="2400" b="1" dirty="0" smtClean="0">
              <a:solidFill>
                <a:srgbClr val="FF0000"/>
              </a:solidFill>
            </a:endParaRPr>
          </a:p>
        </p:txBody>
      </p:sp>
      <p:sp>
        <p:nvSpPr>
          <p:cNvPr id="141315" name="Объект 2"/>
          <p:cNvSpPr>
            <a:spLocks noGrp="1"/>
          </p:cNvSpPr>
          <p:nvPr>
            <p:ph sz="quarter" idx="1"/>
          </p:nvPr>
        </p:nvSpPr>
        <p:spPr>
          <a:xfrm>
            <a:off x="460375" y="1268760"/>
            <a:ext cx="8229600" cy="4937125"/>
          </a:xfrm>
        </p:spPr>
        <p:txBody>
          <a:bodyPr/>
          <a:lstStyle/>
          <a:p>
            <a:pPr marL="0" indent="0" algn="just">
              <a:buNone/>
            </a:pPr>
            <a:r>
              <a:rPr lang="ru-RU" sz="2400" b="1" dirty="0">
                <a:solidFill>
                  <a:srgbClr val="00B050"/>
                </a:solidFill>
              </a:rPr>
              <a:t> </a:t>
            </a:r>
            <a:r>
              <a:rPr lang="ru-RU" sz="2000" b="1" dirty="0" smtClean="0">
                <a:latin typeface="Times New Roman" panose="02020603050405020304" pitchFamily="18" charset="0"/>
                <a:cs typeface="Times New Roman" panose="02020603050405020304" pitchFamily="18" charset="0"/>
              </a:rPr>
              <a:t> </a:t>
            </a:r>
            <a:r>
              <a:rPr lang="ru-RU" sz="2000" b="1" dirty="0" smtClean="0">
                <a:solidFill>
                  <a:srgbClr val="00B050"/>
                </a:solidFill>
                <a:latin typeface="Times New Roman" panose="02020603050405020304" pitchFamily="18" charset="0"/>
                <a:cs typeface="Times New Roman" panose="02020603050405020304" pitchFamily="18" charset="0"/>
              </a:rPr>
              <a:t>Решение Ямало-Ненецкого УФАС РФ от 13.07.2017 г ( дело 04-01</a:t>
            </a:r>
            <a:r>
              <a:rPr lang="en-US" sz="2000" b="1" dirty="0" smtClean="0">
                <a:solidFill>
                  <a:srgbClr val="00B050"/>
                </a:solidFill>
                <a:latin typeface="Times New Roman" panose="02020603050405020304" pitchFamily="18" charset="0"/>
                <a:cs typeface="Times New Roman" panose="02020603050405020304" pitchFamily="18" charset="0"/>
              </a:rPr>
              <a:t>/</a:t>
            </a:r>
            <a:r>
              <a:rPr lang="ru-RU" sz="2000" b="1" dirty="0" smtClean="0">
                <a:solidFill>
                  <a:srgbClr val="00B050"/>
                </a:solidFill>
                <a:latin typeface="Times New Roman" panose="02020603050405020304" pitchFamily="18" charset="0"/>
                <a:cs typeface="Times New Roman" panose="02020603050405020304" pitchFamily="18" charset="0"/>
              </a:rPr>
              <a:t>307-2017 </a:t>
            </a:r>
          </a:p>
          <a:p>
            <a:pPr marL="0" indent="0" algn="just">
              <a:buNone/>
            </a:pPr>
            <a:r>
              <a:rPr lang="ru-RU" sz="2000" dirty="0" smtClean="0">
                <a:latin typeface="Times New Roman" panose="02020603050405020304" pitchFamily="18" charset="0"/>
                <a:cs typeface="Times New Roman" panose="02020603050405020304" pitchFamily="18" charset="0"/>
              </a:rPr>
              <a:t>Заказчик в описании объекта закупки установил, среди прочего, что иглы должны быть из сплава  </a:t>
            </a:r>
            <a:r>
              <a:rPr lang="ru-RU" sz="2000" dirty="0" err="1" smtClean="0">
                <a:latin typeface="Times New Roman" panose="02020603050405020304" pitchFamily="18" charset="0"/>
                <a:cs typeface="Times New Roman" panose="02020603050405020304" pitchFamily="18" charset="0"/>
              </a:rPr>
              <a:t>Эталлой</a:t>
            </a:r>
            <a:r>
              <a:rPr lang="ru-RU" sz="2000" dirty="0" smtClean="0">
                <a:latin typeface="Times New Roman" panose="02020603050405020304" pitchFamily="18" charset="0"/>
                <a:cs typeface="Times New Roman" panose="02020603050405020304" pitchFamily="18" charset="0"/>
              </a:rPr>
              <a:t>, а также дал ссылку на ГОСТ 31620-2012. </a:t>
            </a:r>
          </a:p>
          <a:p>
            <a:pPr marL="0" indent="0" algn="just">
              <a:buNone/>
            </a:pPr>
            <a:r>
              <a:rPr lang="ru-RU" sz="2000" dirty="0" smtClean="0">
                <a:latin typeface="Times New Roman" panose="02020603050405020304" pitchFamily="18" charset="0"/>
                <a:cs typeface="Times New Roman" panose="02020603050405020304" pitchFamily="18" charset="0"/>
              </a:rPr>
              <a:t>Заявитель жалобы указал, что этот ГОСТ не содержит требования, что иглы должны быть сделаны из конкретного сплава.</a:t>
            </a:r>
          </a:p>
          <a:p>
            <a:pPr marL="0" indent="0" algn="just">
              <a:buNone/>
            </a:pPr>
            <a:r>
              <a:rPr lang="ru-RU" sz="2000" dirty="0" smtClean="0">
                <a:solidFill>
                  <a:srgbClr val="C00000"/>
                </a:solidFill>
                <a:latin typeface="Times New Roman" panose="02020603050405020304" pitchFamily="18" charset="0"/>
                <a:cs typeface="Times New Roman" panose="02020603050405020304" pitchFamily="18" charset="0"/>
              </a:rPr>
              <a:t>Антимонопольный орган признал жалобу необоснованной</a:t>
            </a:r>
            <a:r>
              <a:rPr lang="ru-RU" sz="2000" dirty="0" smtClean="0">
                <a:latin typeface="Times New Roman" panose="02020603050405020304" pitchFamily="18" charset="0"/>
                <a:cs typeface="Times New Roman" panose="02020603050405020304" pitchFamily="18" charset="0"/>
              </a:rPr>
              <a:t>, поскольку Заказчик описал в техническом задании объективные потребности в товаре, а ссылка на ГОСТ является лишь указанием, что характеристика продукции должна быть не ниже, чем предусмотрено ГОСТом  </a:t>
            </a:r>
            <a:endParaRPr lang="ru-RU" sz="2000" dirty="0">
              <a:latin typeface="Times New Roman" panose="02020603050405020304" pitchFamily="18" charset="0"/>
              <a:cs typeface="Times New Roman" panose="02020603050405020304" pitchFamily="18" charset="0"/>
            </a:endParaRPr>
          </a:p>
          <a:p>
            <a:pPr marL="0" indent="0" algn="just">
              <a:buNone/>
            </a:pPr>
            <a:r>
              <a:rPr lang="ru-RU" sz="2400" b="1" dirty="0" smtClean="0"/>
              <a:t> </a:t>
            </a:r>
          </a:p>
        </p:txBody>
      </p:sp>
      <p:sp>
        <p:nvSpPr>
          <p:cNvPr id="141316" name="Дата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ru-RU" altLang="ru-RU" dirty="0" smtClean="0"/>
          </a:p>
        </p:txBody>
      </p:sp>
      <p:sp>
        <p:nvSpPr>
          <p:cNvPr id="141317" name="Номер слайда 4"/>
          <p:cNvSpPr>
            <a:spLocks noGrp="1"/>
          </p:cNvSpPr>
          <p:nvPr>
            <p:ph type="sldNum" sz="quarter" idx="12"/>
          </p:nvPr>
        </p:nvSpPr>
        <p:spPr bwMode="auto">
          <a:xfrm>
            <a:off x="609600" y="6356350"/>
            <a:ext cx="1981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ru-RU" altLang="ru-RU" dirty="0" smtClean="0"/>
              <a:t>3</a:t>
            </a:r>
          </a:p>
        </p:txBody>
      </p:sp>
    </p:spTree>
    <p:extLst>
      <p:ext uri="{BB962C8B-B14F-4D97-AF65-F5344CB8AC3E}">
        <p14:creationId xmlns:p14="http://schemas.microsoft.com/office/powerpoint/2010/main" val="4188477284"/>
      </p:ext>
    </p:extLst>
  </p:cSld>
  <p:clrMapOvr>
    <a:masterClrMapping/>
  </p:clrMapOvr>
  <p:transition>
    <p:wedg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Заголовок 1"/>
          <p:cNvSpPr>
            <a:spLocks noGrp="1"/>
          </p:cNvSpPr>
          <p:nvPr>
            <p:ph type="title"/>
          </p:nvPr>
        </p:nvSpPr>
        <p:spPr>
          <a:xfrm>
            <a:off x="971600" y="0"/>
            <a:ext cx="7509520" cy="990600"/>
          </a:xfrm>
        </p:spPr>
        <p:txBody>
          <a:bodyPr/>
          <a:lstStyle/>
          <a:p>
            <a:pPr algn="ctr">
              <a:lnSpc>
                <a:spcPct val="106000"/>
              </a:lnSpc>
              <a:spcAft>
                <a:spcPts val="800"/>
              </a:spcAft>
            </a:pPr>
            <a:r>
              <a:rPr lang="ru-RU" altLang="ru-RU" sz="2000" b="1" dirty="0" smtClean="0">
                <a:solidFill>
                  <a:srgbClr val="FF0000"/>
                </a:solidFill>
              </a:rPr>
              <a:t/>
            </a:r>
            <a:br>
              <a:rPr lang="ru-RU" altLang="ru-RU" sz="2000" b="1" dirty="0" smtClean="0">
                <a:solidFill>
                  <a:srgbClr val="FF0000"/>
                </a:solidFill>
              </a:rPr>
            </a:br>
            <a:r>
              <a:rPr lang="ru-RU" altLang="ru-RU" sz="2000" b="1" dirty="0">
                <a:solidFill>
                  <a:srgbClr val="FF0000"/>
                </a:solidFill>
              </a:rPr>
              <a:t/>
            </a:r>
            <a:br>
              <a:rPr lang="ru-RU" altLang="ru-RU" sz="2000" b="1" dirty="0">
                <a:solidFill>
                  <a:srgbClr val="FF0000"/>
                </a:solidFill>
              </a:rPr>
            </a:br>
            <a:r>
              <a:rPr lang="ru-RU" altLang="ru-RU" sz="2000" b="1" dirty="0" smtClean="0">
                <a:solidFill>
                  <a:srgbClr val="FF0000"/>
                </a:solidFill>
              </a:rPr>
              <a:t/>
            </a:r>
            <a:br>
              <a:rPr lang="ru-RU" altLang="ru-RU" sz="2000" b="1" dirty="0" smtClean="0">
                <a:solidFill>
                  <a:srgbClr val="FF0000"/>
                </a:solidFill>
              </a:rPr>
            </a:br>
            <a:r>
              <a:rPr lang="ru-RU" altLang="ru-RU" sz="2000" b="1" dirty="0">
                <a:solidFill>
                  <a:srgbClr val="FF0000"/>
                </a:solidFill>
              </a:rPr>
              <a:t/>
            </a:r>
            <a:br>
              <a:rPr lang="ru-RU" altLang="ru-RU" sz="2000" b="1" dirty="0">
                <a:solidFill>
                  <a:srgbClr val="FF0000"/>
                </a:solidFill>
              </a:rPr>
            </a:br>
            <a:r>
              <a:rPr lang="ru-RU" altLang="ru-RU" sz="2000" b="1" dirty="0" smtClean="0">
                <a:solidFill>
                  <a:srgbClr val="FF0000"/>
                </a:solidFill>
              </a:rPr>
              <a:t>КОМУ ВЕРИТЬ???</a:t>
            </a:r>
            <a:r>
              <a:rPr lang="ru-RU" altLang="ru-RU" sz="2400" dirty="0" smtClean="0">
                <a:solidFill>
                  <a:srgbClr val="FF0000"/>
                </a:solidFill>
              </a:rPr>
              <a:t>           </a:t>
            </a:r>
            <a:endParaRPr lang="ru-RU" altLang="ru-RU" sz="2400" b="1" dirty="0" smtClean="0">
              <a:solidFill>
                <a:srgbClr val="FF0000"/>
              </a:solidFill>
            </a:endParaRPr>
          </a:p>
        </p:txBody>
      </p:sp>
      <p:sp>
        <p:nvSpPr>
          <p:cNvPr id="141315" name="Объект 2"/>
          <p:cNvSpPr>
            <a:spLocks noGrp="1"/>
          </p:cNvSpPr>
          <p:nvPr>
            <p:ph sz="quarter" idx="1"/>
          </p:nvPr>
        </p:nvSpPr>
        <p:spPr>
          <a:xfrm>
            <a:off x="460375" y="1268760"/>
            <a:ext cx="8229600" cy="4937125"/>
          </a:xfrm>
        </p:spPr>
        <p:txBody>
          <a:bodyPr/>
          <a:lstStyle/>
          <a:p>
            <a:pPr marL="0" indent="0" algn="just">
              <a:buNone/>
            </a:pPr>
            <a:r>
              <a:rPr lang="ru-RU" sz="2400" b="1" dirty="0">
                <a:solidFill>
                  <a:srgbClr val="00B050"/>
                </a:solidFill>
              </a:rPr>
              <a:t> </a:t>
            </a: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00B050"/>
                </a:solidFill>
                <a:latin typeface="Times New Roman" panose="02020603050405020304" pitchFamily="18" charset="0"/>
                <a:cs typeface="Times New Roman" panose="02020603050405020304" pitchFamily="18" charset="0"/>
              </a:rPr>
              <a:t>Решение Архангельского УФАС РФ  от 21.09.2017 г ( дело  № 355-16)</a:t>
            </a:r>
          </a:p>
          <a:p>
            <a:pPr marL="0" indent="0" algn="just">
              <a:buNone/>
            </a:pPr>
            <a:r>
              <a:rPr lang="ru-RU" sz="2000" b="1" dirty="0">
                <a:solidFill>
                  <a:srgbClr val="00B050"/>
                </a:solidFill>
                <a:latin typeface="Times New Roman" panose="02020603050405020304" pitchFamily="18" charset="0"/>
                <a:cs typeface="Times New Roman" panose="02020603050405020304" pitchFamily="18" charset="0"/>
              </a:rPr>
              <a:t> </a:t>
            </a:r>
            <a:r>
              <a:rPr lang="ru-RU" sz="2000" b="1" dirty="0" smtClean="0">
                <a:solidFill>
                  <a:srgbClr val="00B050"/>
                </a:solidFill>
                <a:latin typeface="Times New Roman" panose="02020603050405020304" pitchFamily="18" charset="0"/>
                <a:cs typeface="Times New Roman" panose="02020603050405020304" pitchFamily="18" charset="0"/>
              </a:rPr>
              <a:t> Решение Архангельского УФАС РФ от 16.08.2017 г ( дело №  309-16)</a:t>
            </a:r>
          </a:p>
          <a:p>
            <a:pPr marL="0" indent="0" algn="just">
              <a:buNone/>
            </a:pPr>
            <a:r>
              <a:rPr lang="ru-RU" sz="1800" dirty="0" smtClean="0">
                <a:solidFill>
                  <a:srgbClr val="00B050"/>
                </a:solidFill>
                <a:latin typeface="Times New Roman" panose="02020603050405020304" pitchFamily="18" charset="0"/>
                <a:cs typeface="Times New Roman" panose="02020603050405020304" pitchFamily="18" charset="0"/>
              </a:rPr>
              <a:t>  </a:t>
            </a:r>
            <a:r>
              <a:rPr lang="ru-RU" sz="1800" dirty="0" smtClean="0">
                <a:latin typeface="Times New Roman" panose="02020603050405020304" pitchFamily="18" charset="0"/>
                <a:cs typeface="Times New Roman" panose="02020603050405020304" pitchFamily="18" charset="0"/>
              </a:rPr>
              <a:t>Предмет закупки- индикаторы контроля стерилизации. Заказчик указал    в описании объекта закупки, как именно должна изменяться цветовая гамма индикаторов стерилизации.</a:t>
            </a:r>
          </a:p>
          <a:p>
            <a:pPr marL="0" indent="0" algn="just">
              <a:buNone/>
            </a:pPr>
            <a:r>
              <a:rPr lang="ru-RU" sz="1800" dirty="0">
                <a:latin typeface="Times New Roman" panose="02020603050405020304" pitchFamily="18" charset="0"/>
                <a:cs typeface="Times New Roman" panose="02020603050405020304" pitchFamily="18" charset="0"/>
              </a:rPr>
              <a:t> </a:t>
            </a:r>
            <a:r>
              <a:rPr lang="ru-RU" sz="1800" dirty="0" smtClean="0">
                <a:latin typeface="Times New Roman" panose="02020603050405020304" pitchFamily="18" charset="0"/>
                <a:cs typeface="Times New Roman" panose="02020603050405020304" pitchFamily="18" charset="0"/>
              </a:rPr>
              <a:t> </a:t>
            </a:r>
            <a:r>
              <a:rPr lang="ru-RU" sz="1800" dirty="0" smtClean="0">
                <a:solidFill>
                  <a:srgbClr val="C00000"/>
                </a:solidFill>
                <a:latin typeface="Times New Roman" panose="02020603050405020304" pitchFamily="18" charset="0"/>
                <a:cs typeface="Times New Roman" panose="02020603050405020304" pitchFamily="18" charset="0"/>
              </a:rPr>
              <a:t>Решения </a:t>
            </a:r>
            <a:r>
              <a:rPr lang="ru-RU" sz="1800" dirty="0" err="1" smtClean="0">
                <a:solidFill>
                  <a:srgbClr val="C00000"/>
                </a:solidFill>
                <a:latin typeface="Times New Roman" panose="02020603050405020304" pitchFamily="18" charset="0"/>
                <a:cs typeface="Times New Roman" panose="02020603050405020304" pitchFamily="18" charset="0"/>
              </a:rPr>
              <a:t>ФАСа</a:t>
            </a:r>
            <a:r>
              <a:rPr lang="ru-RU" sz="1800" dirty="0" smtClean="0">
                <a:solidFill>
                  <a:srgbClr val="C00000"/>
                </a:solidFill>
                <a:latin typeface="Times New Roman" panose="02020603050405020304" pitchFamily="18" charset="0"/>
                <a:cs typeface="Times New Roman" panose="02020603050405020304" pitchFamily="18" charset="0"/>
              </a:rPr>
              <a:t> полностью противоположны и противоречат друг другу</a:t>
            </a:r>
          </a:p>
          <a:p>
            <a:pPr marL="0" indent="0" algn="just">
              <a:buNone/>
            </a:pPr>
            <a:r>
              <a:rPr lang="ru-RU" sz="1800" dirty="0">
                <a:latin typeface="Times New Roman" panose="02020603050405020304" pitchFamily="18" charset="0"/>
                <a:cs typeface="Times New Roman" panose="02020603050405020304" pitchFamily="18" charset="0"/>
              </a:rPr>
              <a:t> </a:t>
            </a:r>
            <a:r>
              <a:rPr lang="ru-RU" sz="1800" dirty="0" smtClean="0">
                <a:latin typeface="Times New Roman" panose="02020603050405020304" pitchFamily="18" charset="0"/>
                <a:cs typeface="Times New Roman" panose="02020603050405020304" pitchFamily="18" charset="0"/>
              </a:rPr>
              <a:t> в рамках аналогичных закупок путем проведения электронного аукциона по цветовой окраске индикаторов</a:t>
            </a:r>
          </a:p>
          <a:p>
            <a:pPr marL="0" indent="0" algn="just">
              <a:buNone/>
            </a:pPr>
            <a:r>
              <a:rPr lang="ru-RU" sz="1800" dirty="0" smtClean="0">
                <a:solidFill>
                  <a:srgbClr val="C00000"/>
                </a:solidFill>
                <a:latin typeface="Times New Roman" panose="02020603050405020304" pitchFamily="18" charset="0"/>
                <a:cs typeface="Times New Roman" panose="02020603050405020304" pitchFamily="18" charset="0"/>
              </a:rPr>
              <a:t>Решение №1:</a:t>
            </a:r>
            <a:endParaRPr lang="ru-RU" sz="1800" dirty="0">
              <a:solidFill>
                <a:srgbClr val="C00000"/>
              </a:solidFill>
              <a:latin typeface="Times New Roman" panose="02020603050405020304" pitchFamily="18" charset="0"/>
              <a:cs typeface="Times New Roman" panose="02020603050405020304" pitchFamily="18" charset="0"/>
            </a:endParaRPr>
          </a:p>
          <a:p>
            <a:pPr marL="0" indent="0" algn="just">
              <a:buNone/>
            </a:pPr>
            <a:r>
              <a:rPr lang="ru-RU" sz="1800" dirty="0" smtClean="0">
                <a:latin typeface="Times New Roman" panose="02020603050405020304" pitchFamily="18" charset="0"/>
                <a:cs typeface="Times New Roman" panose="02020603050405020304" pitchFamily="18" charset="0"/>
              </a:rPr>
              <a:t>-требование к цветовой окраске не нарушает п.2 ч.1 ст.33 ФЗ-44 и направлено на определение потребностей заказчика ( жалоба </a:t>
            </a:r>
            <a:r>
              <a:rPr lang="ru-RU" sz="1800" dirty="0" err="1" smtClean="0">
                <a:latin typeface="Times New Roman" panose="02020603050405020304" pitchFamily="18" charset="0"/>
                <a:cs typeface="Times New Roman" panose="02020603050405020304" pitchFamily="18" charset="0"/>
              </a:rPr>
              <a:t>необоснованна</a:t>
            </a:r>
            <a:r>
              <a:rPr lang="ru-RU" sz="1800" dirty="0" smtClean="0">
                <a:latin typeface="Times New Roman" panose="02020603050405020304" pitchFamily="18" charset="0"/>
                <a:cs typeface="Times New Roman" panose="02020603050405020304" pitchFamily="18" charset="0"/>
              </a:rPr>
              <a:t>);</a:t>
            </a:r>
          </a:p>
          <a:p>
            <a:pPr marL="0" indent="0" algn="just">
              <a:buNone/>
            </a:pPr>
            <a:r>
              <a:rPr lang="ru-RU" sz="1800" dirty="0" smtClean="0">
                <a:solidFill>
                  <a:srgbClr val="C00000"/>
                </a:solidFill>
                <a:latin typeface="Times New Roman" panose="02020603050405020304" pitchFamily="18" charset="0"/>
                <a:cs typeface="Times New Roman" panose="02020603050405020304" pitchFamily="18" charset="0"/>
              </a:rPr>
              <a:t>Решение №2</a:t>
            </a:r>
            <a:r>
              <a:rPr lang="ru-RU" sz="1800" dirty="0" smtClean="0">
                <a:latin typeface="Times New Roman" panose="02020603050405020304" pitchFamily="18" charset="0"/>
                <a:cs typeface="Times New Roman" panose="02020603050405020304" pitchFamily="18" charset="0"/>
              </a:rPr>
              <a:t>:  цветовая гамма индикаторов контроля стерилизации не оказывает влияния на достижение результатов стерилизации. Жалоба обоснована</a:t>
            </a:r>
          </a:p>
          <a:p>
            <a:pPr marL="0" indent="0" algn="just">
              <a:buNone/>
            </a:pPr>
            <a:r>
              <a:rPr lang="ru-RU" sz="2000" dirty="0" smtClean="0">
                <a:latin typeface="Times New Roman" panose="02020603050405020304" pitchFamily="18" charset="0"/>
                <a:cs typeface="Times New Roman" panose="02020603050405020304" pitchFamily="18" charset="0"/>
              </a:rPr>
              <a:t>- </a:t>
            </a:r>
          </a:p>
          <a:p>
            <a:pPr marL="0" indent="0" algn="just">
              <a:buNone/>
            </a:pPr>
            <a:endParaRPr lang="ru-RU" sz="2000" dirty="0" smtClean="0">
              <a:solidFill>
                <a:srgbClr val="00B050"/>
              </a:solidFill>
              <a:latin typeface="Times New Roman" panose="02020603050405020304" pitchFamily="18" charset="0"/>
              <a:cs typeface="Times New Roman" panose="02020603050405020304" pitchFamily="18" charset="0"/>
            </a:endParaRPr>
          </a:p>
        </p:txBody>
      </p:sp>
      <p:sp>
        <p:nvSpPr>
          <p:cNvPr id="141316" name="Дата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ru-RU" altLang="ru-RU" dirty="0" smtClean="0"/>
          </a:p>
        </p:txBody>
      </p:sp>
      <p:sp>
        <p:nvSpPr>
          <p:cNvPr id="141317" name="Номер слайда 4"/>
          <p:cNvSpPr>
            <a:spLocks noGrp="1"/>
          </p:cNvSpPr>
          <p:nvPr>
            <p:ph type="sldNum" sz="quarter" idx="12"/>
          </p:nvPr>
        </p:nvSpPr>
        <p:spPr bwMode="auto">
          <a:xfrm>
            <a:off x="609600" y="6356350"/>
            <a:ext cx="1981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ru-RU" altLang="ru-RU" dirty="0" smtClean="0"/>
              <a:t>3</a:t>
            </a:r>
          </a:p>
        </p:txBody>
      </p:sp>
    </p:spTree>
    <p:extLst>
      <p:ext uri="{BB962C8B-B14F-4D97-AF65-F5344CB8AC3E}">
        <p14:creationId xmlns:p14="http://schemas.microsoft.com/office/powerpoint/2010/main" val="449661531"/>
      </p:ext>
    </p:extLst>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6491064" cy="850106"/>
          </a:xfrm>
        </p:spPr>
        <p:txBody>
          <a:bodyPr rtlCol="0">
            <a:normAutofit/>
          </a:bodyPr>
          <a:lstStyle/>
          <a:p>
            <a:pPr fontAlgn="auto">
              <a:spcAft>
                <a:spcPts val="0"/>
              </a:spcAft>
              <a:defRPr/>
            </a:pPr>
            <a:r>
              <a:rPr lang="ru-RU" sz="2000" b="1" dirty="0" smtClean="0">
                <a:solidFill>
                  <a:srgbClr val="FF0000"/>
                </a:solidFill>
              </a:rPr>
              <a:t>    СТРУКТУРА </a:t>
            </a:r>
            <a:r>
              <a:rPr lang="ru-RU" sz="2000" b="1" dirty="0">
                <a:solidFill>
                  <a:srgbClr val="FF0000"/>
                </a:solidFill>
              </a:rPr>
              <a:t>ТЕХНИЧЕСКОГО ЗАДАНИЯ НА МЕДИЦИНСКОЕ ОБОРУДОВАНИЕ</a:t>
            </a:r>
            <a:endPar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535988" cy="5400675"/>
          </a:xfrm>
        </p:spPr>
        <p:txBody>
          <a:bodyPr rtlCol="0">
            <a:noAutofit/>
          </a:bodyPr>
          <a:lstStyle/>
          <a:p>
            <a:pPr marL="0" lvl="1" indent="0" fontAlgn="auto">
              <a:lnSpc>
                <a:spcPct val="80000"/>
              </a:lnSpc>
              <a:spcBef>
                <a:spcPts val="0"/>
              </a:spcBef>
              <a:spcAft>
                <a:spcPts val="0"/>
              </a:spcAft>
              <a:buNone/>
              <a:defRPr/>
            </a:pPr>
            <a:r>
              <a:rPr lang="ru-RU" sz="1800" dirty="0" smtClean="0"/>
              <a:t>    </a:t>
            </a:r>
            <a:endParaRPr lang="ru-RU" sz="1800" dirty="0"/>
          </a:p>
          <a:p>
            <a:pPr marL="0" lvl="1" indent="0" fontAlgn="auto">
              <a:lnSpc>
                <a:spcPct val="80000"/>
              </a:lnSpc>
              <a:spcBef>
                <a:spcPts val="0"/>
              </a:spcBef>
              <a:spcAft>
                <a:spcPts val="0"/>
              </a:spcAft>
              <a:buNone/>
              <a:defRPr/>
            </a:pPr>
            <a:endParaRPr lang="ru-RU" sz="1800" dirty="0" smtClean="0"/>
          </a:p>
          <a:p>
            <a:pPr lvl="0" eaLnBrk="0" hangingPunct="0">
              <a:buClr>
                <a:srgbClr val="FFFFCC"/>
              </a:buClr>
              <a:buSzPct val="60000"/>
              <a:buFont typeface="Wingdings" pitchFamily="2" charset="2"/>
              <a:buChar char="n"/>
              <a:defRPr/>
            </a:pPr>
            <a:r>
              <a:rPr lang="ru-RU" sz="1400" kern="0" dirty="0">
                <a:solidFill>
                  <a:srgbClr val="92D050"/>
                </a:solidFill>
                <a:effectLst>
                  <a:outerShdw blurRad="38100" dist="38100" dir="2700000" algn="tl">
                    <a:srgbClr val="000000"/>
                  </a:outerShdw>
                </a:effectLst>
                <a:latin typeface="Verdana"/>
              </a:rPr>
              <a:t>Описание объекта закупки в соответствии  с п.1 ч.1 </a:t>
            </a:r>
            <a:r>
              <a:rPr lang="ru-RU" sz="1400" kern="0" dirty="0" err="1">
                <a:solidFill>
                  <a:srgbClr val="92D050"/>
                </a:solidFill>
                <a:effectLst>
                  <a:outerShdw blurRad="38100" dist="38100" dir="2700000" algn="tl">
                    <a:srgbClr val="000000"/>
                  </a:outerShdw>
                </a:effectLst>
                <a:latin typeface="Verdana"/>
              </a:rPr>
              <a:t>ст</a:t>
            </a:r>
            <a:r>
              <a:rPr lang="ru-RU" sz="1400" kern="0" dirty="0">
                <a:solidFill>
                  <a:srgbClr val="92D050"/>
                </a:solidFill>
                <a:effectLst>
                  <a:outerShdw blurRad="38100" dist="38100" dir="2700000" algn="tl">
                    <a:srgbClr val="000000"/>
                  </a:outerShdw>
                </a:effectLst>
                <a:latin typeface="Verdana"/>
              </a:rPr>
              <a:t> 33</a:t>
            </a:r>
          </a:p>
          <a:p>
            <a:pPr lvl="0" eaLnBrk="0" hangingPunct="0">
              <a:buClr>
                <a:srgbClr val="FFFFCC"/>
              </a:buClr>
              <a:buSzPct val="60000"/>
              <a:buFont typeface="Wingdings" pitchFamily="2" charset="2"/>
              <a:buChar char="n"/>
              <a:defRPr/>
            </a:pPr>
            <a:r>
              <a:rPr lang="ru-RU" sz="1400" kern="0" dirty="0">
                <a:solidFill>
                  <a:srgbClr val="92D050"/>
                </a:solidFill>
                <a:effectLst>
                  <a:outerShdw blurRad="38100" dist="38100" dir="2700000" algn="tl">
                    <a:srgbClr val="000000"/>
                  </a:outerShdw>
                </a:effectLst>
                <a:latin typeface="Verdana"/>
              </a:rPr>
              <a:t>Указание на то, что товар должен быть новым, ранее не использованным, не </a:t>
            </a:r>
            <a:r>
              <a:rPr lang="ru-RU" sz="1400" kern="0" dirty="0" err="1">
                <a:solidFill>
                  <a:srgbClr val="92D050"/>
                </a:solidFill>
                <a:effectLst>
                  <a:outerShdw blurRad="38100" dist="38100" dir="2700000" algn="tl">
                    <a:srgbClr val="000000"/>
                  </a:outerShdw>
                </a:effectLst>
                <a:latin typeface="Verdana"/>
              </a:rPr>
              <a:t>эксплуатировавшимся</a:t>
            </a:r>
            <a:endParaRPr lang="ru-RU" sz="1400" kern="0" dirty="0">
              <a:solidFill>
                <a:srgbClr val="92D050"/>
              </a:solidFill>
              <a:effectLst>
                <a:outerShdw blurRad="38100" dist="38100" dir="2700000" algn="tl">
                  <a:srgbClr val="000000"/>
                </a:outerShdw>
              </a:effectLst>
              <a:latin typeface="Verdana"/>
            </a:endParaRPr>
          </a:p>
          <a:p>
            <a:pPr lvl="0" eaLnBrk="0" hangingPunct="0">
              <a:buClr>
                <a:srgbClr val="FFFFCC"/>
              </a:buClr>
              <a:buSzPct val="60000"/>
              <a:buFont typeface="Wingdings" pitchFamily="2" charset="2"/>
              <a:buChar char="n"/>
              <a:defRPr/>
            </a:pPr>
            <a:r>
              <a:rPr lang="ru-RU" sz="1400" kern="0" dirty="0">
                <a:solidFill>
                  <a:srgbClr val="92D050"/>
                </a:solidFill>
                <a:effectLst>
                  <a:outerShdw blurRad="38100" dist="38100" dir="2700000" algn="tl">
                    <a:srgbClr val="000000"/>
                  </a:outerShdw>
                </a:effectLst>
                <a:latin typeface="Verdana"/>
              </a:rPr>
              <a:t>Требования по комплектации</a:t>
            </a:r>
          </a:p>
          <a:p>
            <a:pPr lvl="0" eaLnBrk="0" hangingPunct="0">
              <a:buClr>
                <a:srgbClr val="FFFFCC"/>
              </a:buClr>
              <a:buSzPct val="60000"/>
              <a:buFont typeface="Wingdings" pitchFamily="2" charset="2"/>
              <a:buChar char="n"/>
              <a:defRPr/>
            </a:pPr>
            <a:r>
              <a:rPr lang="ru-RU" sz="1400" kern="0" dirty="0">
                <a:solidFill>
                  <a:srgbClr val="92D050"/>
                </a:solidFill>
                <a:effectLst>
                  <a:outerShdw blurRad="38100" dist="38100" dir="2700000" algn="tl">
                    <a:srgbClr val="000000"/>
                  </a:outerShdw>
                </a:effectLst>
                <a:latin typeface="Verdana"/>
              </a:rPr>
              <a:t>Требования к обслуживанию товара</a:t>
            </a:r>
          </a:p>
          <a:p>
            <a:pPr lvl="0" eaLnBrk="0" hangingPunct="0">
              <a:buClr>
                <a:srgbClr val="FFFFCC"/>
              </a:buClr>
              <a:buSzPct val="60000"/>
              <a:buFont typeface="Wingdings" pitchFamily="2" charset="2"/>
              <a:buChar char="n"/>
              <a:defRPr/>
            </a:pPr>
            <a:r>
              <a:rPr lang="ru-RU" sz="1400" kern="0" dirty="0">
                <a:solidFill>
                  <a:srgbClr val="92D050"/>
                </a:solidFill>
                <a:effectLst>
                  <a:outerShdw blurRad="38100" dist="38100" dir="2700000" algn="tl">
                    <a:srgbClr val="000000"/>
                  </a:outerShdw>
                </a:effectLst>
                <a:latin typeface="Verdana"/>
              </a:rPr>
              <a:t>Требования к расходам на эксплуатацию товара (при необходимости)</a:t>
            </a:r>
          </a:p>
          <a:p>
            <a:pPr lvl="0" eaLnBrk="0" hangingPunct="0">
              <a:buClr>
                <a:srgbClr val="FFFFCC"/>
              </a:buClr>
              <a:buSzPct val="60000"/>
              <a:buFont typeface="Wingdings" pitchFamily="2" charset="2"/>
              <a:buChar char="n"/>
              <a:defRPr/>
            </a:pPr>
            <a:r>
              <a:rPr lang="ru-RU" sz="1400" kern="0" dirty="0">
                <a:solidFill>
                  <a:srgbClr val="92D050"/>
                </a:solidFill>
                <a:effectLst>
                  <a:outerShdw blurRad="38100" dist="38100" dir="2700000" algn="tl">
                    <a:srgbClr val="000000"/>
                  </a:outerShdw>
                </a:effectLst>
                <a:latin typeface="Verdana"/>
              </a:rPr>
              <a:t> требования по качеству</a:t>
            </a:r>
          </a:p>
          <a:p>
            <a:pPr lvl="0" eaLnBrk="0" hangingPunct="0">
              <a:buClr>
                <a:srgbClr val="FFFFCC"/>
              </a:buClr>
              <a:buSzPct val="60000"/>
              <a:buFont typeface="Wingdings" pitchFamily="2" charset="2"/>
              <a:buChar char="n"/>
              <a:defRPr/>
            </a:pPr>
            <a:r>
              <a:rPr lang="ru-RU" sz="1400" kern="0" dirty="0">
                <a:solidFill>
                  <a:srgbClr val="92D050"/>
                </a:solidFill>
                <a:effectLst>
                  <a:outerShdw blurRad="38100" dist="38100" dir="2700000" algn="tl">
                    <a:srgbClr val="000000"/>
                  </a:outerShdw>
                </a:effectLst>
                <a:latin typeface="Verdana"/>
              </a:rPr>
              <a:t>Требования по количеству, периодичности и месту поставок</a:t>
            </a:r>
          </a:p>
          <a:p>
            <a:pPr lvl="0" eaLnBrk="0" hangingPunct="0">
              <a:buClr>
                <a:srgbClr val="FFFFCC"/>
              </a:buClr>
              <a:buSzPct val="60000"/>
              <a:buFont typeface="Wingdings" pitchFamily="2" charset="2"/>
              <a:buChar char="n"/>
              <a:defRPr/>
            </a:pPr>
            <a:r>
              <a:rPr lang="ru-RU" sz="1400" kern="0" dirty="0">
                <a:solidFill>
                  <a:srgbClr val="92D050"/>
                </a:solidFill>
                <a:effectLst>
                  <a:outerShdw blurRad="38100" dist="38100" dir="2700000" algn="tl">
                    <a:srgbClr val="000000"/>
                  </a:outerShdw>
                </a:effectLst>
                <a:latin typeface="Verdana"/>
              </a:rPr>
              <a:t>Требования к монтажу (если монтаж осуществляется поставщиком)</a:t>
            </a:r>
          </a:p>
          <a:p>
            <a:pPr lvl="0" eaLnBrk="0" hangingPunct="0">
              <a:buClr>
                <a:srgbClr val="FFFFCC"/>
              </a:buClr>
              <a:buSzPct val="60000"/>
              <a:buFont typeface="Wingdings" pitchFamily="2" charset="2"/>
              <a:buChar char="n"/>
              <a:defRPr/>
            </a:pPr>
            <a:r>
              <a:rPr lang="ru-RU" sz="1400" kern="0" dirty="0">
                <a:solidFill>
                  <a:srgbClr val="92D050"/>
                </a:solidFill>
                <a:effectLst>
                  <a:outerShdw blurRad="38100" dist="38100" dir="2700000" algn="tl">
                    <a:srgbClr val="000000"/>
                  </a:outerShdw>
                </a:effectLst>
                <a:latin typeface="Verdana"/>
              </a:rPr>
              <a:t>Требования к обучению персонала (при необходимости)</a:t>
            </a:r>
          </a:p>
          <a:p>
            <a:pPr lvl="0" eaLnBrk="0" hangingPunct="0">
              <a:buClr>
                <a:srgbClr val="FFFFCC"/>
              </a:buClr>
              <a:buSzPct val="60000"/>
              <a:buFont typeface="Wingdings" pitchFamily="2" charset="2"/>
              <a:buChar char="n"/>
              <a:defRPr/>
            </a:pPr>
            <a:r>
              <a:rPr lang="ru-RU" sz="1400" kern="0" dirty="0">
                <a:solidFill>
                  <a:srgbClr val="92D050"/>
                </a:solidFill>
                <a:effectLst>
                  <a:outerShdw blurRad="38100" dist="38100" dir="2700000" algn="tl">
                    <a:srgbClr val="000000"/>
                  </a:outerShdw>
                </a:effectLst>
                <a:latin typeface="Verdana"/>
              </a:rPr>
              <a:t>Передаваемая вместе с товаром документация и необходимое количество расходных материалов</a:t>
            </a:r>
          </a:p>
          <a:p>
            <a:pPr lvl="0" eaLnBrk="0" hangingPunct="0">
              <a:buClr>
                <a:srgbClr val="FFFFCC"/>
              </a:buClr>
              <a:buSzPct val="60000"/>
              <a:buFont typeface="Wingdings" pitchFamily="2" charset="2"/>
              <a:buChar char="n"/>
              <a:defRPr/>
            </a:pPr>
            <a:r>
              <a:rPr lang="ru-RU" sz="1400" kern="0" dirty="0">
                <a:solidFill>
                  <a:srgbClr val="92D050"/>
                </a:solidFill>
                <a:effectLst>
                  <a:outerShdw blurRad="38100" dist="38100" dir="2700000" algn="tl">
                    <a:srgbClr val="000000"/>
                  </a:outerShdw>
                </a:effectLst>
                <a:latin typeface="Verdana"/>
              </a:rPr>
              <a:t>Требования по обеспечению сервисного обслуживания</a:t>
            </a:r>
          </a:p>
          <a:p>
            <a:pPr marL="0" lvl="0" indent="0" eaLnBrk="0" hangingPunct="0">
              <a:buClr>
                <a:srgbClr val="FFFFCC"/>
              </a:buClr>
              <a:buSzPct val="60000"/>
              <a:buNone/>
              <a:defRPr/>
            </a:pPr>
            <a:endParaRPr lang="ru-RU" sz="1400" kern="0" dirty="0">
              <a:solidFill>
                <a:srgbClr val="FFFFFF"/>
              </a:solidFill>
              <a:effectLst>
                <a:outerShdw blurRad="38100" dist="38100" dir="2700000" algn="tl">
                  <a:srgbClr val="000000"/>
                </a:outerShdw>
              </a:effectLst>
              <a:latin typeface="Verdana"/>
            </a:endParaRPr>
          </a:p>
          <a:p>
            <a:pPr marL="0" lvl="0" indent="0" eaLnBrk="0" hangingPunct="0">
              <a:buClr>
                <a:srgbClr val="FFFFCC"/>
              </a:buClr>
              <a:buSzPct val="60000"/>
              <a:buNone/>
              <a:defRPr/>
            </a:pPr>
            <a:endParaRPr lang="ru-RU" sz="1400" kern="0" dirty="0">
              <a:solidFill>
                <a:srgbClr val="FFFFFF"/>
              </a:solidFill>
              <a:effectLst>
                <a:outerShdw blurRad="38100" dist="38100" dir="2700000" algn="tl">
                  <a:srgbClr val="000000"/>
                </a:outerShdw>
              </a:effectLst>
              <a:latin typeface="Verdana"/>
            </a:endParaRPr>
          </a:p>
          <a:p>
            <a:pPr lvl="0" algn="ctr" eaLnBrk="0" hangingPunct="0">
              <a:buClr>
                <a:srgbClr val="FFFFCC"/>
              </a:buClr>
              <a:buSzPct val="60000"/>
              <a:buFont typeface="Wingdings" pitchFamily="2" charset="2"/>
              <a:buChar char="n"/>
              <a:defRPr/>
            </a:pPr>
            <a:r>
              <a:rPr lang="ru-RU" sz="1400" kern="0" dirty="0">
                <a:solidFill>
                  <a:srgbClr val="FF0000"/>
                </a:solidFill>
                <a:effectLst>
                  <a:outerShdw blurRad="38100" dist="38100" dir="2700000" algn="tl">
                    <a:srgbClr val="000000"/>
                  </a:outerShdw>
                </a:effectLst>
                <a:latin typeface="Verdana"/>
              </a:rPr>
              <a:t>ПЕРЕЧИСЛЕННЫЕ требования не являются обязательными и могут использоваться не все, а лишь отдельные позиции</a:t>
            </a:r>
          </a:p>
          <a:p>
            <a:pPr marL="0" lvl="1" indent="0" fontAlgn="auto">
              <a:lnSpc>
                <a:spcPct val="80000"/>
              </a:lnSpc>
              <a:spcBef>
                <a:spcPts val="0"/>
              </a:spcBef>
              <a:spcAft>
                <a:spcPts val="0"/>
              </a:spcAft>
              <a:buNone/>
              <a:defRPr/>
            </a:pPr>
            <a:endParaRPr lang="ru-RU" sz="1800" dirty="0" smtClean="0"/>
          </a:p>
          <a:p>
            <a:pPr marL="0" lvl="1" indent="0" fontAlgn="auto">
              <a:lnSpc>
                <a:spcPct val="80000"/>
              </a:lnSpc>
              <a:spcBef>
                <a:spcPts val="0"/>
              </a:spcBef>
              <a:spcAft>
                <a:spcPts val="0"/>
              </a:spcAft>
              <a:buNone/>
              <a:defRPr/>
            </a:pPr>
            <a:endParaRPr lang="ru-RU" sz="1800" dirty="0"/>
          </a:p>
          <a:p>
            <a:pPr marL="0" lvl="1" indent="0" fontAlgn="auto">
              <a:lnSpc>
                <a:spcPct val="80000"/>
              </a:lnSpc>
              <a:spcBef>
                <a:spcPts val="0"/>
              </a:spcBef>
              <a:spcAft>
                <a:spcPts val="0"/>
              </a:spcAft>
              <a:buNone/>
              <a:defRPr/>
            </a:pPr>
            <a:endParaRPr lang="ru-RU" sz="1800" dirty="0"/>
          </a:p>
          <a:p>
            <a:pPr marL="0" lvl="0" algn="just" fontAlgn="auto">
              <a:spcBef>
                <a:spcPts val="0"/>
              </a:spcBef>
              <a:spcAft>
                <a:spcPts val="0"/>
              </a:spcAft>
              <a:buFont typeface="Wingdings" pitchFamily="2" charset="2"/>
              <a:buChar char="ü"/>
              <a:defRPr/>
            </a:pPr>
            <a:endParaRPr lang="ru-RU" sz="1600" dirty="0" smtClean="0">
              <a:latin typeface="Georgia"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BC0F8B48-679B-4896-9384-8D5149AE9A0C}" type="slidenum">
              <a:rPr lang="ru-RU">
                <a:solidFill>
                  <a:prstClr val="black">
                    <a:tint val="75000"/>
                  </a:prstClr>
                </a:solidFill>
              </a:rPr>
              <a:pPr>
                <a:defRPr/>
              </a:pPr>
              <a:t>3</a:t>
            </a:fld>
            <a:endParaRPr lang="ru-RU" dirty="0">
              <a:solidFill>
                <a:prstClr val="black">
                  <a:tint val="75000"/>
                </a:prstClr>
              </a:solidFill>
            </a:endParaRPr>
          </a:p>
        </p:txBody>
      </p:sp>
    </p:spTree>
    <p:extLst>
      <p:ext uri="{BB962C8B-B14F-4D97-AF65-F5344CB8AC3E}">
        <p14:creationId xmlns:p14="http://schemas.microsoft.com/office/powerpoint/2010/main" val="573866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72676" y="1844824"/>
            <a:ext cx="8424613" cy="3821559"/>
          </a:xfrm>
          <a:prstGeom prst="rect">
            <a:avLst/>
          </a:prstGeom>
        </p:spPr>
        <p:txBody>
          <a:bodyPr vert="horz" wrap="square" lIns="0" tIns="0" rIns="0" bIns="0" rtlCol="0">
            <a:spAutoFit/>
          </a:bodyPr>
          <a:lstStyle/>
          <a:p>
            <a:pPr marL="92075" marR="163195" algn="just" fontAlgn="auto">
              <a:spcBef>
                <a:spcPts val="480"/>
              </a:spcBef>
              <a:spcAft>
                <a:spcPts val="0"/>
              </a:spcAft>
              <a:tabLst>
                <a:tab pos="769620" algn="l"/>
                <a:tab pos="980440" algn="l"/>
                <a:tab pos="1344930" algn="l"/>
                <a:tab pos="1750060" algn="l"/>
                <a:tab pos="1963420" algn="l"/>
                <a:tab pos="2209165" algn="l"/>
                <a:tab pos="2945130" algn="l"/>
                <a:tab pos="3404235" algn="l"/>
                <a:tab pos="3820160" algn="l"/>
                <a:tab pos="4102100" algn="l"/>
                <a:tab pos="4402455" algn="l"/>
                <a:tab pos="4830445" algn="l"/>
                <a:tab pos="5419090" algn="l"/>
                <a:tab pos="6060440" algn="l"/>
                <a:tab pos="6315075" algn="l"/>
                <a:tab pos="6671945" algn="l"/>
                <a:tab pos="7382509" algn="l"/>
                <a:tab pos="7654925" algn="l"/>
                <a:tab pos="7917180" algn="l"/>
                <a:tab pos="8147050" algn="l"/>
              </a:tabLst>
            </a:pPr>
            <a:r>
              <a:rPr lang="ru-RU" sz="2000" b="1" dirty="0" smtClean="0">
                <a:solidFill>
                  <a:srgbClr val="7030A0"/>
                </a:solidFill>
                <a:latin typeface="Times New Roman" panose="02020603050405020304" pitchFamily="18" charset="0"/>
                <a:cs typeface="Times New Roman" panose="02020603050405020304" pitchFamily="18" charset="0"/>
              </a:rPr>
              <a:t>ФАС изучил документацию о закупке операционного </a:t>
            </a:r>
            <a:r>
              <a:rPr lang="ru-RU" sz="2000" b="1" dirty="0" err="1" smtClean="0">
                <a:solidFill>
                  <a:srgbClr val="7030A0"/>
                </a:solidFill>
                <a:latin typeface="Times New Roman" panose="02020603050405020304" pitchFamily="18" charset="0"/>
                <a:cs typeface="Times New Roman" panose="02020603050405020304" pitchFamily="18" charset="0"/>
              </a:rPr>
              <a:t>двухкупольного</a:t>
            </a:r>
            <a:r>
              <a:rPr lang="ru-RU" sz="2000" b="1" dirty="0" smtClean="0">
                <a:solidFill>
                  <a:srgbClr val="7030A0"/>
                </a:solidFill>
                <a:latin typeface="Times New Roman" panose="02020603050405020304" pitchFamily="18" charset="0"/>
                <a:cs typeface="Times New Roman" panose="02020603050405020304" pitchFamily="18" charset="0"/>
              </a:rPr>
              <a:t> потолочного светильника. В качестве одного из необходимых ему параметров заказчик указал  в ТЗ «Диапазон глубины освещения – от 800 мм  до 1000 мм».</a:t>
            </a:r>
          </a:p>
          <a:p>
            <a:pPr marL="92075" marR="163195" algn="just" fontAlgn="auto">
              <a:spcBef>
                <a:spcPts val="480"/>
              </a:spcBef>
              <a:spcAft>
                <a:spcPts val="0"/>
              </a:spcAft>
              <a:tabLst>
                <a:tab pos="769620" algn="l"/>
                <a:tab pos="980440" algn="l"/>
                <a:tab pos="1344930" algn="l"/>
                <a:tab pos="1750060" algn="l"/>
                <a:tab pos="1963420" algn="l"/>
                <a:tab pos="2209165" algn="l"/>
                <a:tab pos="2945130" algn="l"/>
                <a:tab pos="3404235" algn="l"/>
                <a:tab pos="3820160" algn="l"/>
                <a:tab pos="4102100" algn="l"/>
                <a:tab pos="4402455" algn="l"/>
                <a:tab pos="4830445" algn="l"/>
                <a:tab pos="5419090" algn="l"/>
                <a:tab pos="6060440" algn="l"/>
                <a:tab pos="6315075" algn="l"/>
                <a:tab pos="6671945" algn="l"/>
                <a:tab pos="7382509" algn="l"/>
                <a:tab pos="7654925" algn="l"/>
                <a:tab pos="7917180" algn="l"/>
                <a:tab pos="8147050" algn="l"/>
              </a:tabLst>
            </a:pPr>
            <a:r>
              <a:rPr lang="ru-RU" sz="2000" b="1" dirty="0" smtClean="0">
                <a:solidFill>
                  <a:srgbClr val="7030A0"/>
                </a:solidFill>
                <a:latin typeface="Times New Roman" panose="02020603050405020304" pitchFamily="18" charset="0"/>
                <a:cs typeface="Times New Roman" panose="02020603050405020304" pitchFamily="18" charset="0"/>
              </a:rPr>
              <a:t>Заявитель жалобы указал, что согласно требованиям ГОСТ Р  56128-14»Светильники операционные»  характеристика глубины освещения  не может иметь диапазонное значение для куполов светильников одинакового диаметра. </a:t>
            </a:r>
          </a:p>
          <a:p>
            <a:pPr marL="92075" marR="163195" algn="just" fontAlgn="auto">
              <a:spcBef>
                <a:spcPts val="480"/>
              </a:spcBef>
              <a:spcAft>
                <a:spcPts val="0"/>
              </a:spcAft>
              <a:tabLst>
                <a:tab pos="769620" algn="l"/>
                <a:tab pos="980440" algn="l"/>
                <a:tab pos="1344930" algn="l"/>
                <a:tab pos="1750060" algn="l"/>
                <a:tab pos="1963420" algn="l"/>
                <a:tab pos="2209165" algn="l"/>
                <a:tab pos="2945130" algn="l"/>
                <a:tab pos="3404235" algn="l"/>
                <a:tab pos="3820160" algn="l"/>
                <a:tab pos="4102100" algn="l"/>
                <a:tab pos="4402455" algn="l"/>
                <a:tab pos="4830445" algn="l"/>
                <a:tab pos="5419090" algn="l"/>
                <a:tab pos="6060440" algn="l"/>
                <a:tab pos="6315075" algn="l"/>
                <a:tab pos="6671945" algn="l"/>
                <a:tab pos="7382509" algn="l"/>
                <a:tab pos="7654925" algn="l"/>
                <a:tab pos="7917180" algn="l"/>
                <a:tab pos="8147050" algn="l"/>
              </a:tabLst>
            </a:pPr>
            <a:r>
              <a:rPr lang="ru-RU" sz="2000" b="1" dirty="0">
                <a:solidFill>
                  <a:srgbClr val="7030A0"/>
                </a:solidFill>
                <a:latin typeface="Times New Roman" panose="02020603050405020304" pitchFamily="18" charset="0"/>
                <a:cs typeface="Times New Roman" panose="02020603050405020304" pitchFamily="18" charset="0"/>
              </a:rPr>
              <a:t> </a:t>
            </a:r>
            <a:r>
              <a:rPr lang="ru-RU" sz="2000" b="1" dirty="0" smtClean="0">
                <a:solidFill>
                  <a:srgbClr val="7030A0"/>
                </a:solidFill>
                <a:latin typeface="Times New Roman" panose="02020603050405020304" pitchFamily="18" charset="0"/>
                <a:cs typeface="Times New Roman" panose="02020603050405020304" pitchFamily="18" charset="0"/>
              </a:rPr>
              <a:t>  Изучив ГОСТ, комиссия установила, что параметр «глубина освещения» имеет точное значение, а не в виде диапазона, </a:t>
            </a:r>
            <a:r>
              <a:rPr lang="ru-RU" sz="2000" b="1" dirty="0" err="1" smtClean="0">
                <a:solidFill>
                  <a:srgbClr val="7030A0"/>
                </a:solidFill>
                <a:latin typeface="Times New Roman" panose="02020603050405020304" pitchFamily="18" charset="0"/>
                <a:cs typeface="Times New Roman" panose="02020603050405020304" pitchFamily="18" charset="0"/>
              </a:rPr>
              <a:t>установленнного</a:t>
            </a:r>
            <a:r>
              <a:rPr lang="ru-RU" sz="2000" b="1" dirty="0" smtClean="0">
                <a:solidFill>
                  <a:srgbClr val="7030A0"/>
                </a:solidFill>
                <a:latin typeface="Times New Roman" panose="02020603050405020304" pitchFamily="18" charset="0"/>
                <a:cs typeface="Times New Roman" panose="02020603050405020304" pitchFamily="18" charset="0"/>
              </a:rPr>
              <a:t>  заказчиком, что  не соответствует требованиям ГОСТа и нарушает п.2 ч.1 ст. 33</a:t>
            </a:r>
            <a:endParaRPr sz="2000" b="1" dirty="0">
              <a:solidFill>
                <a:srgbClr val="7030A0"/>
              </a:solidFill>
              <a:latin typeface="Times New Roman" panose="02020603050405020304" pitchFamily="18" charset="0"/>
              <a:cs typeface="Times New Roman" panose="02020603050405020304" pitchFamily="18" charset="0"/>
            </a:endParaRPr>
          </a:p>
        </p:txBody>
      </p:sp>
      <p:sp>
        <p:nvSpPr>
          <p:cNvPr id="3" name="object 3"/>
          <p:cNvSpPr txBox="1">
            <a:spLocks noGrp="1"/>
          </p:cNvSpPr>
          <p:nvPr>
            <p:ph type="title"/>
          </p:nvPr>
        </p:nvSpPr>
        <p:spPr>
          <a:xfrm>
            <a:off x="-4343400" y="377206"/>
            <a:ext cx="13163549" cy="615553"/>
          </a:xfrm>
          <a:prstGeom prst="rect">
            <a:avLst/>
          </a:prstGeom>
        </p:spPr>
        <p:txBody>
          <a:bodyPr vert="horz" wrap="square" lIns="0" tIns="0" rIns="0" bIns="0" rtlCol="0">
            <a:spAutoFit/>
          </a:bodyPr>
          <a:lstStyle/>
          <a:p>
            <a:pPr marL="5958840"/>
            <a:r>
              <a:rPr lang="ru-RU" dirty="0" smtClean="0"/>
              <a:t>        АДМИНИСТРАТИВНАЯ ПРАКТИКА</a:t>
            </a:r>
            <a:br>
              <a:rPr lang="ru-RU" dirty="0" smtClean="0"/>
            </a:br>
            <a:r>
              <a:rPr lang="ru-RU" dirty="0" smtClean="0"/>
              <a:t>Решение  Астраханского </a:t>
            </a:r>
            <a:r>
              <a:rPr lang="ru-RU" dirty="0" err="1" smtClean="0"/>
              <a:t>УФАСа</a:t>
            </a:r>
            <a:r>
              <a:rPr lang="ru-RU" dirty="0" smtClean="0"/>
              <a:t>  ( дело 490-15)</a:t>
            </a:r>
            <a:endParaRPr dirty="0"/>
          </a:p>
        </p:txBody>
      </p:sp>
    </p:spTree>
    <p:extLst>
      <p:ext uri="{BB962C8B-B14F-4D97-AF65-F5344CB8AC3E}">
        <p14:creationId xmlns:p14="http://schemas.microsoft.com/office/powerpoint/2010/main" val="41835820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72676" y="1844824"/>
            <a:ext cx="8424613" cy="3206006"/>
          </a:xfrm>
          <a:prstGeom prst="rect">
            <a:avLst/>
          </a:prstGeom>
        </p:spPr>
        <p:txBody>
          <a:bodyPr vert="horz" wrap="square" lIns="0" tIns="0" rIns="0" bIns="0" rtlCol="0">
            <a:spAutoFit/>
          </a:bodyPr>
          <a:lstStyle/>
          <a:p>
            <a:pPr marL="92075" marR="163195" algn="just" fontAlgn="auto">
              <a:spcBef>
                <a:spcPts val="480"/>
              </a:spcBef>
              <a:spcAft>
                <a:spcPts val="0"/>
              </a:spcAft>
              <a:tabLst>
                <a:tab pos="769620" algn="l"/>
                <a:tab pos="980440" algn="l"/>
                <a:tab pos="1344930" algn="l"/>
                <a:tab pos="1750060" algn="l"/>
                <a:tab pos="1963420" algn="l"/>
                <a:tab pos="2209165" algn="l"/>
                <a:tab pos="2945130" algn="l"/>
                <a:tab pos="3404235" algn="l"/>
                <a:tab pos="3820160" algn="l"/>
                <a:tab pos="4102100" algn="l"/>
                <a:tab pos="4402455" algn="l"/>
                <a:tab pos="4830445" algn="l"/>
                <a:tab pos="5419090" algn="l"/>
                <a:tab pos="6060440" algn="l"/>
                <a:tab pos="6315075" algn="l"/>
                <a:tab pos="6671945" algn="l"/>
                <a:tab pos="7382509" algn="l"/>
                <a:tab pos="7654925" algn="l"/>
                <a:tab pos="7917180" algn="l"/>
                <a:tab pos="8147050" algn="l"/>
              </a:tabLst>
            </a:pPr>
            <a:r>
              <a:rPr lang="ru-RU" sz="2000" b="1" dirty="0" smtClean="0">
                <a:solidFill>
                  <a:srgbClr val="7030A0"/>
                </a:solidFill>
                <a:latin typeface="Times New Roman" panose="02020603050405020304" pitchFamily="18" charset="0"/>
                <a:cs typeface="Times New Roman" panose="02020603050405020304" pitchFamily="18" charset="0"/>
              </a:rPr>
              <a:t>Заявитель жалобы указал на необоснованное отсутствие в описании закупаемого заказчиком </a:t>
            </a:r>
            <a:r>
              <a:rPr lang="ru-RU" sz="2000" b="1" dirty="0" err="1" smtClean="0">
                <a:solidFill>
                  <a:srgbClr val="7030A0"/>
                </a:solidFill>
                <a:latin typeface="Times New Roman" panose="02020603050405020304" pitchFamily="18" charset="0"/>
                <a:cs typeface="Times New Roman" panose="02020603050405020304" pitchFamily="18" charset="0"/>
              </a:rPr>
              <a:t>мамографа</a:t>
            </a:r>
            <a:r>
              <a:rPr lang="ru-RU" sz="2000" b="1" dirty="0" smtClean="0">
                <a:solidFill>
                  <a:srgbClr val="7030A0"/>
                </a:solidFill>
                <a:latin typeface="Times New Roman" panose="02020603050405020304" pitchFamily="18" charset="0"/>
                <a:cs typeface="Times New Roman" panose="02020603050405020304" pitchFamily="18" charset="0"/>
              </a:rPr>
              <a:t> ряда требований, предусмотренных ГОСТом Р 56311-2014 «Аппараты рентгеновские </a:t>
            </a:r>
            <a:r>
              <a:rPr lang="ru-RU" sz="2000" b="1" dirty="0" err="1" smtClean="0">
                <a:solidFill>
                  <a:srgbClr val="7030A0"/>
                </a:solidFill>
                <a:latin typeface="Times New Roman" panose="02020603050405020304" pitchFamily="18" charset="0"/>
                <a:cs typeface="Times New Roman" panose="02020603050405020304" pitchFamily="18" charset="0"/>
              </a:rPr>
              <a:t>маммографические</a:t>
            </a:r>
            <a:r>
              <a:rPr lang="ru-RU" sz="2000" b="1" dirty="0" smtClean="0">
                <a:solidFill>
                  <a:srgbClr val="7030A0"/>
                </a:solidFill>
                <a:latin typeface="Times New Roman" panose="02020603050405020304" pitchFamily="18" charset="0"/>
                <a:cs typeface="Times New Roman" panose="02020603050405020304" pitchFamily="18" charset="0"/>
              </a:rPr>
              <a:t> с цифровой регистрацией изображения.</a:t>
            </a:r>
          </a:p>
          <a:p>
            <a:pPr marL="92075" marR="163195" algn="just" fontAlgn="auto">
              <a:spcBef>
                <a:spcPts val="480"/>
              </a:spcBef>
              <a:spcAft>
                <a:spcPts val="0"/>
              </a:spcAft>
              <a:tabLst>
                <a:tab pos="769620" algn="l"/>
                <a:tab pos="980440" algn="l"/>
                <a:tab pos="1344930" algn="l"/>
                <a:tab pos="1750060" algn="l"/>
                <a:tab pos="1963420" algn="l"/>
                <a:tab pos="2209165" algn="l"/>
                <a:tab pos="2945130" algn="l"/>
                <a:tab pos="3404235" algn="l"/>
                <a:tab pos="3820160" algn="l"/>
                <a:tab pos="4102100" algn="l"/>
                <a:tab pos="4402455" algn="l"/>
                <a:tab pos="4830445" algn="l"/>
                <a:tab pos="5419090" algn="l"/>
                <a:tab pos="6060440" algn="l"/>
                <a:tab pos="6315075" algn="l"/>
                <a:tab pos="6671945" algn="l"/>
                <a:tab pos="7382509" algn="l"/>
                <a:tab pos="7654925" algn="l"/>
                <a:tab pos="7917180" algn="l"/>
                <a:tab pos="8147050" algn="l"/>
              </a:tabLst>
            </a:pPr>
            <a:r>
              <a:rPr lang="ru-RU" sz="2000" b="1" dirty="0" smtClean="0">
                <a:solidFill>
                  <a:srgbClr val="7030A0"/>
                </a:solidFill>
                <a:latin typeface="Times New Roman" panose="02020603050405020304" pitchFamily="18" charset="0"/>
                <a:cs typeface="Times New Roman" panose="02020603050405020304" pitchFamily="18" charset="0"/>
              </a:rPr>
              <a:t>В частности, заказчиком не были указаны требования к цифровому приемнику рентгеновского изображения, рентгеновскому излучателю, рентген- защитной ширме.</a:t>
            </a:r>
          </a:p>
          <a:p>
            <a:pPr marL="92075" marR="163195" algn="just" fontAlgn="auto">
              <a:spcBef>
                <a:spcPts val="480"/>
              </a:spcBef>
              <a:spcAft>
                <a:spcPts val="0"/>
              </a:spcAft>
              <a:tabLst>
                <a:tab pos="769620" algn="l"/>
                <a:tab pos="980440" algn="l"/>
                <a:tab pos="1344930" algn="l"/>
                <a:tab pos="1750060" algn="l"/>
                <a:tab pos="1963420" algn="l"/>
                <a:tab pos="2209165" algn="l"/>
                <a:tab pos="2945130" algn="l"/>
                <a:tab pos="3404235" algn="l"/>
                <a:tab pos="3820160" algn="l"/>
                <a:tab pos="4102100" algn="l"/>
                <a:tab pos="4402455" algn="l"/>
                <a:tab pos="4830445" algn="l"/>
                <a:tab pos="5419090" algn="l"/>
                <a:tab pos="6060440" algn="l"/>
                <a:tab pos="6315075" algn="l"/>
                <a:tab pos="6671945" algn="l"/>
                <a:tab pos="7382509" algn="l"/>
                <a:tab pos="7654925" algn="l"/>
                <a:tab pos="7917180" algn="l"/>
                <a:tab pos="8147050" algn="l"/>
              </a:tabLst>
            </a:pPr>
            <a:r>
              <a:rPr lang="ru-RU" sz="2000" b="1" dirty="0" smtClean="0">
                <a:solidFill>
                  <a:srgbClr val="7030A0"/>
                </a:solidFill>
                <a:latin typeface="Times New Roman" panose="02020603050405020304" pitchFamily="18" charset="0"/>
                <a:cs typeface="Times New Roman" panose="02020603050405020304" pitchFamily="18" charset="0"/>
              </a:rPr>
              <a:t>ФАС встал на сторону Заказчика и посчитал, что эти требования не являются обязательно значимыми  для ЛПУ при выборе </a:t>
            </a:r>
            <a:r>
              <a:rPr lang="ru-RU" sz="2000" b="1" dirty="0" err="1" smtClean="0">
                <a:solidFill>
                  <a:srgbClr val="7030A0"/>
                </a:solidFill>
                <a:latin typeface="Times New Roman" panose="02020603050405020304" pitchFamily="18" charset="0"/>
                <a:cs typeface="Times New Roman" panose="02020603050405020304" pitchFamily="18" charset="0"/>
              </a:rPr>
              <a:t>маммографического</a:t>
            </a:r>
            <a:r>
              <a:rPr lang="ru-RU" sz="2000" b="1" dirty="0" smtClean="0">
                <a:solidFill>
                  <a:srgbClr val="7030A0"/>
                </a:solidFill>
                <a:latin typeface="Times New Roman" panose="02020603050405020304" pitchFamily="18" charset="0"/>
                <a:cs typeface="Times New Roman" panose="02020603050405020304" pitchFamily="18" charset="0"/>
              </a:rPr>
              <a:t> комплекса</a:t>
            </a:r>
            <a:endParaRPr sz="2000" b="1" dirty="0">
              <a:solidFill>
                <a:srgbClr val="7030A0"/>
              </a:solidFill>
              <a:latin typeface="Times New Roman" panose="02020603050405020304" pitchFamily="18" charset="0"/>
              <a:cs typeface="Times New Roman" panose="02020603050405020304" pitchFamily="18" charset="0"/>
            </a:endParaRPr>
          </a:p>
        </p:txBody>
      </p:sp>
      <p:sp>
        <p:nvSpPr>
          <p:cNvPr id="3" name="object 3"/>
          <p:cNvSpPr txBox="1">
            <a:spLocks noGrp="1"/>
          </p:cNvSpPr>
          <p:nvPr>
            <p:ph type="title"/>
          </p:nvPr>
        </p:nvSpPr>
        <p:spPr>
          <a:xfrm>
            <a:off x="-4343400" y="377206"/>
            <a:ext cx="13163549" cy="615553"/>
          </a:xfrm>
          <a:prstGeom prst="rect">
            <a:avLst/>
          </a:prstGeom>
        </p:spPr>
        <p:txBody>
          <a:bodyPr vert="horz" wrap="square" lIns="0" tIns="0" rIns="0" bIns="0" rtlCol="0">
            <a:spAutoFit/>
          </a:bodyPr>
          <a:lstStyle/>
          <a:p>
            <a:pPr marL="5958840"/>
            <a:r>
              <a:rPr lang="ru-RU" dirty="0" smtClean="0"/>
              <a:t>        АДМИНИСТРАТИВНАЯ ПРАКТИКА</a:t>
            </a:r>
            <a:br>
              <a:rPr lang="ru-RU" dirty="0" smtClean="0"/>
            </a:br>
            <a:r>
              <a:rPr lang="ru-RU" dirty="0" smtClean="0"/>
              <a:t>Решение  </a:t>
            </a:r>
            <a:r>
              <a:rPr lang="ru-RU" dirty="0" err="1" smtClean="0"/>
              <a:t>Ямало</a:t>
            </a:r>
            <a:r>
              <a:rPr lang="ru-RU" dirty="0" smtClean="0"/>
              <a:t> –Ненецкого УФАС РФ  (20.05.16)</a:t>
            </a:r>
            <a:endParaRPr dirty="0"/>
          </a:p>
        </p:txBody>
      </p:sp>
    </p:spTree>
    <p:extLst>
      <p:ext uri="{BB962C8B-B14F-4D97-AF65-F5344CB8AC3E}">
        <p14:creationId xmlns:p14="http://schemas.microsoft.com/office/powerpoint/2010/main" val="26024925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72676" y="1844824"/>
            <a:ext cx="8424613" cy="4437112"/>
          </a:xfrm>
          <a:prstGeom prst="rect">
            <a:avLst/>
          </a:prstGeom>
        </p:spPr>
        <p:txBody>
          <a:bodyPr vert="horz" wrap="square" lIns="0" tIns="0" rIns="0" bIns="0" rtlCol="0">
            <a:spAutoFit/>
          </a:bodyPr>
          <a:lstStyle/>
          <a:p>
            <a:pPr marL="92075" marR="163195" algn="just" fontAlgn="auto">
              <a:spcBef>
                <a:spcPts val="480"/>
              </a:spcBef>
              <a:spcAft>
                <a:spcPts val="0"/>
              </a:spcAft>
              <a:tabLst>
                <a:tab pos="769620" algn="l"/>
                <a:tab pos="980440" algn="l"/>
                <a:tab pos="1344930" algn="l"/>
                <a:tab pos="1750060" algn="l"/>
                <a:tab pos="1963420" algn="l"/>
                <a:tab pos="2209165" algn="l"/>
                <a:tab pos="2945130" algn="l"/>
                <a:tab pos="3404235" algn="l"/>
                <a:tab pos="3820160" algn="l"/>
                <a:tab pos="4102100" algn="l"/>
                <a:tab pos="4402455" algn="l"/>
                <a:tab pos="4830445" algn="l"/>
                <a:tab pos="5419090" algn="l"/>
                <a:tab pos="6060440" algn="l"/>
                <a:tab pos="6315075" algn="l"/>
                <a:tab pos="6671945" algn="l"/>
                <a:tab pos="7382509" algn="l"/>
                <a:tab pos="7654925" algn="l"/>
                <a:tab pos="7917180" algn="l"/>
                <a:tab pos="8147050" algn="l"/>
              </a:tabLst>
            </a:pPr>
            <a:r>
              <a:rPr lang="ru-RU" sz="2000" b="1" dirty="0" smtClean="0">
                <a:solidFill>
                  <a:srgbClr val="7030A0"/>
                </a:solidFill>
                <a:latin typeface="Times New Roman" panose="02020603050405020304" pitchFamily="18" charset="0"/>
                <a:cs typeface="Times New Roman" panose="02020603050405020304" pitchFamily="18" charset="0"/>
              </a:rPr>
              <a:t>Предмет закупки: рентгеновский диагностический  телеуправляемый аппарат , в отношении которого  действует ГОСТ Р 55722-2013 «Комплексы рентгеновские для просвечивания и снимков цифровые.</a:t>
            </a:r>
          </a:p>
          <a:p>
            <a:pPr marL="92075" marR="163195" algn="just" fontAlgn="auto">
              <a:spcBef>
                <a:spcPts val="480"/>
              </a:spcBef>
              <a:spcAft>
                <a:spcPts val="0"/>
              </a:spcAft>
              <a:tabLst>
                <a:tab pos="769620" algn="l"/>
                <a:tab pos="980440" algn="l"/>
                <a:tab pos="1344930" algn="l"/>
                <a:tab pos="1750060" algn="l"/>
                <a:tab pos="1963420" algn="l"/>
                <a:tab pos="2209165" algn="l"/>
                <a:tab pos="2945130" algn="l"/>
                <a:tab pos="3404235" algn="l"/>
                <a:tab pos="3820160" algn="l"/>
                <a:tab pos="4102100" algn="l"/>
                <a:tab pos="4402455" algn="l"/>
                <a:tab pos="4830445" algn="l"/>
                <a:tab pos="5419090" algn="l"/>
                <a:tab pos="6060440" algn="l"/>
                <a:tab pos="6315075" algn="l"/>
                <a:tab pos="6671945" algn="l"/>
                <a:tab pos="7382509" algn="l"/>
                <a:tab pos="7654925" algn="l"/>
                <a:tab pos="7917180" algn="l"/>
                <a:tab pos="8147050" algn="l"/>
              </a:tabLst>
            </a:pPr>
            <a:r>
              <a:rPr lang="ru-RU" sz="2000" b="1" dirty="0" smtClean="0">
                <a:solidFill>
                  <a:srgbClr val="7030A0"/>
                </a:solidFill>
                <a:latin typeface="Times New Roman" panose="02020603050405020304" pitchFamily="18" charset="0"/>
                <a:cs typeface="Times New Roman" panose="02020603050405020304" pitchFamily="18" charset="0"/>
              </a:rPr>
              <a:t>По мнению заявителя жалобы, заказчик  необоснованно использовал  при описании объекта закупки  параметр, не предусмотренный указанным стандартом – предоставление бессрочного  сервисного пароля, позволяющего инженерной службе заказчика  проводить диагностику неисправностей, настройку и калибровку аппарата , подключение периферийных устройств к аппарату и аппарата к сети учреждения.</a:t>
            </a:r>
          </a:p>
          <a:p>
            <a:pPr marL="92075" marR="163195" algn="just" fontAlgn="auto">
              <a:spcBef>
                <a:spcPts val="480"/>
              </a:spcBef>
              <a:spcAft>
                <a:spcPts val="0"/>
              </a:spcAft>
              <a:tabLst>
                <a:tab pos="769620" algn="l"/>
                <a:tab pos="980440" algn="l"/>
                <a:tab pos="1344930" algn="l"/>
                <a:tab pos="1750060" algn="l"/>
                <a:tab pos="1963420" algn="l"/>
                <a:tab pos="2209165" algn="l"/>
                <a:tab pos="2945130" algn="l"/>
                <a:tab pos="3404235" algn="l"/>
                <a:tab pos="3820160" algn="l"/>
                <a:tab pos="4102100" algn="l"/>
                <a:tab pos="4402455" algn="l"/>
                <a:tab pos="4830445" algn="l"/>
                <a:tab pos="5419090" algn="l"/>
                <a:tab pos="6060440" algn="l"/>
                <a:tab pos="6315075" algn="l"/>
                <a:tab pos="6671945" algn="l"/>
                <a:tab pos="7382509" algn="l"/>
                <a:tab pos="7654925" algn="l"/>
                <a:tab pos="7917180" algn="l"/>
                <a:tab pos="8147050" algn="l"/>
              </a:tabLst>
            </a:pPr>
            <a:r>
              <a:rPr lang="ru-RU" sz="2000" b="1" dirty="0" smtClean="0">
                <a:solidFill>
                  <a:srgbClr val="7030A0"/>
                </a:solidFill>
                <a:latin typeface="Times New Roman" panose="02020603050405020304" pitchFamily="18" charset="0"/>
                <a:cs typeface="Times New Roman" panose="02020603050405020304" pitchFamily="18" charset="0"/>
              </a:rPr>
              <a:t>Но Заказчик убедил комиссию </a:t>
            </a:r>
            <a:r>
              <a:rPr lang="ru-RU" sz="2000" b="1" dirty="0" err="1" smtClean="0">
                <a:solidFill>
                  <a:srgbClr val="7030A0"/>
                </a:solidFill>
                <a:latin typeface="Times New Roman" panose="02020603050405020304" pitchFamily="18" charset="0"/>
                <a:cs typeface="Times New Roman" panose="02020603050405020304" pitchFamily="18" charset="0"/>
              </a:rPr>
              <a:t>ФАСа</a:t>
            </a:r>
            <a:r>
              <a:rPr lang="ru-RU" sz="2000" b="1" dirty="0" smtClean="0">
                <a:solidFill>
                  <a:srgbClr val="7030A0"/>
                </a:solidFill>
                <a:latin typeface="Times New Roman" panose="02020603050405020304" pitchFamily="18" charset="0"/>
                <a:cs typeface="Times New Roman" panose="02020603050405020304" pitchFamily="18" charset="0"/>
              </a:rPr>
              <a:t>, что в указанном в документации ГОСТе  есть параметр «Специальное программное обеспечение». При этом в ГОСТе упомянуто, что данная характеристика заполняется  в соответствии с потребностями ЛПУ. То есть Заказчик оказался прав</a:t>
            </a:r>
            <a:endParaRPr sz="2000" b="1" dirty="0">
              <a:solidFill>
                <a:srgbClr val="7030A0"/>
              </a:solidFill>
              <a:latin typeface="Times New Roman" panose="02020603050405020304" pitchFamily="18" charset="0"/>
              <a:cs typeface="Times New Roman" panose="02020603050405020304" pitchFamily="18" charset="0"/>
            </a:endParaRPr>
          </a:p>
        </p:txBody>
      </p:sp>
      <p:sp>
        <p:nvSpPr>
          <p:cNvPr id="3" name="object 3"/>
          <p:cNvSpPr txBox="1">
            <a:spLocks noGrp="1"/>
          </p:cNvSpPr>
          <p:nvPr>
            <p:ph type="title"/>
          </p:nvPr>
        </p:nvSpPr>
        <p:spPr>
          <a:xfrm>
            <a:off x="-4343400" y="377206"/>
            <a:ext cx="13163549" cy="615553"/>
          </a:xfrm>
          <a:prstGeom prst="rect">
            <a:avLst/>
          </a:prstGeom>
        </p:spPr>
        <p:txBody>
          <a:bodyPr vert="horz" wrap="square" lIns="0" tIns="0" rIns="0" bIns="0" rtlCol="0">
            <a:spAutoFit/>
          </a:bodyPr>
          <a:lstStyle/>
          <a:p>
            <a:pPr marL="5958840"/>
            <a:r>
              <a:rPr lang="ru-RU" dirty="0" smtClean="0"/>
              <a:t>        АДМИНИСТРАТИВНАЯ ПРАКТИКА</a:t>
            </a:r>
            <a:br>
              <a:rPr lang="ru-RU" dirty="0" smtClean="0"/>
            </a:br>
            <a:r>
              <a:rPr lang="ru-RU" dirty="0" smtClean="0"/>
              <a:t>Решение  Крымского  УФАС РФ  (16.08.16)</a:t>
            </a:r>
            <a:endParaRPr dirty="0"/>
          </a:p>
        </p:txBody>
      </p:sp>
    </p:spTree>
    <p:extLst>
      <p:ext uri="{BB962C8B-B14F-4D97-AF65-F5344CB8AC3E}">
        <p14:creationId xmlns:p14="http://schemas.microsoft.com/office/powerpoint/2010/main" val="5320736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147248" cy="850106"/>
          </a:xfrm>
        </p:spPr>
        <p:txBody>
          <a:bodyPr rtlCol="0">
            <a:normAutofit fontScale="90000"/>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C00000"/>
                </a:solidFill>
                <a:effectLst>
                  <a:reflection blurRad="12700" stA="28000" endPos="45000" dist="1000" dir="5400000" sy="-100000" algn="bl" rotWithShape="0"/>
                </a:effectLst>
                <a:latin typeface="Times New Roman" pitchFamily="18" charset="0"/>
                <a:ea typeface="+mn-ea"/>
                <a:cs typeface="Times New Roman" pitchFamily="18" charset="0"/>
              </a:rPr>
              <a:t>ОБОСНОВАНИЕ ИСПОЛЬЗОВАНИЯ ИНЫХ (НЕСТАНДАРТНЫХ)  ПОКАЗАТЕЛЕЙ В СВЯЗИ С НАЛИЧИЕМ РЕАЛЬНОЙ ПОТРЕБНОСТИ ЗАКАЗЧИКА</a:t>
            </a:r>
            <a:br>
              <a:rPr lang="ru-RU" sz="2000" b="1" cap="all" dirty="0" smtClean="0">
                <a:ln w="9000" cmpd="sng">
                  <a:solidFill>
                    <a:srgbClr val="C3986D">
                      <a:shade val="50000"/>
                      <a:satMod val="120000"/>
                    </a:srgbClr>
                  </a:solidFill>
                  <a:prstDash val="solid"/>
                </a:ln>
                <a:solidFill>
                  <a:srgbClr val="C00000"/>
                </a:solidFill>
                <a:effectLst>
                  <a:reflection blurRad="12700" stA="28000" endPos="45000" dist="1000" dir="5400000" sy="-100000" algn="bl" rotWithShape="0"/>
                </a:effectLst>
                <a:latin typeface="Times New Roman" pitchFamily="18" charset="0"/>
                <a:ea typeface="+mn-ea"/>
                <a:cs typeface="Times New Roman" pitchFamily="18" charset="0"/>
              </a:rPr>
            </a:br>
            <a:endParaRPr lang="ru-RU" sz="2000" b="1" cap="all" dirty="0">
              <a:ln w="9000" cmpd="sng">
                <a:solidFill>
                  <a:srgbClr val="C3986D">
                    <a:shade val="50000"/>
                    <a:satMod val="120000"/>
                  </a:srgbClr>
                </a:solidFill>
                <a:prstDash val="solid"/>
              </a:ln>
              <a:solidFill>
                <a:srgbClr val="C0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535988" cy="5400675"/>
          </a:xfrm>
        </p:spPr>
        <p:txBody>
          <a:bodyPr rtlCol="0">
            <a:noAutofit/>
          </a:bodyPr>
          <a:lstStyle/>
          <a:p>
            <a:pPr marL="0" indent="0" algn="just" fontAlgn="auto">
              <a:spcBef>
                <a:spcPts val="0"/>
              </a:spcBef>
              <a:spcAft>
                <a:spcPts val="0"/>
              </a:spcAft>
              <a:buNone/>
              <a:defRPr/>
            </a:pPr>
            <a:r>
              <a:rPr lang="ru-RU" sz="1600" b="1" dirty="0" smtClean="0">
                <a:latin typeface="Georgia" pitchFamily="18" charset="0"/>
                <a:cs typeface="Times New Roman" pitchFamily="18" charset="0"/>
              </a:rPr>
              <a:t>                                            </a:t>
            </a:r>
          </a:p>
          <a:p>
            <a:pPr marL="0" indent="0" algn="just" fontAlgn="auto">
              <a:spcBef>
                <a:spcPts val="0"/>
              </a:spcBef>
              <a:spcAft>
                <a:spcPts val="0"/>
              </a:spcAft>
              <a:buNone/>
              <a:defRPr/>
            </a:pPr>
            <a:r>
              <a:rPr lang="ru-RU" sz="1600" dirty="0">
                <a:latin typeface="Georgia" pitchFamily="18" charset="0"/>
                <a:cs typeface="Times New Roman" pitchFamily="18" charset="0"/>
              </a:rPr>
              <a:t> </a:t>
            </a:r>
            <a:r>
              <a:rPr lang="ru-RU" sz="1600" dirty="0" smtClean="0">
                <a:latin typeface="Georgia" pitchFamily="18" charset="0"/>
                <a:cs typeface="Times New Roman" pitchFamily="18" charset="0"/>
              </a:rPr>
              <a:t>     </a:t>
            </a:r>
            <a:r>
              <a:rPr lang="ru-RU" sz="2000" dirty="0" smtClean="0">
                <a:latin typeface="Times New Roman" panose="02020603050405020304" pitchFamily="18" charset="0"/>
                <a:cs typeface="Times New Roman" panose="02020603050405020304" pitchFamily="18" charset="0"/>
              </a:rPr>
              <a:t>Заказчикам  необходимо готовить такие обоснования к каждой закупке, если описание объекта закупки хотя бы частично отступает от действующего ГОСТа :</a:t>
            </a:r>
          </a:p>
          <a:p>
            <a:pPr marL="0" indent="0" algn="just" fontAlgn="auto">
              <a:spcBef>
                <a:spcPts val="0"/>
              </a:spcBef>
              <a:spcAft>
                <a:spcPts val="0"/>
              </a:spcAft>
              <a:buNone/>
              <a:defRPr/>
            </a:pPr>
            <a:endParaRPr lang="ru-RU" sz="2000" dirty="0">
              <a:latin typeface="Times New Roman" panose="02020603050405020304" pitchFamily="18" charset="0"/>
              <a:cs typeface="Times New Roman" panose="02020603050405020304" pitchFamily="18" charset="0"/>
            </a:endParaRPr>
          </a:p>
          <a:p>
            <a:pPr marL="0" indent="0" algn="just" fontAlgn="auto">
              <a:spcBef>
                <a:spcPts val="0"/>
              </a:spcBef>
              <a:spcAft>
                <a:spcPts val="0"/>
              </a:spcAft>
              <a:buNone/>
              <a:defRPr/>
            </a:pPr>
            <a:r>
              <a:rPr lang="ru-RU" sz="2000" dirty="0" smtClean="0">
                <a:latin typeface="Times New Roman" panose="02020603050405020304" pitchFamily="18" charset="0"/>
                <a:cs typeface="Times New Roman" panose="02020603050405020304" pitchFamily="18" charset="0"/>
              </a:rPr>
              <a:t>      - изменение значений показателей, установленных в ГОСТЕ;</a:t>
            </a:r>
          </a:p>
          <a:p>
            <a:pPr marL="0" indent="0" algn="just" fontAlgn="auto">
              <a:spcBef>
                <a:spcPts val="0"/>
              </a:spcBef>
              <a:spcAft>
                <a:spcPts val="0"/>
              </a:spcAft>
              <a:buNone/>
              <a:defRPr/>
            </a:pPr>
            <a:endParaRPr lang="ru-RU" sz="2000" dirty="0">
              <a:latin typeface="Times New Roman" panose="02020603050405020304" pitchFamily="18" charset="0"/>
              <a:cs typeface="Times New Roman" panose="02020603050405020304" pitchFamily="18" charset="0"/>
            </a:endParaRPr>
          </a:p>
          <a:p>
            <a:pPr marL="0" indent="0" algn="just" fontAlgn="auto">
              <a:spcBef>
                <a:spcPts val="0"/>
              </a:spcBef>
              <a:spcAft>
                <a:spcPts val="0"/>
              </a:spcAft>
              <a:buNone/>
              <a:defRPr/>
            </a:pPr>
            <a:r>
              <a:rPr lang="ru-RU" sz="2000" dirty="0" smtClean="0">
                <a:latin typeface="Times New Roman" panose="02020603050405020304" pitchFamily="18" charset="0"/>
                <a:cs typeface="Times New Roman" panose="02020603050405020304" pitchFamily="18" charset="0"/>
              </a:rPr>
              <a:t>      - неприменение показателей, установленных в ГОСТе;</a:t>
            </a:r>
          </a:p>
          <a:p>
            <a:pPr marL="0" indent="0" algn="just" fontAlgn="auto">
              <a:spcBef>
                <a:spcPts val="0"/>
              </a:spcBef>
              <a:spcAft>
                <a:spcPts val="0"/>
              </a:spcAft>
              <a:buNone/>
              <a:defRPr/>
            </a:pPr>
            <a:endParaRPr lang="ru-RU" sz="2000" dirty="0">
              <a:latin typeface="Times New Roman" panose="02020603050405020304" pitchFamily="18" charset="0"/>
              <a:cs typeface="Times New Roman" panose="02020603050405020304" pitchFamily="18" charset="0"/>
            </a:endParaRPr>
          </a:p>
          <a:p>
            <a:pPr marL="0" indent="0" algn="just" fontAlgn="auto">
              <a:spcBef>
                <a:spcPts val="0"/>
              </a:spcBef>
              <a:spcAft>
                <a:spcPts val="0"/>
              </a:spcAft>
              <a:buNone/>
              <a:defRPr/>
            </a:pPr>
            <a:r>
              <a:rPr lang="ru-RU" sz="2000" dirty="0" smtClean="0">
                <a:latin typeface="Times New Roman" panose="02020603050405020304" pitchFamily="18" charset="0"/>
                <a:cs typeface="Times New Roman" panose="02020603050405020304" pitchFamily="18" charset="0"/>
              </a:rPr>
              <a:t>      - использование показателей, отсутствующих в ГОСТе;</a:t>
            </a:r>
          </a:p>
          <a:p>
            <a:pPr marL="0" indent="0" algn="just" fontAlgn="auto">
              <a:spcBef>
                <a:spcPts val="0"/>
              </a:spcBef>
              <a:spcAft>
                <a:spcPts val="0"/>
              </a:spcAft>
              <a:buNone/>
              <a:defRPr/>
            </a:pPr>
            <a:endParaRPr lang="ru-RU" sz="1600" dirty="0">
              <a:latin typeface="Georgia" pitchFamily="18" charset="0"/>
              <a:cs typeface="Times New Roman" pitchFamily="18" charset="0"/>
            </a:endParaRPr>
          </a:p>
          <a:p>
            <a:pPr marL="0" indent="0" algn="just" fontAlgn="auto">
              <a:spcBef>
                <a:spcPts val="0"/>
              </a:spcBef>
              <a:spcAft>
                <a:spcPts val="0"/>
              </a:spcAft>
              <a:buNone/>
              <a:defRPr/>
            </a:pPr>
            <a:endParaRPr lang="ru-RU" sz="1600" dirty="0" smtClean="0">
              <a:latin typeface="Georgia" pitchFamily="18" charset="0"/>
              <a:cs typeface="Times New Roman" pitchFamily="18" charset="0"/>
            </a:endParaRPr>
          </a:p>
          <a:p>
            <a:pPr marL="0" indent="0" algn="just" fontAlgn="auto">
              <a:spcBef>
                <a:spcPts val="0"/>
              </a:spcBef>
              <a:spcAft>
                <a:spcPts val="0"/>
              </a:spcAft>
              <a:buNone/>
              <a:defRPr/>
            </a:pPr>
            <a:r>
              <a:rPr lang="ru-RU" sz="1600" dirty="0">
                <a:latin typeface="Georgia" pitchFamily="18" charset="0"/>
                <a:cs typeface="Times New Roman" pitchFamily="18" charset="0"/>
              </a:rPr>
              <a:t> </a:t>
            </a:r>
            <a:r>
              <a:rPr lang="ru-RU" sz="1600" dirty="0" smtClean="0">
                <a:latin typeface="Georgia" pitchFamily="18" charset="0"/>
                <a:cs typeface="Times New Roman" pitchFamily="18" charset="0"/>
              </a:rPr>
              <a:t>                                  </a:t>
            </a:r>
            <a:r>
              <a:rPr lang="ru-RU" sz="1600" b="1" dirty="0" smtClean="0">
                <a:solidFill>
                  <a:srgbClr val="0070C0"/>
                </a:solidFill>
                <a:latin typeface="Georgia" pitchFamily="18" charset="0"/>
                <a:cs typeface="Times New Roman" pitchFamily="18" charset="0"/>
              </a:rPr>
              <a:t>ПИСЬМО МЭР РФ от 16.12.2016 г. № Д28и- 3524</a:t>
            </a:r>
          </a:p>
          <a:p>
            <a:pPr marL="0" indent="0" algn="just" fontAlgn="auto">
              <a:spcBef>
                <a:spcPts val="0"/>
              </a:spcBef>
              <a:spcAft>
                <a:spcPts val="0"/>
              </a:spcAft>
              <a:buNone/>
              <a:defRPr/>
            </a:pPr>
            <a:endParaRPr lang="ru-RU" sz="1600" dirty="0">
              <a:solidFill>
                <a:srgbClr val="C00000"/>
              </a:solidFill>
              <a:latin typeface="Georgia" pitchFamily="18" charset="0"/>
              <a:cs typeface="Times New Roman" pitchFamily="18" charset="0"/>
            </a:endParaRPr>
          </a:p>
          <a:p>
            <a:pPr marL="0" indent="0" algn="just" fontAlgn="auto">
              <a:spcBef>
                <a:spcPts val="0"/>
              </a:spcBef>
              <a:spcAft>
                <a:spcPts val="0"/>
              </a:spcAft>
              <a:buNone/>
              <a:defRPr/>
            </a:pPr>
            <a:r>
              <a:rPr lang="ru-RU" sz="1600" b="1" dirty="0" smtClean="0">
                <a:solidFill>
                  <a:srgbClr val="C00000"/>
                </a:solidFill>
                <a:latin typeface="Georgia" pitchFamily="18" charset="0"/>
                <a:cs typeface="Times New Roman" pitchFamily="18" charset="0"/>
              </a:rPr>
              <a:t>ИНЫХ НОРМАТИВНО- ПРАВОВЫХ ДОКУМЕНТОВ НА СЕГОДНЯШНИЙ ДЕНЬ НЕТ</a:t>
            </a:r>
          </a:p>
          <a:p>
            <a:pPr marL="0" indent="0" algn="just" fontAlgn="auto">
              <a:spcBef>
                <a:spcPts val="0"/>
              </a:spcBef>
              <a:spcAft>
                <a:spcPts val="0"/>
              </a:spcAft>
              <a:buNone/>
              <a:defRPr/>
            </a:pPr>
            <a:r>
              <a:rPr lang="ru-RU" sz="1600" b="1" dirty="0">
                <a:solidFill>
                  <a:srgbClr val="00B050"/>
                </a:solidFill>
                <a:latin typeface="Georgia" pitchFamily="18" charset="0"/>
                <a:cs typeface="Times New Roman" pitchFamily="18" charset="0"/>
              </a:rPr>
              <a:t> </a:t>
            </a:r>
            <a:endParaRPr lang="ru-RU" sz="1600" b="1" dirty="0" smtClean="0">
              <a:solidFill>
                <a:srgbClr val="00B050"/>
              </a:solidFill>
              <a:latin typeface="Georgia" pitchFamily="18" charset="0"/>
              <a:cs typeface="Times New Roman" pitchFamily="18" charset="0"/>
            </a:endParaRPr>
          </a:p>
          <a:p>
            <a:pPr marL="0" indent="0" algn="just" fontAlgn="auto">
              <a:spcBef>
                <a:spcPts val="0"/>
              </a:spcBef>
              <a:spcAft>
                <a:spcPts val="0"/>
              </a:spcAft>
              <a:buNone/>
              <a:defRPr/>
            </a:pPr>
            <a:r>
              <a:rPr lang="ru-RU" sz="1600" dirty="0">
                <a:latin typeface="Georgia" pitchFamily="18" charset="0"/>
                <a:cs typeface="Times New Roman" pitchFamily="18" charset="0"/>
              </a:rPr>
              <a:t> </a:t>
            </a:r>
            <a:r>
              <a:rPr lang="ru-RU" sz="1600" dirty="0" smtClean="0">
                <a:latin typeface="Georgia" pitchFamily="18" charset="0"/>
                <a:cs typeface="Times New Roman" pitchFamily="18" charset="0"/>
              </a:rPr>
              <a:t>                                                     </a:t>
            </a:r>
            <a:endParaRPr lang="ru-RU" sz="2000" dirty="0">
              <a:latin typeface="Georgia"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BC0F8B48-679B-4896-9384-8D5149AE9A0C}" type="slidenum">
              <a:rPr lang="ru-RU">
                <a:solidFill>
                  <a:prstClr val="black">
                    <a:tint val="75000"/>
                  </a:prstClr>
                </a:solidFill>
              </a:rPr>
              <a:pPr>
                <a:defRPr/>
              </a:pPr>
              <a:t>33</a:t>
            </a:fld>
            <a:endParaRPr lang="ru-RU" dirty="0">
              <a:solidFill>
                <a:prstClr val="black">
                  <a:tint val="75000"/>
                </a:prstClr>
              </a:solidFill>
            </a:endParaRPr>
          </a:p>
        </p:txBody>
      </p:sp>
    </p:spTree>
    <p:extLst>
      <p:ext uri="{BB962C8B-B14F-4D97-AF65-F5344CB8AC3E}">
        <p14:creationId xmlns:p14="http://schemas.microsoft.com/office/powerpoint/2010/main" val="41482674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64910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rPr>
              <a:t>Правила описания объекта закупки (статья 33  44-ФЗ)</a:t>
            </a:r>
            <a:endPar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535988" cy="5400675"/>
          </a:xfrm>
        </p:spPr>
        <p:txBody>
          <a:bodyPr rtlCol="0">
            <a:noAutofit/>
          </a:bodyPr>
          <a:lstStyle/>
          <a:p>
            <a:pPr marL="0" indent="0" algn="just" fontAlgn="auto">
              <a:spcBef>
                <a:spcPts val="0"/>
              </a:spcBef>
              <a:spcAft>
                <a:spcPts val="0"/>
              </a:spcAft>
              <a:buNone/>
              <a:defRPr/>
            </a:pPr>
            <a:r>
              <a:rPr lang="ru-RU" sz="1600" b="1" dirty="0" smtClean="0">
                <a:latin typeface="Georgia" pitchFamily="18" charset="0"/>
                <a:cs typeface="Times New Roman" pitchFamily="18" charset="0"/>
              </a:rPr>
              <a:t>                                            </a:t>
            </a:r>
          </a:p>
          <a:p>
            <a:pPr marL="0" indent="0" algn="just" fontAlgn="auto">
              <a:spcBef>
                <a:spcPts val="0"/>
              </a:spcBef>
              <a:spcAft>
                <a:spcPts val="0"/>
              </a:spcAft>
              <a:buNone/>
              <a:defRPr/>
            </a:pPr>
            <a:r>
              <a:rPr lang="ru-RU" sz="1600" b="1" dirty="0">
                <a:solidFill>
                  <a:srgbClr val="FF0000"/>
                </a:solidFill>
                <a:latin typeface="Georgia" pitchFamily="18" charset="0"/>
                <a:cs typeface="Times New Roman" pitchFamily="18" charset="0"/>
              </a:rPr>
              <a:t> </a:t>
            </a:r>
            <a:r>
              <a:rPr lang="ru-RU" sz="1600" b="1" dirty="0" smtClean="0">
                <a:solidFill>
                  <a:srgbClr val="FF0000"/>
                </a:solidFill>
                <a:latin typeface="Georgia" pitchFamily="18" charset="0"/>
                <a:cs typeface="Times New Roman" pitchFamily="18" charset="0"/>
              </a:rPr>
              <a:t>    </a:t>
            </a:r>
          </a:p>
          <a:p>
            <a:pPr marL="0" indent="0" algn="just" fontAlgn="auto">
              <a:spcBef>
                <a:spcPts val="0"/>
              </a:spcBef>
              <a:spcAft>
                <a:spcPts val="0"/>
              </a:spcAft>
              <a:buNone/>
              <a:defRPr/>
            </a:pPr>
            <a:endParaRPr lang="ru-RU" sz="1600" b="1" dirty="0" smtClean="0">
              <a:latin typeface="Georgia" pitchFamily="18" charset="0"/>
              <a:cs typeface="Times New Roman" pitchFamily="18" charset="0"/>
            </a:endParaRPr>
          </a:p>
          <a:p>
            <a:pPr marL="0" indent="0" algn="just" fontAlgn="auto">
              <a:spcBef>
                <a:spcPts val="0"/>
              </a:spcBef>
              <a:spcAft>
                <a:spcPts val="0"/>
              </a:spcAft>
              <a:buNone/>
              <a:defRPr/>
            </a:pPr>
            <a:r>
              <a:rPr lang="ru-RU" sz="1600" b="1" dirty="0" smtClean="0">
                <a:latin typeface="Georgia" pitchFamily="18" charset="0"/>
                <a:cs typeface="Times New Roman" pitchFamily="18" charset="0"/>
              </a:rPr>
              <a:t>ЧТО КАСАЕТСЯ ОБОСНОВАНИЯ ПРИМЕНЕНИЯ ДРУГИХ ПОКАЗАТЕЛЕЙ, ДОСТАТОЧНО НАПИСАТЬ ЧТО «ОПИСАНИЕ ОБЪЕКТА ЗАКУПКИ </a:t>
            </a:r>
          </a:p>
          <a:p>
            <a:pPr marL="0" indent="0" algn="just" fontAlgn="auto">
              <a:spcBef>
                <a:spcPts val="0"/>
              </a:spcBef>
              <a:spcAft>
                <a:spcPts val="0"/>
              </a:spcAft>
              <a:buNone/>
              <a:defRPr/>
            </a:pPr>
            <a:r>
              <a:rPr lang="ru-RU" sz="1600" b="1" dirty="0" smtClean="0">
                <a:latin typeface="Georgia" pitchFamily="18" charset="0"/>
                <a:cs typeface="Times New Roman" pitchFamily="18" charset="0"/>
              </a:rPr>
              <a:t> ( ТЕХНИЧЕСКОЕ ЗАДАНИЕ ) СФОРМИРОВАНО ИСХОДЯ ИЗ ПОТРЕБНОСТЕЙ ЗАКАЗЧИКА В СООТВЕТСТВИИ С ЗАКОНОДАТЕЛЬСТВОМ О КОНТРАКТНОЙ СИСТЕМЕ. </a:t>
            </a:r>
          </a:p>
          <a:p>
            <a:pPr marL="0" indent="0" algn="just" fontAlgn="auto">
              <a:spcBef>
                <a:spcPts val="0"/>
              </a:spcBef>
              <a:spcAft>
                <a:spcPts val="0"/>
              </a:spcAft>
              <a:buNone/>
              <a:defRPr/>
            </a:pPr>
            <a:r>
              <a:rPr lang="ru-RU" sz="1600" b="1" dirty="0" smtClean="0">
                <a:latin typeface="Georgia" pitchFamily="18" charset="0"/>
                <a:cs typeface="Times New Roman" pitchFamily="18" charset="0"/>
              </a:rPr>
              <a:t>ПРИМЕНЕНИЕ ИНЫХ ТРЕБОВАНИЙ , ПОКАЗАТЕЛЕЙ, ТЕРМИНОЛОГИИ И УСЛОВНЫХ ОБОЗНАЧЕНИЙ  </a:t>
            </a:r>
            <a:r>
              <a:rPr lang="ru-RU" sz="1600" b="1" dirty="0" smtClean="0">
                <a:solidFill>
                  <a:srgbClr val="C00000"/>
                </a:solidFill>
                <a:latin typeface="Georgia" pitchFamily="18" charset="0"/>
                <a:cs typeface="Times New Roman" pitchFamily="18" charset="0"/>
              </a:rPr>
              <a:t>ОБУСЛОВЛЕНО ПОТРЕБНОСТЬЮ ЗАКАЗЧИКА В ТОВАРАХ, РАБОТАХ, УСЛУГАХ, УДОВЛЕТВОРЯЮЩИХ ЭТИ ПОТРЕБНОСТИ</a:t>
            </a:r>
            <a:endParaRPr lang="ru-RU" sz="1600" b="1" dirty="0">
              <a:solidFill>
                <a:srgbClr val="C00000"/>
              </a:solidFill>
              <a:latin typeface="Georgia"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BC0F8B48-679B-4896-9384-8D5149AE9A0C}" type="slidenum">
              <a:rPr lang="ru-RU">
                <a:solidFill>
                  <a:prstClr val="black">
                    <a:tint val="75000"/>
                  </a:prstClr>
                </a:solidFill>
              </a:rPr>
              <a:pPr>
                <a:defRPr/>
              </a:pPr>
              <a:t>34</a:t>
            </a:fld>
            <a:endParaRPr lang="ru-RU" dirty="0">
              <a:solidFill>
                <a:prstClr val="black">
                  <a:tint val="75000"/>
                </a:prstClr>
              </a:solidFill>
            </a:endParaRPr>
          </a:p>
        </p:txBody>
      </p:sp>
    </p:spTree>
    <p:extLst>
      <p:ext uri="{BB962C8B-B14F-4D97-AF65-F5344CB8AC3E}">
        <p14:creationId xmlns:p14="http://schemas.microsoft.com/office/powerpoint/2010/main" val="16776196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64910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rPr>
              <a:t>Правила описания объекта закупки (статья 33  44-ФЗ)</a:t>
            </a:r>
            <a:endPar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535988" cy="5400675"/>
          </a:xfrm>
        </p:spPr>
        <p:txBody>
          <a:bodyPr rtlCol="0">
            <a:noAutofit/>
          </a:bodyPr>
          <a:lstStyle/>
          <a:p>
            <a:pPr marL="0" indent="0" algn="just" fontAlgn="auto">
              <a:spcBef>
                <a:spcPts val="0"/>
              </a:spcBef>
              <a:spcAft>
                <a:spcPts val="0"/>
              </a:spcAft>
              <a:buNone/>
              <a:defRPr/>
            </a:pPr>
            <a:r>
              <a:rPr lang="ru-RU" sz="1600" b="1" dirty="0" smtClean="0">
                <a:latin typeface="Georgia" pitchFamily="18" charset="0"/>
                <a:cs typeface="Times New Roman" pitchFamily="18" charset="0"/>
              </a:rPr>
              <a:t>                                            </a:t>
            </a:r>
          </a:p>
          <a:p>
            <a:pPr marL="0" indent="0" algn="just" fontAlgn="auto">
              <a:spcBef>
                <a:spcPts val="0"/>
              </a:spcBef>
              <a:spcAft>
                <a:spcPts val="0"/>
              </a:spcAft>
              <a:buNone/>
              <a:defRPr/>
            </a:pPr>
            <a:r>
              <a:rPr lang="ru-RU" sz="1600" b="1" dirty="0">
                <a:solidFill>
                  <a:srgbClr val="FF0000"/>
                </a:solidFill>
                <a:latin typeface="Georgia" pitchFamily="18" charset="0"/>
                <a:cs typeface="Times New Roman" pitchFamily="18" charset="0"/>
              </a:rPr>
              <a:t> </a:t>
            </a:r>
            <a:r>
              <a:rPr lang="ru-RU" sz="1600" b="1" dirty="0" smtClean="0">
                <a:solidFill>
                  <a:srgbClr val="FF0000"/>
                </a:solidFill>
                <a:latin typeface="Georgia" pitchFamily="18" charset="0"/>
                <a:cs typeface="Times New Roman" pitchFamily="18" charset="0"/>
              </a:rPr>
              <a:t>    ПОРЯДОК ПРИЕМКИ ИСПОЛНЕНИЯ ОБЯЗАТЕЛЬСТВ ПО КОНТРАКТУ, В СЛУЧАЕ УКАЗАНИЯ  ЗАКАЗЧИКОМ РЕКВИЗИТОВ ГОСТОВ В ТЗ</a:t>
            </a:r>
          </a:p>
          <a:p>
            <a:pPr marL="0" indent="0" algn="just" fontAlgn="auto">
              <a:spcBef>
                <a:spcPts val="0"/>
              </a:spcBef>
              <a:spcAft>
                <a:spcPts val="0"/>
              </a:spcAft>
              <a:buNone/>
              <a:defRPr/>
            </a:pPr>
            <a:endParaRPr lang="ru-RU" sz="1600" b="1" dirty="0">
              <a:solidFill>
                <a:srgbClr val="FF0000"/>
              </a:solidFill>
              <a:latin typeface="Georgia" pitchFamily="18" charset="0"/>
              <a:cs typeface="Times New Roman" pitchFamily="18" charset="0"/>
            </a:endParaRPr>
          </a:p>
          <a:p>
            <a:pPr marL="0" indent="0" algn="just" fontAlgn="auto">
              <a:spcBef>
                <a:spcPts val="0"/>
              </a:spcBef>
              <a:spcAft>
                <a:spcPts val="0"/>
              </a:spcAft>
              <a:buNone/>
              <a:defRPr/>
            </a:pPr>
            <a:r>
              <a:rPr lang="ru-RU" sz="1600" b="1" dirty="0" smtClean="0">
                <a:solidFill>
                  <a:srgbClr val="7030A0"/>
                </a:solidFill>
                <a:latin typeface="Georgia" pitchFamily="18" charset="0"/>
                <a:cs typeface="Times New Roman" pitchFamily="18" charset="0"/>
              </a:rPr>
              <a:t>ЕСЛИ ЗАКАЗЧИК УСТАНОВИЛ ТРЕБОВАНИЕ О СООТВЕТСТВИИ ЗАКУПАЕМЫХ МЕДИЦИНСКИХ ИЗДЕЛИЙ КОНКРЕТНЫМ ГОСТам, КРОМЕ ОБЫЧНОЙ ПРИЕМКИ  ПО КОЛИЧЕСТВУ, КАЧЕСТВУ И АССОРТИМЕНТУ ТОВАРА ЗАКАЗЧИК ОБЯЗАН ПОТРЕБОВАТЬ  У ПОСТАВЩИКА СЕРТИФИКАТ СООТВЕТСТВИЯ, ПОДТВЕРЖДАЮЩИЙ СООТВЕТСТВИЕ ПОСТАВЛЯЕМОГО ТОВАРА ТРЕБОВАНИЯМ ГОСТов</a:t>
            </a:r>
          </a:p>
          <a:p>
            <a:pPr marL="0" indent="0" algn="just" fontAlgn="auto">
              <a:spcBef>
                <a:spcPts val="0"/>
              </a:spcBef>
              <a:spcAft>
                <a:spcPts val="0"/>
              </a:spcAft>
              <a:buNone/>
              <a:defRPr/>
            </a:pPr>
            <a:endParaRPr lang="ru-RU" sz="1600" b="1" dirty="0">
              <a:solidFill>
                <a:srgbClr val="7030A0"/>
              </a:solidFill>
              <a:latin typeface="Georgia" pitchFamily="18" charset="0"/>
              <a:cs typeface="Times New Roman" pitchFamily="18" charset="0"/>
            </a:endParaRPr>
          </a:p>
          <a:p>
            <a:pPr marL="0" indent="0" algn="just" fontAlgn="auto">
              <a:spcBef>
                <a:spcPts val="0"/>
              </a:spcBef>
              <a:spcAft>
                <a:spcPts val="0"/>
              </a:spcAft>
              <a:buNone/>
              <a:defRPr/>
            </a:pPr>
            <a:r>
              <a:rPr lang="ru-RU" sz="1600" b="1" dirty="0" smtClean="0">
                <a:solidFill>
                  <a:srgbClr val="C00000"/>
                </a:solidFill>
                <a:latin typeface="Georgia" pitchFamily="18" charset="0"/>
                <a:cs typeface="Times New Roman" pitchFamily="18" charset="0"/>
              </a:rPr>
              <a:t>Вариант 1:</a:t>
            </a:r>
            <a:r>
              <a:rPr lang="ru-RU" sz="1600" b="1" dirty="0" smtClean="0">
                <a:latin typeface="Georgia" pitchFamily="18" charset="0"/>
                <a:cs typeface="Times New Roman" pitchFamily="18" charset="0"/>
              </a:rPr>
              <a:t>  </a:t>
            </a:r>
          </a:p>
          <a:p>
            <a:pPr marL="0" indent="0" algn="just" fontAlgn="auto">
              <a:spcBef>
                <a:spcPts val="0"/>
              </a:spcBef>
              <a:spcAft>
                <a:spcPts val="0"/>
              </a:spcAft>
              <a:buNone/>
              <a:defRPr/>
            </a:pPr>
            <a:r>
              <a:rPr lang="ru-RU" sz="1600" b="1" dirty="0" smtClean="0">
                <a:latin typeface="Georgia" pitchFamily="18" charset="0"/>
                <a:cs typeface="Times New Roman" pitchFamily="18" charset="0"/>
              </a:rPr>
              <a:t> СЕРТИФИКАТ ОТСУТСТВУЕТ. ЗАКАЗЧИК ТОВАР НЕ ПРИНИМАЕТ, ИНАЧЕ АДМИНИСТРАТИВНАЯ ОТВЕТСТВЕННОСТЬ ЗАКАЗЧИКА ч.8 ч.10 ст. 7.32 КоАП РФ. И далее ст. 95 фз-44 и ст. 523 ГК- односторонний отказ заказчика от исполнения ГК и занесение поставщика в РНП</a:t>
            </a:r>
            <a:endParaRPr lang="ru-RU" sz="1600" b="1" dirty="0">
              <a:latin typeface="Georgia"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BC0F8B48-679B-4896-9384-8D5149AE9A0C}" type="slidenum">
              <a:rPr lang="ru-RU">
                <a:solidFill>
                  <a:prstClr val="black">
                    <a:tint val="75000"/>
                  </a:prstClr>
                </a:solidFill>
              </a:rPr>
              <a:pPr>
                <a:defRPr/>
              </a:pPr>
              <a:t>35</a:t>
            </a:fld>
            <a:endParaRPr lang="ru-RU" dirty="0">
              <a:solidFill>
                <a:prstClr val="black">
                  <a:tint val="75000"/>
                </a:prstClr>
              </a:solidFill>
            </a:endParaRPr>
          </a:p>
        </p:txBody>
      </p:sp>
    </p:spTree>
    <p:extLst>
      <p:ext uri="{BB962C8B-B14F-4D97-AF65-F5344CB8AC3E}">
        <p14:creationId xmlns:p14="http://schemas.microsoft.com/office/powerpoint/2010/main" val="37655921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04664"/>
            <a:ext cx="5805264" cy="850106"/>
          </a:xfrm>
        </p:spPr>
        <p:txBody>
          <a:bodyPr rtlCol="0">
            <a:normAutofit fontScale="90000"/>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rPr>
              <a:t>ОШИБКИ ЗАКАЗЧИКОВ ПРИ ФОРМИРОВАНИИ ЛОТОВ на закупку медицинских изделий</a:t>
            </a:r>
            <a:endParaRPr lang="ru-RU" sz="2000" b="1" cap="all" dirty="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713788" cy="5400675"/>
          </a:xfrm>
        </p:spPr>
        <p:txBody>
          <a:bodyPr rtlCol="0">
            <a:noAutofit/>
          </a:bodyPr>
          <a:lstStyle/>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342900" lvl="1" indent="-342900" fontAlgn="auto">
              <a:lnSpc>
                <a:spcPct val="80000"/>
              </a:lnSpc>
              <a:spcBef>
                <a:spcPts val="0"/>
              </a:spcBef>
              <a:spcAft>
                <a:spcPts val="0"/>
              </a:spcAft>
              <a:buFont typeface="Arial" pitchFamily="34" charset="0"/>
              <a:buAutoNum type="arabicPeriod"/>
              <a:defRPr/>
            </a:pPr>
            <a:endParaRPr lang="ru-RU" sz="1600" b="1" dirty="0" smtClean="0">
              <a:solidFill>
                <a:schemeClr val="accent1">
                  <a:lumMod val="50000"/>
                </a:schemeClr>
              </a:solidFill>
              <a:latin typeface="Times New Roman" pitchFamily="18" charset="0"/>
              <a:cs typeface="Times New Roman" pitchFamily="18" charset="0"/>
            </a:endParaRPr>
          </a:p>
          <a:p>
            <a:pPr marL="342900" lvl="1" indent="-342900" fontAlgn="auto">
              <a:lnSpc>
                <a:spcPct val="80000"/>
              </a:lnSpc>
              <a:spcBef>
                <a:spcPts val="0"/>
              </a:spcBef>
              <a:spcAft>
                <a:spcPts val="0"/>
              </a:spcAft>
              <a:buFont typeface="Arial" pitchFamily="34" charset="0"/>
              <a:buAutoNum type="arabicPeriod"/>
              <a:defRPr/>
            </a:pPr>
            <a:r>
              <a:rPr lang="ru-RU" sz="1600" b="1" dirty="0" smtClean="0">
                <a:solidFill>
                  <a:schemeClr val="accent1">
                    <a:lumMod val="50000"/>
                  </a:schemeClr>
                </a:solidFill>
                <a:latin typeface="Times New Roman" pitchFamily="18" charset="0"/>
                <a:cs typeface="Times New Roman" pitchFamily="18" charset="0"/>
              </a:rPr>
              <a:t>ЛОТ ФОРМИРУЕТСЯ В СООТВЕТСТВИИ С Ч.3 СТ.17 ФЗ-135 «О ЗАЩИТЕ КОНКУРЕНЦИИ»</a:t>
            </a:r>
          </a:p>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342900" lvl="1" indent="-342900" fontAlgn="auto">
              <a:lnSpc>
                <a:spcPct val="80000"/>
              </a:lnSpc>
              <a:spcBef>
                <a:spcPts val="0"/>
              </a:spcBef>
              <a:spcAft>
                <a:spcPts val="0"/>
              </a:spcAft>
              <a:buAutoNum type="arabicPeriod" startAt="3"/>
              <a:defRPr/>
            </a:pPr>
            <a:endParaRPr lang="ru-RU" sz="1600" b="1" dirty="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chemeClr val="accent1">
                    <a:lumMod val="50000"/>
                  </a:schemeClr>
                </a:solidFill>
                <a:latin typeface="Times New Roman" pitchFamily="18" charset="0"/>
                <a:cs typeface="Times New Roman" pitchFamily="18" charset="0"/>
              </a:rPr>
              <a:t>2.     КАК СМОТРИТ КОНТРОЛЬ НА ОБЪЕДИНЕНИЕ В ОДИН ЛОТ</a:t>
            </a: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ФУНКЦИОНАЛЬНО И ТЕХНОЛОГИЧЕСКИ НЕ СВЯЗАННЫХ МЕЖДУ СОБОЙ</a:t>
            </a: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ТОВАРОВ ?</a:t>
            </a:r>
          </a:p>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chemeClr val="accent1">
                    <a:lumMod val="50000"/>
                  </a:schemeClr>
                </a:solidFill>
                <a:latin typeface="Times New Roman" pitchFamily="18" charset="0"/>
                <a:cs typeface="Times New Roman" pitchFamily="18" charset="0"/>
              </a:rPr>
              <a:t>3.     ЗАПРЕТ НА ОГРАНИЧЕНИЕ КОНКУРЕНЦИИ МЕЖДУ УЧАСТНИКАМИ ТОРГОВ</a:t>
            </a: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(установление заказчиком требований к товару, которые влекут за собою ограничение    </a:t>
            </a:r>
          </a:p>
          <a:p>
            <a:pPr marL="0" lvl="1" indent="0" fontAlgn="auto">
              <a:lnSpc>
                <a:spcPct val="80000"/>
              </a:lnSpc>
              <a:spcBef>
                <a:spcPts val="0"/>
              </a:spcBef>
              <a:spcAft>
                <a:spcPts val="0"/>
              </a:spcAft>
              <a:buNone/>
              <a:defRPr/>
            </a:pPr>
            <a:r>
              <a:rPr lang="ru-RU" sz="1700" b="1" dirty="0" smtClean="0">
                <a:solidFill>
                  <a:schemeClr val="accent1">
                    <a:lumMod val="50000"/>
                  </a:schemeClr>
                </a:solidFill>
                <a:latin typeface="Times New Roman" pitchFamily="18" charset="0"/>
                <a:cs typeface="Times New Roman" pitchFamily="18" charset="0"/>
              </a:rPr>
              <a:t>         количества участников закупки ( п.1 ч.1 ст.33)</a:t>
            </a:r>
            <a:endParaRPr lang="ru-RU" sz="1700" b="1" dirty="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700" b="1" dirty="0" smtClean="0">
              <a:solidFill>
                <a:schemeClr val="accent1">
                  <a:lumMod val="50000"/>
                </a:schemeClr>
              </a:solidFill>
              <a:latin typeface="Times New Roman"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4D9DFA9C-E4EC-4B5B-8D45-4B5F827C8871}" type="slidenum">
              <a:rPr lang="ru-RU">
                <a:solidFill>
                  <a:prstClr val="black">
                    <a:tint val="75000"/>
                  </a:prstClr>
                </a:solidFill>
              </a:rPr>
              <a:pPr>
                <a:defRPr/>
              </a:pPr>
              <a:t>36</a:t>
            </a:fld>
            <a:endParaRPr lang="ru-RU" dirty="0">
              <a:solidFill>
                <a:prstClr val="black">
                  <a:tint val="75000"/>
                </a:prstClr>
              </a:solidFill>
            </a:endParaRPr>
          </a:p>
        </p:txBody>
      </p:sp>
    </p:spTree>
    <p:extLst>
      <p:ext uri="{BB962C8B-B14F-4D97-AF65-F5344CB8AC3E}">
        <p14:creationId xmlns:p14="http://schemas.microsoft.com/office/powerpoint/2010/main" val="2592925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04664"/>
            <a:ext cx="5805264" cy="850106"/>
          </a:xfrm>
        </p:spPr>
        <p:txBody>
          <a:bodyPr rtlCol="0">
            <a:normAutofit fontScale="90000"/>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rPr>
              <a:t>ОШИБКИ ЗАКАЗЧИКОВ ПРИ ФОРМИРОВАНИИ ЛОТОВ на закупку медицинских изделий</a:t>
            </a:r>
            <a:endParaRPr lang="ru-RU" sz="2000" b="1" cap="all" dirty="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713788" cy="5400675"/>
          </a:xfrm>
        </p:spPr>
        <p:txBody>
          <a:bodyPr rtlCol="0">
            <a:noAutofit/>
          </a:bodyPr>
          <a:lstStyle/>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342900" lvl="1" indent="-342900" fontAlgn="auto">
              <a:lnSpc>
                <a:spcPct val="80000"/>
              </a:lnSpc>
              <a:spcBef>
                <a:spcPts val="0"/>
              </a:spcBef>
              <a:spcAft>
                <a:spcPts val="0"/>
              </a:spcAft>
              <a:buAutoNum type="arabicPeriod"/>
              <a:defRPr/>
            </a:pPr>
            <a:r>
              <a:rPr lang="ru-RU" sz="1600" b="1" dirty="0" smtClean="0">
                <a:solidFill>
                  <a:srgbClr val="7030A0"/>
                </a:solidFill>
                <a:latin typeface="Times New Roman" pitchFamily="18" charset="0"/>
                <a:cs typeface="Times New Roman" pitchFamily="18" charset="0"/>
              </a:rPr>
              <a:t>ОБЪЕДИНЕНИЕ В ОДИН ЛОТ МЕДИЦИНСКИХ ИЗДЕЛИЙ И ИНЫХ ТОВАРОВ </a:t>
            </a:r>
            <a:r>
              <a:rPr lang="ru-RU" sz="1600" b="1" dirty="0" smtClean="0">
                <a:solidFill>
                  <a:schemeClr val="accent1">
                    <a:lumMod val="50000"/>
                  </a:schemeClr>
                </a:solidFill>
                <a:latin typeface="Times New Roman" pitchFamily="18" charset="0"/>
                <a:cs typeface="Times New Roman" pitchFamily="18" charset="0"/>
              </a:rPr>
              <a:t>:</a:t>
            </a:r>
          </a:p>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 ИНДИКАТОРЫ, СТЕРИЛИЗАЦИОННЫЕ УПАКОВКИ,  ИГЛЫ, ДЕРЖАТЕЛИ, </a:t>
            </a: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ЗОНДЫ , ШПАТЕЛИ, А ТАКЖЕ  ПРОЧИЕ РАСХОДНЫЕ МАТЕРИАЛЫ, НЕ ПОД-</a:t>
            </a: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ПАДАЮЩИЕ  ПОД ПОНЯТИЯ МЕДИЦИНСКИЕ ИЗДЕЛИЯ ( ПРОСТЫНИ,</a:t>
            </a: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МАСКИ)</a:t>
            </a:r>
          </a:p>
          <a:p>
            <a:pPr marL="0" lvl="1" indent="0" fontAlgn="auto">
              <a:lnSpc>
                <a:spcPct val="80000"/>
              </a:lnSpc>
              <a:spcBef>
                <a:spcPts val="0"/>
              </a:spcBef>
              <a:spcAft>
                <a:spcPts val="0"/>
              </a:spcAft>
              <a:buNone/>
              <a:defRPr/>
            </a:pPr>
            <a:endParaRPr lang="ru-RU" sz="1600" b="1" dirty="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chemeClr val="accent1">
                    <a:lumMod val="50000"/>
                  </a:schemeClr>
                </a:solidFill>
                <a:latin typeface="Times New Roman" pitchFamily="18" charset="0"/>
                <a:cs typeface="Times New Roman" pitchFamily="18" charset="0"/>
              </a:rPr>
              <a:t>           РЕШЕНИЕ  УЛЬЯНОВСКОГО УФАСА РФ ОТ 01.10.2014 – ЖАЛОБА</a:t>
            </a: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УЧАСТНИКА  ПРИЗНАНА ОБОСНОВАННОЙ.  АДМИНИСТРАТИВНОЕ НАРУ-</a:t>
            </a: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ШЕНИЕ  часть 4.1. ст.7.30 КоАП РФ;</a:t>
            </a:r>
          </a:p>
          <a:p>
            <a:pPr marL="0" lvl="1" indent="0" fontAlgn="auto">
              <a:lnSpc>
                <a:spcPct val="80000"/>
              </a:lnSpc>
              <a:spcBef>
                <a:spcPts val="0"/>
              </a:spcBef>
              <a:spcAft>
                <a:spcPts val="0"/>
              </a:spcAft>
              <a:buNone/>
              <a:defRPr/>
            </a:pPr>
            <a:endParaRPr lang="ru-RU" sz="1600" b="1" dirty="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342900" lvl="1" indent="-342900" fontAlgn="auto">
              <a:lnSpc>
                <a:spcPct val="80000"/>
              </a:lnSpc>
              <a:spcBef>
                <a:spcPts val="0"/>
              </a:spcBef>
              <a:spcAft>
                <a:spcPts val="0"/>
              </a:spcAft>
              <a:buAutoNum type="arabicPeriod" startAt="2"/>
              <a:defRPr/>
            </a:pPr>
            <a:r>
              <a:rPr lang="ru-RU" sz="1600" b="1" dirty="0" smtClean="0">
                <a:solidFill>
                  <a:srgbClr val="7030A0"/>
                </a:solidFill>
                <a:latin typeface="Times New Roman" pitchFamily="18" charset="0"/>
                <a:cs typeface="Times New Roman" pitchFamily="18" charset="0"/>
              </a:rPr>
              <a:t>ОБЪЕДИНЕНИЕ В ОДИН ЛОТ МЕДИЦИНСКИХ ИЗДЕЛИЙ   И ЛЕКАРСТВЕННЫХ </a:t>
            </a:r>
            <a:endParaRPr lang="ru-RU" sz="1600" b="1" dirty="0">
              <a:solidFill>
                <a:srgbClr val="7030A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7030A0"/>
                </a:solidFill>
                <a:latin typeface="Times New Roman" pitchFamily="18" charset="0"/>
                <a:cs typeface="Times New Roman" pitchFamily="18" charset="0"/>
              </a:rPr>
              <a:t>       ПРЕПАРАТОВ В РАМКАХ ОДНОЙ ЗАКУПКИ</a:t>
            </a:r>
          </a:p>
          <a:p>
            <a:pPr marL="0" lvl="1" indent="0" fontAlgn="auto">
              <a:lnSpc>
                <a:spcPct val="80000"/>
              </a:lnSpc>
              <a:spcBef>
                <a:spcPts val="0"/>
              </a:spcBef>
              <a:spcAft>
                <a:spcPts val="0"/>
              </a:spcAft>
              <a:buNone/>
              <a:defRPr/>
            </a:pPr>
            <a:r>
              <a:rPr lang="ru-RU" sz="1600" b="1" dirty="0">
                <a:solidFill>
                  <a:srgbClr val="7030A0"/>
                </a:solidFill>
                <a:latin typeface="Times New Roman" pitchFamily="18" charset="0"/>
                <a:cs typeface="Times New Roman" pitchFamily="18" charset="0"/>
              </a:rPr>
              <a:t> </a:t>
            </a:r>
            <a:r>
              <a:rPr lang="ru-RU" sz="1600" b="1" dirty="0" smtClean="0">
                <a:solidFill>
                  <a:srgbClr val="7030A0"/>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 СМЕШИВАНИЕ ЛИЦЕНЗИРУЕМОГО  И НЕЛЕЦЕНЗИРУЕМОГО ВИДА </a:t>
            </a: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ДЕЯТЕЛЬНОСТИ;</a:t>
            </a: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РЕШЕНИЕ КАРАЧАЕВО-ЧЕРКЕССКОГО УФАС  ОТ 29.04.2015Г</a:t>
            </a:r>
          </a:p>
          <a:p>
            <a:pPr marL="0" lvl="1" indent="0" fontAlgn="auto">
              <a:lnSpc>
                <a:spcPct val="80000"/>
              </a:lnSpc>
              <a:spcBef>
                <a:spcPts val="0"/>
              </a:spcBef>
              <a:spcAft>
                <a:spcPts val="0"/>
              </a:spcAft>
              <a:buNone/>
              <a:defRPr/>
            </a:pPr>
            <a:endParaRPr lang="ru-RU" sz="1600" b="1" dirty="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FF0000"/>
                </a:solidFill>
                <a:latin typeface="Times New Roman" pitchFamily="18" charset="0"/>
                <a:cs typeface="Times New Roman" pitchFamily="18" charset="0"/>
              </a:rPr>
              <a:t>                                                                 НО !!!     </a:t>
            </a:r>
          </a:p>
          <a:p>
            <a:pPr marL="342900" lvl="1" indent="-342900" fontAlgn="auto">
              <a:lnSpc>
                <a:spcPct val="80000"/>
              </a:lnSpc>
              <a:spcBef>
                <a:spcPts val="0"/>
              </a:spcBef>
              <a:spcAft>
                <a:spcPts val="0"/>
              </a:spcAft>
              <a:buAutoNum type="arabicPeriod" startAt="3"/>
              <a:defRPr/>
            </a:pPr>
            <a:r>
              <a:rPr lang="ru-RU" sz="1600" b="1" dirty="0" smtClean="0">
                <a:solidFill>
                  <a:srgbClr val="FF0000"/>
                </a:solidFill>
                <a:latin typeface="Times New Roman" pitchFamily="18" charset="0"/>
                <a:cs typeface="Times New Roman" pitchFamily="18" charset="0"/>
              </a:rPr>
              <a:t>ДОПУСКАЕТСЯ</a:t>
            </a:r>
            <a:r>
              <a:rPr lang="ru-RU" sz="1600" b="1" dirty="0" smtClean="0">
                <a:solidFill>
                  <a:schemeClr val="accent1">
                    <a:lumMod val="50000"/>
                  </a:schemeClr>
                </a:solidFill>
                <a:latin typeface="Times New Roman" pitchFamily="18" charset="0"/>
                <a:cs typeface="Times New Roman" pitchFamily="18" charset="0"/>
              </a:rPr>
              <a:t> </a:t>
            </a:r>
            <a:r>
              <a:rPr lang="ru-RU" sz="1600" b="1" dirty="0" smtClean="0">
                <a:solidFill>
                  <a:srgbClr val="FF0000"/>
                </a:solidFill>
                <a:latin typeface="Times New Roman" pitchFamily="18" charset="0"/>
                <a:cs typeface="Times New Roman" pitchFamily="18" charset="0"/>
              </a:rPr>
              <a:t>ЗАКУПКА В ОДНОМ ЛОТЕ  </a:t>
            </a:r>
            <a:r>
              <a:rPr lang="ru-RU" sz="1600" b="1" dirty="0" smtClean="0">
                <a:solidFill>
                  <a:schemeClr val="accent1">
                    <a:lumMod val="50000"/>
                  </a:schemeClr>
                </a:solidFill>
                <a:latin typeface="Times New Roman" pitchFamily="18" charset="0"/>
                <a:cs typeface="Times New Roman" pitchFamily="18" charset="0"/>
              </a:rPr>
              <a:t>МЕДИЦИНСКИХ ИЗДЕЛИЙ, КОТО-</a:t>
            </a: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РЫЕ БЫЛИ ПРОПИТАНЫ РАЗЛИЧНЫМИ ЛЕКАРСТВЕННЫМИ СРЕДСТВАМИ </a:t>
            </a: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ИЛИ ИХ КОМБИНАЦИЯМИ ( ПЕРЕВЯЗОЧНЫЕ СРЕДСТВА, ПЛАСТЫРИ, ПОВЯЗ-</a:t>
            </a: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КИ</a:t>
            </a: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КОМИССИЯ УФАС ПО РЕСПУБЛИКЕ КОМИ ОТ 19.06.2014 Г</a:t>
            </a: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4D9DFA9C-E4EC-4B5B-8D45-4B5F827C8871}" type="slidenum">
              <a:rPr lang="ru-RU">
                <a:solidFill>
                  <a:prstClr val="black">
                    <a:tint val="75000"/>
                  </a:prstClr>
                </a:solidFill>
              </a:rPr>
              <a:pPr>
                <a:defRPr/>
              </a:pPr>
              <a:t>37</a:t>
            </a:fld>
            <a:endParaRPr lang="ru-RU" dirty="0">
              <a:solidFill>
                <a:prstClr val="black">
                  <a:tint val="75000"/>
                </a:prstClr>
              </a:solidFill>
            </a:endParaRPr>
          </a:p>
        </p:txBody>
      </p:sp>
    </p:spTree>
    <p:extLst>
      <p:ext uri="{BB962C8B-B14F-4D97-AF65-F5344CB8AC3E}">
        <p14:creationId xmlns:p14="http://schemas.microsoft.com/office/powerpoint/2010/main" val="29263143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04664"/>
            <a:ext cx="5805264" cy="850106"/>
          </a:xfrm>
        </p:spPr>
        <p:txBody>
          <a:bodyPr rtlCol="0">
            <a:normAutofit fontScale="90000"/>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rPr>
              <a:t>ОШИБКИ ЗАКАЗЧИКОВ ПРИ ФОРМИРОВАНИИ ЛОТОВ на закупку медицинских изделий</a:t>
            </a:r>
            <a:endParaRPr lang="ru-RU" sz="2000" b="1" cap="all" dirty="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713788" cy="5400675"/>
          </a:xfrm>
        </p:spPr>
        <p:txBody>
          <a:bodyPr rtlCol="0">
            <a:noAutofit/>
          </a:bodyPr>
          <a:lstStyle/>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7030A0"/>
                </a:solidFill>
                <a:latin typeface="Times New Roman" pitchFamily="18" charset="0"/>
                <a:cs typeface="Times New Roman" pitchFamily="18" charset="0"/>
              </a:rPr>
              <a:t> 4. ОБЪЕДИНЕНИЕ В ОДИН ЛОТ МЕДИЦИНСКИХ ИЗДЕЛИЙ РАЗЛИЧНЫХ ГРУПП </a:t>
            </a:r>
            <a:r>
              <a:rPr lang="ru-RU" sz="1600" b="1" dirty="0" smtClean="0">
                <a:solidFill>
                  <a:schemeClr val="accent1">
                    <a:lumMod val="50000"/>
                  </a:schemeClr>
                </a:solidFill>
                <a:latin typeface="Times New Roman" pitchFamily="18" charset="0"/>
                <a:cs typeface="Times New Roman" pitchFamily="18" charset="0"/>
              </a:rPr>
              <a:t>:</a:t>
            </a:r>
          </a:p>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 речь идет о  нормативно- правовых актов, косвенно регулирующих порядок </a:t>
            </a: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формирования лота на медицинские изделия.</a:t>
            </a:r>
          </a:p>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a:t>
            </a:r>
            <a:r>
              <a:rPr lang="ru-RU" sz="1600" b="1" dirty="0" smtClean="0">
                <a:solidFill>
                  <a:srgbClr val="00B050"/>
                </a:solidFill>
                <a:latin typeface="Times New Roman" pitchFamily="18" charset="0"/>
                <a:cs typeface="Times New Roman" pitchFamily="18" charset="0"/>
              </a:rPr>
              <a:t>-ПОСТАНОВЛЕНИЕ ПРАВИТЕЛЬСТВА РФ № 102 ОТ 05.02.2015г</a:t>
            </a:r>
          </a:p>
          <a:p>
            <a:pPr marL="0" lvl="1" indent="0" fontAlgn="auto">
              <a:lnSpc>
                <a:spcPct val="80000"/>
              </a:lnSpc>
              <a:spcBef>
                <a:spcPts val="0"/>
              </a:spcBef>
              <a:spcAft>
                <a:spcPts val="0"/>
              </a:spcAft>
              <a:buNone/>
              <a:defRPr/>
            </a:pPr>
            <a:endParaRPr lang="ru-RU" sz="1600" b="1" dirty="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chemeClr val="accent1">
                    <a:lumMod val="50000"/>
                  </a:schemeClr>
                </a:solidFill>
                <a:latin typeface="Times New Roman" pitchFamily="18" charset="0"/>
                <a:cs typeface="Times New Roman" pitchFamily="18" charset="0"/>
              </a:rPr>
              <a:t>     ПРАКТИКА КОНТРОЛЯ:  ОБЪЕДИНЕНИЕ В ОДИН ЛОТ МЕДИЦИНСКИХ </a:t>
            </a: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ИЗДЕЛИЙ, ПОДПАДАЮЩИХ  И НЕ ПОДПАДАЮЩИХ ПОД ДЕЙСТВИЕ ПП № 102 </a:t>
            </a: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НЕПРАВОМЕРНО</a:t>
            </a: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 нарушение ст. 17 ФЗ-135, ч.1ст. 7.30КоАП РФ)</a:t>
            </a:r>
          </a:p>
          <a:p>
            <a:pPr marL="0" lvl="1" indent="0" fontAlgn="auto">
              <a:lnSpc>
                <a:spcPct val="80000"/>
              </a:lnSpc>
              <a:spcBef>
                <a:spcPts val="0"/>
              </a:spcBef>
              <a:spcAft>
                <a:spcPts val="0"/>
              </a:spcAft>
              <a:buNone/>
              <a:defRPr/>
            </a:pPr>
            <a:endParaRPr lang="ru-RU" sz="1600" b="1" dirty="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chemeClr val="accent1">
                    <a:lumMod val="50000"/>
                  </a:schemeClr>
                </a:solidFill>
                <a:latin typeface="Times New Roman" pitchFamily="18" charset="0"/>
                <a:cs typeface="Times New Roman" pitchFamily="18" charset="0"/>
              </a:rPr>
              <a:t>     РЕШЕНИЕ РОСТОВСКОГО УФАС  ОТ 16.12.2015Г БЫЛА ПРИЗНАНА</a:t>
            </a: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ОБОСНОВАННОЙ  ЖАЛОБЫ ЗАЯВИТЕЛЯ О НЕПРАВОМЕРНОСТИ ОБЪЕДИ-</a:t>
            </a: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НЕНИЯ В ОДИН ЛОТ МЕДИЦИНСКИХ ИЗДЕЛИЙ, ВКЛЮЧЕННЫХ И</a:t>
            </a: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НЕВКЛЮЧЕННЫХ  В ПЕРЕЧЕНЬ, УТВЕРЖДЕННЫЙ  ПП № 102</a:t>
            </a:r>
          </a:p>
          <a:p>
            <a:pPr marL="0" lvl="1" indent="0" fontAlgn="auto">
              <a:lnSpc>
                <a:spcPct val="80000"/>
              </a:lnSpc>
              <a:spcBef>
                <a:spcPts val="0"/>
              </a:spcBef>
              <a:spcAft>
                <a:spcPts val="0"/>
              </a:spcAft>
              <a:buNone/>
              <a:defRPr/>
            </a:pPr>
            <a:r>
              <a:rPr lang="ru-RU" sz="1600" b="1" dirty="0">
                <a:solidFill>
                  <a:schemeClr val="accent1">
                    <a:lumMod val="50000"/>
                  </a:schemeClr>
                </a:solidFill>
                <a:latin typeface="Times New Roman" pitchFamily="18" charset="0"/>
                <a:cs typeface="Times New Roman" pitchFamily="18" charset="0"/>
              </a:rPr>
              <a:t> </a:t>
            </a:r>
            <a:r>
              <a:rPr lang="ru-RU" sz="1600" b="1" dirty="0" smtClean="0">
                <a:solidFill>
                  <a:schemeClr val="accent1">
                    <a:lumMod val="50000"/>
                  </a:schemeClr>
                </a:solidFill>
                <a:latin typeface="Times New Roman" pitchFamily="18" charset="0"/>
                <a:cs typeface="Times New Roman" pitchFamily="18" charset="0"/>
              </a:rPr>
              <a:t>    (ШПРИЦЫ И ДР. МЕДИЗДЕЛИЯ, НЕ ВКЛЮЧЕННЫЕ В ПЕРЕЧЕНЬ</a:t>
            </a:r>
          </a:p>
          <a:p>
            <a:pPr marL="0" lvl="1" indent="0" fontAlgn="auto">
              <a:lnSpc>
                <a:spcPct val="80000"/>
              </a:lnSpc>
              <a:spcBef>
                <a:spcPts val="0"/>
              </a:spcBef>
              <a:spcAft>
                <a:spcPts val="0"/>
              </a:spcAft>
              <a:buNone/>
              <a:defRPr/>
            </a:pPr>
            <a:endParaRPr lang="ru-RU" sz="1600" b="1" dirty="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chemeClr val="accent1">
                    <a:lumMod val="50000"/>
                  </a:schemeClr>
                </a:solidFill>
                <a:latin typeface="Times New Roman" pitchFamily="18" charset="0"/>
                <a:cs typeface="Times New Roman" pitchFamily="18" charset="0"/>
              </a:rPr>
              <a:t>           </a:t>
            </a: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4D9DFA9C-E4EC-4B5B-8D45-4B5F827C8871}" type="slidenum">
              <a:rPr lang="ru-RU">
                <a:solidFill>
                  <a:prstClr val="black">
                    <a:tint val="75000"/>
                  </a:prstClr>
                </a:solidFill>
              </a:rPr>
              <a:pPr>
                <a:defRPr/>
              </a:pPr>
              <a:t>38</a:t>
            </a:fld>
            <a:endParaRPr lang="ru-RU" dirty="0">
              <a:solidFill>
                <a:prstClr val="black">
                  <a:tint val="75000"/>
                </a:prstClr>
              </a:solidFill>
            </a:endParaRPr>
          </a:p>
        </p:txBody>
      </p:sp>
    </p:spTree>
    <p:extLst>
      <p:ext uri="{BB962C8B-B14F-4D97-AF65-F5344CB8AC3E}">
        <p14:creationId xmlns:p14="http://schemas.microsoft.com/office/powerpoint/2010/main" val="273314280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04664"/>
            <a:ext cx="5805264" cy="850106"/>
          </a:xfrm>
        </p:spPr>
        <p:txBody>
          <a:bodyPr rtlCol="0">
            <a:normAutofit fontScale="90000"/>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rPr>
              <a:t>ОШИБКИ ЗАКАЗЧИКОВ ПРИ ФОРМИРОВАНИИ ЛОТОВ на закупку медицинских изделий</a:t>
            </a:r>
            <a:endParaRPr lang="ru-RU" sz="2000" b="1" cap="all" dirty="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713788" cy="5400675"/>
          </a:xfrm>
        </p:spPr>
        <p:txBody>
          <a:bodyPr rtlCol="0">
            <a:noAutofit/>
          </a:bodyPr>
          <a:lstStyle/>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7030A0"/>
                </a:solidFill>
                <a:latin typeface="Times New Roman" pitchFamily="18" charset="0"/>
                <a:cs typeface="Times New Roman" pitchFamily="18" charset="0"/>
              </a:rPr>
              <a:t> 4. ОБЪЕДИНЕНИЕ В ОДИН ЛОТ МЕДИЦИНСКИХ ИЗДЕЛИЙ РАЗЛИЧНЫХ ГРУПП </a:t>
            </a:r>
            <a:r>
              <a:rPr lang="ru-RU" sz="1600" b="1" dirty="0" smtClean="0">
                <a:solidFill>
                  <a:schemeClr val="accent1">
                    <a:lumMod val="50000"/>
                  </a:schemeClr>
                </a:solidFill>
                <a:latin typeface="Times New Roman" pitchFamily="18" charset="0"/>
                <a:cs typeface="Times New Roman" pitchFamily="18" charset="0"/>
              </a:rPr>
              <a:t>:</a:t>
            </a:r>
          </a:p>
          <a:p>
            <a:pPr marL="0" lvl="1" indent="0" fontAlgn="auto">
              <a:lnSpc>
                <a:spcPct val="80000"/>
              </a:lnSpc>
              <a:spcBef>
                <a:spcPts val="0"/>
              </a:spcBef>
              <a:spcAft>
                <a:spcPts val="0"/>
              </a:spcAft>
              <a:buNone/>
              <a:defRPr/>
            </a:pPr>
            <a:endParaRPr lang="ru-RU" sz="1600" b="1" dirty="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chemeClr val="accent1">
                    <a:lumMod val="50000"/>
                  </a:schemeClr>
                </a:solidFill>
                <a:latin typeface="Times New Roman" pitchFamily="18" charset="0"/>
                <a:cs typeface="Times New Roman" pitchFamily="18" charset="0"/>
              </a:rPr>
              <a:t>      </a:t>
            </a:r>
            <a:r>
              <a:rPr lang="ru-RU" sz="1600" b="1" dirty="0" smtClean="0">
                <a:solidFill>
                  <a:srgbClr val="00B050"/>
                </a:solidFill>
                <a:latin typeface="Times New Roman" pitchFamily="18" charset="0"/>
                <a:cs typeface="Times New Roman" pitchFamily="18" charset="0"/>
              </a:rPr>
              <a:t>ПРИКАЗ МЭР РФ  № 155  ОТ 25.03.14 Г « О ПРЕФЕРЕНЦИЯХ…..»</a:t>
            </a:r>
          </a:p>
          <a:p>
            <a:pPr marL="0" lvl="1" indent="0" fontAlgn="auto">
              <a:lnSpc>
                <a:spcPct val="80000"/>
              </a:lnSpc>
              <a:spcBef>
                <a:spcPts val="0"/>
              </a:spcBef>
              <a:spcAft>
                <a:spcPts val="0"/>
              </a:spcAft>
              <a:buNone/>
              <a:defRPr/>
            </a:pPr>
            <a:endParaRPr lang="ru-RU" sz="1600" b="1" dirty="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latin typeface="Times New Roman" pitchFamily="18" charset="0"/>
                <a:cs typeface="Times New Roman" pitchFamily="18" charset="0"/>
              </a:rPr>
              <a:t>ПОД ПРИКАЗ 155 ПОПАДАЮТ МЕДИЦИНСКИЕ ИЗДЕЛИЯ , ОТНОСЯЩИЕСЯ </a:t>
            </a:r>
          </a:p>
          <a:p>
            <a:pPr marL="0" lvl="1" indent="0" fontAlgn="auto">
              <a:lnSpc>
                <a:spcPct val="80000"/>
              </a:lnSpc>
              <a:spcBef>
                <a:spcPts val="0"/>
              </a:spcBef>
              <a:spcAft>
                <a:spcPts val="0"/>
              </a:spcAft>
              <a:buNone/>
              <a:defRPr/>
            </a:pPr>
            <a:r>
              <a:rPr lang="ru-RU" sz="1600" b="1" dirty="0" smtClean="0">
                <a:latin typeface="Times New Roman" pitchFamily="18" charset="0"/>
                <a:cs typeface="Times New Roman" pitchFamily="18" charset="0"/>
              </a:rPr>
              <a:t>К КОДАМ КЛАССИФИКАТОРА ОКПД2   21  32.50.  МЕЖДУ ТЕМ, НЕ ВСЕ МЕДИЦИНСКИЕ ИЗДЕЛИЯ ОТНОСЯТСЯ К УКАЗАННЫМ ВЫШЕ КОДАМ</a:t>
            </a:r>
          </a:p>
          <a:p>
            <a:pPr marL="0" lvl="1" indent="0" fontAlgn="auto">
              <a:lnSpc>
                <a:spcPct val="80000"/>
              </a:lnSpc>
              <a:spcBef>
                <a:spcPts val="0"/>
              </a:spcBef>
              <a:spcAft>
                <a:spcPts val="0"/>
              </a:spcAft>
              <a:buNone/>
              <a:defRPr/>
            </a:pPr>
            <a:r>
              <a:rPr lang="ru-RU" sz="1600" b="1" dirty="0" smtClean="0">
                <a:latin typeface="Times New Roman" pitchFamily="18" charset="0"/>
                <a:cs typeface="Times New Roman" pitchFamily="18" charset="0"/>
              </a:rPr>
              <a:t>( НАПРИМЕР, ПЕРЧАТКИ ХИРУРГИЧЕСКИЕ В КЛАССИФИКАТОРЕ ОКПД2</a:t>
            </a:r>
          </a:p>
          <a:p>
            <a:pPr marL="0" lvl="1" indent="0" fontAlgn="auto">
              <a:lnSpc>
                <a:spcPct val="80000"/>
              </a:lnSpc>
              <a:spcBef>
                <a:spcPts val="0"/>
              </a:spcBef>
              <a:spcAft>
                <a:spcPts val="0"/>
              </a:spcAft>
              <a:buNone/>
              <a:defRPr/>
            </a:pPr>
            <a:r>
              <a:rPr lang="ru-RU" sz="1600" b="1" dirty="0" smtClean="0">
                <a:latin typeface="Times New Roman" pitchFamily="18" charset="0"/>
                <a:cs typeface="Times New Roman" pitchFamily="18" charset="0"/>
              </a:rPr>
              <a:t>ИМЕЮТ ОТДЕЛЬНЫЙ КОД И ПОД СФЕРУ ДЕЙСТВИЯ ПРИКАЗА 155  НЕ ПОПАДАЮТ</a:t>
            </a:r>
          </a:p>
          <a:p>
            <a:pPr marL="0" lvl="1" indent="0" fontAlgn="auto">
              <a:lnSpc>
                <a:spcPct val="80000"/>
              </a:lnSpc>
              <a:spcBef>
                <a:spcPts val="0"/>
              </a:spcBef>
              <a:spcAft>
                <a:spcPts val="0"/>
              </a:spcAft>
              <a:buNone/>
              <a:defRPr/>
            </a:pPr>
            <a:endParaRPr lang="ru-RU" sz="1600" b="1" dirty="0">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a:latin typeface="Times New Roman" pitchFamily="18" charset="0"/>
                <a:cs typeface="Times New Roman" pitchFamily="18" charset="0"/>
              </a:rPr>
              <a:t> </a:t>
            </a:r>
            <a:r>
              <a:rPr lang="ru-RU" sz="1600" b="1" dirty="0" smtClean="0">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ОДНАКО, ПОДПУНКТ «А» ПУНКТА 8 ПРИКАЗА 155</a:t>
            </a:r>
          </a:p>
          <a:p>
            <a:pPr marL="0" lvl="1" indent="0" fontAlgn="auto">
              <a:lnSpc>
                <a:spcPct val="80000"/>
              </a:lnSpc>
              <a:spcBef>
                <a:spcPts val="0"/>
              </a:spcBef>
              <a:spcAft>
                <a:spcPts val="0"/>
              </a:spcAft>
              <a:buNone/>
              <a:defRPr/>
            </a:pPr>
            <a:r>
              <a:rPr lang="ru-RU" sz="1600" b="1" dirty="0" smtClean="0">
                <a:solidFill>
                  <a:srgbClr val="C00000"/>
                </a:solidFill>
                <a:latin typeface="Times New Roman" pitchFamily="18" charset="0"/>
                <a:cs typeface="Times New Roman" pitchFamily="18" charset="0"/>
              </a:rPr>
              <a:t>НЕ ЗАПРЕЩАЮТ ОБЪЕДИНЕНИЕ К ПРИМЕРУ ПЕРЧАТОК И ПЕРЕВЯЗОЧНЫХ</a:t>
            </a:r>
          </a:p>
          <a:p>
            <a:pPr marL="0" lvl="1" indent="0" fontAlgn="auto">
              <a:lnSpc>
                <a:spcPct val="80000"/>
              </a:lnSpc>
              <a:spcBef>
                <a:spcPts val="0"/>
              </a:spcBef>
              <a:spcAft>
                <a:spcPts val="0"/>
              </a:spcAft>
              <a:buNone/>
              <a:defRPr/>
            </a:pPr>
            <a:r>
              <a:rPr lang="ru-RU" sz="1600" b="1" dirty="0" smtClean="0">
                <a:solidFill>
                  <a:srgbClr val="C00000"/>
                </a:solidFill>
                <a:latin typeface="Times New Roman" pitchFamily="18" charset="0"/>
                <a:cs typeface="Times New Roman" pitchFamily="18" charset="0"/>
              </a:rPr>
              <a:t>СРЕДСТВ В РАМКАХ ОДНОЙ ЗАКУПКИ, НО ЗАПРЕЩАЕТ ПРИМЕНЕНИЕ ДОПУСКА ПОЛОЖЕНИЯ ПРИКАЗА 155</a:t>
            </a:r>
          </a:p>
          <a:p>
            <a:pPr marL="0" lvl="1" indent="0" fontAlgn="auto">
              <a:lnSpc>
                <a:spcPct val="80000"/>
              </a:lnSpc>
              <a:spcBef>
                <a:spcPts val="0"/>
              </a:spcBef>
              <a:spcAft>
                <a:spcPts val="0"/>
              </a:spcAft>
              <a:buNone/>
              <a:defRPr/>
            </a:pPr>
            <a:r>
              <a:rPr lang="ru-RU" sz="1600" b="1" dirty="0">
                <a:latin typeface="Times New Roman" pitchFamily="18" charset="0"/>
                <a:cs typeface="Times New Roman" pitchFamily="18" charset="0"/>
              </a:rPr>
              <a:t> </a:t>
            </a:r>
            <a:r>
              <a:rPr lang="ru-RU" sz="1600" b="1" dirty="0" smtClean="0">
                <a:latin typeface="Times New Roman" pitchFamily="18" charset="0"/>
                <a:cs typeface="Times New Roman" pitchFamily="18" charset="0"/>
              </a:rPr>
              <a:t>    </a:t>
            </a: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4D9DFA9C-E4EC-4B5B-8D45-4B5F827C8871}" type="slidenum">
              <a:rPr lang="ru-RU">
                <a:solidFill>
                  <a:prstClr val="black">
                    <a:tint val="75000"/>
                  </a:prstClr>
                </a:solidFill>
              </a:rPr>
              <a:pPr>
                <a:defRPr/>
              </a:pPr>
              <a:t>39</a:t>
            </a:fld>
            <a:endParaRPr lang="ru-RU" dirty="0">
              <a:solidFill>
                <a:prstClr val="black">
                  <a:tint val="75000"/>
                </a:prstClr>
              </a:solidFill>
            </a:endParaRPr>
          </a:p>
        </p:txBody>
      </p:sp>
    </p:spTree>
    <p:extLst>
      <p:ext uri="{BB962C8B-B14F-4D97-AF65-F5344CB8AC3E}">
        <p14:creationId xmlns:p14="http://schemas.microsoft.com/office/powerpoint/2010/main" val="15740536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6491064" cy="850106"/>
          </a:xfrm>
        </p:spPr>
        <p:txBody>
          <a:bodyPr rtlCol="0">
            <a:normAutofit/>
          </a:bodyPr>
          <a:lstStyle/>
          <a:p>
            <a:pPr fontAlgn="auto">
              <a:spcAft>
                <a:spcPts val="0"/>
              </a:spcAft>
              <a:defRPr/>
            </a:pPr>
            <a:r>
              <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rPr>
              <a:t>Правила описания объекта </a:t>
            </a:r>
            <a:r>
              <a:rPr lang="ru-RU" sz="2000" b="1" cap="all" dirty="0" smtClean="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rPr>
              <a:t>закупки (статья 33  44-ФЗ)</a:t>
            </a:r>
            <a:endPar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535988" cy="5400675"/>
          </a:xfrm>
        </p:spPr>
        <p:txBody>
          <a:bodyPr rtlCol="0">
            <a:noAutofit/>
          </a:bodyPr>
          <a:lstStyle/>
          <a:p>
            <a:pPr marL="0" indent="0" algn="just" fontAlgn="auto">
              <a:spcBef>
                <a:spcPts val="0"/>
              </a:spcBef>
              <a:spcAft>
                <a:spcPts val="0"/>
              </a:spcAft>
              <a:buNone/>
              <a:defRPr/>
            </a:pPr>
            <a:endParaRPr lang="ru-RU" sz="1600" dirty="0" smtClean="0">
              <a:latin typeface="Georgia" pitchFamily="18" charset="0"/>
              <a:cs typeface="Times New Roman" pitchFamily="18" charset="0"/>
            </a:endParaRPr>
          </a:p>
          <a:p>
            <a:pPr marL="0" indent="0" algn="just" fontAlgn="auto">
              <a:spcBef>
                <a:spcPts val="0"/>
              </a:spcBef>
              <a:spcAft>
                <a:spcPts val="0"/>
              </a:spcAft>
              <a:buNone/>
              <a:defRPr/>
            </a:pPr>
            <a:r>
              <a:rPr lang="ru-RU" sz="1600" dirty="0" smtClean="0">
                <a:solidFill>
                  <a:srgbClr val="00B050"/>
                </a:solidFill>
                <a:latin typeface="Georgia" pitchFamily="18" charset="0"/>
                <a:cs typeface="Times New Roman" pitchFamily="18" charset="0"/>
              </a:rPr>
              <a:t>        .ФУНКЦИОНАЛЬНЫЕ, ТЕХНИЧЕСКИЕ, КАЧЕСТВЕННЫЕ ХАРАКТЕРИСТИКИ ОБЪЕКТА ЗАКУПКИ. </a:t>
            </a:r>
            <a:r>
              <a:rPr lang="ru-RU" sz="1600" dirty="0" smtClean="0">
                <a:solidFill>
                  <a:srgbClr val="C00000"/>
                </a:solidFill>
                <a:latin typeface="Georgia" pitchFamily="18" charset="0"/>
                <a:cs typeface="Times New Roman" pitchFamily="18" charset="0"/>
              </a:rPr>
              <a:t>ЭКСПЛУАТАЦИОННЫЕ ХАРАКТЕРИСТИКИ- ПРИ НЕОБХОДИМОСТИ И ИХ ДОЛЖНОЙ ОБОСНОВАННОСТИ!!!</a:t>
            </a:r>
          </a:p>
          <a:p>
            <a:pPr marL="0" indent="0" algn="just" fontAlgn="auto">
              <a:spcBef>
                <a:spcPts val="0"/>
              </a:spcBef>
              <a:spcAft>
                <a:spcPts val="0"/>
              </a:spcAft>
              <a:buNone/>
              <a:defRPr/>
            </a:pPr>
            <a:r>
              <a:rPr lang="ru-RU" sz="1600" dirty="0">
                <a:latin typeface="Georgia" pitchFamily="18" charset="0"/>
                <a:cs typeface="Times New Roman" pitchFamily="18" charset="0"/>
              </a:rPr>
              <a:t> </a:t>
            </a:r>
            <a:r>
              <a:rPr lang="ru-RU" sz="1600" dirty="0" smtClean="0">
                <a:latin typeface="Georgia" pitchFamily="18" charset="0"/>
                <a:cs typeface="Times New Roman" pitchFamily="18" charset="0"/>
              </a:rPr>
              <a:t>              </a:t>
            </a:r>
            <a:r>
              <a:rPr lang="ru-RU" sz="1600" b="1" dirty="0" smtClean="0">
                <a:solidFill>
                  <a:srgbClr val="7030A0"/>
                </a:solidFill>
                <a:latin typeface="Georgia" pitchFamily="18" charset="0"/>
                <a:cs typeface="Times New Roman" pitchFamily="18" charset="0"/>
              </a:rPr>
              <a:t>Функциональные характеристики</a:t>
            </a:r>
            <a:r>
              <a:rPr lang="ru-RU" sz="1600" b="1" dirty="0" smtClean="0">
                <a:solidFill>
                  <a:srgbClr val="00B050"/>
                </a:solidFill>
                <a:latin typeface="Georgia" pitchFamily="18" charset="0"/>
                <a:cs typeface="Times New Roman" pitchFamily="18" charset="0"/>
              </a:rPr>
              <a:t> </a:t>
            </a:r>
            <a:r>
              <a:rPr lang="ru-RU" sz="1600" dirty="0" smtClean="0">
                <a:latin typeface="Georgia" pitchFamily="18" charset="0"/>
                <a:cs typeface="Times New Roman" pitchFamily="18" charset="0"/>
              </a:rPr>
              <a:t>выражают предназначение медицинских изделий . Указание функциональных характеристик в ТЗ значительно уменьшает возможность получить медицинское изделие не соответствующее потребностям Заказчика. </a:t>
            </a:r>
            <a:r>
              <a:rPr lang="ru-RU" sz="1600" dirty="0" smtClean="0">
                <a:solidFill>
                  <a:srgbClr val="C00000"/>
                </a:solidFill>
                <a:latin typeface="Georgia" pitchFamily="18" charset="0"/>
                <a:cs typeface="Times New Roman" pitchFamily="18" charset="0"/>
              </a:rPr>
              <a:t>Функциональные характеристики Заказчик определяет самостоятельно , исходя из потребности </a:t>
            </a:r>
            <a:r>
              <a:rPr lang="ru-RU" sz="1600" dirty="0" err="1" smtClean="0">
                <a:solidFill>
                  <a:srgbClr val="C00000"/>
                </a:solidFill>
                <a:latin typeface="Georgia" pitchFamily="18" charset="0"/>
                <a:cs typeface="Times New Roman" pitchFamily="18" charset="0"/>
              </a:rPr>
              <a:t>медизделия</a:t>
            </a:r>
            <a:r>
              <a:rPr lang="ru-RU" sz="1600" dirty="0" smtClean="0">
                <a:solidFill>
                  <a:srgbClr val="C00000"/>
                </a:solidFill>
                <a:latin typeface="Georgia" pitchFamily="18" charset="0"/>
                <a:cs typeface="Times New Roman" pitchFamily="18" charset="0"/>
              </a:rPr>
              <a:t>;</a:t>
            </a:r>
          </a:p>
          <a:p>
            <a:pPr marL="0" indent="0" algn="just" fontAlgn="auto">
              <a:spcBef>
                <a:spcPts val="0"/>
              </a:spcBef>
              <a:spcAft>
                <a:spcPts val="0"/>
              </a:spcAft>
              <a:buNone/>
              <a:defRPr/>
            </a:pPr>
            <a:endParaRPr lang="ru-RU" sz="1600" dirty="0" smtClean="0">
              <a:solidFill>
                <a:srgbClr val="C00000"/>
              </a:solidFill>
              <a:latin typeface="Georgia" pitchFamily="18" charset="0"/>
              <a:cs typeface="Times New Roman" pitchFamily="18" charset="0"/>
            </a:endParaRPr>
          </a:p>
          <a:p>
            <a:pPr marL="0" indent="0" algn="just" fontAlgn="auto">
              <a:spcBef>
                <a:spcPts val="0"/>
              </a:spcBef>
              <a:spcAft>
                <a:spcPts val="0"/>
              </a:spcAft>
              <a:buNone/>
              <a:defRPr/>
            </a:pPr>
            <a:r>
              <a:rPr lang="ru-RU" sz="1600" b="1" dirty="0">
                <a:latin typeface="Georgia" pitchFamily="18" charset="0"/>
                <a:cs typeface="Times New Roman" pitchFamily="18" charset="0"/>
              </a:rPr>
              <a:t> </a:t>
            </a:r>
            <a:r>
              <a:rPr lang="ru-RU" sz="1600" b="1" dirty="0" smtClean="0">
                <a:latin typeface="Georgia" pitchFamily="18" charset="0"/>
                <a:cs typeface="Times New Roman" pitchFamily="18" charset="0"/>
              </a:rPr>
              <a:t>              </a:t>
            </a:r>
            <a:r>
              <a:rPr lang="ru-RU" sz="1600" b="1" dirty="0" smtClean="0">
                <a:solidFill>
                  <a:srgbClr val="7030A0"/>
                </a:solidFill>
                <a:latin typeface="Georgia" pitchFamily="18" charset="0"/>
                <a:cs typeface="Times New Roman" pitchFamily="18" charset="0"/>
              </a:rPr>
              <a:t>Технические и качественные характеристики </a:t>
            </a:r>
            <a:r>
              <a:rPr lang="ru-RU" sz="1600" dirty="0" smtClean="0">
                <a:latin typeface="Georgia" pitchFamily="18" charset="0"/>
                <a:cs typeface="Times New Roman" pitchFamily="18" charset="0"/>
              </a:rPr>
              <a:t>медицинского изделия Заказчик как правило </a:t>
            </a:r>
            <a:r>
              <a:rPr lang="ru-RU" sz="1600" dirty="0" smtClean="0">
                <a:solidFill>
                  <a:srgbClr val="C00000"/>
                </a:solidFill>
                <a:latin typeface="Georgia" pitchFamily="18" charset="0"/>
                <a:cs typeface="Times New Roman" pitchFamily="18" charset="0"/>
              </a:rPr>
              <a:t>получает  от производителя</a:t>
            </a:r>
            <a:r>
              <a:rPr lang="en-US" sz="1600" dirty="0" smtClean="0">
                <a:solidFill>
                  <a:srgbClr val="C00000"/>
                </a:solidFill>
                <a:latin typeface="Georgia" pitchFamily="18" charset="0"/>
                <a:cs typeface="Times New Roman" pitchFamily="18" charset="0"/>
              </a:rPr>
              <a:t>/</a:t>
            </a:r>
            <a:r>
              <a:rPr lang="ru-RU" sz="1600" dirty="0" smtClean="0">
                <a:solidFill>
                  <a:srgbClr val="C00000"/>
                </a:solidFill>
                <a:latin typeface="Georgia" pitchFamily="18" charset="0"/>
                <a:cs typeface="Times New Roman" pitchFamily="18" charset="0"/>
              </a:rPr>
              <a:t>поставщика</a:t>
            </a:r>
            <a:r>
              <a:rPr lang="ru-RU" sz="1600" dirty="0" smtClean="0">
                <a:latin typeface="Georgia" pitchFamily="18" charset="0"/>
                <a:cs typeface="Times New Roman" pitchFamily="18" charset="0"/>
              </a:rPr>
              <a:t>. Важно, чтобы эти характеристики не ограничивали конкуренцию. В случае ограничения конкуренции заказчик должен иметь веские основания для этого!!!</a:t>
            </a:r>
          </a:p>
          <a:p>
            <a:pPr marL="0" indent="0" algn="just" fontAlgn="auto">
              <a:spcBef>
                <a:spcPts val="0"/>
              </a:spcBef>
              <a:spcAft>
                <a:spcPts val="0"/>
              </a:spcAft>
              <a:buNone/>
              <a:defRPr/>
            </a:pPr>
            <a:endParaRPr lang="ru-RU" sz="1600" dirty="0" smtClean="0">
              <a:latin typeface="Georgia" pitchFamily="18" charset="0"/>
              <a:cs typeface="Times New Roman" pitchFamily="18" charset="0"/>
            </a:endParaRPr>
          </a:p>
          <a:p>
            <a:pPr marL="0" indent="0" algn="just" fontAlgn="auto">
              <a:spcBef>
                <a:spcPts val="0"/>
              </a:spcBef>
              <a:spcAft>
                <a:spcPts val="0"/>
              </a:spcAft>
              <a:buNone/>
              <a:defRPr/>
            </a:pPr>
            <a:r>
              <a:rPr lang="ru-RU" sz="1600" b="1" dirty="0">
                <a:solidFill>
                  <a:srgbClr val="00B050"/>
                </a:solidFill>
                <a:latin typeface="Georgia" pitchFamily="18" charset="0"/>
                <a:cs typeface="Times New Roman" pitchFamily="18" charset="0"/>
              </a:rPr>
              <a:t> </a:t>
            </a:r>
            <a:r>
              <a:rPr lang="ru-RU" sz="1600" b="1" dirty="0" smtClean="0">
                <a:solidFill>
                  <a:srgbClr val="00B050"/>
                </a:solidFill>
                <a:latin typeface="Georgia" pitchFamily="18" charset="0"/>
                <a:cs typeface="Times New Roman" pitchFamily="18" charset="0"/>
              </a:rPr>
              <a:t>               </a:t>
            </a:r>
            <a:r>
              <a:rPr lang="ru-RU" sz="1600" b="1" dirty="0" smtClean="0">
                <a:solidFill>
                  <a:srgbClr val="7030A0"/>
                </a:solidFill>
                <a:latin typeface="Georgia" pitchFamily="18" charset="0"/>
                <a:cs typeface="Times New Roman" pitchFamily="18" charset="0"/>
              </a:rPr>
              <a:t>Эксплуатационные характеристики </a:t>
            </a:r>
            <a:r>
              <a:rPr lang="ru-RU" sz="1600" dirty="0" smtClean="0">
                <a:latin typeface="Georgia" pitchFamily="18" charset="0"/>
                <a:cs typeface="Times New Roman" pitchFamily="18" charset="0"/>
              </a:rPr>
              <a:t>не всегда являются обязательными, но иногда их целесообразно установить, например, открытые</a:t>
            </a:r>
            <a:r>
              <a:rPr lang="en-US" sz="1600" dirty="0" smtClean="0">
                <a:latin typeface="Georgia" pitchFamily="18" charset="0"/>
                <a:cs typeface="Times New Roman" pitchFamily="18" charset="0"/>
              </a:rPr>
              <a:t>/ </a:t>
            </a:r>
            <a:r>
              <a:rPr lang="ru-RU" sz="1600" dirty="0" smtClean="0">
                <a:latin typeface="Georgia" pitchFamily="18" charset="0"/>
                <a:cs typeface="Times New Roman" pitchFamily="18" charset="0"/>
              </a:rPr>
              <a:t>закрытые системы расходных материалов для медицинского оборудования</a:t>
            </a: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BC0F8B48-679B-4896-9384-8D5149AE9A0C}" type="slidenum">
              <a:rPr lang="ru-RU">
                <a:solidFill>
                  <a:prstClr val="black">
                    <a:tint val="75000"/>
                  </a:prstClr>
                </a:solidFill>
              </a:rPr>
              <a:pPr>
                <a:defRPr/>
              </a:pPr>
              <a:t>4</a:t>
            </a:fld>
            <a:endParaRPr lang="ru-RU" dirty="0">
              <a:solidFill>
                <a:prstClr val="black">
                  <a:tint val="75000"/>
                </a:prstClr>
              </a:solidFill>
            </a:endParaRPr>
          </a:p>
        </p:txBody>
      </p:sp>
    </p:spTree>
    <p:extLst>
      <p:ext uri="{BB962C8B-B14F-4D97-AF65-F5344CB8AC3E}">
        <p14:creationId xmlns:p14="http://schemas.microsoft.com/office/powerpoint/2010/main" val="30636298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04664"/>
            <a:ext cx="5805264" cy="850106"/>
          </a:xfrm>
        </p:spPr>
        <p:txBody>
          <a:bodyPr rtlCol="0">
            <a:normAutofit fontScale="90000"/>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rPr>
              <a:t>ОШИБКИ ЗАКАЗЧИКОВ ПРИ ФОРМИРОВАНИИ ЛОТОВ на закупку медицинских изделий</a:t>
            </a:r>
            <a:endParaRPr lang="ru-RU" sz="2000" b="1" cap="all" dirty="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713788" cy="5400675"/>
          </a:xfrm>
        </p:spPr>
        <p:txBody>
          <a:bodyPr rtlCol="0">
            <a:noAutofit/>
          </a:bodyPr>
          <a:lstStyle/>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7030A0"/>
                </a:solidFill>
                <a:latin typeface="Times New Roman" pitchFamily="18" charset="0"/>
                <a:cs typeface="Times New Roman" pitchFamily="18" charset="0"/>
              </a:rPr>
              <a:t> 5. МОЖНО ЛИ ОБЪЕДИНЯТЬ В СОСТАВЕ ОДНОГО ЛОТА РАЗЛИЧНЫЕ КОДЫ ОКПД   </a:t>
            </a:r>
          </a:p>
          <a:p>
            <a:pPr marL="0" lvl="1" indent="0" fontAlgn="auto">
              <a:lnSpc>
                <a:spcPct val="80000"/>
              </a:lnSpc>
              <a:spcBef>
                <a:spcPts val="0"/>
              </a:spcBef>
              <a:spcAft>
                <a:spcPts val="0"/>
              </a:spcAft>
              <a:buNone/>
              <a:defRPr/>
            </a:pPr>
            <a:r>
              <a:rPr lang="ru-RU" sz="1600" b="1" dirty="0">
                <a:solidFill>
                  <a:srgbClr val="7030A0"/>
                </a:solidFill>
                <a:latin typeface="Times New Roman" pitchFamily="18" charset="0"/>
                <a:cs typeface="Times New Roman" pitchFamily="18" charset="0"/>
              </a:rPr>
              <a:t> </a:t>
            </a:r>
            <a:r>
              <a:rPr lang="ru-RU" sz="1600" b="1" dirty="0" smtClean="0">
                <a:solidFill>
                  <a:srgbClr val="7030A0"/>
                </a:solidFill>
                <a:latin typeface="Times New Roman" pitchFamily="18" charset="0"/>
                <a:cs typeface="Times New Roman" pitchFamily="18" charset="0"/>
              </a:rPr>
              <a:t>    У ТОВАРОВ, ОТНОСЯЩИХСЯ К РАЗНЫМ ГРУППАМ, ЧТО ПО –МНЕНИЮ </a:t>
            </a:r>
          </a:p>
          <a:p>
            <a:pPr marL="0" lvl="1" indent="0" fontAlgn="auto">
              <a:lnSpc>
                <a:spcPct val="80000"/>
              </a:lnSpc>
              <a:spcBef>
                <a:spcPts val="0"/>
              </a:spcBef>
              <a:spcAft>
                <a:spcPts val="0"/>
              </a:spcAft>
              <a:buNone/>
              <a:defRPr/>
            </a:pPr>
            <a:r>
              <a:rPr lang="ru-RU" sz="1600" b="1" dirty="0">
                <a:solidFill>
                  <a:srgbClr val="7030A0"/>
                </a:solidFill>
                <a:latin typeface="Times New Roman" pitchFamily="18" charset="0"/>
                <a:cs typeface="Times New Roman" pitchFamily="18" charset="0"/>
              </a:rPr>
              <a:t> </a:t>
            </a:r>
            <a:r>
              <a:rPr lang="ru-RU" sz="1600" b="1" dirty="0" smtClean="0">
                <a:solidFill>
                  <a:srgbClr val="7030A0"/>
                </a:solidFill>
                <a:latin typeface="Times New Roman" pitchFamily="18" charset="0"/>
                <a:cs typeface="Times New Roman" pitchFamily="18" charset="0"/>
              </a:rPr>
              <a:t>    УЧАСТНИКОВ  НЕ СВЯЗАНЫ ТЕХНОЛОГИЧЕСКИ И ФУНКЦИОНАЛЬНО МЕЖДУ</a:t>
            </a:r>
          </a:p>
          <a:p>
            <a:pPr marL="0" lvl="1" indent="0" fontAlgn="auto">
              <a:lnSpc>
                <a:spcPct val="80000"/>
              </a:lnSpc>
              <a:spcBef>
                <a:spcPts val="0"/>
              </a:spcBef>
              <a:spcAft>
                <a:spcPts val="0"/>
              </a:spcAft>
              <a:buNone/>
              <a:defRPr/>
            </a:pPr>
            <a:r>
              <a:rPr lang="ru-RU" sz="1600" b="1" dirty="0">
                <a:solidFill>
                  <a:srgbClr val="7030A0"/>
                </a:solidFill>
                <a:latin typeface="Times New Roman" pitchFamily="18" charset="0"/>
                <a:cs typeface="Times New Roman" pitchFamily="18" charset="0"/>
              </a:rPr>
              <a:t> </a:t>
            </a:r>
            <a:r>
              <a:rPr lang="ru-RU" sz="1600" b="1" dirty="0" smtClean="0">
                <a:solidFill>
                  <a:srgbClr val="7030A0"/>
                </a:solidFill>
                <a:latin typeface="Times New Roman" pitchFamily="18" charset="0"/>
                <a:cs typeface="Times New Roman" pitchFamily="18" charset="0"/>
              </a:rPr>
              <a:t>    СОБОЙ?</a:t>
            </a:r>
          </a:p>
          <a:p>
            <a:pPr marL="0" lvl="1" indent="0" fontAlgn="auto">
              <a:lnSpc>
                <a:spcPct val="80000"/>
              </a:lnSpc>
              <a:spcBef>
                <a:spcPts val="0"/>
              </a:spcBef>
              <a:spcAft>
                <a:spcPts val="0"/>
              </a:spcAft>
              <a:buNone/>
              <a:defRPr/>
            </a:pPr>
            <a:endParaRPr lang="ru-RU" sz="1600" b="1" dirty="0">
              <a:solidFill>
                <a:srgbClr val="7030A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a:solidFill>
                  <a:srgbClr val="7030A0"/>
                </a:solidFill>
                <a:latin typeface="Times New Roman" pitchFamily="18" charset="0"/>
                <a:cs typeface="Times New Roman" pitchFamily="18" charset="0"/>
              </a:rPr>
              <a:t>  </a:t>
            </a:r>
            <a:r>
              <a:rPr lang="ru-RU" sz="1600" b="1" dirty="0" smtClean="0">
                <a:solidFill>
                  <a:srgbClr val="7030A0"/>
                </a:solidFill>
                <a:latin typeface="Times New Roman" pitchFamily="18" charset="0"/>
                <a:cs typeface="Times New Roman" pitchFamily="18" charset="0"/>
              </a:rPr>
              <a:t>    РЕШЕНИЕ КОСТРОМСКОГО УФАС ОТ 05.03.2015Г :  </a:t>
            </a:r>
          </a:p>
          <a:p>
            <a:pPr marL="0" lvl="1" indent="0" fontAlgn="auto">
              <a:lnSpc>
                <a:spcPct val="80000"/>
              </a:lnSpc>
              <a:spcBef>
                <a:spcPts val="0"/>
              </a:spcBef>
              <a:spcAft>
                <a:spcPts val="0"/>
              </a:spcAft>
              <a:buNone/>
              <a:defRPr/>
            </a:pPr>
            <a:r>
              <a:rPr lang="ru-RU" sz="1600" b="1" dirty="0">
                <a:solidFill>
                  <a:srgbClr val="7030A0"/>
                </a:solidFill>
                <a:latin typeface="Times New Roman" pitchFamily="18" charset="0"/>
                <a:cs typeface="Times New Roman" pitchFamily="18" charset="0"/>
              </a:rPr>
              <a:t> </a:t>
            </a:r>
            <a:r>
              <a:rPr lang="ru-RU" sz="1600" b="1" dirty="0" smtClean="0">
                <a:solidFill>
                  <a:srgbClr val="7030A0"/>
                </a:solidFill>
                <a:latin typeface="Times New Roman" pitchFamily="18" charset="0"/>
                <a:cs typeface="Times New Roman" pitchFamily="18" charset="0"/>
              </a:rPr>
              <a:t>     НАЛИЧИЕ РАЗНЫХ КОДОВ ОКПД  МЕДИЦИНСКИХ ИЗДЕЛИЙ, ЗАКУПАЕМЫХ В</a:t>
            </a:r>
          </a:p>
          <a:p>
            <a:pPr marL="0" lvl="1" indent="0" fontAlgn="auto">
              <a:lnSpc>
                <a:spcPct val="80000"/>
              </a:lnSpc>
              <a:spcBef>
                <a:spcPts val="0"/>
              </a:spcBef>
              <a:spcAft>
                <a:spcPts val="0"/>
              </a:spcAft>
              <a:buNone/>
              <a:defRPr/>
            </a:pPr>
            <a:r>
              <a:rPr lang="ru-RU" sz="1600" b="1" dirty="0">
                <a:solidFill>
                  <a:srgbClr val="7030A0"/>
                </a:solidFill>
                <a:latin typeface="Times New Roman" pitchFamily="18" charset="0"/>
                <a:cs typeface="Times New Roman" pitchFamily="18" charset="0"/>
              </a:rPr>
              <a:t> </a:t>
            </a:r>
            <a:r>
              <a:rPr lang="ru-RU" sz="1600" b="1" dirty="0" smtClean="0">
                <a:solidFill>
                  <a:srgbClr val="7030A0"/>
                </a:solidFill>
                <a:latin typeface="Times New Roman" pitchFamily="18" charset="0"/>
                <a:cs typeface="Times New Roman" pitchFamily="18" charset="0"/>
              </a:rPr>
              <a:t>     ОДНОМ ЛОТЕ  НЕ МОЖЕТ СВИДЕТЕЛЬСТВОВАТЬ  ОБ ОТСУТСТВИИ</a:t>
            </a:r>
          </a:p>
          <a:p>
            <a:pPr marL="0" lvl="1" indent="0" fontAlgn="auto">
              <a:lnSpc>
                <a:spcPct val="80000"/>
              </a:lnSpc>
              <a:spcBef>
                <a:spcPts val="0"/>
              </a:spcBef>
              <a:spcAft>
                <a:spcPts val="0"/>
              </a:spcAft>
              <a:buNone/>
              <a:defRPr/>
            </a:pPr>
            <a:r>
              <a:rPr lang="ru-RU" sz="1600" b="1" dirty="0">
                <a:solidFill>
                  <a:srgbClr val="7030A0"/>
                </a:solidFill>
                <a:latin typeface="Times New Roman" pitchFamily="18" charset="0"/>
                <a:cs typeface="Times New Roman" pitchFamily="18" charset="0"/>
              </a:rPr>
              <a:t> </a:t>
            </a:r>
            <a:r>
              <a:rPr lang="ru-RU" sz="1600" b="1" dirty="0" smtClean="0">
                <a:solidFill>
                  <a:srgbClr val="7030A0"/>
                </a:solidFill>
                <a:latin typeface="Times New Roman" pitchFamily="18" charset="0"/>
                <a:cs typeface="Times New Roman" pitchFamily="18" charset="0"/>
              </a:rPr>
              <a:t>     ФУНКЦИОНАЛЬНОЙ  И ТЕХНОЛОГИЧЕСКОЙ ВЗАИМОСВЯЗИ</a:t>
            </a:r>
          </a:p>
          <a:p>
            <a:pPr marL="0" lvl="1" indent="0" fontAlgn="auto">
              <a:lnSpc>
                <a:spcPct val="80000"/>
              </a:lnSpc>
              <a:spcBef>
                <a:spcPts val="0"/>
              </a:spcBef>
              <a:spcAft>
                <a:spcPts val="0"/>
              </a:spcAft>
              <a:buNone/>
              <a:defRPr/>
            </a:pPr>
            <a:endParaRPr lang="ru-RU" sz="1600" b="1" dirty="0">
              <a:solidFill>
                <a:srgbClr val="7030A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7030A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a:solidFill>
                  <a:srgbClr val="00B050"/>
                </a:solidFill>
                <a:latin typeface="Times New Roman" pitchFamily="18" charset="0"/>
                <a:cs typeface="Times New Roman" pitchFamily="18" charset="0"/>
              </a:rPr>
              <a:t> </a:t>
            </a:r>
            <a:r>
              <a:rPr lang="ru-RU" sz="1600" b="1" dirty="0" smtClean="0">
                <a:solidFill>
                  <a:srgbClr val="00B050"/>
                </a:solidFill>
                <a:latin typeface="Times New Roman" pitchFamily="18" charset="0"/>
                <a:cs typeface="Times New Roman" pitchFamily="18" charset="0"/>
              </a:rPr>
              <a:t>                                                      </a:t>
            </a:r>
            <a:r>
              <a:rPr lang="ru-RU" sz="1600" b="1" dirty="0" smtClean="0">
                <a:solidFill>
                  <a:srgbClr val="FF0000"/>
                </a:solidFill>
                <a:latin typeface="Times New Roman" pitchFamily="18" charset="0"/>
                <a:cs typeface="Times New Roman" pitchFamily="18" charset="0"/>
              </a:rPr>
              <a:t>ВНИМАНИЕ!!!</a:t>
            </a:r>
          </a:p>
          <a:p>
            <a:pPr marL="0" lvl="1" indent="0" fontAlgn="auto">
              <a:lnSpc>
                <a:spcPct val="80000"/>
              </a:lnSpc>
              <a:spcBef>
                <a:spcPts val="0"/>
              </a:spcBef>
              <a:spcAft>
                <a:spcPts val="0"/>
              </a:spcAft>
              <a:buNone/>
              <a:defRPr/>
            </a:pPr>
            <a:endParaRPr lang="ru-RU" sz="1600" b="1" dirty="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00B050"/>
                </a:solidFill>
                <a:latin typeface="Times New Roman" pitchFamily="18" charset="0"/>
                <a:cs typeface="Times New Roman" pitchFamily="18" charset="0"/>
              </a:rPr>
              <a:t>     </a:t>
            </a:r>
            <a:r>
              <a:rPr lang="ru-RU" sz="1600" b="1" dirty="0" smtClean="0">
                <a:latin typeface="Times New Roman" pitchFamily="18" charset="0"/>
                <a:cs typeface="Times New Roman" pitchFamily="18" charset="0"/>
              </a:rPr>
              <a:t>ИМЕЕТСЯ ПИСЬМО ФАС РОССИИ ОТ 17.10.2014 № ИА</a:t>
            </a:r>
            <a:r>
              <a:rPr lang="en-US" sz="1600" b="1" dirty="0" smtClean="0">
                <a:latin typeface="Times New Roman" pitchFamily="18" charset="0"/>
                <a:cs typeface="Times New Roman" pitchFamily="18" charset="0"/>
              </a:rPr>
              <a:t>/</a:t>
            </a:r>
            <a:r>
              <a:rPr lang="ru-RU" sz="1600" b="1" dirty="0" smtClean="0">
                <a:latin typeface="Times New Roman" pitchFamily="18" charset="0"/>
                <a:cs typeface="Times New Roman" pitchFamily="18" charset="0"/>
              </a:rPr>
              <a:t>42194</a:t>
            </a:r>
            <a:r>
              <a:rPr lang="en-US" sz="1600" b="1" dirty="0" smtClean="0">
                <a:latin typeface="Times New Roman" pitchFamily="18" charset="0"/>
                <a:cs typeface="Times New Roman" pitchFamily="18" charset="0"/>
              </a:rPr>
              <a:t>/14 </a:t>
            </a:r>
            <a:r>
              <a:rPr lang="ru-RU" sz="1600" b="1" dirty="0" smtClean="0">
                <a:latin typeface="Times New Roman" pitchFamily="18" charset="0"/>
                <a:cs typeface="Times New Roman" pitchFamily="18" charset="0"/>
              </a:rPr>
              <a:t>«О НАПРАВЛЕНИ </a:t>
            </a:r>
          </a:p>
          <a:p>
            <a:pPr marL="0" lvl="1" indent="0" fontAlgn="auto">
              <a:lnSpc>
                <a:spcPct val="80000"/>
              </a:lnSpc>
              <a:spcBef>
                <a:spcPts val="0"/>
              </a:spcBef>
              <a:spcAft>
                <a:spcPts val="0"/>
              </a:spcAft>
              <a:buNone/>
              <a:defRPr/>
            </a:pPr>
            <a:r>
              <a:rPr lang="ru-RU" sz="1600" b="1" dirty="0">
                <a:latin typeface="Times New Roman" pitchFamily="18" charset="0"/>
                <a:cs typeface="Times New Roman" pitchFamily="18" charset="0"/>
              </a:rPr>
              <a:t> </a:t>
            </a:r>
            <a:r>
              <a:rPr lang="ru-RU" sz="1600" b="1" dirty="0" smtClean="0">
                <a:latin typeface="Times New Roman" pitchFamily="18" charset="0"/>
                <a:cs typeface="Times New Roman" pitchFamily="18" charset="0"/>
              </a:rPr>
              <a:t>    РАЗЪЯСНЕНИЙ ФАС РОССИИ ПО РАСССМОТРЕНИЮ ЖАЛОБ И ОБРАЩЕНИЙ….»</a:t>
            </a:r>
          </a:p>
          <a:p>
            <a:pPr marL="0" lvl="1" indent="0" fontAlgn="auto">
              <a:lnSpc>
                <a:spcPct val="80000"/>
              </a:lnSpc>
              <a:spcBef>
                <a:spcPts val="0"/>
              </a:spcBef>
              <a:spcAft>
                <a:spcPts val="0"/>
              </a:spcAft>
              <a:buNone/>
              <a:defRPr/>
            </a:pPr>
            <a:endParaRPr lang="ru-RU" sz="1600" b="1" dirty="0">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00B050"/>
                </a:solidFill>
                <a:latin typeface="Times New Roman" pitchFamily="18" charset="0"/>
                <a:cs typeface="Times New Roman" pitchFamily="18" charset="0"/>
              </a:rPr>
              <a:t>     СУТЬ ПИСЬМА:</a:t>
            </a:r>
            <a:r>
              <a:rPr lang="ru-RU" sz="1600" b="1" dirty="0" smtClean="0">
                <a:latin typeface="Times New Roman" pitchFamily="18" charset="0"/>
                <a:cs typeface="Times New Roman" pitchFamily="18" charset="0"/>
              </a:rPr>
              <a:t> ПРИНАДЛЕЖНОСТЬ ТОВАРА К ОДНОМУ</a:t>
            </a:r>
          </a:p>
          <a:p>
            <a:pPr marL="0" lvl="1" indent="0" fontAlgn="auto">
              <a:lnSpc>
                <a:spcPct val="80000"/>
              </a:lnSpc>
              <a:spcBef>
                <a:spcPts val="0"/>
              </a:spcBef>
              <a:spcAft>
                <a:spcPts val="0"/>
              </a:spcAft>
              <a:buNone/>
              <a:defRPr/>
            </a:pPr>
            <a:r>
              <a:rPr lang="ru-RU" sz="1600" b="1" dirty="0">
                <a:latin typeface="Times New Roman" pitchFamily="18" charset="0"/>
                <a:cs typeface="Times New Roman" pitchFamily="18" charset="0"/>
              </a:rPr>
              <a:t> </a:t>
            </a:r>
            <a:r>
              <a:rPr lang="ru-RU" sz="1600" b="1" dirty="0" smtClean="0">
                <a:latin typeface="Times New Roman" pitchFamily="18" charset="0"/>
                <a:cs typeface="Times New Roman" pitchFamily="18" charset="0"/>
              </a:rPr>
              <a:t>    КЛАССИФИКАЦИОННОМУ КОДУ НЕ СВИДЕТЕЛЬСТВУЕТ О</a:t>
            </a:r>
          </a:p>
          <a:p>
            <a:pPr marL="0" lvl="1" indent="0" fontAlgn="auto">
              <a:lnSpc>
                <a:spcPct val="80000"/>
              </a:lnSpc>
              <a:spcBef>
                <a:spcPts val="0"/>
              </a:spcBef>
              <a:spcAft>
                <a:spcPts val="0"/>
              </a:spcAft>
              <a:buNone/>
              <a:defRPr/>
            </a:pPr>
            <a:r>
              <a:rPr lang="ru-RU" sz="1600" b="1" dirty="0">
                <a:latin typeface="Times New Roman" pitchFamily="18" charset="0"/>
                <a:cs typeface="Times New Roman" pitchFamily="18" charset="0"/>
              </a:rPr>
              <a:t> </a:t>
            </a:r>
            <a:r>
              <a:rPr lang="ru-RU" sz="1600" b="1" dirty="0" smtClean="0">
                <a:latin typeface="Times New Roman" pitchFamily="18" charset="0"/>
                <a:cs typeface="Times New Roman" pitchFamily="18" charset="0"/>
              </a:rPr>
              <a:t>    ФУНКЦИОНАЛЬНОЙ И ТЕХНОЛОГИЧЕСКОЙ СВЯЗИ ТОВАРОВ</a:t>
            </a:r>
          </a:p>
          <a:p>
            <a:pPr marL="0" lvl="1" indent="0" fontAlgn="auto">
              <a:lnSpc>
                <a:spcPct val="80000"/>
              </a:lnSpc>
              <a:spcBef>
                <a:spcPts val="0"/>
              </a:spcBef>
              <a:spcAft>
                <a:spcPts val="0"/>
              </a:spcAft>
              <a:buNone/>
              <a:defRPr/>
            </a:pPr>
            <a:endParaRPr lang="ru-RU" sz="1600" b="1" dirty="0">
              <a:solidFill>
                <a:schemeClr val="accent1">
                  <a:lumMod val="50000"/>
                </a:schemeClr>
              </a:solidFill>
              <a:latin typeface="Times New Roman"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4D9DFA9C-E4EC-4B5B-8D45-4B5F827C8871}" type="slidenum">
              <a:rPr lang="ru-RU">
                <a:solidFill>
                  <a:prstClr val="black">
                    <a:tint val="75000"/>
                  </a:prstClr>
                </a:solidFill>
              </a:rPr>
              <a:pPr>
                <a:defRPr/>
              </a:pPr>
              <a:t>40</a:t>
            </a:fld>
            <a:endParaRPr lang="ru-RU" dirty="0">
              <a:solidFill>
                <a:prstClr val="black">
                  <a:tint val="75000"/>
                </a:prstClr>
              </a:solidFill>
            </a:endParaRPr>
          </a:p>
        </p:txBody>
      </p:sp>
    </p:spTree>
    <p:extLst>
      <p:ext uri="{BB962C8B-B14F-4D97-AF65-F5344CB8AC3E}">
        <p14:creationId xmlns:p14="http://schemas.microsoft.com/office/powerpoint/2010/main" val="89296872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04664"/>
            <a:ext cx="5805264" cy="850106"/>
          </a:xfrm>
        </p:spPr>
        <p:txBody>
          <a:bodyPr rtlCol="0">
            <a:normAutofit fontScale="90000"/>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rPr>
              <a:t>ОШИБКИ ЗАКАЗЧИКОВ ПРИ ФОРМИРОВАНИИ ЛОТОВ на закупку медицинских изделий</a:t>
            </a:r>
            <a:endParaRPr lang="ru-RU" sz="2000" b="1" cap="all" dirty="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713788" cy="5400675"/>
          </a:xfrm>
        </p:spPr>
        <p:txBody>
          <a:bodyPr rtlCol="0">
            <a:noAutofit/>
          </a:bodyPr>
          <a:lstStyle/>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7030A0"/>
                </a:solidFill>
                <a:latin typeface="Times New Roman" pitchFamily="18" charset="0"/>
                <a:cs typeface="Times New Roman" pitchFamily="18" charset="0"/>
              </a:rPr>
              <a:t> 6. ОБЪЕДИНЕНИЕ В ОДИН ЛОТ МЕДИЦИНСКИХ ИЗДЕЛИЙ  С УНИКАЛЬНЫМИ</a:t>
            </a:r>
          </a:p>
          <a:p>
            <a:pPr marL="0" lvl="1" indent="0" fontAlgn="auto">
              <a:lnSpc>
                <a:spcPct val="80000"/>
              </a:lnSpc>
              <a:spcBef>
                <a:spcPts val="0"/>
              </a:spcBef>
              <a:spcAft>
                <a:spcPts val="0"/>
              </a:spcAft>
              <a:buNone/>
              <a:defRPr/>
            </a:pPr>
            <a:r>
              <a:rPr lang="ru-RU" sz="1600" b="1" dirty="0">
                <a:solidFill>
                  <a:srgbClr val="7030A0"/>
                </a:solidFill>
                <a:latin typeface="Times New Roman" pitchFamily="18" charset="0"/>
                <a:cs typeface="Times New Roman" pitchFamily="18" charset="0"/>
              </a:rPr>
              <a:t> </a:t>
            </a:r>
            <a:r>
              <a:rPr lang="ru-RU" sz="1600" b="1" dirty="0" smtClean="0">
                <a:solidFill>
                  <a:srgbClr val="7030A0"/>
                </a:solidFill>
                <a:latin typeface="Times New Roman" pitchFamily="18" charset="0"/>
                <a:cs typeface="Times New Roman" pitchFamily="18" charset="0"/>
              </a:rPr>
              <a:t>    ХАРАКТЕРИСТИКАМИ ( ПРОИЗВОДИМЫМИ ЕДИНСТВЕННЫМ ПРОИЗВОДИ-</a:t>
            </a:r>
          </a:p>
          <a:p>
            <a:pPr marL="0" lvl="1" indent="0" fontAlgn="auto">
              <a:lnSpc>
                <a:spcPct val="80000"/>
              </a:lnSpc>
              <a:spcBef>
                <a:spcPts val="0"/>
              </a:spcBef>
              <a:spcAft>
                <a:spcPts val="0"/>
              </a:spcAft>
              <a:buNone/>
              <a:defRPr/>
            </a:pPr>
            <a:r>
              <a:rPr lang="ru-RU" sz="1600" b="1" dirty="0">
                <a:solidFill>
                  <a:srgbClr val="7030A0"/>
                </a:solidFill>
                <a:latin typeface="Times New Roman" pitchFamily="18" charset="0"/>
                <a:cs typeface="Times New Roman" pitchFamily="18" charset="0"/>
              </a:rPr>
              <a:t> </a:t>
            </a:r>
            <a:r>
              <a:rPr lang="ru-RU" sz="1600" b="1" dirty="0" smtClean="0">
                <a:solidFill>
                  <a:srgbClr val="7030A0"/>
                </a:solidFill>
                <a:latin typeface="Times New Roman" pitchFamily="18" charset="0"/>
                <a:cs typeface="Times New Roman" pitchFamily="18" charset="0"/>
              </a:rPr>
              <a:t>    ТЕЛЕМ ) И ДРУГИХ МЕДИЦИНСКИХ ИЗДЕЛИЙ</a:t>
            </a:r>
          </a:p>
          <a:p>
            <a:pPr marL="0" lvl="1" indent="0" fontAlgn="auto">
              <a:lnSpc>
                <a:spcPct val="80000"/>
              </a:lnSpc>
              <a:spcBef>
                <a:spcPts val="0"/>
              </a:spcBef>
              <a:spcAft>
                <a:spcPts val="0"/>
              </a:spcAft>
              <a:buNone/>
              <a:defRPr/>
            </a:pPr>
            <a:endParaRPr lang="ru-RU" sz="1600" b="1" dirty="0">
              <a:solidFill>
                <a:srgbClr val="7030A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00B050"/>
                </a:solidFill>
                <a:latin typeface="Times New Roman" pitchFamily="18" charset="0"/>
                <a:cs typeface="Times New Roman" pitchFamily="18" charset="0"/>
              </a:rPr>
              <a:t>                                                      СОВЕТ!</a:t>
            </a:r>
          </a:p>
          <a:p>
            <a:pPr marL="0" lvl="1" indent="0" fontAlgn="auto">
              <a:lnSpc>
                <a:spcPct val="80000"/>
              </a:lnSpc>
              <a:spcBef>
                <a:spcPts val="0"/>
              </a:spcBef>
              <a:spcAft>
                <a:spcPts val="0"/>
              </a:spcAft>
              <a:buNone/>
              <a:defRPr/>
            </a:pPr>
            <a:endParaRPr lang="ru-RU" sz="1600" b="1" dirty="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a:solidFill>
                  <a:srgbClr val="00B050"/>
                </a:solidFill>
                <a:latin typeface="Times New Roman" pitchFamily="18" charset="0"/>
                <a:cs typeface="Times New Roman" pitchFamily="18" charset="0"/>
              </a:rPr>
              <a:t> </a:t>
            </a:r>
            <a:r>
              <a:rPr lang="ru-RU" sz="1600" b="1" dirty="0" smtClean="0">
                <a:solidFill>
                  <a:srgbClr val="00B050"/>
                </a:solidFill>
                <a:latin typeface="Times New Roman" pitchFamily="18" charset="0"/>
                <a:cs typeface="Times New Roman" pitchFamily="18" charset="0"/>
              </a:rPr>
              <a:t>   ВЫДЕЛЯТЬ В ОТДЕЛЬНЫЙ ЛОТ ТАКОЕ МЕДИЦИНСКОЕ ИЗДЕЛИЕ!!!</a:t>
            </a:r>
            <a:endParaRPr lang="ru-RU" sz="1600" b="1" dirty="0">
              <a:solidFill>
                <a:srgbClr val="00B050"/>
              </a:solidFill>
              <a:latin typeface="Times New Roman"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4D9DFA9C-E4EC-4B5B-8D45-4B5F827C8871}" type="slidenum">
              <a:rPr lang="ru-RU">
                <a:solidFill>
                  <a:prstClr val="black">
                    <a:tint val="75000"/>
                  </a:prstClr>
                </a:solidFill>
              </a:rPr>
              <a:pPr>
                <a:defRPr/>
              </a:pPr>
              <a:t>41</a:t>
            </a:fld>
            <a:endParaRPr lang="ru-RU" dirty="0">
              <a:solidFill>
                <a:prstClr val="black">
                  <a:tint val="75000"/>
                </a:prstClr>
              </a:solidFill>
            </a:endParaRPr>
          </a:p>
        </p:txBody>
      </p:sp>
    </p:spTree>
    <p:extLst>
      <p:ext uri="{BB962C8B-B14F-4D97-AF65-F5344CB8AC3E}">
        <p14:creationId xmlns:p14="http://schemas.microsoft.com/office/powerpoint/2010/main" val="65385318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04664"/>
            <a:ext cx="58052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rPr>
              <a:t>ОШИБКИ ЗАКАЗЧИКОВ ПРИ ФОРМИРОВАНИИ ЛОТОВ</a:t>
            </a:r>
            <a:endParaRPr lang="ru-RU" sz="2000" b="1" cap="all" dirty="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713788" cy="5400675"/>
          </a:xfrm>
        </p:spPr>
        <p:txBody>
          <a:bodyPr rtlCol="0">
            <a:noAutofit/>
          </a:bodyPr>
          <a:lstStyle/>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342900" lvl="1" indent="-342900" fontAlgn="auto">
              <a:lnSpc>
                <a:spcPct val="80000"/>
              </a:lnSpc>
              <a:spcBef>
                <a:spcPts val="0"/>
              </a:spcBef>
              <a:spcAft>
                <a:spcPts val="0"/>
              </a:spcAft>
              <a:buFont typeface="Arial" pitchFamily="34" charset="0"/>
              <a:buAutoNum type="arabicPeriod"/>
              <a:defRPr/>
            </a:pPr>
            <a:endParaRPr lang="ru-RU" sz="1600" b="1" dirty="0" smtClean="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700" b="1" dirty="0" smtClean="0">
                <a:solidFill>
                  <a:srgbClr val="002060"/>
                </a:solidFill>
                <a:latin typeface="Times New Roman" pitchFamily="18" charset="0"/>
                <a:cs typeface="Times New Roman" pitchFamily="18" charset="0"/>
              </a:rPr>
              <a:t>                                РЕШЕНИЕ МОСКОВСКОГО УФАС  ОТ 16.04.2016 г</a:t>
            </a:r>
          </a:p>
          <a:p>
            <a:pPr marL="0" lvl="1" indent="0" fontAlgn="auto">
              <a:lnSpc>
                <a:spcPct val="80000"/>
              </a:lnSpc>
              <a:spcBef>
                <a:spcPts val="0"/>
              </a:spcBef>
              <a:spcAft>
                <a:spcPts val="0"/>
              </a:spcAft>
              <a:buNone/>
              <a:defRPr/>
            </a:pPr>
            <a:endParaRPr lang="ru-RU" sz="1700" b="1" dirty="0">
              <a:solidFill>
                <a:srgbClr val="00206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700" dirty="0" smtClean="0">
                <a:solidFill>
                  <a:srgbClr val="C00000"/>
                </a:solidFill>
                <a:latin typeface="Times New Roman" pitchFamily="18" charset="0"/>
                <a:cs typeface="Times New Roman" pitchFamily="18" charset="0"/>
              </a:rPr>
              <a:t>Жалоба</a:t>
            </a:r>
            <a:r>
              <a:rPr lang="ru-RU" sz="1700" dirty="0" smtClean="0">
                <a:solidFill>
                  <a:srgbClr val="002060"/>
                </a:solidFill>
                <a:latin typeface="Times New Roman" pitchFamily="18" charset="0"/>
                <a:cs typeface="Times New Roman" pitchFamily="18" charset="0"/>
              </a:rPr>
              <a:t> на положение документации Заказчика:</a:t>
            </a:r>
          </a:p>
          <a:p>
            <a:pPr marL="0" lvl="1" indent="0" fontAlgn="auto">
              <a:lnSpc>
                <a:spcPct val="80000"/>
              </a:lnSpc>
              <a:spcBef>
                <a:spcPts val="0"/>
              </a:spcBef>
              <a:spcAft>
                <a:spcPts val="0"/>
              </a:spcAft>
              <a:buNone/>
              <a:defRPr/>
            </a:pPr>
            <a:endParaRPr lang="ru-RU" sz="1700" dirty="0" smtClean="0">
              <a:solidFill>
                <a:srgbClr val="00206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700" dirty="0" smtClean="0">
                <a:solidFill>
                  <a:srgbClr val="002060"/>
                </a:solidFill>
                <a:latin typeface="Times New Roman" pitchFamily="18" charset="0"/>
                <a:cs typeface="Times New Roman" pitchFamily="18" charset="0"/>
              </a:rPr>
              <a:t>При описании объекта закупки  в ТЗ включено технологически и функционально не связанное медицинское оборудование, что является нарушением п.1, ч.1 ст.33 ФЗ-44, ч.3 ст.17 ФЗ-135 «О защите конкуренции», в частности:</a:t>
            </a:r>
          </a:p>
          <a:p>
            <a:pPr marL="0" lvl="1" indent="0" fontAlgn="auto">
              <a:lnSpc>
                <a:spcPct val="80000"/>
              </a:lnSpc>
              <a:spcBef>
                <a:spcPts val="0"/>
              </a:spcBef>
              <a:spcAft>
                <a:spcPts val="0"/>
              </a:spcAft>
              <a:buNone/>
              <a:defRPr/>
            </a:pPr>
            <a:r>
              <a:rPr lang="ru-RU" sz="1700" dirty="0" smtClean="0">
                <a:solidFill>
                  <a:srgbClr val="002060"/>
                </a:solidFill>
                <a:latin typeface="Times New Roman" pitchFamily="18" charset="0"/>
                <a:cs typeface="Times New Roman" pitchFamily="18" charset="0"/>
              </a:rPr>
              <a:t> ( аппарат медицинский наркозно- дыхательный экспертного класса с газоанализатором и модульным операционным монитором, аппарат ИВЛ, </a:t>
            </a:r>
            <a:r>
              <a:rPr lang="ru-RU" sz="1700" dirty="0" err="1" smtClean="0">
                <a:solidFill>
                  <a:srgbClr val="002060"/>
                </a:solidFill>
                <a:latin typeface="Times New Roman" pitchFamily="18" charset="0"/>
                <a:cs typeface="Times New Roman" pitchFamily="18" charset="0"/>
              </a:rPr>
              <a:t>велоэргометрический</a:t>
            </a:r>
            <a:r>
              <a:rPr lang="ru-RU" sz="1700" dirty="0" smtClean="0">
                <a:solidFill>
                  <a:srgbClr val="002060"/>
                </a:solidFill>
                <a:latin typeface="Times New Roman" pitchFamily="18" charset="0"/>
                <a:cs typeface="Times New Roman" pitchFamily="18" charset="0"/>
              </a:rPr>
              <a:t> комплекс на базе электрокардиографа, стресс- система)</a:t>
            </a:r>
          </a:p>
          <a:p>
            <a:pPr marL="0" lvl="1" indent="0" fontAlgn="auto">
              <a:lnSpc>
                <a:spcPct val="80000"/>
              </a:lnSpc>
              <a:spcBef>
                <a:spcPts val="0"/>
              </a:spcBef>
              <a:spcAft>
                <a:spcPts val="0"/>
              </a:spcAft>
              <a:buNone/>
              <a:defRPr/>
            </a:pPr>
            <a:endParaRPr lang="ru-RU" sz="1700" dirty="0">
              <a:solidFill>
                <a:srgbClr val="00206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700" dirty="0" smtClean="0">
                <a:solidFill>
                  <a:srgbClr val="002060"/>
                </a:solidFill>
                <a:latin typeface="Times New Roman" pitchFamily="18" charset="0"/>
                <a:cs typeface="Times New Roman" pitchFamily="18" charset="0"/>
              </a:rPr>
              <a:t>Заказчик в возражениях на жалобу указал, что включение в один лот </a:t>
            </a:r>
            <a:r>
              <a:rPr lang="ru-RU" sz="1700" dirty="0" err="1" smtClean="0">
                <a:solidFill>
                  <a:srgbClr val="002060"/>
                </a:solidFill>
                <a:latin typeface="Times New Roman" pitchFamily="18" charset="0"/>
                <a:cs typeface="Times New Roman" pitchFamily="18" charset="0"/>
              </a:rPr>
              <a:t>медизделий</a:t>
            </a:r>
            <a:r>
              <a:rPr lang="ru-RU" sz="1700" dirty="0" smtClean="0">
                <a:solidFill>
                  <a:srgbClr val="002060"/>
                </a:solidFill>
                <a:latin typeface="Times New Roman" pitchFamily="18" charset="0"/>
                <a:cs typeface="Times New Roman" pitchFamily="18" charset="0"/>
              </a:rPr>
              <a:t> в такой комплектации  не является </a:t>
            </a:r>
            <a:r>
              <a:rPr lang="ru-RU" sz="1700" dirty="0" err="1" smtClean="0">
                <a:solidFill>
                  <a:srgbClr val="002060"/>
                </a:solidFill>
                <a:latin typeface="Times New Roman" pitchFamily="18" charset="0"/>
                <a:cs typeface="Times New Roman" pitchFamily="18" charset="0"/>
              </a:rPr>
              <a:t>фунционально</a:t>
            </a:r>
            <a:r>
              <a:rPr lang="ru-RU" sz="1700" dirty="0" smtClean="0">
                <a:solidFill>
                  <a:srgbClr val="002060"/>
                </a:solidFill>
                <a:latin typeface="Times New Roman" pitchFamily="18" charset="0"/>
                <a:cs typeface="Times New Roman" pitchFamily="18" charset="0"/>
              </a:rPr>
              <a:t> и технологически несовместимым, так как оно необходимо для лечения заболеваний сердечно- сосудистой системы, перегородок сердца, мониторинга органов дыхания и ЭКГ- мониторинга</a:t>
            </a:r>
          </a:p>
          <a:p>
            <a:pPr marL="0" lvl="1" indent="0" fontAlgn="auto">
              <a:lnSpc>
                <a:spcPct val="80000"/>
              </a:lnSpc>
              <a:spcBef>
                <a:spcPts val="0"/>
              </a:spcBef>
              <a:spcAft>
                <a:spcPts val="0"/>
              </a:spcAft>
              <a:buNone/>
              <a:defRPr/>
            </a:pPr>
            <a:endParaRPr lang="ru-RU" sz="1700" dirty="0">
              <a:solidFill>
                <a:srgbClr val="00206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700" dirty="0" smtClean="0">
                <a:solidFill>
                  <a:srgbClr val="C00000"/>
                </a:solidFill>
                <a:latin typeface="Times New Roman" pitchFamily="18" charset="0"/>
                <a:cs typeface="Times New Roman" pitchFamily="18" charset="0"/>
              </a:rPr>
              <a:t>Решение ФАСА</a:t>
            </a:r>
            <a:r>
              <a:rPr lang="ru-RU" sz="1700" dirty="0" smtClean="0">
                <a:solidFill>
                  <a:srgbClr val="002060"/>
                </a:solidFill>
                <a:latin typeface="Times New Roman" pitchFamily="18" charset="0"/>
                <a:cs typeface="Times New Roman" pitchFamily="18" charset="0"/>
              </a:rPr>
              <a:t>:  жалоба признана необоснованной</a:t>
            </a:r>
            <a:endParaRPr lang="ru-RU" sz="1700" dirty="0">
              <a:solidFill>
                <a:srgbClr val="002060"/>
              </a:solidFill>
              <a:latin typeface="Times New Roman"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4D9DFA9C-E4EC-4B5B-8D45-4B5F827C8871}" type="slidenum">
              <a:rPr lang="ru-RU">
                <a:solidFill>
                  <a:prstClr val="black">
                    <a:tint val="75000"/>
                  </a:prstClr>
                </a:solidFill>
              </a:rPr>
              <a:pPr>
                <a:defRPr/>
              </a:pPr>
              <a:t>42</a:t>
            </a:fld>
            <a:endParaRPr lang="ru-RU" dirty="0">
              <a:solidFill>
                <a:prstClr val="black">
                  <a:tint val="75000"/>
                </a:prstClr>
              </a:solidFill>
            </a:endParaRPr>
          </a:p>
        </p:txBody>
      </p:sp>
    </p:spTree>
    <p:extLst>
      <p:ext uri="{BB962C8B-B14F-4D97-AF65-F5344CB8AC3E}">
        <p14:creationId xmlns:p14="http://schemas.microsoft.com/office/powerpoint/2010/main" val="336985911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04664"/>
            <a:ext cx="58052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rPr>
              <a:t>ОШИБКИ ЗАКАЗЧИКОВ ПРИ ФОРМИРОВАНИИ ЛОТОВ</a:t>
            </a:r>
            <a:endParaRPr lang="ru-RU" sz="2000" b="1" cap="all" dirty="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713788" cy="5400675"/>
          </a:xfrm>
        </p:spPr>
        <p:txBody>
          <a:bodyPr rtlCol="0">
            <a:noAutofit/>
          </a:bodyPr>
          <a:lstStyle/>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342900" lvl="1" indent="-342900" fontAlgn="auto">
              <a:lnSpc>
                <a:spcPct val="80000"/>
              </a:lnSpc>
              <a:spcBef>
                <a:spcPts val="0"/>
              </a:spcBef>
              <a:spcAft>
                <a:spcPts val="0"/>
              </a:spcAft>
              <a:buFont typeface="Arial" pitchFamily="34" charset="0"/>
              <a:buAutoNum type="arabicPeriod"/>
              <a:defRPr/>
            </a:pPr>
            <a:endParaRPr lang="ru-RU" sz="1600" b="1" dirty="0" smtClean="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700" b="1" dirty="0" smtClean="0">
                <a:solidFill>
                  <a:srgbClr val="002060"/>
                </a:solidFill>
                <a:latin typeface="Times New Roman" pitchFamily="18" charset="0"/>
                <a:cs typeface="Times New Roman" pitchFamily="18" charset="0"/>
              </a:rPr>
              <a:t>                                РЕШЕНИЕ КУРГАНСКОГО УФАС  ОТ 19.02.2016 г</a:t>
            </a:r>
          </a:p>
          <a:p>
            <a:pPr marL="0" lvl="1" indent="0" fontAlgn="auto">
              <a:lnSpc>
                <a:spcPct val="80000"/>
              </a:lnSpc>
              <a:spcBef>
                <a:spcPts val="0"/>
              </a:spcBef>
              <a:spcAft>
                <a:spcPts val="0"/>
              </a:spcAft>
              <a:buNone/>
              <a:defRPr/>
            </a:pPr>
            <a:endParaRPr lang="ru-RU" sz="1700" b="1" dirty="0">
              <a:solidFill>
                <a:srgbClr val="00206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700" dirty="0" smtClean="0">
                <a:solidFill>
                  <a:srgbClr val="C00000"/>
                </a:solidFill>
                <a:latin typeface="Times New Roman" pitchFamily="18" charset="0"/>
                <a:cs typeface="Times New Roman" pitchFamily="18" charset="0"/>
              </a:rPr>
              <a:t>Жалоба</a:t>
            </a:r>
            <a:r>
              <a:rPr lang="ru-RU" sz="1700" dirty="0" smtClean="0">
                <a:solidFill>
                  <a:srgbClr val="002060"/>
                </a:solidFill>
                <a:latin typeface="Times New Roman" pitchFamily="18" charset="0"/>
                <a:cs typeface="Times New Roman" pitchFamily="18" charset="0"/>
              </a:rPr>
              <a:t> на положение документации Заказчика:</a:t>
            </a:r>
          </a:p>
          <a:p>
            <a:pPr marL="0" lvl="1" indent="0" fontAlgn="auto">
              <a:lnSpc>
                <a:spcPct val="80000"/>
              </a:lnSpc>
              <a:spcBef>
                <a:spcPts val="0"/>
              </a:spcBef>
              <a:spcAft>
                <a:spcPts val="0"/>
              </a:spcAft>
              <a:buNone/>
              <a:defRPr/>
            </a:pPr>
            <a:endParaRPr lang="ru-RU" sz="1700" dirty="0" smtClean="0">
              <a:solidFill>
                <a:srgbClr val="00206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700" dirty="0" smtClean="0">
                <a:solidFill>
                  <a:srgbClr val="002060"/>
                </a:solidFill>
                <a:latin typeface="Times New Roman" pitchFamily="18" charset="0"/>
                <a:cs typeface="Times New Roman" pitchFamily="18" charset="0"/>
              </a:rPr>
              <a:t>При описании объекта закупки  в ТЗ  на поставку расходных материалов  и изделий медицинского назначения для стационара  закупались разноименные группы товаров: инструменты колющие, шприцы одноразовые стерильные,   перевязочные средства ( бинт нестерильный), вата хирургическая, кожный антисептик, </a:t>
            </a:r>
            <a:r>
              <a:rPr lang="ru-RU" sz="1700" dirty="0" err="1" smtClean="0">
                <a:solidFill>
                  <a:srgbClr val="002060"/>
                </a:solidFill>
                <a:latin typeface="Times New Roman" pitchFamily="18" charset="0"/>
                <a:cs typeface="Times New Roman" pitchFamily="18" charset="0"/>
              </a:rPr>
              <a:t>стериллизаторы</a:t>
            </a:r>
            <a:r>
              <a:rPr lang="ru-RU" sz="1700" dirty="0" smtClean="0">
                <a:solidFill>
                  <a:srgbClr val="002060"/>
                </a:solidFill>
                <a:latin typeface="Times New Roman" pitchFamily="18" charset="0"/>
                <a:cs typeface="Times New Roman" pitchFamily="18" charset="0"/>
              </a:rPr>
              <a:t>, антибактериальные коврики, индикаторы паровой </a:t>
            </a:r>
            <a:r>
              <a:rPr lang="ru-RU" sz="1700" dirty="0" err="1" smtClean="0">
                <a:solidFill>
                  <a:srgbClr val="002060"/>
                </a:solidFill>
                <a:latin typeface="Times New Roman" pitchFamily="18" charset="0"/>
                <a:cs typeface="Times New Roman" pitchFamily="18" charset="0"/>
              </a:rPr>
              <a:t>стериллизации</a:t>
            </a:r>
            <a:r>
              <a:rPr lang="ru-RU" sz="1700" dirty="0" smtClean="0">
                <a:solidFill>
                  <a:srgbClr val="002060"/>
                </a:solidFill>
                <a:latin typeface="Times New Roman" pitchFamily="18" charset="0"/>
                <a:cs typeface="Times New Roman" pitchFamily="18" charset="0"/>
              </a:rPr>
              <a:t>, водорода пероксид, жидкое мыло</a:t>
            </a:r>
          </a:p>
          <a:p>
            <a:pPr marL="0" lvl="1" indent="0" fontAlgn="auto">
              <a:lnSpc>
                <a:spcPct val="80000"/>
              </a:lnSpc>
              <a:spcBef>
                <a:spcPts val="0"/>
              </a:spcBef>
              <a:spcAft>
                <a:spcPts val="0"/>
              </a:spcAft>
              <a:buNone/>
              <a:defRPr/>
            </a:pPr>
            <a:endParaRPr lang="ru-RU" sz="1700" dirty="0">
              <a:solidFill>
                <a:srgbClr val="00206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700" dirty="0" smtClean="0">
                <a:solidFill>
                  <a:srgbClr val="C00000"/>
                </a:solidFill>
                <a:latin typeface="Times New Roman" pitchFamily="18" charset="0"/>
                <a:cs typeface="Times New Roman" pitchFamily="18" charset="0"/>
              </a:rPr>
              <a:t>Решение ФАСА</a:t>
            </a:r>
            <a:r>
              <a:rPr lang="ru-RU" sz="1700" dirty="0" smtClean="0">
                <a:solidFill>
                  <a:srgbClr val="002060"/>
                </a:solidFill>
                <a:latin typeface="Times New Roman" pitchFamily="18" charset="0"/>
                <a:cs typeface="Times New Roman" pitchFamily="18" charset="0"/>
              </a:rPr>
              <a:t>:  Все товары, указанные в техническом задании Заказчика имеют функциональную связь  являются изделиями медицинского назначения  и сгруппированы по принципу их функциональной и технологической совместимости в целях возможности обеспечения непрерывного процесса оказания медицинской помощи в стационаре.</a:t>
            </a:r>
            <a:endParaRPr lang="ru-RU" sz="1700" dirty="0">
              <a:solidFill>
                <a:srgbClr val="002060"/>
              </a:solidFill>
              <a:latin typeface="Times New Roman"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4D9DFA9C-E4EC-4B5B-8D45-4B5F827C8871}" type="slidenum">
              <a:rPr lang="ru-RU">
                <a:solidFill>
                  <a:prstClr val="black">
                    <a:tint val="75000"/>
                  </a:prstClr>
                </a:solidFill>
              </a:rPr>
              <a:pPr>
                <a:defRPr/>
              </a:pPr>
              <a:t>43</a:t>
            </a:fld>
            <a:endParaRPr lang="ru-RU" dirty="0">
              <a:solidFill>
                <a:prstClr val="black">
                  <a:tint val="75000"/>
                </a:prstClr>
              </a:solidFill>
            </a:endParaRPr>
          </a:p>
        </p:txBody>
      </p:sp>
    </p:spTree>
    <p:extLst>
      <p:ext uri="{BB962C8B-B14F-4D97-AF65-F5344CB8AC3E}">
        <p14:creationId xmlns:p14="http://schemas.microsoft.com/office/powerpoint/2010/main" val="8391193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04664"/>
            <a:ext cx="5805264" cy="850106"/>
          </a:xfrm>
        </p:spPr>
        <p:txBody>
          <a:bodyPr rtlCol="0">
            <a:normAutofit fontScale="90000"/>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rPr>
              <a:t>ДОПУСКАЕТСЯ ОБЪЕДИНЕНИЕ В ПРЕДМЕТЕ ЗАКУПКИ ПОСТАВКА МЕДОБОРУДОВАНИЯ И УСЛУГ ПО ЕГО УСТАНОВКЕ И МОНТАЖУ</a:t>
            </a:r>
            <a:endParaRPr lang="ru-RU" sz="2000" b="1" cap="all" dirty="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713788" cy="5400675"/>
          </a:xfrm>
        </p:spPr>
        <p:txBody>
          <a:bodyPr rtlCol="0">
            <a:noAutofit/>
          </a:bodyPr>
          <a:lstStyle/>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342900" lvl="1" indent="-342900" fontAlgn="auto">
              <a:lnSpc>
                <a:spcPct val="80000"/>
              </a:lnSpc>
              <a:spcBef>
                <a:spcPts val="0"/>
              </a:spcBef>
              <a:spcAft>
                <a:spcPts val="0"/>
              </a:spcAft>
              <a:buFont typeface="Arial" pitchFamily="34" charset="0"/>
              <a:buAutoNum type="arabicPeriod"/>
              <a:defRPr/>
            </a:pPr>
            <a:endParaRPr lang="ru-RU" sz="1600" b="1" dirty="0" smtClean="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700" b="1" dirty="0" smtClean="0">
                <a:solidFill>
                  <a:srgbClr val="002060"/>
                </a:solidFill>
                <a:latin typeface="Times New Roman" pitchFamily="18" charset="0"/>
                <a:cs typeface="Times New Roman" pitchFamily="18" charset="0"/>
              </a:rPr>
              <a:t>                                РЕШЕНИЕ БУРЯТСКОГО  УФАС,  от 15.05.2016 г</a:t>
            </a:r>
          </a:p>
          <a:p>
            <a:pPr marL="0" lvl="1" indent="0" fontAlgn="auto">
              <a:lnSpc>
                <a:spcPct val="80000"/>
              </a:lnSpc>
              <a:spcBef>
                <a:spcPts val="0"/>
              </a:spcBef>
              <a:spcAft>
                <a:spcPts val="0"/>
              </a:spcAft>
              <a:buNone/>
              <a:defRPr/>
            </a:pPr>
            <a:endParaRPr lang="ru-RU" sz="1700" b="1" dirty="0">
              <a:solidFill>
                <a:srgbClr val="00206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700" dirty="0" smtClean="0">
                <a:solidFill>
                  <a:srgbClr val="C00000"/>
                </a:solidFill>
                <a:latin typeface="Times New Roman" pitchFamily="18" charset="0"/>
                <a:cs typeface="Times New Roman" pitchFamily="18" charset="0"/>
              </a:rPr>
              <a:t>Жалоба</a:t>
            </a:r>
            <a:r>
              <a:rPr lang="ru-RU" sz="1700" dirty="0" smtClean="0">
                <a:solidFill>
                  <a:srgbClr val="002060"/>
                </a:solidFill>
                <a:latin typeface="Times New Roman" pitchFamily="18" charset="0"/>
                <a:cs typeface="Times New Roman" pitchFamily="18" charset="0"/>
              </a:rPr>
              <a:t> на положение документации Заказчика:</a:t>
            </a:r>
          </a:p>
          <a:p>
            <a:pPr marL="0" lvl="1" indent="0" fontAlgn="auto">
              <a:lnSpc>
                <a:spcPct val="80000"/>
              </a:lnSpc>
              <a:spcBef>
                <a:spcPts val="0"/>
              </a:spcBef>
              <a:spcAft>
                <a:spcPts val="0"/>
              </a:spcAft>
              <a:buNone/>
              <a:defRPr/>
            </a:pPr>
            <a:endParaRPr lang="ru-RU" sz="1700" dirty="0" smtClean="0">
              <a:solidFill>
                <a:srgbClr val="00206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700" dirty="0" smtClean="0">
                <a:solidFill>
                  <a:srgbClr val="002060"/>
                </a:solidFill>
                <a:latin typeface="Times New Roman" pitchFamily="18" charset="0"/>
                <a:cs typeface="Times New Roman" pitchFamily="18" charset="0"/>
              </a:rPr>
              <a:t>В аукционной документации Заказчика  на оказание услуг по комплектации  и монтажу медицинского оборудования  в предмет закупки были включены товары, имеющие разное потребительское значение, что  по мнению заявителя нарушало ч.3, ст. 17 ФЗ-135</a:t>
            </a:r>
          </a:p>
          <a:p>
            <a:pPr marL="0" lvl="1" indent="0" fontAlgn="auto">
              <a:lnSpc>
                <a:spcPct val="80000"/>
              </a:lnSpc>
              <a:spcBef>
                <a:spcPts val="0"/>
              </a:spcBef>
              <a:spcAft>
                <a:spcPts val="0"/>
              </a:spcAft>
              <a:buNone/>
              <a:defRPr/>
            </a:pPr>
            <a:endParaRPr lang="ru-RU" sz="1700" dirty="0">
              <a:solidFill>
                <a:srgbClr val="00206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700" dirty="0">
              <a:solidFill>
                <a:srgbClr val="00206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700" dirty="0" smtClean="0">
                <a:solidFill>
                  <a:srgbClr val="C00000"/>
                </a:solidFill>
                <a:latin typeface="Times New Roman" pitchFamily="18" charset="0"/>
                <a:cs typeface="Times New Roman" pitchFamily="18" charset="0"/>
              </a:rPr>
              <a:t>Решение ФАСА</a:t>
            </a:r>
            <a:r>
              <a:rPr lang="ru-RU" sz="1700" dirty="0" smtClean="0">
                <a:solidFill>
                  <a:srgbClr val="002060"/>
                </a:solidFill>
                <a:latin typeface="Times New Roman" pitchFamily="18" charset="0"/>
                <a:cs typeface="Times New Roman" pitchFamily="18" charset="0"/>
              </a:rPr>
              <a:t>: Предметом контракта является оказание услуг по комплектации и монтажу перечня  медицинского оборудования, которое определено локальными сметными расчетами, утвержденными на строительство больницы. Отклонение от проектного решения  будет являться нарушением ч.3 </a:t>
            </a:r>
            <a:r>
              <a:rPr lang="ru-RU" sz="1700" dirty="0" err="1" smtClean="0">
                <a:solidFill>
                  <a:srgbClr val="002060"/>
                </a:solidFill>
                <a:latin typeface="Times New Roman" pitchFamily="18" charset="0"/>
                <a:cs typeface="Times New Roman" pitchFamily="18" charset="0"/>
              </a:rPr>
              <a:t>ст</a:t>
            </a:r>
            <a:r>
              <a:rPr lang="ru-RU" sz="1700" dirty="0" smtClean="0">
                <a:solidFill>
                  <a:srgbClr val="002060"/>
                </a:solidFill>
                <a:latin typeface="Times New Roman" pitchFamily="18" charset="0"/>
                <a:cs typeface="Times New Roman" pitchFamily="18" charset="0"/>
              </a:rPr>
              <a:t> 52 Градостроительного кодекса, следовательно Заказчик вправе предусмотреть оказание услуг по монтажу оборудования, связанного с объектом строительства, что не является нарушением ч.3 ст.17 ФЗ-135</a:t>
            </a:r>
            <a:endParaRPr lang="ru-RU" sz="1700" dirty="0">
              <a:solidFill>
                <a:srgbClr val="002060"/>
              </a:solidFill>
              <a:latin typeface="Times New Roman"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4D9DFA9C-E4EC-4B5B-8D45-4B5F827C8871}" type="slidenum">
              <a:rPr lang="ru-RU">
                <a:solidFill>
                  <a:prstClr val="black">
                    <a:tint val="75000"/>
                  </a:prstClr>
                </a:solidFill>
              </a:rPr>
              <a:pPr>
                <a:defRPr/>
              </a:pPr>
              <a:t>44</a:t>
            </a:fld>
            <a:endParaRPr lang="ru-RU" dirty="0">
              <a:solidFill>
                <a:prstClr val="black">
                  <a:tint val="75000"/>
                </a:prstClr>
              </a:solidFill>
            </a:endParaRPr>
          </a:p>
        </p:txBody>
      </p:sp>
    </p:spTree>
    <p:extLst>
      <p:ext uri="{BB962C8B-B14F-4D97-AF65-F5344CB8AC3E}">
        <p14:creationId xmlns:p14="http://schemas.microsoft.com/office/powerpoint/2010/main" val="253542206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04664"/>
            <a:ext cx="58052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rPr>
              <a:t>ОШИБКИ ЗАКАЗЧИКОВ ПРИ ФОРМИРОВАНИИ ЛОТОВ</a:t>
            </a:r>
            <a:endParaRPr lang="ru-RU" sz="2000" b="1" cap="all" dirty="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713788" cy="5400675"/>
          </a:xfrm>
        </p:spPr>
        <p:txBody>
          <a:bodyPr rtlCol="0">
            <a:noAutofit/>
          </a:bodyPr>
          <a:lstStyle/>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342900" lvl="1" indent="-342900" fontAlgn="auto">
              <a:lnSpc>
                <a:spcPct val="80000"/>
              </a:lnSpc>
              <a:spcBef>
                <a:spcPts val="0"/>
              </a:spcBef>
              <a:spcAft>
                <a:spcPts val="0"/>
              </a:spcAft>
              <a:buFont typeface="Arial" pitchFamily="34" charset="0"/>
              <a:buAutoNum type="arabicPeriod"/>
              <a:defRPr/>
            </a:pPr>
            <a:endParaRPr lang="ru-RU" sz="1600" b="1" dirty="0" smtClean="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700" b="1" dirty="0" smtClean="0">
                <a:solidFill>
                  <a:srgbClr val="002060"/>
                </a:solidFill>
                <a:latin typeface="Times New Roman" pitchFamily="18" charset="0"/>
                <a:cs typeface="Times New Roman" pitchFamily="18" charset="0"/>
              </a:rPr>
              <a:t>                                РЕШЕНИЕ РОСТОВСКОГО  УФАС  ОТ 11.02.2016 г</a:t>
            </a:r>
          </a:p>
          <a:p>
            <a:pPr marL="0" lvl="1" indent="0" fontAlgn="auto">
              <a:lnSpc>
                <a:spcPct val="80000"/>
              </a:lnSpc>
              <a:spcBef>
                <a:spcPts val="0"/>
              </a:spcBef>
              <a:spcAft>
                <a:spcPts val="0"/>
              </a:spcAft>
              <a:buNone/>
              <a:defRPr/>
            </a:pPr>
            <a:endParaRPr lang="ru-RU" sz="1700" b="1" dirty="0">
              <a:solidFill>
                <a:srgbClr val="00206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700" dirty="0" smtClean="0">
                <a:solidFill>
                  <a:srgbClr val="C00000"/>
                </a:solidFill>
                <a:latin typeface="Times New Roman" pitchFamily="18" charset="0"/>
                <a:cs typeface="Times New Roman" pitchFamily="18" charset="0"/>
              </a:rPr>
              <a:t>Жалоба</a:t>
            </a:r>
            <a:r>
              <a:rPr lang="ru-RU" sz="1700" dirty="0" smtClean="0">
                <a:solidFill>
                  <a:srgbClr val="002060"/>
                </a:solidFill>
                <a:latin typeface="Times New Roman" pitchFamily="18" charset="0"/>
                <a:cs typeface="Times New Roman" pitchFamily="18" charset="0"/>
              </a:rPr>
              <a:t> на положение документации Заказчика:</a:t>
            </a:r>
          </a:p>
          <a:p>
            <a:pPr marL="0" lvl="1" indent="0" fontAlgn="auto">
              <a:lnSpc>
                <a:spcPct val="80000"/>
              </a:lnSpc>
              <a:spcBef>
                <a:spcPts val="0"/>
              </a:spcBef>
              <a:spcAft>
                <a:spcPts val="0"/>
              </a:spcAft>
              <a:buNone/>
              <a:defRPr/>
            </a:pPr>
            <a:endParaRPr lang="ru-RU" sz="1700" dirty="0" smtClean="0">
              <a:solidFill>
                <a:srgbClr val="00206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700" dirty="0" smtClean="0">
                <a:solidFill>
                  <a:srgbClr val="002060"/>
                </a:solidFill>
                <a:latin typeface="Times New Roman" pitchFamily="18" charset="0"/>
                <a:cs typeface="Times New Roman" pitchFamily="18" charset="0"/>
              </a:rPr>
              <a:t>Заказчик в аукционной документации объединил в один лот медицинские изделия (хирургические перчатки, шприцы, пеленки  и лекарственные препараты)</a:t>
            </a:r>
          </a:p>
          <a:p>
            <a:pPr marL="0" lvl="1" indent="0" fontAlgn="auto">
              <a:lnSpc>
                <a:spcPct val="80000"/>
              </a:lnSpc>
              <a:spcBef>
                <a:spcPts val="0"/>
              </a:spcBef>
              <a:spcAft>
                <a:spcPts val="0"/>
              </a:spcAft>
              <a:buNone/>
              <a:defRPr/>
            </a:pPr>
            <a:endParaRPr lang="ru-RU" sz="1700" dirty="0">
              <a:solidFill>
                <a:srgbClr val="00206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700" dirty="0" smtClean="0">
                <a:solidFill>
                  <a:srgbClr val="002060"/>
                </a:solidFill>
                <a:latin typeface="Times New Roman" pitchFamily="18" charset="0"/>
                <a:cs typeface="Times New Roman" pitchFamily="18" charset="0"/>
              </a:rPr>
              <a:t>                            </a:t>
            </a:r>
            <a:r>
              <a:rPr lang="ru-RU" sz="1700" b="1" dirty="0" smtClean="0">
                <a:solidFill>
                  <a:srgbClr val="002060"/>
                </a:solidFill>
                <a:latin typeface="Times New Roman" pitchFamily="18" charset="0"/>
                <a:cs typeface="Times New Roman" pitchFamily="18" charset="0"/>
              </a:rPr>
              <a:t>РЕШЕНИЕ САНКТ-ПЕТЕРБУРГСКОГО УФАС   2015 Г</a:t>
            </a:r>
          </a:p>
          <a:p>
            <a:pPr marL="0" lvl="1" indent="0" fontAlgn="auto">
              <a:lnSpc>
                <a:spcPct val="80000"/>
              </a:lnSpc>
              <a:spcBef>
                <a:spcPts val="0"/>
              </a:spcBef>
              <a:spcAft>
                <a:spcPts val="0"/>
              </a:spcAft>
              <a:buNone/>
              <a:defRPr/>
            </a:pPr>
            <a:endParaRPr lang="ru-RU" sz="1700" b="1" dirty="0" smtClean="0">
              <a:solidFill>
                <a:srgbClr val="00206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700" dirty="0">
                <a:solidFill>
                  <a:srgbClr val="002060"/>
                </a:solidFill>
                <a:latin typeface="Times New Roman" pitchFamily="18" charset="0"/>
                <a:cs typeface="Times New Roman" pitchFamily="18" charset="0"/>
              </a:rPr>
              <a:t>Заказчик в аукционной документации объединил в один </a:t>
            </a:r>
            <a:r>
              <a:rPr lang="ru-RU" sz="1700" dirty="0" smtClean="0">
                <a:solidFill>
                  <a:srgbClr val="002060"/>
                </a:solidFill>
                <a:latin typeface="Times New Roman" pitchFamily="18" charset="0"/>
                <a:cs typeface="Times New Roman" pitchFamily="18" charset="0"/>
              </a:rPr>
              <a:t>лот  закупку расходных материалов и анальгетиков для нужд стоматологического отделения поликлиники</a:t>
            </a:r>
            <a:endParaRPr lang="ru-RU" sz="1700" b="1" dirty="0" smtClean="0">
              <a:solidFill>
                <a:srgbClr val="00206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700" dirty="0">
              <a:solidFill>
                <a:srgbClr val="00206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700" dirty="0" smtClean="0">
              <a:solidFill>
                <a:srgbClr val="00206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700" dirty="0">
              <a:solidFill>
                <a:srgbClr val="00206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700" dirty="0" smtClean="0">
                <a:solidFill>
                  <a:srgbClr val="C00000"/>
                </a:solidFill>
                <a:latin typeface="Times New Roman" pitchFamily="18" charset="0"/>
                <a:cs typeface="Times New Roman" pitchFamily="18" charset="0"/>
              </a:rPr>
              <a:t>Решение контроля:  </a:t>
            </a:r>
            <a:r>
              <a:rPr lang="ru-RU" sz="1700" dirty="0" smtClean="0">
                <a:latin typeface="Times New Roman" pitchFamily="18" charset="0"/>
                <a:cs typeface="Times New Roman" pitchFamily="18" charset="0"/>
              </a:rPr>
              <a:t>Для поставки части товара требуется лицензия на фармацевтическую </a:t>
            </a:r>
          </a:p>
          <a:p>
            <a:pPr marL="0" lvl="1" indent="0" fontAlgn="auto">
              <a:lnSpc>
                <a:spcPct val="80000"/>
              </a:lnSpc>
              <a:spcBef>
                <a:spcPts val="0"/>
              </a:spcBef>
              <a:spcAft>
                <a:spcPts val="0"/>
              </a:spcAft>
              <a:buNone/>
              <a:defRPr/>
            </a:pPr>
            <a:r>
              <a:rPr lang="ru-RU" sz="1700" dirty="0">
                <a:latin typeface="Times New Roman" pitchFamily="18" charset="0"/>
                <a:cs typeface="Times New Roman" pitchFamily="18" charset="0"/>
              </a:rPr>
              <a:t> </a:t>
            </a:r>
            <a:r>
              <a:rPr lang="ru-RU" sz="1700" dirty="0" smtClean="0">
                <a:latin typeface="Times New Roman" pitchFamily="18" charset="0"/>
                <a:cs typeface="Times New Roman" pitchFamily="18" charset="0"/>
              </a:rPr>
              <a:t>                                 деятельность, на поставку остальной части товара- лицензия не </a:t>
            </a:r>
          </a:p>
          <a:p>
            <a:pPr marL="0" lvl="1" indent="0" fontAlgn="auto">
              <a:lnSpc>
                <a:spcPct val="80000"/>
              </a:lnSpc>
              <a:spcBef>
                <a:spcPts val="0"/>
              </a:spcBef>
              <a:spcAft>
                <a:spcPts val="0"/>
              </a:spcAft>
              <a:buNone/>
              <a:defRPr/>
            </a:pPr>
            <a:r>
              <a:rPr lang="ru-RU" sz="1700" dirty="0">
                <a:latin typeface="Times New Roman" pitchFamily="18" charset="0"/>
                <a:cs typeface="Times New Roman" pitchFamily="18" charset="0"/>
              </a:rPr>
              <a:t> </a:t>
            </a:r>
            <a:r>
              <a:rPr lang="ru-RU" sz="1700" dirty="0" smtClean="0">
                <a:latin typeface="Times New Roman" pitchFamily="18" charset="0"/>
                <a:cs typeface="Times New Roman" pitchFamily="18" charset="0"/>
              </a:rPr>
              <a:t>                                 требуется. Имеет место ограничение количества участников закупки</a:t>
            </a:r>
          </a:p>
          <a:p>
            <a:pPr marL="0" lvl="1" indent="0" fontAlgn="auto">
              <a:lnSpc>
                <a:spcPct val="80000"/>
              </a:lnSpc>
              <a:spcBef>
                <a:spcPts val="0"/>
              </a:spcBef>
              <a:spcAft>
                <a:spcPts val="0"/>
              </a:spcAft>
              <a:buNone/>
              <a:defRPr/>
            </a:pPr>
            <a:r>
              <a:rPr lang="ru-RU" sz="1700" dirty="0">
                <a:latin typeface="Times New Roman" pitchFamily="18" charset="0"/>
                <a:cs typeface="Times New Roman" pitchFamily="18" charset="0"/>
              </a:rPr>
              <a:t> </a:t>
            </a:r>
            <a:r>
              <a:rPr lang="ru-RU" sz="1700" dirty="0" smtClean="0">
                <a:latin typeface="Times New Roman" pitchFamily="18" charset="0"/>
                <a:cs typeface="Times New Roman" pitchFamily="18" charset="0"/>
              </a:rPr>
              <a:t>                                 и нарушение п.1, ч.1, ст. 33</a:t>
            </a:r>
            <a:endParaRPr lang="ru-RU" sz="1700" dirty="0">
              <a:latin typeface="Times New Roman"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4D9DFA9C-E4EC-4B5B-8D45-4B5F827C8871}" type="slidenum">
              <a:rPr lang="ru-RU">
                <a:solidFill>
                  <a:prstClr val="black">
                    <a:tint val="75000"/>
                  </a:prstClr>
                </a:solidFill>
              </a:rPr>
              <a:pPr>
                <a:defRPr/>
              </a:pPr>
              <a:t>45</a:t>
            </a:fld>
            <a:endParaRPr lang="ru-RU" dirty="0">
              <a:solidFill>
                <a:prstClr val="black">
                  <a:tint val="75000"/>
                </a:prstClr>
              </a:solidFill>
            </a:endParaRPr>
          </a:p>
        </p:txBody>
      </p:sp>
    </p:spTree>
    <p:extLst>
      <p:ext uri="{BB962C8B-B14F-4D97-AF65-F5344CB8AC3E}">
        <p14:creationId xmlns:p14="http://schemas.microsoft.com/office/powerpoint/2010/main" val="194293262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04664"/>
            <a:ext cx="58052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rPr>
              <a:t>РЕГИСТРАЦИОННЫЕ УДОСТОВЕРЕНИЯ ПРИ ЗАКУПКЕ МЕДИЦИНСКИХ ИЗДЕЛИЙ</a:t>
            </a:r>
            <a:endParaRPr lang="ru-RU" sz="2000" b="1" cap="all" dirty="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713788" cy="5400675"/>
          </a:xfrm>
        </p:spPr>
        <p:txBody>
          <a:bodyPr rtlCol="0">
            <a:noAutofit/>
          </a:bodyPr>
          <a:lstStyle/>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chemeClr val="accent1">
                    <a:lumMod val="50000"/>
                  </a:schemeClr>
                </a:solidFill>
                <a:latin typeface="Times New Roman" pitchFamily="18" charset="0"/>
                <a:cs typeface="Times New Roman" pitchFamily="18" charset="0"/>
              </a:rPr>
              <a:t>1.ФЕДЕРАЛЬНЫЙ ЗАКОН № 532 , 2015 г «О ВНЕСЕНИЕ ИЗМЕНЕНИЙ В ОТДЕЛЬНЫЕ ЗАКОНОДАТЕЛЬНЫЕ АКТЫ РФ  В ЧАСТИ ПРОТИВОДЕЙСТВИЯ ОБОРОТУ ФАЛЬСИФИЦИРОВАННЫХ , КОНТРФАКТНЫХ, НЕЗАРЕГИСТРИРОВАННЫХ ЛС , МЕДИЦИНСКИХ ИЗДЕЛИЙ  ВНЕС ИЗМЕНЕНИЯ В АДМИНИСТРАТИВНОЕ И УГОЛОВНОЕ ЗАКОНОДАТЕЛЬСТВО В ЧАСТИ ОБРАЩЕНИЯ ЛС И МИ;</a:t>
            </a:r>
          </a:p>
          <a:p>
            <a:pPr marL="0" lvl="1" indent="0" fontAlgn="auto">
              <a:lnSpc>
                <a:spcPct val="80000"/>
              </a:lnSpc>
              <a:spcBef>
                <a:spcPts val="0"/>
              </a:spcBef>
              <a:spcAft>
                <a:spcPts val="0"/>
              </a:spcAft>
              <a:buNone/>
              <a:defRPr/>
            </a:pPr>
            <a:endParaRPr lang="ru-RU" sz="1600" b="1" dirty="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chemeClr val="accent1">
                    <a:lumMod val="50000"/>
                  </a:schemeClr>
                </a:solidFill>
                <a:latin typeface="Times New Roman" pitchFamily="18" charset="0"/>
                <a:cs typeface="Times New Roman" pitchFamily="18" charset="0"/>
              </a:rPr>
              <a:t>2. ДО НАСТОЯЩЕГО ВРЕМЕНИ ТАК И НЕ ПРИНЯТ ФЕДЕРАЛЬНЫЙ ЗАКОН ОБ ОБРАЩЕНИИ МЕДИЦИНСКИХ ИЗДЕЛИЙ ( ЗАКОНОПРОЕКТ БЫЛ ВНЕСЕН В ДУМУ ЕЩЕ В 90 ГОДАХ;</a:t>
            </a:r>
          </a:p>
          <a:p>
            <a:pPr marL="0" lvl="1" indent="0" fontAlgn="auto">
              <a:lnSpc>
                <a:spcPct val="80000"/>
              </a:lnSpc>
              <a:spcBef>
                <a:spcPts val="0"/>
              </a:spcBef>
              <a:spcAft>
                <a:spcPts val="0"/>
              </a:spcAft>
              <a:buNone/>
              <a:defRPr/>
            </a:pPr>
            <a:endParaRPr lang="ru-RU" sz="1600" b="1" dirty="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chemeClr val="accent1">
                    <a:lumMod val="50000"/>
                  </a:schemeClr>
                </a:solidFill>
                <a:latin typeface="Times New Roman" pitchFamily="18" charset="0"/>
                <a:cs typeface="Times New Roman" pitchFamily="18" charset="0"/>
              </a:rPr>
              <a:t>3. РУ- ЕДИНСТВЕНЫЙ ФИЛЬТР, ПОЗВОЛЯЮЩИЙ ЗАКАЗЧИКУ ПОЛУЧИТЬ ИНФОРМАЦИЮ О РЕГИСТРАЦИИ МЕДИЦИНСКОГО ИЗДЕЛИЯ</a:t>
            </a: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4D9DFA9C-E4EC-4B5B-8D45-4B5F827C8871}" type="slidenum">
              <a:rPr lang="ru-RU">
                <a:solidFill>
                  <a:prstClr val="black">
                    <a:tint val="75000"/>
                  </a:prstClr>
                </a:solidFill>
              </a:rPr>
              <a:pPr>
                <a:defRPr/>
              </a:pPr>
              <a:t>46</a:t>
            </a:fld>
            <a:endParaRPr lang="ru-RU" dirty="0">
              <a:solidFill>
                <a:prstClr val="black">
                  <a:tint val="75000"/>
                </a:prstClr>
              </a:solidFill>
            </a:endParaRPr>
          </a:p>
        </p:txBody>
      </p:sp>
    </p:spTree>
    <p:extLst>
      <p:ext uri="{BB962C8B-B14F-4D97-AF65-F5344CB8AC3E}">
        <p14:creationId xmlns:p14="http://schemas.microsoft.com/office/powerpoint/2010/main" val="168196443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Заголовок 1"/>
          <p:cNvSpPr>
            <a:spLocks noGrp="1"/>
          </p:cNvSpPr>
          <p:nvPr>
            <p:ph type="title"/>
          </p:nvPr>
        </p:nvSpPr>
        <p:spPr>
          <a:xfrm>
            <a:off x="971600" y="0"/>
            <a:ext cx="7509520" cy="1916832"/>
          </a:xfrm>
        </p:spPr>
        <p:txBody>
          <a:bodyPr/>
          <a:lstStyle/>
          <a:p>
            <a:pPr algn="ctr">
              <a:lnSpc>
                <a:spcPct val="106000"/>
              </a:lnSpc>
              <a:spcAft>
                <a:spcPts val="800"/>
              </a:spcAft>
            </a:pPr>
            <a:r>
              <a:rPr lang="ru-RU" altLang="ru-RU" sz="2000" b="1" dirty="0" smtClean="0">
                <a:solidFill>
                  <a:srgbClr val="FF0000"/>
                </a:solidFill>
              </a:rPr>
              <a:t>МЕДИЦИНСКИЕ ИЗДЕЛИЯ</a:t>
            </a:r>
            <a:r>
              <a:rPr lang="ru-RU" altLang="ru-RU" sz="2400" dirty="0" smtClean="0">
                <a:solidFill>
                  <a:srgbClr val="FF0000"/>
                </a:solidFill>
                <a:cs typeface="Times New Roman" panose="02020603050405020304" pitchFamily="18" charset="0"/>
              </a:rPr>
              <a:t/>
            </a:r>
            <a:br>
              <a:rPr lang="ru-RU" altLang="ru-RU" sz="2400" dirty="0" smtClean="0">
                <a:solidFill>
                  <a:srgbClr val="FF0000"/>
                </a:solidFill>
                <a:cs typeface="Times New Roman" panose="02020603050405020304" pitchFamily="18" charset="0"/>
              </a:rPr>
            </a:br>
            <a:r>
              <a:rPr lang="en-US" altLang="ru-RU" sz="2400" dirty="0" smtClean="0">
                <a:solidFill>
                  <a:srgbClr val="FF0000"/>
                </a:solidFill>
                <a:cs typeface="Times New Roman" panose="02020603050405020304" pitchFamily="18" charset="0"/>
              </a:rPr>
              <a:t/>
            </a:r>
            <a:br>
              <a:rPr lang="en-US" altLang="ru-RU" sz="2400" dirty="0" smtClean="0">
                <a:solidFill>
                  <a:srgbClr val="FF0000"/>
                </a:solidFill>
                <a:cs typeface="Times New Roman" panose="02020603050405020304" pitchFamily="18" charset="0"/>
              </a:rPr>
            </a:br>
            <a:r>
              <a:rPr lang="ru-RU" altLang="ru-RU" sz="2400" dirty="0" smtClean="0">
                <a:solidFill>
                  <a:srgbClr val="FF0000"/>
                </a:solidFill>
              </a:rPr>
              <a:t>           </a:t>
            </a:r>
            <a:endParaRPr lang="ru-RU" altLang="ru-RU" sz="2400" b="1" dirty="0" smtClean="0">
              <a:solidFill>
                <a:srgbClr val="FF0000"/>
              </a:solidFill>
            </a:endParaRPr>
          </a:p>
        </p:txBody>
      </p:sp>
      <p:sp>
        <p:nvSpPr>
          <p:cNvPr id="141315" name="Объект 2"/>
          <p:cNvSpPr>
            <a:spLocks noGrp="1"/>
          </p:cNvSpPr>
          <p:nvPr>
            <p:ph sz="quarter" idx="1"/>
          </p:nvPr>
        </p:nvSpPr>
        <p:spPr>
          <a:xfrm>
            <a:off x="251520" y="1196752"/>
            <a:ext cx="8229600" cy="4937125"/>
          </a:xfrm>
        </p:spPr>
        <p:txBody>
          <a:bodyPr/>
          <a:lstStyle/>
          <a:p>
            <a:pPr marL="0" indent="0" algn="just">
              <a:buNone/>
            </a:pPr>
            <a:r>
              <a:rPr lang="ru-RU" sz="2000" dirty="0" smtClean="0">
                <a:solidFill>
                  <a:srgbClr val="FF0000"/>
                </a:solidFill>
              </a:rPr>
              <a:t>                                      </a:t>
            </a:r>
            <a:r>
              <a:rPr lang="ru-RU" sz="2000" b="1" dirty="0" smtClean="0">
                <a:solidFill>
                  <a:srgbClr val="7030A0"/>
                </a:solidFill>
              </a:rPr>
              <a:t>РЕЕСТР МЕДИЦИНСКИХ ИЗДЕЛИЙ</a:t>
            </a:r>
          </a:p>
          <a:p>
            <a:pPr marL="0" indent="0" algn="just">
              <a:buNone/>
            </a:pPr>
            <a:r>
              <a:rPr lang="ru-RU" sz="2000" b="1" dirty="0">
                <a:solidFill>
                  <a:srgbClr val="7030A0"/>
                </a:solidFill>
              </a:rPr>
              <a:t> </a:t>
            </a:r>
            <a:r>
              <a:rPr lang="ru-RU" sz="2000" b="1" dirty="0" smtClean="0">
                <a:solidFill>
                  <a:srgbClr val="7030A0"/>
                </a:solidFill>
              </a:rPr>
              <a:t>      </a:t>
            </a:r>
            <a:r>
              <a:rPr lang="ru-RU" sz="2000" b="1" dirty="0" smtClean="0"/>
              <a:t>(  ФЕДЕРАЛЬНАЯ СЛУЖБА ПО НАДЗОРУ В СФЕРЕ ЗДРАВООХРАНЕНИЯ)</a:t>
            </a:r>
          </a:p>
          <a:p>
            <a:pPr marL="0" indent="0" algn="just">
              <a:buNone/>
            </a:pPr>
            <a:r>
              <a:rPr lang="ru-RU" sz="2000" b="1" dirty="0" smtClean="0">
                <a:solidFill>
                  <a:srgbClr val="FF0000"/>
                </a:solidFill>
              </a:rPr>
              <a:t>                                      </a:t>
            </a:r>
            <a:r>
              <a:rPr lang="en-US" sz="2000" b="1" dirty="0" smtClean="0">
                <a:solidFill>
                  <a:srgbClr val="FF0000"/>
                </a:solidFill>
              </a:rPr>
              <a:t>http</a:t>
            </a:r>
            <a:r>
              <a:rPr lang="ru-RU" sz="2000" b="1" dirty="0" smtClean="0">
                <a:solidFill>
                  <a:srgbClr val="FF0000"/>
                </a:solidFill>
              </a:rPr>
              <a:t>:</a:t>
            </a:r>
            <a:r>
              <a:rPr lang="en-US" sz="2000" b="1" dirty="0" smtClean="0">
                <a:solidFill>
                  <a:srgbClr val="FF0000"/>
                </a:solidFill>
              </a:rPr>
              <a:t>//www. roszdravnadzor.ru</a:t>
            </a:r>
          </a:p>
          <a:p>
            <a:pPr marL="0" indent="0" algn="just">
              <a:buNone/>
            </a:pPr>
            <a:endParaRPr lang="en-US" sz="2000" b="1" dirty="0">
              <a:solidFill>
                <a:srgbClr val="FF0000"/>
              </a:solidFill>
            </a:endParaRPr>
          </a:p>
          <a:p>
            <a:pPr marL="0" indent="0" algn="just">
              <a:buNone/>
            </a:pPr>
            <a:r>
              <a:rPr lang="en-US" sz="2000" b="1" dirty="0" smtClean="0">
                <a:solidFill>
                  <a:srgbClr val="7030A0"/>
                </a:solidFill>
              </a:rPr>
              <a:t>                                           </a:t>
            </a:r>
            <a:r>
              <a:rPr lang="ru-RU" sz="2000" b="1" dirty="0" smtClean="0">
                <a:solidFill>
                  <a:srgbClr val="00B050"/>
                </a:solidFill>
              </a:rPr>
              <a:t>ВАЖНО ПОМНИТЬ, ЧТО:</a:t>
            </a:r>
          </a:p>
          <a:p>
            <a:pPr marL="457200" indent="-457200" algn="just">
              <a:buAutoNum type="arabicPeriod"/>
            </a:pPr>
            <a:r>
              <a:rPr lang="ru-RU" sz="2000" b="1" dirty="0" smtClean="0">
                <a:solidFill>
                  <a:srgbClr val="7030A0"/>
                </a:solidFill>
              </a:rPr>
              <a:t>Медицинские изделия, имеющие одинаковое назначение, могут иметь совершенно разные названия в реестре</a:t>
            </a:r>
          </a:p>
          <a:p>
            <a:pPr marL="457200" indent="-457200" algn="just">
              <a:buAutoNum type="arabicPeriod" startAt="2"/>
            </a:pPr>
            <a:r>
              <a:rPr lang="ru-RU" sz="2000" b="1" dirty="0" smtClean="0">
                <a:solidFill>
                  <a:srgbClr val="7030A0"/>
                </a:solidFill>
              </a:rPr>
              <a:t>Некоторые медицинские изделия могут указываться в приложении </a:t>
            </a:r>
          </a:p>
          <a:p>
            <a:pPr marL="0" indent="0" algn="just">
              <a:buNone/>
            </a:pPr>
            <a:r>
              <a:rPr lang="ru-RU" sz="2000" b="1" dirty="0" smtClean="0">
                <a:solidFill>
                  <a:srgbClr val="7030A0"/>
                </a:solidFill>
              </a:rPr>
              <a:t>        к РУ и поиск изделия по реестру даст неадекватный ответ </a:t>
            </a:r>
          </a:p>
          <a:p>
            <a:pPr marL="0" indent="0" algn="just">
              <a:buNone/>
            </a:pPr>
            <a:r>
              <a:rPr lang="ru-RU" sz="2000" b="1" dirty="0">
                <a:solidFill>
                  <a:srgbClr val="7030A0"/>
                </a:solidFill>
              </a:rPr>
              <a:t> </a:t>
            </a:r>
            <a:r>
              <a:rPr lang="ru-RU" sz="2000" b="1" dirty="0" smtClean="0">
                <a:solidFill>
                  <a:srgbClr val="7030A0"/>
                </a:solidFill>
              </a:rPr>
              <a:t>       ( простынь медицинская, </a:t>
            </a:r>
            <a:r>
              <a:rPr lang="ru-RU" sz="2000" b="1" dirty="0" err="1" smtClean="0">
                <a:solidFill>
                  <a:srgbClr val="7030A0"/>
                </a:solidFill>
              </a:rPr>
              <a:t>бахиллы</a:t>
            </a:r>
            <a:r>
              <a:rPr lang="ru-RU" sz="2000" b="1" dirty="0" smtClean="0">
                <a:solidFill>
                  <a:srgbClr val="7030A0"/>
                </a:solidFill>
              </a:rPr>
              <a:t> операционные и </a:t>
            </a:r>
            <a:r>
              <a:rPr lang="ru-RU" sz="2000" b="1" dirty="0" err="1" smtClean="0">
                <a:solidFill>
                  <a:srgbClr val="7030A0"/>
                </a:solidFill>
              </a:rPr>
              <a:t>тд</a:t>
            </a:r>
            <a:r>
              <a:rPr lang="ru-RU" sz="2000" b="1" dirty="0" smtClean="0">
                <a:solidFill>
                  <a:srgbClr val="7030A0"/>
                </a:solidFill>
              </a:rPr>
              <a:t> часто не </a:t>
            </a:r>
          </a:p>
          <a:p>
            <a:pPr marL="0" indent="0" algn="just">
              <a:buNone/>
            </a:pPr>
            <a:r>
              <a:rPr lang="ru-RU" sz="2000" b="1" dirty="0">
                <a:solidFill>
                  <a:srgbClr val="7030A0"/>
                </a:solidFill>
              </a:rPr>
              <a:t> </a:t>
            </a:r>
            <a:r>
              <a:rPr lang="ru-RU" sz="2000" b="1" dirty="0" smtClean="0">
                <a:solidFill>
                  <a:srgbClr val="7030A0"/>
                </a:solidFill>
              </a:rPr>
              <a:t>        регистрируются , а регистрируются как комплект белья </a:t>
            </a:r>
            <a:r>
              <a:rPr lang="ru-RU" sz="2000" b="1" dirty="0" err="1" smtClean="0">
                <a:solidFill>
                  <a:srgbClr val="7030A0"/>
                </a:solidFill>
              </a:rPr>
              <a:t>операцион</a:t>
            </a:r>
            <a:r>
              <a:rPr lang="ru-RU" sz="2000" b="1" dirty="0" smtClean="0">
                <a:solidFill>
                  <a:srgbClr val="7030A0"/>
                </a:solidFill>
              </a:rPr>
              <a:t>-</a:t>
            </a:r>
          </a:p>
          <a:p>
            <a:pPr marL="0" indent="0" algn="just">
              <a:buNone/>
            </a:pPr>
            <a:r>
              <a:rPr lang="ru-RU" sz="2000" b="1" dirty="0">
                <a:solidFill>
                  <a:srgbClr val="7030A0"/>
                </a:solidFill>
              </a:rPr>
              <a:t> </a:t>
            </a:r>
            <a:r>
              <a:rPr lang="ru-RU" sz="2000" b="1" dirty="0" smtClean="0">
                <a:solidFill>
                  <a:srgbClr val="7030A0"/>
                </a:solidFill>
              </a:rPr>
              <a:t>        </a:t>
            </a:r>
            <a:r>
              <a:rPr lang="ru-RU" sz="2000" b="1" dirty="0" err="1" smtClean="0">
                <a:solidFill>
                  <a:srgbClr val="7030A0"/>
                </a:solidFill>
              </a:rPr>
              <a:t>ного</a:t>
            </a:r>
            <a:r>
              <a:rPr lang="ru-RU" sz="2000" b="1" dirty="0" smtClean="0">
                <a:solidFill>
                  <a:srgbClr val="7030A0"/>
                </a:solidFill>
              </a:rPr>
              <a:t>, в приложении к РУ  указываются простыни, </a:t>
            </a:r>
            <a:r>
              <a:rPr lang="ru-RU" sz="2000" b="1" dirty="0" err="1" smtClean="0">
                <a:solidFill>
                  <a:srgbClr val="7030A0"/>
                </a:solidFill>
              </a:rPr>
              <a:t>бахиллы</a:t>
            </a:r>
            <a:r>
              <a:rPr lang="ru-RU" sz="2000" b="1" dirty="0" smtClean="0">
                <a:solidFill>
                  <a:srgbClr val="7030A0"/>
                </a:solidFill>
              </a:rPr>
              <a:t>)</a:t>
            </a:r>
            <a:endParaRPr lang="en-US" sz="2000" b="1" dirty="0" smtClean="0">
              <a:solidFill>
                <a:srgbClr val="7030A0"/>
              </a:solidFill>
            </a:endParaRPr>
          </a:p>
          <a:p>
            <a:pPr marL="0" indent="0" algn="just">
              <a:buNone/>
            </a:pPr>
            <a:endParaRPr lang="en-US" sz="2000" b="1" dirty="0" smtClean="0">
              <a:solidFill>
                <a:srgbClr val="7030A0"/>
              </a:solidFill>
            </a:endParaRPr>
          </a:p>
          <a:p>
            <a:pPr marL="0" indent="0" algn="just">
              <a:buNone/>
            </a:pPr>
            <a:endParaRPr lang="ru-RU" sz="2000" b="1" dirty="0" smtClean="0"/>
          </a:p>
        </p:txBody>
      </p:sp>
      <p:sp>
        <p:nvSpPr>
          <p:cNvPr id="141316" name="Дата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ru-RU" altLang="ru-RU" dirty="0" smtClean="0"/>
          </a:p>
        </p:txBody>
      </p:sp>
      <p:sp>
        <p:nvSpPr>
          <p:cNvPr id="141317" name="Номер слайда 4"/>
          <p:cNvSpPr>
            <a:spLocks noGrp="1"/>
          </p:cNvSpPr>
          <p:nvPr>
            <p:ph type="sldNum" sz="quarter" idx="12"/>
          </p:nvPr>
        </p:nvSpPr>
        <p:spPr bwMode="auto">
          <a:xfrm>
            <a:off x="609600" y="6356350"/>
            <a:ext cx="1981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ru-RU" altLang="ru-RU" dirty="0" smtClean="0"/>
              <a:t>3</a:t>
            </a:r>
          </a:p>
        </p:txBody>
      </p:sp>
    </p:spTree>
    <p:extLst>
      <p:ext uri="{BB962C8B-B14F-4D97-AF65-F5344CB8AC3E}">
        <p14:creationId xmlns:p14="http://schemas.microsoft.com/office/powerpoint/2010/main" val="1373236343"/>
      </p:ext>
    </p:extLst>
  </p:cSld>
  <p:clrMapOvr>
    <a:masterClrMapping/>
  </p:clrMapOvr>
  <p:transition>
    <p:wedg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04664"/>
            <a:ext cx="58052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rPr>
              <a:t>РЕГИСТРАЦИОННЫЕ УДОСТОВЕРЕНИЯ ПРИ ЗАКУПКЕ МЕДИЦИНСКИХ ИЗДЕЛИЙ</a:t>
            </a:r>
            <a:endParaRPr lang="ru-RU" sz="2000" b="1" cap="all" dirty="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713788" cy="5400675"/>
          </a:xfrm>
        </p:spPr>
        <p:txBody>
          <a:bodyPr rtlCol="0">
            <a:noAutofit/>
          </a:bodyPr>
          <a:lstStyle/>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00B050"/>
                </a:solidFill>
                <a:latin typeface="Times New Roman" pitchFamily="18" charset="0"/>
                <a:cs typeface="Times New Roman" pitchFamily="18" charset="0"/>
              </a:rPr>
              <a:t>ТРЕБОВАНИЕ О ПРЕДОСТАВЛЕНИИ КОПИИ РУ В ДОКУМЕНТАЦИИ О ЗАКУПКЕ</a:t>
            </a:r>
          </a:p>
          <a:p>
            <a:pPr marL="0" lvl="1" indent="0" fontAlgn="auto">
              <a:lnSpc>
                <a:spcPct val="80000"/>
              </a:lnSpc>
              <a:spcBef>
                <a:spcPts val="0"/>
              </a:spcBef>
              <a:spcAft>
                <a:spcPts val="0"/>
              </a:spcAft>
              <a:buNone/>
              <a:defRPr/>
            </a:pPr>
            <a:endParaRPr lang="ru-RU" sz="1600" b="1" dirty="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00B050"/>
                </a:solidFill>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КАК ЭТО ТРАКТУЕТСЯ В ФЗ-44?</a:t>
            </a: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00B050"/>
                </a:solidFill>
                <a:latin typeface="Times New Roman" pitchFamily="18" charset="0"/>
                <a:cs typeface="Times New Roman" pitchFamily="18" charset="0"/>
              </a:rPr>
              <a:t>ПУНКТ 3 ЧАСТЬ 5 СТ.66 ЗАКОНА</a:t>
            </a:r>
            <a:r>
              <a:rPr lang="ru-RU" sz="1600" b="1" dirty="0" smtClean="0">
                <a:solidFill>
                  <a:srgbClr val="00B0F0"/>
                </a:solidFill>
                <a:latin typeface="Times New Roman" pitchFamily="18" charset="0"/>
                <a:cs typeface="Times New Roman" pitchFamily="18" charset="0"/>
              </a:rPr>
              <a:t>:</a:t>
            </a:r>
          </a:p>
          <a:p>
            <a:pPr marL="0" lvl="1" indent="0" fontAlgn="auto">
              <a:lnSpc>
                <a:spcPct val="80000"/>
              </a:lnSpc>
              <a:spcBef>
                <a:spcPts val="0"/>
              </a:spcBef>
              <a:spcAft>
                <a:spcPts val="0"/>
              </a:spcAft>
              <a:buNone/>
              <a:defRPr/>
            </a:pPr>
            <a:endParaRPr lang="ru-RU" sz="1600" b="1" dirty="0" smtClean="0">
              <a:solidFill>
                <a:srgbClr val="00B0F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00B0F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00B0F0"/>
                </a:solidFill>
                <a:latin typeface="Times New Roman" pitchFamily="18" charset="0"/>
                <a:cs typeface="Times New Roman" pitchFamily="18" charset="0"/>
              </a:rPr>
              <a:t> </a:t>
            </a:r>
            <a:r>
              <a:rPr lang="ru-RU" sz="1600" b="1" dirty="0" smtClean="0">
                <a:latin typeface="Times New Roman" pitchFamily="18" charset="0"/>
                <a:cs typeface="Times New Roman" pitchFamily="18" charset="0"/>
              </a:rPr>
              <a:t>«ЕСЛИ В СООТВЕТСТВИИ С ЗАКОНОДАТЕЛЬСТВОМ РФ УСТАНОВЛЕНЫ </a:t>
            </a:r>
          </a:p>
          <a:p>
            <a:pPr marL="0" lvl="1" indent="0" fontAlgn="auto">
              <a:lnSpc>
                <a:spcPct val="80000"/>
              </a:lnSpc>
              <a:spcBef>
                <a:spcPts val="0"/>
              </a:spcBef>
              <a:spcAft>
                <a:spcPts val="0"/>
              </a:spcAft>
              <a:buNone/>
              <a:defRPr/>
            </a:pPr>
            <a:endParaRPr lang="ru-RU" sz="1600" b="1" dirty="0">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latin typeface="Times New Roman" pitchFamily="18" charset="0"/>
                <a:cs typeface="Times New Roman" pitchFamily="18" charset="0"/>
              </a:rPr>
              <a:t>ТРЕБОВАНИЯ К ТРУ И ПРЕДСТАВЛЕНИЕ УКАЗАННЫХ ДОКУМЕНТОВ </a:t>
            </a:r>
          </a:p>
          <a:p>
            <a:pPr marL="0" lvl="1" indent="0" fontAlgn="auto">
              <a:lnSpc>
                <a:spcPct val="80000"/>
              </a:lnSpc>
              <a:spcBef>
                <a:spcPts val="0"/>
              </a:spcBef>
              <a:spcAft>
                <a:spcPts val="0"/>
              </a:spcAft>
              <a:buNone/>
              <a:defRPr/>
            </a:pPr>
            <a:endParaRPr lang="ru-RU" sz="1600" b="1" dirty="0">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latin typeface="Times New Roman" pitchFamily="18" charset="0"/>
                <a:cs typeface="Times New Roman" pitchFamily="18" charset="0"/>
              </a:rPr>
              <a:t>ПРЕДУСМОТРЕНО ДОКУМЕНТАЦИЕЙ , </a:t>
            </a:r>
            <a:r>
              <a:rPr lang="ru-RU" sz="1600" b="1" dirty="0" smtClean="0">
                <a:solidFill>
                  <a:srgbClr val="C00000"/>
                </a:solidFill>
                <a:latin typeface="Times New Roman" pitchFamily="18" charset="0"/>
                <a:cs typeface="Times New Roman" pitchFamily="18" charset="0"/>
              </a:rPr>
              <a:t>ВТОРАЯ ЧАСТЬ ЗАЯВКИ ДОЛЖНА </a:t>
            </a: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C00000"/>
                </a:solidFill>
                <a:latin typeface="Times New Roman" pitchFamily="18" charset="0"/>
                <a:cs typeface="Times New Roman" pitchFamily="18" charset="0"/>
              </a:rPr>
              <a:t>СОДЕРЖАТЬ КОПИИ ДОКУМЕНТОВ</a:t>
            </a:r>
            <a:r>
              <a:rPr lang="ru-RU" sz="1600" b="1" dirty="0" smtClean="0">
                <a:latin typeface="Times New Roman" pitchFamily="18" charset="0"/>
                <a:cs typeface="Times New Roman" pitchFamily="18" charset="0"/>
              </a:rPr>
              <a:t>, ПОДТВЕРЖДАЮЩИХ СООТВЕТСТВИЕ  ТРУ , </a:t>
            </a:r>
          </a:p>
          <a:p>
            <a:pPr marL="0" lvl="1" indent="0" fontAlgn="auto">
              <a:lnSpc>
                <a:spcPct val="80000"/>
              </a:lnSpc>
              <a:spcBef>
                <a:spcPts val="0"/>
              </a:spcBef>
              <a:spcAft>
                <a:spcPts val="0"/>
              </a:spcAft>
              <a:buNone/>
              <a:defRPr/>
            </a:pPr>
            <a:endParaRPr lang="ru-RU" sz="1600" b="1" dirty="0">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latin typeface="Times New Roman" pitchFamily="18" charset="0"/>
                <a:cs typeface="Times New Roman" pitchFamily="18" charset="0"/>
              </a:rPr>
              <a:t>ТРЕБОВАНИЯМ, УСТАНОВЛЕННЫМ В СООТВЕТСТВИИ С ЗАКОНОДАТЕЛЬСТВОМ </a:t>
            </a:r>
          </a:p>
          <a:p>
            <a:pPr marL="0" lvl="1" indent="0" fontAlgn="auto">
              <a:lnSpc>
                <a:spcPct val="80000"/>
              </a:lnSpc>
              <a:spcBef>
                <a:spcPts val="0"/>
              </a:spcBef>
              <a:spcAft>
                <a:spcPts val="0"/>
              </a:spcAft>
              <a:buNone/>
              <a:defRPr/>
            </a:pPr>
            <a:endParaRPr lang="ru-RU" sz="1600" b="1" dirty="0">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latin typeface="Times New Roman" pitchFamily="18" charset="0"/>
                <a:cs typeface="Times New Roman" pitchFamily="18" charset="0"/>
              </a:rPr>
              <a:t>РФ. </a:t>
            </a: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4D9DFA9C-E4EC-4B5B-8D45-4B5F827C8871}" type="slidenum">
              <a:rPr lang="ru-RU">
                <a:solidFill>
                  <a:prstClr val="black">
                    <a:tint val="75000"/>
                  </a:prstClr>
                </a:solidFill>
              </a:rPr>
              <a:pPr>
                <a:defRPr/>
              </a:pPr>
              <a:t>48</a:t>
            </a:fld>
            <a:endParaRPr lang="ru-RU" dirty="0">
              <a:solidFill>
                <a:prstClr val="black">
                  <a:tint val="75000"/>
                </a:prstClr>
              </a:solidFill>
            </a:endParaRPr>
          </a:p>
        </p:txBody>
      </p:sp>
    </p:spTree>
    <p:extLst>
      <p:ext uri="{BB962C8B-B14F-4D97-AF65-F5344CB8AC3E}">
        <p14:creationId xmlns:p14="http://schemas.microsoft.com/office/powerpoint/2010/main" val="379474473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04664"/>
            <a:ext cx="58052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rPr>
              <a:t>РЕГИСТРАЦИОННЫЕ УДОСТОВЕРЕНИЯ ПРИ ЗАКУПКЕ МЕДИЦИНСКИХ ИЗДЕЛИЙ</a:t>
            </a:r>
            <a:endParaRPr lang="ru-RU" sz="2000" b="1" cap="all" dirty="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713788" cy="5400675"/>
          </a:xfrm>
        </p:spPr>
        <p:txBody>
          <a:bodyPr rtlCol="0">
            <a:noAutofit/>
          </a:bodyPr>
          <a:lstStyle/>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00B050"/>
                </a:solidFill>
                <a:latin typeface="Times New Roman" pitchFamily="18" charset="0"/>
                <a:cs typeface="Times New Roman" pitchFamily="18" charset="0"/>
              </a:rPr>
              <a:t>ТРЕБОВАНИЕ О ПРЕДОСТАВЛЕНИИ КОПИИ РУ В ДОКУМЕНТАЦИИ О ЗАКУПКЕ</a:t>
            </a:r>
          </a:p>
          <a:p>
            <a:pPr marL="0" lvl="1" indent="0" fontAlgn="auto">
              <a:lnSpc>
                <a:spcPct val="80000"/>
              </a:lnSpc>
              <a:spcBef>
                <a:spcPts val="0"/>
              </a:spcBef>
              <a:spcAft>
                <a:spcPts val="0"/>
              </a:spcAft>
              <a:buNone/>
              <a:defRPr/>
            </a:pPr>
            <a:endParaRPr lang="ru-RU" sz="1600" b="1" dirty="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0070C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a:solidFill>
                <a:srgbClr val="0070C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0070C0"/>
                </a:solidFill>
                <a:latin typeface="Times New Roman" pitchFamily="18" charset="0"/>
                <a:cs typeface="Times New Roman" pitchFamily="18" charset="0"/>
              </a:rPr>
              <a:t>В СООТВЕТСТВИИ  С ЧАСТЬЮ 4 СТ.38 ФЕДЕРАЛЬНОГО ЗАКОНА № 323, 2011 Г «ОБ ОСНОВАХ ОХРАНЫ ЗДОРОВЬЯ ГРАЖДАН» НА ТЕРРИТОРИИ РФ РАЗРЕШАЕТСЯ ОБРАЩЕНИЕ МЕДИЦИНСКИХ ИЗДЕЛИЙ , ЗАРЕГИСТРИРОВАННЫХ В ПОРЯДКЕ, УСТАНОВЛЕННОМ ПРАВИТЕЛЬСТВОМ РФ.</a:t>
            </a:r>
          </a:p>
          <a:p>
            <a:pPr marL="0" lvl="1" indent="0" fontAlgn="auto">
              <a:lnSpc>
                <a:spcPct val="80000"/>
              </a:lnSpc>
              <a:spcBef>
                <a:spcPts val="0"/>
              </a:spcBef>
              <a:spcAft>
                <a:spcPts val="0"/>
              </a:spcAft>
              <a:buNone/>
              <a:defRPr/>
            </a:pPr>
            <a:endParaRPr lang="ru-RU" sz="1600" b="1" dirty="0">
              <a:solidFill>
                <a:srgbClr val="0070C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0070C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a:solidFill>
                <a:srgbClr val="0070C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C00000"/>
                </a:solidFill>
                <a:latin typeface="Times New Roman" pitchFamily="18" charset="0"/>
                <a:cs typeface="Times New Roman" pitchFamily="18" charset="0"/>
              </a:rPr>
              <a:t>ДОКУМЕНТОМ, ПОДТВЕРЖДАЮЩИМ ФАКТ  ГОСУДАРСТВЕННОЙ РЕГИСТРАЦИИ МЕДИЦИНСКОГО ИЗДЕЛИЯ, ЯВЛЯЕТСЯ РЕГИСТРАЦИОННОЕ УДОСТОВЕРЕНИЕ</a:t>
            </a: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4D9DFA9C-E4EC-4B5B-8D45-4B5F827C8871}" type="slidenum">
              <a:rPr lang="ru-RU">
                <a:solidFill>
                  <a:prstClr val="black">
                    <a:tint val="75000"/>
                  </a:prstClr>
                </a:solidFill>
              </a:rPr>
              <a:pPr>
                <a:defRPr/>
              </a:pPr>
              <a:t>49</a:t>
            </a:fld>
            <a:endParaRPr lang="ru-RU" dirty="0">
              <a:solidFill>
                <a:prstClr val="black">
                  <a:tint val="75000"/>
                </a:prstClr>
              </a:solidFill>
            </a:endParaRPr>
          </a:p>
        </p:txBody>
      </p:sp>
    </p:spTree>
    <p:extLst>
      <p:ext uri="{BB962C8B-B14F-4D97-AF65-F5344CB8AC3E}">
        <p14:creationId xmlns:p14="http://schemas.microsoft.com/office/powerpoint/2010/main" val="22648826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46" name="TextShape 1"/>
          <p:cNvSpPr txBox="1"/>
          <p:nvPr/>
        </p:nvSpPr>
        <p:spPr>
          <a:xfrm>
            <a:off x="609120" y="-360"/>
            <a:ext cx="8077320" cy="1514520"/>
          </a:xfrm>
          <a:prstGeom prst="rect">
            <a:avLst/>
          </a:prstGeom>
          <a:noFill/>
          <a:ln>
            <a:noFill/>
          </a:ln>
        </p:spPr>
        <p:txBody>
          <a:bodyPr anchor="b"/>
          <a:lstStyle/>
          <a:p>
            <a:pPr algn="ctr" fontAlgn="auto">
              <a:lnSpc>
                <a:spcPct val="106000"/>
              </a:lnSpc>
              <a:spcBef>
                <a:spcPts val="0"/>
              </a:spcBef>
              <a:spcAft>
                <a:spcPts val="799"/>
              </a:spcAft>
            </a:pPr>
            <a:r>
              <a:rPr lang="ru-RU" sz="2000" b="1" spc="-1" dirty="0" smtClean="0">
                <a:solidFill>
                  <a:srgbClr val="FF0000"/>
                </a:solidFill>
                <a:uFill>
                  <a:solidFill>
                    <a:srgbClr val="FFFFFF"/>
                  </a:solidFill>
                </a:uFill>
                <a:latin typeface="Calibri"/>
              </a:rPr>
              <a:t>КАК ПРОВЕРИТЬ ЯВЛЯЕТСЯ ЛИ ОБОЗНАЧЕНИЕ ТОВАРНЫМ ЗНАКОМ НА ТЕРРИТОРИИ РФ?  </a:t>
            </a:r>
            <a:r>
              <a:rPr lang="ru-RU" sz="2000" b="1" spc="-1" dirty="0" smtClean="0">
                <a:solidFill>
                  <a:srgbClr val="FF0000"/>
                </a:solidFill>
                <a:uFill>
                  <a:solidFill>
                    <a:srgbClr val="FFFFFF"/>
                  </a:solidFill>
                </a:uFill>
                <a:latin typeface="Times New Roman"/>
                <a:ea typeface="Times New Roman"/>
              </a:rPr>
              <a:t>    </a:t>
            </a:r>
            <a:r>
              <a:rPr dirty="0">
                <a:solidFill>
                  <a:prstClr val="black"/>
                </a:solidFill>
                <a:latin typeface="Arial"/>
              </a:rPr>
              <a:t/>
            </a:r>
            <a:br>
              <a:rPr dirty="0">
                <a:solidFill>
                  <a:prstClr val="black"/>
                </a:solidFill>
                <a:latin typeface="Arial"/>
              </a:rPr>
            </a:br>
            <a:r>
              <a:rPr dirty="0">
                <a:solidFill>
                  <a:prstClr val="black"/>
                </a:solidFill>
                <a:latin typeface="Arial"/>
              </a:rPr>
              <a:t/>
            </a:r>
            <a:br>
              <a:rPr dirty="0">
                <a:solidFill>
                  <a:prstClr val="black"/>
                </a:solidFill>
                <a:latin typeface="Arial"/>
              </a:rPr>
            </a:br>
            <a:r>
              <a:rPr lang="ru-RU" sz="2400" spc="-1" dirty="0">
                <a:solidFill>
                  <a:srgbClr val="FF0000"/>
                </a:solidFill>
                <a:uFill>
                  <a:solidFill>
                    <a:srgbClr val="FFFFFF"/>
                  </a:solidFill>
                </a:uFill>
                <a:latin typeface="Calibri"/>
              </a:rPr>
              <a:t>           </a:t>
            </a:r>
            <a:endParaRPr lang="en-US" sz="2400" spc="-1" dirty="0">
              <a:solidFill>
                <a:srgbClr val="464653"/>
              </a:solidFill>
              <a:uFill>
                <a:solidFill>
                  <a:srgbClr val="FFFFFF"/>
                </a:solidFill>
              </a:uFill>
              <a:latin typeface="Calibri"/>
            </a:endParaRPr>
          </a:p>
        </p:txBody>
      </p:sp>
      <p:sp>
        <p:nvSpPr>
          <p:cNvPr id="20847" name="TextShape 2"/>
          <p:cNvSpPr txBox="1"/>
          <p:nvPr/>
        </p:nvSpPr>
        <p:spPr>
          <a:xfrm>
            <a:off x="609480" y="1019160"/>
            <a:ext cx="8229600" cy="4937040"/>
          </a:xfrm>
          <a:prstGeom prst="rect">
            <a:avLst/>
          </a:prstGeom>
          <a:noFill/>
          <a:ln>
            <a:noFill/>
          </a:ln>
        </p:spPr>
        <p:txBody>
          <a:bodyPr>
            <a:normAutofit/>
          </a:bodyPr>
          <a:lstStyle/>
          <a:p>
            <a:pPr fontAlgn="auto">
              <a:spcBef>
                <a:spcPts val="598"/>
              </a:spcBef>
              <a:spcAft>
                <a:spcPts val="0"/>
              </a:spcAft>
            </a:pPr>
            <a:r>
              <a:rPr lang="ru-RU" sz="2600" spc="-1" dirty="0" smtClean="0">
                <a:solidFill>
                  <a:srgbClr val="7030A0"/>
                </a:solidFill>
                <a:uFill>
                  <a:solidFill>
                    <a:srgbClr val="FFFFFF"/>
                  </a:solidFill>
                </a:uFill>
                <a:latin typeface="Calibri"/>
              </a:rPr>
              <a:t>ГК РФ ( П.1 СТ. 1477) определяет товарный знак как обозначение , которое индивидуализирует товары определенного класса и определенного производителя, зарегистрированного в Государственном реестре товарных знаков  ( размещен на сайте ФГБУ  «ФИПС» на странице  </a:t>
            </a:r>
            <a:r>
              <a:rPr lang="en-US" sz="2600" spc="-1" dirty="0" smtClean="0">
                <a:solidFill>
                  <a:srgbClr val="C00000"/>
                </a:solidFill>
                <a:uFill>
                  <a:solidFill>
                    <a:srgbClr val="FFFFFF"/>
                  </a:solidFill>
                </a:uFill>
                <a:latin typeface="Calibri"/>
                <a:hlinkClick r:id="rId2"/>
              </a:rPr>
              <a:t>http</a:t>
            </a:r>
            <a:r>
              <a:rPr lang="ru-RU" sz="2600" spc="-1" dirty="0" smtClean="0">
                <a:solidFill>
                  <a:srgbClr val="C00000"/>
                </a:solidFill>
                <a:uFill>
                  <a:solidFill>
                    <a:srgbClr val="FFFFFF"/>
                  </a:solidFill>
                </a:uFill>
                <a:latin typeface="Calibri"/>
                <a:hlinkClick r:id="rId2"/>
              </a:rPr>
              <a:t>:</a:t>
            </a:r>
            <a:r>
              <a:rPr lang="en-US" sz="2600" spc="-1" dirty="0" smtClean="0">
                <a:solidFill>
                  <a:srgbClr val="C00000"/>
                </a:solidFill>
                <a:uFill>
                  <a:solidFill>
                    <a:srgbClr val="FFFFFF"/>
                  </a:solidFill>
                </a:uFill>
                <a:latin typeface="Calibri"/>
                <a:hlinkClick r:id="rId2"/>
              </a:rPr>
              <a:t>//www1.fips.ru</a:t>
            </a:r>
            <a:endParaRPr lang="en-US" sz="2600" spc="-1" dirty="0" smtClean="0">
              <a:solidFill>
                <a:srgbClr val="C00000"/>
              </a:solidFill>
              <a:uFill>
                <a:solidFill>
                  <a:srgbClr val="FFFFFF"/>
                </a:solidFill>
              </a:uFill>
              <a:latin typeface="Calibri"/>
            </a:endParaRPr>
          </a:p>
          <a:p>
            <a:pPr fontAlgn="auto">
              <a:spcBef>
                <a:spcPts val="598"/>
              </a:spcBef>
              <a:spcAft>
                <a:spcPts val="0"/>
              </a:spcAft>
            </a:pPr>
            <a:r>
              <a:rPr lang="ru-RU" sz="2600" spc="-1" dirty="0" smtClean="0">
                <a:solidFill>
                  <a:srgbClr val="7030A0"/>
                </a:solidFill>
                <a:uFill>
                  <a:solidFill>
                    <a:srgbClr val="FFFFFF"/>
                  </a:solidFill>
                </a:uFill>
                <a:latin typeface="Calibri"/>
              </a:rPr>
              <a:t>На зарегистрированный товарный знак  выдается свидетельство, которое удостоверяет, в частности, исключительное право на товарный знак  в отношении товаров, указанных в свидетельстве, </a:t>
            </a:r>
            <a:r>
              <a:rPr lang="ru-RU" sz="2600" spc="-1" dirty="0" smtClean="0">
                <a:solidFill>
                  <a:srgbClr val="C00000"/>
                </a:solidFill>
                <a:uFill>
                  <a:solidFill>
                    <a:srgbClr val="FFFFFF"/>
                  </a:solidFill>
                </a:uFill>
                <a:latin typeface="Calibri"/>
              </a:rPr>
              <a:t>а не на любые товары данного производителя</a:t>
            </a:r>
            <a:endParaRPr lang="en-US" sz="2600" spc="-1" dirty="0">
              <a:solidFill>
                <a:srgbClr val="C00000"/>
              </a:solidFill>
              <a:uFill>
                <a:solidFill>
                  <a:srgbClr val="FFFFFF"/>
                </a:solidFill>
              </a:uFill>
              <a:latin typeface="Calibri"/>
            </a:endParaRPr>
          </a:p>
        </p:txBody>
      </p:sp>
      <p:sp>
        <p:nvSpPr>
          <p:cNvPr id="20848" name="CustomShape 3"/>
          <p:cNvSpPr/>
          <p:nvPr/>
        </p:nvSpPr>
        <p:spPr>
          <a:xfrm>
            <a:off x="6400800" y="6356520"/>
            <a:ext cx="2289240" cy="36504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20849" name="CustomShape 4"/>
          <p:cNvSpPr/>
          <p:nvPr/>
        </p:nvSpPr>
        <p:spPr>
          <a:xfrm>
            <a:off x="609480" y="6356520"/>
            <a:ext cx="1981440" cy="36504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fontAlgn="auto">
              <a:spcBef>
                <a:spcPts val="0"/>
              </a:spcBef>
              <a:spcAft>
                <a:spcPts val="0"/>
              </a:spcAft>
            </a:pPr>
            <a:r>
              <a:rPr lang="ru-RU" sz="1400" spc="-1">
                <a:solidFill>
                  <a:srgbClr val="464653"/>
                </a:solidFill>
                <a:uFill>
                  <a:solidFill>
                    <a:srgbClr val="FFFFFF"/>
                  </a:solidFill>
                </a:uFill>
                <a:ea typeface="Microsoft YaHei"/>
              </a:rPr>
              <a:t>3</a:t>
            </a:r>
            <a:endParaRPr lang="en-US" sz="1400" spc="-1">
              <a:solidFill>
                <a:srgbClr val="FFFFFF"/>
              </a:solidFill>
              <a:uFill>
                <a:solidFill>
                  <a:srgbClr val="FFFFFF"/>
                </a:solidFill>
              </a:uFill>
              <a:latin typeface="Calibri"/>
            </a:endParaRPr>
          </a:p>
        </p:txBody>
      </p:sp>
    </p:spTree>
    <p:extLst>
      <p:ext uri="{BB962C8B-B14F-4D97-AF65-F5344CB8AC3E}">
        <p14:creationId xmlns:p14="http://schemas.microsoft.com/office/powerpoint/2010/main" val="2622125746"/>
      </p:ext>
    </p:extLst>
  </p:cSld>
  <p:clrMapOvr>
    <a:masterClrMapping/>
  </p:clrMapOvr>
  <p:transition>
    <p:wedg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04664"/>
            <a:ext cx="58052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rPr>
              <a:t>РЕГИСТРАЦИОННЫЕ УДОСТОВЕРЕНИЯ ПРИ ЗАКУПКЕ МЕДИЦИНСКИХ ИЗДЕЛИЙ</a:t>
            </a:r>
            <a:endParaRPr lang="ru-RU" sz="2000" b="1" cap="all" dirty="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713788" cy="5400675"/>
          </a:xfrm>
        </p:spPr>
        <p:txBody>
          <a:bodyPr rtlCol="0">
            <a:noAutofit/>
          </a:bodyPr>
          <a:lstStyle/>
          <a:p>
            <a:pPr marL="0" lvl="1" indent="0" fontAlgn="auto">
              <a:lnSpc>
                <a:spcPct val="80000"/>
              </a:lnSpc>
              <a:spcBef>
                <a:spcPts val="0"/>
              </a:spcBef>
              <a:spcAft>
                <a:spcPts val="0"/>
              </a:spcAft>
              <a:buNone/>
              <a:defRPr/>
            </a:pPr>
            <a:endParaRPr lang="ru-RU" sz="1600" b="1" dirty="0" smtClean="0">
              <a:solidFill>
                <a:schemeClr val="accent1">
                  <a:lumMod val="50000"/>
                </a:schemeClr>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00B050"/>
                </a:solidFill>
                <a:latin typeface="Times New Roman" pitchFamily="18" charset="0"/>
                <a:cs typeface="Times New Roman" pitchFamily="18" charset="0"/>
              </a:rPr>
              <a:t>ТРЕБОВАНИЕ О ПРЕДОСТАВЛЕНИИ КОПИИ РУ В ДОКУМЕНТАЦИИ О ЗАКУПКЕ</a:t>
            </a:r>
          </a:p>
          <a:p>
            <a:pPr marL="0" lvl="1" indent="0" fontAlgn="auto">
              <a:lnSpc>
                <a:spcPct val="80000"/>
              </a:lnSpc>
              <a:spcBef>
                <a:spcPts val="0"/>
              </a:spcBef>
              <a:spcAft>
                <a:spcPts val="0"/>
              </a:spcAft>
              <a:buNone/>
              <a:defRPr/>
            </a:pPr>
            <a:endParaRPr lang="ru-RU" sz="1600" b="1" dirty="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0070C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0070C0"/>
                </a:solidFill>
                <a:latin typeface="Times New Roman" pitchFamily="18" charset="0"/>
                <a:cs typeface="Times New Roman" pitchFamily="18" charset="0"/>
              </a:rPr>
              <a:t>ПУНКТ 2 СТ.456 ГК РФ:</a:t>
            </a:r>
          </a:p>
          <a:p>
            <a:pPr marL="0" lvl="1" indent="0" fontAlgn="auto">
              <a:lnSpc>
                <a:spcPct val="80000"/>
              </a:lnSpc>
              <a:spcBef>
                <a:spcPts val="0"/>
              </a:spcBef>
              <a:spcAft>
                <a:spcPts val="0"/>
              </a:spcAft>
              <a:buNone/>
              <a:defRPr/>
            </a:pPr>
            <a:endParaRPr lang="ru-RU" sz="1600" b="1" dirty="0" smtClean="0">
              <a:solidFill>
                <a:srgbClr val="0070C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latin typeface="Times New Roman" pitchFamily="18" charset="0"/>
                <a:cs typeface="Times New Roman" pitchFamily="18" charset="0"/>
              </a:rPr>
              <a:t>« ПРОДАВЕЦ ОБЯЗАН ОДНОВРЕЕННО СПЕРЕДАЧЕЙ ВЕЩИ ПЕРЕДАТЬ ПОКУПАТЕЛЮ ЕЕ ПРИНАДЛЕЖНОСТИ, А ТАКЖЕ ОТНОСЯЩИЕСЯ К НЕЙ ДОКУМЕНТЫ  ( ТЕХНИЧЕСКИЙ ПАСПОРТ, СЕРТИФИКАТ КАЧЕСТВА, ИНСТРУКЦИЮ ПО ЭКСПЛУАТАЦИИ»</a:t>
            </a:r>
          </a:p>
          <a:p>
            <a:pPr marL="0" lvl="1" indent="0" fontAlgn="auto">
              <a:lnSpc>
                <a:spcPct val="80000"/>
              </a:lnSpc>
              <a:spcBef>
                <a:spcPts val="0"/>
              </a:spcBef>
              <a:spcAft>
                <a:spcPts val="0"/>
              </a:spcAft>
              <a:buNone/>
              <a:defRPr/>
            </a:pPr>
            <a:endParaRPr lang="ru-RU" sz="1600" b="1" dirty="0">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FF0000"/>
                </a:solidFill>
                <a:latin typeface="Times New Roman" pitchFamily="18" charset="0"/>
                <a:cs typeface="Times New Roman" pitchFamily="18" charset="0"/>
              </a:rPr>
              <a:t>ПРИ ЭТОМ НОРМЫ ГК РФ НЕ ОБЯЗЫВАЮТ ЗАКАЗЧИКА ТРЕБОВАТЬ РУ НА МЕДИЦИНСКИЕ ИЗДЕЛИЯ, МЕДИЦИНСКОЕ ОБОРУДОВАНИЕ ОДНОВРЕМЕННО С ПЕРЕДАЧЕЙ ТОВАРА</a:t>
            </a:r>
          </a:p>
          <a:p>
            <a:pPr marL="0" lvl="1" indent="0" fontAlgn="auto">
              <a:lnSpc>
                <a:spcPct val="80000"/>
              </a:lnSpc>
              <a:spcBef>
                <a:spcPts val="0"/>
              </a:spcBef>
              <a:spcAft>
                <a:spcPts val="0"/>
              </a:spcAft>
              <a:buNone/>
              <a:defRPr/>
            </a:pPr>
            <a:endParaRPr lang="ru-RU" sz="1600" b="1" dirty="0">
              <a:solidFill>
                <a:srgbClr val="FF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FF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FF0000"/>
                </a:solidFill>
                <a:latin typeface="Times New Roman" pitchFamily="18" charset="0"/>
                <a:cs typeface="Times New Roman" pitchFamily="18" charset="0"/>
              </a:rPr>
              <a:t>РАЗЪЯСНЕНИЕ ФАС РОССИИ ОТ 23.10.2014Г № АД</a:t>
            </a:r>
            <a:r>
              <a:rPr lang="en-US" sz="1600" b="1" dirty="0" smtClean="0">
                <a:solidFill>
                  <a:srgbClr val="FF0000"/>
                </a:solidFill>
                <a:latin typeface="Times New Roman" pitchFamily="18" charset="0"/>
                <a:cs typeface="Times New Roman" pitchFamily="18" charset="0"/>
              </a:rPr>
              <a:t>/</a:t>
            </a:r>
            <a:r>
              <a:rPr lang="ru-RU" sz="1600" b="1" dirty="0" smtClean="0">
                <a:solidFill>
                  <a:srgbClr val="FF0000"/>
                </a:solidFill>
                <a:latin typeface="Times New Roman" pitchFamily="18" charset="0"/>
                <a:cs typeface="Times New Roman" pitchFamily="18" charset="0"/>
              </a:rPr>
              <a:t>43043</a:t>
            </a:r>
            <a:r>
              <a:rPr lang="en-US" sz="1600" b="1" dirty="0" smtClean="0">
                <a:solidFill>
                  <a:srgbClr val="FF0000"/>
                </a:solidFill>
                <a:latin typeface="Times New Roman" pitchFamily="18" charset="0"/>
                <a:cs typeface="Times New Roman" pitchFamily="18" charset="0"/>
              </a:rPr>
              <a:t>/</a:t>
            </a:r>
            <a:r>
              <a:rPr lang="ru-RU" sz="1600" b="1" dirty="0" smtClean="0">
                <a:solidFill>
                  <a:srgbClr val="FF0000"/>
                </a:solidFill>
                <a:latin typeface="Times New Roman" pitchFamily="18" charset="0"/>
                <a:cs typeface="Times New Roman" pitchFamily="18" charset="0"/>
              </a:rPr>
              <a:t>14</a:t>
            </a: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4D9DFA9C-E4EC-4B5B-8D45-4B5F827C8871}" type="slidenum">
              <a:rPr lang="ru-RU">
                <a:solidFill>
                  <a:prstClr val="black">
                    <a:tint val="75000"/>
                  </a:prstClr>
                </a:solidFill>
              </a:rPr>
              <a:pPr>
                <a:defRPr/>
              </a:pPr>
              <a:t>50</a:t>
            </a:fld>
            <a:endParaRPr lang="ru-RU" dirty="0">
              <a:solidFill>
                <a:prstClr val="black">
                  <a:tint val="75000"/>
                </a:prstClr>
              </a:solidFill>
            </a:endParaRPr>
          </a:p>
        </p:txBody>
      </p:sp>
    </p:spTree>
    <p:extLst>
      <p:ext uri="{BB962C8B-B14F-4D97-AF65-F5344CB8AC3E}">
        <p14:creationId xmlns:p14="http://schemas.microsoft.com/office/powerpoint/2010/main" val="366542560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04664"/>
            <a:ext cx="58052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rPr>
              <a:t>РЕГИСТРАЦИОННЫЕ УДОСТОВЕРЕНИЯ ПРИ ЗАКУПКЕ МЕДИЦИНСКИХ ИЗДЕЛИЙ</a:t>
            </a:r>
            <a:endParaRPr lang="ru-RU" sz="2000" b="1" cap="all" dirty="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713788" cy="5400675"/>
          </a:xfrm>
        </p:spPr>
        <p:txBody>
          <a:bodyPr rtlCol="0">
            <a:noAutofit/>
          </a:bodyPr>
          <a:lstStyle/>
          <a:p>
            <a:pPr marL="0" lvl="1" indent="0" fontAlgn="auto">
              <a:lnSpc>
                <a:spcPct val="80000"/>
              </a:lnSpc>
              <a:spcBef>
                <a:spcPts val="0"/>
              </a:spcBef>
              <a:spcAft>
                <a:spcPts val="0"/>
              </a:spcAft>
              <a:buNone/>
              <a:defRPr/>
            </a:pPr>
            <a:endParaRPr lang="ru-RU" sz="1600" b="1" dirty="0" smtClean="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latin typeface="Times New Roman" pitchFamily="18" charset="0"/>
                <a:cs typeface="Times New Roman" pitchFamily="18" charset="0"/>
              </a:rPr>
              <a:t>ОТСУТСТВИЕ ТАКОГО ТРЕБОВАНИЯ КВАЛИФИЦИРУЕТСЯ КАК НАРУШЕНИЕ АНТИМОНОПОЛЬНЫМ ОРГАНОМ ЗАКОНОДАТЕЛЬСТВА О КОНТРАКТНОЙ СИСТЕМЕ</a:t>
            </a:r>
          </a:p>
          <a:p>
            <a:pPr marL="0" lvl="1" indent="0" fontAlgn="auto">
              <a:lnSpc>
                <a:spcPct val="80000"/>
              </a:lnSpc>
              <a:spcBef>
                <a:spcPts val="0"/>
              </a:spcBef>
              <a:spcAft>
                <a:spcPts val="0"/>
              </a:spcAft>
              <a:buNone/>
              <a:defRPr/>
            </a:pPr>
            <a:endParaRPr lang="ru-RU" sz="1600" b="1" dirty="0">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C00000"/>
                </a:solidFill>
                <a:latin typeface="Times New Roman" pitchFamily="18" charset="0"/>
                <a:cs typeface="Times New Roman" pitchFamily="18" charset="0"/>
              </a:rPr>
              <a:t>ПОСТАНОВЛЕНИЕ ФАС РФ ОТ 21.01.2016 Г ПО ДЕЛУ П-449</a:t>
            </a:r>
            <a:r>
              <a:rPr lang="en-US" sz="1600" b="1" dirty="0" smtClean="0">
                <a:solidFill>
                  <a:srgbClr val="C00000"/>
                </a:solidFill>
                <a:latin typeface="Times New Roman" pitchFamily="18" charset="0"/>
                <a:cs typeface="Times New Roman" pitchFamily="18" charset="0"/>
              </a:rPr>
              <a:t>/</a:t>
            </a:r>
            <a:r>
              <a:rPr lang="ru-RU" sz="1600" b="1" dirty="0" smtClean="0">
                <a:solidFill>
                  <a:srgbClr val="C00000"/>
                </a:solidFill>
                <a:latin typeface="Times New Roman" pitchFamily="18" charset="0"/>
                <a:cs typeface="Times New Roman" pitchFamily="18" charset="0"/>
              </a:rPr>
              <a:t>15</a:t>
            </a:r>
            <a:r>
              <a:rPr lang="en-US" sz="1600" b="1" dirty="0" smtClean="0">
                <a:solidFill>
                  <a:srgbClr val="C00000"/>
                </a:solidFill>
                <a:latin typeface="Times New Roman" pitchFamily="18" charset="0"/>
                <a:cs typeface="Times New Roman" pitchFamily="18" charset="0"/>
              </a:rPr>
              <a:t>/</a:t>
            </a:r>
            <a:r>
              <a:rPr lang="ru-RU" sz="1600" b="1" dirty="0" smtClean="0">
                <a:solidFill>
                  <a:srgbClr val="C00000"/>
                </a:solidFill>
                <a:latin typeface="Times New Roman" pitchFamily="18" charset="0"/>
                <a:cs typeface="Times New Roman" pitchFamily="18" charset="0"/>
              </a:rPr>
              <a:t>АК 1075-15</a:t>
            </a: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C00000"/>
                </a:solidFill>
                <a:latin typeface="Times New Roman" pitchFamily="18" charset="0"/>
                <a:cs typeface="Times New Roman" pitchFamily="18" charset="0"/>
              </a:rPr>
              <a:t>РЕШЕНИЕ КРАСНОЯРСКОГО УФАСА РФ ОТ 30.12.2016 Г  ПО ДЕЛУ № 2431;</a:t>
            </a: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a:solidFill>
                  <a:srgbClr val="C00000"/>
                </a:solidFill>
                <a:latin typeface="Times New Roman" pitchFamily="18" charset="0"/>
                <a:cs typeface="Times New Roman" pitchFamily="18" charset="0"/>
              </a:rPr>
              <a:t>РЕШЕНИЕ </a:t>
            </a:r>
            <a:r>
              <a:rPr lang="ru-RU" sz="1600" b="1" dirty="0" smtClean="0">
                <a:solidFill>
                  <a:srgbClr val="C00000"/>
                </a:solidFill>
                <a:latin typeface="Times New Roman" pitchFamily="18" charset="0"/>
                <a:cs typeface="Times New Roman" pitchFamily="18" charset="0"/>
              </a:rPr>
              <a:t>ДАГЕСТАНСКОГО </a:t>
            </a:r>
            <a:r>
              <a:rPr lang="ru-RU" sz="1600" b="1" dirty="0">
                <a:solidFill>
                  <a:srgbClr val="C00000"/>
                </a:solidFill>
                <a:latin typeface="Times New Roman" pitchFamily="18" charset="0"/>
                <a:cs typeface="Times New Roman" pitchFamily="18" charset="0"/>
              </a:rPr>
              <a:t>УФАСА РФ ОТ </a:t>
            </a:r>
            <a:r>
              <a:rPr lang="ru-RU" sz="1600" b="1" dirty="0" smtClean="0">
                <a:solidFill>
                  <a:srgbClr val="C00000"/>
                </a:solidFill>
                <a:latin typeface="Times New Roman" pitchFamily="18" charset="0"/>
                <a:cs typeface="Times New Roman" pitchFamily="18" charset="0"/>
              </a:rPr>
              <a:t>18.03.2015 </a:t>
            </a:r>
            <a:r>
              <a:rPr lang="ru-RU" sz="1600" b="1" dirty="0">
                <a:solidFill>
                  <a:srgbClr val="C00000"/>
                </a:solidFill>
                <a:latin typeface="Times New Roman" pitchFamily="18" charset="0"/>
                <a:cs typeface="Times New Roman" pitchFamily="18" charset="0"/>
              </a:rPr>
              <a:t>Г  ПО ДЕЛУ № </a:t>
            </a:r>
            <a:r>
              <a:rPr lang="ru-RU" sz="1600" b="1" dirty="0" smtClean="0">
                <a:solidFill>
                  <a:srgbClr val="C00000"/>
                </a:solidFill>
                <a:latin typeface="Times New Roman" pitchFamily="18" charset="0"/>
                <a:cs typeface="Times New Roman" pitchFamily="18" charset="0"/>
              </a:rPr>
              <a:t>165-А-2015;</a:t>
            </a: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a:solidFill>
                  <a:srgbClr val="C00000"/>
                </a:solidFill>
                <a:latin typeface="Times New Roman" pitchFamily="18" charset="0"/>
                <a:cs typeface="Times New Roman" pitchFamily="18" charset="0"/>
              </a:rPr>
              <a:t>РЕШЕНИЕ </a:t>
            </a:r>
            <a:r>
              <a:rPr lang="ru-RU" sz="1600" b="1" dirty="0" smtClean="0">
                <a:solidFill>
                  <a:srgbClr val="C00000"/>
                </a:solidFill>
                <a:latin typeface="Times New Roman" pitchFamily="18" charset="0"/>
                <a:cs typeface="Times New Roman" pitchFamily="18" charset="0"/>
              </a:rPr>
              <a:t>НОВОСИБИРСКОГО  </a:t>
            </a:r>
            <a:r>
              <a:rPr lang="ru-RU" sz="1600" b="1" dirty="0">
                <a:solidFill>
                  <a:srgbClr val="C00000"/>
                </a:solidFill>
                <a:latin typeface="Times New Roman" pitchFamily="18" charset="0"/>
                <a:cs typeface="Times New Roman" pitchFamily="18" charset="0"/>
              </a:rPr>
              <a:t>УФАСА РФ ОТ </a:t>
            </a:r>
            <a:r>
              <a:rPr lang="ru-RU" sz="1600" b="1" dirty="0" smtClean="0">
                <a:solidFill>
                  <a:srgbClr val="C00000"/>
                </a:solidFill>
                <a:latin typeface="Times New Roman" pitchFamily="18" charset="0"/>
                <a:cs typeface="Times New Roman" pitchFamily="18" charset="0"/>
              </a:rPr>
              <a:t>24.10.2014 </a:t>
            </a:r>
            <a:r>
              <a:rPr lang="ru-RU" sz="1600" b="1" dirty="0">
                <a:solidFill>
                  <a:srgbClr val="C00000"/>
                </a:solidFill>
                <a:latin typeface="Times New Roman" pitchFamily="18" charset="0"/>
                <a:cs typeface="Times New Roman" pitchFamily="18" charset="0"/>
              </a:rPr>
              <a:t>Г  ПО ДЕЛУ № </a:t>
            </a:r>
            <a:r>
              <a:rPr lang="ru-RU" sz="1600" b="1" dirty="0" smtClean="0">
                <a:solidFill>
                  <a:srgbClr val="C00000"/>
                </a:solidFill>
                <a:latin typeface="Times New Roman" pitchFamily="18" charset="0"/>
                <a:cs typeface="Times New Roman" pitchFamily="18" charset="0"/>
              </a:rPr>
              <a:t>08-01-399;</a:t>
            </a: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C00000"/>
                </a:solidFill>
                <a:latin typeface="Times New Roman" pitchFamily="18" charset="0"/>
                <a:cs typeface="Times New Roman" pitchFamily="18" charset="0"/>
              </a:rPr>
              <a:t>В ДЕЙСТВИЯХ ТАКИХ ЗАКАЗЧИКОВ УСМАТРИВАЕТСЯ НАРУШЕНИЕ  Ч. 4.2 СТ.7.30  КоАП РФ</a:t>
            </a: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C00000"/>
              </a:solidFill>
              <a:latin typeface="Times New Roman"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4D9DFA9C-E4EC-4B5B-8D45-4B5F827C8871}" type="slidenum">
              <a:rPr lang="ru-RU">
                <a:solidFill>
                  <a:prstClr val="black">
                    <a:tint val="75000"/>
                  </a:prstClr>
                </a:solidFill>
              </a:rPr>
              <a:pPr>
                <a:defRPr/>
              </a:pPr>
              <a:t>51</a:t>
            </a:fld>
            <a:endParaRPr lang="ru-RU" dirty="0">
              <a:solidFill>
                <a:prstClr val="black">
                  <a:tint val="75000"/>
                </a:prstClr>
              </a:solidFill>
            </a:endParaRPr>
          </a:p>
        </p:txBody>
      </p:sp>
    </p:spTree>
    <p:extLst>
      <p:ext uri="{BB962C8B-B14F-4D97-AF65-F5344CB8AC3E}">
        <p14:creationId xmlns:p14="http://schemas.microsoft.com/office/powerpoint/2010/main" val="125122377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04664"/>
            <a:ext cx="58052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rPr>
              <a:t>ТИПИЧНЫЕ ОШИБКИ  УЧАСТНИКОВ ЗАКУПКИ</a:t>
            </a:r>
            <a:endParaRPr lang="ru-RU" sz="2000" b="1" cap="all" dirty="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713788" cy="5400675"/>
          </a:xfrm>
        </p:spPr>
        <p:txBody>
          <a:bodyPr rtlCol="0">
            <a:noAutofit/>
          </a:bodyPr>
          <a:lstStyle/>
          <a:p>
            <a:pPr marL="0" lvl="1" indent="0" fontAlgn="auto">
              <a:lnSpc>
                <a:spcPct val="80000"/>
              </a:lnSpc>
              <a:spcBef>
                <a:spcPts val="0"/>
              </a:spcBef>
              <a:spcAft>
                <a:spcPts val="0"/>
              </a:spcAft>
              <a:buNone/>
              <a:defRPr/>
            </a:pPr>
            <a:endParaRPr lang="ru-RU" sz="1600" b="1" dirty="0" smtClean="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00B050"/>
                </a:solidFill>
                <a:latin typeface="Times New Roman" pitchFamily="18" charset="0"/>
                <a:cs typeface="Times New Roman" pitchFamily="18" charset="0"/>
              </a:rPr>
              <a:t>                            1. КОПИЯ РЕГИСТРАЦИОННОГО УДОСТОВЕРЕНИЯ </a:t>
            </a:r>
          </a:p>
          <a:p>
            <a:pPr marL="0" lvl="1" indent="0" fontAlgn="auto">
              <a:lnSpc>
                <a:spcPct val="80000"/>
              </a:lnSpc>
              <a:spcBef>
                <a:spcPts val="0"/>
              </a:spcBef>
              <a:spcAft>
                <a:spcPts val="0"/>
              </a:spcAft>
              <a:buNone/>
              <a:defRPr/>
            </a:pPr>
            <a:r>
              <a:rPr lang="ru-RU" sz="1600" b="1" dirty="0">
                <a:solidFill>
                  <a:srgbClr val="00B050"/>
                </a:solidFill>
                <a:latin typeface="Times New Roman" pitchFamily="18" charset="0"/>
                <a:cs typeface="Times New Roman" pitchFamily="18" charset="0"/>
              </a:rPr>
              <a:t> </a:t>
            </a:r>
            <a:r>
              <a:rPr lang="ru-RU" sz="1600" b="1" dirty="0" smtClean="0">
                <a:solidFill>
                  <a:srgbClr val="00B050"/>
                </a:solidFill>
                <a:latin typeface="Times New Roman" pitchFamily="18" charset="0"/>
                <a:cs typeface="Times New Roman" pitchFamily="18" charset="0"/>
              </a:rPr>
              <a:t>                               БЕЗ ПРИЛОЖЕНИЯ К НЕМУ</a:t>
            </a:r>
          </a:p>
          <a:p>
            <a:pPr marL="0" lvl="1" indent="0" fontAlgn="auto">
              <a:lnSpc>
                <a:spcPct val="80000"/>
              </a:lnSpc>
              <a:spcBef>
                <a:spcPts val="0"/>
              </a:spcBef>
              <a:spcAft>
                <a:spcPts val="0"/>
              </a:spcAft>
              <a:buNone/>
              <a:defRPr/>
            </a:pPr>
            <a:r>
              <a:rPr lang="ru-RU" sz="1600" b="1" dirty="0">
                <a:solidFill>
                  <a:srgbClr val="00B050"/>
                </a:solidFill>
                <a:latin typeface="Times New Roman" pitchFamily="18" charset="0"/>
                <a:cs typeface="Times New Roman" pitchFamily="18" charset="0"/>
              </a:rPr>
              <a:t> </a:t>
            </a:r>
            <a:r>
              <a:rPr lang="ru-RU" sz="1600" b="1" dirty="0" smtClean="0">
                <a:solidFill>
                  <a:srgbClr val="00B050"/>
                </a:solidFill>
                <a:latin typeface="Times New Roman" pitchFamily="18" charset="0"/>
                <a:cs typeface="Times New Roman" pitchFamily="18" charset="0"/>
              </a:rPr>
              <a:t>                     </a:t>
            </a:r>
          </a:p>
          <a:p>
            <a:pPr marL="0" lvl="1" indent="0" fontAlgn="auto">
              <a:lnSpc>
                <a:spcPct val="80000"/>
              </a:lnSpc>
              <a:spcBef>
                <a:spcPts val="0"/>
              </a:spcBef>
              <a:spcAft>
                <a:spcPts val="0"/>
              </a:spcAft>
              <a:buNone/>
              <a:defRPr/>
            </a:pPr>
            <a:r>
              <a:rPr lang="ru-RU" sz="1600" b="1" dirty="0">
                <a:solidFill>
                  <a:srgbClr val="C00000"/>
                </a:solidFill>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                         «ПРИКАЗ РОСЗДРАВНАДЗОРА  ОТ 16.01.13Г № 40-ПР</a:t>
            </a:r>
            <a:r>
              <a:rPr lang="en-US" sz="1600" b="1" dirty="0" smtClean="0">
                <a:solidFill>
                  <a:srgbClr val="C00000"/>
                </a:solidFill>
                <a:latin typeface="Times New Roman" pitchFamily="18" charset="0"/>
                <a:cs typeface="Times New Roman" pitchFamily="18" charset="0"/>
              </a:rPr>
              <a:t>/</a:t>
            </a:r>
            <a:r>
              <a:rPr lang="ru-RU" sz="1600" b="1" dirty="0" smtClean="0">
                <a:solidFill>
                  <a:srgbClr val="C00000"/>
                </a:solidFill>
                <a:latin typeface="Times New Roman" pitchFamily="18" charset="0"/>
                <a:cs typeface="Times New Roman" pitchFamily="18" charset="0"/>
              </a:rPr>
              <a:t>13»</a:t>
            </a:r>
          </a:p>
          <a:p>
            <a:pPr marL="0" lvl="1" indent="0" fontAlgn="auto">
              <a:lnSpc>
                <a:spcPct val="80000"/>
              </a:lnSpc>
              <a:spcBef>
                <a:spcPts val="0"/>
              </a:spcBef>
              <a:spcAft>
                <a:spcPts val="0"/>
              </a:spcAft>
              <a:buNone/>
              <a:defRPr/>
            </a:pPr>
            <a:endParaRPr lang="ru-RU" sz="1600" b="1" dirty="0" smtClean="0">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a:latin typeface="Times New Roman" pitchFamily="18" charset="0"/>
                <a:cs typeface="Times New Roman" pitchFamily="18" charset="0"/>
              </a:rPr>
              <a:t> </a:t>
            </a:r>
            <a:r>
              <a:rPr lang="ru-RU" sz="1600" b="1" dirty="0" smtClean="0">
                <a:latin typeface="Times New Roman" pitchFamily="18" charset="0"/>
                <a:cs typeface="Times New Roman" pitchFamily="18" charset="0"/>
              </a:rPr>
              <a:t>              « ……. ПРИЛОЖЕНИЕ К РУ ЯВЛЯЕТСЯ ЕГО СОСТАВНОЙ ЧАСТЬЮ»</a:t>
            </a:r>
          </a:p>
          <a:p>
            <a:pPr marL="0" lvl="1" indent="0" fontAlgn="auto">
              <a:lnSpc>
                <a:spcPct val="80000"/>
              </a:lnSpc>
              <a:spcBef>
                <a:spcPts val="0"/>
              </a:spcBef>
              <a:spcAft>
                <a:spcPts val="0"/>
              </a:spcAft>
              <a:buNone/>
              <a:defRPr/>
            </a:pPr>
            <a:endParaRPr lang="ru-RU" sz="1600" b="1" dirty="0">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latin typeface="Times New Roman" pitchFamily="18" charset="0"/>
                <a:cs typeface="Times New Roman" pitchFamily="18" charset="0"/>
              </a:rPr>
              <a:t>        ВЫВОД:     ЗАЯВКА УЧАСТНИКА ДОЛЖНА СОДЕРЖАТЬ  КОПИЮ РУ</a:t>
            </a:r>
          </a:p>
          <a:p>
            <a:pPr marL="0" lvl="1" indent="0" fontAlgn="auto">
              <a:lnSpc>
                <a:spcPct val="80000"/>
              </a:lnSpc>
              <a:spcBef>
                <a:spcPts val="0"/>
              </a:spcBef>
              <a:spcAft>
                <a:spcPts val="0"/>
              </a:spcAft>
              <a:buNone/>
              <a:defRPr/>
            </a:pPr>
            <a:r>
              <a:rPr lang="ru-RU" sz="1600" b="1" dirty="0">
                <a:latin typeface="Times New Roman" pitchFamily="18" charset="0"/>
                <a:cs typeface="Times New Roman" pitchFamily="18" charset="0"/>
              </a:rPr>
              <a:t> </a:t>
            </a:r>
            <a:r>
              <a:rPr lang="ru-RU" sz="1600" b="1" dirty="0" smtClean="0">
                <a:latin typeface="Times New Roman" pitchFamily="18" charset="0"/>
                <a:cs typeface="Times New Roman" pitchFamily="18" charset="0"/>
              </a:rPr>
              <a:t>                                               С ПРИЛОЖЕНИЕМ К НЕМУ</a:t>
            </a:r>
          </a:p>
          <a:p>
            <a:pPr marL="0" lvl="1" indent="0" fontAlgn="auto">
              <a:lnSpc>
                <a:spcPct val="80000"/>
              </a:lnSpc>
              <a:spcBef>
                <a:spcPts val="0"/>
              </a:spcBef>
              <a:spcAft>
                <a:spcPts val="0"/>
              </a:spcAft>
              <a:buNone/>
              <a:defRPr/>
            </a:pPr>
            <a:endParaRPr lang="ru-RU" sz="1600" b="1" dirty="0">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latin typeface="Times New Roman" pitchFamily="18" charset="0"/>
                <a:cs typeface="Times New Roman" pitchFamily="18" charset="0"/>
              </a:rPr>
              <a:t>РЕШЕНИЕ ИРКУТСКОГО УФАС ОТ 02.02.2017 ПО ДЕЛУ № 65:</a:t>
            </a:r>
          </a:p>
          <a:p>
            <a:pPr marL="0" lvl="1" indent="0" fontAlgn="auto">
              <a:lnSpc>
                <a:spcPct val="80000"/>
              </a:lnSpc>
              <a:spcBef>
                <a:spcPts val="0"/>
              </a:spcBef>
              <a:spcAft>
                <a:spcPts val="0"/>
              </a:spcAft>
              <a:buNone/>
              <a:defRPr/>
            </a:pPr>
            <a:endParaRPr lang="ru-RU" sz="1600" b="1" dirty="0">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latin typeface="Times New Roman" pitchFamily="18" charset="0"/>
                <a:cs typeface="Times New Roman" pitchFamily="18" charset="0"/>
              </a:rPr>
              <a:t>Заказчик отклонил заявку участника в связи с непредставлением  документов и информации, предусмотренных  ч.5 ст.66 ФЗ-44: во второй части заявки  представлена копия РУ на изделия полимерные для анестезиологии и реаниматологии БЕЗ ПРИЛОЖЕНИЯ №1. В копии РУ отсутствует информация относительно товара «Маска наркозная», предусмотренная ТЗ Заказчика</a:t>
            </a:r>
          </a:p>
          <a:p>
            <a:pPr marL="0" lvl="1" indent="0" fontAlgn="auto">
              <a:lnSpc>
                <a:spcPct val="80000"/>
              </a:lnSpc>
              <a:spcBef>
                <a:spcPts val="0"/>
              </a:spcBef>
              <a:spcAft>
                <a:spcPts val="0"/>
              </a:spcAft>
              <a:buNone/>
              <a:defRPr/>
            </a:pPr>
            <a:endParaRPr lang="ru-RU" sz="1600" b="1" dirty="0">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latin typeface="Times New Roman" pitchFamily="18" charset="0"/>
                <a:cs typeface="Times New Roman" pitchFamily="18" charset="0"/>
              </a:rPr>
              <a:t>РЕШЕНИЕ УФАС:    ДЕЙСТВИЯ КОМИССИИ ЗАКАЗЧИКА ПРАВОМЕРНЫ</a:t>
            </a:r>
          </a:p>
          <a:p>
            <a:pPr marL="0" lvl="1" indent="0" fontAlgn="auto">
              <a:lnSpc>
                <a:spcPct val="80000"/>
              </a:lnSpc>
              <a:spcBef>
                <a:spcPts val="0"/>
              </a:spcBef>
              <a:spcAft>
                <a:spcPts val="0"/>
              </a:spcAft>
              <a:buNone/>
              <a:defRPr/>
            </a:pPr>
            <a:endParaRPr lang="ru-RU" sz="1600" b="1" dirty="0">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latin typeface="Times New Roman"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4D9DFA9C-E4EC-4B5B-8D45-4B5F827C8871}" type="slidenum">
              <a:rPr lang="ru-RU">
                <a:solidFill>
                  <a:prstClr val="black">
                    <a:tint val="75000"/>
                  </a:prstClr>
                </a:solidFill>
              </a:rPr>
              <a:pPr>
                <a:defRPr/>
              </a:pPr>
              <a:t>52</a:t>
            </a:fld>
            <a:endParaRPr lang="ru-RU" dirty="0">
              <a:solidFill>
                <a:prstClr val="black">
                  <a:tint val="75000"/>
                </a:prstClr>
              </a:solidFill>
            </a:endParaRPr>
          </a:p>
        </p:txBody>
      </p:sp>
    </p:spTree>
    <p:extLst>
      <p:ext uri="{BB962C8B-B14F-4D97-AF65-F5344CB8AC3E}">
        <p14:creationId xmlns:p14="http://schemas.microsoft.com/office/powerpoint/2010/main" val="319087602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04664"/>
            <a:ext cx="58052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rPr>
              <a:t>ТИПИЧНЫЕ ОШИБКИ  УЧАСТНИКОВ ЗАКУПКИ</a:t>
            </a:r>
            <a:endParaRPr lang="ru-RU" sz="2000" b="1" cap="all" dirty="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713788" cy="5400675"/>
          </a:xfrm>
        </p:spPr>
        <p:txBody>
          <a:bodyPr rtlCol="0">
            <a:noAutofit/>
          </a:bodyPr>
          <a:lstStyle/>
          <a:p>
            <a:pPr marL="0" lvl="1" indent="0" fontAlgn="auto">
              <a:lnSpc>
                <a:spcPct val="80000"/>
              </a:lnSpc>
              <a:spcBef>
                <a:spcPts val="0"/>
              </a:spcBef>
              <a:spcAft>
                <a:spcPts val="0"/>
              </a:spcAft>
              <a:buNone/>
              <a:defRPr/>
            </a:pPr>
            <a:endParaRPr lang="ru-RU" sz="1600" b="1" dirty="0" smtClean="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00B050"/>
                </a:solidFill>
                <a:latin typeface="Times New Roman" pitchFamily="18" charset="0"/>
                <a:cs typeface="Times New Roman" pitchFamily="18" charset="0"/>
              </a:rPr>
              <a:t>               2. НЕСООТВЕТСТВИЕ НАИМЕНОВАНИЯ ТОВАРА В ПЕРВОЙ ЧАСТИ ЗАЯВКИ</a:t>
            </a:r>
          </a:p>
          <a:p>
            <a:pPr marL="0" lvl="1" indent="0" fontAlgn="auto">
              <a:lnSpc>
                <a:spcPct val="80000"/>
              </a:lnSpc>
              <a:spcBef>
                <a:spcPts val="0"/>
              </a:spcBef>
              <a:spcAft>
                <a:spcPts val="0"/>
              </a:spcAft>
              <a:buNone/>
              <a:defRPr/>
            </a:pPr>
            <a:r>
              <a:rPr lang="ru-RU" sz="1600" b="1" dirty="0" smtClean="0">
                <a:solidFill>
                  <a:srgbClr val="00B050"/>
                </a:solidFill>
                <a:latin typeface="Times New Roman" pitchFamily="18" charset="0"/>
                <a:cs typeface="Times New Roman" pitchFamily="18" charset="0"/>
              </a:rPr>
              <a:t>                           И КОПИИ РЕГИСТРАЦИОННОГО УДОСТОВЕРЕНИЯ</a:t>
            </a:r>
          </a:p>
          <a:p>
            <a:pPr marL="0" lvl="1" indent="0" fontAlgn="auto">
              <a:lnSpc>
                <a:spcPct val="80000"/>
              </a:lnSpc>
              <a:spcBef>
                <a:spcPts val="0"/>
              </a:spcBef>
              <a:spcAft>
                <a:spcPts val="0"/>
              </a:spcAft>
              <a:buNone/>
              <a:defRPr/>
            </a:pPr>
            <a:endParaRPr lang="ru-RU" sz="1600" b="1" dirty="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7030A0"/>
                </a:solidFill>
                <a:latin typeface="Times New Roman" pitchFamily="18" charset="0"/>
                <a:cs typeface="Times New Roman" pitchFamily="18" charset="0"/>
              </a:rPr>
              <a:t>ПРИМЕР:  В ЗАЯВКЕ УЧАСТНИКА УКАЗАН  «ХАЛАТ МДИЦИНСКИЙ  </a:t>
            </a:r>
          </a:p>
          <a:p>
            <a:pPr marL="0" lvl="1" indent="0" fontAlgn="auto">
              <a:lnSpc>
                <a:spcPct val="80000"/>
              </a:lnSpc>
              <a:spcBef>
                <a:spcPts val="0"/>
              </a:spcBef>
              <a:spcAft>
                <a:spcPts val="0"/>
              </a:spcAft>
              <a:buNone/>
              <a:defRPr/>
            </a:pPr>
            <a:r>
              <a:rPr lang="ru-RU" sz="1600" b="1" dirty="0">
                <a:solidFill>
                  <a:srgbClr val="7030A0"/>
                </a:solidFill>
                <a:latin typeface="Times New Roman" pitchFamily="18" charset="0"/>
                <a:cs typeface="Times New Roman" pitchFamily="18" charset="0"/>
              </a:rPr>
              <a:t> </a:t>
            </a:r>
            <a:r>
              <a:rPr lang="ru-RU" sz="1600" b="1" dirty="0" smtClean="0">
                <a:solidFill>
                  <a:srgbClr val="7030A0"/>
                </a:solidFill>
                <a:latin typeface="Times New Roman" pitchFamily="18" charset="0"/>
                <a:cs typeface="Times New Roman" pitchFamily="18" charset="0"/>
              </a:rPr>
              <a:t>                    ОДНОРАЗОВЫЙ», А В РУ- «ХАЛАТ ХИРУРГИЧЕСКИЙ ОДНОРАЗОВЫЙ»</a:t>
            </a:r>
          </a:p>
          <a:p>
            <a:pPr marL="0" lvl="1" indent="0" fontAlgn="auto">
              <a:lnSpc>
                <a:spcPct val="80000"/>
              </a:lnSpc>
              <a:spcBef>
                <a:spcPts val="0"/>
              </a:spcBef>
              <a:spcAft>
                <a:spcPts val="0"/>
              </a:spcAft>
              <a:buNone/>
              <a:defRPr/>
            </a:pPr>
            <a:endParaRPr lang="ru-RU" sz="1600" b="1" dirty="0">
              <a:solidFill>
                <a:srgbClr val="7030A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7030A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C00000"/>
                </a:solidFill>
                <a:latin typeface="Times New Roman" pitchFamily="18" charset="0"/>
                <a:cs typeface="Times New Roman" pitchFamily="18" charset="0"/>
              </a:rPr>
              <a:t>ВЫВОД:  </a:t>
            </a:r>
          </a:p>
          <a:p>
            <a:pPr marL="0" lvl="1" indent="0" fontAlgn="auto">
              <a:lnSpc>
                <a:spcPct val="80000"/>
              </a:lnSpc>
              <a:spcBef>
                <a:spcPts val="0"/>
              </a:spcBef>
              <a:spcAft>
                <a:spcPts val="0"/>
              </a:spcAft>
              <a:buNone/>
              <a:defRPr/>
            </a:pPr>
            <a:endParaRPr lang="ru-RU" sz="1600" b="1" dirty="0" smtClean="0">
              <a:solidFill>
                <a:srgbClr val="7030A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7030A0"/>
                </a:solidFill>
                <a:latin typeface="Times New Roman" pitchFamily="18" charset="0"/>
                <a:cs typeface="Times New Roman" pitchFamily="18" charset="0"/>
              </a:rPr>
              <a:t>   </a:t>
            </a:r>
            <a:r>
              <a:rPr lang="ru-RU" sz="1600" b="1" dirty="0" smtClean="0">
                <a:latin typeface="Times New Roman" pitchFamily="18" charset="0"/>
                <a:cs typeface="Times New Roman" pitchFamily="18" charset="0"/>
              </a:rPr>
              <a:t>ХАЛАТ МЕДИЦИНСКИЙ ОДНОРАЗОВЫЙ ЯВЛЯЕТСЯ НЕЗАРЕГИСТРИРОВАННЫМ МИ И В СООТВЕТСТВИИ С ЗАКОНОМ № 532 ОТ 31.12.2014 Г УСТАНАВЛИВАЕТСЯ АДМИНИСТРАТИВНАЯ И УГОЛОВНАЯ ОТВЕТСТВЕННОСТЬ ЗА ОБРАЩЕНИЕ НЕЗАРЕГИСТРИРОВАННЫХ МИ</a:t>
            </a:r>
          </a:p>
          <a:p>
            <a:pPr marL="0" lvl="1" indent="0" fontAlgn="auto">
              <a:lnSpc>
                <a:spcPct val="80000"/>
              </a:lnSpc>
              <a:spcBef>
                <a:spcPts val="0"/>
              </a:spcBef>
              <a:spcAft>
                <a:spcPts val="0"/>
              </a:spcAft>
              <a:buNone/>
              <a:defRPr/>
            </a:pPr>
            <a:endParaRPr lang="ru-RU" sz="1600" b="1" dirty="0">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latin typeface="Times New Roman" pitchFamily="18" charset="0"/>
                <a:cs typeface="Times New Roman" pitchFamily="18" charset="0"/>
              </a:rPr>
              <a:t>ОСНОВАНИЕ:</a:t>
            </a:r>
          </a:p>
          <a:p>
            <a:pPr marL="0" lvl="1" indent="0" fontAlgn="auto">
              <a:lnSpc>
                <a:spcPct val="80000"/>
              </a:lnSpc>
              <a:spcBef>
                <a:spcPts val="0"/>
              </a:spcBef>
              <a:spcAft>
                <a:spcPts val="0"/>
              </a:spcAft>
              <a:buNone/>
              <a:defRPr/>
            </a:pPr>
            <a:r>
              <a:rPr lang="ru-RU" sz="1600" b="1" dirty="0" smtClean="0">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СТ.38 ФЗ 323 «ОБРАЩЕНИЕ НЕЗАРЕГИСТРИРОВАННЫХ МЕДИЦИНСКИХ ИЗДЕЛИЙ НА ТЕРРИТОРИИ РФ ЗАПРЕЩАЕТСЯ»</a:t>
            </a: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C00000"/>
              </a:solidFill>
              <a:latin typeface="Times New Roman"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4D9DFA9C-E4EC-4B5B-8D45-4B5F827C8871}" type="slidenum">
              <a:rPr lang="ru-RU">
                <a:solidFill>
                  <a:prstClr val="black">
                    <a:tint val="75000"/>
                  </a:prstClr>
                </a:solidFill>
              </a:rPr>
              <a:pPr>
                <a:defRPr/>
              </a:pPr>
              <a:t>53</a:t>
            </a:fld>
            <a:endParaRPr lang="ru-RU" dirty="0">
              <a:solidFill>
                <a:prstClr val="black">
                  <a:tint val="75000"/>
                </a:prstClr>
              </a:solidFill>
            </a:endParaRPr>
          </a:p>
        </p:txBody>
      </p:sp>
    </p:spTree>
    <p:extLst>
      <p:ext uri="{BB962C8B-B14F-4D97-AF65-F5344CB8AC3E}">
        <p14:creationId xmlns:p14="http://schemas.microsoft.com/office/powerpoint/2010/main" val="277867506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04664"/>
            <a:ext cx="58052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rPr>
              <a:t>ТИПИЧНЫЕ ОШИБКИ  УЧАСТНИКОВ ЗАКУПКИ</a:t>
            </a:r>
            <a:endParaRPr lang="ru-RU" sz="2000" b="1" cap="all" dirty="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15106" y="1254770"/>
            <a:ext cx="8713788" cy="5400675"/>
          </a:xfrm>
        </p:spPr>
        <p:txBody>
          <a:bodyPr rtlCol="0">
            <a:noAutofit/>
          </a:bodyPr>
          <a:lstStyle/>
          <a:p>
            <a:pPr marL="0" lvl="1" indent="0" fontAlgn="auto">
              <a:lnSpc>
                <a:spcPct val="80000"/>
              </a:lnSpc>
              <a:spcBef>
                <a:spcPts val="0"/>
              </a:spcBef>
              <a:spcAft>
                <a:spcPts val="0"/>
              </a:spcAft>
              <a:buNone/>
              <a:defRPr/>
            </a:pPr>
            <a:endParaRPr lang="ru-RU" sz="1600" b="1" dirty="0" smtClean="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00B050"/>
                </a:solidFill>
                <a:latin typeface="Times New Roman" pitchFamily="18" charset="0"/>
                <a:cs typeface="Times New Roman" pitchFamily="18" charset="0"/>
              </a:rPr>
              <a:t>               2. НЕСООТВЕТСТВИЕ НАИМЕНОВАНИЯ ТОВАРА В ПЕРВОЙ ЧАСТИ ЗАЯВКИ</a:t>
            </a:r>
          </a:p>
          <a:p>
            <a:pPr marL="0" lvl="1" indent="0" fontAlgn="auto">
              <a:lnSpc>
                <a:spcPct val="80000"/>
              </a:lnSpc>
              <a:spcBef>
                <a:spcPts val="0"/>
              </a:spcBef>
              <a:spcAft>
                <a:spcPts val="0"/>
              </a:spcAft>
              <a:buNone/>
              <a:defRPr/>
            </a:pPr>
            <a:r>
              <a:rPr lang="ru-RU" sz="1600" b="1" dirty="0" smtClean="0">
                <a:solidFill>
                  <a:srgbClr val="00B050"/>
                </a:solidFill>
                <a:latin typeface="Times New Roman" pitchFamily="18" charset="0"/>
                <a:cs typeface="Times New Roman" pitchFamily="18" charset="0"/>
              </a:rPr>
              <a:t>                           И КОПИИ РЕГИСТРАЦИОННОГО УДОСТОВЕРЕНИЯ</a:t>
            </a:r>
          </a:p>
          <a:p>
            <a:pPr marL="0" lvl="1" indent="0" fontAlgn="auto">
              <a:lnSpc>
                <a:spcPct val="80000"/>
              </a:lnSpc>
              <a:spcBef>
                <a:spcPts val="0"/>
              </a:spcBef>
              <a:spcAft>
                <a:spcPts val="0"/>
              </a:spcAft>
              <a:buNone/>
              <a:defRPr/>
            </a:pPr>
            <a:endParaRPr lang="ru-RU" sz="1600" b="1" dirty="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C00000"/>
                </a:solidFill>
                <a:latin typeface="Times New Roman" pitchFamily="18" charset="0"/>
                <a:cs typeface="Times New Roman" pitchFamily="18" charset="0"/>
              </a:rPr>
              <a:t>ПРИМЕР:</a:t>
            </a:r>
          </a:p>
          <a:p>
            <a:pPr marL="0" lvl="1" indent="0" fontAlgn="auto">
              <a:lnSpc>
                <a:spcPct val="80000"/>
              </a:lnSpc>
              <a:spcBef>
                <a:spcPts val="0"/>
              </a:spcBef>
              <a:spcAft>
                <a:spcPts val="0"/>
              </a:spcAft>
              <a:buNone/>
              <a:defRPr/>
            </a:pPr>
            <a:endParaRPr lang="ru-RU" sz="1600" b="1" dirty="0" smtClean="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C00000"/>
                </a:solidFill>
                <a:latin typeface="Times New Roman" pitchFamily="18" charset="0"/>
                <a:cs typeface="Times New Roman" pitchFamily="18" charset="0"/>
              </a:rPr>
              <a:t>  ВТОРАЯ ЧАСТЬ ЗАЯВКИ ЗАЯВИТЕЛЯ ЖАЛОБЫ СОДЕРЖАЛА В СВОЕМ СОСТАВЕ КОПИЮ РУ НА ШПРИЦЫ ТРЕХКОМПОНЕНТНЫЕ ИНЪЕКЦИОННЫЕ ОДНОКРАТНОГО ПРИМЕНЕНИЯ С ИГЛАМИ И БЕЗ ИГЛ, В ТО ВРЕМЯ КАК К ПОСТАВКЕ ПРЕДЛАГАЛСЯ  ШПРИЦ ИНСУЛИНОВЫЙ, КОТОРЫЙ ЯВЛЯЛСЯ ПРЕДМЕТОМ ЗАКУПКИ</a:t>
            </a: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7030A0"/>
                </a:solidFill>
                <a:latin typeface="Times New Roman" pitchFamily="18" charset="0"/>
                <a:cs typeface="Times New Roman" pitchFamily="18" charset="0"/>
              </a:rPr>
              <a:t>ВЫВОД АНТИМОНОПОЛЬНОГО ОРГАНА  САРАТОВСКИЙ УФАС  ОТ 04.02.16 ПО ДЕЛУ 15-16:</a:t>
            </a:r>
          </a:p>
          <a:p>
            <a:pPr marL="0" lvl="1" indent="0" fontAlgn="auto">
              <a:lnSpc>
                <a:spcPct val="80000"/>
              </a:lnSpc>
              <a:spcBef>
                <a:spcPts val="0"/>
              </a:spcBef>
              <a:spcAft>
                <a:spcPts val="0"/>
              </a:spcAft>
              <a:buNone/>
              <a:defRPr/>
            </a:pPr>
            <a:endParaRPr lang="ru-RU" sz="1600" b="1" dirty="0">
              <a:solidFill>
                <a:srgbClr val="7030A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7030A0"/>
                </a:solidFill>
                <a:latin typeface="Times New Roman" pitchFamily="18" charset="0"/>
                <a:cs typeface="Times New Roman" pitchFamily="18" charset="0"/>
              </a:rPr>
              <a:t>ЗАЯВИТЕЛЬ ЖАЛОБЫ НЕ ПРЕДСТАВИЛ КОПИЮ ДОКУМЕНТА, ПОДТВЕРЖДАЮЩЕГО СООТВЕТСТВИЕ ТОВАРА  ТРЕБОВАНИЯМ, УСТАНОВЛЕННЫМ  ЗАКОНОДАТЕЛЬСТВОМ РФ</a:t>
            </a:r>
          </a:p>
          <a:p>
            <a:pPr marL="0" lvl="1" indent="0" fontAlgn="auto">
              <a:lnSpc>
                <a:spcPct val="80000"/>
              </a:lnSpc>
              <a:spcBef>
                <a:spcPts val="0"/>
              </a:spcBef>
              <a:spcAft>
                <a:spcPts val="0"/>
              </a:spcAft>
              <a:buNone/>
              <a:defRPr/>
            </a:pPr>
            <a:endParaRPr lang="ru-RU" sz="1600" b="1" dirty="0">
              <a:solidFill>
                <a:srgbClr val="7030A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FF0000"/>
                </a:solidFill>
                <a:latin typeface="Times New Roman" pitchFamily="18" charset="0"/>
                <a:cs typeface="Times New Roman" pitchFamily="18" charset="0"/>
              </a:rPr>
              <a:t>АНАЛОГИЧНЫЕ СИТУАЦИИ В РЕШЕНИЯХ ДРУГИХ ТЕРУПРАВЛЕНИЙ ФАС:</a:t>
            </a:r>
          </a:p>
          <a:p>
            <a:pPr marL="0" lvl="1" indent="0" fontAlgn="auto">
              <a:lnSpc>
                <a:spcPct val="80000"/>
              </a:lnSpc>
              <a:spcBef>
                <a:spcPts val="0"/>
              </a:spcBef>
              <a:spcAft>
                <a:spcPts val="0"/>
              </a:spcAft>
              <a:buNone/>
              <a:defRPr/>
            </a:pPr>
            <a:endParaRPr lang="ru-RU" sz="1600" b="1" dirty="0">
              <a:solidFill>
                <a:srgbClr val="FF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FF0000"/>
                </a:solidFill>
                <a:latin typeface="Times New Roman" pitchFamily="18" charset="0"/>
                <a:cs typeface="Times New Roman" pitchFamily="18" charset="0"/>
              </a:rPr>
              <a:t>ВОЛОГОДСКИЙ УФАС ОТ 30.07.15 Г ДЕЛО № 5-2</a:t>
            </a:r>
            <a:r>
              <a:rPr lang="en-US" sz="1600" b="1" dirty="0" smtClean="0">
                <a:solidFill>
                  <a:srgbClr val="FF0000"/>
                </a:solidFill>
                <a:latin typeface="Times New Roman" pitchFamily="18" charset="0"/>
                <a:cs typeface="Times New Roman" pitchFamily="18" charset="0"/>
              </a:rPr>
              <a:t>/</a:t>
            </a:r>
            <a:r>
              <a:rPr lang="ru-RU" sz="1600" b="1" dirty="0" smtClean="0">
                <a:solidFill>
                  <a:srgbClr val="FF0000"/>
                </a:solidFill>
                <a:latin typeface="Times New Roman" pitchFamily="18" charset="0"/>
                <a:cs typeface="Times New Roman" pitchFamily="18" charset="0"/>
              </a:rPr>
              <a:t>183-15</a:t>
            </a:r>
          </a:p>
          <a:p>
            <a:pPr marL="0" lvl="1" indent="0" fontAlgn="auto">
              <a:lnSpc>
                <a:spcPct val="80000"/>
              </a:lnSpc>
              <a:spcBef>
                <a:spcPts val="0"/>
              </a:spcBef>
              <a:spcAft>
                <a:spcPts val="0"/>
              </a:spcAft>
              <a:buNone/>
              <a:defRPr/>
            </a:pPr>
            <a:r>
              <a:rPr lang="ru-RU" sz="1600" b="1" dirty="0" smtClean="0">
                <a:solidFill>
                  <a:srgbClr val="FF0000"/>
                </a:solidFill>
                <a:latin typeface="Times New Roman" pitchFamily="18" charset="0"/>
                <a:cs typeface="Times New Roman" pitchFamily="18" charset="0"/>
              </a:rPr>
              <a:t>САРАТОВСКИЙ УФАС  ОТ 09.07.15 Г № 216-15</a:t>
            </a:r>
          </a:p>
          <a:p>
            <a:pPr marL="0" lvl="1" indent="0" fontAlgn="auto">
              <a:lnSpc>
                <a:spcPct val="80000"/>
              </a:lnSpc>
              <a:spcBef>
                <a:spcPts val="0"/>
              </a:spcBef>
              <a:spcAft>
                <a:spcPts val="0"/>
              </a:spcAft>
              <a:buNone/>
              <a:defRPr/>
            </a:pPr>
            <a:endParaRPr lang="ru-RU" sz="1600" b="1" dirty="0">
              <a:solidFill>
                <a:srgbClr val="FF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C00000"/>
              </a:solidFill>
              <a:latin typeface="Times New Roman"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4D9DFA9C-E4EC-4B5B-8D45-4B5F827C8871}" type="slidenum">
              <a:rPr lang="ru-RU">
                <a:solidFill>
                  <a:prstClr val="black">
                    <a:tint val="75000"/>
                  </a:prstClr>
                </a:solidFill>
              </a:rPr>
              <a:pPr>
                <a:defRPr/>
              </a:pPr>
              <a:t>54</a:t>
            </a:fld>
            <a:endParaRPr lang="ru-RU" dirty="0">
              <a:solidFill>
                <a:prstClr val="black">
                  <a:tint val="75000"/>
                </a:prstClr>
              </a:solidFill>
            </a:endParaRPr>
          </a:p>
        </p:txBody>
      </p:sp>
    </p:spTree>
    <p:extLst>
      <p:ext uri="{BB962C8B-B14F-4D97-AF65-F5344CB8AC3E}">
        <p14:creationId xmlns:p14="http://schemas.microsoft.com/office/powerpoint/2010/main" val="156614695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04664"/>
            <a:ext cx="58052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rPr>
              <a:t>ТИПИЧНЫЕ ОШИБКИ  УЧАСТНИКОВ ЗАКУПКИ</a:t>
            </a:r>
            <a:endParaRPr lang="ru-RU" sz="2000" b="1" cap="all" dirty="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713788" cy="5400675"/>
          </a:xfrm>
        </p:spPr>
        <p:txBody>
          <a:bodyPr rtlCol="0">
            <a:noAutofit/>
          </a:bodyPr>
          <a:lstStyle/>
          <a:p>
            <a:pPr marL="0" lvl="1" indent="0" fontAlgn="auto">
              <a:lnSpc>
                <a:spcPct val="80000"/>
              </a:lnSpc>
              <a:spcBef>
                <a:spcPts val="0"/>
              </a:spcBef>
              <a:spcAft>
                <a:spcPts val="0"/>
              </a:spcAft>
              <a:buNone/>
              <a:defRPr/>
            </a:pPr>
            <a:endParaRPr lang="ru-RU" sz="1600" b="1" dirty="0" smtClean="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00B050"/>
                </a:solidFill>
                <a:latin typeface="Times New Roman" pitchFamily="18" charset="0"/>
                <a:cs typeface="Times New Roman" pitchFamily="18" charset="0"/>
              </a:rPr>
              <a:t>               2. НЕСООТВЕТСТВИЕ НАИМЕНОВАНИЯ ТОВАРА В ПЕРВОЙ ЧАСТИ ЗАЯВКИ</a:t>
            </a:r>
          </a:p>
          <a:p>
            <a:pPr marL="0" lvl="1" indent="0" fontAlgn="auto">
              <a:lnSpc>
                <a:spcPct val="80000"/>
              </a:lnSpc>
              <a:spcBef>
                <a:spcPts val="0"/>
              </a:spcBef>
              <a:spcAft>
                <a:spcPts val="0"/>
              </a:spcAft>
              <a:buNone/>
              <a:defRPr/>
            </a:pPr>
            <a:r>
              <a:rPr lang="ru-RU" sz="1600" b="1" dirty="0" smtClean="0">
                <a:solidFill>
                  <a:srgbClr val="00B050"/>
                </a:solidFill>
                <a:latin typeface="Times New Roman" pitchFamily="18" charset="0"/>
                <a:cs typeface="Times New Roman" pitchFamily="18" charset="0"/>
              </a:rPr>
              <a:t>                           И КОПИИ РЕГИСТРАЦИОННОГО УДОСТОВЕРЕНИЯ</a:t>
            </a:r>
          </a:p>
          <a:p>
            <a:pPr marL="0" lvl="1" indent="0" fontAlgn="auto">
              <a:lnSpc>
                <a:spcPct val="80000"/>
              </a:lnSpc>
              <a:spcBef>
                <a:spcPts val="0"/>
              </a:spcBef>
              <a:spcAft>
                <a:spcPts val="0"/>
              </a:spcAft>
              <a:buNone/>
              <a:defRPr/>
            </a:pPr>
            <a:endParaRPr lang="ru-RU" sz="1600" b="1" dirty="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002060"/>
                </a:solidFill>
                <a:latin typeface="Times New Roman" pitchFamily="18" charset="0"/>
                <a:cs typeface="Times New Roman" pitchFamily="18" charset="0"/>
              </a:rPr>
              <a:t>«ЕСЛИ ЗАКАЗЧИК В ОПИСАНИИ ОБЪЕКТА ЗАКУПКИ  ( В ТЗ)  УКАЗАЛ НАИМЕНОВАНИЕ МЕДИЦИНСКОГО ИЗДЕЛИЯ, НЕ СОВПАДАЮЩЕЕ С УКАЗАННЫМ В РУ ТОВАРА, ПРЕДЛАГАЕМОГО УЧАСТНИКОМ К ПОСТАВКЕ , ТО УЧАСТНИК МОЖЕТ  РЯДОМ С НАИМЕНОВАНИЕМ , СОДЕРЖАЩИМСЯ В ТЗ</a:t>
            </a:r>
          </a:p>
          <a:p>
            <a:pPr marL="0" lvl="1" indent="0" fontAlgn="auto">
              <a:lnSpc>
                <a:spcPct val="80000"/>
              </a:lnSpc>
              <a:spcBef>
                <a:spcPts val="0"/>
              </a:spcBef>
              <a:spcAft>
                <a:spcPts val="0"/>
              </a:spcAft>
              <a:buNone/>
              <a:defRPr/>
            </a:pPr>
            <a:r>
              <a:rPr lang="ru-RU" sz="1600" b="1" dirty="0" smtClean="0">
                <a:solidFill>
                  <a:srgbClr val="002060"/>
                </a:solidFill>
                <a:latin typeface="Times New Roman" pitchFamily="18" charset="0"/>
                <a:cs typeface="Times New Roman" pitchFamily="18" charset="0"/>
              </a:rPr>
              <a:t>УКАЗАТЬ НАИМЕНОВАНИЕ  ТОВАРА СОГЛАСНО РУ И ТЕМ САМЫМ ИЗБЕЖАТЬ ПРОБЛЕМ НА ЭТАПЕ РАССМОТРЕНИЯ ЗАЯВОК»</a:t>
            </a:r>
          </a:p>
          <a:p>
            <a:pPr marL="0" lvl="1" indent="0" fontAlgn="auto">
              <a:lnSpc>
                <a:spcPct val="80000"/>
              </a:lnSpc>
              <a:spcBef>
                <a:spcPts val="0"/>
              </a:spcBef>
              <a:spcAft>
                <a:spcPts val="0"/>
              </a:spcAft>
              <a:buNone/>
              <a:defRPr/>
            </a:pPr>
            <a:endParaRPr lang="ru-RU" sz="1600" b="1" dirty="0">
              <a:solidFill>
                <a:srgbClr val="00206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00206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a:solidFill>
                  <a:srgbClr val="C00000"/>
                </a:solidFill>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                                РЕШЕНИЕ УФАС РФ ОТ 31.08.2015 Г  № 454</a:t>
            </a: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4D9DFA9C-E4EC-4B5B-8D45-4B5F827C8871}" type="slidenum">
              <a:rPr lang="ru-RU">
                <a:solidFill>
                  <a:prstClr val="black">
                    <a:tint val="75000"/>
                  </a:prstClr>
                </a:solidFill>
              </a:rPr>
              <a:pPr>
                <a:defRPr/>
              </a:pPr>
              <a:t>55</a:t>
            </a:fld>
            <a:endParaRPr lang="ru-RU" dirty="0">
              <a:solidFill>
                <a:prstClr val="black">
                  <a:tint val="75000"/>
                </a:prstClr>
              </a:solidFill>
            </a:endParaRPr>
          </a:p>
        </p:txBody>
      </p:sp>
    </p:spTree>
    <p:extLst>
      <p:ext uri="{BB962C8B-B14F-4D97-AF65-F5344CB8AC3E}">
        <p14:creationId xmlns:p14="http://schemas.microsoft.com/office/powerpoint/2010/main" val="78559888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04664"/>
            <a:ext cx="58052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rPr>
              <a:t>ТИПИЧНЫЕ ОШИБКИ  УЧАСТНИКОВ ЗАКУПКИ</a:t>
            </a:r>
            <a:endParaRPr lang="ru-RU" sz="2000" b="1" cap="all" dirty="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15106" y="1254770"/>
            <a:ext cx="8713788" cy="5400675"/>
          </a:xfrm>
        </p:spPr>
        <p:txBody>
          <a:bodyPr rtlCol="0">
            <a:noAutofit/>
          </a:bodyPr>
          <a:lstStyle/>
          <a:p>
            <a:pPr marL="0" lvl="1" indent="0" fontAlgn="auto">
              <a:lnSpc>
                <a:spcPct val="80000"/>
              </a:lnSpc>
              <a:spcBef>
                <a:spcPts val="0"/>
              </a:spcBef>
              <a:spcAft>
                <a:spcPts val="0"/>
              </a:spcAft>
              <a:buNone/>
              <a:defRPr/>
            </a:pPr>
            <a:endParaRPr lang="ru-RU" sz="1600" b="1" dirty="0" smtClean="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00B050"/>
                </a:solidFill>
                <a:latin typeface="Times New Roman" pitchFamily="18" charset="0"/>
                <a:cs typeface="Times New Roman" pitchFamily="18" charset="0"/>
              </a:rPr>
              <a:t>               3.  НАБОР МЕДИЦИНСКИХ ИЗДЕЛИЙ ИЛИ ЕГО СОСТАВНАЯ ЧАСТЬ ???</a:t>
            </a:r>
          </a:p>
          <a:p>
            <a:pPr marL="0" lvl="1" indent="0" fontAlgn="auto">
              <a:lnSpc>
                <a:spcPct val="80000"/>
              </a:lnSpc>
              <a:spcBef>
                <a:spcPts val="0"/>
              </a:spcBef>
              <a:spcAft>
                <a:spcPts val="0"/>
              </a:spcAft>
              <a:buNone/>
              <a:defRPr/>
            </a:pPr>
            <a:endParaRPr lang="ru-RU" sz="1600" b="1" dirty="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7030A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C00000"/>
                </a:solidFill>
                <a:latin typeface="Times New Roman" pitchFamily="18" charset="0"/>
                <a:cs typeface="Times New Roman" pitchFamily="18" charset="0"/>
              </a:rPr>
              <a:t>РЕШЕНИЕ КУРГАНСКО</a:t>
            </a:r>
            <a:r>
              <a:rPr lang="en-US" sz="1600" b="1" dirty="0" smtClean="0">
                <a:solidFill>
                  <a:srgbClr val="C00000"/>
                </a:solidFill>
                <a:latin typeface="Times New Roman" pitchFamily="18" charset="0"/>
                <a:cs typeface="Times New Roman" pitchFamily="18" charset="0"/>
              </a:rPr>
              <a:t>U</a:t>
            </a:r>
            <a:r>
              <a:rPr lang="ru-RU" sz="1600" b="1" dirty="0" smtClean="0">
                <a:solidFill>
                  <a:srgbClr val="C00000"/>
                </a:solidFill>
                <a:latin typeface="Times New Roman" pitchFamily="18" charset="0"/>
                <a:cs typeface="Times New Roman" pitchFamily="18" charset="0"/>
              </a:rPr>
              <a:t>О УФАС  ОТ 06.10.16 Г № 05-02</a:t>
            </a:r>
            <a:r>
              <a:rPr lang="en-US" sz="1600" b="1" dirty="0" smtClean="0">
                <a:solidFill>
                  <a:srgbClr val="C00000"/>
                </a:solidFill>
                <a:latin typeface="Times New Roman" pitchFamily="18" charset="0"/>
                <a:cs typeface="Times New Roman" pitchFamily="18" charset="0"/>
              </a:rPr>
              <a:t>/182-16</a:t>
            </a:r>
          </a:p>
          <a:p>
            <a:pPr marL="0" lvl="1" indent="0" fontAlgn="auto">
              <a:lnSpc>
                <a:spcPct val="80000"/>
              </a:lnSpc>
              <a:spcBef>
                <a:spcPts val="0"/>
              </a:spcBef>
              <a:spcAft>
                <a:spcPts val="0"/>
              </a:spcAft>
              <a:buNone/>
              <a:defRPr/>
            </a:pPr>
            <a:endParaRPr lang="en-US" sz="1600" b="1" dirty="0">
              <a:solidFill>
                <a:srgbClr val="7030A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7030A0"/>
                </a:solidFill>
                <a:latin typeface="Times New Roman" pitchFamily="18" charset="0"/>
                <a:cs typeface="Times New Roman" pitchFamily="18" charset="0"/>
              </a:rPr>
              <a:t>ЗАКАЗЧИКУ ТРЕБОВАЛСЯ НАБОР РЕАГЕНТОВ</a:t>
            </a:r>
          </a:p>
          <a:p>
            <a:pPr marL="0" lvl="1" indent="0" fontAlgn="auto">
              <a:lnSpc>
                <a:spcPct val="80000"/>
              </a:lnSpc>
              <a:spcBef>
                <a:spcPts val="0"/>
              </a:spcBef>
              <a:spcAft>
                <a:spcPts val="0"/>
              </a:spcAft>
              <a:buNone/>
              <a:defRPr/>
            </a:pPr>
            <a:r>
              <a:rPr lang="ru-RU" sz="1600" b="1" dirty="0" smtClean="0">
                <a:solidFill>
                  <a:srgbClr val="7030A0"/>
                </a:solidFill>
                <a:latin typeface="Times New Roman" pitchFamily="18" charset="0"/>
                <a:cs typeface="Times New Roman" pitchFamily="18" charset="0"/>
              </a:rPr>
              <a:t>ПОСТАВЩИК ПРЕДСТАВИЛ В СОСТАВЕ ЗАЯВКЕ ОТДЕЛЬНЫЕ КОМПОНЕНТЫ НАБОРА:</a:t>
            </a:r>
          </a:p>
          <a:p>
            <a:pPr marL="0" lvl="1" indent="0" fontAlgn="auto">
              <a:lnSpc>
                <a:spcPct val="80000"/>
              </a:lnSpc>
              <a:spcBef>
                <a:spcPts val="0"/>
              </a:spcBef>
              <a:spcAft>
                <a:spcPts val="0"/>
              </a:spcAft>
              <a:buNone/>
              <a:defRPr/>
            </a:pPr>
            <a:endParaRPr lang="ru-RU" sz="1600" b="1" dirty="0">
              <a:solidFill>
                <a:srgbClr val="7030A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7030A0"/>
                </a:solidFill>
                <a:latin typeface="Times New Roman" pitchFamily="18" charset="0"/>
                <a:cs typeface="Times New Roman" pitchFamily="18" charset="0"/>
              </a:rPr>
              <a:t>-реагент 1 СИСТЕМНЫЙ ГЕМОЛИЗИРУЮЩИЙ РАСТВОР</a:t>
            </a:r>
          </a:p>
          <a:p>
            <a:pPr marL="0" lvl="1" indent="0" fontAlgn="auto">
              <a:lnSpc>
                <a:spcPct val="80000"/>
              </a:lnSpc>
              <a:spcBef>
                <a:spcPts val="0"/>
              </a:spcBef>
              <a:spcAft>
                <a:spcPts val="0"/>
              </a:spcAft>
              <a:buNone/>
              <a:defRPr/>
            </a:pPr>
            <a:r>
              <a:rPr lang="ru-RU" sz="1600" b="1" dirty="0" smtClean="0">
                <a:solidFill>
                  <a:srgbClr val="7030A0"/>
                </a:solidFill>
                <a:latin typeface="Times New Roman" pitchFamily="18" charset="0"/>
                <a:cs typeface="Times New Roman" pitchFamily="18" charset="0"/>
              </a:rPr>
              <a:t>-реагент  2  КАЛИБРОВОЧНЫЙ РАСТВОР</a:t>
            </a:r>
          </a:p>
          <a:p>
            <a:pPr marL="0" lvl="1" indent="0" fontAlgn="auto">
              <a:lnSpc>
                <a:spcPct val="80000"/>
              </a:lnSpc>
              <a:spcBef>
                <a:spcPts val="0"/>
              </a:spcBef>
              <a:spcAft>
                <a:spcPts val="0"/>
              </a:spcAft>
              <a:buNone/>
              <a:defRPr/>
            </a:pPr>
            <a:r>
              <a:rPr lang="ru-RU" sz="1600" b="1" dirty="0" smtClean="0">
                <a:solidFill>
                  <a:srgbClr val="7030A0"/>
                </a:solidFill>
                <a:latin typeface="Times New Roman" pitchFamily="18" charset="0"/>
                <a:cs typeface="Times New Roman" pitchFamily="18" charset="0"/>
              </a:rPr>
              <a:t>-реагент  3  КОНТРОЛЬНЫЙ РАСТВОР №1</a:t>
            </a:r>
          </a:p>
          <a:p>
            <a:pPr marL="0" lvl="1" indent="0" fontAlgn="auto">
              <a:lnSpc>
                <a:spcPct val="80000"/>
              </a:lnSpc>
              <a:spcBef>
                <a:spcPts val="0"/>
              </a:spcBef>
              <a:spcAft>
                <a:spcPts val="0"/>
              </a:spcAft>
              <a:buNone/>
              <a:defRPr/>
            </a:pPr>
            <a:r>
              <a:rPr lang="ru-RU" sz="1600" b="1" dirty="0" smtClean="0">
                <a:solidFill>
                  <a:srgbClr val="7030A0"/>
                </a:solidFill>
                <a:latin typeface="Times New Roman" pitchFamily="18" charset="0"/>
                <a:cs typeface="Times New Roman" pitchFamily="18" charset="0"/>
              </a:rPr>
              <a:t> реагент  4                     _____________         №2</a:t>
            </a:r>
          </a:p>
          <a:p>
            <a:pPr marL="0" lvl="1" indent="0" fontAlgn="auto">
              <a:lnSpc>
                <a:spcPct val="80000"/>
              </a:lnSpc>
              <a:spcBef>
                <a:spcPts val="0"/>
              </a:spcBef>
              <a:spcAft>
                <a:spcPts val="0"/>
              </a:spcAft>
              <a:buNone/>
              <a:defRPr/>
            </a:pPr>
            <a:r>
              <a:rPr lang="ru-RU" sz="1600" b="1" dirty="0" smtClean="0">
                <a:solidFill>
                  <a:srgbClr val="7030A0"/>
                </a:solidFill>
                <a:latin typeface="Times New Roman" pitchFamily="18" charset="0"/>
                <a:cs typeface="Times New Roman" pitchFamily="18" charset="0"/>
              </a:rPr>
              <a:t> реагент  5                     _____________         №3</a:t>
            </a:r>
          </a:p>
          <a:p>
            <a:pPr marL="0" lvl="1" indent="0" fontAlgn="auto">
              <a:lnSpc>
                <a:spcPct val="80000"/>
              </a:lnSpc>
              <a:spcBef>
                <a:spcPts val="0"/>
              </a:spcBef>
              <a:spcAft>
                <a:spcPts val="0"/>
              </a:spcAft>
              <a:buNone/>
              <a:defRPr/>
            </a:pPr>
            <a:endParaRPr lang="ru-RU" sz="1600" b="1" dirty="0">
              <a:solidFill>
                <a:srgbClr val="7030A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7030A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7030A0"/>
                </a:solidFill>
                <a:latin typeface="Times New Roman" pitchFamily="18" charset="0"/>
                <a:cs typeface="Times New Roman" pitchFamily="18" charset="0"/>
              </a:rPr>
              <a:t>Указанные реагенты представляют собой отдельные самостоятельные медицинские изделия, имеющие РУ, которые могут быть при этом поставлены в одной упаковке</a:t>
            </a:r>
          </a:p>
          <a:p>
            <a:pPr marL="0" lvl="1" indent="0" fontAlgn="auto">
              <a:lnSpc>
                <a:spcPct val="80000"/>
              </a:lnSpc>
              <a:spcBef>
                <a:spcPts val="0"/>
              </a:spcBef>
              <a:spcAft>
                <a:spcPts val="0"/>
              </a:spcAft>
              <a:buNone/>
              <a:defRPr/>
            </a:pPr>
            <a:r>
              <a:rPr lang="ru-RU" sz="1600" b="1" dirty="0" smtClean="0">
                <a:solidFill>
                  <a:srgbClr val="7030A0"/>
                </a:solidFill>
                <a:latin typeface="Times New Roman" pitchFamily="18" charset="0"/>
                <a:cs typeface="Times New Roman" pitchFamily="18" charset="0"/>
              </a:rPr>
              <a:t>НА КАЖДЫЙ ВИД РЕАГЕНТОВ УЧАСТНИКОМ ЗАКУПКИ  БЫЛИ ПРЕДСТАВЛЕНЫ ОТДЕЛЬНЫЕ РУ, СОДЕРЖАЩИЕ УКАЗАНИЯ О ПРЕДНАЗНАЧЕНИИ РЕАГЕНТА  ДЛЯ КОНКРЕТНОГО АНАЛИЗАТОРА</a:t>
            </a:r>
          </a:p>
          <a:p>
            <a:pPr marL="0" lvl="1" indent="0" fontAlgn="auto">
              <a:lnSpc>
                <a:spcPct val="80000"/>
              </a:lnSpc>
              <a:spcBef>
                <a:spcPts val="0"/>
              </a:spcBef>
              <a:spcAft>
                <a:spcPts val="0"/>
              </a:spcAft>
              <a:buNone/>
              <a:defRPr/>
            </a:pPr>
            <a:endParaRPr lang="ru-RU" sz="1600" b="1" dirty="0">
              <a:solidFill>
                <a:srgbClr val="7030A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C00000"/>
                </a:solidFill>
                <a:latin typeface="Times New Roman" pitchFamily="18" charset="0"/>
                <a:cs typeface="Times New Roman" pitchFamily="18" charset="0"/>
              </a:rPr>
              <a:t>РЕШЕНИЕ УФАСА:  ОТКЛОНЕНИЕ ЗАЯВКИ ЗАКАЗЧИКОМ  НЕОБОСНОВАНО</a:t>
            </a: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C00000"/>
              </a:solidFill>
              <a:latin typeface="Times New Roman"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4D9DFA9C-E4EC-4B5B-8D45-4B5F827C8871}" type="slidenum">
              <a:rPr lang="ru-RU">
                <a:solidFill>
                  <a:prstClr val="black">
                    <a:tint val="75000"/>
                  </a:prstClr>
                </a:solidFill>
              </a:rPr>
              <a:pPr>
                <a:defRPr/>
              </a:pPr>
              <a:t>56</a:t>
            </a:fld>
            <a:endParaRPr lang="ru-RU" dirty="0">
              <a:solidFill>
                <a:prstClr val="black">
                  <a:tint val="75000"/>
                </a:prstClr>
              </a:solidFill>
            </a:endParaRPr>
          </a:p>
        </p:txBody>
      </p:sp>
    </p:spTree>
    <p:extLst>
      <p:ext uri="{BB962C8B-B14F-4D97-AF65-F5344CB8AC3E}">
        <p14:creationId xmlns:p14="http://schemas.microsoft.com/office/powerpoint/2010/main" val="254678249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04664"/>
            <a:ext cx="58052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rPr>
              <a:t>ТИПИЧНЫЕ ОШИБКИ  УЧАСТНИКОВ ЗАКУПКИ</a:t>
            </a:r>
            <a:endParaRPr lang="ru-RU" sz="2000" b="1" cap="all" dirty="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15106" y="1254770"/>
            <a:ext cx="8713788" cy="5400675"/>
          </a:xfrm>
        </p:spPr>
        <p:txBody>
          <a:bodyPr rtlCol="0">
            <a:noAutofit/>
          </a:bodyPr>
          <a:lstStyle/>
          <a:p>
            <a:pPr marL="0" lvl="1" indent="0" fontAlgn="auto">
              <a:lnSpc>
                <a:spcPct val="80000"/>
              </a:lnSpc>
              <a:spcBef>
                <a:spcPts val="0"/>
              </a:spcBef>
              <a:spcAft>
                <a:spcPts val="0"/>
              </a:spcAft>
              <a:buNone/>
              <a:defRPr/>
            </a:pPr>
            <a:endParaRPr lang="ru-RU" sz="1600" b="1" dirty="0" smtClean="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00B050"/>
                </a:solidFill>
                <a:latin typeface="Times New Roman" pitchFamily="18" charset="0"/>
                <a:cs typeface="Times New Roman" pitchFamily="18" charset="0"/>
              </a:rPr>
              <a:t>          4. НЕДЕЙСТВИТЕЛЬНОСТЬ РЕГИСТРАЦИОННОГО УДОСТОВЕРЕНИЯ</a:t>
            </a:r>
          </a:p>
          <a:p>
            <a:pPr marL="0" lvl="1" indent="0" fontAlgn="auto">
              <a:lnSpc>
                <a:spcPct val="80000"/>
              </a:lnSpc>
              <a:spcBef>
                <a:spcPts val="0"/>
              </a:spcBef>
              <a:spcAft>
                <a:spcPts val="0"/>
              </a:spcAft>
              <a:buNone/>
              <a:defRPr/>
            </a:pPr>
            <a:endParaRPr lang="ru-RU" sz="1600" b="1" dirty="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7030A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C00000"/>
                </a:solidFill>
                <a:latin typeface="Times New Roman" pitchFamily="18" charset="0"/>
                <a:cs typeface="Times New Roman" pitchFamily="18" charset="0"/>
              </a:rPr>
              <a:t> ВАРИАНТ 1 </a:t>
            </a: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latin typeface="Times New Roman" pitchFamily="18" charset="0"/>
                <a:cs typeface="Times New Roman" pitchFamily="18" charset="0"/>
              </a:rPr>
              <a:t>ПРЕДОСТАВЛЕНИЕ УЧАСТНИКОМ ЗАКУПКИ КОПИИ РУ, В КОТОРОЕ ВПОСЛЕДСТВИИ ВНОСИЛИСЬ ИЗМЕНЕНИЯ</a:t>
            </a:r>
          </a:p>
          <a:p>
            <a:pPr marL="0" lvl="1" indent="0" fontAlgn="auto">
              <a:lnSpc>
                <a:spcPct val="80000"/>
              </a:lnSpc>
              <a:spcBef>
                <a:spcPts val="0"/>
              </a:spcBef>
              <a:spcAft>
                <a:spcPts val="0"/>
              </a:spcAft>
              <a:buNone/>
              <a:defRPr/>
            </a:pPr>
            <a:endParaRPr lang="ru-RU" sz="1600" b="1" dirty="0">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C00000"/>
                </a:solidFill>
                <a:latin typeface="Times New Roman" pitchFamily="18" charset="0"/>
                <a:cs typeface="Times New Roman" pitchFamily="18" charset="0"/>
              </a:rPr>
              <a:t>ВАРИАНТ 2</a:t>
            </a: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latin typeface="Times New Roman" pitchFamily="18" charset="0"/>
                <a:cs typeface="Times New Roman" pitchFamily="18" charset="0"/>
              </a:rPr>
              <a:t>НА ПРЕДЛАГАЕМОЕ К ПОСТАВКЕ МЕДИЗДЕЛИЕ БЫЛО ВЫДАНО НОВОЕ РУ</a:t>
            </a: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4D9DFA9C-E4EC-4B5B-8D45-4B5F827C8871}" type="slidenum">
              <a:rPr lang="ru-RU">
                <a:solidFill>
                  <a:prstClr val="black">
                    <a:tint val="75000"/>
                  </a:prstClr>
                </a:solidFill>
              </a:rPr>
              <a:pPr>
                <a:defRPr/>
              </a:pPr>
              <a:t>57</a:t>
            </a:fld>
            <a:endParaRPr lang="ru-RU" dirty="0">
              <a:solidFill>
                <a:prstClr val="black">
                  <a:tint val="75000"/>
                </a:prstClr>
              </a:solidFill>
            </a:endParaRPr>
          </a:p>
        </p:txBody>
      </p:sp>
    </p:spTree>
    <p:extLst>
      <p:ext uri="{BB962C8B-B14F-4D97-AF65-F5344CB8AC3E}">
        <p14:creationId xmlns:p14="http://schemas.microsoft.com/office/powerpoint/2010/main" val="107162567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04664"/>
            <a:ext cx="5805264" cy="850106"/>
          </a:xfrm>
        </p:spPr>
        <p:txBody>
          <a:bodyPr rtlCol="0">
            <a:normAutofit/>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rPr>
              <a:t>ТИПИЧНЫЕ ОШИБКИ  УЧАСТНИКОВ ЗАКУПКИ</a:t>
            </a:r>
            <a:endParaRPr lang="ru-RU" sz="2000" b="1" cap="all" dirty="0">
              <a:ln w="9000" cmpd="sng">
                <a:solidFill>
                  <a:srgbClr val="C3986D">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15106" y="1254770"/>
            <a:ext cx="8713788" cy="5400675"/>
          </a:xfrm>
        </p:spPr>
        <p:txBody>
          <a:bodyPr rtlCol="0">
            <a:noAutofit/>
          </a:bodyPr>
          <a:lstStyle/>
          <a:p>
            <a:pPr marL="0" lvl="1" indent="0" fontAlgn="auto">
              <a:lnSpc>
                <a:spcPct val="80000"/>
              </a:lnSpc>
              <a:spcBef>
                <a:spcPts val="0"/>
              </a:spcBef>
              <a:spcAft>
                <a:spcPts val="0"/>
              </a:spcAft>
              <a:buNone/>
              <a:defRPr/>
            </a:pPr>
            <a:endParaRPr lang="ru-RU" sz="1600" b="1" dirty="0" smtClean="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00B050"/>
                </a:solidFill>
                <a:latin typeface="Times New Roman" pitchFamily="18" charset="0"/>
                <a:cs typeface="Times New Roman" pitchFamily="18" charset="0"/>
              </a:rPr>
              <a:t>          3. НЕДЕЙСТВИТЕЛЬНОСТЬ РЕГИСТРАЦИОННОГО УДОСТОВЕРЕНИЯ</a:t>
            </a:r>
          </a:p>
          <a:p>
            <a:pPr marL="0" lvl="1" indent="0" fontAlgn="auto">
              <a:lnSpc>
                <a:spcPct val="80000"/>
              </a:lnSpc>
              <a:spcBef>
                <a:spcPts val="0"/>
              </a:spcBef>
              <a:spcAft>
                <a:spcPts val="0"/>
              </a:spcAft>
              <a:buNone/>
              <a:defRPr/>
            </a:pPr>
            <a:endParaRPr lang="ru-RU" sz="1600" b="1" dirty="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endParaRPr lang="ru-RU" sz="1600" b="1" dirty="0" smtClean="0">
              <a:solidFill>
                <a:srgbClr val="00B05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C00000"/>
                </a:solidFill>
                <a:latin typeface="Times New Roman" pitchFamily="18" charset="0"/>
                <a:cs typeface="Times New Roman" pitchFamily="18" charset="0"/>
              </a:rPr>
              <a:t>РЕШЕНИЕ КАЛУЖСКОГО УФАС ОТ 18.05.2017 Г ПО ЖАЛОБЕ№ 92-03</a:t>
            </a:r>
            <a:r>
              <a:rPr lang="en-US" sz="1600" b="1" dirty="0" smtClean="0">
                <a:solidFill>
                  <a:srgbClr val="C00000"/>
                </a:solidFill>
                <a:latin typeface="Times New Roman" pitchFamily="18" charset="0"/>
                <a:cs typeface="Times New Roman" pitchFamily="18" charset="0"/>
              </a:rPr>
              <a:t>/2017</a:t>
            </a:r>
          </a:p>
          <a:p>
            <a:pPr marL="0" lvl="1" indent="0" fontAlgn="auto">
              <a:lnSpc>
                <a:spcPct val="80000"/>
              </a:lnSpc>
              <a:spcBef>
                <a:spcPts val="0"/>
              </a:spcBef>
              <a:spcAft>
                <a:spcPts val="0"/>
              </a:spcAft>
              <a:buNone/>
              <a:defRPr/>
            </a:pPr>
            <a:endParaRPr lang="en-US"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latin typeface="Times New Roman" pitchFamily="18" charset="0"/>
                <a:cs typeface="Times New Roman" pitchFamily="18" charset="0"/>
              </a:rPr>
              <a:t>ЗАКАЗЧИК ОБЪЯВИЛ ЗАКУПКУ МОНИТОРА МЕДИЦИНСКОГО  ФЕТАЛЬНОГО МАТЕРИ И ПЛОДА</a:t>
            </a:r>
          </a:p>
          <a:p>
            <a:pPr marL="0" lvl="1" indent="0" fontAlgn="auto">
              <a:lnSpc>
                <a:spcPct val="80000"/>
              </a:lnSpc>
              <a:spcBef>
                <a:spcPts val="0"/>
              </a:spcBef>
              <a:spcAft>
                <a:spcPts val="0"/>
              </a:spcAft>
              <a:buNone/>
              <a:defRPr/>
            </a:pPr>
            <a:endParaRPr lang="ru-RU" sz="1600" b="1" dirty="0">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latin typeface="Times New Roman" pitchFamily="18" charset="0"/>
                <a:cs typeface="Times New Roman" pitchFamily="18" charset="0"/>
              </a:rPr>
              <a:t>НА ДАННОЕ ИЗДЕЛИЕ БЫЛО ВЫДАНО 15 АВГ 2016 Г НОВОЕ РЕГИСТРАЦИОННОЕ УДОСТОВЕРЕНИЕ, ПОСТАВЩИК ПРЕДСТАВИЛ СТАРОЕ РУ,  УЖЕ НЕ ДЕЙСТВУЮЩЕЕ.  </a:t>
            </a:r>
          </a:p>
          <a:p>
            <a:pPr marL="0" lvl="1" indent="0" fontAlgn="auto">
              <a:lnSpc>
                <a:spcPct val="80000"/>
              </a:lnSpc>
              <a:spcBef>
                <a:spcPts val="0"/>
              </a:spcBef>
              <a:spcAft>
                <a:spcPts val="0"/>
              </a:spcAft>
              <a:buNone/>
              <a:defRPr/>
            </a:pPr>
            <a:r>
              <a:rPr lang="ru-RU" sz="1600" b="1" dirty="0" smtClean="0">
                <a:latin typeface="Times New Roman" pitchFamily="18" charset="0"/>
                <a:cs typeface="Times New Roman" pitchFamily="18" charset="0"/>
              </a:rPr>
              <a:t>ОДНАКО, НОМЕРА РУ СОВПАДАЛИ</a:t>
            </a:r>
          </a:p>
          <a:p>
            <a:pPr marL="0" lvl="1" indent="0" fontAlgn="auto">
              <a:lnSpc>
                <a:spcPct val="80000"/>
              </a:lnSpc>
              <a:spcBef>
                <a:spcPts val="0"/>
              </a:spcBef>
              <a:spcAft>
                <a:spcPts val="0"/>
              </a:spcAft>
              <a:buNone/>
              <a:defRPr/>
            </a:pPr>
            <a:endParaRPr lang="ru-RU" sz="1600" b="1" dirty="0">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latin typeface="Times New Roman" pitchFamily="18" charset="0"/>
                <a:cs typeface="Times New Roman" pitchFamily="18" charset="0"/>
              </a:rPr>
              <a:t>ЗАКАЗЧИК УСТАНОВИЛ, ЧТО СТАРОЕ РУ УТРАТИЛО СИЛУ В СВЯЗИ С ВЫДАЧЕЙ НОВОГО РУ</a:t>
            </a:r>
          </a:p>
          <a:p>
            <a:pPr marL="0" lvl="1" indent="0" fontAlgn="auto">
              <a:lnSpc>
                <a:spcPct val="80000"/>
              </a:lnSpc>
              <a:spcBef>
                <a:spcPts val="0"/>
              </a:spcBef>
              <a:spcAft>
                <a:spcPts val="0"/>
              </a:spcAft>
              <a:buNone/>
              <a:defRPr/>
            </a:pPr>
            <a:endParaRPr lang="ru-RU" sz="1600" b="1" dirty="0">
              <a:solidFill>
                <a:srgbClr val="C00000"/>
              </a:solidFill>
              <a:latin typeface="Times New Roman" pitchFamily="18" charset="0"/>
              <a:cs typeface="Times New Roman" pitchFamily="18" charset="0"/>
            </a:endParaRPr>
          </a:p>
          <a:p>
            <a:pPr marL="0" lvl="1" indent="0" fontAlgn="auto">
              <a:lnSpc>
                <a:spcPct val="80000"/>
              </a:lnSpc>
              <a:spcBef>
                <a:spcPts val="0"/>
              </a:spcBef>
              <a:spcAft>
                <a:spcPts val="0"/>
              </a:spcAft>
              <a:buNone/>
              <a:defRPr/>
            </a:pPr>
            <a:r>
              <a:rPr lang="ru-RU" sz="1600" b="1" dirty="0" smtClean="0">
                <a:solidFill>
                  <a:srgbClr val="C00000"/>
                </a:solidFill>
                <a:latin typeface="Times New Roman" pitchFamily="18" charset="0"/>
                <a:cs typeface="Times New Roman" pitchFamily="18" charset="0"/>
              </a:rPr>
              <a:t>ВЫВОД:  ДЕЙСТВИЯ ЗАКАЗЧИКА ПО ОТКЛОНЕНИЮ ЗАЯВКИ БЫЛО ПРИЗНАНО </a:t>
            </a:r>
          </a:p>
          <a:p>
            <a:pPr marL="0" lvl="1" indent="0" fontAlgn="auto">
              <a:lnSpc>
                <a:spcPct val="80000"/>
              </a:lnSpc>
              <a:spcBef>
                <a:spcPts val="0"/>
              </a:spcBef>
              <a:spcAft>
                <a:spcPts val="0"/>
              </a:spcAft>
              <a:buNone/>
              <a:defRPr/>
            </a:pPr>
            <a:r>
              <a:rPr lang="ru-RU" sz="1600" b="1" dirty="0">
                <a:solidFill>
                  <a:srgbClr val="C00000"/>
                </a:solidFill>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                  ПРАВОМЕРНЫМ</a:t>
            </a:r>
            <a:endParaRPr lang="ru-RU" sz="1600" b="1" dirty="0">
              <a:solidFill>
                <a:srgbClr val="C00000"/>
              </a:solidFill>
              <a:latin typeface="Times New Roman" pitchFamily="18" charset="0"/>
              <a:cs typeface="Times New Roman"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4D9DFA9C-E4EC-4B5B-8D45-4B5F827C8871}" type="slidenum">
              <a:rPr lang="ru-RU">
                <a:solidFill>
                  <a:prstClr val="black">
                    <a:tint val="75000"/>
                  </a:prstClr>
                </a:solidFill>
              </a:rPr>
              <a:pPr>
                <a:defRPr/>
              </a:pPr>
              <a:t>58</a:t>
            </a:fld>
            <a:endParaRPr lang="ru-RU" dirty="0">
              <a:solidFill>
                <a:prstClr val="black">
                  <a:tint val="75000"/>
                </a:prstClr>
              </a:solidFill>
            </a:endParaRPr>
          </a:p>
        </p:txBody>
      </p:sp>
    </p:spTree>
    <p:extLst>
      <p:ext uri="{BB962C8B-B14F-4D97-AF65-F5344CB8AC3E}">
        <p14:creationId xmlns:p14="http://schemas.microsoft.com/office/powerpoint/2010/main" val="145690544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Заголовок 1"/>
          <p:cNvSpPr>
            <a:spLocks noGrp="1"/>
          </p:cNvSpPr>
          <p:nvPr>
            <p:ph type="title"/>
          </p:nvPr>
        </p:nvSpPr>
        <p:spPr>
          <a:xfrm>
            <a:off x="461246" y="-171400"/>
            <a:ext cx="8226425" cy="1139825"/>
          </a:xfrm>
        </p:spPr>
        <p:txBody>
          <a:bodyPr/>
          <a:lstStyle/>
          <a:p>
            <a:r>
              <a:rPr lang="ru-RU" altLang="ru-RU" b="1" dirty="0"/>
              <a:t/>
            </a:r>
            <a:br>
              <a:rPr lang="ru-RU" altLang="ru-RU" b="1" dirty="0"/>
            </a:br>
            <a:r>
              <a:rPr lang="ru-RU" altLang="ru-RU" sz="2000" b="1" dirty="0" smtClean="0">
                <a:solidFill>
                  <a:srgbClr val="7030A0"/>
                </a:solidFill>
              </a:rPr>
              <a:t>НАЦИОНАЛЬНЫЙ РЕЖИМ ПРИ ЗАКУПКАХ МЕДИЗДЕЛИЙ</a:t>
            </a:r>
            <a:br>
              <a:rPr lang="ru-RU" altLang="ru-RU" sz="2000" b="1" dirty="0" smtClean="0">
                <a:solidFill>
                  <a:srgbClr val="7030A0"/>
                </a:solidFill>
              </a:rPr>
            </a:br>
            <a:r>
              <a:rPr lang="ru-RU" altLang="ru-RU" sz="2000" b="1" dirty="0" smtClean="0">
                <a:solidFill>
                  <a:srgbClr val="7030A0"/>
                </a:solidFill>
              </a:rPr>
              <a:t>ПП № 102</a:t>
            </a:r>
            <a:br>
              <a:rPr lang="ru-RU" altLang="ru-RU" sz="2000" b="1" dirty="0" smtClean="0">
                <a:solidFill>
                  <a:srgbClr val="7030A0"/>
                </a:solidFill>
              </a:rPr>
            </a:br>
            <a:endParaRPr lang="ru-RU" altLang="ru-RU" sz="2000" b="1" dirty="0" smtClean="0">
              <a:solidFill>
                <a:srgbClr val="7030A0"/>
              </a:solidFill>
            </a:endParaRPr>
          </a:p>
        </p:txBody>
      </p:sp>
      <p:sp>
        <p:nvSpPr>
          <p:cNvPr id="4" name="Объект 3"/>
          <p:cNvSpPr>
            <a:spLocks noGrp="1"/>
          </p:cNvSpPr>
          <p:nvPr>
            <p:ph idx="1"/>
          </p:nvPr>
        </p:nvSpPr>
        <p:spPr>
          <a:xfrm>
            <a:off x="447799" y="1412776"/>
            <a:ext cx="8226425" cy="4690644"/>
          </a:xfrm>
        </p:spPr>
        <p:txBody>
          <a:bodyPr>
            <a:spAutoFit/>
          </a:bodyPr>
          <a:lstStyle/>
          <a:p>
            <a:pPr algn="just">
              <a:defRPr/>
            </a:pPr>
            <a:r>
              <a:rPr lang="ru-RU" altLang="ru-RU" sz="1800" dirty="0" smtClean="0">
                <a:solidFill>
                  <a:srgbClr val="FF0000"/>
                </a:solidFill>
                <a:effectLst/>
              </a:rPr>
              <a:t>                            СЛОЖНОСТИ УЧАСТНИКОВ ЗАКУПКИ ПРИ ПРИМЕНЕНИИ   ПП РФ №102</a:t>
            </a:r>
          </a:p>
          <a:p>
            <a:pPr algn="just">
              <a:defRPr/>
            </a:pPr>
            <a:r>
              <a:rPr lang="ru-RU" altLang="ru-RU" sz="1800" dirty="0" smtClean="0">
                <a:solidFill>
                  <a:schemeClr val="tx1"/>
                </a:solidFill>
                <a:effectLst/>
              </a:rPr>
              <a:t>3.  В случае непредставления сертификата СТ-1 заявка поставщика в соответствии с ФЗ-44 подлежит отклонению, ввиду отсутствия документа, предусмотренного ППРФ №102</a:t>
            </a:r>
            <a:endParaRPr lang="ru-RU" altLang="ru-RU" sz="1800" dirty="0">
              <a:solidFill>
                <a:schemeClr val="tx1"/>
              </a:solidFill>
              <a:effectLst/>
            </a:endParaRPr>
          </a:p>
          <a:p>
            <a:pPr algn="just">
              <a:defRPr/>
            </a:pPr>
            <a:endParaRPr lang="ru-RU" altLang="ru-RU" sz="1800" dirty="0" smtClean="0">
              <a:solidFill>
                <a:schemeClr val="tx1"/>
              </a:solidFill>
              <a:effectLst/>
            </a:endParaRPr>
          </a:p>
          <a:p>
            <a:pPr algn="just">
              <a:defRPr/>
            </a:pPr>
            <a:r>
              <a:rPr lang="ru-RU" altLang="ru-RU" sz="1800" dirty="0">
                <a:solidFill>
                  <a:srgbClr val="00B050"/>
                </a:solidFill>
                <a:effectLst/>
              </a:rPr>
              <a:t> </a:t>
            </a:r>
            <a:r>
              <a:rPr lang="ru-RU" altLang="ru-RU" sz="1800" dirty="0" smtClean="0">
                <a:solidFill>
                  <a:srgbClr val="00B050"/>
                </a:solidFill>
                <a:effectLst/>
              </a:rPr>
              <a:t>                                                       ОДНАКО!</a:t>
            </a:r>
          </a:p>
          <a:p>
            <a:pPr algn="just">
              <a:defRPr/>
            </a:pPr>
            <a:r>
              <a:rPr lang="ru-RU" altLang="ru-RU" sz="1800" dirty="0" smtClean="0">
                <a:solidFill>
                  <a:srgbClr val="C00000"/>
                </a:solidFill>
                <a:effectLst/>
              </a:rPr>
              <a:t>ПОСТАНОВЛЕНИЕ АРБИТРАЖНОГО СУДА СЕВЕРО-КАВКАЗСКОГО</a:t>
            </a:r>
          </a:p>
          <a:p>
            <a:pPr algn="just">
              <a:defRPr/>
            </a:pPr>
            <a:r>
              <a:rPr lang="ru-RU" altLang="ru-RU" sz="1800" dirty="0" smtClean="0">
                <a:solidFill>
                  <a:srgbClr val="C00000"/>
                </a:solidFill>
                <a:effectLst/>
              </a:rPr>
              <a:t>ОКРУГА ОТ 14 ДЕКАБРЯ 2016 ГОДА ПО ДЕЛУ А-53-14463</a:t>
            </a:r>
            <a:r>
              <a:rPr lang="en-US" altLang="ru-RU" sz="1800" dirty="0" smtClean="0">
                <a:solidFill>
                  <a:srgbClr val="C00000"/>
                </a:solidFill>
                <a:effectLst/>
              </a:rPr>
              <a:t>/2016 </a:t>
            </a:r>
          </a:p>
          <a:p>
            <a:pPr algn="just">
              <a:defRPr/>
            </a:pPr>
            <a:r>
              <a:rPr lang="en-US" altLang="ru-RU" sz="1800" dirty="0" smtClean="0">
                <a:solidFill>
                  <a:schemeClr val="tx1"/>
                </a:solidFill>
                <a:effectLst/>
              </a:rPr>
              <a:t>C</a:t>
            </a:r>
            <a:r>
              <a:rPr lang="ru-RU" altLang="ru-RU" sz="1800" dirty="0" err="1" smtClean="0">
                <a:solidFill>
                  <a:schemeClr val="tx1"/>
                </a:solidFill>
                <a:effectLst/>
              </a:rPr>
              <a:t>уть</a:t>
            </a:r>
            <a:r>
              <a:rPr lang="ru-RU" altLang="ru-RU" sz="1800" dirty="0" smtClean="0">
                <a:solidFill>
                  <a:schemeClr val="tx1"/>
                </a:solidFill>
                <a:effectLst/>
              </a:rPr>
              <a:t>: «СТРАНА ПРОИСХОЖДЕНИЯ ТОВАРА МОЖЕТ ПОДТВЕРЖДАТЬСЯ  НЕ ТОЛЬКО СЕРТИФИКАТОМ СТ-1, НО И ИНЫМИ ДОКУМЕНТАМИ , ВЫДАННЫМИ В УСТАНОВЛЕННОМ ПОРЯДКЕ .</a:t>
            </a:r>
            <a:endParaRPr lang="en-US" altLang="ru-RU" sz="1800" dirty="0" smtClean="0">
              <a:solidFill>
                <a:schemeClr val="tx1"/>
              </a:solidFill>
              <a:effectLst/>
            </a:endParaRPr>
          </a:p>
          <a:p>
            <a:pPr algn="just">
              <a:defRPr/>
            </a:pPr>
            <a:endParaRPr lang="en-US" altLang="ru-RU" sz="1800" dirty="0" smtClean="0">
              <a:solidFill>
                <a:srgbClr val="C00000"/>
              </a:solidFill>
              <a:effectLst/>
            </a:endParaRPr>
          </a:p>
        </p:txBody>
      </p:sp>
    </p:spTree>
    <p:extLst>
      <p:ext uri="{BB962C8B-B14F-4D97-AF65-F5344CB8AC3E}">
        <p14:creationId xmlns:p14="http://schemas.microsoft.com/office/powerpoint/2010/main" val="15932785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6491064" cy="850106"/>
          </a:xfrm>
        </p:spPr>
        <p:txBody>
          <a:bodyPr rtlCol="0">
            <a:normAutofit/>
          </a:bodyPr>
          <a:lstStyle/>
          <a:p>
            <a:pPr fontAlgn="auto">
              <a:spcAft>
                <a:spcPts val="0"/>
              </a:spcAft>
              <a:defRPr/>
            </a:pPr>
            <a:r>
              <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rPr>
              <a:t>Правила описания объекта </a:t>
            </a:r>
            <a:r>
              <a:rPr lang="ru-RU" sz="2000" b="1" cap="all" dirty="0" smtClean="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rPr>
              <a:t>закупки (статья 33  44-ФЗ)</a:t>
            </a:r>
            <a:endPar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535988" cy="5400675"/>
          </a:xfrm>
        </p:spPr>
        <p:txBody>
          <a:bodyPr rtlCol="0">
            <a:noAutofit/>
          </a:bodyPr>
          <a:lstStyle/>
          <a:p>
            <a:pPr marL="0" lvl="0" algn="just" fontAlgn="auto">
              <a:spcBef>
                <a:spcPts val="0"/>
              </a:spcBef>
              <a:spcAft>
                <a:spcPts val="0"/>
              </a:spcAft>
              <a:buFont typeface="Wingdings" pitchFamily="2" charset="2"/>
              <a:buChar char="ü"/>
              <a:defRPr/>
            </a:pPr>
            <a:r>
              <a:rPr lang="ru-RU" sz="1800" b="1" dirty="0">
                <a:solidFill>
                  <a:srgbClr val="002060"/>
                </a:solidFill>
                <a:latin typeface="Times New Roman" panose="02020603050405020304" pitchFamily="18" charset="0"/>
                <a:cs typeface="Times New Roman" panose="02020603050405020304" pitchFamily="18" charset="0"/>
              </a:rPr>
              <a:t>Товарный знак</a:t>
            </a:r>
            <a:r>
              <a:rPr lang="ru-RU" sz="1800" dirty="0">
                <a:solidFill>
                  <a:prstClr val="black"/>
                </a:solidFill>
                <a:latin typeface="Times New Roman" panose="02020603050405020304" pitchFamily="18" charset="0"/>
                <a:cs typeface="Times New Roman" panose="02020603050405020304" pitchFamily="18" charset="0"/>
              </a:rPr>
              <a:t>-обозначение, используемое для  индивидуализации товара</a:t>
            </a:r>
          </a:p>
          <a:p>
            <a:pPr marL="0" lvl="0" indent="0" algn="just" fontAlgn="auto">
              <a:spcBef>
                <a:spcPts val="0"/>
              </a:spcBef>
              <a:spcAft>
                <a:spcPts val="0"/>
              </a:spcAft>
              <a:buNone/>
              <a:defRPr/>
            </a:pPr>
            <a:r>
              <a:rPr lang="ru-RU" sz="1800" dirty="0">
                <a:solidFill>
                  <a:prstClr val="black"/>
                </a:solidFill>
                <a:latin typeface="Times New Roman" panose="02020603050405020304" pitchFamily="18" charset="0"/>
                <a:cs typeface="Times New Roman" panose="02020603050405020304" pitchFamily="18" charset="0"/>
              </a:rPr>
              <a:t>       определенного производителя</a:t>
            </a:r>
            <a:r>
              <a:rPr lang="en-US" sz="1800" dirty="0">
                <a:solidFill>
                  <a:prstClr val="black"/>
                </a:solidFill>
                <a:latin typeface="Times New Roman" panose="02020603050405020304" pitchFamily="18" charset="0"/>
                <a:cs typeface="Times New Roman" panose="02020603050405020304" pitchFamily="18" charset="0"/>
              </a:rPr>
              <a:t>.</a:t>
            </a:r>
          </a:p>
          <a:p>
            <a:pPr marL="0" lvl="0" indent="0" algn="just" fontAlgn="auto">
              <a:spcBef>
                <a:spcPts val="0"/>
              </a:spcBef>
              <a:spcAft>
                <a:spcPts val="0"/>
              </a:spcAft>
              <a:buNone/>
              <a:defRPr/>
            </a:pPr>
            <a:r>
              <a:rPr lang="en-US" sz="1800" dirty="0">
                <a:solidFill>
                  <a:prstClr val="black"/>
                </a:solidFill>
                <a:latin typeface="Times New Roman" panose="02020603050405020304" pitchFamily="18" charset="0"/>
                <a:cs typeface="Times New Roman" panose="02020603050405020304" pitchFamily="18" charset="0"/>
              </a:rPr>
              <a:t>       </a:t>
            </a:r>
            <a:endParaRPr lang="ru-RU" sz="1800" dirty="0" smtClean="0">
              <a:latin typeface="Times New Roman" panose="02020603050405020304" pitchFamily="18" charset="0"/>
              <a:cs typeface="Times New Roman" panose="02020603050405020304" pitchFamily="18" charset="0"/>
            </a:endParaRPr>
          </a:p>
          <a:p>
            <a:pPr marL="0" algn="just" fontAlgn="auto">
              <a:spcBef>
                <a:spcPts val="0"/>
              </a:spcBef>
              <a:spcAft>
                <a:spcPts val="0"/>
              </a:spcAft>
              <a:buFont typeface="Wingdings" pitchFamily="2" charset="2"/>
              <a:buChar char="ü"/>
              <a:defRPr/>
            </a:pPr>
            <a:r>
              <a:rPr lang="ru-RU" sz="1800" dirty="0" smtClean="0">
                <a:latin typeface="Times New Roman" panose="02020603050405020304" pitchFamily="18" charset="0"/>
                <a:cs typeface="Times New Roman" panose="02020603050405020304" pitchFamily="18" charset="0"/>
              </a:rPr>
              <a:t>В документации электронного аукциона, а также при запросе котировок товарные </a:t>
            </a:r>
          </a:p>
          <a:p>
            <a:pPr marL="0" algn="just" fontAlgn="auto">
              <a:spcBef>
                <a:spcPts val="0"/>
              </a:spcBef>
              <a:spcAft>
                <a:spcPts val="0"/>
              </a:spcAft>
              <a:buFont typeface="Wingdings" pitchFamily="2" charset="2"/>
              <a:buChar char="ü"/>
              <a:defRPr/>
            </a:pPr>
            <a:r>
              <a:rPr lang="ru-RU" sz="1800" dirty="0">
                <a:latin typeface="Times New Roman" panose="02020603050405020304" pitchFamily="18" charset="0"/>
                <a:cs typeface="Times New Roman" panose="02020603050405020304" pitchFamily="18" charset="0"/>
              </a:rPr>
              <a:t>м</a:t>
            </a:r>
            <a:r>
              <a:rPr lang="ru-RU" sz="1800" dirty="0" smtClean="0">
                <a:latin typeface="Times New Roman" panose="02020603050405020304" pitchFamily="18" charset="0"/>
                <a:cs typeface="Times New Roman" panose="02020603050405020304" pitchFamily="18" charset="0"/>
              </a:rPr>
              <a:t>огут быть указаны товарные знаки</a:t>
            </a:r>
            <a:r>
              <a:rPr lang="en-US" sz="1800" dirty="0" smtClean="0">
                <a:latin typeface="Times New Roman" panose="02020603050405020304" pitchFamily="18" charset="0"/>
                <a:cs typeface="Times New Roman" panose="02020603050405020304" pitchFamily="18" charset="0"/>
              </a:rPr>
              <a:t> </a:t>
            </a:r>
            <a:r>
              <a:rPr lang="ru-RU" sz="1800" dirty="0" smtClean="0">
                <a:latin typeface="Times New Roman" panose="02020603050405020304" pitchFamily="18" charset="0"/>
                <a:cs typeface="Times New Roman" panose="02020603050405020304" pitchFamily="18" charset="0"/>
              </a:rPr>
              <a:t>при соблюдении следующих условий:</a:t>
            </a:r>
          </a:p>
          <a:p>
            <a:pPr marL="0" indent="0" algn="just" fontAlgn="auto">
              <a:spcBef>
                <a:spcPts val="0"/>
              </a:spcBef>
              <a:spcAft>
                <a:spcPts val="0"/>
              </a:spcAft>
              <a:buNone/>
              <a:defRPr/>
            </a:pPr>
            <a:r>
              <a:rPr lang="ru-RU" sz="1800" dirty="0" smtClean="0">
                <a:latin typeface="Times New Roman" panose="02020603050405020304" pitchFamily="18" charset="0"/>
                <a:cs typeface="Times New Roman" panose="02020603050405020304" pitchFamily="18" charset="0"/>
              </a:rPr>
              <a:t>1.     </a:t>
            </a:r>
            <a:r>
              <a:rPr lang="ru-RU" sz="1800" dirty="0">
                <a:latin typeface="Times New Roman" panose="02020603050405020304" pitchFamily="18" charset="0"/>
                <a:cs typeface="Times New Roman" panose="02020603050405020304" pitchFamily="18" charset="0"/>
              </a:rPr>
              <a:t>У</a:t>
            </a:r>
            <a:r>
              <a:rPr lang="ru-RU" sz="1800" dirty="0" smtClean="0">
                <a:latin typeface="Times New Roman" panose="02020603050405020304" pitchFamily="18" charset="0"/>
                <a:cs typeface="Times New Roman" panose="02020603050405020304" pitchFamily="18" charset="0"/>
              </a:rPr>
              <a:t>казание на товарный знак должно сопровождаться словами «или эквивалент»</a:t>
            </a:r>
          </a:p>
          <a:p>
            <a:pPr marL="0" algn="just" fontAlgn="auto">
              <a:spcBef>
                <a:spcPts val="0"/>
              </a:spcBef>
              <a:spcAft>
                <a:spcPts val="0"/>
              </a:spcAft>
              <a:buFont typeface="Wingdings" pitchFamily="2" charset="2"/>
              <a:buChar char="ü"/>
              <a:defRPr/>
            </a:pPr>
            <a:r>
              <a:rPr lang="ru-RU" sz="1800" dirty="0" smtClean="0">
                <a:latin typeface="Times New Roman" panose="02020603050405020304" pitchFamily="18" charset="0"/>
                <a:cs typeface="Times New Roman" panose="02020603050405020304" pitchFamily="18" charset="0"/>
              </a:rPr>
              <a:t>Например, поставка шприцов </a:t>
            </a:r>
            <a:r>
              <a:rPr lang="en-US" sz="1800" dirty="0" smtClean="0">
                <a:latin typeface="Times New Roman" panose="02020603050405020304" pitchFamily="18" charset="0"/>
                <a:cs typeface="Times New Roman" panose="02020603050405020304" pitchFamily="18" charset="0"/>
              </a:rPr>
              <a:t>PLASTIPAK</a:t>
            </a:r>
            <a:r>
              <a:rPr lang="ru-RU" sz="1800" dirty="0" smtClean="0">
                <a:latin typeface="Times New Roman" panose="02020603050405020304" pitchFamily="18" charset="0"/>
                <a:cs typeface="Times New Roman" panose="02020603050405020304" pitchFamily="18" charset="0"/>
              </a:rPr>
              <a:t>  или эквивалент.</a:t>
            </a:r>
            <a:endParaRPr lang="ru-RU" sz="1800" b="1" dirty="0" smtClean="0">
              <a:solidFill>
                <a:srgbClr val="FF0000"/>
              </a:solidFill>
              <a:latin typeface="Times New Roman" panose="02020603050405020304" pitchFamily="18" charset="0"/>
              <a:cs typeface="Times New Roman" panose="02020603050405020304" pitchFamily="18" charset="0"/>
            </a:endParaRPr>
          </a:p>
          <a:p>
            <a:pPr marL="0" algn="just" fontAlgn="auto">
              <a:spcBef>
                <a:spcPts val="0"/>
              </a:spcBef>
              <a:spcAft>
                <a:spcPts val="0"/>
              </a:spcAft>
              <a:buFont typeface="Wingdings" pitchFamily="2" charset="2"/>
              <a:buChar char="ü"/>
              <a:defRPr/>
            </a:pPr>
            <a:r>
              <a:rPr lang="ru-RU" sz="1800" b="1" dirty="0" smtClean="0">
                <a:solidFill>
                  <a:srgbClr val="FF0000"/>
                </a:solidFill>
                <a:latin typeface="Times New Roman" panose="02020603050405020304" pitchFamily="18" charset="0"/>
                <a:cs typeface="Times New Roman" panose="02020603050405020304" pitchFamily="18" charset="0"/>
              </a:rPr>
              <a:t>Следует обратить внимание , что далеко не всегда обозначение</a:t>
            </a:r>
          </a:p>
          <a:p>
            <a:pPr marL="0" algn="just" fontAlgn="auto">
              <a:spcBef>
                <a:spcPts val="0"/>
              </a:spcBef>
              <a:spcAft>
                <a:spcPts val="0"/>
              </a:spcAft>
              <a:buFont typeface="Wingdings" pitchFamily="2" charset="2"/>
              <a:buChar char="ü"/>
              <a:defRPr/>
            </a:pPr>
            <a:r>
              <a:rPr lang="ru-RU" sz="1800" b="1" dirty="0" smtClean="0">
                <a:solidFill>
                  <a:srgbClr val="FF0000"/>
                </a:solidFill>
                <a:latin typeface="Times New Roman" panose="02020603050405020304" pitchFamily="18" charset="0"/>
                <a:cs typeface="Times New Roman" panose="02020603050405020304" pitchFamily="18" charset="0"/>
              </a:rPr>
              <a:t> медицинского изделия, используемое производителем, является </a:t>
            </a:r>
          </a:p>
          <a:p>
            <a:pPr marL="0" algn="just" fontAlgn="auto">
              <a:spcBef>
                <a:spcPts val="0"/>
              </a:spcBef>
              <a:spcAft>
                <a:spcPts val="0"/>
              </a:spcAft>
              <a:buFont typeface="Wingdings" pitchFamily="2" charset="2"/>
              <a:buChar char="ü"/>
              <a:defRPr/>
            </a:pPr>
            <a:r>
              <a:rPr lang="ru-RU" sz="1800" b="1" dirty="0" smtClean="0">
                <a:solidFill>
                  <a:srgbClr val="FF0000"/>
                </a:solidFill>
                <a:latin typeface="Times New Roman" panose="02020603050405020304" pitchFamily="18" charset="0"/>
                <a:cs typeface="Times New Roman" panose="02020603050405020304" pitchFamily="18" charset="0"/>
              </a:rPr>
              <a:t>товарным  знаком. Например, «весы электронные медицинские ВЭНМ-</a:t>
            </a:r>
          </a:p>
          <a:p>
            <a:pPr marL="0" algn="just" fontAlgn="auto">
              <a:spcBef>
                <a:spcPts val="0"/>
              </a:spcBef>
              <a:spcAft>
                <a:spcPts val="0"/>
              </a:spcAft>
              <a:buFont typeface="Wingdings" pitchFamily="2" charset="2"/>
              <a:buChar char="ü"/>
              <a:defRPr/>
            </a:pPr>
            <a:r>
              <a:rPr lang="ru-RU" sz="1800" b="1" dirty="0" smtClean="0">
                <a:solidFill>
                  <a:srgbClr val="FF0000"/>
                </a:solidFill>
                <a:latin typeface="Times New Roman" panose="02020603050405020304" pitchFamily="18" charset="0"/>
                <a:cs typeface="Times New Roman" panose="02020603050405020304" pitchFamily="18" charset="0"/>
              </a:rPr>
              <a:t>15Д23» аббревиатура ВЭНМ- не является товарным знаком, а означает</a:t>
            </a:r>
          </a:p>
          <a:p>
            <a:pPr marL="0" algn="just" fontAlgn="auto">
              <a:spcBef>
                <a:spcPts val="0"/>
              </a:spcBef>
              <a:spcAft>
                <a:spcPts val="0"/>
              </a:spcAft>
              <a:buFont typeface="Wingdings" pitchFamily="2" charset="2"/>
              <a:buChar char="ü"/>
              <a:defRPr/>
            </a:pPr>
            <a:r>
              <a:rPr lang="ru-RU" sz="1800" b="1" dirty="0" smtClean="0">
                <a:solidFill>
                  <a:srgbClr val="FF0000"/>
                </a:solidFill>
                <a:latin typeface="Times New Roman" panose="02020603050405020304" pitchFamily="18" charset="0"/>
                <a:cs typeface="Times New Roman" panose="02020603050405020304" pitchFamily="18" charset="0"/>
              </a:rPr>
              <a:t> модель весов в соответствии с ТУ , а это конкретный производитель.</a:t>
            </a:r>
          </a:p>
          <a:p>
            <a:pPr marL="0" algn="just" fontAlgn="auto">
              <a:spcBef>
                <a:spcPts val="0"/>
              </a:spcBef>
              <a:spcAft>
                <a:spcPts val="0"/>
              </a:spcAft>
              <a:buFont typeface="Wingdings" pitchFamily="2" charset="2"/>
              <a:buChar char="ü"/>
              <a:defRPr/>
            </a:pPr>
            <a:r>
              <a:rPr lang="ru-RU" sz="1800" dirty="0" smtClean="0">
                <a:latin typeface="Times New Roman" panose="02020603050405020304" pitchFamily="18" charset="0"/>
                <a:cs typeface="Times New Roman" panose="02020603050405020304" pitchFamily="18" charset="0"/>
              </a:rPr>
              <a:t>Когда заказчик не может достоверно определить, что является обозначением- товарным знаком или типом модели, рекомендуется подробно описывать технические характеристики медицинского изделия;</a:t>
            </a:r>
          </a:p>
          <a:p>
            <a:pPr marL="0" indent="0" algn="just" fontAlgn="auto">
              <a:spcBef>
                <a:spcPts val="0"/>
              </a:spcBef>
              <a:spcAft>
                <a:spcPts val="0"/>
              </a:spcAft>
              <a:buNone/>
              <a:defRPr/>
            </a:pPr>
            <a:endParaRPr lang="ru-RU" sz="1800" dirty="0" smtClean="0">
              <a:latin typeface="Times New Roman" panose="02020603050405020304" pitchFamily="18" charset="0"/>
              <a:cs typeface="Times New Roman" panose="02020603050405020304"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BC0F8B48-679B-4896-9384-8D5149AE9A0C}" type="slidenum">
              <a:rPr lang="ru-RU">
                <a:solidFill>
                  <a:prstClr val="black">
                    <a:tint val="75000"/>
                  </a:prstClr>
                </a:solidFill>
              </a:rPr>
              <a:pPr>
                <a:defRPr/>
              </a:pPr>
              <a:t>6</a:t>
            </a:fld>
            <a:endParaRPr lang="ru-RU" dirty="0">
              <a:solidFill>
                <a:prstClr val="black">
                  <a:tint val="75000"/>
                </a:prstClr>
              </a:solidFill>
            </a:endParaRPr>
          </a:p>
        </p:txBody>
      </p:sp>
    </p:spTree>
    <p:extLst>
      <p:ext uri="{BB962C8B-B14F-4D97-AF65-F5344CB8AC3E}">
        <p14:creationId xmlns:p14="http://schemas.microsoft.com/office/powerpoint/2010/main" val="382207443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Заголовок 1"/>
          <p:cNvSpPr>
            <a:spLocks noGrp="1"/>
          </p:cNvSpPr>
          <p:nvPr>
            <p:ph type="title"/>
          </p:nvPr>
        </p:nvSpPr>
        <p:spPr>
          <a:xfrm>
            <a:off x="461246" y="-171400"/>
            <a:ext cx="8226425" cy="1139825"/>
          </a:xfrm>
        </p:spPr>
        <p:txBody>
          <a:bodyPr/>
          <a:lstStyle/>
          <a:p>
            <a:r>
              <a:rPr lang="ru-RU" altLang="ru-RU" b="1" dirty="0"/>
              <a:t/>
            </a:r>
            <a:br>
              <a:rPr lang="ru-RU" altLang="ru-RU" b="1" dirty="0"/>
            </a:br>
            <a:r>
              <a:rPr lang="ru-RU" altLang="ru-RU" sz="2000" b="1" dirty="0" smtClean="0">
                <a:solidFill>
                  <a:srgbClr val="7030A0"/>
                </a:solidFill>
              </a:rPr>
              <a:t>НАЦИОНАЛЬНЫЙ РЕЖИМ ПРИ ЗАКУПКАХ МЕДИЗДЕЛИЙ</a:t>
            </a:r>
            <a:br>
              <a:rPr lang="ru-RU" altLang="ru-RU" sz="2000" b="1" dirty="0" smtClean="0">
                <a:solidFill>
                  <a:srgbClr val="7030A0"/>
                </a:solidFill>
              </a:rPr>
            </a:br>
            <a:r>
              <a:rPr lang="ru-RU" altLang="ru-RU" sz="2000" b="1" dirty="0" smtClean="0">
                <a:solidFill>
                  <a:srgbClr val="7030A0"/>
                </a:solidFill>
              </a:rPr>
              <a:t>ПП № 102</a:t>
            </a:r>
            <a:br>
              <a:rPr lang="ru-RU" altLang="ru-RU" sz="2000" b="1" dirty="0" smtClean="0">
                <a:solidFill>
                  <a:srgbClr val="7030A0"/>
                </a:solidFill>
              </a:rPr>
            </a:br>
            <a:endParaRPr lang="ru-RU" altLang="ru-RU" sz="2000" b="1" dirty="0" smtClean="0">
              <a:solidFill>
                <a:srgbClr val="7030A0"/>
              </a:solidFill>
            </a:endParaRPr>
          </a:p>
        </p:txBody>
      </p:sp>
      <p:sp>
        <p:nvSpPr>
          <p:cNvPr id="4" name="Объект 3"/>
          <p:cNvSpPr>
            <a:spLocks noGrp="1"/>
          </p:cNvSpPr>
          <p:nvPr>
            <p:ph idx="1"/>
          </p:nvPr>
        </p:nvSpPr>
        <p:spPr>
          <a:xfrm>
            <a:off x="447799" y="1412776"/>
            <a:ext cx="8226425" cy="3828870"/>
          </a:xfrm>
        </p:spPr>
        <p:txBody>
          <a:bodyPr>
            <a:spAutoFit/>
          </a:bodyPr>
          <a:lstStyle/>
          <a:p>
            <a:pPr algn="just">
              <a:defRPr/>
            </a:pPr>
            <a:r>
              <a:rPr lang="ru-RU" altLang="ru-RU" sz="1800" dirty="0" smtClean="0">
                <a:solidFill>
                  <a:srgbClr val="FF0000"/>
                </a:solidFill>
                <a:effectLst/>
              </a:rPr>
              <a:t>                            СЛОЖНОСТИ УЧАСТНИКОВ ЗАКУПКИ ПРИ ПРИМЕНЕНИИ   ПП РФ №102</a:t>
            </a:r>
          </a:p>
          <a:p>
            <a:pPr algn="just">
              <a:defRPr/>
            </a:pPr>
            <a:endParaRPr lang="ru-RU" altLang="ru-RU" sz="1800" dirty="0" smtClean="0">
              <a:solidFill>
                <a:srgbClr val="FF0000"/>
              </a:solidFill>
              <a:effectLst/>
            </a:endParaRPr>
          </a:p>
          <a:p>
            <a:pPr algn="just">
              <a:defRPr/>
            </a:pPr>
            <a:r>
              <a:rPr lang="ru-RU" altLang="ru-RU" sz="1800" dirty="0" smtClean="0">
                <a:solidFill>
                  <a:schemeClr val="tx1"/>
                </a:solidFill>
                <a:effectLst/>
              </a:rPr>
              <a:t>       ССЫЛКА В АУКЦИОННОЙ ДОКУМЕНТАЦИИ НА НЕОБХОДИМОСТЬ ПРЕДОСТАВЛЕНИЯ В КАЧЕСТВЕ СТРАНЫ ПРОИСХОЖДЕНИЯ  ТОВАРОВ ИСКЛЮЧИТЕЛЬНО НА СЕРТИФИКАТ ПРОИСХОЖДЕНИЯ ТОВАРА НАРУШАЕТ ПО МНЕНИЮ СУДЕБНОГО ОРГАНА ЧАСТЬ 1 СТ. 64 ЗАКОНА О КОНТРАКТНОЙ СИСТЕМЕ</a:t>
            </a:r>
          </a:p>
          <a:p>
            <a:pPr algn="just">
              <a:defRPr/>
            </a:pPr>
            <a:endParaRPr lang="ru-RU" altLang="ru-RU" sz="1800" dirty="0">
              <a:solidFill>
                <a:schemeClr val="tx1"/>
              </a:solidFill>
              <a:effectLst/>
            </a:endParaRPr>
          </a:p>
          <a:p>
            <a:pPr algn="just">
              <a:defRPr/>
            </a:pPr>
            <a:r>
              <a:rPr lang="ru-RU" altLang="ru-RU" sz="1800" dirty="0" smtClean="0">
                <a:solidFill>
                  <a:schemeClr val="tx1"/>
                </a:solidFill>
                <a:effectLst/>
              </a:rPr>
              <a:t>      </a:t>
            </a:r>
            <a:r>
              <a:rPr lang="ru-RU" altLang="ru-RU" sz="1800" dirty="0" smtClean="0">
                <a:solidFill>
                  <a:srgbClr val="C00000"/>
                </a:solidFill>
                <a:effectLst/>
              </a:rPr>
              <a:t>СУД ПОСЧИТАЛ, ЧТО НОРМА ЗАОНА ВЫШЕ НОРМАТИВНО- ПРАВОВОГО ДОКУМЕНТА ПРАВИТЕЛЬСТВА РФ</a:t>
            </a:r>
            <a:endParaRPr lang="en-US" altLang="ru-RU" sz="1800" dirty="0" smtClean="0">
              <a:solidFill>
                <a:srgbClr val="C00000"/>
              </a:solidFill>
              <a:effectLst/>
            </a:endParaRPr>
          </a:p>
        </p:txBody>
      </p:sp>
    </p:spTree>
    <p:extLst>
      <p:ext uri="{BB962C8B-B14F-4D97-AF65-F5344CB8AC3E}">
        <p14:creationId xmlns:p14="http://schemas.microsoft.com/office/powerpoint/2010/main" val="45911260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Заголовок 1"/>
          <p:cNvSpPr>
            <a:spLocks noGrp="1"/>
          </p:cNvSpPr>
          <p:nvPr>
            <p:ph type="title"/>
          </p:nvPr>
        </p:nvSpPr>
        <p:spPr>
          <a:xfrm>
            <a:off x="395536" y="986879"/>
            <a:ext cx="8226425" cy="4818385"/>
          </a:xfrm>
        </p:spPr>
        <p:txBody>
          <a:bodyPr/>
          <a:lstStyle/>
          <a:p>
            <a:r>
              <a:rPr lang="ru-RU" altLang="ru-RU" sz="2000" b="1" dirty="0" smtClean="0">
                <a:solidFill>
                  <a:srgbClr val="C00000"/>
                </a:solidFill>
              </a:rPr>
              <a:t>ПОСТАНОВЛЕНИЕ ПРАВИТЕЛЬСТВА РФ ОТ 14 АВГУСТА 2017Г</a:t>
            </a:r>
            <a:br>
              <a:rPr lang="ru-RU" altLang="ru-RU" sz="2000" b="1" dirty="0" smtClean="0">
                <a:solidFill>
                  <a:srgbClr val="C00000"/>
                </a:solidFill>
              </a:rPr>
            </a:br>
            <a:r>
              <a:rPr lang="ru-RU" altLang="ru-RU" sz="2000" b="1" dirty="0" smtClean="0">
                <a:solidFill>
                  <a:srgbClr val="C00000"/>
                </a:solidFill>
              </a:rPr>
              <a:t>№ 968 «О ВНЕСЕНИИ ИЗМЕНЕНИЙ В ПОСТАНОВЛЕНИЕ </a:t>
            </a:r>
            <a:br>
              <a:rPr lang="ru-RU" altLang="ru-RU" sz="2000" b="1" dirty="0" smtClean="0">
                <a:solidFill>
                  <a:srgbClr val="C00000"/>
                </a:solidFill>
              </a:rPr>
            </a:br>
            <a:r>
              <a:rPr lang="ru-RU" altLang="ru-RU" sz="2000" b="1" dirty="0" smtClean="0">
                <a:solidFill>
                  <a:srgbClr val="C00000"/>
                </a:solidFill>
              </a:rPr>
              <a:t>ПРАВИТЕЛЬСТВА № 10</a:t>
            </a:r>
            <a:r>
              <a:rPr lang="en-US" altLang="ru-RU" sz="2000" b="1" dirty="0" smtClean="0">
                <a:solidFill>
                  <a:srgbClr val="C00000"/>
                </a:solidFill>
              </a:rPr>
              <a:t>2</a:t>
            </a:r>
            <a:r>
              <a:rPr lang="ru-RU" altLang="ru-RU" sz="2000" b="1" dirty="0" smtClean="0">
                <a:solidFill>
                  <a:srgbClr val="C00000"/>
                </a:solidFill>
              </a:rPr>
              <a:t>»</a:t>
            </a:r>
            <a:br>
              <a:rPr lang="ru-RU" altLang="ru-RU" sz="2000" b="1" dirty="0" smtClean="0">
                <a:solidFill>
                  <a:srgbClr val="C00000"/>
                </a:solidFill>
              </a:rPr>
            </a:br>
            <a:r>
              <a:rPr lang="ru-RU" altLang="ru-RU" sz="2000" b="1" dirty="0" smtClean="0">
                <a:solidFill>
                  <a:srgbClr val="C00000"/>
                </a:solidFill>
              </a:rPr>
              <a:t/>
            </a:r>
            <a:br>
              <a:rPr lang="ru-RU" altLang="ru-RU" sz="2000" b="1" dirty="0" smtClean="0">
                <a:solidFill>
                  <a:srgbClr val="C00000"/>
                </a:solidFill>
              </a:rPr>
            </a:br>
            <a:r>
              <a:rPr lang="ru-RU" altLang="ru-RU" sz="2000" b="1" dirty="0">
                <a:solidFill>
                  <a:srgbClr val="C00000"/>
                </a:solidFill>
              </a:rPr>
              <a:t>ПОСТАНОВЛЕНИЕ ПРАВИТЕЛЬСТВА РФ ОТ 14 АВГУСТА 2017Г</a:t>
            </a:r>
            <a:br>
              <a:rPr lang="ru-RU" altLang="ru-RU" sz="2000" b="1" dirty="0">
                <a:solidFill>
                  <a:srgbClr val="C00000"/>
                </a:solidFill>
              </a:rPr>
            </a:br>
            <a:r>
              <a:rPr lang="ru-RU" altLang="ru-RU" sz="2000" b="1" dirty="0">
                <a:solidFill>
                  <a:srgbClr val="C00000"/>
                </a:solidFill>
              </a:rPr>
              <a:t>№ </a:t>
            </a:r>
            <a:r>
              <a:rPr lang="ru-RU" altLang="ru-RU" sz="2000" b="1" dirty="0" smtClean="0">
                <a:solidFill>
                  <a:srgbClr val="C00000"/>
                </a:solidFill>
              </a:rPr>
              <a:t>967 </a:t>
            </a:r>
            <a:r>
              <a:rPr lang="ru-RU" altLang="ru-RU" sz="2000" b="1" dirty="0">
                <a:solidFill>
                  <a:srgbClr val="C00000"/>
                </a:solidFill>
              </a:rPr>
              <a:t>«</a:t>
            </a:r>
            <a:r>
              <a:rPr lang="ru-RU" altLang="ru-RU" sz="2000" b="1" dirty="0" smtClean="0">
                <a:solidFill>
                  <a:srgbClr val="C00000"/>
                </a:solidFill>
              </a:rPr>
              <a:t>ОБ ОСОБЕННОСТЯХ ОСУЩЕСТВЛЕНИЯ ЗАКУПОК МЕДИЦИНСКИХ ИЗДЕЛИЙ ОДНОРАЗОВОГО ПРИМЕНЕНИЯ ИЗ ПВХ»</a:t>
            </a:r>
            <a:r>
              <a:rPr lang="ru-RU" altLang="ru-RU" sz="2000" b="1" dirty="0">
                <a:solidFill>
                  <a:srgbClr val="C00000"/>
                </a:solidFill>
              </a:rPr>
              <a:t/>
            </a:r>
            <a:br>
              <a:rPr lang="ru-RU" altLang="ru-RU" sz="2000" b="1" dirty="0">
                <a:solidFill>
                  <a:srgbClr val="C00000"/>
                </a:solidFill>
              </a:rPr>
            </a:br>
            <a:endParaRPr lang="ru-RU" altLang="ru-RU" sz="2000" b="1" dirty="0" smtClean="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342680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Заголовок 1"/>
          <p:cNvSpPr>
            <a:spLocks noGrp="1"/>
          </p:cNvSpPr>
          <p:nvPr>
            <p:ph type="title"/>
          </p:nvPr>
        </p:nvSpPr>
        <p:spPr>
          <a:xfrm>
            <a:off x="457200" y="28575"/>
            <a:ext cx="8226425" cy="1139825"/>
          </a:xfrm>
        </p:spPr>
        <p:txBody>
          <a:bodyPr/>
          <a:lstStyle/>
          <a:p>
            <a:r>
              <a:rPr lang="ru-RU" altLang="ru-RU" b="1" dirty="0" smtClean="0"/>
              <a:t> </a:t>
            </a:r>
            <a:endParaRPr lang="ru-RU" altLang="ru-RU" sz="2000" b="1" dirty="0" smtClean="0">
              <a:solidFill>
                <a:srgbClr val="FF0000"/>
              </a:solidFill>
              <a:latin typeface="Times New Roman" panose="02020603050405020304" pitchFamily="18" charset="0"/>
              <a:cs typeface="Times New Roman" panose="02020603050405020304" pitchFamily="18" charset="0"/>
            </a:endParaRPr>
          </a:p>
        </p:txBody>
      </p:sp>
      <p:sp>
        <p:nvSpPr>
          <p:cNvPr id="4" name="Объект 3"/>
          <p:cNvSpPr>
            <a:spLocks noGrp="1"/>
          </p:cNvSpPr>
          <p:nvPr>
            <p:ph idx="1"/>
          </p:nvPr>
        </p:nvSpPr>
        <p:spPr>
          <a:xfrm>
            <a:off x="457200" y="332656"/>
            <a:ext cx="8221662" cy="5767862"/>
          </a:xfrm>
        </p:spPr>
        <p:txBody>
          <a:bodyPr wrap="square">
            <a:spAutoFit/>
          </a:bodyPr>
          <a:lstStyle/>
          <a:p>
            <a:pPr algn="just"/>
            <a:r>
              <a:rPr lang="ru-RU" sz="1800" dirty="0" smtClean="0">
                <a:effectLst/>
              </a:rPr>
              <a:t>ЭТИ ПОСТАНОВЛЕНИЯ СОЗДАЮТ СПЕЦИАЛЬНУЮ СИСТЕМУ ЗАКУПОК  </a:t>
            </a:r>
            <a:r>
              <a:rPr lang="ru-RU" sz="1800" dirty="0">
                <a:effectLst/>
              </a:rPr>
              <a:t>для расходных медицинских изделий из поливинилхлорида. Эти изделия используются для аппаратов искусственной вентиляции легких, переливания крови, искусственного кровообращения и др. </a:t>
            </a:r>
            <a:endParaRPr lang="ru-RU" sz="1800" dirty="0" smtClean="0">
              <a:effectLst/>
            </a:endParaRPr>
          </a:p>
          <a:p>
            <a:pPr algn="just"/>
            <a:r>
              <a:rPr lang="ru-RU" sz="1800" dirty="0">
                <a:effectLst/>
              </a:rPr>
              <a:t> </a:t>
            </a:r>
            <a:r>
              <a:rPr lang="ru-RU" sz="1800" dirty="0" smtClean="0">
                <a:effectLst/>
              </a:rPr>
              <a:t>     Внесены </a:t>
            </a:r>
            <a:r>
              <a:rPr lang="ru-RU" sz="1800" dirty="0">
                <a:effectLst/>
              </a:rPr>
              <a:t>изменения в </a:t>
            </a:r>
            <a:r>
              <a:rPr lang="ru-RU" sz="1800" dirty="0" err="1">
                <a:effectLst/>
              </a:rPr>
              <a:t>Постановленияе</a:t>
            </a:r>
            <a:r>
              <a:rPr lang="ru-RU" sz="1800" dirty="0">
                <a:effectLst/>
              </a:rPr>
              <a:t> 102, в </a:t>
            </a:r>
            <a:r>
              <a:rPr lang="ru-RU" sz="1800" dirty="0" err="1">
                <a:effectLst/>
              </a:rPr>
              <a:t>соотвествие</a:t>
            </a:r>
            <a:r>
              <a:rPr lang="ru-RU" sz="1800" dirty="0">
                <a:effectLst/>
              </a:rPr>
              <a:t> с которыми для использования ограничений на допуск импортных аналогов теперь </a:t>
            </a:r>
            <a:r>
              <a:rPr lang="ru-RU" sz="1800" dirty="0">
                <a:solidFill>
                  <a:srgbClr val="FF0000"/>
                </a:solidFill>
                <a:effectLst/>
              </a:rPr>
              <a:t>достаточно одного российского участника.</a:t>
            </a:r>
          </a:p>
          <a:p>
            <a:pPr algn="just"/>
            <a:r>
              <a:rPr lang="ru-RU" sz="1800" dirty="0">
                <a:effectLst/>
              </a:rPr>
              <a:t> </a:t>
            </a:r>
            <a:r>
              <a:rPr lang="ru-RU" sz="1800" dirty="0" smtClean="0">
                <a:solidFill>
                  <a:srgbClr val="FF0000"/>
                </a:solidFill>
                <a:effectLst/>
              </a:rPr>
              <a:t>      Постановление </a:t>
            </a:r>
            <a:r>
              <a:rPr lang="ru-RU" sz="1800" dirty="0">
                <a:solidFill>
                  <a:srgbClr val="FF0000"/>
                </a:solidFill>
                <a:effectLst/>
              </a:rPr>
              <a:t>102 дополнено перечнем №2 </a:t>
            </a:r>
            <a:r>
              <a:rPr lang="ru-RU" sz="1800" dirty="0">
                <a:effectLst/>
              </a:rPr>
              <a:t>медицинских изделий одноразового применения из поливинилхлоридных пластиков, происходящих из иностранных государств, в отношении которых устанавливаются ограничения допуска для целей осуществления закупок для обеспечения государственных и муниципальных нужд, отличные от общего правила.</a:t>
            </a:r>
          </a:p>
          <a:p>
            <a:pPr algn="just"/>
            <a:r>
              <a:rPr lang="ru-RU" sz="1800" dirty="0">
                <a:effectLst/>
              </a:rPr>
              <a:t> </a:t>
            </a:r>
            <a:r>
              <a:rPr lang="ru-RU" sz="1800" dirty="0" smtClean="0">
                <a:effectLst/>
              </a:rPr>
              <a:t>   </a:t>
            </a:r>
            <a:r>
              <a:rPr lang="ru-RU" sz="1800" dirty="0" smtClean="0">
                <a:solidFill>
                  <a:srgbClr val="FF0000"/>
                </a:solidFill>
                <a:effectLst/>
              </a:rPr>
              <a:t>Отклоняться </a:t>
            </a:r>
            <a:r>
              <a:rPr lang="ru-RU" sz="1800" dirty="0">
                <a:solidFill>
                  <a:srgbClr val="FF0000"/>
                </a:solidFill>
                <a:effectLst/>
              </a:rPr>
              <a:t>будут все заявки других поставщиков, если будет подана хотя бы одна заявка российского </a:t>
            </a:r>
            <a:r>
              <a:rPr lang="ru-RU" sz="1800" dirty="0">
                <a:effectLst/>
              </a:rPr>
              <a:t>(включая страны </a:t>
            </a:r>
            <a:r>
              <a:rPr lang="ru-RU" sz="1800" dirty="0" err="1">
                <a:effectLst/>
              </a:rPr>
              <a:t>ЕврАЗЭС</a:t>
            </a:r>
            <a:r>
              <a:rPr lang="ru-RU" sz="1800" dirty="0">
                <a:effectLst/>
              </a:rPr>
              <a:t>) производителя </a:t>
            </a:r>
            <a:r>
              <a:rPr lang="ru-RU" sz="1800" dirty="0" err="1">
                <a:effectLst/>
              </a:rPr>
              <a:t>медизделий</a:t>
            </a:r>
            <a:r>
              <a:rPr lang="ru-RU" sz="1800" dirty="0">
                <a:effectLst/>
              </a:rPr>
              <a:t> их ПВХ</a:t>
            </a:r>
            <a:r>
              <a:rPr lang="ru-RU" sz="1800" dirty="0" smtClean="0">
                <a:effectLst/>
              </a:rPr>
              <a:t>. </a:t>
            </a:r>
            <a:r>
              <a:rPr lang="ru-RU" sz="1800" dirty="0">
                <a:effectLst/>
              </a:rPr>
              <a:t>"второй </a:t>
            </a:r>
            <a:r>
              <a:rPr lang="ru-RU" sz="1800" dirty="0" smtClean="0">
                <a:effectLst/>
              </a:rPr>
              <a:t>лишний«</a:t>
            </a:r>
          </a:p>
          <a:p>
            <a:pPr algn="just"/>
            <a:r>
              <a:rPr lang="ru-RU" sz="1800" dirty="0">
                <a:effectLst/>
              </a:rPr>
              <a:t> </a:t>
            </a:r>
            <a:r>
              <a:rPr lang="ru-RU" sz="1800" dirty="0" smtClean="0">
                <a:effectLst/>
              </a:rPr>
              <a:t>      </a:t>
            </a:r>
            <a:r>
              <a:rPr lang="ru-RU" sz="1800" dirty="0">
                <a:effectLst/>
              </a:rPr>
              <a:t>П</a:t>
            </a:r>
            <a:r>
              <a:rPr lang="ru-RU" sz="1800" dirty="0" smtClean="0">
                <a:effectLst/>
              </a:rPr>
              <a:t>роизводители </a:t>
            </a:r>
            <a:r>
              <a:rPr lang="ru-RU" sz="1800" dirty="0">
                <a:effectLst/>
              </a:rPr>
              <a:t>эти должны быть внесены в специально создаваемый </a:t>
            </a:r>
            <a:r>
              <a:rPr lang="ru-RU" sz="1800" dirty="0" smtClean="0">
                <a:effectLst/>
              </a:rPr>
              <a:t>Реестр медицинских изделий</a:t>
            </a:r>
            <a:endParaRPr lang="ru-RU" sz="1800" dirty="0" smtClean="0">
              <a:solidFill>
                <a:srgbClr val="7030A0"/>
              </a:solidFill>
              <a:effectLst/>
            </a:endParaRPr>
          </a:p>
        </p:txBody>
      </p:sp>
    </p:spTree>
    <p:extLst>
      <p:ext uri="{BB962C8B-B14F-4D97-AF65-F5344CB8AC3E}">
        <p14:creationId xmlns:p14="http://schemas.microsoft.com/office/powerpoint/2010/main" val="165093775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02917" y="597535"/>
            <a:ext cx="5378450" cy="452120"/>
          </a:xfrm>
          <a:prstGeom prst="rect">
            <a:avLst/>
          </a:prstGeom>
        </p:spPr>
        <p:txBody>
          <a:bodyPr vert="horz" wrap="square" lIns="0" tIns="12065" rIns="0" bIns="0" rtlCol="0">
            <a:spAutoFit/>
          </a:bodyPr>
          <a:lstStyle/>
          <a:p>
            <a:pPr marL="12700">
              <a:lnSpc>
                <a:spcPct val="100000"/>
              </a:lnSpc>
              <a:spcBef>
                <a:spcPts val="95"/>
              </a:spcBef>
            </a:pPr>
            <a:r>
              <a:rPr sz="2800" spc="-20" dirty="0">
                <a:solidFill>
                  <a:srgbClr val="C00000"/>
                </a:solidFill>
                <a:hlinkClick r:id="rId2"/>
              </a:rPr>
              <a:t>http://minpromtorg.gov.ru/docs/list/</a:t>
            </a:r>
            <a:endParaRPr sz="2800"/>
          </a:p>
        </p:txBody>
      </p:sp>
      <p:sp>
        <p:nvSpPr>
          <p:cNvPr id="3" name="object 3"/>
          <p:cNvSpPr/>
          <p:nvPr/>
        </p:nvSpPr>
        <p:spPr>
          <a:xfrm>
            <a:off x="457200" y="2066150"/>
            <a:ext cx="8229600" cy="3594100"/>
          </a:xfrm>
          <a:prstGeom prst="rect">
            <a:avLst/>
          </a:prstGeom>
          <a:blipFill>
            <a:blip r:embed="rId3" cstate="print"/>
            <a:stretch>
              <a:fillRect/>
            </a:stretch>
          </a:blipFill>
        </p:spPr>
        <p:txBody>
          <a:bodyPr wrap="square" lIns="0" tIns="0" rIns="0" bIns="0" rtlCol="0"/>
          <a:lstStyle/>
          <a:p>
            <a:pPr fontAlgn="auto">
              <a:spcBef>
                <a:spcPts val="0"/>
              </a:spcBef>
              <a:spcAft>
                <a:spcPts val="0"/>
              </a:spcAft>
              <a:defRPr/>
            </a:pPr>
            <a:endParaRPr>
              <a:solidFill>
                <a:prstClr val="black"/>
              </a:solidFill>
              <a:latin typeface="Calibri"/>
            </a:endParaRPr>
          </a:p>
        </p:txBody>
      </p:sp>
    </p:spTree>
    <p:extLst>
      <p:ext uri="{BB962C8B-B14F-4D97-AF65-F5344CB8AC3E}">
        <p14:creationId xmlns:p14="http://schemas.microsoft.com/office/powerpoint/2010/main" val="186204824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461215" rIns="0" bIns="0" rtlCol="0">
            <a:spAutoFit/>
          </a:bodyPr>
          <a:lstStyle/>
          <a:p>
            <a:pPr marL="625475">
              <a:lnSpc>
                <a:spcPct val="100000"/>
              </a:lnSpc>
            </a:pPr>
            <a:r>
              <a:rPr sz="4400" dirty="0"/>
              <a:t>Важные</a:t>
            </a:r>
            <a:r>
              <a:rPr sz="4400" spc="-20" dirty="0"/>
              <a:t> </a:t>
            </a:r>
            <a:r>
              <a:rPr sz="4400" dirty="0"/>
              <a:t>измене</a:t>
            </a:r>
            <a:r>
              <a:rPr sz="4400" spc="-15" dirty="0"/>
              <a:t>н</a:t>
            </a:r>
            <a:r>
              <a:rPr sz="4400" dirty="0"/>
              <a:t>ия</a:t>
            </a:r>
            <a:endParaRPr sz="4400"/>
          </a:p>
        </p:txBody>
      </p:sp>
      <p:sp>
        <p:nvSpPr>
          <p:cNvPr id="3" name="object 3"/>
          <p:cNvSpPr txBox="1"/>
          <p:nvPr/>
        </p:nvSpPr>
        <p:spPr>
          <a:xfrm>
            <a:off x="-61595" y="3694720"/>
            <a:ext cx="4582795" cy="1500411"/>
          </a:xfrm>
          <a:prstGeom prst="rect">
            <a:avLst/>
          </a:prstGeom>
        </p:spPr>
        <p:txBody>
          <a:bodyPr vert="horz" wrap="square" lIns="0" tIns="0" rIns="0" bIns="0" rtlCol="0">
            <a:spAutoFit/>
          </a:bodyPr>
          <a:lstStyle/>
          <a:p>
            <a:pPr marL="12700" fontAlgn="auto">
              <a:spcBef>
                <a:spcPts val="0"/>
              </a:spcBef>
              <a:spcAft>
                <a:spcPts val="0"/>
              </a:spcAft>
            </a:pPr>
            <a:r>
              <a:rPr sz="1200" b="1" dirty="0">
                <a:solidFill>
                  <a:srgbClr val="FFFFFF"/>
                </a:solidFill>
                <a:latin typeface="Arial"/>
                <a:cs typeface="Arial"/>
              </a:rPr>
              <a:t>28</a:t>
            </a:r>
            <a:endParaRPr sz="1200" dirty="0">
              <a:solidFill>
                <a:prstClr val="black"/>
              </a:solidFill>
              <a:latin typeface="Arial"/>
              <a:cs typeface="Arial"/>
            </a:endParaRPr>
          </a:p>
          <a:p>
            <a:pPr fontAlgn="auto">
              <a:spcBef>
                <a:spcPts val="36"/>
              </a:spcBef>
              <a:spcAft>
                <a:spcPts val="0"/>
              </a:spcAft>
            </a:pPr>
            <a:endParaRPr sz="1400" dirty="0">
              <a:solidFill>
                <a:prstClr val="black"/>
              </a:solidFill>
              <a:latin typeface="Times New Roman"/>
              <a:cs typeface="Times New Roman"/>
            </a:endParaRPr>
          </a:p>
          <a:p>
            <a:pPr marL="351155" indent="-320040" fontAlgn="auto">
              <a:spcBef>
                <a:spcPts val="690"/>
              </a:spcBef>
              <a:spcAft>
                <a:spcPts val="0"/>
              </a:spcAft>
              <a:buClr>
                <a:srgbClr val="C0504D"/>
              </a:buClr>
              <a:buSzPct val="58333"/>
              <a:buFont typeface="Wingdings"/>
              <a:buChar char=""/>
              <a:tabLst>
                <a:tab pos="351790" algn="l"/>
              </a:tabLst>
            </a:pPr>
            <a:r>
              <a:rPr dirty="0" err="1" smtClean="0">
                <a:solidFill>
                  <a:prstClr val="black"/>
                </a:solidFill>
                <a:latin typeface="Arial Narrow"/>
                <a:cs typeface="Arial Narrow"/>
              </a:rPr>
              <a:t>По</a:t>
            </a:r>
            <a:r>
              <a:rPr spc="-10" dirty="0" err="1" smtClean="0">
                <a:solidFill>
                  <a:prstClr val="black"/>
                </a:solidFill>
                <a:latin typeface="Arial Narrow"/>
                <a:cs typeface="Arial Narrow"/>
              </a:rPr>
              <a:t>р</a:t>
            </a:r>
            <a:r>
              <a:rPr dirty="0" err="1" smtClean="0">
                <a:solidFill>
                  <a:prstClr val="black"/>
                </a:solidFill>
                <a:latin typeface="Arial Narrow"/>
                <a:cs typeface="Arial Narrow"/>
              </a:rPr>
              <a:t>я</a:t>
            </a:r>
            <a:r>
              <a:rPr spc="5" dirty="0" err="1" smtClean="0">
                <a:solidFill>
                  <a:prstClr val="black"/>
                </a:solidFill>
                <a:latin typeface="Arial Narrow"/>
                <a:cs typeface="Arial Narrow"/>
              </a:rPr>
              <a:t>д</a:t>
            </a:r>
            <a:r>
              <a:rPr dirty="0" err="1" smtClean="0">
                <a:solidFill>
                  <a:prstClr val="black"/>
                </a:solidFill>
                <a:latin typeface="Arial Narrow"/>
                <a:cs typeface="Arial Narrow"/>
              </a:rPr>
              <a:t>ок</a:t>
            </a:r>
            <a:r>
              <a:rPr spc="15" dirty="0" smtClean="0">
                <a:solidFill>
                  <a:prstClr val="black"/>
                </a:solidFill>
                <a:latin typeface="Arial Narrow"/>
                <a:cs typeface="Arial Narrow"/>
              </a:rPr>
              <a:t> </a:t>
            </a:r>
            <a:r>
              <a:rPr dirty="0">
                <a:solidFill>
                  <a:prstClr val="black"/>
                </a:solidFill>
                <a:latin typeface="Arial Narrow"/>
                <a:cs typeface="Arial Narrow"/>
              </a:rPr>
              <a:t>о</a:t>
            </a:r>
            <a:r>
              <a:rPr spc="-15" dirty="0">
                <a:solidFill>
                  <a:prstClr val="black"/>
                </a:solidFill>
                <a:latin typeface="Arial Narrow"/>
                <a:cs typeface="Arial Narrow"/>
              </a:rPr>
              <a:t>б</a:t>
            </a:r>
            <a:r>
              <a:rPr dirty="0">
                <a:solidFill>
                  <a:prstClr val="black"/>
                </a:solidFill>
                <a:latin typeface="Arial Narrow"/>
                <a:cs typeface="Arial Narrow"/>
              </a:rPr>
              <a:t>осно</a:t>
            </a:r>
            <a:r>
              <a:rPr spc="-10" dirty="0">
                <a:solidFill>
                  <a:prstClr val="black"/>
                </a:solidFill>
                <a:latin typeface="Arial Narrow"/>
                <a:cs typeface="Arial Narrow"/>
              </a:rPr>
              <a:t>в</a:t>
            </a:r>
            <a:r>
              <a:rPr dirty="0">
                <a:solidFill>
                  <a:prstClr val="black"/>
                </a:solidFill>
                <a:latin typeface="Arial Narrow"/>
                <a:cs typeface="Arial Narrow"/>
              </a:rPr>
              <a:t>ания</a:t>
            </a:r>
            <a:r>
              <a:rPr spc="35" dirty="0">
                <a:solidFill>
                  <a:prstClr val="black"/>
                </a:solidFill>
                <a:latin typeface="Arial Narrow"/>
                <a:cs typeface="Arial Narrow"/>
              </a:rPr>
              <a:t> </a:t>
            </a:r>
            <a:r>
              <a:rPr dirty="0">
                <a:solidFill>
                  <a:prstClr val="black"/>
                </a:solidFill>
                <a:latin typeface="Arial Narrow"/>
                <a:cs typeface="Arial Narrow"/>
              </a:rPr>
              <a:t>НМЦК на</a:t>
            </a:r>
            <a:r>
              <a:rPr spc="-10" dirty="0">
                <a:solidFill>
                  <a:prstClr val="black"/>
                </a:solidFill>
                <a:latin typeface="Arial Narrow"/>
                <a:cs typeface="Arial Narrow"/>
              </a:rPr>
              <a:t> </a:t>
            </a:r>
            <a:r>
              <a:rPr dirty="0">
                <a:solidFill>
                  <a:prstClr val="black"/>
                </a:solidFill>
                <a:latin typeface="Arial Narrow"/>
                <a:cs typeface="Arial Narrow"/>
              </a:rPr>
              <a:t>пост</a:t>
            </a:r>
            <a:r>
              <a:rPr spc="-10" dirty="0">
                <a:solidFill>
                  <a:prstClr val="black"/>
                </a:solidFill>
                <a:latin typeface="Arial Narrow"/>
                <a:cs typeface="Arial Narrow"/>
              </a:rPr>
              <a:t>а</a:t>
            </a:r>
            <a:r>
              <a:rPr dirty="0">
                <a:solidFill>
                  <a:prstClr val="black"/>
                </a:solidFill>
                <a:latin typeface="Arial Narrow"/>
                <a:cs typeface="Arial Narrow"/>
              </a:rPr>
              <a:t>вку:</a:t>
            </a:r>
          </a:p>
          <a:p>
            <a:pPr marL="351155" indent="-320040" fontAlgn="auto">
              <a:spcBef>
                <a:spcPts val="695"/>
              </a:spcBef>
              <a:spcAft>
                <a:spcPts val="0"/>
              </a:spcAft>
              <a:buClr>
                <a:srgbClr val="C0504D"/>
              </a:buClr>
              <a:buSzPct val="58333"/>
              <a:buFont typeface="Arial Narrow"/>
              <a:buChar char="-"/>
              <a:tabLst>
                <a:tab pos="351790" algn="l"/>
              </a:tabLst>
            </a:pPr>
            <a:r>
              <a:rPr dirty="0">
                <a:solidFill>
                  <a:prstClr val="black"/>
                </a:solidFill>
                <a:latin typeface="Arial Narrow"/>
                <a:cs typeface="Arial Narrow"/>
              </a:rPr>
              <a:t>мед.</a:t>
            </a:r>
            <a:r>
              <a:rPr spc="5" dirty="0">
                <a:solidFill>
                  <a:prstClr val="black"/>
                </a:solidFill>
                <a:latin typeface="Arial Narrow"/>
                <a:cs typeface="Arial Narrow"/>
              </a:rPr>
              <a:t> </a:t>
            </a:r>
            <a:r>
              <a:rPr dirty="0">
                <a:solidFill>
                  <a:prstClr val="black"/>
                </a:solidFill>
                <a:latin typeface="Arial Narrow"/>
                <a:cs typeface="Arial Narrow"/>
              </a:rPr>
              <a:t>издел</a:t>
            </a:r>
            <a:r>
              <a:rPr spc="5" dirty="0">
                <a:solidFill>
                  <a:prstClr val="black"/>
                </a:solidFill>
                <a:latin typeface="Arial Narrow"/>
                <a:cs typeface="Arial Narrow"/>
              </a:rPr>
              <a:t>и</a:t>
            </a:r>
            <a:r>
              <a:rPr dirty="0">
                <a:solidFill>
                  <a:prstClr val="black"/>
                </a:solidFill>
                <a:latin typeface="Arial Narrow"/>
                <a:cs typeface="Arial Narrow"/>
              </a:rPr>
              <a:t>й </a:t>
            </a:r>
            <a:r>
              <a:rPr spc="5" dirty="0">
                <a:solidFill>
                  <a:prstClr val="black"/>
                </a:solidFill>
                <a:latin typeface="Arial Narrow"/>
                <a:cs typeface="Arial Narrow"/>
              </a:rPr>
              <a:t>и</a:t>
            </a:r>
            <a:r>
              <a:rPr dirty="0">
                <a:solidFill>
                  <a:prstClr val="black"/>
                </a:solidFill>
                <a:latin typeface="Arial Narrow"/>
                <a:cs typeface="Arial Narrow"/>
              </a:rPr>
              <a:t>з ПВХ п</a:t>
            </a:r>
            <a:r>
              <a:rPr spc="5" dirty="0">
                <a:solidFill>
                  <a:prstClr val="black"/>
                </a:solidFill>
                <a:latin typeface="Arial Narrow"/>
                <a:cs typeface="Arial Narrow"/>
              </a:rPr>
              <a:t>л</a:t>
            </a:r>
            <a:r>
              <a:rPr dirty="0">
                <a:solidFill>
                  <a:prstClr val="black"/>
                </a:solidFill>
                <a:latin typeface="Arial Narrow"/>
                <a:cs typeface="Arial Narrow"/>
              </a:rPr>
              <a:t>астика;</a:t>
            </a:r>
          </a:p>
          <a:p>
            <a:pPr marL="351155" indent="-320040" fontAlgn="auto">
              <a:spcBef>
                <a:spcPts val="705"/>
              </a:spcBef>
              <a:spcAft>
                <a:spcPts val="0"/>
              </a:spcAft>
              <a:buClr>
                <a:srgbClr val="C0504D"/>
              </a:buClr>
              <a:buSzPct val="58333"/>
              <a:buFont typeface="Arial Narrow"/>
              <a:buChar char="-"/>
              <a:tabLst>
                <a:tab pos="351790" algn="l"/>
              </a:tabLst>
            </a:pPr>
            <a:r>
              <a:rPr dirty="0">
                <a:solidFill>
                  <a:prstClr val="black"/>
                </a:solidFill>
                <a:latin typeface="Arial Narrow"/>
                <a:cs typeface="Arial Narrow"/>
              </a:rPr>
              <a:t>ср</a:t>
            </a:r>
            <a:r>
              <a:rPr spc="-10" dirty="0">
                <a:solidFill>
                  <a:prstClr val="black"/>
                </a:solidFill>
                <a:latin typeface="Arial Narrow"/>
                <a:cs typeface="Arial Narrow"/>
              </a:rPr>
              <a:t>е</a:t>
            </a:r>
            <a:r>
              <a:rPr dirty="0">
                <a:solidFill>
                  <a:prstClr val="black"/>
                </a:solidFill>
                <a:latin typeface="Arial Narrow"/>
                <a:cs typeface="Arial Narrow"/>
              </a:rPr>
              <a:t>д</a:t>
            </a:r>
            <a:r>
              <a:rPr spc="5" dirty="0">
                <a:solidFill>
                  <a:prstClr val="black"/>
                </a:solidFill>
                <a:latin typeface="Arial Narrow"/>
                <a:cs typeface="Arial Narrow"/>
              </a:rPr>
              <a:t>с</a:t>
            </a:r>
            <a:r>
              <a:rPr dirty="0">
                <a:solidFill>
                  <a:prstClr val="black"/>
                </a:solidFill>
                <a:latin typeface="Arial Narrow"/>
                <a:cs typeface="Arial Narrow"/>
              </a:rPr>
              <a:t>тв</a:t>
            </a:r>
            <a:r>
              <a:rPr spc="10" dirty="0">
                <a:solidFill>
                  <a:prstClr val="black"/>
                </a:solidFill>
                <a:latin typeface="Arial Narrow"/>
                <a:cs typeface="Arial Narrow"/>
              </a:rPr>
              <a:t> </a:t>
            </a:r>
            <a:r>
              <a:rPr dirty="0">
                <a:solidFill>
                  <a:prstClr val="black"/>
                </a:solidFill>
                <a:latin typeface="Arial Narrow"/>
                <a:cs typeface="Arial Narrow"/>
              </a:rPr>
              <a:t>р</a:t>
            </a:r>
            <a:r>
              <a:rPr spc="-10" dirty="0">
                <a:solidFill>
                  <a:prstClr val="black"/>
                </a:solidFill>
                <a:latin typeface="Arial Narrow"/>
                <a:cs typeface="Arial Narrow"/>
              </a:rPr>
              <a:t>е</a:t>
            </a:r>
            <a:r>
              <a:rPr dirty="0">
                <a:solidFill>
                  <a:prstClr val="black"/>
                </a:solidFill>
                <a:latin typeface="Arial Narrow"/>
                <a:cs typeface="Arial Narrow"/>
              </a:rPr>
              <a:t>а</a:t>
            </a:r>
            <a:r>
              <a:rPr spc="-15" dirty="0">
                <a:solidFill>
                  <a:prstClr val="black"/>
                </a:solidFill>
                <a:latin typeface="Arial Narrow"/>
                <a:cs typeface="Arial Narrow"/>
              </a:rPr>
              <a:t>б</a:t>
            </a:r>
            <a:r>
              <a:rPr dirty="0">
                <a:solidFill>
                  <a:prstClr val="black"/>
                </a:solidFill>
                <a:latin typeface="Arial Narrow"/>
                <a:cs typeface="Arial Narrow"/>
              </a:rPr>
              <a:t>и</a:t>
            </a:r>
            <a:r>
              <a:rPr spc="5" dirty="0">
                <a:solidFill>
                  <a:prstClr val="black"/>
                </a:solidFill>
                <a:latin typeface="Arial Narrow"/>
                <a:cs typeface="Arial Narrow"/>
              </a:rPr>
              <a:t>л</a:t>
            </a:r>
            <a:r>
              <a:rPr dirty="0">
                <a:solidFill>
                  <a:prstClr val="black"/>
                </a:solidFill>
                <a:latin typeface="Arial Narrow"/>
                <a:cs typeface="Arial Narrow"/>
              </a:rPr>
              <a:t>ита</a:t>
            </a:r>
            <a:r>
              <a:rPr spc="-15" dirty="0">
                <a:solidFill>
                  <a:prstClr val="black"/>
                </a:solidFill>
                <a:latin typeface="Arial Narrow"/>
                <a:cs typeface="Arial Narrow"/>
              </a:rPr>
              <a:t>ц</a:t>
            </a:r>
            <a:r>
              <a:rPr dirty="0">
                <a:solidFill>
                  <a:prstClr val="black"/>
                </a:solidFill>
                <a:latin typeface="Arial Narrow"/>
                <a:cs typeface="Arial Narrow"/>
              </a:rPr>
              <a:t>ии</a:t>
            </a:r>
            <a:r>
              <a:rPr spc="45" dirty="0">
                <a:solidFill>
                  <a:prstClr val="black"/>
                </a:solidFill>
                <a:latin typeface="Arial Narrow"/>
                <a:cs typeface="Arial Narrow"/>
              </a:rPr>
              <a:t> </a:t>
            </a:r>
            <a:r>
              <a:rPr dirty="0">
                <a:solidFill>
                  <a:prstClr val="black"/>
                </a:solidFill>
                <a:latin typeface="Arial Narrow"/>
                <a:cs typeface="Arial Narrow"/>
              </a:rPr>
              <a:t>инв</a:t>
            </a:r>
            <a:r>
              <a:rPr spc="-10" dirty="0">
                <a:solidFill>
                  <a:prstClr val="black"/>
                </a:solidFill>
                <a:latin typeface="Arial Narrow"/>
                <a:cs typeface="Arial Narrow"/>
              </a:rPr>
              <a:t>а</a:t>
            </a:r>
            <a:r>
              <a:rPr dirty="0">
                <a:solidFill>
                  <a:prstClr val="black"/>
                </a:solidFill>
                <a:latin typeface="Arial Narrow"/>
                <a:cs typeface="Arial Narrow"/>
              </a:rPr>
              <a:t>л</a:t>
            </a:r>
            <a:r>
              <a:rPr spc="5" dirty="0">
                <a:solidFill>
                  <a:prstClr val="black"/>
                </a:solidFill>
                <a:latin typeface="Arial Narrow"/>
                <a:cs typeface="Arial Narrow"/>
              </a:rPr>
              <a:t>и</a:t>
            </a:r>
            <a:r>
              <a:rPr dirty="0">
                <a:solidFill>
                  <a:prstClr val="black"/>
                </a:solidFill>
                <a:latin typeface="Arial Narrow"/>
                <a:cs typeface="Arial Narrow"/>
              </a:rPr>
              <a:t>дов</a:t>
            </a:r>
          </a:p>
        </p:txBody>
      </p:sp>
      <p:sp>
        <p:nvSpPr>
          <p:cNvPr id="8" name="object 8"/>
          <p:cNvSpPr txBox="1"/>
          <p:nvPr/>
        </p:nvSpPr>
        <p:spPr>
          <a:xfrm>
            <a:off x="4873625" y="3789426"/>
            <a:ext cx="4210050" cy="1322705"/>
          </a:xfrm>
          <a:prstGeom prst="rect">
            <a:avLst/>
          </a:prstGeom>
          <a:ln w="19050">
            <a:solidFill>
              <a:srgbClr val="C00000"/>
            </a:solidFill>
          </a:ln>
        </p:spPr>
        <p:txBody>
          <a:bodyPr vert="horz" wrap="square" lIns="0" tIns="0" rIns="0" bIns="0" rtlCol="0">
            <a:spAutoFit/>
          </a:bodyPr>
          <a:lstStyle/>
          <a:p>
            <a:pPr marL="82550" marR="132080" fontAlgn="auto">
              <a:lnSpc>
                <a:spcPct val="83300"/>
              </a:lnSpc>
              <a:spcBef>
                <a:spcPts val="0"/>
              </a:spcBef>
              <a:spcAft>
                <a:spcPts val="0"/>
              </a:spcAft>
            </a:pPr>
            <a:r>
              <a:rPr sz="1600" spc="-10" dirty="0">
                <a:solidFill>
                  <a:prstClr val="black"/>
                </a:solidFill>
                <a:latin typeface="Arial Narrow"/>
                <a:cs typeface="Arial Narrow"/>
              </a:rPr>
              <a:t>П</a:t>
            </a:r>
            <a:r>
              <a:rPr sz="1600" spc="-5" dirty="0">
                <a:solidFill>
                  <a:prstClr val="black"/>
                </a:solidFill>
                <a:latin typeface="Arial Narrow"/>
                <a:cs typeface="Arial Narrow"/>
              </a:rPr>
              <a:t>о</a:t>
            </a:r>
            <a:r>
              <a:rPr sz="1600" spc="-10" dirty="0">
                <a:solidFill>
                  <a:prstClr val="black"/>
                </a:solidFill>
                <a:latin typeface="Arial Narrow"/>
                <a:cs typeface="Arial Narrow"/>
              </a:rPr>
              <a:t>становление</a:t>
            </a:r>
            <a:r>
              <a:rPr sz="1600" spc="-15" dirty="0">
                <a:solidFill>
                  <a:prstClr val="black"/>
                </a:solidFill>
                <a:latin typeface="Arial Narrow"/>
                <a:cs typeface="Arial Narrow"/>
              </a:rPr>
              <a:t> </a:t>
            </a:r>
            <a:r>
              <a:rPr sz="1600" spc="-10" dirty="0">
                <a:solidFill>
                  <a:prstClr val="black"/>
                </a:solidFill>
                <a:latin typeface="Arial Narrow"/>
                <a:cs typeface="Arial Narrow"/>
              </a:rPr>
              <a:t>П</a:t>
            </a:r>
            <a:r>
              <a:rPr sz="1600" spc="-5" dirty="0">
                <a:solidFill>
                  <a:prstClr val="black"/>
                </a:solidFill>
                <a:latin typeface="Arial Narrow"/>
                <a:cs typeface="Arial Narrow"/>
              </a:rPr>
              <a:t>р</a:t>
            </a:r>
            <a:r>
              <a:rPr sz="1600" spc="-10" dirty="0">
                <a:solidFill>
                  <a:prstClr val="black"/>
                </a:solidFill>
                <a:latin typeface="Arial Narrow"/>
                <a:cs typeface="Arial Narrow"/>
              </a:rPr>
              <a:t>авитель</a:t>
            </a:r>
            <a:r>
              <a:rPr sz="1600" spc="-5" dirty="0">
                <a:solidFill>
                  <a:prstClr val="black"/>
                </a:solidFill>
                <a:latin typeface="Arial Narrow"/>
                <a:cs typeface="Arial Narrow"/>
              </a:rPr>
              <a:t>с</a:t>
            </a:r>
            <a:r>
              <a:rPr sz="1600" spc="-10" dirty="0">
                <a:solidFill>
                  <a:prstClr val="black"/>
                </a:solidFill>
                <a:latin typeface="Arial Narrow"/>
                <a:cs typeface="Arial Narrow"/>
              </a:rPr>
              <a:t>тва</a:t>
            </a:r>
            <a:r>
              <a:rPr sz="1600" spc="-15" dirty="0">
                <a:solidFill>
                  <a:prstClr val="black"/>
                </a:solidFill>
                <a:latin typeface="Arial Narrow"/>
                <a:cs typeface="Arial Narrow"/>
              </a:rPr>
              <a:t> </a:t>
            </a:r>
            <a:r>
              <a:rPr sz="1600" spc="-10" dirty="0">
                <a:solidFill>
                  <a:prstClr val="black"/>
                </a:solidFill>
                <a:latin typeface="Arial Narrow"/>
                <a:cs typeface="Arial Narrow"/>
              </a:rPr>
              <a:t>РФ</a:t>
            </a:r>
            <a:r>
              <a:rPr sz="1600" spc="10" dirty="0">
                <a:solidFill>
                  <a:prstClr val="black"/>
                </a:solidFill>
                <a:latin typeface="Arial Narrow"/>
                <a:cs typeface="Arial Narrow"/>
              </a:rPr>
              <a:t> </a:t>
            </a:r>
            <a:r>
              <a:rPr sz="1600" spc="-10" dirty="0">
                <a:solidFill>
                  <a:prstClr val="black"/>
                </a:solidFill>
                <a:latin typeface="Arial Narrow"/>
                <a:cs typeface="Arial Narrow"/>
              </a:rPr>
              <a:t>от</a:t>
            </a:r>
            <a:r>
              <a:rPr sz="1600" spc="-15" dirty="0">
                <a:solidFill>
                  <a:prstClr val="black"/>
                </a:solidFill>
                <a:latin typeface="Arial Narrow"/>
                <a:cs typeface="Arial Narrow"/>
              </a:rPr>
              <a:t> </a:t>
            </a:r>
            <a:r>
              <a:rPr sz="1600" spc="-10" dirty="0">
                <a:solidFill>
                  <a:prstClr val="black"/>
                </a:solidFill>
                <a:latin typeface="Arial Narrow"/>
                <a:cs typeface="Arial Narrow"/>
              </a:rPr>
              <a:t>1</a:t>
            </a:r>
            <a:r>
              <a:rPr sz="1600" spc="-5" dirty="0">
                <a:solidFill>
                  <a:prstClr val="black"/>
                </a:solidFill>
                <a:latin typeface="Arial Narrow"/>
                <a:cs typeface="Arial Narrow"/>
              </a:rPr>
              <a:t>4</a:t>
            </a:r>
            <a:r>
              <a:rPr sz="1600" spc="-10" dirty="0">
                <a:solidFill>
                  <a:prstClr val="black"/>
                </a:solidFill>
                <a:latin typeface="Arial Narrow"/>
                <a:cs typeface="Arial Narrow"/>
              </a:rPr>
              <a:t>.08.2017</a:t>
            </a:r>
            <a:r>
              <a:rPr sz="1600" spc="-45" dirty="0">
                <a:solidFill>
                  <a:prstClr val="black"/>
                </a:solidFill>
                <a:latin typeface="Arial Narrow"/>
                <a:cs typeface="Arial Narrow"/>
              </a:rPr>
              <a:t> </a:t>
            </a:r>
            <a:r>
              <a:rPr sz="1600" spc="-10" dirty="0">
                <a:solidFill>
                  <a:prstClr val="black"/>
                </a:solidFill>
                <a:latin typeface="Arial Narrow"/>
                <a:cs typeface="Arial Narrow"/>
              </a:rPr>
              <a:t>N 9</a:t>
            </a:r>
            <a:r>
              <a:rPr sz="1600" spc="-5" dirty="0">
                <a:solidFill>
                  <a:prstClr val="black"/>
                </a:solidFill>
                <a:latin typeface="Arial Narrow"/>
                <a:cs typeface="Arial Narrow"/>
              </a:rPr>
              <a:t>6</a:t>
            </a:r>
            <a:r>
              <a:rPr sz="1600" spc="-10" dirty="0">
                <a:solidFill>
                  <a:prstClr val="black"/>
                </a:solidFill>
                <a:latin typeface="Arial Narrow"/>
                <a:cs typeface="Arial Narrow"/>
              </a:rPr>
              <a:t>7</a:t>
            </a:r>
            <a:r>
              <a:rPr sz="1600" spc="-25" dirty="0">
                <a:solidFill>
                  <a:prstClr val="black"/>
                </a:solidFill>
                <a:latin typeface="Arial Narrow"/>
                <a:cs typeface="Arial Narrow"/>
              </a:rPr>
              <a:t> </a:t>
            </a:r>
            <a:r>
              <a:rPr sz="1600" spc="-10" dirty="0">
                <a:solidFill>
                  <a:prstClr val="black"/>
                </a:solidFill>
                <a:latin typeface="Arial Narrow"/>
                <a:cs typeface="Arial Narrow"/>
              </a:rPr>
              <a:t>"Об</a:t>
            </a:r>
            <a:r>
              <a:rPr sz="1600" spc="-5" dirty="0">
                <a:solidFill>
                  <a:prstClr val="black"/>
                </a:solidFill>
                <a:latin typeface="Arial Narrow"/>
                <a:cs typeface="Arial Narrow"/>
              </a:rPr>
              <a:t> </a:t>
            </a:r>
            <a:r>
              <a:rPr sz="1600" spc="-10" dirty="0">
                <a:solidFill>
                  <a:prstClr val="black"/>
                </a:solidFill>
                <a:latin typeface="Arial Narrow"/>
                <a:cs typeface="Arial Narrow"/>
              </a:rPr>
              <a:t>о</a:t>
            </a:r>
            <a:r>
              <a:rPr sz="1600" spc="-5" dirty="0">
                <a:solidFill>
                  <a:prstClr val="black"/>
                </a:solidFill>
                <a:latin typeface="Arial Narrow"/>
                <a:cs typeface="Arial Narrow"/>
              </a:rPr>
              <a:t>с</a:t>
            </a:r>
            <a:r>
              <a:rPr sz="1600" spc="-10" dirty="0">
                <a:solidFill>
                  <a:prstClr val="black"/>
                </a:solidFill>
                <a:latin typeface="Arial Narrow"/>
                <a:cs typeface="Arial Narrow"/>
              </a:rPr>
              <a:t>обенностях</a:t>
            </a:r>
            <a:r>
              <a:rPr sz="1600" dirty="0">
                <a:solidFill>
                  <a:prstClr val="black"/>
                </a:solidFill>
                <a:latin typeface="Arial Narrow"/>
                <a:cs typeface="Arial Narrow"/>
              </a:rPr>
              <a:t> </a:t>
            </a:r>
            <a:r>
              <a:rPr sz="1600" spc="-10" dirty="0">
                <a:solidFill>
                  <a:prstClr val="black"/>
                </a:solidFill>
                <a:latin typeface="Arial Narrow"/>
                <a:cs typeface="Arial Narrow"/>
              </a:rPr>
              <a:t>осуществления</a:t>
            </a:r>
            <a:r>
              <a:rPr sz="1600" spc="-5" dirty="0">
                <a:solidFill>
                  <a:prstClr val="black"/>
                </a:solidFill>
                <a:latin typeface="Arial Narrow"/>
                <a:cs typeface="Arial Narrow"/>
              </a:rPr>
              <a:t> </a:t>
            </a:r>
            <a:r>
              <a:rPr sz="1600" spc="-10" dirty="0">
                <a:solidFill>
                  <a:prstClr val="black"/>
                </a:solidFill>
                <a:latin typeface="Arial Narrow"/>
                <a:cs typeface="Arial Narrow"/>
              </a:rPr>
              <a:t>за</a:t>
            </a:r>
            <a:r>
              <a:rPr sz="1600" spc="-5" dirty="0">
                <a:solidFill>
                  <a:prstClr val="black"/>
                </a:solidFill>
                <a:latin typeface="Arial Narrow"/>
                <a:cs typeface="Arial Narrow"/>
              </a:rPr>
              <a:t>к</a:t>
            </a:r>
            <a:r>
              <a:rPr sz="1600" spc="-10" dirty="0">
                <a:solidFill>
                  <a:prstClr val="black"/>
                </a:solidFill>
                <a:latin typeface="Arial Narrow"/>
                <a:cs typeface="Arial Narrow"/>
              </a:rPr>
              <a:t>упки ме</a:t>
            </a:r>
            <a:r>
              <a:rPr sz="1600" spc="-5" dirty="0">
                <a:solidFill>
                  <a:prstClr val="black"/>
                </a:solidFill>
                <a:latin typeface="Arial Narrow"/>
                <a:cs typeface="Arial Narrow"/>
              </a:rPr>
              <a:t>д</a:t>
            </a:r>
            <a:r>
              <a:rPr sz="1600" spc="-10" dirty="0">
                <a:solidFill>
                  <a:prstClr val="black"/>
                </a:solidFill>
                <a:latin typeface="Arial Narrow"/>
                <a:cs typeface="Arial Narrow"/>
              </a:rPr>
              <a:t>и</a:t>
            </a:r>
            <a:r>
              <a:rPr sz="1600" spc="-15" dirty="0">
                <a:solidFill>
                  <a:prstClr val="black"/>
                </a:solidFill>
                <a:latin typeface="Arial Narrow"/>
                <a:cs typeface="Arial Narrow"/>
              </a:rPr>
              <a:t>ц</a:t>
            </a:r>
            <a:r>
              <a:rPr sz="1600" spc="-10" dirty="0">
                <a:solidFill>
                  <a:prstClr val="black"/>
                </a:solidFill>
                <a:latin typeface="Arial Narrow"/>
                <a:cs typeface="Arial Narrow"/>
              </a:rPr>
              <a:t>инс</a:t>
            </a:r>
            <a:r>
              <a:rPr sz="1600" spc="-5" dirty="0">
                <a:solidFill>
                  <a:prstClr val="black"/>
                </a:solidFill>
                <a:latin typeface="Arial Narrow"/>
                <a:cs typeface="Arial Narrow"/>
              </a:rPr>
              <a:t>к</a:t>
            </a:r>
            <a:r>
              <a:rPr sz="1600" spc="-10" dirty="0">
                <a:solidFill>
                  <a:prstClr val="black"/>
                </a:solidFill>
                <a:latin typeface="Arial Narrow"/>
                <a:cs typeface="Arial Narrow"/>
              </a:rPr>
              <a:t>их</a:t>
            </a:r>
            <a:r>
              <a:rPr sz="1600" spc="20" dirty="0">
                <a:solidFill>
                  <a:prstClr val="black"/>
                </a:solidFill>
                <a:latin typeface="Arial Narrow"/>
                <a:cs typeface="Arial Narrow"/>
              </a:rPr>
              <a:t> </a:t>
            </a:r>
            <a:r>
              <a:rPr sz="1600" spc="-10" dirty="0">
                <a:solidFill>
                  <a:prstClr val="black"/>
                </a:solidFill>
                <a:latin typeface="Arial Narrow"/>
                <a:cs typeface="Arial Narrow"/>
              </a:rPr>
              <a:t>из</a:t>
            </a:r>
            <a:r>
              <a:rPr sz="1600" spc="-5" dirty="0">
                <a:solidFill>
                  <a:prstClr val="black"/>
                </a:solidFill>
                <a:latin typeface="Arial Narrow"/>
                <a:cs typeface="Arial Narrow"/>
              </a:rPr>
              <a:t>д</a:t>
            </a:r>
            <a:r>
              <a:rPr sz="1600" spc="-10" dirty="0">
                <a:solidFill>
                  <a:prstClr val="black"/>
                </a:solidFill>
                <a:latin typeface="Arial Narrow"/>
                <a:cs typeface="Arial Narrow"/>
              </a:rPr>
              <a:t>е</a:t>
            </a:r>
            <a:r>
              <a:rPr sz="1600" spc="-5" dirty="0">
                <a:solidFill>
                  <a:prstClr val="black"/>
                </a:solidFill>
                <a:latin typeface="Arial Narrow"/>
                <a:cs typeface="Arial Narrow"/>
              </a:rPr>
              <a:t>л</a:t>
            </a:r>
            <a:r>
              <a:rPr sz="1600" spc="-10" dirty="0">
                <a:solidFill>
                  <a:prstClr val="black"/>
                </a:solidFill>
                <a:latin typeface="Arial Narrow"/>
                <a:cs typeface="Arial Narrow"/>
              </a:rPr>
              <a:t>ий</a:t>
            </a:r>
            <a:r>
              <a:rPr sz="1600" spc="-15" dirty="0">
                <a:solidFill>
                  <a:prstClr val="black"/>
                </a:solidFill>
                <a:latin typeface="Arial Narrow"/>
                <a:cs typeface="Arial Narrow"/>
              </a:rPr>
              <a:t> </a:t>
            </a:r>
            <a:r>
              <a:rPr sz="1600" spc="-10" dirty="0">
                <a:solidFill>
                  <a:prstClr val="black"/>
                </a:solidFill>
                <a:latin typeface="Arial Narrow"/>
                <a:cs typeface="Arial Narrow"/>
              </a:rPr>
              <a:t>о</a:t>
            </a:r>
            <a:r>
              <a:rPr sz="1600" spc="-5" dirty="0">
                <a:solidFill>
                  <a:prstClr val="black"/>
                </a:solidFill>
                <a:latin typeface="Arial Narrow"/>
                <a:cs typeface="Arial Narrow"/>
              </a:rPr>
              <a:t>д</a:t>
            </a:r>
            <a:r>
              <a:rPr sz="1600" spc="-10" dirty="0">
                <a:solidFill>
                  <a:prstClr val="black"/>
                </a:solidFill>
                <a:latin typeface="Arial Narrow"/>
                <a:cs typeface="Arial Narrow"/>
              </a:rPr>
              <a:t>норазов</a:t>
            </a:r>
            <a:r>
              <a:rPr sz="1600" spc="-5" dirty="0">
                <a:solidFill>
                  <a:prstClr val="black"/>
                </a:solidFill>
                <a:latin typeface="Arial Narrow"/>
                <a:cs typeface="Arial Narrow"/>
              </a:rPr>
              <a:t>о</a:t>
            </a:r>
            <a:r>
              <a:rPr sz="1600" spc="-15" dirty="0">
                <a:solidFill>
                  <a:prstClr val="black"/>
                </a:solidFill>
                <a:latin typeface="Arial Narrow"/>
                <a:cs typeface="Arial Narrow"/>
              </a:rPr>
              <a:t>г</a:t>
            </a:r>
            <a:r>
              <a:rPr sz="1600" spc="-10" dirty="0">
                <a:solidFill>
                  <a:prstClr val="black"/>
                </a:solidFill>
                <a:latin typeface="Arial Narrow"/>
                <a:cs typeface="Arial Narrow"/>
              </a:rPr>
              <a:t>о</a:t>
            </a:r>
            <a:r>
              <a:rPr sz="1600" spc="-40" dirty="0">
                <a:solidFill>
                  <a:prstClr val="black"/>
                </a:solidFill>
                <a:latin typeface="Arial Narrow"/>
                <a:cs typeface="Arial Narrow"/>
              </a:rPr>
              <a:t> </a:t>
            </a:r>
            <a:r>
              <a:rPr sz="1600" spc="-10" dirty="0">
                <a:solidFill>
                  <a:prstClr val="black"/>
                </a:solidFill>
                <a:latin typeface="Arial Narrow"/>
                <a:cs typeface="Arial Narrow"/>
              </a:rPr>
              <a:t>прим</a:t>
            </a:r>
            <a:r>
              <a:rPr sz="1600" spc="-5" dirty="0">
                <a:solidFill>
                  <a:prstClr val="black"/>
                </a:solidFill>
                <a:latin typeface="Arial Narrow"/>
                <a:cs typeface="Arial Narrow"/>
              </a:rPr>
              <a:t>е</a:t>
            </a:r>
            <a:r>
              <a:rPr sz="1600" spc="-10" dirty="0">
                <a:solidFill>
                  <a:prstClr val="black"/>
                </a:solidFill>
                <a:latin typeface="Arial Narrow"/>
                <a:cs typeface="Arial Narrow"/>
              </a:rPr>
              <a:t>нения (из</a:t>
            </a:r>
            <a:r>
              <a:rPr sz="1600" dirty="0">
                <a:solidFill>
                  <a:prstClr val="black"/>
                </a:solidFill>
                <a:latin typeface="Arial Narrow"/>
                <a:cs typeface="Arial Narrow"/>
              </a:rPr>
              <a:t> </a:t>
            </a:r>
            <a:r>
              <a:rPr sz="1600" spc="-10" dirty="0">
                <a:solidFill>
                  <a:prstClr val="black"/>
                </a:solidFill>
                <a:latin typeface="Arial Narrow"/>
                <a:cs typeface="Arial Narrow"/>
              </a:rPr>
              <a:t>ПВХ…»</a:t>
            </a:r>
            <a:endParaRPr sz="1600">
              <a:solidFill>
                <a:prstClr val="black"/>
              </a:solidFill>
              <a:latin typeface="Arial Narrow"/>
              <a:cs typeface="Arial Narrow"/>
            </a:endParaRPr>
          </a:p>
          <a:p>
            <a:pPr marL="370205" fontAlgn="auto">
              <a:lnSpc>
                <a:spcPts val="1565"/>
              </a:lnSpc>
              <a:spcBef>
                <a:spcPts val="0"/>
              </a:spcBef>
              <a:spcAft>
                <a:spcPts val="0"/>
              </a:spcAft>
            </a:pPr>
            <a:r>
              <a:rPr sz="1400" b="1" dirty="0">
                <a:solidFill>
                  <a:srgbClr val="C00000"/>
                </a:solidFill>
                <a:latin typeface="Arial Narrow"/>
                <a:cs typeface="Arial Narrow"/>
              </a:rPr>
              <a:t>В</a:t>
            </a:r>
            <a:r>
              <a:rPr sz="1400" b="1" spc="-5" dirty="0">
                <a:solidFill>
                  <a:srgbClr val="C00000"/>
                </a:solidFill>
                <a:latin typeface="Arial Narrow"/>
                <a:cs typeface="Arial Narrow"/>
              </a:rPr>
              <a:t> </a:t>
            </a:r>
            <a:r>
              <a:rPr sz="1400" b="1" spc="5" dirty="0">
                <a:solidFill>
                  <a:srgbClr val="C00000"/>
                </a:solidFill>
                <a:latin typeface="Arial Narrow"/>
                <a:cs typeface="Arial Narrow"/>
              </a:rPr>
              <a:t>р</a:t>
            </a:r>
            <a:r>
              <a:rPr sz="1400" b="1" spc="-10" dirty="0">
                <a:solidFill>
                  <a:srgbClr val="C00000"/>
                </a:solidFill>
                <a:latin typeface="Arial Narrow"/>
                <a:cs typeface="Arial Narrow"/>
              </a:rPr>
              <a:t>еес</a:t>
            </a:r>
            <a:r>
              <a:rPr sz="1400" b="1" dirty="0">
                <a:solidFill>
                  <a:srgbClr val="C00000"/>
                </a:solidFill>
                <a:latin typeface="Arial Narrow"/>
                <a:cs typeface="Arial Narrow"/>
              </a:rPr>
              <a:t>тре</a:t>
            </a:r>
            <a:r>
              <a:rPr sz="1400" b="1" spc="-15" dirty="0">
                <a:solidFill>
                  <a:srgbClr val="C00000"/>
                </a:solidFill>
                <a:latin typeface="Arial Narrow"/>
                <a:cs typeface="Arial Narrow"/>
              </a:rPr>
              <a:t> </a:t>
            </a:r>
            <a:r>
              <a:rPr sz="1400" b="1" dirty="0">
                <a:solidFill>
                  <a:srgbClr val="C00000"/>
                </a:solidFill>
                <a:latin typeface="Arial Narrow"/>
                <a:cs typeface="Arial Narrow"/>
              </a:rPr>
              <a:t>по</a:t>
            </a:r>
            <a:r>
              <a:rPr sz="1400" b="1" spc="-5" dirty="0">
                <a:solidFill>
                  <a:srgbClr val="C00000"/>
                </a:solidFill>
                <a:latin typeface="Arial Narrow"/>
                <a:cs typeface="Arial Narrow"/>
              </a:rPr>
              <a:t> </a:t>
            </a:r>
            <a:r>
              <a:rPr sz="1400" b="1" spc="-10" dirty="0">
                <a:solidFill>
                  <a:srgbClr val="C00000"/>
                </a:solidFill>
                <a:latin typeface="Arial Narrow"/>
                <a:cs typeface="Arial Narrow"/>
              </a:rPr>
              <a:t>с</a:t>
            </a:r>
            <a:r>
              <a:rPr sz="1400" b="1" dirty="0">
                <a:solidFill>
                  <a:srgbClr val="C00000"/>
                </a:solidFill>
                <a:latin typeface="Arial Narrow"/>
                <a:cs typeface="Arial Narrow"/>
              </a:rPr>
              <a:t>остоянию</a:t>
            </a:r>
            <a:r>
              <a:rPr sz="1400" b="1" spc="-35" dirty="0">
                <a:solidFill>
                  <a:srgbClr val="C00000"/>
                </a:solidFill>
                <a:latin typeface="Arial Narrow"/>
                <a:cs typeface="Arial Narrow"/>
              </a:rPr>
              <a:t> </a:t>
            </a:r>
            <a:r>
              <a:rPr sz="1400" b="1" dirty="0">
                <a:solidFill>
                  <a:srgbClr val="C00000"/>
                </a:solidFill>
                <a:latin typeface="Arial Narrow"/>
                <a:cs typeface="Arial Narrow"/>
              </a:rPr>
              <a:t>на</a:t>
            </a:r>
            <a:r>
              <a:rPr sz="1400" b="1" spc="-15" dirty="0">
                <a:solidFill>
                  <a:srgbClr val="C00000"/>
                </a:solidFill>
                <a:latin typeface="Arial Narrow"/>
                <a:cs typeface="Arial Narrow"/>
              </a:rPr>
              <a:t> </a:t>
            </a:r>
            <a:r>
              <a:rPr sz="1400" b="1" spc="-10" dirty="0">
                <a:solidFill>
                  <a:srgbClr val="C00000"/>
                </a:solidFill>
                <a:latin typeface="Arial Narrow"/>
                <a:cs typeface="Arial Narrow"/>
              </a:rPr>
              <a:t>08</a:t>
            </a:r>
            <a:r>
              <a:rPr sz="1400" b="1" dirty="0">
                <a:solidFill>
                  <a:srgbClr val="C00000"/>
                </a:solidFill>
                <a:latin typeface="Arial Narrow"/>
                <a:cs typeface="Arial Narrow"/>
              </a:rPr>
              <a:t>.</a:t>
            </a:r>
            <a:r>
              <a:rPr sz="1400" b="1" spc="-65" dirty="0">
                <a:solidFill>
                  <a:srgbClr val="C00000"/>
                </a:solidFill>
                <a:latin typeface="Arial Narrow"/>
                <a:cs typeface="Arial Narrow"/>
              </a:rPr>
              <a:t>1</a:t>
            </a:r>
            <a:r>
              <a:rPr sz="1400" b="1" spc="-10" dirty="0">
                <a:solidFill>
                  <a:srgbClr val="C00000"/>
                </a:solidFill>
                <a:latin typeface="Arial Narrow"/>
                <a:cs typeface="Arial Narrow"/>
              </a:rPr>
              <a:t>1</a:t>
            </a:r>
            <a:r>
              <a:rPr sz="1400" b="1" dirty="0">
                <a:solidFill>
                  <a:srgbClr val="C00000"/>
                </a:solidFill>
                <a:latin typeface="Arial Narrow"/>
                <a:cs typeface="Arial Narrow"/>
              </a:rPr>
              <a:t>.2</a:t>
            </a:r>
            <a:r>
              <a:rPr sz="1400" b="1" spc="-10" dirty="0">
                <a:solidFill>
                  <a:srgbClr val="C00000"/>
                </a:solidFill>
                <a:latin typeface="Arial Narrow"/>
                <a:cs typeface="Arial Narrow"/>
              </a:rPr>
              <a:t>01</a:t>
            </a:r>
            <a:r>
              <a:rPr sz="1400" b="1" dirty="0">
                <a:solidFill>
                  <a:srgbClr val="C00000"/>
                </a:solidFill>
                <a:latin typeface="Arial Narrow"/>
                <a:cs typeface="Arial Narrow"/>
              </a:rPr>
              <a:t>7</a:t>
            </a:r>
            <a:r>
              <a:rPr sz="1400" b="1" spc="15" dirty="0">
                <a:solidFill>
                  <a:srgbClr val="C00000"/>
                </a:solidFill>
                <a:latin typeface="Arial Narrow"/>
                <a:cs typeface="Arial Narrow"/>
              </a:rPr>
              <a:t> </a:t>
            </a:r>
            <a:r>
              <a:rPr sz="1400" b="1" dirty="0">
                <a:solidFill>
                  <a:srgbClr val="C00000"/>
                </a:solidFill>
                <a:latin typeface="Arial Narrow"/>
                <a:cs typeface="Arial Narrow"/>
              </a:rPr>
              <a:t>–</a:t>
            </a:r>
            <a:r>
              <a:rPr sz="1400" b="1" spc="-5" dirty="0">
                <a:solidFill>
                  <a:srgbClr val="C00000"/>
                </a:solidFill>
                <a:latin typeface="Arial Narrow"/>
                <a:cs typeface="Arial Narrow"/>
              </a:rPr>
              <a:t> </a:t>
            </a:r>
            <a:r>
              <a:rPr sz="1400" b="1" dirty="0">
                <a:solidFill>
                  <a:srgbClr val="C00000"/>
                </a:solidFill>
                <a:latin typeface="Arial Narrow"/>
                <a:cs typeface="Arial Narrow"/>
              </a:rPr>
              <a:t>1</a:t>
            </a:r>
            <a:r>
              <a:rPr sz="1400" b="1" spc="5" dirty="0">
                <a:solidFill>
                  <a:srgbClr val="C00000"/>
                </a:solidFill>
                <a:latin typeface="Arial Narrow"/>
                <a:cs typeface="Arial Narrow"/>
              </a:rPr>
              <a:t> </a:t>
            </a:r>
            <a:r>
              <a:rPr sz="1400" b="1" dirty="0">
                <a:solidFill>
                  <a:srgbClr val="C00000"/>
                </a:solidFill>
                <a:latin typeface="Arial Narrow"/>
                <a:cs typeface="Arial Narrow"/>
              </a:rPr>
              <a:t>комп</a:t>
            </a:r>
            <a:r>
              <a:rPr sz="1400" b="1" spc="-5" dirty="0">
                <a:solidFill>
                  <a:srgbClr val="C00000"/>
                </a:solidFill>
                <a:latin typeface="Arial Narrow"/>
                <a:cs typeface="Arial Narrow"/>
              </a:rPr>
              <a:t>а</a:t>
            </a:r>
            <a:r>
              <a:rPr sz="1400" b="1" dirty="0">
                <a:solidFill>
                  <a:srgbClr val="C00000"/>
                </a:solidFill>
                <a:latin typeface="Arial Narrow"/>
                <a:cs typeface="Arial Narrow"/>
              </a:rPr>
              <a:t>ния</a:t>
            </a:r>
            <a:endParaRPr sz="1400">
              <a:solidFill>
                <a:prstClr val="black"/>
              </a:solidFill>
              <a:latin typeface="Arial Narrow"/>
              <a:cs typeface="Arial Narrow"/>
            </a:endParaRPr>
          </a:p>
          <a:p>
            <a:pPr marL="885825" fontAlgn="auto">
              <a:lnSpc>
                <a:spcPts val="1639"/>
              </a:lnSpc>
              <a:spcBef>
                <a:spcPts val="0"/>
              </a:spcBef>
              <a:spcAft>
                <a:spcPts val="0"/>
              </a:spcAft>
            </a:pPr>
            <a:r>
              <a:rPr sz="1400" b="1" dirty="0">
                <a:solidFill>
                  <a:srgbClr val="C00000"/>
                </a:solidFill>
                <a:latin typeface="Arial Narrow"/>
                <a:cs typeface="Arial Narrow"/>
              </a:rPr>
              <a:t>АО</a:t>
            </a:r>
            <a:r>
              <a:rPr sz="1400" b="1" spc="-10" dirty="0">
                <a:solidFill>
                  <a:srgbClr val="C00000"/>
                </a:solidFill>
                <a:latin typeface="Arial Narrow"/>
                <a:cs typeface="Arial Narrow"/>
              </a:rPr>
              <a:t> </a:t>
            </a:r>
            <a:r>
              <a:rPr sz="1400" b="1" dirty="0">
                <a:solidFill>
                  <a:srgbClr val="C00000"/>
                </a:solidFill>
                <a:latin typeface="Arial Narrow"/>
                <a:cs typeface="Arial Narrow"/>
              </a:rPr>
              <a:t>Г</a:t>
            </a:r>
            <a:r>
              <a:rPr sz="1400" b="1" spc="5" dirty="0">
                <a:solidFill>
                  <a:srgbClr val="C00000"/>
                </a:solidFill>
                <a:latin typeface="Arial Narrow"/>
                <a:cs typeface="Arial Narrow"/>
              </a:rPr>
              <a:t>р</a:t>
            </a:r>
            <a:r>
              <a:rPr sz="1400" b="1" spc="-5" dirty="0">
                <a:solidFill>
                  <a:srgbClr val="C00000"/>
                </a:solidFill>
                <a:latin typeface="Arial Narrow"/>
                <a:cs typeface="Arial Narrow"/>
              </a:rPr>
              <a:t>у</a:t>
            </a:r>
            <a:r>
              <a:rPr sz="1400" b="1" dirty="0">
                <a:solidFill>
                  <a:srgbClr val="C00000"/>
                </a:solidFill>
                <a:latin typeface="Arial Narrow"/>
                <a:cs typeface="Arial Narrow"/>
              </a:rPr>
              <a:t>ппа</a:t>
            </a:r>
            <a:r>
              <a:rPr sz="1400" b="1" spc="-35" dirty="0">
                <a:solidFill>
                  <a:srgbClr val="C00000"/>
                </a:solidFill>
                <a:latin typeface="Arial Narrow"/>
                <a:cs typeface="Arial Narrow"/>
              </a:rPr>
              <a:t> </a:t>
            </a:r>
            <a:r>
              <a:rPr sz="1400" b="1" dirty="0">
                <a:solidFill>
                  <a:srgbClr val="C00000"/>
                </a:solidFill>
                <a:latin typeface="Arial Narrow"/>
                <a:cs typeface="Arial Narrow"/>
              </a:rPr>
              <a:t>компаний</a:t>
            </a:r>
            <a:r>
              <a:rPr sz="1400" b="1" spc="-30" dirty="0">
                <a:solidFill>
                  <a:srgbClr val="C00000"/>
                </a:solidFill>
                <a:latin typeface="Arial Narrow"/>
                <a:cs typeface="Arial Narrow"/>
              </a:rPr>
              <a:t> </a:t>
            </a:r>
            <a:r>
              <a:rPr sz="1400" b="1" spc="-5" dirty="0">
                <a:solidFill>
                  <a:srgbClr val="C00000"/>
                </a:solidFill>
                <a:latin typeface="Arial Narrow"/>
                <a:cs typeface="Arial Narrow"/>
              </a:rPr>
              <a:t>«</a:t>
            </a:r>
            <a:r>
              <a:rPr sz="1400" b="1" dirty="0">
                <a:solidFill>
                  <a:srgbClr val="C00000"/>
                </a:solidFill>
                <a:latin typeface="Arial Narrow"/>
                <a:cs typeface="Arial Narrow"/>
              </a:rPr>
              <a:t>МЕД</a:t>
            </a:r>
            <a:r>
              <a:rPr sz="1400" b="1" spc="-10" dirty="0">
                <a:solidFill>
                  <a:srgbClr val="C00000"/>
                </a:solidFill>
                <a:latin typeface="Arial Narrow"/>
                <a:cs typeface="Arial Narrow"/>
              </a:rPr>
              <a:t>П</a:t>
            </a:r>
            <a:r>
              <a:rPr sz="1400" b="1" dirty="0">
                <a:solidFill>
                  <a:srgbClr val="C00000"/>
                </a:solidFill>
                <a:latin typeface="Arial Narrow"/>
                <a:cs typeface="Arial Narrow"/>
              </a:rPr>
              <a:t>О</a:t>
            </a:r>
            <a:r>
              <a:rPr sz="1400" b="1" spc="-5" dirty="0">
                <a:solidFill>
                  <a:srgbClr val="C00000"/>
                </a:solidFill>
                <a:latin typeface="Arial Narrow"/>
                <a:cs typeface="Arial Narrow"/>
              </a:rPr>
              <a:t>Л</a:t>
            </a:r>
            <a:r>
              <a:rPr sz="1400" b="1" dirty="0">
                <a:solidFill>
                  <a:srgbClr val="C00000"/>
                </a:solidFill>
                <a:latin typeface="Arial Narrow"/>
                <a:cs typeface="Arial Narrow"/>
              </a:rPr>
              <a:t>ИМЕРПР</a:t>
            </a:r>
            <a:r>
              <a:rPr sz="1400" b="1" spc="-10" dirty="0">
                <a:solidFill>
                  <a:srgbClr val="C00000"/>
                </a:solidFill>
                <a:latin typeface="Arial Narrow"/>
                <a:cs typeface="Arial Narrow"/>
              </a:rPr>
              <a:t>О</a:t>
            </a:r>
            <a:r>
              <a:rPr sz="1400" b="1" dirty="0">
                <a:solidFill>
                  <a:srgbClr val="C00000"/>
                </a:solidFill>
                <a:latin typeface="Arial Narrow"/>
                <a:cs typeface="Arial Narrow"/>
              </a:rPr>
              <a:t>М»</a:t>
            </a:r>
            <a:endParaRPr sz="1400">
              <a:solidFill>
                <a:prstClr val="black"/>
              </a:solidFill>
              <a:latin typeface="Arial Narrow"/>
              <a:cs typeface="Arial Narrow"/>
            </a:endParaRPr>
          </a:p>
        </p:txBody>
      </p:sp>
      <p:sp>
        <p:nvSpPr>
          <p:cNvPr id="9" name="object 9"/>
          <p:cNvSpPr/>
          <p:nvPr/>
        </p:nvSpPr>
        <p:spPr>
          <a:xfrm>
            <a:off x="4521200" y="4742053"/>
            <a:ext cx="325755" cy="111125"/>
          </a:xfrm>
          <a:custGeom>
            <a:avLst/>
            <a:gdLst/>
            <a:ahLst/>
            <a:cxnLst/>
            <a:rect l="l" t="t" r="r" b="b"/>
            <a:pathLst>
              <a:path w="325754" h="111125">
                <a:moveTo>
                  <a:pt x="94741" y="0"/>
                </a:moveTo>
                <a:lnTo>
                  <a:pt x="90297" y="2667"/>
                </a:lnTo>
                <a:lnTo>
                  <a:pt x="0" y="55372"/>
                </a:lnTo>
                <a:lnTo>
                  <a:pt x="90297" y="108077"/>
                </a:lnTo>
                <a:lnTo>
                  <a:pt x="94741" y="110744"/>
                </a:lnTo>
                <a:lnTo>
                  <a:pt x="100584" y="109220"/>
                </a:lnTo>
                <a:lnTo>
                  <a:pt x="105917" y="100076"/>
                </a:lnTo>
                <a:lnTo>
                  <a:pt x="104394" y="94234"/>
                </a:lnTo>
                <a:lnTo>
                  <a:pt x="54102" y="64897"/>
                </a:lnTo>
                <a:lnTo>
                  <a:pt x="18796" y="64897"/>
                </a:lnTo>
                <a:lnTo>
                  <a:pt x="18796" y="45847"/>
                </a:lnTo>
                <a:lnTo>
                  <a:pt x="54102" y="45847"/>
                </a:lnTo>
                <a:lnTo>
                  <a:pt x="104394" y="16510"/>
                </a:lnTo>
                <a:lnTo>
                  <a:pt x="105917" y="10668"/>
                </a:lnTo>
                <a:lnTo>
                  <a:pt x="100584" y="1524"/>
                </a:lnTo>
                <a:lnTo>
                  <a:pt x="94741" y="0"/>
                </a:lnTo>
                <a:close/>
              </a:path>
              <a:path w="325754" h="111125">
                <a:moveTo>
                  <a:pt x="54102" y="45847"/>
                </a:moveTo>
                <a:lnTo>
                  <a:pt x="18796" y="45847"/>
                </a:lnTo>
                <a:lnTo>
                  <a:pt x="18796" y="64897"/>
                </a:lnTo>
                <a:lnTo>
                  <a:pt x="54102" y="64897"/>
                </a:lnTo>
                <a:lnTo>
                  <a:pt x="51924" y="63627"/>
                </a:lnTo>
                <a:lnTo>
                  <a:pt x="23622" y="63627"/>
                </a:lnTo>
                <a:lnTo>
                  <a:pt x="23622" y="47117"/>
                </a:lnTo>
                <a:lnTo>
                  <a:pt x="51924" y="47117"/>
                </a:lnTo>
                <a:lnTo>
                  <a:pt x="54102" y="45847"/>
                </a:lnTo>
                <a:close/>
              </a:path>
              <a:path w="325754" h="111125">
                <a:moveTo>
                  <a:pt x="325500" y="45847"/>
                </a:moveTo>
                <a:lnTo>
                  <a:pt x="54102" y="45847"/>
                </a:lnTo>
                <a:lnTo>
                  <a:pt x="37773" y="55372"/>
                </a:lnTo>
                <a:lnTo>
                  <a:pt x="54102" y="64897"/>
                </a:lnTo>
                <a:lnTo>
                  <a:pt x="325500" y="64897"/>
                </a:lnTo>
                <a:lnTo>
                  <a:pt x="325500" y="45847"/>
                </a:lnTo>
                <a:close/>
              </a:path>
              <a:path w="325754" h="111125">
                <a:moveTo>
                  <a:pt x="23622" y="47117"/>
                </a:moveTo>
                <a:lnTo>
                  <a:pt x="23622" y="63627"/>
                </a:lnTo>
                <a:lnTo>
                  <a:pt x="37773" y="55372"/>
                </a:lnTo>
                <a:lnTo>
                  <a:pt x="23622" y="47117"/>
                </a:lnTo>
                <a:close/>
              </a:path>
              <a:path w="325754" h="111125">
                <a:moveTo>
                  <a:pt x="37773" y="55372"/>
                </a:moveTo>
                <a:lnTo>
                  <a:pt x="23622" y="63627"/>
                </a:lnTo>
                <a:lnTo>
                  <a:pt x="51924" y="63627"/>
                </a:lnTo>
                <a:lnTo>
                  <a:pt x="37773" y="55372"/>
                </a:lnTo>
                <a:close/>
              </a:path>
              <a:path w="325754" h="111125">
                <a:moveTo>
                  <a:pt x="51924" y="47117"/>
                </a:moveTo>
                <a:lnTo>
                  <a:pt x="23622" y="47117"/>
                </a:lnTo>
                <a:lnTo>
                  <a:pt x="37773" y="55372"/>
                </a:lnTo>
                <a:lnTo>
                  <a:pt x="51924" y="47117"/>
                </a:lnTo>
                <a:close/>
              </a:path>
            </a:pathLst>
          </a:custGeom>
          <a:solidFill>
            <a:srgbClr val="C00000"/>
          </a:solidFill>
        </p:spPr>
        <p:txBody>
          <a:bodyPr wrap="square" lIns="0" tIns="0" rIns="0" bIns="0" rtlCol="0"/>
          <a:lstStyle/>
          <a:p>
            <a:pPr fontAlgn="auto">
              <a:spcBef>
                <a:spcPts val="0"/>
              </a:spcBef>
              <a:spcAft>
                <a:spcPts val="0"/>
              </a:spcAft>
            </a:pPr>
            <a:endParaRPr>
              <a:solidFill>
                <a:prstClr val="black"/>
              </a:solidFill>
              <a:latin typeface="Calibri"/>
              <a:cs typeface="+mn-cs"/>
            </a:endParaRPr>
          </a:p>
        </p:txBody>
      </p:sp>
      <p:sp>
        <p:nvSpPr>
          <p:cNvPr id="10" name="object 10"/>
          <p:cNvSpPr txBox="1"/>
          <p:nvPr/>
        </p:nvSpPr>
        <p:spPr>
          <a:xfrm>
            <a:off x="4894326" y="5297487"/>
            <a:ext cx="4177029" cy="584200"/>
          </a:xfrm>
          <a:prstGeom prst="rect">
            <a:avLst/>
          </a:prstGeom>
          <a:ln w="19050">
            <a:solidFill>
              <a:srgbClr val="C00000"/>
            </a:solidFill>
          </a:ln>
        </p:spPr>
        <p:txBody>
          <a:bodyPr vert="horz" wrap="square" lIns="0" tIns="0" rIns="0" bIns="0" rtlCol="0">
            <a:spAutoFit/>
          </a:bodyPr>
          <a:lstStyle/>
          <a:p>
            <a:pPr marL="82550" marR="73660" fontAlgn="auto">
              <a:lnSpc>
                <a:spcPts val="1900"/>
              </a:lnSpc>
              <a:spcBef>
                <a:spcPts val="0"/>
              </a:spcBef>
              <a:spcAft>
                <a:spcPts val="0"/>
              </a:spcAft>
              <a:tabLst>
                <a:tab pos="800100" algn="l"/>
                <a:tab pos="1831975" algn="l"/>
                <a:tab pos="2559050" algn="l"/>
                <a:tab pos="2897505" algn="l"/>
                <a:tab pos="3897629" algn="l"/>
              </a:tabLst>
            </a:pPr>
            <a:r>
              <a:rPr sz="1600" spc="-10" dirty="0">
                <a:solidFill>
                  <a:prstClr val="black"/>
                </a:solidFill>
                <a:latin typeface="Arial Narrow"/>
                <a:cs typeface="Arial Narrow"/>
              </a:rPr>
              <a:t>П</a:t>
            </a:r>
            <a:r>
              <a:rPr sz="1600" spc="-5" dirty="0">
                <a:solidFill>
                  <a:prstClr val="black"/>
                </a:solidFill>
                <a:latin typeface="Arial Narrow"/>
                <a:cs typeface="Arial Narrow"/>
              </a:rPr>
              <a:t>р</a:t>
            </a:r>
            <a:r>
              <a:rPr sz="1600" spc="-10" dirty="0">
                <a:solidFill>
                  <a:prstClr val="black"/>
                </a:solidFill>
                <a:latin typeface="Arial Narrow"/>
                <a:cs typeface="Arial Narrow"/>
              </a:rPr>
              <a:t>иказ</a:t>
            </a:r>
            <a:r>
              <a:rPr sz="1600" dirty="0">
                <a:solidFill>
                  <a:prstClr val="black"/>
                </a:solidFill>
                <a:latin typeface="Arial Narrow"/>
                <a:cs typeface="Arial Narrow"/>
              </a:rPr>
              <a:t>	</a:t>
            </a:r>
            <a:r>
              <a:rPr sz="1600" spc="-10" dirty="0">
                <a:solidFill>
                  <a:prstClr val="black"/>
                </a:solidFill>
                <a:latin typeface="Arial Narrow"/>
                <a:cs typeface="Arial Narrow"/>
              </a:rPr>
              <a:t>Минздр</a:t>
            </a:r>
            <a:r>
              <a:rPr sz="1600" spc="-5" dirty="0">
                <a:solidFill>
                  <a:prstClr val="black"/>
                </a:solidFill>
                <a:latin typeface="Arial Narrow"/>
                <a:cs typeface="Arial Narrow"/>
              </a:rPr>
              <a:t>а</a:t>
            </a:r>
            <a:r>
              <a:rPr sz="1600" spc="-25" dirty="0">
                <a:solidFill>
                  <a:prstClr val="black"/>
                </a:solidFill>
                <a:latin typeface="Arial Narrow"/>
                <a:cs typeface="Arial Narrow"/>
              </a:rPr>
              <a:t>в</a:t>
            </a:r>
            <a:r>
              <a:rPr sz="1600" spc="-10" dirty="0">
                <a:solidFill>
                  <a:prstClr val="black"/>
                </a:solidFill>
                <a:latin typeface="Arial Narrow"/>
                <a:cs typeface="Arial Narrow"/>
              </a:rPr>
              <a:t>а</a:t>
            </a:r>
            <a:r>
              <a:rPr sz="1600" dirty="0">
                <a:solidFill>
                  <a:prstClr val="black"/>
                </a:solidFill>
                <a:latin typeface="Arial Narrow"/>
                <a:cs typeface="Arial Narrow"/>
              </a:rPr>
              <a:t>	</a:t>
            </a:r>
            <a:r>
              <a:rPr sz="1600" spc="-10" dirty="0">
                <a:solidFill>
                  <a:prstClr val="black"/>
                </a:solidFill>
                <a:latin typeface="Arial Narrow"/>
                <a:cs typeface="Arial Narrow"/>
              </a:rPr>
              <a:t>Р</a:t>
            </a:r>
            <a:r>
              <a:rPr sz="1600" spc="-5" dirty="0">
                <a:solidFill>
                  <a:prstClr val="black"/>
                </a:solidFill>
                <a:latin typeface="Arial Narrow"/>
                <a:cs typeface="Arial Narrow"/>
              </a:rPr>
              <a:t>о</a:t>
            </a:r>
            <a:r>
              <a:rPr sz="1600" spc="-10" dirty="0">
                <a:solidFill>
                  <a:prstClr val="black"/>
                </a:solidFill>
                <a:latin typeface="Arial Narrow"/>
                <a:cs typeface="Arial Narrow"/>
              </a:rPr>
              <a:t>ссии</a:t>
            </a:r>
            <a:r>
              <a:rPr sz="1600" dirty="0">
                <a:solidFill>
                  <a:prstClr val="black"/>
                </a:solidFill>
                <a:latin typeface="Arial Narrow"/>
                <a:cs typeface="Arial Narrow"/>
              </a:rPr>
              <a:t>	</a:t>
            </a:r>
            <a:r>
              <a:rPr sz="1600" spc="-10" dirty="0">
                <a:solidFill>
                  <a:prstClr val="black"/>
                </a:solidFill>
                <a:latin typeface="Arial Narrow"/>
                <a:cs typeface="Arial Narrow"/>
              </a:rPr>
              <a:t>от</a:t>
            </a:r>
            <a:r>
              <a:rPr sz="1600" dirty="0">
                <a:solidFill>
                  <a:prstClr val="black"/>
                </a:solidFill>
                <a:latin typeface="Arial Narrow"/>
                <a:cs typeface="Arial Narrow"/>
              </a:rPr>
              <a:t>	</a:t>
            </a:r>
            <a:r>
              <a:rPr sz="1600" spc="-10" dirty="0">
                <a:solidFill>
                  <a:prstClr val="black"/>
                </a:solidFill>
                <a:latin typeface="Arial Narrow"/>
                <a:cs typeface="Arial Narrow"/>
              </a:rPr>
              <a:t>04</a:t>
            </a:r>
            <a:r>
              <a:rPr sz="1600" spc="-25" dirty="0">
                <a:solidFill>
                  <a:prstClr val="black"/>
                </a:solidFill>
                <a:latin typeface="Arial Narrow"/>
                <a:cs typeface="Arial Narrow"/>
              </a:rPr>
              <a:t>.</a:t>
            </a:r>
            <a:r>
              <a:rPr sz="1600" spc="-10" dirty="0">
                <a:solidFill>
                  <a:prstClr val="black"/>
                </a:solidFill>
                <a:latin typeface="Arial Narrow"/>
                <a:cs typeface="Arial Narrow"/>
              </a:rPr>
              <a:t>10</a:t>
            </a:r>
            <a:r>
              <a:rPr sz="1600" spc="-25" dirty="0">
                <a:solidFill>
                  <a:prstClr val="black"/>
                </a:solidFill>
                <a:latin typeface="Arial Narrow"/>
                <a:cs typeface="Arial Narrow"/>
              </a:rPr>
              <a:t>.</a:t>
            </a:r>
            <a:r>
              <a:rPr sz="1600" spc="-10" dirty="0">
                <a:solidFill>
                  <a:prstClr val="black"/>
                </a:solidFill>
                <a:latin typeface="Arial Narrow"/>
                <a:cs typeface="Arial Narrow"/>
              </a:rPr>
              <a:t>2017</a:t>
            </a:r>
            <a:r>
              <a:rPr sz="1600" dirty="0">
                <a:solidFill>
                  <a:prstClr val="black"/>
                </a:solidFill>
                <a:latin typeface="Arial Narrow"/>
                <a:cs typeface="Arial Narrow"/>
              </a:rPr>
              <a:t>	</a:t>
            </a:r>
            <a:r>
              <a:rPr sz="1600" spc="-10" dirty="0">
                <a:solidFill>
                  <a:prstClr val="black"/>
                </a:solidFill>
                <a:latin typeface="Arial Narrow"/>
                <a:cs typeface="Arial Narrow"/>
              </a:rPr>
              <a:t>№ 759</a:t>
            </a:r>
            <a:r>
              <a:rPr sz="1600" spc="-15" dirty="0">
                <a:solidFill>
                  <a:prstClr val="black"/>
                </a:solidFill>
                <a:latin typeface="Arial Narrow"/>
                <a:cs typeface="Arial Narrow"/>
              </a:rPr>
              <a:t>н/</a:t>
            </a:r>
            <a:r>
              <a:rPr sz="1600" spc="-10" dirty="0">
                <a:solidFill>
                  <a:prstClr val="black"/>
                </a:solidFill>
                <a:latin typeface="Arial Narrow"/>
                <a:cs typeface="Arial Narrow"/>
              </a:rPr>
              <a:t>3450</a:t>
            </a:r>
            <a:endParaRPr sz="1600">
              <a:solidFill>
                <a:prstClr val="black"/>
              </a:solidFill>
              <a:latin typeface="Arial Narrow"/>
              <a:cs typeface="Arial Narrow"/>
            </a:endParaRPr>
          </a:p>
        </p:txBody>
      </p:sp>
      <p:sp>
        <p:nvSpPr>
          <p:cNvPr id="11" name="object 11"/>
          <p:cNvSpPr/>
          <p:nvPr/>
        </p:nvSpPr>
        <p:spPr>
          <a:xfrm>
            <a:off x="4559300" y="5573903"/>
            <a:ext cx="325755" cy="111125"/>
          </a:xfrm>
          <a:custGeom>
            <a:avLst/>
            <a:gdLst/>
            <a:ahLst/>
            <a:cxnLst/>
            <a:rect l="l" t="t" r="r" b="b"/>
            <a:pathLst>
              <a:path w="325754" h="111125">
                <a:moveTo>
                  <a:pt x="94741" y="0"/>
                </a:moveTo>
                <a:lnTo>
                  <a:pt x="90297" y="2667"/>
                </a:lnTo>
                <a:lnTo>
                  <a:pt x="0" y="55372"/>
                </a:lnTo>
                <a:lnTo>
                  <a:pt x="90297" y="108051"/>
                </a:lnTo>
                <a:lnTo>
                  <a:pt x="94741" y="110693"/>
                </a:lnTo>
                <a:lnTo>
                  <a:pt x="100584" y="109169"/>
                </a:lnTo>
                <a:lnTo>
                  <a:pt x="105917" y="100076"/>
                </a:lnTo>
                <a:lnTo>
                  <a:pt x="104394" y="94246"/>
                </a:lnTo>
                <a:lnTo>
                  <a:pt x="54066" y="64897"/>
                </a:lnTo>
                <a:lnTo>
                  <a:pt x="18796" y="64897"/>
                </a:lnTo>
                <a:lnTo>
                  <a:pt x="18796" y="45847"/>
                </a:lnTo>
                <a:lnTo>
                  <a:pt x="54066" y="45847"/>
                </a:lnTo>
                <a:lnTo>
                  <a:pt x="104394" y="16497"/>
                </a:lnTo>
                <a:lnTo>
                  <a:pt x="105917" y="10668"/>
                </a:lnTo>
                <a:lnTo>
                  <a:pt x="100584" y="1524"/>
                </a:lnTo>
                <a:lnTo>
                  <a:pt x="94741" y="0"/>
                </a:lnTo>
                <a:close/>
              </a:path>
              <a:path w="325754" h="111125">
                <a:moveTo>
                  <a:pt x="54066" y="45847"/>
                </a:moveTo>
                <a:lnTo>
                  <a:pt x="18796" y="45847"/>
                </a:lnTo>
                <a:lnTo>
                  <a:pt x="18796" y="64897"/>
                </a:lnTo>
                <a:lnTo>
                  <a:pt x="54066" y="64897"/>
                </a:lnTo>
                <a:lnTo>
                  <a:pt x="51845" y="63601"/>
                </a:lnTo>
                <a:lnTo>
                  <a:pt x="23622" y="63601"/>
                </a:lnTo>
                <a:lnTo>
                  <a:pt x="23622" y="47142"/>
                </a:lnTo>
                <a:lnTo>
                  <a:pt x="51845" y="47142"/>
                </a:lnTo>
                <a:lnTo>
                  <a:pt x="54066" y="45847"/>
                </a:lnTo>
                <a:close/>
              </a:path>
              <a:path w="325754" h="111125">
                <a:moveTo>
                  <a:pt x="325500" y="45847"/>
                </a:moveTo>
                <a:lnTo>
                  <a:pt x="54066" y="45847"/>
                </a:lnTo>
                <a:lnTo>
                  <a:pt x="37733" y="55372"/>
                </a:lnTo>
                <a:lnTo>
                  <a:pt x="54066" y="64897"/>
                </a:lnTo>
                <a:lnTo>
                  <a:pt x="325500" y="64897"/>
                </a:lnTo>
                <a:lnTo>
                  <a:pt x="325500" y="45847"/>
                </a:lnTo>
                <a:close/>
              </a:path>
              <a:path w="325754" h="111125">
                <a:moveTo>
                  <a:pt x="23622" y="47142"/>
                </a:moveTo>
                <a:lnTo>
                  <a:pt x="23622" y="63601"/>
                </a:lnTo>
                <a:lnTo>
                  <a:pt x="37733" y="55372"/>
                </a:lnTo>
                <a:lnTo>
                  <a:pt x="23622" y="47142"/>
                </a:lnTo>
                <a:close/>
              </a:path>
              <a:path w="325754" h="111125">
                <a:moveTo>
                  <a:pt x="37733" y="55372"/>
                </a:moveTo>
                <a:lnTo>
                  <a:pt x="23622" y="63601"/>
                </a:lnTo>
                <a:lnTo>
                  <a:pt x="51845" y="63601"/>
                </a:lnTo>
                <a:lnTo>
                  <a:pt x="37733" y="55372"/>
                </a:lnTo>
                <a:close/>
              </a:path>
              <a:path w="325754" h="111125">
                <a:moveTo>
                  <a:pt x="51845" y="47142"/>
                </a:moveTo>
                <a:lnTo>
                  <a:pt x="23622" y="47142"/>
                </a:lnTo>
                <a:lnTo>
                  <a:pt x="37733" y="55372"/>
                </a:lnTo>
                <a:lnTo>
                  <a:pt x="51845" y="47142"/>
                </a:lnTo>
                <a:close/>
              </a:path>
            </a:pathLst>
          </a:custGeom>
          <a:solidFill>
            <a:srgbClr val="C00000"/>
          </a:solidFill>
        </p:spPr>
        <p:txBody>
          <a:bodyPr wrap="square" lIns="0" tIns="0" rIns="0" bIns="0" rtlCol="0"/>
          <a:lstStyle/>
          <a:p>
            <a:pPr fontAlgn="auto">
              <a:spcBef>
                <a:spcPts val="0"/>
              </a:spcBef>
              <a:spcAft>
                <a:spcPts val="0"/>
              </a:spcAft>
            </a:pPr>
            <a:endParaRPr>
              <a:solidFill>
                <a:prstClr val="black"/>
              </a:solidFill>
              <a:latin typeface="Calibri"/>
              <a:cs typeface="+mn-cs"/>
            </a:endParaRPr>
          </a:p>
        </p:txBody>
      </p:sp>
      <p:sp>
        <p:nvSpPr>
          <p:cNvPr id="12" name="object 12"/>
          <p:cNvSpPr txBox="1"/>
          <p:nvPr/>
        </p:nvSpPr>
        <p:spPr>
          <a:xfrm>
            <a:off x="4895850" y="6024562"/>
            <a:ext cx="4177029" cy="528955"/>
          </a:xfrm>
          <a:prstGeom prst="rect">
            <a:avLst/>
          </a:prstGeom>
          <a:ln w="19050">
            <a:solidFill>
              <a:srgbClr val="C00000"/>
            </a:solidFill>
          </a:ln>
        </p:spPr>
        <p:txBody>
          <a:bodyPr vert="horz" wrap="square" lIns="0" tIns="0" rIns="0" bIns="0" rtlCol="0">
            <a:spAutoFit/>
          </a:bodyPr>
          <a:lstStyle/>
          <a:p>
            <a:pPr marL="82550" marR="74930" fontAlgn="auto">
              <a:lnSpc>
                <a:spcPts val="1700"/>
              </a:lnSpc>
              <a:spcBef>
                <a:spcPts val="0"/>
              </a:spcBef>
              <a:spcAft>
                <a:spcPts val="0"/>
              </a:spcAft>
            </a:pPr>
            <a:r>
              <a:rPr sz="1600" spc="-10" dirty="0">
                <a:solidFill>
                  <a:prstClr val="black"/>
                </a:solidFill>
                <a:latin typeface="Arial Narrow"/>
                <a:cs typeface="Arial Narrow"/>
              </a:rPr>
              <a:t>Р</a:t>
            </a:r>
            <a:r>
              <a:rPr sz="1600" spc="-5" dirty="0">
                <a:solidFill>
                  <a:prstClr val="black"/>
                </a:solidFill>
                <a:latin typeface="Arial Narrow"/>
                <a:cs typeface="Arial Narrow"/>
              </a:rPr>
              <a:t>а</a:t>
            </a:r>
            <a:r>
              <a:rPr sz="1600" spc="-10" dirty="0">
                <a:solidFill>
                  <a:prstClr val="black"/>
                </a:solidFill>
                <a:latin typeface="Arial Narrow"/>
                <a:cs typeface="Arial Narrow"/>
              </a:rPr>
              <a:t>спо</a:t>
            </a:r>
            <a:r>
              <a:rPr sz="1600" spc="-5" dirty="0">
                <a:solidFill>
                  <a:prstClr val="black"/>
                </a:solidFill>
                <a:latin typeface="Arial Narrow"/>
                <a:cs typeface="Arial Narrow"/>
              </a:rPr>
              <a:t>р</a:t>
            </a:r>
            <a:r>
              <a:rPr sz="1600" spc="-10" dirty="0">
                <a:solidFill>
                  <a:prstClr val="black"/>
                </a:solidFill>
                <a:latin typeface="Arial Narrow"/>
                <a:cs typeface="Arial Narrow"/>
              </a:rPr>
              <a:t>я</a:t>
            </a:r>
            <a:r>
              <a:rPr sz="1600" spc="-25" dirty="0">
                <a:solidFill>
                  <a:prstClr val="black"/>
                </a:solidFill>
                <a:latin typeface="Arial Narrow"/>
                <a:cs typeface="Arial Narrow"/>
              </a:rPr>
              <a:t>ж</a:t>
            </a:r>
            <a:r>
              <a:rPr sz="1600" spc="-10" dirty="0">
                <a:solidFill>
                  <a:prstClr val="black"/>
                </a:solidFill>
                <a:latin typeface="Arial Narrow"/>
                <a:cs typeface="Arial Narrow"/>
              </a:rPr>
              <a:t>ение</a:t>
            </a:r>
            <a:r>
              <a:rPr sz="1600" spc="50" dirty="0">
                <a:solidFill>
                  <a:prstClr val="black"/>
                </a:solidFill>
                <a:latin typeface="Arial Narrow"/>
                <a:cs typeface="Arial Narrow"/>
              </a:rPr>
              <a:t> </a:t>
            </a:r>
            <a:r>
              <a:rPr sz="1600" spc="-10" dirty="0">
                <a:solidFill>
                  <a:prstClr val="black"/>
                </a:solidFill>
                <a:latin typeface="Arial Narrow"/>
                <a:cs typeface="Arial Narrow"/>
              </a:rPr>
              <a:t>П</a:t>
            </a:r>
            <a:r>
              <a:rPr sz="1600" spc="-5" dirty="0">
                <a:solidFill>
                  <a:prstClr val="black"/>
                </a:solidFill>
                <a:latin typeface="Arial Narrow"/>
                <a:cs typeface="Arial Narrow"/>
              </a:rPr>
              <a:t>р</a:t>
            </a:r>
            <a:r>
              <a:rPr sz="1600" spc="-20" dirty="0">
                <a:solidFill>
                  <a:prstClr val="black"/>
                </a:solidFill>
                <a:latin typeface="Arial Narrow"/>
                <a:cs typeface="Arial Narrow"/>
              </a:rPr>
              <a:t>а</a:t>
            </a:r>
            <a:r>
              <a:rPr sz="1600" spc="-10" dirty="0">
                <a:solidFill>
                  <a:prstClr val="black"/>
                </a:solidFill>
                <a:latin typeface="Arial Narrow"/>
                <a:cs typeface="Arial Narrow"/>
              </a:rPr>
              <a:t>витель</a:t>
            </a:r>
            <a:r>
              <a:rPr sz="1600" spc="-5" dirty="0">
                <a:solidFill>
                  <a:prstClr val="black"/>
                </a:solidFill>
                <a:latin typeface="Arial Narrow"/>
                <a:cs typeface="Arial Narrow"/>
              </a:rPr>
              <a:t>с</a:t>
            </a:r>
            <a:r>
              <a:rPr sz="1600" spc="-10" dirty="0">
                <a:solidFill>
                  <a:prstClr val="black"/>
                </a:solidFill>
                <a:latin typeface="Arial Narrow"/>
                <a:cs typeface="Arial Narrow"/>
              </a:rPr>
              <a:t>тва</a:t>
            </a:r>
            <a:r>
              <a:rPr sz="1600" spc="55" dirty="0">
                <a:solidFill>
                  <a:prstClr val="black"/>
                </a:solidFill>
                <a:latin typeface="Arial Narrow"/>
                <a:cs typeface="Arial Narrow"/>
              </a:rPr>
              <a:t> </a:t>
            </a:r>
            <a:r>
              <a:rPr sz="1600" spc="-10" dirty="0">
                <a:solidFill>
                  <a:prstClr val="black"/>
                </a:solidFill>
                <a:latin typeface="Arial Narrow"/>
                <a:cs typeface="Arial Narrow"/>
              </a:rPr>
              <a:t>РФ</a:t>
            </a:r>
            <a:r>
              <a:rPr sz="1600" spc="40" dirty="0">
                <a:solidFill>
                  <a:prstClr val="black"/>
                </a:solidFill>
                <a:latin typeface="Arial Narrow"/>
                <a:cs typeface="Arial Narrow"/>
              </a:rPr>
              <a:t> </a:t>
            </a:r>
            <a:r>
              <a:rPr sz="1600" spc="-10" dirty="0">
                <a:solidFill>
                  <a:prstClr val="black"/>
                </a:solidFill>
                <a:latin typeface="Arial Narrow"/>
                <a:cs typeface="Arial Narrow"/>
              </a:rPr>
              <a:t>от</a:t>
            </a:r>
            <a:r>
              <a:rPr sz="1600" spc="55" dirty="0">
                <a:solidFill>
                  <a:prstClr val="black"/>
                </a:solidFill>
                <a:latin typeface="Arial Narrow"/>
                <a:cs typeface="Arial Narrow"/>
              </a:rPr>
              <a:t> </a:t>
            </a:r>
            <a:r>
              <a:rPr sz="1600" spc="-10" dirty="0">
                <a:solidFill>
                  <a:prstClr val="black"/>
                </a:solidFill>
                <a:latin typeface="Arial Narrow"/>
                <a:cs typeface="Arial Narrow"/>
              </a:rPr>
              <a:t>18.</a:t>
            </a:r>
            <a:r>
              <a:rPr sz="1600" spc="-20" dirty="0">
                <a:solidFill>
                  <a:prstClr val="black"/>
                </a:solidFill>
                <a:latin typeface="Arial Narrow"/>
                <a:cs typeface="Arial Narrow"/>
              </a:rPr>
              <a:t>0</a:t>
            </a:r>
            <a:r>
              <a:rPr sz="1600" spc="-10" dirty="0">
                <a:solidFill>
                  <a:prstClr val="black"/>
                </a:solidFill>
                <a:latin typeface="Arial Narrow"/>
                <a:cs typeface="Arial Narrow"/>
              </a:rPr>
              <a:t>9.</a:t>
            </a:r>
            <a:r>
              <a:rPr sz="1600" spc="-20" dirty="0">
                <a:solidFill>
                  <a:prstClr val="black"/>
                </a:solidFill>
                <a:latin typeface="Arial Narrow"/>
                <a:cs typeface="Arial Narrow"/>
              </a:rPr>
              <a:t>2</a:t>
            </a:r>
            <a:r>
              <a:rPr sz="1600" spc="-10" dirty="0">
                <a:solidFill>
                  <a:prstClr val="black"/>
                </a:solidFill>
                <a:latin typeface="Arial Narrow"/>
                <a:cs typeface="Arial Narrow"/>
              </a:rPr>
              <a:t>017</a:t>
            </a:r>
            <a:r>
              <a:rPr sz="1600" spc="40" dirty="0">
                <a:solidFill>
                  <a:prstClr val="black"/>
                </a:solidFill>
                <a:latin typeface="Arial Narrow"/>
                <a:cs typeface="Arial Narrow"/>
              </a:rPr>
              <a:t> </a:t>
            </a:r>
            <a:r>
              <a:rPr sz="1600" spc="-10" dirty="0">
                <a:solidFill>
                  <a:prstClr val="black"/>
                </a:solidFill>
                <a:latin typeface="Arial Narrow"/>
                <a:cs typeface="Arial Narrow"/>
              </a:rPr>
              <a:t>№ 1995-р</a:t>
            </a:r>
            <a:endParaRPr sz="1600">
              <a:solidFill>
                <a:prstClr val="black"/>
              </a:solidFill>
              <a:latin typeface="Arial Narrow"/>
              <a:cs typeface="Arial Narrow"/>
            </a:endParaRPr>
          </a:p>
        </p:txBody>
      </p:sp>
      <p:sp>
        <p:nvSpPr>
          <p:cNvPr id="13" name="object 13"/>
          <p:cNvSpPr/>
          <p:nvPr/>
        </p:nvSpPr>
        <p:spPr>
          <a:xfrm>
            <a:off x="4570348" y="6247041"/>
            <a:ext cx="325755" cy="111125"/>
          </a:xfrm>
          <a:custGeom>
            <a:avLst/>
            <a:gdLst/>
            <a:ahLst/>
            <a:cxnLst/>
            <a:rect l="l" t="t" r="r" b="b"/>
            <a:pathLst>
              <a:path w="325754" h="111125">
                <a:moveTo>
                  <a:pt x="94868" y="0"/>
                </a:moveTo>
                <a:lnTo>
                  <a:pt x="0" y="55333"/>
                </a:lnTo>
                <a:lnTo>
                  <a:pt x="94868" y="110655"/>
                </a:lnTo>
                <a:lnTo>
                  <a:pt x="100711" y="109131"/>
                </a:lnTo>
                <a:lnTo>
                  <a:pt x="106045" y="100037"/>
                </a:lnTo>
                <a:lnTo>
                  <a:pt x="104521" y="94208"/>
                </a:lnTo>
                <a:lnTo>
                  <a:pt x="54193" y="64858"/>
                </a:lnTo>
                <a:lnTo>
                  <a:pt x="18923" y="64858"/>
                </a:lnTo>
                <a:lnTo>
                  <a:pt x="18923" y="45808"/>
                </a:lnTo>
                <a:lnTo>
                  <a:pt x="54193" y="45808"/>
                </a:lnTo>
                <a:lnTo>
                  <a:pt x="104521" y="16459"/>
                </a:lnTo>
                <a:lnTo>
                  <a:pt x="106045" y="10629"/>
                </a:lnTo>
                <a:lnTo>
                  <a:pt x="100711" y="1536"/>
                </a:lnTo>
                <a:lnTo>
                  <a:pt x="94868" y="0"/>
                </a:lnTo>
                <a:close/>
              </a:path>
              <a:path w="325754" h="111125">
                <a:moveTo>
                  <a:pt x="54193" y="45808"/>
                </a:moveTo>
                <a:lnTo>
                  <a:pt x="18923" y="45808"/>
                </a:lnTo>
                <a:lnTo>
                  <a:pt x="18923" y="64858"/>
                </a:lnTo>
                <a:lnTo>
                  <a:pt x="54193" y="64858"/>
                </a:lnTo>
                <a:lnTo>
                  <a:pt x="51972" y="63563"/>
                </a:lnTo>
                <a:lnTo>
                  <a:pt x="23749" y="63563"/>
                </a:lnTo>
                <a:lnTo>
                  <a:pt x="23749" y="47104"/>
                </a:lnTo>
                <a:lnTo>
                  <a:pt x="51972" y="47104"/>
                </a:lnTo>
                <a:lnTo>
                  <a:pt x="54193" y="45808"/>
                </a:lnTo>
                <a:close/>
              </a:path>
              <a:path w="325754" h="111125">
                <a:moveTo>
                  <a:pt x="325500" y="45808"/>
                </a:moveTo>
                <a:lnTo>
                  <a:pt x="54193" y="45808"/>
                </a:lnTo>
                <a:lnTo>
                  <a:pt x="37860" y="55333"/>
                </a:lnTo>
                <a:lnTo>
                  <a:pt x="54193" y="64858"/>
                </a:lnTo>
                <a:lnTo>
                  <a:pt x="325500" y="64858"/>
                </a:lnTo>
                <a:lnTo>
                  <a:pt x="325500" y="45808"/>
                </a:lnTo>
                <a:close/>
              </a:path>
              <a:path w="325754" h="111125">
                <a:moveTo>
                  <a:pt x="23749" y="47104"/>
                </a:moveTo>
                <a:lnTo>
                  <a:pt x="23749" y="63563"/>
                </a:lnTo>
                <a:lnTo>
                  <a:pt x="37860" y="55333"/>
                </a:lnTo>
                <a:lnTo>
                  <a:pt x="23749" y="47104"/>
                </a:lnTo>
                <a:close/>
              </a:path>
              <a:path w="325754" h="111125">
                <a:moveTo>
                  <a:pt x="37860" y="55333"/>
                </a:moveTo>
                <a:lnTo>
                  <a:pt x="23749" y="63563"/>
                </a:lnTo>
                <a:lnTo>
                  <a:pt x="51972" y="63563"/>
                </a:lnTo>
                <a:lnTo>
                  <a:pt x="37860" y="55333"/>
                </a:lnTo>
                <a:close/>
              </a:path>
              <a:path w="325754" h="111125">
                <a:moveTo>
                  <a:pt x="51972" y="47104"/>
                </a:moveTo>
                <a:lnTo>
                  <a:pt x="23749" y="47104"/>
                </a:lnTo>
                <a:lnTo>
                  <a:pt x="37860" y="55333"/>
                </a:lnTo>
                <a:lnTo>
                  <a:pt x="51972" y="47104"/>
                </a:lnTo>
                <a:close/>
              </a:path>
            </a:pathLst>
          </a:custGeom>
          <a:solidFill>
            <a:srgbClr val="C00000"/>
          </a:solidFill>
        </p:spPr>
        <p:txBody>
          <a:bodyPr wrap="square" lIns="0" tIns="0" rIns="0" bIns="0" rtlCol="0"/>
          <a:lstStyle/>
          <a:p>
            <a:pPr fontAlgn="auto">
              <a:spcBef>
                <a:spcPts val="0"/>
              </a:spcBef>
              <a:spcAft>
                <a:spcPts val="0"/>
              </a:spcAft>
            </a:pPr>
            <a:endParaRPr>
              <a:solidFill>
                <a:prstClr val="black"/>
              </a:solidFill>
              <a:latin typeface="Calibri"/>
              <a:cs typeface="+mn-cs"/>
            </a:endParaRPr>
          </a:p>
        </p:txBody>
      </p:sp>
    </p:spTree>
    <p:extLst>
      <p:ext uri="{BB962C8B-B14F-4D97-AF65-F5344CB8AC3E}">
        <p14:creationId xmlns:p14="http://schemas.microsoft.com/office/powerpoint/2010/main" val="39727635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85236" rIns="0" bIns="0" rtlCol="0">
            <a:spAutoFit/>
          </a:bodyPr>
          <a:lstStyle/>
          <a:p>
            <a:pPr marL="29845">
              <a:lnSpc>
                <a:spcPct val="100000"/>
              </a:lnSpc>
            </a:pPr>
            <a:r>
              <a:rPr dirty="0"/>
              <a:t>Новый</a:t>
            </a:r>
            <a:r>
              <a:rPr spc="10" dirty="0"/>
              <a:t> </a:t>
            </a:r>
            <a:r>
              <a:rPr dirty="0"/>
              <a:t>п</a:t>
            </a:r>
            <a:r>
              <a:rPr spc="10" dirty="0"/>
              <a:t>о</a:t>
            </a:r>
            <a:r>
              <a:rPr dirty="0"/>
              <a:t>р</a:t>
            </a:r>
            <a:r>
              <a:rPr spc="5" dirty="0"/>
              <a:t>я</a:t>
            </a:r>
            <a:r>
              <a:rPr dirty="0"/>
              <a:t>д</a:t>
            </a:r>
            <a:r>
              <a:rPr spc="5" dirty="0"/>
              <a:t>о</a:t>
            </a:r>
            <a:r>
              <a:rPr dirty="0"/>
              <a:t>к</a:t>
            </a:r>
            <a:r>
              <a:rPr spc="-30" dirty="0"/>
              <a:t> </a:t>
            </a:r>
            <a:r>
              <a:rPr dirty="0"/>
              <a:t>р</a:t>
            </a:r>
            <a:r>
              <a:rPr spc="5" dirty="0"/>
              <a:t>а</a:t>
            </a:r>
            <a:r>
              <a:rPr dirty="0"/>
              <a:t>сч</a:t>
            </a:r>
            <a:r>
              <a:rPr spc="5" dirty="0"/>
              <a:t>е</a:t>
            </a:r>
            <a:r>
              <a:rPr dirty="0"/>
              <a:t>та</a:t>
            </a:r>
            <a:r>
              <a:rPr spc="-20" dirty="0"/>
              <a:t> </a:t>
            </a:r>
            <a:r>
              <a:rPr dirty="0"/>
              <a:t>НМЦК п</a:t>
            </a:r>
            <a:r>
              <a:rPr spc="5" dirty="0"/>
              <a:t>р</a:t>
            </a:r>
            <a:r>
              <a:rPr dirty="0"/>
              <a:t>и</a:t>
            </a:r>
            <a:r>
              <a:rPr spc="-25" dirty="0"/>
              <a:t> </a:t>
            </a:r>
            <a:r>
              <a:rPr dirty="0"/>
              <a:t>зак</a:t>
            </a:r>
            <a:r>
              <a:rPr spc="10" dirty="0"/>
              <a:t>у</a:t>
            </a:r>
            <a:r>
              <a:rPr dirty="0"/>
              <a:t>п</a:t>
            </a:r>
            <a:r>
              <a:rPr spc="5" dirty="0"/>
              <a:t>к</a:t>
            </a:r>
            <a:r>
              <a:rPr dirty="0"/>
              <a:t>е</a:t>
            </a:r>
            <a:r>
              <a:rPr spc="-20" dirty="0"/>
              <a:t> </a:t>
            </a:r>
            <a:r>
              <a:rPr dirty="0"/>
              <a:t>м</a:t>
            </a:r>
            <a:r>
              <a:rPr spc="5" dirty="0"/>
              <a:t>е</a:t>
            </a:r>
            <a:r>
              <a:rPr dirty="0"/>
              <a:t>д.</a:t>
            </a:r>
            <a:r>
              <a:rPr spc="-25" dirty="0"/>
              <a:t> </a:t>
            </a:r>
            <a:r>
              <a:rPr dirty="0"/>
              <a:t>изд</a:t>
            </a:r>
            <a:r>
              <a:rPr spc="5" dirty="0"/>
              <a:t>е</a:t>
            </a:r>
            <a:r>
              <a:rPr dirty="0"/>
              <a:t>л</a:t>
            </a:r>
            <a:r>
              <a:rPr spc="-20" dirty="0"/>
              <a:t>и</a:t>
            </a:r>
            <a:r>
              <a:rPr dirty="0"/>
              <a:t>й</a:t>
            </a:r>
          </a:p>
        </p:txBody>
      </p:sp>
      <p:sp>
        <p:nvSpPr>
          <p:cNvPr id="3" name="object 3"/>
          <p:cNvSpPr txBox="1"/>
          <p:nvPr/>
        </p:nvSpPr>
        <p:spPr>
          <a:xfrm>
            <a:off x="96113" y="777458"/>
            <a:ext cx="5513070" cy="432434"/>
          </a:xfrm>
          <a:prstGeom prst="rect">
            <a:avLst/>
          </a:prstGeom>
        </p:spPr>
        <p:txBody>
          <a:bodyPr vert="horz" wrap="square" lIns="0" tIns="0" rIns="0" bIns="0" rtlCol="0">
            <a:spAutoFit/>
          </a:bodyPr>
          <a:lstStyle/>
          <a:p>
            <a:pPr marL="12700" fontAlgn="auto">
              <a:spcBef>
                <a:spcPts val="0"/>
              </a:spcBef>
              <a:spcAft>
                <a:spcPts val="0"/>
              </a:spcAft>
            </a:pPr>
            <a:r>
              <a:rPr sz="3200" dirty="0">
                <a:solidFill>
                  <a:srgbClr val="1F487C"/>
                </a:solidFill>
                <a:latin typeface="Arial Narrow"/>
                <a:cs typeface="Arial Narrow"/>
              </a:rPr>
              <a:t>из</a:t>
            </a:r>
            <a:r>
              <a:rPr sz="3200" spc="-15" dirty="0">
                <a:solidFill>
                  <a:srgbClr val="1F487C"/>
                </a:solidFill>
                <a:latin typeface="Arial Narrow"/>
                <a:cs typeface="Arial Narrow"/>
              </a:rPr>
              <a:t> </a:t>
            </a:r>
            <a:r>
              <a:rPr sz="3200" dirty="0">
                <a:solidFill>
                  <a:srgbClr val="1F487C"/>
                </a:solidFill>
                <a:latin typeface="Arial Narrow"/>
                <a:cs typeface="Arial Narrow"/>
              </a:rPr>
              <a:t>п</a:t>
            </a:r>
            <a:r>
              <a:rPr sz="3200" spc="5" dirty="0">
                <a:solidFill>
                  <a:srgbClr val="1F487C"/>
                </a:solidFill>
                <a:latin typeface="Arial Narrow"/>
                <a:cs typeface="Arial Narrow"/>
              </a:rPr>
              <a:t>о</a:t>
            </a:r>
            <a:r>
              <a:rPr sz="3200" dirty="0">
                <a:solidFill>
                  <a:srgbClr val="1F487C"/>
                </a:solidFill>
                <a:latin typeface="Arial Narrow"/>
                <a:cs typeface="Arial Narrow"/>
              </a:rPr>
              <a:t>ливини</a:t>
            </a:r>
            <a:r>
              <a:rPr sz="3200" spc="5" dirty="0">
                <a:solidFill>
                  <a:srgbClr val="1F487C"/>
                </a:solidFill>
                <a:latin typeface="Arial Narrow"/>
                <a:cs typeface="Arial Narrow"/>
              </a:rPr>
              <a:t>л</a:t>
            </a:r>
            <a:r>
              <a:rPr sz="3200" dirty="0">
                <a:solidFill>
                  <a:srgbClr val="1F487C"/>
                </a:solidFill>
                <a:latin typeface="Arial Narrow"/>
                <a:cs typeface="Arial Narrow"/>
              </a:rPr>
              <a:t>х</a:t>
            </a:r>
            <a:r>
              <a:rPr sz="3200" spc="5" dirty="0">
                <a:solidFill>
                  <a:srgbClr val="1F487C"/>
                </a:solidFill>
                <a:latin typeface="Arial Narrow"/>
                <a:cs typeface="Arial Narrow"/>
              </a:rPr>
              <a:t>л</a:t>
            </a:r>
            <a:r>
              <a:rPr sz="3200" dirty="0">
                <a:solidFill>
                  <a:srgbClr val="1F487C"/>
                </a:solidFill>
                <a:latin typeface="Arial Narrow"/>
                <a:cs typeface="Arial Narrow"/>
              </a:rPr>
              <a:t>оридных</a:t>
            </a:r>
            <a:r>
              <a:rPr sz="3200" spc="-45" dirty="0">
                <a:solidFill>
                  <a:srgbClr val="1F487C"/>
                </a:solidFill>
                <a:latin typeface="Arial Narrow"/>
                <a:cs typeface="Arial Narrow"/>
              </a:rPr>
              <a:t> </a:t>
            </a:r>
            <a:r>
              <a:rPr sz="3200" dirty="0">
                <a:solidFill>
                  <a:srgbClr val="1F487C"/>
                </a:solidFill>
                <a:latin typeface="Arial Narrow"/>
                <a:cs typeface="Arial Narrow"/>
              </a:rPr>
              <a:t>п</a:t>
            </a:r>
            <a:r>
              <a:rPr sz="3200" spc="10" dirty="0">
                <a:solidFill>
                  <a:srgbClr val="1F487C"/>
                </a:solidFill>
                <a:latin typeface="Arial Narrow"/>
                <a:cs typeface="Arial Narrow"/>
              </a:rPr>
              <a:t>л</a:t>
            </a:r>
            <a:r>
              <a:rPr sz="3200" dirty="0">
                <a:solidFill>
                  <a:srgbClr val="1F487C"/>
                </a:solidFill>
                <a:latin typeface="Arial Narrow"/>
                <a:cs typeface="Arial Narrow"/>
              </a:rPr>
              <a:t>а</a:t>
            </a:r>
            <a:r>
              <a:rPr sz="3200" spc="5" dirty="0">
                <a:solidFill>
                  <a:srgbClr val="1F487C"/>
                </a:solidFill>
                <a:latin typeface="Arial Narrow"/>
                <a:cs typeface="Arial Narrow"/>
              </a:rPr>
              <a:t>с</a:t>
            </a:r>
            <a:r>
              <a:rPr sz="3200" dirty="0">
                <a:solidFill>
                  <a:srgbClr val="1F487C"/>
                </a:solidFill>
                <a:latin typeface="Arial Narrow"/>
                <a:cs typeface="Arial Narrow"/>
              </a:rPr>
              <a:t>тиков</a:t>
            </a:r>
            <a:endParaRPr sz="3200">
              <a:solidFill>
                <a:prstClr val="black"/>
              </a:solidFill>
              <a:latin typeface="Arial Narrow"/>
              <a:cs typeface="Arial Narrow"/>
            </a:endParaRPr>
          </a:p>
        </p:txBody>
      </p:sp>
      <p:sp>
        <p:nvSpPr>
          <p:cNvPr id="4" name="object 4"/>
          <p:cNvSpPr/>
          <p:nvPr/>
        </p:nvSpPr>
        <p:spPr>
          <a:xfrm>
            <a:off x="42862" y="5152974"/>
            <a:ext cx="3952875" cy="371475"/>
          </a:xfrm>
          <a:custGeom>
            <a:avLst/>
            <a:gdLst/>
            <a:ahLst/>
            <a:cxnLst/>
            <a:rect l="l" t="t" r="r" b="b"/>
            <a:pathLst>
              <a:path w="3952875" h="371475">
                <a:moveTo>
                  <a:pt x="0" y="371017"/>
                </a:moveTo>
                <a:lnTo>
                  <a:pt x="3952494" y="371017"/>
                </a:lnTo>
                <a:lnTo>
                  <a:pt x="3952494" y="0"/>
                </a:lnTo>
                <a:lnTo>
                  <a:pt x="0" y="0"/>
                </a:lnTo>
                <a:lnTo>
                  <a:pt x="0" y="371017"/>
                </a:lnTo>
                <a:close/>
              </a:path>
            </a:pathLst>
          </a:custGeom>
          <a:solidFill>
            <a:srgbClr val="4F81BC"/>
          </a:solidFill>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5" name="object 5"/>
          <p:cNvSpPr/>
          <p:nvPr/>
        </p:nvSpPr>
        <p:spPr>
          <a:xfrm>
            <a:off x="3995292" y="5152974"/>
            <a:ext cx="4480560" cy="371475"/>
          </a:xfrm>
          <a:custGeom>
            <a:avLst/>
            <a:gdLst/>
            <a:ahLst/>
            <a:cxnLst/>
            <a:rect l="l" t="t" r="r" b="b"/>
            <a:pathLst>
              <a:path w="4480559" h="371475">
                <a:moveTo>
                  <a:pt x="0" y="371017"/>
                </a:moveTo>
                <a:lnTo>
                  <a:pt x="4480305" y="371017"/>
                </a:lnTo>
                <a:lnTo>
                  <a:pt x="4480305" y="0"/>
                </a:lnTo>
                <a:lnTo>
                  <a:pt x="0" y="0"/>
                </a:lnTo>
                <a:lnTo>
                  <a:pt x="0" y="371017"/>
                </a:lnTo>
                <a:close/>
              </a:path>
            </a:pathLst>
          </a:custGeom>
          <a:solidFill>
            <a:srgbClr val="4F81BC"/>
          </a:solidFill>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6" name="object 6"/>
          <p:cNvSpPr/>
          <p:nvPr/>
        </p:nvSpPr>
        <p:spPr>
          <a:xfrm>
            <a:off x="42862" y="5524042"/>
            <a:ext cx="3952875" cy="305435"/>
          </a:xfrm>
          <a:custGeom>
            <a:avLst/>
            <a:gdLst/>
            <a:ahLst/>
            <a:cxnLst/>
            <a:rect l="l" t="t" r="r" b="b"/>
            <a:pathLst>
              <a:path w="3952875" h="305435">
                <a:moveTo>
                  <a:pt x="0" y="304952"/>
                </a:moveTo>
                <a:lnTo>
                  <a:pt x="3952494" y="304952"/>
                </a:lnTo>
                <a:lnTo>
                  <a:pt x="3952494" y="0"/>
                </a:lnTo>
                <a:lnTo>
                  <a:pt x="0" y="0"/>
                </a:lnTo>
                <a:lnTo>
                  <a:pt x="0" y="304952"/>
                </a:lnTo>
                <a:close/>
              </a:path>
            </a:pathLst>
          </a:custGeom>
          <a:solidFill>
            <a:srgbClr val="D0D7E8"/>
          </a:solidFill>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7" name="object 7"/>
          <p:cNvSpPr/>
          <p:nvPr/>
        </p:nvSpPr>
        <p:spPr>
          <a:xfrm>
            <a:off x="3995292" y="5524042"/>
            <a:ext cx="4480560" cy="305435"/>
          </a:xfrm>
          <a:custGeom>
            <a:avLst/>
            <a:gdLst/>
            <a:ahLst/>
            <a:cxnLst/>
            <a:rect l="l" t="t" r="r" b="b"/>
            <a:pathLst>
              <a:path w="4480559" h="305435">
                <a:moveTo>
                  <a:pt x="0" y="304952"/>
                </a:moveTo>
                <a:lnTo>
                  <a:pt x="4480305" y="304952"/>
                </a:lnTo>
                <a:lnTo>
                  <a:pt x="4480305" y="0"/>
                </a:lnTo>
                <a:lnTo>
                  <a:pt x="0" y="0"/>
                </a:lnTo>
                <a:lnTo>
                  <a:pt x="0" y="304952"/>
                </a:lnTo>
                <a:close/>
              </a:path>
            </a:pathLst>
          </a:custGeom>
          <a:solidFill>
            <a:srgbClr val="D0D7E8"/>
          </a:solidFill>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8" name="object 8"/>
          <p:cNvSpPr/>
          <p:nvPr/>
        </p:nvSpPr>
        <p:spPr>
          <a:xfrm>
            <a:off x="42862" y="5828995"/>
            <a:ext cx="3952875" cy="305435"/>
          </a:xfrm>
          <a:custGeom>
            <a:avLst/>
            <a:gdLst/>
            <a:ahLst/>
            <a:cxnLst/>
            <a:rect l="l" t="t" r="r" b="b"/>
            <a:pathLst>
              <a:path w="3952875" h="305435">
                <a:moveTo>
                  <a:pt x="0" y="304952"/>
                </a:moveTo>
                <a:lnTo>
                  <a:pt x="3952494" y="304952"/>
                </a:lnTo>
                <a:lnTo>
                  <a:pt x="3952494" y="0"/>
                </a:lnTo>
                <a:lnTo>
                  <a:pt x="0" y="0"/>
                </a:lnTo>
                <a:lnTo>
                  <a:pt x="0" y="304952"/>
                </a:lnTo>
                <a:close/>
              </a:path>
            </a:pathLst>
          </a:custGeom>
          <a:solidFill>
            <a:srgbClr val="E9ECF4"/>
          </a:solidFill>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9" name="object 9"/>
          <p:cNvSpPr/>
          <p:nvPr/>
        </p:nvSpPr>
        <p:spPr>
          <a:xfrm>
            <a:off x="3995292" y="5828995"/>
            <a:ext cx="4480560" cy="305435"/>
          </a:xfrm>
          <a:custGeom>
            <a:avLst/>
            <a:gdLst/>
            <a:ahLst/>
            <a:cxnLst/>
            <a:rect l="l" t="t" r="r" b="b"/>
            <a:pathLst>
              <a:path w="4480559" h="305435">
                <a:moveTo>
                  <a:pt x="0" y="304952"/>
                </a:moveTo>
                <a:lnTo>
                  <a:pt x="4480305" y="304952"/>
                </a:lnTo>
                <a:lnTo>
                  <a:pt x="4480305" y="0"/>
                </a:lnTo>
                <a:lnTo>
                  <a:pt x="0" y="0"/>
                </a:lnTo>
                <a:lnTo>
                  <a:pt x="0" y="304952"/>
                </a:lnTo>
                <a:close/>
              </a:path>
            </a:pathLst>
          </a:custGeom>
          <a:solidFill>
            <a:srgbClr val="E9ECF4"/>
          </a:solidFill>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10" name="object 10"/>
          <p:cNvSpPr/>
          <p:nvPr/>
        </p:nvSpPr>
        <p:spPr>
          <a:xfrm>
            <a:off x="42862" y="6133947"/>
            <a:ext cx="3952875" cy="305435"/>
          </a:xfrm>
          <a:custGeom>
            <a:avLst/>
            <a:gdLst/>
            <a:ahLst/>
            <a:cxnLst/>
            <a:rect l="l" t="t" r="r" b="b"/>
            <a:pathLst>
              <a:path w="3952875" h="305435">
                <a:moveTo>
                  <a:pt x="0" y="304952"/>
                </a:moveTo>
                <a:lnTo>
                  <a:pt x="3952494" y="304952"/>
                </a:lnTo>
                <a:lnTo>
                  <a:pt x="3952494" y="0"/>
                </a:lnTo>
                <a:lnTo>
                  <a:pt x="0" y="0"/>
                </a:lnTo>
                <a:lnTo>
                  <a:pt x="0" y="304952"/>
                </a:lnTo>
                <a:close/>
              </a:path>
            </a:pathLst>
          </a:custGeom>
          <a:solidFill>
            <a:srgbClr val="D0D7E8"/>
          </a:solidFill>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11" name="object 11"/>
          <p:cNvSpPr/>
          <p:nvPr/>
        </p:nvSpPr>
        <p:spPr>
          <a:xfrm>
            <a:off x="3995292" y="6133947"/>
            <a:ext cx="4480560" cy="305435"/>
          </a:xfrm>
          <a:custGeom>
            <a:avLst/>
            <a:gdLst/>
            <a:ahLst/>
            <a:cxnLst/>
            <a:rect l="l" t="t" r="r" b="b"/>
            <a:pathLst>
              <a:path w="4480559" h="305435">
                <a:moveTo>
                  <a:pt x="0" y="304952"/>
                </a:moveTo>
                <a:lnTo>
                  <a:pt x="4480305" y="304952"/>
                </a:lnTo>
                <a:lnTo>
                  <a:pt x="4480305" y="0"/>
                </a:lnTo>
                <a:lnTo>
                  <a:pt x="0" y="0"/>
                </a:lnTo>
                <a:lnTo>
                  <a:pt x="0" y="304952"/>
                </a:lnTo>
                <a:close/>
              </a:path>
            </a:pathLst>
          </a:custGeom>
          <a:solidFill>
            <a:srgbClr val="D0D7E8"/>
          </a:solidFill>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12" name="object 12"/>
          <p:cNvSpPr/>
          <p:nvPr/>
        </p:nvSpPr>
        <p:spPr>
          <a:xfrm>
            <a:off x="3995292" y="5146675"/>
            <a:ext cx="0" cy="1298575"/>
          </a:xfrm>
          <a:custGeom>
            <a:avLst/>
            <a:gdLst/>
            <a:ahLst/>
            <a:cxnLst/>
            <a:rect l="l" t="t" r="r" b="b"/>
            <a:pathLst>
              <a:path h="1298575">
                <a:moveTo>
                  <a:pt x="0" y="0"/>
                </a:moveTo>
                <a:lnTo>
                  <a:pt x="0" y="1298575"/>
                </a:lnTo>
              </a:path>
            </a:pathLst>
          </a:custGeom>
          <a:ln w="12700">
            <a:solidFill>
              <a:srgbClr val="FFFFFF"/>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13" name="object 13"/>
          <p:cNvSpPr/>
          <p:nvPr/>
        </p:nvSpPr>
        <p:spPr>
          <a:xfrm>
            <a:off x="36512" y="5523991"/>
            <a:ext cx="8446135" cy="0"/>
          </a:xfrm>
          <a:custGeom>
            <a:avLst/>
            <a:gdLst/>
            <a:ahLst/>
            <a:cxnLst/>
            <a:rect l="l" t="t" r="r" b="b"/>
            <a:pathLst>
              <a:path w="8446135">
                <a:moveTo>
                  <a:pt x="0" y="0"/>
                </a:moveTo>
                <a:lnTo>
                  <a:pt x="8445563" y="0"/>
                </a:lnTo>
              </a:path>
            </a:pathLst>
          </a:custGeom>
          <a:ln w="38100">
            <a:solidFill>
              <a:srgbClr val="FFFFFF"/>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14" name="object 14"/>
          <p:cNvSpPr/>
          <p:nvPr/>
        </p:nvSpPr>
        <p:spPr>
          <a:xfrm>
            <a:off x="36512" y="5828995"/>
            <a:ext cx="8446135" cy="0"/>
          </a:xfrm>
          <a:custGeom>
            <a:avLst/>
            <a:gdLst/>
            <a:ahLst/>
            <a:cxnLst/>
            <a:rect l="l" t="t" r="r" b="b"/>
            <a:pathLst>
              <a:path w="8446135">
                <a:moveTo>
                  <a:pt x="0" y="0"/>
                </a:moveTo>
                <a:lnTo>
                  <a:pt x="8445563" y="0"/>
                </a:lnTo>
              </a:path>
            </a:pathLst>
          </a:custGeom>
          <a:ln w="12700">
            <a:solidFill>
              <a:srgbClr val="FFFFFF"/>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15" name="object 15"/>
          <p:cNvSpPr/>
          <p:nvPr/>
        </p:nvSpPr>
        <p:spPr>
          <a:xfrm>
            <a:off x="36512" y="6133947"/>
            <a:ext cx="8446135" cy="0"/>
          </a:xfrm>
          <a:custGeom>
            <a:avLst/>
            <a:gdLst/>
            <a:ahLst/>
            <a:cxnLst/>
            <a:rect l="l" t="t" r="r" b="b"/>
            <a:pathLst>
              <a:path w="8446135">
                <a:moveTo>
                  <a:pt x="0" y="0"/>
                </a:moveTo>
                <a:lnTo>
                  <a:pt x="8445563" y="0"/>
                </a:lnTo>
              </a:path>
            </a:pathLst>
          </a:custGeom>
          <a:ln w="12700">
            <a:solidFill>
              <a:srgbClr val="FFFFFF"/>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16" name="object 16"/>
          <p:cNvSpPr/>
          <p:nvPr/>
        </p:nvSpPr>
        <p:spPr>
          <a:xfrm>
            <a:off x="42862" y="5146675"/>
            <a:ext cx="0" cy="1298575"/>
          </a:xfrm>
          <a:custGeom>
            <a:avLst/>
            <a:gdLst/>
            <a:ahLst/>
            <a:cxnLst/>
            <a:rect l="l" t="t" r="r" b="b"/>
            <a:pathLst>
              <a:path h="1298575">
                <a:moveTo>
                  <a:pt x="0" y="0"/>
                </a:moveTo>
                <a:lnTo>
                  <a:pt x="0" y="1298575"/>
                </a:lnTo>
              </a:path>
            </a:pathLst>
          </a:custGeom>
          <a:ln w="12700">
            <a:solidFill>
              <a:srgbClr val="FFFFFF"/>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17" name="object 17"/>
          <p:cNvSpPr/>
          <p:nvPr/>
        </p:nvSpPr>
        <p:spPr>
          <a:xfrm>
            <a:off x="8475726" y="5146675"/>
            <a:ext cx="0" cy="1298575"/>
          </a:xfrm>
          <a:custGeom>
            <a:avLst/>
            <a:gdLst/>
            <a:ahLst/>
            <a:cxnLst/>
            <a:rect l="l" t="t" r="r" b="b"/>
            <a:pathLst>
              <a:path h="1298575">
                <a:moveTo>
                  <a:pt x="0" y="0"/>
                </a:moveTo>
                <a:lnTo>
                  <a:pt x="0" y="1298575"/>
                </a:lnTo>
              </a:path>
            </a:pathLst>
          </a:custGeom>
          <a:ln w="12700">
            <a:solidFill>
              <a:srgbClr val="FFFFFF"/>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18" name="object 18"/>
          <p:cNvSpPr/>
          <p:nvPr/>
        </p:nvSpPr>
        <p:spPr>
          <a:xfrm>
            <a:off x="36512" y="5153025"/>
            <a:ext cx="8446135" cy="0"/>
          </a:xfrm>
          <a:custGeom>
            <a:avLst/>
            <a:gdLst/>
            <a:ahLst/>
            <a:cxnLst/>
            <a:rect l="l" t="t" r="r" b="b"/>
            <a:pathLst>
              <a:path w="8446135">
                <a:moveTo>
                  <a:pt x="0" y="0"/>
                </a:moveTo>
                <a:lnTo>
                  <a:pt x="8445563" y="0"/>
                </a:lnTo>
              </a:path>
            </a:pathLst>
          </a:custGeom>
          <a:ln w="12700">
            <a:solidFill>
              <a:srgbClr val="FFFFFF"/>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19" name="object 19"/>
          <p:cNvSpPr/>
          <p:nvPr/>
        </p:nvSpPr>
        <p:spPr>
          <a:xfrm>
            <a:off x="36512" y="6438900"/>
            <a:ext cx="8446135" cy="0"/>
          </a:xfrm>
          <a:custGeom>
            <a:avLst/>
            <a:gdLst/>
            <a:ahLst/>
            <a:cxnLst/>
            <a:rect l="l" t="t" r="r" b="b"/>
            <a:pathLst>
              <a:path w="8446135">
                <a:moveTo>
                  <a:pt x="0" y="0"/>
                </a:moveTo>
                <a:lnTo>
                  <a:pt x="8445563" y="0"/>
                </a:lnTo>
              </a:path>
            </a:pathLst>
          </a:custGeom>
          <a:ln w="12700">
            <a:solidFill>
              <a:srgbClr val="FFFFFF"/>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20" name="object 20"/>
          <p:cNvSpPr txBox="1"/>
          <p:nvPr/>
        </p:nvSpPr>
        <p:spPr>
          <a:xfrm>
            <a:off x="167741" y="1296114"/>
            <a:ext cx="8781415" cy="1907539"/>
          </a:xfrm>
          <a:prstGeom prst="rect">
            <a:avLst/>
          </a:prstGeom>
        </p:spPr>
        <p:txBody>
          <a:bodyPr vert="horz" wrap="square" lIns="0" tIns="0" rIns="0" bIns="0" rtlCol="0">
            <a:spAutoFit/>
          </a:bodyPr>
          <a:lstStyle/>
          <a:p>
            <a:pPr marL="12700" algn="just" fontAlgn="auto">
              <a:spcBef>
                <a:spcPts val="0"/>
              </a:spcBef>
              <a:spcAft>
                <a:spcPts val="0"/>
              </a:spcAft>
            </a:pPr>
            <a:r>
              <a:rPr sz="1200" b="1" dirty="0">
                <a:solidFill>
                  <a:srgbClr val="FFFFFF"/>
                </a:solidFill>
                <a:latin typeface="Arial"/>
                <a:cs typeface="Arial"/>
              </a:rPr>
              <a:t>31</a:t>
            </a:r>
            <a:endParaRPr sz="1200">
              <a:solidFill>
                <a:prstClr val="black"/>
              </a:solidFill>
              <a:latin typeface="Arial"/>
              <a:cs typeface="Arial"/>
            </a:endParaRPr>
          </a:p>
          <a:p>
            <a:pPr fontAlgn="auto">
              <a:spcBef>
                <a:spcPts val="37"/>
              </a:spcBef>
              <a:spcAft>
                <a:spcPts val="0"/>
              </a:spcAft>
            </a:pPr>
            <a:endParaRPr sz="1700">
              <a:solidFill>
                <a:prstClr val="black"/>
              </a:solidFill>
              <a:latin typeface="Times New Roman"/>
              <a:cs typeface="Times New Roman"/>
            </a:endParaRPr>
          </a:p>
          <a:p>
            <a:pPr marL="48895" marR="156845" fontAlgn="auto">
              <a:spcBef>
                <a:spcPts val="0"/>
              </a:spcBef>
              <a:spcAft>
                <a:spcPts val="0"/>
              </a:spcAft>
            </a:pPr>
            <a:r>
              <a:rPr sz="1600" spc="-10" dirty="0">
                <a:solidFill>
                  <a:srgbClr val="FFFFFF"/>
                </a:solidFill>
                <a:latin typeface="Arial Narrow"/>
                <a:cs typeface="Arial Narrow"/>
              </a:rPr>
              <a:t>П</a:t>
            </a:r>
            <a:r>
              <a:rPr sz="1600" spc="-5" dirty="0">
                <a:solidFill>
                  <a:srgbClr val="FFFFFF"/>
                </a:solidFill>
                <a:latin typeface="Arial Narrow"/>
                <a:cs typeface="Arial Narrow"/>
              </a:rPr>
              <a:t>р</a:t>
            </a:r>
            <a:r>
              <a:rPr sz="1600" spc="-10" dirty="0">
                <a:solidFill>
                  <a:srgbClr val="FFFFFF"/>
                </a:solidFill>
                <a:latin typeface="Arial Narrow"/>
                <a:cs typeface="Arial Narrow"/>
              </a:rPr>
              <a:t>иказ</a:t>
            </a:r>
            <a:r>
              <a:rPr sz="1600" spc="110" dirty="0">
                <a:solidFill>
                  <a:srgbClr val="FFFFFF"/>
                </a:solidFill>
                <a:latin typeface="Arial Narrow"/>
                <a:cs typeface="Arial Narrow"/>
              </a:rPr>
              <a:t> </a:t>
            </a:r>
            <a:r>
              <a:rPr sz="1600" spc="-10" dirty="0">
                <a:solidFill>
                  <a:srgbClr val="FFFFFF"/>
                </a:solidFill>
                <a:latin typeface="Arial Narrow"/>
                <a:cs typeface="Arial Narrow"/>
              </a:rPr>
              <a:t>Министер</a:t>
            </a:r>
            <a:r>
              <a:rPr sz="1600" spc="-5" dirty="0">
                <a:solidFill>
                  <a:srgbClr val="FFFFFF"/>
                </a:solidFill>
                <a:latin typeface="Arial Narrow"/>
                <a:cs typeface="Arial Narrow"/>
              </a:rPr>
              <a:t>с</a:t>
            </a:r>
            <a:r>
              <a:rPr sz="1600" spc="-10" dirty="0">
                <a:solidFill>
                  <a:srgbClr val="FFFFFF"/>
                </a:solidFill>
                <a:latin typeface="Arial Narrow"/>
                <a:cs typeface="Arial Narrow"/>
              </a:rPr>
              <a:t>тва</a:t>
            </a:r>
            <a:r>
              <a:rPr sz="1600" spc="114" dirty="0">
                <a:solidFill>
                  <a:srgbClr val="FFFFFF"/>
                </a:solidFill>
                <a:latin typeface="Arial Narrow"/>
                <a:cs typeface="Arial Narrow"/>
              </a:rPr>
              <a:t> </a:t>
            </a:r>
            <a:r>
              <a:rPr sz="1600" spc="-10" dirty="0">
                <a:solidFill>
                  <a:srgbClr val="FFFFFF"/>
                </a:solidFill>
                <a:latin typeface="Arial Narrow"/>
                <a:cs typeface="Arial Narrow"/>
              </a:rPr>
              <a:t>здр</a:t>
            </a:r>
            <a:r>
              <a:rPr sz="1600" spc="-5" dirty="0">
                <a:solidFill>
                  <a:srgbClr val="FFFFFF"/>
                </a:solidFill>
                <a:latin typeface="Arial Narrow"/>
                <a:cs typeface="Arial Narrow"/>
              </a:rPr>
              <a:t>а</a:t>
            </a:r>
            <a:r>
              <a:rPr sz="1600" spc="-25" dirty="0">
                <a:solidFill>
                  <a:srgbClr val="FFFFFF"/>
                </a:solidFill>
                <a:latin typeface="Arial Narrow"/>
                <a:cs typeface="Arial Narrow"/>
              </a:rPr>
              <a:t>в</a:t>
            </a:r>
            <a:r>
              <a:rPr sz="1600" spc="-10" dirty="0">
                <a:solidFill>
                  <a:srgbClr val="FFFFFF"/>
                </a:solidFill>
                <a:latin typeface="Arial Narrow"/>
                <a:cs typeface="Arial Narrow"/>
              </a:rPr>
              <a:t>о</a:t>
            </a:r>
            <a:r>
              <a:rPr sz="1600" spc="-5" dirty="0">
                <a:solidFill>
                  <a:srgbClr val="FFFFFF"/>
                </a:solidFill>
                <a:latin typeface="Arial Narrow"/>
                <a:cs typeface="Arial Narrow"/>
              </a:rPr>
              <a:t>о</a:t>
            </a:r>
            <a:r>
              <a:rPr sz="1600" spc="-20" dirty="0">
                <a:solidFill>
                  <a:srgbClr val="FFFFFF"/>
                </a:solidFill>
                <a:latin typeface="Arial Narrow"/>
                <a:cs typeface="Arial Narrow"/>
              </a:rPr>
              <a:t>х</a:t>
            </a:r>
            <a:r>
              <a:rPr sz="1600" spc="-10" dirty="0">
                <a:solidFill>
                  <a:srgbClr val="FFFFFF"/>
                </a:solidFill>
                <a:latin typeface="Arial Narrow"/>
                <a:cs typeface="Arial Narrow"/>
              </a:rPr>
              <a:t>р</a:t>
            </a:r>
            <a:r>
              <a:rPr sz="1600" spc="-5" dirty="0">
                <a:solidFill>
                  <a:srgbClr val="FFFFFF"/>
                </a:solidFill>
                <a:latin typeface="Arial Narrow"/>
                <a:cs typeface="Arial Narrow"/>
              </a:rPr>
              <a:t>а</a:t>
            </a:r>
            <a:r>
              <a:rPr sz="1600" spc="-10" dirty="0">
                <a:solidFill>
                  <a:srgbClr val="FFFFFF"/>
                </a:solidFill>
                <a:latin typeface="Arial Narrow"/>
                <a:cs typeface="Arial Narrow"/>
              </a:rPr>
              <a:t>нен</a:t>
            </a:r>
            <a:r>
              <a:rPr sz="1600" spc="-25" dirty="0">
                <a:solidFill>
                  <a:srgbClr val="FFFFFF"/>
                </a:solidFill>
                <a:latin typeface="Arial Narrow"/>
                <a:cs typeface="Arial Narrow"/>
              </a:rPr>
              <a:t>и</a:t>
            </a:r>
            <a:r>
              <a:rPr sz="1600" spc="-10" dirty="0">
                <a:solidFill>
                  <a:srgbClr val="FFFFFF"/>
                </a:solidFill>
                <a:latin typeface="Arial Narrow"/>
                <a:cs typeface="Arial Narrow"/>
              </a:rPr>
              <a:t>я</a:t>
            </a:r>
            <a:r>
              <a:rPr sz="1600" spc="110" dirty="0">
                <a:solidFill>
                  <a:srgbClr val="FFFFFF"/>
                </a:solidFill>
                <a:latin typeface="Arial Narrow"/>
                <a:cs typeface="Arial Narrow"/>
              </a:rPr>
              <a:t> </a:t>
            </a:r>
            <a:r>
              <a:rPr sz="1600" spc="-10" dirty="0">
                <a:solidFill>
                  <a:srgbClr val="FFFFFF"/>
                </a:solidFill>
                <a:latin typeface="Arial Narrow"/>
                <a:cs typeface="Arial Narrow"/>
              </a:rPr>
              <a:t>Р</a:t>
            </a:r>
            <a:r>
              <a:rPr sz="1600" spc="-5" dirty="0">
                <a:solidFill>
                  <a:srgbClr val="FFFFFF"/>
                </a:solidFill>
                <a:latin typeface="Arial Narrow"/>
                <a:cs typeface="Arial Narrow"/>
              </a:rPr>
              <a:t>о</a:t>
            </a:r>
            <a:r>
              <a:rPr sz="1600" spc="-10" dirty="0">
                <a:solidFill>
                  <a:srgbClr val="FFFFFF"/>
                </a:solidFill>
                <a:latin typeface="Arial Narrow"/>
                <a:cs typeface="Arial Narrow"/>
              </a:rPr>
              <a:t>ссийск</a:t>
            </a:r>
            <a:r>
              <a:rPr sz="1600" spc="-5" dirty="0">
                <a:solidFill>
                  <a:srgbClr val="FFFFFF"/>
                </a:solidFill>
                <a:latin typeface="Arial Narrow"/>
                <a:cs typeface="Arial Narrow"/>
              </a:rPr>
              <a:t>о</a:t>
            </a:r>
            <a:r>
              <a:rPr sz="1600" spc="-10" dirty="0">
                <a:solidFill>
                  <a:srgbClr val="FFFFFF"/>
                </a:solidFill>
                <a:latin typeface="Arial Narrow"/>
                <a:cs typeface="Arial Narrow"/>
              </a:rPr>
              <a:t>й</a:t>
            </a:r>
            <a:r>
              <a:rPr sz="1600" spc="114" dirty="0">
                <a:solidFill>
                  <a:srgbClr val="FFFFFF"/>
                </a:solidFill>
                <a:latin typeface="Arial Narrow"/>
                <a:cs typeface="Arial Narrow"/>
              </a:rPr>
              <a:t> </a:t>
            </a:r>
            <a:r>
              <a:rPr sz="1600" spc="-10" dirty="0">
                <a:solidFill>
                  <a:srgbClr val="FFFFFF"/>
                </a:solidFill>
                <a:latin typeface="Arial Narrow"/>
                <a:cs typeface="Arial Narrow"/>
              </a:rPr>
              <a:t>Фед</a:t>
            </a:r>
            <a:r>
              <a:rPr sz="1600" spc="-20" dirty="0">
                <a:solidFill>
                  <a:srgbClr val="FFFFFF"/>
                </a:solidFill>
                <a:latin typeface="Arial Narrow"/>
                <a:cs typeface="Arial Narrow"/>
              </a:rPr>
              <a:t>е</a:t>
            </a:r>
            <a:r>
              <a:rPr sz="1600" spc="-10" dirty="0">
                <a:solidFill>
                  <a:srgbClr val="FFFFFF"/>
                </a:solidFill>
                <a:latin typeface="Arial Narrow"/>
                <a:cs typeface="Arial Narrow"/>
              </a:rPr>
              <a:t>р</a:t>
            </a:r>
            <a:r>
              <a:rPr sz="1600" spc="-5" dirty="0">
                <a:solidFill>
                  <a:srgbClr val="FFFFFF"/>
                </a:solidFill>
                <a:latin typeface="Arial Narrow"/>
                <a:cs typeface="Arial Narrow"/>
              </a:rPr>
              <a:t>а</a:t>
            </a:r>
            <a:r>
              <a:rPr sz="1600" spc="-20" dirty="0">
                <a:solidFill>
                  <a:srgbClr val="FFFFFF"/>
                </a:solidFill>
                <a:latin typeface="Arial Narrow"/>
                <a:cs typeface="Arial Narrow"/>
              </a:rPr>
              <a:t>ц</a:t>
            </a:r>
            <a:r>
              <a:rPr sz="1600" spc="-10" dirty="0">
                <a:solidFill>
                  <a:srgbClr val="FFFFFF"/>
                </a:solidFill>
                <a:latin typeface="Arial Narrow"/>
                <a:cs typeface="Arial Narrow"/>
              </a:rPr>
              <a:t>ии,</a:t>
            </a:r>
            <a:r>
              <a:rPr sz="1600" spc="105" dirty="0">
                <a:solidFill>
                  <a:srgbClr val="FFFFFF"/>
                </a:solidFill>
                <a:latin typeface="Arial Narrow"/>
                <a:cs typeface="Arial Narrow"/>
              </a:rPr>
              <a:t> </a:t>
            </a:r>
            <a:r>
              <a:rPr sz="1600" spc="-10" dirty="0">
                <a:solidFill>
                  <a:srgbClr val="FFFFFF"/>
                </a:solidFill>
                <a:latin typeface="Arial Narrow"/>
                <a:cs typeface="Arial Narrow"/>
              </a:rPr>
              <a:t>Ми</a:t>
            </a:r>
            <a:r>
              <a:rPr sz="1600" dirty="0">
                <a:solidFill>
                  <a:srgbClr val="FFFFFF"/>
                </a:solidFill>
                <a:latin typeface="Arial Narrow"/>
                <a:cs typeface="Arial Narrow"/>
              </a:rPr>
              <a:t>н</a:t>
            </a:r>
            <a:r>
              <a:rPr sz="1600" spc="-10" dirty="0">
                <a:solidFill>
                  <a:srgbClr val="FFFFFF"/>
                </a:solidFill>
                <a:latin typeface="Arial Narrow"/>
                <a:cs typeface="Arial Narrow"/>
              </a:rPr>
              <a:t>истер</a:t>
            </a:r>
            <a:r>
              <a:rPr sz="1600" spc="-5" dirty="0">
                <a:solidFill>
                  <a:srgbClr val="FFFFFF"/>
                </a:solidFill>
                <a:latin typeface="Arial Narrow"/>
                <a:cs typeface="Arial Narrow"/>
              </a:rPr>
              <a:t>с</a:t>
            </a:r>
            <a:r>
              <a:rPr sz="1600" spc="-10" dirty="0">
                <a:solidFill>
                  <a:srgbClr val="FFFFFF"/>
                </a:solidFill>
                <a:latin typeface="Arial Narrow"/>
                <a:cs typeface="Arial Narrow"/>
              </a:rPr>
              <a:t>тва</a:t>
            </a:r>
            <a:r>
              <a:rPr sz="1600" spc="114" dirty="0">
                <a:solidFill>
                  <a:srgbClr val="FFFFFF"/>
                </a:solidFill>
                <a:latin typeface="Arial Narrow"/>
                <a:cs typeface="Arial Narrow"/>
              </a:rPr>
              <a:t> </a:t>
            </a:r>
            <a:r>
              <a:rPr sz="1600" spc="-10" dirty="0">
                <a:solidFill>
                  <a:srgbClr val="FFFFFF"/>
                </a:solidFill>
                <a:latin typeface="Arial Narrow"/>
                <a:cs typeface="Arial Narrow"/>
              </a:rPr>
              <a:t>пр</a:t>
            </a:r>
            <a:r>
              <a:rPr sz="1600" spc="-5" dirty="0">
                <a:solidFill>
                  <a:srgbClr val="FFFFFF"/>
                </a:solidFill>
                <a:latin typeface="Arial Narrow"/>
                <a:cs typeface="Arial Narrow"/>
              </a:rPr>
              <a:t>о</a:t>
            </a:r>
            <a:r>
              <a:rPr sz="1600" spc="-10" dirty="0">
                <a:solidFill>
                  <a:srgbClr val="FFFFFF"/>
                </a:solidFill>
                <a:latin typeface="Arial Narrow"/>
                <a:cs typeface="Arial Narrow"/>
              </a:rPr>
              <a:t>мы</a:t>
            </a:r>
            <a:r>
              <a:rPr sz="1600" spc="-25" dirty="0">
                <a:solidFill>
                  <a:srgbClr val="FFFFFF"/>
                </a:solidFill>
                <a:latin typeface="Arial Narrow"/>
                <a:cs typeface="Arial Narrow"/>
              </a:rPr>
              <a:t>ш</a:t>
            </a:r>
            <a:r>
              <a:rPr sz="1600" spc="-10" dirty="0">
                <a:solidFill>
                  <a:srgbClr val="FFFFFF"/>
                </a:solidFill>
                <a:latin typeface="Arial Narrow"/>
                <a:cs typeface="Arial Narrow"/>
              </a:rPr>
              <a:t>ленно</a:t>
            </a:r>
            <a:r>
              <a:rPr sz="1600" spc="-5" dirty="0">
                <a:solidFill>
                  <a:srgbClr val="FFFFFF"/>
                </a:solidFill>
                <a:latin typeface="Arial Narrow"/>
                <a:cs typeface="Arial Narrow"/>
              </a:rPr>
              <a:t>с</a:t>
            </a:r>
            <a:r>
              <a:rPr sz="1600" spc="-10" dirty="0">
                <a:solidFill>
                  <a:srgbClr val="FFFFFF"/>
                </a:solidFill>
                <a:latin typeface="Arial Narrow"/>
                <a:cs typeface="Arial Narrow"/>
              </a:rPr>
              <a:t>ти</a:t>
            </a:r>
            <a:r>
              <a:rPr sz="1600" spc="110" dirty="0">
                <a:solidFill>
                  <a:srgbClr val="FFFFFF"/>
                </a:solidFill>
                <a:latin typeface="Arial Narrow"/>
                <a:cs typeface="Arial Narrow"/>
              </a:rPr>
              <a:t> </a:t>
            </a:r>
            <a:r>
              <a:rPr sz="1600" spc="-10" dirty="0">
                <a:solidFill>
                  <a:srgbClr val="FFFFFF"/>
                </a:solidFill>
                <a:latin typeface="Arial Narrow"/>
                <a:cs typeface="Arial Narrow"/>
              </a:rPr>
              <a:t>и</a:t>
            </a:r>
            <a:r>
              <a:rPr sz="1600" spc="114" dirty="0">
                <a:solidFill>
                  <a:srgbClr val="FFFFFF"/>
                </a:solidFill>
                <a:latin typeface="Arial Narrow"/>
                <a:cs typeface="Arial Narrow"/>
              </a:rPr>
              <a:t> </a:t>
            </a:r>
            <a:r>
              <a:rPr sz="1600" spc="-10" dirty="0">
                <a:solidFill>
                  <a:srgbClr val="FFFFFF"/>
                </a:solidFill>
                <a:latin typeface="Arial Narrow"/>
                <a:cs typeface="Arial Narrow"/>
              </a:rPr>
              <a:t>торгов</a:t>
            </a:r>
            <a:r>
              <a:rPr sz="1600" spc="-5" dirty="0">
                <a:solidFill>
                  <a:srgbClr val="FFFFFF"/>
                </a:solidFill>
                <a:latin typeface="Arial Narrow"/>
                <a:cs typeface="Arial Narrow"/>
              </a:rPr>
              <a:t>л</a:t>
            </a:r>
            <a:r>
              <a:rPr sz="1600" spc="-10" dirty="0">
                <a:solidFill>
                  <a:srgbClr val="FFFFFF"/>
                </a:solidFill>
                <a:latin typeface="Arial Narrow"/>
                <a:cs typeface="Arial Narrow"/>
              </a:rPr>
              <a:t>и Р</a:t>
            </a:r>
            <a:r>
              <a:rPr sz="1600" spc="-5" dirty="0">
                <a:solidFill>
                  <a:srgbClr val="FFFFFF"/>
                </a:solidFill>
                <a:latin typeface="Arial Narrow"/>
                <a:cs typeface="Arial Narrow"/>
              </a:rPr>
              <a:t>о</a:t>
            </a:r>
            <a:r>
              <a:rPr sz="1600" spc="-10" dirty="0">
                <a:solidFill>
                  <a:srgbClr val="FFFFFF"/>
                </a:solidFill>
                <a:latin typeface="Arial Narrow"/>
                <a:cs typeface="Arial Narrow"/>
              </a:rPr>
              <a:t>ссийск</a:t>
            </a:r>
            <a:r>
              <a:rPr sz="1600" spc="-5" dirty="0">
                <a:solidFill>
                  <a:srgbClr val="FFFFFF"/>
                </a:solidFill>
                <a:latin typeface="Arial Narrow"/>
                <a:cs typeface="Arial Narrow"/>
              </a:rPr>
              <a:t>о</a:t>
            </a:r>
            <a:r>
              <a:rPr sz="1600" spc="-10" dirty="0">
                <a:solidFill>
                  <a:srgbClr val="FFFFFF"/>
                </a:solidFill>
                <a:latin typeface="Arial Narrow"/>
                <a:cs typeface="Arial Narrow"/>
              </a:rPr>
              <a:t>й Феде</a:t>
            </a:r>
            <a:r>
              <a:rPr sz="1600" spc="-5" dirty="0">
                <a:solidFill>
                  <a:srgbClr val="FFFFFF"/>
                </a:solidFill>
                <a:latin typeface="Arial Narrow"/>
                <a:cs typeface="Arial Narrow"/>
              </a:rPr>
              <a:t>р</a:t>
            </a:r>
            <a:r>
              <a:rPr sz="1600" spc="-10" dirty="0">
                <a:solidFill>
                  <a:srgbClr val="FFFFFF"/>
                </a:solidFill>
                <a:latin typeface="Arial Narrow"/>
                <a:cs typeface="Arial Narrow"/>
              </a:rPr>
              <a:t>ации от</a:t>
            </a:r>
            <a:r>
              <a:rPr sz="1600" spc="-5" dirty="0">
                <a:solidFill>
                  <a:srgbClr val="FFFFFF"/>
                </a:solidFill>
                <a:latin typeface="Arial Narrow"/>
                <a:cs typeface="Arial Narrow"/>
              </a:rPr>
              <a:t> </a:t>
            </a:r>
            <a:r>
              <a:rPr sz="1600" spc="-10" dirty="0">
                <a:solidFill>
                  <a:srgbClr val="FFFFFF"/>
                </a:solidFill>
                <a:latin typeface="Arial Narrow"/>
                <a:cs typeface="Arial Narrow"/>
              </a:rPr>
              <a:t>04.10.2</a:t>
            </a:r>
            <a:r>
              <a:rPr sz="1600" spc="-5" dirty="0">
                <a:solidFill>
                  <a:srgbClr val="FFFFFF"/>
                </a:solidFill>
                <a:latin typeface="Arial Narrow"/>
                <a:cs typeface="Arial Narrow"/>
              </a:rPr>
              <a:t>0</a:t>
            </a:r>
            <a:r>
              <a:rPr sz="1600" spc="-20" dirty="0">
                <a:solidFill>
                  <a:srgbClr val="FFFFFF"/>
                </a:solidFill>
                <a:latin typeface="Arial Narrow"/>
                <a:cs typeface="Arial Narrow"/>
              </a:rPr>
              <a:t>1</a:t>
            </a:r>
            <a:r>
              <a:rPr sz="1600" spc="-10" dirty="0">
                <a:solidFill>
                  <a:srgbClr val="FFFFFF"/>
                </a:solidFill>
                <a:latin typeface="Arial Narrow"/>
                <a:cs typeface="Arial Narrow"/>
              </a:rPr>
              <a:t>7</a:t>
            </a:r>
            <a:r>
              <a:rPr sz="1600" spc="-15" dirty="0">
                <a:solidFill>
                  <a:srgbClr val="FFFFFF"/>
                </a:solidFill>
                <a:latin typeface="Arial Narrow"/>
                <a:cs typeface="Arial Narrow"/>
              </a:rPr>
              <a:t> №</a:t>
            </a:r>
            <a:r>
              <a:rPr sz="1600" spc="-30" dirty="0">
                <a:solidFill>
                  <a:srgbClr val="FFFFFF"/>
                </a:solidFill>
                <a:latin typeface="Arial Narrow"/>
                <a:cs typeface="Arial Narrow"/>
              </a:rPr>
              <a:t> </a:t>
            </a:r>
            <a:r>
              <a:rPr sz="1600" spc="-10" dirty="0">
                <a:solidFill>
                  <a:srgbClr val="FFFFFF"/>
                </a:solidFill>
                <a:latin typeface="Arial Narrow"/>
                <a:cs typeface="Arial Narrow"/>
              </a:rPr>
              <a:t>759</a:t>
            </a:r>
            <a:r>
              <a:rPr sz="1600" spc="-15" dirty="0">
                <a:solidFill>
                  <a:srgbClr val="FFFFFF"/>
                </a:solidFill>
                <a:latin typeface="Arial Narrow"/>
                <a:cs typeface="Arial Narrow"/>
              </a:rPr>
              <a:t>н/</a:t>
            </a:r>
            <a:r>
              <a:rPr sz="1600" spc="-10" dirty="0">
                <a:solidFill>
                  <a:srgbClr val="FFFFFF"/>
                </a:solidFill>
                <a:latin typeface="Arial Narrow"/>
                <a:cs typeface="Arial Narrow"/>
              </a:rPr>
              <a:t>3450</a:t>
            </a:r>
            <a:endParaRPr sz="1600">
              <a:solidFill>
                <a:prstClr val="black"/>
              </a:solidFill>
              <a:latin typeface="Arial Narrow"/>
              <a:cs typeface="Arial Narrow"/>
            </a:endParaRPr>
          </a:p>
          <a:p>
            <a:pPr fontAlgn="auto">
              <a:spcBef>
                <a:spcPts val="25"/>
              </a:spcBef>
              <a:spcAft>
                <a:spcPts val="0"/>
              </a:spcAft>
            </a:pPr>
            <a:endParaRPr sz="1750">
              <a:solidFill>
                <a:prstClr val="black"/>
              </a:solidFill>
              <a:latin typeface="Times New Roman"/>
              <a:cs typeface="Times New Roman"/>
            </a:endParaRPr>
          </a:p>
          <a:p>
            <a:pPr marL="39370" marR="5080" algn="just" fontAlgn="auto">
              <a:spcBef>
                <a:spcPts val="0"/>
              </a:spcBef>
              <a:spcAft>
                <a:spcPts val="0"/>
              </a:spcAft>
            </a:pPr>
            <a:r>
              <a:rPr sz="1600" spc="-10" dirty="0">
                <a:solidFill>
                  <a:prstClr val="black"/>
                </a:solidFill>
                <a:latin typeface="Arial Narrow"/>
                <a:cs typeface="Arial Narrow"/>
              </a:rPr>
              <a:t>Ме</a:t>
            </a:r>
            <a:r>
              <a:rPr sz="1600" spc="-20" dirty="0">
                <a:solidFill>
                  <a:prstClr val="black"/>
                </a:solidFill>
                <a:latin typeface="Arial Narrow"/>
                <a:cs typeface="Arial Narrow"/>
              </a:rPr>
              <a:t>т</a:t>
            </a:r>
            <a:r>
              <a:rPr sz="1600" spc="-10" dirty="0">
                <a:solidFill>
                  <a:prstClr val="black"/>
                </a:solidFill>
                <a:latin typeface="Arial Narrow"/>
                <a:cs typeface="Arial Narrow"/>
              </a:rPr>
              <a:t>одика</a:t>
            </a:r>
            <a:r>
              <a:rPr sz="1600" dirty="0">
                <a:solidFill>
                  <a:prstClr val="black"/>
                </a:solidFill>
                <a:latin typeface="Arial Narrow"/>
                <a:cs typeface="Arial Narrow"/>
              </a:rPr>
              <a:t> </a:t>
            </a:r>
            <a:r>
              <a:rPr sz="1600" spc="145" dirty="0">
                <a:solidFill>
                  <a:prstClr val="black"/>
                </a:solidFill>
                <a:latin typeface="Arial Narrow"/>
                <a:cs typeface="Arial Narrow"/>
              </a:rPr>
              <a:t> </a:t>
            </a:r>
            <a:r>
              <a:rPr sz="1600" spc="-10" dirty="0">
                <a:solidFill>
                  <a:prstClr val="black"/>
                </a:solidFill>
                <a:latin typeface="Arial Narrow"/>
                <a:cs typeface="Arial Narrow"/>
              </a:rPr>
              <a:t>расче</a:t>
            </a:r>
            <a:r>
              <a:rPr sz="1600" spc="-20" dirty="0">
                <a:solidFill>
                  <a:prstClr val="black"/>
                </a:solidFill>
                <a:latin typeface="Arial Narrow"/>
                <a:cs typeface="Arial Narrow"/>
              </a:rPr>
              <a:t>т</a:t>
            </a:r>
            <a:r>
              <a:rPr sz="1600" spc="-10" dirty="0">
                <a:solidFill>
                  <a:prstClr val="black"/>
                </a:solidFill>
                <a:latin typeface="Arial Narrow"/>
                <a:cs typeface="Arial Narrow"/>
              </a:rPr>
              <a:t>а</a:t>
            </a:r>
            <a:r>
              <a:rPr sz="1600" spc="70" dirty="0">
                <a:solidFill>
                  <a:prstClr val="black"/>
                </a:solidFill>
                <a:latin typeface="Arial Narrow"/>
                <a:cs typeface="Arial Narrow"/>
              </a:rPr>
              <a:t> </a:t>
            </a:r>
            <a:r>
              <a:rPr sz="1600" spc="-10" dirty="0">
                <a:solidFill>
                  <a:prstClr val="black"/>
                </a:solidFill>
                <a:latin typeface="Arial Narrow"/>
                <a:cs typeface="Arial Narrow"/>
              </a:rPr>
              <a:t>нача</a:t>
            </a:r>
            <a:r>
              <a:rPr sz="1600" spc="-5" dirty="0">
                <a:solidFill>
                  <a:prstClr val="black"/>
                </a:solidFill>
                <a:latin typeface="Arial Narrow"/>
                <a:cs typeface="Arial Narrow"/>
              </a:rPr>
              <a:t>л</a:t>
            </a:r>
            <a:r>
              <a:rPr sz="1600" spc="-10" dirty="0">
                <a:solidFill>
                  <a:prstClr val="black"/>
                </a:solidFill>
                <a:latin typeface="Arial Narrow"/>
                <a:cs typeface="Arial Narrow"/>
              </a:rPr>
              <a:t>ьной</a:t>
            </a:r>
            <a:r>
              <a:rPr sz="1600" spc="75" dirty="0">
                <a:solidFill>
                  <a:prstClr val="black"/>
                </a:solidFill>
                <a:latin typeface="Arial Narrow"/>
                <a:cs typeface="Arial Narrow"/>
              </a:rPr>
              <a:t> </a:t>
            </a:r>
            <a:r>
              <a:rPr sz="1600" spc="-5" dirty="0">
                <a:solidFill>
                  <a:prstClr val="black"/>
                </a:solidFill>
                <a:latin typeface="Arial Narrow"/>
                <a:cs typeface="Arial Narrow"/>
              </a:rPr>
              <a:t>(</a:t>
            </a:r>
            <a:r>
              <a:rPr sz="1600" spc="-20" dirty="0">
                <a:solidFill>
                  <a:prstClr val="black"/>
                </a:solidFill>
                <a:latin typeface="Arial Narrow"/>
                <a:cs typeface="Arial Narrow"/>
              </a:rPr>
              <a:t>м</a:t>
            </a:r>
            <a:r>
              <a:rPr sz="1600" spc="-10" dirty="0">
                <a:solidFill>
                  <a:prstClr val="black"/>
                </a:solidFill>
                <a:latin typeface="Arial Narrow"/>
                <a:cs typeface="Arial Narrow"/>
              </a:rPr>
              <a:t>аксимальн</a:t>
            </a:r>
            <a:r>
              <a:rPr sz="1600" spc="-25" dirty="0">
                <a:solidFill>
                  <a:prstClr val="black"/>
                </a:solidFill>
                <a:latin typeface="Arial Narrow"/>
                <a:cs typeface="Arial Narrow"/>
              </a:rPr>
              <a:t>о</a:t>
            </a:r>
            <a:r>
              <a:rPr sz="1600" spc="-10" dirty="0">
                <a:solidFill>
                  <a:prstClr val="black"/>
                </a:solidFill>
                <a:latin typeface="Arial Narrow"/>
                <a:cs typeface="Arial Narrow"/>
              </a:rPr>
              <a:t>й)</a:t>
            </a:r>
            <a:r>
              <a:rPr sz="1600" spc="80" dirty="0">
                <a:solidFill>
                  <a:prstClr val="black"/>
                </a:solidFill>
                <a:latin typeface="Arial Narrow"/>
                <a:cs typeface="Arial Narrow"/>
              </a:rPr>
              <a:t> </a:t>
            </a:r>
            <a:r>
              <a:rPr sz="1600" spc="-20" dirty="0">
                <a:solidFill>
                  <a:prstClr val="black"/>
                </a:solidFill>
                <a:latin typeface="Arial Narrow"/>
                <a:cs typeface="Arial Narrow"/>
              </a:rPr>
              <a:t>ц</a:t>
            </a:r>
            <a:r>
              <a:rPr sz="1600" spc="-10" dirty="0">
                <a:solidFill>
                  <a:prstClr val="black"/>
                </a:solidFill>
                <a:latin typeface="Arial Narrow"/>
                <a:cs typeface="Arial Narrow"/>
              </a:rPr>
              <a:t>ены</a:t>
            </a:r>
            <a:r>
              <a:rPr sz="1600" spc="75" dirty="0">
                <a:solidFill>
                  <a:prstClr val="black"/>
                </a:solidFill>
                <a:latin typeface="Arial Narrow"/>
                <a:cs typeface="Arial Narrow"/>
              </a:rPr>
              <a:t> </a:t>
            </a:r>
            <a:r>
              <a:rPr sz="1600" spc="-10" dirty="0">
                <a:solidFill>
                  <a:prstClr val="black"/>
                </a:solidFill>
                <a:latin typeface="Arial Narrow"/>
                <a:cs typeface="Arial Narrow"/>
              </a:rPr>
              <a:t>конт</a:t>
            </a:r>
            <a:r>
              <a:rPr sz="1600" spc="-25" dirty="0">
                <a:solidFill>
                  <a:prstClr val="black"/>
                </a:solidFill>
                <a:latin typeface="Arial Narrow"/>
                <a:cs typeface="Arial Narrow"/>
              </a:rPr>
              <a:t>р</a:t>
            </a:r>
            <a:r>
              <a:rPr sz="1600" spc="-10" dirty="0">
                <a:solidFill>
                  <a:prstClr val="black"/>
                </a:solidFill>
                <a:latin typeface="Arial Narrow"/>
                <a:cs typeface="Arial Narrow"/>
              </a:rPr>
              <a:t>акта</a:t>
            </a:r>
            <a:r>
              <a:rPr sz="1600" spc="75" dirty="0">
                <a:solidFill>
                  <a:prstClr val="black"/>
                </a:solidFill>
                <a:latin typeface="Arial Narrow"/>
                <a:cs typeface="Arial Narrow"/>
              </a:rPr>
              <a:t> </a:t>
            </a:r>
            <a:r>
              <a:rPr sz="1600" spc="-15" dirty="0">
                <a:solidFill>
                  <a:prstClr val="black"/>
                </a:solidFill>
                <a:latin typeface="Arial Narrow"/>
                <a:cs typeface="Arial Narrow"/>
              </a:rPr>
              <a:t>н</a:t>
            </a:r>
            <a:r>
              <a:rPr sz="1600" spc="-10" dirty="0">
                <a:solidFill>
                  <a:prstClr val="black"/>
                </a:solidFill>
                <a:latin typeface="Arial Narrow"/>
                <a:cs typeface="Arial Narrow"/>
              </a:rPr>
              <a:t>а</a:t>
            </a:r>
            <a:r>
              <a:rPr sz="1600" spc="80" dirty="0">
                <a:solidFill>
                  <a:prstClr val="black"/>
                </a:solidFill>
                <a:latin typeface="Arial Narrow"/>
                <a:cs typeface="Arial Narrow"/>
              </a:rPr>
              <a:t> </a:t>
            </a:r>
            <a:r>
              <a:rPr sz="1600" spc="-10" dirty="0">
                <a:solidFill>
                  <a:prstClr val="black"/>
                </a:solidFill>
                <a:latin typeface="Arial Narrow"/>
                <a:cs typeface="Arial Narrow"/>
              </a:rPr>
              <a:t>пос</a:t>
            </a:r>
            <a:r>
              <a:rPr sz="1600" spc="-25" dirty="0">
                <a:solidFill>
                  <a:prstClr val="black"/>
                </a:solidFill>
                <a:latin typeface="Arial Narrow"/>
                <a:cs typeface="Arial Narrow"/>
              </a:rPr>
              <a:t>т</a:t>
            </a:r>
            <a:r>
              <a:rPr sz="1600" spc="-10" dirty="0">
                <a:solidFill>
                  <a:prstClr val="black"/>
                </a:solidFill>
                <a:latin typeface="Arial Narrow"/>
                <a:cs typeface="Arial Narrow"/>
              </a:rPr>
              <a:t>авку</a:t>
            </a:r>
            <a:r>
              <a:rPr sz="1600" spc="85" dirty="0">
                <a:solidFill>
                  <a:prstClr val="black"/>
                </a:solidFill>
                <a:latin typeface="Arial Narrow"/>
                <a:cs typeface="Arial Narrow"/>
              </a:rPr>
              <a:t> </a:t>
            </a:r>
            <a:r>
              <a:rPr sz="1600" spc="-10" dirty="0">
                <a:solidFill>
                  <a:prstClr val="black"/>
                </a:solidFill>
                <a:latin typeface="Arial Narrow"/>
                <a:cs typeface="Arial Narrow"/>
              </a:rPr>
              <a:t>меди</a:t>
            </a:r>
            <a:r>
              <a:rPr sz="1600" spc="-20" dirty="0">
                <a:solidFill>
                  <a:prstClr val="black"/>
                </a:solidFill>
                <a:latin typeface="Arial Narrow"/>
                <a:cs typeface="Arial Narrow"/>
              </a:rPr>
              <a:t>ц</a:t>
            </a:r>
            <a:r>
              <a:rPr sz="1600" spc="-10" dirty="0">
                <a:solidFill>
                  <a:prstClr val="black"/>
                </a:solidFill>
                <a:latin typeface="Arial Narrow"/>
                <a:cs typeface="Arial Narrow"/>
              </a:rPr>
              <a:t>инск</a:t>
            </a:r>
            <a:r>
              <a:rPr sz="1600" dirty="0">
                <a:solidFill>
                  <a:prstClr val="black"/>
                </a:solidFill>
                <a:latin typeface="Arial Narrow"/>
                <a:cs typeface="Arial Narrow"/>
              </a:rPr>
              <a:t>и</a:t>
            </a:r>
            <a:r>
              <a:rPr sz="1600" spc="-10" dirty="0">
                <a:solidFill>
                  <a:prstClr val="black"/>
                </a:solidFill>
                <a:latin typeface="Arial Narrow"/>
                <a:cs typeface="Arial Narrow"/>
              </a:rPr>
              <a:t>х</a:t>
            </a:r>
            <a:r>
              <a:rPr sz="1600" spc="85" dirty="0">
                <a:solidFill>
                  <a:prstClr val="black"/>
                </a:solidFill>
                <a:latin typeface="Arial Narrow"/>
                <a:cs typeface="Arial Narrow"/>
              </a:rPr>
              <a:t> </a:t>
            </a:r>
            <a:r>
              <a:rPr sz="1600" spc="-10" dirty="0">
                <a:solidFill>
                  <a:prstClr val="black"/>
                </a:solidFill>
                <a:latin typeface="Arial Narrow"/>
                <a:cs typeface="Arial Narrow"/>
              </a:rPr>
              <a:t>изд</a:t>
            </a:r>
            <a:r>
              <a:rPr sz="1600" spc="-5" dirty="0">
                <a:solidFill>
                  <a:prstClr val="black"/>
                </a:solidFill>
                <a:latin typeface="Arial Narrow"/>
                <a:cs typeface="Arial Narrow"/>
              </a:rPr>
              <a:t>е</a:t>
            </a:r>
            <a:r>
              <a:rPr sz="1600" spc="-10" dirty="0">
                <a:solidFill>
                  <a:prstClr val="black"/>
                </a:solidFill>
                <a:latin typeface="Arial Narrow"/>
                <a:cs typeface="Arial Narrow"/>
              </a:rPr>
              <a:t>лий,</a:t>
            </a:r>
            <a:r>
              <a:rPr sz="1600" spc="80" dirty="0">
                <a:solidFill>
                  <a:prstClr val="black"/>
                </a:solidFill>
                <a:latin typeface="Arial Narrow"/>
                <a:cs typeface="Arial Narrow"/>
              </a:rPr>
              <a:t> </a:t>
            </a:r>
            <a:r>
              <a:rPr sz="1600" spc="-10" dirty="0">
                <a:solidFill>
                  <a:prstClr val="black"/>
                </a:solidFill>
                <a:latin typeface="Arial Narrow"/>
                <a:cs typeface="Arial Narrow"/>
              </a:rPr>
              <a:t>включен</a:t>
            </a:r>
            <a:r>
              <a:rPr sz="1600" spc="-20" dirty="0">
                <a:solidFill>
                  <a:prstClr val="black"/>
                </a:solidFill>
                <a:latin typeface="Arial Narrow"/>
                <a:cs typeface="Arial Narrow"/>
              </a:rPr>
              <a:t>н</a:t>
            </a:r>
            <a:r>
              <a:rPr sz="1600" spc="-10" dirty="0">
                <a:solidFill>
                  <a:prstClr val="black"/>
                </a:solidFill>
                <a:latin typeface="Arial Narrow"/>
                <a:cs typeface="Arial Narrow"/>
              </a:rPr>
              <a:t>ых в</a:t>
            </a:r>
            <a:r>
              <a:rPr sz="1600" spc="114" dirty="0">
                <a:solidFill>
                  <a:prstClr val="black"/>
                </a:solidFill>
                <a:latin typeface="Arial Narrow"/>
                <a:cs typeface="Arial Narrow"/>
              </a:rPr>
              <a:t> </a:t>
            </a:r>
            <a:r>
              <a:rPr sz="1600" spc="-10" dirty="0">
                <a:solidFill>
                  <a:prstClr val="black"/>
                </a:solidFill>
                <a:latin typeface="Arial Narrow"/>
                <a:cs typeface="Arial Narrow"/>
              </a:rPr>
              <a:t>пе</a:t>
            </a:r>
            <a:r>
              <a:rPr sz="1600" spc="-5" dirty="0">
                <a:solidFill>
                  <a:prstClr val="black"/>
                </a:solidFill>
                <a:latin typeface="Arial Narrow"/>
                <a:cs typeface="Arial Narrow"/>
              </a:rPr>
              <a:t>р</a:t>
            </a:r>
            <a:r>
              <a:rPr sz="1600" spc="-10" dirty="0">
                <a:solidFill>
                  <a:prstClr val="black"/>
                </a:solidFill>
                <a:latin typeface="Arial Narrow"/>
                <a:cs typeface="Arial Narrow"/>
              </a:rPr>
              <a:t>ечень</a:t>
            </a:r>
            <a:r>
              <a:rPr sz="1600" spc="120" dirty="0">
                <a:solidFill>
                  <a:prstClr val="black"/>
                </a:solidFill>
                <a:latin typeface="Arial Narrow"/>
                <a:cs typeface="Arial Narrow"/>
              </a:rPr>
              <a:t> </a:t>
            </a:r>
            <a:r>
              <a:rPr sz="1600" spc="-10" dirty="0">
                <a:solidFill>
                  <a:prstClr val="black"/>
                </a:solidFill>
                <a:latin typeface="Arial Narrow"/>
                <a:cs typeface="Arial Narrow"/>
              </a:rPr>
              <a:t>2,</a:t>
            </a:r>
            <a:r>
              <a:rPr sz="1600" spc="110" dirty="0">
                <a:solidFill>
                  <a:prstClr val="black"/>
                </a:solidFill>
                <a:latin typeface="Arial Narrow"/>
                <a:cs typeface="Arial Narrow"/>
              </a:rPr>
              <a:t> </a:t>
            </a:r>
            <a:r>
              <a:rPr sz="1600" spc="-10" dirty="0">
                <a:solidFill>
                  <a:prstClr val="black"/>
                </a:solidFill>
                <a:latin typeface="Arial Narrow"/>
                <a:cs typeface="Arial Narrow"/>
              </a:rPr>
              <a:t>утв</a:t>
            </a:r>
            <a:r>
              <a:rPr sz="1600" spc="-20" dirty="0">
                <a:solidFill>
                  <a:prstClr val="black"/>
                </a:solidFill>
                <a:latin typeface="Arial Narrow"/>
                <a:cs typeface="Arial Narrow"/>
              </a:rPr>
              <a:t>е</a:t>
            </a:r>
            <a:r>
              <a:rPr sz="1600" spc="-10" dirty="0">
                <a:solidFill>
                  <a:prstClr val="black"/>
                </a:solidFill>
                <a:latin typeface="Arial Narrow"/>
                <a:cs typeface="Arial Narrow"/>
              </a:rPr>
              <a:t>рж</a:t>
            </a:r>
            <a:r>
              <a:rPr sz="1600" spc="-20" dirty="0">
                <a:solidFill>
                  <a:prstClr val="black"/>
                </a:solidFill>
                <a:latin typeface="Arial Narrow"/>
                <a:cs typeface="Arial Narrow"/>
              </a:rPr>
              <a:t>д</a:t>
            </a:r>
            <a:r>
              <a:rPr sz="1600" spc="-10" dirty="0">
                <a:solidFill>
                  <a:prstClr val="black"/>
                </a:solidFill>
                <a:latin typeface="Arial Narrow"/>
                <a:cs typeface="Arial Narrow"/>
              </a:rPr>
              <a:t>енный</a:t>
            </a:r>
            <a:r>
              <a:rPr sz="1600" spc="120" dirty="0">
                <a:solidFill>
                  <a:prstClr val="black"/>
                </a:solidFill>
                <a:latin typeface="Arial Narrow"/>
                <a:cs typeface="Arial Narrow"/>
              </a:rPr>
              <a:t> </a:t>
            </a:r>
            <a:r>
              <a:rPr sz="1600" spc="-10" dirty="0">
                <a:solidFill>
                  <a:prstClr val="black"/>
                </a:solidFill>
                <a:latin typeface="Arial Narrow"/>
                <a:cs typeface="Arial Narrow"/>
              </a:rPr>
              <a:t>по</a:t>
            </a:r>
            <a:r>
              <a:rPr sz="1600" spc="-5" dirty="0">
                <a:solidFill>
                  <a:prstClr val="black"/>
                </a:solidFill>
                <a:latin typeface="Arial Narrow"/>
                <a:cs typeface="Arial Narrow"/>
              </a:rPr>
              <a:t>с</a:t>
            </a:r>
            <a:r>
              <a:rPr sz="1600" spc="-10" dirty="0">
                <a:solidFill>
                  <a:prstClr val="black"/>
                </a:solidFill>
                <a:latin typeface="Arial Narrow"/>
                <a:cs typeface="Arial Narrow"/>
              </a:rPr>
              <a:t>тан</a:t>
            </a:r>
            <a:r>
              <a:rPr sz="1600" spc="-25" dirty="0">
                <a:solidFill>
                  <a:prstClr val="black"/>
                </a:solidFill>
                <a:latin typeface="Arial Narrow"/>
                <a:cs typeface="Arial Narrow"/>
              </a:rPr>
              <a:t>о</a:t>
            </a:r>
            <a:r>
              <a:rPr sz="1600" spc="-10" dirty="0">
                <a:solidFill>
                  <a:prstClr val="black"/>
                </a:solidFill>
                <a:latin typeface="Arial Narrow"/>
                <a:cs typeface="Arial Narrow"/>
              </a:rPr>
              <a:t>влением</a:t>
            </a:r>
            <a:r>
              <a:rPr sz="1600" spc="120" dirty="0">
                <a:solidFill>
                  <a:prstClr val="black"/>
                </a:solidFill>
                <a:latin typeface="Arial Narrow"/>
                <a:cs typeface="Arial Narrow"/>
              </a:rPr>
              <a:t> </a:t>
            </a:r>
            <a:r>
              <a:rPr sz="1600" spc="-10" dirty="0">
                <a:solidFill>
                  <a:prstClr val="black"/>
                </a:solidFill>
                <a:latin typeface="Arial Narrow"/>
                <a:cs typeface="Arial Narrow"/>
              </a:rPr>
              <a:t>П</a:t>
            </a:r>
            <a:r>
              <a:rPr sz="1600" spc="-5" dirty="0">
                <a:solidFill>
                  <a:prstClr val="black"/>
                </a:solidFill>
                <a:latin typeface="Arial Narrow"/>
                <a:cs typeface="Arial Narrow"/>
              </a:rPr>
              <a:t>р</a:t>
            </a:r>
            <a:r>
              <a:rPr sz="1600" spc="-10" dirty="0">
                <a:solidFill>
                  <a:prstClr val="black"/>
                </a:solidFill>
                <a:latin typeface="Arial Narrow"/>
                <a:cs typeface="Arial Narrow"/>
              </a:rPr>
              <a:t>авит</a:t>
            </a:r>
            <a:r>
              <a:rPr sz="1600" spc="-20" dirty="0">
                <a:solidFill>
                  <a:prstClr val="black"/>
                </a:solidFill>
                <a:latin typeface="Arial Narrow"/>
                <a:cs typeface="Arial Narrow"/>
              </a:rPr>
              <a:t>ел</a:t>
            </a:r>
            <a:r>
              <a:rPr sz="1600" spc="-10" dirty="0">
                <a:solidFill>
                  <a:prstClr val="black"/>
                </a:solidFill>
                <a:latin typeface="Arial Narrow"/>
                <a:cs typeface="Arial Narrow"/>
              </a:rPr>
              <a:t>ь</a:t>
            </a:r>
            <a:r>
              <a:rPr sz="1600" spc="-5" dirty="0">
                <a:solidFill>
                  <a:prstClr val="black"/>
                </a:solidFill>
                <a:latin typeface="Arial Narrow"/>
                <a:cs typeface="Arial Narrow"/>
              </a:rPr>
              <a:t>с</a:t>
            </a:r>
            <a:r>
              <a:rPr sz="1600" spc="-10" dirty="0">
                <a:solidFill>
                  <a:prstClr val="black"/>
                </a:solidFill>
                <a:latin typeface="Arial Narrow"/>
                <a:cs typeface="Arial Narrow"/>
              </a:rPr>
              <a:t>тва</a:t>
            </a:r>
            <a:r>
              <a:rPr sz="1600" spc="125" dirty="0">
                <a:solidFill>
                  <a:prstClr val="black"/>
                </a:solidFill>
                <a:latin typeface="Arial Narrow"/>
                <a:cs typeface="Arial Narrow"/>
              </a:rPr>
              <a:t> </a:t>
            </a:r>
            <a:r>
              <a:rPr sz="1600" spc="-10" dirty="0">
                <a:solidFill>
                  <a:prstClr val="black"/>
                </a:solidFill>
                <a:latin typeface="Arial Narrow"/>
                <a:cs typeface="Arial Narrow"/>
              </a:rPr>
              <a:t>Р</a:t>
            </a:r>
            <a:r>
              <a:rPr sz="1600" spc="-5" dirty="0">
                <a:solidFill>
                  <a:prstClr val="black"/>
                </a:solidFill>
                <a:latin typeface="Arial Narrow"/>
                <a:cs typeface="Arial Narrow"/>
              </a:rPr>
              <a:t>о</a:t>
            </a:r>
            <a:r>
              <a:rPr sz="1600" spc="-10" dirty="0">
                <a:solidFill>
                  <a:prstClr val="black"/>
                </a:solidFill>
                <a:latin typeface="Arial Narrow"/>
                <a:cs typeface="Arial Narrow"/>
              </a:rPr>
              <a:t>ссийск</a:t>
            </a:r>
            <a:r>
              <a:rPr sz="1600" spc="-5" dirty="0">
                <a:solidFill>
                  <a:prstClr val="black"/>
                </a:solidFill>
                <a:latin typeface="Arial Narrow"/>
                <a:cs typeface="Arial Narrow"/>
              </a:rPr>
              <a:t>о</a:t>
            </a:r>
            <a:r>
              <a:rPr sz="1600" spc="-10" dirty="0">
                <a:solidFill>
                  <a:prstClr val="black"/>
                </a:solidFill>
                <a:latin typeface="Arial Narrow"/>
                <a:cs typeface="Arial Narrow"/>
              </a:rPr>
              <a:t>й</a:t>
            </a:r>
            <a:r>
              <a:rPr sz="1600" spc="114" dirty="0">
                <a:solidFill>
                  <a:prstClr val="black"/>
                </a:solidFill>
                <a:latin typeface="Arial Narrow"/>
                <a:cs typeface="Arial Narrow"/>
              </a:rPr>
              <a:t> </a:t>
            </a:r>
            <a:r>
              <a:rPr sz="1600" spc="-10" dirty="0">
                <a:solidFill>
                  <a:prstClr val="black"/>
                </a:solidFill>
                <a:latin typeface="Arial Narrow"/>
                <a:cs typeface="Arial Narrow"/>
              </a:rPr>
              <a:t>Фед</a:t>
            </a:r>
            <a:r>
              <a:rPr sz="1600" spc="-20" dirty="0">
                <a:solidFill>
                  <a:prstClr val="black"/>
                </a:solidFill>
                <a:latin typeface="Arial Narrow"/>
                <a:cs typeface="Arial Narrow"/>
              </a:rPr>
              <a:t>е</a:t>
            </a:r>
            <a:r>
              <a:rPr sz="1600" spc="-10" dirty="0">
                <a:solidFill>
                  <a:prstClr val="black"/>
                </a:solidFill>
                <a:latin typeface="Arial Narrow"/>
                <a:cs typeface="Arial Narrow"/>
              </a:rPr>
              <a:t>р</a:t>
            </a:r>
            <a:r>
              <a:rPr sz="1600" spc="-5" dirty="0">
                <a:solidFill>
                  <a:prstClr val="black"/>
                </a:solidFill>
                <a:latin typeface="Arial Narrow"/>
                <a:cs typeface="Arial Narrow"/>
              </a:rPr>
              <a:t>а</a:t>
            </a:r>
            <a:r>
              <a:rPr sz="1600" spc="-20" dirty="0">
                <a:solidFill>
                  <a:prstClr val="black"/>
                </a:solidFill>
                <a:latin typeface="Arial Narrow"/>
                <a:cs typeface="Arial Narrow"/>
              </a:rPr>
              <a:t>ц</a:t>
            </a:r>
            <a:r>
              <a:rPr sz="1600" spc="-10" dirty="0">
                <a:solidFill>
                  <a:prstClr val="black"/>
                </a:solidFill>
                <a:latin typeface="Arial Narrow"/>
                <a:cs typeface="Arial Narrow"/>
              </a:rPr>
              <a:t>ии</a:t>
            </a:r>
            <a:r>
              <a:rPr sz="1600" spc="120" dirty="0">
                <a:solidFill>
                  <a:prstClr val="black"/>
                </a:solidFill>
                <a:latin typeface="Arial Narrow"/>
                <a:cs typeface="Arial Narrow"/>
              </a:rPr>
              <a:t> </a:t>
            </a:r>
            <a:r>
              <a:rPr sz="1600" spc="-10" dirty="0">
                <a:solidFill>
                  <a:prstClr val="black"/>
                </a:solidFill>
                <a:latin typeface="Arial Narrow"/>
                <a:cs typeface="Arial Narrow"/>
              </a:rPr>
              <a:t>от</a:t>
            </a:r>
            <a:r>
              <a:rPr sz="1600" spc="114" dirty="0">
                <a:solidFill>
                  <a:prstClr val="black"/>
                </a:solidFill>
                <a:latin typeface="Arial Narrow"/>
                <a:cs typeface="Arial Narrow"/>
              </a:rPr>
              <a:t> </a:t>
            </a:r>
            <a:r>
              <a:rPr sz="1600" spc="-10" dirty="0">
                <a:solidFill>
                  <a:prstClr val="black"/>
                </a:solidFill>
                <a:latin typeface="Arial Narrow"/>
                <a:cs typeface="Arial Narrow"/>
              </a:rPr>
              <a:t>5</a:t>
            </a:r>
            <a:r>
              <a:rPr sz="1600" spc="114" dirty="0">
                <a:solidFill>
                  <a:prstClr val="black"/>
                </a:solidFill>
                <a:latin typeface="Arial Narrow"/>
                <a:cs typeface="Arial Narrow"/>
              </a:rPr>
              <a:t> </a:t>
            </a:r>
            <a:r>
              <a:rPr sz="1600" spc="-20" dirty="0">
                <a:solidFill>
                  <a:prstClr val="black"/>
                </a:solidFill>
                <a:latin typeface="Arial Narrow"/>
                <a:cs typeface="Arial Narrow"/>
              </a:rPr>
              <a:t>фе</a:t>
            </a:r>
            <a:r>
              <a:rPr sz="1600" spc="-10" dirty="0">
                <a:solidFill>
                  <a:prstClr val="black"/>
                </a:solidFill>
                <a:latin typeface="Arial Narrow"/>
                <a:cs typeface="Arial Narrow"/>
              </a:rPr>
              <a:t>вр</a:t>
            </a:r>
            <a:r>
              <a:rPr sz="1600" spc="-5" dirty="0">
                <a:solidFill>
                  <a:prstClr val="black"/>
                </a:solidFill>
                <a:latin typeface="Arial Narrow"/>
                <a:cs typeface="Arial Narrow"/>
              </a:rPr>
              <a:t>а</a:t>
            </a:r>
            <a:r>
              <a:rPr sz="1600" spc="-10" dirty="0">
                <a:solidFill>
                  <a:prstClr val="black"/>
                </a:solidFill>
                <a:latin typeface="Arial Narrow"/>
                <a:cs typeface="Arial Narrow"/>
              </a:rPr>
              <a:t>ля</a:t>
            </a:r>
            <a:r>
              <a:rPr sz="1600" spc="120" dirty="0">
                <a:solidFill>
                  <a:prstClr val="black"/>
                </a:solidFill>
                <a:latin typeface="Arial Narrow"/>
                <a:cs typeface="Arial Narrow"/>
              </a:rPr>
              <a:t> </a:t>
            </a:r>
            <a:r>
              <a:rPr sz="1600" spc="-20" dirty="0">
                <a:solidFill>
                  <a:prstClr val="black"/>
                </a:solidFill>
                <a:latin typeface="Arial Narrow"/>
                <a:cs typeface="Arial Narrow"/>
              </a:rPr>
              <a:t>20</a:t>
            </a:r>
            <a:r>
              <a:rPr sz="1600" spc="-10" dirty="0">
                <a:solidFill>
                  <a:prstClr val="black"/>
                </a:solidFill>
                <a:latin typeface="Arial Narrow"/>
                <a:cs typeface="Arial Narrow"/>
              </a:rPr>
              <a:t>15</a:t>
            </a:r>
            <a:r>
              <a:rPr sz="1600" spc="120" dirty="0">
                <a:solidFill>
                  <a:prstClr val="black"/>
                </a:solidFill>
                <a:latin typeface="Arial Narrow"/>
                <a:cs typeface="Arial Narrow"/>
              </a:rPr>
              <a:t> </a:t>
            </a:r>
            <a:r>
              <a:rPr sz="1600" spc="-5" dirty="0">
                <a:solidFill>
                  <a:prstClr val="black"/>
                </a:solidFill>
                <a:latin typeface="Arial Narrow"/>
                <a:cs typeface="Arial Narrow"/>
              </a:rPr>
              <a:t>г.</a:t>
            </a:r>
            <a:r>
              <a:rPr sz="1600" spc="110" dirty="0">
                <a:solidFill>
                  <a:prstClr val="black"/>
                </a:solidFill>
                <a:latin typeface="Arial Narrow"/>
                <a:cs typeface="Arial Narrow"/>
              </a:rPr>
              <a:t> </a:t>
            </a:r>
            <a:r>
              <a:rPr sz="1600" spc="-10" dirty="0">
                <a:solidFill>
                  <a:prstClr val="black"/>
                </a:solidFill>
                <a:latin typeface="Arial Narrow"/>
                <a:cs typeface="Arial Narrow"/>
              </a:rPr>
              <a:t>№ 102.</a:t>
            </a:r>
            <a:endParaRPr sz="1600">
              <a:solidFill>
                <a:prstClr val="black"/>
              </a:solidFill>
              <a:latin typeface="Arial Narrow"/>
              <a:cs typeface="Arial Narrow"/>
            </a:endParaRPr>
          </a:p>
        </p:txBody>
      </p:sp>
      <p:sp>
        <p:nvSpPr>
          <p:cNvPr id="21" name="object 21"/>
          <p:cNvSpPr txBox="1"/>
          <p:nvPr/>
        </p:nvSpPr>
        <p:spPr>
          <a:xfrm>
            <a:off x="6201283" y="918372"/>
            <a:ext cx="2724785" cy="330835"/>
          </a:xfrm>
          <a:prstGeom prst="rect">
            <a:avLst/>
          </a:prstGeom>
        </p:spPr>
        <p:txBody>
          <a:bodyPr vert="horz" wrap="square" lIns="0" tIns="0" rIns="0" bIns="0" rtlCol="0">
            <a:spAutoFit/>
          </a:bodyPr>
          <a:lstStyle/>
          <a:p>
            <a:pPr marL="12700" fontAlgn="auto">
              <a:spcBef>
                <a:spcPts val="0"/>
              </a:spcBef>
              <a:spcAft>
                <a:spcPts val="0"/>
              </a:spcAft>
            </a:pPr>
            <a:r>
              <a:rPr sz="2400" dirty="0">
                <a:solidFill>
                  <a:srgbClr val="C00000"/>
                </a:solidFill>
                <a:latin typeface="Arial Narrow"/>
                <a:cs typeface="Arial Narrow"/>
              </a:rPr>
              <a:t>Де</a:t>
            </a:r>
            <a:r>
              <a:rPr sz="2400" spc="-10" dirty="0">
                <a:solidFill>
                  <a:srgbClr val="C00000"/>
                </a:solidFill>
                <a:latin typeface="Arial Narrow"/>
                <a:cs typeface="Arial Narrow"/>
              </a:rPr>
              <a:t>й</a:t>
            </a:r>
            <a:r>
              <a:rPr sz="2400" dirty="0">
                <a:solidFill>
                  <a:srgbClr val="C00000"/>
                </a:solidFill>
                <a:latin typeface="Arial Narrow"/>
                <a:cs typeface="Arial Narrow"/>
              </a:rPr>
              <a:t>ству</a:t>
            </a:r>
            <a:r>
              <a:rPr sz="2400" spc="-10" dirty="0">
                <a:solidFill>
                  <a:srgbClr val="C00000"/>
                </a:solidFill>
                <a:latin typeface="Arial Narrow"/>
                <a:cs typeface="Arial Narrow"/>
              </a:rPr>
              <a:t>е</a:t>
            </a:r>
            <a:r>
              <a:rPr sz="2400" dirty="0">
                <a:solidFill>
                  <a:srgbClr val="C00000"/>
                </a:solidFill>
                <a:latin typeface="Arial Narrow"/>
                <a:cs typeface="Arial Narrow"/>
              </a:rPr>
              <a:t>т</a:t>
            </a:r>
            <a:r>
              <a:rPr sz="2400" spc="35" dirty="0">
                <a:solidFill>
                  <a:srgbClr val="C00000"/>
                </a:solidFill>
                <a:latin typeface="Arial Narrow"/>
                <a:cs typeface="Arial Narrow"/>
              </a:rPr>
              <a:t> </a:t>
            </a:r>
            <a:r>
              <a:rPr sz="2400" dirty="0">
                <a:solidFill>
                  <a:srgbClr val="C00000"/>
                </a:solidFill>
                <a:latin typeface="Arial Narrow"/>
                <a:cs typeface="Arial Narrow"/>
              </a:rPr>
              <a:t>с 07.</a:t>
            </a:r>
            <a:r>
              <a:rPr sz="2400" spc="-150" dirty="0">
                <a:solidFill>
                  <a:srgbClr val="C00000"/>
                </a:solidFill>
                <a:latin typeface="Arial Narrow"/>
                <a:cs typeface="Arial Narrow"/>
              </a:rPr>
              <a:t>1</a:t>
            </a:r>
            <a:r>
              <a:rPr sz="2400" dirty="0">
                <a:solidFill>
                  <a:srgbClr val="C00000"/>
                </a:solidFill>
                <a:latin typeface="Arial Narrow"/>
                <a:cs typeface="Arial Narrow"/>
              </a:rPr>
              <a:t>1.2017</a:t>
            </a:r>
            <a:endParaRPr sz="2400">
              <a:solidFill>
                <a:prstClr val="black"/>
              </a:solidFill>
              <a:latin typeface="Arial Narrow"/>
              <a:cs typeface="Arial Narrow"/>
            </a:endParaRPr>
          </a:p>
        </p:txBody>
      </p:sp>
      <p:sp>
        <p:nvSpPr>
          <p:cNvPr id="22" name="object 22"/>
          <p:cNvSpPr txBox="1"/>
          <p:nvPr/>
        </p:nvSpPr>
        <p:spPr>
          <a:xfrm>
            <a:off x="121716" y="5215545"/>
            <a:ext cx="1517650" cy="203835"/>
          </a:xfrm>
          <a:prstGeom prst="rect">
            <a:avLst/>
          </a:prstGeom>
        </p:spPr>
        <p:txBody>
          <a:bodyPr vert="horz" wrap="square" lIns="0" tIns="0" rIns="0" bIns="0" rtlCol="0">
            <a:spAutoFit/>
          </a:bodyPr>
          <a:lstStyle/>
          <a:p>
            <a:pPr marL="12700" fontAlgn="auto">
              <a:spcBef>
                <a:spcPts val="0"/>
              </a:spcBef>
              <a:spcAft>
                <a:spcPts val="0"/>
              </a:spcAft>
            </a:pPr>
            <a:r>
              <a:rPr sz="1400" b="1" dirty="0">
                <a:solidFill>
                  <a:srgbClr val="FFFFFF"/>
                </a:solidFill>
                <a:latin typeface="Arial Narrow"/>
                <a:cs typeface="Arial Narrow"/>
              </a:rPr>
              <a:t>Д</a:t>
            </a:r>
            <a:r>
              <a:rPr sz="1400" b="1" spc="-10" dirty="0">
                <a:solidFill>
                  <a:srgbClr val="FFFFFF"/>
                </a:solidFill>
                <a:latin typeface="Arial Narrow"/>
                <a:cs typeface="Arial Narrow"/>
              </a:rPr>
              <a:t>а</a:t>
            </a:r>
            <a:r>
              <a:rPr sz="1400" b="1" dirty="0">
                <a:solidFill>
                  <a:srgbClr val="FFFFFF"/>
                </a:solidFill>
                <a:latin typeface="Arial Narrow"/>
                <a:cs typeface="Arial Narrow"/>
              </a:rPr>
              <a:t>нные</a:t>
            </a:r>
            <a:r>
              <a:rPr sz="1400" b="1" spc="-25" dirty="0">
                <a:solidFill>
                  <a:srgbClr val="FFFFFF"/>
                </a:solidFill>
                <a:latin typeface="Arial Narrow"/>
                <a:cs typeface="Arial Narrow"/>
              </a:rPr>
              <a:t> </a:t>
            </a:r>
            <a:r>
              <a:rPr sz="1400" b="1" dirty="0">
                <a:solidFill>
                  <a:srgbClr val="FFFFFF"/>
                </a:solidFill>
                <a:latin typeface="Arial Narrow"/>
                <a:cs typeface="Arial Narrow"/>
              </a:rPr>
              <a:t>для</a:t>
            </a:r>
            <a:r>
              <a:rPr sz="1400" b="1" spc="-5" dirty="0">
                <a:solidFill>
                  <a:srgbClr val="FFFFFF"/>
                </a:solidFill>
                <a:latin typeface="Arial Narrow"/>
                <a:cs typeface="Arial Narrow"/>
              </a:rPr>
              <a:t> </a:t>
            </a:r>
            <a:r>
              <a:rPr sz="1400" b="1" dirty="0">
                <a:solidFill>
                  <a:srgbClr val="FFFFFF"/>
                </a:solidFill>
                <a:latin typeface="Arial Narrow"/>
                <a:cs typeface="Arial Narrow"/>
              </a:rPr>
              <a:t>р</a:t>
            </a:r>
            <a:r>
              <a:rPr sz="1400" b="1" spc="-5" dirty="0">
                <a:solidFill>
                  <a:srgbClr val="FFFFFF"/>
                </a:solidFill>
                <a:latin typeface="Arial Narrow"/>
                <a:cs typeface="Arial Narrow"/>
              </a:rPr>
              <a:t>ас</a:t>
            </a:r>
            <a:r>
              <a:rPr sz="1400" b="1" dirty="0">
                <a:solidFill>
                  <a:srgbClr val="FFFFFF"/>
                </a:solidFill>
                <a:latin typeface="Arial Narrow"/>
                <a:cs typeface="Arial Narrow"/>
              </a:rPr>
              <a:t>чета</a:t>
            </a:r>
            <a:endParaRPr sz="1400">
              <a:solidFill>
                <a:prstClr val="black"/>
              </a:solidFill>
              <a:latin typeface="Arial Narrow"/>
              <a:cs typeface="Arial Narrow"/>
            </a:endParaRPr>
          </a:p>
        </p:txBody>
      </p:sp>
      <p:sp>
        <p:nvSpPr>
          <p:cNvPr id="23" name="object 23"/>
          <p:cNvSpPr txBox="1"/>
          <p:nvPr/>
        </p:nvSpPr>
        <p:spPr>
          <a:xfrm>
            <a:off x="4074667" y="5215545"/>
            <a:ext cx="1438910" cy="203835"/>
          </a:xfrm>
          <a:prstGeom prst="rect">
            <a:avLst/>
          </a:prstGeom>
        </p:spPr>
        <p:txBody>
          <a:bodyPr vert="horz" wrap="square" lIns="0" tIns="0" rIns="0" bIns="0" rtlCol="0">
            <a:spAutoFit/>
          </a:bodyPr>
          <a:lstStyle/>
          <a:p>
            <a:pPr marL="12700" fontAlgn="auto">
              <a:spcBef>
                <a:spcPts val="0"/>
              </a:spcBef>
              <a:spcAft>
                <a:spcPts val="0"/>
              </a:spcAft>
            </a:pPr>
            <a:r>
              <a:rPr sz="1400" b="1" dirty="0">
                <a:solidFill>
                  <a:srgbClr val="FFFFFF"/>
                </a:solidFill>
                <a:latin typeface="Arial Narrow"/>
                <a:cs typeface="Arial Narrow"/>
              </a:rPr>
              <a:t>И</a:t>
            </a:r>
            <a:r>
              <a:rPr sz="1400" b="1" spc="-5" dirty="0">
                <a:solidFill>
                  <a:srgbClr val="FFFFFF"/>
                </a:solidFill>
                <a:latin typeface="Arial Narrow"/>
                <a:cs typeface="Arial Narrow"/>
              </a:rPr>
              <a:t>с</a:t>
            </a:r>
            <a:r>
              <a:rPr sz="1400" b="1" dirty="0">
                <a:solidFill>
                  <a:srgbClr val="FFFFFF"/>
                </a:solidFill>
                <a:latin typeface="Arial Narrow"/>
                <a:cs typeface="Arial Narrow"/>
              </a:rPr>
              <a:t>то</a:t>
            </a:r>
            <a:r>
              <a:rPr sz="1400" b="1" spc="5" dirty="0">
                <a:solidFill>
                  <a:srgbClr val="FFFFFF"/>
                </a:solidFill>
                <a:latin typeface="Arial Narrow"/>
                <a:cs typeface="Arial Narrow"/>
              </a:rPr>
              <a:t>ч</a:t>
            </a:r>
            <a:r>
              <a:rPr sz="1400" b="1" dirty="0">
                <a:solidFill>
                  <a:srgbClr val="FFFFFF"/>
                </a:solidFill>
                <a:latin typeface="Arial Narrow"/>
                <a:cs typeface="Arial Narrow"/>
              </a:rPr>
              <a:t>ник</a:t>
            </a:r>
            <a:r>
              <a:rPr sz="1400" b="1" spc="-30" dirty="0">
                <a:solidFill>
                  <a:srgbClr val="FFFFFF"/>
                </a:solidFill>
                <a:latin typeface="Arial Narrow"/>
                <a:cs typeface="Arial Narrow"/>
              </a:rPr>
              <a:t> </a:t>
            </a:r>
            <a:r>
              <a:rPr sz="1400" b="1" spc="-5" dirty="0">
                <a:solidFill>
                  <a:srgbClr val="FFFFFF"/>
                </a:solidFill>
                <a:latin typeface="Arial Narrow"/>
                <a:cs typeface="Arial Narrow"/>
              </a:rPr>
              <a:t>с</a:t>
            </a:r>
            <a:r>
              <a:rPr sz="1400" b="1" dirty="0">
                <a:solidFill>
                  <a:srgbClr val="FFFFFF"/>
                </a:solidFill>
                <a:latin typeface="Arial Narrow"/>
                <a:cs typeface="Arial Narrow"/>
              </a:rPr>
              <a:t>вед</a:t>
            </a:r>
            <a:r>
              <a:rPr sz="1400" b="1" spc="-10" dirty="0">
                <a:solidFill>
                  <a:srgbClr val="FFFFFF"/>
                </a:solidFill>
                <a:latin typeface="Arial Narrow"/>
                <a:cs typeface="Arial Narrow"/>
              </a:rPr>
              <a:t>е</a:t>
            </a:r>
            <a:r>
              <a:rPr sz="1400" b="1" dirty="0">
                <a:solidFill>
                  <a:srgbClr val="FFFFFF"/>
                </a:solidFill>
                <a:latin typeface="Arial Narrow"/>
                <a:cs typeface="Arial Narrow"/>
              </a:rPr>
              <a:t>ний</a:t>
            </a:r>
            <a:endParaRPr sz="1400">
              <a:solidFill>
                <a:prstClr val="black"/>
              </a:solidFill>
              <a:latin typeface="Arial Narrow"/>
              <a:cs typeface="Arial Narrow"/>
            </a:endParaRPr>
          </a:p>
        </p:txBody>
      </p:sp>
      <p:sp>
        <p:nvSpPr>
          <p:cNvPr id="24" name="object 24"/>
          <p:cNvSpPr txBox="1"/>
          <p:nvPr/>
        </p:nvSpPr>
        <p:spPr>
          <a:xfrm>
            <a:off x="121716" y="5586487"/>
            <a:ext cx="3667125" cy="235585"/>
          </a:xfrm>
          <a:prstGeom prst="rect">
            <a:avLst/>
          </a:prstGeom>
        </p:spPr>
        <p:txBody>
          <a:bodyPr vert="horz" wrap="square" lIns="0" tIns="0" rIns="0" bIns="0" rtlCol="0">
            <a:spAutoFit/>
          </a:bodyPr>
          <a:lstStyle/>
          <a:p>
            <a:pPr marL="12700" fontAlgn="auto">
              <a:spcBef>
                <a:spcPts val="0"/>
              </a:spcBef>
              <a:spcAft>
                <a:spcPts val="0"/>
              </a:spcAft>
            </a:pPr>
            <a:r>
              <a:rPr sz="1400" dirty="0">
                <a:solidFill>
                  <a:prstClr val="black"/>
                </a:solidFill>
                <a:latin typeface="Arial Narrow"/>
                <a:cs typeface="Arial Narrow"/>
              </a:rPr>
              <a:t>Н</a:t>
            </a:r>
            <a:r>
              <a:rPr sz="1400" spc="-10" dirty="0">
                <a:solidFill>
                  <a:prstClr val="black"/>
                </a:solidFill>
                <a:latin typeface="Arial Narrow"/>
                <a:cs typeface="Arial Narrow"/>
              </a:rPr>
              <a:t>а</a:t>
            </a:r>
            <a:r>
              <a:rPr sz="1400" dirty="0">
                <a:solidFill>
                  <a:prstClr val="black"/>
                </a:solidFill>
                <a:latin typeface="Arial Narrow"/>
                <a:cs typeface="Arial Narrow"/>
              </a:rPr>
              <a:t>чальн</a:t>
            </a:r>
            <a:r>
              <a:rPr sz="1400" spc="-10" dirty="0">
                <a:solidFill>
                  <a:prstClr val="black"/>
                </a:solidFill>
                <a:latin typeface="Arial Narrow"/>
                <a:cs typeface="Arial Narrow"/>
              </a:rPr>
              <a:t>а</a:t>
            </a:r>
            <a:r>
              <a:rPr sz="1400" dirty="0">
                <a:solidFill>
                  <a:prstClr val="black"/>
                </a:solidFill>
                <a:latin typeface="Arial Narrow"/>
                <a:cs typeface="Arial Narrow"/>
              </a:rPr>
              <a:t>я</a:t>
            </a:r>
            <a:r>
              <a:rPr sz="1400" spc="15" dirty="0">
                <a:solidFill>
                  <a:prstClr val="black"/>
                </a:solidFill>
                <a:latin typeface="Arial Narrow"/>
                <a:cs typeface="Arial Narrow"/>
              </a:rPr>
              <a:t> </a:t>
            </a:r>
            <a:r>
              <a:rPr sz="1400" dirty="0">
                <a:solidFill>
                  <a:prstClr val="black"/>
                </a:solidFill>
                <a:latin typeface="Arial Narrow"/>
                <a:cs typeface="Arial Narrow"/>
              </a:rPr>
              <a:t>(максимальная)</a:t>
            </a:r>
            <a:r>
              <a:rPr sz="1400" spc="-10" dirty="0">
                <a:solidFill>
                  <a:prstClr val="black"/>
                </a:solidFill>
                <a:latin typeface="Arial Narrow"/>
                <a:cs typeface="Arial Narrow"/>
              </a:rPr>
              <a:t> </a:t>
            </a:r>
            <a:r>
              <a:rPr sz="1400" dirty="0">
                <a:solidFill>
                  <a:prstClr val="black"/>
                </a:solidFill>
                <a:latin typeface="Arial Narrow"/>
                <a:cs typeface="Arial Narrow"/>
              </a:rPr>
              <a:t>цена</a:t>
            </a:r>
            <a:r>
              <a:rPr sz="1400" spc="10" dirty="0">
                <a:solidFill>
                  <a:prstClr val="black"/>
                </a:solidFill>
                <a:latin typeface="Arial Narrow"/>
                <a:cs typeface="Arial Narrow"/>
              </a:rPr>
              <a:t> </a:t>
            </a:r>
            <a:r>
              <a:rPr sz="1400" dirty="0">
                <a:solidFill>
                  <a:prstClr val="black"/>
                </a:solidFill>
                <a:latin typeface="Arial Narrow"/>
                <a:cs typeface="Arial Narrow"/>
              </a:rPr>
              <a:t>мед.изделия</a:t>
            </a:r>
            <a:r>
              <a:rPr sz="1400" spc="-5" dirty="0">
                <a:solidFill>
                  <a:prstClr val="black"/>
                </a:solidFill>
                <a:latin typeface="Arial Narrow"/>
                <a:cs typeface="Arial Narrow"/>
              </a:rPr>
              <a:t> </a:t>
            </a:r>
            <a:r>
              <a:rPr sz="1400" dirty="0">
                <a:solidFill>
                  <a:prstClr val="black"/>
                </a:solidFill>
                <a:latin typeface="Arial Narrow"/>
                <a:cs typeface="Arial Narrow"/>
              </a:rPr>
              <a:t>(Ц</a:t>
            </a:r>
            <a:r>
              <a:rPr sz="1350" spc="15" baseline="-21604" dirty="0">
                <a:solidFill>
                  <a:prstClr val="black"/>
                </a:solidFill>
                <a:latin typeface="Arial Narrow"/>
                <a:cs typeface="Arial Narrow"/>
              </a:rPr>
              <a:t>н</a:t>
            </a:r>
            <a:r>
              <a:rPr sz="1350" spc="22" baseline="-21604" dirty="0">
                <a:solidFill>
                  <a:prstClr val="black"/>
                </a:solidFill>
                <a:latin typeface="Arial Narrow"/>
                <a:cs typeface="Arial Narrow"/>
              </a:rPr>
              <a:t>мцN</a:t>
            </a:r>
            <a:r>
              <a:rPr sz="1400" dirty="0">
                <a:solidFill>
                  <a:prstClr val="black"/>
                </a:solidFill>
                <a:latin typeface="Arial Narrow"/>
                <a:cs typeface="Arial Narrow"/>
              </a:rPr>
              <a:t>)</a:t>
            </a:r>
            <a:endParaRPr sz="1400">
              <a:solidFill>
                <a:prstClr val="black"/>
              </a:solidFill>
              <a:latin typeface="Arial Narrow"/>
              <a:cs typeface="Arial Narrow"/>
            </a:endParaRPr>
          </a:p>
        </p:txBody>
      </p:sp>
      <p:sp>
        <p:nvSpPr>
          <p:cNvPr id="25" name="object 25"/>
          <p:cNvSpPr txBox="1"/>
          <p:nvPr/>
        </p:nvSpPr>
        <p:spPr>
          <a:xfrm>
            <a:off x="4074667" y="5586487"/>
            <a:ext cx="1687195" cy="203835"/>
          </a:xfrm>
          <a:prstGeom prst="rect">
            <a:avLst/>
          </a:prstGeom>
        </p:spPr>
        <p:txBody>
          <a:bodyPr vert="horz" wrap="square" lIns="0" tIns="0" rIns="0" bIns="0" rtlCol="0">
            <a:spAutoFit/>
          </a:bodyPr>
          <a:lstStyle/>
          <a:p>
            <a:pPr marL="12700" fontAlgn="auto">
              <a:spcBef>
                <a:spcPts val="0"/>
              </a:spcBef>
              <a:spcAft>
                <a:spcPts val="0"/>
              </a:spcAft>
            </a:pPr>
            <a:r>
              <a:rPr sz="1400" dirty="0">
                <a:solidFill>
                  <a:prstClr val="black"/>
                </a:solidFill>
                <a:latin typeface="Arial Narrow"/>
                <a:cs typeface="Arial Narrow"/>
              </a:rPr>
              <a:t>С</a:t>
            </a:r>
            <a:r>
              <a:rPr sz="1400" spc="-10" dirty="0">
                <a:solidFill>
                  <a:prstClr val="black"/>
                </a:solidFill>
                <a:latin typeface="Arial Narrow"/>
                <a:cs typeface="Arial Narrow"/>
              </a:rPr>
              <a:t>а</a:t>
            </a:r>
            <a:r>
              <a:rPr sz="1400" spc="-5" dirty="0">
                <a:solidFill>
                  <a:prstClr val="black"/>
                </a:solidFill>
                <a:latin typeface="Arial Narrow"/>
                <a:cs typeface="Arial Narrow"/>
              </a:rPr>
              <a:t>й</a:t>
            </a:r>
            <a:r>
              <a:rPr sz="1400" dirty="0">
                <a:solidFill>
                  <a:prstClr val="black"/>
                </a:solidFill>
                <a:latin typeface="Arial Narrow"/>
                <a:cs typeface="Arial Narrow"/>
              </a:rPr>
              <a:t>т</a:t>
            </a:r>
            <a:r>
              <a:rPr sz="1400" spc="5" dirty="0">
                <a:solidFill>
                  <a:prstClr val="black"/>
                </a:solidFill>
                <a:latin typeface="Arial Narrow"/>
                <a:cs typeface="Arial Narrow"/>
              </a:rPr>
              <a:t> </a:t>
            </a:r>
            <a:r>
              <a:rPr sz="1400" dirty="0">
                <a:solidFill>
                  <a:prstClr val="black"/>
                </a:solidFill>
                <a:latin typeface="Arial Narrow"/>
                <a:cs typeface="Arial Narrow"/>
              </a:rPr>
              <a:t>Минздр</a:t>
            </a:r>
            <a:r>
              <a:rPr sz="1400" spc="-10" dirty="0">
                <a:solidFill>
                  <a:prstClr val="black"/>
                </a:solidFill>
                <a:latin typeface="Arial Narrow"/>
                <a:cs typeface="Arial Narrow"/>
              </a:rPr>
              <a:t>а</a:t>
            </a:r>
            <a:r>
              <a:rPr sz="1400" dirty="0">
                <a:solidFill>
                  <a:prstClr val="black"/>
                </a:solidFill>
                <a:latin typeface="Arial Narrow"/>
                <a:cs typeface="Arial Narrow"/>
              </a:rPr>
              <a:t>ва</a:t>
            </a:r>
            <a:r>
              <a:rPr sz="1400" spc="-5" dirty="0">
                <a:solidFill>
                  <a:prstClr val="black"/>
                </a:solidFill>
                <a:latin typeface="Arial Narrow"/>
                <a:cs typeface="Arial Narrow"/>
              </a:rPr>
              <a:t> </a:t>
            </a:r>
            <a:r>
              <a:rPr sz="1400" dirty="0">
                <a:solidFill>
                  <a:prstClr val="black"/>
                </a:solidFill>
                <a:latin typeface="Arial Narrow"/>
                <a:cs typeface="Arial Narrow"/>
              </a:rPr>
              <a:t>России</a:t>
            </a:r>
            <a:endParaRPr sz="1400">
              <a:solidFill>
                <a:prstClr val="black"/>
              </a:solidFill>
              <a:latin typeface="Arial Narrow"/>
              <a:cs typeface="Arial Narrow"/>
            </a:endParaRPr>
          </a:p>
        </p:txBody>
      </p:sp>
      <p:sp>
        <p:nvSpPr>
          <p:cNvPr id="26" name="object 26"/>
          <p:cNvSpPr txBox="1"/>
          <p:nvPr/>
        </p:nvSpPr>
        <p:spPr>
          <a:xfrm>
            <a:off x="121716" y="5891592"/>
            <a:ext cx="2514600" cy="203835"/>
          </a:xfrm>
          <a:prstGeom prst="rect">
            <a:avLst/>
          </a:prstGeom>
        </p:spPr>
        <p:txBody>
          <a:bodyPr vert="horz" wrap="square" lIns="0" tIns="0" rIns="0" bIns="0" rtlCol="0">
            <a:spAutoFit/>
          </a:bodyPr>
          <a:lstStyle/>
          <a:p>
            <a:pPr marL="12700" fontAlgn="auto">
              <a:spcBef>
                <a:spcPts val="0"/>
              </a:spcBef>
              <a:spcAft>
                <a:spcPts val="0"/>
              </a:spcAft>
            </a:pPr>
            <a:r>
              <a:rPr sz="1400" dirty="0">
                <a:solidFill>
                  <a:prstClr val="black"/>
                </a:solidFill>
                <a:latin typeface="Arial Narrow"/>
                <a:cs typeface="Arial Narrow"/>
              </a:rPr>
              <a:t>Коэффици</a:t>
            </a:r>
            <a:r>
              <a:rPr sz="1400" spc="-5" dirty="0">
                <a:solidFill>
                  <a:prstClr val="black"/>
                </a:solidFill>
                <a:latin typeface="Arial Narrow"/>
                <a:cs typeface="Arial Narrow"/>
              </a:rPr>
              <a:t>е</a:t>
            </a:r>
            <a:r>
              <a:rPr sz="1400" dirty="0">
                <a:solidFill>
                  <a:prstClr val="black"/>
                </a:solidFill>
                <a:latin typeface="Arial Narrow"/>
                <a:cs typeface="Arial Narrow"/>
              </a:rPr>
              <a:t>нт </a:t>
            </a:r>
            <a:r>
              <a:rPr sz="1400" spc="-20" dirty="0">
                <a:solidFill>
                  <a:prstClr val="black"/>
                </a:solidFill>
                <a:latin typeface="Arial Narrow"/>
                <a:cs typeface="Arial Narrow"/>
              </a:rPr>
              <a:t> </a:t>
            </a:r>
            <a:r>
              <a:rPr sz="1400" dirty="0">
                <a:solidFill>
                  <a:prstClr val="black"/>
                </a:solidFill>
                <a:latin typeface="Arial Narrow"/>
                <a:cs typeface="Arial Narrow"/>
              </a:rPr>
              <a:t>у</a:t>
            </a:r>
            <a:r>
              <a:rPr sz="1400" spc="-5" dirty="0">
                <a:solidFill>
                  <a:prstClr val="black"/>
                </a:solidFill>
                <a:latin typeface="Arial Narrow"/>
                <a:cs typeface="Arial Narrow"/>
              </a:rPr>
              <a:t>ро</a:t>
            </a:r>
            <a:r>
              <a:rPr sz="1400" dirty="0">
                <a:solidFill>
                  <a:prstClr val="black"/>
                </a:solidFill>
                <a:latin typeface="Arial Narrow"/>
                <a:cs typeface="Arial Narrow"/>
              </a:rPr>
              <a:t>вня</a:t>
            </a:r>
            <a:r>
              <a:rPr sz="1400" spc="15" dirty="0">
                <a:solidFill>
                  <a:prstClr val="black"/>
                </a:solidFill>
                <a:latin typeface="Arial Narrow"/>
                <a:cs typeface="Arial Narrow"/>
              </a:rPr>
              <a:t> </a:t>
            </a:r>
            <a:r>
              <a:rPr sz="1400" dirty="0">
                <a:solidFill>
                  <a:prstClr val="black"/>
                </a:solidFill>
                <a:latin typeface="Arial Narrow"/>
                <a:cs typeface="Arial Narrow"/>
              </a:rPr>
              <a:t>инфляц</a:t>
            </a:r>
            <a:r>
              <a:rPr sz="1400" spc="5" dirty="0">
                <a:solidFill>
                  <a:prstClr val="black"/>
                </a:solidFill>
                <a:latin typeface="Arial Narrow"/>
                <a:cs typeface="Arial Narrow"/>
              </a:rPr>
              <a:t>и</a:t>
            </a:r>
            <a:r>
              <a:rPr sz="1400" dirty="0">
                <a:solidFill>
                  <a:prstClr val="black"/>
                </a:solidFill>
                <a:latin typeface="Arial Narrow"/>
                <a:cs typeface="Arial Narrow"/>
              </a:rPr>
              <a:t>и</a:t>
            </a:r>
            <a:r>
              <a:rPr sz="1400" spc="-15" dirty="0">
                <a:solidFill>
                  <a:prstClr val="black"/>
                </a:solidFill>
                <a:latin typeface="Arial Narrow"/>
                <a:cs typeface="Arial Narrow"/>
              </a:rPr>
              <a:t> </a:t>
            </a:r>
            <a:r>
              <a:rPr sz="1400" dirty="0">
                <a:solidFill>
                  <a:prstClr val="black"/>
                </a:solidFill>
                <a:latin typeface="Arial Narrow"/>
                <a:cs typeface="Arial Narrow"/>
              </a:rPr>
              <a:t>(И)</a:t>
            </a:r>
            <a:endParaRPr sz="1400">
              <a:solidFill>
                <a:prstClr val="black"/>
              </a:solidFill>
              <a:latin typeface="Arial Narrow"/>
              <a:cs typeface="Arial Narrow"/>
            </a:endParaRPr>
          </a:p>
        </p:txBody>
      </p:sp>
      <p:sp>
        <p:nvSpPr>
          <p:cNvPr id="27" name="object 27"/>
          <p:cNvSpPr txBox="1"/>
          <p:nvPr/>
        </p:nvSpPr>
        <p:spPr>
          <a:xfrm>
            <a:off x="4074667" y="5891592"/>
            <a:ext cx="3898265" cy="203835"/>
          </a:xfrm>
          <a:prstGeom prst="rect">
            <a:avLst/>
          </a:prstGeom>
        </p:spPr>
        <p:txBody>
          <a:bodyPr vert="horz" wrap="square" lIns="0" tIns="0" rIns="0" bIns="0" rtlCol="0">
            <a:spAutoFit/>
          </a:bodyPr>
          <a:lstStyle/>
          <a:p>
            <a:pPr marL="12700" fontAlgn="auto">
              <a:spcBef>
                <a:spcPts val="0"/>
              </a:spcBef>
              <a:spcAft>
                <a:spcPts val="0"/>
              </a:spcAft>
            </a:pPr>
            <a:r>
              <a:rPr sz="1400" dirty="0">
                <a:solidFill>
                  <a:prstClr val="black"/>
                </a:solidFill>
                <a:latin typeface="Arial Narrow"/>
                <a:cs typeface="Arial Narrow"/>
              </a:rPr>
              <a:t>Зак</a:t>
            </a:r>
            <a:r>
              <a:rPr sz="1400" spc="-10" dirty="0">
                <a:solidFill>
                  <a:prstClr val="black"/>
                </a:solidFill>
                <a:latin typeface="Arial Narrow"/>
                <a:cs typeface="Arial Narrow"/>
              </a:rPr>
              <a:t>о</a:t>
            </a:r>
            <a:r>
              <a:rPr sz="1400" dirty="0">
                <a:solidFill>
                  <a:prstClr val="black"/>
                </a:solidFill>
                <a:latin typeface="Arial Narrow"/>
                <a:cs typeface="Arial Narrow"/>
              </a:rPr>
              <a:t>н</a:t>
            </a:r>
            <a:r>
              <a:rPr sz="1400" spc="-10" dirty="0">
                <a:solidFill>
                  <a:prstClr val="black"/>
                </a:solidFill>
                <a:latin typeface="Arial Narrow"/>
                <a:cs typeface="Arial Narrow"/>
              </a:rPr>
              <a:t> </a:t>
            </a:r>
            <a:r>
              <a:rPr sz="1400" dirty="0">
                <a:solidFill>
                  <a:prstClr val="black"/>
                </a:solidFill>
                <a:latin typeface="Arial Narrow"/>
                <a:cs typeface="Arial Narrow"/>
              </a:rPr>
              <a:t>о</a:t>
            </a:r>
            <a:r>
              <a:rPr sz="1400" spc="10" dirty="0">
                <a:solidFill>
                  <a:prstClr val="black"/>
                </a:solidFill>
                <a:latin typeface="Arial Narrow"/>
                <a:cs typeface="Arial Narrow"/>
              </a:rPr>
              <a:t> </a:t>
            </a:r>
            <a:r>
              <a:rPr sz="1400" dirty="0">
                <a:solidFill>
                  <a:prstClr val="black"/>
                </a:solidFill>
                <a:latin typeface="Arial Narrow"/>
                <a:cs typeface="Arial Narrow"/>
              </a:rPr>
              <a:t>фед</a:t>
            </a:r>
            <a:r>
              <a:rPr sz="1400" spc="-10" dirty="0">
                <a:solidFill>
                  <a:prstClr val="black"/>
                </a:solidFill>
                <a:latin typeface="Arial Narrow"/>
                <a:cs typeface="Arial Narrow"/>
              </a:rPr>
              <a:t>е</a:t>
            </a:r>
            <a:r>
              <a:rPr sz="1400" spc="-5" dirty="0">
                <a:solidFill>
                  <a:prstClr val="black"/>
                </a:solidFill>
                <a:latin typeface="Arial Narrow"/>
                <a:cs typeface="Arial Narrow"/>
              </a:rPr>
              <a:t>ра</a:t>
            </a:r>
            <a:r>
              <a:rPr sz="1400" dirty="0">
                <a:solidFill>
                  <a:prstClr val="black"/>
                </a:solidFill>
                <a:latin typeface="Arial Narrow"/>
                <a:cs typeface="Arial Narrow"/>
              </a:rPr>
              <a:t>льном</a:t>
            </a:r>
            <a:r>
              <a:rPr sz="1400" spc="10" dirty="0">
                <a:solidFill>
                  <a:prstClr val="black"/>
                </a:solidFill>
                <a:latin typeface="Arial Narrow"/>
                <a:cs typeface="Arial Narrow"/>
              </a:rPr>
              <a:t> </a:t>
            </a:r>
            <a:r>
              <a:rPr sz="1400" dirty="0">
                <a:solidFill>
                  <a:prstClr val="black"/>
                </a:solidFill>
                <a:latin typeface="Arial Narrow"/>
                <a:cs typeface="Arial Narrow"/>
              </a:rPr>
              <a:t>бюджете</a:t>
            </a:r>
            <a:r>
              <a:rPr sz="1400" spc="-10" dirty="0">
                <a:solidFill>
                  <a:prstClr val="black"/>
                </a:solidFill>
                <a:latin typeface="Arial Narrow"/>
                <a:cs typeface="Arial Narrow"/>
              </a:rPr>
              <a:t> </a:t>
            </a:r>
            <a:r>
              <a:rPr sz="1400" dirty="0">
                <a:solidFill>
                  <a:prstClr val="black"/>
                </a:solidFill>
                <a:latin typeface="Arial Narrow"/>
                <a:cs typeface="Arial Narrow"/>
              </a:rPr>
              <a:t>на со</a:t>
            </a:r>
            <a:r>
              <a:rPr sz="1400" spc="-5" dirty="0">
                <a:solidFill>
                  <a:prstClr val="black"/>
                </a:solidFill>
                <a:latin typeface="Arial Narrow"/>
                <a:cs typeface="Arial Narrow"/>
              </a:rPr>
              <a:t>о</a:t>
            </a:r>
            <a:r>
              <a:rPr sz="1400" dirty="0">
                <a:solidFill>
                  <a:prstClr val="black"/>
                </a:solidFill>
                <a:latin typeface="Arial Narrow"/>
                <a:cs typeface="Arial Narrow"/>
              </a:rPr>
              <a:t>тветствующ</a:t>
            </a:r>
            <a:r>
              <a:rPr sz="1400" spc="5" dirty="0">
                <a:solidFill>
                  <a:prstClr val="black"/>
                </a:solidFill>
                <a:latin typeface="Arial Narrow"/>
                <a:cs typeface="Arial Narrow"/>
              </a:rPr>
              <a:t>и</a:t>
            </a:r>
            <a:r>
              <a:rPr sz="1400" dirty="0">
                <a:solidFill>
                  <a:prstClr val="black"/>
                </a:solidFill>
                <a:latin typeface="Arial Narrow"/>
                <a:cs typeface="Arial Narrow"/>
              </a:rPr>
              <a:t>й</a:t>
            </a:r>
            <a:r>
              <a:rPr sz="1400" spc="-15" dirty="0">
                <a:solidFill>
                  <a:prstClr val="black"/>
                </a:solidFill>
                <a:latin typeface="Arial Narrow"/>
                <a:cs typeface="Arial Narrow"/>
              </a:rPr>
              <a:t> </a:t>
            </a:r>
            <a:r>
              <a:rPr sz="1400" dirty="0">
                <a:solidFill>
                  <a:prstClr val="black"/>
                </a:solidFill>
                <a:latin typeface="Arial Narrow"/>
                <a:cs typeface="Arial Narrow"/>
              </a:rPr>
              <a:t>год</a:t>
            </a:r>
            <a:endParaRPr sz="1400">
              <a:solidFill>
                <a:prstClr val="black"/>
              </a:solidFill>
              <a:latin typeface="Arial Narrow"/>
              <a:cs typeface="Arial Narrow"/>
            </a:endParaRPr>
          </a:p>
        </p:txBody>
      </p:sp>
      <p:sp>
        <p:nvSpPr>
          <p:cNvPr id="28" name="object 28"/>
          <p:cNvSpPr txBox="1"/>
          <p:nvPr/>
        </p:nvSpPr>
        <p:spPr>
          <a:xfrm>
            <a:off x="121716" y="6196697"/>
            <a:ext cx="2243455" cy="203835"/>
          </a:xfrm>
          <a:prstGeom prst="rect">
            <a:avLst/>
          </a:prstGeom>
        </p:spPr>
        <p:txBody>
          <a:bodyPr vert="horz" wrap="square" lIns="0" tIns="0" rIns="0" bIns="0" rtlCol="0">
            <a:spAutoFit/>
          </a:bodyPr>
          <a:lstStyle/>
          <a:p>
            <a:pPr marL="12700" fontAlgn="auto">
              <a:spcBef>
                <a:spcPts val="0"/>
              </a:spcBef>
              <a:spcAft>
                <a:spcPts val="0"/>
              </a:spcAft>
            </a:pPr>
            <a:r>
              <a:rPr sz="1400" dirty="0">
                <a:solidFill>
                  <a:prstClr val="black"/>
                </a:solidFill>
                <a:latin typeface="Arial Narrow"/>
                <a:cs typeface="Arial Narrow"/>
              </a:rPr>
              <a:t>Коэффици</a:t>
            </a:r>
            <a:r>
              <a:rPr sz="1400" spc="-5" dirty="0">
                <a:solidFill>
                  <a:prstClr val="black"/>
                </a:solidFill>
                <a:latin typeface="Arial Narrow"/>
                <a:cs typeface="Arial Narrow"/>
              </a:rPr>
              <a:t>е</a:t>
            </a:r>
            <a:r>
              <a:rPr sz="1400" dirty="0">
                <a:solidFill>
                  <a:prstClr val="black"/>
                </a:solidFill>
                <a:latin typeface="Arial Narrow"/>
                <a:cs typeface="Arial Narrow"/>
              </a:rPr>
              <a:t>нт</a:t>
            </a:r>
            <a:r>
              <a:rPr sz="1400" spc="-20" dirty="0">
                <a:solidFill>
                  <a:prstClr val="black"/>
                </a:solidFill>
                <a:latin typeface="Arial Narrow"/>
                <a:cs typeface="Arial Narrow"/>
              </a:rPr>
              <a:t> </a:t>
            </a:r>
            <a:r>
              <a:rPr sz="1400" dirty="0">
                <a:solidFill>
                  <a:prstClr val="black"/>
                </a:solidFill>
                <a:latin typeface="Arial Narrow"/>
                <a:cs typeface="Arial Narrow"/>
              </a:rPr>
              <a:t>лок</a:t>
            </a:r>
            <a:r>
              <a:rPr sz="1400" spc="-10" dirty="0">
                <a:solidFill>
                  <a:prstClr val="black"/>
                </a:solidFill>
                <a:latin typeface="Arial Narrow"/>
                <a:cs typeface="Arial Narrow"/>
              </a:rPr>
              <a:t>а</a:t>
            </a:r>
            <a:r>
              <a:rPr sz="1400" dirty="0">
                <a:solidFill>
                  <a:prstClr val="black"/>
                </a:solidFill>
                <a:latin typeface="Arial Narrow"/>
                <a:cs typeface="Arial Narrow"/>
              </a:rPr>
              <a:t>лизации </a:t>
            </a:r>
            <a:r>
              <a:rPr sz="1400" spc="-15" dirty="0">
                <a:solidFill>
                  <a:prstClr val="black"/>
                </a:solidFill>
                <a:latin typeface="Arial Narrow"/>
                <a:cs typeface="Arial Narrow"/>
              </a:rPr>
              <a:t> </a:t>
            </a:r>
            <a:r>
              <a:rPr sz="1400" dirty="0">
                <a:solidFill>
                  <a:prstClr val="black"/>
                </a:solidFill>
                <a:latin typeface="Arial Narrow"/>
                <a:cs typeface="Arial Narrow"/>
              </a:rPr>
              <a:t>(Кл)</a:t>
            </a:r>
            <a:endParaRPr sz="1400">
              <a:solidFill>
                <a:prstClr val="black"/>
              </a:solidFill>
              <a:latin typeface="Arial Narrow"/>
              <a:cs typeface="Arial Narrow"/>
            </a:endParaRPr>
          </a:p>
        </p:txBody>
      </p:sp>
      <p:sp>
        <p:nvSpPr>
          <p:cNvPr id="29" name="object 29"/>
          <p:cNvSpPr txBox="1"/>
          <p:nvPr/>
        </p:nvSpPr>
        <p:spPr>
          <a:xfrm>
            <a:off x="4074667" y="6196697"/>
            <a:ext cx="1407160" cy="203835"/>
          </a:xfrm>
          <a:prstGeom prst="rect">
            <a:avLst/>
          </a:prstGeom>
        </p:spPr>
        <p:txBody>
          <a:bodyPr vert="horz" wrap="square" lIns="0" tIns="0" rIns="0" bIns="0" rtlCol="0">
            <a:spAutoFit/>
          </a:bodyPr>
          <a:lstStyle/>
          <a:p>
            <a:pPr marL="12700" fontAlgn="auto">
              <a:spcBef>
                <a:spcPts val="0"/>
              </a:spcBef>
              <a:spcAft>
                <a:spcPts val="0"/>
              </a:spcAft>
            </a:pPr>
            <a:r>
              <a:rPr sz="1400" dirty="0">
                <a:solidFill>
                  <a:prstClr val="black"/>
                </a:solidFill>
                <a:latin typeface="Arial Narrow"/>
                <a:cs typeface="Arial Narrow"/>
              </a:rPr>
              <a:t>С</a:t>
            </a:r>
            <a:r>
              <a:rPr sz="1400" spc="-10" dirty="0">
                <a:solidFill>
                  <a:prstClr val="black"/>
                </a:solidFill>
                <a:latin typeface="Arial Narrow"/>
                <a:cs typeface="Arial Narrow"/>
              </a:rPr>
              <a:t>а</a:t>
            </a:r>
            <a:r>
              <a:rPr sz="1400" spc="-5" dirty="0">
                <a:solidFill>
                  <a:prstClr val="black"/>
                </a:solidFill>
                <a:latin typeface="Arial Narrow"/>
                <a:cs typeface="Arial Narrow"/>
              </a:rPr>
              <a:t>й</a:t>
            </a:r>
            <a:r>
              <a:rPr sz="1400" dirty="0">
                <a:solidFill>
                  <a:prstClr val="black"/>
                </a:solidFill>
                <a:latin typeface="Arial Narrow"/>
                <a:cs typeface="Arial Narrow"/>
              </a:rPr>
              <a:t>т</a:t>
            </a:r>
            <a:r>
              <a:rPr sz="1400" spc="5" dirty="0">
                <a:solidFill>
                  <a:prstClr val="black"/>
                </a:solidFill>
                <a:latin typeface="Arial Narrow"/>
                <a:cs typeface="Arial Narrow"/>
              </a:rPr>
              <a:t> </a:t>
            </a:r>
            <a:r>
              <a:rPr sz="1400" dirty="0">
                <a:solidFill>
                  <a:prstClr val="black"/>
                </a:solidFill>
                <a:latin typeface="Arial Narrow"/>
                <a:cs typeface="Arial Narrow"/>
              </a:rPr>
              <a:t>Минздр</a:t>
            </a:r>
            <a:r>
              <a:rPr sz="1400" spc="-10" dirty="0">
                <a:solidFill>
                  <a:prstClr val="black"/>
                </a:solidFill>
                <a:latin typeface="Arial Narrow"/>
                <a:cs typeface="Arial Narrow"/>
              </a:rPr>
              <a:t>а</a:t>
            </a:r>
            <a:r>
              <a:rPr sz="1400" dirty="0">
                <a:solidFill>
                  <a:prstClr val="black"/>
                </a:solidFill>
                <a:latin typeface="Arial Narrow"/>
                <a:cs typeface="Arial Narrow"/>
              </a:rPr>
              <a:t>ва</a:t>
            </a:r>
            <a:r>
              <a:rPr sz="1400" spc="-5" dirty="0">
                <a:solidFill>
                  <a:prstClr val="black"/>
                </a:solidFill>
                <a:latin typeface="Arial Narrow"/>
                <a:cs typeface="Arial Narrow"/>
              </a:rPr>
              <a:t> </a:t>
            </a:r>
            <a:r>
              <a:rPr sz="1400" dirty="0">
                <a:solidFill>
                  <a:prstClr val="black"/>
                </a:solidFill>
                <a:latin typeface="Arial Narrow"/>
                <a:cs typeface="Arial Narrow"/>
              </a:rPr>
              <a:t>РФ</a:t>
            </a:r>
            <a:endParaRPr sz="1400">
              <a:solidFill>
                <a:prstClr val="black"/>
              </a:solidFill>
              <a:latin typeface="Arial Narrow"/>
              <a:cs typeface="Arial Narrow"/>
            </a:endParaRPr>
          </a:p>
        </p:txBody>
      </p:sp>
      <p:sp>
        <p:nvSpPr>
          <p:cNvPr id="30" name="object 30"/>
          <p:cNvSpPr txBox="1"/>
          <p:nvPr/>
        </p:nvSpPr>
        <p:spPr>
          <a:xfrm>
            <a:off x="152400" y="3351276"/>
            <a:ext cx="5724525" cy="1168400"/>
          </a:xfrm>
          <a:prstGeom prst="rect">
            <a:avLst/>
          </a:prstGeom>
          <a:ln w="19050">
            <a:solidFill>
              <a:srgbClr val="C00000"/>
            </a:solidFill>
          </a:ln>
        </p:spPr>
        <p:txBody>
          <a:bodyPr vert="horz" wrap="square" lIns="0" tIns="0" rIns="0" bIns="0" rtlCol="0">
            <a:spAutoFit/>
          </a:bodyPr>
          <a:lstStyle/>
          <a:p>
            <a:pPr marL="81280" fontAlgn="auto">
              <a:spcBef>
                <a:spcPts val="0"/>
              </a:spcBef>
              <a:spcAft>
                <a:spcPts val="0"/>
              </a:spcAft>
            </a:pPr>
            <a:r>
              <a:rPr sz="2100" spc="-7" baseline="13888" dirty="0">
                <a:solidFill>
                  <a:prstClr val="black"/>
                </a:solidFill>
                <a:latin typeface="Arial Narrow"/>
                <a:cs typeface="Arial Narrow"/>
              </a:rPr>
              <a:t>Ц</a:t>
            </a:r>
            <a:r>
              <a:rPr sz="900" spc="5" dirty="0">
                <a:solidFill>
                  <a:prstClr val="black"/>
                </a:solidFill>
                <a:latin typeface="Arial Narrow"/>
                <a:cs typeface="Arial Narrow"/>
              </a:rPr>
              <a:t>з</a:t>
            </a:r>
            <a:r>
              <a:rPr sz="900" spc="10" dirty="0">
                <a:solidFill>
                  <a:prstClr val="black"/>
                </a:solidFill>
                <a:latin typeface="Arial Narrow"/>
                <a:cs typeface="Arial Narrow"/>
              </a:rPr>
              <a:t>ак</a:t>
            </a:r>
            <a:r>
              <a:rPr sz="900" dirty="0">
                <a:solidFill>
                  <a:prstClr val="black"/>
                </a:solidFill>
                <a:latin typeface="Arial Narrow"/>
                <a:cs typeface="Arial Narrow"/>
              </a:rPr>
              <a:t> </a:t>
            </a:r>
            <a:r>
              <a:rPr sz="900" spc="-90" dirty="0">
                <a:solidFill>
                  <a:prstClr val="black"/>
                </a:solidFill>
                <a:latin typeface="Arial Narrow"/>
                <a:cs typeface="Arial Narrow"/>
              </a:rPr>
              <a:t> </a:t>
            </a:r>
            <a:r>
              <a:rPr sz="2100" baseline="13888" dirty="0">
                <a:solidFill>
                  <a:prstClr val="black"/>
                </a:solidFill>
                <a:latin typeface="Arial Narrow"/>
                <a:cs typeface="Arial Narrow"/>
              </a:rPr>
              <a:t>= (Ц</a:t>
            </a:r>
            <a:r>
              <a:rPr sz="900" spc="10" dirty="0">
                <a:solidFill>
                  <a:prstClr val="black"/>
                </a:solidFill>
                <a:latin typeface="Arial Narrow"/>
                <a:cs typeface="Arial Narrow"/>
              </a:rPr>
              <a:t>н</a:t>
            </a:r>
            <a:r>
              <a:rPr sz="900" spc="15" dirty="0">
                <a:solidFill>
                  <a:prstClr val="black"/>
                </a:solidFill>
                <a:latin typeface="Arial Narrow"/>
                <a:cs typeface="Arial Narrow"/>
              </a:rPr>
              <a:t>мц1</a:t>
            </a:r>
            <a:r>
              <a:rPr sz="900" dirty="0">
                <a:solidFill>
                  <a:prstClr val="black"/>
                </a:solidFill>
                <a:latin typeface="Arial Narrow"/>
                <a:cs typeface="Arial Narrow"/>
              </a:rPr>
              <a:t> </a:t>
            </a:r>
            <a:r>
              <a:rPr sz="900" spc="-90" dirty="0">
                <a:solidFill>
                  <a:prstClr val="black"/>
                </a:solidFill>
                <a:latin typeface="Arial Narrow"/>
                <a:cs typeface="Arial Narrow"/>
              </a:rPr>
              <a:t> </a:t>
            </a:r>
            <a:r>
              <a:rPr sz="2100" baseline="13888" dirty="0">
                <a:solidFill>
                  <a:prstClr val="black"/>
                </a:solidFill>
                <a:latin typeface="Arial Narrow"/>
                <a:cs typeface="Arial Narrow"/>
              </a:rPr>
              <a:t>x</a:t>
            </a:r>
            <a:r>
              <a:rPr sz="2100" spc="7" baseline="13888" dirty="0">
                <a:solidFill>
                  <a:prstClr val="black"/>
                </a:solidFill>
                <a:latin typeface="Arial Narrow"/>
                <a:cs typeface="Arial Narrow"/>
              </a:rPr>
              <a:t> </a:t>
            </a:r>
            <a:r>
              <a:rPr sz="2100" baseline="13888" dirty="0">
                <a:solidFill>
                  <a:prstClr val="black"/>
                </a:solidFill>
                <a:latin typeface="Arial Narrow"/>
                <a:cs typeface="Arial Narrow"/>
              </a:rPr>
              <a:t>К</a:t>
            </a:r>
            <a:r>
              <a:rPr sz="900" spc="15" dirty="0">
                <a:solidFill>
                  <a:prstClr val="black"/>
                </a:solidFill>
                <a:latin typeface="Arial Narrow"/>
                <a:cs typeface="Arial Narrow"/>
              </a:rPr>
              <a:t>е</a:t>
            </a:r>
            <a:r>
              <a:rPr sz="900" spc="10" dirty="0">
                <a:solidFill>
                  <a:prstClr val="black"/>
                </a:solidFill>
                <a:latin typeface="Arial Narrow"/>
                <a:cs typeface="Arial Narrow"/>
              </a:rPr>
              <a:t>д</a:t>
            </a:r>
            <a:r>
              <a:rPr sz="900" spc="15" dirty="0">
                <a:solidFill>
                  <a:prstClr val="black"/>
                </a:solidFill>
                <a:latin typeface="Arial Narrow"/>
                <a:cs typeface="Arial Narrow"/>
              </a:rPr>
              <a:t>1</a:t>
            </a:r>
            <a:r>
              <a:rPr sz="900" dirty="0">
                <a:solidFill>
                  <a:prstClr val="black"/>
                </a:solidFill>
                <a:latin typeface="Arial Narrow"/>
                <a:cs typeface="Arial Narrow"/>
              </a:rPr>
              <a:t> </a:t>
            </a:r>
            <a:r>
              <a:rPr sz="900" spc="-95" dirty="0">
                <a:solidFill>
                  <a:prstClr val="black"/>
                </a:solidFill>
                <a:latin typeface="Arial Narrow"/>
                <a:cs typeface="Arial Narrow"/>
              </a:rPr>
              <a:t> </a:t>
            </a:r>
            <a:r>
              <a:rPr sz="2100" baseline="13888" dirty="0">
                <a:solidFill>
                  <a:prstClr val="black"/>
                </a:solidFill>
                <a:latin typeface="Arial Narrow"/>
                <a:cs typeface="Arial Narrow"/>
              </a:rPr>
              <a:t>+ Ц</a:t>
            </a:r>
            <a:r>
              <a:rPr sz="900" spc="10" dirty="0">
                <a:solidFill>
                  <a:prstClr val="black"/>
                </a:solidFill>
                <a:latin typeface="Arial Narrow"/>
                <a:cs typeface="Arial Narrow"/>
              </a:rPr>
              <a:t>н</a:t>
            </a:r>
            <a:r>
              <a:rPr sz="900" spc="15" dirty="0">
                <a:solidFill>
                  <a:prstClr val="black"/>
                </a:solidFill>
                <a:latin typeface="Arial Narrow"/>
                <a:cs typeface="Arial Narrow"/>
              </a:rPr>
              <a:t>мц2</a:t>
            </a:r>
            <a:r>
              <a:rPr sz="900" dirty="0">
                <a:solidFill>
                  <a:prstClr val="black"/>
                </a:solidFill>
                <a:latin typeface="Arial Narrow"/>
                <a:cs typeface="Arial Narrow"/>
              </a:rPr>
              <a:t> </a:t>
            </a:r>
            <a:r>
              <a:rPr sz="900" spc="-95" dirty="0">
                <a:solidFill>
                  <a:prstClr val="black"/>
                </a:solidFill>
                <a:latin typeface="Arial Narrow"/>
                <a:cs typeface="Arial Narrow"/>
              </a:rPr>
              <a:t> </a:t>
            </a:r>
            <a:r>
              <a:rPr sz="2100" baseline="13888" dirty="0">
                <a:solidFill>
                  <a:prstClr val="black"/>
                </a:solidFill>
                <a:latin typeface="Arial Narrow"/>
                <a:cs typeface="Arial Narrow"/>
              </a:rPr>
              <a:t>x</a:t>
            </a:r>
            <a:r>
              <a:rPr sz="2100" spc="7" baseline="13888" dirty="0">
                <a:solidFill>
                  <a:prstClr val="black"/>
                </a:solidFill>
                <a:latin typeface="Arial Narrow"/>
                <a:cs typeface="Arial Narrow"/>
              </a:rPr>
              <a:t> </a:t>
            </a:r>
            <a:r>
              <a:rPr sz="2100" baseline="13888" dirty="0">
                <a:solidFill>
                  <a:prstClr val="black"/>
                </a:solidFill>
                <a:latin typeface="Arial Narrow"/>
                <a:cs typeface="Arial Narrow"/>
              </a:rPr>
              <a:t>К</a:t>
            </a:r>
            <a:r>
              <a:rPr sz="900" spc="15" dirty="0">
                <a:solidFill>
                  <a:prstClr val="black"/>
                </a:solidFill>
                <a:latin typeface="Arial Narrow"/>
                <a:cs typeface="Arial Narrow"/>
              </a:rPr>
              <a:t>е</a:t>
            </a:r>
            <a:r>
              <a:rPr sz="900" spc="10" dirty="0">
                <a:solidFill>
                  <a:prstClr val="black"/>
                </a:solidFill>
                <a:latin typeface="Arial Narrow"/>
                <a:cs typeface="Arial Narrow"/>
              </a:rPr>
              <a:t>д</a:t>
            </a:r>
            <a:r>
              <a:rPr sz="900" spc="15" dirty="0">
                <a:solidFill>
                  <a:prstClr val="black"/>
                </a:solidFill>
                <a:latin typeface="Arial Narrow"/>
                <a:cs typeface="Arial Narrow"/>
              </a:rPr>
              <a:t>2</a:t>
            </a:r>
            <a:r>
              <a:rPr sz="900" dirty="0">
                <a:solidFill>
                  <a:prstClr val="black"/>
                </a:solidFill>
                <a:latin typeface="Arial Narrow"/>
                <a:cs typeface="Arial Narrow"/>
              </a:rPr>
              <a:t> </a:t>
            </a:r>
            <a:r>
              <a:rPr sz="900" spc="-95" dirty="0">
                <a:solidFill>
                  <a:prstClr val="black"/>
                </a:solidFill>
                <a:latin typeface="Arial Narrow"/>
                <a:cs typeface="Arial Narrow"/>
              </a:rPr>
              <a:t> </a:t>
            </a:r>
            <a:r>
              <a:rPr sz="2100" baseline="13888" dirty="0">
                <a:solidFill>
                  <a:prstClr val="black"/>
                </a:solidFill>
                <a:latin typeface="Arial Narrow"/>
                <a:cs typeface="Arial Narrow"/>
              </a:rPr>
              <a:t>+ Ц</a:t>
            </a:r>
            <a:r>
              <a:rPr sz="900" spc="10" dirty="0">
                <a:solidFill>
                  <a:prstClr val="black"/>
                </a:solidFill>
                <a:latin typeface="Arial Narrow"/>
                <a:cs typeface="Arial Narrow"/>
              </a:rPr>
              <a:t>н</a:t>
            </a:r>
            <a:r>
              <a:rPr sz="900" spc="15" dirty="0">
                <a:solidFill>
                  <a:prstClr val="black"/>
                </a:solidFill>
                <a:latin typeface="Arial Narrow"/>
                <a:cs typeface="Arial Narrow"/>
              </a:rPr>
              <a:t>мц3</a:t>
            </a:r>
            <a:r>
              <a:rPr sz="900" dirty="0">
                <a:solidFill>
                  <a:prstClr val="black"/>
                </a:solidFill>
                <a:latin typeface="Arial Narrow"/>
                <a:cs typeface="Arial Narrow"/>
              </a:rPr>
              <a:t> </a:t>
            </a:r>
            <a:r>
              <a:rPr sz="900" spc="-90" dirty="0">
                <a:solidFill>
                  <a:prstClr val="black"/>
                </a:solidFill>
                <a:latin typeface="Arial Narrow"/>
                <a:cs typeface="Arial Narrow"/>
              </a:rPr>
              <a:t> </a:t>
            </a:r>
            <a:r>
              <a:rPr sz="2100" baseline="13888" dirty="0">
                <a:solidFill>
                  <a:prstClr val="black"/>
                </a:solidFill>
                <a:latin typeface="Arial Narrow"/>
                <a:cs typeface="Arial Narrow"/>
              </a:rPr>
              <a:t>x</a:t>
            </a:r>
            <a:r>
              <a:rPr sz="2100" spc="7" baseline="13888" dirty="0">
                <a:solidFill>
                  <a:prstClr val="black"/>
                </a:solidFill>
                <a:latin typeface="Arial Narrow"/>
                <a:cs typeface="Arial Narrow"/>
              </a:rPr>
              <a:t> </a:t>
            </a:r>
            <a:r>
              <a:rPr sz="2100" baseline="13888" dirty="0">
                <a:solidFill>
                  <a:prstClr val="black"/>
                </a:solidFill>
                <a:latin typeface="Arial Narrow"/>
                <a:cs typeface="Arial Narrow"/>
              </a:rPr>
              <a:t>К</a:t>
            </a:r>
            <a:r>
              <a:rPr sz="900" spc="15" dirty="0">
                <a:solidFill>
                  <a:prstClr val="black"/>
                </a:solidFill>
                <a:latin typeface="Arial Narrow"/>
                <a:cs typeface="Arial Narrow"/>
              </a:rPr>
              <a:t>е</a:t>
            </a:r>
            <a:r>
              <a:rPr sz="900" spc="10" dirty="0">
                <a:solidFill>
                  <a:prstClr val="black"/>
                </a:solidFill>
                <a:latin typeface="Arial Narrow"/>
                <a:cs typeface="Arial Narrow"/>
              </a:rPr>
              <a:t>д</a:t>
            </a:r>
            <a:r>
              <a:rPr sz="900" spc="15" dirty="0">
                <a:solidFill>
                  <a:prstClr val="black"/>
                </a:solidFill>
                <a:latin typeface="Arial Narrow"/>
                <a:cs typeface="Arial Narrow"/>
              </a:rPr>
              <a:t>3</a:t>
            </a:r>
            <a:r>
              <a:rPr sz="900" dirty="0">
                <a:solidFill>
                  <a:prstClr val="black"/>
                </a:solidFill>
                <a:latin typeface="Arial Narrow"/>
                <a:cs typeface="Arial Narrow"/>
              </a:rPr>
              <a:t> </a:t>
            </a:r>
            <a:r>
              <a:rPr sz="900" spc="-95" dirty="0">
                <a:solidFill>
                  <a:prstClr val="black"/>
                </a:solidFill>
                <a:latin typeface="Arial Narrow"/>
                <a:cs typeface="Arial Narrow"/>
              </a:rPr>
              <a:t> </a:t>
            </a:r>
            <a:r>
              <a:rPr sz="2100" baseline="13888" dirty="0">
                <a:solidFill>
                  <a:prstClr val="black"/>
                </a:solidFill>
                <a:latin typeface="Arial Narrow"/>
                <a:cs typeface="Arial Narrow"/>
              </a:rPr>
              <a:t>+ </a:t>
            </a:r>
            <a:r>
              <a:rPr sz="2100" spc="7" baseline="13888" dirty="0">
                <a:solidFill>
                  <a:prstClr val="black"/>
                </a:solidFill>
                <a:latin typeface="Arial Narrow"/>
                <a:cs typeface="Arial Narrow"/>
              </a:rPr>
              <a:t>.</a:t>
            </a:r>
            <a:r>
              <a:rPr sz="2100" baseline="13888" dirty="0">
                <a:solidFill>
                  <a:prstClr val="black"/>
                </a:solidFill>
                <a:latin typeface="Arial Narrow"/>
                <a:cs typeface="Arial Narrow"/>
              </a:rPr>
              <a:t>..</a:t>
            </a:r>
            <a:r>
              <a:rPr sz="2100" spc="7" baseline="13888" dirty="0">
                <a:solidFill>
                  <a:prstClr val="black"/>
                </a:solidFill>
                <a:latin typeface="Arial Narrow"/>
                <a:cs typeface="Arial Narrow"/>
              </a:rPr>
              <a:t> </a:t>
            </a:r>
            <a:r>
              <a:rPr sz="2100" baseline="13888" dirty="0">
                <a:solidFill>
                  <a:prstClr val="black"/>
                </a:solidFill>
                <a:latin typeface="Arial Narrow"/>
                <a:cs typeface="Arial Narrow"/>
              </a:rPr>
              <a:t>+</a:t>
            </a:r>
            <a:r>
              <a:rPr sz="2100" spc="30" baseline="13888" dirty="0">
                <a:solidFill>
                  <a:prstClr val="black"/>
                </a:solidFill>
                <a:latin typeface="Arial Narrow"/>
                <a:cs typeface="Arial Narrow"/>
              </a:rPr>
              <a:t> </a:t>
            </a:r>
            <a:r>
              <a:rPr sz="2100" spc="-7" baseline="13888" dirty="0">
                <a:solidFill>
                  <a:prstClr val="black"/>
                </a:solidFill>
                <a:latin typeface="Arial Narrow"/>
                <a:cs typeface="Arial Narrow"/>
              </a:rPr>
              <a:t>Ц</a:t>
            </a:r>
            <a:r>
              <a:rPr sz="900" spc="10" dirty="0">
                <a:solidFill>
                  <a:prstClr val="black"/>
                </a:solidFill>
                <a:latin typeface="Arial Narrow"/>
                <a:cs typeface="Arial Narrow"/>
              </a:rPr>
              <a:t>н</a:t>
            </a:r>
            <a:r>
              <a:rPr sz="900" spc="15" dirty="0">
                <a:solidFill>
                  <a:prstClr val="black"/>
                </a:solidFill>
                <a:latin typeface="Arial Narrow"/>
                <a:cs typeface="Arial Narrow"/>
              </a:rPr>
              <a:t>мцN</a:t>
            </a:r>
            <a:r>
              <a:rPr sz="900" dirty="0">
                <a:solidFill>
                  <a:prstClr val="black"/>
                </a:solidFill>
                <a:latin typeface="Arial Narrow"/>
                <a:cs typeface="Arial Narrow"/>
              </a:rPr>
              <a:t> </a:t>
            </a:r>
            <a:r>
              <a:rPr sz="900" spc="-105" dirty="0">
                <a:solidFill>
                  <a:prstClr val="black"/>
                </a:solidFill>
                <a:latin typeface="Arial Narrow"/>
                <a:cs typeface="Arial Narrow"/>
              </a:rPr>
              <a:t> </a:t>
            </a:r>
            <a:r>
              <a:rPr sz="2100" baseline="13888" dirty="0">
                <a:solidFill>
                  <a:prstClr val="black"/>
                </a:solidFill>
                <a:latin typeface="Arial Narrow"/>
                <a:cs typeface="Arial Narrow"/>
              </a:rPr>
              <a:t>x</a:t>
            </a:r>
            <a:r>
              <a:rPr sz="2100" spc="7" baseline="13888" dirty="0">
                <a:solidFill>
                  <a:prstClr val="black"/>
                </a:solidFill>
                <a:latin typeface="Arial Narrow"/>
                <a:cs typeface="Arial Narrow"/>
              </a:rPr>
              <a:t> </a:t>
            </a:r>
            <a:r>
              <a:rPr sz="2100" baseline="13888" dirty="0">
                <a:solidFill>
                  <a:prstClr val="black"/>
                </a:solidFill>
                <a:latin typeface="Arial Narrow"/>
                <a:cs typeface="Arial Narrow"/>
              </a:rPr>
              <a:t>К</a:t>
            </a:r>
            <a:r>
              <a:rPr sz="900" spc="20" dirty="0">
                <a:solidFill>
                  <a:prstClr val="black"/>
                </a:solidFill>
                <a:latin typeface="Arial Narrow"/>
                <a:cs typeface="Arial Narrow"/>
              </a:rPr>
              <a:t>е</a:t>
            </a:r>
            <a:r>
              <a:rPr sz="900" spc="10" dirty="0">
                <a:solidFill>
                  <a:prstClr val="black"/>
                </a:solidFill>
                <a:latin typeface="Arial Narrow"/>
                <a:cs typeface="Arial Narrow"/>
              </a:rPr>
              <a:t>дN</a:t>
            </a:r>
            <a:r>
              <a:rPr sz="2100" baseline="13888" dirty="0">
                <a:solidFill>
                  <a:prstClr val="black"/>
                </a:solidFill>
                <a:latin typeface="Arial Narrow"/>
                <a:cs typeface="Arial Narrow"/>
              </a:rPr>
              <a:t>),</a:t>
            </a:r>
            <a:r>
              <a:rPr sz="2100" spc="-7" baseline="13888" dirty="0">
                <a:solidFill>
                  <a:prstClr val="black"/>
                </a:solidFill>
                <a:latin typeface="Arial Narrow"/>
                <a:cs typeface="Arial Narrow"/>
              </a:rPr>
              <a:t> </a:t>
            </a:r>
            <a:r>
              <a:rPr sz="2100" baseline="13888" dirty="0">
                <a:solidFill>
                  <a:prstClr val="black"/>
                </a:solidFill>
                <a:latin typeface="Arial Narrow"/>
                <a:cs typeface="Arial Narrow"/>
              </a:rPr>
              <a:t>где:</a:t>
            </a:r>
            <a:endParaRPr sz="2100" baseline="13888">
              <a:solidFill>
                <a:prstClr val="black"/>
              </a:solidFill>
              <a:latin typeface="Arial Narrow"/>
              <a:cs typeface="Arial Narrow"/>
            </a:endParaRPr>
          </a:p>
          <a:p>
            <a:pPr marL="81280" fontAlgn="auto">
              <a:spcBef>
                <a:spcPts val="1345"/>
              </a:spcBef>
              <a:spcAft>
                <a:spcPts val="0"/>
              </a:spcAft>
            </a:pPr>
            <a:r>
              <a:rPr sz="1400" spc="-5" dirty="0">
                <a:solidFill>
                  <a:prstClr val="black"/>
                </a:solidFill>
                <a:latin typeface="Arial Narrow"/>
                <a:cs typeface="Arial Narrow"/>
              </a:rPr>
              <a:t>Ц</a:t>
            </a:r>
            <a:r>
              <a:rPr sz="1350" spc="7" baseline="-21604" dirty="0">
                <a:solidFill>
                  <a:prstClr val="black"/>
                </a:solidFill>
                <a:latin typeface="Arial Narrow"/>
                <a:cs typeface="Arial Narrow"/>
              </a:rPr>
              <a:t>з</a:t>
            </a:r>
            <a:r>
              <a:rPr sz="1350" spc="15" baseline="-21604" dirty="0">
                <a:solidFill>
                  <a:prstClr val="black"/>
                </a:solidFill>
                <a:latin typeface="Arial Narrow"/>
                <a:cs typeface="Arial Narrow"/>
              </a:rPr>
              <a:t>ак</a:t>
            </a:r>
            <a:r>
              <a:rPr sz="1350" baseline="-21604" dirty="0">
                <a:solidFill>
                  <a:prstClr val="black"/>
                </a:solidFill>
                <a:latin typeface="Arial Narrow"/>
                <a:cs typeface="Arial Narrow"/>
              </a:rPr>
              <a:t> </a:t>
            </a:r>
            <a:r>
              <a:rPr sz="1350" spc="-135" baseline="-21604" dirty="0">
                <a:solidFill>
                  <a:prstClr val="black"/>
                </a:solidFill>
                <a:latin typeface="Arial Narrow"/>
                <a:cs typeface="Arial Narrow"/>
              </a:rPr>
              <a:t> </a:t>
            </a:r>
            <a:r>
              <a:rPr sz="1400" dirty="0">
                <a:solidFill>
                  <a:prstClr val="black"/>
                </a:solidFill>
                <a:latin typeface="Arial Narrow"/>
                <a:cs typeface="Arial Narrow"/>
              </a:rPr>
              <a:t>-</a:t>
            </a:r>
            <a:r>
              <a:rPr sz="1400" spc="5" dirty="0">
                <a:solidFill>
                  <a:prstClr val="black"/>
                </a:solidFill>
                <a:latin typeface="Arial Narrow"/>
                <a:cs typeface="Arial Narrow"/>
              </a:rPr>
              <a:t> </a:t>
            </a:r>
            <a:r>
              <a:rPr sz="1400" dirty="0">
                <a:solidFill>
                  <a:prstClr val="black"/>
                </a:solidFill>
                <a:latin typeface="Arial Narrow"/>
                <a:cs typeface="Arial Narrow"/>
              </a:rPr>
              <a:t>н</a:t>
            </a:r>
            <a:r>
              <a:rPr sz="1400" spc="-10" dirty="0">
                <a:solidFill>
                  <a:prstClr val="black"/>
                </a:solidFill>
                <a:latin typeface="Arial Narrow"/>
                <a:cs typeface="Arial Narrow"/>
              </a:rPr>
              <a:t>а</a:t>
            </a:r>
            <a:r>
              <a:rPr sz="1400" dirty="0">
                <a:solidFill>
                  <a:prstClr val="black"/>
                </a:solidFill>
                <a:latin typeface="Arial Narrow"/>
                <a:cs typeface="Arial Narrow"/>
              </a:rPr>
              <a:t>ч</a:t>
            </a:r>
            <a:r>
              <a:rPr sz="1400" spc="-10" dirty="0">
                <a:solidFill>
                  <a:prstClr val="black"/>
                </a:solidFill>
                <a:latin typeface="Arial Narrow"/>
                <a:cs typeface="Arial Narrow"/>
              </a:rPr>
              <a:t>а</a:t>
            </a:r>
            <a:r>
              <a:rPr sz="1400" dirty="0">
                <a:solidFill>
                  <a:prstClr val="black"/>
                </a:solidFill>
                <a:latin typeface="Arial Narrow"/>
                <a:cs typeface="Arial Narrow"/>
              </a:rPr>
              <a:t>льн</a:t>
            </a:r>
            <a:r>
              <a:rPr sz="1400" spc="-10" dirty="0">
                <a:solidFill>
                  <a:prstClr val="black"/>
                </a:solidFill>
                <a:latin typeface="Arial Narrow"/>
                <a:cs typeface="Arial Narrow"/>
              </a:rPr>
              <a:t>а</a:t>
            </a:r>
            <a:r>
              <a:rPr sz="1400" dirty="0">
                <a:solidFill>
                  <a:prstClr val="black"/>
                </a:solidFill>
                <a:latin typeface="Arial Narrow"/>
                <a:cs typeface="Arial Narrow"/>
              </a:rPr>
              <a:t>я</a:t>
            </a:r>
            <a:r>
              <a:rPr sz="1400" spc="15" dirty="0">
                <a:solidFill>
                  <a:prstClr val="black"/>
                </a:solidFill>
                <a:latin typeface="Arial Narrow"/>
                <a:cs typeface="Arial Narrow"/>
              </a:rPr>
              <a:t> </a:t>
            </a:r>
            <a:r>
              <a:rPr sz="1400" dirty="0">
                <a:solidFill>
                  <a:prstClr val="black"/>
                </a:solidFill>
                <a:latin typeface="Arial Narrow"/>
                <a:cs typeface="Arial Narrow"/>
              </a:rPr>
              <a:t>(м</a:t>
            </a:r>
            <a:r>
              <a:rPr sz="1400" spc="-10" dirty="0">
                <a:solidFill>
                  <a:prstClr val="black"/>
                </a:solidFill>
                <a:latin typeface="Arial Narrow"/>
                <a:cs typeface="Arial Narrow"/>
              </a:rPr>
              <a:t>а</a:t>
            </a:r>
            <a:r>
              <a:rPr sz="1400" dirty="0">
                <a:solidFill>
                  <a:prstClr val="black"/>
                </a:solidFill>
                <a:latin typeface="Arial Narrow"/>
                <a:cs typeface="Arial Narrow"/>
              </a:rPr>
              <a:t>ксималь</a:t>
            </a:r>
            <a:r>
              <a:rPr sz="1400" spc="-5" dirty="0">
                <a:solidFill>
                  <a:prstClr val="black"/>
                </a:solidFill>
                <a:latin typeface="Arial Narrow"/>
                <a:cs typeface="Arial Narrow"/>
              </a:rPr>
              <a:t>н</a:t>
            </a:r>
            <a:r>
              <a:rPr sz="1400" spc="-10" dirty="0">
                <a:solidFill>
                  <a:prstClr val="black"/>
                </a:solidFill>
                <a:latin typeface="Arial Narrow"/>
                <a:cs typeface="Arial Narrow"/>
              </a:rPr>
              <a:t>а</a:t>
            </a:r>
            <a:r>
              <a:rPr sz="1400" dirty="0">
                <a:solidFill>
                  <a:prstClr val="black"/>
                </a:solidFill>
                <a:latin typeface="Arial Narrow"/>
                <a:cs typeface="Arial Narrow"/>
              </a:rPr>
              <a:t>я) це</a:t>
            </a:r>
            <a:r>
              <a:rPr sz="1400" spc="-5" dirty="0">
                <a:solidFill>
                  <a:prstClr val="black"/>
                </a:solidFill>
                <a:latin typeface="Arial Narrow"/>
                <a:cs typeface="Arial Narrow"/>
              </a:rPr>
              <a:t>н</a:t>
            </a:r>
            <a:r>
              <a:rPr sz="1400" dirty="0">
                <a:solidFill>
                  <a:prstClr val="black"/>
                </a:solidFill>
                <a:latin typeface="Arial Narrow"/>
                <a:cs typeface="Arial Narrow"/>
              </a:rPr>
              <a:t>а</a:t>
            </a:r>
            <a:r>
              <a:rPr sz="1400" spc="-5" dirty="0">
                <a:solidFill>
                  <a:prstClr val="black"/>
                </a:solidFill>
                <a:latin typeface="Arial Narrow"/>
                <a:cs typeface="Arial Narrow"/>
              </a:rPr>
              <a:t> </a:t>
            </a:r>
            <a:r>
              <a:rPr sz="1400" dirty="0">
                <a:solidFill>
                  <a:prstClr val="black"/>
                </a:solidFill>
                <a:latin typeface="Arial Narrow"/>
                <a:cs typeface="Arial Narrow"/>
              </a:rPr>
              <a:t>конт</a:t>
            </a:r>
            <a:r>
              <a:rPr sz="1400" spc="-10" dirty="0">
                <a:solidFill>
                  <a:prstClr val="black"/>
                </a:solidFill>
                <a:latin typeface="Arial Narrow"/>
                <a:cs typeface="Arial Narrow"/>
              </a:rPr>
              <a:t>ра</a:t>
            </a:r>
            <a:r>
              <a:rPr sz="1400" dirty="0">
                <a:solidFill>
                  <a:prstClr val="black"/>
                </a:solidFill>
                <a:latin typeface="Arial Narrow"/>
                <a:cs typeface="Arial Narrow"/>
              </a:rPr>
              <a:t>кта (</a:t>
            </a:r>
            <a:r>
              <a:rPr sz="1400" spc="-10" dirty="0">
                <a:solidFill>
                  <a:prstClr val="black"/>
                </a:solidFill>
                <a:latin typeface="Arial Narrow"/>
                <a:cs typeface="Arial Narrow"/>
              </a:rPr>
              <a:t>р</a:t>
            </a:r>
            <a:r>
              <a:rPr sz="1400" dirty="0">
                <a:solidFill>
                  <a:prstClr val="black"/>
                </a:solidFill>
                <a:latin typeface="Arial Narrow"/>
                <a:cs typeface="Arial Narrow"/>
              </a:rPr>
              <a:t>убли);</a:t>
            </a:r>
            <a:endParaRPr sz="1400">
              <a:solidFill>
                <a:prstClr val="black"/>
              </a:solidFill>
              <a:latin typeface="Arial Narrow"/>
              <a:cs typeface="Arial Narrow"/>
            </a:endParaRPr>
          </a:p>
          <a:p>
            <a:pPr marL="81280" marR="199390" fontAlgn="auto">
              <a:spcBef>
                <a:spcPts val="0"/>
              </a:spcBef>
              <a:spcAft>
                <a:spcPts val="0"/>
              </a:spcAft>
            </a:pPr>
            <a:r>
              <a:rPr sz="1400" spc="-5" dirty="0">
                <a:solidFill>
                  <a:prstClr val="black"/>
                </a:solidFill>
                <a:latin typeface="Arial Narrow"/>
                <a:cs typeface="Arial Narrow"/>
              </a:rPr>
              <a:t>Ц</a:t>
            </a:r>
            <a:r>
              <a:rPr sz="1350" spc="15" baseline="-21604" dirty="0">
                <a:solidFill>
                  <a:prstClr val="black"/>
                </a:solidFill>
                <a:latin typeface="Arial Narrow"/>
                <a:cs typeface="Arial Narrow"/>
              </a:rPr>
              <a:t>н</a:t>
            </a:r>
            <a:r>
              <a:rPr sz="1350" spc="22" baseline="-21604" dirty="0">
                <a:solidFill>
                  <a:prstClr val="black"/>
                </a:solidFill>
                <a:latin typeface="Arial Narrow"/>
                <a:cs typeface="Arial Narrow"/>
              </a:rPr>
              <a:t>мц1</a:t>
            </a:r>
            <a:r>
              <a:rPr sz="1350" baseline="-21604" dirty="0">
                <a:solidFill>
                  <a:prstClr val="black"/>
                </a:solidFill>
                <a:latin typeface="Arial Narrow"/>
                <a:cs typeface="Arial Narrow"/>
              </a:rPr>
              <a:t> </a:t>
            </a:r>
            <a:r>
              <a:rPr sz="1350" spc="-142" baseline="-21604" dirty="0">
                <a:solidFill>
                  <a:prstClr val="black"/>
                </a:solidFill>
                <a:latin typeface="Arial Narrow"/>
                <a:cs typeface="Arial Narrow"/>
              </a:rPr>
              <a:t> </a:t>
            </a:r>
            <a:r>
              <a:rPr sz="1400" dirty="0">
                <a:solidFill>
                  <a:prstClr val="black"/>
                </a:solidFill>
                <a:latin typeface="Arial Narrow"/>
                <a:cs typeface="Arial Narrow"/>
              </a:rPr>
              <a:t>...</a:t>
            </a:r>
            <a:r>
              <a:rPr sz="1400" spc="5" dirty="0">
                <a:solidFill>
                  <a:prstClr val="black"/>
                </a:solidFill>
                <a:latin typeface="Arial Narrow"/>
                <a:cs typeface="Arial Narrow"/>
              </a:rPr>
              <a:t> </a:t>
            </a:r>
            <a:r>
              <a:rPr sz="1400" dirty="0">
                <a:solidFill>
                  <a:prstClr val="black"/>
                </a:solidFill>
                <a:latin typeface="Arial Narrow"/>
                <a:cs typeface="Arial Narrow"/>
              </a:rPr>
              <a:t>Ц</a:t>
            </a:r>
            <a:r>
              <a:rPr sz="1350" spc="15" baseline="-21604" dirty="0">
                <a:solidFill>
                  <a:prstClr val="black"/>
                </a:solidFill>
                <a:latin typeface="Arial Narrow"/>
                <a:cs typeface="Arial Narrow"/>
              </a:rPr>
              <a:t>н</a:t>
            </a:r>
            <a:r>
              <a:rPr sz="1350" spc="22" baseline="-21604" dirty="0">
                <a:solidFill>
                  <a:prstClr val="black"/>
                </a:solidFill>
                <a:latin typeface="Arial Narrow"/>
                <a:cs typeface="Arial Narrow"/>
              </a:rPr>
              <a:t>мцN</a:t>
            </a:r>
            <a:r>
              <a:rPr sz="1350" baseline="-21604" dirty="0">
                <a:solidFill>
                  <a:prstClr val="black"/>
                </a:solidFill>
                <a:latin typeface="Arial Narrow"/>
                <a:cs typeface="Arial Narrow"/>
              </a:rPr>
              <a:t> </a:t>
            </a:r>
            <a:r>
              <a:rPr sz="1350" spc="-135" baseline="-21604" dirty="0">
                <a:solidFill>
                  <a:prstClr val="black"/>
                </a:solidFill>
                <a:latin typeface="Arial Narrow"/>
                <a:cs typeface="Arial Narrow"/>
              </a:rPr>
              <a:t> </a:t>
            </a:r>
            <a:r>
              <a:rPr sz="1400" dirty="0">
                <a:solidFill>
                  <a:prstClr val="black"/>
                </a:solidFill>
                <a:latin typeface="Arial Narrow"/>
                <a:cs typeface="Arial Narrow"/>
              </a:rPr>
              <a:t>-</a:t>
            </a:r>
            <a:r>
              <a:rPr sz="1400" spc="5" dirty="0">
                <a:solidFill>
                  <a:prstClr val="black"/>
                </a:solidFill>
                <a:latin typeface="Arial Narrow"/>
                <a:cs typeface="Arial Narrow"/>
              </a:rPr>
              <a:t> </a:t>
            </a:r>
            <a:r>
              <a:rPr sz="1400" dirty="0">
                <a:solidFill>
                  <a:prstClr val="black"/>
                </a:solidFill>
                <a:latin typeface="Arial Narrow"/>
                <a:cs typeface="Arial Narrow"/>
              </a:rPr>
              <a:t>н</a:t>
            </a:r>
            <a:r>
              <a:rPr sz="1400" spc="-5" dirty="0">
                <a:solidFill>
                  <a:prstClr val="black"/>
                </a:solidFill>
                <a:latin typeface="Arial Narrow"/>
                <a:cs typeface="Arial Narrow"/>
              </a:rPr>
              <a:t>а</a:t>
            </a:r>
            <a:r>
              <a:rPr sz="1400" dirty="0">
                <a:solidFill>
                  <a:prstClr val="black"/>
                </a:solidFill>
                <a:latin typeface="Arial Narrow"/>
                <a:cs typeface="Arial Narrow"/>
              </a:rPr>
              <a:t>чальн</a:t>
            </a:r>
            <a:r>
              <a:rPr sz="1400" spc="-10" dirty="0">
                <a:solidFill>
                  <a:prstClr val="black"/>
                </a:solidFill>
                <a:latin typeface="Arial Narrow"/>
                <a:cs typeface="Arial Narrow"/>
              </a:rPr>
              <a:t>а</a:t>
            </a:r>
            <a:r>
              <a:rPr sz="1400" dirty="0">
                <a:solidFill>
                  <a:prstClr val="black"/>
                </a:solidFill>
                <a:latin typeface="Arial Narrow"/>
                <a:cs typeface="Arial Narrow"/>
              </a:rPr>
              <a:t>я</a:t>
            </a:r>
            <a:r>
              <a:rPr sz="1400" spc="15" dirty="0">
                <a:solidFill>
                  <a:prstClr val="black"/>
                </a:solidFill>
                <a:latin typeface="Arial Narrow"/>
                <a:cs typeface="Arial Narrow"/>
              </a:rPr>
              <a:t> </a:t>
            </a:r>
            <a:r>
              <a:rPr sz="1400" dirty="0">
                <a:solidFill>
                  <a:prstClr val="black"/>
                </a:solidFill>
                <a:latin typeface="Arial Narrow"/>
                <a:cs typeface="Arial Narrow"/>
              </a:rPr>
              <a:t>(максимальная) цена</a:t>
            </a:r>
            <a:r>
              <a:rPr sz="1400" spc="-10" dirty="0">
                <a:solidFill>
                  <a:prstClr val="black"/>
                </a:solidFill>
                <a:latin typeface="Arial Narrow"/>
                <a:cs typeface="Arial Narrow"/>
              </a:rPr>
              <a:t> </a:t>
            </a:r>
            <a:r>
              <a:rPr sz="1400" dirty="0">
                <a:solidFill>
                  <a:prstClr val="black"/>
                </a:solidFill>
                <a:latin typeface="Arial Narrow"/>
                <a:cs typeface="Arial Narrow"/>
              </a:rPr>
              <a:t>медицинского</a:t>
            </a:r>
            <a:r>
              <a:rPr sz="1400" spc="-15" dirty="0">
                <a:solidFill>
                  <a:prstClr val="black"/>
                </a:solidFill>
                <a:latin typeface="Arial Narrow"/>
                <a:cs typeface="Arial Narrow"/>
              </a:rPr>
              <a:t> </a:t>
            </a:r>
            <a:r>
              <a:rPr sz="1400" dirty="0">
                <a:solidFill>
                  <a:prstClr val="black"/>
                </a:solidFill>
                <a:latin typeface="Arial Narrow"/>
                <a:cs typeface="Arial Narrow"/>
              </a:rPr>
              <a:t>изделия</a:t>
            </a:r>
            <a:r>
              <a:rPr sz="1400" spc="-5" dirty="0">
                <a:solidFill>
                  <a:prstClr val="black"/>
                </a:solidFill>
                <a:latin typeface="Arial Narrow"/>
                <a:cs typeface="Arial Narrow"/>
              </a:rPr>
              <a:t> </a:t>
            </a:r>
            <a:r>
              <a:rPr sz="1400" dirty="0">
                <a:solidFill>
                  <a:prstClr val="black"/>
                </a:solidFill>
                <a:latin typeface="Arial Narrow"/>
                <a:cs typeface="Arial Narrow"/>
              </a:rPr>
              <a:t>(рубли); К</a:t>
            </a:r>
            <a:r>
              <a:rPr sz="1350" spc="15" baseline="-21604" dirty="0">
                <a:solidFill>
                  <a:prstClr val="black"/>
                </a:solidFill>
                <a:latin typeface="Arial Narrow"/>
                <a:cs typeface="Arial Narrow"/>
              </a:rPr>
              <a:t>е</a:t>
            </a:r>
            <a:r>
              <a:rPr sz="1350" spc="7" baseline="-21604" dirty="0">
                <a:solidFill>
                  <a:prstClr val="black"/>
                </a:solidFill>
                <a:latin typeface="Arial Narrow"/>
                <a:cs typeface="Arial Narrow"/>
              </a:rPr>
              <a:t>д</a:t>
            </a:r>
            <a:r>
              <a:rPr sz="1350" spc="15" baseline="-21604" dirty="0">
                <a:solidFill>
                  <a:prstClr val="black"/>
                </a:solidFill>
                <a:latin typeface="Arial Narrow"/>
                <a:cs typeface="Arial Narrow"/>
              </a:rPr>
              <a:t>1</a:t>
            </a:r>
            <a:r>
              <a:rPr sz="1350" baseline="-21604" dirty="0">
                <a:solidFill>
                  <a:prstClr val="black"/>
                </a:solidFill>
                <a:latin typeface="Arial Narrow"/>
                <a:cs typeface="Arial Narrow"/>
              </a:rPr>
              <a:t> </a:t>
            </a:r>
            <a:r>
              <a:rPr sz="1350" spc="-142" baseline="-21604" dirty="0">
                <a:solidFill>
                  <a:prstClr val="black"/>
                </a:solidFill>
                <a:latin typeface="Arial Narrow"/>
                <a:cs typeface="Arial Narrow"/>
              </a:rPr>
              <a:t> </a:t>
            </a:r>
            <a:r>
              <a:rPr sz="1400" dirty="0">
                <a:solidFill>
                  <a:prstClr val="black"/>
                </a:solidFill>
                <a:latin typeface="Arial Narrow"/>
                <a:cs typeface="Arial Narrow"/>
              </a:rPr>
              <a:t>...</a:t>
            </a:r>
            <a:r>
              <a:rPr sz="1400" spc="5" dirty="0">
                <a:solidFill>
                  <a:prstClr val="black"/>
                </a:solidFill>
                <a:latin typeface="Arial Narrow"/>
                <a:cs typeface="Arial Narrow"/>
              </a:rPr>
              <a:t> </a:t>
            </a:r>
            <a:r>
              <a:rPr sz="1400" dirty="0">
                <a:solidFill>
                  <a:prstClr val="black"/>
                </a:solidFill>
                <a:latin typeface="Arial Narrow"/>
                <a:cs typeface="Arial Narrow"/>
              </a:rPr>
              <a:t>К</a:t>
            </a:r>
            <a:r>
              <a:rPr sz="1350" spc="15" baseline="-21604" dirty="0">
                <a:solidFill>
                  <a:prstClr val="black"/>
                </a:solidFill>
                <a:latin typeface="Arial Narrow"/>
                <a:cs typeface="Arial Narrow"/>
              </a:rPr>
              <a:t>е</a:t>
            </a:r>
            <a:r>
              <a:rPr sz="1350" spc="7" baseline="-21604" dirty="0">
                <a:solidFill>
                  <a:prstClr val="black"/>
                </a:solidFill>
                <a:latin typeface="Arial Narrow"/>
                <a:cs typeface="Arial Narrow"/>
              </a:rPr>
              <a:t>д</a:t>
            </a:r>
            <a:r>
              <a:rPr sz="1350" spc="22" baseline="-21604" dirty="0">
                <a:solidFill>
                  <a:prstClr val="black"/>
                </a:solidFill>
                <a:latin typeface="Arial Narrow"/>
                <a:cs typeface="Arial Narrow"/>
              </a:rPr>
              <a:t>N</a:t>
            </a:r>
            <a:r>
              <a:rPr sz="1350" baseline="-21604" dirty="0">
                <a:solidFill>
                  <a:prstClr val="black"/>
                </a:solidFill>
                <a:latin typeface="Arial Narrow"/>
                <a:cs typeface="Arial Narrow"/>
              </a:rPr>
              <a:t> </a:t>
            </a:r>
            <a:r>
              <a:rPr sz="1350" spc="-150" baseline="-21604" dirty="0">
                <a:solidFill>
                  <a:prstClr val="black"/>
                </a:solidFill>
                <a:latin typeface="Arial Narrow"/>
                <a:cs typeface="Arial Narrow"/>
              </a:rPr>
              <a:t> </a:t>
            </a:r>
            <a:r>
              <a:rPr sz="1400" dirty="0">
                <a:solidFill>
                  <a:prstClr val="black"/>
                </a:solidFill>
                <a:latin typeface="Arial Narrow"/>
                <a:cs typeface="Arial Narrow"/>
              </a:rPr>
              <a:t>-</a:t>
            </a:r>
            <a:r>
              <a:rPr sz="1400" spc="5" dirty="0">
                <a:solidFill>
                  <a:prstClr val="black"/>
                </a:solidFill>
                <a:latin typeface="Arial Narrow"/>
                <a:cs typeface="Arial Narrow"/>
              </a:rPr>
              <a:t> </a:t>
            </a:r>
            <a:r>
              <a:rPr sz="1400" dirty="0">
                <a:solidFill>
                  <a:prstClr val="black"/>
                </a:solidFill>
                <a:latin typeface="Arial Narrow"/>
                <a:cs typeface="Arial Narrow"/>
              </a:rPr>
              <a:t>количество закупа</a:t>
            </a:r>
            <a:r>
              <a:rPr sz="1400" spc="-10" dirty="0">
                <a:solidFill>
                  <a:prstClr val="black"/>
                </a:solidFill>
                <a:latin typeface="Arial Narrow"/>
                <a:cs typeface="Arial Narrow"/>
              </a:rPr>
              <a:t>е</a:t>
            </a:r>
            <a:r>
              <a:rPr sz="1400" dirty="0">
                <a:solidFill>
                  <a:prstClr val="black"/>
                </a:solidFill>
                <a:latin typeface="Arial Narrow"/>
                <a:cs typeface="Arial Narrow"/>
              </a:rPr>
              <a:t>м</a:t>
            </a:r>
            <a:r>
              <a:rPr sz="1400" spc="-5" dirty="0">
                <a:solidFill>
                  <a:prstClr val="black"/>
                </a:solidFill>
                <a:latin typeface="Arial Narrow"/>
                <a:cs typeface="Arial Narrow"/>
              </a:rPr>
              <a:t>ы</a:t>
            </a:r>
            <a:r>
              <a:rPr sz="1400" dirty="0">
                <a:solidFill>
                  <a:prstClr val="black"/>
                </a:solidFill>
                <a:latin typeface="Arial Narrow"/>
                <a:cs typeface="Arial Narrow"/>
              </a:rPr>
              <a:t>х</a:t>
            </a:r>
            <a:r>
              <a:rPr sz="1400" spc="-10" dirty="0">
                <a:solidFill>
                  <a:prstClr val="black"/>
                </a:solidFill>
                <a:latin typeface="Arial Narrow"/>
                <a:cs typeface="Arial Narrow"/>
              </a:rPr>
              <a:t> </a:t>
            </a:r>
            <a:r>
              <a:rPr sz="1400" dirty="0">
                <a:solidFill>
                  <a:prstClr val="black"/>
                </a:solidFill>
                <a:latin typeface="Arial Narrow"/>
                <a:cs typeface="Arial Narrow"/>
              </a:rPr>
              <a:t>медиц</a:t>
            </a:r>
            <a:r>
              <a:rPr sz="1400" spc="5" dirty="0">
                <a:solidFill>
                  <a:prstClr val="black"/>
                </a:solidFill>
                <a:latin typeface="Arial Narrow"/>
                <a:cs typeface="Arial Narrow"/>
              </a:rPr>
              <a:t>и</a:t>
            </a:r>
            <a:r>
              <a:rPr sz="1400" dirty="0">
                <a:solidFill>
                  <a:prstClr val="black"/>
                </a:solidFill>
                <a:latin typeface="Arial Narrow"/>
                <a:cs typeface="Arial Narrow"/>
              </a:rPr>
              <a:t>нск</a:t>
            </a:r>
            <a:r>
              <a:rPr sz="1400" spc="5" dirty="0">
                <a:solidFill>
                  <a:prstClr val="black"/>
                </a:solidFill>
                <a:latin typeface="Arial Narrow"/>
                <a:cs typeface="Arial Narrow"/>
              </a:rPr>
              <a:t>и</a:t>
            </a:r>
            <a:r>
              <a:rPr sz="1400" dirty="0">
                <a:solidFill>
                  <a:prstClr val="black"/>
                </a:solidFill>
                <a:latin typeface="Arial Narrow"/>
                <a:cs typeface="Arial Narrow"/>
              </a:rPr>
              <a:t>х</a:t>
            </a:r>
            <a:r>
              <a:rPr sz="1400" spc="-35" dirty="0">
                <a:solidFill>
                  <a:prstClr val="black"/>
                </a:solidFill>
                <a:latin typeface="Arial Narrow"/>
                <a:cs typeface="Arial Narrow"/>
              </a:rPr>
              <a:t> </a:t>
            </a:r>
            <a:r>
              <a:rPr sz="1400" dirty="0">
                <a:solidFill>
                  <a:prstClr val="black"/>
                </a:solidFill>
                <a:latin typeface="Arial Narrow"/>
                <a:cs typeface="Arial Narrow"/>
              </a:rPr>
              <a:t>изделий</a:t>
            </a:r>
            <a:r>
              <a:rPr sz="1400" spc="-10" dirty="0">
                <a:solidFill>
                  <a:prstClr val="black"/>
                </a:solidFill>
                <a:latin typeface="Arial Narrow"/>
                <a:cs typeface="Arial Narrow"/>
              </a:rPr>
              <a:t> </a:t>
            </a:r>
            <a:r>
              <a:rPr sz="1400" dirty="0">
                <a:solidFill>
                  <a:prstClr val="black"/>
                </a:solidFill>
                <a:latin typeface="Arial Narrow"/>
                <a:cs typeface="Arial Narrow"/>
              </a:rPr>
              <a:t>(штук</a:t>
            </a:r>
            <a:r>
              <a:rPr sz="1400" spc="5" dirty="0">
                <a:solidFill>
                  <a:prstClr val="black"/>
                </a:solidFill>
                <a:latin typeface="Arial Narrow"/>
                <a:cs typeface="Arial Narrow"/>
              </a:rPr>
              <a:t>и</a:t>
            </a:r>
            <a:r>
              <a:rPr sz="1400" dirty="0">
                <a:solidFill>
                  <a:prstClr val="black"/>
                </a:solidFill>
                <a:latin typeface="Arial Narrow"/>
                <a:cs typeface="Arial Narrow"/>
              </a:rPr>
              <a:t>).</a:t>
            </a:r>
            <a:endParaRPr sz="1400">
              <a:solidFill>
                <a:prstClr val="black"/>
              </a:solidFill>
              <a:latin typeface="Arial Narrow"/>
              <a:cs typeface="Arial Narrow"/>
            </a:endParaRPr>
          </a:p>
        </p:txBody>
      </p:sp>
      <p:sp>
        <p:nvSpPr>
          <p:cNvPr id="31" name="object 31"/>
          <p:cNvSpPr/>
          <p:nvPr/>
        </p:nvSpPr>
        <p:spPr>
          <a:xfrm>
            <a:off x="6184900" y="3251200"/>
            <a:ext cx="2783205" cy="1200150"/>
          </a:xfrm>
          <a:custGeom>
            <a:avLst/>
            <a:gdLst/>
            <a:ahLst/>
            <a:cxnLst/>
            <a:rect l="l" t="t" r="r" b="b"/>
            <a:pathLst>
              <a:path w="2783204" h="1200150">
                <a:moveTo>
                  <a:pt x="0" y="1200150"/>
                </a:moveTo>
                <a:lnTo>
                  <a:pt x="2782951" y="1200150"/>
                </a:lnTo>
                <a:lnTo>
                  <a:pt x="2782951" y="0"/>
                </a:lnTo>
                <a:lnTo>
                  <a:pt x="0" y="0"/>
                </a:lnTo>
                <a:lnTo>
                  <a:pt x="0" y="1200150"/>
                </a:lnTo>
                <a:close/>
              </a:path>
            </a:pathLst>
          </a:custGeom>
          <a:ln w="19050">
            <a:solidFill>
              <a:srgbClr val="C00000"/>
            </a:solidFill>
          </a:ln>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32" name="object 32"/>
          <p:cNvSpPr txBox="1"/>
          <p:nvPr/>
        </p:nvSpPr>
        <p:spPr>
          <a:xfrm>
            <a:off x="6264655" y="3310079"/>
            <a:ext cx="2610485" cy="543560"/>
          </a:xfrm>
          <a:prstGeom prst="rect">
            <a:avLst/>
          </a:prstGeom>
        </p:spPr>
        <p:txBody>
          <a:bodyPr vert="horz" wrap="square" lIns="0" tIns="0" rIns="0" bIns="0" rtlCol="0">
            <a:spAutoFit/>
          </a:bodyPr>
          <a:lstStyle/>
          <a:p>
            <a:pPr marL="12700" marR="5080" fontAlgn="auto">
              <a:spcBef>
                <a:spcPts val="0"/>
              </a:spcBef>
              <a:spcAft>
                <a:spcPts val="0"/>
              </a:spcAft>
            </a:pPr>
            <a:r>
              <a:rPr sz="1200" dirty="0">
                <a:solidFill>
                  <a:prstClr val="black"/>
                </a:solidFill>
                <a:latin typeface="Arial Narrow"/>
                <a:cs typeface="Arial Narrow"/>
              </a:rPr>
              <a:t>Ц</a:t>
            </a:r>
            <a:r>
              <a:rPr sz="1200" spc="7" baseline="-20833" dirty="0">
                <a:solidFill>
                  <a:prstClr val="black"/>
                </a:solidFill>
                <a:latin typeface="Arial Narrow"/>
                <a:cs typeface="Arial Narrow"/>
              </a:rPr>
              <a:t>а</a:t>
            </a:r>
            <a:r>
              <a:rPr sz="1200" spc="-15" baseline="-20833" dirty="0">
                <a:solidFill>
                  <a:prstClr val="black"/>
                </a:solidFill>
                <a:latin typeface="Arial Narrow"/>
                <a:cs typeface="Arial Narrow"/>
              </a:rPr>
              <a:t>ц</a:t>
            </a:r>
            <a:r>
              <a:rPr sz="1200" baseline="-20833" dirty="0">
                <a:solidFill>
                  <a:prstClr val="black"/>
                </a:solidFill>
                <a:latin typeface="Arial Narrow"/>
                <a:cs typeface="Arial Narrow"/>
              </a:rPr>
              <a:t>N</a:t>
            </a:r>
            <a:r>
              <a:rPr sz="1200" spc="-22" baseline="-20833" dirty="0">
                <a:solidFill>
                  <a:prstClr val="black"/>
                </a:solidFill>
                <a:latin typeface="Arial Narrow"/>
                <a:cs typeface="Arial Narrow"/>
              </a:rPr>
              <a:t> </a:t>
            </a:r>
            <a:r>
              <a:rPr sz="1200" spc="-10" dirty="0">
                <a:solidFill>
                  <a:prstClr val="black"/>
                </a:solidFill>
                <a:latin typeface="Arial Narrow"/>
                <a:cs typeface="Arial Narrow"/>
              </a:rPr>
              <a:t>-</a:t>
            </a:r>
            <a:r>
              <a:rPr sz="1200" dirty="0">
                <a:solidFill>
                  <a:prstClr val="black"/>
                </a:solidFill>
                <a:latin typeface="Arial Narrow"/>
                <a:cs typeface="Arial Narrow"/>
              </a:rPr>
              <a:t>Ср</a:t>
            </a:r>
            <a:r>
              <a:rPr sz="1200" spc="5" dirty="0">
                <a:solidFill>
                  <a:prstClr val="black"/>
                </a:solidFill>
                <a:latin typeface="Arial Narrow"/>
                <a:cs typeface="Arial Narrow"/>
              </a:rPr>
              <a:t>е</a:t>
            </a:r>
            <a:r>
              <a:rPr sz="1200" dirty="0">
                <a:solidFill>
                  <a:prstClr val="black"/>
                </a:solidFill>
                <a:latin typeface="Arial Narrow"/>
                <a:cs typeface="Arial Narrow"/>
              </a:rPr>
              <a:t>дневзвеш</a:t>
            </a:r>
            <a:r>
              <a:rPr sz="1200" spc="5" dirty="0">
                <a:solidFill>
                  <a:prstClr val="black"/>
                </a:solidFill>
                <a:latin typeface="Arial Narrow"/>
                <a:cs typeface="Arial Narrow"/>
              </a:rPr>
              <a:t>е</a:t>
            </a:r>
            <a:r>
              <a:rPr sz="1200" dirty="0">
                <a:solidFill>
                  <a:prstClr val="black"/>
                </a:solidFill>
                <a:latin typeface="Arial Narrow"/>
                <a:cs typeface="Arial Narrow"/>
              </a:rPr>
              <a:t>н</a:t>
            </a:r>
            <a:r>
              <a:rPr sz="1200" spc="-10" dirty="0">
                <a:solidFill>
                  <a:prstClr val="black"/>
                </a:solidFill>
                <a:latin typeface="Arial Narrow"/>
                <a:cs typeface="Arial Narrow"/>
              </a:rPr>
              <a:t>н</a:t>
            </a:r>
            <a:r>
              <a:rPr sz="1200" dirty="0">
                <a:solidFill>
                  <a:prstClr val="black"/>
                </a:solidFill>
                <a:latin typeface="Arial Narrow"/>
                <a:cs typeface="Arial Narrow"/>
              </a:rPr>
              <a:t>ая</a:t>
            </a:r>
            <a:r>
              <a:rPr sz="1200" spc="-30" dirty="0">
                <a:solidFill>
                  <a:prstClr val="black"/>
                </a:solidFill>
                <a:latin typeface="Arial Narrow"/>
                <a:cs typeface="Arial Narrow"/>
              </a:rPr>
              <a:t> </a:t>
            </a:r>
            <a:r>
              <a:rPr sz="1200" dirty="0">
                <a:solidFill>
                  <a:prstClr val="black"/>
                </a:solidFill>
                <a:latin typeface="Arial Narrow"/>
                <a:cs typeface="Arial Narrow"/>
              </a:rPr>
              <a:t>цена</a:t>
            </a:r>
            <a:r>
              <a:rPr sz="1200" spc="-10" dirty="0">
                <a:solidFill>
                  <a:prstClr val="black"/>
                </a:solidFill>
                <a:latin typeface="Arial Narrow"/>
                <a:cs typeface="Arial Narrow"/>
              </a:rPr>
              <a:t> </a:t>
            </a:r>
            <a:r>
              <a:rPr sz="1200" spc="-5" dirty="0">
                <a:solidFill>
                  <a:prstClr val="black"/>
                </a:solidFill>
                <a:latin typeface="Arial Narrow"/>
                <a:cs typeface="Arial Narrow"/>
              </a:rPr>
              <a:t>м</a:t>
            </a:r>
            <a:r>
              <a:rPr sz="1200" dirty="0">
                <a:solidFill>
                  <a:prstClr val="black"/>
                </a:solidFill>
                <a:latin typeface="Arial Narrow"/>
                <a:cs typeface="Arial Narrow"/>
              </a:rPr>
              <a:t>ед. изд</a:t>
            </a:r>
            <a:r>
              <a:rPr sz="1200" spc="5" dirty="0">
                <a:solidFill>
                  <a:prstClr val="black"/>
                </a:solidFill>
                <a:latin typeface="Arial Narrow"/>
                <a:cs typeface="Arial Narrow"/>
              </a:rPr>
              <a:t>е</a:t>
            </a:r>
            <a:r>
              <a:rPr sz="1200" dirty="0">
                <a:solidFill>
                  <a:prstClr val="black"/>
                </a:solidFill>
                <a:latin typeface="Arial Narrow"/>
                <a:cs typeface="Arial Narrow"/>
              </a:rPr>
              <a:t>лия рассчи</a:t>
            </a:r>
            <a:r>
              <a:rPr sz="1200" spc="5" dirty="0">
                <a:solidFill>
                  <a:prstClr val="black"/>
                </a:solidFill>
                <a:latin typeface="Arial Narrow"/>
                <a:cs typeface="Arial Narrow"/>
              </a:rPr>
              <a:t>т</a:t>
            </a:r>
            <a:r>
              <a:rPr sz="1200" dirty="0">
                <a:solidFill>
                  <a:prstClr val="black"/>
                </a:solidFill>
                <a:latin typeface="Arial Narrow"/>
                <a:cs typeface="Arial Narrow"/>
              </a:rPr>
              <a:t>ывается</a:t>
            </a:r>
            <a:r>
              <a:rPr sz="1200" spc="-30" dirty="0">
                <a:solidFill>
                  <a:prstClr val="black"/>
                </a:solidFill>
                <a:latin typeface="Arial Narrow"/>
                <a:cs typeface="Arial Narrow"/>
              </a:rPr>
              <a:t> </a:t>
            </a:r>
            <a:r>
              <a:rPr sz="1200" dirty="0">
                <a:solidFill>
                  <a:prstClr val="black"/>
                </a:solidFill>
                <a:latin typeface="Arial Narrow"/>
                <a:cs typeface="Arial Narrow"/>
              </a:rPr>
              <a:t>Аналитическим</a:t>
            </a:r>
            <a:r>
              <a:rPr sz="1200" spc="-40" dirty="0">
                <a:solidFill>
                  <a:prstClr val="black"/>
                </a:solidFill>
                <a:latin typeface="Arial Narrow"/>
                <a:cs typeface="Arial Narrow"/>
              </a:rPr>
              <a:t> </a:t>
            </a:r>
            <a:r>
              <a:rPr sz="1200" dirty="0">
                <a:solidFill>
                  <a:prstClr val="black"/>
                </a:solidFill>
                <a:latin typeface="Arial Narrow"/>
                <a:cs typeface="Arial Narrow"/>
              </a:rPr>
              <a:t>цент</a:t>
            </a:r>
            <a:r>
              <a:rPr sz="1200" spc="5" dirty="0">
                <a:solidFill>
                  <a:prstClr val="black"/>
                </a:solidFill>
                <a:latin typeface="Arial Narrow"/>
                <a:cs typeface="Arial Narrow"/>
              </a:rPr>
              <a:t>р</a:t>
            </a:r>
            <a:r>
              <a:rPr sz="1200" dirty="0">
                <a:solidFill>
                  <a:prstClr val="black"/>
                </a:solidFill>
                <a:latin typeface="Arial Narrow"/>
                <a:cs typeface="Arial Narrow"/>
              </a:rPr>
              <a:t>ом </a:t>
            </a:r>
            <a:r>
              <a:rPr sz="1200" spc="-5" dirty="0">
                <a:solidFill>
                  <a:prstClr val="black"/>
                </a:solidFill>
                <a:latin typeface="Arial Narrow"/>
                <a:cs typeface="Arial Narrow"/>
              </a:rPr>
              <a:t>п</a:t>
            </a:r>
            <a:r>
              <a:rPr sz="1200" dirty="0">
                <a:solidFill>
                  <a:prstClr val="black"/>
                </a:solidFill>
                <a:latin typeface="Arial Narrow"/>
                <a:cs typeface="Arial Narrow"/>
              </a:rPr>
              <a:t>ри Пр</a:t>
            </a:r>
            <a:r>
              <a:rPr sz="1200" spc="5" dirty="0">
                <a:solidFill>
                  <a:prstClr val="black"/>
                </a:solidFill>
                <a:latin typeface="Arial Narrow"/>
                <a:cs typeface="Arial Narrow"/>
              </a:rPr>
              <a:t>а</a:t>
            </a:r>
            <a:r>
              <a:rPr sz="1200" dirty="0">
                <a:solidFill>
                  <a:prstClr val="black"/>
                </a:solidFill>
                <a:latin typeface="Arial Narrow"/>
                <a:cs typeface="Arial Narrow"/>
              </a:rPr>
              <a:t>ви</a:t>
            </a:r>
            <a:r>
              <a:rPr sz="1200" spc="5" dirty="0">
                <a:solidFill>
                  <a:prstClr val="black"/>
                </a:solidFill>
                <a:latin typeface="Arial Narrow"/>
                <a:cs typeface="Arial Narrow"/>
              </a:rPr>
              <a:t>т</a:t>
            </a:r>
            <a:r>
              <a:rPr sz="1200" dirty="0">
                <a:solidFill>
                  <a:prstClr val="black"/>
                </a:solidFill>
                <a:latin typeface="Arial Narrow"/>
                <a:cs typeface="Arial Narrow"/>
              </a:rPr>
              <a:t>ельстве</a:t>
            </a:r>
            <a:r>
              <a:rPr sz="1200" spc="-20" dirty="0">
                <a:solidFill>
                  <a:prstClr val="black"/>
                </a:solidFill>
                <a:latin typeface="Arial Narrow"/>
                <a:cs typeface="Arial Narrow"/>
              </a:rPr>
              <a:t> </a:t>
            </a:r>
            <a:r>
              <a:rPr sz="1200" dirty="0">
                <a:solidFill>
                  <a:prstClr val="black"/>
                </a:solidFill>
                <a:latin typeface="Arial Narrow"/>
                <a:cs typeface="Arial Narrow"/>
              </a:rPr>
              <a:t>РФ</a:t>
            </a:r>
            <a:r>
              <a:rPr sz="1200" spc="10" dirty="0">
                <a:solidFill>
                  <a:prstClr val="black"/>
                </a:solidFill>
                <a:latin typeface="Arial Narrow"/>
                <a:cs typeface="Arial Narrow"/>
              </a:rPr>
              <a:t> </a:t>
            </a:r>
            <a:r>
              <a:rPr sz="1200" b="1" dirty="0">
                <a:solidFill>
                  <a:prstClr val="black"/>
                </a:solidFill>
                <a:latin typeface="Arial Narrow"/>
                <a:cs typeface="Arial Narrow"/>
              </a:rPr>
              <a:t>ежего</a:t>
            </a:r>
            <a:r>
              <a:rPr sz="1200" b="1" spc="-5" dirty="0">
                <a:solidFill>
                  <a:prstClr val="black"/>
                </a:solidFill>
                <a:latin typeface="Arial Narrow"/>
                <a:cs typeface="Arial Narrow"/>
              </a:rPr>
              <a:t>д</a:t>
            </a:r>
            <a:r>
              <a:rPr sz="1200" b="1" dirty="0">
                <a:solidFill>
                  <a:prstClr val="black"/>
                </a:solidFill>
                <a:latin typeface="Arial Narrow"/>
                <a:cs typeface="Arial Narrow"/>
              </a:rPr>
              <a:t>но</a:t>
            </a:r>
            <a:r>
              <a:rPr sz="1200" b="1" spc="10" dirty="0">
                <a:solidFill>
                  <a:prstClr val="black"/>
                </a:solidFill>
                <a:latin typeface="Arial Narrow"/>
                <a:cs typeface="Arial Narrow"/>
              </a:rPr>
              <a:t> </a:t>
            </a:r>
            <a:r>
              <a:rPr sz="1200" b="1" dirty="0">
                <a:solidFill>
                  <a:prstClr val="black"/>
                </a:solidFill>
                <a:latin typeface="Arial Narrow"/>
                <a:cs typeface="Arial Narrow"/>
              </a:rPr>
              <a:t>до 01.</a:t>
            </a:r>
            <a:r>
              <a:rPr sz="1200" b="1" spc="-45" dirty="0">
                <a:solidFill>
                  <a:prstClr val="black"/>
                </a:solidFill>
                <a:latin typeface="Arial Narrow"/>
                <a:cs typeface="Arial Narrow"/>
              </a:rPr>
              <a:t>1</a:t>
            </a:r>
            <a:r>
              <a:rPr sz="1200" b="1" spc="10" dirty="0">
                <a:solidFill>
                  <a:prstClr val="black"/>
                </a:solidFill>
                <a:latin typeface="Arial Narrow"/>
                <a:cs typeface="Arial Narrow"/>
              </a:rPr>
              <a:t>1</a:t>
            </a:r>
            <a:r>
              <a:rPr sz="1200" dirty="0">
                <a:solidFill>
                  <a:prstClr val="black"/>
                </a:solidFill>
                <a:latin typeface="Arial Narrow"/>
                <a:cs typeface="Arial Narrow"/>
              </a:rPr>
              <a:t>.</a:t>
            </a:r>
            <a:endParaRPr sz="1200">
              <a:solidFill>
                <a:prstClr val="black"/>
              </a:solidFill>
              <a:latin typeface="Arial Narrow"/>
              <a:cs typeface="Arial Narrow"/>
            </a:endParaRPr>
          </a:p>
        </p:txBody>
      </p:sp>
      <p:sp>
        <p:nvSpPr>
          <p:cNvPr id="33" name="object 33"/>
          <p:cNvSpPr txBox="1"/>
          <p:nvPr/>
        </p:nvSpPr>
        <p:spPr>
          <a:xfrm>
            <a:off x="6264655" y="4041604"/>
            <a:ext cx="2571115" cy="361315"/>
          </a:xfrm>
          <a:prstGeom prst="rect">
            <a:avLst/>
          </a:prstGeom>
        </p:spPr>
        <p:txBody>
          <a:bodyPr vert="horz" wrap="square" lIns="0" tIns="0" rIns="0" bIns="0" rtlCol="0">
            <a:spAutoFit/>
          </a:bodyPr>
          <a:lstStyle/>
          <a:p>
            <a:pPr marL="12700" fontAlgn="auto">
              <a:spcBef>
                <a:spcPts val="0"/>
              </a:spcBef>
              <a:spcAft>
                <a:spcPts val="0"/>
              </a:spcAft>
            </a:pPr>
            <a:r>
              <a:rPr sz="1200" dirty="0">
                <a:solidFill>
                  <a:prstClr val="black"/>
                </a:solidFill>
                <a:latin typeface="Arial Narrow"/>
                <a:cs typeface="Arial Narrow"/>
              </a:rPr>
              <a:t>Кл-</a:t>
            </a:r>
            <a:r>
              <a:rPr sz="1200" spc="-5" dirty="0">
                <a:solidFill>
                  <a:prstClr val="black"/>
                </a:solidFill>
                <a:latin typeface="Arial Narrow"/>
                <a:cs typeface="Arial Narrow"/>
              </a:rPr>
              <a:t> </a:t>
            </a:r>
            <a:r>
              <a:rPr sz="1200" dirty="0">
                <a:solidFill>
                  <a:prstClr val="black"/>
                </a:solidFill>
                <a:latin typeface="Arial Narrow"/>
                <a:cs typeface="Arial Narrow"/>
              </a:rPr>
              <a:t>коэ</a:t>
            </a:r>
            <a:r>
              <a:rPr sz="1200" spc="-5" dirty="0">
                <a:solidFill>
                  <a:prstClr val="black"/>
                </a:solidFill>
                <a:latin typeface="Arial Narrow"/>
                <a:cs typeface="Arial Narrow"/>
              </a:rPr>
              <a:t>ф</a:t>
            </a:r>
            <a:r>
              <a:rPr sz="1200" dirty="0">
                <a:solidFill>
                  <a:prstClr val="black"/>
                </a:solidFill>
                <a:latin typeface="Arial Narrow"/>
                <a:cs typeface="Arial Narrow"/>
              </a:rPr>
              <a:t>.</a:t>
            </a:r>
            <a:r>
              <a:rPr sz="1200" spc="-10" dirty="0">
                <a:solidFill>
                  <a:prstClr val="black"/>
                </a:solidFill>
                <a:latin typeface="Arial Narrow"/>
                <a:cs typeface="Arial Narrow"/>
              </a:rPr>
              <a:t> </a:t>
            </a:r>
            <a:r>
              <a:rPr sz="1200" dirty="0">
                <a:solidFill>
                  <a:prstClr val="black"/>
                </a:solidFill>
                <a:latin typeface="Arial Narrow"/>
                <a:cs typeface="Arial Narrow"/>
              </a:rPr>
              <a:t>Локали</a:t>
            </a:r>
            <a:r>
              <a:rPr sz="1200" spc="5" dirty="0">
                <a:solidFill>
                  <a:prstClr val="black"/>
                </a:solidFill>
                <a:latin typeface="Arial Narrow"/>
                <a:cs typeface="Arial Narrow"/>
              </a:rPr>
              <a:t>з</a:t>
            </a:r>
            <a:r>
              <a:rPr sz="1200" dirty="0">
                <a:solidFill>
                  <a:prstClr val="black"/>
                </a:solidFill>
                <a:latin typeface="Arial Narrow"/>
                <a:cs typeface="Arial Narrow"/>
              </a:rPr>
              <a:t>ации </a:t>
            </a:r>
            <a:r>
              <a:rPr sz="1200" spc="-20" dirty="0">
                <a:solidFill>
                  <a:prstClr val="black"/>
                </a:solidFill>
                <a:latin typeface="Arial Narrow"/>
                <a:cs typeface="Arial Narrow"/>
              </a:rPr>
              <a:t> </a:t>
            </a:r>
            <a:r>
              <a:rPr sz="1200" dirty="0">
                <a:solidFill>
                  <a:prstClr val="black"/>
                </a:solidFill>
                <a:latin typeface="Arial Narrow"/>
                <a:cs typeface="Arial Narrow"/>
              </a:rPr>
              <a:t>рассчи</a:t>
            </a:r>
            <a:r>
              <a:rPr sz="1200" spc="5" dirty="0">
                <a:solidFill>
                  <a:prstClr val="black"/>
                </a:solidFill>
                <a:latin typeface="Arial Narrow"/>
                <a:cs typeface="Arial Narrow"/>
              </a:rPr>
              <a:t>т</a:t>
            </a:r>
            <a:r>
              <a:rPr sz="1200" dirty="0">
                <a:solidFill>
                  <a:prstClr val="black"/>
                </a:solidFill>
                <a:latin typeface="Arial Narrow"/>
                <a:cs typeface="Arial Narrow"/>
              </a:rPr>
              <a:t>ывается</a:t>
            </a:r>
            <a:endParaRPr sz="1200">
              <a:solidFill>
                <a:prstClr val="black"/>
              </a:solidFill>
              <a:latin typeface="Arial Narrow"/>
              <a:cs typeface="Arial Narrow"/>
            </a:endParaRPr>
          </a:p>
          <a:p>
            <a:pPr marL="12700" fontAlgn="auto">
              <a:spcBef>
                <a:spcPts val="0"/>
              </a:spcBef>
              <a:spcAft>
                <a:spcPts val="0"/>
              </a:spcAft>
            </a:pPr>
            <a:r>
              <a:rPr sz="1200" spc="-5" dirty="0">
                <a:solidFill>
                  <a:prstClr val="black"/>
                </a:solidFill>
                <a:latin typeface="Arial Narrow"/>
                <a:cs typeface="Arial Narrow"/>
              </a:rPr>
              <a:t>М</a:t>
            </a:r>
            <a:r>
              <a:rPr sz="1200" dirty="0">
                <a:solidFill>
                  <a:prstClr val="black"/>
                </a:solidFill>
                <a:latin typeface="Arial Narrow"/>
                <a:cs typeface="Arial Narrow"/>
              </a:rPr>
              <a:t>ин</a:t>
            </a:r>
            <a:r>
              <a:rPr sz="1200" spc="-10" dirty="0">
                <a:solidFill>
                  <a:prstClr val="black"/>
                </a:solidFill>
                <a:latin typeface="Arial Narrow"/>
                <a:cs typeface="Arial Narrow"/>
              </a:rPr>
              <a:t>п</a:t>
            </a:r>
            <a:r>
              <a:rPr sz="1200" dirty="0">
                <a:solidFill>
                  <a:prstClr val="black"/>
                </a:solidFill>
                <a:latin typeface="Arial Narrow"/>
                <a:cs typeface="Arial Narrow"/>
              </a:rPr>
              <a:t>ро</a:t>
            </a:r>
            <a:r>
              <a:rPr sz="1200" spc="-5" dirty="0">
                <a:solidFill>
                  <a:prstClr val="black"/>
                </a:solidFill>
                <a:latin typeface="Arial Narrow"/>
                <a:cs typeface="Arial Narrow"/>
              </a:rPr>
              <a:t>м</a:t>
            </a:r>
            <a:r>
              <a:rPr sz="1200" dirty="0">
                <a:solidFill>
                  <a:prstClr val="black"/>
                </a:solidFill>
                <a:latin typeface="Arial Narrow"/>
                <a:cs typeface="Arial Narrow"/>
              </a:rPr>
              <a:t>торгом</a:t>
            </a:r>
            <a:r>
              <a:rPr sz="1200" spc="5" dirty="0">
                <a:solidFill>
                  <a:prstClr val="black"/>
                </a:solidFill>
                <a:latin typeface="Arial Narrow"/>
                <a:cs typeface="Arial Narrow"/>
              </a:rPr>
              <a:t> </a:t>
            </a:r>
            <a:r>
              <a:rPr sz="1200" dirty="0">
                <a:solidFill>
                  <a:prstClr val="black"/>
                </a:solidFill>
                <a:latin typeface="Arial Narrow"/>
                <a:cs typeface="Arial Narrow"/>
              </a:rPr>
              <a:t>России</a:t>
            </a:r>
            <a:r>
              <a:rPr sz="1200" spc="-5" dirty="0">
                <a:solidFill>
                  <a:prstClr val="black"/>
                </a:solidFill>
                <a:latin typeface="Arial Narrow"/>
                <a:cs typeface="Arial Narrow"/>
              </a:rPr>
              <a:t> </a:t>
            </a:r>
            <a:r>
              <a:rPr sz="1200" b="1" dirty="0">
                <a:solidFill>
                  <a:prstClr val="black"/>
                </a:solidFill>
                <a:latin typeface="Arial Narrow"/>
                <a:cs typeface="Arial Narrow"/>
              </a:rPr>
              <a:t>ежего</a:t>
            </a:r>
            <a:r>
              <a:rPr sz="1200" b="1" spc="-5" dirty="0">
                <a:solidFill>
                  <a:prstClr val="black"/>
                </a:solidFill>
                <a:latin typeface="Arial Narrow"/>
                <a:cs typeface="Arial Narrow"/>
              </a:rPr>
              <a:t>д</a:t>
            </a:r>
            <a:r>
              <a:rPr sz="1200" b="1" dirty="0">
                <a:solidFill>
                  <a:prstClr val="black"/>
                </a:solidFill>
                <a:latin typeface="Arial Narrow"/>
                <a:cs typeface="Arial Narrow"/>
              </a:rPr>
              <a:t>но</a:t>
            </a:r>
            <a:r>
              <a:rPr sz="1200" b="1" spc="10" dirty="0">
                <a:solidFill>
                  <a:prstClr val="black"/>
                </a:solidFill>
                <a:latin typeface="Arial Narrow"/>
                <a:cs typeface="Arial Narrow"/>
              </a:rPr>
              <a:t> </a:t>
            </a:r>
            <a:r>
              <a:rPr sz="1200" b="1" dirty="0">
                <a:solidFill>
                  <a:prstClr val="black"/>
                </a:solidFill>
                <a:latin typeface="Arial Narrow"/>
                <a:cs typeface="Arial Narrow"/>
              </a:rPr>
              <a:t>до 01.</a:t>
            </a:r>
            <a:r>
              <a:rPr sz="1200" b="1" spc="-45" dirty="0">
                <a:solidFill>
                  <a:prstClr val="black"/>
                </a:solidFill>
                <a:latin typeface="Arial Narrow"/>
                <a:cs typeface="Arial Narrow"/>
              </a:rPr>
              <a:t>1</a:t>
            </a:r>
            <a:r>
              <a:rPr sz="1200" b="1" dirty="0">
                <a:solidFill>
                  <a:prstClr val="black"/>
                </a:solidFill>
                <a:latin typeface="Arial Narrow"/>
                <a:cs typeface="Arial Narrow"/>
              </a:rPr>
              <a:t>1</a:t>
            </a:r>
            <a:endParaRPr sz="1200">
              <a:solidFill>
                <a:prstClr val="black"/>
              </a:solidFill>
              <a:latin typeface="Arial Narrow"/>
              <a:cs typeface="Arial Narrow"/>
            </a:endParaRPr>
          </a:p>
        </p:txBody>
      </p:sp>
      <p:sp>
        <p:nvSpPr>
          <p:cNvPr id="34" name="object 34"/>
          <p:cNvSpPr txBox="1"/>
          <p:nvPr/>
        </p:nvSpPr>
        <p:spPr>
          <a:xfrm>
            <a:off x="6902957" y="4529254"/>
            <a:ext cx="1445260" cy="296545"/>
          </a:xfrm>
          <a:prstGeom prst="rect">
            <a:avLst/>
          </a:prstGeom>
        </p:spPr>
        <p:txBody>
          <a:bodyPr vert="horz" wrap="square" lIns="0" tIns="0" rIns="0" bIns="0" rtlCol="0">
            <a:spAutoFit/>
          </a:bodyPr>
          <a:lstStyle/>
          <a:p>
            <a:pPr marL="12700" fontAlgn="auto">
              <a:lnSpc>
                <a:spcPts val="2120"/>
              </a:lnSpc>
              <a:spcBef>
                <a:spcPts val="0"/>
              </a:spcBef>
              <a:spcAft>
                <a:spcPts val="0"/>
              </a:spcAft>
            </a:pPr>
            <a:r>
              <a:rPr sz="2700" spc="-7" baseline="13888" dirty="0">
                <a:solidFill>
                  <a:prstClr val="black"/>
                </a:solidFill>
                <a:latin typeface="Arial Narrow"/>
                <a:cs typeface="Arial Narrow"/>
              </a:rPr>
              <a:t>Ц</a:t>
            </a:r>
            <a:r>
              <a:rPr sz="1200" dirty="0">
                <a:solidFill>
                  <a:prstClr val="black"/>
                </a:solidFill>
                <a:latin typeface="Arial Narrow"/>
                <a:cs typeface="Arial Narrow"/>
              </a:rPr>
              <a:t>н</a:t>
            </a:r>
            <a:r>
              <a:rPr sz="1200" spc="-10" dirty="0">
                <a:solidFill>
                  <a:prstClr val="black"/>
                </a:solidFill>
                <a:latin typeface="Arial Narrow"/>
                <a:cs typeface="Arial Narrow"/>
              </a:rPr>
              <a:t>м</a:t>
            </a:r>
            <a:r>
              <a:rPr sz="1200" dirty="0">
                <a:solidFill>
                  <a:prstClr val="black"/>
                </a:solidFill>
                <a:latin typeface="Arial Narrow"/>
                <a:cs typeface="Arial Narrow"/>
              </a:rPr>
              <a:t>цN = ЦацN</a:t>
            </a:r>
            <a:r>
              <a:rPr sz="1200" spc="-10" dirty="0">
                <a:solidFill>
                  <a:prstClr val="black"/>
                </a:solidFill>
                <a:latin typeface="Arial Narrow"/>
                <a:cs typeface="Arial Narrow"/>
              </a:rPr>
              <a:t> </a:t>
            </a:r>
            <a:r>
              <a:rPr sz="1200" dirty="0">
                <a:solidFill>
                  <a:prstClr val="black"/>
                </a:solidFill>
                <a:latin typeface="Arial Narrow"/>
                <a:cs typeface="Arial Narrow"/>
              </a:rPr>
              <a:t>x И x</a:t>
            </a:r>
            <a:r>
              <a:rPr sz="1200" spc="-10" dirty="0">
                <a:solidFill>
                  <a:prstClr val="black"/>
                </a:solidFill>
                <a:latin typeface="Arial Narrow"/>
                <a:cs typeface="Arial Narrow"/>
              </a:rPr>
              <a:t> </a:t>
            </a:r>
            <a:r>
              <a:rPr sz="1200" dirty="0">
                <a:solidFill>
                  <a:prstClr val="black"/>
                </a:solidFill>
                <a:latin typeface="Arial Narrow"/>
                <a:cs typeface="Arial Narrow"/>
              </a:rPr>
              <a:t>Кл</a:t>
            </a:r>
            <a:endParaRPr sz="1200">
              <a:solidFill>
                <a:prstClr val="black"/>
              </a:solidFill>
              <a:latin typeface="Arial Narrow"/>
              <a:cs typeface="Arial Narrow"/>
            </a:endParaRPr>
          </a:p>
        </p:txBody>
      </p:sp>
      <p:sp>
        <p:nvSpPr>
          <p:cNvPr id="35" name="object 35"/>
          <p:cNvSpPr/>
          <p:nvPr/>
        </p:nvSpPr>
        <p:spPr>
          <a:xfrm>
            <a:off x="4878323" y="4816855"/>
            <a:ext cx="2757170" cy="869950"/>
          </a:xfrm>
          <a:custGeom>
            <a:avLst/>
            <a:gdLst/>
            <a:ahLst/>
            <a:cxnLst/>
            <a:rect l="l" t="t" r="r" b="b"/>
            <a:pathLst>
              <a:path w="2757170" h="869950">
                <a:moveTo>
                  <a:pt x="80772" y="763524"/>
                </a:moveTo>
                <a:lnTo>
                  <a:pt x="74675" y="763651"/>
                </a:lnTo>
                <a:lnTo>
                  <a:pt x="71120" y="767588"/>
                </a:lnTo>
                <a:lnTo>
                  <a:pt x="0" y="844181"/>
                </a:lnTo>
                <a:lnTo>
                  <a:pt x="106806" y="869607"/>
                </a:lnTo>
                <a:lnTo>
                  <a:pt x="112013" y="866444"/>
                </a:lnTo>
                <a:lnTo>
                  <a:pt x="113156" y="861326"/>
                </a:lnTo>
                <a:lnTo>
                  <a:pt x="114426" y="856208"/>
                </a:lnTo>
                <a:lnTo>
                  <a:pt x="111251" y="851077"/>
                </a:lnTo>
                <a:lnTo>
                  <a:pt x="97652" y="847839"/>
                </a:lnTo>
                <a:lnTo>
                  <a:pt x="20827" y="847839"/>
                </a:lnTo>
                <a:lnTo>
                  <a:pt x="15239" y="829602"/>
                </a:lnTo>
                <a:lnTo>
                  <a:pt x="49098" y="819336"/>
                </a:lnTo>
                <a:lnTo>
                  <a:pt x="88646" y="776681"/>
                </a:lnTo>
                <a:lnTo>
                  <a:pt x="88518" y="770636"/>
                </a:lnTo>
                <a:lnTo>
                  <a:pt x="84581" y="767080"/>
                </a:lnTo>
                <a:lnTo>
                  <a:pt x="80772" y="763524"/>
                </a:lnTo>
                <a:close/>
              </a:path>
              <a:path w="2757170" h="869950">
                <a:moveTo>
                  <a:pt x="49098" y="819336"/>
                </a:moveTo>
                <a:lnTo>
                  <a:pt x="15239" y="829602"/>
                </a:lnTo>
                <a:lnTo>
                  <a:pt x="20827" y="847839"/>
                </a:lnTo>
                <a:lnTo>
                  <a:pt x="29625" y="845172"/>
                </a:lnTo>
                <a:lnTo>
                  <a:pt x="25146" y="845172"/>
                </a:lnTo>
                <a:lnTo>
                  <a:pt x="20320" y="829424"/>
                </a:lnTo>
                <a:lnTo>
                  <a:pt x="39746" y="829424"/>
                </a:lnTo>
                <a:lnTo>
                  <a:pt x="49098" y="819336"/>
                </a:lnTo>
                <a:close/>
              </a:path>
              <a:path w="2757170" h="869950">
                <a:moveTo>
                  <a:pt x="54625" y="837593"/>
                </a:moveTo>
                <a:lnTo>
                  <a:pt x="20827" y="847839"/>
                </a:lnTo>
                <a:lnTo>
                  <a:pt x="97652" y="847839"/>
                </a:lnTo>
                <a:lnTo>
                  <a:pt x="54625" y="837593"/>
                </a:lnTo>
                <a:close/>
              </a:path>
              <a:path w="2757170" h="869950">
                <a:moveTo>
                  <a:pt x="20320" y="829424"/>
                </a:moveTo>
                <a:lnTo>
                  <a:pt x="25146" y="845172"/>
                </a:lnTo>
                <a:lnTo>
                  <a:pt x="36233" y="833213"/>
                </a:lnTo>
                <a:lnTo>
                  <a:pt x="20320" y="829424"/>
                </a:lnTo>
                <a:close/>
              </a:path>
              <a:path w="2757170" h="869950">
                <a:moveTo>
                  <a:pt x="36233" y="833213"/>
                </a:moveTo>
                <a:lnTo>
                  <a:pt x="25146" y="845172"/>
                </a:lnTo>
                <a:lnTo>
                  <a:pt x="29625" y="845172"/>
                </a:lnTo>
                <a:lnTo>
                  <a:pt x="54625" y="837593"/>
                </a:lnTo>
                <a:lnTo>
                  <a:pt x="36233" y="833213"/>
                </a:lnTo>
                <a:close/>
              </a:path>
              <a:path w="2757170" h="869950">
                <a:moveTo>
                  <a:pt x="2751581" y="0"/>
                </a:moveTo>
                <a:lnTo>
                  <a:pt x="49098" y="819336"/>
                </a:lnTo>
                <a:lnTo>
                  <a:pt x="36233" y="833213"/>
                </a:lnTo>
                <a:lnTo>
                  <a:pt x="54625" y="837593"/>
                </a:lnTo>
                <a:lnTo>
                  <a:pt x="2757170" y="18288"/>
                </a:lnTo>
                <a:lnTo>
                  <a:pt x="2751581" y="0"/>
                </a:lnTo>
                <a:close/>
              </a:path>
              <a:path w="2757170" h="869950">
                <a:moveTo>
                  <a:pt x="39746" y="829424"/>
                </a:moveTo>
                <a:lnTo>
                  <a:pt x="20320" y="829424"/>
                </a:lnTo>
                <a:lnTo>
                  <a:pt x="36233" y="833213"/>
                </a:lnTo>
                <a:lnTo>
                  <a:pt x="39746" y="829424"/>
                </a:lnTo>
                <a:close/>
              </a:path>
            </a:pathLst>
          </a:custGeom>
          <a:solidFill>
            <a:srgbClr val="C00000"/>
          </a:solidFill>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36" name="object 36"/>
          <p:cNvSpPr/>
          <p:nvPr/>
        </p:nvSpPr>
        <p:spPr>
          <a:xfrm>
            <a:off x="6184900" y="4873625"/>
            <a:ext cx="1777364" cy="1181735"/>
          </a:xfrm>
          <a:custGeom>
            <a:avLst/>
            <a:gdLst/>
            <a:ahLst/>
            <a:cxnLst/>
            <a:rect l="l" t="t" r="r" b="b"/>
            <a:pathLst>
              <a:path w="1777365" h="1181735">
                <a:moveTo>
                  <a:pt x="54228" y="1080681"/>
                </a:moveTo>
                <a:lnTo>
                  <a:pt x="48513" y="1082624"/>
                </a:lnTo>
                <a:lnTo>
                  <a:pt x="46227" y="1087348"/>
                </a:lnTo>
                <a:lnTo>
                  <a:pt x="0" y="1181125"/>
                </a:lnTo>
                <a:lnTo>
                  <a:pt x="43751" y="1178636"/>
                </a:lnTo>
                <a:lnTo>
                  <a:pt x="20954" y="1178636"/>
                </a:lnTo>
                <a:lnTo>
                  <a:pt x="10413" y="1162748"/>
                </a:lnTo>
                <a:lnTo>
                  <a:pt x="39841" y="1143262"/>
                </a:lnTo>
                <a:lnTo>
                  <a:pt x="63246" y="1095768"/>
                </a:lnTo>
                <a:lnTo>
                  <a:pt x="65532" y="1091044"/>
                </a:lnTo>
                <a:lnTo>
                  <a:pt x="63626" y="1085329"/>
                </a:lnTo>
                <a:lnTo>
                  <a:pt x="54228" y="1080681"/>
                </a:lnTo>
                <a:close/>
              </a:path>
              <a:path w="1777365" h="1181735">
                <a:moveTo>
                  <a:pt x="39841" y="1143262"/>
                </a:moveTo>
                <a:lnTo>
                  <a:pt x="10413" y="1162748"/>
                </a:lnTo>
                <a:lnTo>
                  <a:pt x="20954" y="1178636"/>
                </a:lnTo>
                <a:lnTo>
                  <a:pt x="26612" y="1174889"/>
                </a:lnTo>
                <a:lnTo>
                  <a:pt x="24257" y="1174889"/>
                </a:lnTo>
                <a:lnTo>
                  <a:pt x="15239" y="1161173"/>
                </a:lnTo>
                <a:lnTo>
                  <a:pt x="31471" y="1160249"/>
                </a:lnTo>
                <a:lnTo>
                  <a:pt x="39841" y="1143262"/>
                </a:lnTo>
                <a:close/>
              </a:path>
              <a:path w="1777365" h="1181735">
                <a:moveTo>
                  <a:pt x="108458" y="1155865"/>
                </a:moveTo>
                <a:lnTo>
                  <a:pt x="50344" y="1159174"/>
                </a:lnTo>
                <a:lnTo>
                  <a:pt x="20954" y="1178636"/>
                </a:lnTo>
                <a:lnTo>
                  <a:pt x="43751" y="1178636"/>
                </a:lnTo>
                <a:lnTo>
                  <a:pt x="109600" y="1174889"/>
                </a:lnTo>
                <a:lnTo>
                  <a:pt x="113664" y="1170381"/>
                </a:lnTo>
                <a:lnTo>
                  <a:pt x="113284" y="1165136"/>
                </a:lnTo>
                <a:lnTo>
                  <a:pt x="113029" y="1159878"/>
                </a:lnTo>
                <a:lnTo>
                  <a:pt x="108458" y="1155865"/>
                </a:lnTo>
                <a:close/>
              </a:path>
              <a:path w="1777365" h="1181735">
                <a:moveTo>
                  <a:pt x="31471" y="1160249"/>
                </a:moveTo>
                <a:lnTo>
                  <a:pt x="15239" y="1161173"/>
                </a:lnTo>
                <a:lnTo>
                  <a:pt x="24257" y="1174889"/>
                </a:lnTo>
                <a:lnTo>
                  <a:pt x="31471" y="1160249"/>
                </a:lnTo>
                <a:close/>
              </a:path>
              <a:path w="1777365" h="1181735">
                <a:moveTo>
                  <a:pt x="50344" y="1159174"/>
                </a:moveTo>
                <a:lnTo>
                  <a:pt x="31471" y="1160249"/>
                </a:lnTo>
                <a:lnTo>
                  <a:pt x="24257" y="1174889"/>
                </a:lnTo>
                <a:lnTo>
                  <a:pt x="26612" y="1174889"/>
                </a:lnTo>
                <a:lnTo>
                  <a:pt x="50344" y="1159174"/>
                </a:lnTo>
                <a:close/>
              </a:path>
              <a:path w="1777365" h="1181735">
                <a:moveTo>
                  <a:pt x="1766443" y="0"/>
                </a:moveTo>
                <a:lnTo>
                  <a:pt x="39841" y="1143262"/>
                </a:lnTo>
                <a:lnTo>
                  <a:pt x="31471" y="1160249"/>
                </a:lnTo>
                <a:lnTo>
                  <a:pt x="50344" y="1159174"/>
                </a:lnTo>
                <a:lnTo>
                  <a:pt x="1776856" y="15875"/>
                </a:lnTo>
                <a:lnTo>
                  <a:pt x="1766443" y="0"/>
                </a:lnTo>
                <a:close/>
              </a:path>
            </a:pathLst>
          </a:custGeom>
          <a:solidFill>
            <a:srgbClr val="C00000"/>
          </a:solidFill>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37" name="object 37"/>
          <p:cNvSpPr/>
          <p:nvPr/>
        </p:nvSpPr>
        <p:spPr>
          <a:xfrm>
            <a:off x="7990078" y="4879847"/>
            <a:ext cx="299720" cy="1429385"/>
          </a:xfrm>
          <a:custGeom>
            <a:avLst/>
            <a:gdLst/>
            <a:ahLst/>
            <a:cxnLst/>
            <a:rect l="l" t="t" r="r" b="b"/>
            <a:pathLst>
              <a:path w="299720" h="1429385">
                <a:moveTo>
                  <a:pt x="12319" y="1316774"/>
                </a:moveTo>
                <a:lnTo>
                  <a:pt x="2413" y="1320406"/>
                </a:lnTo>
                <a:lnTo>
                  <a:pt x="0" y="1325880"/>
                </a:lnTo>
                <a:lnTo>
                  <a:pt x="1777" y="1330820"/>
                </a:lnTo>
                <a:lnTo>
                  <a:pt x="37846" y="1428915"/>
                </a:lnTo>
                <a:lnTo>
                  <a:pt x="52227" y="1411973"/>
                </a:lnTo>
                <a:lnTo>
                  <a:pt x="50546" y="1411973"/>
                </a:lnTo>
                <a:lnTo>
                  <a:pt x="31750" y="1408658"/>
                </a:lnTo>
                <a:lnTo>
                  <a:pt x="37923" y="1373760"/>
                </a:lnTo>
                <a:lnTo>
                  <a:pt x="19685" y="1324228"/>
                </a:lnTo>
                <a:lnTo>
                  <a:pt x="17779" y="1319301"/>
                </a:lnTo>
                <a:lnTo>
                  <a:pt x="12319" y="1316774"/>
                </a:lnTo>
                <a:close/>
              </a:path>
              <a:path w="299720" h="1429385">
                <a:moveTo>
                  <a:pt x="37923" y="1373760"/>
                </a:moveTo>
                <a:lnTo>
                  <a:pt x="31750" y="1408658"/>
                </a:lnTo>
                <a:lnTo>
                  <a:pt x="50546" y="1411973"/>
                </a:lnTo>
                <a:lnTo>
                  <a:pt x="51424" y="1407007"/>
                </a:lnTo>
                <a:lnTo>
                  <a:pt x="50165" y="1407007"/>
                </a:lnTo>
                <a:lnTo>
                  <a:pt x="33908" y="1404137"/>
                </a:lnTo>
                <a:lnTo>
                  <a:pt x="44504" y="1391635"/>
                </a:lnTo>
                <a:lnTo>
                  <a:pt x="37923" y="1373760"/>
                </a:lnTo>
                <a:close/>
              </a:path>
              <a:path w="299720" h="1429385">
                <a:moveTo>
                  <a:pt x="100329" y="1332344"/>
                </a:moveTo>
                <a:lnTo>
                  <a:pt x="94361" y="1332839"/>
                </a:lnTo>
                <a:lnTo>
                  <a:pt x="56686" y="1377260"/>
                </a:lnTo>
                <a:lnTo>
                  <a:pt x="50546" y="1411973"/>
                </a:lnTo>
                <a:lnTo>
                  <a:pt x="52227" y="1411973"/>
                </a:lnTo>
                <a:lnTo>
                  <a:pt x="108966" y="1345158"/>
                </a:lnTo>
                <a:lnTo>
                  <a:pt x="108457" y="1339138"/>
                </a:lnTo>
                <a:lnTo>
                  <a:pt x="100329" y="1332344"/>
                </a:lnTo>
                <a:close/>
              </a:path>
              <a:path w="299720" h="1429385">
                <a:moveTo>
                  <a:pt x="44504" y="1391635"/>
                </a:moveTo>
                <a:lnTo>
                  <a:pt x="33908" y="1404137"/>
                </a:lnTo>
                <a:lnTo>
                  <a:pt x="50165" y="1407007"/>
                </a:lnTo>
                <a:lnTo>
                  <a:pt x="44504" y="1391635"/>
                </a:lnTo>
                <a:close/>
              </a:path>
              <a:path w="299720" h="1429385">
                <a:moveTo>
                  <a:pt x="56686" y="1377260"/>
                </a:moveTo>
                <a:lnTo>
                  <a:pt x="44504" y="1391635"/>
                </a:lnTo>
                <a:lnTo>
                  <a:pt x="50165" y="1407007"/>
                </a:lnTo>
                <a:lnTo>
                  <a:pt x="51424" y="1407007"/>
                </a:lnTo>
                <a:lnTo>
                  <a:pt x="56686" y="1377260"/>
                </a:lnTo>
                <a:close/>
              </a:path>
              <a:path w="299720" h="1429385">
                <a:moveTo>
                  <a:pt x="280924" y="0"/>
                </a:moveTo>
                <a:lnTo>
                  <a:pt x="37923" y="1373760"/>
                </a:lnTo>
                <a:lnTo>
                  <a:pt x="44504" y="1391635"/>
                </a:lnTo>
                <a:lnTo>
                  <a:pt x="56686" y="1377260"/>
                </a:lnTo>
                <a:lnTo>
                  <a:pt x="299720" y="3428"/>
                </a:lnTo>
                <a:lnTo>
                  <a:pt x="280924" y="0"/>
                </a:lnTo>
                <a:close/>
              </a:path>
            </a:pathLst>
          </a:custGeom>
          <a:solidFill>
            <a:srgbClr val="C00000"/>
          </a:solidFill>
        </p:spPr>
        <p:txBody>
          <a:bodyPr wrap="square" lIns="0" tIns="0" rIns="0" bIns="0" rtlCol="0"/>
          <a:lstStyle/>
          <a:p>
            <a:pPr fontAlgn="auto">
              <a:spcBef>
                <a:spcPts val="0"/>
              </a:spcBef>
              <a:spcAft>
                <a:spcPts val="0"/>
              </a:spcAft>
            </a:pPr>
            <a:endParaRPr>
              <a:solidFill>
                <a:prstClr val="black"/>
              </a:solidFill>
              <a:latin typeface="Calibri"/>
            </a:endParaRPr>
          </a:p>
        </p:txBody>
      </p:sp>
      <p:sp>
        <p:nvSpPr>
          <p:cNvPr id="38" name="object 38"/>
          <p:cNvSpPr/>
          <p:nvPr/>
        </p:nvSpPr>
        <p:spPr>
          <a:xfrm>
            <a:off x="125412" y="1674876"/>
            <a:ext cx="8749030" cy="584200"/>
          </a:xfrm>
          <a:custGeom>
            <a:avLst/>
            <a:gdLst/>
            <a:ahLst/>
            <a:cxnLst/>
            <a:rect l="l" t="t" r="r" b="b"/>
            <a:pathLst>
              <a:path w="8749030" h="584200">
                <a:moveTo>
                  <a:pt x="0" y="584200"/>
                </a:moveTo>
                <a:lnTo>
                  <a:pt x="8748649" y="584200"/>
                </a:lnTo>
                <a:lnTo>
                  <a:pt x="8748649" y="0"/>
                </a:lnTo>
                <a:lnTo>
                  <a:pt x="0" y="0"/>
                </a:lnTo>
                <a:lnTo>
                  <a:pt x="0" y="584200"/>
                </a:lnTo>
                <a:close/>
              </a:path>
            </a:pathLst>
          </a:custGeom>
          <a:solidFill>
            <a:srgbClr val="4F81BC"/>
          </a:solidFill>
        </p:spPr>
        <p:txBody>
          <a:bodyPr wrap="square" lIns="0" tIns="0" rIns="0" bIns="0" rtlCol="0"/>
          <a:lstStyle/>
          <a:p>
            <a:pPr fontAlgn="auto">
              <a:spcBef>
                <a:spcPts val="0"/>
              </a:spcBef>
              <a:spcAft>
                <a:spcPts val="0"/>
              </a:spcAft>
            </a:pPr>
            <a:endParaRPr>
              <a:solidFill>
                <a:prstClr val="black"/>
              </a:solidFill>
              <a:latin typeface="Calibri"/>
            </a:endParaRPr>
          </a:p>
        </p:txBody>
      </p:sp>
    </p:spTree>
    <p:extLst>
      <p:ext uri="{BB962C8B-B14F-4D97-AF65-F5344CB8AC3E}">
        <p14:creationId xmlns:p14="http://schemas.microsoft.com/office/powerpoint/2010/main" val="24429817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47599" y="172364"/>
            <a:ext cx="8639810" cy="3879215"/>
          </a:xfrm>
          <a:prstGeom prst="rect">
            <a:avLst/>
          </a:prstGeom>
        </p:spPr>
        <p:txBody>
          <a:bodyPr vert="horz" wrap="square" lIns="0" tIns="12700" rIns="0" bIns="0" rtlCol="0">
            <a:spAutoFit/>
          </a:bodyPr>
          <a:lstStyle/>
          <a:p>
            <a:pPr marL="355600" marR="5080" indent="-342900" fontAlgn="auto">
              <a:lnSpc>
                <a:spcPct val="114999"/>
              </a:lnSpc>
              <a:spcBef>
                <a:spcPts val="100"/>
              </a:spcBef>
              <a:spcAft>
                <a:spcPts val="0"/>
              </a:spcAft>
              <a:buFont typeface="Arial"/>
              <a:buChar char="•"/>
              <a:tabLst>
                <a:tab pos="354965" algn="l"/>
                <a:tab pos="355600" algn="l"/>
              </a:tabLst>
              <a:defRPr/>
            </a:pPr>
            <a:r>
              <a:rPr sz="1600" b="1" spc="-5" dirty="0">
                <a:solidFill>
                  <a:srgbClr val="C00000"/>
                </a:solidFill>
                <a:latin typeface="Calibri"/>
                <a:cs typeface="Calibri"/>
              </a:rPr>
              <a:t>Начальная (максимальная) </a:t>
            </a:r>
            <a:r>
              <a:rPr sz="1600" b="1" spc="-10" dirty="0">
                <a:solidFill>
                  <a:srgbClr val="C00000"/>
                </a:solidFill>
                <a:latin typeface="Calibri"/>
                <a:cs typeface="Calibri"/>
              </a:rPr>
              <a:t>цена </a:t>
            </a:r>
            <a:r>
              <a:rPr sz="1600" b="1" spc="-5" dirty="0">
                <a:solidFill>
                  <a:srgbClr val="C00000"/>
                </a:solidFill>
                <a:latin typeface="Calibri"/>
                <a:cs typeface="Calibri"/>
              </a:rPr>
              <a:t>контракта для </a:t>
            </a:r>
            <a:r>
              <a:rPr sz="1600" b="1" spc="-10" dirty="0">
                <a:solidFill>
                  <a:srgbClr val="C00000"/>
                </a:solidFill>
                <a:latin typeface="Calibri"/>
                <a:cs typeface="Calibri"/>
              </a:rPr>
              <a:t>целей </a:t>
            </a:r>
            <a:r>
              <a:rPr sz="1600" b="1" spc="-5" dirty="0">
                <a:solidFill>
                  <a:srgbClr val="C00000"/>
                </a:solidFill>
                <a:latin typeface="Calibri"/>
                <a:cs typeface="Calibri"/>
              </a:rPr>
              <a:t>осуществления закупок </a:t>
            </a:r>
            <a:r>
              <a:rPr sz="1600" b="1" spc="-10" dirty="0">
                <a:solidFill>
                  <a:srgbClr val="C00000"/>
                </a:solidFill>
                <a:latin typeface="Calibri"/>
                <a:cs typeface="Calibri"/>
              </a:rPr>
              <a:t>медицинских  изделий, </a:t>
            </a:r>
            <a:r>
              <a:rPr sz="1600" b="1" spc="-5" dirty="0">
                <a:solidFill>
                  <a:srgbClr val="C00000"/>
                </a:solidFill>
                <a:latin typeface="Calibri"/>
                <a:cs typeface="Calibri"/>
              </a:rPr>
              <a:t>включенных в </a:t>
            </a:r>
            <a:r>
              <a:rPr sz="1600" b="1" spc="-10" dirty="0">
                <a:solidFill>
                  <a:srgbClr val="C00000"/>
                </a:solidFill>
                <a:latin typeface="Calibri"/>
                <a:cs typeface="Calibri"/>
              </a:rPr>
              <a:t>перечень, </a:t>
            </a:r>
            <a:r>
              <a:rPr sz="1600" b="1" spc="-5" dirty="0">
                <a:solidFill>
                  <a:srgbClr val="C00000"/>
                </a:solidFill>
                <a:latin typeface="Calibri"/>
                <a:cs typeface="Calibri"/>
              </a:rPr>
              <a:t>рассчитывается </a:t>
            </a:r>
            <a:r>
              <a:rPr sz="1600" b="1" spc="-10" dirty="0">
                <a:solidFill>
                  <a:srgbClr val="C00000"/>
                </a:solidFill>
                <a:latin typeface="Calibri"/>
                <a:cs typeface="Calibri"/>
              </a:rPr>
              <a:t>заказчиком </a:t>
            </a:r>
            <a:r>
              <a:rPr sz="1600" b="1" spc="-5" dirty="0">
                <a:solidFill>
                  <a:srgbClr val="C00000"/>
                </a:solidFill>
                <a:latin typeface="Calibri"/>
                <a:cs typeface="Calibri"/>
              </a:rPr>
              <a:t>по</a:t>
            </a:r>
            <a:r>
              <a:rPr sz="1600" b="1" spc="60" dirty="0">
                <a:solidFill>
                  <a:srgbClr val="C00000"/>
                </a:solidFill>
                <a:latin typeface="Calibri"/>
                <a:cs typeface="Calibri"/>
              </a:rPr>
              <a:t> </a:t>
            </a:r>
            <a:r>
              <a:rPr sz="1600" b="1" spc="-15" dirty="0">
                <a:solidFill>
                  <a:srgbClr val="C00000"/>
                </a:solidFill>
                <a:latin typeface="Calibri"/>
                <a:cs typeface="Calibri"/>
              </a:rPr>
              <a:t>формуле:</a:t>
            </a:r>
            <a:endParaRPr sz="1600">
              <a:solidFill>
                <a:prstClr val="black"/>
              </a:solidFill>
              <a:latin typeface="Calibri"/>
              <a:cs typeface="Calibri"/>
            </a:endParaRPr>
          </a:p>
          <a:p>
            <a:pPr algn="ctr" fontAlgn="auto">
              <a:spcBef>
                <a:spcPts val="1055"/>
              </a:spcBef>
              <a:spcAft>
                <a:spcPts val="0"/>
              </a:spcAft>
              <a:defRPr/>
            </a:pPr>
            <a:r>
              <a:rPr sz="2400" i="1" baseline="13888" dirty="0">
                <a:solidFill>
                  <a:prstClr val="black"/>
                </a:solidFill>
                <a:latin typeface="Calibri"/>
                <a:cs typeface="Calibri"/>
              </a:rPr>
              <a:t>Ц</a:t>
            </a:r>
            <a:r>
              <a:rPr sz="1050" i="1" dirty="0">
                <a:solidFill>
                  <a:prstClr val="black"/>
                </a:solidFill>
                <a:latin typeface="Calibri"/>
                <a:cs typeface="Calibri"/>
              </a:rPr>
              <a:t>зак</a:t>
            </a:r>
            <a:r>
              <a:rPr sz="1050" i="1" spc="125" dirty="0">
                <a:solidFill>
                  <a:prstClr val="black"/>
                </a:solidFill>
                <a:latin typeface="Calibri"/>
                <a:cs typeface="Calibri"/>
              </a:rPr>
              <a:t> </a:t>
            </a:r>
            <a:r>
              <a:rPr sz="2400" i="1" spc="-7" baseline="13888" dirty="0">
                <a:solidFill>
                  <a:prstClr val="black"/>
                </a:solidFill>
                <a:latin typeface="Calibri"/>
                <a:cs typeface="Calibri"/>
              </a:rPr>
              <a:t>= </a:t>
            </a:r>
            <a:r>
              <a:rPr sz="2400" i="1" baseline="13888" dirty="0">
                <a:solidFill>
                  <a:prstClr val="black"/>
                </a:solidFill>
                <a:latin typeface="Calibri"/>
                <a:cs typeface="Calibri"/>
              </a:rPr>
              <a:t>(Ц</a:t>
            </a:r>
            <a:r>
              <a:rPr sz="1050" i="1" dirty="0">
                <a:solidFill>
                  <a:prstClr val="black"/>
                </a:solidFill>
                <a:latin typeface="Calibri"/>
                <a:cs typeface="Calibri"/>
              </a:rPr>
              <a:t>нмц1</a:t>
            </a:r>
            <a:r>
              <a:rPr sz="1050" i="1" spc="5" dirty="0">
                <a:solidFill>
                  <a:prstClr val="black"/>
                </a:solidFill>
                <a:latin typeface="Calibri"/>
                <a:cs typeface="Calibri"/>
              </a:rPr>
              <a:t> </a:t>
            </a:r>
            <a:r>
              <a:rPr sz="2400" spc="-7" baseline="13888" dirty="0">
                <a:solidFill>
                  <a:prstClr val="black"/>
                </a:solidFill>
                <a:latin typeface="Calibri"/>
                <a:cs typeface="Calibri"/>
              </a:rPr>
              <a:t>х</a:t>
            </a:r>
            <a:r>
              <a:rPr sz="2400" baseline="13888" dirty="0">
                <a:solidFill>
                  <a:prstClr val="black"/>
                </a:solidFill>
                <a:latin typeface="Calibri"/>
                <a:cs typeface="Calibri"/>
              </a:rPr>
              <a:t> </a:t>
            </a:r>
            <a:r>
              <a:rPr sz="2400" i="1" spc="-7" baseline="13888" dirty="0">
                <a:solidFill>
                  <a:prstClr val="black"/>
                </a:solidFill>
                <a:latin typeface="Calibri"/>
                <a:cs typeface="Calibri"/>
              </a:rPr>
              <a:t>К</a:t>
            </a:r>
            <a:r>
              <a:rPr sz="1050" i="1" spc="-5" dirty="0">
                <a:solidFill>
                  <a:prstClr val="black"/>
                </a:solidFill>
                <a:latin typeface="Calibri"/>
                <a:cs typeface="Calibri"/>
              </a:rPr>
              <a:t>ед1</a:t>
            </a:r>
            <a:r>
              <a:rPr sz="1050" i="1" spc="114" dirty="0">
                <a:solidFill>
                  <a:prstClr val="black"/>
                </a:solidFill>
                <a:latin typeface="Calibri"/>
                <a:cs typeface="Calibri"/>
              </a:rPr>
              <a:t> </a:t>
            </a:r>
            <a:r>
              <a:rPr sz="2400" i="1" spc="-7" baseline="13888" dirty="0">
                <a:solidFill>
                  <a:prstClr val="black"/>
                </a:solidFill>
                <a:latin typeface="Calibri"/>
                <a:cs typeface="Calibri"/>
              </a:rPr>
              <a:t>+</a:t>
            </a:r>
            <a:r>
              <a:rPr sz="2400" i="1" baseline="13888" dirty="0">
                <a:solidFill>
                  <a:prstClr val="black"/>
                </a:solidFill>
                <a:latin typeface="Calibri"/>
                <a:cs typeface="Calibri"/>
              </a:rPr>
              <a:t> Ц</a:t>
            </a:r>
            <a:r>
              <a:rPr sz="1050" i="1" dirty="0">
                <a:solidFill>
                  <a:prstClr val="black"/>
                </a:solidFill>
                <a:latin typeface="Calibri"/>
                <a:cs typeface="Calibri"/>
              </a:rPr>
              <a:t>нмц2</a:t>
            </a:r>
            <a:r>
              <a:rPr sz="1050" i="1" spc="125" dirty="0">
                <a:solidFill>
                  <a:prstClr val="black"/>
                </a:solidFill>
                <a:latin typeface="Calibri"/>
                <a:cs typeface="Calibri"/>
              </a:rPr>
              <a:t> </a:t>
            </a:r>
            <a:r>
              <a:rPr sz="2400" spc="-7" baseline="13888" dirty="0">
                <a:solidFill>
                  <a:prstClr val="black"/>
                </a:solidFill>
                <a:latin typeface="Calibri"/>
                <a:cs typeface="Calibri"/>
              </a:rPr>
              <a:t>х</a:t>
            </a:r>
            <a:r>
              <a:rPr sz="2400" spc="-15" baseline="13888" dirty="0">
                <a:solidFill>
                  <a:prstClr val="black"/>
                </a:solidFill>
                <a:latin typeface="Calibri"/>
                <a:cs typeface="Calibri"/>
              </a:rPr>
              <a:t> </a:t>
            </a:r>
            <a:r>
              <a:rPr sz="2400" i="1" spc="-7" baseline="13888" dirty="0">
                <a:solidFill>
                  <a:prstClr val="black"/>
                </a:solidFill>
                <a:latin typeface="Calibri"/>
                <a:cs typeface="Calibri"/>
              </a:rPr>
              <a:t>К</a:t>
            </a:r>
            <a:r>
              <a:rPr sz="1050" i="1" spc="-5" dirty="0">
                <a:solidFill>
                  <a:prstClr val="black"/>
                </a:solidFill>
                <a:latin typeface="Calibri"/>
                <a:cs typeface="Calibri"/>
              </a:rPr>
              <a:t>ед2</a:t>
            </a:r>
            <a:r>
              <a:rPr sz="1050" i="1" spc="125" dirty="0">
                <a:solidFill>
                  <a:prstClr val="black"/>
                </a:solidFill>
                <a:latin typeface="Calibri"/>
                <a:cs typeface="Calibri"/>
              </a:rPr>
              <a:t> </a:t>
            </a:r>
            <a:r>
              <a:rPr sz="2400" i="1" spc="-7" baseline="13888" dirty="0">
                <a:solidFill>
                  <a:prstClr val="black"/>
                </a:solidFill>
                <a:latin typeface="Calibri"/>
                <a:cs typeface="Calibri"/>
              </a:rPr>
              <a:t>+</a:t>
            </a:r>
            <a:r>
              <a:rPr sz="2400" i="1" baseline="13888" dirty="0">
                <a:solidFill>
                  <a:prstClr val="black"/>
                </a:solidFill>
                <a:latin typeface="Calibri"/>
                <a:cs typeface="Calibri"/>
              </a:rPr>
              <a:t> Ц</a:t>
            </a:r>
            <a:r>
              <a:rPr sz="1050" i="1" dirty="0">
                <a:solidFill>
                  <a:prstClr val="black"/>
                </a:solidFill>
                <a:latin typeface="Calibri"/>
                <a:cs typeface="Calibri"/>
              </a:rPr>
              <a:t>нмц3</a:t>
            </a:r>
            <a:r>
              <a:rPr sz="1050" i="1" spc="110" dirty="0">
                <a:solidFill>
                  <a:prstClr val="black"/>
                </a:solidFill>
                <a:latin typeface="Calibri"/>
                <a:cs typeface="Calibri"/>
              </a:rPr>
              <a:t> </a:t>
            </a:r>
            <a:r>
              <a:rPr sz="2400" spc="-7" baseline="13888" dirty="0">
                <a:solidFill>
                  <a:prstClr val="black"/>
                </a:solidFill>
                <a:latin typeface="Calibri"/>
                <a:cs typeface="Calibri"/>
              </a:rPr>
              <a:t>х</a:t>
            </a:r>
            <a:r>
              <a:rPr sz="2400" baseline="13888" dirty="0">
                <a:solidFill>
                  <a:prstClr val="black"/>
                </a:solidFill>
                <a:latin typeface="Calibri"/>
                <a:cs typeface="Calibri"/>
              </a:rPr>
              <a:t> </a:t>
            </a:r>
            <a:r>
              <a:rPr sz="2400" i="1" spc="-7" baseline="13888" dirty="0">
                <a:solidFill>
                  <a:prstClr val="black"/>
                </a:solidFill>
                <a:latin typeface="Calibri"/>
                <a:cs typeface="Calibri"/>
              </a:rPr>
              <a:t>К</a:t>
            </a:r>
            <a:r>
              <a:rPr sz="1050" i="1" spc="-5" dirty="0">
                <a:solidFill>
                  <a:prstClr val="black"/>
                </a:solidFill>
                <a:latin typeface="Calibri"/>
                <a:cs typeface="Calibri"/>
              </a:rPr>
              <a:t>ед3</a:t>
            </a:r>
            <a:r>
              <a:rPr sz="1050" i="1" spc="125" dirty="0">
                <a:solidFill>
                  <a:prstClr val="black"/>
                </a:solidFill>
                <a:latin typeface="Calibri"/>
                <a:cs typeface="Calibri"/>
              </a:rPr>
              <a:t> </a:t>
            </a:r>
            <a:r>
              <a:rPr sz="2400" i="1" spc="-7" baseline="13888" dirty="0">
                <a:solidFill>
                  <a:prstClr val="black"/>
                </a:solidFill>
                <a:latin typeface="Calibri"/>
                <a:cs typeface="Calibri"/>
              </a:rPr>
              <a:t>+</a:t>
            </a:r>
            <a:r>
              <a:rPr sz="2400" i="1" baseline="13888" dirty="0">
                <a:solidFill>
                  <a:prstClr val="black"/>
                </a:solidFill>
                <a:latin typeface="Calibri"/>
                <a:cs typeface="Calibri"/>
              </a:rPr>
              <a:t> </a:t>
            </a:r>
            <a:r>
              <a:rPr sz="2400" i="1" spc="-7" baseline="13888" dirty="0">
                <a:solidFill>
                  <a:prstClr val="black"/>
                </a:solidFill>
                <a:latin typeface="Calibri"/>
                <a:cs typeface="Calibri"/>
              </a:rPr>
              <a:t>… +</a:t>
            </a:r>
            <a:r>
              <a:rPr sz="2400" i="1" spc="7" baseline="13888" dirty="0">
                <a:solidFill>
                  <a:prstClr val="black"/>
                </a:solidFill>
                <a:latin typeface="Calibri"/>
                <a:cs typeface="Calibri"/>
              </a:rPr>
              <a:t> </a:t>
            </a:r>
            <a:r>
              <a:rPr sz="2400" i="1" baseline="13888" dirty="0">
                <a:solidFill>
                  <a:prstClr val="black"/>
                </a:solidFill>
                <a:latin typeface="Calibri"/>
                <a:cs typeface="Calibri"/>
              </a:rPr>
              <a:t>Ц</a:t>
            </a:r>
            <a:r>
              <a:rPr sz="1050" i="1" dirty="0">
                <a:solidFill>
                  <a:prstClr val="black"/>
                </a:solidFill>
                <a:latin typeface="Calibri"/>
                <a:cs typeface="Calibri"/>
              </a:rPr>
              <a:t>нмцN</a:t>
            </a:r>
            <a:r>
              <a:rPr sz="1050" i="1" spc="125" dirty="0">
                <a:solidFill>
                  <a:prstClr val="black"/>
                </a:solidFill>
                <a:latin typeface="Calibri"/>
                <a:cs typeface="Calibri"/>
              </a:rPr>
              <a:t> </a:t>
            </a:r>
            <a:r>
              <a:rPr sz="2400" spc="-7" baseline="13888" dirty="0">
                <a:solidFill>
                  <a:prstClr val="black"/>
                </a:solidFill>
                <a:latin typeface="Calibri"/>
                <a:cs typeface="Calibri"/>
              </a:rPr>
              <a:t>х</a:t>
            </a:r>
            <a:r>
              <a:rPr sz="2400" baseline="13888" dirty="0">
                <a:solidFill>
                  <a:prstClr val="black"/>
                </a:solidFill>
                <a:latin typeface="Calibri"/>
                <a:cs typeface="Calibri"/>
              </a:rPr>
              <a:t> </a:t>
            </a:r>
            <a:r>
              <a:rPr sz="2400" i="1" spc="-7" baseline="13888" dirty="0">
                <a:solidFill>
                  <a:prstClr val="black"/>
                </a:solidFill>
                <a:latin typeface="Calibri"/>
                <a:cs typeface="Calibri"/>
              </a:rPr>
              <a:t>К</a:t>
            </a:r>
            <a:r>
              <a:rPr sz="1050" i="1" spc="-5" dirty="0">
                <a:solidFill>
                  <a:prstClr val="black"/>
                </a:solidFill>
                <a:latin typeface="Calibri"/>
                <a:cs typeface="Calibri"/>
              </a:rPr>
              <a:t>едN</a:t>
            </a:r>
            <a:r>
              <a:rPr sz="2400" i="1" spc="-7" baseline="13888" dirty="0">
                <a:solidFill>
                  <a:prstClr val="black"/>
                </a:solidFill>
                <a:latin typeface="Calibri"/>
                <a:cs typeface="Calibri"/>
              </a:rPr>
              <a:t>),</a:t>
            </a:r>
            <a:endParaRPr sz="2400" baseline="13888">
              <a:solidFill>
                <a:prstClr val="black"/>
              </a:solidFill>
              <a:latin typeface="Calibri"/>
              <a:cs typeface="Calibri"/>
            </a:endParaRPr>
          </a:p>
          <a:p>
            <a:pPr marL="12700" fontAlgn="auto">
              <a:spcBef>
                <a:spcPts val="290"/>
              </a:spcBef>
              <a:spcAft>
                <a:spcPts val="0"/>
              </a:spcAft>
              <a:defRPr/>
            </a:pPr>
            <a:r>
              <a:rPr sz="1600" b="1" spc="-30" dirty="0">
                <a:solidFill>
                  <a:prstClr val="black"/>
                </a:solidFill>
                <a:latin typeface="Calibri"/>
                <a:cs typeface="Calibri"/>
              </a:rPr>
              <a:t>где:</a:t>
            </a:r>
            <a:endParaRPr sz="1600">
              <a:solidFill>
                <a:prstClr val="black"/>
              </a:solidFill>
              <a:latin typeface="Calibri"/>
              <a:cs typeface="Calibri"/>
            </a:endParaRPr>
          </a:p>
          <a:p>
            <a:pPr marL="372110" lvl="1" indent="-179705" fontAlgn="auto">
              <a:spcBef>
                <a:spcPts val="670"/>
              </a:spcBef>
              <a:spcAft>
                <a:spcPts val="0"/>
              </a:spcAft>
              <a:buFont typeface="Arial"/>
              <a:buChar char="•"/>
              <a:tabLst>
                <a:tab pos="372745" algn="l"/>
              </a:tabLst>
              <a:defRPr/>
            </a:pPr>
            <a:r>
              <a:rPr sz="1600" i="1" dirty="0">
                <a:solidFill>
                  <a:srgbClr val="C00000"/>
                </a:solidFill>
                <a:latin typeface="Calibri"/>
                <a:cs typeface="Calibri"/>
              </a:rPr>
              <a:t>Ц</a:t>
            </a:r>
            <a:r>
              <a:rPr sz="1575" i="1" baseline="-21164" dirty="0">
                <a:solidFill>
                  <a:srgbClr val="C00000"/>
                </a:solidFill>
                <a:latin typeface="Calibri"/>
                <a:cs typeface="Calibri"/>
              </a:rPr>
              <a:t>зак </a:t>
            </a:r>
            <a:r>
              <a:rPr sz="1600" spc="-5" dirty="0">
                <a:solidFill>
                  <a:prstClr val="black"/>
                </a:solidFill>
                <a:latin typeface="Calibri"/>
                <a:cs typeface="Calibri"/>
              </a:rPr>
              <a:t>– начальная (максимальная) </a:t>
            </a:r>
            <a:r>
              <a:rPr sz="1600" spc="-10" dirty="0">
                <a:solidFill>
                  <a:prstClr val="black"/>
                </a:solidFill>
                <a:latin typeface="Calibri"/>
                <a:cs typeface="Calibri"/>
              </a:rPr>
              <a:t>цена контракта</a:t>
            </a:r>
            <a:r>
              <a:rPr sz="1600" spc="-90" dirty="0">
                <a:solidFill>
                  <a:prstClr val="black"/>
                </a:solidFill>
                <a:latin typeface="Calibri"/>
                <a:cs typeface="Calibri"/>
              </a:rPr>
              <a:t> </a:t>
            </a:r>
            <a:r>
              <a:rPr sz="1600" spc="-10" dirty="0">
                <a:solidFill>
                  <a:prstClr val="black"/>
                </a:solidFill>
                <a:latin typeface="Calibri"/>
                <a:cs typeface="Calibri"/>
              </a:rPr>
              <a:t>(рубли);</a:t>
            </a:r>
            <a:endParaRPr sz="1600">
              <a:solidFill>
                <a:prstClr val="black"/>
              </a:solidFill>
              <a:latin typeface="Calibri"/>
              <a:cs typeface="Calibri"/>
            </a:endParaRPr>
          </a:p>
          <a:p>
            <a:pPr marL="355600" indent="-342900" fontAlgn="auto">
              <a:spcBef>
                <a:spcPts val="675"/>
              </a:spcBef>
              <a:spcAft>
                <a:spcPts val="0"/>
              </a:spcAft>
              <a:buFont typeface="Arial"/>
              <a:buChar char="•"/>
              <a:tabLst>
                <a:tab pos="354965" algn="l"/>
                <a:tab pos="355600" algn="l"/>
              </a:tabLst>
              <a:defRPr/>
            </a:pPr>
            <a:r>
              <a:rPr sz="1600" i="1" dirty="0">
                <a:solidFill>
                  <a:srgbClr val="C00000"/>
                </a:solidFill>
                <a:latin typeface="Calibri"/>
                <a:cs typeface="Calibri"/>
              </a:rPr>
              <a:t>Ц</a:t>
            </a:r>
            <a:r>
              <a:rPr sz="1575" i="1" baseline="-21164" dirty="0">
                <a:solidFill>
                  <a:srgbClr val="C00000"/>
                </a:solidFill>
                <a:latin typeface="Calibri"/>
                <a:cs typeface="Calibri"/>
              </a:rPr>
              <a:t>нмц1</a:t>
            </a:r>
            <a:r>
              <a:rPr sz="1600" i="1" dirty="0">
                <a:solidFill>
                  <a:srgbClr val="C00000"/>
                </a:solidFill>
                <a:latin typeface="Calibri"/>
                <a:cs typeface="Calibri"/>
              </a:rPr>
              <a:t>…Ц</a:t>
            </a:r>
            <a:r>
              <a:rPr sz="1575" i="1" baseline="-21164" dirty="0">
                <a:solidFill>
                  <a:srgbClr val="C00000"/>
                </a:solidFill>
                <a:latin typeface="Calibri"/>
                <a:cs typeface="Calibri"/>
              </a:rPr>
              <a:t>нмцN </a:t>
            </a:r>
            <a:r>
              <a:rPr sz="1600" spc="-5" dirty="0">
                <a:solidFill>
                  <a:prstClr val="black"/>
                </a:solidFill>
                <a:latin typeface="Calibri"/>
                <a:cs typeface="Calibri"/>
              </a:rPr>
              <a:t>– начальная (максимальная) </a:t>
            </a:r>
            <a:r>
              <a:rPr sz="1600" spc="-10" dirty="0">
                <a:solidFill>
                  <a:prstClr val="black"/>
                </a:solidFill>
                <a:latin typeface="Calibri"/>
                <a:cs typeface="Calibri"/>
              </a:rPr>
              <a:t>цена </a:t>
            </a:r>
            <a:r>
              <a:rPr sz="1600" spc="-15" dirty="0">
                <a:solidFill>
                  <a:prstClr val="black"/>
                </a:solidFill>
                <a:latin typeface="Calibri"/>
                <a:cs typeface="Calibri"/>
              </a:rPr>
              <a:t>медицинского изделия</a:t>
            </a:r>
            <a:r>
              <a:rPr sz="1600" spc="-45" dirty="0">
                <a:solidFill>
                  <a:prstClr val="black"/>
                </a:solidFill>
                <a:latin typeface="Calibri"/>
                <a:cs typeface="Calibri"/>
              </a:rPr>
              <a:t> </a:t>
            </a:r>
            <a:r>
              <a:rPr sz="1600" spc="-10" dirty="0">
                <a:solidFill>
                  <a:prstClr val="black"/>
                </a:solidFill>
                <a:latin typeface="Calibri"/>
                <a:cs typeface="Calibri"/>
              </a:rPr>
              <a:t>(рубли);</a:t>
            </a:r>
            <a:endParaRPr sz="1600">
              <a:solidFill>
                <a:prstClr val="black"/>
              </a:solidFill>
              <a:latin typeface="Calibri"/>
              <a:cs typeface="Calibri"/>
            </a:endParaRPr>
          </a:p>
          <a:p>
            <a:pPr marL="355600" indent="-342900" fontAlgn="auto">
              <a:spcBef>
                <a:spcPts val="670"/>
              </a:spcBef>
              <a:spcAft>
                <a:spcPts val="0"/>
              </a:spcAft>
              <a:buFont typeface="Arial"/>
              <a:buChar char="•"/>
              <a:tabLst>
                <a:tab pos="354965" algn="l"/>
                <a:tab pos="355600" algn="l"/>
              </a:tabLst>
              <a:defRPr/>
            </a:pPr>
            <a:r>
              <a:rPr sz="1600" i="1" spc="-5" dirty="0">
                <a:solidFill>
                  <a:srgbClr val="C00000"/>
                </a:solidFill>
                <a:latin typeface="Calibri"/>
                <a:cs typeface="Calibri"/>
              </a:rPr>
              <a:t>К</a:t>
            </a:r>
            <a:r>
              <a:rPr sz="1575" i="1" spc="-7" baseline="-21164" dirty="0">
                <a:solidFill>
                  <a:srgbClr val="C00000"/>
                </a:solidFill>
                <a:latin typeface="Calibri"/>
                <a:cs typeface="Calibri"/>
              </a:rPr>
              <a:t>ед1</a:t>
            </a:r>
            <a:r>
              <a:rPr sz="1600" i="1" spc="-5" dirty="0">
                <a:solidFill>
                  <a:srgbClr val="C00000"/>
                </a:solidFill>
                <a:latin typeface="Calibri"/>
                <a:cs typeface="Calibri"/>
              </a:rPr>
              <a:t>…К</a:t>
            </a:r>
            <a:r>
              <a:rPr sz="1575" i="1" spc="-7" baseline="-21164" dirty="0">
                <a:solidFill>
                  <a:srgbClr val="C00000"/>
                </a:solidFill>
                <a:latin typeface="Calibri"/>
                <a:cs typeface="Calibri"/>
              </a:rPr>
              <a:t>едN </a:t>
            </a:r>
            <a:r>
              <a:rPr sz="1600" i="1" spc="-5" dirty="0">
                <a:solidFill>
                  <a:prstClr val="black"/>
                </a:solidFill>
                <a:latin typeface="Calibri"/>
                <a:cs typeface="Calibri"/>
              </a:rPr>
              <a:t>– </a:t>
            </a:r>
            <a:r>
              <a:rPr sz="1600" spc="-15" dirty="0">
                <a:solidFill>
                  <a:prstClr val="black"/>
                </a:solidFill>
                <a:latin typeface="Calibri"/>
                <a:cs typeface="Calibri"/>
              </a:rPr>
              <a:t>количество </a:t>
            </a:r>
            <a:r>
              <a:rPr sz="1600" spc="-5" dirty="0">
                <a:solidFill>
                  <a:prstClr val="black"/>
                </a:solidFill>
                <a:latin typeface="Calibri"/>
                <a:cs typeface="Calibri"/>
              </a:rPr>
              <a:t>закупаемых </a:t>
            </a:r>
            <a:r>
              <a:rPr sz="1600" spc="-10" dirty="0">
                <a:solidFill>
                  <a:prstClr val="black"/>
                </a:solidFill>
                <a:latin typeface="Calibri"/>
                <a:cs typeface="Calibri"/>
              </a:rPr>
              <a:t>медицинских </a:t>
            </a:r>
            <a:r>
              <a:rPr sz="1600" spc="-15" dirty="0">
                <a:solidFill>
                  <a:prstClr val="black"/>
                </a:solidFill>
                <a:latin typeface="Calibri"/>
                <a:cs typeface="Calibri"/>
              </a:rPr>
              <a:t>изделий</a:t>
            </a:r>
            <a:r>
              <a:rPr sz="1600" dirty="0">
                <a:solidFill>
                  <a:prstClr val="black"/>
                </a:solidFill>
                <a:latin typeface="Calibri"/>
                <a:cs typeface="Calibri"/>
              </a:rPr>
              <a:t> </a:t>
            </a:r>
            <a:r>
              <a:rPr sz="1600" spc="-10" dirty="0">
                <a:solidFill>
                  <a:prstClr val="black"/>
                </a:solidFill>
                <a:latin typeface="Calibri"/>
                <a:cs typeface="Calibri"/>
              </a:rPr>
              <a:t>(штуки).</a:t>
            </a:r>
            <a:endParaRPr sz="1600">
              <a:solidFill>
                <a:prstClr val="black"/>
              </a:solidFill>
              <a:latin typeface="Calibri"/>
              <a:cs typeface="Calibri"/>
            </a:endParaRPr>
          </a:p>
          <a:p>
            <a:pPr fontAlgn="auto">
              <a:spcBef>
                <a:spcPts val="45"/>
              </a:spcBef>
              <a:spcAft>
                <a:spcPts val="0"/>
              </a:spcAft>
              <a:buClr>
                <a:srgbClr val="C00000"/>
              </a:buClr>
              <a:buFont typeface="Arial"/>
              <a:buChar char="•"/>
              <a:defRPr/>
            </a:pPr>
            <a:endParaRPr sz="2800">
              <a:solidFill>
                <a:prstClr val="black"/>
              </a:solidFill>
              <a:latin typeface="Times New Roman"/>
              <a:cs typeface="Times New Roman"/>
            </a:endParaRPr>
          </a:p>
          <a:p>
            <a:pPr marL="12700" fontAlgn="auto">
              <a:spcBef>
                <a:spcPts val="5"/>
              </a:spcBef>
              <a:spcAft>
                <a:spcPts val="0"/>
              </a:spcAft>
              <a:defRPr/>
            </a:pPr>
            <a:r>
              <a:rPr sz="1600" b="1" spc="-5" dirty="0">
                <a:solidFill>
                  <a:srgbClr val="C00000"/>
                </a:solidFill>
                <a:latin typeface="Calibri"/>
                <a:cs typeface="Calibri"/>
              </a:rPr>
              <a:t>Причем:</a:t>
            </a:r>
            <a:endParaRPr sz="1600">
              <a:solidFill>
                <a:prstClr val="black"/>
              </a:solidFill>
              <a:latin typeface="Calibri"/>
              <a:cs typeface="Calibri"/>
            </a:endParaRPr>
          </a:p>
          <a:p>
            <a:pPr algn="ctr" fontAlgn="auto">
              <a:spcBef>
                <a:spcPts val="670"/>
              </a:spcBef>
              <a:spcAft>
                <a:spcPts val="0"/>
              </a:spcAft>
              <a:defRPr/>
            </a:pPr>
            <a:r>
              <a:rPr sz="1600" i="1" dirty="0">
                <a:solidFill>
                  <a:prstClr val="black"/>
                </a:solidFill>
                <a:latin typeface="Calibri"/>
                <a:cs typeface="Calibri"/>
              </a:rPr>
              <a:t>Ц</a:t>
            </a:r>
            <a:r>
              <a:rPr sz="1575" i="1" baseline="-21164" dirty="0">
                <a:solidFill>
                  <a:prstClr val="black"/>
                </a:solidFill>
                <a:latin typeface="Calibri"/>
                <a:cs typeface="Calibri"/>
              </a:rPr>
              <a:t>нмцN  </a:t>
            </a:r>
            <a:r>
              <a:rPr sz="1600" i="1" spc="-5" dirty="0">
                <a:solidFill>
                  <a:prstClr val="black"/>
                </a:solidFill>
                <a:latin typeface="Calibri"/>
                <a:cs typeface="Calibri"/>
              </a:rPr>
              <a:t>= </a:t>
            </a:r>
            <a:r>
              <a:rPr sz="1600" i="1" dirty="0">
                <a:solidFill>
                  <a:prstClr val="black"/>
                </a:solidFill>
                <a:latin typeface="Calibri"/>
                <a:cs typeface="Calibri"/>
              </a:rPr>
              <a:t>Ц</a:t>
            </a:r>
            <a:r>
              <a:rPr sz="1575" i="1" baseline="-21164" dirty="0">
                <a:solidFill>
                  <a:prstClr val="black"/>
                </a:solidFill>
                <a:latin typeface="Calibri"/>
                <a:cs typeface="Calibri"/>
              </a:rPr>
              <a:t>ацN  </a:t>
            </a:r>
            <a:r>
              <a:rPr sz="1600" spc="-5" dirty="0">
                <a:solidFill>
                  <a:prstClr val="black"/>
                </a:solidFill>
                <a:latin typeface="Calibri"/>
                <a:cs typeface="Calibri"/>
              </a:rPr>
              <a:t>х </a:t>
            </a:r>
            <a:r>
              <a:rPr sz="1600" i="1" spc="-5" dirty="0">
                <a:solidFill>
                  <a:prstClr val="black"/>
                </a:solidFill>
                <a:latin typeface="Calibri"/>
                <a:cs typeface="Calibri"/>
              </a:rPr>
              <a:t>И </a:t>
            </a:r>
            <a:r>
              <a:rPr sz="1600" spc="-5" dirty="0">
                <a:solidFill>
                  <a:prstClr val="black"/>
                </a:solidFill>
                <a:latin typeface="Calibri"/>
                <a:cs typeface="Calibri"/>
              </a:rPr>
              <a:t>х</a:t>
            </a:r>
            <a:r>
              <a:rPr sz="1600" spc="-229" dirty="0">
                <a:solidFill>
                  <a:prstClr val="black"/>
                </a:solidFill>
                <a:latin typeface="Calibri"/>
                <a:cs typeface="Calibri"/>
              </a:rPr>
              <a:t> </a:t>
            </a:r>
            <a:r>
              <a:rPr sz="1600" i="1" spc="-5" dirty="0">
                <a:solidFill>
                  <a:prstClr val="black"/>
                </a:solidFill>
                <a:latin typeface="Calibri"/>
                <a:cs typeface="Calibri"/>
              </a:rPr>
              <a:t>Кл,</a:t>
            </a:r>
            <a:endParaRPr sz="1600">
              <a:solidFill>
                <a:prstClr val="black"/>
              </a:solidFill>
              <a:latin typeface="Calibri"/>
              <a:cs typeface="Calibri"/>
            </a:endParaRPr>
          </a:p>
          <a:p>
            <a:pPr marL="12700" fontAlgn="auto">
              <a:spcBef>
                <a:spcPts val="670"/>
              </a:spcBef>
              <a:spcAft>
                <a:spcPts val="0"/>
              </a:spcAft>
              <a:defRPr/>
            </a:pPr>
            <a:r>
              <a:rPr sz="1600" b="1" spc="-30" dirty="0">
                <a:solidFill>
                  <a:prstClr val="black"/>
                </a:solidFill>
                <a:latin typeface="Calibri"/>
                <a:cs typeface="Calibri"/>
              </a:rPr>
              <a:t>где:</a:t>
            </a:r>
            <a:endParaRPr sz="1600">
              <a:solidFill>
                <a:prstClr val="black"/>
              </a:solidFill>
              <a:latin typeface="Calibri"/>
              <a:cs typeface="Calibri"/>
            </a:endParaRPr>
          </a:p>
          <a:p>
            <a:pPr marL="355600" indent="-342900" fontAlgn="auto">
              <a:spcBef>
                <a:spcPts val="675"/>
              </a:spcBef>
              <a:spcAft>
                <a:spcPts val="0"/>
              </a:spcAft>
              <a:buFont typeface="Arial"/>
              <a:buChar char="•"/>
              <a:tabLst>
                <a:tab pos="354965" algn="l"/>
                <a:tab pos="355600" algn="l"/>
              </a:tabLst>
              <a:defRPr/>
            </a:pPr>
            <a:r>
              <a:rPr sz="1600" i="1" dirty="0">
                <a:solidFill>
                  <a:srgbClr val="C00000"/>
                </a:solidFill>
                <a:latin typeface="Calibri"/>
                <a:cs typeface="Calibri"/>
              </a:rPr>
              <a:t>Ц</a:t>
            </a:r>
            <a:r>
              <a:rPr sz="1575" i="1" baseline="-21164" dirty="0">
                <a:solidFill>
                  <a:srgbClr val="C00000"/>
                </a:solidFill>
                <a:latin typeface="Calibri"/>
                <a:cs typeface="Calibri"/>
              </a:rPr>
              <a:t>ацN</a:t>
            </a:r>
            <a:r>
              <a:rPr sz="1575" i="1" spc="157" baseline="-21164" dirty="0">
                <a:solidFill>
                  <a:srgbClr val="C00000"/>
                </a:solidFill>
                <a:latin typeface="Calibri"/>
                <a:cs typeface="Calibri"/>
              </a:rPr>
              <a:t> </a:t>
            </a:r>
            <a:r>
              <a:rPr sz="1600" spc="-5" dirty="0">
                <a:solidFill>
                  <a:prstClr val="black"/>
                </a:solidFill>
                <a:latin typeface="Calibri"/>
                <a:cs typeface="Calibri"/>
              </a:rPr>
              <a:t>–</a:t>
            </a:r>
            <a:r>
              <a:rPr sz="1600" spc="225" dirty="0">
                <a:solidFill>
                  <a:prstClr val="black"/>
                </a:solidFill>
                <a:latin typeface="Calibri"/>
                <a:cs typeface="Calibri"/>
              </a:rPr>
              <a:t> </a:t>
            </a:r>
            <a:r>
              <a:rPr sz="1600" spc="-5" dirty="0">
                <a:solidFill>
                  <a:prstClr val="black"/>
                </a:solidFill>
                <a:latin typeface="Calibri"/>
                <a:cs typeface="Calibri"/>
              </a:rPr>
              <a:t>средневзвешенная</a:t>
            </a:r>
            <a:r>
              <a:rPr sz="1600" spc="225" dirty="0">
                <a:solidFill>
                  <a:prstClr val="black"/>
                </a:solidFill>
                <a:latin typeface="Calibri"/>
                <a:cs typeface="Calibri"/>
              </a:rPr>
              <a:t> </a:t>
            </a:r>
            <a:r>
              <a:rPr sz="1600" spc="-10" dirty="0">
                <a:solidFill>
                  <a:prstClr val="black"/>
                </a:solidFill>
                <a:latin typeface="Calibri"/>
                <a:cs typeface="Calibri"/>
              </a:rPr>
              <a:t>цена</a:t>
            </a:r>
            <a:r>
              <a:rPr sz="1600" spc="225" dirty="0">
                <a:solidFill>
                  <a:prstClr val="black"/>
                </a:solidFill>
                <a:latin typeface="Calibri"/>
                <a:cs typeface="Calibri"/>
              </a:rPr>
              <a:t> </a:t>
            </a:r>
            <a:r>
              <a:rPr sz="1600" spc="-5" dirty="0">
                <a:solidFill>
                  <a:prstClr val="black"/>
                </a:solidFill>
                <a:latin typeface="Calibri"/>
                <a:cs typeface="Calibri"/>
              </a:rPr>
              <a:t>в</a:t>
            </a:r>
            <a:r>
              <a:rPr sz="1600" spc="225" dirty="0">
                <a:solidFill>
                  <a:prstClr val="black"/>
                </a:solidFill>
                <a:latin typeface="Calibri"/>
                <a:cs typeface="Calibri"/>
              </a:rPr>
              <a:t> </a:t>
            </a:r>
            <a:r>
              <a:rPr sz="1600" spc="-10" dirty="0">
                <a:solidFill>
                  <a:prstClr val="black"/>
                </a:solidFill>
                <a:latin typeface="Calibri"/>
                <a:cs typeface="Calibri"/>
              </a:rPr>
              <a:t>расчетном</a:t>
            </a:r>
            <a:r>
              <a:rPr sz="1600" spc="229" dirty="0">
                <a:solidFill>
                  <a:prstClr val="black"/>
                </a:solidFill>
                <a:latin typeface="Calibri"/>
                <a:cs typeface="Calibri"/>
              </a:rPr>
              <a:t> </a:t>
            </a:r>
            <a:r>
              <a:rPr sz="1600" spc="-10" dirty="0">
                <a:solidFill>
                  <a:prstClr val="black"/>
                </a:solidFill>
                <a:latin typeface="Calibri"/>
                <a:cs typeface="Calibri"/>
              </a:rPr>
              <a:t>периоде</a:t>
            </a:r>
            <a:r>
              <a:rPr sz="1600" spc="225" dirty="0">
                <a:solidFill>
                  <a:prstClr val="black"/>
                </a:solidFill>
                <a:latin typeface="Calibri"/>
                <a:cs typeface="Calibri"/>
              </a:rPr>
              <a:t> </a:t>
            </a:r>
            <a:r>
              <a:rPr sz="1600" spc="-10" dirty="0">
                <a:solidFill>
                  <a:prstClr val="black"/>
                </a:solidFill>
                <a:latin typeface="Calibri"/>
                <a:cs typeface="Calibri"/>
              </a:rPr>
              <a:t>медицинского</a:t>
            </a:r>
            <a:r>
              <a:rPr sz="1600" spc="240" dirty="0">
                <a:solidFill>
                  <a:prstClr val="black"/>
                </a:solidFill>
                <a:latin typeface="Calibri"/>
                <a:cs typeface="Calibri"/>
              </a:rPr>
              <a:t> </a:t>
            </a:r>
            <a:r>
              <a:rPr sz="1600" spc="-15" dirty="0">
                <a:solidFill>
                  <a:prstClr val="black"/>
                </a:solidFill>
                <a:latin typeface="Calibri"/>
                <a:cs typeface="Calibri"/>
              </a:rPr>
              <a:t>изделия,</a:t>
            </a:r>
            <a:r>
              <a:rPr sz="1600" spc="225" dirty="0">
                <a:solidFill>
                  <a:prstClr val="black"/>
                </a:solidFill>
                <a:latin typeface="Calibri"/>
                <a:cs typeface="Calibri"/>
              </a:rPr>
              <a:t> </a:t>
            </a:r>
            <a:r>
              <a:rPr sz="1600" spc="-5" dirty="0">
                <a:solidFill>
                  <a:prstClr val="black"/>
                </a:solidFill>
                <a:latin typeface="Calibri"/>
                <a:cs typeface="Calibri"/>
              </a:rPr>
              <a:t>включенного</a:t>
            </a:r>
            <a:r>
              <a:rPr sz="1600" spc="225" dirty="0">
                <a:solidFill>
                  <a:prstClr val="black"/>
                </a:solidFill>
                <a:latin typeface="Calibri"/>
                <a:cs typeface="Calibri"/>
              </a:rPr>
              <a:t> </a:t>
            </a:r>
            <a:r>
              <a:rPr sz="1600" spc="-5" dirty="0">
                <a:solidFill>
                  <a:prstClr val="black"/>
                </a:solidFill>
                <a:latin typeface="Calibri"/>
                <a:cs typeface="Calibri"/>
              </a:rPr>
              <a:t>в</a:t>
            </a:r>
            <a:endParaRPr sz="1600">
              <a:solidFill>
                <a:prstClr val="black"/>
              </a:solidFill>
              <a:latin typeface="Calibri"/>
              <a:cs typeface="Calibri"/>
            </a:endParaRPr>
          </a:p>
        </p:txBody>
      </p:sp>
      <p:sp>
        <p:nvSpPr>
          <p:cNvPr id="3" name="object 3"/>
          <p:cNvSpPr txBox="1"/>
          <p:nvPr/>
        </p:nvSpPr>
        <p:spPr>
          <a:xfrm>
            <a:off x="1672589" y="4063110"/>
            <a:ext cx="7215505" cy="269240"/>
          </a:xfrm>
          <a:prstGeom prst="rect">
            <a:avLst/>
          </a:prstGeom>
        </p:spPr>
        <p:txBody>
          <a:bodyPr vert="horz" wrap="square" lIns="0" tIns="12065" rIns="0" bIns="0" rtlCol="0">
            <a:spAutoFit/>
          </a:bodyPr>
          <a:lstStyle/>
          <a:p>
            <a:pPr marL="12700" fontAlgn="auto">
              <a:spcBef>
                <a:spcPts val="95"/>
              </a:spcBef>
              <a:spcAft>
                <a:spcPts val="0"/>
              </a:spcAft>
              <a:tabLst>
                <a:tab pos="1647825" algn="l"/>
                <a:tab pos="3211830" algn="l"/>
                <a:tab pos="4178300" algn="l"/>
                <a:tab pos="4716145" algn="l"/>
                <a:tab pos="6208395" algn="l"/>
              </a:tabLst>
              <a:defRPr/>
            </a:pPr>
            <a:r>
              <a:rPr sz="1600" spc="-10" dirty="0">
                <a:solidFill>
                  <a:prstClr val="black"/>
                </a:solidFill>
                <a:latin typeface="Calibri"/>
                <a:cs typeface="Calibri"/>
              </a:rPr>
              <a:t>рассчитываемая	</a:t>
            </a:r>
            <a:r>
              <a:rPr sz="1600" spc="-5" dirty="0">
                <a:solidFill>
                  <a:prstClr val="black"/>
                </a:solidFill>
                <a:latin typeface="Calibri"/>
                <a:cs typeface="Calibri"/>
              </a:rPr>
              <a:t>Аналитическим	</a:t>
            </a:r>
            <a:r>
              <a:rPr sz="1600" spc="-10" dirty="0">
                <a:solidFill>
                  <a:prstClr val="black"/>
                </a:solidFill>
                <a:latin typeface="Calibri"/>
                <a:cs typeface="Calibri"/>
              </a:rPr>
              <a:t>центром	</a:t>
            </a:r>
            <a:r>
              <a:rPr sz="1600" spc="-5" dirty="0">
                <a:solidFill>
                  <a:prstClr val="black"/>
                </a:solidFill>
                <a:latin typeface="Calibri"/>
                <a:cs typeface="Calibri"/>
              </a:rPr>
              <a:t>при	</a:t>
            </a:r>
            <a:r>
              <a:rPr sz="1600" spc="-10" dirty="0">
                <a:solidFill>
                  <a:prstClr val="black"/>
                </a:solidFill>
                <a:latin typeface="Calibri"/>
                <a:cs typeface="Calibri"/>
              </a:rPr>
              <a:t>Правительстве	Российской</a:t>
            </a:r>
            <a:endParaRPr sz="1600">
              <a:solidFill>
                <a:prstClr val="black"/>
              </a:solidFill>
              <a:latin typeface="Calibri"/>
              <a:cs typeface="Calibri"/>
            </a:endParaRPr>
          </a:p>
        </p:txBody>
      </p:sp>
      <p:sp>
        <p:nvSpPr>
          <p:cNvPr id="4" name="object 4"/>
          <p:cNvSpPr txBox="1"/>
          <p:nvPr/>
        </p:nvSpPr>
        <p:spPr>
          <a:xfrm>
            <a:off x="1700022" y="4343527"/>
            <a:ext cx="7187565" cy="269240"/>
          </a:xfrm>
          <a:prstGeom prst="rect">
            <a:avLst/>
          </a:prstGeom>
        </p:spPr>
        <p:txBody>
          <a:bodyPr vert="horz" wrap="square" lIns="0" tIns="12065" rIns="0" bIns="0" rtlCol="0">
            <a:spAutoFit/>
          </a:bodyPr>
          <a:lstStyle/>
          <a:p>
            <a:pPr marL="12700" fontAlgn="auto">
              <a:spcBef>
                <a:spcPts val="95"/>
              </a:spcBef>
              <a:spcAft>
                <a:spcPts val="0"/>
              </a:spcAft>
              <a:defRPr/>
            </a:pPr>
            <a:r>
              <a:rPr sz="1600" spc="-5" dirty="0">
                <a:solidFill>
                  <a:prstClr val="black"/>
                </a:solidFill>
                <a:latin typeface="Calibri"/>
                <a:cs typeface="Calibri"/>
              </a:rPr>
              <a:t>и </a:t>
            </a:r>
            <a:r>
              <a:rPr sz="1600" spc="-20" dirty="0">
                <a:solidFill>
                  <a:prstClr val="black"/>
                </a:solidFill>
                <a:latin typeface="Calibri"/>
                <a:cs typeface="Calibri"/>
              </a:rPr>
              <a:t>ежегодно</a:t>
            </a:r>
            <a:r>
              <a:rPr sz="1600" spc="315" dirty="0">
                <a:solidFill>
                  <a:prstClr val="black"/>
                </a:solidFill>
                <a:latin typeface="Calibri"/>
                <a:cs typeface="Calibri"/>
              </a:rPr>
              <a:t> </a:t>
            </a:r>
            <a:r>
              <a:rPr sz="1600" spc="-10" dirty="0">
                <a:solidFill>
                  <a:prstClr val="black"/>
                </a:solidFill>
                <a:latin typeface="Calibri"/>
                <a:cs typeface="Calibri"/>
              </a:rPr>
              <a:t>представляемая до </a:t>
            </a:r>
            <a:r>
              <a:rPr sz="1600" spc="-5" dirty="0">
                <a:solidFill>
                  <a:prstClr val="black"/>
                </a:solidFill>
                <a:latin typeface="Calibri"/>
                <a:cs typeface="Calibri"/>
              </a:rPr>
              <a:t>1 ноября в Министерство</a:t>
            </a:r>
            <a:r>
              <a:rPr sz="1600" spc="155" dirty="0">
                <a:solidFill>
                  <a:prstClr val="black"/>
                </a:solidFill>
                <a:latin typeface="Calibri"/>
                <a:cs typeface="Calibri"/>
              </a:rPr>
              <a:t> </a:t>
            </a:r>
            <a:r>
              <a:rPr sz="1600" spc="-10" dirty="0">
                <a:solidFill>
                  <a:prstClr val="black"/>
                </a:solidFill>
                <a:latin typeface="Calibri"/>
                <a:cs typeface="Calibri"/>
              </a:rPr>
              <a:t>здравоохранения</a:t>
            </a:r>
            <a:endParaRPr sz="1600">
              <a:solidFill>
                <a:prstClr val="black"/>
              </a:solidFill>
              <a:latin typeface="Calibri"/>
              <a:cs typeface="Calibri"/>
            </a:endParaRPr>
          </a:p>
        </p:txBody>
      </p:sp>
      <p:sp>
        <p:nvSpPr>
          <p:cNvPr id="5" name="object 5"/>
          <p:cNvSpPr txBox="1"/>
          <p:nvPr/>
        </p:nvSpPr>
        <p:spPr>
          <a:xfrm>
            <a:off x="590499" y="4025925"/>
            <a:ext cx="1017905" cy="866775"/>
          </a:xfrm>
          <a:prstGeom prst="rect">
            <a:avLst/>
          </a:prstGeom>
        </p:spPr>
        <p:txBody>
          <a:bodyPr vert="horz" wrap="square" lIns="0" tIns="12700" rIns="0" bIns="0" rtlCol="0">
            <a:spAutoFit/>
          </a:bodyPr>
          <a:lstStyle/>
          <a:p>
            <a:pPr marL="12700" marR="5080" fontAlgn="auto">
              <a:lnSpc>
                <a:spcPct val="114999"/>
              </a:lnSpc>
              <a:spcBef>
                <a:spcPts val="100"/>
              </a:spcBef>
              <a:spcAft>
                <a:spcPts val="0"/>
              </a:spcAft>
              <a:defRPr/>
            </a:pPr>
            <a:r>
              <a:rPr sz="1600" spc="-5" dirty="0">
                <a:solidFill>
                  <a:prstClr val="black"/>
                </a:solidFill>
                <a:latin typeface="Calibri"/>
                <a:cs typeface="Calibri"/>
              </a:rPr>
              <a:t>перечень,  </a:t>
            </a:r>
            <a:r>
              <a:rPr sz="1600" spc="-10" dirty="0">
                <a:solidFill>
                  <a:prstClr val="black"/>
                </a:solidFill>
                <a:latin typeface="Calibri"/>
                <a:cs typeface="Calibri"/>
              </a:rPr>
              <a:t>Ф</a:t>
            </a:r>
            <a:r>
              <a:rPr sz="1600" spc="-30" dirty="0">
                <a:solidFill>
                  <a:prstClr val="black"/>
                </a:solidFill>
                <a:latin typeface="Calibri"/>
                <a:cs typeface="Calibri"/>
              </a:rPr>
              <a:t>е</a:t>
            </a:r>
            <a:r>
              <a:rPr sz="1600" spc="-20" dirty="0">
                <a:solidFill>
                  <a:prstClr val="black"/>
                </a:solidFill>
                <a:latin typeface="Calibri"/>
                <a:cs typeface="Calibri"/>
              </a:rPr>
              <a:t>д</a:t>
            </a:r>
            <a:r>
              <a:rPr sz="1600" spc="-5" dirty="0">
                <a:solidFill>
                  <a:prstClr val="black"/>
                </a:solidFill>
                <a:latin typeface="Calibri"/>
                <a:cs typeface="Calibri"/>
              </a:rPr>
              <a:t>ерации  </a:t>
            </a:r>
            <a:r>
              <a:rPr sz="1600" spc="-30" dirty="0">
                <a:solidFill>
                  <a:prstClr val="black"/>
                </a:solidFill>
                <a:latin typeface="Calibri"/>
                <a:cs typeface="Calibri"/>
              </a:rPr>
              <a:t>Р</a:t>
            </a:r>
            <a:r>
              <a:rPr sz="1600" spc="-10" dirty="0">
                <a:solidFill>
                  <a:prstClr val="black"/>
                </a:solidFill>
                <a:latin typeface="Calibri"/>
                <a:cs typeface="Calibri"/>
              </a:rPr>
              <a:t>о</a:t>
            </a:r>
            <a:r>
              <a:rPr sz="1600" spc="-25" dirty="0">
                <a:solidFill>
                  <a:prstClr val="black"/>
                </a:solidFill>
                <a:latin typeface="Calibri"/>
                <a:cs typeface="Calibri"/>
              </a:rPr>
              <a:t>с</a:t>
            </a:r>
            <a:r>
              <a:rPr sz="1600" spc="-5" dirty="0">
                <a:solidFill>
                  <a:prstClr val="black"/>
                </a:solidFill>
                <a:latin typeface="Calibri"/>
                <a:cs typeface="Calibri"/>
              </a:rPr>
              <a:t>сий</a:t>
            </a:r>
            <a:r>
              <a:rPr sz="1600" spc="-10" dirty="0">
                <a:solidFill>
                  <a:prstClr val="black"/>
                </a:solidFill>
                <a:latin typeface="Calibri"/>
                <a:cs typeface="Calibri"/>
              </a:rPr>
              <a:t>с</a:t>
            </a:r>
            <a:r>
              <a:rPr sz="1600" spc="-15" dirty="0">
                <a:solidFill>
                  <a:prstClr val="black"/>
                </a:solidFill>
                <a:latin typeface="Calibri"/>
                <a:cs typeface="Calibri"/>
              </a:rPr>
              <a:t>к</a:t>
            </a:r>
            <a:r>
              <a:rPr sz="1600" spc="-10" dirty="0">
                <a:solidFill>
                  <a:prstClr val="black"/>
                </a:solidFill>
                <a:latin typeface="Calibri"/>
                <a:cs typeface="Calibri"/>
              </a:rPr>
              <a:t>ой</a:t>
            </a:r>
            <a:endParaRPr sz="1600">
              <a:solidFill>
                <a:prstClr val="black"/>
              </a:solidFill>
              <a:latin typeface="Calibri"/>
              <a:cs typeface="Calibri"/>
            </a:endParaRPr>
          </a:p>
        </p:txBody>
      </p:sp>
      <p:sp>
        <p:nvSpPr>
          <p:cNvPr id="6" name="object 6"/>
          <p:cNvSpPr txBox="1"/>
          <p:nvPr/>
        </p:nvSpPr>
        <p:spPr>
          <a:xfrm>
            <a:off x="1834133" y="4623942"/>
            <a:ext cx="7054850" cy="269240"/>
          </a:xfrm>
          <a:prstGeom prst="rect">
            <a:avLst/>
          </a:prstGeom>
        </p:spPr>
        <p:txBody>
          <a:bodyPr vert="horz" wrap="square" lIns="0" tIns="12065" rIns="0" bIns="0" rtlCol="0">
            <a:spAutoFit/>
          </a:bodyPr>
          <a:lstStyle/>
          <a:p>
            <a:pPr marL="12700" fontAlgn="auto">
              <a:spcBef>
                <a:spcPts val="95"/>
              </a:spcBef>
              <a:spcAft>
                <a:spcPts val="0"/>
              </a:spcAft>
              <a:tabLst>
                <a:tab pos="1251585" algn="l"/>
                <a:tab pos="1815464" algn="l"/>
                <a:tab pos="3162935" algn="l"/>
                <a:tab pos="3620135" algn="l"/>
                <a:tab pos="5086350" algn="l"/>
                <a:tab pos="5810885" algn="l"/>
              </a:tabLst>
              <a:defRPr/>
            </a:pPr>
            <a:r>
              <a:rPr sz="1600" spc="-5" dirty="0">
                <a:solidFill>
                  <a:prstClr val="black"/>
                </a:solidFill>
                <a:latin typeface="Calibri"/>
                <a:cs typeface="Calibri"/>
              </a:rPr>
              <a:t>Федерации	</a:t>
            </a:r>
            <a:r>
              <a:rPr sz="1600" spc="-10" dirty="0">
                <a:solidFill>
                  <a:prstClr val="black"/>
                </a:solidFill>
                <a:latin typeface="Calibri"/>
                <a:cs typeface="Calibri"/>
              </a:rPr>
              <a:t>для	размещения	</a:t>
            </a:r>
            <a:r>
              <a:rPr sz="1600" spc="-5" dirty="0">
                <a:solidFill>
                  <a:prstClr val="black"/>
                </a:solidFill>
                <a:latin typeface="Calibri"/>
                <a:cs typeface="Calibri"/>
              </a:rPr>
              <a:t>на	</a:t>
            </a:r>
            <a:r>
              <a:rPr sz="1600" spc="-10" dirty="0">
                <a:solidFill>
                  <a:prstClr val="black"/>
                </a:solidFill>
                <a:latin typeface="Calibri"/>
                <a:cs typeface="Calibri"/>
              </a:rPr>
              <a:t>официальном	</a:t>
            </a:r>
            <a:r>
              <a:rPr sz="1600" spc="-5" dirty="0">
                <a:solidFill>
                  <a:prstClr val="black"/>
                </a:solidFill>
                <a:latin typeface="Calibri"/>
                <a:cs typeface="Calibri"/>
              </a:rPr>
              <a:t>сайте	Министерства</a:t>
            </a:r>
            <a:endParaRPr sz="1600">
              <a:solidFill>
                <a:prstClr val="black"/>
              </a:solidFill>
              <a:latin typeface="Calibri"/>
              <a:cs typeface="Calibri"/>
            </a:endParaRPr>
          </a:p>
        </p:txBody>
      </p:sp>
      <p:sp>
        <p:nvSpPr>
          <p:cNvPr id="7" name="object 7"/>
          <p:cNvSpPr txBox="1"/>
          <p:nvPr/>
        </p:nvSpPr>
        <p:spPr>
          <a:xfrm>
            <a:off x="247599" y="4867127"/>
            <a:ext cx="8641080" cy="1827530"/>
          </a:xfrm>
          <a:prstGeom prst="rect">
            <a:avLst/>
          </a:prstGeom>
        </p:spPr>
        <p:txBody>
          <a:bodyPr vert="horz" wrap="square" lIns="0" tIns="49530" rIns="0" bIns="0" rtlCol="0">
            <a:spAutoFit/>
          </a:bodyPr>
          <a:lstStyle/>
          <a:p>
            <a:pPr marL="355600" fontAlgn="auto">
              <a:spcBef>
                <a:spcPts val="390"/>
              </a:spcBef>
              <a:spcAft>
                <a:spcPts val="0"/>
              </a:spcAft>
              <a:tabLst>
                <a:tab pos="2014855" algn="l"/>
                <a:tab pos="3142615" algn="l"/>
                <a:tab pos="4264660" algn="l"/>
                <a:tab pos="4497705" algn="l"/>
                <a:tab pos="8249284" algn="l"/>
              </a:tabLst>
              <a:defRPr/>
            </a:pPr>
            <a:r>
              <a:rPr sz="1600" spc="-10" dirty="0">
                <a:solidFill>
                  <a:prstClr val="black"/>
                </a:solidFill>
                <a:latin typeface="Calibri"/>
                <a:cs typeface="Calibri"/>
              </a:rPr>
              <a:t>здравоохранения	Российской	Федерации	</a:t>
            </a:r>
            <a:r>
              <a:rPr sz="1600" spc="-5" dirty="0">
                <a:solidFill>
                  <a:prstClr val="black"/>
                </a:solidFill>
                <a:latin typeface="Calibri"/>
                <a:cs typeface="Calibri"/>
              </a:rPr>
              <a:t>в	</a:t>
            </a:r>
            <a:r>
              <a:rPr sz="1600" spc="-10" dirty="0">
                <a:solidFill>
                  <a:prstClr val="black"/>
                </a:solidFill>
                <a:latin typeface="Calibri"/>
                <a:cs typeface="Calibri"/>
              </a:rPr>
              <a:t>информационно-телекоммуникационной	</a:t>
            </a:r>
            <a:r>
              <a:rPr sz="1600" spc="-5" dirty="0">
                <a:solidFill>
                  <a:prstClr val="black"/>
                </a:solidFill>
                <a:latin typeface="Calibri"/>
                <a:cs typeface="Calibri"/>
              </a:rPr>
              <a:t>сети</a:t>
            </a:r>
            <a:endParaRPr sz="1600">
              <a:solidFill>
                <a:prstClr val="black"/>
              </a:solidFill>
              <a:latin typeface="Calibri"/>
              <a:cs typeface="Calibri"/>
            </a:endParaRPr>
          </a:p>
          <a:p>
            <a:pPr marL="355600" marR="5080" algn="just" fontAlgn="auto">
              <a:lnSpc>
                <a:spcPct val="114900"/>
              </a:lnSpc>
              <a:spcBef>
                <a:spcPts val="0"/>
              </a:spcBef>
              <a:spcAft>
                <a:spcPts val="0"/>
              </a:spcAft>
              <a:defRPr/>
            </a:pPr>
            <a:r>
              <a:rPr sz="1600" spc="-5" dirty="0">
                <a:solidFill>
                  <a:prstClr val="black"/>
                </a:solidFill>
                <a:latin typeface="Calibri"/>
                <a:cs typeface="Calibri"/>
              </a:rPr>
              <a:t>«Интернет» </a:t>
            </a:r>
            <a:r>
              <a:rPr sz="1200" i="1" spc="-5" dirty="0">
                <a:solidFill>
                  <a:prstClr val="black"/>
                </a:solidFill>
                <a:latin typeface="Calibri"/>
                <a:cs typeface="Calibri"/>
              </a:rPr>
              <a:t>(Рассчитывается </a:t>
            </a:r>
            <a:r>
              <a:rPr sz="1200" i="1" dirty="0">
                <a:solidFill>
                  <a:prstClr val="black"/>
                </a:solidFill>
                <a:latin typeface="Calibri"/>
                <a:cs typeface="Calibri"/>
              </a:rPr>
              <a:t>с </a:t>
            </a:r>
            <a:r>
              <a:rPr sz="1200" i="1" spc="-5" dirty="0">
                <a:solidFill>
                  <a:prstClr val="black"/>
                </a:solidFill>
                <a:latin typeface="Calibri"/>
                <a:cs typeface="Calibri"/>
              </a:rPr>
              <a:t>учетом методических рекомендаций по применению </a:t>
            </a:r>
            <a:r>
              <a:rPr sz="1200" i="1" dirty="0">
                <a:solidFill>
                  <a:prstClr val="black"/>
                </a:solidFill>
                <a:latin typeface="Calibri"/>
                <a:cs typeface="Calibri"/>
              </a:rPr>
              <a:t>методов </a:t>
            </a:r>
            <a:r>
              <a:rPr sz="1200" i="1" spc="-10" dirty="0">
                <a:solidFill>
                  <a:prstClr val="black"/>
                </a:solidFill>
                <a:latin typeface="Calibri"/>
                <a:cs typeface="Calibri"/>
              </a:rPr>
              <a:t>определения </a:t>
            </a:r>
            <a:r>
              <a:rPr sz="1200" i="1" spc="-5" dirty="0">
                <a:solidFill>
                  <a:prstClr val="black"/>
                </a:solidFill>
                <a:latin typeface="Calibri"/>
                <a:cs typeface="Calibri"/>
              </a:rPr>
              <a:t>начальной  (максимальной) цены </a:t>
            </a:r>
            <a:r>
              <a:rPr sz="1200" i="1" spc="-10" dirty="0">
                <a:solidFill>
                  <a:prstClr val="black"/>
                </a:solidFill>
                <a:latin typeface="Calibri"/>
                <a:cs typeface="Calibri"/>
              </a:rPr>
              <a:t>контракта, </a:t>
            </a:r>
            <a:r>
              <a:rPr sz="1200" i="1" spc="-5" dirty="0">
                <a:solidFill>
                  <a:prstClr val="black"/>
                </a:solidFill>
                <a:latin typeface="Calibri"/>
                <a:cs typeface="Calibri"/>
              </a:rPr>
              <a:t>цены контракта, заключаемого </a:t>
            </a:r>
            <a:r>
              <a:rPr sz="1200" i="1" dirty="0">
                <a:solidFill>
                  <a:prstClr val="black"/>
                </a:solidFill>
                <a:latin typeface="Calibri"/>
                <a:cs typeface="Calibri"/>
              </a:rPr>
              <a:t>с </a:t>
            </a:r>
            <a:r>
              <a:rPr sz="1200" i="1" spc="-5" dirty="0">
                <a:solidFill>
                  <a:prstClr val="black"/>
                </a:solidFill>
                <a:latin typeface="Calibri"/>
                <a:cs typeface="Calibri"/>
              </a:rPr>
              <a:t>единственным поставщиком (подрядчиком,  </a:t>
            </a:r>
            <a:r>
              <a:rPr sz="1200" i="1" spc="-10" dirty="0">
                <a:solidFill>
                  <a:prstClr val="black"/>
                </a:solidFill>
                <a:latin typeface="Calibri"/>
                <a:cs typeface="Calibri"/>
              </a:rPr>
              <a:t>исполнителем), </a:t>
            </a:r>
            <a:r>
              <a:rPr sz="1200" i="1" spc="-5" dirty="0">
                <a:solidFill>
                  <a:prstClr val="black"/>
                </a:solidFill>
                <a:latin typeface="Calibri"/>
                <a:cs typeface="Calibri"/>
              </a:rPr>
              <a:t>утверждаемых федеральным органом </a:t>
            </a:r>
            <a:r>
              <a:rPr sz="1200" i="1" spc="-10" dirty="0">
                <a:solidFill>
                  <a:prstClr val="black"/>
                </a:solidFill>
                <a:latin typeface="Calibri"/>
                <a:cs typeface="Calibri"/>
              </a:rPr>
              <a:t>исполнительной власти </a:t>
            </a:r>
            <a:r>
              <a:rPr sz="1200" i="1" spc="-5" dirty="0">
                <a:solidFill>
                  <a:prstClr val="black"/>
                </a:solidFill>
                <a:latin typeface="Calibri"/>
                <a:cs typeface="Calibri"/>
              </a:rPr>
              <a:t>по </a:t>
            </a:r>
            <a:r>
              <a:rPr sz="1200" i="1" spc="-10" dirty="0">
                <a:solidFill>
                  <a:prstClr val="black"/>
                </a:solidFill>
                <a:latin typeface="Calibri"/>
                <a:cs typeface="Calibri"/>
              </a:rPr>
              <a:t>регулированию контрактной </a:t>
            </a:r>
            <a:r>
              <a:rPr sz="1200" i="1" spc="-5" dirty="0">
                <a:solidFill>
                  <a:prstClr val="black"/>
                </a:solidFill>
                <a:latin typeface="Calibri"/>
                <a:cs typeface="Calibri"/>
              </a:rPr>
              <a:t>системы  </a:t>
            </a:r>
            <a:r>
              <a:rPr sz="1200" i="1" dirty="0">
                <a:solidFill>
                  <a:prstClr val="black"/>
                </a:solidFill>
                <a:latin typeface="Calibri"/>
                <a:cs typeface="Calibri"/>
              </a:rPr>
              <a:t>в </a:t>
            </a:r>
            <a:r>
              <a:rPr sz="1200" i="1" spc="-5" dirty="0">
                <a:solidFill>
                  <a:prstClr val="black"/>
                </a:solidFill>
                <a:latin typeface="Calibri"/>
                <a:cs typeface="Calibri"/>
              </a:rPr>
              <a:t>сфере закупок </a:t>
            </a:r>
            <a:r>
              <a:rPr sz="1200" i="1" dirty="0">
                <a:solidFill>
                  <a:prstClr val="black"/>
                </a:solidFill>
                <a:latin typeface="Calibri"/>
                <a:cs typeface="Calibri"/>
              </a:rPr>
              <a:t>в </a:t>
            </a:r>
            <a:r>
              <a:rPr sz="1200" i="1" spc="-5" dirty="0">
                <a:solidFill>
                  <a:prstClr val="black"/>
                </a:solidFill>
                <a:latin typeface="Calibri"/>
                <a:cs typeface="Calibri"/>
              </a:rPr>
              <a:t>соответствии </a:t>
            </a:r>
            <a:r>
              <a:rPr sz="1200" i="1" dirty="0">
                <a:solidFill>
                  <a:prstClr val="black"/>
                </a:solidFill>
                <a:latin typeface="Calibri"/>
                <a:cs typeface="Calibri"/>
              </a:rPr>
              <a:t>с </a:t>
            </a:r>
            <a:r>
              <a:rPr sz="1200" i="1" spc="-5" dirty="0">
                <a:solidFill>
                  <a:prstClr val="black"/>
                </a:solidFill>
                <a:latin typeface="Calibri"/>
                <a:cs typeface="Calibri"/>
              </a:rPr>
              <a:t>частью </a:t>
            </a:r>
            <a:r>
              <a:rPr sz="1200" i="1" dirty="0">
                <a:solidFill>
                  <a:prstClr val="black"/>
                </a:solidFill>
                <a:latin typeface="Calibri"/>
                <a:cs typeface="Calibri"/>
              </a:rPr>
              <a:t>20 </a:t>
            </a:r>
            <a:r>
              <a:rPr sz="1200" i="1" spc="-5" dirty="0">
                <a:solidFill>
                  <a:prstClr val="black"/>
                </a:solidFill>
                <a:latin typeface="Calibri"/>
                <a:cs typeface="Calibri"/>
              </a:rPr>
              <a:t>статьи </a:t>
            </a:r>
            <a:r>
              <a:rPr sz="1200" i="1" dirty="0">
                <a:solidFill>
                  <a:prstClr val="black"/>
                </a:solidFill>
                <a:latin typeface="Calibri"/>
                <a:cs typeface="Calibri"/>
              </a:rPr>
              <a:t>22 </a:t>
            </a:r>
            <a:r>
              <a:rPr sz="1200" i="1" spc="-5" dirty="0">
                <a:solidFill>
                  <a:prstClr val="black"/>
                </a:solidFill>
                <a:latin typeface="Calibri"/>
                <a:cs typeface="Calibri"/>
              </a:rPr>
              <a:t>Федерального </a:t>
            </a:r>
            <a:r>
              <a:rPr sz="1200" i="1" spc="-10" dirty="0">
                <a:solidFill>
                  <a:prstClr val="black"/>
                </a:solidFill>
                <a:latin typeface="Calibri"/>
                <a:cs typeface="Calibri"/>
              </a:rPr>
              <a:t>закона </a:t>
            </a:r>
            <a:r>
              <a:rPr sz="1200" i="1" spc="-5" dirty="0">
                <a:solidFill>
                  <a:prstClr val="black"/>
                </a:solidFill>
                <a:latin typeface="Calibri"/>
                <a:cs typeface="Calibri"/>
              </a:rPr>
              <a:t>от </a:t>
            </a:r>
            <a:r>
              <a:rPr sz="1200" i="1" dirty="0">
                <a:solidFill>
                  <a:prstClr val="black"/>
                </a:solidFill>
                <a:latin typeface="Calibri"/>
                <a:cs typeface="Calibri"/>
              </a:rPr>
              <a:t>5 </a:t>
            </a:r>
            <a:r>
              <a:rPr sz="1200" i="1" spc="-10" dirty="0">
                <a:solidFill>
                  <a:prstClr val="black"/>
                </a:solidFill>
                <a:latin typeface="Calibri"/>
                <a:cs typeface="Calibri"/>
              </a:rPr>
              <a:t>апреля </a:t>
            </a:r>
            <a:r>
              <a:rPr sz="1200" i="1" dirty="0">
                <a:solidFill>
                  <a:prstClr val="black"/>
                </a:solidFill>
                <a:latin typeface="Calibri"/>
                <a:cs typeface="Calibri"/>
              </a:rPr>
              <a:t>2013 </a:t>
            </a:r>
            <a:r>
              <a:rPr sz="1200" i="1" spc="-5" dirty="0">
                <a:solidFill>
                  <a:prstClr val="black"/>
                </a:solidFill>
                <a:latin typeface="Calibri"/>
                <a:cs typeface="Calibri"/>
              </a:rPr>
              <a:t>г. </a:t>
            </a:r>
            <a:r>
              <a:rPr sz="1200" i="1" dirty="0">
                <a:solidFill>
                  <a:prstClr val="black"/>
                </a:solidFill>
                <a:latin typeface="Calibri"/>
                <a:cs typeface="Calibri"/>
              </a:rPr>
              <a:t>№</a:t>
            </a:r>
            <a:r>
              <a:rPr sz="1200" i="1" spc="150" dirty="0">
                <a:solidFill>
                  <a:prstClr val="black"/>
                </a:solidFill>
                <a:latin typeface="Calibri"/>
                <a:cs typeface="Calibri"/>
              </a:rPr>
              <a:t> </a:t>
            </a:r>
            <a:r>
              <a:rPr sz="1200" i="1" spc="-5" dirty="0">
                <a:solidFill>
                  <a:prstClr val="black"/>
                </a:solidFill>
                <a:latin typeface="Calibri"/>
                <a:cs typeface="Calibri"/>
              </a:rPr>
              <a:t>44-ФЗ)</a:t>
            </a:r>
            <a:endParaRPr sz="1200">
              <a:solidFill>
                <a:prstClr val="black"/>
              </a:solidFill>
              <a:latin typeface="Calibri"/>
              <a:cs typeface="Calibri"/>
            </a:endParaRPr>
          </a:p>
          <a:p>
            <a:pPr marL="355600" marR="6985" indent="-342900" fontAlgn="auto">
              <a:lnSpc>
                <a:spcPct val="114999"/>
              </a:lnSpc>
              <a:spcBef>
                <a:spcPts val="325"/>
              </a:spcBef>
              <a:spcAft>
                <a:spcPts val="0"/>
              </a:spcAft>
              <a:buFont typeface="Arial"/>
              <a:buChar char="•"/>
              <a:tabLst>
                <a:tab pos="354965" algn="l"/>
                <a:tab pos="355600" algn="l"/>
                <a:tab pos="640080" algn="l"/>
                <a:tab pos="897890" algn="l"/>
                <a:tab pos="2256155" algn="l"/>
                <a:tab pos="3938904" algn="l"/>
                <a:tab pos="4751070" algn="l"/>
                <a:tab pos="5827395" algn="l"/>
                <a:tab pos="7404734" algn="l"/>
              </a:tabLst>
              <a:defRPr/>
            </a:pPr>
            <a:r>
              <a:rPr sz="1600" i="1" spc="-5" dirty="0">
                <a:solidFill>
                  <a:srgbClr val="C00000"/>
                </a:solidFill>
                <a:latin typeface="Calibri"/>
                <a:cs typeface="Calibri"/>
              </a:rPr>
              <a:t>И	</a:t>
            </a:r>
            <a:r>
              <a:rPr sz="1600" spc="-5" dirty="0">
                <a:solidFill>
                  <a:prstClr val="black"/>
                </a:solidFill>
                <a:latin typeface="Calibri"/>
                <a:cs typeface="Calibri"/>
              </a:rPr>
              <a:t>–	</a:t>
            </a:r>
            <a:r>
              <a:rPr sz="1600" spc="-30" dirty="0">
                <a:solidFill>
                  <a:prstClr val="black"/>
                </a:solidFill>
                <a:latin typeface="Calibri"/>
                <a:cs typeface="Calibri"/>
              </a:rPr>
              <a:t>к</a:t>
            </a:r>
            <a:r>
              <a:rPr sz="1600" spc="-10" dirty="0">
                <a:solidFill>
                  <a:prstClr val="black"/>
                </a:solidFill>
                <a:latin typeface="Calibri"/>
                <a:cs typeface="Calibri"/>
              </a:rPr>
              <a:t>о</a:t>
            </a:r>
            <a:r>
              <a:rPr sz="1600" dirty="0">
                <a:solidFill>
                  <a:prstClr val="black"/>
                </a:solidFill>
                <a:latin typeface="Calibri"/>
                <a:cs typeface="Calibri"/>
              </a:rPr>
              <a:t>э</a:t>
            </a:r>
            <a:r>
              <a:rPr sz="1600" spc="-10" dirty="0">
                <a:solidFill>
                  <a:prstClr val="black"/>
                </a:solidFill>
                <a:latin typeface="Calibri"/>
                <a:cs typeface="Calibri"/>
              </a:rPr>
              <a:t>ффици</a:t>
            </a:r>
            <a:r>
              <a:rPr sz="1600" dirty="0">
                <a:solidFill>
                  <a:prstClr val="black"/>
                </a:solidFill>
                <a:latin typeface="Calibri"/>
                <a:cs typeface="Calibri"/>
              </a:rPr>
              <a:t>е</a:t>
            </a:r>
            <a:r>
              <a:rPr sz="1600" spc="-5" dirty="0">
                <a:solidFill>
                  <a:prstClr val="black"/>
                </a:solidFill>
                <a:latin typeface="Calibri"/>
                <a:cs typeface="Calibri"/>
              </a:rPr>
              <a:t>н</a:t>
            </a:r>
            <a:r>
              <a:rPr sz="1600" spc="-75" dirty="0">
                <a:solidFill>
                  <a:prstClr val="black"/>
                </a:solidFill>
                <a:latin typeface="Calibri"/>
                <a:cs typeface="Calibri"/>
              </a:rPr>
              <a:t>т</a:t>
            </a:r>
            <a:r>
              <a:rPr sz="1600" spc="-5" dirty="0">
                <a:solidFill>
                  <a:prstClr val="black"/>
                </a:solidFill>
                <a:latin typeface="Calibri"/>
                <a:cs typeface="Calibri"/>
              </a:rPr>
              <a:t>,</a:t>
            </a:r>
            <a:r>
              <a:rPr sz="1600" dirty="0">
                <a:solidFill>
                  <a:prstClr val="black"/>
                </a:solidFill>
                <a:latin typeface="Calibri"/>
                <a:cs typeface="Calibri"/>
              </a:rPr>
              <a:t>	со</a:t>
            </a:r>
            <a:r>
              <a:rPr sz="1600" spc="-20" dirty="0">
                <a:solidFill>
                  <a:prstClr val="black"/>
                </a:solidFill>
                <a:latin typeface="Calibri"/>
                <a:cs typeface="Calibri"/>
              </a:rPr>
              <a:t>о</a:t>
            </a:r>
            <a:r>
              <a:rPr sz="1600" spc="-5" dirty="0">
                <a:solidFill>
                  <a:prstClr val="black"/>
                </a:solidFill>
                <a:latin typeface="Calibri"/>
                <a:cs typeface="Calibri"/>
              </a:rPr>
              <a:t>т</a:t>
            </a:r>
            <a:r>
              <a:rPr sz="1600" dirty="0">
                <a:solidFill>
                  <a:prstClr val="black"/>
                </a:solidFill>
                <a:latin typeface="Calibri"/>
                <a:cs typeface="Calibri"/>
              </a:rPr>
              <a:t>в</a:t>
            </a:r>
            <a:r>
              <a:rPr sz="1600" spc="-20" dirty="0">
                <a:solidFill>
                  <a:prstClr val="black"/>
                </a:solidFill>
                <a:latin typeface="Calibri"/>
                <a:cs typeface="Calibri"/>
              </a:rPr>
              <a:t>е</a:t>
            </a:r>
            <a:r>
              <a:rPr sz="1600" spc="-15" dirty="0">
                <a:solidFill>
                  <a:prstClr val="black"/>
                </a:solidFill>
                <a:latin typeface="Calibri"/>
                <a:cs typeface="Calibri"/>
              </a:rPr>
              <a:t>т</a:t>
            </a:r>
            <a:r>
              <a:rPr sz="1600" spc="-5" dirty="0">
                <a:solidFill>
                  <a:prstClr val="black"/>
                </a:solidFill>
                <a:latin typeface="Calibri"/>
                <a:cs typeface="Calibri"/>
              </a:rPr>
              <a:t>ст</a:t>
            </a:r>
            <a:r>
              <a:rPr sz="1600" spc="-10" dirty="0">
                <a:solidFill>
                  <a:prstClr val="black"/>
                </a:solidFill>
                <a:latin typeface="Calibri"/>
                <a:cs typeface="Calibri"/>
              </a:rPr>
              <a:t>в</a:t>
            </a:r>
            <a:r>
              <a:rPr sz="1600" spc="-5" dirty="0">
                <a:solidFill>
                  <a:prstClr val="black"/>
                </a:solidFill>
                <a:latin typeface="Calibri"/>
                <a:cs typeface="Calibri"/>
              </a:rPr>
              <a:t>у</a:t>
            </a:r>
            <a:r>
              <a:rPr sz="1600" dirty="0">
                <a:solidFill>
                  <a:prstClr val="black"/>
                </a:solidFill>
                <a:latin typeface="Calibri"/>
                <a:cs typeface="Calibri"/>
              </a:rPr>
              <a:t>ю</a:t>
            </a:r>
            <a:r>
              <a:rPr sz="1600" spc="-10" dirty="0">
                <a:solidFill>
                  <a:prstClr val="black"/>
                </a:solidFill>
                <a:latin typeface="Calibri"/>
                <a:cs typeface="Calibri"/>
              </a:rPr>
              <a:t>щ</a:t>
            </a:r>
            <a:r>
              <a:rPr sz="1600" spc="-5" dirty="0">
                <a:solidFill>
                  <a:prstClr val="black"/>
                </a:solidFill>
                <a:latin typeface="Calibri"/>
                <a:cs typeface="Calibri"/>
              </a:rPr>
              <a:t>ий</a:t>
            </a:r>
            <a:r>
              <a:rPr sz="1600" dirty="0">
                <a:solidFill>
                  <a:prstClr val="black"/>
                </a:solidFill>
                <a:latin typeface="Calibri"/>
                <a:cs typeface="Calibri"/>
              </a:rPr>
              <a:t>	</a:t>
            </a:r>
            <a:r>
              <a:rPr sz="1600" spc="-5" dirty="0">
                <a:solidFill>
                  <a:prstClr val="black"/>
                </a:solidFill>
                <a:latin typeface="Calibri"/>
                <a:cs typeface="Calibri"/>
              </a:rPr>
              <a:t>уровню</a:t>
            </a:r>
            <a:r>
              <a:rPr sz="1600" dirty="0">
                <a:solidFill>
                  <a:prstClr val="black"/>
                </a:solidFill>
                <a:latin typeface="Calibri"/>
                <a:cs typeface="Calibri"/>
              </a:rPr>
              <a:t>	</a:t>
            </a:r>
            <a:r>
              <a:rPr sz="1600" spc="-5" dirty="0">
                <a:solidFill>
                  <a:prstClr val="black"/>
                </a:solidFill>
                <a:latin typeface="Calibri"/>
                <a:cs typeface="Calibri"/>
              </a:rPr>
              <a:t>ин</a:t>
            </a:r>
            <a:r>
              <a:rPr sz="1600" spc="-45" dirty="0">
                <a:solidFill>
                  <a:prstClr val="black"/>
                </a:solidFill>
                <a:latin typeface="Calibri"/>
                <a:cs typeface="Calibri"/>
              </a:rPr>
              <a:t>ф</a:t>
            </a:r>
            <a:r>
              <a:rPr sz="1600" spc="-10" dirty="0">
                <a:solidFill>
                  <a:prstClr val="black"/>
                </a:solidFill>
                <a:latin typeface="Calibri"/>
                <a:cs typeface="Calibri"/>
              </a:rPr>
              <a:t>ляции</a:t>
            </a:r>
            <a:r>
              <a:rPr sz="1600" spc="-5" dirty="0">
                <a:solidFill>
                  <a:prstClr val="black"/>
                </a:solidFill>
                <a:latin typeface="Calibri"/>
                <a:cs typeface="Calibri"/>
              </a:rPr>
              <a:t>,</a:t>
            </a:r>
            <a:r>
              <a:rPr sz="1600" dirty="0">
                <a:solidFill>
                  <a:prstClr val="black"/>
                </a:solidFill>
                <a:latin typeface="Calibri"/>
                <a:cs typeface="Calibri"/>
              </a:rPr>
              <a:t>	</a:t>
            </a:r>
            <a:r>
              <a:rPr sz="1600" spc="-20" dirty="0">
                <a:solidFill>
                  <a:prstClr val="black"/>
                </a:solidFill>
                <a:latin typeface="Calibri"/>
                <a:cs typeface="Calibri"/>
              </a:rPr>
              <a:t>у</a:t>
            </a:r>
            <a:r>
              <a:rPr sz="1600" spc="-5" dirty="0">
                <a:solidFill>
                  <a:prstClr val="black"/>
                </a:solidFill>
                <a:latin typeface="Calibri"/>
                <a:cs typeface="Calibri"/>
              </a:rPr>
              <a:t>ст</a:t>
            </a:r>
            <a:r>
              <a:rPr sz="1600" dirty="0">
                <a:solidFill>
                  <a:prstClr val="black"/>
                </a:solidFill>
                <a:latin typeface="Calibri"/>
                <a:cs typeface="Calibri"/>
              </a:rPr>
              <a:t>ан</a:t>
            </a:r>
            <a:r>
              <a:rPr sz="1600" spc="-10" dirty="0">
                <a:solidFill>
                  <a:prstClr val="black"/>
                </a:solidFill>
                <a:latin typeface="Calibri"/>
                <a:cs typeface="Calibri"/>
              </a:rPr>
              <a:t>о</a:t>
            </a:r>
            <a:r>
              <a:rPr sz="1600" spc="-20" dirty="0">
                <a:solidFill>
                  <a:prstClr val="black"/>
                </a:solidFill>
                <a:latin typeface="Calibri"/>
                <a:cs typeface="Calibri"/>
              </a:rPr>
              <a:t>в</a:t>
            </a:r>
            <a:r>
              <a:rPr sz="1600" spc="-10" dirty="0">
                <a:solidFill>
                  <a:prstClr val="black"/>
                </a:solidFill>
                <a:latin typeface="Calibri"/>
                <a:cs typeface="Calibri"/>
              </a:rPr>
              <a:t>ленн</a:t>
            </a:r>
            <a:r>
              <a:rPr sz="1600" spc="-5" dirty="0">
                <a:solidFill>
                  <a:prstClr val="black"/>
                </a:solidFill>
                <a:latin typeface="Calibri"/>
                <a:cs typeface="Calibri"/>
              </a:rPr>
              <a:t>о</a:t>
            </a:r>
            <a:r>
              <a:rPr sz="1600" spc="-20" dirty="0">
                <a:solidFill>
                  <a:prstClr val="black"/>
                </a:solidFill>
                <a:latin typeface="Calibri"/>
                <a:cs typeface="Calibri"/>
              </a:rPr>
              <a:t>м</a:t>
            </a:r>
            <a:r>
              <a:rPr sz="1600" spc="-5" dirty="0">
                <a:solidFill>
                  <a:prstClr val="black"/>
                </a:solidFill>
                <a:latin typeface="Calibri"/>
                <a:cs typeface="Calibri"/>
              </a:rPr>
              <a:t>у</a:t>
            </a:r>
            <a:r>
              <a:rPr sz="1600" dirty="0">
                <a:solidFill>
                  <a:prstClr val="black"/>
                </a:solidFill>
                <a:latin typeface="Calibri"/>
                <a:cs typeface="Calibri"/>
              </a:rPr>
              <a:t>	ф</a:t>
            </a:r>
            <a:r>
              <a:rPr sz="1600" spc="-35" dirty="0">
                <a:solidFill>
                  <a:prstClr val="black"/>
                </a:solidFill>
                <a:latin typeface="Calibri"/>
                <a:cs typeface="Calibri"/>
              </a:rPr>
              <a:t>е</a:t>
            </a:r>
            <a:r>
              <a:rPr sz="1600" spc="-20" dirty="0">
                <a:solidFill>
                  <a:prstClr val="black"/>
                </a:solidFill>
                <a:latin typeface="Calibri"/>
                <a:cs typeface="Calibri"/>
              </a:rPr>
              <a:t>д</a:t>
            </a:r>
            <a:r>
              <a:rPr sz="1600" spc="-5" dirty="0">
                <a:solidFill>
                  <a:prstClr val="black"/>
                </a:solidFill>
                <a:latin typeface="Calibri"/>
                <a:cs typeface="Calibri"/>
              </a:rPr>
              <a:t>ерал</a:t>
            </a:r>
            <a:r>
              <a:rPr sz="1600" spc="-15" dirty="0">
                <a:solidFill>
                  <a:prstClr val="black"/>
                </a:solidFill>
                <a:latin typeface="Calibri"/>
                <a:cs typeface="Calibri"/>
              </a:rPr>
              <a:t>ь</a:t>
            </a:r>
            <a:r>
              <a:rPr sz="1600" spc="-5" dirty="0">
                <a:solidFill>
                  <a:prstClr val="black"/>
                </a:solidFill>
                <a:latin typeface="Calibri"/>
                <a:cs typeface="Calibri"/>
              </a:rPr>
              <a:t>ным  </a:t>
            </a:r>
            <a:r>
              <a:rPr sz="1600" spc="-10" dirty="0">
                <a:solidFill>
                  <a:prstClr val="black"/>
                </a:solidFill>
                <a:latin typeface="Calibri"/>
                <a:cs typeface="Calibri"/>
              </a:rPr>
              <a:t>законом </a:t>
            </a:r>
            <a:r>
              <a:rPr sz="1600" spc="-5" dirty="0">
                <a:solidFill>
                  <a:prstClr val="black"/>
                </a:solidFill>
                <a:latin typeface="Calibri"/>
                <a:cs typeface="Calibri"/>
              </a:rPr>
              <a:t>о </a:t>
            </a:r>
            <a:r>
              <a:rPr sz="1600" spc="-10" dirty="0">
                <a:solidFill>
                  <a:prstClr val="black"/>
                </a:solidFill>
                <a:latin typeface="Calibri"/>
                <a:cs typeface="Calibri"/>
              </a:rPr>
              <a:t>федеральном </a:t>
            </a:r>
            <a:r>
              <a:rPr sz="1600" spc="-20" dirty="0">
                <a:solidFill>
                  <a:prstClr val="black"/>
                </a:solidFill>
                <a:latin typeface="Calibri"/>
                <a:cs typeface="Calibri"/>
              </a:rPr>
              <a:t>бюджете </a:t>
            </a:r>
            <a:r>
              <a:rPr sz="1600" spc="-5" dirty="0">
                <a:solidFill>
                  <a:prstClr val="black"/>
                </a:solidFill>
                <a:latin typeface="Calibri"/>
                <a:cs typeface="Calibri"/>
              </a:rPr>
              <a:t>на </a:t>
            </a:r>
            <a:r>
              <a:rPr sz="1600" spc="-10" dirty="0">
                <a:solidFill>
                  <a:prstClr val="black"/>
                </a:solidFill>
                <a:latin typeface="Calibri"/>
                <a:cs typeface="Calibri"/>
              </a:rPr>
              <a:t>соответствующий финансовый</a:t>
            </a:r>
            <a:r>
              <a:rPr sz="1600" spc="175" dirty="0">
                <a:solidFill>
                  <a:prstClr val="black"/>
                </a:solidFill>
                <a:latin typeface="Calibri"/>
                <a:cs typeface="Calibri"/>
              </a:rPr>
              <a:t> </a:t>
            </a:r>
            <a:r>
              <a:rPr sz="1600" spc="-25" dirty="0">
                <a:solidFill>
                  <a:prstClr val="black"/>
                </a:solidFill>
                <a:latin typeface="Calibri"/>
                <a:cs typeface="Calibri"/>
              </a:rPr>
              <a:t>год.</a:t>
            </a:r>
            <a:endParaRPr sz="1600">
              <a:solidFill>
                <a:prstClr val="black"/>
              </a:solidFill>
              <a:latin typeface="Calibri"/>
              <a:cs typeface="Calibri"/>
            </a:endParaRPr>
          </a:p>
        </p:txBody>
      </p:sp>
    </p:spTree>
    <p:extLst>
      <p:ext uri="{BB962C8B-B14F-4D97-AF65-F5344CB8AC3E}">
        <p14:creationId xmlns:p14="http://schemas.microsoft.com/office/powerpoint/2010/main" val="232218250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38455" y="102869"/>
            <a:ext cx="1728470" cy="269240"/>
          </a:xfrm>
          <a:prstGeom prst="rect">
            <a:avLst/>
          </a:prstGeom>
        </p:spPr>
        <p:txBody>
          <a:bodyPr vert="horz" wrap="square" lIns="0" tIns="12065" rIns="0" bIns="0" rtlCol="0">
            <a:spAutoFit/>
          </a:bodyPr>
          <a:lstStyle/>
          <a:p>
            <a:pPr marL="355600" indent="-342900" fontAlgn="auto">
              <a:spcBef>
                <a:spcPts val="95"/>
              </a:spcBef>
              <a:spcAft>
                <a:spcPts val="0"/>
              </a:spcAft>
              <a:buFont typeface="Arial"/>
              <a:buChar char="•"/>
              <a:tabLst>
                <a:tab pos="355600" algn="l"/>
                <a:tab pos="356235" algn="l"/>
                <a:tab pos="1052195" algn="l"/>
              </a:tabLst>
              <a:defRPr/>
            </a:pPr>
            <a:r>
              <a:rPr sz="1600" spc="-5" dirty="0">
                <a:solidFill>
                  <a:prstClr val="black"/>
                </a:solidFill>
                <a:latin typeface="Calibri"/>
                <a:cs typeface="Calibri"/>
              </a:rPr>
              <a:t>При	</a:t>
            </a:r>
            <a:r>
              <a:rPr sz="1600" spc="-10" dirty="0">
                <a:solidFill>
                  <a:prstClr val="black"/>
                </a:solidFill>
                <a:latin typeface="Calibri"/>
                <a:cs typeface="Calibri"/>
              </a:rPr>
              <a:t>расчете</a:t>
            </a:r>
            <a:endParaRPr sz="1600">
              <a:solidFill>
                <a:prstClr val="black"/>
              </a:solidFill>
              <a:latin typeface="Calibri"/>
              <a:cs typeface="Calibri"/>
            </a:endParaRPr>
          </a:p>
        </p:txBody>
      </p:sp>
      <p:sp>
        <p:nvSpPr>
          <p:cNvPr id="3" name="object 3"/>
          <p:cNvSpPr txBox="1"/>
          <p:nvPr/>
        </p:nvSpPr>
        <p:spPr>
          <a:xfrm>
            <a:off x="2296414" y="102869"/>
            <a:ext cx="2506980" cy="269240"/>
          </a:xfrm>
          <a:prstGeom prst="rect">
            <a:avLst/>
          </a:prstGeom>
        </p:spPr>
        <p:txBody>
          <a:bodyPr vert="horz" wrap="square" lIns="0" tIns="12065" rIns="0" bIns="0" rtlCol="0">
            <a:spAutoFit/>
          </a:bodyPr>
          <a:lstStyle/>
          <a:p>
            <a:pPr marL="12700" fontAlgn="auto">
              <a:spcBef>
                <a:spcPts val="95"/>
              </a:spcBef>
              <a:spcAft>
                <a:spcPts val="0"/>
              </a:spcAft>
              <a:tabLst>
                <a:tab pos="2040889" algn="l"/>
              </a:tabLst>
              <a:defRPr/>
            </a:pPr>
            <a:r>
              <a:rPr sz="1600" spc="-5" dirty="0">
                <a:solidFill>
                  <a:prstClr val="black"/>
                </a:solidFill>
                <a:latin typeface="Calibri"/>
                <a:cs typeface="Calibri"/>
              </a:rPr>
              <a:t>ср</a:t>
            </a:r>
            <a:r>
              <a:rPr sz="1600" spc="-35" dirty="0">
                <a:solidFill>
                  <a:prstClr val="black"/>
                </a:solidFill>
                <a:latin typeface="Calibri"/>
                <a:cs typeface="Calibri"/>
              </a:rPr>
              <a:t>е</a:t>
            </a:r>
            <a:r>
              <a:rPr sz="1600" spc="-10" dirty="0">
                <a:solidFill>
                  <a:prstClr val="black"/>
                </a:solidFill>
                <a:latin typeface="Calibri"/>
                <a:cs typeface="Calibri"/>
              </a:rPr>
              <a:t>дне</a:t>
            </a:r>
            <a:r>
              <a:rPr sz="1600" spc="-5" dirty="0">
                <a:solidFill>
                  <a:prstClr val="black"/>
                </a:solidFill>
                <a:latin typeface="Calibri"/>
                <a:cs typeface="Calibri"/>
              </a:rPr>
              <a:t>взве</a:t>
            </a:r>
            <a:r>
              <a:rPr sz="1600" dirty="0">
                <a:solidFill>
                  <a:prstClr val="black"/>
                </a:solidFill>
                <a:latin typeface="Calibri"/>
                <a:cs typeface="Calibri"/>
              </a:rPr>
              <a:t>ш</a:t>
            </a:r>
            <a:r>
              <a:rPr sz="1600" spc="-5" dirty="0">
                <a:solidFill>
                  <a:prstClr val="black"/>
                </a:solidFill>
                <a:latin typeface="Calibri"/>
                <a:cs typeface="Calibri"/>
              </a:rPr>
              <a:t>ен</a:t>
            </a:r>
            <a:r>
              <a:rPr sz="1600" spc="-15" dirty="0">
                <a:solidFill>
                  <a:prstClr val="black"/>
                </a:solidFill>
                <a:latin typeface="Calibri"/>
                <a:cs typeface="Calibri"/>
              </a:rPr>
              <a:t>н</a:t>
            </a:r>
            <a:r>
              <a:rPr sz="1600" spc="-10" dirty="0">
                <a:solidFill>
                  <a:prstClr val="black"/>
                </a:solidFill>
                <a:latin typeface="Calibri"/>
                <a:cs typeface="Calibri"/>
              </a:rPr>
              <a:t>о</a:t>
            </a:r>
            <a:r>
              <a:rPr sz="1600" spc="-5" dirty="0">
                <a:solidFill>
                  <a:prstClr val="black"/>
                </a:solidFill>
                <a:latin typeface="Calibri"/>
                <a:cs typeface="Calibri"/>
              </a:rPr>
              <a:t>й</a:t>
            </a:r>
            <a:r>
              <a:rPr sz="1600" dirty="0">
                <a:solidFill>
                  <a:prstClr val="black"/>
                </a:solidFill>
                <a:latin typeface="Calibri"/>
                <a:cs typeface="Calibri"/>
              </a:rPr>
              <a:t>	</a:t>
            </a:r>
            <a:r>
              <a:rPr sz="1600" spc="-20" dirty="0">
                <a:solidFill>
                  <a:prstClr val="black"/>
                </a:solidFill>
                <a:latin typeface="Calibri"/>
                <a:cs typeface="Calibri"/>
              </a:rPr>
              <a:t>ц</a:t>
            </a:r>
            <a:r>
              <a:rPr sz="1600" spc="-5" dirty="0">
                <a:solidFill>
                  <a:prstClr val="black"/>
                </a:solidFill>
                <a:latin typeface="Calibri"/>
                <a:cs typeface="Calibri"/>
              </a:rPr>
              <a:t>ены</a:t>
            </a:r>
            <a:endParaRPr sz="1600">
              <a:solidFill>
                <a:prstClr val="black"/>
              </a:solidFill>
              <a:latin typeface="Calibri"/>
              <a:cs typeface="Calibri"/>
            </a:endParaRPr>
          </a:p>
        </p:txBody>
      </p:sp>
      <p:sp>
        <p:nvSpPr>
          <p:cNvPr id="4" name="object 4"/>
          <p:cNvSpPr txBox="1"/>
          <p:nvPr/>
        </p:nvSpPr>
        <p:spPr>
          <a:xfrm>
            <a:off x="5132959" y="102869"/>
            <a:ext cx="1188720" cy="269240"/>
          </a:xfrm>
          <a:prstGeom prst="rect">
            <a:avLst/>
          </a:prstGeom>
        </p:spPr>
        <p:txBody>
          <a:bodyPr vert="horz" wrap="square" lIns="0" tIns="12065" rIns="0" bIns="0" rtlCol="0">
            <a:spAutoFit/>
          </a:bodyPr>
          <a:lstStyle/>
          <a:p>
            <a:pPr marL="12700" fontAlgn="auto">
              <a:spcBef>
                <a:spcPts val="95"/>
              </a:spcBef>
              <a:spcAft>
                <a:spcPts val="0"/>
              </a:spcAft>
              <a:defRPr/>
            </a:pPr>
            <a:r>
              <a:rPr sz="1600" spc="-10" dirty="0">
                <a:solidFill>
                  <a:prstClr val="black"/>
                </a:solidFill>
                <a:latin typeface="Calibri"/>
                <a:cs typeface="Calibri"/>
              </a:rPr>
              <a:t>медицинских</a:t>
            </a:r>
            <a:endParaRPr sz="1600">
              <a:solidFill>
                <a:prstClr val="black"/>
              </a:solidFill>
              <a:latin typeface="Calibri"/>
              <a:cs typeface="Calibri"/>
            </a:endParaRPr>
          </a:p>
        </p:txBody>
      </p:sp>
      <p:sp>
        <p:nvSpPr>
          <p:cNvPr id="5" name="object 5"/>
          <p:cNvSpPr txBox="1"/>
          <p:nvPr/>
        </p:nvSpPr>
        <p:spPr>
          <a:xfrm>
            <a:off x="6649593" y="102869"/>
            <a:ext cx="2230755" cy="269240"/>
          </a:xfrm>
          <a:prstGeom prst="rect">
            <a:avLst/>
          </a:prstGeom>
        </p:spPr>
        <p:txBody>
          <a:bodyPr vert="horz" wrap="square" lIns="0" tIns="12065" rIns="0" bIns="0" rtlCol="0">
            <a:spAutoFit/>
          </a:bodyPr>
          <a:lstStyle/>
          <a:p>
            <a:pPr marL="12700" fontAlgn="auto">
              <a:spcBef>
                <a:spcPts val="95"/>
              </a:spcBef>
              <a:spcAft>
                <a:spcPts val="0"/>
              </a:spcAft>
              <a:tabLst>
                <a:tab pos="1141730" algn="l"/>
              </a:tabLst>
              <a:defRPr/>
            </a:pPr>
            <a:r>
              <a:rPr sz="1600" spc="-15" dirty="0">
                <a:solidFill>
                  <a:prstClr val="black"/>
                </a:solidFill>
                <a:latin typeface="Calibri"/>
                <a:cs typeface="Calibri"/>
              </a:rPr>
              <a:t>изделий,	</a:t>
            </a:r>
            <a:r>
              <a:rPr sz="1600" spc="-10" dirty="0">
                <a:solidFill>
                  <a:prstClr val="black"/>
                </a:solidFill>
                <a:latin typeface="Calibri"/>
                <a:cs typeface="Calibri"/>
              </a:rPr>
              <a:t>включенных</a:t>
            </a:r>
            <a:endParaRPr sz="1600">
              <a:solidFill>
                <a:prstClr val="black"/>
              </a:solidFill>
              <a:latin typeface="Calibri"/>
              <a:cs typeface="Calibri"/>
            </a:endParaRPr>
          </a:p>
        </p:txBody>
      </p:sp>
      <p:sp>
        <p:nvSpPr>
          <p:cNvPr id="6" name="object 6"/>
          <p:cNvSpPr txBox="1"/>
          <p:nvPr/>
        </p:nvSpPr>
        <p:spPr>
          <a:xfrm>
            <a:off x="238455" y="346207"/>
            <a:ext cx="8641715" cy="2598420"/>
          </a:xfrm>
          <a:prstGeom prst="rect">
            <a:avLst/>
          </a:prstGeom>
        </p:spPr>
        <p:txBody>
          <a:bodyPr vert="horz" wrap="square" lIns="0" tIns="12700" rIns="0" bIns="0" rtlCol="0">
            <a:spAutoFit/>
          </a:bodyPr>
          <a:lstStyle/>
          <a:p>
            <a:pPr marL="355600" marR="5080" algn="just" fontAlgn="auto">
              <a:lnSpc>
                <a:spcPct val="114999"/>
              </a:lnSpc>
              <a:spcBef>
                <a:spcPts val="100"/>
              </a:spcBef>
              <a:spcAft>
                <a:spcPts val="0"/>
              </a:spcAft>
              <a:defRPr/>
            </a:pPr>
            <a:r>
              <a:rPr sz="1600" spc="-5" dirty="0">
                <a:solidFill>
                  <a:prstClr val="black"/>
                </a:solidFill>
                <a:latin typeface="Calibri"/>
                <a:cs typeface="Calibri"/>
              </a:rPr>
              <a:t>в перечень </a:t>
            </a:r>
            <a:r>
              <a:rPr sz="1600" spc="-5" dirty="0">
                <a:solidFill>
                  <a:srgbClr val="C00000"/>
                </a:solidFill>
                <a:latin typeface="Calibri"/>
                <a:cs typeface="Calibri"/>
              </a:rPr>
              <a:t>(</a:t>
            </a:r>
            <a:r>
              <a:rPr sz="1600" i="1" spc="-5" dirty="0">
                <a:solidFill>
                  <a:srgbClr val="C00000"/>
                </a:solidFill>
                <a:latin typeface="Calibri"/>
                <a:cs typeface="Calibri"/>
              </a:rPr>
              <a:t>Ц</a:t>
            </a:r>
            <a:r>
              <a:rPr sz="1575" i="1" spc="-7" baseline="-21164" dirty="0">
                <a:solidFill>
                  <a:srgbClr val="C00000"/>
                </a:solidFill>
                <a:latin typeface="Calibri"/>
                <a:cs typeface="Calibri"/>
              </a:rPr>
              <a:t>ац</a:t>
            </a:r>
            <a:r>
              <a:rPr sz="1600" spc="-5" dirty="0">
                <a:solidFill>
                  <a:srgbClr val="C00000"/>
                </a:solidFill>
                <a:latin typeface="Calibri"/>
                <a:cs typeface="Calibri"/>
              </a:rPr>
              <a:t>), </a:t>
            </a:r>
            <a:r>
              <a:rPr sz="1600" spc="-10" dirty="0">
                <a:solidFill>
                  <a:prstClr val="black"/>
                </a:solidFill>
                <a:latin typeface="Calibri"/>
                <a:cs typeface="Calibri"/>
              </a:rPr>
              <a:t>для </a:t>
            </a:r>
            <a:r>
              <a:rPr sz="1600" spc="-5" dirty="0">
                <a:solidFill>
                  <a:prstClr val="black"/>
                </a:solidFill>
                <a:latin typeface="Calibri"/>
                <a:cs typeface="Calibri"/>
              </a:rPr>
              <a:t>заключения </a:t>
            </a:r>
            <a:r>
              <a:rPr sz="1600" spc="-10" dirty="0">
                <a:solidFill>
                  <a:prstClr val="black"/>
                </a:solidFill>
                <a:latin typeface="Calibri"/>
                <a:cs typeface="Calibri"/>
              </a:rPr>
              <a:t>контрактов </a:t>
            </a:r>
            <a:r>
              <a:rPr sz="1600" spc="-5" dirty="0">
                <a:solidFill>
                  <a:prstClr val="black"/>
                </a:solidFill>
                <a:latin typeface="Calibri"/>
                <a:cs typeface="Calibri"/>
              </a:rPr>
              <a:t>на их поставку в 2017 </a:t>
            </a:r>
            <a:r>
              <a:rPr sz="1600" spc="-25" dirty="0">
                <a:solidFill>
                  <a:prstClr val="black"/>
                </a:solidFill>
                <a:latin typeface="Calibri"/>
                <a:cs typeface="Calibri"/>
              </a:rPr>
              <a:t>году, </a:t>
            </a:r>
            <a:r>
              <a:rPr sz="1600" spc="-5" dirty="0">
                <a:solidFill>
                  <a:prstClr val="black"/>
                </a:solidFill>
                <a:latin typeface="Calibri"/>
                <a:cs typeface="Calibri"/>
              </a:rPr>
              <a:t>расчетным </a:t>
            </a:r>
            <a:r>
              <a:rPr sz="1600" spc="-15" dirty="0">
                <a:solidFill>
                  <a:prstClr val="black"/>
                </a:solidFill>
                <a:latin typeface="Calibri"/>
                <a:cs typeface="Calibri"/>
              </a:rPr>
              <a:t>периодом  </a:t>
            </a:r>
            <a:r>
              <a:rPr sz="1600" spc="-10" dirty="0">
                <a:solidFill>
                  <a:prstClr val="black"/>
                </a:solidFill>
                <a:latin typeface="Calibri"/>
                <a:cs typeface="Calibri"/>
              </a:rPr>
              <a:t>является </a:t>
            </a:r>
            <a:r>
              <a:rPr sz="1600" spc="-5" dirty="0">
                <a:solidFill>
                  <a:prstClr val="black"/>
                </a:solidFill>
                <a:latin typeface="Calibri"/>
                <a:cs typeface="Calibri"/>
              </a:rPr>
              <a:t>2015 год, </a:t>
            </a:r>
            <a:r>
              <a:rPr sz="1600" b="1" spc="-5" dirty="0">
                <a:solidFill>
                  <a:prstClr val="black"/>
                </a:solidFill>
                <a:latin typeface="Calibri"/>
                <a:cs typeface="Calibri"/>
              </a:rPr>
              <a:t>при этом </a:t>
            </a:r>
            <a:r>
              <a:rPr sz="1600" b="1" spc="-10" dirty="0">
                <a:solidFill>
                  <a:srgbClr val="FF0000"/>
                </a:solidFill>
                <a:latin typeface="Calibri"/>
                <a:cs typeface="Calibri"/>
              </a:rPr>
              <a:t>коэффициент </a:t>
            </a:r>
            <a:r>
              <a:rPr sz="1600" b="1" i="1" spc="-5" dirty="0">
                <a:solidFill>
                  <a:srgbClr val="FF0000"/>
                </a:solidFill>
                <a:latin typeface="Calibri"/>
                <a:cs typeface="Calibri"/>
              </a:rPr>
              <a:t>И </a:t>
            </a:r>
            <a:r>
              <a:rPr sz="1600" b="1" spc="-10" dirty="0">
                <a:solidFill>
                  <a:prstClr val="black"/>
                </a:solidFill>
                <a:latin typeface="Calibri"/>
                <a:cs typeface="Calibri"/>
              </a:rPr>
              <a:t>соответствует </a:t>
            </a:r>
            <a:r>
              <a:rPr sz="1600" b="1" spc="-5" dirty="0">
                <a:solidFill>
                  <a:prstClr val="black"/>
                </a:solidFill>
                <a:latin typeface="Calibri"/>
                <a:cs typeface="Calibri"/>
              </a:rPr>
              <a:t>уровню инфляции,  установленному </a:t>
            </a:r>
            <a:r>
              <a:rPr sz="1600" b="1" spc="-10" dirty="0">
                <a:solidFill>
                  <a:prstClr val="black"/>
                </a:solidFill>
                <a:latin typeface="Calibri"/>
                <a:cs typeface="Calibri"/>
              </a:rPr>
              <a:t>Федеральным законом от </a:t>
            </a:r>
            <a:r>
              <a:rPr sz="1600" b="1" spc="-5" dirty="0">
                <a:solidFill>
                  <a:prstClr val="black"/>
                </a:solidFill>
                <a:latin typeface="Calibri"/>
                <a:cs typeface="Calibri"/>
              </a:rPr>
              <a:t>19 </a:t>
            </a:r>
            <a:r>
              <a:rPr sz="1600" b="1" spc="-10" dirty="0">
                <a:solidFill>
                  <a:prstClr val="black"/>
                </a:solidFill>
                <a:latin typeface="Calibri"/>
                <a:cs typeface="Calibri"/>
              </a:rPr>
              <a:t>декабря </a:t>
            </a:r>
            <a:r>
              <a:rPr sz="1600" b="1" spc="-5" dirty="0">
                <a:solidFill>
                  <a:prstClr val="black"/>
                </a:solidFill>
                <a:latin typeface="Calibri"/>
                <a:cs typeface="Calibri"/>
              </a:rPr>
              <a:t>2016 </a:t>
            </a:r>
            <a:r>
              <a:rPr sz="1600" b="1" spc="-40" dirty="0">
                <a:solidFill>
                  <a:prstClr val="black"/>
                </a:solidFill>
                <a:latin typeface="Calibri"/>
                <a:cs typeface="Calibri"/>
              </a:rPr>
              <a:t>г. </a:t>
            </a:r>
            <a:r>
              <a:rPr sz="1600" b="1" spc="-5" dirty="0">
                <a:solidFill>
                  <a:prstClr val="black"/>
                </a:solidFill>
                <a:latin typeface="Calibri"/>
                <a:cs typeface="Calibri"/>
              </a:rPr>
              <a:t>№ 415-ФЗ «О </a:t>
            </a:r>
            <a:r>
              <a:rPr sz="1600" b="1" spc="-10" dirty="0">
                <a:solidFill>
                  <a:prstClr val="black"/>
                </a:solidFill>
                <a:latin typeface="Calibri"/>
                <a:cs typeface="Calibri"/>
              </a:rPr>
              <a:t>федеральном  </a:t>
            </a:r>
            <a:r>
              <a:rPr sz="1600" b="1" spc="-20" dirty="0">
                <a:solidFill>
                  <a:prstClr val="black"/>
                </a:solidFill>
                <a:latin typeface="Calibri"/>
                <a:cs typeface="Calibri"/>
              </a:rPr>
              <a:t>бюджете</a:t>
            </a:r>
            <a:r>
              <a:rPr sz="1600" b="1" spc="315" dirty="0">
                <a:solidFill>
                  <a:prstClr val="black"/>
                </a:solidFill>
                <a:latin typeface="Calibri"/>
                <a:cs typeface="Calibri"/>
              </a:rPr>
              <a:t> </a:t>
            </a:r>
            <a:r>
              <a:rPr sz="1600" b="1" spc="-5" dirty="0">
                <a:solidFill>
                  <a:prstClr val="black"/>
                </a:solidFill>
                <a:latin typeface="Calibri"/>
                <a:cs typeface="Calibri"/>
              </a:rPr>
              <a:t>на 2017 </a:t>
            </a:r>
            <a:r>
              <a:rPr sz="1600" b="1" spc="-20" dirty="0">
                <a:solidFill>
                  <a:prstClr val="black"/>
                </a:solidFill>
                <a:latin typeface="Calibri"/>
                <a:cs typeface="Calibri"/>
              </a:rPr>
              <a:t>год</a:t>
            </a:r>
            <a:r>
              <a:rPr sz="1600" b="1" spc="315" dirty="0">
                <a:solidFill>
                  <a:prstClr val="black"/>
                </a:solidFill>
                <a:latin typeface="Calibri"/>
                <a:cs typeface="Calibri"/>
              </a:rPr>
              <a:t> </a:t>
            </a:r>
            <a:r>
              <a:rPr sz="1600" b="1" spc="-5" dirty="0">
                <a:solidFill>
                  <a:prstClr val="black"/>
                </a:solidFill>
                <a:latin typeface="Calibri"/>
                <a:cs typeface="Calibri"/>
              </a:rPr>
              <a:t>и на плановый </a:t>
            </a:r>
            <a:r>
              <a:rPr sz="1600" b="1" spc="-15" dirty="0">
                <a:solidFill>
                  <a:prstClr val="black"/>
                </a:solidFill>
                <a:latin typeface="Calibri"/>
                <a:cs typeface="Calibri"/>
              </a:rPr>
              <a:t>период </a:t>
            </a:r>
            <a:r>
              <a:rPr sz="1600" b="1" spc="-5" dirty="0">
                <a:solidFill>
                  <a:prstClr val="black"/>
                </a:solidFill>
                <a:latin typeface="Calibri"/>
                <a:cs typeface="Calibri"/>
              </a:rPr>
              <a:t>2018 и 2019 </a:t>
            </a:r>
            <a:r>
              <a:rPr sz="1600" b="1" spc="-15" dirty="0">
                <a:solidFill>
                  <a:prstClr val="black"/>
                </a:solidFill>
                <a:latin typeface="Calibri"/>
                <a:cs typeface="Calibri"/>
              </a:rPr>
              <a:t>годов». </a:t>
            </a:r>
            <a:r>
              <a:rPr sz="1600" spc="-5" dirty="0">
                <a:solidFill>
                  <a:prstClr val="black"/>
                </a:solidFill>
                <a:latin typeface="Calibri"/>
                <a:cs typeface="Calibri"/>
              </a:rPr>
              <a:t>В </a:t>
            </a:r>
            <a:r>
              <a:rPr sz="1600" spc="-10" dirty="0">
                <a:solidFill>
                  <a:prstClr val="black"/>
                </a:solidFill>
                <a:latin typeface="Calibri"/>
                <a:cs typeface="Calibri"/>
              </a:rPr>
              <a:t>последующие  календарные </a:t>
            </a:r>
            <a:r>
              <a:rPr sz="1600" spc="-25" dirty="0">
                <a:solidFill>
                  <a:prstClr val="black"/>
                </a:solidFill>
                <a:latin typeface="Calibri"/>
                <a:cs typeface="Calibri"/>
              </a:rPr>
              <a:t>годы </a:t>
            </a:r>
            <a:r>
              <a:rPr sz="1600" spc="-10" dirty="0">
                <a:solidFill>
                  <a:prstClr val="black"/>
                </a:solidFill>
                <a:latin typeface="Calibri"/>
                <a:cs typeface="Calibri"/>
              </a:rPr>
              <a:t>расчетным </a:t>
            </a:r>
            <a:r>
              <a:rPr sz="1600" spc="-15" dirty="0">
                <a:solidFill>
                  <a:prstClr val="black"/>
                </a:solidFill>
                <a:latin typeface="Calibri"/>
                <a:cs typeface="Calibri"/>
              </a:rPr>
              <a:t>периодом </a:t>
            </a:r>
            <a:r>
              <a:rPr sz="1600" spc="-10" dirty="0">
                <a:solidFill>
                  <a:prstClr val="black"/>
                </a:solidFill>
                <a:latin typeface="Calibri"/>
                <a:cs typeface="Calibri"/>
              </a:rPr>
              <a:t>являются </a:t>
            </a:r>
            <a:r>
              <a:rPr sz="1600" spc="-5" dirty="0">
                <a:solidFill>
                  <a:prstClr val="black"/>
                </a:solidFill>
                <a:latin typeface="Calibri"/>
                <a:cs typeface="Calibri"/>
              </a:rPr>
              <a:t>12 </a:t>
            </a:r>
            <a:r>
              <a:rPr sz="1600" spc="-10" dirty="0">
                <a:solidFill>
                  <a:prstClr val="black"/>
                </a:solidFill>
                <a:latin typeface="Calibri"/>
                <a:cs typeface="Calibri"/>
              </a:rPr>
              <a:t>месяцев, </a:t>
            </a:r>
            <a:r>
              <a:rPr sz="1600" spc="-5" dirty="0">
                <a:solidFill>
                  <a:prstClr val="black"/>
                </a:solidFill>
                <a:latin typeface="Calibri"/>
                <a:cs typeface="Calibri"/>
              </a:rPr>
              <a:t>предшествующие </a:t>
            </a:r>
            <a:r>
              <a:rPr sz="1600" spc="-10" dirty="0">
                <a:solidFill>
                  <a:prstClr val="black"/>
                </a:solidFill>
                <a:latin typeface="Calibri"/>
                <a:cs typeface="Calibri"/>
              </a:rPr>
              <a:t>месяцу, </a:t>
            </a:r>
            <a:r>
              <a:rPr sz="1600" spc="-5" dirty="0">
                <a:solidFill>
                  <a:prstClr val="black"/>
                </a:solidFill>
                <a:latin typeface="Calibri"/>
                <a:cs typeface="Calibri"/>
              </a:rPr>
              <a:t>в  </a:t>
            </a:r>
            <a:r>
              <a:rPr sz="1600" spc="-15" dirty="0">
                <a:solidFill>
                  <a:prstClr val="black"/>
                </a:solidFill>
                <a:latin typeface="Calibri"/>
                <a:cs typeface="Calibri"/>
              </a:rPr>
              <a:t>котором </a:t>
            </a:r>
            <a:r>
              <a:rPr sz="1600" spc="-10" dirty="0">
                <a:solidFill>
                  <a:prstClr val="black"/>
                </a:solidFill>
                <a:latin typeface="Calibri"/>
                <a:cs typeface="Calibri"/>
              </a:rPr>
              <a:t>осуществляется расчет средневзвешенной цены медицинских</a:t>
            </a:r>
            <a:r>
              <a:rPr sz="1600" spc="185" dirty="0">
                <a:solidFill>
                  <a:prstClr val="black"/>
                </a:solidFill>
                <a:latin typeface="Calibri"/>
                <a:cs typeface="Calibri"/>
              </a:rPr>
              <a:t> </a:t>
            </a:r>
            <a:r>
              <a:rPr sz="1600" spc="-15" dirty="0">
                <a:solidFill>
                  <a:prstClr val="black"/>
                </a:solidFill>
                <a:latin typeface="Calibri"/>
                <a:cs typeface="Calibri"/>
              </a:rPr>
              <a:t>изделий.</a:t>
            </a:r>
            <a:endParaRPr sz="1600" dirty="0">
              <a:solidFill>
                <a:prstClr val="black"/>
              </a:solidFill>
              <a:latin typeface="Calibri"/>
              <a:cs typeface="Calibri"/>
            </a:endParaRPr>
          </a:p>
          <a:p>
            <a:pPr marL="355600" marR="6350" indent="-342900" algn="just" fontAlgn="auto">
              <a:lnSpc>
                <a:spcPct val="114999"/>
              </a:lnSpc>
              <a:spcBef>
                <a:spcPts val="380"/>
              </a:spcBef>
              <a:spcAft>
                <a:spcPts val="0"/>
              </a:spcAft>
              <a:buFont typeface="Arial"/>
              <a:buChar char="•"/>
              <a:tabLst>
                <a:tab pos="401955" algn="l"/>
              </a:tabLst>
              <a:defRPr/>
            </a:pPr>
            <a:r>
              <a:rPr sz="1600" i="1" spc="-15" dirty="0">
                <a:solidFill>
                  <a:srgbClr val="C00000"/>
                </a:solidFill>
                <a:latin typeface="Calibri"/>
                <a:cs typeface="Calibri"/>
              </a:rPr>
              <a:t>Утвердить </a:t>
            </a:r>
            <a:r>
              <a:rPr sz="1600" i="1" spc="-5" dirty="0">
                <a:solidFill>
                  <a:srgbClr val="C00000"/>
                </a:solidFill>
                <a:latin typeface="Calibri"/>
                <a:cs typeface="Calibri"/>
              </a:rPr>
              <a:t>основные </a:t>
            </a:r>
            <a:r>
              <a:rPr sz="1600" i="1" spc="-10" dirty="0">
                <a:solidFill>
                  <a:srgbClr val="C00000"/>
                </a:solidFill>
                <a:latin typeface="Calibri"/>
                <a:cs typeface="Calibri"/>
              </a:rPr>
              <a:t>характеристики </a:t>
            </a:r>
            <a:r>
              <a:rPr sz="1600" i="1" spc="-5" dirty="0">
                <a:solidFill>
                  <a:srgbClr val="C00000"/>
                </a:solidFill>
                <a:latin typeface="Calibri"/>
                <a:cs typeface="Calibri"/>
              </a:rPr>
              <a:t>федерального бюджета на 2017 год, </a:t>
            </a:r>
            <a:r>
              <a:rPr sz="1600" i="1" spc="-10" dirty="0">
                <a:solidFill>
                  <a:srgbClr val="C00000"/>
                </a:solidFill>
                <a:latin typeface="Calibri"/>
                <a:cs typeface="Calibri"/>
              </a:rPr>
              <a:t>определенные  исходя </a:t>
            </a:r>
            <a:r>
              <a:rPr sz="1600" i="1" spc="-5" dirty="0">
                <a:solidFill>
                  <a:srgbClr val="C00000"/>
                </a:solidFill>
                <a:latin typeface="Calibri"/>
                <a:cs typeface="Calibri"/>
              </a:rPr>
              <a:t>из …уровня </a:t>
            </a:r>
            <a:r>
              <a:rPr sz="1600" i="1" spc="-10" dirty="0">
                <a:solidFill>
                  <a:srgbClr val="C00000"/>
                </a:solidFill>
                <a:latin typeface="Calibri"/>
                <a:cs typeface="Calibri"/>
              </a:rPr>
              <a:t>инфляции, </a:t>
            </a:r>
            <a:r>
              <a:rPr sz="1600" i="1" spc="-5" dirty="0">
                <a:solidFill>
                  <a:srgbClr val="C00000"/>
                </a:solidFill>
                <a:latin typeface="Calibri"/>
                <a:cs typeface="Calibri"/>
              </a:rPr>
              <a:t>не </a:t>
            </a:r>
            <a:r>
              <a:rPr sz="1600" i="1" spc="-10" dirty="0">
                <a:solidFill>
                  <a:srgbClr val="C00000"/>
                </a:solidFill>
                <a:latin typeface="Calibri"/>
                <a:cs typeface="Calibri"/>
              </a:rPr>
              <a:t>превышающего </a:t>
            </a:r>
            <a:r>
              <a:rPr sz="1600" i="1" spc="-5" dirty="0">
                <a:solidFill>
                  <a:srgbClr val="C00000"/>
                </a:solidFill>
                <a:latin typeface="Calibri"/>
                <a:cs typeface="Calibri"/>
              </a:rPr>
              <a:t>3,8 процента </a:t>
            </a:r>
            <a:r>
              <a:rPr sz="1600" i="1" spc="-10" dirty="0">
                <a:solidFill>
                  <a:srgbClr val="C00000"/>
                </a:solidFill>
                <a:latin typeface="Calibri"/>
                <a:cs typeface="Calibri"/>
              </a:rPr>
              <a:t>(декабрь </a:t>
            </a:r>
            <a:r>
              <a:rPr sz="1600" i="1" spc="-5" dirty="0">
                <a:solidFill>
                  <a:srgbClr val="C00000"/>
                </a:solidFill>
                <a:latin typeface="Calibri"/>
                <a:cs typeface="Calibri"/>
              </a:rPr>
              <a:t>2017 года к </a:t>
            </a:r>
            <a:r>
              <a:rPr sz="1600" i="1" spc="-10" dirty="0">
                <a:solidFill>
                  <a:srgbClr val="C00000"/>
                </a:solidFill>
                <a:latin typeface="Calibri"/>
                <a:cs typeface="Calibri"/>
              </a:rPr>
              <a:t>декабрю  2016</a:t>
            </a:r>
            <a:r>
              <a:rPr sz="1600" i="1" spc="15" dirty="0">
                <a:solidFill>
                  <a:srgbClr val="C00000"/>
                </a:solidFill>
                <a:latin typeface="Calibri"/>
                <a:cs typeface="Calibri"/>
              </a:rPr>
              <a:t> </a:t>
            </a:r>
            <a:r>
              <a:rPr sz="1600" i="1" spc="-5" dirty="0">
                <a:solidFill>
                  <a:srgbClr val="C00000"/>
                </a:solidFill>
                <a:latin typeface="Calibri"/>
                <a:cs typeface="Calibri"/>
              </a:rPr>
              <a:t>года).</a:t>
            </a:r>
            <a:endParaRPr sz="1600" dirty="0">
              <a:solidFill>
                <a:prstClr val="black"/>
              </a:solidFill>
              <a:latin typeface="Calibri"/>
              <a:cs typeface="Calibri"/>
            </a:endParaRPr>
          </a:p>
        </p:txBody>
      </p:sp>
      <p:sp>
        <p:nvSpPr>
          <p:cNvPr id="7" name="object 7"/>
          <p:cNvSpPr txBox="1"/>
          <p:nvPr/>
        </p:nvSpPr>
        <p:spPr>
          <a:xfrm>
            <a:off x="238455" y="3334639"/>
            <a:ext cx="2164080" cy="269240"/>
          </a:xfrm>
          <a:prstGeom prst="rect">
            <a:avLst/>
          </a:prstGeom>
        </p:spPr>
        <p:txBody>
          <a:bodyPr vert="horz" wrap="square" lIns="0" tIns="12065" rIns="0" bIns="0" rtlCol="0">
            <a:spAutoFit/>
          </a:bodyPr>
          <a:lstStyle/>
          <a:p>
            <a:pPr marL="355600" indent="-342900" fontAlgn="auto">
              <a:spcBef>
                <a:spcPts val="95"/>
              </a:spcBef>
              <a:spcAft>
                <a:spcPts val="0"/>
              </a:spcAft>
              <a:buFont typeface="Arial"/>
              <a:buChar char="•"/>
              <a:tabLst>
                <a:tab pos="355600" algn="l"/>
                <a:tab pos="356235" algn="l"/>
                <a:tab pos="728980" algn="l"/>
                <a:tab pos="989330" algn="l"/>
              </a:tabLst>
              <a:defRPr/>
            </a:pPr>
            <a:r>
              <a:rPr sz="1600" i="1" spc="-5" dirty="0">
                <a:solidFill>
                  <a:srgbClr val="C00000"/>
                </a:solidFill>
                <a:latin typeface="Calibri"/>
                <a:cs typeface="Calibri"/>
              </a:rPr>
              <a:t>Кл	</a:t>
            </a:r>
            <a:r>
              <a:rPr sz="1600" spc="-5" dirty="0">
                <a:solidFill>
                  <a:srgbClr val="C00000"/>
                </a:solidFill>
                <a:latin typeface="Calibri"/>
                <a:cs typeface="Calibri"/>
              </a:rPr>
              <a:t>–	</a:t>
            </a:r>
            <a:r>
              <a:rPr sz="1600" spc="-5" dirty="0">
                <a:solidFill>
                  <a:prstClr val="black"/>
                </a:solidFill>
                <a:latin typeface="Calibri"/>
                <a:cs typeface="Calibri"/>
              </a:rPr>
              <a:t>коэффициент</a:t>
            </a:r>
            <a:endParaRPr sz="1600">
              <a:solidFill>
                <a:prstClr val="black"/>
              </a:solidFill>
              <a:latin typeface="Calibri"/>
              <a:cs typeface="Calibri"/>
            </a:endParaRPr>
          </a:p>
        </p:txBody>
      </p:sp>
      <p:sp>
        <p:nvSpPr>
          <p:cNvPr id="8" name="object 8"/>
          <p:cNvSpPr txBox="1"/>
          <p:nvPr/>
        </p:nvSpPr>
        <p:spPr>
          <a:xfrm>
            <a:off x="2537205" y="3334639"/>
            <a:ext cx="1199515" cy="269240"/>
          </a:xfrm>
          <a:prstGeom prst="rect">
            <a:avLst/>
          </a:prstGeom>
        </p:spPr>
        <p:txBody>
          <a:bodyPr vert="horz" wrap="square" lIns="0" tIns="12065" rIns="0" bIns="0" rtlCol="0">
            <a:spAutoFit/>
          </a:bodyPr>
          <a:lstStyle/>
          <a:p>
            <a:pPr marL="12700" fontAlgn="auto">
              <a:spcBef>
                <a:spcPts val="95"/>
              </a:spcBef>
              <a:spcAft>
                <a:spcPts val="0"/>
              </a:spcAft>
              <a:defRPr/>
            </a:pPr>
            <a:r>
              <a:rPr sz="1600" spc="-10" dirty="0">
                <a:solidFill>
                  <a:prstClr val="black"/>
                </a:solidFill>
                <a:latin typeface="Calibri"/>
                <a:cs typeface="Calibri"/>
              </a:rPr>
              <a:t>локализации,</a:t>
            </a:r>
            <a:endParaRPr sz="1600">
              <a:solidFill>
                <a:prstClr val="black"/>
              </a:solidFill>
              <a:latin typeface="Calibri"/>
              <a:cs typeface="Calibri"/>
            </a:endParaRPr>
          </a:p>
        </p:txBody>
      </p:sp>
      <p:sp>
        <p:nvSpPr>
          <p:cNvPr id="9" name="object 9"/>
          <p:cNvSpPr txBox="1"/>
          <p:nvPr/>
        </p:nvSpPr>
        <p:spPr>
          <a:xfrm>
            <a:off x="3870705" y="3334639"/>
            <a:ext cx="3033395" cy="269240"/>
          </a:xfrm>
          <a:prstGeom prst="rect">
            <a:avLst/>
          </a:prstGeom>
        </p:spPr>
        <p:txBody>
          <a:bodyPr vert="horz" wrap="square" lIns="0" tIns="12065" rIns="0" bIns="0" rtlCol="0">
            <a:spAutoFit/>
          </a:bodyPr>
          <a:lstStyle/>
          <a:p>
            <a:pPr marL="12700" fontAlgn="auto">
              <a:spcBef>
                <a:spcPts val="95"/>
              </a:spcBef>
              <a:spcAft>
                <a:spcPts val="0"/>
              </a:spcAft>
              <a:tabLst>
                <a:tab pos="1643380" algn="l"/>
              </a:tabLst>
              <a:defRPr/>
            </a:pPr>
            <a:r>
              <a:rPr sz="1600" spc="-10" dirty="0">
                <a:solidFill>
                  <a:prstClr val="black"/>
                </a:solidFill>
                <a:latin typeface="Calibri"/>
                <a:cs typeface="Calibri"/>
              </a:rPr>
              <a:t>р</a:t>
            </a:r>
            <a:r>
              <a:rPr sz="1600" spc="-5" dirty="0">
                <a:solidFill>
                  <a:prstClr val="black"/>
                </a:solidFill>
                <a:latin typeface="Calibri"/>
                <a:cs typeface="Calibri"/>
              </a:rPr>
              <a:t>а</a:t>
            </a:r>
            <a:r>
              <a:rPr sz="1600" spc="-20" dirty="0">
                <a:solidFill>
                  <a:prstClr val="black"/>
                </a:solidFill>
                <a:latin typeface="Calibri"/>
                <a:cs typeface="Calibri"/>
              </a:rPr>
              <a:t>с</a:t>
            </a:r>
            <a:r>
              <a:rPr sz="1600" spc="-5" dirty="0">
                <a:solidFill>
                  <a:prstClr val="black"/>
                </a:solidFill>
                <a:latin typeface="Calibri"/>
                <a:cs typeface="Calibri"/>
              </a:rPr>
              <a:t>с</a:t>
            </a:r>
            <a:r>
              <a:rPr sz="1600" spc="-15" dirty="0">
                <a:solidFill>
                  <a:prstClr val="black"/>
                </a:solidFill>
                <a:latin typeface="Calibri"/>
                <a:cs typeface="Calibri"/>
              </a:rPr>
              <a:t>ч</a:t>
            </a:r>
            <a:r>
              <a:rPr sz="1600" spc="-5" dirty="0">
                <a:solidFill>
                  <a:prstClr val="black"/>
                </a:solidFill>
                <a:latin typeface="Calibri"/>
                <a:cs typeface="Calibri"/>
              </a:rPr>
              <a:t>и</a:t>
            </a:r>
            <a:r>
              <a:rPr sz="1600" dirty="0">
                <a:solidFill>
                  <a:prstClr val="black"/>
                </a:solidFill>
                <a:latin typeface="Calibri"/>
                <a:cs typeface="Calibri"/>
              </a:rPr>
              <a:t>ты</a:t>
            </a:r>
            <a:r>
              <a:rPr sz="1600" spc="-5" dirty="0">
                <a:solidFill>
                  <a:prstClr val="black"/>
                </a:solidFill>
                <a:latin typeface="Calibri"/>
                <a:cs typeface="Calibri"/>
              </a:rPr>
              <a:t>ва</a:t>
            </a:r>
            <a:r>
              <a:rPr sz="1600" spc="-20" dirty="0">
                <a:solidFill>
                  <a:prstClr val="black"/>
                </a:solidFill>
                <a:latin typeface="Calibri"/>
                <a:cs typeface="Calibri"/>
              </a:rPr>
              <a:t>е</a:t>
            </a:r>
            <a:r>
              <a:rPr sz="1600" dirty="0">
                <a:solidFill>
                  <a:prstClr val="black"/>
                </a:solidFill>
                <a:latin typeface="Calibri"/>
                <a:cs typeface="Calibri"/>
              </a:rPr>
              <a:t>мы</a:t>
            </a:r>
            <a:r>
              <a:rPr sz="1600" spc="-5" dirty="0">
                <a:solidFill>
                  <a:prstClr val="black"/>
                </a:solidFill>
                <a:latin typeface="Calibri"/>
                <a:cs typeface="Calibri"/>
              </a:rPr>
              <a:t>й</a:t>
            </a:r>
            <a:r>
              <a:rPr sz="1600" dirty="0">
                <a:solidFill>
                  <a:prstClr val="black"/>
                </a:solidFill>
                <a:latin typeface="Calibri"/>
                <a:cs typeface="Calibri"/>
              </a:rPr>
              <a:t>	</a:t>
            </a:r>
            <a:r>
              <a:rPr sz="1600" spc="-5" dirty="0">
                <a:solidFill>
                  <a:prstClr val="black"/>
                </a:solidFill>
                <a:latin typeface="Calibri"/>
                <a:cs typeface="Calibri"/>
              </a:rPr>
              <a:t>М</a:t>
            </a:r>
            <a:r>
              <a:rPr sz="1600" spc="-20" dirty="0">
                <a:solidFill>
                  <a:prstClr val="black"/>
                </a:solidFill>
                <a:latin typeface="Calibri"/>
                <a:cs typeface="Calibri"/>
              </a:rPr>
              <a:t>и</a:t>
            </a:r>
            <a:r>
              <a:rPr sz="1600" spc="-5" dirty="0">
                <a:solidFill>
                  <a:prstClr val="black"/>
                </a:solidFill>
                <a:latin typeface="Calibri"/>
                <a:cs typeface="Calibri"/>
              </a:rPr>
              <a:t>нис</a:t>
            </a:r>
            <a:r>
              <a:rPr sz="1600" spc="-15" dirty="0">
                <a:solidFill>
                  <a:prstClr val="black"/>
                </a:solidFill>
                <a:latin typeface="Calibri"/>
                <a:cs typeface="Calibri"/>
              </a:rPr>
              <a:t>т</a:t>
            </a:r>
            <a:r>
              <a:rPr sz="1600" spc="-5" dirty="0">
                <a:solidFill>
                  <a:prstClr val="black"/>
                </a:solidFill>
                <a:latin typeface="Calibri"/>
                <a:cs typeface="Calibri"/>
              </a:rPr>
              <a:t>ерст</a:t>
            </a:r>
            <a:r>
              <a:rPr sz="1600" dirty="0">
                <a:solidFill>
                  <a:prstClr val="black"/>
                </a:solidFill>
                <a:latin typeface="Calibri"/>
                <a:cs typeface="Calibri"/>
              </a:rPr>
              <a:t>в</a:t>
            </a:r>
            <a:r>
              <a:rPr sz="1600" spc="-10" dirty="0">
                <a:solidFill>
                  <a:prstClr val="black"/>
                </a:solidFill>
                <a:latin typeface="Calibri"/>
                <a:cs typeface="Calibri"/>
              </a:rPr>
              <a:t>ом</a:t>
            </a:r>
            <a:endParaRPr sz="1600">
              <a:solidFill>
                <a:prstClr val="black"/>
              </a:solidFill>
              <a:latin typeface="Calibri"/>
              <a:cs typeface="Calibri"/>
            </a:endParaRPr>
          </a:p>
        </p:txBody>
      </p:sp>
      <p:sp>
        <p:nvSpPr>
          <p:cNvPr id="10" name="object 10"/>
          <p:cNvSpPr txBox="1"/>
          <p:nvPr/>
        </p:nvSpPr>
        <p:spPr>
          <a:xfrm>
            <a:off x="7039736" y="3334639"/>
            <a:ext cx="1839595" cy="269240"/>
          </a:xfrm>
          <a:prstGeom prst="rect">
            <a:avLst/>
          </a:prstGeom>
        </p:spPr>
        <p:txBody>
          <a:bodyPr vert="horz" wrap="square" lIns="0" tIns="12065" rIns="0" bIns="0" rtlCol="0">
            <a:spAutoFit/>
          </a:bodyPr>
          <a:lstStyle/>
          <a:p>
            <a:pPr marL="12700" fontAlgn="auto">
              <a:spcBef>
                <a:spcPts val="95"/>
              </a:spcBef>
              <a:spcAft>
                <a:spcPts val="0"/>
              </a:spcAft>
              <a:tabLst>
                <a:tab pos="1716405" algn="l"/>
              </a:tabLst>
              <a:defRPr/>
            </a:pPr>
            <a:r>
              <a:rPr sz="1600" spc="-5" dirty="0">
                <a:solidFill>
                  <a:prstClr val="black"/>
                </a:solidFill>
                <a:latin typeface="Calibri"/>
                <a:cs typeface="Calibri"/>
              </a:rPr>
              <a:t>п</a:t>
            </a:r>
            <a:r>
              <a:rPr sz="1600" dirty="0">
                <a:solidFill>
                  <a:prstClr val="black"/>
                </a:solidFill>
                <a:latin typeface="Calibri"/>
                <a:cs typeface="Calibri"/>
              </a:rPr>
              <a:t>р</a:t>
            </a:r>
            <a:r>
              <a:rPr sz="1600" spc="-10" dirty="0">
                <a:solidFill>
                  <a:prstClr val="black"/>
                </a:solidFill>
                <a:latin typeface="Calibri"/>
                <a:cs typeface="Calibri"/>
              </a:rPr>
              <a:t>ом</a:t>
            </a:r>
            <a:r>
              <a:rPr sz="1600" dirty="0">
                <a:solidFill>
                  <a:prstClr val="black"/>
                </a:solidFill>
                <a:latin typeface="Calibri"/>
                <a:cs typeface="Calibri"/>
              </a:rPr>
              <a:t>ы</a:t>
            </a:r>
            <a:r>
              <a:rPr sz="1600" spc="-5" dirty="0">
                <a:solidFill>
                  <a:prstClr val="black"/>
                </a:solidFill>
                <a:latin typeface="Calibri"/>
                <a:cs typeface="Calibri"/>
              </a:rPr>
              <a:t>шле</a:t>
            </a:r>
            <a:r>
              <a:rPr sz="1600" dirty="0">
                <a:solidFill>
                  <a:prstClr val="black"/>
                </a:solidFill>
                <a:latin typeface="Calibri"/>
                <a:cs typeface="Calibri"/>
              </a:rPr>
              <a:t>н</a:t>
            </a:r>
            <a:r>
              <a:rPr sz="1600" spc="-5" dirty="0">
                <a:solidFill>
                  <a:prstClr val="black"/>
                </a:solidFill>
                <a:latin typeface="Calibri"/>
                <a:cs typeface="Calibri"/>
              </a:rPr>
              <a:t>но</a:t>
            </a:r>
            <a:r>
              <a:rPr sz="1600" spc="-15" dirty="0">
                <a:solidFill>
                  <a:prstClr val="black"/>
                </a:solidFill>
                <a:latin typeface="Calibri"/>
                <a:cs typeface="Calibri"/>
              </a:rPr>
              <a:t>с</a:t>
            </a:r>
            <a:r>
              <a:rPr sz="1600" spc="-5" dirty="0">
                <a:solidFill>
                  <a:prstClr val="black"/>
                </a:solidFill>
                <a:latin typeface="Calibri"/>
                <a:cs typeface="Calibri"/>
              </a:rPr>
              <a:t>ти</a:t>
            </a:r>
            <a:r>
              <a:rPr sz="1600" dirty="0">
                <a:solidFill>
                  <a:prstClr val="black"/>
                </a:solidFill>
                <a:latin typeface="Calibri"/>
                <a:cs typeface="Calibri"/>
              </a:rPr>
              <a:t>	</a:t>
            </a:r>
            <a:r>
              <a:rPr sz="1600" spc="-5" dirty="0">
                <a:solidFill>
                  <a:prstClr val="black"/>
                </a:solidFill>
                <a:latin typeface="Calibri"/>
                <a:cs typeface="Calibri"/>
              </a:rPr>
              <a:t>и</a:t>
            </a:r>
            <a:endParaRPr sz="1600">
              <a:solidFill>
                <a:prstClr val="black"/>
              </a:solidFill>
              <a:latin typeface="Calibri"/>
              <a:cs typeface="Calibri"/>
            </a:endParaRPr>
          </a:p>
        </p:txBody>
      </p:sp>
      <p:sp>
        <p:nvSpPr>
          <p:cNvPr id="11" name="object 11"/>
          <p:cNvSpPr txBox="1"/>
          <p:nvPr/>
        </p:nvSpPr>
        <p:spPr>
          <a:xfrm>
            <a:off x="581659" y="3615054"/>
            <a:ext cx="8296909" cy="269240"/>
          </a:xfrm>
          <a:prstGeom prst="rect">
            <a:avLst/>
          </a:prstGeom>
        </p:spPr>
        <p:txBody>
          <a:bodyPr vert="horz" wrap="square" lIns="0" tIns="12065" rIns="0" bIns="0" rtlCol="0">
            <a:spAutoFit/>
          </a:bodyPr>
          <a:lstStyle/>
          <a:p>
            <a:pPr marL="12700" fontAlgn="auto">
              <a:spcBef>
                <a:spcPts val="95"/>
              </a:spcBef>
              <a:spcAft>
                <a:spcPts val="0"/>
              </a:spcAft>
              <a:defRPr/>
            </a:pPr>
            <a:r>
              <a:rPr sz="1600" spc="-10" dirty="0">
                <a:solidFill>
                  <a:prstClr val="black"/>
                </a:solidFill>
                <a:latin typeface="Calibri"/>
                <a:cs typeface="Calibri"/>
              </a:rPr>
              <a:t>торговли Российской Федерации </a:t>
            </a:r>
            <a:r>
              <a:rPr sz="1600" spc="-5" dirty="0">
                <a:solidFill>
                  <a:prstClr val="black"/>
                </a:solidFill>
                <a:latin typeface="Calibri"/>
                <a:cs typeface="Calibri"/>
              </a:rPr>
              <a:t>и </a:t>
            </a:r>
            <a:r>
              <a:rPr sz="1600" spc="-20" dirty="0">
                <a:solidFill>
                  <a:prstClr val="black"/>
                </a:solidFill>
                <a:latin typeface="Calibri"/>
                <a:cs typeface="Calibri"/>
              </a:rPr>
              <a:t>ежегодно </a:t>
            </a:r>
            <a:r>
              <a:rPr sz="1600" spc="-10" dirty="0">
                <a:solidFill>
                  <a:prstClr val="black"/>
                </a:solidFill>
                <a:latin typeface="Calibri"/>
                <a:cs typeface="Calibri"/>
              </a:rPr>
              <a:t>представляемый до </a:t>
            </a:r>
            <a:r>
              <a:rPr sz="1600" spc="-5" dirty="0">
                <a:solidFill>
                  <a:prstClr val="black"/>
                </a:solidFill>
                <a:latin typeface="Calibri"/>
                <a:cs typeface="Calibri"/>
              </a:rPr>
              <a:t>1 ноября в</a:t>
            </a:r>
            <a:r>
              <a:rPr sz="1600" spc="-114" dirty="0">
                <a:solidFill>
                  <a:prstClr val="black"/>
                </a:solidFill>
                <a:latin typeface="Calibri"/>
                <a:cs typeface="Calibri"/>
              </a:rPr>
              <a:t> </a:t>
            </a:r>
            <a:r>
              <a:rPr sz="1600" spc="-5" dirty="0">
                <a:solidFill>
                  <a:prstClr val="black"/>
                </a:solidFill>
                <a:latin typeface="Calibri"/>
                <a:cs typeface="Calibri"/>
              </a:rPr>
              <a:t>Министерство</a:t>
            </a:r>
            <a:endParaRPr sz="1600">
              <a:solidFill>
                <a:prstClr val="black"/>
              </a:solidFill>
              <a:latin typeface="Calibri"/>
              <a:cs typeface="Calibri"/>
            </a:endParaRPr>
          </a:p>
        </p:txBody>
      </p:sp>
      <p:sp>
        <p:nvSpPr>
          <p:cNvPr id="12" name="object 12"/>
          <p:cNvSpPr txBox="1"/>
          <p:nvPr/>
        </p:nvSpPr>
        <p:spPr>
          <a:xfrm>
            <a:off x="581659" y="3895471"/>
            <a:ext cx="2752090" cy="269240"/>
          </a:xfrm>
          <a:prstGeom prst="rect">
            <a:avLst/>
          </a:prstGeom>
        </p:spPr>
        <p:txBody>
          <a:bodyPr vert="horz" wrap="square" lIns="0" tIns="12065" rIns="0" bIns="0" rtlCol="0">
            <a:spAutoFit/>
          </a:bodyPr>
          <a:lstStyle/>
          <a:p>
            <a:pPr marL="12700" fontAlgn="auto">
              <a:spcBef>
                <a:spcPts val="95"/>
              </a:spcBef>
              <a:spcAft>
                <a:spcPts val="0"/>
              </a:spcAft>
              <a:tabLst>
                <a:tab pos="1746885" algn="l"/>
              </a:tabLst>
              <a:defRPr/>
            </a:pPr>
            <a:r>
              <a:rPr sz="1600" spc="-20" dirty="0">
                <a:solidFill>
                  <a:prstClr val="black"/>
                </a:solidFill>
                <a:latin typeface="Calibri"/>
                <a:cs typeface="Calibri"/>
              </a:rPr>
              <a:t>з</a:t>
            </a:r>
            <a:r>
              <a:rPr sz="1600" spc="-10" dirty="0">
                <a:solidFill>
                  <a:prstClr val="black"/>
                </a:solidFill>
                <a:latin typeface="Calibri"/>
                <a:cs typeface="Calibri"/>
              </a:rPr>
              <a:t>др</a:t>
            </a:r>
            <a:r>
              <a:rPr sz="1600" spc="-5" dirty="0">
                <a:solidFill>
                  <a:prstClr val="black"/>
                </a:solidFill>
                <a:latin typeface="Calibri"/>
                <a:cs typeface="Calibri"/>
              </a:rPr>
              <a:t>аво</a:t>
            </a:r>
            <a:r>
              <a:rPr sz="1600" spc="-30" dirty="0">
                <a:solidFill>
                  <a:prstClr val="black"/>
                </a:solidFill>
                <a:latin typeface="Calibri"/>
                <a:cs typeface="Calibri"/>
              </a:rPr>
              <a:t>о</a:t>
            </a:r>
            <a:r>
              <a:rPr sz="1600" spc="-5" dirty="0">
                <a:solidFill>
                  <a:prstClr val="black"/>
                </a:solidFill>
                <a:latin typeface="Calibri"/>
                <a:cs typeface="Calibri"/>
              </a:rPr>
              <a:t>х</a:t>
            </a:r>
            <a:r>
              <a:rPr sz="1600" spc="-10" dirty="0">
                <a:solidFill>
                  <a:prstClr val="black"/>
                </a:solidFill>
                <a:latin typeface="Calibri"/>
                <a:cs typeface="Calibri"/>
              </a:rPr>
              <a:t>р</a:t>
            </a:r>
            <a:r>
              <a:rPr sz="1600" spc="-5" dirty="0">
                <a:solidFill>
                  <a:prstClr val="black"/>
                </a:solidFill>
                <a:latin typeface="Calibri"/>
                <a:cs typeface="Calibri"/>
              </a:rPr>
              <a:t>ане</a:t>
            </a:r>
            <a:r>
              <a:rPr sz="1600" spc="-15" dirty="0">
                <a:solidFill>
                  <a:prstClr val="black"/>
                </a:solidFill>
                <a:latin typeface="Calibri"/>
                <a:cs typeface="Calibri"/>
              </a:rPr>
              <a:t>н</a:t>
            </a:r>
            <a:r>
              <a:rPr sz="1600" spc="-5" dirty="0">
                <a:solidFill>
                  <a:prstClr val="black"/>
                </a:solidFill>
                <a:latin typeface="Calibri"/>
                <a:cs typeface="Calibri"/>
              </a:rPr>
              <a:t>ия</a:t>
            </a:r>
            <a:r>
              <a:rPr sz="1600" dirty="0">
                <a:solidFill>
                  <a:prstClr val="black"/>
                </a:solidFill>
                <a:latin typeface="Calibri"/>
                <a:cs typeface="Calibri"/>
              </a:rPr>
              <a:t>	</a:t>
            </a:r>
            <a:r>
              <a:rPr sz="1600" spc="-30" dirty="0">
                <a:solidFill>
                  <a:prstClr val="black"/>
                </a:solidFill>
                <a:latin typeface="Calibri"/>
                <a:cs typeface="Calibri"/>
              </a:rPr>
              <a:t>Р</a:t>
            </a:r>
            <a:r>
              <a:rPr sz="1600" spc="-10" dirty="0">
                <a:solidFill>
                  <a:prstClr val="black"/>
                </a:solidFill>
                <a:latin typeface="Calibri"/>
                <a:cs typeface="Calibri"/>
              </a:rPr>
              <a:t>о</a:t>
            </a:r>
            <a:r>
              <a:rPr sz="1600" spc="-25" dirty="0">
                <a:solidFill>
                  <a:prstClr val="black"/>
                </a:solidFill>
                <a:latin typeface="Calibri"/>
                <a:cs typeface="Calibri"/>
              </a:rPr>
              <a:t>с</a:t>
            </a:r>
            <a:r>
              <a:rPr sz="1600" spc="-5" dirty="0">
                <a:solidFill>
                  <a:prstClr val="black"/>
                </a:solidFill>
                <a:latin typeface="Calibri"/>
                <a:cs typeface="Calibri"/>
              </a:rPr>
              <a:t>сий</a:t>
            </a:r>
            <a:r>
              <a:rPr sz="1600" spc="-10" dirty="0">
                <a:solidFill>
                  <a:prstClr val="black"/>
                </a:solidFill>
                <a:latin typeface="Calibri"/>
                <a:cs typeface="Calibri"/>
              </a:rPr>
              <a:t>с</a:t>
            </a:r>
            <a:r>
              <a:rPr sz="1600" spc="-15" dirty="0">
                <a:solidFill>
                  <a:prstClr val="black"/>
                </a:solidFill>
                <a:latin typeface="Calibri"/>
                <a:cs typeface="Calibri"/>
              </a:rPr>
              <a:t>к</a:t>
            </a:r>
            <a:r>
              <a:rPr sz="1600" spc="-10" dirty="0">
                <a:solidFill>
                  <a:prstClr val="black"/>
                </a:solidFill>
                <a:latin typeface="Calibri"/>
                <a:cs typeface="Calibri"/>
              </a:rPr>
              <a:t>ой</a:t>
            </a:r>
            <a:endParaRPr sz="1600">
              <a:solidFill>
                <a:prstClr val="black"/>
              </a:solidFill>
              <a:latin typeface="Calibri"/>
              <a:cs typeface="Calibri"/>
            </a:endParaRPr>
          </a:p>
        </p:txBody>
      </p:sp>
      <p:sp>
        <p:nvSpPr>
          <p:cNvPr id="13" name="object 13"/>
          <p:cNvSpPr txBox="1"/>
          <p:nvPr/>
        </p:nvSpPr>
        <p:spPr>
          <a:xfrm>
            <a:off x="3518661" y="3895471"/>
            <a:ext cx="1010285" cy="269240"/>
          </a:xfrm>
          <a:prstGeom prst="rect">
            <a:avLst/>
          </a:prstGeom>
        </p:spPr>
        <p:txBody>
          <a:bodyPr vert="horz" wrap="square" lIns="0" tIns="12065" rIns="0" bIns="0" rtlCol="0">
            <a:spAutoFit/>
          </a:bodyPr>
          <a:lstStyle/>
          <a:p>
            <a:pPr marL="12700" fontAlgn="auto">
              <a:spcBef>
                <a:spcPts val="95"/>
              </a:spcBef>
              <a:spcAft>
                <a:spcPts val="0"/>
              </a:spcAft>
              <a:defRPr/>
            </a:pPr>
            <a:r>
              <a:rPr sz="1600" spc="-10" dirty="0">
                <a:solidFill>
                  <a:prstClr val="black"/>
                </a:solidFill>
                <a:latin typeface="Calibri"/>
                <a:cs typeface="Calibri"/>
              </a:rPr>
              <a:t>Федерации</a:t>
            </a:r>
            <a:endParaRPr sz="1600">
              <a:solidFill>
                <a:prstClr val="black"/>
              </a:solidFill>
              <a:latin typeface="Calibri"/>
              <a:cs typeface="Calibri"/>
            </a:endParaRPr>
          </a:p>
        </p:txBody>
      </p:sp>
      <p:sp>
        <p:nvSpPr>
          <p:cNvPr id="14" name="object 14"/>
          <p:cNvSpPr txBox="1"/>
          <p:nvPr/>
        </p:nvSpPr>
        <p:spPr>
          <a:xfrm>
            <a:off x="4713859" y="3895471"/>
            <a:ext cx="4164965" cy="269240"/>
          </a:xfrm>
          <a:prstGeom prst="rect">
            <a:avLst/>
          </a:prstGeom>
        </p:spPr>
        <p:txBody>
          <a:bodyPr vert="horz" wrap="square" lIns="0" tIns="12065" rIns="0" bIns="0" rtlCol="0">
            <a:spAutoFit/>
          </a:bodyPr>
          <a:lstStyle/>
          <a:p>
            <a:pPr marL="12700" fontAlgn="auto">
              <a:spcBef>
                <a:spcPts val="95"/>
              </a:spcBef>
              <a:spcAft>
                <a:spcPts val="0"/>
              </a:spcAft>
              <a:tabLst>
                <a:tab pos="535305" algn="l"/>
                <a:tab pos="1841500" algn="l"/>
                <a:tab pos="2257425" algn="l"/>
                <a:tab pos="3679825" algn="l"/>
              </a:tabLst>
              <a:defRPr/>
            </a:pPr>
            <a:r>
              <a:rPr sz="1600" spc="-10" dirty="0">
                <a:solidFill>
                  <a:prstClr val="black"/>
                </a:solidFill>
                <a:latin typeface="Calibri"/>
                <a:cs typeface="Calibri"/>
              </a:rPr>
              <a:t>дл</a:t>
            </a:r>
            <a:r>
              <a:rPr sz="1600" spc="-5" dirty="0">
                <a:solidFill>
                  <a:prstClr val="black"/>
                </a:solidFill>
                <a:latin typeface="Calibri"/>
                <a:cs typeface="Calibri"/>
              </a:rPr>
              <a:t>я</a:t>
            </a:r>
            <a:r>
              <a:rPr sz="1600" dirty="0">
                <a:solidFill>
                  <a:prstClr val="black"/>
                </a:solidFill>
                <a:latin typeface="Calibri"/>
                <a:cs typeface="Calibri"/>
              </a:rPr>
              <a:t>	</a:t>
            </a:r>
            <a:r>
              <a:rPr sz="1600" spc="-10" dirty="0">
                <a:solidFill>
                  <a:prstClr val="black"/>
                </a:solidFill>
                <a:latin typeface="Calibri"/>
                <a:cs typeface="Calibri"/>
              </a:rPr>
              <a:t>р</a:t>
            </a:r>
            <a:r>
              <a:rPr sz="1600" spc="-5" dirty="0">
                <a:solidFill>
                  <a:prstClr val="black"/>
                </a:solidFill>
                <a:latin typeface="Calibri"/>
                <a:cs typeface="Calibri"/>
              </a:rPr>
              <a:t>азме</a:t>
            </a:r>
            <a:r>
              <a:rPr sz="1600" spc="-15" dirty="0">
                <a:solidFill>
                  <a:prstClr val="black"/>
                </a:solidFill>
                <a:latin typeface="Calibri"/>
                <a:cs typeface="Calibri"/>
              </a:rPr>
              <a:t>щ</a:t>
            </a:r>
            <a:r>
              <a:rPr sz="1600" spc="-5" dirty="0">
                <a:solidFill>
                  <a:prstClr val="black"/>
                </a:solidFill>
                <a:latin typeface="Calibri"/>
                <a:cs typeface="Calibri"/>
              </a:rPr>
              <a:t>ен</a:t>
            </a:r>
            <a:r>
              <a:rPr sz="1600" dirty="0">
                <a:solidFill>
                  <a:prstClr val="black"/>
                </a:solidFill>
                <a:latin typeface="Calibri"/>
                <a:cs typeface="Calibri"/>
              </a:rPr>
              <a:t>и</a:t>
            </a:r>
            <a:r>
              <a:rPr sz="1600" spc="-5" dirty="0">
                <a:solidFill>
                  <a:prstClr val="black"/>
                </a:solidFill>
                <a:latin typeface="Calibri"/>
                <a:cs typeface="Calibri"/>
              </a:rPr>
              <a:t>я</a:t>
            </a:r>
            <a:r>
              <a:rPr sz="1600" dirty="0">
                <a:solidFill>
                  <a:prstClr val="black"/>
                </a:solidFill>
                <a:latin typeface="Calibri"/>
                <a:cs typeface="Calibri"/>
              </a:rPr>
              <a:t>	</a:t>
            </a:r>
            <a:r>
              <a:rPr sz="1600" spc="-10" dirty="0">
                <a:solidFill>
                  <a:prstClr val="black"/>
                </a:solidFill>
                <a:latin typeface="Calibri"/>
                <a:cs typeface="Calibri"/>
              </a:rPr>
              <a:t>н</a:t>
            </a:r>
            <a:r>
              <a:rPr sz="1600" spc="-5" dirty="0">
                <a:solidFill>
                  <a:prstClr val="black"/>
                </a:solidFill>
                <a:latin typeface="Calibri"/>
                <a:cs typeface="Calibri"/>
              </a:rPr>
              <a:t>а</a:t>
            </a:r>
            <a:r>
              <a:rPr sz="1600" dirty="0">
                <a:solidFill>
                  <a:prstClr val="black"/>
                </a:solidFill>
                <a:latin typeface="Calibri"/>
                <a:cs typeface="Calibri"/>
              </a:rPr>
              <a:t>	</a:t>
            </a:r>
            <a:r>
              <a:rPr sz="1600" spc="-10" dirty="0">
                <a:solidFill>
                  <a:prstClr val="black"/>
                </a:solidFill>
                <a:latin typeface="Calibri"/>
                <a:cs typeface="Calibri"/>
              </a:rPr>
              <a:t>офици</a:t>
            </a:r>
            <a:r>
              <a:rPr sz="1600" spc="-5" dirty="0">
                <a:solidFill>
                  <a:prstClr val="black"/>
                </a:solidFill>
                <a:latin typeface="Calibri"/>
                <a:cs typeface="Calibri"/>
              </a:rPr>
              <a:t>а</a:t>
            </a:r>
            <a:r>
              <a:rPr sz="1600" spc="-10" dirty="0">
                <a:solidFill>
                  <a:prstClr val="black"/>
                </a:solidFill>
                <a:latin typeface="Calibri"/>
                <a:cs typeface="Calibri"/>
              </a:rPr>
              <a:t>ль</a:t>
            </a:r>
            <a:r>
              <a:rPr sz="1600" spc="-15" dirty="0">
                <a:solidFill>
                  <a:prstClr val="black"/>
                </a:solidFill>
                <a:latin typeface="Calibri"/>
                <a:cs typeface="Calibri"/>
              </a:rPr>
              <a:t>н</a:t>
            </a:r>
            <a:r>
              <a:rPr sz="1600" dirty="0">
                <a:solidFill>
                  <a:prstClr val="black"/>
                </a:solidFill>
                <a:latin typeface="Calibri"/>
                <a:cs typeface="Calibri"/>
              </a:rPr>
              <a:t>о</a:t>
            </a:r>
            <a:r>
              <a:rPr sz="1600" spc="-5" dirty="0">
                <a:solidFill>
                  <a:prstClr val="black"/>
                </a:solidFill>
                <a:latin typeface="Calibri"/>
                <a:cs typeface="Calibri"/>
              </a:rPr>
              <a:t>м</a:t>
            </a:r>
            <a:r>
              <a:rPr sz="1600" dirty="0">
                <a:solidFill>
                  <a:prstClr val="black"/>
                </a:solidFill>
                <a:latin typeface="Calibri"/>
                <a:cs typeface="Calibri"/>
              </a:rPr>
              <a:t>	</a:t>
            </a:r>
            <a:r>
              <a:rPr sz="1600" spc="-5" dirty="0">
                <a:solidFill>
                  <a:prstClr val="black"/>
                </a:solidFill>
                <a:latin typeface="Calibri"/>
                <a:cs typeface="Calibri"/>
              </a:rPr>
              <a:t>сайте</a:t>
            </a:r>
            <a:endParaRPr sz="1600">
              <a:solidFill>
                <a:prstClr val="black"/>
              </a:solidFill>
              <a:latin typeface="Calibri"/>
              <a:cs typeface="Calibri"/>
            </a:endParaRPr>
          </a:p>
        </p:txBody>
      </p:sp>
      <p:sp>
        <p:nvSpPr>
          <p:cNvPr id="15" name="object 15"/>
          <p:cNvSpPr txBox="1"/>
          <p:nvPr/>
        </p:nvSpPr>
        <p:spPr>
          <a:xfrm>
            <a:off x="238455" y="4138447"/>
            <a:ext cx="8641715" cy="2747645"/>
          </a:xfrm>
          <a:prstGeom prst="rect">
            <a:avLst/>
          </a:prstGeom>
        </p:spPr>
        <p:txBody>
          <a:bodyPr vert="horz" wrap="square" lIns="0" tIns="12700" rIns="0" bIns="0" rtlCol="0">
            <a:spAutoFit/>
          </a:bodyPr>
          <a:lstStyle/>
          <a:p>
            <a:pPr marL="355600" marR="9525" fontAlgn="auto">
              <a:lnSpc>
                <a:spcPct val="115100"/>
              </a:lnSpc>
              <a:spcBef>
                <a:spcPts val="100"/>
              </a:spcBef>
              <a:spcAft>
                <a:spcPts val="0"/>
              </a:spcAft>
              <a:tabLst>
                <a:tab pos="1972945" algn="l"/>
                <a:tab pos="3882390" algn="l"/>
                <a:tab pos="5263515" algn="l"/>
                <a:tab pos="6635115" algn="l"/>
                <a:tab pos="7119620" algn="l"/>
              </a:tabLst>
              <a:defRPr/>
            </a:pPr>
            <a:r>
              <a:rPr sz="1600" spc="-5" dirty="0">
                <a:solidFill>
                  <a:prstClr val="black"/>
                </a:solidFill>
                <a:latin typeface="Calibri"/>
                <a:cs typeface="Calibri"/>
              </a:rPr>
              <a:t>Минис</a:t>
            </a:r>
            <a:r>
              <a:rPr sz="1600" spc="-15" dirty="0">
                <a:solidFill>
                  <a:prstClr val="black"/>
                </a:solidFill>
                <a:latin typeface="Calibri"/>
                <a:cs typeface="Calibri"/>
              </a:rPr>
              <a:t>т</a:t>
            </a:r>
            <a:r>
              <a:rPr sz="1600" spc="-5" dirty="0">
                <a:solidFill>
                  <a:prstClr val="black"/>
                </a:solidFill>
                <a:latin typeface="Calibri"/>
                <a:cs typeface="Calibri"/>
              </a:rPr>
              <a:t>ерст</a:t>
            </a:r>
            <a:r>
              <a:rPr sz="1600" dirty="0">
                <a:solidFill>
                  <a:prstClr val="black"/>
                </a:solidFill>
                <a:latin typeface="Calibri"/>
                <a:cs typeface="Calibri"/>
              </a:rPr>
              <a:t>в</a:t>
            </a:r>
            <a:r>
              <a:rPr sz="1600" spc="-5" dirty="0">
                <a:solidFill>
                  <a:prstClr val="black"/>
                </a:solidFill>
                <a:latin typeface="Calibri"/>
                <a:cs typeface="Calibri"/>
              </a:rPr>
              <a:t>а</a:t>
            </a:r>
            <a:r>
              <a:rPr sz="1600" dirty="0">
                <a:solidFill>
                  <a:prstClr val="black"/>
                </a:solidFill>
                <a:latin typeface="Calibri"/>
                <a:cs typeface="Calibri"/>
              </a:rPr>
              <a:t>	</a:t>
            </a:r>
            <a:r>
              <a:rPr sz="1600" spc="-20" dirty="0">
                <a:solidFill>
                  <a:prstClr val="black"/>
                </a:solidFill>
                <a:latin typeface="Calibri"/>
                <a:cs typeface="Calibri"/>
              </a:rPr>
              <a:t>з</a:t>
            </a:r>
            <a:r>
              <a:rPr sz="1600" spc="-10" dirty="0">
                <a:solidFill>
                  <a:prstClr val="black"/>
                </a:solidFill>
                <a:latin typeface="Calibri"/>
                <a:cs typeface="Calibri"/>
              </a:rPr>
              <a:t>др</a:t>
            </a:r>
            <a:r>
              <a:rPr sz="1600" spc="-5" dirty="0">
                <a:solidFill>
                  <a:prstClr val="black"/>
                </a:solidFill>
                <a:latin typeface="Calibri"/>
                <a:cs typeface="Calibri"/>
              </a:rPr>
              <a:t>аво</a:t>
            </a:r>
            <a:r>
              <a:rPr sz="1600" spc="-30" dirty="0">
                <a:solidFill>
                  <a:prstClr val="black"/>
                </a:solidFill>
                <a:latin typeface="Calibri"/>
                <a:cs typeface="Calibri"/>
              </a:rPr>
              <a:t>о</a:t>
            </a:r>
            <a:r>
              <a:rPr sz="1600" spc="-5" dirty="0">
                <a:solidFill>
                  <a:prstClr val="black"/>
                </a:solidFill>
                <a:latin typeface="Calibri"/>
                <a:cs typeface="Calibri"/>
              </a:rPr>
              <a:t>х</a:t>
            </a:r>
            <a:r>
              <a:rPr sz="1600" spc="-10" dirty="0">
                <a:solidFill>
                  <a:prstClr val="black"/>
                </a:solidFill>
                <a:latin typeface="Calibri"/>
                <a:cs typeface="Calibri"/>
              </a:rPr>
              <a:t>р</a:t>
            </a:r>
            <a:r>
              <a:rPr sz="1600" spc="-5" dirty="0">
                <a:solidFill>
                  <a:prstClr val="black"/>
                </a:solidFill>
                <a:latin typeface="Calibri"/>
                <a:cs typeface="Calibri"/>
              </a:rPr>
              <a:t>а</a:t>
            </a:r>
            <a:r>
              <a:rPr sz="1600" spc="-20" dirty="0">
                <a:solidFill>
                  <a:prstClr val="black"/>
                </a:solidFill>
                <a:latin typeface="Calibri"/>
                <a:cs typeface="Calibri"/>
              </a:rPr>
              <a:t>н</a:t>
            </a:r>
            <a:r>
              <a:rPr sz="1600" spc="-5" dirty="0">
                <a:solidFill>
                  <a:prstClr val="black"/>
                </a:solidFill>
                <a:latin typeface="Calibri"/>
                <a:cs typeface="Calibri"/>
              </a:rPr>
              <a:t>ения</a:t>
            </a:r>
            <a:r>
              <a:rPr sz="1600" dirty="0">
                <a:solidFill>
                  <a:prstClr val="black"/>
                </a:solidFill>
                <a:latin typeface="Calibri"/>
                <a:cs typeface="Calibri"/>
              </a:rPr>
              <a:t>	</a:t>
            </a:r>
            <a:r>
              <a:rPr sz="1600" spc="-15" dirty="0">
                <a:solidFill>
                  <a:prstClr val="black"/>
                </a:solidFill>
                <a:latin typeface="Calibri"/>
                <a:cs typeface="Calibri"/>
              </a:rPr>
              <a:t>Р</a:t>
            </a:r>
            <a:r>
              <a:rPr sz="1600" spc="-10" dirty="0">
                <a:solidFill>
                  <a:prstClr val="black"/>
                </a:solidFill>
                <a:latin typeface="Calibri"/>
                <a:cs typeface="Calibri"/>
              </a:rPr>
              <a:t>о</a:t>
            </a:r>
            <a:r>
              <a:rPr sz="1600" spc="-25" dirty="0">
                <a:solidFill>
                  <a:prstClr val="black"/>
                </a:solidFill>
                <a:latin typeface="Calibri"/>
                <a:cs typeface="Calibri"/>
              </a:rPr>
              <a:t>с</a:t>
            </a:r>
            <a:r>
              <a:rPr sz="1600" spc="-5" dirty="0">
                <a:solidFill>
                  <a:prstClr val="black"/>
                </a:solidFill>
                <a:latin typeface="Calibri"/>
                <a:cs typeface="Calibri"/>
              </a:rPr>
              <a:t>сий</a:t>
            </a:r>
            <a:r>
              <a:rPr sz="1600" dirty="0">
                <a:solidFill>
                  <a:prstClr val="black"/>
                </a:solidFill>
                <a:latin typeface="Calibri"/>
                <a:cs typeface="Calibri"/>
              </a:rPr>
              <a:t>с</a:t>
            </a:r>
            <a:r>
              <a:rPr sz="1600" spc="-30" dirty="0">
                <a:solidFill>
                  <a:prstClr val="black"/>
                </a:solidFill>
                <a:latin typeface="Calibri"/>
                <a:cs typeface="Calibri"/>
              </a:rPr>
              <a:t>к</a:t>
            </a:r>
            <a:r>
              <a:rPr sz="1600" spc="-10" dirty="0">
                <a:solidFill>
                  <a:prstClr val="black"/>
                </a:solidFill>
                <a:latin typeface="Calibri"/>
                <a:cs typeface="Calibri"/>
              </a:rPr>
              <a:t>о</a:t>
            </a:r>
            <a:r>
              <a:rPr sz="1600" spc="-5" dirty="0">
                <a:solidFill>
                  <a:prstClr val="black"/>
                </a:solidFill>
                <a:latin typeface="Calibri"/>
                <a:cs typeface="Calibri"/>
              </a:rPr>
              <a:t>й</a:t>
            </a:r>
            <a:r>
              <a:rPr sz="1600" dirty="0">
                <a:solidFill>
                  <a:prstClr val="black"/>
                </a:solidFill>
                <a:latin typeface="Calibri"/>
                <a:cs typeface="Calibri"/>
              </a:rPr>
              <a:t>	</a:t>
            </a:r>
            <a:r>
              <a:rPr sz="1600" spc="-5" dirty="0">
                <a:solidFill>
                  <a:prstClr val="black"/>
                </a:solidFill>
                <a:latin typeface="Calibri"/>
                <a:cs typeface="Calibri"/>
              </a:rPr>
              <a:t>Ф</a:t>
            </a:r>
            <a:r>
              <a:rPr sz="1600" spc="-35" dirty="0">
                <a:solidFill>
                  <a:prstClr val="black"/>
                </a:solidFill>
                <a:latin typeface="Calibri"/>
                <a:cs typeface="Calibri"/>
              </a:rPr>
              <a:t>е</a:t>
            </a:r>
            <a:r>
              <a:rPr sz="1600" spc="-20" dirty="0">
                <a:solidFill>
                  <a:prstClr val="black"/>
                </a:solidFill>
                <a:latin typeface="Calibri"/>
                <a:cs typeface="Calibri"/>
              </a:rPr>
              <a:t>д</a:t>
            </a:r>
            <a:r>
              <a:rPr sz="1600" spc="-5" dirty="0">
                <a:solidFill>
                  <a:prstClr val="black"/>
                </a:solidFill>
                <a:latin typeface="Calibri"/>
                <a:cs typeface="Calibri"/>
              </a:rPr>
              <a:t>ерации</a:t>
            </a:r>
            <a:r>
              <a:rPr sz="1600" dirty="0">
                <a:solidFill>
                  <a:prstClr val="black"/>
                </a:solidFill>
                <a:latin typeface="Calibri"/>
                <a:cs typeface="Calibri"/>
              </a:rPr>
              <a:t>	</a:t>
            </a:r>
            <a:r>
              <a:rPr sz="1600" spc="-5" dirty="0">
                <a:solidFill>
                  <a:prstClr val="black"/>
                </a:solidFill>
                <a:latin typeface="Calibri"/>
                <a:cs typeface="Calibri"/>
              </a:rPr>
              <a:t>в</a:t>
            </a:r>
            <a:r>
              <a:rPr sz="1600" dirty="0">
                <a:solidFill>
                  <a:prstClr val="black"/>
                </a:solidFill>
                <a:latin typeface="Calibri"/>
                <a:cs typeface="Calibri"/>
              </a:rPr>
              <a:t>	</a:t>
            </a:r>
            <a:r>
              <a:rPr sz="1600" spc="-5" dirty="0">
                <a:solidFill>
                  <a:prstClr val="black"/>
                </a:solidFill>
                <a:latin typeface="Calibri"/>
                <a:cs typeface="Calibri"/>
              </a:rPr>
              <a:t>инфор</a:t>
            </a:r>
            <a:r>
              <a:rPr sz="1600" dirty="0">
                <a:solidFill>
                  <a:prstClr val="black"/>
                </a:solidFill>
                <a:latin typeface="Calibri"/>
                <a:cs typeface="Calibri"/>
              </a:rPr>
              <a:t>м</a:t>
            </a:r>
            <a:r>
              <a:rPr sz="1600" spc="-5" dirty="0">
                <a:solidFill>
                  <a:prstClr val="black"/>
                </a:solidFill>
                <a:latin typeface="Calibri"/>
                <a:cs typeface="Calibri"/>
              </a:rPr>
              <a:t>ационн</a:t>
            </a:r>
            <a:r>
              <a:rPr sz="1600" spc="-15" dirty="0">
                <a:solidFill>
                  <a:prstClr val="black"/>
                </a:solidFill>
                <a:latin typeface="Calibri"/>
                <a:cs typeface="Calibri"/>
              </a:rPr>
              <a:t>о</a:t>
            </a:r>
            <a:r>
              <a:rPr sz="1600" spc="-5" dirty="0">
                <a:solidFill>
                  <a:prstClr val="black"/>
                </a:solidFill>
                <a:latin typeface="Calibri"/>
                <a:cs typeface="Calibri"/>
              </a:rPr>
              <a:t>-  </a:t>
            </a:r>
            <a:r>
              <a:rPr sz="1600" spc="-10" dirty="0">
                <a:solidFill>
                  <a:prstClr val="black"/>
                </a:solidFill>
                <a:latin typeface="Calibri"/>
                <a:cs typeface="Calibri"/>
              </a:rPr>
              <a:t>телекоммуникационной сети</a:t>
            </a:r>
            <a:r>
              <a:rPr sz="1600" spc="55" dirty="0">
                <a:solidFill>
                  <a:prstClr val="black"/>
                </a:solidFill>
                <a:latin typeface="Calibri"/>
                <a:cs typeface="Calibri"/>
              </a:rPr>
              <a:t> </a:t>
            </a:r>
            <a:r>
              <a:rPr sz="1600" spc="-10" dirty="0">
                <a:solidFill>
                  <a:prstClr val="black"/>
                </a:solidFill>
                <a:latin typeface="Calibri"/>
                <a:cs typeface="Calibri"/>
              </a:rPr>
              <a:t>«Интернет».</a:t>
            </a:r>
            <a:endParaRPr sz="1600">
              <a:solidFill>
                <a:prstClr val="black"/>
              </a:solidFill>
              <a:latin typeface="Calibri"/>
              <a:cs typeface="Calibri"/>
            </a:endParaRPr>
          </a:p>
          <a:p>
            <a:pPr marL="355600" marR="5080" indent="-342900" algn="just" fontAlgn="auto">
              <a:lnSpc>
                <a:spcPct val="114999"/>
              </a:lnSpc>
              <a:spcBef>
                <a:spcPts val="384"/>
              </a:spcBef>
              <a:spcAft>
                <a:spcPts val="0"/>
              </a:spcAft>
              <a:buFont typeface="Arial"/>
              <a:buChar char="•"/>
              <a:tabLst>
                <a:tab pos="356235" algn="l"/>
              </a:tabLst>
              <a:defRPr/>
            </a:pPr>
            <a:r>
              <a:rPr sz="1600" spc="-5" dirty="0">
                <a:solidFill>
                  <a:prstClr val="black"/>
                </a:solidFill>
                <a:latin typeface="Calibri"/>
                <a:cs typeface="Calibri"/>
              </a:rPr>
              <a:t>При </a:t>
            </a:r>
            <a:r>
              <a:rPr sz="1600" spc="-10" dirty="0">
                <a:solidFill>
                  <a:prstClr val="black"/>
                </a:solidFill>
                <a:latin typeface="Calibri"/>
                <a:cs typeface="Calibri"/>
              </a:rPr>
              <a:t>расчете </a:t>
            </a:r>
            <a:r>
              <a:rPr sz="1600" spc="-5" dirty="0">
                <a:solidFill>
                  <a:prstClr val="black"/>
                </a:solidFill>
                <a:latin typeface="Calibri"/>
                <a:cs typeface="Calibri"/>
              </a:rPr>
              <a:t>коэффициента локализации </a:t>
            </a:r>
            <a:r>
              <a:rPr sz="1600" i="1" spc="-5" dirty="0">
                <a:solidFill>
                  <a:srgbClr val="C00000"/>
                </a:solidFill>
                <a:latin typeface="Calibri"/>
                <a:cs typeface="Calibri"/>
              </a:rPr>
              <a:t>Кл </a:t>
            </a:r>
            <a:r>
              <a:rPr sz="1600" spc="-10" dirty="0">
                <a:solidFill>
                  <a:prstClr val="black"/>
                </a:solidFill>
                <a:latin typeface="Calibri"/>
                <a:cs typeface="Calibri"/>
              </a:rPr>
              <a:t>учитывается </a:t>
            </a:r>
            <a:r>
              <a:rPr sz="1600" spc="-5" dirty="0">
                <a:solidFill>
                  <a:prstClr val="black"/>
                </a:solidFill>
                <a:latin typeface="Calibri"/>
                <a:cs typeface="Calibri"/>
              </a:rPr>
              <a:t>степень локализации </a:t>
            </a:r>
            <a:r>
              <a:rPr sz="1600" spc="-10" dirty="0">
                <a:solidFill>
                  <a:prstClr val="black"/>
                </a:solidFill>
                <a:latin typeface="Calibri"/>
                <a:cs typeface="Calibri"/>
              </a:rPr>
              <a:t>производства  медицинских </a:t>
            </a:r>
            <a:r>
              <a:rPr sz="1600" spc="-15" dirty="0">
                <a:solidFill>
                  <a:prstClr val="black"/>
                </a:solidFill>
                <a:latin typeface="Calibri"/>
                <a:cs typeface="Calibri"/>
              </a:rPr>
              <a:t>изделий </a:t>
            </a:r>
            <a:r>
              <a:rPr sz="1600" i="1" spc="-10" dirty="0">
                <a:solidFill>
                  <a:srgbClr val="C00000"/>
                </a:solidFill>
                <a:latin typeface="Calibri"/>
                <a:cs typeface="Calibri"/>
              </a:rPr>
              <a:t>Др, </a:t>
            </a:r>
            <a:r>
              <a:rPr sz="1600" spc="-10" dirty="0">
                <a:solidFill>
                  <a:prstClr val="black"/>
                </a:solidFill>
                <a:latin typeface="Calibri"/>
                <a:cs typeface="Calibri"/>
              </a:rPr>
              <a:t>определенная графиком </a:t>
            </a:r>
            <a:r>
              <a:rPr sz="1600" spc="-5" dirty="0">
                <a:solidFill>
                  <a:prstClr val="black"/>
                </a:solidFill>
                <a:latin typeface="Calibri"/>
                <a:cs typeface="Calibri"/>
              </a:rPr>
              <a:t>реализации </a:t>
            </a:r>
            <a:r>
              <a:rPr sz="1600" spc="-10" dirty="0">
                <a:solidFill>
                  <a:prstClr val="black"/>
                </a:solidFill>
                <a:latin typeface="Calibri"/>
                <a:cs typeface="Calibri"/>
              </a:rPr>
              <a:t>комплексного </a:t>
            </a:r>
            <a:r>
              <a:rPr sz="1600" spc="-5" dirty="0">
                <a:solidFill>
                  <a:prstClr val="black"/>
                </a:solidFill>
                <a:latin typeface="Calibri"/>
                <a:cs typeface="Calibri"/>
              </a:rPr>
              <a:t>проекта </a:t>
            </a:r>
            <a:r>
              <a:rPr sz="1600" spc="-10" dirty="0">
                <a:solidFill>
                  <a:prstClr val="black"/>
                </a:solidFill>
                <a:latin typeface="Calibri"/>
                <a:cs typeface="Calibri"/>
              </a:rPr>
              <a:t>по  </a:t>
            </a:r>
            <a:r>
              <a:rPr sz="1600" spc="-5" dirty="0">
                <a:solidFill>
                  <a:prstClr val="black"/>
                </a:solidFill>
                <a:latin typeface="Calibri"/>
                <a:cs typeface="Calibri"/>
              </a:rPr>
              <a:t>расширению и </a:t>
            </a:r>
            <a:r>
              <a:rPr sz="1600" spc="-10" dirty="0">
                <a:solidFill>
                  <a:prstClr val="black"/>
                </a:solidFill>
                <a:latin typeface="Calibri"/>
                <a:cs typeface="Calibri"/>
              </a:rPr>
              <a:t>(или) локализации производства медицинских </a:t>
            </a:r>
            <a:r>
              <a:rPr sz="1600" spc="-15" dirty="0">
                <a:solidFill>
                  <a:prstClr val="black"/>
                </a:solidFill>
                <a:latin typeface="Calibri"/>
                <a:cs typeface="Calibri"/>
              </a:rPr>
              <a:t>изделий </a:t>
            </a:r>
            <a:r>
              <a:rPr sz="1200" i="1" spc="-5" dirty="0">
                <a:solidFill>
                  <a:prstClr val="black"/>
                </a:solidFill>
                <a:latin typeface="Calibri"/>
                <a:cs typeface="Calibri"/>
              </a:rPr>
              <a:t>(Пункт </a:t>
            </a:r>
            <a:r>
              <a:rPr sz="1200" i="1" dirty="0">
                <a:solidFill>
                  <a:prstClr val="black"/>
                </a:solidFill>
                <a:latin typeface="Calibri"/>
                <a:cs typeface="Calibri"/>
              </a:rPr>
              <a:t>3 </a:t>
            </a:r>
            <a:r>
              <a:rPr sz="1200" i="1" spc="-5" dirty="0">
                <a:solidFill>
                  <a:prstClr val="black"/>
                </a:solidFill>
                <a:latin typeface="Calibri"/>
                <a:cs typeface="Calibri"/>
              </a:rPr>
              <a:t>Правил отбора  </a:t>
            </a:r>
            <a:r>
              <a:rPr sz="1200" i="1" spc="-10" dirty="0">
                <a:solidFill>
                  <a:prstClr val="black"/>
                </a:solidFill>
                <a:latin typeface="Calibri"/>
                <a:cs typeface="Calibri"/>
              </a:rPr>
              <a:t>организаций, </a:t>
            </a:r>
            <a:r>
              <a:rPr sz="1200" i="1" spc="-5" dirty="0">
                <a:solidFill>
                  <a:prstClr val="black"/>
                </a:solidFill>
                <a:latin typeface="Calibri"/>
                <a:cs typeface="Calibri"/>
              </a:rPr>
              <a:t>реализующих </a:t>
            </a:r>
            <a:r>
              <a:rPr sz="1200" i="1" dirty="0">
                <a:solidFill>
                  <a:prstClr val="black"/>
                </a:solidFill>
                <a:latin typeface="Calibri"/>
                <a:cs typeface="Calibri"/>
              </a:rPr>
              <a:t>в 2017 - 2024 </a:t>
            </a:r>
            <a:r>
              <a:rPr sz="1200" i="1" spc="-5" dirty="0">
                <a:solidFill>
                  <a:prstClr val="black"/>
                </a:solidFill>
                <a:latin typeface="Calibri"/>
                <a:cs typeface="Calibri"/>
              </a:rPr>
              <a:t>годах </a:t>
            </a:r>
            <a:r>
              <a:rPr sz="1200" i="1" spc="-10" dirty="0">
                <a:solidFill>
                  <a:prstClr val="black"/>
                </a:solidFill>
                <a:latin typeface="Calibri"/>
                <a:cs typeface="Calibri"/>
              </a:rPr>
              <a:t>комплексные </a:t>
            </a:r>
            <a:r>
              <a:rPr sz="1200" i="1" spc="-5" dirty="0">
                <a:solidFill>
                  <a:prstClr val="black"/>
                </a:solidFill>
                <a:latin typeface="Calibri"/>
                <a:cs typeface="Calibri"/>
              </a:rPr>
              <a:t>проекты по расширению </a:t>
            </a:r>
            <a:r>
              <a:rPr sz="1200" i="1" dirty="0">
                <a:solidFill>
                  <a:prstClr val="black"/>
                </a:solidFill>
                <a:latin typeface="Calibri"/>
                <a:cs typeface="Calibri"/>
              </a:rPr>
              <a:t>и </a:t>
            </a:r>
            <a:r>
              <a:rPr sz="1200" i="1" spc="-5" dirty="0">
                <a:solidFill>
                  <a:prstClr val="black"/>
                </a:solidFill>
                <a:latin typeface="Calibri"/>
                <a:cs typeface="Calibri"/>
              </a:rPr>
              <a:t>(или) </a:t>
            </a:r>
            <a:r>
              <a:rPr sz="1200" i="1" spc="-10" dirty="0">
                <a:solidFill>
                  <a:prstClr val="black"/>
                </a:solidFill>
                <a:latin typeface="Calibri"/>
                <a:cs typeface="Calibri"/>
              </a:rPr>
              <a:t>локализации </a:t>
            </a:r>
            <a:r>
              <a:rPr sz="1200" i="1" spc="-5" dirty="0">
                <a:solidFill>
                  <a:prstClr val="black"/>
                </a:solidFill>
                <a:latin typeface="Calibri"/>
                <a:cs typeface="Calibri"/>
              </a:rPr>
              <a:t>производства  медицинских </a:t>
            </a:r>
            <a:r>
              <a:rPr sz="1200" i="1" spc="-10" dirty="0">
                <a:solidFill>
                  <a:prstClr val="black"/>
                </a:solidFill>
                <a:latin typeface="Calibri"/>
                <a:cs typeface="Calibri"/>
              </a:rPr>
              <a:t>изделий </a:t>
            </a:r>
            <a:r>
              <a:rPr sz="1200" i="1" spc="-5" dirty="0">
                <a:solidFill>
                  <a:prstClr val="black"/>
                </a:solidFill>
                <a:latin typeface="Calibri"/>
                <a:cs typeface="Calibri"/>
              </a:rPr>
              <a:t>одноразового применения (использования) из поливинилхлоридных пластиков, </a:t>
            </a:r>
            <a:r>
              <a:rPr sz="1200" i="1" dirty="0">
                <a:solidFill>
                  <a:prstClr val="black"/>
                </a:solidFill>
                <a:latin typeface="Calibri"/>
                <a:cs typeface="Calibri"/>
              </a:rPr>
              <a:t>в </a:t>
            </a:r>
            <a:r>
              <a:rPr sz="1200" i="1" spc="-10" dirty="0">
                <a:solidFill>
                  <a:prstClr val="black"/>
                </a:solidFill>
                <a:latin typeface="Calibri"/>
                <a:cs typeface="Calibri"/>
              </a:rPr>
              <a:t>целях  </a:t>
            </a:r>
            <a:r>
              <a:rPr sz="1200" i="1" spc="-5" dirty="0">
                <a:solidFill>
                  <a:prstClr val="black"/>
                </a:solidFill>
                <a:latin typeface="Calibri"/>
                <a:cs typeface="Calibri"/>
              </a:rPr>
              <a:t>осуществления конкретной закупки </a:t>
            </a:r>
            <a:r>
              <a:rPr sz="1200" i="1" spc="-10" dirty="0">
                <a:solidFill>
                  <a:prstClr val="black"/>
                </a:solidFill>
                <a:latin typeface="Calibri"/>
                <a:cs typeface="Calibri"/>
              </a:rPr>
              <a:t>такой </a:t>
            </a:r>
            <a:r>
              <a:rPr sz="1200" i="1" spc="-5" dirty="0">
                <a:solidFill>
                  <a:prstClr val="black"/>
                </a:solidFill>
                <a:latin typeface="Calibri"/>
                <a:cs typeface="Calibri"/>
              </a:rPr>
              <a:t>продукции для обеспечения государственных </a:t>
            </a:r>
            <a:r>
              <a:rPr sz="1200" i="1" dirty="0">
                <a:solidFill>
                  <a:prstClr val="black"/>
                </a:solidFill>
                <a:latin typeface="Calibri"/>
                <a:cs typeface="Calibri"/>
              </a:rPr>
              <a:t>и </a:t>
            </a:r>
            <a:r>
              <a:rPr sz="1200" i="1" spc="-5" dirty="0">
                <a:solidFill>
                  <a:prstClr val="black"/>
                </a:solidFill>
                <a:latin typeface="Calibri"/>
                <a:cs typeface="Calibri"/>
              </a:rPr>
              <a:t>муниципальных нужд,  утвержденных постановлением Правительства </a:t>
            </a:r>
            <a:r>
              <a:rPr sz="1200" i="1" spc="-10" dirty="0">
                <a:solidFill>
                  <a:prstClr val="black"/>
                </a:solidFill>
                <a:latin typeface="Calibri"/>
                <a:cs typeface="Calibri"/>
              </a:rPr>
              <a:t>Российской Федерации </a:t>
            </a:r>
            <a:r>
              <a:rPr sz="1200" i="1" spc="-5" dirty="0">
                <a:solidFill>
                  <a:prstClr val="black"/>
                </a:solidFill>
                <a:latin typeface="Calibri"/>
                <a:cs typeface="Calibri"/>
              </a:rPr>
              <a:t>от </a:t>
            </a:r>
            <a:r>
              <a:rPr sz="1200" i="1" dirty="0">
                <a:solidFill>
                  <a:prstClr val="black"/>
                </a:solidFill>
                <a:latin typeface="Calibri"/>
                <a:cs typeface="Calibri"/>
              </a:rPr>
              <a:t>14 </a:t>
            </a:r>
            <a:r>
              <a:rPr sz="1200" i="1" spc="-5" dirty="0">
                <a:solidFill>
                  <a:prstClr val="black"/>
                </a:solidFill>
                <a:latin typeface="Calibri"/>
                <a:cs typeface="Calibri"/>
              </a:rPr>
              <a:t>августа </a:t>
            </a:r>
            <a:r>
              <a:rPr sz="1200" i="1" dirty="0">
                <a:solidFill>
                  <a:prstClr val="black"/>
                </a:solidFill>
                <a:latin typeface="Calibri"/>
                <a:cs typeface="Calibri"/>
              </a:rPr>
              <a:t>2017 </a:t>
            </a:r>
            <a:r>
              <a:rPr sz="1200" i="1" spc="-5" dirty="0">
                <a:solidFill>
                  <a:prstClr val="black"/>
                </a:solidFill>
                <a:latin typeface="Calibri"/>
                <a:cs typeface="Calibri"/>
              </a:rPr>
              <a:t>г. </a:t>
            </a:r>
            <a:r>
              <a:rPr sz="1200" i="1" dirty="0">
                <a:solidFill>
                  <a:prstClr val="black"/>
                </a:solidFill>
                <a:latin typeface="Calibri"/>
                <a:cs typeface="Calibri"/>
              </a:rPr>
              <a:t>№ 967 </a:t>
            </a:r>
            <a:r>
              <a:rPr sz="1200" i="1" spc="-5" dirty="0">
                <a:solidFill>
                  <a:prstClr val="black"/>
                </a:solidFill>
                <a:latin typeface="Calibri"/>
                <a:cs typeface="Calibri"/>
              </a:rPr>
              <a:t>«Об особенностях  осуществления закупки медицинских изделий одноразового применения (использования) из поливинилхлоридных  пластиков для обеспечения государственных </a:t>
            </a:r>
            <a:r>
              <a:rPr sz="1200" i="1" dirty="0">
                <a:solidFill>
                  <a:prstClr val="black"/>
                </a:solidFill>
                <a:latin typeface="Calibri"/>
                <a:cs typeface="Calibri"/>
              </a:rPr>
              <a:t>и </a:t>
            </a:r>
            <a:r>
              <a:rPr sz="1200" i="1" spc="-5" dirty="0">
                <a:solidFill>
                  <a:prstClr val="black"/>
                </a:solidFill>
                <a:latin typeface="Calibri"/>
                <a:cs typeface="Calibri"/>
              </a:rPr>
              <a:t>муниципальных</a:t>
            </a:r>
            <a:r>
              <a:rPr sz="1200" i="1" spc="10" dirty="0">
                <a:solidFill>
                  <a:prstClr val="black"/>
                </a:solidFill>
                <a:latin typeface="Calibri"/>
                <a:cs typeface="Calibri"/>
              </a:rPr>
              <a:t> </a:t>
            </a:r>
            <a:r>
              <a:rPr sz="1200" i="1" spc="-5" dirty="0">
                <a:solidFill>
                  <a:prstClr val="black"/>
                </a:solidFill>
                <a:latin typeface="Calibri"/>
                <a:cs typeface="Calibri"/>
              </a:rPr>
              <a:t>нужд»)</a:t>
            </a:r>
            <a:endParaRPr sz="1200">
              <a:solidFill>
                <a:prstClr val="black"/>
              </a:solidFill>
              <a:latin typeface="Calibri"/>
              <a:cs typeface="Calibri"/>
            </a:endParaRPr>
          </a:p>
        </p:txBody>
      </p:sp>
    </p:spTree>
    <p:extLst>
      <p:ext uri="{BB962C8B-B14F-4D97-AF65-F5344CB8AC3E}">
        <p14:creationId xmlns:p14="http://schemas.microsoft.com/office/powerpoint/2010/main" val="268362359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47599" y="209549"/>
            <a:ext cx="8641715" cy="4256405"/>
          </a:xfrm>
          <a:prstGeom prst="rect">
            <a:avLst/>
          </a:prstGeom>
        </p:spPr>
        <p:txBody>
          <a:bodyPr vert="horz" wrap="square" lIns="0" tIns="12065" rIns="0" bIns="0" rtlCol="0">
            <a:spAutoFit/>
          </a:bodyPr>
          <a:lstStyle/>
          <a:p>
            <a:pPr marL="355600" indent="-342900" fontAlgn="auto">
              <a:spcBef>
                <a:spcPts val="95"/>
              </a:spcBef>
              <a:spcAft>
                <a:spcPts val="0"/>
              </a:spcAft>
              <a:buFont typeface="Arial"/>
              <a:buChar char="•"/>
              <a:tabLst>
                <a:tab pos="354965" algn="l"/>
                <a:tab pos="355600" algn="l"/>
              </a:tabLst>
              <a:defRPr/>
            </a:pPr>
            <a:r>
              <a:rPr sz="1600" spc="-10" dirty="0">
                <a:solidFill>
                  <a:prstClr val="black"/>
                </a:solidFill>
                <a:latin typeface="Calibri"/>
                <a:cs typeface="Calibri"/>
              </a:rPr>
              <a:t>Коэффициент </a:t>
            </a:r>
            <a:r>
              <a:rPr sz="1600" spc="-5" dirty="0">
                <a:solidFill>
                  <a:prstClr val="black"/>
                </a:solidFill>
                <a:latin typeface="Calibri"/>
                <a:cs typeface="Calibri"/>
              </a:rPr>
              <a:t>локализации </a:t>
            </a:r>
            <a:r>
              <a:rPr sz="1600" spc="-10" dirty="0">
                <a:solidFill>
                  <a:prstClr val="black"/>
                </a:solidFill>
                <a:latin typeface="Calibri"/>
                <a:cs typeface="Calibri"/>
              </a:rPr>
              <a:t>рассчитывается </a:t>
            </a:r>
            <a:r>
              <a:rPr sz="1600" spc="-5" dirty="0">
                <a:solidFill>
                  <a:prstClr val="black"/>
                </a:solidFill>
                <a:latin typeface="Calibri"/>
                <a:cs typeface="Calibri"/>
              </a:rPr>
              <a:t>по</a:t>
            </a:r>
            <a:r>
              <a:rPr sz="1600" spc="80" dirty="0">
                <a:solidFill>
                  <a:prstClr val="black"/>
                </a:solidFill>
                <a:latin typeface="Calibri"/>
                <a:cs typeface="Calibri"/>
              </a:rPr>
              <a:t> </a:t>
            </a:r>
            <a:r>
              <a:rPr sz="1600" spc="-15" dirty="0">
                <a:solidFill>
                  <a:prstClr val="black"/>
                </a:solidFill>
                <a:latin typeface="Calibri"/>
                <a:cs typeface="Calibri"/>
              </a:rPr>
              <a:t>формуле:</a:t>
            </a:r>
            <a:endParaRPr sz="1600">
              <a:solidFill>
                <a:prstClr val="black"/>
              </a:solidFill>
              <a:latin typeface="Calibri"/>
              <a:cs typeface="Calibri"/>
            </a:endParaRPr>
          </a:p>
          <a:p>
            <a:pPr fontAlgn="auto">
              <a:spcBef>
                <a:spcPts val="0"/>
              </a:spcBef>
              <a:spcAft>
                <a:spcPts val="0"/>
              </a:spcAft>
              <a:buFontTx/>
              <a:buChar char="•"/>
              <a:defRPr/>
            </a:pPr>
            <a:endParaRPr>
              <a:solidFill>
                <a:prstClr val="black"/>
              </a:solidFill>
              <a:latin typeface="Times New Roman"/>
              <a:cs typeface="Times New Roman"/>
            </a:endParaRPr>
          </a:p>
          <a:p>
            <a:pPr marL="1949450" fontAlgn="auto">
              <a:spcBef>
                <a:spcPts val="1195"/>
              </a:spcBef>
              <a:spcAft>
                <a:spcPts val="0"/>
              </a:spcAft>
              <a:defRPr/>
            </a:pPr>
            <a:r>
              <a:rPr sz="1600" i="1" spc="-5" dirty="0">
                <a:solidFill>
                  <a:prstClr val="black"/>
                </a:solidFill>
                <a:latin typeface="Calibri"/>
                <a:cs typeface="Calibri"/>
              </a:rPr>
              <a:t>Др + </a:t>
            </a:r>
            <a:r>
              <a:rPr sz="1600" i="1" spc="-10" dirty="0">
                <a:solidFill>
                  <a:prstClr val="black"/>
                </a:solidFill>
                <a:latin typeface="Calibri"/>
                <a:cs typeface="Calibri"/>
              </a:rPr>
              <a:t>(100% </a:t>
            </a:r>
            <a:r>
              <a:rPr sz="1600" i="1" spc="-5" dirty="0">
                <a:solidFill>
                  <a:prstClr val="black"/>
                </a:solidFill>
                <a:latin typeface="Calibri"/>
                <a:cs typeface="Calibri"/>
              </a:rPr>
              <a:t>– Др) </a:t>
            </a:r>
            <a:r>
              <a:rPr sz="1600" spc="-5" dirty="0">
                <a:solidFill>
                  <a:prstClr val="black"/>
                </a:solidFill>
                <a:latin typeface="Calibri"/>
                <a:cs typeface="Calibri"/>
              </a:rPr>
              <a:t>х</a:t>
            </a:r>
            <a:r>
              <a:rPr sz="1600" spc="60" dirty="0">
                <a:solidFill>
                  <a:prstClr val="black"/>
                </a:solidFill>
                <a:latin typeface="Calibri"/>
                <a:cs typeface="Calibri"/>
              </a:rPr>
              <a:t> </a:t>
            </a:r>
            <a:r>
              <a:rPr sz="1600" i="1" spc="-45" dirty="0">
                <a:solidFill>
                  <a:prstClr val="black"/>
                </a:solidFill>
                <a:latin typeface="Calibri"/>
                <a:cs typeface="Calibri"/>
              </a:rPr>
              <a:t>Кв</a:t>
            </a:r>
            <a:endParaRPr sz="1600">
              <a:solidFill>
                <a:prstClr val="black"/>
              </a:solidFill>
              <a:latin typeface="Calibri"/>
              <a:cs typeface="Calibri"/>
            </a:endParaRPr>
          </a:p>
          <a:p>
            <a:pPr marL="1361440" fontAlgn="auto">
              <a:spcBef>
                <a:spcPts val="675"/>
              </a:spcBef>
              <a:spcAft>
                <a:spcPts val="0"/>
              </a:spcAft>
              <a:tabLst>
                <a:tab pos="1861185" algn="l"/>
              </a:tabLst>
              <a:defRPr/>
            </a:pPr>
            <a:r>
              <a:rPr sz="1600" i="1" spc="-5" dirty="0">
                <a:solidFill>
                  <a:prstClr val="black"/>
                </a:solidFill>
                <a:latin typeface="Calibri"/>
                <a:cs typeface="Calibri"/>
              </a:rPr>
              <a:t>Кл</a:t>
            </a:r>
            <a:r>
              <a:rPr sz="1600" i="1" spc="5" dirty="0">
                <a:solidFill>
                  <a:prstClr val="black"/>
                </a:solidFill>
                <a:latin typeface="Calibri"/>
                <a:cs typeface="Calibri"/>
              </a:rPr>
              <a:t> </a:t>
            </a:r>
            <a:r>
              <a:rPr sz="1600" spc="-5" dirty="0">
                <a:solidFill>
                  <a:prstClr val="black"/>
                </a:solidFill>
                <a:latin typeface="Calibri"/>
                <a:cs typeface="Calibri"/>
              </a:rPr>
              <a:t>=	----------------------------------,</a:t>
            </a:r>
            <a:endParaRPr sz="1600">
              <a:solidFill>
                <a:prstClr val="black"/>
              </a:solidFill>
              <a:latin typeface="Calibri"/>
              <a:cs typeface="Calibri"/>
            </a:endParaRPr>
          </a:p>
          <a:p>
            <a:pPr marL="2755900" fontAlgn="auto">
              <a:spcBef>
                <a:spcPts val="670"/>
              </a:spcBef>
              <a:spcAft>
                <a:spcPts val="0"/>
              </a:spcAft>
              <a:defRPr/>
            </a:pPr>
            <a:r>
              <a:rPr sz="1600" i="1" spc="-10" dirty="0">
                <a:solidFill>
                  <a:prstClr val="black"/>
                </a:solidFill>
                <a:latin typeface="Calibri"/>
                <a:cs typeface="Calibri"/>
              </a:rPr>
              <a:t>100%</a:t>
            </a:r>
            <a:endParaRPr sz="1600">
              <a:solidFill>
                <a:prstClr val="black"/>
              </a:solidFill>
              <a:latin typeface="Calibri"/>
              <a:cs typeface="Calibri"/>
            </a:endParaRPr>
          </a:p>
          <a:p>
            <a:pPr marL="12700" fontAlgn="auto">
              <a:spcBef>
                <a:spcPts val="670"/>
              </a:spcBef>
              <a:spcAft>
                <a:spcPts val="0"/>
              </a:spcAft>
              <a:defRPr/>
            </a:pPr>
            <a:r>
              <a:rPr sz="1600" b="1" spc="-30" dirty="0">
                <a:solidFill>
                  <a:prstClr val="black"/>
                </a:solidFill>
                <a:latin typeface="Calibri"/>
                <a:cs typeface="Calibri"/>
              </a:rPr>
              <a:t>где:</a:t>
            </a:r>
            <a:endParaRPr sz="1600">
              <a:solidFill>
                <a:prstClr val="black"/>
              </a:solidFill>
              <a:latin typeface="Calibri"/>
              <a:cs typeface="Calibri"/>
            </a:endParaRPr>
          </a:p>
          <a:p>
            <a:pPr marL="355600" indent="-342900" fontAlgn="auto">
              <a:spcBef>
                <a:spcPts val="675"/>
              </a:spcBef>
              <a:spcAft>
                <a:spcPts val="0"/>
              </a:spcAft>
              <a:buFont typeface="Arial"/>
              <a:buChar char="•"/>
              <a:tabLst>
                <a:tab pos="354965" algn="l"/>
                <a:tab pos="355600" algn="l"/>
                <a:tab pos="763905" algn="l"/>
                <a:tab pos="1038225" algn="l"/>
                <a:tab pos="2170430" algn="l"/>
                <a:tab pos="3034665" algn="l"/>
                <a:tab pos="4333240" algn="l"/>
                <a:tab pos="4665345" algn="l"/>
                <a:tab pos="5801360" algn="l"/>
                <a:tab pos="6729730" algn="l"/>
                <a:tab pos="7599680" algn="l"/>
              </a:tabLst>
              <a:defRPr/>
            </a:pPr>
            <a:r>
              <a:rPr sz="1600" i="1" spc="-5" dirty="0">
                <a:solidFill>
                  <a:srgbClr val="C00000"/>
                </a:solidFill>
                <a:latin typeface="Calibri"/>
                <a:cs typeface="Calibri"/>
              </a:rPr>
              <a:t>Др	</a:t>
            </a:r>
            <a:r>
              <a:rPr sz="1600" i="1" spc="-5" dirty="0">
                <a:solidFill>
                  <a:prstClr val="black"/>
                </a:solidFill>
                <a:latin typeface="Calibri"/>
                <a:cs typeface="Calibri"/>
              </a:rPr>
              <a:t>–	</a:t>
            </a:r>
            <a:r>
              <a:rPr sz="1600" dirty="0">
                <a:solidFill>
                  <a:prstClr val="black"/>
                </a:solidFill>
                <a:latin typeface="Calibri"/>
                <a:cs typeface="Calibri"/>
              </a:rPr>
              <a:t>п</a:t>
            </a:r>
            <a:r>
              <a:rPr sz="1600" spc="-10" dirty="0">
                <a:solidFill>
                  <a:prstClr val="black"/>
                </a:solidFill>
                <a:latin typeface="Calibri"/>
                <a:cs typeface="Calibri"/>
              </a:rPr>
              <a:t>о</a:t>
            </a:r>
            <a:r>
              <a:rPr sz="1600" spc="-30" dirty="0">
                <a:solidFill>
                  <a:prstClr val="black"/>
                </a:solidFill>
                <a:latin typeface="Calibri"/>
                <a:cs typeface="Calibri"/>
              </a:rPr>
              <a:t>к</a:t>
            </a:r>
            <a:r>
              <a:rPr sz="1600" spc="-5" dirty="0">
                <a:solidFill>
                  <a:prstClr val="black"/>
                </a:solidFill>
                <a:latin typeface="Calibri"/>
                <a:cs typeface="Calibri"/>
              </a:rPr>
              <a:t>азат</a:t>
            </a:r>
            <a:r>
              <a:rPr sz="1600" spc="-35" dirty="0">
                <a:solidFill>
                  <a:prstClr val="black"/>
                </a:solidFill>
                <a:latin typeface="Calibri"/>
                <a:cs typeface="Calibri"/>
              </a:rPr>
              <a:t>е</a:t>
            </a:r>
            <a:r>
              <a:rPr sz="1600" spc="-10" dirty="0">
                <a:solidFill>
                  <a:prstClr val="black"/>
                </a:solidFill>
                <a:latin typeface="Calibri"/>
                <a:cs typeface="Calibri"/>
              </a:rPr>
              <a:t>л</a:t>
            </a:r>
            <a:r>
              <a:rPr sz="1600" spc="-5" dirty="0">
                <a:solidFill>
                  <a:prstClr val="black"/>
                </a:solidFill>
                <a:latin typeface="Calibri"/>
                <a:cs typeface="Calibri"/>
              </a:rPr>
              <a:t>ь</a:t>
            </a:r>
            <a:r>
              <a:rPr sz="1600" dirty="0">
                <a:solidFill>
                  <a:prstClr val="black"/>
                </a:solidFill>
                <a:latin typeface="Calibri"/>
                <a:cs typeface="Calibri"/>
              </a:rPr>
              <a:t>	</a:t>
            </a:r>
            <a:r>
              <a:rPr sz="1600" spc="-5" dirty="0">
                <a:solidFill>
                  <a:prstClr val="black"/>
                </a:solidFill>
                <a:latin typeface="Calibri"/>
                <a:cs typeface="Calibri"/>
              </a:rPr>
              <a:t>с</a:t>
            </a:r>
            <a:r>
              <a:rPr sz="1600" spc="-15" dirty="0">
                <a:solidFill>
                  <a:prstClr val="black"/>
                </a:solidFill>
                <a:latin typeface="Calibri"/>
                <a:cs typeface="Calibri"/>
              </a:rPr>
              <a:t>т</a:t>
            </a:r>
            <a:r>
              <a:rPr sz="1600" dirty="0">
                <a:solidFill>
                  <a:prstClr val="black"/>
                </a:solidFill>
                <a:latin typeface="Calibri"/>
                <a:cs typeface="Calibri"/>
              </a:rPr>
              <a:t>еп</a:t>
            </a:r>
            <a:r>
              <a:rPr sz="1600" spc="-5" dirty="0">
                <a:solidFill>
                  <a:prstClr val="black"/>
                </a:solidFill>
                <a:latin typeface="Calibri"/>
                <a:cs typeface="Calibri"/>
              </a:rPr>
              <a:t>ени</a:t>
            </a:r>
            <a:r>
              <a:rPr sz="1600" dirty="0">
                <a:solidFill>
                  <a:prstClr val="black"/>
                </a:solidFill>
                <a:latin typeface="Calibri"/>
                <a:cs typeface="Calibri"/>
              </a:rPr>
              <a:t>	</a:t>
            </a:r>
            <a:r>
              <a:rPr sz="1600" spc="-10" dirty="0">
                <a:solidFill>
                  <a:prstClr val="black"/>
                </a:solidFill>
                <a:latin typeface="Calibri"/>
                <a:cs typeface="Calibri"/>
              </a:rPr>
              <a:t>ло</a:t>
            </a:r>
            <a:r>
              <a:rPr sz="1600" spc="-25" dirty="0">
                <a:solidFill>
                  <a:prstClr val="black"/>
                </a:solidFill>
                <a:latin typeface="Calibri"/>
                <a:cs typeface="Calibri"/>
              </a:rPr>
              <a:t>к</a:t>
            </a:r>
            <a:r>
              <a:rPr sz="1600" spc="-5" dirty="0">
                <a:solidFill>
                  <a:prstClr val="black"/>
                </a:solidFill>
                <a:latin typeface="Calibri"/>
                <a:cs typeface="Calibri"/>
              </a:rPr>
              <a:t>ализации</a:t>
            </a:r>
            <a:r>
              <a:rPr sz="1600" dirty="0">
                <a:solidFill>
                  <a:prstClr val="black"/>
                </a:solidFill>
                <a:latin typeface="Calibri"/>
                <a:cs typeface="Calibri"/>
              </a:rPr>
              <a:t>	</a:t>
            </a:r>
            <a:r>
              <a:rPr sz="1600" spc="-10" dirty="0">
                <a:solidFill>
                  <a:prstClr val="black"/>
                </a:solidFill>
                <a:latin typeface="Calibri"/>
                <a:cs typeface="Calibri"/>
              </a:rPr>
              <a:t>(</a:t>
            </a:r>
            <a:r>
              <a:rPr sz="1600" spc="-5" dirty="0">
                <a:solidFill>
                  <a:prstClr val="black"/>
                </a:solidFill>
                <a:latin typeface="Calibri"/>
                <a:cs typeface="Calibri"/>
              </a:rPr>
              <a:t>в</a:t>
            </a:r>
            <a:r>
              <a:rPr sz="1600" dirty="0">
                <a:solidFill>
                  <a:prstClr val="black"/>
                </a:solidFill>
                <a:latin typeface="Calibri"/>
                <a:cs typeface="Calibri"/>
              </a:rPr>
              <a:t>	</a:t>
            </a:r>
            <a:r>
              <a:rPr sz="1600" spc="-5" dirty="0">
                <a:solidFill>
                  <a:prstClr val="black"/>
                </a:solidFill>
                <a:latin typeface="Calibri"/>
                <a:cs typeface="Calibri"/>
              </a:rPr>
              <a:t>про</a:t>
            </a:r>
            <a:r>
              <a:rPr sz="1600" spc="-25" dirty="0">
                <a:solidFill>
                  <a:prstClr val="black"/>
                </a:solidFill>
                <a:latin typeface="Calibri"/>
                <a:cs typeface="Calibri"/>
              </a:rPr>
              <a:t>ц</a:t>
            </a:r>
            <a:r>
              <a:rPr sz="1600" spc="-5" dirty="0">
                <a:solidFill>
                  <a:prstClr val="black"/>
                </a:solidFill>
                <a:latin typeface="Calibri"/>
                <a:cs typeface="Calibri"/>
              </a:rPr>
              <a:t>ентах)</a:t>
            </a:r>
            <a:r>
              <a:rPr sz="1600" dirty="0">
                <a:solidFill>
                  <a:prstClr val="black"/>
                </a:solidFill>
                <a:latin typeface="Calibri"/>
                <a:cs typeface="Calibri"/>
              </a:rPr>
              <a:t>	</a:t>
            </a:r>
            <a:r>
              <a:rPr sz="1600" spc="-5" dirty="0">
                <a:solidFill>
                  <a:prstClr val="black"/>
                </a:solidFill>
                <a:latin typeface="Calibri"/>
                <a:cs typeface="Calibri"/>
              </a:rPr>
              <a:t>со</a:t>
            </a:r>
            <a:r>
              <a:rPr sz="1600" spc="-70" dirty="0">
                <a:solidFill>
                  <a:prstClr val="black"/>
                </a:solidFill>
                <a:latin typeface="Calibri"/>
                <a:cs typeface="Calibri"/>
              </a:rPr>
              <a:t>г</a:t>
            </a:r>
            <a:r>
              <a:rPr sz="1600" spc="-10" dirty="0">
                <a:solidFill>
                  <a:prstClr val="black"/>
                </a:solidFill>
                <a:latin typeface="Calibri"/>
                <a:cs typeface="Calibri"/>
              </a:rPr>
              <a:t>л</a:t>
            </a:r>
            <a:r>
              <a:rPr sz="1600" spc="-5" dirty="0">
                <a:solidFill>
                  <a:prstClr val="black"/>
                </a:solidFill>
                <a:latin typeface="Calibri"/>
                <a:cs typeface="Calibri"/>
              </a:rPr>
              <a:t>ас</a:t>
            </a:r>
            <a:r>
              <a:rPr sz="1600" spc="-25" dirty="0">
                <a:solidFill>
                  <a:prstClr val="black"/>
                </a:solidFill>
                <a:latin typeface="Calibri"/>
                <a:cs typeface="Calibri"/>
              </a:rPr>
              <a:t>н</a:t>
            </a:r>
            <a:r>
              <a:rPr sz="1600" spc="-5" dirty="0">
                <a:solidFill>
                  <a:prstClr val="black"/>
                </a:solidFill>
                <a:latin typeface="Calibri"/>
                <a:cs typeface="Calibri"/>
              </a:rPr>
              <a:t>о</a:t>
            </a:r>
            <a:r>
              <a:rPr sz="1600" dirty="0">
                <a:solidFill>
                  <a:prstClr val="black"/>
                </a:solidFill>
                <a:latin typeface="Calibri"/>
                <a:cs typeface="Calibri"/>
              </a:rPr>
              <a:t>	</a:t>
            </a:r>
            <a:r>
              <a:rPr sz="1600" spc="-5" dirty="0">
                <a:solidFill>
                  <a:prstClr val="black"/>
                </a:solidFill>
                <a:latin typeface="Calibri"/>
                <a:cs typeface="Calibri"/>
              </a:rPr>
              <a:t>гра</a:t>
            </a:r>
            <a:r>
              <a:rPr sz="1600" spc="-10" dirty="0">
                <a:solidFill>
                  <a:prstClr val="black"/>
                </a:solidFill>
                <a:latin typeface="Calibri"/>
                <a:cs typeface="Calibri"/>
              </a:rPr>
              <a:t>фик</a:t>
            </a:r>
            <a:r>
              <a:rPr sz="1600" spc="-5" dirty="0">
                <a:solidFill>
                  <a:prstClr val="black"/>
                </a:solidFill>
                <a:latin typeface="Calibri"/>
                <a:cs typeface="Calibri"/>
              </a:rPr>
              <a:t>у</a:t>
            </a:r>
            <a:r>
              <a:rPr sz="1600" dirty="0">
                <a:solidFill>
                  <a:prstClr val="black"/>
                </a:solidFill>
                <a:latin typeface="Calibri"/>
                <a:cs typeface="Calibri"/>
              </a:rPr>
              <a:t>	</a:t>
            </a:r>
            <a:r>
              <a:rPr sz="1600" spc="-10" dirty="0">
                <a:solidFill>
                  <a:prstClr val="black"/>
                </a:solidFill>
                <a:latin typeface="Calibri"/>
                <a:cs typeface="Calibri"/>
              </a:rPr>
              <a:t>реа</a:t>
            </a:r>
            <a:r>
              <a:rPr sz="1600" spc="-15" dirty="0">
                <a:solidFill>
                  <a:prstClr val="black"/>
                </a:solidFill>
                <a:latin typeface="Calibri"/>
                <a:cs typeface="Calibri"/>
              </a:rPr>
              <a:t>л</a:t>
            </a:r>
            <a:r>
              <a:rPr sz="1600" spc="-5" dirty="0">
                <a:solidFill>
                  <a:prstClr val="black"/>
                </a:solidFill>
                <a:latin typeface="Calibri"/>
                <a:cs typeface="Calibri"/>
              </a:rPr>
              <a:t>изации</a:t>
            </a:r>
            <a:endParaRPr sz="1600">
              <a:solidFill>
                <a:prstClr val="black"/>
              </a:solidFill>
              <a:latin typeface="Calibri"/>
              <a:cs typeface="Calibri"/>
            </a:endParaRPr>
          </a:p>
          <a:p>
            <a:pPr marL="355600" fontAlgn="auto">
              <a:spcBef>
                <a:spcPts val="290"/>
              </a:spcBef>
              <a:spcAft>
                <a:spcPts val="0"/>
              </a:spcAft>
              <a:defRPr/>
            </a:pPr>
            <a:r>
              <a:rPr sz="1600" spc="-10" dirty="0">
                <a:solidFill>
                  <a:prstClr val="black"/>
                </a:solidFill>
                <a:latin typeface="Calibri"/>
                <a:cs typeface="Calibri"/>
              </a:rPr>
              <a:t>комплексного</a:t>
            </a:r>
            <a:r>
              <a:rPr sz="1600" spc="25" dirty="0">
                <a:solidFill>
                  <a:prstClr val="black"/>
                </a:solidFill>
                <a:latin typeface="Calibri"/>
                <a:cs typeface="Calibri"/>
              </a:rPr>
              <a:t> </a:t>
            </a:r>
            <a:r>
              <a:rPr sz="1600" spc="-5" dirty="0">
                <a:solidFill>
                  <a:prstClr val="black"/>
                </a:solidFill>
                <a:latin typeface="Calibri"/>
                <a:cs typeface="Calibri"/>
              </a:rPr>
              <a:t>проекта;</a:t>
            </a:r>
            <a:endParaRPr sz="1600">
              <a:solidFill>
                <a:prstClr val="black"/>
              </a:solidFill>
              <a:latin typeface="Calibri"/>
              <a:cs typeface="Calibri"/>
            </a:endParaRPr>
          </a:p>
          <a:p>
            <a:pPr marL="355600" marR="5080" indent="-342900" algn="just" fontAlgn="auto">
              <a:lnSpc>
                <a:spcPct val="114999"/>
              </a:lnSpc>
              <a:spcBef>
                <a:spcPts val="384"/>
              </a:spcBef>
              <a:spcAft>
                <a:spcPts val="0"/>
              </a:spcAft>
              <a:buFont typeface="Arial"/>
              <a:buChar char="•"/>
              <a:tabLst>
                <a:tab pos="355600" algn="l"/>
              </a:tabLst>
              <a:defRPr/>
            </a:pPr>
            <a:r>
              <a:rPr sz="1600" i="1" spc="-25" dirty="0">
                <a:solidFill>
                  <a:srgbClr val="C00000"/>
                </a:solidFill>
                <a:latin typeface="Calibri"/>
                <a:cs typeface="Calibri"/>
              </a:rPr>
              <a:t>Кв </a:t>
            </a:r>
            <a:r>
              <a:rPr sz="1600" i="1" spc="-5" dirty="0">
                <a:solidFill>
                  <a:prstClr val="black"/>
                </a:solidFill>
                <a:latin typeface="Calibri"/>
                <a:cs typeface="Calibri"/>
              </a:rPr>
              <a:t>- </a:t>
            </a:r>
            <a:r>
              <a:rPr sz="1600" spc="-5" dirty="0">
                <a:solidFill>
                  <a:prstClr val="black"/>
                </a:solidFill>
                <a:latin typeface="Calibri"/>
                <a:cs typeface="Calibri"/>
              </a:rPr>
              <a:t>валютный </a:t>
            </a:r>
            <a:r>
              <a:rPr sz="1600" spc="-15" dirty="0">
                <a:solidFill>
                  <a:prstClr val="black"/>
                </a:solidFill>
                <a:latin typeface="Calibri"/>
                <a:cs typeface="Calibri"/>
              </a:rPr>
              <a:t>коэффициент, </a:t>
            </a:r>
            <a:r>
              <a:rPr sz="1600" spc="-5" dirty="0">
                <a:solidFill>
                  <a:prstClr val="black"/>
                </a:solidFill>
                <a:latin typeface="Calibri"/>
                <a:cs typeface="Calibri"/>
              </a:rPr>
              <a:t>учитывающий изменение курса </a:t>
            </a:r>
            <a:r>
              <a:rPr sz="1600" spc="-15" dirty="0">
                <a:solidFill>
                  <a:prstClr val="black"/>
                </a:solidFill>
                <a:latin typeface="Calibri"/>
                <a:cs typeface="Calibri"/>
              </a:rPr>
              <a:t>доллара </a:t>
            </a:r>
            <a:r>
              <a:rPr sz="1600" spc="-10" dirty="0">
                <a:solidFill>
                  <a:prstClr val="black"/>
                </a:solidFill>
                <a:latin typeface="Calibri"/>
                <a:cs typeface="Calibri"/>
              </a:rPr>
              <a:t>США </a:t>
            </a:r>
            <a:r>
              <a:rPr sz="1600" spc="-5" dirty="0">
                <a:solidFill>
                  <a:prstClr val="black"/>
                </a:solidFill>
                <a:latin typeface="Calibri"/>
                <a:cs typeface="Calibri"/>
              </a:rPr>
              <a:t>и рассчитываемый  </a:t>
            </a:r>
            <a:r>
              <a:rPr sz="1600" spc="-15" dirty="0">
                <a:solidFill>
                  <a:prstClr val="black"/>
                </a:solidFill>
                <a:latin typeface="Calibri"/>
                <a:cs typeface="Calibri"/>
              </a:rPr>
              <a:t>одновременно </a:t>
            </a:r>
            <a:r>
              <a:rPr sz="1600" spc="-5" dirty="0">
                <a:solidFill>
                  <a:prstClr val="black"/>
                </a:solidFill>
                <a:latin typeface="Calibri"/>
                <a:cs typeface="Calibri"/>
              </a:rPr>
              <a:t>с </a:t>
            </a:r>
            <a:r>
              <a:rPr sz="1600" spc="-10" dirty="0">
                <a:solidFill>
                  <a:prstClr val="black"/>
                </a:solidFill>
                <a:latin typeface="Calibri"/>
                <a:cs typeface="Calibri"/>
              </a:rPr>
              <a:t>расчетом </a:t>
            </a:r>
            <a:r>
              <a:rPr sz="1600" spc="-5" dirty="0">
                <a:solidFill>
                  <a:prstClr val="black"/>
                </a:solidFill>
                <a:latin typeface="Calibri"/>
                <a:cs typeface="Calibri"/>
              </a:rPr>
              <a:t>коэффициента </a:t>
            </a:r>
            <a:r>
              <a:rPr sz="1600" spc="-10" dirty="0">
                <a:solidFill>
                  <a:prstClr val="black"/>
                </a:solidFill>
                <a:latin typeface="Calibri"/>
                <a:cs typeface="Calibri"/>
              </a:rPr>
              <a:t>локализации </a:t>
            </a:r>
            <a:r>
              <a:rPr sz="1600" spc="-5" dirty="0">
                <a:solidFill>
                  <a:prstClr val="black"/>
                </a:solidFill>
                <a:latin typeface="Calibri"/>
                <a:cs typeface="Calibri"/>
              </a:rPr>
              <a:t>Кл </a:t>
            </a:r>
            <a:r>
              <a:rPr sz="1600" spc="-10" dirty="0">
                <a:solidFill>
                  <a:prstClr val="black"/>
                </a:solidFill>
                <a:latin typeface="Calibri"/>
                <a:cs typeface="Calibri"/>
              </a:rPr>
              <a:t>посредством </a:t>
            </a:r>
            <a:r>
              <a:rPr sz="1600" spc="-15" dirty="0">
                <a:solidFill>
                  <a:prstClr val="black"/>
                </a:solidFill>
                <a:latin typeface="Calibri"/>
                <a:cs typeface="Calibri"/>
              </a:rPr>
              <a:t>деления </a:t>
            </a:r>
            <a:r>
              <a:rPr sz="1600" spc="-5" dirty="0">
                <a:solidFill>
                  <a:prstClr val="black"/>
                </a:solidFill>
                <a:latin typeface="Calibri"/>
                <a:cs typeface="Calibri"/>
              </a:rPr>
              <a:t>курса </a:t>
            </a:r>
            <a:r>
              <a:rPr sz="1600" spc="-15" dirty="0">
                <a:solidFill>
                  <a:prstClr val="black"/>
                </a:solidFill>
                <a:latin typeface="Calibri"/>
                <a:cs typeface="Calibri"/>
              </a:rPr>
              <a:t>доллара  </a:t>
            </a:r>
            <a:r>
              <a:rPr sz="1600" spc="-5" dirty="0">
                <a:solidFill>
                  <a:prstClr val="black"/>
                </a:solidFill>
                <a:latin typeface="Calibri"/>
                <a:cs typeface="Calibri"/>
              </a:rPr>
              <a:t>США, </a:t>
            </a:r>
            <a:r>
              <a:rPr sz="1600" spc="-10" dirty="0">
                <a:solidFill>
                  <a:prstClr val="black"/>
                </a:solidFill>
                <a:latin typeface="Calibri"/>
                <a:cs typeface="Calibri"/>
              </a:rPr>
              <a:t>действующего </a:t>
            </a:r>
            <a:r>
              <a:rPr sz="1600" spc="-5" dirty="0">
                <a:solidFill>
                  <a:prstClr val="black"/>
                </a:solidFill>
                <a:latin typeface="Calibri"/>
                <a:cs typeface="Calibri"/>
              </a:rPr>
              <a:t>на </a:t>
            </a:r>
            <a:r>
              <a:rPr sz="1600" spc="-10" dirty="0">
                <a:solidFill>
                  <a:prstClr val="black"/>
                </a:solidFill>
                <a:latin typeface="Calibri"/>
                <a:cs typeface="Calibri"/>
              </a:rPr>
              <a:t>последний день </a:t>
            </a:r>
            <a:r>
              <a:rPr sz="1600" spc="-5" dirty="0">
                <a:solidFill>
                  <a:prstClr val="black"/>
                </a:solidFill>
                <a:latin typeface="Calibri"/>
                <a:cs typeface="Calibri"/>
              </a:rPr>
              <a:t>месяца, </a:t>
            </a:r>
            <a:r>
              <a:rPr sz="1600" spc="-10" dirty="0">
                <a:solidFill>
                  <a:prstClr val="black"/>
                </a:solidFill>
                <a:latin typeface="Calibri"/>
                <a:cs typeface="Calibri"/>
              </a:rPr>
              <a:t>предшествующего месяцу </a:t>
            </a:r>
            <a:r>
              <a:rPr sz="1600" spc="-5" dirty="0">
                <a:solidFill>
                  <a:prstClr val="black"/>
                </a:solidFill>
                <a:latin typeface="Calibri"/>
                <a:cs typeface="Calibri"/>
              </a:rPr>
              <a:t>расчета  </a:t>
            </a:r>
            <a:r>
              <a:rPr sz="1600" spc="-10" dirty="0">
                <a:solidFill>
                  <a:prstClr val="black"/>
                </a:solidFill>
                <a:latin typeface="Calibri"/>
                <a:cs typeface="Calibri"/>
              </a:rPr>
              <a:t>коэффициента </a:t>
            </a:r>
            <a:r>
              <a:rPr sz="1600" spc="-5" dirty="0">
                <a:solidFill>
                  <a:prstClr val="black"/>
                </a:solidFill>
                <a:latin typeface="Calibri"/>
                <a:cs typeface="Calibri"/>
              </a:rPr>
              <a:t>локализации </a:t>
            </a:r>
            <a:r>
              <a:rPr sz="1600" i="1" spc="-5" dirty="0">
                <a:solidFill>
                  <a:srgbClr val="C00000"/>
                </a:solidFill>
                <a:latin typeface="Calibri"/>
                <a:cs typeface="Calibri"/>
              </a:rPr>
              <a:t>Кл</a:t>
            </a:r>
            <a:r>
              <a:rPr sz="1600" spc="-5" dirty="0">
                <a:solidFill>
                  <a:srgbClr val="C00000"/>
                </a:solidFill>
                <a:latin typeface="Calibri"/>
                <a:cs typeface="Calibri"/>
              </a:rPr>
              <a:t>, </a:t>
            </a:r>
            <a:r>
              <a:rPr sz="1600" spc="-5" dirty="0">
                <a:solidFill>
                  <a:prstClr val="black"/>
                </a:solidFill>
                <a:latin typeface="Calibri"/>
                <a:cs typeface="Calibri"/>
              </a:rPr>
              <a:t>на </a:t>
            </a:r>
            <a:r>
              <a:rPr sz="1600" spc="-10" dirty="0">
                <a:solidFill>
                  <a:prstClr val="black"/>
                </a:solidFill>
                <a:latin typeface="Calibri"/>
                <a:cs typeface="Calibri"/>
              </a:rPr>
              <a:t>средний </a:t>
            </a:r>
            <a:r>
              <a:rPr sz="1600" spc="-5" dirty="0">
                <a:solidFill>
                  <a:prstClr val="black"/>
                </a:solidFill>
                <a:latin typeface="Calibri"/>
                <a:cs typeface="Calibri"/>
              </a:rPr>
              <a:t>курс </a:t>
            </a:r>
            <a:r>
              <a:rPr sz="1600" spc="-15" dirty="0">
                <a:solidFill>
                  <a:prstClr val="black"/>
                </a:solidFill>
                <a:latin typeface="Calibri"/>
                <a:cs typeface="Calibri"/>
              </a:rPr>
              <a:t>доллара </a:t>
            </a:r>
            <a:r>
              <a:rPr sz="1600" spc="-10" dirty="0">
                <a:solidFill>
                  <a:prstClr val="black"/>
                </a:solidFill>
                <a:latin typeface="Calibri"/>
                <a:cs typeface="Calibri"/>
              </a:rPr>
              <a:t>США </a:t>
            </a:r>
            <a:r>
              <a:rPr sz="1600" spc="-5" dirty="0">
                <a:solidFill>
                  <a:prstClr val="black"/>
                </a:solidFill>
                <a:latin typeface="Calibri"/>
                <a:cs typeface="Calibri"/>
              </a:rPr>
              <a:t>за </a:t>
            </a:r>
            <a:r>
              <a:rPr sz="1600" spc="-10" dirty="0">
                <a:solidFill>
                  <a:prstClr val="black"/>
                </a:solidFill>
                <a:latin typeface="Calibri"/>
                <a:cs typeface="Calibri"/>
              </a:rPr>
              <a:t>расчетный </a:t>
            </a:r>
            <a:r>
              <a:rPr sz="1600" spc="-15" dirty="0">
                <a:solidFill>
                  <a:prstClr val="black"/>
                </a:solidFill>
                <a:latin typeface="Calibri"/>
                <a:cs typeface="Calibri"/>
              </a:rPr>
              <a:t>период </a:t>
            </a:r>
            <a:r>
              <a:rPr sz="1600" spc="-5" dirty="0">
                <a:solidFill>
                  <a:prstClr val="black"/>
                </a:solidFill>
                <a:latin typeface="Calibri"/>
                <a:cs typeface="Calibri"/>
              </a:rPr>
              <a:t>(с 1  ноября </a:t>
            </a:r>
            <a:r>
              <a:rPr sz="1600" spc="-10" dirty="0">
                <a:solidFill>
                  <a:prstClr val="black"/>
                </a:solidFill>
                <a:latin typeface="Calibri"/>
                <a:cs typeface="Calibri"/>
              </a:rPr>
              <a:t>прошлого </a:t>
            </a:r>
            <a:r>
              <a:rPr sz="1600" spc="-25" dirty="0">
                <a:solidFill>
                  <a:prstClr val="black"/>
                </a:solidFill>
                <a:latin typeface="Calibri"/>
                <a:cs typeface="Calibri"/>
              </a:rPr>
              <a:t>года </a:t>
            </a:r>
            <a:r>
              <a:rPr sz="1600" spc="-5" dirty="0">
                <a:solidFill>
                  <a:prstClr val="black"/>
                </a:solidFill>
                <a:latin typeface="Calibri"/>
                <a:cs typeface="Calibri"/>
              </a:rPr>
              <a:t>по </a:t>
            </a:r>
            <a:r>
              <a:rPr sz="1600" spc="-10" dirty="0">
                <a:solidFill>
                  <a:prstClr val="black"/>
                </a:solidFill>
                <a:latin typeface="Calibri"/>
                <a:cs typeface="Calibri"/>
              </a:rPr>
              <a:t>последний день </a:t>
            </a:r>
            <a:r>
              <a:rPr sz="1600" spc="-5" dirty="0">
                <a:solidFill>
                  <a:prstClr val="black"/>
                </a:solidFill>
                <a:latin typeface="Calibri"/>
                <a:cs typeface="Calibri"/>
              </a:rPr>
              <a:t>месяца </a:t>
            </a:r>
            <a:r>
              <a:rPr sz="1600" spc="-10" dirty="0">
                <a:solidFill>
                  <a:prstClr val="black"/>
                </a:solidFill>
                <a:latin typeface="Calibri"/>
                <a:cs typeface="Calibri"/>
              </a:rPr>
              <a:t>предшествующего </a:t>
            </a:r>
            <a:r>
              <a:rPr sz="1600" spc="-5" dirty="0">
                <a:solidFill>
                  <a:prstClr val="black"/>
                </a:solidFill>
                <a:latin typeface="Calibri"/>
                <a:cs typeface="Calibri"/>
              </a:rPr>
              <a:t>месяцу расчета </a:t>
            </a:r>
            <a:r>
              <a:rPr sz="1600" i="1" spc="-5" dirty="0">
                <a:solidFill>
                  <a:srgbClr val="C00000"/>
                </a:solidFill>
                <a:latin typeface="Calibri"/>
                <a:cs typeface="Calibri"/>
              </a:rPr>
              <a:t>Кл</a:t>
            </a:r>
            <a:r>
              <a:rPr sz="1600" spc="-5" dirty="0">
                <a:solidFill>
                  <a:prstClr val="black"/>
                </a:solidFill>
                <a:latin typeface="Calibri"/>
                <a:cs typeface="Calibri"/>
              </a:rPr>
              <a:t>) по  </a:t>
            </a:r>
            <a:r>
              <a:rPr sz="1600" spc="-15" dirty="0">
                <a:solidFill>
                  <a:prstClr val="black"/>
                </a:solidFill>
                <a:latin typeface="Calibri"/>
                <a:cs typeface="Calibri"/>
              </a:rPr>
              <a:t>формуле:</a:t>
            </a:r>
            <a:endParaRPr sz="1600">
              <a:solidFill>
                <a:prstClr val="black"/>
              </a:solidFill>
              <a:latin typeface="Calibri"/>
              <a:cs typeface="Calibri"/>
            </a:endParaRPr>
          </a:p>
        </p:txBody>
      </p:sp>
      <p:sp>
        <p:nvSpPr>
          <p:cNvPr id="3" name="object 3"/>
          <p:cNvSpPr txBox="1"/>
          <p:nvPr/>
        </p:nvSpPr>
        <p:spPr>
          <a:xfrm>
            <a:off x="1861502" y="4875154"/>
            <a:ext cx="2534285" cy="299085"/>
          </a:xfrm>
          <a:prstGeom prst="rect">
            <a:avLst/>
          </a:prstGeom>
        </p:spPr>
        <p:txBody>
          <a:bodyPr vert="horz" wrap="square" lIns="0" tIns="13335" rIns="0" bIns="0" rtlCol="0">
            <a:spAutoFit/>
          </a:bodyPr>
          <a:lstStyle/>
          <a:p>
            <a:pPr marL="12700" fontAlgn="auto">
              <a:lnSpc>
                <a:spcPts val="1255"/>
              </a:lnSpc>
              <a:spcBef>
                <a:spcPts val="105"/>
              </a:spcBef>
              <a:spcAft>
                <a:spcPts val="0"/>
              </a:spcAft>
              <a:defRPr/>
            </a:pPr>
            <a:r>
              <a:rPr sz="1100" spc="15" dirty="0">
                <a:solidFill>
                  <a:prstClr val="black"/>
                </a:solidFill>
                <a:latin typeface="Cambria Math"/>
                <a:cs typeface="Cambria Math"/>
              </a:rPr>
              <a:t>𝐊</a:t>
            </a:r>
            <a:r>
              <a:rPr sz="1200" spc="22" baseline="-17361" dirty="0">
                <a:solidFill>
                  <a:prstClr val="black"/>
                </a:solidFill>
                <a:latin typeface="Cambria Math"/>
                <a:cs typeface="Cambria Math"/>
              </a:rPr>
              <a:t>в </a:t>
            </a:r>
            <a:r>
              <a:rPr sz="1100" dirty="0">
                <a:solidFill>
                  <a:prstClr val="black"/>
                </a:solidFill>
                <a:latin typeface="Cambria Math"/>
                <a:cs typeface="Cambria Math"/>
              </a:rPr>
              <a:t>= Курс </a:t>
            </a:r>
            <a:r>
              <a:rPr sz="1100" spc="-5" dirty="0">
                <a:solidFill>
                  <a:prstClr val="black"/>
                </a:solidFill>
                <a:latin typeface="Cambria Math"/>
                <a:cs typeface="Cambria Math"/>
              </a:rPr>
              <a:t>доллара </a:t>
            </a:r>
            <a:r>
              <a:rPr sz="1100" dirty="0">
                <a:solidFill>
                  <a:prstClr val="black"/>
                </a:solidFill>
                <a:latin typeface="Cambria Math"/>
                <a:cs typeface="Cambria Math"/>
              </a:rPr>
              <a:t>(США) </a:t>
            </a:r>
            <a:r>
              <a:rPr sz="800" dirty="0">
                <a:solidFill>
                  <a:prstClr val="black"/>
                </a:solidFill>
                <a:latin typeface="Cambria Math"/>
                <a:cs typeface="Cambria Math"/>
              </a:rPr>
              <a:t>посл </a:t>
            </a:r>
            <a:r>
              <a:rPr sz="800" spc="-5" dirty="0">
                <a:solidFill>
                  <a:prstClr val="black"/>
                </a:solidFill>
                <a:latin typeface="Cambria Math"/>
                <a:cs typeface="Cambria Math"/>
              </a:rPr>
              <a:t>день</a:t>
            </a:r>
            <a:r>
              <a:rPr sz="800" spc="100" dirty="0">
                <a:solidFill>
                  <a:prstClr val="black"/>
                </a:solidFill>
                <a:latin typeface="Cambria Math"/>
                <a:cs typeface="Cambria Math"/>
              </a:rPr>
              <a:t> </a:t>
            </a:r>
            <a:r>
              <a:rPr sz="800" dirty="0">
                <a:solidFill>
                  <a:prstClr val="black"/>
                </a:solidFill>
                <a:latin typeface="Cambria Math"/>
                <a:cs typeface="Cambria Math"/>
              </a:rPr>
              <a:t>мес</a:t>
            </a:r>
            <a:endParaRPr sz="800">
              <a:solidFill>
                <a:prstClr val="black"/>
              </a:solidFill>
              <a:latin typeface="Cambria Math"/>
              <a:cs typeface="Cambria Math"/>
            </a:endParaRPr>
          </a:p>
          <a:p>
            <a:pPr marL="1652270" fontAlgn="auto">
              <a:lnSpc>
                <a:spcPts val="894"/>
              </a:lnSpc>
              <a:spcBef>
                <a:spcPts val="0"/>
              </a:spcBef>
              <a:spcAft>
                <a:spcPts val="0"/>
              </a:spcAft>
              <a:defRPr/>
            </a:pPr>
            <a:r>
              <a:rPr sz="800" dirty="0">
                <a:solidFill>
                  <a:prstClr val="black"/>
                </a:solidFill>
                <a:latin typeface="Cambria Math"/>
                <a:cs typeface="Cambria Math"/>
              </a:rPr>
              <a:t>перед расчетом</a:t>
            </a:r>
            <a:r>
              <a:rPr sz="800" spc="-90" dirty="0">
                <a:solidFill>
                  <a:prstClr val="black"/>
                </a:solidFill>
                <a:latin typeface="Cambria Math"/>
                <a:cs typeface="Cambria Math"/>
              </a:rPr>
              <a:t> </a:t>
            </a:r>
            <a:r>
              <a:rPr sz="800" dirty="0">
                <a:solidFill>
                  <a:prstClr val="black"/>
                </a:solidFill>
                <a:latin typeface="Cambria Math"/>
                <a:cs typeface="Cambria Math"/>
              </a:rPr>
              <a:t>Кл</a:t>
            </a:r>
            <a:endParaRPr sz="800">
              <a:solidFill>
                <a:prstClr val="black"/>
              </a:solidFill>
              <a:latin typeface="Cambria Math"/>
              <a:cs typeface="Cambria Math"/>
            </a:endParaRPr>
          </a:p>
        </p:txBody>
      </p:sp>
      <p:sp>
        <p:nvSpPr>
          <p:cNvPr id="4" name="object 4"/>
          <p:cNvSpPr txBox="1"/>
          <p:nvPr/>
        </p:nvSpPr>
        <p:spPr>
          <a:xfrm>
            <a:off x="4557800" y="4629586"/>
            <a:ext cx="668020" cy="148590"/>
          </a:xfrm>
          <a:prstGeom prst="rect">
            <a:avLst/>
          </a:prstGeom>
        </p:spPr>
        <p:txBody>
          <a:bodyPr vert="horz" wrap="square" lIns="0" tIns="13335" rIns="0" bIns="0" rtlCol="0">
            <a:spAutoFit/>
          </a:bodyPr>
          <a:lstStyle/>
          <a:p>
            <a:pPr marL="12700" fontAlgn="auto">
              <a:spcBef>
                <a:spcPts val="105"/>
              </a:spcBef>
              <a:spcAft>
                <a:spcPts val="0"/>
              </a:spcAft>
              <a:defRPr/>
            </a:pPr>
            <a:r>
              <a:rPr sz="800" dirty="0">
                <a:solidFill>
                  <a:prstClr val="black"/>
                </a:solidFill>
                <a:latin typeface="Cambria Math"/>
                <a:cs typeface="Cambria Math"/>
              </a:rPr>
              <a:t>посл </a:t>
            </a:r>
            <a:r>
              <a:rPr sz="800" spc="-5" dirty="0">
                <a:solidFill>
                  <a:prstClr val="black"/>
                </a:solidFill>
                <a:latin typeface="Cambria Math"/>
                <a:cs typeface="Cambria Math"/>
              </a:rPr>
              <a:t>день</a:t>
            </a:r>
            <a:r>
              <a:rPr sz="800" spc="-60" dirty="0">
                <a:solidFill>
                  <a:prstClr val="black"/>
                </a:solidFill>
                <a:latin typeface="Cambria Math"/>
                <a:cs typeface="Cambria Math"/>
              </a:rPr>
              <a:t> </a:t>
            </a:r>
            <a:r>
              <a:rPr sz="800" dirty="0">
                <a:solidFill>
                  <a:prstClr val="black"/>
                </a:solidFill>
                <a:latin typeface="Cambria Math"/>
                <a:cs typeface="Cambria Math"/>
              </a:rPr>
              <a:t>мес</a:t>
            </a:r>
            <a:endParaRPr sz="800">
              <a:solidFill>
                <a:prstClr val="black"/>
              </a:solidFill>
              <a:latin typeface="Cambria Math"/>
              <a:cs typeface="Cambria Math"/>
            </a:endParaRPr>
          </a:p>
        </p:txBody>
      </p:sp>
      <p:sp>
        <p:nvSpPr>
          <p:cNvPr id="5" name="object 5"/>
          <p:cNvSpPr txBox="1"/>
          <p:nvPr/>
        </p:nvSpPr>
        <p:spPr>
          <a:xfrm>
            <a:off x="4396294" y="4760738"/>
            <a:ext cx="2179955" cy="194310"/>
          </a:xfrm>
          <a:prstGeom prst="rect">
            <a:avLst/>
          </a:prstGeom>
        </p:spPr>
        <p:txBody>
          <a:bodyPr vert="horz" wrap="square" lIns="0" tIns="13335" rIns="0" bIns="0" rtlCol="0">
            <a:spAutoFit/>
          </a:bodyPr>
          <a:lstStyle/>
          <a:p>
            <a:pPr marL="12700" fontAlgn="auto">
              <a:spcBef>
                <a:spcPts val="105"/>
              </a:spcBef>
              <a:spcAft>
                <a:spcPts val="0"/>
              </a:spcAft>
              <a:defRPr/>
            </a:pPr>
            <a:r>
              <a:rPr sz="1650" spc="802" baseline="2525" dirty="0">
                <a:solidFill>
                  <a:prstClr val="black"/>
                </a:solidFill>
                <a:latin typeface="Cambria Math"/>
                <a:cs typeface="Cambria Math"/>
              </a:rPr>
              <a:t> </a:t>
            </a:r>
            <a:r>
              <a:rPr sz="1650" spc="-104" baseline="2525" dirty="0">
                <a:solidFill>
                  <a:prstClr val="black"/>
                </a:solidFill>
                <a:latin typeface="Cambria Math"/>
                <a:cs typeface="Cambria Math"/>
              </a:rPr>
              <a:t> </a:t>
            </a:r>
            <a:r>
              <a:rPr sz="1200" baseline="41666" dirty="0">
                <a:solidFill>
                  <a:prstClr val="black"/>
                </a:solidFill>
                <a:latin typeface="Cambria Math"/>
                <a:cs typeface="Cambria Math"/>
              </a:rPr>
              <a:t>перед расчетом </a:t>
            </a:r>
            <a:r>
              <a:rPr sz="1100" dirty="0">
                <a:solidFill>
                  <a:prstClr val="black"/>
                </a:solidFill>
                <a:latin typeface="Cambria Math"/>
                <a:cs typeface="Cambria Math"/>
              </a:rPr>
              <a:t>Курс</a:t>
            </a:r>
            <a:r>
              <a:rPr sz="1100" spc="-85" dirty="0">
                <a:solidFill>
                  <a:prstClr val="black"/>
                </a:solidFill>
                <a:latin typeface="Cambria Math"/>
                <a:cs typeface="Cambria Math"/>
              </a:rPr>
              <a:t> </a:t>
            </a:r>
            <a:r>
              <a:rPr sz="1100" spc="-5" dirty="0">
                <a:solidFill>
                  <a:prstClr val="black"/>
                </a:solidFill>
                <a:latin typeface="Cambria Math"/>
                <a:cs typeface="Cambria Math"/>
              </a:rPr>
              <a:t>доллара(США)</a:t>
            </a:r>
            <a:endParaRPr sz="1100">
              <a:solidFill>
                <a:prstClr val="black"/>
              </a:solidFill>
              <a:latin typeface="Cambria Math"/>
              <a:cs typeface="Cambria Math"/>
            </a:endParaRPr>
          </a:p>
        </p:txBody>
      </p:sp>
      <p:sp>
        <p:nvSpPr>
          <p:cNvPr id="6" name="object 6"/>
          <p:cNvSpPr txBox="1"/>
          <p:nvPr/>
        </p:nvSpPr>
        <p:spPr>
          <a:xfrm>
            <a:off x="4396294" y="4829812"/>
            <a:ext cx="2179320" cy="363220"/>
          </a:xfrm>
          <a:prstGeom prst="rect">
            <a:avLst/>
          </a:prstGeom>
        </p:spPr>
        <p:txBody>
          <a:bodyPr vert="horz" wrap="square" lIns="0" tIns="32384" rIns="0" bIns="0" rtlCol="0">
            <a:spAutoFit/>
          </a:bodyPr>
          <a:lstStyle/>
          <a:p>
            <a:pPr algn="ctr" fontAlgn="auto">
              <a:spcBef>
                <a:spcPts val="254"/>
              </a:spcBef>
              <a:spcAft>
                <a:spcPts val="0"/>
              </a:spcAft>
              <a:tabLst>
                <a:tab pos="435609" algn="l"/>
                <a:tab pos="2153285" algn="l"/>
              </a:tabLst>
              <a:defRPr/>
            </a:pPr>
            <a:r>
              <a:rPr sz="800" u="sng" dirty="0">
                <a:solidFill>
                  <a:prstClr val="black"/>
                </a:solidFill>
                <a:uFill>
                  <a:solidFill>
                    <a:srgbClr val="000000"/>
                  </a:solidFill>
                </a:uFill>
                <a:latin typeface="Times New Roman"/>
                <a:cs typeface="Times New Roman"/>
              </a:rPr>
              <a:t> 	</a:t>
            </a:r>
            <a:r>
              <a:rPr sz="800" u="sng" dirty="0">
                <a:solidFill>
                  <a:prstClr val="black"/>
                </a:solidFill>
                <a:uFill>
                  <a:solidFill>
                    <a:srgbClr val="000000"/>
                  </a:solidFill>
                </a:uFill>
                <a:latin typeface="Cambria Math"/>
                <a:cs typeface="Cambria Math"/>
              </a:rPr>
              <a:t>Кл	</a:t>
            </a:r>
            <a:endParaRPr sz="800">
              <a:solidFill>
                <a:prstClr val="black"/>
              </a:solidFill>
              <a:latin typeface="Cambria Math"/>
              <a:cs typeface="Cambria Math"/>
            </a:endParaRPr>
          </a:p>
          <a:p>
            <a:pPr algn="ctr" fontAlgn="auto">
              <a:spcBef>
                <a:spcPts val="219"/>
              </a:spcBef>
              <a:spcAft>
                <a:spcPts val="0"/>
              </a:spcAft>
              <a:defRPr/>
            </a:pPr>
            <a:r>
              <a:rPr sz="1650" spc="-7" baseline="12626" dirty="0">
                <a:solidFill>
                  <a:prstClr val="black"/>
                </a:solidFill>
                <a:latin typeface="Cambria Math"/>
                <a:cs typeface="Cambria Math"/>
              </a:rPr>
              <a:t>𝐍</a:t>
            </a:r>
            <a:r>
              <a:rPr sz="800" spc="-5" dirty="0">
                <a:solidFill>
                  <a:prstClr val="black"/>
                </a:solidFill>
                <a:latin typeface="Cambria Math"/>
                <a:cs typeface="Cambria Math"/>
              </a:rPr>
              <a:t>дней</a:t>
            </a:r>
            <a:endParaRPr sz="800">
              <a:solidFill>
                <a:prstClr val="black"/>
              </a:solidFill>
              <a:latin typeface="Cambria Math"/>
              <a:cs typeface="Cambria Math"/>
            </a:endParaRPr>
          </a:p>
        </p:txBody>
      </p:sp>
      <p:sp>
        <p:nvSpPr>
          <p:cNvPr id="7" name="object 7"/>
          <p:cNvSpPr txBox="1"/>
          <p:nvPr/>
        </p:nvSpPr>
        <p:spPr>
          <a:xfrm>
            <a:off x="447243" y="5563006"/>
            <a:ext cx="7940675" cy="513080"/>
          </a:xfrm>
          <a:prstGeom prst="rect">
            <a:avLst/>
          </a:prstGeom>
        </p:spPr>
        <p:txBody>
          <a:bodyPr vert="horz" wrap="square" lIns="0" tIns="12065" rIns="0" bIns="0" rtlCol="0">
            <a:spAutoFit/>
          </a:bodyPr>
          <a:lstStyle/>
          <a:p>
            <a:pPr marL="12700" fontAlgn="auto">
              <a:spcBef>
                <a:spcPts val="95"/>
              </a:spcBef>
              <a:spcAft>
                <a:spcPts val="0"/>
              </a:spcAft>
              <a:defRPr/>
            </a:pPr>
            <a:r>
              <a:rPr sz="1600" spc="-15" dirty="0">
                <a:solidFill>
                  <a:prstClr val="black"/>
                </a:solidFill>
                <a:latin typeface="Calibri"/>
                <a:cs typeface="Calibri"/>
              </a:rPr>
              <a:t>Курс доллара </a:t>
            </a:r>
            <a:r>
              <a:rPr sz="1600" spc="-10" dirty="0">
                <a:solidFill>
                  <a:prstClr val="black"/>
                </a:solidFill>
                <a:latin typeface="Calibri"/>
                <a:cs typeface="Calibri"/>
              </a:rPr>
              <a:t>США </a:t>
            </a:r>
            <a:r>
              <a:rPr sz="1600" spc="-5" dirty="0">
                <a:solidFill>
                  <a:prstClr val="black"/>
                </a:solidFill>
                <a:latin typeface="Calibri"/>
                <a:cs typeface="Calibri"/>
              </a:rPr>
              <a:t>на </a:t>
            </a:r>
            <a:r>
              <a:rPr sz="1600" spc="-10" dirty="0">
                <a:solidFill>
                  <a:prstClr val="black"/>
                </a:solidFill>
                <a:latin typeface="Calibri"/>
                <a:cs typeface="Calibri"/>
              </a:rPr>
              <a:t>соответствующую </a:t>
            </a:r>
            <a:r>
              <a:rPr sz="1600" spc="-5" dirty="0">
                <a:solidFill>
                  <a:prstClr val="black"/>
                </a:solidFill>
                <a:latin typeface="Calibri"/>
                <a:cs typeface="Calibri"/>
              </a:rPr>
              <a:t>дату </a:t>
            </a:r>
            <a:r>
              <a:rPr sz="1600" spc="-15" dirty="0">
                <a:solidFill>
                  <a:prstClr val="black"/>
                </a:solidFill>
                <a:latin typeface="Calibri"/>
                <a:cs typeface="Calibri"/>
              </a:rPr>
              <a:t>определяется </a:t>
            </a:r>
            <a:r>
              <a:rPr sz="1600" spc="-5" dirty="0">
                <a:solidFill>
                  <a:prstClr val="black"/>
                </a:solidFill>
                <a:latin typeface="Calibri"/>
                <a:cs typeface="Calibri"/>
              </a:rPr>
              <a:t>по </a:t>
            </a:r>
            <a:r>
              <a:rPr sz="1600" spc="-10" dirty="0">
                <a:solidFill>
                  <a:prstClr val="black"/>
                </a:solidFill>
                <a:latin typeface="Calibri"/>
                <a:cs typeface="Calibri"/>
              </a:rPr>
              <a:t>данным Центрального</a:t>
            </a:r>
            <a:r>
              <a:rPr sz="1600" spc="300" dirty="0">
                <a:solidFill>
                  <a:prstClr val="black"/>
                </a:solidFill>
                <a:latin typeface="Calibri"/>
                <a:cs typeface="Calibri"/>
              </a:rPr>
              <a:t> </a:t>
            </a:r>
            <a:r>
              <a:rPr sz="1600" spc="-10" dirty="0">
                <a:solidFill>
                  <a:prstClr val="black"/>
                </a:solidFill>
                <a:latin typeface="Calibri"/>
                <a:cs typeface="Calibri"/>
              </a:rPr>
              <a:t>банка</a:t>
            </a:r>
            <a:endParaRPr sz="1600">
              <a:solidFill>
                <a:prstClr val="black"/>
              </a:solidFill>
              <a:latin typeface="Calibri"/>
              <a:cs typeface="Calibri"/>
            </a:endParaRPr>
          </a:p>
          <a:p>
            <a:pPr marL="12700" fontAlgn="auto">
              <a:spcBef>
                <a:spcPts val="0"/>
              </a:spcBef>
              <a:spcAft>
                <a:spcPts val="0"/>
              </a:spcAft>
              <a:defRPr/>
            </a:pPr>
            <a:r>
              <a:rPr sz="1600" spc="-10" dirty="0">
                <a:solidFill>
                  <a:prstClr val="black"/>
                </a:solidFill>
                <a:latin typeface="Calibri"/>
                <a:cs typeface="Calibri"/>
              </a:rPr>
              <a:t>Российской</a:t>
            </a:r>
            <a:r>
              <a:rPr sz="1600" spc="5" dirty="0">
                <a:solidFill>
                  <a:prstClr val="black"/>
                </a:solidFill>
                <a:latin typeface="Calibri"/>
                <a:cs typeface="Calibri"/>
              </a:rPr>
              <a:t> </a:t>
            </a:r>
            <a:r>
              <a:rPr sz="1600" spc="-10" dirty="0">
                <a:solidFill>
                  <a:prstClr val="black"/>
                </a:solidFill>
                <a:latin typeface="Calibri"/>
                <a:cs typeface="Calibri"/>
              </a:rPr>
              <a:t>Федерации.</a:t>
            </a:r>
            <a:endParaRPr sz="1600">
              <a:solidFill>
                <a:prstClr val="black"/>
              </a:solidFill>
              <a:latin typeface="Calibri"/>
              <a:cs typeface="Calibri"/>
            </a:endParaRPr>
          </a:p>
        </p:txBody>
      </p:sp>
    </p:spTree>
    <p:extLst>
      <p:ext uri="{BB962C8B-B14F-4D97-AF65-F5344CB8AC3E}">
        <p14:creationId xmlns:p14="http://schemas.microsoft.com/office/powerpoint/2010/main" val="128310004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80822" y="260096"/>
            <a:ext cx="8575040" cy="4674235"/>
          </a:xfrm>
          <a:prstGeom prst="rect">
            <a:avLst/>
          </a:prstGeom>
        </p:spPr>
        <p:txBody>
          <a:bodyPr vert="horz" wrap="square" lIns="0" tIns="12065" rIns="0" bIns="0" rtlCol="0">
            <a:spAutoFit/>
          </a:bodyPr>
          <a:lstStyle/>
          <a:p>
            <a:pPr marL="829310" fontAlgn="auto">
              <a:spcBef>
                <a:spcPts val="95"/>
              </a:spcBef>
              <a:spcAft>
                <a:spcPts val="0"/>
              </a:spcAft>
              <a:defRPr/>
            </a:pPr>
            <a:r>
              <a:rPr sz="1600" b="1" spc="-10" dirty="0">
                <a:solidFill>
                  <a:srgbClr val="FF0000"/>
                </a:solidFill>
                <a:latin typeface="Calibri"/>
                <a:cs typeface="Calibri"/>
              </a:rPr>
              <a:t>Коэффициенты </a:t>
            </a:r>
            <a:r>
              <a:rPr sz="1600" b="1" spc="-5" dirty="0">
                <a:solidFill>
                  <a:srgbClr val="FF0000"/>
                </a:solidFill>
                <a:latin typeface="Calibri"/>
                <a:cs typeface="Calibri"/>
              </a:rPr>
              <a:t>локализации </a:t>
            </a:r>
            <a:r>
              <a:rPr sz="1600" spc="-5" dirty="0">
                <a:solidFill>
                  <a:prstClr val="black"/>
                </a:solidFill>
                <a:latin typeface="Calibri"/>
                <a:cs typeface="Calibri"/>
              </a:rPr>
              <a:t>по наименованиям </a:t>
            </a:r>
            <a:r>
              <a:rPr sz="1600" spc="-10" dirty="0">
                <a:solidFill>
                  <a:prstClr val="black"/>
                </a:solidFill>
                <a:latin typeface="Calibri"/>
                <a:cs typeface="Calibri"/>
              </a:rPr>
              <a:t>медицинских </a:t>
            </a:r>
            <a:r>
              <a:rPr sz="1600" spc="-15" dirty="0">
                <a:solidFill>
                  <a:prstClr val="black"/>
                </a:solidFill>
                <a:latin typeface="Calibri"/>
                <a:cs typeface="Calibri"/>
              </a:rPr>
              <a:t>изделий,</a:t>
            </a:r>
            <a:r>
              <a:rPr sz="1600" spc="50" dirty="0">
                <a:solidFill>
                  <a:prstClr val="black"/>
                </a:solidFill>
                <a:latin typeface="Calibri"/>
                <a:cs typeface="Calibri"/>
              </a:rPr>
              <a:t> </a:t>
            </a:r>
            <a:r>
              <a:rPr sz="1600" spc="-15" dirty="0">
                <a:solidFill>
                  <a:prstClr val="black"/>
                </a:solidFill>
                <a:latin typeface="Calibri"/>
                <a:cs typeface="Calibri"/>
              </a:rPr>
              <a:t>которые</a:t>
            </a:r>
            <a:endParaRPr sz="1600">
              <a:solidFill>
                <a:prstClr val="black"/>
              </a:solidFill>
              <a:latin typeface="Calibri"/>
              <a:cs typeface="Calibri"/>
            </a:endParaRPr>
          </a:p>
          <a:p>
            <a:pPr marL="326390" fontAlgn="auto">
              <a:spcBef>
                <a:spcPts val="0"/>
              </a:spcBef>
              <a:spcAft>
                <a:spcPts val="0"/>
              </a:spcAft>
              <a:defRPr/>
            </a:pPr>
            <a:r>
              <a:rPr sz="1600" spc="-10" dirty="0">
                <a:solidFill>
                  <a:prstClr val="black"/>
                </a:solidFill>
                <a:latin typeface="Calibri"/>
                <a:cs typeface="Calibri"/>
              </a:rPr>
              <a:t>предусмотрены графиком </a:t>
            </a:r>
            <a:r>
              <a:rPr sz="1600" spc="-5" dirty="0">
                <a:solidFill>
                  <a:prstClr val="black"/>
                </a:solidFill>
                <a:latin typeface="Calibri"/>
                <a:cs typeface="Calibri"/>
              </a:rPr>
              <a:t>реализации </a:t>
            </a:r>
            <a:r>
              <a:rPr sz="1600" spc="-10" dirty="0">
                <a:solidFill>
                  <a:prstClr val="black"/>
                </a:solidFill>
                <a:latin typeface="Calibri"/>
                <a:cs typeface="Calibri"/>
              </a:rPr>
              <a:t>комплексного </a:t>
            </a:r>
            <a:r>
              <a:rPr sz="1600" spc="-5" dirty="0">
                <a:solidFill>
                  <a:prstClr val="black"/>
                </a:solidFill>
                <a:latin typeface="Calibri"/>
                <a:cs typeface="Calibri"/>
              </a:rPr>
              <a:t>проекта по расширению и</a:t>
            </a:r>
            <a:r>
              <a:rPr sz="1600" spc="125" dirty="0">
                <a:solidFill>
                  <a:prstClr val="black"/>
                </a:solidFill>
                <a:latin typeface="Calibri"/>
                <a:cs typeface="Calibri"/>
              </a:rPr>
              <a:t> </a:t>
            </a:r>
            <a:r>
              <a:rPr sz="1600" spc="-5" dirty="0">
                <a:solidFill>
                  <a:prstClr val="black"/>
                </a:solidFill>
                <a:latin typeface="Calibri"/>
                <a:cs typeface="Calibri"/>
              </a:rPr>
              <a:t>локализации</a:t>
            </a:r>
            <a:endParaRPr sz="1600">
              <a:solidFill>
                <a:prstClr val="black"/>
              </a:solidFill>
              <a:latin typeface="Calibri"/>
              <a:cs typeface="Calibri"/>
            </a:endParaRPr>
          </a:p>
          <a:p>
            <a:pPr marL="184785" marR="5080" algn="ctr" fontAlgn="auto">
              <a:spcBef>
                <a:spcPts val="0"/>
              </a:spcBef>
              <a:spcAft>
                <a:spcPts val="0"/>
              </a:spcAft>
              <a:defRPr/>
            </a:pPr>
            <a:r>
              <a:rPr sz="1600" spc="-10" dirty="0">
                <a:solidFill>
                  <a:prstClr val="black"/>
                </a:solidFill>
                <a:latin typeface="Calibri"/>
                <a:cs typeface="Calibri"/>
              </a:rPr>
              <a:t>производства </a:t>
            </a:r>
            <a:r>
              <a:rPr sz="1600" spc="-15" dirty="0">
                <a:solidFill>
                  <a:prstClr val="black"/>
                </a:solidFill>
                <a:latin typeface="Calibri"/>
                <a:cs typeface="Calibri"/>
              </a:rPr>
              <a:t>медизделий </a:t>
            </a:r>
            <a:r>
              <a:rPr sz="1600" spc="-5" dirty="0">
                <a:solidFill>
                  <a:prstClr val="black"/>
                </a:solidFill>
                <a:latin typeface="Calibri"/>
                <a:cs typeface="Calibri"/>
              </a:rPr>
              <a:t>из </a:t>
            </a:r>
            <a:r>
              <a:rPr sz="1600" spc="-10" dirty="0">
                <a:solidFill>
                  <a:prstClr val="black"/>
                </a:solidFill>
                <a:latin typeface="Calibri"/>
                <a:cs typeface="Calibri"/>
              </a:rPr>
              <a:t>ПВХ-пластиков, опубликовал </a:t>
            </a:r>
            <a:r>
              <a:rPr sz="1600" spc="-15" dirty="0">
                <a:solidFill>
                  <a:prstClr val="black"/>
                </a:solidFill>
                <a:latin typeface="Calibri"/>
                <a:cs typeface="Calibri"/>
              </a:rPr>
              <a:t>Минпромторг. </a:t>
            </a:r>
            <a:r>
              <a:rPr sz="1600" spc="-10" dirty="0">
                <a:solidFill>
                  <a:prstClr val="black"/>
                </a:solidFill>
                <a:latin typeface="Calibri"/>
                <a:cs typeface="Calibri"/>
              </a:rPr>
              <a:t>Ведомство рассчитало  коэффициенты </a:t>
            </a:r>
            <a:r>
              <a:rPr sz="1600" spc="-5" dirty="0">
                <a:solidFill>
                  <a:prstClr val="black"/>
                </a:solidFill>
                <a:latin typeface="Calibri"/>
                <a:cs typeface="Calibri"/>
              </a:rPr>
              <a:t>на </a:t>
            </a:r>
            <a:r>
              <a:rPr sz="1600" spc="-10" dirty="0">
                <a:solidFill>
                  <a:prstClr val="black"/>
                </a:solidFill>
                <a:latin typeface="Calibri"/>
                <a:cs typeface="Calibri"/>
              </a:rPr>
              <a:t>2017 </a:t>
            </a:r>
            <a:r>
              <a:rPr sz="1600" spc="-5" dirty="0">
                <a:solidFill>
                  <a:prstClr val="black"/>
                </a:solidFill>
                <a:latin typeface="Calibri"/>
                <a:cs typeface="Calibri"/>
              </a:rPr>
              <a:t>и </a:t>
            </a:r>
            <a:r>
              <a:rPr sz="1600" spc="-10" dirty="0">
                <a:solidFill>
                  <a:prstClr val="black"/>
                </a:solidFill>
                <a:latin typeface="Calibri"/>
                <a:cs typeface="Calibri"/>
              </a:rPr>
              <a:t>2018 </a:t>
            </a:r>
            <a:r>
              <a:rPr sz="1600" spc="-25" dirty="0">
                <a:solidFill>
                  <a:prstClr val="black"/>
                </a:solidFill>
                <a:latin typeface="Calibri"/>
                <a:cs typeface="Calibri"/>
              </a:rPr>
              <a:t>годы </a:t>
            </a:r>
            <a:r>
              <a:rPr sz="1600" spc="-5" dirty="0">
                <a:solidFill>
                  <a:prstClr val="black"/>
                </a:solidFill>
                <a:latin typeface="Calibri"/>
                <a:cs typeface="Calibri"/>
              </a:rPr>
              <a:t>по шести </a:t>
            </a:r>
            <a:r>
              <a:rPr sz="1600" spc="-10" dirty="0">
                <a:solidFill>
                  <a:prstClr val="black"/>
                </a:solidFill>
                <a:latin typeface="Calibri"/>
                <a:cs typeface="Calibri"/>
              </a:rPr>
              <a:t>показателям (Письмо от 31.10.2017 </a:t>
            </a:r>
            <a:r>
              <a:rPr sz="1600" spc="-5" dirty="0">
                <a:solidFill>
                  <a:prstClr val="black"/>
                </a:solidFill>
                <a:latin typeface="Calibri"/>
                <a:cs typeface="Calibri"/>
              </a:rPr>
              <a:t>№ ЦС-  </a:t>
            </a:r>
            <a:r>
              <a:rPr sz="1600" spc="-10" dirty="0">
                <a:solidFill>
                  <a:prstClr val="black"/>
                </a:solidFill>
                <a:latin typeface="Calibri"/>
                <a:cs typeface="Calibri"/>
              </a:rPr>
              <a:t>71651/19):</a:t>
            </a:r>
            <a:endParaRPr sz="1600">
              <a:solidFill>
                <a:prstClr val="black"/>
              </a:solidFill>
              <a:latin typeface="Calibri"/>
              <a:cs typeface="Calibri"/>
            </a:endParaRPr>
          </a:p>
          <a:p>
            <a:pPr marL="12700" fontAlgn="auto">
              <a:spcBef>
                <a:spcPts val="1130"/>
              </a:spcBef>
              <a:spcAft>
                <a:spcPts val="0"/>
              </a:spcAft>
              <a:defRPr/>
            </a:pPr>
            <a:r>
              <a:rPr sz="1400" b="1" dirty="0">
                <a:solidFill>
                  <a:srgbClr val="21272E"/>
                </a:solidFill>
                <a:latin typeface="Calibri"/>
                <a:cs typeface="Calibri"/>
              </a:rPr>
              <a:t>Кл за </a:t>
            </a:r>
            <a:r>
              <a:rPr sz="1400" b="1" spc="-5" dirty="0">
                <a:solidFill>
                  <a:srgbClr val="21272E"/>
                </a:solidFill>
                <a:latin typeface="Calibri"/>
                <a:cs typeface="Calibri"/>
              </a:rPr>
              <a:t>2018 </a:t>
            </a:r>
            <a:r>
              <a:rPr sz="1400" b="1" spc="-20" dirty="0">
                <a:solidFill>
                  <a:srgbClr val="21272E"/>
                </a:solidFill>
                <a:latin typeface="Calibri"/>
                <a:cs typeface="Calibri"/>
              </a:rPr>
              <a:t>год</a:t>
            </a:r>
            <a:r>
              <a:rPr sz="1400" b="1" spc="-30" dirty="0">
                <a:solidFill>
                  <a:srgbClr val="21272E"/>
                </a:solidFill>
                <a:latin typeface="Calibri"/>
                <a:cs typeface="Calibri"/>
              </a:rPr>
              <a:t> </a:t>
            </a:r>
            <a:r>
              <a:rPr sz="1400" b="1" spc="-5" dirty="0">
                <a:solidFill>
                  <a:srgbClr val="21272E"/>
                </a:solidFill>
                <a:latin typeface="Calibri"/>
                <a:cs typeface="Calibri"/>
              </a:rPr>
              <a:t>для:</a:t>
            </a:r>
            <a:endParaRPr sz="1400">
              <a:solidFill>
                <a:prstClr val="black"/>
              </a:solidFill>
              <a:latin typeface="Calibri"/>
              <a:cs typeface="Calibri"/>
            </a:endParaRPr>
          </a:p>
          <a:p>
            <a:pPr marL="12700" marR="1667510" fontAlgn="auto">
              <a:lnSpc>
                <a:spcPct val="120000"/>
              </a:lnSpc>
              <a:spcBef>
                <a:spcPts val="0"/>
              </a:spcBef>
              <a:spcAft>
                <a:spcPts val="0"/>
              </a:spcAft>
              <a:buFontTx/>
              <a:buAutoNum type="arabicPeriod"/>
              <a:tabLst>
                <a:tab pos="187960" algn="l"/>
              </a:tabLst>
              <a:defRPr/>
            </a:pPr>
            <a:r>
              <a:rPr sz="1400" spc="-15" dirty="0">
                <a:solidFill>
                  <a:srgbClr val="21272E"/>
                </a:solidFill>
                <a:latin typeface="Calibri"/>
                <a:cs typeface="Calibri"/>
              </a:rPr>
              <a:t>Устройств </a:t>
            </a:r>
            <a:r>
              <a:rPr sz="1400" spc="-5" dirty="0">
                <a:solidFill>
                  <a:srgbClr val="21272E"/>
                </a:solidFill>
                <a:latin typeface="Calibri"/>
                <a:cs typeface="Calibri"/>
              </a:rPr>
              <a:t>для переливания крови, кровезаменителей </a:t>
            </a:r>
            <a:r>
              <a:rPr sz="1400" dirty="0">
                <a:solidFill>
                  <a:srgbClr val="21272E"/>
                </a:solidFill>
                <a:latin typeface="Calibri"/>
                <a:cs typeface="Calibri"/>
              </a:rPr>
              <a:t>и </a:t>
            </a:r>
            <a:r>
              <a:rPr sz="1400" spc="-5" dirty="0">
                <a:solidFill>
                  <a:srgbClr val="21272E"/>
                </a:solidFill>
                <a:latin typeface="Calibri"/>
                <a:cs typeface="Calibri"/>
              </a:rPr>
              <a:t>инфузионных растворов </a:t>
            </a:r>
            <a:r>
              <a:rPr sz="1400" dirty="0">
                <a:solidFill>
                  <a:srgbClr val="21272E"/>
                </a:solidFill>
                <a:latin typeface="Calibri"/>
                <a:cs typeface="Calibri"/>
              </a:rPr>
              <a:t>- </a:t>
            </a:r>
            <a:r>
              <a:rPr sz="1400" spc="-5" dirty="0">
                <a:solidFill>
                  <a:srgbClr val="21272E"/>
                </a:solidFill>
                <a:latin typeface="Calibri"/>
                <a:cs typeface="Calibri"/>
              </a:rPr>
              <a:t>0,999;  (Кл </a:t>
            </a:r>
            <a:r>
              <a:rPr sz="1400" dirty="0">
                <a:solidFill>
                  <a:srgbClr val="21272E"/>
                </a:solidFill>
                <a:latin typeface="Calibri"/>
                <a:cs typeface="Calibri"/>
              </a:rPr>
              <a:t>= </a:t>
            </a:r>
            <a:r>
              <a:rPr sz="1400" spc="-5" dirty="0">
                <a:solidFill>
                  <a:srgbClr val="21272E"/>
                </a:solidFill>
                <a:latin typeface="Calibri"/>
                <a:cs typeface="Calibri"/>
              </a:rPr>
              <a:t>(95% </a:t>
            </a:r>
            <a:r>
              <a:rPr sz="1400" dirty="0">
                <a:solidFill>
                  <a:srgbClr val="21272E"/>
                </a:solidFill>
                <a:latin typeface="Calibri"/>
                <a:cs typeface="Calibri"/>
              </a:rPr>
              <a:t>+ </a:t>
            </a:r>
            <a:r>
              <a:rPr sz="1400" spc="-5" dirty="0">
                <a:solidFill>
                  <a:srgbClr val="21272E"/>
                </a:solidFill>
                <a:latin typeface="Calibri"/>
                <a:cs typeface="Calibri"/>
              </a:rPr>
              <a:t>(100% </a:t>
            </a:r>
            <a:r>
              <a:rPr sz="1400" dirty="0">
                <a:solidFill>
                  <a:srgbClr val="21272E"/>
                </a:solidFill>
                <a:latin typeface="Calibri"/>
                <a:cs typeface="Calibri"/>
              </a:rPr>
              <a:t>- </a:t>
            </a:r>
            <a:r>
              <a:rPr sz="1400" spc="-5" dirty="0">
                <a:solidFill>
                  <a:srgbClr val="21272E"/>
                </a:solidFill>
                <a:latin typeface="Calibri"/>
                <a:cs typeface="Calibri"/>
              </a:rPr>
              <a:t>95%) </a:t>
            </a:r>
            <a:r>
              <a:rPr sz="1400" dirty="0">
                <a:solidFill>
                  <a:srgbClr val="21272E"/>
                </a:solidFill>
                <a:latin typeface="Calibri"/>
                <a:cs typeface="Calibri"/>
              </a:rPr>
              <a:t>* </a:t>
            </a:r>
            <a:r>
              <a:rPr sz="1400" spc="-5" dirty="0">
                <a:solidFill>
                  <a:srgbClr val="21272E"/>
                </a:solidFill>
                <a:latin typeface="Calibri"/>
                <a:cs typeface="Calibri"/>
              </a:rPr>
              <a:t>0,98) </a:t>
            </a:r>
            <a:r>
              <a:rPr sz="1400" dirty="0">
                <a:solidFill>
                  <a:srgbClr val="21272E"/>
                </a:solidFill>
                <a:latin typeface="Calibri"/>
                <a:cs typeface="Calibri"/>
              </a:rPr>
              <a:t>/</a:t>
            </a:r>
            <a:r>
              <a:rPr sz="1400" spc="-15" dirty="0">
                <a:solidFill>
                  <a:srgbClr val="21272E"/>
                </a:solidFill>
                <a:latin typeface="Calibri"/>
                <a:cs typeface="Calibri"/>
              </a:rPr>
              <a:t> </a:t>
            </a:r>
            <a:r>
              <a:rPr sz="1400" spc="-5" dirty="0">
                <a:solidFill>
                  <a:srgbClr val="21272E"/>
                </a:solidFill>
                <a:latin typeface="Calibri"/>
                <a:cs typeface="Calibri"/>
              </a:rPr>
              <a:t>100%)</a:t>
            </a:r>
            <a:endParaRPr sz="1400">
              <a:solidFill>
                <a:prstClr val="black"/>
              </a:solidFill>
              <a:latin typeface="Calibri"/>
              <a:cs typeface="Calibri"/>
            </a:endParaRPr>
          </a:p>
          <a:p>
            <a:pPr marL="12700" marR="572770" fontAlgn="auto">
              <a:lnSpc>
                <a:spcPct val="120000"/>
              </a:lnSpc>
              <a:spcBef>
                <a:spcPts val="0"/>
              </a:spcBef>
              <a:spcAft>
                <a:spcPts val="0"/>
              </a:spcAft>
              <a:buFontTx/>
              <a:buAutoNum type="arabicPeriod"/>
              <a:tabLst>
                <a:tab pos="187960" algn="l"/>
              </a:tabLst>
              <a:defRPr/>
            </a:pPr>
            <a:r>
              <a:rPr sz="1400" spc="-5" dirty="0">
                <a:solidFill>
                  <a:srgbClr val="21272E"/>
                </a:solidFill>
                <a:latin typeface="Calibri"/>
                <a:cs typeface="Calibri"/>
              </a:rPr>
              <a:t>Контейнеров для </a:t>
            </a:r>
            <a:r>
              <a:rPr sz="1400" spc="-10" dirty="0">
                <a:solidFill>
                  <a:srgbClr val="21272E"/>
                </a:solidFill>
                <a:latin typeface="Calibri"/>
                <a:cs typeface="Calibri"/>
              </a:rPr>
              <a:t>заготовки, </a:t>
            </a:r>
            <a:r>
              <a:rPr sz="1400" spc="-5" dirty="0">
                <a:solidFill>
                  <a:srgbClr val="21272E"/>
                </a:solidFill>
                <a:latin typeface="Calibri"/>
                <a:cs typeface="Calibri"/>
              </a:rPr>
              <a:t>хранения </a:t>
            </a:r>
            <a:r>
              <a:rPr sz="1400" dirty="0">
                <a:solidFill>
                  <a:srgbClr val="21272E"/>
                </a:solidFill>
                <a:latin typeface="Calibri"/>
                <a:cs typeface="Calibri"/>
              </a:rPr>
              <a:t>и </a:t>
            </a:r>
            <a:r>
              <a:rPr sz="1400" spc="-5" dirty="0">
                <a:solidFill>
                  <a:srgbClr val="21272E"/>
                </a:solidFill>
                <a:latin typeface="Calibri"/>
                <a:cs typeface="Calibri"/>
              </a:rPr>
              <a:t>транспортирования </a:t>
            </a:r>
            <a:r>
              <a:rPr sz="1400" spc="-10" dirty="0">
                <a:solidFill>
                  <a:srgbClr val="21272E"/>
                </a:solidFill>
                <a:latin typeface="Calibri"/>
                <a:cs typeface="Calibri"/>
              </a:rPr>
              <a:t>донорской </a:t>
            </a:r>
            <a:r>
              <a:rPr sz="1400" spc="-5" dirty="0">
                <a:solidFill>
                  <a:srgbClr val="21272E"/>
                </a:solidFill>
                <a:latin typeface="Calibri"/>
                <a:cs typeface="Calibri"/>
              </a:rPr>
              <a:t>крови </a:t>
            </a:r>
            <a:r>
              <a:rPr sz="1400" dirty="0">
                <a:solidFill>
                  <a:srgbClr val="21272E"/>
                </a:solidFill>
                <a:latin typeface="Calibri"/>
                <a:cs typeface="Calibri"/>
              </a:rPr>
              <a:t>и </a:t>
            </a:r>
            <a:r>
              <a:rPr sz="1400" spc="-5" dirty="0">
                <a:solidFill>
                  <a:srgbClr val="21272E"/>
                </a:solidFill>
                <a:latin typeface="Calibri"/>
                <a:cs typeface="Calibri"/>
              </a:rPr>
              <a:t>ее компонентов </a:t>
            </a:r>
            <a:r>
              <a:rPr sz="1400" dirty="0">
                <a:solidFill>
                  <a:srgbClr val="21272E"/>
                </a:solidFill>
                <a:latin typeface="Calibri"/>
                <a:cs typeface="Calibri"/>
              </a:rPr>
              <a:t>- </a:t>
            </a:r>
            <a:r>
              <a:rPr sz="1400" spc="-5" dirty="0">
                <a:solidFill>
                  <a:srgbClr val="21272E"/>
                </a:solidFill>
                <a:latin typeface="Calibri"/>
                <a:cs typeface="Calibri"/>
              </a:rPr>
              <a:t>0,99;  (Кл </a:t>
            </a:r>
            <a:r>
              <a:rPr sz="1400" dirty="0">
                <a:solidFill>
                  <a:srgbClr val="21272E"/>
                </a:solidFill>
                <a:latin typeface="Calibri"/>
                <a:cs typeface="Calibri"/>
              </a:rPr>
              <a:t>= </a:t>
            </a:r>
            <a:r>
              <a:rPr sz="1400" spc="-5" dirty="0">
                <a:solidFill>
                  <a:srgbClr val="21272E"/>
                </a:solidFill>
                <a:latin typeface="Calibri"/>
                <a:cs typeface="Calibri"/>
              </a:rPr>
              <a:t>(50% </a:t>
            </a:r>
            <a:r>
              <a:rPr sz="1400" dirty="0">
                <a:solidFill>
                  <a:srgbClr val="21272E"/>
                </a:solidFill>
                <a:latin typeface="Calibri"/>
                <a:cs typeface="Calibri"/>
              </a:rPr>
              <a:t>+ </a:t>
            </a:r>
            <a:r>
              <a:rPr sz="1400" spc="-5" dirty="0">
                <a:solidFill>
                  <a:srgbClr val="21272E"/>
                </a:solidFill>
                <a:latin typeface="Calibri"/>
                <a:cs typeface="Calibri"/>
              </a:rPr>
              <a:t>(100% </a:t>
            </a:r>
            <a:r>
              <a:rPr sz="1400" dirty="0">
                <a:solidFill>
                  <a:srgbClr val="21272E"/>
                </a:solidFill>
                <a:latin typeface="Calibri"/>
                <a:cs typeface="Calibri"/>
              </a:rPr>
              <a:t>- </a:t>
            </a:r>
            <a:r>
              <a:rPr sz="1400" spc="-5" dirty="0">
                <a:solidFill>
                  <a:srgbClr val="21272E"/>
                </a:solidFill>
                <a:latin typeface="Calibri"/>
                <a:cs typeface="Calibri"/>
              </a:rPr>
              <a:t>50%) </a:t>
            </a:r>
            <a:r>
              <a:rPr sz="1400" dirty="0">
                <a:solidFill>
                  <a:srgbClr val="21272E"/>
                </a:solidFill>
                <a:latin typeface="Calibri"/>
                <a:cs typeface="Calibri"/>
              </a:rPr>
              <a:t>* </a:t>
            </a:r>
            <a:r>
              <a:rPr sz="1400" spc="-5" dirty="0">
                <a:solidFill>
                  <a:srgbClr val="21272E"/>
                </a:solidFill>
                <a:latin typeface="Calibri"/>
                <a:cs typeface="Calibri"/>
              </a:rPr>
              <a:t>0,98) </a:t>
            </a:r>
            <a:r>
              <a:rPr sz="1400" dirty="0">
                <a:solidFill>
                  <a:srgbClr val="21272E"/>
                </a:solidFill>
                <a:latin typeface="Calibri"/>
                <a:cs typeface="Calibri"/>
              </a:rPr>
              <a:t>/</a:t>
            </a:r>
            <a:r>
              <a:rPr sz="1400" spc="-15" dirty="0">
                <a:solidFill>
                  <a:srgbClr val="21272E"/>
                </a:solidFill>
                <a:latin typeface="Calibri"/>
                <a:cs typeface="Calibri"/>
              </a:rPr>
              <a:t> </a:t>
            </a:r>
            <a:r>
              <a:rPr sz="1400" spc="-5" dirty="0">
                <a:solidFill>
                  <a:srgbClr val="21272E"/>
                </a:solidFill>
                <a:latin typeface="Calibri"/>
                <a:cs typeface="Calibri"/>
              </a:rPr>
              <a:t>100%)</a:t>
            </a:r>
            <a:endParaRPr sz="1400">
              <a:solidFill>
                <a:prstClr val="black"/>
              </a:solidFill>
              <a:latin typeface="Calibri"/>
              <a:cs typeface="Calibri"/>
            </a:endParaRPr>
          </a:p>
          <a:p>
            <a:pPr marL="12700" marR="2369820" fontAlgn="auto">
              <a:lnSpc>
                <a:spcPts val="2020"/>
              </a:lnSpc>
              <a:spcBef>
                <a:spcPts val="120"/>
              </a:spcBef>
              <a:spcAft>
                <a:spcPts val="0"/>
              </a:spcAft>
              <a:buFontTx/>
              <a:buAutoNum type="arabicPeriod"/>
              <a:tabLst>
                <a:tab pos="187960" algn="l"/>
              </a:tabLst>
              <a:defRPr/>
            </a:pPr>
            <a:r>
              <a:rPr sz="1400" spc="-10" dirty="0">
                <a:solidFill>
                  <a:srgbClr val="21272E"/>
                </a:solidFill>
                <a:latin typeface="Calibri"/>
                <a:cs typeface="Calibri"/>
              </a:rPr>
              <a:t>Расходных </a:t>
            </a:r>
            <a:r>
              <a:rPr sz="1400" spc="-5" dirty="0">
                <a:solidFill>
                  <a:srgbClr val="21272E"/>
                </a:solidFill>
                <a:latin typeface="Calibri"/>
                <a:cs typeface="Calibri"/>
              </a:rPr>
              <a:t>материалов для аппаратов искусственной вентиляции легких </a:t>
            </a:r>
            <a:r>
              <a:rPr sz="1400" dirty="0">
                <a:solidFill>
                  <a:srgbClr val="21272E"/>
                </a:solidFill>
                <a:latin typeface="Calibri"/>
                <a:cs typeface="Calibri"/>
              </a:rPr>
              <a:t>- </a:t>
            </a:r>
            <a:r>
              <a:rPr sz="1400" spc="-5" dirty="0">
                <a:solidFill>
                  <a:srgbClr val="21272E"/>
                </a:solidFill>
                <a:latin typeface="Calibri"/>
                <a:cs typeface="Calibri"/>
              </a:rPr>
              <a:t>0,99;  (Кл </a:t>
            </a:r>
            <a:r>
              <a:rPr sz="1400" dirty="0">
                <a:solidFill>
                  <a:srgbClr val="21272E"/>
                </a:solidFill>
                <a:latin typeface="Calibri"/>
                <a:cs typeface="Calibri"/>
              </a:rPr>
              <a:t>= </a:t>
            </a:r>
            <a:r>
              <a:rPr sz="1400" spc="-5" dirty="0">
                <a:solidFill>
                  <a:srgbClr val="21272E"/>
                </a:solidFill>
                <a:latin typeface="Calibri"/>
                <a:cs typeface="Calibri"/>
              </a:rPr>
              <a:t>(50% </a:t>
            </a:r>
            <a:r>
              <a:rPr sz="1400" dirty="0">
                <a:solidFill>
                  <a:srgbClr val="21272E"/>
                </a:solidFill>
                <a:latin typeface="Calibri"/>
                <a:cs typeface="Calibri"/>
              </a:rPr>
              <a:t>+ </a:t>
            </a:r>
            <a:r>
              <a:rPr sz="1400" spc="-5" dirty="0">
                <a:solidFill>
                  <a:srgbClr val="21272E"/>
                </a:solidFill>
                <a:latin typeface="Calibri"/>
                <a:cs typeface="Calibri"/>
              </a:rPr>
              <a:t>(100% </a:t>
            </a:r>
            <a:r>
              <a:rPr sz="1400" dirty="0">
                <a:solidFill>
                  <a:srgbClr val="21272E"/>
                </a:solidFill>
                <a:latin typeface="Calibri"/>
                <a:cs typeface="Calibri"/>
              </a:rPr>
              <a:t>- </a:t>
            </a:r>
            <a:r>
              <a:rPr sz="1400" spc="-5" dirty="0">
                <a:solidFill>
                  <a:srgbClr val="21272E"/>
                </a:solidFill>
                <a:latin typeface="Calibri"/>
                <a:cs typeface="Calibri"/>
              </a:rPr>
              <a:t>50%) </a:t>
            </a:r>
            <a:r>
              <a:rPr sz="1400" dirty="0">
                <a:solidFill>
                  <a:srgbClr val="21272E"/>
                </a:solidFill>
                <a:latin typeface="Calibri"/>
                <a:cs typeface="Calibri"/>
              </a:rPr>
              <a:t>* </a:t>
            </a:r>
            <a:r>
              <a:rPr sz="1400" spc="-5" dirty="0">
                <a:solidFill>
                  <a:srgbClr val="21272E"/>
                </a:solidFill>
                <a:latin typeface="Calibri"/>
                <a:cs typeface="Calibri"/>
              </a:rPr>
              <a:t>0,98) </a:t>
            </a:r>
            <a:r>
              <a:rPr sz="1400" dirty="0">
                <a:solidFill>
                  <a:srgbClr val="21272E"/>
                </a:solidFill>
                <a:latin typeface="Calibri"/>
                <a:cs typeface="Calibri"/>
              </a:rPr>
              <a:t>/</a:t>
            </a:r>
            <a:r>
              <a:rPr sz="1400" spc="-15" dirty="0">
                <a:solidFill>
                  <a:srgbClr val="21272E"/>
                </a:solidFill>
                <a:latin typeface="Calibri"/>
                <a:cs typeface="Calibri"/>
              </a:rPr>
              <a:t> </a:t>
            </a:r>
            <a:r>
              <a:rPr sz="1400" spc="-5" dirty="0">
                <a:solidFill>
                  <a:srgbClr val="21272E"/>
                </a:solidFill>
                <a:latin typeface="Calibri"/>
                <a:cs typeface="Calibri"/>
              </a:rPr>
              <a:t>100%)</a:t>
            </a:r>
            <a:endParaRPr sz="1400">
              <a:solidFill>
                <a:prstClr val="black"/>
              </a:solidFill>
              <a:latin typeface="Calibri"/>
              <a:cs typeface="Calibri"/>
            </a:endParaRPr>
          </a:p>
          <a:p>
            <a:pPr marL="12700" fontAlgn="auto">
              <a:spcBef>
                <a:spcPts val="210"/>
              </a:spcBef>
              <a:spcAft>
                <a:spcPts val="0"/>
              </a:spcAft>
              <a:buFontTx/>
              <a:buAutoNum type="arabicPeriod"/>
              <a:tabLst>
                <a:tab pos="187960" algn="l"/>
              </a:tabLst>
              <a:defRPr/>
            </a:pPr>
            <a:r>
              <a:rPr sz="1400" spc="-10" dirty="0">
                <a:solidFill>
                  <a:srgbClr val="21272E"/>
                </a:solidFill>
                <a:latin typeface="Calibri"/>
                <a:cs typeface="Calibri"/>
              </a:rPr>
              <a:t>Расходных </a:t>
            </a:r>
            <a:r>
              <a:rPr sz="1400" spc="-5" dirty="0">
                <a:solidFill>
                  <a:srgbClr val="21272E"/>
                </a:solidFill>
                <a:latin typeface="Calibri"/>
                <a:cs typeface="Calibri"/>
              </a:rPr>
              <a:t>материалов для аппаратов </a:t>
            </a:r>
            <a:r>
              <a:rPr sz="1400" spc="-10" dirty="0">
                <a:solidFill>
                  <a:srgbClr val="21272E"/>
                </a:solidFill>
                <a:latin typeface="Calibri"/>
                <a:cs typeface="Calibri"/>
              </a:rPr>
              <a:t>донорского </a:t>
            </a:r>
            <a:r>
              <a:rPr sz="1400" spc="-5" dirty="0">
                <a:solidFill>
                  <a:srgbClr val="21272E"/>
                </a:solidFill>
                <a:latin typeface="Calibri"/>
                <a:cs typeface="Calibri"/>
              </a:rPr>
              <a:t>плазмафереза/тромбоцитофереза </a:t>
            </a:r>
            <a:r>
              <a:rPr sz="1400" dirty="0">
                <a:solidFill>
                  <a:srgbClr val="21272E"/>
                </a:solidFill>
                <a:latin typeface="Calibri"/>
                <a:cs typeface="Calibri"/>
              </a:rPr>
              <a:t>-</a:t>
            </a:r>
            <a:r>
              <a:rPr sz="1400" spc="25" dirty="0">
                <a:solidFill>
                  <a:srgbClr val="21272E"/>
                </a:solidFill>
                <a:latin typeface="Calibri"/>
                <a:cs typeface="Calibri"/>
              </a:rPr>
              <a:t> </a:t>
            </a:r>
            <a:r>
              <a:rPr sz="1400" spc="-5" dirty="0">
                <a:solidFill>
                  <a:srgbClr val="21272E"/>
                </a:solidFill>
                <a:latin typeface="Calibri"/>
                <a:cs typeface="Calibri"/>
              </a:rPr>
              <a:t>0,98;</a:t>
            </a:r>
            <a:endParaRPr sz="1400">
              <a:solidFill>
                <a:prstClr val="black"/>
              </a:solidFill>
              <a:latin typeface="Calibri"/>
              <a:cs typeface="Calibri"/>
            </a:endParaRPr>
          </a:p>
          <a:p>
            <a:pPr marL="12700" fontAlgn="auto">
              <a:spcBef>
                <a:spcPts val="335"/>
              </a:spcBef>
              <a:spcAft>
                <a:spcPts val="0"/>
              </a:spcAft>
              <a:defRPr/>
            </a:pPr>
            <a:r>
              <a:rPr sz="1400" spc="-5" dirty="0">
                <a:solidFill>
                  <a:srgbClr val="21272E"/>
                </a:solidFill>
                <a:latin typeface="Calibri"/>
                <a:cs typeface="Calibri"/>
              </a:rPr>
              <a:t>(Кл </a:t>
            </a:r>
            <a:r>
              <a:rPr sz="1400" dirty="0">
                <a:solidFill>
                  <a:srgbClr val="21272E"/>
                </a:solidFill>
                <a:latin typeface="Calibri"/>
                <a:cs typeface="Calibri"/>
              </a:rPr>
              <a:t>= </a:t>
            </a:r>
            <a:r>
              <a:rPr sz="1400" spc="-5" dirty="0">
                <a:solidFill>
                  <a:srgbClr val="21272E"/>
                </a:solidFill>
                <a:latin typeface="Calibri"/>
                <a:cs typeface="Calibri"/>
              </a:rPr>
              <a:t>(0% </a:t>
            </a:r>
            <a:r>
              <a:rPr sz="1400" dirty="0">
                <a:solidFill>
                  <a:srgbClr val="21272E"/>
                </a:solidFill>
                <a:latin typeface="Calibri"/>
                <a:cs typeface="Calibri"/>
              </a:rPr>
              <a:t>+ </a:t>
            </a:r>
            <a:r>
              <a:rPr sz="1400" spc="-5" dirty="0">
                <a:solidFill>
                  <a:srgbClr val="21272E"/>
                </a:solidFill>
                <a:latin typeface="Calibri"/>
                <a:cs typeface="Calibri"/>
              </a:rPr>
              <a:t>(100% </a:t>
            </a:r>
            <a:r>
              <a:rPr sz="1400" dirty="0">
                <a:solidFill>
                  <a:srgbClr val="21272E"/>
                </a:solidFill>
                <a:latin typeface="Calibri"/>
                <a:cs typeface="Calibri"/>
              </a:rPr>
              <a:t>- 0%) * </a:t>
            </a:r>
            <a:r>
              <a:rPr sz="1400" spc="-5" dirty="0">
                <a:solidFill>
                  <a:srgbClr val="21272E"/>
                </a:solidFill>
                <a:latin typeface="Calibri"/>
                <a:cs typeface="Calibri"/>
              </a:rPr>
              <a:t>0,98) </a:t>
            </a:r>
            <a:r>
              <a:rPr sz="1400" dirty="0">
                <a:solidFill>
                  <a:srgbClr val="21272E"/>
                </a:solidFill>
                <a:latin typeface="Calibri"/>
                <a:cs typeface="Calibri"/>
              </a:rPr>
              <a:t>/</a:t>
            </a:r>
            <a:r>
              <a:rPr sz="1400" spc="-30" dirty="0">
                <a:solidFill>
                  <a:srgbClr val="21272E"/>
                </a:solidFill>
                <a:latin typeface="Calibri"/>
                <a:cs typeface="Calibri"/>
              </a:rPr>
              <a:t> </a:t>
            </a:r>
            <a:r>
              <a:rPr sz="1400" spc="-5" dirty="0">
                <a:solidFill>
                  <a:srgbClr val="21272E"/>
                </a:solidFill>
                <a:latin typeface="Calibri"/>
                <a:cs typeface="Calibri"/>
              </a:rPr>
              <a:t>100%)</a:t>
            </a:r>
            <a:endParaRPr sz="1400">
              <a:solidFill>
                <a:prstClr val="black"/>
              </a:solidFill>
              <a:latin typeface="Calibri"/>
              <a:cs typeface="Calibri"/>
            </a:endParaRPr>
          </a:p>
          <a:p>
            <a:pPr marL="12700" fontAlgn="auto">
              <a:spcBef>
                <a:spcPts val="335"/>
              </a:spcBef>
              <a:spcAft>
                <a:spcPts val="0"/>
              </a:spcAft>
              <a:buFontTx/>
              <a:buAutoNum type="arabicPeriod" startAt="5"/>
              <a:tabLst>
                <a:tab pos="187960" algn="l"/>
              </a:tabLst>
              <a:defRPr/>
            </a:pPr>
            <a:r>
              <a:rPr sz="1400" spc="-10" dirty="0">
                <a:solidFill>
                  <a:srgbClr val="21272E"/>
                </a:solidFill>
                <a:latin typeface="Calibri"/>
                <a:cs typeface="Calibri"/>
              </a:rPr>
              <a:t>Расходных </a:t>
            </a:r>
            <a:r>
              <a:rPr sz="1400" spc="-5" dirty="0">
                <a:solidFill>
                  <a:srgbClr val="21272E"/>
                </a:solidFill>
                <a:latin typeface="Calibri"/>
                <a:cs typeface="Calibri"/>
              </a:rPr>
              <a:t>материалов для аппаратов искусственного (экстрокорпорального) кровообращения </a:t>
            </a:r>
            <a:r>
              <a:rPr sz="1400" dirty="0">
                <a:solidFill>
                  <a:srgbClr val="21272E"/>
                </a:solidFill>
                <a:latin typeface="Calibri"/>
                <a:cs typeface="Calibri"/>
              </a:rPr>
              <a:t>- </a:t>
            </a:r>
            <a:r>
              <a:rPr sz="1400" spc="-5" dirty="0">
                <a:solidFill>
                  <a:srgbClr val="21272E"/>
                </a:solidFill>
                <a:latin typeface="Calibri"/>
                <a:cs typeface="Calibri"/>
              </a:rPr>
              <a:t>0,98;</a:t>
            </a:r>
            <a:endParaRPr sz="1400">
              <a:solidFill>
                <a:prstClr val="black"/>
              </a:solidFill>
              <a:latin typeface="Calibri"/>
              <a:cs typeface="Calibri"/>
            </a:endParaRPr>
          </a:p>
          <a:p>
            <a:pPr marL="12700" fontAlgn="auto">
              <a:spcBef>
                <a:spcPts val="340"/>
              </a:spcBef>
              <a:spcAft>
                <a:spcPts val="0"/>
              </a:spcAft>
              <a:defRPr/>
            </a:pPr>
            <a:r>
              <a:rPr sz="1400" spc="-5" dirty="0">
                <a:solidFill>
                  <a:srgbClr val="21272E"/>
                </a:solidFill>
                <a:latin typeface="Calibri"/>
                <a:cs typeface="Calibri"/>
              </a:rPr>
              <a:t>(Кл </a:t>
            </a:r>
            <a:r>
              <a:rPr sz="1400" dirty="0">
                <a:solidFill>
                  <a:srgbClr val="21272E"/>
                </a:solidFill>
                <a:latin typeface="Calibri"/>
                <a:cs typeface="Calibri"/>
              </a:rPr>
              <a:t>= </a:t>
            </a:r>
            <a:r>
              <a:rPr sz="1400" spc="-5" dirty="0">
                <a:solidFill>
                  <a:srgbClr val="21272E"/>
                </a:solidFill>
                <a:latin typeface="Calibri"/>
                <a:cs typeface="Calibri"/>
              </a:rPr>
              <a:t>(0% </a:t>
            </a:r>
            <a:r>
              <a:rPr sz="1400" dirty="0">
                <a:solidFill>
                  <a:srgbClr val="21272E"/>
                </a:solidFill>
                <a:latin typeface="Calibri"/>
                <a:cs typeface="Calibri"/>
              </a:rPr>
              <a:t>+ </a:t>
            </a:r>
            <a:r>
              <a:rPr sz="1400" spc="-5" dirty="0">
                <a:solidFill>
                  <a:srgbClr val="21272E"/>
                </a:solidFill>
                <a:latin typeface="Calibri"/>
                <a:cs typeface="Calibri"/>
              </a:rPr>
              <a:t>(100% </a:t>
            </a:r>
            <a:r>
              <a:rPr sz="1400" dirty="0">
                <a:solidFill>
                  <a:srgbClr val="21272E"/>
                </a:solidFill>
                <a:latin typeface="Calibri"/>
                <a:cs typeface="Calibri"/>
              </a:rPr>
              <a:t>- 0%) * </a:t>
            </a:r>
            <a:r>
              <a:rPr sz="1400" spc="-5" dirty="0">
                <a:solidFill>
                  <a:srgbClr val="21272E"/>
                </a:solidFill>
                <a:latin typeface="Calibri"/>
                <a:cs typeface="Calibri"/>
              </a:rPr>
              <a:t>0,98) </a:t>
            </a:r>
            <a:r>
              <a:rPr sz="1400" dirty="0">
                <a:solidFill>
                  <a:srgbClr val="21272E"/>
                </a:solidFill>
                <a:latin typeface="Calibri"/>
                <a:cs typeface="Calibri"/>
              </a:rPr>
              <a:t>/</a:t>
            </a:r>
            <a:r>
              <a:rPr sz="1400" spc="-35" dirty="0">
                <a:solidFill>
                  <a:srgbClr val="21272E"/>
                </a:solidFill>
                <a:latin typeface="Calibri"/>
                <a:cs typeface="Calibri"/>
              </a:rPr>
              <a:t> </a:t>
            </a:r>
            <a:r>
              <a:rPr sz="1400" spc="-5" dirty="0">
                <a:solidFill>
                  <a:srgbClr val="21272E"/>
                </a:solidFill>
                <a:latin typeface="Calibri"/>
                <a:cs typeface="Calibri"/>
              </a:rPr>
              <a:t>100)</a:t>
            </a:r>
            <a:endParaRPr sz="1400">
              <a:solidFill>
                <a:prstClr val="black"/>
              </a:solidFill>
              <a:latin typeface="Calibri"/>
              <a:cs typeface="Calibri"/>
            </a:endParaRPr>
          </a:p>
          <a:p>
            <a:pPr marL="12700" marR="5210175" fontAlgn="auto">
              <a:lnSpc>
                <a:spcPct val="120000"/>
              </a:lnSpc>
              <a:spcBef>
                <a:spcPts val="0"/>
              </a:spcBef>
              <a:spcAft>
                <a:spcPts val="0"/>
              </a:spcAft>
              <a:buFontTx/>
              <a:buAutoNum type="arabicPeriod" startAt="6"/>
              <a:tabLst>
                <a:tab pos="187960" algn="l"/>
              </a:tabLst>
              <a:defRPr/>
            </a:pPr>
            <a:r>
              <a:rPr sz="1400" spc="-5" dirty="0">
                <a:solidFill>
                  <a:srgbClr val="21272E"/>
                </a:solidFill>
                <a:latin typeface="Calibri"/>
                <a:cs typeface="Calibri"/>
              </a:rPr>
              <a:t>Мочеприемников/калоприемников </a:t>
            </a:r>
            <a:r>
              <a:rPr sz="1400" dirty="0">
                <a:solidFill>
                  <a:srgbClr val="21272E"/>
                </a:solidFill>
                <a:latin typeface="Calibri"/>
                <a:cs typeface="Calibri"/>
              </a:rPr>
              <a:t>- </a:t>
            </a:r>
            <a:r>
              <a:rPr sz="1400" spc="-5" dirty="0">
                <a:solidFill>
                  <a:srgbClr val="21272E"/>
                </a:solidFill>
                <a:latin typeface="Calibri"/>
                <a:cs typeface="Calibri"/>
              </a:rPr>
              <a:t>0,98  (Кл </a:t>
            </a:r>
            <a:r>
              <a:rPr sz="1400" dirty="0">
                <a:solidFill>
                  <a:srgbClr val="21272E"/>
                </a:solidFill>
                <a:latin typeface="Calibri"/>
                <a:cs typeface="Calibri"/>
              </a:rPr>
              <a:t>= </a:t>
            </a:r>
            <a:r>
              <a:rPr sz="1400" spc="-5" dirty="0">
                <a:solidFill>
                  <a:srgbClr val="21272E"/>
                </a:solidFill>
                <a:latin typeface="Calibri"/>
                <a:cs typeface="Calibri"/>
              </a:rPr>
              <a:t>(0% </a:t>
            </a:r>
            <a:r>
              <a:rPr sz="1400" dirty="0">
                <a:solidFill>
                  <a:srgbClr val="21272E"/>
                </a:solidFill>
                <a:latin typeface="Calibri"/>
                <a:cs typeface="Calibri"/>
              </a:rPr>
              <a:t>+ </a:t>
            </a:r>
            <a:r>
              <a:rPr sz="1400" spc="-5" dirty="0">
                <a:solidFill>
                  <a:srgbClr val="21272E"/>
                </a:solidFill>
                <a:latin typeface="Calibri"/>
                <a:cs typeface="Calibri"/>
              </a:rPr>
              <a:t>(100% </a:t>
            </a:r>
            <a:r>
              <a:rPr sz="1400" dirty="0">
                <a:solidFill>
                  <a:srgbClr val="21272E"/>
                </a:solidFill>
                <a:latin typeface="Calibri"/>
                <a:cs typeface="Calibri"/>
              </a:rPr>
              <a:t>- 0%) * </a:t>
            </a:r>
            <a:r>
              <a:rPr sz="1400" spc="-5" dirty="0">
                <a:solidFill>
                  <a:srgbClr val="21272E"/>
                </a:solidFill>
                <a:latin typeface="Calibri"/>
                <a:cs typeface="Calibri"/>
              </a:rPr>
              <a:t>0,98) </a:t>
            </a:r>
            <a:r>
              <a:rPr sz="1400" dirty="0">
                <a:solidFill>
                  <a:srgbClr val="21272E"/>
                </a:solidFill>
                <a:latin typeface="Calibri"/>
                <a:cs typeface="Calibri"/>
              </a:rPr>
              <a:t>/</a:t>
            </a:r>
            <a:r>
              <a:rPr sz="1400" spc="-40" dirty="0">
                <a:solidFill>
                  <a:srgbClr val="21272E"/>
                </a:solidFill>
                <a:latin typeface="Calibri"/>
                <a:cs typeface="Calibri"/>
              </a:rPr>
              <a:t> </a:t>
            </a:r>
            <a:r>
              <a:rPr sz="1400" spc="-5" dirty="0">
                <a:solidFill>
                  <a:srgbClr val="21272E"/>
                </a:solidFill>
                <a:latin typeface="Calibri"/>
                <a:cs typeface="Calibri"/>
              </a:rPr>
              <a:t>100%)</a:t>
            </a:r>
            <a:endParaRPr sz="1400">
              <a:solidFill>
                <a:prstClr val="black"/>
              </a:solidFill>
              <a:latin typeface="Calibri"/>
              <a:cs typeface="Calibri"/>
            </a:endParaRPr>
          </a:p>
        </p:txBody>
      </p:sp>
    </p:spTree>
    <p:extLst>
      <p:ext uri="{BB962C8B-B14F-4D97-AF65-F5344CB8AC3E}">
        <p14:creationId xmlns:p14="http://schemas.microsoft.com/office/powerpoint/2010/main" val="32883034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6491064" cy="850106"/>
          </a:xfrm>
        </p:spPr>
        <p:txBody>
          <a:bodyPr rtlCol="0">
            <a:normAutofit/>
          </a:bodyPr>
          <a:lstStyle/>
          <a:p>
            <a:pPr fontAlgn="auto">
              <a:spcAft>
                <a:spcPts val="0"/>
              </a:spcAft>
              <a:defRPr/>
            </a:pPr>
            <a:r>
              <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rPr>
              <a:t>Правила описания объекта </a:t>
            </a:r>
            <a:r>
              <a:rPr lang="ru-RU" sz="2000" b="1" cap="all" dirty="0" smtClean="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rPr>
              <a:t>закупки (статья 33  44-ФЗ)</a:t>
            </a:r>
            <a:endPar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535988" cy="5400675"/>
          </a:xfrm>
        </p:spPr>
        <p:txBody>
          <a:bodyPr rtlCol="0">
            <a:noAutofit/>
          </a:bodyPr>
          <a:lstStyle/>
          <a:p>
            <a:pPr marL="0" indent="0" algn="just" fontAlgn="auto">
              <a:spcBef>
                <a:spcPts val="0"/>
              </a:spcBef>
              <a:spcAft>
                <a:spcPts val="0"/>
              </a:spcAft>
              <a:buNone/>
              <a:defRPr/>
            </a:pPr>
            <a:r>
              <a:rPr lang="ru-RU" sz="1600" b="1" dirty="0">
                <a:solidFill>
                  <a:srgbClr val="00B050"/>
                </a:solidFill>
                <a:latin typeface="Georgia" pitchFamily="18" charset="0"/>
                <a:cs typeface="Times New Roman" pitchFamily="18" charset="0"/>
              </a:rPr>
              <a:t> </a:t>
            </a:r>
            <a:r>
              <a:rPr lang="ru-RU" sz="1600" b="1" dirty="0" smtClean="0">
                <a:solidFill>
                  <a:srgbClr val="00B050"/>
                </a:solidFill>
                <a:latin typeface="Georgia" pitchFamily="18" charset="0"/>
                <a:cs typeface="Times New Roman" pitchFamily="18" charset="0"/>
              </a:rPr>
              <a:t>        </a:t>
            </a:r>
          </a:p>
          <a:p>
            <a:pPr marL="0" indent="0" algn="just" fontAlgn="auto">
              <a:spcBef>
                <a:spcPts val="0"/>
              </a:spcBef>
              <a:spcAft>
                <a:spcPts val="0"/>
              </a:spcAft>
              <a:buNone/>
              <a:defRPr/>
            </a:pPr>
            <a:r>
              <a:rPr lang="ru-RU" sz="1600" b="1" dirty="0">
                <a:solidFill>
                  <a:srgbClr val="00B050"/>
                </a:solidFill>
                <a:latin typeface="Georgia" pitchFamily="18" charset="0"/>
                <a:cs typeface="Times New Roman" pitchFamily="18" charset="0"/>
              </a:rPr>
              <a:t> </a:t>
            </a:r>
            <a:r>
              <a:rPr lang="ru-RU" sz="1600" b="1" dirty="0" smtClean="0">
                <a:solidFill>
                  <a:srgbClr val="00B050"/>
                </a:solidFill>
                <a:latin typeface="Georgia" pitchFamily="18" charset="0"/>
                <a:cs typeface="Times New Roman" pitchFamily="18" charset="0"/>
              </a:rPr>
              <a:t>     </a:t>
            </a:r>
          </a:p>
          <a:p>
            <a:pPr marL="0" indent="0" algn="just" fontAlgn="auto">
              <a:spcBef>
                <a:spcPts val="0"/>
              </a:spcBef>
              <a:spcAft>
                <a:spcPts val="0"/>
              </a:spcAft>
              <a:buNone/>
              <a:defRPr/>
            </a:pPr>
            <a:r>
              <a:rPr lang="ru-RU" sz="1600" dirty="0">
                <a:solidFill>
                  <a:srgbClr val="C00000"/>
                </a:solidFill>
                <a:latin typeface="Georgia" pitchFamily="18" charset="0"/>
                <a:cs typeface="Times New Roman" pitchFamily="18" charset="0"/>
              </a:rPr>
              <a:t> </a:t>
            </a:r>
            <a:r>
              <a:rPr lang="ru-RU" sz="1600" dirty="0" smtClean="0">
                <a:solidFill>
                  <a:srgbClr val="C00000"/>
                </a:solidFill>
                <a:latin typeface="Georgia" pitchFamily="18" charset="0"/>
                <a:cs typeface="Times New Roman" pitchFamily="18" charset="0"/>
              </a:rPr>
              <a:t>     </a:t>
            </a:r>
            <a:r>
              <a:rPr lang="ru-RU" sz="1600" dirty="0" smtClean="0">
                <a:solidFill>
                  <a:srgbClr val="C00000"/>
                </a:solidFill>
                <a:latin typeface="Times New Roman" panose="02020603050405020304" pitchFamily="18" charset="0"/>
                <a:cs typeface="Times New Roman" panose="02020603050405020304" pitchFamily="18" charset="0"/>
              </a:rPr>
              <a:t> </a:t>
            </a:r>
            <a:r>
              <a:rPr lang="ru-RU" sz="1600" dirty="0">
                <a:solidFill>
                  <a:srgbClr val="C00000"/>
                </a:solidFill>
                <a:latin typeface="Times New Roman" panose="02020603050405020304" pitchFamily="18" charset="0"/>
                <a:cs typeface="Times New Roman" panose="02020603050405020304" pitchFamily="18" charset="0"/>
              </a:rPr>
              <a:t>Р</a:t>
            </a:r>
            <a:r>
              <a:rPr lang="ru-RU" sz="1600" dirty="0" smtClean="0">
                <a:solidFill>
                  <a:srgbClr val="C00000"/>
                </a:solidFill>
                <a:latin typeface="Times New Roman" panose="02020603050405020304" pitchFamily="18" charset="0"/>
                <a:cs typeface="Times New Roman" panose="02020603050405020304" pitchFamily="18" charset="0"/>
              </a:rPr>
              <a:t>ешение </a:t>
            </a:r>
            <a:r>
              <a:rPr lang="ru-RU" sz="1600" dirty="0">
                <a:solidFill>
                  <a:srgbClr val="C00000"/>
                </a:solidFill>
                <a:latin typeface="Times New Roman" panose="02020603050405020304" pitchFamily="18" charset="0"/>
                <a:cs typeface="Times New Roman" panose="02020603050405020304" pitchFamily="18" charset="0"/>
              </a:rPr>
              <a:t>Челябинского УФАС </a:t>
            </a:r>
            <a:r>
              <a:rPr lang="ru-RU" sz="1600" dirty="0" smtClean="0">
                <a:solidFill>
                  <a:srgbClr val="C00000"/>
                </a:solidFill>
                <a:latin typeface="Times New Roman" panose="02020603050405020304" pitchFamily="18" charset="0"/>
                <a:cs typeface="Times New Roman" panose="02020603050405020304" pitchFamily="18" charset="0"/>
              </a:rPr>
              <a:t>России </a:t>
            </a:r>
            <a:r>
              <a:rPr lang="ru-RU" sz="1600" dirty="0">
                <a:solidFill>
                  <a:srgbClr val="C00000"/>
                </a:solidFill>
                <a:latin typeface="Times New Roman" panose="02020603050405020304" pitchFamily="18" charset="0"/>
                <a:cs typeface="Times New Roman" panose="02020603050405020304" pitchFamily="18" charset="0"/>
              </a:rPr>
              <a:t>от </a:t>
            </a:r>
            <a:r>
              <a:rPr lang="ru-RU" sz="1600" dirty="0" smtClean="0">
                <a:solidFill>
                  <a:srgbClr val="C00000"/>
                </a:solidFill>
                <a:latin typeface="Times New Roman" panose="02020603050405020304" pitchFamily="18" charset="0"/>
                <a:cs typeface="Times New Roman" panose="02020603050405020304" pitchFamily="18" charset="0"/>
              </a:rPr>
              <a:t>04.12.2016 </a:t>
            </a:r>
            <a:r>
              <a:rPr lang="ru-RU" sz="1600" dirty="0">
                <a:solidFill>
                  <a:srgbClr val="C00000"/>
                </a:solidFill>
                <a:latin typeface="Times New Roman" panose="02020603050405020304" pitchFamily="18" charset="0"/>
                <a:cs typeface="Times New Roman" panose="02020603050405020304" pitchFamily="18" charset="0"/>
              </a:rPr>
              <a:t>по делу № </a:t>
            </a:r>
            <a:r>
              <a:rPr lang="ru-RU" sz="1600" dirty="0" smtClean="0">
                <a:solidFill>
                  <a:srgbClr val="C00000"/>
                </a:solidFill>
                <a:latin typeface="Times New Roman" panose="02020603050405020304" pitchFamily="18" charset="0"/>
                <a:cs typeface="Times New Roman" panose="02020603050405020304" pitchFamily="18" charset="0"/>
              </a:rPr>
              <a:t>835-ж.</a:t>
            </a:r>
          </a:p>
          <a:p>
            <a:pPr marL="0" indent="0" algn="just" fontAlgn="auto">
              <a:spcBef>
                <a:spcPts val="0"/>
              </a:spcBef>
              <a:spcAft>
                <a:spcPts val="0"/>
              </a:spcAft>
              <a:buNone/>
              <a:defRPr/>
            </a:pPr>
            <a:r>
              <a:rPr lang="ru-RU" sz="1800" dirty="0" smtClean="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З</a:t>
            </a:r>
            <a:r>
              <a:rPr lang="ru-RU" sz="1800" dirty="0" smtClean="0">
                <a:latin typeface="Times New Roman" panose="02020603050405020304" pitchFamily="18" charset="0"/>
                <a:cs typeface="Times New Roman" panose="02020603050405020304" pitchFamily="18" charset="0"/>
              </a:rPr>
              <a:t>аявитель обжаловал </a:t>
            </a:r>
            <a:r>
              <a:rPr lang="ru-RU" sz="1800" dirty="0">
                <a:latin typeface="Times New Roman" panose="02020603050405020304" pitchFamily="18" charset="0"/>
                <a:cs typeface="Times New Roman" panose="02020603050405020304" pitchFamily="18" charset="0"/>
              </a:rPr>
              <a:t>положения технического задания в части указания на </a:t>
            </a:r>
            <a:r>
              <a:rPr lang="ru-RU" sz="1800" dirty="0" smtClean="0">
                <a:latin typeface="Times New Roman" panose="02020603050405020304" pitchFamily="18" charset="0"/>
                <a:cs typeface="Times New Roman" panose="02020603050405020304" pitchFamily="18" charset="0"/>
              </a:rPr>
              <a:t>товарный знак</a:t>
            </a:r>
            <a:r>
              <a:rPr lang="ru-RU" sz="1800" dirty="0">
                <a:latin typeface="Times New Roman" panose="02020603050405020304" pitchFamily="18" charset="0"/>
                <a:cs typeface="Times New Roman" panose="02020603050405020304" pitchFamily="18" charset="0"/>
              </a:rPr>
              <a:t>. Заказчиком, в свою очередь, была представлена инструкция по </a:t>
            </a:r>
            <a:r>
              <a:rPr lang="ru-RU" sz="1800" dirty="0" smtClean="0">
                <a:latin typeface="Times New Roman" panose="02020603050405020304" pitchFamily="18" charset="0"/>
                <a:cs typeface="Times New Roman" panose="02020603050405020304" pitchFamily="18" charset="0"/>
              </a:rPr>
              <a:t>эксплуатации </a:t>
            </a:r>
            <a:r>
              <a:rPr lang="ru-RU" sz="1800" dirty="0">
                <a:latin typeface="Times New Roman" panose="02020603050405020304" pitchFamily="18" charset="0"/>
                <a:cs typeface="Times New Roman" panose="02020603050405020304" pitchFamily="18" charset="0"/>
              </a:rPr>
              <a:t>на имеющийся у него стерилизатор STERRAD 100S, согласно </a:t>
            </a:r>
            <a:r>
              <a:rPr lang="ru-RU" sz="1800" dirty="0" smtClean="0">
                <a:latin typeface="Times New Roman" panose="02020603050405020304" pitchFamily="18" charset="0"/>
                <a:cs typeface="Times New Roman" panose="02020603050405020304" pitchFamily="18" charset="0"/>
              </a:rPr>
              <a:t>которой совместимость </a:t>
            </a:r>
            <a:r>
              <a:rPr lang="ru-RU" sz="1800" dirty="0">
                <a:latin typeface="Times New Roman" panose="02020603050405020304" pitchFamily="18" charset="0"/>
                <a:cs typeface="Times New Roman" panose="02020603050405020304" pitchFamily="18" charset="0"/>
              </a:rPr>
              <a:t>изделий медицинского назначения с системами </a:t>
            </a:r>
            <a:r>
              <a:rPr lang="ru-RU" sz="1800" dirty="0" smtClean="0">
                <a:latin typeface="Times New Roman" panose="02020603050405020304" pitchFamily="18" charset="0"/>
                <a:cs typeface="Times New Roman" panose="02020603050405020304" pitchFamily="18" charset="0"/>
              </a:rPr>
              <a:t>STERRAD испытывалась </a:t>
            </a:r>
            <a:r>
              <a:rPr lang="ru-RU" sz="1800" dirty="0">
                <a:latin typeface="Times New Roman" panose="02020603050405020304" pitchFamily="18" charset="0"/>
                <a:cs typeface="Times New Roman" panose="02020603050405020304" pitchFamily="18" charset="0"/>
              </a:rPr>
              <a:t>только с применением оригинальных расходных </a:t>
            </a:r>
            <a:r>
              <a:rPr lang="ru-RU" sz="1800" dirty="0" err="1" smtClean="0">
                <a:latin typeface="Times New Roman" panose="02020603050405020304" pitchFamily="18" charset="0"/>
                <a:cs typeface="Times New Roman" panose="02020603050405020304" pitchFamily="18" charset="0"/>
              </a:rPr>
              <a:t>материалов.Применение</a:t>
            </a:r>
            <a:r>
              <a:rPr lang="ru-RU" sz="1800" dirty="0" smtClean="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неразрешенных расходных материалов может привести к </a:t>
            </a:r>
            <a:r>
              <a:rPr lang="ru-RU" sz="1800" dirty="0" smtClean="0">
                <a:latin typeface="Times New Roman" panose="02020603050405020304" pitchFamily="18" charset="0"/>
                <a:cs typeface="Times New Roman" panose="02020603050405020304" pitchFamily="18" charset="0"/>
              </a:rPr>
              <a:t>отмене </a:t>
            </a:r>
            <a:r>
              <a:rPr lang="ru-RU" sz="1800" dirty="0">
                <a:latin typeface="Times New Roman" panose="02020603050405020304" pitchFamily="18" charset="0"/>
                <a:cs typeface="Times New Roman" panose="02020603050405020304" pitchFamily="18" charset="0"/>
              </a:rPr>
              <a:t>цикла, некачественной стерилизации, повреждению инструментов и </a:t>
            </a:r>
            <a:r>
              <a:rPr lang="ru-RU" sz="1800" dirty="0" smtClean="0">
                <a:latin typeface="Times New Roman" panose="02020603050405020304" pitchFamily="18" charset="0"/>
                <a:cs typeface="Times New Roman" panose="02020603050405020304" pitchFamily="18" charset="0"/>
              </a:rPr>
              <a:t>самих стерилизаторов</a:t>
            </a:r>
            <a:r>
              <a:rPr lang="ru-RU" sz="1800" dirty="0">
                <a:latin typeface="Times New Roman" panose="02020603050405020304" pitchFamily="18" charset="0"/>
                <a:cs typeface="Times New Roman" panose="02020603050405020304" pitchFamily="18" charset="0"/>
              </a:rPr>
              <a:t>. Компания ASP (производитель стерилизаторов STERRAD) </a:t>
            </a:r>
            <a:r>
              <a:rPr lang="ru-RU" sz="1800" dirty="0" smtClean="0">
                <a:latin typeface="Times New Roman" panose="02020603050405020304" pitchFamily="18" charset="0"/>
                <a:cs typeface="Times New Roman" panose="02020603050405020304" pitchFamily="18" charset="0"/>
              </a:rPr>
              <a:t>не несет </a:t>
            </a:r>
            <a:r>
              <a:rPr lang="ru-RU" sz="1800" dirty="0">
                <a:latin typeface="Times New Roman" panose="02020603050405020304" pitchFamily="18" charset="0"/>
                <a:cs typeface="Times New Roman" panose="02020603050405020304" pitchFamily="18" charset="0"/>
              </a:rPr>
              <a:t>ответственности за качество стерилизации, сохранность </a:t>
            </a:r>
            <a:r>
              <a:rPr lang="ru-RU" sz="1800" dirty="0" smtClean="0">
                <a:latin typeface="Times New Roman" panose="02020603050405020304" pitchFamily="18" charset="0"/>
                <a:cs typeface="Times New Roman" panose="02020603050405020304" pitchFamily="18" charset="0"/>
              </a:rPr>
              <a:t>инструментов и </a:t>
            </a:r>
            <a:r>
              <a:rPr lang="ru-RU" sz="1800" dirty="0">
                <a:latin typeface="Times New Roman" panose="02020603050405020304" pitchFamily="18" charset="0"/>
                <a:cs typeface="Times New Roman" panose="02020603050405020304" pitchFamily="18" charset="0"/>
              </a:rPr>
              <a:t>плазменных стерилизаторов STERRAD при использовании </a:t>
            </a:r>
            <a:r>
              <a:rPr lang="ru-RU" sz="1800" dirty="0" smtClean="0">
                <a:latin typeface="Times New Roman" panose="02020603050405020304" pitchFamily="18" charset="0"/>
                <a:cs typeface="Times New Roman" panose="02020603050405020304" pitchFamily="18" charset="0"/>
              </a:rPr>
              <a:t>неоригинальных расходных </a:t>
            </a:r>
            <a:r>
              <a:rPr lang="ru-RU" sz="1800" dirty="0">
                <a:latin typeface="Times New Roman" panose="02020603050405020304" pitchFamily="18" charset="0"/>
                <a:cs typeface="Times New Roman" panose="02020603050405020304" pitchFamily="18" charset="0"/>
              </a:rPr>
              <a:t>материалов</a:t>
            </a:r>
            <a:r>
              <a:rPr lang="ru-RU" sz="1800" dirty="0" smtClean="0">
                <a:latin typeface="Times New Roman" panose="02020603050405020304" pitchFamily="18" charset="0"/>
                <a:cs typeface="Times New Roman" panose="02020603050405020304" pitchFamily="18" charset="0"/>
              </a:rPr>
              <a:t>.</a:t>
            </a:r>
          </a:p>
          <a:p>
            <a:pPr marL="0" indent="0">
              <a:buNone/>
            </a:pPr>
            <a:r>
              <a:rPr lang="ru-RU" sz="1800" dirty="0" smtClean="0">
                <a:latin typeface="Times New Roman" panose="02020603050405020304" pitchFamily="18" charset="0"/>
                <a:cs typeface="Times New Roman" panose="02020603050405020304" pitchFamily="18" charset="0"/>
              </a:rPr>
              <a:t>        С </a:t>
            </a:r>
            <a:r>
              <a:rPr lang="ru-RU" sz="1800" dirty="0">
                <a:latin typeface="Times New Roman" panose="02020603050405020304" pitchFamily="18" charset="0"/>
                <a:cs typeface="Times New Roman" panose="02020603050405020304" pitchFamily="18" charset="0"/>
              </a:rPr>
              <a:t>учетом изложенного, комиссия Челябинского УФАС России пришла </a:t>
            </a:r>
            <a:r>
              <a:rPr lang="ru-RU" sz="1800" dirty="0" smtClean="0">
                <a:latin typeface="Times New Roman" panose="02020603050405020304" pitchFamily="18" charset="0"/>
                <a:cs typeface="Times New Roman" panose="02020603050405020304" pitchFamily="18" charset="0"/>
              </a:rPr>
              <a:t>к выводу</a:t>
            </a:r>
            <a:r>
              <a:rPr lang="ru-RU" sz="1800" dirty="0">
                <a:latin typeface="Times New Roman" panose="02020603050405020304" pitchFamily="18" charset="0"/>
                <a:cs typeface="Times New Roman" panose="02020603050405020304" pitchFamily="18" charset="0"/>
              </a:rPr>
              <a:t>, что доводы заявителя относительно неправомерного указания в </a:t>
            </a:r>
            <a:r>
              <a:rPr lang="ru-RU" sz="1800" dirty="0" smtClean="0">
                <a:latin typeface="Times New Roman" panose="02020603050405020304" pitchFamily="18" charset="0"/>
                <a:cs typeface="Times New Roman" panose="02020603050405020304" pitchFamily="18" charset="0"/>
              </a:rPr>
              <a:t>документации </a:t>
            </a:r>
            <a:r>
              <a:rPr lang="ru-RU" sz="1800" dirty="0">
                <a:latin typeface="Times New Roman" panose="02020603050405020304" pitchFamily="18" charset="0"/>
                <a:cs typeface="Times New Roman" panose="02020603050405020304" pitchFamily="18" charset="0"/>
              </a:rPr>
              <a:t>о закупке сведений о товарном знаке необходимого к </a:t>
            </a:r>
            <a:r>
              <a:rPr lang="ru-RU" sz="1800" dirty="0" smtClean="0">
                <a:latin typeface="Times New Roman" panose="02020603050405020304" pitchFamily="18" charset="0"/>
                <a:cs typeface="Times New Roman" panose="02020603050405020304" pitchFamily="18" charset="0"/>
              </a:rPr>
              <a:t>поставке товара </a:t>
            </a:r>
            <a:r>
              <a:rPr lang="ru-RU" sz="1800" dirty="0">
                <a:latin typeface="Times New Roman" panose="02020603050405020304" pitchFamily="18" charset="0"/>
                <a:cs typeface="Times New Roman" panose="02020603050405020304" pitchFamily="18" charset="0"/>
              </a:rPr>
              <a:t>являются </a:t>
            </a:r>
            <a:r>
              <a:rPr lang="ru-RU" sz="1800" dirty="0">
                <a:solidFill>
                  <a:srgbClr val="FF0000"/>
                </a:solidFill>
                <a:latin typeface="Times New Roman" panose="02020603050405020304" pitchFamily="18" charset="0"/>
                <a:cs typeface="Times New Roman" panose="02020603050405020304" pitchFamily="18" charset="0"/>
              </a:rPr>
              <a:t>необоснованными.</a:t>
            </a:r>
            <a:endParaRPr lang="ru-RU" sz="1800" b="1" dirty="0" smtClean="0">
              <a:solidFill>
                <a:srgbClr val="FF0000"/>
              </a:solidFill>
              <a:latin typeface="Times New Roman" panose="02020603050405020304" pitchFamily="18" charset="0"/>
              <a:cs typeface="Times New Roman" panose="02020603050405020304" pitchFamily="18" charset="0"/>
            </a:endParaRPr>
          </a:p>
          <a:p>
            <a:pPr marL="0" indent="0" algn="just" fontAlgn="auto">
              <a:spcBef>
                <a:spcPts val="0"/>
              </a:spcBef>
              <a:spcAft>
                <a:spcPts val="0"/>
              </a:spcAft>
              <a:buNone/>
              <a:defRPr/>
            </a:pPr>
            <a:endParaRPr lang="ru-RU" sz="1800" b="1" dirty="0" smtClean="0">
              <a:solidFill>
                <a:srgbClr val="00B050"/>
              </a:solidFill>
              <a:latin typeface="Times New Roman" panose="02020603050405020304" pitchFamily="18" charset="0"/>
              <a:cs typeface="Times New Roman" panose="02020603050405020304"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BC0F8B48-679B-4896-9384-8D5149AE9A0C}" type="slidenum">
              <a:rPr lang="ru-RU">
                <a:solidFill>
                  <a:prstClr val="black">
                    <a:tint val="75000"/>
                  </a:prstClr>
                </a:solidFill>
              </a:rPr>
              <a:pPr>
                <a:defRPr/>
              </a:pPr>
              <a:t>7</a:t>
            </a:fld>
            <a:endParaRPr lang="ru-RU" dirty="0">
              <a:solidFill>
                <a:prstClr val="black">
                  <a:tint val="75000"/>
                </a:prstClr>
              </a:solidFill>
            </a:endParaRPr>
          </a:p>
        </p:txBody>
      </p:sp>
    </p:spTree>
    <p:extLst>
      <p:ext uri="{BB962C8B-B14F-4D97-AF65-F5344CB8AC3E}">
        <p14:creationId xmlns:p14="http://schemas.microsoft.com/office/powerpoint/2010/main" val="137509633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87375" rIns="0" bIns="0" rtlCol="0">
            <a:spAutoFit/>
          </a:bodyPr>
          <a:lstStyle/>
          <a:p>
            <a:pPr marL="2203450" marR="5080" indent="-1355725">
              <a:lnSpc>
                <a:spcPct val="100000"/>
              </a:lnSpc>
              <a:spcBef>
                <a:spcPts val="100"/>
              </a:spcBef>
            </a:pPr>
            <a:r>
              <a:rPr sz="3200" spc="-5" dirty="0"/>
              <a:t>Постановление </a:t>
            </a:r>
            <a:r>
              <a:rPr sz="3200" spc="-10" dirty="0"/>
              <a:t>Правительства </a:t>
            </a:r>
            <a:r>
              <a:rPr sz="3200" dirty="0"/>
              <a:t>РФ </a:t>
            </a:r>
            <a:r>
              <a:rPr sz="3200" spc="-15" dirty="0"/>
              <a:t>от </a:t>
            </a:r>
            <a:r>
              <a:rPr sz="3200" dirty="0"/>
              <a:t>4  </a:t>
            </a:r>
            <a:r>
              <a:rPr sz="3200" spc="-15" dirty="0"/>
              <a:t>декабря </a:t>
            </a:r>
            <a:r>
              <a:rPr sz="3200" spc="-5" dirty="0"/>
              <a:t>2017 </a:t>
            </a:r>
            <a:r>
              <a:rPr sz="3200" spc="-75" dirty="0"/>
              <a:t>г. </a:t>
            </a:r>
            <a:r>
              <a:rPr sz="3200" dirty="0"/>
              <a:t>N</a:t>
            </a:r>
            <a:r>
              <a:rPr sz="3200" spc="75" dirty="0"/>
              <a:t> </a:t>
            </a:r>
            <a:r>
              <a:rPr sz="3200" spc="-5" dirty="0"/>
              <a:t>1469</a:t>
            </a:r>
            <a:endParaRPr sz="3200" dirty="0"/>
          </a:p>
        </p:txBody>
      </p:sp>
      <p:sp>
        <p:nvSpPr>
          <p:cNvPr id="3" name="object 3"/>
          <p:cNvSpPr txBox="1"/>
          <p:nvPr/>
        </p:nvSpPr>
        <p:spPr>
          <a:xfrm>
            <a:off x="534720" y="1364360"/>
            <a:ext cx="8002905" cy="4050029"/>
          </a:xfrm>
          <a:prstGeom prst="rect">
            <a:avLst/>
          </a:prstGeom>
        </p:spPr>
        <p:txBody>
          <a:bodyPr vert="horz" wrap="square" lIns="0" tIns="12700" rIns="0" bIns="0" rtlCol="0">
            <a:spAutoFit/>
          </a:bodyPr>
          <a:lstStyle/>
          <a:p>
            <a:pPr marL="234950" marR="226695" indent="508634" fontAlgn="auto">
              <a:spcBef>
                <a:spcPts val="100"/>
              </a:spcBef>
              <a:spcAft>
                <a:spcPts val="0"/>
              </a:spcAft>
              <a:defRPr/>
            </a:pPr>
            <a:r>
              <a:rPr sz="2400" spc="-5" dirty="0">
                <a:solidFill>
                  <a:prstClr val="black"/>
                </a:solidFill>
                <a:latin typeface="Calibri"/>
                <a:cs typeface="Calibri"/>
              </a:rPr>
              <a:t>"Об ограничениях </a:t>
            </a:r>
            <a:r>
              <a:rPr sz="2400" dirty="0">
                <a:solidFill>
                  <a:prstClr val="black"/>
                </a:solidFill>
                <a:latin typeface="Calibri"/>
                <a:cs typeface="Calibri"/>
              </a:rPr>
              <a:t>и </a:t>
            </a:r>
            <a:r>
              <a:rPr sz="2400" spc="-5" dirty="0">
                <a:solidFill>
                  <a:prstClr val="black"/>
                </a:solidFill>
                <a:latin typeface="Calibri"/>
                <a:cs typeface="Calibri"/>
              </a:rPr>
              <a:t>условиях </a:t>
            </a:r>
            <a:r>
              <a:rPr sz="2400" spc="-15" dirty="0">
                <a:solidFill>
                  <a:prstClr val="black"/>
                </a:solidFill>
                <a:latin typeface="Calibri"/>
                <a:cs typeface="Calibri"/>
              </a:rPr>
              <a:t>допуска </a:t>
            </a:r>
            <a:r>
              <a:rPr sz="2400" spc="-10" dirty="0">
                <a:solidFill>
                  <a:prstClr val="black"/>
                </a:solidFill>
                <a:latin typeface="Calibri"/>
                <a:cs typeface="Calibri"/>
              </a:rPr>
              <a:t>стентов </a:t>
            </a:r>
            <a:r>
              <a:rPr sz="2400" spc="-5" dirty="0">
                <a:solidFill>
                  <a:prstClr val="black"/>
                </a:solidFill>
                <a:latin typeface="Calibri"/>
                <a:cs typeface="Calibri"/>
              </a:rPr>
              <a:t>для  </a:t>
            </a:r>
            <a:r>
              <a:rPr sz="2400" spc="-10" dirty="0">
                <a:solidFill>
                  <a:prstClr val="black"/>
                </a:solidFill>
                <a:latin typeface="Calibri"/>
                <a:cs typeface="Calibri"/>
              </a:rPr>
              <a:t>коронарных </a:t>
            </a:r>
            <a:r>
              <a:rPr sz="2400" spc="-5" dirty="0">
                <a:solidFill>
                  <a:prstClr val="black"/>
                </a:solidFill>
                <a:latin typeface="Calibri"/>
                <a:cs typeface="Calibri"/>
              </a:rPr>
              <a:t>артерий металлических непокрытых,</a:t>
            </a:r>
            <a:r>
              <a:rPr sz="2400" spc="25" dirty="0">
                <a:solidFill>
                  <a:prstClr val="black"/>
                </a:solidFill>
                <a:latin typeface="Calibri"/>
                <a:cs typeface="Calibri"/>
              </a:rPr>
              <a:t> </a:t>
            </a:r>
            <a:r>
              <a:rPr sz="2400" spc="-10" dirty="0">
                <a:solidFill>
                  <a:prstClr val="black"/>
                </a:solidFill>
                <a:latin typeface="Calibri"/>
                <a:cs typeface="Calibri"/>
              </a:rPr>
              <a:t>стентов</a:t>
            </a:r>
            <a:endParaRPr sz="2400" dirty="0">
              <a:solidFill>
                <a:prstClr val="black"/>
              </a:solidFill>
              <a:latin typeface="Calibri"/>
              <a:cs typeface="Calibri"/>
            </a:endParaRPr>
          </a:p>
          <a:p>
            <a:pPr marL="443865" fontAlgn="auto">
              <a:spcBef>
                <a:spcPts val="0"/>
              </a:spcBef>
              <a:spcAft>
                <a:spcPts val="0"/>
              </a:spcAft>
              <a:defRPr/>
            </a:pPr>
            <a:r>
              <a:rPr sz="2400" spc="-5" dirty="0">
                <a:solidFill>
                  <a:prstClr val="black"/>
                </a:solidFill>
                <a:latin typeface="Calibri"/>
                <a:cs typeface="Calibri"/>
              </a:rPr>
              <a:t>для </a:t>
            </a:r>
            <a:r>
              <a:rPr sz="2400" spc="-10" dirty="0">
                <a:solidFill>
                  <a:prstClr val="black"/>
                </a:solidFill>
                <a:latin typeface="Calibri"/>
                <a:cs typeface="Calibri"/>
              </a:rPr>
              <a:t>коронарных </a:t>
            </a:r>
            <a:r>
              <a:rPr sz="2400" spc="-5" dirty="0">
                <a:solidFill>
                  <a:prstClr val="black"/>
                </a:solidFill>
                <a:latin typeface="Calibri"/>
                <a:cs typeface="Calibri"/>
              </a:rPr>
              <a:t>артерий, </a:t>
            </a:r>
            <a:r>
              <a:rPr sz="2400" spc="-10" dirty="0">
                <a:solidFill>
                  <a:prstClr val="black"/>
                </a:solidFill>
                <a:latin typeface="Calibri"/>
                <a:cs typeface="Calibri"/>
              </a:rPr>
              <a:t>выделяющих</a:t>
            </a:r>
            <a:r>
              <a:rPr sz="2400" spc="25" dirty="0">
                <a:solidFill>
                  <a:prstClr val="black"/>
                </a:solidFill>
                <a:latin typeface="Calibri"/>
                <a:cs typeface="Calibri"/>
              </a:rPr>
              <a:t> </a:t>
            </a:r>
            <a:r>
              <a:rPr sz="2400" spc="-10" dirty="0">
                <a:solidFill>
                  <a:prstClr val="black"/>
                </a:solidFill>
                <a:latin typeface="Calibri"/>
                <a:cs typeface="Calibri"/>
              </a:rPr>
              <a:t>лекарственное</a:t>
            </a:r>
            <a:endParaRPr sz="2400" dirty="0">
              <a:solidFill>
                <a:prstClr val="black"/>
              </a:solidFill>
              <a:latin typeface="Calibri"/>
              <a:cs typeface="Calibri"/>
            </a:endParaRPr>
          </a:p>
          <a:p>
            <a:pPr marL="60960" marR="54610" indent="129539" fontAlgn="auto">
              <a:spcBef>
                <a:spcPts val="0"/>
              </a:spcBef>
              <a:spcAft>
                <a:spcPts val="0"/>
              </a:spcAft>
              <a:defRPr/>
            </a:pPr>
            <a:r>
              <a:rPr sz="2400" spc="-10" dirty="0">
                <a:solidFill>
                  <a:prstClr val="black"/>
                </a:solidFill>
                <a:latin typeface="Calibri"/>
                <a:cs typeface="Calibri"/>
              </a:rPr>
              <a:t>средство </a:t>
            </a:r>
            <a:r>
              <a:rPr sz="2400" spc="-5" dirty="0">
                <a:solidFill>
                  <a:prstClr val="black"/>
                </a:solidFill>
                <a:latin typeface="Calibri"/>
                <a:cs typeface="Calibri"/>
              </a:rPr>
              <a:t>(в </a:t>
            </a:r>
            <a:r>
              <a:rPr sz="2400" spc="-15" dirty="0">
                <a:solidFill>
                  <a:prstClr val="black"/>
                </a:solidFill>
                <a:latin typeface="Calibri"/>
                <a:cs typeface="Calibri"/>
              </a:rPr>
              <a:t>том </a:t>
            </a:r>
            <a:r>
              <a:rPr sz="2400" dirty="0">
                <a:solidFill>
                  <a:prstClr val="black"/>
                </a:solidFill>
                <a:latin typeface="Calibri"/>
                <a:cs typeface="Calibri"/>
              </a:rPr>
              <a:t>числе с </a:t>
            </a:r>
            <a:r>
              <a:rPr sz="2400" spc="-5" dirty="0">
                <a:solidFill>
                  <a:prstClr val="black"/>
                </a:solidFill>
                <a:latin typeface="Calibri"/>
                <a:cs typeface="Calibri"/>
              </a:rPr>
              <a:t>нерассасывающимся </a:t>
            </a:r>
            <a:r>
              <a:rPr sz="2400" spc="-10" dirty="0">
                <a:solidFill>
                  <a:prstClr val="black"/>
                </a:solidFill>
                <a:latin typeface="Calibri"/>
                <a:cs typeface="Calibri"/>
              </a:rPr>
              <a:t>полимерным  </a:t>
            </a:r>
            <a:r>
              <a:rPr sz="2400" spc="-5" dirty="0">
                <a:solidFill>
                  <a:prstClr val="black"/>
                </a:solidFill>
                <a:latin typeface="Calibri"/>
                <a:cs typeface="Calibri"/>
              </a:rPr>
              <a:t>покрытием </a:t>
            </a:r>
            <a:r>
              <a:rPr sz="2400" dirty="0">
                <a:solidFill>
                  <a:prstClr val="black"/>
                </a:solidFill>
                <a:latin typeface="Calibri"/>
                <a:cs typeface="Calibri"/>
              </a:rPr>
              <a:t>и с </a:t>
            </a:r>
            <a:r>
              <a:rPr sz="2400" spc="-5" dirty="0">
                <a:solidFill>
                  <a:prstClr val="black"/>
                </a:solidFill>
                <a:latin typeface="Calibri"/>
                <a:cs typeface="Calibri"/>
              </a:rPr>
              <a:t>рассасывающимся </a:t>
            </a:r>
            <a:r>
              <a:rPr sz="2400" spc="-10" dirty="0">
                <a:solidFill>
                  <a:prstClr val="black"/>
                </a:solidFill>
                <a:latin typeface="Calibri"/>
                <a:cs typeface="Calibri"/>
              </a:rPr>
              <a:t>полимерным</a:t>
            </a:r>
            <a:r>
              <a:rPr sz="2400" spc="-30" dirty="0">
                <a:solidFill>
                  <a:prstClr val="black"/>
                </a:solidFill>
                <a:latin typeface="Calibri"/>
                <a:cs typeface="Calibri"/>
              </a:rPr>
              <a:t> </a:t>
            </a:r>
            <a:r>
              <a:rPr sz="2400" spc="-5" dirty="0">
                <a:solidFill>
                  <a:prstClr val="black"/>
                </a:solidFill>
                <a:latin typeface="Calibri"/>
                <a:cs typeface="Calibri"/>
              </a:rPr>
              <a:t>покрытием),</a:t>
            </a:r>
            <a:endParaRPr sz="2400" dirty="0">
              <a:solidFill>
                <a:prstClr val="black"/>
              </a:solidFill>
              <a:latin typeface="Calibri"/>
              <a:cs typeface="Calibri"/>
            </a:endParaRPr>
          </a:p>
          <a:p>
            <a:pPr marL="12700" marR="5080" indent="644525" fontAlgn="auto">
              <a:spcBef>
                <a:spcPts val="5"/>
              </a:spcBef>
              <a:spcAft>
                <a:spcPts val="0"/>
              </a:spcAft>
              <a:defRPr/>
            </a:pPr>
            <a:r>
              <a:rPr sz="2400" spc="-15" dirty="0">
                <a:solidFill>
                  <a:prstClr val="black"/>
                </a:solidFill>
                <a:latin typeface="Calibri"/>
                <a:cs typeface="Calibri"/>
              </a:rPr>
              <a:t>катетеров </a:t>
            </a:r>
            <a:r>
              <a:rPr sz="2400" dirty="0">
                <a:solidFill>
                  <a:prstClr val="black"/>
                </a:solidFill>
                <a:latin typeface="Calibri"/>
                <a:cs typeface="Calibri"/>
              </a:rPr>
              <a:t>баллонных </a:t>
            </a:r>
            <a:r>
              <a:rPr sz="2400" spc="-5" dirty="0">
                <a:solidFill>
                  <a:prstClr val="black"/>
                </a:solidFill>
                <a:latin typeface="Calibri"/>
                <a:cs typeface="Calibri"/>
              </a:rPr>
              <a:t>стандартных для </a:t>
            </a:r>
            <a:r>
              <a:rPr sz="2400" spc="-10" dirty="0">
                <a:solidFill>
                  <a:prstClr val="black"/>
                </a:solidFill>
                <a:latin typeface="Calibri"/>
                <a:cs typeface="Calibri"/>
              </a:rPr>
              <a:t>коронарной  </a:t>
            </a:r>
            <a:r>
              <a:rPr sz="2400" spc="-5" dirty="0">
                <a:solidFill>
                  <a:prstClr val="black"/>
                </a:solidFill>
                <a:latin typeface="Calibri"/>
                <a:cs typeface="Calibri"/>
              </a:rPr>
              <a:t>ангиопластики, </a:t>
            </a:r>
            <a:r>
              <a:rPr sz="2400" spc="-15" dirty="0">
                <a:solidFill>
                  <a:prstClr val="black"/>
                </a:solidFill>
                <a:latin typeface="Calibri"/>
                <a:cs typeface="Calibri"/>
              </a:rPr>
              <a:t>катетеров </a:t>
            </a:r>
            <a:r>
              <a:rPr sz="2400" spc="-5" dirty="0">
                <a:solidFill>
                  <a:prstClr val="black"/>
                </a:solidFill>
                <a:latin typeface="Calibri"/>
                <a:cs typeface="Calibri"/>
              </a:rPr>
              <a:t>аспирационных для </a:t>
            </a:r>
            <a:r>
              <a:rPr sz="2400" spc="-10" dirty="0">
                <a:solidFill>
                  <a:prstClr val="black"/>
                </a:solidFill>
                <a:latin typeface="Calibri"/>
                <a:cs typeface="Calibri"/>
              </a:rPr>
              <a:t>эмболэктомии  (тромбэктомии), </a:t>
            </a:r>
            <a:r>
              <a:rPr sz="2400" spc="-15" dirty="0">
                <a:solidFill>
                  <a:prstClr val="black"/>
                </a:solidFill>
                <a:latin typeface="Calibri"/>
                <a:cs typeface="Calibri"/>
              </a:rPr>
              <a:t>происходящих </a:t>
            </a:r>
            <a:r>
              <a:rPr sz="2400" dirty="0">
                <a:solidFill>
                  <a:prstClr val="black"/>
                </a:solidFill>
                <a:latin typeface="Calibri"/>
                <a:cs typeface="Calibri"/>
              </a:rPr>
              <a:t>из </a:t>
            </a:r>
            <a:r>
              <a:rPr sz="2400" spc="-5" dirty="0">
                <a:solidFill>
                  <a:prstClr val="black"/>
                </a:solidFill>
                <a:latin typeface="Calibri"/>
                <a:cs typeface="Calibri"/>
              </a:rPr>
              <a:t>иностранных</a:t>
            </a:r>
            <a:r>
              <a:rPr sz="2400" spc="15" dirty="0">
                <a:solidFill>
                  <a:prstClr val="black"/>
                </a:solidFill>
                <a:latin typeface="Calibri"/>
                <a:cs typeface="Calibri"/>
              </a:rPr>
              <a:t> </a:t>
            </a:r>
            <a:r>
              <a:rPr sz="2400" spc="-15" dirty="0">
                <a:solidFill>
                  <a:prstClr val="black"/>
                </a:solidFill>
                <a:latin typeface="Calibri"/>
                <a:cs typeface="Calibri"/>
              </a:rPr>
              <a:t>государств,</a:t>
            </a:r>
            <a:endParaRPr sz="2400" dirty="0">
              <a:solidFill>
                <a:prstClr val="black"/>
              </a:solidFill>
              <a:latin typeface="Calibri"/>
              <a:cs typeface="Calibri"/>
            </a:endParaRPr>
          </a:p>
          <a:p>
            <a:pPr marL="632460" fontAlgn="auto">
              <a:spcBef>
                <a:spcPts val="0"/>
              </a:spcBef>
              <a:spcAft>
                <a:spcPts val="0"/>
              </a:spcAft>
              <a:defRPr/>
            </a:pPr>
            <a:r>
              <a:rPr sz="2400" spc="-5" dirty="0">
                <a:solidFill>
                  <a:prstClr val="black"/>
                </a:solidFill>
                <a:latin typeface="Calibri"/>
                <a:cs typeface="Calibri"/>
              </a:rPr>
              <a:t>для </a:t>
            </a:r>
            <a:r>
              <a:rPr sz="2400" spc="-15" dirty="0">
                <a:solidFill>
                  <a:prstClr val="black"/>
                </a:solidFill>
                <a:latin typeface="Calibri"/>
                <a:cs typeface="Calibri"/>
              </a:rPr>
              <a:t>целей </a:t>
            </a:r>
            <a:r>
              <a:rPr sz="2400" spc="-10" dirty="0">
                <a:solidFill>
                  <a:prstClr val="black"/>
                </a:solidFill>
                <a:latin typeface="Calibri"/>
                <a:cs typeface="Calibri"/>
              </a:rPr>
              <a:t>осуществления </a:t>
            </a:r>
            <a:r>
              <a:rPr sz="2400" dirty="0">
                <a:solidFill>
                  <a:prstClr val="black"/>
                </a:solidFill>
                <a:latin typeface="Calibri"/>
                <a:cs typeface="Calibri"/>
              </a:rPr>
              <a:t>закупок </a:t>
            </a:r>
            <a:r>
              <a:rPr sz="2400" spc="-5" dirty="0">
                <a:solidFill>
                  <a:prstClr val="black"/>
                </a:solidFill>
                <a:latin typeface="Calibri"/>
                <a:cs typeface="Calibri"/>
              </a:rPr>
              <a:t>для</a:t>
            </a:r>
            <a:r>
              <a:rPr sz="2400" spc="-35" dirty="0">
                <a:solidFill>
                  <a:prstClr val="black"/>
                </a:solidFill>
                <a:latin typeface="Calibri"/>
                <a:cs typeface="Calibri"/>
              </a:rPr>
              <a:t> </a:t>
            </a:r>
            <a:r>
              <a:rPr sz="2400" spc="-5" dirty="0">
                <a:solidFill>
                  <a:prstClr val="black"/>
                </a:solidFill>
                <a:latin typeface="Calibri"/>
                <a:cs typeface="Calibri"/>
              </a:rPr>
              <a:t>обеспечения</a:t>
            </a:r>
            <a:endParaRPr sz="2400" dirty="0">
              <a:solidFill>
                <a:prstClr val="black"/>
              </a:solidFill>
              <a:latin typeface="Calibri"/>
              <a:cs typeface="Calibri"/>
            </a:endParaRPr>
          </a:p>
          <a:p>
            <a:pPr marL="1245235" marR="1236980" algn="ctr" fontAlgn="auto">
              <a:spcBef>
                <a:spcPts val="0"/>
              </a:spcBef>
              <a:spcAft>
                <a:spcPts val="0"/>
              </a:spcAft>
              <a:defRPr/>
            </a:pPr>
            <a:r>
              <a:rPr sz="2400" spc="-15" dirty="0">
                <a:solidFill>
                  <a:prstClr val="black"/>
                </a:solidFill>
                <a:latin typeface="Calibri"/>
                <a:cs typeface="Calibri"/>
              </a:rPr>
              <a:t>государственных </a:t>
            </a:r>
            <a:r>
              <a:rPr sz="2400" dirty="0">
                <a:solidFill>
                  <a:prstClr val="black"/>
                </a:solidFill>
                <a:latin typeface="Calibri"/>
                <a:cs typeface="Calibri"/>
              </a:rPr>
              <a:t>и </a:t>
            </a:r>
            <a:r>
              <a:rPr sz="2400" spc="-5" dirty="0">
                <a:solidFill>
                  <a:prstClr val="black"/>
                </a:solidFill>
                <a:latin typeface="Calibri"/>
                <a:cs typeface="Calibri"/>
              </a:rPr>
              <a:t>муниципальных </a:t>
            </a:r>
            <a:r>
              <a:rPr sz="2400" dirty="0">
                <a:solidFill>
                  <a:prstClr val="black"/>
                </a:solidFill>
                <a:latin typeface="Calibri"/>
                <a:cs typeface="Calibri"/>
              </a:rPr>
              <a:t>нужд«  </a:t>
            </a:r>
            <a:r>
              <a:rPr sz="2400" spc="-5" dirty="0">
                <a:solidFill>
                  <a:srgbClr val="FF0000"/>
                </a:solidFill>
                <a:latin typeface="Calibri"/>
                <a:cs typeface="Calibri"/>
              </a:rPr>
              <a:t>(действует </a:t>
            </a:r>
            <a:r>
              <a:rPr sz="2400" b="1" dirty="0">
                <a:solidFill>
                  <a:srgbClr val="FF0000"/>
                </a:solidFill>
                <a:latin typeface="Calibri"/>
                <a:cs typeface="Calibri"/>
              </a:rPr>
              <a:t>с </a:t>
            </a:r>
            <a:r>
              <a:rPr sz="2400" b="1" spc="-5" dirty="0">
                <a:solidFill>
                  <a:srgbClr val="FF0000"/>
                </a:solidFill>
                <a:latin typeface="Calibri"/>
                <a:cs typeface="Calibri"/>
              </a:rPr>
              <a:t>14.12.2017 </a:t>
            </a:r>
            <a:r>
              <a:rPr sz="2400" b="1" dirty="0">
                <a:solidFill>
                  <a:srgbClr val="FF0000"/>
                </a:solidFill>
                <a:latin typeface="Calibri"/>
                <a:cs typeface="Calibri"/>
              </a:rPr>
              <a:t>по</a:t>
            </a:r>
            <a:r>
              <a:rPr sz="2400" b="1" spc="-75" dirty="0">
                <a:solidFill>
                  <a:srgbClr val="FF0000"/>
                </a:solidFill>
                <a:latin typeface="Calibri"/>
                <a:cs typeface="Calibri"/>
              </a:rPr>
              <a:t> </a:t>
            </a:r>
            <a:r>
              <a:rPr sz="2400" b="1" spc="-10" dirty="0">
                <a:solidFill>
                  <a:srgbClr val="FF0000"/>
                </a:solidFill>
                <a:latin typeface="Calibri"/>
                <a:cs typeface="Calibri"/>
              </a:rPr>
              <a:t>01.07.2018</a:t>
            </a:r>
            <a:r>
              <a:rPr sz="2400" spc="-10" dirty="0">
                <a:solidFill>
                  <a:srgbClr val="FF0000"/>
                </a:solidFill>
                <a:latin typeface="Calibri"/>
                <a:cs typeface="Calibri"/>
              </a:rPr>
              <a:t>)</a:t>
            </a:r>
            <a:endParaRPr sz="2400" dirty="0">
              <a:solidFill>
                <a:prstClr val="black"/>
              </a:solidFill>
              <a:latin typeface="Calibri"/>
              <a:cs typeface="Calibri"/>
            </a:endParaRPr>
          </a:p>
        </p:txBody>
      </p:sp>
    </p:spTree>
    <p:extLst>
      <p:ext uri="{BB962C8B-B14F-4D97-AF65-F5344CB8AC3E}">
        <p14:creationId xmlns:p14="http://schemas.microsoft.com/office/powerpoint/2010/main" val="219202402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80440" y="173228"/>
            <a:ext cx="8020050" cy="391160"/>
          </a:xfrm>
          <a:prstGeom prst="rect">
            <a:avLst/>
          </a:prstGeom>
        </p:spPr>
        <p:txBody>
          <a:bodyPr vert="horz" wrap="square" lIns="0" tIns="12700" rIns="0" bIns="0" rtlCol="0">
            <a:spAutoFit/>
          </a:bodyPr>
          <a:lstStyle/>
          <a:p>
            <a:pPr marL="12700">
              <a:lnSpc>
                <a:spcPct val="100000"/>
              </a:lnSpc>
              <a:spcBef>
                <a:spcPts val="100"/>
              </a:spcBef>
            </a:pPr>
            <a:r>
              <a:rPr spc="-5" dirty="0"/>
              <a:t>Постановление </a:t>
            </a:r>
            <a:r>
              <a:rPr spc="-10" dirty="0"/>
              <a:t>Правительства </a:t>
            </a:r>
            <a:r>
              <a:rPr dirty="0"/>
              <a:t>РФ </a:t>
            </a:r>
            <a:r>
              <a:rPr spc="-10" dirty="0"/>
              <a:t>от </a:t>
            </a:r>
            <a:r>
              <a:rPr dirty="0"/>
              <a:t>4 </a:t>
            </a:r>
            <a:r>
              <a:rPr spc="-10" dirty="0"/>
              <a:t>декабря </a:t>
            </a:r>
            <a:r>
              <a:rPr spc="-5" dirty="0"/>
              <a:t>2017 </a:t>
            </a:r>
            <a:r>
              <a:rPr spc="-60" dirty="0"/>
              <a:t>г. </a:t>
            </a:r>
            <a:r>
              <a:rPr dirty="0"/>
              <a:t>N</a:t>
            </a:r>
            <a:r>
              <a:rPr spc="65" dirty="0"/>
              <a:t> </a:t>
            </a:r>
            <a:r>
              <a:rPr spc="-5" dirty="0"/>
              <a:t>1469</a:t>
            </a:r>
          </a:p>
        </p:txBody>
      </p:sp>
      <p:sp>
        <p:nvSpPr>
          <p:cNvPr id="3" name="object 3"/>
          <p:cNvSpPr txBox="1"/>
          <p:nvPr/>
        </p:nvSpPr>
        <p:spPr>
          <a:xfrm>
            <a:off x="464921" y="625220"/>
            <a:ext cx="8072120" cy="3373120"/>
          </a:xfrm>
          <a:prstGeom prst="rect">
            <a:avLst/>
          </a:prstGeom>
        </p:spPr>
        <p:txBody>
          <a:bodyPr vert="horz" wrap="square" lIns="0" tIns="67310" rIns="0" bIns="0" rtlCol="0">
            <a:spAutoFit/>
          </a:bodyPr>
          <a:lstStyle/>
          <a:p>
            <a:pPr marL="12700" fontAlgn="auto">
              <a:spcBef>
                <a:spcPts val="530"/>
              </a:spcBef>
              <a:spcAft>
                <a:spcPts val="0"/>
              </a:spcAft>
              <a:defRPr/>
            </a:pPr>
            <a:r>
              <a:rPr spc="-5" dirty="0">
                <a:solidFill>
                  <a:prstClr val="black"/>
                </a:solidFill>
                <a:latin typeface="Calibri"/>
                <a:cs typeface="Calibri"/>
              </a:rPr>
              <a:t>1. </a:t>
            </a:r>
            <a:r>
              <a:rPr spc="-15" dirty="0">
                <a:solidFill>
                  <a:prstClr val="black"/>
                </a:solidFill>
                <a:latin typeface="Calibri"/>
                <a:cs typeface="Calibri"/>
              </a:rPr>
              <a:t>Установить, </a:t>
            </a:r>
            <a:r>
              <a:rPr spc="-10" dirty="0">
                <a:solidFill>
                  <a:prstClr val="black"/>
                </a:solidFill>
                <a:latin typeface="Calibri"/>
                <a:cs typeface="Calibri"/>
              </a:rPr>
              <a:t>что </a:t>
            </a:r>
            <a:r>
              <a:rPr spc="-5" dirty="0">
                <a:solidFill>
                  <a:prstClr val="black"/>
                </a:solidFill>
                <a:latin typeface="Calibri"/>
                <a:cs typeface="Calibri"/>
              </a:rPr>
              <a:t>для </a:t>
            </a:r>
            <a:r>
              <a:rPr spc="-10" dirty="0">
                <a:solidFill>
                  <a:prstClr val="black"/>
                </a:solidFill>
                <a:latin typeface="Calibri"/>
                <a:cs typeface="Calibri"/>
              </a:rPr>
              <a:t>целей </a:t>
            </a:r>
            <a:r>
              <a:rPr spc="-5" dirty="0">
                <a:solidFill>
                  <a:prstClr val="black"/>
                </a:solidFill>
                <a:latin typeface="Calibri"/>
                <a:cs typeface="Calibri"/>
              </a:rPr>
              <a:t>осуществления</a:t>
            </a:r>
            <a:r>
              <a:rPr spc="75" dirty="0">
                <a:solidFill>
                  <a:prstClr val="black"/>
                </a:solidFill>
                <a:latin typeface="Calibri"/>
                <a:cs typeface="Calibri"/>
              </a:rPr>
              <a:t> </a:t>
            </a:r>
            <a:r>
              <a:rPr spc="-5" dirty="0">
                <a:solidFill>
                  <a:prstClr val="black"/>
                </a:solidFill>
                <a:latin typeface="Calibri"/>
                <a:cs typeface="Calibri"/>
              </a:rPr>
              <a:t>закупок</a:t>
            </a:r>
            <a:endParaRPr>
              <a:solidFill>
                <a:prstClr val="black"/>
              </a:solidFill>
              <a:latin typeface="Calibri"/>
              <a:cs typeface="Calibri"/>
            </a:endParaRPr>
          </a:p>
          <a:p>
            <a:pPr marL="12700" fontAlgn="auto">
              <a:spcBef>
                <a:spcPts val="434"/>
              </a:spcBef>
              <a:spcAft>
                <a:spcPts val="0"/>
              </a:spcAft>
              <a:buFontTx/>
              <a:buChar char="-"/>
              <a:tabLst>
                <a:tab pos="134620" algn="l"/>
              </a:tabLst>
              <a:defRPr/>
            </a:pPr>
            <a:r>
              <a:rPr spc="-10" dirty="0">
                <a:solidFill>
                  <a:prstClr val="black"/>
                </a:solidFill>
                <a:latin typeface="Calibri"/>
                <a:cs typeface="Calibri"/>
              </a:rPr>
              <a:t>стентов </a:t>
            </a:r>
            <a:r>
              <a:rPr spc="-5" dirty="0">
                <a:solidFill>
                  <a:prstClr val="black"/>
                </a:solidFill>
                <a:latin typeface="Calibri"/>
                <a:cs typeface="Calibri"/>
              </a:rPr>
              <a:t>для </a:t>
            </a:r>
            <a:r>
              <a:rPr spc="-10" dirty="0">
                <a:solidFill>
                  <a:prstClr val="black"/>
                </a:solidFill>
                <a:latin typeface="Calibri"/>
                <a:cs typeface="Calibri"/>
              </a:rPr>
              <a:t>коронарных </a:t>
            </a:r>
            <a:r>
              <a:rPr spc="-5" dirty="0">
                <a:solidFill>
                  <a:prstClr val="black"/>
                </a:solidFill>
                <a:latin typeface="Calibri"/>
                <a:cs typeface="Calibri"/>
              </a:rPr>
              <a:t>артерий металлических</a:t>
            </a:r>
            <a:r>
              <a:rPr spc="65" dirty="0">
                <a:solidFill>
                  <a:prstClr val="black"/>
                </a:solidFill>
                <a:latin typeface="Calibri"/>
                <a:cs typeface="Calibri"/>
              </a:rPr>
              <a:t> </a:t>
            </a:r>
            <a:r>
              <a:rPr spc="-5" dirty="0">
                <a:solidFill>
                  <a:prstClr val="black"/>
                </a:solidFill>
                <a:latin typeface="Calibri"/>
                <a:cs typeface="Calibri"/>
              </a:rPr>
              <a:t>непокрытых,</a:t>
            </a:r>
            <a:endParaRPr>
              <a:solidFill>
                <a:prstClr val="black"/>
              </a:solidFill>
              <a:latin typeface="Calibri"/>
              <a:cs typeface="Calibri"/>
            </a:endParaRPr>
          </a:p>
          <a:p>
            <a:pPr marL="12700" marR="5080" algn="just" fontAlgn="auto">
              <a:spcBef>
                <a:spcPts val="430"/>
              </a:spcBef>
              <a:spcAft>
                <a:spcPts val="0"/>
              </a:spcAft>
              <a:buFontTx/>
              <a:buChar char="-"/>
              <a:tabLst>
                <a:tab pos="160655" algn="l"/>
              </a:tabLst>
              <a:defRPr/>
            </a:pPr>
            <a:r>
              <a:rPr spc="-10" dirty="0">
                <a:solidFill>
                  <a:prstClr val="black"/>
                </a:solidFill>
                <a:latin typeface="Calibri"/>
                <a:cs typeface="Calibri"/>
              </a:rPr>
              <a:t>стентов </a:t>
            </a:r>
            <a:r>
              <a:rPr spc="-5" dirty="0">
                <a:solidFill>
                  <a:prstClr val="black"/>
                </a:solidFill>
                <a:latin typeface="Calibri"/>
                <a:cs typeface="Calibri"/>
              </a:rPr>
              <a:t>для </a:t>
            </a:r>
            <a:r>
              <a:rPr spc="-10" dirty="0">
                <a:solidFill>
                  <a:prstClr val="black"/>
                </a:solidFill>
                <a:latin typeface="Calibri"/>
                <a:cs typeface="Calibri"/>
              </a:rPr>
              <a:t>коронарных </a:t>
            </a:r>
            <a:r>
              <a:rPr spc="-5" dirty="0">
                <a:solidFill>
                  <a:prstClr val="black"/>
                </a:solidFill>
                <a:latin typeface="Calibri"/>
                <a:cs typeface="Calibri"/>
              </a:rPr>
              <a:t>артерий, </a:t>
            </a:r>
            <a:r>
              <a:rPr spc="-10" dirty="0">
                <a:solidFill>
                  <a:prstClr val="black"/>
                </a:solidFill>
                <a:latin typeface="Calibri"/>
                <a:cs typeface="Calibri"/>
              </a:rPr>
              <a:t>выделяющих </a:t>
            </a:r>
            <a:r>
              <a:rPr spc="-5" dirty="0">
                <a:solidFill>
                  <a:prstClr val="black"/>
                </a:solidFill>
                <a:latin typeface="Calibri"/>
                <a:cs typeface="Calibri"/>
              </a:rPr>
              <a:t>лекарственное </a:t>
            </a:r>
            <a:r>
              <a:rPr spc="-10" dirty="0">
                <a:solidFill>
                  <a:prstClr val="black"/>
                </a:solidFill>
                <a:latin typeface="Calibri"/>
                <a:cs typeface="Calibri"/>
              </a:rPr>
              <a:t>средство </a:t>
            </a:r>
            <a:r>
              <a:rPr spc="-5" dirty="0">
                <a:solidFill>
                  <a:prstClr val="black"/>
                </a:solidFill>
                <a:latin typeface="Calibri"/>
                <a:cs typeface="Calibri"/>
              </a:rPr>
              <a:t>(в </a:t>
            </a:r>
            <a:r>
              <a:rPr spc="-10" dirty="0">
                <a:solidFill>
                  <a:prstClr val="black"/>
                </a:solidFill>
                <a:latin typeface="Calibri"/>
                <a:cs typeface="Calibri"/>
              </a:rPr>
              <a:t>том  </a:t>
            </a:r>
            <a:r>
              <a:rPr dirty="0">
                <a:solidFill>
                  <a:prstClr val="black"/>
                </a:solidFill>
                <a:latin typeface="Calibri"/>
                <a:cs typeface="Calibri"/>
              </a:rPr>
              <a:t>числе с </a:t>
            </a:r>
            <a:r>
              <a:rPr spc="-5" dirty="0">
                <a:solidFill>
                  <a:prstClr val="black"/>
                </a:solidFill>
                <a:latin typeface="Calibri"/>
                <a:cs typeface="Calibri"/>
              </a:rPr>
              <a:t>нерассасывающимся </a:t>
            </a:r>
            <a:r>
              <a:rPr spc="-10" dirty="0">
                <a:solidFill>
                  <a:prstClr val="black"/>
                </a:solidFill>
                <a:latin typeface="Calibri"/>
                <a:cs typeface="Calibri"/>
              </a:rPr>
              <a:t>полимерным </a:t>
            </a:r>
            <a:r>
              <a:rPr spc="-5" dirty="0">
                <a:solidFill>
                  <a:prstClr val="black"/>
                </a:solidFill>
                <a:latin typeface="Calibri"/>
                <a:cs typeface="Calibri"/>
              </a:rPr>
              <a:t>покрытием </a:t>
            </a:r>
            <a:r>
              <a:rPr dirty="0">
                <a:solidFill>
                  <a:prstClr val="black"/>
                </a:solidFill>
                <a:latin typeface="Calibri"/>
                <a:cs typeface="Calibri"/>
              </a:rPr>
              <a:t>и с </a:t>
            </a:r>
            <a:r>
              <a:rPr spc="-5" dirty="0">
                <a:solidFill>
                  <a:prstClr val="black"/>
                </a:solidFill>
                <a:latin typeface="Calibri"/>
                <a:cs typeface="Calibri"/>
              </a:rPr>
              <a:t>рассасывающимся  полимерным покрытием),</a:t>
            </a:r>
            <a:endParaRPr>
              <a:solidFill>
                <a:prstClr val="black"/>
              </a:solidFill>
              <a:latin typeface="Calibri"/>
              <a:cs typeface="Calibri"/>
            </a:endParaRPr>
          </a:p>
          <a:p>
            <a:pPr marL="12700" fontAlgn="auto">
              <a:spcBef>
                <a:spcPts val="434"/>
              </a:spcBef>
              <a:spcAft>
                <a:spcPts val="0"/>
              </a:spcAft>
              <a:buFontTx/>
              <a:buChar char="-"/>
              <a:tabLst>
                <a:tab pos="134620" algn="l"/>
              </a:tabLst>
              <a:defRPr/>
            </a:pPr>
            <a:r>
              <a:rPr spc="-10" dirty="0">
                <a:solidFill>
                  <a:prstClr val="black"/>
                </a:solidFill>
                <a:latin typeface="Calibri"/>
                <a:cs typeface="Calibri"/>
              </a:rPr>
              <a:t>катетеров </a:t>
            </a:r>
            <a:r>
              <a:rPr spc="-5" dirty="0">
                <a:solidFill>
                  <a:prstClr val="black"/>
                </a:solidFill>
                <a:latin typeface="Calibri"/>
                <a:cs typeface="Calibri"/>
              </a:rPr>
              <a:t>баллонных стандартных для </a:t>
            </a:r>
            <a:r>
              <a:rPr spc="-10" dirty="0">
                <a:solidFill>
                  <a:prstClr val="black"/>
                </a:solidFill>
                <a:latin typeface="Calibri"/>
                <a:cs typeface="Calibri"/>
              </a:rPr>
              <a:t>коронарной</a:t>
            </a:r>
            <a:r>
              <a:rPr spc="35" dirty="0">
                <a:solidFill>
                  <a:prstClr val="black"/>
                </a:solidFill>
                <a:latin typeface="Calibri"/>
                <a:cs typeface="Calibri"/>
              </a:rPr>
              <a:t> </a:t>
            </a:r>
            <a:r>
              <a:rPr dirty="0">
                <a:solidFill>
                  <a:prstClr val="black"/>
                </a:solidFill>
                <a:latin typeface="Calibri"/>
                <a:cs typeface="Calibri"/>
              </a:rPr>
              <a:t>ангиопластики,</a:t>
            </a:r>
            <a:endParaRPr>
              <a:solidFill>
                <a:prstClr val="black"/>
              </a:solidFill>
              <a:latin typeface="Calibri"/>
              <a:cs typeface="Calibri"/>
            </a:endParaRPr>
          </a:p>
          <a:p>
            <a:pPr marL="170815" indent="-158115" fontAlgn="auto">
              <a:spcBef>
                <a:spcPts val="430"/>
              </a:spcBef>
              <a:spcAft>
                <a:spcPts val="0"/>
              </a:spcAft>
              <a:buFontTx/>
              <a:buChar char="-"/>
              <a:tabLst>
                <a:tab pos="171450" algn="l"/>
              </a:tabLst>
              <a:defRPr/>
            </a:pPr>
            <a:r>
              <a:rPr spc="-10" dirty="0">
                <a:solidFill>
                  <a:prstClr val="black"/>
                </a:solidFill>
                <a:latin typeface="Calibri"/>
                <a:cs typeface="Calibri"/>
              </a:rPr>
              <a:t>катетеров</a:t>
            </a:r>
            <a:r>
              <a:rPr spc="290" dirty="0">
                <a:solidFill>
                  <a:prstClr val="black"/>
                </a:solidFill>
                <a:latin typeface="Calibri"/>
                <a:cs typeface="Calibri"/>
              </a:rPr>
              <a:t> </a:t>
            </a:r>
            <a:r>
              <a:rPr spc="-5" dirty="0">
                <a:solidFill>
                  <a:prstClr val="black"/>
                </a:solidFill>
                <a:latin typeface="Calibri"/>
                <a:cs typeface="Calibri"/>
              </a:rPr>
              <a:t>аспирационных</a:t>
            </a:r>
            <a:r>
              <a:rPr spc="305" dirty="0">
                <a:solidFill>
                  <a:prstClr val="black"/>
                </a:solidFill>
                <a:latin typeface="Calibri"/>
                <a:cs typeface="Calibri"/>
              </a:rPr>
              <a:t> </a:t>
            </a:r>
            <a:r>
              <a:rPr spc="-5" dirty="0">
                <a:solidFill>
                  <a:prstClr val="black"/>
                </a:solidFill>
                <a:latin typeface="Calibri"/>
                <a:cs typeface="Calibri"/>
              </a:rPr>
              <a:t>для</a:t>
            </a:r>
            <a:r>
              <a:rPr spc="285" dirty="0">
                <a:solidFill>
                  <a:prstClr val="black"/>
                </a:solidFill>
                <a:latin typeface="Calibri"/>
                <a:cs typeface="Calibri"/>
              </a:rPr>
              <a:t> </a:t>
            </a:r>
            <a:r>
              <a:rPr spc="-10" dirty="0">
                <a:solidFill>
                  <a:prstClr val="black"/>
                </a:solidFill>
                <a:latin typeface="Calibri"/>
                <a:cs typeface="Calibri"/>
              </a:rPr>
              <a:t>эмболэктомии</a:t>
            </a:r>
            <a:r>
              <a:rPr spc="315" dirty="0">
                <a:solidFill>
                  <a:prstClr val="black"/>
                </a:solidFill>
                <a:latin typeface="Calibri"/>
                <a:cs typeface="Calibri"/>
              </a:rPr>
              <a:t> </a:t>
            </a:r>
            <a:r>
              <a:rPr spc="-5" dirty="0">
                <a:solidFill>
                  <a:prstClr val="black"/>
                </a:solidFill>
                <a:latin typeface="Calibri"/>
                <a:cs typeface="Calibri"/>
              </a:rPr>
              <a:t>(тромбэктомии</a:t>
            </a:r>
            <a:r>
              <a:rPr b="1" spc="-5" dirty="0">
                <a:solidFill>
                  <a:prstClr val="black"/>
                </a:solidFill>
                <a:latin typeface="Calibri"/>
                <a:cs typeface="Calibri"/>
              </a:rPr>
              <a:t>)</a:t>
            </a:r>
            <a:r>
              <a:rPr b="1" spc="300" dirty="0">
                <a:solidFill>
                  <a:prstClr val="black"/>
                </a:solidFill>
                <a:latin typeface="Calibri"/>
                <a:cs typeface="Calibri"/>
              </a:rPr>
              <a:t> </a:t>
            </a:r>
            <a:r>
              <a:rPr b="1" dirty="0">
                <a:solidFill>
                  <a:prstClr val="black"/>
                </a:solidFill>
                <a:latin typeface="Calibri"/>
                <a:cs typeface="Calibri"/>
              </a:rPr>
              <a:t>(далее</a:t>
            </a:r>
            <a:r>
              <a:rPr b="1" spc="305" dirty="0">
                <a:solidFill>
                  <a:prstClr val="black"/>
                </a:solidFill>
                <a:latin typeface="Calibri"/>
                <a:cs typeface="Calibri"/>
              </a:rPr>
              <a:t> </a:t>
            </a:r>
            <a:r>
              <a:rPr b="1" dirty="0">
                <a:solidFill>
                  <a:prstClr val="black"/>
                </a:solidFill>
                <a:latin typeface="Calibri"/>
                <a:cs typeface="Calibri"/>
              </a:rPr>
              <a:t>-</a:t>
            </a:r>
            <a:r>
              <a:rPr b="1" spc="290" dirty="0">
                <a:solidFill>
                  <a:prstClr val="black"/>
                </a:solidFill>
                <a:latin typeface="Calibri"/>
                <a:cs typeface="Calibri"/>
              </a:rPr>
              <a:t> </a:t>
            </a:r>
            <a:r>
              <a:rPr b="1" spc="-10" dirty="0">
                <a:solidFill>
                  <a:prstClr val="black"/>
                </a:solidFill>
                <a:latin typeface="Calibri"/>
                <a:cs typeface="Calibri"/>
              </a:rPr>
              <a:t>стенты</a:t>
            </a:r>
            <a:endParaRPr>
              <a:solidFill>
                <a:prstClr val="black"/>
              </a:solidFill>
              <a:latin typeface="Calibri"/>
              <a:cs typeface="Calibri"/>
            </a:endParaRPr>
          </a:p>
          <a:p>
            <a:pPr marL="12700" fontAlgn="auto">
              <a:spcBef>
                <a:spcPts val="5"/>
              </a:spcBef>
              <a:spcAft>
                <a:spcPts val="0"/>
              </a:spcAft>
              <a:defRPr/>
            </a:pPr>
            <a:r>
              <a:rPr b="1" spc="-5" dirty="0">
                <a:solidFill>
                  <a:prstClr val="black"/>
                </a:solidFill>
                <a:latin typeface="Calibri"/>
                <a:cs typeface="Calibri"/>
              </a:rPr>
              <a:t>для коронарных артерий </a:t>
            </a:r>
            <a:r>
              <a:rPr b="1" dirty="0">
                <a:solidFill>
                  <a:prstClr val="black"/>
                </a:solidFill>
                <a:latin typeface="Calibri"/>
                <a:cs typeface="Calibri"/>
              </a:rPr>
              <a:t>и</a:t>
            </a:r>
            <a:r>
              <a:rPr b="1" spc="-15" dirty="0">
                <a:solidFill>
                  <a:prstClr val="black"/>
                </a:solidFill>
                <a:latin typeface="Calibri"/>
                <a:cs typeface="Calibri"/>
              </a:rPr>
              <a:t> </a:t>
            </a:r>
            <a:r>
              <a:rPr b="1" spc="-10" dirty="0">
                <a:solidFill>
                  <a:prstClr val="black"/>
                </a:solidFill>
                <a:latin typeface="Calibri"/>
                <a:cs typeface="Calibri"/>
              </a:rPr>
              <a:t>катетеры)</a:t>
            </a:r>
            <a:endParaRPr>
              <a:solidFill>
                <a:prstClr val="black"/>
              </a:solidFill>
              <a:latin typeface="Calibri"/>
              <a:cs typeface="Calibri"/>
            </a:endParaRPr>
          </a:p>
          <a:p>
            <a:pPr marL="12700" marR="5080" algn="just" fontAlgn="auto">
              <a:spcBef>
                <a:spcPts val="430"/>
              </a:spcBef>
              <a:spcAft>
                <a:spcPts val="0"/>
              </a:spcAft>
              <a:defRPr/>
            </a:pPr>
            <a:r>
              <a:rPr spc="-5" dirty="0">
                <a:solidFill>
                  <a:prstClr val="black"/>
                </a:solidFill>
                <a:latin typeface="Calibri"/>
                <a:cs typeface="Calibri"/>
              </a:rPr>
              <a:t>для обеспечения </a:t>
            </a:r>
            <a:r>
              <a:rPr spc="-10" dirty="0">
                <a:solidFill>
                  <a:prstClr val="black"/>
                </a:solidFill>
                <a:latin typeface="Calibri"/>
                <a:cs typeface="Calibri"/>
              </a:rPr>
              <a:t>государственных </a:t>
            </a:r>
            <a:r>
              <a:rPr dirty="0">
                <a:solidFill>
                  <a:prstClr val="black"/>
                </a:solidFill>
                <a:latin typeface="Calibri"/>
                <a:cs typeface="Calibri"/>
              </a:rPr>
              <a:t>и </a:t>
            </a:r>
            <a:r>
              <a:rPr spc="-5" dirty="0">
                <a:solidFill>
                  <a:prstClr val="black"/>
                </a:solidFill>
                <a:latin typeface="Calibri"/>
                <a:cs typeface="Calibri"/>
              </a:rPr>
              <a:t>муниципальных нужд </a:t>
            </a:r>
            <a:r>
              <a:rPr b="1" spc="-10" dirty="0">
                <a:solidFill>
                  <a:srgbClr val="FF0000"/>
                </a:solidFill>
                <a:latin typeface="Calibri"/>
                <a:cs typeface="Calibri"/>
              </a:rPr>
              <a:t>заказчик </a:t>
            </a:r>
            <a:r>
              <a:rPr b="1" spc="-5" dirty="0">
                <a:solidFill>
                  <a:srgbClr val="FF0000"/>
                </a:solidFill>
                <a:latin typeface="Calibri"/>
                <a:cs typeface="Calibri"/>
              </a:rPr>
              <a:t>отклоняет  все заявки</a:t>
            </a:r>
            <a:r>
              <a:rPr b="1" u="heavy" spc="-5" dirty="0">
                <a:solidFill>
                  <a:srgbClr val="FF0000"/>
                </a:solidFill>
                <a:uFill>
                  <a:solidFill>
                    <a:srgbClr val="FF0000"/>
                  </a:solidFill>
                </a:uFill>
                <a:latin typeface="Calibri"/>
                <a:cs typeface="Calibri"/>
              </a:rPr>
              <a:t> по </a:t>
            </a:r>
            <a:r>
              <a:rPr b="1" u="heavy" spc="-20" dirty="0">
                <a:solidFill>
                  <a:srgbClr val="FF0000"/>
                </a:solidFill>
                <a:uFill>
                  <a:solidFill>
                    <a:srgbClr val="FF0000"/>
                  </a:solidFill>
                </a:uFill>
                <a:latin typeface="Calibri"/>
                <a:cs typeface="Calibri"/>
              </a:rPr>
              <a:t>результатам </a:t>
            </a:r>
            <a:r>
              <a:rPr b="1" u="heavy" spc="-10" dirty="0">
                <a:solidFill>
                  <a:srgbClr val="FF0000"/>
                </a:solidFill>
                <a:uFill>
                  <a:solidFill>
                    <a:srgbClr val="FF0000"/>
                  </a:solidFill>
                </a:uFill>
                <a:latin typeface="Calibri"/>
                <a:cs typeface="Calibri"/>
              </a:rPr>
              <a:t>рассмотрения вторых частей </a:t>
            </a:r>
            <a:r>
              <a:rPr b="1" u="heavy" spc="-5" dirty="0">
                <a:solidFill>
                  <a:srgbClr val="FF0000"/>
                </a:solidFill>
                <a:uFill>
                  <a:solidFill>
                    <a:srgbClr val="FF0000"/>
                  </a:solidFill>
                </a:uFill>
                <a:latin typeface="Calibri"/>
                <a:cs typeface="Calibri"/>
              </a:rPr>
              <a:t>заявок </a:t>
            </a:r>
            <a:r>
              <a:rPr b="1" u="heavy" dirty="0">
                <a:solidFill>
                  <a:srgbClr val="FF0000"/>
                </a:solidFill>
                <a:uFill>
                  <a:solidFill>
                    <a:srgbClr val="FF0000"/>
                  </a:solidFill>
                </a:uFill>
                <a:latin typeface="Calibri"/>
                <a:cs typeface="Calibri"/>
              </a:rPr>
              <a:t>на </a:t>
            </a:r>
            <a:r>
              <a:rPr b="1" u="heavy" spc="-5" dirty="0">
                <a:solidFill>
                  <a:srgbClr val="FF0000"/>
                </a:solidFill>
                <a:uFill>
                  <a:solidFill>
                    <a:srgbClr val="FF0000"/>
                  </a:solidFill>
                </a:uFill>
                <a:latin typeface="Calibri"/>
                <a:cs typeface="Calibri"/>
              </a:rPr>
              <a:t>участие </a:t>
            </a:r>
            <a:r>
              <a:rPr b="1" u="heavy" dirty="0">
                <a:solidFill>
                  <a:srgbClr val="FF0000"/>
                </a:solidFill>
                <a:uFill>
                  <a:solidFill>
                    <a:srgbClr val="FF0000"/>
                  </a:solidFill>
                </a:uFill>
                <a:latin typeface="Calibri"/>
                <a:cs typeface="Calibri"/>
              </a:rPr>
              <a:t>в </a:t>
            </a:r>
            <a:r>
              <a:rPr b="1" dirty="0">
                <a:solidFill>
                  <a:srgbClr val="FF0000"/>
                </a:solidFill>
                <a:latin typeface="Calibri"/>
                <a:cs typeface="Calibri"/>
              </a:rPr>
              <a:t> </a:t>
            </a:r>
            <a:r>
              <a:rPr b="1" spc="-10" dirty="0">
                <a:solidFill>
                  <a:srgbClr val="FF0000"/>
                </a:solidFill>
                <a:latin typeface="Calibri"/>
                <a:cs typeface="Calibri"/>
              </a:rPr>
              <a:t>электронном </a:t>
            </a:r>
            <a:r>
              <a:rPr b="1" spc="-5" dirty="0">
                <a:solidFill>
                  <a:srgbClr val="FF0000"/>
                </a:solidFill>
                <a:latin typeface="Calibri"/>
                <a:cs typeface="Calibri"/>
              </a:rPr>
              <a:t>аукционе </a:t>
            </a:r>
            <a:r>
              <a:rPr b="1" spc="-10" dirty="0">
                <a:solidFill>
                  <a:srgbClr val="FF0000"/>
                </a:solidFill>
                <a:latin typeface="Calibri"/>
                <a:cs typeface="Calibri"/>
              </a:rPr>
              <a:t>(окончательные предложения)</a:t>
            </a:r>
            <a:r>
              <a:rPr spc="-10" dirty="0">
                <a:solidFill>
                  <a:prstClr val="black"/>
                </a:solidFill>
                <a:latin typeface="Calibri"/>
                <a:cs typeface="Calibri"/>
              </a:rPr>
              <a:t>,</a:t>
            </a:r>
            <a:r>
              <a:rPr spc="114" dirty="0">
                <a:solidFill>
                  <a:prstClr val="black"/>
                </a:solidFill>
                <a:latin typeface="Calibri"/>
                <a:cs typeface="Calibri"/>
              </a:rPr>
              <a:t> </a:t>
            </a:r>
            <a:r>
              <a:rPr spc="-15" dirty="0">
                <a:solidFill>
                  <a:prstClr val="black"/>
                </a:solidFill>
                <a:latin typeface="Calibri"/>
                <a:cs typeface="Calibri"/>
              </a:rPr>
              <a:t>содержащие</a:t>
            </a:r>
            <a:endParaRPr>
              <a:solidFill>
                <a:prstClr val="black"/>
              </a:solidFill>
              <a:latin typeface="Calibri"/>
              <a:cs typeface="Calibri"/>
            </a:endParaRPr>
          </a:p>
        </p:txBody>
      </p:sp>
      <p:sp>
        <p:nvSpPr>
          <p:cNvPr id="4" name="object 4"/>
          <p:cNvSpPr/>
          <p:nvPr/>
        </p:nvSpPr>
        <p:spPr>
          <a:xfrm>
            <a:off x="477393" y="3972178"/>
            <a:ext cx="6390640" cy="0"/>
          </a:xfrm>
          <a:custGeom>
            <a:avLst/>
            <a:gdLst/>
            <a:ahLst/>
            <a:cxnLst/>
            <a:rect l="l" t="t" r="r" b="b"/>
            <a:pathLst>
              <a:path w="6390640">
                <a:moveTo>
                  <a:pt x="0" y="0"/>
                </a:moveTo>
                <a:lnTo>
                  <a:pt x="6390132" y="0"/>
                </a:lnTo>
              </a:path>
            </a:pathLst>
          </a:custGeom>
          <a:ln w="15240">
            <a:solidFill>
              <a:srgbClr val="FF0000"/>
            </a:solidFill>
          </a:ln>
        </p:spPr>
        <p:txBody>
          <a:bodyPr wrap="square" lIns="0" tIns="0" rIns="0" bIns="0" rtlCol="0"/>
          <a:lstStyle/>
          <a:p>
            <a:pPr fontAlgn="auto">
              <a:spcBef>
                <a:spcPts val="0"/>
              </a:spcBef>
              <a:spcAft>
                <a:spcPts val="0"/>
              </a:spcAft>
              <a:defRPr/>
            </a:pPr>
            <a:endParaRPr>
              <a:solidFill>
                <a:prstClr val="black"/>
              </a:solidFill>
              <a:latin typeface="Calibri"/>
              <a:cs typeface="+mn-cs"/>
            </a:endParaRPr>
          </a:p>
        </p:txBody>
      </p:sp>
      <p:sp>
        <p:nvSpPr>
          <p:cNvPr id="5" name="object 5"/>
          <p:cNvSpPr/>
          <p:nvPr/>
        </p:nvSpPr>
        <p:spPr>
          <a:xfrm>
            <a:off x="6867525" y="3972178"/>
            <a:ext cx="413384" cy="0"/>
          </a:xfrm>
          <a:custGeom>
            <a:avLst/>
            <a:gdLst/>
            <a:ahLst/>
            <a:cxnLst/>
            <a:rect l="l" t="t" r="r" b="b"/>
            <a:pathLst>
              <a:path w="413384">
                <a:moveTo>
                  <a:pt x="0" y="0"/>
                </a:moveTo>
                <a:lnTo>
                  <a:pt x="413003" y="0"/>
                </a:lnTo>
              </a:path>
            </a:pathLst>
          </a:custGeom>
          <a:ln w="15239">
            <a:solidFill>
              <a:srgbClr val="000000"/>
            </a:solidFill>
          </a:ln>
        </p:spPr>
        <p:txBody>
          <a:bodyPr wrap="square" lIns="0" tIns="0" rIns="0" bIns="0" rtlCol="0"/>
          <a:lstStyle/>
          <a:p>
            <a:pPr fontAlgn="auto">
              <a:spcBef>
                <a:spcPts val="0"/>
              </a:spcBef>
              <a:spcAft>
                <a:spcPts val="0"/>
              </a:spcAft>
              <a:defRPr/>
            </a:pPr>
            <a:endParaRPr>
              <a:solidFill>
                <a:prstClr val="black"/>
              </a:solidFill>
              <a:latin typeface="Calibri"/>
              <a:cs typeface="+mn-cs"/>
            </a:endParaRPr>
          </a:p>
        </p:txBody>
      </p:sp>
      <p:sp>
        <p:nvSpPr>
          <p:cNvPr id="6" name="object 6"/>
          <p:cNvSpPr txBox="1"/>
          <p:nvPr/>
        </p:nvSpPr>
        <p:spPr>
          <a:xfrm>
            <a:off x="1987423" y="3972559"/>
            <a:ext cx="5026025" cy="574675"/>
          </a:xfrm>
          <a:prstGeom prst="rect">
            <a:avLst/>
          </a:prstGeom>
        </p:spPr>
        <p:txBody>
          <a:bodyPr vert="horz" wrap="square" lIns="0" tIns="12700" rIns="0" bIns="0" rtlCol="0">
            <a:spAutoFit/>
          </a:bodyPr>
          <a:lstStyle/>
          <a:p>
            <a:pPr marL="59690" marR="5080" indent="-47625" fontAlgn="auto">
              <a:spcBef>
                <a:spcPts val="100"/>
              </a:spcBef>
              <a:spcAft>
                <a:spcPts val="0"/>
              </a:spcAft>
              <a:tabLst>
                <a:tab pos="320675" algn="l"/>
                <a:tab pos="429895" algn="l"/>
                <a:tab pos="1370330" algn="l"/>
                <a:tab pos="1861185" algn="l"/>
                <a:tab pos="2294255" algn="l"/>
                <a:tab pos="2835275" algn="l"/>
                <a:tab pos="3109595" algn="l"/>
                <a:tab pos="3634104" algn="l"/>
                <a:tab pos="4213225" algn="l"/>
                <a:tab pos="4653915" algn="l"/>
              </a:tabLst>
              <a:defRPr/>
            </a:pPr>
            <a:r>
              <a:rPr dirty="0">
                <a:solidFill>
                  <a:prstClr val="black"/>
                </a:solidFill>
                <a:latin typeface="Calibri"/>
                <a:cs typeface="Calibri"/>
              </a:rPr>
              <a:t>о	постав</a:t>
            </a:r>
            <a:r>
              <a:rPr spc="-20" dirty="0">
                <a:solidFill>
                  <a:prstClr val="black"/>
                </a:solidFill>
                <a:latin typeface="Calibri"/>
                <a:cs typeface="Calibri"/>
              </a:rPr>
              <a:t>к</a:t>
            </a:r>
            <a:r>
              <a:rPr dirty="0">
                <a:solidFill>
                  <a:prstClr val="black"/>
                </a:solidFill>
                <a:latin typeface="Calibri"/>
                <a:cs typeface="Calibri"/>
              </a:rPr>
              <a:t>е	</a:t>
            </a:r>
            <a:r>
              <a:rPr spc="-10" dirty="0">
                <a:solidFill>
                  <a:prstClr val="black"/>
                </a:solidFill>
                <a:latin typeface="Calibri"/>
                <a:cs typeface="Calibri"/>
              </a:rPr>
              <a:t>с</a:t>
            </a:r>
            <a:r>
              <a:rPr spc="-5" dirty="0">
                <a:solidFill>
                  <a:prstClr val="black"/>
                </a:solidFill>
                <a:latin typeface="Calibri"/>
                <a:cs typeface="Calibri"/>
              </a:rPr>
              <a:t>тен</a:t>
            </a:r>
            <a:r>
              <a:rPr spc="-30" dirty="0">
                <a:solidFill>
                  <a:prstClr val="black"/>
                </a:solidFill>
                <a:latin typeface="Calibri"/>
                <a:cs typeface="Calibri"/>
              </a:rPr>
              <a:t>т</a:t>
            </a:r>
            <a:r>
              <a:rPr spc="-5" dirty="0">
                <a:solidFill>
                  <a:prstClr val="black"/>
                </a:solidFill>
                <a:latin typeface="Calibri"/>
                <a:cs typeface="Calibri"/>
              </a:rPr>
              <a:t>о</a:t>
            </a:r>
            <a:r>
              <a:rPr dirty="0">
                <a:solidFill>
                  <a:prstClr val="black"/>
                </a:solidFill>
                <a:latin typeface="Calibri"/>
                <a:cs typeface="Calibri"/>
              </a:rPr>
              <a:t>в	</a:t>
            </a:r>
            <a:r>
              <a:rPr spc="-5" dirty="0">
                <a:solidFill>
                  <a:prstClr val="black"/>
                </a:solidFill>
                <a:latin typeface="Calibri"/>
                <a:cs typeface="Calibri"/>
              </a:rPr>
              <a:t>д</a:t>
            </a:r>
            <a:r>
              <a:rPr dirty="0">
                <a:solidFill>
                  <a:prstClr val="black"/>
                </a:solidFill>
                <a:latin typeface="Calibri"/>
                <a:cs typeface="Calibri"/>
              </a:rPr>
              <a:t>ля	</a:t>
            </a:r>
            <a:r>
              <a:rPr spc="-20" dirty="0">
                <a:solidFill>
                  <a:prstClr val="black"/>
                </a:solidFill>
                <a:latin typeface="Calibri"/>
                <a:cs typeface="Calibri"/>
              </a:rPr>
              <a:t>к</a:t>
            </a:r>
            <a:r>
              <a:rPr spc="-5" dirty="0">
                <a:solidFill>
                  <a:prstClr val="black"/>
                </a:solidFill>
                <a:latin typeface="Calibri"/>
                <a:cs typeface="Calibri"/>
              </a:rPr>
              <a:t>оронарны</a:t>
            </a:r>
            <a:r>
              <a:rPr dirty="0">
                <a:solidFill>
                  <a:prstClr val="black"/>
                </a:solidFill>
                <a:latin typeface="Calibri"/>
                <a:cs typeface="Calibri"/>
              </a:rPr>
              <a:t>х	арте</a:t>
            </a:r>
            <a:r>
              <a:rPr spc="-5" dirty="0">
                <a:solidFill>
                  <a:prstClr val="black"/>
                </a:solidFill>
                <a:latin typeface="Calibri"/>
                <a:cs typeface="Calibri"/>
              </a:rPr>
              <a:t>рий  из		иностранных	</a:t>
            </a:r>
            <a:r>
              <a:rPr spc="-15" dirty="0">
                <a:solidFill>
                  <a:prstClr val="black"/>
                </a:solidFill>
                <a:latin typeface="Calibri"/>
                <a:cs typeface="Calibri"/>
              </a:rPr>
              <a:t>государств,	</a:t>
            </a:r>
            <a:r>
              <a:rPr b="1" spc="-5" dirty="0">
                <a:solidFill>
                  <a:srgbClr val="FF0000"/>
                </a:solidFill>
                <a:latin typeface="Calibri"/>
                <a:cs typeface="Calibri"/>
              </a:rPr>
              <a:t>при	</a:t>
            </a:r>
            <a:r>
              <a:rPr b="1" spc="-10" dirty="0">
                <a:solidFill>
                  <a:srgbClr val="FF0000"/>
                </a:solidFill>
                <a:latin typeface="Calibri"/>
                <a:cs typeface="Calibri"/>
              </a:rPr>
              <a:t>условии,	что</a:t>
            </a:r>
            <a:endParaRPr>
              <a:solidFill>
                <a:prstClr val="black"/>
              </a:solidFill>
              <a:latin typeface="Calibri"/>
              <a:cs typeface="Calibri"/>
            </a:endParaRPr>
          </a:p>
        </p:txBody>
      </p:sp>
      <p:sp>
        <p:nvSpPr>
          <p:cNvPr id="7" name="object 7"/>
          <p:cNvSpPr txBox="1"/>
          <p:nvPr/>
        </p:nvSpPr>
        <p:spPr>
          <a:xfrm>
            <a:off x="7101331" y="3972559"/>
            <a:ext cx="1435735" cy="574675"/>
          </a:xfrm>
          <a:prstGeom prst="rect">
            <a:avLst/>
          </a:prstGeom>
        </p:spPr>
        <p:txBody>
          <a:bodyPr vert="horz" wrap="square" lIns="0" tIns="12700" rIns="0" bIns="0" rtlCol="0">
            <a:spAutoFit/>
          </a:bodyPr>
          <a:lstStyle/>
          <a:p>
            <a:pPr marL="72390" algn="ctr" fontAlgn="auto">
              <a:spcBef>
                <a:spcPts val="100"/>
              </a:spcBef>
              <a:spcAft>
                <a:spcPts val="0"/>
              </a:spcAft>
              <a:tabLst>
                <a:tab pos="384810" algn="l"/>
              </a:tabLst>
              <a:defRPr/>
            </a:pPr>
            <a:r>
              <a:rPr dirty="0">
                <a:solidFill>
                  <a:prstClr val="black"/>
                </a:solidFill>
                <a:latin typeface="Calibri"/>
                <a:cs typeface="Calibri"/>
              </a:rPr>
              <a:t>и	</a:t>
            </a:r>
            <a:r>
              <a:rPr spc="-10" dirty="0">
                <a:solidFill>
                  <a:prstClr val="black"/>
                </a:solidFill>
                <a:latin typeface="Calibri"/>
                <a:cs typeface="Calibri"/>
              </a:rPr>
              <a:t>катетеров,</a:t>
            </a:r>
            <a:endParaRPr>
              <a:solidFill>
                <a:prstClr val="black"/>
              </a:solidFill>
              <a:latin typeface="Calibri"/>
              <a:cs typeface="Calibri"/>
            </a:endParaRPr>
          </a:p>
          <a:p>
            <a:pPr algn="ctr" fontAlgn="auto">
              <a:spcBef>
                <a:spcPts val="0"/>
              </a:spcBef>
              <a:spcAft>
                <a:spcPts val="0"/>
              </a:spcAft>
              <a:tabLst>
                <a:tab pos="387985" algn="l"/>
                <a:tab pos="1296670" algn="l"/>
              </a:tabLst>
              <a:defRPr/>
            </a:pPr>
            <a:r>
              <a:rPr b="1" dirty="0">
                <a:solidFill>
                  <a:srgbClr val="FF0000"/>
                </a:solidFill>
                <a:latin typeface="Calibri"/>
                <a:cs typeface="Calibri"/>
              </a:rPr>
              <a:t>на	учас</a:t>
            </a:r>
            <a:r>
              <a:rPr b="1" spc="-20" dirty="0">
                <a:solidFill>
                  <a:srgbClr val="FF0000"/>
                </a:solidFill>
                <a:latin typeface="Calibri"/>
                <a:cs typeface="Calibri"/>
              </a:rPr>
              <a:t>т</a:t>
            </a:r>
            <a:r>
              <a:rPr b="1" spc="-10" dirty="0">
                <a:solidFill>
                  <a:srgbClr val="FF0000"/>
                </a:solidFill>
                <a:latin typeface="Calibri"/>
                <a:cs typeface="Calibri"/>
              </a:rPr>
              <a:t>и</a:t>
            </a:r>
            <a:r>
              <a:rPr b="1" dirty="0">
                <a:solidFill>
                  <a:srgbClr val="FF0000"/>
                </a:solidFill>
                <a:latin typeface="Calibri"/>
                <a:cs typeface="Calibri"/>
              </a:rPr>
              <a:t>е	в</a:t>
            </a:r>
            <a:endParaRPr>
              <a:solidFill>
                <a:prstClr val="black"/>
              </a:solidFill>
              <a:latin typeface="Calibri"/>
              <a:cs typeface="Calibri"/>
            </a:endParaRPr>
          </a:p>
        </p:txBody>
      </p:sp>
      <p:sp>
        <p:nvSpPr>
          <p:cNvPr id="8" name="object 8"/>
          <p:cNvSpPr txBox="1"/>
          <p:nvPr/>
        </p:nvSpPr>
        <p:spPr>
          <a:xfrm>
            <a:off x="464921" y="3972559"/>
            <a:ext cx="1445260" cy="848994"/>
          </a:xfrm>
          <a:prstGeom prst="rect">
            <a:avLst/>
          </a:prstGeom>
        </p:spPr>
        <p:txBody>
          <a:bodyPr vert="horz" wrap="square" lIns="0" tIns="12700" rIns="0" bIns="0" rtlCol="0">
            <a:spAutoFit/>
          </a:bodyPr>
          <a:lstStyle/>
          <a:p>
            <a:pPr marL="12700" marR="5080" fontAlgn="auto">
              <a:spcBef>
                <a:spcPts val="100"/>
              </a:spcBef>
              <a:spcAft>
                <a:spcPts val="0"/>
              </a:spcAft>
              <a:defRPr/>
            </a:pPr>
            <a:r>
              <a:rPr spc="-10" dirty="0">
                <a:solidFill>
                  <a:prstClr val="black"/>
                </a:solidFill>
                <a:latin typeface="Calibri"/>
                <a:cs typeface="Calibri"/>
              </a:rPr>
              <a:t>предложения  </a:t>
            </a:r>
            <a:r>
              <a:rPr dirty="0">
                <a:solidFill>
                  <a:prstClr val="black"/>
                </a:solidFill>
                <a:latin typeface="Calibri"/>
                <a:cs typeface="Calibri"/>
              </a:rPr>
              <a:t>прои</a:t>
            </a:r>
            <a:r>
              <a:rPr spc="-10" dirty="0">
                <a:solidFill>
                  <a:prstClr val="black"/>
                </a:solidFill>
                <a:latin typeface="Calibri"/>
                <a:cs typeface="Calibri"/>
              </a:rPr>
              <a:t>с</a:t>
            </a:r>
            <a:r>
              <a:rPr spc="-25" dirty="0">
                <a:solidFill>
                  <a:prstClr val="black"/>
                </a:solidFill>
                <a:latin typeface="Calibri"/>
                <a:cs typeface="Calibri"/>
              </a:rPr>
              <a:t>х</a:t>
            </a:r>
            <a:r>
              <a:rPr spc="-50" dirty="0">
                <a:solidFill>
                  <a:prstClr val="black"/>
                </a:solidFill>
                <a:latin typeface="Calibri"/>
                <a:cs typeface="Calibri"/>
              </a:rPr>
              <a:t>о</a:t>
            </a:r>
            <a:r>
              <a:rPr spc="-5" dirty="0">
                <a:solidFill>
                  <a:prstClr val="black"/>
                </a:solidFill>
                <a:latin typeface="Calibri"/>
                <a:cs typeface="Calibri"/>
              </a:rPr>
              <a:t>дящих  </a:t>
            </a:r>
            <a:r>
              <a:rPr b="1" spc="-15" dirty="0">
                <a:solidFill>
                  <a:srgbClr val="FF0000"/>
                </a:solidFill>
                <a:latin typeface="Calibri"/>
                <a:cs typeface="Calibri"/>
              </a:rPr>
              <a:t>определении</a:t>
            </a:r>
            <a:endParaRPr>
              <a:solidFill>
                <a:prstClr val="black"/>
              </a:solidFill>
              <a:latin typeface="Calibri"/>
              <a:cs typeface="Calibri"/>
            </a:endParaRPr>
          </a:p>
        </p:txBody>
      </p:sp>
      <p:sp>
        <p:nvSpPr>
          <p:cNvPr id="9" name="object 9"/>
          <p:cNvSpPr txBox="1"/>
          <p:nvPr/>
        </p:nvSpPr>
        <p:spPr>
          <a:xfrm>
            <a:off x="2048382" y="4521454"/>
            <a:ext cx="6486525" cy="299720"/>
          </a:xfrm>
          <a:prstGeom prst="rect">
            <a:avLst/>
          </a:prstGeom>
        </p:spPr>
        <p:txBody>
          <a:bodyPr vert="horz" wrap="square" lIns="0" tIns="12700" rIns="0" bIns="0" rtlCol="0">
            <a:spAutoFit/>
          </a:bodyPr>
          <a:lstStyle/>
          <a:p>
            <a:pPr marL="12700" fontAlgn="auto">
              <a:spcBef>
                <a:spcPts val="100"/>
              </a:spcBef>
              <a:spcAft>
                <a:spcPts val="0"/>
              </a:spcAft>
              <a:tabLst>
                <a:tab pos="1446530" algn="l"/>
                <a:tab pos="2430145" algn="l"/>
                <a:tab pos="2919095" algn="l"/>
                <a:tab pos="3801745" algn="l"/>
                <a:tab pos="4678045" algn="l"/>
              </a:tabLst>
              <a:defRPr/>
            </a:pPr>
            <a:r>
              <a:rPr b="1" spc="-10" dirty="0">
                <a:solidFill>
                  <a:srgbClr val="FF0000"/>
                </a:solidFill>
                <a:latin typeface="Calibri"/>
                <a:cs typeface="Calibri"/>
              </a:rPr>
              <a:t>поставщика	</a:t>
            </a:r>
            <a:r>
              <a:rPr b="1" spc="-15" dirty="0">
                <a:solidFill>
                  <a:srgbClr val="FF0000"/>
                </a:solidFill>
                <a:latin typeface="Calibri"/>
                <a:cs typeface="Calibri"/>
              </a:rPr>
              <a:t>подано	</a:t>
            </a:r>
            <a:r>
              <a:rPr b="1" dirty="0">
                <a:solidFill>
                  <a:srgbClr val="FF0000"/>
                </a:solidFill>
                <a:latin typeface="Calibri"/>
                <a:cs typeface="Calibri"/>
              </a:rPr>
              <a:t>не	</a:t>
            </a:r>
            <a:r>
              <a:rPr b="1" spc="-5" dirty="0">
                <a:solidFill>
                  <a:srgbClr val="FF0000"/>
                </a:solidFill>
                <a:latin typeface="Calibri"/>
                <a:cs typeface="Calibri"/>
              </a:rPr>
              <a:t>менее	</a:t>
            </a:r>
            <a:r>
              <a:rPr b="1" spc="-15" dirty="0">
                <a:solidFill>
                  <a:srgbClr val="FF0000"/>
                </a:solidFill>
                <a:latin typeface="Calibri"/>
                <a:cs typeface="Calibri"/>
              </a:rPr>
              <a:t>одной	</a:t>
            </a:r>
            <a:r>
              <a:rPr spc="-15" dirty="0">
                <a:solidFill>
                  <a:prstClr val="black"/>
                </a:solidFill>
                <a:latin typeface="Calibri"/>
                <a:cs typeface="Calibri"/>
              </a:rPr>
              <a:t>удовлетворяющей</a:t>
            </a:r>
            <a:endParaRPr>
              <a:solidFill>
                <a:prstClr val="black"/>
              </a:solidFill>
              <a:latin typeface="Calibri"/>
              <a:cs typeface="Calibri"/>
            </a:endParaRPr>
          </a:p>
        </p:txBody>
      </p:sp>
      <p:sp>
        <p:nvSpPr>
          <p:cNvPr id="10" name="object 10"/>
          <p:cNvSpPr txBox="1"/>
          <p:nvPr/>
        </p:nvSpPr>
        <p:spPr>
          <a:xfrm>
            <a:off x="464921" y="4795773"/>
            <a:ext cx="8072755" cy="1781810"/>
          </a:xfrm>
          <a:prstGeom prst="rect">
            <a:avLst/>
          </a:prstGeom>
        </p:spPr>
        <p:txBody>
          <a:bodyPr vert="horz" wrap="square" lIns="0" tIns="12700" rIns="0" bIns="0" rtlCol="0">
            <a:spAutoFit/>
          </a:bodyPr>
          <a:lstStyle/>
          <a:p>
            <a:pPr marL="12700" marR="5080" algn="just" fontAlgn="auto">
              <a:spcBef>
                <a:spcPts val="100"/>
              </a:spcBef>
              <a:spcAft>
                <a:spcPts val="0"/>
              </a:spcAft>
              <a:defRPr/>
            </a:pPr>
            <a:r>
              <a:rPr spc="-5" dirty="0">
                <a:solidFill>
                  <a:prstClr val="black"/>
                </a:solidFill>
                <a:latin typeface="Calibri"/>
                <a:cs typeface="Calibri"/>
              </a:rPr>
              <a:t>требованиям извещения об осуществлении закупки </a:t>
            </a:r>
            <a:r>
              <a:rPr dirty="0">
                <a:solidFill>
                  <a:prstClr val="black"/>
                </a:solidFill>
                <a:latin typeface="Calibri"/>
                <a:cs typeface="Calibri"/>
              </a:rPr>
              <a:t>и </a:t>
            </a:r>
            <a:r>
              <a:rPr spc="-5" dirty="0">
                <a:solidFill>
                  <a:prstClr val="black"/>
                </a:solidFill>
                <a:latin typeface="Calibri"/>
                <a:cs typeface="Calibri"/>
              </a:rPr>
              <a:t>(или) </a:t>
            </a:r>
            <a:r>
              <a:rPr spc="-10" dirty="0">
                <a:solidFill>
                  <a:prstClr val="black"/>
                </a:solidFill>
                <a:latin typeface="Calibri"/>
                <a:cs typeface="Calibri"/>
              </a:rPr>
              <a:t>документации </a:t>
            </a:r>
            <a:r>
              <a:rPr dirty="0">
                <a:solidFill>
                  <a:prstClr val="black"/>
                </a:solidFill>
                <a:latin typeface="Calibri"/>
                <a:cs typeface="Calibri"/>
              </a:rPr>
              <a:t>о  </a:t>
            </a:r>
            <a:r>
              <a:rPr spc="-5" dirty="0">
                <a:solidFill>
                  <a:prstClr val="black"/>
                </a:solidFill>
                <a:latin typeface="Calibri"/>
                <a:cs typeface="Calibri"/>
              </a:rPr>
              <a:t>закупке заявки </a:t>
            </a:r>
            <a:r>
              <a:rPr spc="-10" dirty="0">
                <a:solidFill>
                  <a:prstClr val="black"/>
                </a:solidFill>
                <a:latin typeface="Calibri"/>
                <a:cs typeface="Calibri"/>
              </a:rPr>
              <a:t>(окончательного предложения), </a:t>
            </a:r>
            <a:r>
              <a:rPr b="1" spc="-10" dirty="0">
                <a:solidFill>
                  <a:prstClr val="black"/>
                </a:solidFill>
                <a:latin typeface="Calibri"/>
                <a:cs typeface="Calibri"/>
              </a:rPr>
              <a:t>которая </a:t>
            </a:r>
            <a:r>
              <a:rPr b="1" spc="-15" dirty="0">
                <a:solidFill>
                  <a:prstClr val="black"/>
                </a:solidFill>
                <a:latin typeface="Calibri"/>
                <a:cs typeface="Calibri"/>
              </a:rPr>
              <a:t>содержит предложение  </a:t>
            </a:r>
            <a:r>
              <a:rPr b="1" dirty="0">
                <a:solidFill>
                  <a:prstClr val="black"/>
                </a:solidFill>
                <a:latin typeface="Calibri"/>
                <a:cs typeface="Calibri"/>
              </a:rPr>
              <a:t>о </a:t>
            </a:r>
            <a:r>
              <a:rPr b="1" spc="-10" dirty="0">
                <a:solidFill>
                  <a:prstClr val="black"/>
                </a:solidFill>
                <a:latin typeface="Calibri"/>
                <a:cs typeface="Calibri"/>
              </a:rPr>
              <a:t>поставке стентов </a:t>
            </a:r>
            <a:r>
              <a:rPr b="1" spc="-5" dirty="0">
                <a:solidFill>
                  <a:prstClr val="black"/>
                </a:solidFill>
                <a:latin typeface="Calibri"/>
                <a:cs typeface="Calibri"/>
              </a:rPr>
              <a:t>для коронарных артерий </a:t>
            </a:r>
            <a:r>
              <a:rPr b="1" dirty="0">
                <a:solidFill>
                  <a:prstClr val="black"/>
                </a:solidFill>
                <a:latin typeface="Calibri"/>
                <a:cs typeface="Calibri"/>
              </a:rPr>
              <a:t>и </a:t>
            </a:r>
            <a:r>
              <a:rPr b="1" spc="-10" dirty="0">
                <a:solidFill>
                  <a:prstClr val="black"/>
                </a:solidFill>
                <a:latin typeface="Calibri"/>
                <a:cs typeface="Calibri"/>
              </a:rPr>
              <a:t>катетеров, </a:t>
            </a:r>
            <a:r>
              <a:rPr b="1" spc="-5" dirty="0">
                <a:solidFill>
                  <a:prstClr val="black"/>
                </a:solidFill>
                <a:latin typeface="Calibri"/>
                <a:cs typeface="Calibri"/>
              </a:rPr>
              <a:t>страной  </a:t>
            </a:r>
            <a:r>
              <a:rPr b="1" spc="-10" dirty="0">
                <a:solidFill>
                  <a:prstClr val="black"/>
                </a:solidFill>
                <a:latin typeface="Calibri"/>
                <a:cs typeface="Calibri"/>
              </a:rPr>
              <a:t>происхождения которых </a:t>
            </a:r>
            <a:r>
              <a:rPr b="1" spc="-10" dirty="0">
                <a:solidFill>
                  <a:srgbClr val="FF0000"/>
                </a:solidFill>
                <a:latin typeface="Calibri"/>
                <a:cs typeface="Calibri"/>
              </a:rPr>
              <a:t>является </a:t>
            </a:r>
            <a:r>
              <a:rPr b="1" spc="-5" dirty="0">
                <a:solidFill>
                  <a:srgbClr val="FF0000"/>
                </a:solidFill>
                <a:latin typeface="Calibri"/>
                <a:cs typeface="Calibri"/>
              </a:rPr>
              <a:t>Российская</a:t>
            </a:r>
            <a:r>
              <a:rPr b="1" spc="-40" dirty="0">
                <a:solidFill>
                  <a:srgbClr val="FF0000"/>
                </a:solidFill>
                <a:latin typeface="Calibri"/>
                <a:cs typeface="Calibri"/>
              </a:rPr>
              <a:t> </a:t>
            </a:r>
            <a:r>
              <a:rPr b="1" spc="-5" dirty="0">
                <a:solidFill>
                  <a:srgbClr val="FF0000"/>
                </a:solidFill>
                <a:latin typeface="Calibri"/>
                <a:cs typeface="Calibri"/>
              </a:rPr>
              <a:t>Федерация.</a:t>
            </a:r>
            <a:endParaRPr>
              <a:solidFill>
                <a:prstClr val="black"/>
              </a:solidFill>
              <a:latin typeface="Calibri"/>
              <a:cs typeface="Calibri"/>
            </a:endParaRPr>
          </a:p>
          <a:p>
            <a:pPr fontAlgn="auto">
              <a:spcBef>
                <a:spcPts val="35"/>
              </a:spcBef>
              <a:spcAft>
                <a:spcPts val="0"/>
              </a:spcAft>
              <a:defRPr/>
            </a:pPr>
            <a:endParaRPr sz="2600">
              <a:solidFill>
                <a:prstClr val="black"/>
              </a:solidFill>
              <a:latin typeface="Times New Roman"/>
              <a:cs typeface="Times New Roman"/>
            </a:endParaRPr>
          </a:p>
          <a:p>
            <a:pPr marL="12700" algn="just" fontAlgn="auto">
              <a:spcBef>
                <a:spcPts val="0"/>
              </a:spcBef>
              <a:spcAft>
                <a:spcPts val="0"/>
              </a:spcAft>
              <a:defRPr/>
            </a:pPr>
            <a:r>
              <a:rPr b="1" i="1" spc="-10" dirty="0">
                <a:solidFill>
                  <a:srgbClr val="6F2F9F"/>
                </a:solidFill>
                <a:latin typeface="Calibri"/>
                <a:cs typeface="Calibri"/>
              </a:rPr>
              <a:t>Комментарий: </a:t>
            </a:r>
            <a:r>
              <a:rPr b="1" i="1" spc="-5" dirty="0">
                <a:solidFill>
                  <a:srgbClr val="6F2F9F"/>
                </a:solidFill>
                <a:latin typeface="Calibri"/>
                <a:cs typeface="Calibri"/>
              </a:rPr>
              <a:t>запрос </a:t>
            </a:r>
            <a:r>
              <a:rPr b="1" i="1" spc="-10" dirty="0">
                <a:solidFill>
                  <a:srgbClr val="6F2F9F"/>
                </a:solidFill>
                <a:latin typeface="Calibri"/>
                <a:cs typeface="Calibri"/>
              </a:rPr>
              <a:t>котировок </a:t>
            </a:r>
            <a:r>
              <a:rPr b="1" i="1" spc="-5" dirty="0">
                <a:solidFill>
                  <a:srgbClr val="6F2F9F"/>
                </a:solidFill>
                <a:latin typeface="Calibri"/>
                <a:cs typeface="Calibri"/>
              </a:rPr>
              <a:t>применять можно, </a:t>
            </a:r>
            <a:r>
              <a:rPr b="1" i="1" dirty="0">
                <a:solidFill>
                  <a:srgbClr val="6F2F9F"/>
                </a:solidFill>
                <a:latin typeface="Calibri"/>
                <a:cs typeface="Calibri"/>
              </a:rPr>
              <a:t>а </a:t>
            </a:r>
            <a:r>
              <a:rPr b="1" i="1" spc="-5" dirty="0">
                <a:solidFill>
                  <a:srgbClr val="6F2F9F"/>
                </a:solidFill>
                <a:latin typeface="Calibri"/>
                <a:cs typeface="Calibri"/>
              </a:rPr>
              <a:t>также п.4. </a:t>
            </a:r>
            <a:r>
              <a:rPr b="1" i="1" dirty="0">
                <a:solidFill>
                  <a:srgbClr val="6F2F9F"/>
                </a:solidFill>
                <a:latin typeface="Calibri"/>
                <a:cs typeface="Calibri"/>
              </a:rPr>
              <a:t>ст.</a:t>
            </a:r>
            <a:r>
              <a:rPr b="1" i="1" spc="110" dirty="0">
                <a:solidFill>
                  <a:srgbClr val="6F2F9F"/>
                </a:solidFill>
                <a:latin typeface="Calibri"/>
                <a:cs typeface="Calibri"/>
              </a:rPr>
              <a:t> </a:t>
            </a:r>
            <a:r>
              <a:rPr b="1" i="1" spc="-5" dirty="0">
                <a:solidFill>
                  <a:srgbClr val="6F2F9F"/>
                </a:solidFill>
                <a:latin typeface="Calibri"/>
                <a:cs typeface="Calibri"/>
              </a:rPr>
              <a:t>93?</a:t>
            </a:r>
            <a:endParaRPr>
              <a:solidFill>
                <a:prstClr val="black"/>
              </a:solidFill>
              <a:latin typeface="Calibri"/>
              <a:cs typeface="Calibri"/>
            </a:endParaRPr>
          </a:p>
        </p:txBody>
      </p:sp>
    </p:spTree>
    <p:extLst>
      <p:ext uri="{BB962C8B-B14F-4D97-AF65-F5344CB8AC3E}">
        <p14:creationId xmlns:p14="http://schemas.microsoft.com/office/powerpoint/2010/main" val="390050351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80440" y="269875"/>
            <a:ext cx="8020050" cy="391160"/>
          </a:xfrm>
          <a:prstGeom prst="rect">
            <a:avLst/>
          </a:prstGeom>
        </p:spPr>
        <p:txBody>
          <a:bodyPr vert="horz" wrap="square" lIns="0" tIns="12700" rIns="0" bIns="0" rtlCol="0">
            <a:spAutoFit/>
          </a:bodyPr>
          <a:lstStyle/>
          <a:p>
            <a:pPr marL="12700">
              <a:lnSpc>
                <a:spcPct val="100000"/>
              </a:lnSpc>
              <a:spcBef>
                <a:spcPts val="100"/>
              </a:spcBef>
            </a:pPr>
            <a:r>
              <a:rPr spc="-5" dirty="0"/>
              <a:t>Постановление </a:t>
            </a:r>
            <a:r>
              <a:rPr spc="-10" dirty="0"/>
              <a:t>Правительства </a:t>
            </a:r>
            <a:r>
              <a:rPr dirty="0"/>
              <a:t>РФ </a:t>
            </a:r>
            <a:r>
              <a:rPr spc="-10" dirty="0"/>
              <a:t>от </a:t>
            </a:r>
            <a:r>
              <a:rPr dirty="0"/>
              <a:t>4 </a:t>
            </a:r>
            <a:r>
              <a:rPr spc="-10" dirty="0"/>
              <a:t>декабря </a:t>
            </a:r>
            <a:r>
              <a:rPr spc="-5" dirty="0"/>
              <a:t>2017 </a:t>
            </a:r>
            <a:r>
              <a:rPr spc="-60" dirty="0"/>
              <a:t>г. </a:t>
            </a:r>
            <a:r>
              <a:rPr dirty="0"/>
              <a:t>N</a:t>
            </a:r>
            <a:r>
              <a:rPr spc="65" dirty="0"/>
              <a:t> </a:t>
            </a:r>
            <a:r>
              <a:rPr spc="-5" dirty="0"/>
              <a:t>1469</a:t>
            </a:r>
          </a:p>
        </p:txBody>
      </p:sp>
      <p:sp>
        <p:nvSpPr>
          <p:cNvPr id="3" name="object 3"/>
          <p:cNvSpPr txBox="1"/>
          <p:nvPr/>
        </p:nvSpPr>
        <p:spPr>
          <a:xfrm>
            <a:off x="524052" y="966571"/>
            <a:ext cx="8074025" cy="3937000"/>
          </a:xfrm>
          <a:prstGeom prst="rect">
            <a:avLst/>
          </a:prstGeom>
        </p:spPr>
        <p:txBody>
          <a:bodyPr vert="horz" wrap="square" lIns="0" tIns="0" rIns="0" bIns="0" rtlCol="0">
            <a:spAutoFit/>
          </a:bodyPr>
          <a:lstStyle/>
          <a:p>
            <a:pPr marL="12700" fontAlgn="auto">
              <a:lnSpc>
                <a:spcPts val="1964"/>
              </a:lnSpc>
              <a:spcBef>
                <a:spcPts val="0"/>
              </a:spcBef>
              <a:spcAft>
                <a:spcPts val="0"/>
              </a:spcAft>
              <a:defRPr/>
            </a:pPr>
            <a:r>
              <a:rPr spc="-5" dirty="0">
                <a:solidFill>
                  <a:prstClr val="black"/>
                </a:solidFill>
                <a:latin typeface="Calibri"/>
                <a:cs typeface="Calibri"/>
              </a:rPr>
              <a:t>2</a:t>
            </a:r>
            <a:r>
              <a:rPr sz="1400" spc="-5" dirty="0">
                <a:solidFill>
                  <a:prstClr val="black"/>
                </a:solidFill>
                <a:latin typeface="Calibri"/>
                <a:cs typeface="Calibri"/>
              </a:rPr>
              <a:t>.</a:t>
            </a:r>
            <a:r>
              <a:rPr sz="1400" spc="60" dirty="0">
                <a:solidFill>
                  <a:prstClr val="black"/>
                </a:solidFill>
                <a:latin typeface="Calibri"/>
                <a:cs typeface="Calibri"/>
              </a:rPr>
              <a:t> </a:t>
            </a:r>
            <a:r>
              <a:rPr sz="1400" spc="-10" dirty="0">
                <a:solidFill>
                  <a:prstClr val="black"/>
                </a:solidFill>
                <a:latin typeface="Calibri"/>
                <a:cs typeface="Calibri"/>
              </a:rPr>
              <a:t>Подтверждением</a:t>
            </a:r>
            <a:r>
              <a:rPr sz="1400" spc="75" dirty="0">
                <a:solidFill>
                  <a:prstClr val="black"/>
                </a:solidFill>
                <a:latin typeface="Calibri"/>
                <a:cs typeface="Calibri"/>
              </a:rPr>
              <a:t> </a:t>
            </a:r>
            <a:r>
              <a:rPr sz="1400" spc="-5" dirty="0">
                <a:solidFill>
                  <a:prstClr val="black"/>
                </a:solidFill>
                <a:latin typeface="Calibri"/>
                <a:cs typeface="Calibri"/>
              </a:rPr>
              <a:t>страны</a:t>
            </a:r>
            <a:r>
              <a:rPr sz="1400" spc="55" dirty="0">
                <a:solidFill>
                  <a:prstClr val="black"/>
                </a:solidFill>
                <a:latin typeface="Calibri"/>
                <a:cs typeface="Calibri"/>
              </a:rPr>
              <a:t> </a:t>
            </a:r>
            <a:r>
              <a:rPr sz="1400" spc="-5" dirty="0">
                <a:solidFill>
                  <a:prstClr val="black"/>
                </a:solidFill>
                <a:latin typeface="Calibri"/>
                <a:cs typeface="Calibri"/>
              </a:rPr>
              <a:t>происхождения</a:t>
            </a:r>
            <a:r>
              <a:rPr sz="1400" spc="50" dirty="0">
                <a:solidFill>
                  <a:prstClr val="black"/>
                </a:solidFill>
                <a:latin typeface="Calibri"/>
                <a:cs typeface="Calibri"/>
              </a:rPr>
              <a:t> </a:t>
            </a:r>
            <a:r>
              <a:rPr sz="1400" spc="-10" dirty="0">
                <a:solidFill>
                  <a:prstClr val="black"/>
                </a:solidFill>
                <a:latin typeface="Calibri"/>
                <a:cs typeface="Calibri"/>
              </a:rPr>
              <a:t>стентов</a:t>
            </a:r>
            <a:r>
              <a:rPr sz="1400" spc="60" dirty="0">
                <a:solidFill>
                  <a:prstClr val="black"/>
                </a:solidFill>
                <a:latin typeface="Calibri"/>
                <a:cs typeface="Calibri"/>
              </a:rPr>
              <a:t> </a:t>
            </a:r>
            <a:r>
              <a:rPr sz="1400" spc="-5" dirty="0">
                <a:solidFill>
                  <a:prstClr val="black"/>
                </a:solidFill>
                <a:latin typeface="Calibri"/>
                <a:cs typeface="Calibri"/>
              </a:rPr>
              <a:t>для</a:t>
            </a:r>
            <a:r>
              <a:rPr sz="1400" spc="50" dirty="0">
                <a:solidFill>
                  <a:prstClr val="black"/>
                </a:solidFill>
                <a:latin typeface="Calibri"/>
                <a:cs typeface="Calibri"/>
              </a:rPr>
              <a:t> </a:t>
            </a:r>
            <a:r>
              <a:rPr sz="1400" spc="-5" dirty="0">
                <a:solidFill>
                  <a:prstClr val="black"/>
                </a:solidFill>
                <a:latin typeface="Calibri"/>
                <a:cs typeface="Calibri"/>
              </a:rPr>
              <a:t>коронарных</a:t>
            </a:r>
            <a:r>
              <a:rPr sz="1400" spc="60" dirty="0">
                <a:solidFill>
                  <a:prstClr val="black"/>
                </a:solidFill>
                <a:latin typeface="Calibri"/>
                <a:cs typeface="Calibri"/>
              </a:rPr>
              <a:t> </a:t>
            </a:r>
            <a:r>
              <a:rPr sz="1400" spc="-5" dirty="0">
                <a:solidFill>
                  <a:prstClr val="black"/>
                </a:solidFill>
                <a:latin typeface="Calibri"/>
                <a:cs typeface="Calibri"/>
              </a:rPr>
              <a:t>артерий</a:t>
            </a:r>
            <a:r>
              <a:rPr sz="1400" spc="75" dirty="0">
                <a:solidFill>
                  <a:prstClr val="black"/>
                </a:solidFill>
                <a:latin typeface="Calibri"/>
                <a:cs typeface="Calibri"/>
              </a:rPr>
              <a:t> </a:t>
            </a:r>
            <a:r>
              <a:rPr sz="1400" dirty="0">
                <a:solidFill>
                  <a:prstClr val="black"/>
                </a:solidFill>
                <a:latin typeface="Calibri"/>
                <a:cs typeface="Calibri"/>
              </a:rPr>
              <a:t>и</a:t>
            </a:r>
            <a:r>
              <a:rPr sz="1400" spc="60" dirty="0">
                <a:solidFill>
                  <a:prstClr val="black"/>
                </a:solidFill>
                <a:latin typeface="Calibri"/>
                <a:cs typeface="Calibri"/>
              </a:rPr>
              <a:t> </a:t>
            </a:r>
            <a:r>
              <a:rPr sz="1400" spc="-10" dirty="0">
                <a:solidFill>
                  <a:prstClr val="black"/>
                </a:solidFill>
                <a:latin typeface="Calibri"/>
                <a:cs typeface="Calibri"/>
              </a:rPr>
              <a:t>катетеров</a:t>
            </a:r>
            <a:r>
              <a:rPr sz="1400" spc="55" dirty="0">
                <a:solidFill>
                  <a:prstClr val="black"/>
                </a:solidFill>
                <a:latin typeface="Calibri"/>
                <a:cs typeface="Calibri"/>
              </a:rPr>
              <a:t> </a:t>
            </a:r>
            <a:r>
              <a:rPr sz="1400" spc="-10" dirty="0">
                <a:solidFill>
                  <a:prstClr val="black"/>
                </a:solidFill>
                <a:latin typeface="Calibri"/>
                <a:cs typeface="Calibri"/>
              </a:rPr>
              <a:t>является</a:t>
            </a:r>
            <a:r>
              <a:rPr sz="1400" spc="50" dirty="0">
                <a:solidFill>
                  <a:prstClr val="black"/>
                </a:solidFill>
                <a:latin typeface="Calibri"/>
                <a:cs typeface="Calibri"/>
              </a:rPr>
              <a:t> </a:t>
            </a:r>
            <a:r>
              <a:rPr sz="1400" spc="-15" dirty="0">
                <a:solidFill>
                  <a:prstClr val="black"/>
                </a:solidFill>
                <a:latin typeface="Calibri"/>
                <a:cs typeface="Calibri"/>
              </a:rPr>
              <a:t>один</a:t>
            </a:r>
            <a:endParaRPr sz="1400">
              <a:solidFill>
                <a:prstClr val="black"/>
              </a:solidFill>
              <a:latin typeface="Calibri"/>
              <a:cs typeface="Calibri"/>
            </a:endParaRPr>
          </a:p>
          <a:p>
            <a:pPr marL="12700" fontAlgn="auto">
              <a:spcBef>
                <a:spcPts val="25"/>
              </a:spcBef>
              <a:spcAft>
                <a:spcPts val="0"/>
              </a:spcAft>
              <a:defRPr/>
            </a:pPr>
            <a:r>
              <a:rPr sz="1400" b="1" spc="-5" dirty="0">
                <a:solidFill>
                  <a:prstClr val="black"/>
                </a:solidFill>
                <a:latin typeface="Calibri"/>
                <a:cs typeface="Calibri"/>
              </a:rPr>
              <a:t>из </a:t>
            </a:r>
            <a:r>
              <a:rPr sz="1400" b="1" spc="-10" dirty="0">
                <a:solidFill>
                  <a:prstClr val="black"/>
                </a:solidFill>
                <a:latin typeface="Calibri"/>
                <a:cs typeface="Calibri"/>
              </a:rPr>
              <a:t>следующих</a:t>
            </a:r>
            <a:r>
              <a:rPr sz="1400" b="1" spc="-40" dirty="0">
                <a:solidFill>
                  <a:prstClr val="black"/>
                </a:solidFill>
                <a:latin typeface="Calibri"/>
                <a:cs typeface="Calibri"/>
              </a:rPr>
              <a:t> </a:t>
            </a:r>
            <a:r>
              <a:rPr sz="1400" b="1" spc="-5" dirty="0">
                <a:solidFill>
                  <a:prstClr val="black"/>
                </a:solidFill>
                <a:latin typeface="Calibri"/>
                <a:cs typeface="Calibri"/>
              </a:rPr>
              <a:t>документов:</a:t>
            </a:r>
            <a:endParaRPr sz="1400">
              <a:solidFill>
                <a:prstClr val="black"/>
              </a:solidFill>
              <a:latin typeface="Calibri"/>
              <a:cs typeface="Calibri"/>
            </a:endParaRPr>
          </a:p>
          <a:p>
            <a:pPr fontAlgn="auto">
              <a:spcBef>
                <a:spcPts val="0"/>
              </a:spcBef>
              <a:spcAft>
                <a:spcPts val="0"/>
              </a:spcAft>
              <a:defRPr/>
            </a:pPr>
            <a:endParaRPr sz="2050">
              <a:solidFill>
                <a:prstClr val="black"/>
              </a:solidFill>
              <a:latin typeface="Times New Roman"/>
              <a:cs typeface="Times New Roman"/>
            </a:endParaRPr>
          </a:p>
          <a:p>
            <a:pPr marL="12700" marR="5080" algn="just" fontAlgn="auto">
              <a:spcBef>
                <a:spcPts val="0"/>
              </a:spcBef>
              <a:spcAft>
                <a:spcPts val="0"/>
              </a:spcAft>
              <a:defRPr/>
            </a:pPr>
            <a:r>
              <a:rPr sz="1400" spc="-5" dirty="0">
                <a:solidFill>
                  <a:prstClr val="black"/>
                </a:solidFill>
                <a:latin typeface="Calibri"/>
                <a:cs typeface="Calibri"/>
              </a:rPr>
              <a:t>а) </a:t>
            </a:r>
            <a:r>
              <a:rPr sz="1400" spc="-5" dirty="0">
                <a:solidFill>
                  <a:srgbClr val="FF0000"/>
                </a:solidFill>
                <a:latin typeface="Calibri"/>
                <a:cs typeface="Calibri"/>
              </a:rPr>
              <a:t>сертификат </a:t>
            </a:r>
            <a:r>
              <a:rPr sz="1400" dirty="0">
                <a:solidFill>
                  <a:srgbClr val="FF0000"/>
                </a:solidFill>
                <a:latin typeface="Calibri"/>
                <a:cs typeface="Calibri"/>
              </a:rPr>
              <a:t>о </a:t>
            </a:r>
            <a:r>
              <a:rPr sz="1400" spc="-5" dirty="0">
                <a:solidFill>
                  <a:srgbClr val="FF0000"/>
                </a:solidFill>
                <a:latin typeface="Calibri"/>
                <a:cs typeface="Calibri"/>
              </a:rPr>
              <a:t>происхождении товара</a:t>
            </a:r>
            <a:r>
              <a:rPr sz="1400" spc="-5" dirty="0">
                <a:solidFill>
                  <a:prstClr val="black"/>
                </a:solidFill>
                <a:latin typeface="Calibri"/>
                <a:cs typeface="Calibri"/>
              </a:rPr>
              <a:t>, </a:t>
            </a:r>
            <a:r>
              <a:rPr sz="1400" dirty="0">
                <a:solidFill>
                  <a:prstClr val="black"/>
                </a:solidFill>
                <a:latin typeface="Calibri"/>
                <a:cs typeface="Calibri"/>
              </a:rPr>
              <a:t>выдаваемый </a:t>
            </a:r>
            <a:r>
              <a:rPr sz="1400" spc="-5" dirty="0">
                <a:solidFill>
                  <a:prstClr val="black"/>
                </a:solidFill>
                <a:latin typeface="Calibri"/>
                <a:cs typeface="Calibri"/>
              </a:rPr>
              <a:t>уполномоченным органом (организацией)  </a:t>
            </a:r>
            <a:r>
              <a:rPr sz="1400" spc="-10" dirty="0">
                <a:solidFill>
                  <a:prstClr val="black"/>
                </a:solidFill>
                <a:latin typeface="Calibri"/>
                <a:cs typeface="Calibri"/>
              </a:rPr>
              <a:t>государства </a:t>
            </a:r>
            <a:r>
              <a:rPr sz="1400" dirty="0">
                <a:solidFill>
                  <a:prstClr val="black"/>
                </a:solidFill>
                <a:latin typeface="Calibri"/>
                <a:cs typeface="Calibri"/>
              </a:rPr>
              <a:t>- члена </a:t>
            </a:r>
            <a:r>
              <a:rPr sz="1400" spc="-10" dirty="0">
                <a:solidFill>
                  <a:prstClr val="black"/>
                </a:solidFill>
                <a:latin typeface="Calibri"/>
                <a:cs typeface="Calibri"/>
              </a:rPr>
              <a:t>Евразийского экономического союза </a:t>
            </a:r>
            <a:r>
              <a:rPr sz="1400" dirty="0">
                <a:solidFill>
                  <a:prstClr val="black"/>
                </a:solidFill>
                <a:latin typeface="Calibri"/>
                <a:cs typeface="Calibri"/>
              </a:rPr>
              <a:t>по </a:t>
            </a:r>
            <a:r>
              <a:rPr sz="1400" spc="-5" dirty="0">
                <a:solidFill>
                  <a:prstClr val="black"/>
                </a:solidFill>
                <a:latin typeface="Calibri"/>
                <a:cs typeface="Calibri"/>
              </a:rPr>
              <a:t>форме, установленной Правилами  </a:t>
            </a:r>
            <a:r>
              <a:rPr sz="1400" spc="-10" dirty="0">
                <a:solidFill>
                  <a:prstClr val="black"/>
                </a:solidFill>
                <a:latin typeface="Calibri"/>
                <a:cs typeface="Calibri"/>
              </a:rPr>
              <a:t>определения </a:t>
            </a:r>
            <a:r>
              <a:rPr sz="1400" spc="-5" dirty="0">
                <a:solidFill>
                  <a:prstClr val="black"/>
                </a:solidFill>
                <a:latin typeface="Calibri"/>
                <a:cs typeface="Calibri"/>
              </a:rPr>
              <a:t>страны происхождения товаров, являющимися неотъемлемой частью </a:t>
            </a:r>
            <a:r>
              <a:rPr sz="1400" spc="-10" dirty="0">
                <a:solidFill>
                  <a:prstClr val="black"/>
                </a:solidFill>
                <a:latin typeface="Calibri"/>
                <a:cs typeface="Calibri"/>
              </a:rPr>
              <a:t>Соглашения </a:t>
            </a:r>
            <a:r>
              <a:rPr sz="1400" dirty="0">
                <a:solidFill>
                  <a:prstClr val="black"/>
                </a:solidFill>
                <a:latin typeface="Calibri"/>
                <a:cs typeface="Calibri"/>
              </a:rPr>
              <a:t>о  </a:t>
            </a:r>
            <a:r>
              <a:rPr sz="1400" spc="-5" dirty="0">
                <a:solidFill>
                  <a:prstClr val="black"/>
                </a:solidFill>
                <a:latin typeface="Calibri"/>
                <a:cs typeface="Calibri"/>
              </a:rPr>
              <a:t>Правилах </a:t>
            </a:r>
            <a:r>
              <a:rPr sz="1400" spc="-10" dirty="0">
                <a:solidFill>
                  <a:prstClr val="black"/>
                </a:solidFill>
                <a:latin typeface="Calibri"/>
                <a:cs typeface="Calibri"/>
              </a:rPr>
              <a:t>определения </a:t>
            </a:r>
            <a:r>
              <a:rPr sz="1400" spc="-5" dirty="0">
                <a:solidFill>
                  <a:prstClr val="black"/>
                </a:solidFill>
                <a:latin typeface="Calibri"/>
                <a:cs typeface="Calibri"/>
              </a:rPr>
              <a:t>страны происхождения товаров </a:t>
            </a:r>
            <a:r>
              <a:rPr sz="1400" dirty="0">
                <a:solidFill>
                  <a:prstClr val="black"/>
                </a:solidFill>
                <a:latin typeface="Calibri"/>
                <a:cs typeface="Calibri"/>
              </a:rPr>
              <a:t>в </a:t>
            </a:r>
            <a:r>
              <a:rPr sz="1400" spc="-10" dirty="0">
                <a:solidFill>
                  <a:prstClr val="black"/>
                </a:solidFill>
                <a:latin typeface="Calibri"/>
                <a:cs typeface="Calibri"/>
              </a:rPr>
              <a:t>Содружестве </a:t>
            </a:r>
            <a:r>
              <a:rPr sz="1400" spc="-5" dirty="0">
                <a:solidFill>
                  <a:prstClr val="black"/>
                </a:solidFill>
                <a:latin typeface="Calibri"/>
                <a:cs typeface="Calibri"/>
              </a:rPr>
              <a:t>Независимых </a:t>
            </a:r>
            <a:r>
              <a:rPr sz="1400" spc="-25" dirty="0">
                <a:solidFill>
                  <a:prstClr val="black"/>
                </a:solidFill>
                <a:latin typeface="Calibri"/>
                <a:cs typeface="Calibri"/>
              </a:rPr>
              <a:t>Государств </a:t>
            </a:r>
            <a:r>
              <a:rPr sz="1400" spc="-5" dirty="0">
                <a:solidFill>
                  <a:prstClr val="black"/>
                </a:solidFill>
                <a:latin typeface="Calibri"/>
                <a:cs typeface="Calibri"/>
              </a:rPr>
              <a:t>от 20  ноября 2009 </a:t>
            </a:r>
            <a:r>
              <a:rPr sz="1400" spc="-25" dirty="0">
                <a:solidFill>
                  <a:prstClr val="black"/>
                </a:solidFill>
                <a:latin typeface="Calibri"/>
                <a:cs typeface="Calibri"/>
              </a:rPr>
              <a:t>г., </a:t>
            </a:r>
            <a:r>
              <a:rPr sz="1400" dirty="0">
                <a:solidFill>
                  <a:prstClr val="black"/>
                </a:solidFill>
                <a:latin typeface="Calibri"/>
                <a:cs typeface="Calibri"/>
              </a:rPr>
              <a:t>и в </a:t>
            </a:r>
            <a:r>
              <a:rPr sz="1400" spc="-5" dirty="0">
                <a:solidFill>
                  <a:prstClr val="black"/>
                </a:solidFill>
                <a:latin typeface="Calibri"/>
                <a:cs typeface="Calibri"/>
              </a:rPr>
              <a:t>соответствии </a:t>
            </a:r>
            <a:r>
              <a:rPr sz="1400" dirty="0">
                <a:solidFill>
                  <a:prstClr val="black"/>
                </a:solidFill>
                <a:latin typeface="Calibri"/>
                <a:cs typeface="Calibri"/>
              </a:rPr>
              <a:t>с </a:t>
            </a:r>
            <a:r>
              <a:rPr sz="1400" spc="-5" dirty="0">
                <a:solidFill>
                  <a:prstClr val="black"/>
                </a:solidFill>
                <a:latin typeface="Calibri"/>
                <a:cs typeface="Calibri"/>
              </a:rPr>
              <a:t>критериями </a:t>
            </a:r>
            <a:r>
              <a:rPr sz="1400" spc="-10" dirty="0">
                <a:solidFill>
                  <a:prstClr val="black"/>
                </a:solidFill>
                <a:latin typeface="Calibri"/>
                <a:cs typeface="Calibri"/>
              </a:rPr>
              <a:t>определения </a:t>
            </a:r>
            <a:r>
              <a:rPr sz="1400" dirty="0">
                <a:solidFill>
                  <a:prstClr val="black"/>
                </a:solidFill>
                <a:latin typeface="Calibri"/>
                <a:cs typeface="Calibri"/>
              </a:rPr>
              <a:t>страны </a:t>
            </a:r>
            <a:r>
              <a:rPr sz="1400" spc="-5" dirty="0">
                <a:solidFill>
                  <a:prstClr val="black"/>
                </a:solidFill>
                <a:latin typeface="Calibri"/>
                <a:cs typeface="Calibri"/>
              </a:rPr>
              <a:t>происхождения товаров,  предусмотренными указанными</a:t>
            </a:r>
            <a:r>
              <a:rPr sz="1400" spc="5" dirty="0">
                <a:solidFill>
                  <a:prstClr val="black"/>
                </a:solidFill>
                <a:latin typeface="Calibri"/>
                <a:cs typeface="Calibri"/>
              </a:rPr>
              <a:t> </a:t>
            </a:r>
            <a:r>
              <a:rPr sz="1400" spc="-5" dirty="0">
                <a:solidFill>
                  <a:prstClr val="black"/>
                </a:solidFill>
                <a:latin typeface="Calibri"/>
                <a:cs typeface="Calibri"/>
              </a:rPr>
              <a:t>Правилами;</a:t>
            </a:r>
            <a:endParaRPr sz="1400">
              <a:solidFill>
                <a:prstClr val="black"/>
              </a:solidFill>
              <a:latin typeface="Calibri"/>
              <a:cs typeface="Calibri"/>
            </a:endParaRPr>
          </a:p>
          <a:p>
            <a:pPr fontAlgn="auto">
              <a:spcBef>
                <a:spcPts val="50"/>
              </a:spcBef>
              <a:spcAft>
                <a:spcPts val="0"/>
              </a:spcAft>
              <a:defRPr/>
            </a:pPr>
            <a:endParaRPr sz="2000">
              <a:solidFill>
                <a:prstClr val="black"/>
              </a:solidFill>
              <a:latin typeface="Times New Roman"/>
              <a:cs typeface="Times New Roman"/>
            </a:endParaRPr>
          </a:p>
          <a:p>
            <a:pPr marL="12700" marR="5715" algn="just" fontAlgn="auto">
              <a:spcBef>
                <a:spcPts val="5"/>
              </a:spcBef>
              <a:spcAft>
                <a:spcPts val="0"/>
              </a:spcAft>
              <a:defRPr/>
            </a:pPr>
            <a:r>
              <a:rPr sz="1400" spc="-5" dirty="0">
                <a:solidFill>
                  <a:prstClr val="black"/>
                </a:solidFill>
                <a:latin typeface="Calibri"/>
                <a:cs typeface="Calibri"/>
              </a:rPr>
              <a:t>б) </a:t>
            </a:r>
            <a:r>
              <a:rPr sz="1400" spc="-10" dirty="0">
                <a:solidFill>
                  <a:srgbClr val="FF0000"/>
                </a:solidFill>
                <a:latin typeface="Calibri"/>
                <a:cs typeface="Calibri"/>
              </a:rPr>
              <a:t>подтверждение производства </a:t>
            </a:r>
            <a:r>
              <a:rPr sz="1400" spc="-5" dirty="0">
                <a:solidFill>
                  <a:srgbClr val="FF0000"/>
                </a:solidFill>
                <a:latin typeface="Calibri"/>
                <a:cs typeface="Calibri"/>
              </a:rPr>
              <a:t>промышленной </a:t>
            </a:r>
            <a:r>
              <a:rPr sz="1400" spc="-10" dirty="0">
                <a:solidFill>
                  <a:srgbClr val="FF0000"/>
                </a:solidFill>
                <a:latin typeface="Calibri"/>
                <a:cs typeface="Calibri"/>
              </a:rPr>
              <a:t>продукции </a:t>
            </a:r>
            <a:r>
              <a:rPr sz="1400" dirty="0">
                <a:solidFill>
                  <a:srgbClr val="FF0000"/>
                </a:solidFill>
                <a:latin typeface="Calibri"/>
                <a:cs typeface="Calibri"/>
              </a:rPr>
              <a:t>на </a:t>
            </a:r>
            <a:r>
              <a:rPr sz="1400" spc="-5" dirty="0">
                <a:solidFill>
                  <a:srgbClr val="FF0000"/>
                </a:solidFill>
                <a:latin typeface="Calibri"/>
                <a:cs typeface="Calibri"/>
              </a:rPr>
              <a:t>территории </a:t>
            </a:r>
            <a:r>
              <a:rPr sz="1400" spc="-10" dirty="0">
                <a:solidFill>
                  <a:srgbClr val="FF0000"/>
                </a:solidFill>
                <a:latin typeface="Calibri"/>
                <a:cs typeface="Calibri"/>
              </a:rPr>
              <a:t>Российской </a:t>
            </a:r>
            <a:r>
              <a:rPr sz="1400" spc="-5" dirty="0">
                <a:solidFill>
                  <a:srgbClr val="FF0000"/>
                </a:solidFill>
                <a:latin typeface="Calibri"/>
                <a:cs typeface="Calibri"/>
              </a:rPr>
              <a:t>Федерации,  </a:t>
            </a:r>
            <a:r>
              <a:rPr sz="1400" dirty="0">
                <a:solidFill>
                  <a:srgbClr val="FF0000"/>
                </a:solidFill>
                <a:latin typeface="Calibri"/>
                <a:cs typeface="Calibri"/>
              </a:rPr>
              <a:t>выданное </a:t>
            </a:r>
            <a:r>
              <a:rPr sz="1400" spc="-5" dirty="0">
                <a:solidFill>
                  <a:srgbClr val="FF0000"/>
                </a:solidFill>
                <a:latin typeface="Calibri"/>
                <a:cs typeface="Calibri"/>
              </a:rPr>
              <a:t>Министерством промышленности </a:t>
            </a:r>
            <a:r>
              <a:rPr sz="1400" dirty="0">
                <a:solidFill>
                  <a:srgbClr val="FF0000"/>
                </a:solidFill>
                <a:latin typeface="Calibri"/>
                <a:cs typeface="Calibri"/>
              </a:rPr>
              <a:t>и </a:t>
            </a:r>
            <a:r>
              <a:rPr sz="1400" spc="-10" dirty="0">
                <a:solidFill>
                  <a:srgbClr val="FF0000"/>
                </a:solidFill>
                <a:latin typeface="Calibri"/>
                <a:cs typeface="Calibri"/>
              </a:rPr>
              <a:t>торговли Российской </a:t>
            </a:r>
            <a:r>
              <a:rPr sz="1400" spc="-5" dirty="0">
                <a:solidFill>
                  <a:srgbClr val="FF0000"/>
                </a:solidFill>
                <a:latin typeface="Calibri"/>
                <a:cs typeface="Calibri"/>
              </a:rPr>
              <a:t>Федерации </a:t>
            </a:r>
            <a:r>
              <a:rPr sz="1400" spc="-10" dirty="0">
                <a:solidFill>
                  <a:prstClr val="black"/>
                </a:solidFill>
                <a:latin typeface="Calibri"/>
                <a:cs typeface="Calibri"/>
              </a:rPr>
              <a:t>до </a:t>
            </a:r>
            <a:r>
              <a:rPr sz="1400" dirty="0">
                <a:solidFill>
                  <a:prstClr val="black"/>
                </a:solidFill>
                <a:latin typeface="Calibri"/>
                <a:cs typeface="Calibri"/>
              </a:rPr>
              <a:t>30 </a:t>
            </a:r>
            <a:r>
              <a:rPr sz="1400" spc="-5" dirty="0">
                <a:solidFill>
                  <a:prstClr val="black"/>
                </a:solidFill>
                <a:latin typeface="Calibri"/>
                <a:cs typeface="Calibri"/>
              </a:rPr>
              <a:t>ноября 2017 </a:t>
            </a:r>
            <a:r>
              <a:rPr sz="1400" spc="-35" dirty="0">
                <a:solidFill>
                  <a:prstClr val="black"/>
                </a:solidFill>
                <a:latin typeface="Calibri"/>
                <a:cs typeface="Calibri"/>
              </a:rPr>
              <a:t>г.  </a:t>
            </a:r>
            <a:r>
              <a:rPr sz="1400" spc="-5" dirty="0">
                <a:solidFill>
                  <a:prstClr val="black"/>
                </a:solidFill>
                <a:latin typeface="Calibri"/>
                <a:cs typeface="Calibri"/>
              </a:rPr>
              <a:t>включительно </a:t>
            </a:r>
            <a:r>
              <a:rPr sz="1400" dirty="0">
                <a:solidFill>
                  <a:prstClr val="black"/>
                </a:solidFill>
                <a:latin typeface="Calibri"/>
                <a:cs typeface="Calibri"/>
              </a:rPr>
              <a:t>в </a:t>
            </a:r>
            <a:r>
              <a:rPr sz="1400" spc="-5" dirty="0">
                <a:solidFill>
                  <a:prstClr val="black"/>
                </a:solidFill>
                <a:latin typeface="Calibri"/>
                <a:cs typeface="Calibri"/>
              </a:rPr>
              <a:t>установленном им </a:t>
            </a:r>
            <a:r>
              <a:rPr sz="1400" spc="-10" dirty="0">
                <a:solidFill>
                  <a:prstClr val="black"/>
                </a:solidFill>
                <a:latin typeface="Calibri"/>
                <a:cs typeface="Calibri"/>
              </a:rPr>
              <a:t>порядке </a:t>
            </a:r>
            <a:r>
              <a:rPr sz="1400" dirty="0">
                <a:solidFill>
                  <a:prstClr val="black"/>
                </a:solidFill>
                <a:latin typeface="Calibri"/>
                <a:cs typeface="Calibri"/>
              </a:rPr>
              <a:t>в </a:t>
            </a:r>
            <a:r>
              <a:rPr sz="1400" spc="-5" dirty="0">
                <a:solidFill>
                  <a:prstClr val="black"/>
                </a:solidFill>
                <a:latin typeface="Calibri"/>
                <a:cs typeface="Calibri"/>
              </a:rPr>
              <a:t>соответствии </a:t>
            </a:r>
            <a:r>
              <a:rPr sz="1400" dirty="0">
                <a:solidFill>
                  <a:prstClr val="black"/>
                </a:solidFill>
                <a:latin typeface="Calibri"/>
                <a:cs typeface="Calibri"/>
              </a:rPr>
              <a:t>с </a:t>
            </a:r>
            <a:r>
              <a:rPr sz="1400" spc="-5" dirty="0">
                <a:solidFill>
                  <a:prstClr val="black"/>
                </a:solidFill>
                <a:latin typeface="Calibri"/>
                <a:cs typeface="Calibri"/>
              </a:rPr>
              <a:t>постановлением Правительства </a:t>
            </a:r>
            <a:r>
              <a:rPr sz="1400" spc="-10" dirty="0">
                <a:solidFill>
                  <a:prstClr val="black"/>
                </a:solidFill>
                <a:latin typeface="Calibri"/>
                <a:cs typeface="Calibri"/>
              </a:rPr>
              <a:t>Российской  </a:t>
            </a:r>
            <a:r>
              <a:rPr sz="1400" spc="-5" dirty="0">
                <a:solidFill>
                  <a:prstClr val="black"/>
                </a:solidFill>
                <a:latin typeface="Calibri"/>
                <a:cs typeface="Calibri"/>
              </a:rPr>
              <a:t>Федерации от 17 </a:t>
            </a:r>
            <a:r>
              <a:rPr sz="1400" spc="-10" dirty="0">
                <a:solidFill>
                  <a:prstClr val="black"/>
                </a:solidFill>
                <a:latin typeface="Calibri"/>
                <a:cs typeface="Calibri"/>
              </a:rPr>
              <a:t>июля </a:t>
            </a:r>
            <a:r>
              <a:rPr sz="1400" spc="-5" dirty="0">
                <a:solidFill>
                  <a:prstClr val="black"/>
                </a:solidFill>
                <a:latin typeface="Calibri"/>
                <a:cs typeface="Calibri"/>
              </a:rPr>
              <a:t>2015 </a:t>
            </a:r>
            <a:r>
              <a:rPr sz="1400" spc="-35" dirty="0">
                <a:solidFill>
                  <a:prstClr val="black"/>
                </a:solidFill>
                <a:latin typeface="Calibri"/>
                <a:cs typeface="Calibri"/>
              </a:rPr>
              <a:t>г. </a:t>
            </a:r>
            <a:r>
              <a:rPr sz="1400" b="1" dirty="0">
                <a:solidFill>
                  <a:prstClr val="black"/>
                </a:solidFill>
                <a:latin typeface="Calibri"/>
                <a:cs typeface="Calibri"/>
              </a:rPr>
              <a:t>N </a:t>
            </a:r>
            <a:r>
              <a:rPr sz="1400" b="1" spc="-5" dirty="0">
                <a:solidFill>
                  <a:prstClr val="black"/>
                </a:solidFill>
                <a:latin typeface="Calibri"/>
                <a:cs typeface="Calibri"/>
              </a:rPr>
              <a:t>719 </a:t>
            </a:r>
            <a:r>
              <a:rPr sz="1400" dirty="0">
                <a:solidFill>
                  <a:prstClr val="black"/>
                </a:solidFill>
                <a:latin typeface="Calibri"/>
                <a:cs typeface="Calibri"/>
              </a:rPr>
              <a:t>"О </a:t>
            </a:r>
            <a:r>
              <a:rPr sz="1400" spc="-5" dirty="0">
                <a:solidFill>
                  <a:prstClr val="black"/>
                </a:solidFill>
                <a:latin typeface="Calibri"/>
                <a:cs typeface="Calibri"/>
              </a:rPr>
              <a:t>критериях отнесения промышленной </a:t>
            </a:r>
            <a:r>
              <a:rPr sz="1400" spc="-10" dirty="0">
                <a:solidFill>
                  <a:prstClr val="black"/>
                </a:solidFill>
                <a:latin typeface="Calibri"/>
                <a:cs typeface="Calibri"/>
              </a:rPr>
              <a:t>продукции </a:t>
            </a:r>
            <a:r>
              <a:rPr sz="1400" dirty="0">
                <a:solidFill>
                  <a:prstClr val="black"/>
                </a:solidFill>
                <a:latin typeface="Calibri"/>
                <a:cs typeface="Calibri"/>
              </a:rPr>
              <a:t>к  </a:t>
            </a:r>
            <a:r>
              <a:rPr sz="1400" spc="-5" dirty="0">
                <a:solidFill>
                  <a:prstClr val="black"/>
                </a:solidFill>
                <a:latin typeface="Calibri"/>
                <a:cs typeface="Calibri"/>
              </a:rPr>
              <a:t>промышленной </a:t>
            </a:r>
            <a:r>
              <a:rPr sz="1400" spc="-10" dirty="0">
                <a:solidFill>
                  <a:prstClr val="black"/>
                </a:solidFill>
                <a:latin typeface="Calibri"/>
                <a:cs typeface="Calibri"/>
              </a:rPr>
              <a:t>продукции, </a:t>
            </a:r>
            <a:r>
              <a:rPr sz="1400" dirty="0">
                <a:solidFill>
                  <a:prstClr val="black"/>
                </a:solidFill>
                <a:latin typeface="Calibri"/>
                <a:cs typeface="Calibri"/>
              </a:rPr>
              <a:t>не </a:t>
            </a:r>
            <a:r>
              <a:rPr sz="1400" spc="-5" dirty="0">
                <a:solidFill>
                  <a:prstClr val="black"/>
                </a:solidFill>
                <a:latin typeface="Calibri"/>
                <a:cs typeface="Calibri"/>
              </a:rPr>
              <a:t>имеющей аналогов, произведенных </a:t>
            </a:r>
            <a:r>
              <a:rPr sz="1400" dirty="0">
                <a:solidFill>
                  <a:prstClr val="black"/>
                </a:solidFill>
                <a:latin typeface="Calibri"/>
                <a:cs typeface="Calibri"/>
              </a:rPr>
              <a:t>в </a:t>
            </a:r>
            <a:r>
              <a:rPr sz="1400" spc="-10" dirty="0">
                <a:solidFill>
                  <a:prstClr val="black"/>
                </a:solidFill>
                <a:latin typeface="Calibri"/>
                <a:cs typeface="Calibri"/>
              </a:rPr>
              <a:t>Российской</a:t>
            </a:r>
            <a:r>
              <a:rPr sz="1400" spc="75" dirty="0">
                <a:solidFill>
                  <a:prstClr val="black"/>
                </a:solidFill>
                <a:latin typeface="Calibri"/>
                <a:cs typeface="Calibri"/>
              </a:rPr>
              <a:t> </a:t>
            </a:r>
            <a:r>
              <a:rPr sz="1400" spc="-10" dirty="0">
                <a:solidFill>
                  <a:prstClr val="black"/>
                </a:solidFill>
                <a:latin typeface="Calibri"/>
                <a:cs typeface="Calibri"/>
              </a:rPr>
              <a:t>Федерации";</a:t>
            </a:r>
            <a:endParaRPr sz="1400">
              <a:solidFill>
                <a:prstClr val="black"/>
              </a:solidFill>
              <a:latin typeface="Calibri"/>
              <a:cs typeface="Calibri"/>
            </a:endParaRPr>
          </a:p>
          <a:p>
            <a:pPr fontAlgn="auto">
              <a:spcBef>
                <a:spcPts val="55"/>
              </a:spcBef>
              <a:spcAft>
                <a:spcPts val="0"/>
              </a:spcAft>
              <a:defRPr/>
            </a:pPr>
            <a:endParaRPr sz="2000">
              <a:solidFill>
                <a:prstClr val="black"/>
              </a:solidFill>
              <a:latin typeface="Times New Roman"/>
              <a:cs typeface="Times New Roman"/>
            </a:endParaRPr>
          </a:p>
          <a:p>
            <a:pPr marL="12700" algn="just" fontAlgn="auto">
              <a:spcBef>
                <a:spcPts val="0"/>
              </a:spcBef>
              <a:spcAft>
                <a:spcPts val="0"/>
              </a:spcAft>
              <a:defRPr/>
            </a:pPr>
            <a:r>
              <a:rPr sz="1400" spc="-5" dirty="0">
                <a:solidFill>
                  <a:prstClr val="black"/>
                </a:solidFill>
                <a:latin typeface="Calibri"/>
                <a:cs typeface="Calibri"/>
              </a:rPr>
              <a:t>в) </a:t>
            </a:r>
            <a:r>
              <a:rPr sz="1400" dirty="0">
                <a:solidFill>
                  <a:srgbClr val="FF0000"/>
                </a:solidFill>
                <a:latin typeface="Calibri"/>
                <a:cs typeface="Calibri"/>
              </a:rPr>
              <a:t>заключение о </a:t>
            </a:r>
            <a:r>
              <a:rPr sz="1400" spc="-10" dirty="0">
                <a:solidFill>
                  <a:srgbClr val="FF0000"/>
                </a:solidFill>
                <a:latin typeface="Calibri"/>
                <a:cs typeface="Calibri"/>
              </a:rPr>
              <a:t>подтверждении производства </a:t>
            </a:r>
            <a:r>
              <a:rPr sz="1400" spc="-5" dirty="0">
                <a:solidFill>
                  <a:srgbClr val="FF0000"/>
                </a:solidFill>
                <a:latin typeface="Calibri"/>
                <a:cs typeface="Calibri"/>
              </a:rPr>
              <a:t>промышленной </a:t>
            </a:r>
            <a:r>
              <a:rPr sz="1400" spc="-10" dirty="0">
                <a:solidFill>
                  <a:srgbClr val="FF0000"/>
                </a:solidFill>
                <a:latin typeface="Calibri"/>
                <a:cs typeface="Calibri"/>
              </a:rPr>
              <a:t>продукции </a:t>
            </a:r>
            <a:r>
              <a:rPr sz="1400" dirty="0">
                <a:solidFill>
                  <a:srgbClr val="FF0000"/>
                </a:solidFill>
                <a:latin typeface="Calibri"/>
                <a:cs typeface="Calibri"/>
              </a:rPr>
              <a:t>на </a:t>
            </a:r>
            <a:r>
              <a:rPr sz="1400" spc="-5" dirty="0">
                <a:solidFill>
                  <a:srgbClr val="FF0000"/>
                </a:solidFill>
                <a:latin typeface="Calibri"/>
                <a:cs typeface="Calibri"/>
              </a:rPr>
              <a:t>территории</a:t>
            </a:r>
            <a:r>
              <a:rPr sz="1400" spc="90" dirty="0">
                <a:solidFill>
                  <a:srgbClr val="FF0000"/>
                </a:solidFill>
                <a:latin typeface="Calibri"/>
                <a:cs typeface="Calibri"/>
              </a:rPr>
              <a:t> </a:t>
            </a:r>
            <a:r>
              <a:rPr sz="1400" spc="-10" dirty="0">
                <a:solidFill>
                  <a:srgbClr val="FF0000"/>
                </a:solidFill>
                <a:latin typeface="Calibri"/>
                <a:cs typeface="Calibri"/>
              </a:rPr>
              <a:t>Российской</a:t>
            </a:r>
            <a:endParaRPr sz="1400">
              <a:solidFill>
                <a:prstClr val="black"/>
              </a:solidFill>
              <a:latin typeface="Calibri"/>
              <a:cs typeface="Calibri"/>
            </a:endParaRPr>
          </a:p>
        </p:txBody>
      </p:sp>
      <p:sp>
        <p:nvSpPr>
          <p:cNvPr id="4" name="object 4"/>
          <p:cNvSpPr txBox="1"/>
          <p:nvPr/>
        </p:nvSpPr>
        <p:spPr>
          <a:xfrm>
            <a:off x="524052" y="4877561"/>
            <a:ext cx="6724650" cy="666750"/>
          </a:xfrm>
          <a:prstGeom prst="rect">
            <a:avLst/>
          </a:prstGeom>
        </p:spPr>
        <p:txBody>
          <a:bodyPr vert="horz" wrap="square" lIns="0" tIns="12700" rIns="0" bIns="0" rtlCol="0">
            <a:spAutoFit/>
          </a:bodyPr>
          <a:lstStyle/>
          <a:p>
            <a:pPr marL="12700" marR="5080" algn="just" fontAlgn="auto">
              <a:spcBef>
                <a:spcPts val="100"/>
              </a:spcBef>
              <a:spcAft>
                <a:spcPts val="0"/>
              </a:spcAft>
              <a:defRPr/>
            </a:pPr>
            <a:r>
              <a:rPr sz="1400" spc="-5" dirty="0">
                <a:solidFill>
                  <a:srgbClr val="FF0000"/>
                </a:solidFill>
                <a:latin typeface="Calibri"/>
                <a:cs typeface="Calibri"/>
              </a:rPr>
              <a:t>Федерации, выдаваемое Министерством промышленности </a:t>
            </a:r>
            <a:r>
              <a:rPr sz="1400" dirty="0">
                <a:solidFill>
                  <a:srgbClr val="FF0000"/>
                </a:solidFill>
                <a:latin typeface="Calibri"/>
                <a:cs typeface="Calibri"/>
              </a:rPr>
              <a:t>и </a:t>
            </a:r>
            <a:r>
              <a:rPr sz="1400" spc="-10" dirty="0">
                <a:solidFill>
                  <a:srgbClr val="FF0000"/>
                </a:solidFill>
                <a:latin typeface="Calibri"/>
                <a:cs typeface="Calibri"/>
              </a:rPr>
              <a:t>торговли </a:t>
            </a:r>
            <a:r>
              <a:rPr sz="1400" spc="-15" dirty="0">
                <a:solidFill>
                  <a:prstClr val="black"/>
                </a:solidFill>
                <a:latin typeface="Calibri"/>
                <a:cs typeface="Calibri"/>
              </a:rPr>
              <a:t>Российской  </a:t>
            </a:r>
            <a:r>
              <a:rPr sz="1400" spc="-5" dirty="0">
                <a:solidFill>
                  <a:prstClr val="black"/>
                </a:solidFill>
                <a:latin typeface="Calibri"/>
                <a:cs typeface="Calibri"/>
              </a:rPr>
              <a:t>декабря 2017 </a:t>
            </a:r>
            <a:r>
              <a:rPr sz="1400" spc="-35" dirty="0">
                <a:solidFill>
                  <a:prstClr val="black"/>
                </a:solidFill>
                <a:latin typeface="Calibri"/>
                <a:cs typeface="Calibri"/>
              </a:rPr>
              <a:t>г. </a:t>
            </a:r>
            <a:r>
              <a:rPr sz="1400" dirty="0">
                <a:solidFill>
                  <a:prstClr val="black"/>
                </a:solidFill>
                <a:latin typeface="Calibri"/>
                <a:cs typeface="Calibri"/>
              </a:rPr>
              <a:t>в </a:t>
            </a:r>
            <a:r>
              <a:rPr sz="1400" spc="-5" dirty="0">
                <a:solidFill>
                  <a:prstClr val="black"/>
                </a:solidFill>
                <a:latin typeface="Calibri"/>
                <a:cs typeface="Calibri"/>
              </a:rPr>
              <a:t>порядке, установленном </a:t>
            </a:r>
            <a:r>
              <a:rPr sz="1400" dirty="0">
                <a:solidFill>
                  <a:prstClr val="black"/>
                </a:solidFill>
                <a:latin typeface="Calibri"/>
                <a:cs typeface="Calibri"/>
              </a:rPr>
              <a:t>Правилами выдачи </a:t>
            </a:r>
            <a:r>
              <a:rPr sz="1400" spc="-5" dirty="0">
                <a:solidFill>
                  <a:prstClr val="black"/>
                </a:solidFill>
                <a:latin typeface="Calibri"/>
                <a:cs typeface="Calibri"/>
              </a:rPr>
              <a:t>заключения </a:t>
            </a:r>
            <a:r>
              <a:rPr sz="1400" dirty="0">
                <a:solidFill>
                  <a:prstClr val="black"/>
                </a:solidFill>
                <a:latin typeface="Calibri"/>
                <a:cs typeface="Calibri"/>
              </a:rPr>
              <a:t>о  </a:t>
            </a:r>
            <a:r>
              <a:rPr sz="1400" spc="-10" dirty="0">
                <a:solidFill>
                  <a:prstClr val="black"/>
                </a:solidFill>
                <a:latin typeface="Calibri"/>
                <a:cs typeface="Calibri"/>
              </a:rPr>
              <a:t>производства</a:t>
            </a:r>
            <a:r>
              <a:rPr sz="1400" spc="50" dirty="0">
                <a:solidFill>
                  <a:prstClr val="black"/>
                </a:solidFill>
                <a:latin typeface="Calibri"/>
                <a:cs typeface="Calibri"/>
              </a:rPr>
              <a:t> </a:t>
            </a:r>
            <a:r>
              <a:rPr sz="1400" spc="-5" dirty="0">
                <a:solidFill>
                  <a:prstClr val="black"/>
                </a:solidFill>
                <a:latin typeface="Calibri"/>
                <a:cs typeface="Calibri"/>
              </a:rPr>
              <a:t>промышленной</a:t>
            </a:r>
            <a:r>
              <a:rPr sz="1400" spc="50" dirty="0">
                <a:solidFill>
                  <a:prstClr val="black"/>
                </a:solidFill>
                <a:latin typeface="Calibri"/>
                <a:cs typeface="Calibri"/>
              </a:rPr>
              <a:t> </a:t>
            </a:r>
            <a:r>
              <a:rPr sz="1400" spc="-10" dirty="0">
                <a:solidFill>
                  <a:prstClr val="black"/>
                </a:solidFill>
                <a:latin typeface="Calibri"/>
                <a:cs typeface="Calibri"/>
              </a:rPr>
              <a:t>продукции</a:t>
            </a:r>
            <a:r>
              <a:rPr sz="1400" spc="50" dirty="0">
                <a:solidFill>
                  <a:prstClr val="black"/>
                </a:solidFill>
                <a:latin typeface="Calibri"/>
                <a:cs typeface="Calibri"/>
              </a:rPr>
              <a:t> </a:t>
            </a:r>
            <a:r>
              <a:rPr sz="1400" dirty="0">
                <a:solidFill>
                  <a:prstClr val="black"/>
                </a:solidFill>
                <a:latin typeface="Calibri"/>
                <a:cs typeface="Calibri"/>
              </a:rPr>
              <a:t>на</a:t>
            </a:r>
            <a:r>
              <a:rPr sz="1400" spc="30" dirty="0">
                <a:solidFill>
                  <a:prstClr val="black"/>
                </a:solidFill>
                <a:latin typeface="Calibri"/>
                <a:cs typeface="Calibri"/>
              </a:rPr>
              <a:t> </a:t>
            </a:r>
            <a:r>
              <a:rPr sz="1400" spc="-5" dirty="0">
                <a:solidFill>
                  <a:prstClr val="black"/>
                </a:solidFill>
                <a:latin typeface="Calibri"/>
                <a:cs typeface="Calibri"/>
              </a:rPr>
              <a:t>территории</a:t>
            </a:r>
            <a:r>
              <a:rPr sz="1400" spc="55" dirty="0">
                <a:solidFill>
                  <a:prstClr val="black"/>
                </a:solidFill>
                <a:latin typeface="Calibri"/>
                <a:cs typeface="Calibri"/>
              </a:rPr>
              <a:t> </a:t>
            </a:r>
            <a:r>
              <a:rPr sz="1400" spc="-10" dirty="0">
                <a:solidFill>
                  <a:prstClr val="black"/>
                </a:solidFill>
                <a:latin typeface="Calibri"/>
                <a:cs typeface="Calibri"/>
              </a:rPr>
              <a:t>Российской</a:t>
            </a:r>
            <a:r>
              <a:rPr sz="1400" spc="65" dirty="0">
                <a:solidFill>
                  <a:prstClr val="black"/>
                </a:solidFill>
                <a:latin typeface="Calibri"/>
                <a:cs typeface="Calibri"/>
              </a:rPr>
              <a:t> </a:t>
            </a:r>
            <a:r>
              <a:rPr sz="1400" spc="-5" dirty="0">
                <a:solidFill>
                  <a:prstClr val="black"/>
                </a:solidFill>
                <a:latin typeface="Calibri"/>
                <a:cs typeface="Calibri"/>
              </a:rPr>
              <a:t>Федерации,</a:t>
            </a:r>
            <a:endParaRPr sz="1400" dirty="0">
              <a:solidFill>
                <a:prstClr val="black"/>
              </a:solidFill>
              <a:latin typeface="Calibri"/>
              <a:cs typeface="Calibri"/>
            </a:endParaRPr>
          </a:p>
        </p:txBody>
      </p:sp>
      <p:sp>
        <p:nvSpPr>
          <p:cNvPr id="5" name="object 5"/>
          <p:cNvSpPr txBox="1"/>
          <p:nvPr/>
        </p:nvSpPr>
        <p:spPr>
          <a:xfrm>
            <a:off x="7317740" y="4877561"/>
            <a:ext cx="1279525" cy="666750"/>
          </a:xfrm>
          <a:prstGeom prst="rect">
            <a:avLst/>
          </a:prstGeom>
        </p:spPr>
        <p:txBody>
          <a:bodyPr vert="horz" wrap="square" lIns="0" tIns="12700" rIns="0" bIns="0" rtlCol="0">
            <a:spAutoFit/>
          </a:bodyPr>
          <a:lstStyle/>
          <a:p>
            <a:pPr marL="12700" marR="5080" indent="10160" algn="just" fontAlgn="auto">
              <a:spcBef>
                <a:spcPts val="100"/>
              </a:spcBef>
              <a:spcAft>
                <a:spcPts val="0"/>
              </a:spcAft>
              <a:defRPr/>
            </a:pPr>
            <a:r>
              <a:rPr sz="1400" spc="-5" dirty="0">
                <a:solidFill>
                  <a:prstClr val="black"/>
                </a:solidFill>
                <a:latin typeface="Calibri"/>
                <a:cs typeface="Calibri"/>
              </a:rPr>
              <a:t>Федерации </a:t>
            </a:r>
            <a:r>
              <a:rPr sz="1400" dirty="0">
                <a:solidFill>
                  <a:prstClr val="black"/>
                </a:solidFill>
                <a:latin typeface="Calibri"/>
                <a:cs typeface="Calibri"/>
              </a:rPr>
              <a:t>с 1  </a:t>
            </a:r>
            <a:r>
              <a:rPr sz="1400" spc="-10" dirty="0">
                <a:solidFill>
                  <a:prstClr val="black"/>
                </a:solidFill>
                <a:latin typeface="Calibri"/>
                <a:cs typeface="Calibri"/>
              </a:rPr>
              <a:t>подтверждении  </a:t>
            </a:r>
            <a:r>
              <a:rPr sz="1400" dirty="0">
                <a:solidFill>
                  <a:prstClr val="black"/>
                </a:solidFill>
                <a:latin typeface="Calibri"/>
                <a:cs typeface="Calibri"/>
              </a:rPr>
              <a:t>утве</a:t>
            </a:r>
            <a:r>
              <a:rPr sz="1400" spc="-20" dirty="0">
                <a:solidFill>
                  <a:prstClr val="black"/>
                </a:solidFill>
                <a:latin typeface="Calibri"/>
                <a:cs typeface="Calibri"/>
              </a:rPr>
              <a:t>р</a:t>
            </a:r>
            <a:r>
              <a:rPr sz="1400" dirty="0">
                <a:solidFill>
                  <a:prstClr val="black"/>
                </a:solidFill>
                <a:latin typeface="Calibri"/>
                <a:cs typeface="Calibri"/>
              </a:rPr>
              <a:t>ж</a:t>
            </a:r>
            <a:r>
              <a:rPr sz="1400" spc="-20" dirty="0">
                <a:solidFill>
                  <a:prstClr val="black"/>
                </a:solidFill>
                <a:latin typeface="Calibri"/>
                <a:cs typeface="Calibri"/>
              </a:rPr>
              <a:t>д</a:t>
            </a:r>
            <a:r>
              <a:rPr sz="1400" dirty="0">
                <a:solidFill>
                  <a:prstClr val="black"/>
                </a:solidFill>
                <a:latin typeface="Calibri"/>
                <a:cs typeface="Calibri"/>
              </a:rPr>
              <a:t>енн</a:t>
            </a:r>
            <a:r>
              <a:rPr sz="1400" spc="-5" dirty="0">
                <a:solidFill>
                  <a:prstClr val="black"/>
                </a:solidFill>
                <a:latin typeface="Calibri"/>
                <a:cs typeface="Calibri"/>
              </a:rPr>
              <a:t>ыми</a:t>
            </a:r>
            <a:endParaRPr sz="1400" dirty="0">
              <a:solidFill>
                <a:prstClr val="black"/>
              </a:solidFill>
              <a:latin typeface="Calibri"/>
              <a:cs typeface="Calibri"/>
            </a:endParaRPr>
          </a:p>
        </p:txBody>
      </p:sp>
      <p:sp>
        <p:nvSpPr>
          <p:cNvPr id="6" name="object 6"/>
          <p:cNvSpPr txBox="1"/>
          <p:nvPr/>
        </p:nvSpPr>
        <p:spPr>
          <a:xfrm>
            <a:off x="524052" y="5517896"/>
            <a:ext cx="8072755" cy="666115"/>
          </a:xfrm>
          <a:prstGeom prst="rect">
            <a:avLst/>
          </a:prstGeom>
        </p:spPr>
        <p:txBody>
          <a:bodyPr vert="horz" wrap="square" lIns="0" tIns="12700" rIns="0" bIns="0" rtlCol="0">
            <a:spAutoFit/>
          </a:bodyPr>
          <a:lstStyle/>
          <a:p>
            <a:pPr marL="12700" marR="5080" algn="just" fontAlgn="auto">
              <a:spcBef>
                <a:spcPts val="100"/>
              </a:spcBef>
              <a:spcAft>
                <a:spcPts val="0"/>
              </a:spcAft>
              <a:defRPr/>
            </a:pPr>
            <a:r>
              <a:rPr sz="1400" spc="-5" dirty="0">
                <a:solidFill>
                  <a:prstClr val="black"/>
                </a:solidFill>
                <a:latin typeface="Calibri"/>
                <a:cs typeface="Calibri"/>
              </a:rPr>
              <a:t>постановлением Правительства </a:t>
            </a:r>
            <a:r>
              <a:rPr sz="1400" spc="-10" dirty="0">
                <a:solidFill>
                  <a:prstClr val="black"/>
                </a:solidFill>
                <a:latin typeface="Calibri"/>
                <a:cs typeface="Calibri"/>
              </a:rPr>
              <a:t>Российской Федерации </a:t>
            </a:r>
            <a:r>
              <a:rPr sz="1400" spc="-5" dirty="0">
                <a:solidFill>
                  <a:prstClr val="black"/>
                </a:solidFill>
                <a:latin typeface="Calibri"/>
                <a:cs typeface="Calibri"/>
              </a:rPr>
              <a:t>от 10 мая 2017 </a:t>
            </a:r>
            <a:r>
              <a:rPr sz="1400" spc="-35" dirty="0">
                <a:solidFill>
                  <a:prstClr val="black"/>
                </a:solidFill>
                <a:latin typeface="Calibri"/>
                <a:cs typeface="Calibri"/>
              </a:rPr>
              <a:t>г. </a:t>
            </a:r>
            <a:r>
              <a:rPr sz="1400" b="1" dirty="0">
                <a:solidFill>
                  <a:prstClr val="black"/>
                </a:solidFill>
                <a:latin typeface="Calibri"/>
                <a:cs typeface="Calibri"/>
              </a:rPr>
              <a:t>N </a:t>
            </a:r>
            <a:r>
              <a:rPr sz="1400" b="1" spc="-5" dirty="0">
                <a:solidFill>
                  <a:prstClr val="black"/>
                </a:solidFill>
                <a:latin typeface="Calibri"/>
                <a:cs typeface="Calibri"/>
              </a:rPr>
              <a:t>550 </a:t>
            </a:r>
            <a:r>
              <a:rPr sz="1400" dirty="0">
                <a:solidFill>
                  <a:prstClr val="black"/>
                </a:solidFill>
                <a:latin typeface="Calibri"/>
                <a:cs typeface="Calibri"/>
              </a:rPr>
              <a:t>"О </a:t>
            </a:r>
            <a:r>
              <a:rPr sz="1400" spc="-10" dirty="0">
                <a:solidFill>
                  <a:prstClr val="black"/>
                </a:solidFill>
                <a:latin typeface="Calibri"/>
                <a:cs typeface="Calibri"/>
              </a:rPr>
              <a:t>подтверждении  производства </a:t>
            </a:r>
            <a:r>
              <a:rPr sz="1400" spc="-5" dirty="0">
                <a:solidFill>
                  <a:prstClr val="black"/>
                </a:solidFill>
                <a:latin typeface="Calibri"/>
                <a:cs typeface="Calibri"/>
              </a:rPr>
              <a:t>промышленной </a:t>
            </a:r>
            <a:r>
              <a:rPr sz="1400" spc="-10" dirty="0">
                <a:solidFill>
                  <a:prstClr val="black"/>
                </a:solidFill>
                <a:latin typeface="Calibri"/>
                <a:cs typeface="Calibri"/>
              </a:rPr>
              <a:t>продукции </a:t>
            </a:r>
            <a:r>
              <a:rPr sz="1400" dirty="0">
                <a:solidFill>
                  <a:prstClr val="black"/>
                </a:solidFill>
                <a:latin typeface="Calibri"/>
                <a:cs typeface="Calibri"/>
              </a:rPr>
              <a:t>на </a:t>
            </a:r>
            <a:r>
              <a:rPr sz="1400" spc="-5" dirty="0">
                <a:solidFill>
                  <a:prstClr val="black"/>
                </a:solidFill>
                <a:latin typeface="Calibri"/>
                <a:cs typeface="Calibri"/>
              </a:rPr>
              <a:t>территории </a:t>
            </a:r>
            <a:r>
              <a:rPr sz="1400" spc="-10" dirty="0">
                <a:solidFill>
                  <a:prstClr val="black"/>
                </a:solidFill>
                <a:latin typeface="Calibri"/>
                <a:cs typeface="Calibri"/>
              </a:rPr>
              <a:t>Российской </a:t>
            </a:r>
            <a:r>
              <a:rPr sz="1400" spc="-5" dirty="0">
                <a:solidFill>
                  <a:prstClr val="black"/>
                </a:solidFill>
                <a:latin typeface="Calibri"/>
                <a:cs typeface="Calibri"/>
              </a:rPr>
              <a:t>Федерации </a:t>
            </a:r>
            <a:r>
              <a:rPr sz="1400" dirty="0">
                <a:solidFill>
                  <a:prstClr val="black"/>
                </a:solidFill>
                <a:latin typeface="Calibri"/>
                <a:cs typeface="Calibri"/>
              </a:rPr>
              <a:t>и внесении изменений в  </a:t>
            </a:r>
            <a:r>
              <a:rPr sz="1400" spc="-5" dirty="0">
                <a:solidFill>
                  <a:prstClr val="black"/>
                </a:solidFill>
                <a:latin typeface="Calibri"/>
                <a:cs typeface="Calibri"/>
              </a:rPr>
              <a:t>постановление Правительства </a:t>
            </a:r>
            <a:r>
              <a:rPr sz="1400" spc="-10" dirty="0">
                <a:solidFill>
                  <a:prstClr val="black"/>
                </a:solidFill>
                <a:latin typeface="Calibri"/>
                <a:cs typeface="Calibri"/>
              </a:rPr>
              <a:t>Российской Федерации </a:t>
            </a:r>
            <a:r>
              <a:rPr sz="1400" spc="-5" dirty="0">
                <a:solidFill>
                  <a:prstClr val="black"/>
                </a:solidFill>
                <a:latin typeface="Calibri"/>
                <a:cs typeface="Calibri"/>
              </a:rPr>
              <a:t>от 17 </a:t>
            </a:r>
            <a:r>
              <a:rPr sz="1400" spc="-10" dirty="0">
                <a:solidFill>
                  <a:prstClr val="black"/>
                </a:solidFill>
                <a:latin typeface="Calibri"/>
                <a:cs typeface="Calibri"/>
              </a:rPr>
              <a:t>июля </a:t>
            </a:r>
            <a:r>
              <a:rPr sz="1400" spc="-5" dirty="0">
                <a:solidFill>
                  <a:prstClr val="black"/>
                </a:solidFill>
                <a:latin typeface="Calibri"/>
                <a:cs typeface="Calibri"/>
              </a:rPr>
              <a:t>2015 </a:t>
            </a:r>
            <a:r>
              <a:rPr sz="1400" spc="-35" dirty="0">
                <a:solidFill>
                  <a:prstClr val="black"/>
                </a:solidFill>
                <a:latin typeface="Calibri"/>
                <a:cs typeface="Calibri"/>
              </a:rPr>
              <a:t>г. </a:t>
            </a:r>
            <a:r>
              <a:rPr sz="1400" dirty="0">
                <a:solidFill>
                  <a:prstClr val="black"/>
                </a:solidFill>
                <a:latin typeface="Calibri"/>
                <a:cs typeface="Calibri"/>
              </a:rPr>
              <a:t>N</a:t>
            </a:r>
            <a:r>
              <a:rPr sz="1400" spc="90" dirty="0">
                <a:solidFill>
                  <a:prstClr val="black"/>
                </a:solidFill>
                <a:latin typeface="Calibri"/>
                <a:cs typeface="Calibri"/>
              </a:rPr>
              <a:t> </a:t>
            </a:r>
            <a:r>
              <a:rPr sz="1400" spc="-5" dirty="0">
                <a:solidFill>
                  <a:prstClr val="black"/>
                </a:solidFill>
                <a:latin typeface="Calibri"/>
                <a:cs typeface="Calibri"/>
              </a:rPr>
              <a:t>719".</a:t>
            </a:r>
            <a:endParaRPr sz="1400" dirty="0">
              <a:solidFill>
                <a:prstClr val="black"/>
              </a:solidFill>
              <a:latin typeface="Calibri"/>
              <a:cs typeface="Calibri"/>
            </a:endParaRPr>
          </a:p>
        </p:txBody>
      </p:sp>
    </p:spTree>
    <p:extLst>
      <p:ext uri="{BB962C8B-B14F-4D97-AF65-F5344CB8AC3E}">
        <p14:creationId xmlns:p14="http://schemas.microsoft.com/office/powerpoint/2010/main" val="195226225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80440" y="269875"/>
            <a:ext cx="8020050" cy="391160"/>
          </a:xfrm>
          <a:prstGeom prst="rect">
            <a:avLst/>
          </a:prstGeom>
        </p:spPr>
        <p:txBody>
          <a:bodyPr vert="horz" wrap="square" lIns="0" tIns="12700" rIns="0" bIns="0" rtlCol="0">
            <a:spAutoFit/>
          </a:bodyPr>
          <a:lstStyle/>
          <a:p>
            <a:pPr marL="12700">
              <a:lnSpc>
                <a:spcPct val="100000"/>
              </a:lnSpc>
              <a:spcBef>
                <a:spcPts val="100"/>
              </a:spcBef>
            </a:pPr>
            <a:r>
              <a:rPr spc="-5" dirty="0"/>
              <a:t>Постановление </a:t>
            </a:r>
            <a:r>
              <a:rPr spc="-10" dirty="0"/>
              <a:t>Правительства </a:t>
            </a:r>
            <a:r>
              <a:rPr dirty="0"/>
              <a:t>РФ </a:t>
            </a:r>
            <a:r>
              <a:rPr spc="-10" dirty="0"/>
              <a:t>от </a:t>
            </a:r>
            <a:r>
              <a:rPr dirty="0"/>
              <a:t>4 </a:t>
            </a:r>
            <a:r>
              <a:rPr spc="-10" dirty="0"/>
              <a:t>декабря </a:t>
            </a:r>
            <a:r>
              <a:rPr spc="-5" dirty="0"/>
              <a:t>2017 </a:t>
            </a:r>
            <a:r>
              <a:rPr spc="-60" dirty="0"/>
              <a:t>г. </a:t>
            </a:r>
            <a:r>
              <a:rPr dirty="0"/>
              <a:t>N</a:t>
            </a:r>
            <a:r>
              <a:rPr spc="65" dirty="0"/>
              <a:t> </a:t>
            </a:r>
            <a:r>
              <a:rPr spc="-5" dirty="0"/>
              <a:t>1469</a:t>
            </a:r>
          </a:p>
        </p:txBody>
      </p:sp>
      <p:sp>
        <p:nvSpPr>
          <p:cNvPr id="3" name="object 3"/>
          <p:cNvSpPr txBox="1"/>
          <p:nvPr/>
        </p:nvSpPr>
        <p:spPr>
          <a:xfrm>
            <a:off x="524052" y="929385"/>
            <a:ext cx="8074025" cy="4525645"/>
          </a:xfrm>
          <a:prstGeom prst="rect">
            <a:avLst/>
          </a:prstGeom>
        </p:spPr>
        <p:txBody>
          <a:bodyPr vert="horz" wrap="square" lIns="0" tIns="12700" rIns="0" bIns="0" rtlCol="0">
            <a:spAutoFit/>
          </a:bodyPr>
          <a:lstStyle/>
          <a:p>
            <a:pPr marL="12700" marR="5080" algn="just" fontAlgn="auto">
              <a:spcBef>
                <a:spcPts val="100"/>
              </a:spcBef>
              <a:spcAft>
                <a:spcPts val="0"/>
              </a:spcAft>
              <a:buFontTx/>
              <a:buAutoNum type="arabicPeriod" startAt="3"/>
              <a:tabLst>
                <a:tab pos="241300" algn="l"/>
              </a:tabLst>
              <a:defRPr/>
            </a:pPr>
            <a:r>
              <a:rPr dirty="0">
                <a:solidFill>
                  <a:prstClr val="black"/>
                </a:solidFill>
                <a:latin typeface="Calibri"/>
                <a:cs typeface="Calibri"/>
              </a:rPr>
              <a:t>В </a:t>
            </a:r>
            <a:r>
              <a:rPr spc="-5" dirty="0">
                <a:solidFill>
                  <a:prstClr val="black"/>
                </a:solidFill>
                <a:latin typeface="Calibri"/>
                <a:cs typeface="Calibri"/>
              </a:rPr>
              <a:t>случае </a:t>
            </a:r>
            <a:r>
              <a:rPr dirty="0">
                <a:solidFill>
                  <a:prstClr val="black"/>
                </a:solidFill>
                <a:latin typeface="Calibri"/>
                <a:cs typeface="Calibri"/>
              </a:rPr>
              <a:t>если </a:t>
            </a:r>
            <a:r>
              <a:rPr spc="-5" dirty="0">
                <a:solidFill>
                  <a:prstClr val="black"/>
                </a:solidFill>
                <a:latin typeface="Calibri"/>
                <a:cs typeface="Calibri"/>
              </a:rPr>
              <a:t>заявка </a:t>
            </a:r>
            <a:r>
              <a:rPr spc="-10" dirty="0">
                <a:solidFill>
                  <a:prstClr val="black"/>
                </a:solidFill>
                <a:latin typeface="Calibri"/>
                <a:cs typeface="Calibri"/>
              </a:rPr>
              <a:t>(окончательное предложение), содержащая предложение  </a:t>
            </a:r>
            <a:r>
              <a:rPr dirty="0">
                <a:solidFill>
                  <a:prstClr val="black"/>
                </a:solidFill>
                <a:latin typeface="Calibri"/>
                <a:cs typeface="Calibri"/>
              </a:rPr>
              <a:t>о </a:t>
            </a:r>
            <a:r>
              <a:rPr spc="-5" dirty="0">
                <a:solidFill>
                  <a:prstClr val="black"/>
                </a:solidFill>
                <a:latin typeface="Calibri"/>
                <a:cs typeface="Calibri"/>
              </a:rPr>
              <a:t>поставке </a:t>
            </a:r>
            <a:r>
              <a:rPr spc="-10" dirty="0">
                <a:solidFill>
                  <a:prstClr val="black"/>
                </a:solidFill>
                <a:latin typeface="Calibri"/>
                <a:cs typeface="Calibri"/>
              </a:rPr>
              <a:t>стентов </a:t>
            </a:r>
            <a:r>
              <a:rPr spc="-5" dirty="0">
                <a:solidFill>
                  <a:prstClr val="black"/>
                </a:solidFill>
                <a:latin typeface="Calibri"/>
                <a:cs typeface="Calibri"/>
              </a:rPr>
              <a:t>для </a:t>
            </a:r>
            <a:r>
              <a:rPr spc="-10" dirty="0">
                <a:solidFill>
                  <a:prstClr val="black"/>
                </a:solidFill>
                <a:latin typeface="Calibri"/>
                <a:cs typeface="Calibri"/>
              </a:rPr>
              <a:t>коронарных </a:t>
            </a:r>
            <a:r>
              <a:rPr spc="-5" dirty="0">
                <a:solidFill>
                  <a:prstClr val="black"/>
                </a:solidFill>
                <a:latin typeface="Calibri"/>
                <a:cs typeface="Calibri"/>
              </a:rPr>
              <a:t>артерий </a:t>
            </a:r>
            <a:r>
              <a:rPr dirty="0">
                <a:solidFill>
                  <a:prstClr val="black"/>
                </a:solidFill>
                <a:latin typeface="Calibri"/>
                <a:cs typeface="Calibri"/>
              </a:rPr>
              <a:t>и </a:t>
            </a:r>
            <a:r>
              <a:rPr spc="-10" dirty="0">
                <a:solidFill>
                  <a:prstClr val="black"/>
                </a:solidFill>
                <a:latin typeface="Calibri"/>
                <a:cs typeface="Calibri"/>
              </a:rPr>
              <a:t>катетеров, происходящих </a:t>
            </a:r>
            <a:r>
              <a:rPr spc="-5" dirty="0">
                <a:solidFill>
                  <a:prstClr val="black"/>
                </a:solidFill>
                <a:latin typeface="Calibri"/>
                <a:cs typeface="Calibri"/>
              </a:rPr>
              <a:t>из  иностранных </a:t>
            </a:r>
            <a:r>
              <a:rPr spc="-15" dirty="0">
                <a:solidFill>
                  <a:prstClr val="black"/>
                </a:solidFill>
                <a:latin typeface="Calibri"/>
                <a:cs typeface="Calibri"/>
              </a:rPr>
              <a:t>государств, </a:t>
            </a:r>
            <a:r>
              <a:rPr spc="-5" dirty="0">
                <a:solidFill>
                  <a:prstClr val="black"/>
                </a:solidFill>
                <a:latin typeface="Calibri"/>
                <a:cs typeface="Calibri"/>
              </a:rPr>
              <a:t>не </a:t>
            </a:r>
            <a:r>
              <a:rPr spc="-10" dirty="0">
                <a:solidFill>
                  <a:prstClr val="black"/>
                </a:solidFill>
                <a:latin typeface="Calibri"/>
                <a:cs typeface="Calibri"/>
              </a:rPr>
              <a:t>отклоняется </a:t>
            </a:r>
            <a:r>
              <a:rPr dirty="0">
                <a:solidFill>
                  <a:prstClr val="black"/>
                </a:solidFill>
                <a:latin typeface="Calibri"/>
                <a:cs typeface="Calibri"/>
              </a:rPr>
              <a:t>в </a:t>
            </a:r>
            <a:r>
              <a:rPr spc="-10" dirty="0">
                <a:solidFill>
                  <a:prstClr val="black"/>
                </a:solidFill>
                <a:latin typeface="Calibri"/>
                <a:cs typeface="Calibri"/>
              </a:rPr>
              <a:t>соответствии </a:t>
            </a:r>
            <a:r>
              <a:rPr dirty="0">
                <a:solidFill>
                  <a:prstClr val="black"/>
                </a:solidFill>
                <a:latin typeface="Calibri"/>
                <a:cs typeface="Calibri"/>
              </a:rPr>
              <a:t>с </a:t>
            </a:r>
            <a:r>
              <a:rPr spc="-5" dirty="0">
                <a:solidFill>
                  <a:prstClr val="black"/>
                </a:solidFill>
                <a:latin typeface="Calibri"/>
                <a:cs typeface="Calibri"/>
              </a:rPr>
              <a:t>установленными  </a:t>
            </a:r>
            <a:r>
              <a:rPr spc="-10" dirty="0">
                <a:solidFill>
                  <a:prstClr val="black"/>
                </a:solidFill>
                <a:latin typeface="Calibri"/>
                <a:cs typeface="Calibri"/>
              </a:rPr>
              <a:t>настоящим </a:t>
            </a:r>
            <a:r>
              <a:rPr spc="-5" dirty="0">
                <a:solidFill>
                  <a:prstClr val="black"/>
                </a:solidFill>
                <a:latin typeface="Calibri"/>
                <a:cs typeface="Calibri"/>
              </a:rPr>
              <a:t>постановлением ограничениями</a:t>
            </a:r>
            <a:r>
              <a:rPr b="1" spc="-5" dirty="0">
                <a:solidFill>
                  <a:srgbClr val="C00000"/>
                </a:solidFill>
                <a:latin typeface="Calibri"/>
                <a:cs typeface="Calibri"/>
              </a:rPr>
              <a:t>, </a:t>
            </a:r>
            <a:r>
              <a:rPr b="1" spc="-10" dirty="0">
                <a:solidFill>
                  <a:srgbClr val="C00000"/>
                </a:solidFill>
                <a:latin typeface="Calibri"/>
                <a:cs typeface="Calibri"/>
              </a:rPr>
              <a:t>применяются условия </a:t>
            </a:r>
            <a:r>
              <a:rPr b="1" spc="-15" dirty="0">
                <a:solidFill>
                  <a:srgbClr val="C00000"/>
                </a:solidFill>
                <a:latin typeface="Calibri"/>
                <a:cs typeface="Calibri"/>
              </a:rPr>
              <a:t>допуска </a:t>
            </a:r>
            <a:r>
              <a:rPr spc="-5" dirty="0">
                <a:solidFill>
                  <a:prstClr val="black"/>
                </a:solidFill>
                <a:latin typeface="Calibri"/>
                <a:cs typeface="Calibri"/>
              </a:rPr>
              <a:t>для  </a:t>
            </a:r>
            <a:r>
              <a:rPr spc="-15" dirty="0">
                <a:solidFill>
                  <a:prstClr val="black"/>
                </a:solidFill>
                <a:latin typeface="Calibri"/>
                <a:cs typeface="Calibri"/>
              </a:rPr>
              <a:t>целей </a:t>
            </a:r>
            <a:r>
              <a:rPr spc="-5" dirty="0">
                <a:solidFill>
                  <a:prstClr val="black"/>
                </a:solidFill>
                <a:latin typeface="Calibri"/>
                <a:cs typeface="Calibri"/>
              </a:rPr>
              <a:t>осуществления закупок товаров, </a:t>
            </a:r>
            <a:r>
              <a:rPr spc="-10" dirty="0">
                <a:solidFill>
                  <a:prstClr val="black"/>
                </a:solidFill>
                <a:latin typeface="Calibri"/>
                <a:cs typeface="Calibri"/>
              </a:rPr>
              <a:t>происходящих </a:t>
            </a:r>
            <a:r>
              <a:rPr spc="-5" dirty="0">
                <a:solidFill>
                  <a:prstClr val="black"/>
                </a:solidFill>
                <a:latin typeface="Calibri"/>
                <a:cs typeface="Calibri"/>
              </a:rPr>
              <a:t>из иностранного  </a:t>
            </a:r>
            <a:r>
              <a:rPr spc="-15" dirty="0">
                <a:solidFill>
                  <a:prstClr val="black"/>
                </a:solidFill>
                <a:latin typeface="Calibri"/>
                <a:cs typeface="Calibri"/>
              </a:rPr>
              <a:t>государства </a:t>
            </a:r>
            <a:r>
              <a:rPr dirty="0">
                <a:solidFill>
                  <a:prstClr val="black"/>
                </a:solidFill>
                <a:latin typeface="Calibri"/>
                <a:cs typeface="Calibri"/>
              </a:rPr>
              <a:t>или </a:t>
            </a:r>
            <a:r>
              <a:rPr spc="-5" dirty="0">
                <a:solidFill>
                  <a:prstClr val="black"/>
                </a:solidFill>
                <a:latin typeface="Calibri"/>
                <a:cs typeface="Calibri"/>
              </a:rPr>
              <a:t>группы </a:t>
            </a:r>
            <a:r>
              <a:rPr dirty="0">
                <a:solidFill>
                  <a:prstClr val="black"/>
                </a:solidFill>
                <a:latin typeface="Calibri"/>
                <a:cs typeface="Calibri"/>
              </a:rPr>
              <a:t>иностранных </a:t>
            </a:r>
            <a:r>
              <a:rPr spc="-15" dirty="0">
                <a:solidFill>
                  <a:prstClr val="black"/>
                </a:solidFill>
                <a:latin typeface="Calibri"/>
                <a:cs typeface="Calibri"/>
              </a:rPr>
              <a:t>государств, </a:t>
            </a:r>
            <a:r>
              <a:rPr spc="-5" dirty="0">
                <a:solidFill>
                  <a:prstClr val="black"/>
                </a:solidFill>
                <a:latin typeface="Calibri"/>
                <a:cs typeface="Calibri"/>
              </a:rPr>
              <a:t>установленные федеральным  органом </a:t>
            </a:r>
            <a:r>
              <a:rPr spc="-10" dirty="0">
                <a:solidFill>
                  <a:prstClr val="black"/>
                </a:solidFill>
                <a:latin typeface="Calibri"/>
                <a:cs typeface="Calibri"/>
              </a:rPr>
              <a:t>исполнительной власти, </a:t>
            </a:r>
            <a:r>
              <a:rPr spc="-5" dirty="0">
                <a:solidFill>
                  <a:prstClr val="black"/>
                </a:solidFill>
                <a:latin typeface="Calibri"/>
                <a:cs typeface="Calibri"/>
              </a:rPr>
              <a:t>осуществляющим функции по выработке  </a:t>
            </a:r>
            <a:r>
              <a:rPr spc="-10" dirty="0">
                <a:solidFill>
                  <a:prstClr val="black"/>
                </a:solidFill>
                <a:latin typeface="Calibri"/>
                <a:cs typeface="Calibri"/>
              </a:rPr>
              <a:t>государственной </a:t>
            </a:r>
            <a:r>
              <a:rPr spc="-5" dirty="0">
                <a:solidFill>
                  <a:prstClr val="black"/>
                </a:solidFill>
                <a:latin typeface="Calibri"/>
                <a:cs typeface="Calibri"/>
              </a:rPr>
              <a:t>политики </a:t>
            </a:r>
            <a:r>
              <a:rPr dirty="0">
                <a:solidFill>
                  <a:prstClr val="black"/>
                </a:solidFill>
                <a:latin typeface="Calibri"/>
                <a:cs typeface="Calibri"/>
              </a:rPr>
              <a:t>и </a:t>
            </a:r>
            <a:r>
              <a:rPr spc="-5" dirty="0">
                <a:solidFill>
                  <a:prstClr val="black"/>
                </a:solidFill>
                <a:latin typeface="Calibri"/>
                <a:cs typeface="Calibri"/>
              </a:rPr>
              <a:t>нормативно-правовому регулированию </a:t>
            </a:r>
            <a:r>
              <a:rPr dirty="0">
                <a:solidFill>
                  <a:prstClr val="black"/>
                </a:solidFill>
                <a:latin typeface="Calibri"/>
                <a:cs typeface="Calibri"/>
              </a:rPr>
              <a:t>в </a:t>
            </a:r>
            <a:r>
              <a:rPr spc="-5" dirty="0">
                <a:solidFill>
                  <a:prstClr val="black"/>
                </a:solidFill>
                <a:latin typeface="Calibri"/>
                <a:cs typeface="Calibri"/>
              </a:rPr>
              <a:t>сфере  осуществления закупок товаров, </a:t>
            </a:r>
            <a:r>
              <a:rPr spc="-15" dirty="0">
                <a:solidFill>
                  <a:prstClr val="black"/>
                </a:solidFill>
                <a:latin typeface="Calibri"/>
                <a:cs typeface="Calibri"/>
              </a:rPr>
              <a:t>работ, </a:t>
            </a:r>
            <a:r>
              <a:rPr dirty="0">
                <a:solidFill>
                  <a:prstClr val="black"/>
                </a:solidFill>
                <a:latin typeface="Calibri"/>
                <a:cs typeface="Calibri"/>
              </a:rPr>
              <a:t>услуг </a:t>
            </a:r>
            <a:r>
              <a:rPr spc="-5" dirty="0">
                <a:solidFill>
                  <a:prstClr val="black"/>
                </a:solidFill>
                <a:latin typeface="Calibri"/>
                <a:cs typeface="Calibri"/>
              </a:rPr>
              <a:t>для обеспечения </a:t>
            </a:r>
            <a:r>
              <a:rPr spc="-10" dirty="0">
                <a:solidFill>
                  <a:prstClr val="black"/>
                </a:solidFill>
                <a:latin typeface="Calibri"/>
                <a:cs typeface="Calibri"/>
              </a:rPr>
              <a:t>государственных </a:t>
            </a:r>
            <a:r>
              <a:rPr dirty="0">
                <a:solidFill>
                  <a:prstClr val="black"/>
                </a:solidFill>
                <a:latin typeface="Calibri"/>
                <a:cs typeface="Calibri"/>
              </a:rPr>
              <a:t>и  </a:t>
            </a:r>
            <a:r>
              <a:rPr spc="-5" dirty="0">
                <a:solidFill>
                  <a:prstClr val="black"/>
                </a:solidFill>
                <a:latin typeface="Calibri"/>
                <a:cs typeface="Calibri"/>
              </a:rPr>
              <a:t>муниципальных</a:t>
            </a:r>
            <a:r>
              <a:rPr dirty="0">
                <a:solidFill>
                  <a:prstClr val="black"/>
                </a:solidFill>
                <a:latin typeface="Calibri"/>
                <a:cs typeface="Calibri"/>
              </a:rPr>
              <a:t> </a:t>
            </a:r>
            <a:r>
              <a:rPr spc="-5" dirty="0">
                <a:solidFill>
                  <a:prstClr val="black"/>
                </a:solidFill>
                <a:latin typeface="Calibri"/>
                <a:cs typeface="Calibri"/>
              </a:rPr>
              <a:t>нужд.</a:t>
            </a:r>
            <a:endParaRPr dirty="0">
              <a:solidFill>
                <a:prstClr val="black"/>
              </a:solidFill>
              <a:latin typeface="Calibri"/>
              <a:cs typeface="Calibri"/>
            </a:endParaRPr>
          </a:p>
          <a:p>
            <a:pPr fontAlgn="auto">
              <a:spcBef>
                <a:spcPts val="40"/>
              </a:spcBef>
              <a:spcAft>
                <a:spcPts val="0"/>
              </a:spcAft>
              <a:buFont typeface="Calibri"/>
              <a:buAutoNum type="arabicPeriod" startAt="3"/>
              <a:defRPr/>
            </a:pPr>
            <a:endParaRPr sz="2600" dirty="0">
              <a:solidFill>
                <a:prstClr val="black"/>
              </a:solidFill>
              <a:latin typeface="Times New Roman"/>
              <a:cs typeface="Times New Roman"/>
            </a:endParaRPr>
          </a:p>
          <a:p>
            <a:pPr marL="12700" marR="5080" algn="just" fontAlgn="auto">
              <a:spcBef>
                <a:spcPts val="0"/>
              </a:spcBef>
              <a:spcAft>
                <a:spcPts val="0"/>
              </a:spcAft>
              <a:buFontTx/>
              <a:buAutoNum type="arabicPeriod" startAt="3"/>
              <a:tabLst>
                <a:tab pos="246379" algn="l"/>
              </a:tabLst>
              <a:defRPr/>
            </a:pPr>
            <a:r>
              <a:rPr spc="-15" dirty="0">
                <a:solidFill>
                  <a:prstClr val="black"/>
                </a:solidFill>
                <a:latin typeface="Calibri"/>
                <a:cs typeface="Calibri"/>
              </a:rPr>
              <a:t>Установить, </a:t>
            </a:r>
            <a:r>
              <a:rPr spc="-10" dirty="0">
                <a:solidFill>
                  <a:prstClr val="black"/>
                </a:solidFill>
                <a:latin typeface="Calibri"/>
                <a:cs typeface="Calibri"/>
              </a:rPr>
              <a:t>что </a:t>
            </a:r>
            <a:r>
              <a:rPr dirty="0">
                <a:solidFill>
                  <a:prstClr val="black"/>
                </a:solidFill>
                <a:latin typeface="Calibri"/>
                <a:cs typeface="Calibri"/>
              </a:rPr>
              <a:t>с </a:t>
            </a:r>
            <a:r>
              <a:rPr spc="-10" dirty="0">
                <a:solidFill>
                  <a:prstClr val="black"/>
                </a:solidFill>
                <a:latin typeface="Calibri"/>
                <a:cs typeface="Calibri"/>
              </a:rPr>
              <a:t>целью </a:t>
            </a:r>
            <a:r>
              <a:rPr spc="-5" dirty="0">
                <a:solidFill>
                  <a:prstClr val="black"/>
                </a:solidFill>
                <a:latin typeface="Calibri"/>
                <a:cs typeface="Calibri"/>
              </a:rPr>
              <a:t>ограничения </a:t>
            </a:r>
            <a:r>
              <a:rPr spc="-10" dirty="0">
                <a:solidFill>
                  <a:prstClr val="black"/>
                </a:solidFill>
                <a:latin typeface="Calibri"/>
                <a:cs typeface="Calibri"/>
              </a:rPr>
              <a:t>допуска стентов </a:t>
            </a:r>
            <a:r>
              <a:rPr spc="-5" dirty="0">
                <a:solidFill>
                  <a:prstClr val="black"/>
                </a:solidFill>
                <a:latin typeface="Calibri"/>
                <a:cs typeface="Calibri"/>
              </a:rPr>
              <a:t>для </a:t>
            </a:r>
            <a:r>
              <a:rPr spc="-10" dirty="0">
                <a:solidFill>
                  <a:prstClr val="black"/>
                </a:solidFill>
                <a:latin typeface="Calibri"/>
                <a:cs typeface="Calibri"/>
              </a:rPr>
              <a:t>коронарных </a:t>
            </a:r>
            <a:r>
              <a:rPr spc="-5" dirty="0">
                <a:solidFill>
                  <a:prstClr val="black"/>
                </a:solidFill>
                <a:latin typeface="Calibri"/>
                <a:cs typeface="Calibri"/>
              </a:rPr>
              <a:t>артерий  </a:t>
            </a:r>
            <a:r>
              <a:rPr dirty="0">
                <a:solidFill>
                  <a:prstClr val="black"/>
                </a:solidFill>
                <a:latin typeface="Calibri"/>
                <a:cs typeface="Calibri"/>
              </a:rPr>
              <a:t>и </a:t>
            </a:r>
            <a:r>
              <a:rPr spc="-10" dirty="0">
                <a:solidFill>
                  <a:prstClr val="black"/>
                </a:solidFill>
                <a:latin typeface="Calibri"/>
                <a:cs typeface="Calibri"/>
              </a:rPr>
              <a:t>катетеров, происходящих </a:t>
            </a:r>
            <a:r>
              <a:rPr dirty="0">
                <a:solidFill>
                  <a:prstClr val="black"/>
                </a:solidFill>
                <a:latin typeface="Calibri"/>
                <a:cs typeface="Calibri"/>
              </a:rPr>
              <a:t>из иностранных </a:t>
            </a:r>
            <a:r>
              <a:rPr spc="-15" dirty="0">
                <a:solidFill>
                  <a:prstClr val="black"/>
                </a:solidFill>
                <a:latin typeface="Calibri"/>
                <a:cs typeface="Calibri"/>
              </a:rPr>
              <a:t>государств, </a:t>
            </a:r>
            <a:r>
              <a:rPr b="1" dirty="0">
                <a:solidFill>
                  <a:prstClr val="black"/>
                </a:solidFill>
                <a:latin typeface="Calibri"/>
                <a:cs typeface="Calibri"/>
              </a:rPr>
              <a:t>не </a:t>
            </a:r>
            <a:r>
              <a:rPr b="1" spc="-5" dirty="0">
                <a:solidFill>
                  <a:prstClr val="black"/>
                </a:solidFill>
                <a:latin typeface="Calibri"/>
                <a:cs typeface="Calibri"/>
              </a:rPr>
              <a:t>могут быть  </a:t>
            </a:r>
            <a:r>
              <a:rPr b="1" spc="-10" dirty="0">
                <a:solidFill>
                  <a:prstClr val="black"/>
                </a:solidFill>
                <a:latin typeface="Calibri"/>
                <a:cs typeface="Calibri"/>
              </a:rPr>
              <a:t>предметом </a:t>
            </a:r>
            <a:r>
              <a:rPr b="1" spc="-20" dirty="0">
                <a:solidFill>
                  <a:prstClr val="black"/>
                </a:solidFill>
                <a:latin typeface="Calibri"/>
                <a:cs typeface="Calibri"/>
              </a:rPr>
              <a:t>одного </a:t>
            </a:r>
            <a:r>
              <a:rPr b="1" spc="-10" dirty="0">
                <a:solidFill>
                  <a:prstClr val="black"/>
                </a:solidFill>
                <a:latin typeface="Calibri"/>
                <a:cs typeface="Calibri"/>
              </a:rPr>
              <a:t>контракта </a:t>
            </a:r>
            <a:r>
              <a:rPr b="1" spc="-15" dirty="0">
                <a:solidFill>
                  <a:prstClr val="black"/>
                </a:solidFill>
                <a:latin typeface="Calibri"/>
                <a:cs typeface="Calibri"/>
              </a:rPr>
              <a:t>(одного </a:t>
            </a:r>
            <a:r>
              <a:rPr b="1" spc="-5" dirty="0">
                <a:solidFill>
                  <a:prstClr val="black"/>
                </a:solidFill>
                <a:latin typeface="Calibri"/>
                <a:cs typeface="Calibri"/>
              </a:rPr>
              <a:t>лота) </a:t>
            </a:r>
            <a:r>
              <a:rPr b="1" spc="-10" dirty="0">
                <a:solidFill>
                  <a:prstClr val="black"/>
                </a:solidFill>
                <a:latin typeface="Calibri"/>
                <a:cs typeface="Calibri"/>
              </a:rPr>
              <a:t>стенты </a:t>
            </a:r>
            <a:r>
              <a:rPr b="1" spc="-5" dirty="0">
                <a:solidFill>
                  <a:prstClr val="black"/>
                </a:solidFill>
                <a:latin typeface="Calibri"/>
                <a:cs typeface="Calibri"/>
              </a:rPr>
              <a:t>для коронарных </a:t>
            </a:r>
            <a:r>
              <a:rPr b="1" spc="-10" dirty="0">
                <a:solidFill>
                  <a:prstClr val="black"/>
                </a:solidFill>
                <a:latin typeface="Calibri"/>
                <a:cs typeface="Calibri"/>
              </a:rPr>
              <a:t>артерий </a:t>
            </a:r>
            <a:r>
              <a:rPr b="1" dirty="0">
                <a:solidFill>
                  <a:prstClr val="black"/>
                </a:solidFill>
                <a:latin typeface="Calibri"/>
                <a:cs typeface="Calibri"/>
              </a:rPr>
              <a:t>и  </a:t>
            </a:r>
            <a:r>
              <a:rPr b="1" spc="-15" dirty="0">
                <a:solidFill>
                  <a:prstClr val="black"/>
                </a:solidFill>
                <a:latin typeface="Calibri"/>
                <a:cs typeface="Calibri"/>
              </a:rPr>
              <a:t>катетеры </a:t>
            </a:r>
            <a:r>
              <a:rPr b="1" dirty="0">
                <a:solidFill>
                  <a:prstClr val="black"/>
                </a:solidFill>
                <a:latin typeface="Calibri"/>
                <a:cs typeface="Calibri"/>
              </a:rPr>
              <a:t>и </a:t>
            </a:r>
            <a:r>
              <a:rPr b="1" spc="-5" dirty="0">
                <a:solidFill>
                  <a:prstClr val="black"/>
                </a:solidFill>
                <a:latin typeface="Calibri"/>
                <a:cs typeface="Calibri"/>
              </a:rPr>
              <a:t>иные </a:t>
            </a:r>
            <a:r>
              <a:rPr b="1" dirty="0">
                <a:solidFill>
                  <a:prstClr val="black"/>
                </a:solidFill>
                <a:latin typeface="Calibri"/>
                <a:cs typeface="Calibri"/>
              </a:rPr>
              <a:t>виды </a:t>
            </a:r>
            <a:r>
              <a:rPr b="1" spc="-10" dirty="0">
                <a:solidFill>
                  <a:prstClr val="black"/>
                </a:solidFill>
                <a:latin typeface="Calibri"/>
                <a:cs typeface="Calibri"/>
              </a:rPr>
              <a:t>медицинских </a:t>
            </a:r>
            <a:r>
              <a:rPr b="1" spc="-15" dirty="0">
                <a:solidFill>
                  <a:prstClr val="black"/>
                </a:solidFill>
                <a:latin typeface="Calibri"/>
                <a:cs typeface="Calibri"/>
              </a:rPr>
              <a:t>изделий, </a:t>
            </a:r>
            <a:r>
              <a:rPr b="1" dirty="0">
                <a:solidFill>
                  <a:srgbClr val="FF0000"/>
                </a:solidFill>
                <a:latin typeface="Calibri"/>
                <a:cs typeface="Calibri"/>
              </a:rPr>
              <a:t>а </a:t>
            </a:r>
            <a:r>
              <a:rPr b="1" spc="-10" dirty="0">
                <a:solidFill>
                  <a:srgbClr val="FF0000"/>
                </a:solidFill>
                <a:latin typeface="Calibri"/>
                <a:cs typeface="Calibri"/>
              </a:rPr>
              <a:t>также </a:t>
            </a:r>
            <a:r>
              <a:rPr b="1" dirty="0">
                <a:solidFill>
                  <a:srgbClr val="FF0000"/>
                </a:solidFill>
                <a:latin typeface="Calibri"/>
                <a:cs typeface="Calibri"/>
              </a:rPr>
              <a:t>2 </a:t>
            </a:r>
            <a:r>
              <a:rPr b="1" dirty="0">
                <a:solidFill>
                  <a:prstClr val="black"/>
                </a:solidFill>
                <a:latin typeface="Calibri"/>
                <a:cs typeface="Calibri"/>
              </a:rPr>
              <a:t>и </a:t>
            </a:r>
            <a:r>
              <a:rPr b="1" spc="-15" dirty="0">
                <a:solidFill>
                  <a:prstClr val="black"/>
                </a:solidFill>
                <a:latin typeface="Calibri"/>
                <a:cs typeface="Calibri"/>
              </a:rPr>
              <a:t>более </a:t>
            </a:r>
            <a:r>
              <a:rPr b="1" spc="-10" dirty="0">
                <a:solidFill>
                  <a:prstClr val="black"/>
                </a:solidFill>
                <a:latin typeface="Calibri"/>
                <a:cs typeface="Calibri"/>
              </a:rPr>
              <a:t>вида  </a:t>
            </a:r>
            <a:r>
              <a:rPr b="1" spc="-5" dirty="0">
                <a:solidFill>
                  <a:prstClr val="black"/>
                </a:solidFill>
                <a:latin typeface="Calibri"/>
                <a:cs typeface="Calibri"/>
              </a:rPr>
              <a:t>медицинских </a:t>
            </a:r>
            <a:r>
              <a:rPr b="1" spc="-10" dirty="0">
                <a:solidFill>
                  <a:prstClr val="black"/>
                </a:solidFill>
                <a:latin typeface="Calibri"/>
                <a:cs typeface="Calibri"/>
              </a:rPr>
              <a:t>изделий, </a:t>
            </a:r>
            <a:r>
              <a:rPr b="1" spc="-5" dirty="0">
                <a:solidFill>
                  <a:prstClr val="black"/>
                </a:solidFill>
                <a:latin typeface="Calibri"/>
                <a:cs typeface="Calibri"/>
              </a:rPr>
              <a:t>указанных </a:t>
            </a:r>
            <a:r>
              <a:rPr b="1" dirty="0">
                <a:solidFill>
                  <a:prstClr val="black"/>
                </a:solidFill>
                <a:latin typeface="Calibri"/>
                <a:cs typeface="Calibri"/>
              </a:rPr>
              <a:t>в </a:t>
            </a:r>
            <a:r>
              <a:rPr b="1" spc="-10" dirty="0">
                <a:solidFill>
                  <a:prstClr val="black"/>
                </a:solidFill>
                <a:latin typeface="Calibri"/>
                <a:cs typeface="Calibri"/>
              </a:rPr>
              <a:t>пункте </a:t>
            </a:r>
            <a:r>
              <a:rPr b="1" dirty="0">
                <a:solidFill>
                  <a:prstClr val="black"/>
                </a:solidFill>
                <a:latin typeface="Calibri"/>
                <a:cs typeface="Calibri"/>
              </a:rPr>
              <a:t>1 </a:t>
            </a:r>
            <a:r>
              <a:rPr b="1" spc="-10" dirty="0">
                <a:solidFill>
                  <a:prstClr val="black"/>
                </a:solidFill>
                <a:latin typeface="Calibri"/>
                <a:cs typeface="Calibri"/>
              </a:rPr>
              <a:t>настоящего</a:t>
            </a:r>
            <a:r>
              <a:rPr b="1" dirty="0">
                <a:solidFill>
                  <a:prstClr val="black"/>
                </a:solidFill>
                <a:latin typeface="Calibri"/>
                <a:cs typeface="Calibri"/>
              </a:rPr>
              <a:t> </a:t>
            </a:r>
            <a:r>
              <a:rPr b="1" spc="-5" dirty="0">
                <a:solidFill>
                  <a:prstClr val="black"/>
                </a:solidFill>
                <a:latin typeface="Calibri"/>
                <a:cs typeface="Calibri"/>
              </a:rPr>
              <a:t>постановления.</a:t>
            </a:r>
            <a:endParaRPr dirty="0">
              <a:solidFill>
                <a:prstClr val="black"/>
              </a:solidFill>
              <a:latin typeface="Calibri"/>
              <a:cs typeface="Calibri"/>
            </a:endParaRPr>
          </a:p>
        </p:txBody>
      </p:sp>
    </p:spTree>
    <p:extLst>
      <p:ext uri="{BB962C8B-B14F-4D97-AF65-F5344CB8AC3E}">
        <p14:creationId xmlns:p14="http://schemas.microsoft.com/office/powerpoint/2010/main" val="68680828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80440" y="269875"/>
            <a:ext cx="8020050" cy="391160"/>
          </a:xfrm>
          <a:prstGeom prst="rect">
            <a:avLst/>
          </a:prstGeom>
        </p:spPr>
        <p:txBody>
          <a:bodyPr vert="horz" wrap="square" lIns="0" tIns="12700" rIns="0" bIns="0" rtlCol="0">
            <a:spAutoFit/>
          </a:bodyPr>
          <a:lstStyle/>
          <a:p>
            <a:pPr marL="12700">
              <a:lnSpc>
                <a:spcPct val="100000"/>
              </a:lnSpc>
              <a:spcBef>
                <a:spcPts val="100"/>
              </a:spcBef>
            </a:pPr>
            <a:r>
              <a:rPr spc="-5" dirty="0"/>
              <a:t>Постановление </a:t>
            </a:r>
            <a:r>
              <a:rPr spc="-10" dirty="0"/>
              <a:t>Правительства </a:t>
            </a:r>
            <a:r>
              <a:rPr dirty="0"/>
              <a:t>РФ </a:t>
            </a:r>
            <a:r>
              <a:rPr spc="-10" dirty="0"/>
              <a:t>от </a:t>
            </a:r>
            <a:r>
              <a:rPr dirty="0"/>
              <a:t>4 </a:t>
            </a:r>
            <a:r>
              <a:rPr spc="-10" dirty="0"/>
              <a:t>декабря </a:t>
            </a:r>
            <a:r>
              <a:rPr spc="-5" dirty="0"/>
              <a:t>2017 </a:t>
            </a:r>
            <a:r>
              <a:rPr spc="-60" dirty="0"/>
              <a:t>г. </a:t>
            </a:r>
            <a:r>
              <a:rPr dirty="0"/>
              <a:t>N</a:t>
            </a:r>
            <a:r>
              <a:rPr spc="65" dirty="0"/>
              <a:t> </a:t>
            </a:r>
            <a:r>
              <a:rPr spc="-5" dirty="0"/>
              <a:t>1469</a:t>
            </a:r>
          </a:p>
        </p:txBody>
      </p:sp>
      <p:sp>
        <p:nvSpPr>
          <p:cNvPr id="3" name="object 3"/>
          <p:cNvSpPr txBox="1"/>
          <p:nvPr/>
        </p:nvSpPr>
        <p:spPr>
          <a:xfrm>
            <a:off x="524052" y="929385"/>
            <a:ext cx="8074025" cy="3812540"/>
          </a:xfrm>
          <a:prstGeom prst="rect">
            <a:avLst/>
          </a:prstGeom>
        </p:spPr>
        <p:txBody>
          <a:bodyPr vert="horz" wrap="square" lIns="0" tIns="12700" rIns="0" bIns="0" rtlCol="0">
            <a:spAutoFit/>
          </a:bodyPr>
          <a:lstStyle/>
          <a:p>
            <a:pPr marL="12700" marR="5080" algn="just" fontAlgn="auto">
              <a:spcBef>
                <a:spcPts val="100"/>
              </a:spcBef>
              <a:spcAft>
                <a:spcPts val="0"/>
              </a:spcAft>
              <a:defRPr/>
            </a:pPr>
            <a:r>
              <a:rPr spc="-5" dirty="0">
                <a:solidFill>
                  <a:prstClr val="black"/>
                </a:solidFill>
                <a:latin typeface="Calibri"/>
                <a:cs typeface="Calibri"/>
              </a:rPr>
              <a:t>5. </a:t>
            </a:r>
            <a:r>
              <a:rPr spc="-15" dirty="0">
                <a:solidFill>
                  <a:prstClr val="black"/>
                </a:solidFill>
                <a:latin typeface="Calibri"/>
                <a:cs typeface="Calibri"/>
              </a:rPr>
              <a:t>Установленные </a:t>
            </a:r>
            <a:r>
              <a:rPr spc="-5" dirty="0">
                <a:solidFill>
                  <a:prstClr val="black"/>
                </a:solidFill>
                <a:latin typeface="Calibri"/>
                <a:cs typeface="Calibri"/>
              </a:rPr>
              <a:t>настоящим постановлением ограничения </a:t>
            </a:r>
            <a:r>
              <a:rPr spc="-10" dirty="0">
                <a:solidFill>
                  <a:prstClr val="black"/>
                </a:solidFill>
                <a:latin typeface="Calibri"/>
                <a:cs typeface="Calibri"/>
              </a:rPr>
              <a:t>допуска стентов </a:t>
            </a:r>
            <a:r>
              <a:rPr spc="-5" dirty="0">
                <a:solidFill>
                  <a:prstClr val="black"/>
                </a:solidFill>
                <a:latin typeface="Calibri"/>
                <a:cs typeface="Calibri"/>
              </a:rPr>
              <a:t>для  </a:t>
            </a:r>
            <a:r>
              <a:rPr spc="-10" dirty="0">
                <a:solidFill>
                  <a:prstClr val="black"/>
                </a:solidFill>
                <a:latin typeface="Calibri"/>
                <a:cs typeface="Calibri"/>
              </a:rPr>
              <a:t>коронарных </a:t>
            </a:r>
            <a:r>
              <a:rPr spc="-5" dirty="0">
                <a:solidFill>
                  <a:prstClr val="black"/>
                </a:solidFill>
                <a:latin typeface="Calibri"/>
                <a:cs typeface="Calibri"/>
              </a:rPr>
              <a:t>артерий </a:t>
            </a:r>
            <a:r>
              <a:rPr dirty="0">
                <a:solidFill>
                  <a:prstClr val="black"/>
                </a:solidFill>
                <a:latin typeface="Calibri"/>
                <a:cs typeface="Calibri"/>
              </a:rPr>
              <a:t>и </a:t>
            </a:r>
            <a:r>
              <a:rPr spc="-10" dirty="0">
                <a:solidFill>
                  <a:prstClr val="black"/>
                </a:solidFill>
                <a:latin typeface="Calibri"/>
                <a:cs typeface="Calibri"/>
              </a:rPr>
              <a:t>катетеров </a:t>
            </a:r>
            <a:r>
              <a:rPr b="1" dirty="0">
                <a:solidFill>
                  <a:srgbClr val="FF0000"/>
                </a:solidFill>
                <a:latin typeface="Calibri"/>
                <a:cs typeface="Calibri"/>
              </a:rPr>
              <a:t>не </a:t>
            </a:r>
            <a:r>
              <a:rPr b="1" spc="-10" dirty="0">
                <a:solidFill>
                  <a:srgbClr val="FF0000"/>
                </a:solidFill>
                <a:latin typeface="Calibri"/>
                <a:cs typeface="Calibri"/>
              </a:rPr>
              <a:t>применяются </a:t>
            </a:r>
            <a:r>
              <a:rPr dirty="0">
                <a:solidFill>
                  <a:prstClr val="black"/>
                </a:solidFill>
                <a:latin typeface="Calibri"/>
                <a:cs typeface="Calibri"/>
              </a:rPr>
              <a:t>в </a:t>
            </a:r>
            <a:r>
              <a:rPr spc="-10" dirty="0">
                <a:solidFill>
                  <a:prstClr val="black"/>
                </a:solidFill>
                <a:latin typeface="Calibri"/>
                <a:cs typeface="Calibri"/>
              </a:rPr>
              <a:t>следующих</a:t>
            </a:r>
            <a:r>
              <a:rPr spc="85" dirty="0">
                <a:solidFill>
                  <a:prstClr val="black"/>
                </a:solidFill>
                <a:latin typeface="Calibri"/>
                <a:cs typeface="Calibri"/>
              </a:rPr>
              <a:t> </a:t>
            </a:r>
            <a:r>
              <a:rPr spc="-5" dirty="0">
                <a:solidFill>
                  <a:prstClr val="black"/>
                </a:solidFill>
                <a:latin typeface="Calibri"/>
                <a:cs typeface="Calibri"/>
              </a:rPr>
              <a:t>случаях:</a:t>
            </a:r>
            <a:endParaRPr>
              <a:solidFill>
                <a:prstClr val="black"/>
              </a:solidFill>
              <a:latin typeface="Calibri"/>
              <a:cs typeface="Calibri"/>
            </a:endParaRPr>
          </a:p>
          <a:p>
            <a:pPr fontAlgn="auto">
              <a:spcBef>
                <a:spcPts val="35"/>
              </a:spcBef>
              <a:spcAft>
                <a:spcPts val="0"/>
              </a:spcAft>
              <a:defRPr/>
            </a:pPr>
            <a:endParaRPr sz="2600">
              <a:solidFill>
                <a:prstClr val="black"/>
              </a:solidFill>
              <a:latin typeface="Times New Roman"/>
              <a:cs typeface="Times New Roman"/>
            </a:endParaRPr>
          </a:p>
          <a:p>
            <a:pPr marL="12700" marR="5715" algn="just" fontAlgn="auto">
              <a:spcBef>
                <a:spcPts val="0"/>
              </a:spcBef>
              <a:spcAft>
                <a:spcPts val="0"/>
              </a:spcAft>
              <a:defRPr/>
            </a:pPr>
            <a:r>
              <a:rPr dirty="0">
                <a:solidFill>
                  <a:prstClr val="black"/>
                </a:solidFill>
                <a:latin typeface="Calibri"/>
                <a:cs typeface="Calibri"/>
              </a:rPr>
              <a:t>а) </a:t>
            </a:r>
            <a:r>
              <a:rPr spc="-5" dirty="0">
                <a:solidFill>
                  <a:prstClr val="black"/>
                </a:solidFill>
                <a:latin typeface="Calibri"/>
                <a:cs typeface="Calibri"/>
              </a:rPr>
              <a:t>размещение извещений </a:t>
            </a:r>
            <a:r>
              <a:rPr dirty="0">
                <a:solidFill>
                  <a:prstClr val="black"/>
                </a:solidFill>
                <a:latin typeface="Calibri"/>
                <a:cs typeface="Calibri"/>
              </a:rPr>
              <a:t>об </a:t>
            </a:r>
            <a:r>
              <a:rPr spc="-5" dirty="0">
                <a:solidFill>
                  <a:prstClr val="black"/>
                </a:solidFill>
                <a:latin typeface="Calibri"/>
                <a:cs typeface="Calibri"/>
              </a:rPr>
              <a:t>осуществлении закупок </a:t>
            </a:r>
            <a:r>
              <a:rPr spc="-10" dirty="0">
                <a:solidFill>
                  <a:prstClr val="black"/>
                </a:solidFill>
                <a:latin typeface="Calibri"/>
                <a:cs typeface="Calibri"/>
              </a:rPr>
              <a:t>стентов </a:t>
            </a:r>
            <a:r>
              <a:rPr spc="-5" dirty="0">
                <a:solidFill>
                  <a:prstClr val="black"/>
                </a:solidFill>
                <a:latin typeface="Calibri"/>
                <a:cs typeface="Calibri"/>
              </a:rPr>
              <a:t>для </a:t>
            </a:r>
            <a:r>
              <a:rPr spc="-10" dirty="0">
                <a:solidFill>
                  <a:prstClr val="black"/>
                </a:solidFill>
                <a:latin typeface="Calibri"/>
                <a:cs typeface="Calibri"/>
              </a:rPr>
              <a:t>коронарных  </a:t>
            </a:r>
            <a:r>
              <a:rPr spc="-5" dirty="0">
                <a:solidFill>
                  <a:prstClr val="black"/>
                </a:solidFill>
                <a:latin typeface="Calibri"/>
                <a:cs typeface="Calibri"/>
              </a:rPr>
              <a:t>артерий </a:t>
            </a:r>
            <a:r>
              <a:rPr dirty="0">
                <a:solidFill>
                  <a:prstClr val="black"/>
                </a:solidFill>
                <a:latin typeface="Calibri"/>
                <a:cs typeface="Calibri"/>
              </a:rPr>
              <a:t>и </a:t>
            </a:r>
            <a:r>
              <a:rPr spc="-10" dirty="0">
                <a:solidFill>
                  <a:prstClr val="black"/>
                </a:solidFill>
                <a:latin typeface="Calibri"/>
                <a:cs typeface="Calibri"/>
              </a:rPr>
              <a:t>катетеров </a:t>
            </a:r>
            <a:r>
              <a:rPr dirty="0">
                <a:solidFill>
                  <a:prstClr val="black"/>
                </a:solidFill>
                <a:latin typeface="Calibri"/>
                <a:cs typeface="Calibri"/>
              </a:rPr>
              <a:t>в </a:t>
            </a:r>
            <a:r>
              <a:rPr spc="-10" dirty="0">
                <a:solidFill>
                  <a:prstClr val="black"/>
                </a:solidFill>
                <a:latin typeface="Calibri"/>
                <a:cs typeface="Calibri"/>
              </a:rPr>
              <a:t>единой </a:t>
            </a:r>
            <a:r>
              <a:rPr spc="-5" dirty="0">
                <a:solidFill>
                  <a:prstClr val="black"/>
                </a:solidFill>
                <a:latin typeface="Calibri"/>
                <a:cs typeface="Calibri"/>
              </a:rPr>
              <a:t>информационной </a:t>
            </a:r>
            <a:r>
              <a:rPr spc="-10" dirty="0">
                <a:solidFill>
                  <a:prstClr val="black"/>
                </a:solidFill>
                <a:latin typeface="Calibri"/>
                <a:cs typeface="Calibri"/>
              </a:rPr>
              <a:t>системе </a:t>
            </a:r>
            <a:r>
              <a:rPr dirty="0">
                <a:solidFill>
                  <a:prstClr val="black"/>
                </a:solidFill>
                <a:latin typeface="Calibri"/>
                <a:cs typeface="Calibri"/>
              </a:rPr>
              <a:t>в </a:t>
            </a:r>
            <a:r>
              <a:rPr spc="-5" dirty="0">
                <a:solidFill>
                  <a:prstClr val="black"/>
                </a:solidFill>
                <a:latin typeface="Calibri"/>
                <a:cs typeface="Calibri"/>
              </a:rPr>
              <a:t>сфере закупок </a:t>
            </a:r>
            <a:r>
              <a:rPr dirty="0">
                <a:solidFill>
                  <a:prstClr val="black"/>
                </a:solidFill>
                <a:latin typeface="Calibri"/>
                <a:cs typeface="Calibri"/>
              </a:rPr>
              <a:t>и (или)  </a:t>
            </a:r>
            <a:r>
              <a:rPr spc="-5" dirty="0">
                <a:solidFill>
                  <a:prstClr val="black"/>
                </a:solidFill>
                <a:latin typeface="Calibri"/>
                <a:cs typeface="Calibri"/>
              </a:rPr>
              <a:t>направление </a:t>
            </a:r>
            <a:r>
              <a:rPr spc="-10" dirty="0">
                <a:solidFill>
                  <a:prstClr val="black"/>
                </a:solidFill>
                <a:latin typeface="Calibri"/>
                <a:cs typeface="Calibri"/>
              </a:rPr>
              <a:t>приглашений </a:t>
            </a:r>
            <a:r>
              <a:rPr spc="-5" dirty="0">
                <a:solidFill>
                  <a:prstClr val="black"/>
                </a:solidFill>
                <a:latin typeface="Calibri"/>
                <a:cs typeface="Calibri"/>
              </a:rPr>
              <a:t>принять </a:t>
            </a:r>
            <a:r>
              <a:rPr dirty="0">
                <a:solidFill>
                  <a:prstClr val="black"/>
                </a:solidFill>
                <a:latin typeface="Calibri"/>
                <a:cs typeface="Calibri"/>
              </a:rPr>
              <a:t>участие в </a:t>
            </a:r>
            <a:r>
              <a:rPr spc="-10" dirty="0">
                <a:solidFill>
                  <a:prstClr val="black"/>
                </a:solidFill>
                <a:latin typeface="Calibri"/>
                <a:cs typeface="Calibri"/>
              </a:rPr>
              <a:t>определении </a:t>
            </a:r>
            <a:r>
              <a:rPr spc="-5" dirty="0">
                <a:solidFill>
                  <a:prstClr val="black"/>
                </a:solidFill>
                <a:latin typeface="Calibri"/>
                <a:cs typeface="Calibri"/>
              </a:rPr>
              <a:t>поставщика закрытым  способом, осуществленные до вступления </a:t>
            </a:r>
            <a:r>
              <a:rPr dirty="0">
                <a:solidFill>
                  <a:prstClr val="black"/>
                </a:solidFill>
                <a:latin typeface="Calibri"/>
                <a:cs typeface="Calibri"/>
              </a:rPr>
              <a:t>в </a:t>
            </a:r>
            <a:r>
              <a:rPr spc="-5" dirty="0">
                <a:solidFill>
                  <a:prstClr val="black"/>
                </a:solidFill>
                <a:latin typeface="Calibri"/>
                <a:cs typeface="Calibri"/>
              </a:rPr>
              <a:t>силу </a:t>
            </a:r>
            <a:r>
              <a:rPr spc="-10" dirty="0">
                <a:solidFill>
                  <a:prstClr val="black"/>
                </a:solidFill>
                <a:latin typeface="Calibri"/>
                <a:cs typeface="Calibri"/>
              </a:rPr>
              <a:t>настоящего</a:t>
            </a:r>
            <a:r>
              <a:rPr spc="75" dirty="0">
                <a:solidFill>
                  <a:prstClr val="black"/>
                </a:solidFill>
                <a:latin typeface="Calibri"/>
                <a:cs typeface="Calibri"/>
              </a:rPr>
              <a:t> </a:t>
            </a:r>
            <a:r>
              <a:rPr spc="-5" dirty="0">
                <a:solidFill>
                  <a:prstClr val="black"/>
                </a:solidFill>
                <a:latin typeface="Calibri"/>
                <a:cs typeface="Calibri"/>
              </a:rPr>
              <a:t>постановления;</a:t>
            </a:r>
            <a:endParaRPr>
              <a:solidFill>
                <a:prstClr val="black"/>
              </a:solidFill>
              <a:latin typeface="Calibri"/>
              <a:cs typeface="Calibri"/>
            </a:endParaRPr>
          </a:p>
          <a:p>
            <a:pPr fontAlgn="auto">
              <a:spcBef>
                <a:spcPts val="35"/>
              </a:spcBef>
              <a:spcAft>
                <a:spcPts val="0"/>
              </a:spcAft>
              <a:defRPr/>
            </a:pPr>
            <a:endParaRPr sz="2600">
              <a:solidFill>
                <a:prstClr val="black"/>
              </a:solidFill>
              <a:latin typeface="Times New Roman"/>
              <a:cs typeface="Times New Roman"/>
            </a:endParaRPr>
          </a:p>
          <a:p>
            <a:pPr marL="12700" marR="5715" algn="just" fontAlgn="auto">
              <a:spcBef>
                <a:spcPts val="0"/>
              </a:spcBef>
              <a:spcAft>
                <a:spcPts val="0"/>
              </a:spcAft>
              <a:defRPr/>
            </a:pPr>
            <a:r>
              <a:rPr dirty="0">
                <a:solidFill>
                  <a:prstClr val="black"/>
                </a:solidFill>
                <a:latin typeface="Calibri"/>
                <a:cs typeface="Calibri"/>
              </a:rPr>
              <a:t>б) </a:t>
            </a:r>
            <a:r>
              <a:rPr spc="-5" dirty="0">
                <a:solidFill>
                  <a:prstClr val="black"/>
                </a:solidFill>
                <a:latin typeface="Calibri"/>
                <a:cs typeface="Calibri"/>
              </a:rPr>
              <a:t>осуществление закупок </a:t>
            </a:r>
            <a:r>
              <a:rPr spc="-10" dirty="0">
                <a:solidFill>
                  <a:prstClr val="black"/>
                </a:solidFill>
                <a:latin typeface="Calibri"/>
                <a:cs typeface="Calibri"/>
              </a:rPr>
              <a:t>стентов </a:t>
            </a:r>
            <a:r>
              <a:rPr spc="-5" dirty="0">
                <a:solidFill>
                  <a:prstClr val="black"/>
                </a:solidFill>
                <a:latin typeface="Calibri"/>
                <a:cs typeface="Calibri"/>
              </a:rPr>
              <a:t>для </a:t>
            </a:r>
            <a:r>
              <a:rPr spc="-10" dirty="0">
                <a:solidFill>
                  <a:prstClr val="black"/>
                </a:solidFill>
                <a:latin typeface="Calibri"/>
                <a:cs typeface="Calibri"/>
              </a:rPr>
              <a:t>коронарных </a:t>
            </a:r>
            <a:r>
              <a:rPr spc="-5" dirty="0">
                <a:solidFill>
                  <a:prstClr val="black"/>
                </a:solidFill>
                <a:latin typeface="Calibri"/>
                <a:cs typeface="Calibri"/>
              </a:rPr>
              <a:t>артерий </a:t>
            </a:r>
            <a:r>
              <a:rPr dirty="0">
                <a:solidFill>
                  <a:prstClr val="black"/>
                </a:solidFill>
                <a:latin typeface="Calibri"/>
                <a:cs typeface="Calibri"/>
              </a:rPr>
              <a:t>и </a:t>
            </a:r>
            <a:r>
              <a:rPr spc="-10" dirty="0">
                <a:solidFill>
                  <a:prstClr val="black"/>
                </a:solidFill>
                <a:latin typeface="Calibri"/>
                <a:cs typeface="Calibri"/>
              </a:rPr>
              <a:t>катетеров  заказчиками, </a:t>
            </a:r>
            <a:r>
              <a:rPr spc="-5" dirty="0">
                <a:solidFill>
                  <a:prstClr val="black"/>
                </a:solidFill>
                <a:latin typeface="Calibri"/>
                <a:cs typeface="Calibri"/>
              </a:rPr>
              <a:t>указанными </a:t>
            </a:r>
            <a:r>
              <a:rPr dirty="0">
                <a:solidFill>
                  <a:prstClr val="black"/>
                </a:solidFill>
                <a:latin typeface="Calibri"/>
                <a:cs typeface="Calibri"/>
              </a:rPr>
              <a:t>в части 1 </a:t>
            </a:r>
            <a:r>
              <a:rPr spc="-5" dirty="0">
                <a:solidFill>
                  <a:prstClr val="black"/>
                </a:solidFill>
                <a:latin typeface="Calibri"/>
                <a:cs typeface="Calibri"/>
              </a:rPr>
              <a:t>статьи 75 </a:t>
            </a:r>
            <a:r>
              <a:rPr spc="-10" dirty="0">
                <a:solidFill>
                  <a:prstClr val="black"/>
                </a:solidFill>
                <a:latin typeface="Calibri"/>
                <a:cs typeface="Calibri"/>
              </a:rPr>
              <a:t>Федерального закона </a:t>
            </a:r>
            <a:r>
              <a:rPr spc="-5" dirty="0">
                <a:solidFill>
                  <a:prstClr val="black"/>
                </a:solidFill>
                <a:latin typeface="Calibri"/>
                <a:cs typeface="Calibri"/>
              </a:rPr>
              <a:t>"О  </a:t>
            </a:r>
            <a:r>
              <a:rPr spc="-10" dirty="0">
                <a:solidFill>
                  <a:prstClr val="black"/>
                </a:solidFill>
                <a:latin typeface="Calibri"/>
                <a:cs typeface="Calibri"/>
              </a:rPr>
              <a:t>контрактной системе </a:t>
            </a:r>
            <a:r>
              <a:rPr dirty="0">
                <a:solidFill>
                  <a:prstClr val="black"/>
                </a:solidFill>
                <a:latin typeface="Calibri"/>
                <a:cs typeface="Calibri"/>
              </a:rPr>
              <a:t>в </a:t>
            </a:r>
            <a:r>
              <a:rPr spc="-5" dirty="0">
                <a:solidFill>
                  <a:prstClr val="black"/>
                </a:solidFill>
                <a:latin typeface="Calibri"/>
                <a:cs typeface="Calibri"/>
              </a:rPr>
              <a:t>сфере закупок </a:t>
            </a:r>
            <a:r>
              <a:rPr spc="-10" dirty="0">
                <a:solidFill>
                  <a:prstClr val="black"/>
                </a:solidFill>
                <a:latin typeface="Calibri"/>
                <a:cs typeface="Calibri"/>
              </a:rPr>
              <a:t>товаров, </a:t>
            </a:r>
            <a:r>
              <a:rPr spc="-15" dirty="0">
                <a:solidFill>
                  <a:prstClr val="black"/>
                </a:solidFill>
                <a:latin typeface="Calibri"/>
                <a:cs typeface="Calibri"/>
              </a:rPr>
              <a:t>работ, </a:t>
            </a:r>
            <a:r>
              <a:rPr spc="-5" dirty="0">
                <a:solidFill>
                  <a:prstClr val="black"/>
                </a:solidFill>
                <a:latin typeface="Calibri"/>
                <a:cs typeface="Calibri"/>
              </a:rPr>
              <a:t>услуг для обеспечения  </a:t>
            </a:r>
            <a:r>
              <a:rPr spc="-10" dirty="0">
                <a:solidFill>
                  <a:prstClr val="black"/>
                </a:solidFill>
                <a:latin typeface="Calibri"/>
                <a:cs typeface="Calibri"/>
              </a:rPr>
              <a:t>государственных </a:t>
            </a:r>
            <a:r>
              <a:rPr dirty="0">
                <a:solidFill>
                  <a:prstClr val="black"/>
                </a:solidFill>
                <a:latin typeface="Calibri"/>
                <a:cs typeface="Calibri"/>
              </a:rPr>
              <a:t>и </a:t>
            </a:r>
            <a:r>
              <a:rPr spc="-5" dirty="0">
                <a:solidFill>
                  <a:prstClr val="black"/>
                </a:solidFill>
                <a:latin typeface="Calibri"/>
                <a:cs typeface="Calibri"/>
              </a:rPr>
              <a:t>муниципальных нужд", на </a:t>
            </a:r>
            <a:r>
              <a:rPr spc="-10" dirty="0">
                <a:solidFill>
                  <a:prstClr val="black"/>
                </a:solidFill>
                <a:latin typeface="Calibri"/>
                <a:cs typeface="Calibri"/>
              </a:rPr>
              <a:t>территории </a:t>
            </a:r>
            <a:r>
              <a:rPr spc="-5" dirty="0">
                <a:solidFill>
                  <a:prstClr val="black"/>
                </a:solidFill>
                <a:latin typeface="Calibri"/>
                <a:cs typeface="Calibri"/>
              </a:rPr>
              <a:t>иностранного  </a:t>
            </a:r>
            <a:r>
              <a:rPr spc="-15" dirty="0">
                <a:solidFill>
                  <a:prstClr val="black"/>
                </a:solidFill>
                <a:latin typeface="Calibri"/>
                <a:cs typeface="Calibri"/>
              </a:rPr>
              <a:t>государства </a:t>
            </a:r>
            <a:r>
              <a:rPr spc="-5" dirty="0">
                <a:solidFill>
                  <a:prstClr val="black"/>
                </a:solidFill>
                <a:latin typeface="Calibri"/>
                <a:cs typeface="Calibri"/>
              </a:rPr>
              <a:t>для обеспечения своей деятельности на </a:t>
            </a:r>
            <a:r>
              <a:rPr spc="-15" dirty="0">
                <a:solidFill>
                  <a:prstClr val="black"/>
                </a:solidFill>
                <a:latin typeface="Calibri"/>
                <a:cs typeface="Calibri"/>
              </a:rPr>
              <a:t>этой</a:t>
            </a:r>
            <a:r>
              <a:rPr spc="114" dirty="0">
                <a:solidFill>
                  <a:prstClr val="black"/>
                </a:solidFill>
                <a:latin typeface="Calibri"/>
                <a:cs typeface="Calibri"/>
              </a:rPr>
              <a:t> </a:t>
            </a:r>
            <a:r>
              <a:rPr spc="-10" dirty="0">
                <a:solidFill>
                  <a:prstClr val="black"/>
                </a:solidFill>
                <a:latin typeface="Calibri"/>
                <a:cs typeface="Calibri"/>
              </a:rPr>
              <a:t>территории.</a:t>
            </a:r>
            <a:endParaRPr>
              <a:solidFill>
                <a:prstClr val="black"/>
              </a:solidFill>
              <a:latin typeface="Calibri"/>
              <a:cs typeface="Calibri"/>
            </a:endParaRPr>
          </a:p>
        </p:txBody>
      </p:sp>
    </p:spTree>
    <p:extLst>
      <p:ext uri="{BB962C8B-B14F-4D97-AF65-F5344CB8AC3E}">
        <p14:creationId xmlns:p14="http://schemas.microsoft.com/office/powerpoint/2010/main" val="18885045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6491064" cy="850106"/>
          </a:xfrm>
        </p:spPr>
        <p:txBody>
          <a:bodyPr rtlCol="0">
            <a:normAutofit/>
          </a:bodyPr>
          <a:lstStyle/>
          <a:p>
            <a:pPr fontAlgn="auto">
              <a:spcAft>
                <a:spcPts val="0"/>
              </a:spcAft>
              <a:defRPr/>
            </a:pPr>
            <a:r>
              <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rPr>
              <a:t>Правила описания объекта </a:t>
            </a:r>
            <a:r>
              <a:rPr lang="ru-RU" sz="2000" b="1" cap="all" dirty="0" smtClean="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rPr>
              <a:t>закупки (статья 33  44-ФЗ)</a:t>
            </a:r>
            <a:endPar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535988" cy="5400675"/>
          </a:xfrm>
        </p:spPr>
        <p:txBody>
          <a:bodyPr rtlCol="0">
            <a:noAutofit/>
          </a:bodyPr>
          <a:lstStyle/>
          <a:p>
            <a:pPr marL="0" indent="0" algn="just" fontAlgn="auto">
              <a:spcBef>
                <a:spcPts val="0"/>
              </a:spcBef>
              <a:spcAft>
                <a:spcPts val="0"/>
              </a:spcAft>
              <a:buNone/>
              <a:defRPr/>
            </a:pPr>
            <a:r>
              <a:rPr lang="ru-RU" sz="1600" b="1" dirty="0">
                <a:solidFill>
                  <a:srgbClr val="00B050"/>
                </a:solidFill>
                <a:latin typeface="Georgia" pitchFamily="18" charset="0"/>
                <a:cs typeface="Times New Roman" pitchFamily="18" charset="0"/>
              </a:rPr>
              <a:t> </a:t>
            </a:r>
            <a:r>
              <a:rPr lang="ru-RU" sz="1600" b="1" dirty="0" smtClean="0">
                <a:solidFill>
                  <a:srgbClr val="00B050"/>
                </a:solidFill>
                <a:latin typeface="Georgia" pitchFamily="18" charset="0"/>
                <a:cs typeface="Times New Roman" pitchFamily="18" charset="0"/>
              </a:rPr>
              <a:t>                             </a:t>
            </a:r>
            <a:r>
              <a:rPr lang="ru-RU" sz="1600" b="1" dirty="0">
                <a:solidFill>
                  <a:srgbClr val="00B050"/>
                </a:solidFill>
                <a:latin typeface="Georgia" pitchFamily="18" charset="0"/>
                <a:cs typeface="Times New Roman" pitchFamily="18" charset="0"/>
              </a:rPr>
              <a:t> </a:t>
            </a:r>
            <a:r>
              <a:rPr lang="ru-RU" sz="1600" b="1" dirty="0" smtClean="0">
                <a:solidFill>
                  <a:srgbClr val="00B050"/>
                </a:solidFill>
                <a:latin typeface="Georgia" pitchFamily="18" charset="0"/>
                <a:cs typeface="Times New Roman" pitchFamily="18" charset="0"/>
              </a:rPr>
              <a:t>   ГАРАНТИЙНЫЕ ТРЕБОВАНИЯ</a:t>
            </a:r>
          </a:p>
          <a:p>
            <a:pPr marL="0" indent="0">
              <a:buNone/>
            </a:pPr>
            <a:endParaRPr lang="ru-RU" sz="1600" b="1" dirty="0">
              <a:solidFill>
                <a:srgbClr val="00B050"/>
              </a:solidFill>
              <a:latin typeface="Georgia" pitchFamily="18" charset="0"/>
              <a:cs typeface="Times New Roman" pitchFamily="18" charset="0"/>
            </a:endParaRPr>
          </a:p>
          <a:p>
            <a:pPr marL="0" indent="0" algn="just">
              <a:buNone/>
            </a:pPr>
            <a:r>
              <a:rPr lang="ru-RU" sz="1800" b="1" dirty="0" smtClean="0">
                <a:solidFill>
                  <a:srgbClr val="00B050"/>
                </a:solidFill>
                <a:latin typeface="Times New Roman" panose="02020603050405020304" pitchFamily="18" charset="0"/>
                <a:cs typeface="Times New Roman" panose="02020603050405020304" pitchFamily="18" charset="0"/>
              </a:rPr>
              <a:t>                </a:t>
            </a:r>
            <a:r>
              <a:rPr lang="ru-RU" sz="1800" dirty="0" smtClean="0">
                <a:latin typeface="Times New Roman" panose="02020603050405020304" pitchFamily="18" charset="0"/>
                <a:cs typeface="Times New Roman" panose="02020603050405020304" pitchFamily="18" charset="0"/>
              </a:rPr>
              <a:t> </a:t>
            </a:r>
            <a:r>
              <a:rPr lang="ru-RU" sz="1800" dirty="0">
                <a:solidFill>
                  <a:srgbClr val="FF0000"/>
                </a:solidFill>
                <a:latin typeface="Times New Roman" panose="02020603050405020304" pitchFamily="18" charset="0"/>
                <a:cs typeface="Times New Roman" panose="02020603050405020304" pitchFamily="18" charset="0"/>
              </a:rPr>
              <a:t>Согласно ч. 4 ст. 33 Закона № 44-ФЗ заказчик вправе</a:t>
            </a:r>
            <a:r>
              <a:rPr lang="ru-RU" sz="1800" dirty="0">
                <a:latin typeface="Times New Roman" panose="02020603050405020304" pitchFamily="18" charset="0"/>
                <a:cs typeface="Times New Roman" panose="02020603050405020304" pitchFamily="18" charset="0"/>
              </a:rPr>
              <a:t> установить </a:t>
            </a:r>
            <a:r>
              <a:rPr lang="ru-RU" sz="1800" dirty="0" smtClean="0">
                <a:latin typeface="Times New Roman" panose="02020603050405020304" pitchFamily="18" charset="0"/>
                <a:cs typeface="Times New Roman" panose="02020603050405020304" pitchFamily="18" charset="0"/>
              </a:rPr>
              <a:t>требования к гарантийному сроку товара, работы ( услуги) и (или) объему предоставления гарантий их качества, к гарантийному обслуживанию товара при необходимости</a:t>
            </a:r>
          </a:p>
          <a:p>
            <a:pPr marL="0" indent="0" algn="just">
              <a:buNone/>
            </a:pPr>
            <a:r>
              <a:rPr lang="ru-RU" sz="1800" dirty="0" smtClean="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В случае закупки медицинского оборудования заказчик </a:t>
            </a:r>
            <a:r>
              <a:rPr lang="ru-RU" sz="1800" dirty="0" smtClean="0">
                <a:latin typeface="Times New Roman" panose="02020603050405020304" pitchFamily="18" charset="0"/>
                <a:cs typeface="Times New Roman" panose="02020603050405020304" pitchFamily="18" charset="0"/>
              </a:rPr>
              <a:t>вправе </a:t>
            </a:r>
            <a:r>
              <a:rPr lang="ru-RU" sz="1800" dirty="0">
                <a:latin typeface="Times New Roman" panose="02020603050405020304" pitchFamily="18" charset="0"/>
                <a:cs typeface="Times New Roman" panose="02020603050405020304" pitchFamily="18" charset="0"/>
              </a:rPr>
              <a:t>установить в документации о закупке требования к гарантийному </a:t>
            </a:r>
            <a:r>
              <a:rPr lang="ru-RU" sz="1800" dirty="0" smtClean="0">
                <a:latin typeface="Times New Roman" panose="02020603050405020304" pitchFamily="18" charset="0"/>
                <a:cs typeface="Times New Roman" panose="02020603050405020304" pitchFamily="18" charset="0"/>
              </a:rPr>
              <a:t>сроку товара </a:t>
            </a:r>
            <a:r>
              <a:rPr lang="ru-RU" sz="1800" dirty="0">
                <a:latin typeface="Times New Roman" panose="02020603050405020304" pitchFamily="18" charset="0"/>
                <a:cs typeface="Times New Roman" panose="02020603050405020304" pitchFamily="18" charset="0"/>
              </a:rPr>
              <a:t>и (или) объему предоставления гарантий его качества, к </a:t>
            </a:r>
            <a:r>
              <a:rPr lang="ru-RU" sz="1800" dirty="0" smtClean="0">
                <a:latin typeface="Times New Roman" panose="02020603050405020304" pitchFamily="18" charset="0"/>
                <a:cs typeface="Times New Roman" panose="02020603050405020304" pitchFamily="18" charset="0"/>
              </a:rPr>
              <a:t>гарантийному обслуживанию </a:t>
            </a:r>
            <a:r>
              <a:rPr lang="ru-RU" sz="1800" dirty="0">
                <a:latin typeface="Times New Roman" panose="02020603050405020304" pitchFamily="18" charset="0"/>
                <a:cs typeface="Times New Roman" panose="02020603050405020304" pitchFamily="18" charset="0"/>
              </a:rPr>
              <a:t>товара, к расходам на обслуживание товара в течение </a:t>
            </a:r>
            <a:r>
              <a:rPr lang="ru-RU" sz="1800" dirty="0" smtClean="0">
                <a:latin typeface="Times New Roman" panose="02020603050405020304" pitchFamily="18" charset="0"/>
                <a:cs typeface="Times New Roman" panose="02020603050405020304" pitchFamily="18" charset="0"/>
              </a:rPr>
              <a:t>гарантийного </a:t>
            </a:r>
            <a:r>
              <a:rPr lang="ru-RU" sz="1800" dirty="0">
                <a:latin typeface="Times New Roman" panose="02020603050405020304" pitchFamily="18" charset="0"/>
                <a:cs typeface="Times New Roman" panose="02020603050405020304" pitchFamily="18" charset="0"/>
              </a:rPr>
              <a:t>срока, а также к осуществлению монтажа и наладки товара, если </a:t>
            </a:r>
            <a:r>
              <a:rPr lang="ru-RU" sz="1800" dirty="0" smtClean="0">
                <a:latin typeface="Times New Roman" panose="02020603050405020304" pitchFamily="18" charset="0"/>
                <a:cs typeface="Times New Roman" panose="02020603050405020304" pitchFamily="18" charset="0"/>
              </a:rPr>
              <a:t>это предусмотрено </a:t>
            </a:r>
            <a:r>
              <a:rPr lang="ru-RU" sz="1800" dirty="0">
                <a:latin typeface="Times New Roman" panose="02020603050405020304" pitchFamily="18" charset="0"/>
                <a:cs typeface="Times New Roman" panose="02020603050405020304" pitchFamily="18" charset="0"/>
              </a:rPr>
              <a:t>технической документацией на товар</a:t>
            </a:r>
            <a:r>
              <a:rPr lang="ru-RU" sz="1800" dirty="0" smtClean="0">
                <a:latin typeface="Times New Roman" panose="02020603050405020304" pitchFamily="18" charset="0"/>
                <a:cs typeface="Times New Roman" panose="02020603050405020304" pitchFamily="18" charset="0"/>
              </a:rPr>
              <a:t>.</a:t>
            </a: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endParaRPr lang="ru-RU" sz="1600" dirty="0" smtClean="0">
              <a:latin typeface="Times New Roman" panose="02020603050405020304" pitchFamily="18" charset="0"/>
              <a:cs typeface="Times New Roman" panose="02020603050405020304" pitchFamily="18" charset="0"/>
            </a:endParaRPr>
          </a:p>
          <a:p>
            <a:pPr marL="0" indent="0">
              <a:buNone/>
            </a:pPr>
            <a:r>
              <a:rPr lang="ru-RU" sz="1400" dirty="0" smtClean="0">
                <a:latin typeface="Times New Roman" panose="02020603050405020304" pitchFamily="18" charset="0"/>
                <a:cs typeface="Times New Roman" panose="02020603050405020304" pitchFamily="18" charset="0"/>
              </a:rPr>
              <a:t>                                     </a:t>
            </a:r>
            <a:r>
              <a:rPr lang="ru-RU" sz="1600" b="1" dirty="0" smtClean="0">
                <a:solidFill>
                  <a:srgbClr val="00B050"/>
                </a:solidFill>
                <a:latin typeface="Times New Roman" panose="02020603050405020304" pitchFamily="18" charset="0"/>
                <a:cs typeface="Times New Roman" panose="02020603050405020304" pitchFamily="18" charset="0"/>
              </a:rPr>
              <a:t>Письмо </a:t>
            </a:r>
            <a:r>
              <a:rPr lang="ru-RU" sz="1600" b="1" dirty="0">
                <a:solidFill>
                  <a:srgbClr val="00B050"/>
                </a:solidFill>
                <a:latin typeface="Times New Roman" panose="02020603050405020304" pitchFamily="18" charset="0"/>
                <a:cs typeface="Times New Roman" panose="02020603050405020304" pitchFamily="18" charset="0"/>
              </a:rPr>
              <a:t>ФАС РФ от 24 мая 2017 года № ИА</a:t>
            </a:r>
            <a:r>
              <a:rPr lang="en-US" sz="1600" b="1" dirty="0">
                <a:solidFill>
                  <a:srgbClr val="00B050"/>
                </a:solidFill>
                <a:latin typeface="Times New Roman" panose="02020603050405020304" pitchFamily="18" charset="0"/>
                <a:cs typeface="Times New Roman" panose="02020603050405020304" pitchFamily="18" charset="0"/>
              </a:rPr>
              <a:t>/</a:t>
            </a:r>
            <a:r>
              <a:rPr lang="ru-RU" sz="1600" b="1" dirty="0">
                <a:solidFill>
                  <a:srgbClr val="00B050"/>
                </a:solidFill>
                <a:latin typeface="Times New Roman" panose="02020603050405020304" pitchFamily="18" charset="0"/>
                <a:cs typeface="Times New Roman" panose="02020603050405020304" pitchFamily="18" charset="0"/>
              </a:rPr>
              <a:t>34601</a:t>
            </a:r>
            <a:r>
              <a:rPr lang="en-US" sz="1600" b="1" dirty="0">
                <a:solidFill>
                  <a:srgbClr val="00B050"/>
                </a:solidFill>
                <a:latin typeface="Times New Roman" panose="02020603050405020304" pitchFamily="18" charset="0"/>
                <a:cs typeface="Times New Roman" panose="02020603050405020304" pitchFamily="18" charset="0"/>
              </a:rPr>
              <a:t>/17</a:t>
            </a:r>
            <a:endParaRPr lang="ru-RU" sz="1600" dirty="0" smtClean="0">
              <a:latin typeface="Times New Roman" panose="02020603050405020304" pitchFamily="18" charset="0"/>
              <a:cs typeface="Times New Roman" panose="02020603050405020304" pitchFamily="18" charset="0"/>
            </a:endParaRPr>
          </a:p>
          <a:p>
            <a:pPr marL="0" indent="0">
              <a:buNone/>
            </a:pPr>
            <a:endParaRPr lang="ru-RU" sz="1600" dirty="0" smtClean="0">
              <a:latin typeface="Times New Roman" panose="02020603050405020304" pitchFamily="18" charset="0"/>
              <a:cs typeface="Times New Roman" panose="02020603050405020304"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BC0F8B48-679B-4896-9384-8D5149AE9A0C}" type="slidenum">
              <a:rPr lang="ru-RU">
                <a:solidFill>
                  <a:prstClr val="black">
                    <a:tint val="75000"/>
                  </a:prstClr>
                </a:solidFill>
              </a:rPr>
              <a:pPr>
                <a:defRPr/>
              </a:pPr>
              <a:t>8</a:t>
            </a:fld>
            <a:endParaRPr lang="ru-RU" dirty="0">
              <a:solidFill>
                <a:prstClr val="black">
                  <a:tint val="75000"/>
                </a:prstClr>
              </a:solidFill>
            </a:endParaRPr>
          </a:p>
        </p:txBody>
      </p:sp>
    </p:spTree>
    <p:extLst>
      <p:ext uri="{BB962C8B-B14F-4D97-AF65-F5344CB8AC3E}">
        <p14:creationId xmlns:p14="http://schemas.microsoft.com/office/powerpoint/2010/main" val="14716748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6491064" cy="850106"/>
          </a:xfrm>
        </p:spPr>
        <p:txBody>
          <a:bodyPr rtlCol="0">
            <a:normAutofit/>
          </a:bodyPr>
          <a:lstStyle/>
          <a:p>
            <a:pPr fontAlgn="auto">
              <a:spcAft>
                <a:spcPts val="0"/>
              </a:spcAft>
              <a:defRPr/>
            </a:pPr>
            <a:r>
              <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rPr>
              <a:t>Правила описания объекта </a:t>
            </a:r>
            <a:r>
              <a:rPr lang="ru-RU" sz="2000" b="1" cap="all" dirty="0" smtClean="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rPr>
              <a:t>закупки (статья 33  44-ФЗ)</a:t>
            </a:r>
            <a:endParaRPr lang="ru-RU" sz="2000" b="1" cap="all" dirty="0">
              <a:ln w="9000" cmpd="sng">
                <a:solidFill>
                  <a:srgbClr val="C3986D">
                    <a:shade val="50000"/>
                    <a:satMod val="120000"/>
                  </a:srgbClr>
                </a:solidFill>
                <a:prstDash val="solid"/>
              </a:ln>
              <a:solidFill>
                <a:schemeClr val="accent5">
                  <a:lumMod val="75000"/>
                </a:schemeClr>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535988" cy="5400675"/>
          </a:xfrm>
        </p:spPr>
        <p:txBody>
          <a:bodyPr rtlCol="0">
            <a:noAutofit/>
          </a:bodyPr>
          <a:lstStyle/>
          <a:p>
            <a:pPr marL="0" indent="0" algn="just" fontAlgn="auto">
              <a:spcBef>
                <a:spcPts val="0"/>
              </a:spcBef>
              <a:spcAft>
                <a:spcPts val="0"/>
              </a:spcAft>
              <a:buNone/>
              <a:defRPr/>
            </a:pPr>
            <a:r>
              <a:rPr lang="ru-RU" sz="1600" b="1" dirty="0">
                <a:solidFill>
                  <a:srgbClr val="00B050"/>
                </a:solidFill>
                <a:latin typeface="Georgia" pitchFamily="18" charset="0"/>
                <a:cs typeface="Times New Roman" pitchFamily="18" charset="0"/>
              </a:rPr>
              <a:t> </a:t>
            </a:r>
            <a:r>
              <a:rPr lang="ru-RU" sz="1600" b="1" dirty="0" smtClean="0">
                <a:solidFill>
                  <a:srgbClr val="00B050"/>
                </a:solidFill>
                <a:latin typeface="Georgia" pitchFamily="18" charset="0"/>
                <a:cs typeface="Times New Roman" pitchFamily="18" charset="0"/>
              </a:rPr>
              <a:t>                             </a:t>
            </a:r>
            <a:r>
              <a:rPr lang="ru-RU" sz="1600" b="1" dirty="0">
                <a:solidFill>
                  <a:srgbClr val="00B050"/>
                </a:solidFill>
                <a:latin typeface="Georgia" pitchFamily="18" charset="0"/>
                <a:cs typeface="Times New Roman" pitchFamily="18" charset="0"/>
              </a:rPr>
              <a:t> </a:t>
            </a:r>
            <a:r>
              <a:rPr lang="ru-RU" sz="1600" b="1" dirty="0" smtClean="0">
                <a:solidFill>
                  <a:srgbClr val="00B050"/>
                </a:solidFill>
                <a:latin typeface="Georgia" pitchFamily="18" charset="0"/>
                <a:cs typeface="Times New Roman" pitchFamily="18" charset="0"/>
              </a:rPr>
              <a:t>   ГАРАНТИЙНЫЕ ТРЕБОВАНИЯ</a:t>
            </a:r>
          </a:p>
          <a:p>
            <a:pPr marL="0" indent="0">
              <a:buNone/>
            </a:pPr>
            <a:endParaRPr lang="ru-RU" sz="1600" b="1" dirty="0">
              <a:solidFill>
                <a:srgbClr val="00B050"/>
              </a:solidFill>
              <a:latin typeface="Georgia" pitchFamily="18" charset="0"/>
              <a:cs typeface="Times New Roman" pitchFamily="18" charset="0"/>
            </a:endParaRPr>
          </a:p>
          <a:p>
            <a:pPr marL="0" indent="0" algn="just">
              <a:buNone/>
            </a:pPr>
            <a:r>
              <a:rPr lang="ru-RU" sz="1800" dirty="0" smtClean="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Согласно ч. </a:t>
            </a:r>
            <a:r>
              <a:rPr lang="ru-RU" sz="1800" dirty="0" smtClean="0">
                <a:latin typeface="Times New Roman" panose="02020603050405020304" pitchFamily="18" charset="0"/>
                <a:cs typeface="Times New Roman" panose="02020603050405020304" pitchFamily="18" charset="0"/>
              </a:rPr>
              <a:t>2 </a:t>
            </a:r>
            <a:r>
              <a:rPr lang="ru-RU" sz="1800" dirty="0">
                <a:latin typeface="Times New Roman" panose="02020603050405020304" pitchFamily="18" charset="0"/>
                <a:cs typeface="Times New Roman" panose="02020603050405020304" pitchFamily="18" charset="0"/>
              </a:rPr>
              <a:t>ст. 33 Закона № 44-ФЗ </a:t>
            </a:r>
            <a:r>
              <a:rPr lang="ru-RU" sz="1800" dirty="0" smtClean="0">
                <a:latin typeface="Times New Roman" panose="02020603050405020304" pitchFamily="18" charset="0"/>
                <a:cs typeface="Times New Roman" panose="02020603050405020304" pitchFamily="18" charset="0"/>
              </a:rPr>
              <a:t>заказчик </a:t>
            </a:r>
            <a:r>
              <a:rPr lang="ru-RU" sz="1800" dirty="0" smtClean="0">
                <a:solidFill>
                  <a:srgbClr val="FF0000"/>
                </a:solidFill>
                <a:latin typeface="Times New Roman" panose="02020603050405020304" pitchFamily="18" charset="0"/>
                <a:cs typeface="Times New Roman" panose="02020603050405020304" pitchFamily="18" charset="0"/>
              </a:rPr>
              <a:t>не имеет право   </a:t>
            </a:r>
            <a:r>
              <a:rPr lang="ru-RU" sz="1800" dirty="0" smtClean="0">
                <a:latin typeface="Times New Roman" panose="02020603050405020304" pitchFamily="18" charset="0"/>
                <a:cs typeface="Times New Roman" panose="02020603050405020304" pitchFamily="18" charset="0"/>
              </a:rPr>
              <a:t>устанавливать в  документации о закупке обязательное требование об указании в составе заявок на участие в закупке показателей и ( или) значений гарантийного срока ТРУ  </a:t>
            </a:r>
            <a:r>
              <a:rPr lang="ru-RU" sz="1800" dirty="0">
                <a:latin typeface="Times New Roman" panose="02020603050405020304" pitchFamily="18" charset="0"/>
                <a:cs typeface="Times New Roman" panose="02020603050405020304" pitchFamily="18" charset="0"/>
              </a:rPr>
              <a:t>и (или) </a:t>
            </a:r>
            <a:r>
              <a:rPr lang="ru-RU" sz="1800" dirty="0" smtClean="0">
                <a:latin typeface="Times New Roman" panose="02020603050405020304" pitchFamily="18" charset="0"/>
                <a:cs typeface="Times New Roman" panose="02020603050405020304" pitchFamily="18" charset="0"/>
              </a:rPr>
              <a:t>объема </a:t>
            </a:r>
            <a:r>
              <a:rPr lang="ru-RU" sz="1800" dirty="0">
                <a:latin typeface="Times New Roman" panose="02020603050405020304" pitchFamily="18" charset="0"/>
                <a:cs typeface="Times New Roman" panose="02020603050405020304" pitchFamily="18" charset="0"/>
              </a:rPr>
              <a:t>предоставления гарантий </a:t>
            </a:r>
            <a:r>
              <a:rPr lang="ru-RU" sz="1800" dirty="0" smtClean="0">
                <a:latin typeface="Times New Roman" panose="02020603050405020304" pitchFamily="18" charset="0"/>
                <a:cs typeface="Times New Roman" panose="02020603050405020304" pitchFamily="18" charset="0"/>
              </a:rPr>
              <a:t>их качества</a:t>
            </a:r>
            <a:r>
              <a:rPr lang="ru-RU" sz="1800" dirty="0">
                <a:latin typeface="Times New Roman" panose="02020603050405020304" pitchFamily="18" charset="0"/>
                <a:cs typeface="Times New Roman" panose="02020603050405020304" pitchFamily="18" charset="0"/>
              </a:rPr>
              <a:t>, </a:t>
            </a:r>
            <a:r>
              <a:rPr lang="ru-RU" sz="1800" dirty="0" smtClean="0">
                <a:latin typeface="Times New Roman" panose="02020603050405020304" pitchFamily="18" charset="0"/>
                <a:cs typeface="Times New Roman" panose="02020603050405020304" pitchFamily="18" charset="0"/>
              </a:rPr>
              <a:t> в том числе срока годности, остаточного срока годности товара), гарантийного обслуживания товара.</a:t>
            </a:r>
          </a:p>
          <a:p>
            <a:pPr marL="0" indent="0" algn="just">
              <a:buNone/>
            </a:pPr>
            <a:endParaRPr lang="ru-RU" sz="1600" dirty="0" smtClean="0">
              <a:latin typeface="Times New Roman" panose="02020603050405020304" pitchFamily="18" charset="0"/>
              <a:cs typeface="Times New Roman" panose="02020603050405020304" pitchFamily="18" charset="0"/>
            </a:endParaRPr>
          </a:p>
          <a:p>
            <a:pPr marL="0" indent="0" algn="just">
              <a:buNone/>
            </a:pP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  </a:t>
            </a:r>
            <a:r>
              <a:rPr lang="ru-RU" sz="1800" b="1" dirty="0" smtClean="0">
                <a:solidFill>
                  <a:srgbClr val="00B050"/>
                </a:solidFill>
                <a:latin typeface="Times New Roman" panose="02020603050405020304" pitchFamily="18" charset="0"/>
                <a:cs typeface="Times New Roman" panose="02020603050405020304" pitchFamily="18" charset="0"/>
              </a:rPr>
              <a:t>Письмо ФАС РФ от 24 мая 2017 года № ИА</a:t>
            </a:r>
            <a:r>
              <a:rPr lang="en-US" sz="1800" b="1" dirty="0" smtClean="0">
                <a:solidFill>
                  <a:srgbClr val="00B050"/>
                </a:solidFill>
                <a:latin typeface="Times New Roman" panose="02020603050405020304" pitchFamily="18" charset="0"/>
                <a:cs typeface="Times New Roman" panose="02020603050405020304" pitchFamily="18" charset="0"/>
              </a:rPr>
              <a:t>/</a:t>
            </a:r>
            <a:r>
              <a:rPr lang="ru-RU" sz="1800" b="1" dirty="0" smtClean="0">
                <a:solidFill>
                  <a:srgbClr val="00B050"/>
                </a:solidFill>
                <a:latin typeface="Times New Roman" panose="02020603050405020304" pitchFamily="18" charset="0"/>
                <a:cs typeface="Times New Roman" panose="02020603050405020304" pitchFamily="18" charset="0"/>
              </a:rPr>
              <a:t>34601</a:t>
            </a:r>
            <a:r>
              <a:rPr lang="en-US" sz="1800" b="1" dirty="0" smtClean="0">
                <a:solidFill>
                  <a:srgbClr val="00B050"/>
                </a:solidFill>
                <a:latin typeface="Times New Roman" panose="02020603050405020304" pitchFamily="18" charset="0"/>
                <a:cs typeface="Times New Roman" panose="02020603050405020304" pitchFamily="18" charset="0"/>
              </a:rPr>
              <a:t>/17</a:t>
            </a:r>
            <a:endParaRPr lang="ru-RU" sz="1800" b="1" dirty="0" smtClean="0">
              <a:solidFill>
                <a:srgbClr val="00B050"/>
              </a:solidFill>
              <a:latin typeface="Times New Roman" panose="02020603050405020304" pitchFamily="18" charset="0"/>
              <a:cs typeface="Times New Roman" panose="02020603050405020304" pitchFamily="18" charset="0"/>
            </a:endParaRPr>
          </a:p>
          <a:p>
            <a:pPr marL="0" indent="0">
              <a:buNone/>
            </a:pPr>
            <a:endParaRPr lang="ru-RU" sz="1600" b="1" dirty="0" smtClean="0">
              <a:solidFill>
                <a:srgbClr val="C00000"/>
              </a:solidFill>
              <a:latin typeface="Times New Roman" panose="02020603050405020304" pitchFamily="18" charset="0"/>
              <a:cs typeface="Times New Roman" panose="02020603050405020304" pitchFamily="18" charset="0"/>
            </a:endParaRPr>
          </a:p>
          <a:p>
            <a:pPr marL="0" indent="0">
              <a:buNone/>
            </a:pPr>
            <a:r>
              <a:rPr lang="en-US" sz="1600" b="1" dirty="0" smtClean="0">
                <a:solidFill>
                  <a:srgbClr val="C00000"/>
                </a:solidFill>
              </a:rPr>
              <a:t>               </a:t>
            </a:r>
            <a:r>
              <a:rPr lang="ru-RU" sz="1600" b="1" dirty="0" smtClean="0">
                <a:solidFill>
                  <a:srgbClr val="C00000"/>
                </a:solidFill>
              </a:rPr>
              <a:t>Решение Нижегородского УФАС </a:t>
            </a:r>
            <a:r>
              <a:rPr lang="ru-RU" sz="1600" b="1" dirty="0">
                <a:solidFill>
                  <a:srgbClr val="C00000"/>
                </a:solidFill>
              </a:rPr>
              <a:t>России от </a:t>
            </a:r>
            <a:r>
              <a:rPr lang="ru-RU" sz="1600" b="1" dirty="0" smtClean="0">
                <a:solidFill>
                  <a:srgbClr val="C00000"/>
                </a:solidFill>
              </a:rPr>
              <a:t>12.05.2016 </a:t>
            </a:r>
            <a:r>
              <a:rPr lang="ru-RU" sz="1600" b="1" dirty="0">
                <a:solidFill>
                  <a:srgbClr val="C00000"/>
                </a:solidFill>
              </a:rPr>
              <a:t>по делу № </a:t>
            </a:r>
            <a:r>
              <a:rPr lang="ru-RU" sz="1600" b="1" dirty="0" smtClean="0">
                <a:solidFill>
                  <a:srgbClr val="C00000"/>
                </a:solidFill>
              </a:rPr>
              <a:t>521-ФАС52</a:t>
            </a:r>
          </a:p>
          <a:p>
            <a:pPr marL="0" indent="0">
              <a:buNone/>
            </a:pPr>
            <a:r>
              <a:rPr lang="ru-RU" sz="1600" dirty="0" smtClean="0"/>
              <a:t> </a:t>
            </a:r>
            <a:endParaRPr lang="ru-RU" sz="1600" dirty="0"/>
          </a:p>
          <a:p>
            <a:pPr marL="0" indent="0">
              <a:buNone/>
            </a:pPr>
            <a:r>
              <a:rPr lang="ru-RU" sz="1600" dirty="0" smtClean="0">
                <a:latin typeface="Times New Roman" panose="02020603050405020304" pitchFamily="18" charset="0"/>
                <a:cs typeface="Times New Roman" panose="02020603050405020304" pitchFamily="18" charset="0"/>
              </a:rPr>
              <a:t>              В решении </a:t>
            </a:r>
            <a:r>
              <a:rPr lang="ru-RU" sz="1600" dirty="0">
                <a:latin typeface="Times New Roman" panose="02020603050405020304" pitchFamily="18" charset="0"/>
                <a:cs typeface="Times New Roman" panose="02020603050405020304" pitchFamily="18" charset="0"/>
              </a:rPr>
              <a:t>отмечается, что сведения о гарантийном сроке поставляемого </a:t>
            </a:r>
            <a:r>
              <a:rPr lang="ru-RU" sz="1600" dirty="0" smtClean="0">
                <a:latin typeface="Times New Roman" panose="02020603050405020304" pitchFamily="18" charset="0"/>
                <a:cs typeface="Times New Roman" panose="02020603050405020304" pitchFamily="18" charset="0"/>
              </a:rPr>
              <a:t>товара не </a:t>
            </a:r>
            <a:r>
              <a:rPr lang="ru-RU" sz="1600" dirty="0">
                <a:latin typeface="Times New Roman" panose="02020603050405020304" pitchFamily="18" charset="0"/>
                <a:cs typeface="Times New Roman" panose="02020603050405020304" pitchFamily="18" charset="0"/>
              </a:rPr>
              <a:t>могут быть истребованы в первой части заявки, поскольку </a:t>
            </a:r>
            <a:r>
              <a:rPr lang="ru-RU" sz="1600" dirty="0" smtClean="0">
                <a:latin typeface="Times New Roman" panose="02020603050405020304" pitchFamily="18" charset="0"/>
                <a:cs typeface="Times New Roman" panose="02020603050405020304" pitchFamily="18" charset="0"/>
              </a:rPr>
              <a:t>гарантийный срок </a:t>
            </a:r>
            <a:r>
              <a:rPr lang="ru-RU" sz="1600" dirty="0">
                <a:latin typeface="Times New Roman" panose="02020603050405020304" pitchFamily="18" charset="0"/>
                <a:cs typeface="Times New Roman" panose="02020603050405020304" pitchFamily="18" charset="0"/>
              </a:rPr>
              <a:t>товара не является параметром товара и его технической </a:t>
            </a:r>
            <a:r>
              <a:rPr lang="ru-RU" sz="1600" dirty="0" smtClean="0">
                <a:latin typeface="Times New Roman" panose="02020603050405020304" pitchFamily="18" charset="0"/>
                <a:cs typeface="Times New Roman" panose="02020603050405020304" pitchFamily="18" charset="0"/>
              </a:rPr>
              <a:t>характеристикой</a:t>
            </a:r>
            <a:r>
              <a:rPr lang="ru-RU" sz="1600" dirty="0">
                <a:latin typeface="Times New Roman" panose="02020603050405020304" pitchFamily="18" charset="0"/>
                <a:cs typeface="Times New Roman" panose="02020603050405020304" pitchFamily="18" charset="0"/>
              </a:rPr>
              <a:t>, а относится к предмету поставки. Таким образом, установив </a:t>
            </a:r>
            <a:r>
              <a:rPr lang="ru-RU" sz="1600" dirty="0" smtClean="0">
                <a:latin typeface="Times New Roman" panose="02020603050405020304" pitchFamily="18" charset="0"/>
                <a:cs typeface="Times New Roman" panose="02020603050405020304" pitchFamily="18" charset="0"/>
              </a:rPr>
              <a:t>подобное требование </a:t>
            </a:r>
            <a:r>
              <a:rPr lang="ru-RU" sz="1600" dirty="0">
                <a:latin typeface="Times New Roman" panose="02020603050405020304" pitchFamily="18" charset="0"/>
                <a:cs typeface="Times New Roman" panose="02020603050405020304" pitchFamily="18" charset="0"/>
              </a:rPr>
              <a:t>к составу заявки, заказчик нарушил положения ч. 1 ст. 64 и ч. 3 </a:t>
            </a:r>
            <a:r>
              <a:rPr lang="ru-RU" sz="1600" dirty="0" smtClean="0">
                <a:latin typeface="Times New Roman" panose="02020603050405020304" pitchFamily="18" charset="0"/>
                <a:cs typeface="Times New Roman" panose="02020603050405020304" pitchFamily="18" charset="0"/>
              </a:rPr>
              <a:t>ст.66 </a:t>
            </a:r>
            <a:r>
              <a:rPr lang="ru-RU" sz="1600" dirty="0">
                <a:latin typeface="Times New Roman" panose="02020603050405020304" pitchFamily="18" charset="0"/>
                <a:cs typeface="Times New Roman" panose="02020603050405020304" pitchFamily="18" charset="0"/>
              </a:rPr>
              <a:t>Закона № 44-ФЗ.</a:t>
            </a:r>
            <a:endParaRPr lang="ru-RU" sz="1600" b="1" dirty="0">
              <a:solidFill>
                <a:srgbClr val="00B050"/>
              </a:solidFill>
              <a:latin typeface="Times New Roman" panose="02020603050405020304" pitchFamily="18" charset="0"/>
              <a:cs typeface="Times New Roman" panose="02020603050405020304"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BC0F8B48-679B-4896-9384-8D5149AE9A0C}" type="slidenum">
              <a:rPr lang="ru-RU">
                <a:solidFill>
                  <a:prstClr val="black">
                    <a:tint val="75000"/>
                  </a:prstClr>
                </a:solidFill>
              </a:rPr>
              <a:pPr>
                <a:defRPr/>
              </a:pPr>
              <a:t>9</a:t>
            </a:fld>
            <a:endParaRPr lang="ru-RU" dirty="0">
              <a:solidFill>
                <a:prstClr val="black">
                  <a:tint val="75000"/>
                </a:prstClr>
              </a:solidFill>
            </a:endParaRPr>
          </a:p>
        </p:txBody>
      </p:sp>
    </p:spTree>
    <p:extLst>
      <p:ext uri="{BB962C8B-B14F-4D97-AF65-F5344CB8AC3E}">
        <p14:creationId xmlns:p14="http://schemas.microsoft.com/office/powerpoint/2010/main" val="269418349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fVSUsebRdkyoc32OqznidQ"/>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kdc1g4fW6UKkuu6u4GQiz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keT0Ht9OLEaaWAdbwet2z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difQ_hCttUmB6896Nzwy5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aS6lQ1s62kum3SZHdXVmSQ"/>
</p:tagLst>
</file>

<file path=ppt/tags/tag14.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Ct86KHu21kSRjT8iMqp3S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UJVbhR1takiFCTrhVPPNw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Ct86KHu21kSRjT8iMqp3S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UJVbhR1takiFCTrhVPPNw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Ct86KHu21kSRjT8iMqp3S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Ct86KHu21kSRjT8iMqp3SQ"/>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UJVbhR1takiFCTrhVPPNw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fVSUsebRdkyoc32Oqznid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rrVwN.8F.keQWm0JKuq1A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6sLDgxqjp0KT_2m288YC9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Ct86KHu21kSRjT8iMqp3S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UJVbhR1takiFCTrhVPPNw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fVSUsebRdkyoc32Oqznid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rrVwN.8F.keQWm0JKuq1A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6sLDgxqjp0KT_2m288YC9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Ct86KHu21kSRjT8iMqp3S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UJVbhR1takiFCTrhVPPNw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UJVbhR1takiFCTrhVPPNw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fVSUsebRdkyoc32Oqznid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rrVwN.8F.keQWm0JKuq1A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6sLDgxqjp0KT_2m288YC9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Ct86KHu21kSRjT8iMqp3S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UJVbhR1takiFCTrhVPPNw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fVSUsebRdkyoc32Oqznid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rrVwN.8F.keQWm0JKuq1AA"/>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6sLDgxqjp0KT_2m288YC9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Ct86KHu21kSRjT8iMqp3S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K28tRAItqUevsvR1WtJUZQ"/>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UJVbhR1takiFCTrhVPPNw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fVSUsebRdkyoc32Oqznid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rrVwN.8F.keQWm0JKuq1AA"/>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6sLDgxqjp0KT_2m288YC9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Ct86KHu21kSRjT8iMqp3S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UJVbhR1takiFCTrhVPPNw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fVSUsebRdkyoc32OqznidQ"/>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rrVwN.8F.keQWm0JKuq1A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6sLDgxqjp0KT_2m288YC9g"/>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Ct86KHu21kSRjT8iMqp3S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Fs0s1UnSM06shpFGtb8MT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UJVbhR1takiFCTrhVPPNw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fVSUsebRdkyoc32Oqznid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rrVwN.8F.keQWm0JKuq1AA"/>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6sLDgxqjp0KT_2m288YC9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Ct86KHu21kSRjT8iMqp3SQ"/>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UJVbhR1takiFCTrhVPPNw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fVSUsebRdkyoc32OqznidQ"/>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rrVwN.8F.keQWm0JKuq1AA"/>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6sLDgxqjp0KT_2m288YC9g"/>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Ct86KHu21kSRjT8iMqp3S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rrVwN.8F.keQWm0JKuq1AA"/>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UJVbhR1takiFCTrhVPPNw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6sLDgxqjp0KT_2m288YC9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oIDpdafodUiZqlgApNo_U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8O9TISViPUeEtUfOoYvFag"/>
</p:tagLst>
</file>

<file path=ppt/theme/_rels/theme3.xml.rels><?xml version="1.0" encoding="UTF-8" standalone="yes"?>
<Relationships xmlns="http://schemas.openxmlformats.org/package/2006/relationships"><Relationship Id="rId1" Type="http://schemas.openxmlformats.org/officeDocument/2006/relationships/image" Target="../media/image5.jpeg"/></Relationships>
</file>

<file path=ppt/theme/_rels/theme8.xml.rels><?xml version="1.0" encoding="UTF-8" standalone="yes"?>
<Relationships xmlns="http://schemas.openxmlformats.org/package/2006/relationships"><Relationship Id="rId1" Type="http://schemas.openxmlformats.org/officeDocument/2006/relationships/image" Target="../media/image5.jpeg"/></Relationships>
</file>

<file path=ppt/theme/_rels/theme9.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blank">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lank">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AU"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33450" rtl="0" eaLnBrk="1" fontAlgn="base" latinLnBrk="0" hangingPunct="1">
          <a:lnSpc>
            <a:spcPct val="100000"/>
          </a:lnSpc>
          <a:spcBef>
            <a:spcPct val="0"/>
          </a:spcBef>
          <a:spcAft>
            <a:spcPct val="0"/>
          </a:spcAft>
          <a:buClrTx/>
          <a:buSzTx/>
          <a:buFontTx/>
          <a:buNone/>
          <a:tabLst/>
          <a:defRPr kumimoji="0" lang="en-AU" sz="1600" b="0" i="0" u="none" strike="noStrike" cap="none" normalizeH="0" baseline="0" smtClean="0">
            <a:ln>
              <a:noFill/>
            </a:ln>
            <a:solidFill>
              <a:schemeClr val="tx1"/>
            </a:solidFill>
            <a:effectLst/>
            <a:latin typeface="Arial" charset="0"/>
          </a:defRPr>
        </a:defPPr>
      </a:lstStyle>
    </a:lnDef>
  </a:objectDefaults>
  <a:extraClrSchemeLst>
    <a:extraClrScheme>
      <a:clrScheme name="blank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blank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blank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blank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blank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blank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blank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blank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blank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blank 11">
        <a:dk1>
          <a:srgbClr val="000000"/>
        </a:dk1>
        <a:lt1>
          <a:srgbClr val="FFFFFF"/>
        </a:lt1>
        <a:dk2>
          <a:srgbClr val="000000"/>
        </a:dk2>
        <a:lt2>
          <a:srgbClr val="FFFFFF"/>
        </a:lt2>
        <a:accent1>
          <a:srgbClr val="DEDFE7"/>
        </a:accent1>
        <a:accent2>
          <a:srgbClr val="8CC742"/>
        </a:accent2>
        <a:accent3>
          <a:srgbClr val="FFFFFF"/>
        </a:accent3>
        <a:accent4>
          <a:srgbClr val="000000"/>
        </a:accent4>
        <a:accent5>
          <a:srgbClr val="ECECF1"/>
        </a:accent5>
        <a:accent6>
          <a:srgbClr val="7EB43B"/>
        </a:accent6>
        <a:hlink>
          <a:srgbClr val="FFAE18"/>
        </a:hlink>
        <a:folHlink>
          <a:srgbClr val="008A52"/>
        </a:folHlink>
      </a:clrScheme>
      <a:clrMap bg1="lt1" tx1="dk1" bg2="lt2" tx2="dk2" accent1="accent1" accent2="accent2" accent3="accent3" accent4="accent4" accent5="accent5" accent6="accent6" hlink="hlink" folHlink="folHlink"/>
    </a:extraClrScheme>
    <a:extraClrScheme>
      <a:clrScheme name="blank 12">
        <a:dk1>
          <a:srgbClr val="000000"/>
        </a:dk1>
        <a:lt1>
          <a:srgbClr val="FFFFFF"/>
        </a:lt1>
        <a:dk2>
          <a:srgbClr val="000000"/>
        </a:dk2>
        <a:lt2>
          <a:srgbClr val="FFFFFF"/>
        </a:lt2>
        <a:accent1>
          <a:srgbClr val="DEDFE7"/>
        </a:accent1>
        <a:accent2>
          <a:srgbClr val="8CC742"/>
        </a:accent2>
        <a:accent3>
          <a:srgbClr val="FFFFFF"/>
        </a:accent3>
        <a:accent4>
          <a:srgbClr val="000000"/>
        </a:accent4>
        <a:accent5>
          <a:srgbClr val="ECECF1"/>
        </a:accent5>
        <a:accent6>
          <a:srgbClr val="7EB43B"/>
        </a:accent6>
        <a:hlink>
          <a:srgbClr val="FFAE18"/>
        </a:hlink>
        <a:folHlink>
          <a:srgbClr val="049536"/>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C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3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Arial"/>
        <a:ea typeface="Microsoft YaHei"/>
        <a:cs typeface=""/>
      </a:majorFont>
      <a:minorFont>
        <a:latin typeface="Constantia"/>
        <a:ea typeface="Microsoft YaHei"/>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1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1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1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2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2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2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8.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Начальная">
  <a:themeElements>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4.xml><?xml version="1.0" encoding="utf-8"?>
<a:theme xmlns:a="http://schemas.openxmlformats.org/drawingml/2006/main" name="3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7_Начальная">
  <a:themeElements>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9.xml><?xml version="1.0" encoding="utf-8"?>
<a:theme xmlns:a="http://schemas.openxmlformats.org/drawingml/2006/main" name="18_Начальная">
  <a:themeElements>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Override1.xml><?xml version="1.0" encoding="utf-8"?>
<a:themeOverride xmlns:a="http://schemas.openxmlformats.org/drawingml/2006/main">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2.xml><?xml version="1.0" encoding="utf-8"?>
<a:themeOverride xmlns:a="http://schemas.openxmlformats.org/drawingml/2006/main">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3.xml><?xml version="1.0" encoding="utf-8"?>
<a:themeOverride xmlns:a="http://schemas.openxmlformats.org/drawingml/2006/main">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4.xml><?xml version="1.0" encoding="utf-8"?>
<a:themeOverride xmlns:a="http://schemas.openxmlformats.org/drawingml/2006/main">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5.xml><?xml version="1.0" encoding="utf-8"?>
<a:themeOverride xmlns:a="http://schemas.openxmlformats.org/drawingml/2006/main">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6.xml><?xml version="1.0" encoding="utf-8"?>
<a:themeOverride xmlns:a="http://schemas.openxmlformats.org/drawingml/2006/main">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docProps/app.xml><?xml version="1.0" encoding="utf-8"?>
<Properties xmlns="http://schemas.openxmlformats.org/officeDocument/2006/extended-properties" xmlns:vt="http://schemas.openxmlformats.org/officeDocument/2006/docPropsVTypes">
  <Template/>
  <TotalTime>17190</TotalTime>
  <Words>7754</Words>
  <Application>Microsoft Office PowerPoint</Application>
  <PresentationFormat>Экран (4:3)</PresentationFormat>
  <Paragraphs>982</Paragraphs>
  <Slides>74</Slides>
  <Notes>13</Notes>
  <HiddenSlides>0</HiddenSlides>
  <MMClips>0</MMClips>
  <ScaleCrop>false</ScaleCrop>
  <HeadingPairs>
    <vt:vector size="8" baseType="variant">
      <vt:variant>
        <vt:lpstr>Использованные шрифты</vt:lpstr>
      </vt:variant>
      <vt:variant>
        <vt:i4>14</vt:i4>
      </vt:variant>
      <vt:variant>
        <vt:lpstr>Тема</vt:lpstr>
      </vt:variant>
      <vt:variant>
        <vt:i4>27</vt:i4>
      </vt:variant>
      <vt:variant>
        <vt:lpstr>Внедренные серверы OLE</vt:lpstr>
      </vt:variant>
      <vt:variant>
        <vt:i4>0</vt:i4>
      </vt:variant>
      <vt:variant>
        <vt:lpstr>Заголовки слайдов</vt:lpstr>
      </vt:variant>
      <vt:variant>
        <vt:i4>74</vt:i4>
      </vt:variant>
    </vt:vector>
  </HeadingPairs>
  <TitlesOfParts>
    <vt:vector size="115" baseType="lpstr">
      <vt:lpstr>Microsoft YaHei</vt:lpstr>
      <vt:lpstr>Arial</vt:lpstr>
      <vt:lpstr>Arial Narrow</vt:lpstr>
      <vt:lpstr>Calibri</vt:lpstr>
      <vt:lpstr>Cambria Math</vt:lpstr>
      <vt:lpstr>Constantia</vt:lpstr>
      <vt:lpstr>DejaVu Sans</vt:lpstr>
      <vt:lpstr>Georgia</vt:lpstr>
      <vt:lpstr>Segoe Print</vt:lpstr>
      <vt:lpstr>Times New Roman</vt:lpstr>
      <vt:lpstr>Trebuchet MS</vt:lpstr>
      <vt:lpstr>Verdana</vt:lpstr>
      <vt:lpstr>Wingdings</vt:lpstr>
      <vt:lpstr>Wingdings 3</vt:lpstr>
      <vt:lpstr>blank</vt:lpstr>
      <vt:lpstr>Office Theme</vt:lpstr>
      <vt:lpstr>1_Начальная</vt:lpstr>
      <vt:lpstr>3_Тема Office</vt:lpstr>
      <vt:lpstr>9_Office Theme</vt:lpstr>
      <vt:lpstr>10_Office Theme</vt:lpstr>
      <vt:lpstr>11_Office Theme</vt:lpstr>
      <vt:lpstr>17_Начальная</vt:lpstr>
      <vt:lpstr>18_Начальная</vt:lpstr>
      <vt:lpstr>6_Office Theme</vt:lpstr>
      <vt:lpstr>12_Office Theme</vt:lpstr>
      <vt:lpstr>13_Тема Office</vt:lpstr>
      <vt:lpstr>3_Office Theme</vt:lpstr>
      <vt:lpstr>1_Office Theme</vt:lpstr>
      <vt:lpstr>2_Office Theme</vt:lpstr>
      <vt:lpstr>4_Office Theme</vt:lpstr>
      <vt:lpstr>8_Office Theme</vt:lpstr>
      <vt:lpstr>14_Office Theme</vt:lpstr>
      <vt:lpstr>16_Office Theme</vt:lpstr>
      <vt:lpstr>17_Office Theme</vt:lpstr>
      <vt:lpstr>18_Office Theme</vt:lpstr>
      <vt:lpstr>19_Office Theme</vt:lpstr>
      <vt:lpstr>22_Office Theme</vt:lpstr>
      <vt:lpstr>23_Office Theme</vt:lpstr>
      <vt:lpstr>24_Office Theme</vt:lpstr>
      <vt:lpstr>25_Office Theme</vt:lpstr>
      <vt:lpstr>26_Office Theme</vt:lpstr>
      <vt:lpstr>Шигаев Валерий Юрьевич</vt:lpstr>
      <vt:lpstr>МЕДИЦИНСКИЕ ИЗДЕЛИЯ             </vt:lpstr>
      <vt:lpstr>    СТРУКТУРА ТЕХНИЧЕСКОГО ЗАДАНИЯ НА МЕДИЦИНСКОЕ ОБОРУДОВАНИЕ</vt:lpstr>
      <vt:lpstr>Правила описания объекта закупки (статья 33  44-ФЗ)</vt:lpstr>
      <vt:lpstr>Презентация PowerPoint</vt:lpstr>
      <vt:lpstr>Правила описания объекта закупки (статья 33  44-ФЗ)</vt:lpstr>
      <vt:lpstr>Правила описания объекта закупки (статья 33  44-ФЗ)</vt:lpstr>
      <vt:lpstr>Правила описания объекта закупки (статья 33  44-ФЗ)</vt:lpstr>
      <vt:lpstr>Правила описания объекта закупки (статья 33  44-ФЗ)</vt:lpstr>
      <vt:lpstr>Правила описания объекта закупки (статья 33  44-ФЗ)</vt:lpstr>
      <vt:lpstr>Правила описания объекта закупки (статья 33  44-ФЗ)</vt:lpstr>
      <vt:lpstr>    СТАНДАРТЫ В ТЕХНИЧЕСКИХ ЗАДАНИЯХ С 01.07.2016 Г           </vt:lpstr>
      <vt:lpstr>    СТАНДАРТЫ В ТЕХНИЧЕСКИХ ЗАДАНИЯХ С 01.07.2016 Г           </vt:lpstr>
      <vt:lpstr>                                      НОВОВВЕДЕНИЕ! Федеральный закон от 05.04.2016 № 104-ФЗ (вступление в силу с 1 июля 2016 г.)</vt:lpstr>
      <vt:lpstr>       Правила описания объекта закупки</vt:lpstr>
      <vt:lpstr>           Правила описания объекта закупки</vt:lpstr>
      <vt:lpstr>Где найти тексты ГОСТов и иных документов?</vt:lpstr>
      <vt:lpstr>Где найти тексты ГОСТов и иных документов?</vt:lpstr>
      <vt:lpstr>Правила описания объекта закупки (статья 33  44-ФЗ)</vt:lpstr>
      <vt:lpstr>ГОСТы по медицинским изделиям, принятые в 2016 году</vt:lpstr>
      <vt:lpstr>ГОСТы по медицинским изделиям, принятые в 2017</vt:lpstr>
      <vt:lpstr>Правила описания объекта закупки (статья 33  44-ФЗ)</vt:lpstr>
      <vt:lpstr>Правила описания объекта закупки (статья 33  44-ФЗ)</vt:lpstr>
      <vt:lpstr>Правила описания объекта закупки (статья 33  44-ФЗ)</vt:lpstr>
      <vt:lpstr>ПраКТИЧЕСКИЕ РЕКОМЕНДАЦИИ ПО ГОСТАМ</vt:lpstr>
      <vt:lpstr>ПРАКТИКА КОНТРОЛЯ           </vt:lpstr>
      <vt:lpstr>    СТАНДАРТЫ В ТЕХНИЧЕСКИХ ЗАДАНИЯХ С 01.07.2016 Г           </vt:lpstr>
      <vt:lpstr>    СТАНДАРТЫ В ТЕХНИЧЕСКИХ ЗАДАНИЯХ С 01.07.2016 Г           </vt:lpstr>
      <vt:lpstr>    КОМУ ВЕРИТЬ???           </vt:lpstr>
      <vt:lpstr>        АДМИНИСТРАТИВНАЯ ПРАКТИКА Решение  Астраханского УФАСа  ( дело 490-15)</vt:lpstr>
      <vt:lpstr>        АДМИНИСТРАТИВНАЯ ПРАКТИКА Решение  Ямало –Ненецкого УФАС РФ  (20.05.16)</vt:lpstr>
      <vt:lpstr>        АДМИНИСТРАТИВНАЯ ПРАКТИКА Решение  Крымского  УФАС РФ  (16.08.16)</vt:lpstr>
      <vt:lpstr>ОБОСНОВАНИЕ ИСПОЛЬЗОВАНИЯ ИНЫХ (НЕСТАНДАРТНЫХ)  ПОКАЗАТЕЛЕЙ В СВЯЗИ С НАЛИЧИЕМ РЕАЛЬНОЙ ПОТРЕБНОСТИ ЗАКАЗЧИКА </vt:lpstr>
      <vt:lpstr>Правила описания объекта закупки (статья 33  44-ФЗ)</vt:lpstr>
      <vt:lpstr>Правила описания объекта закупки (статья 33  44-ФЗ)</vt:lpstr>
      <vt:lpstr>ОШИБКИ ЗАКАЗЧИКОВ ПРИ ФОРМИРОВАНИИ ЛОТОВ на закупку медицинских изделий</vt:lpstr>
      <vt:lpstr>ОШИБКИ ЗАКАЗЧИКОВ ПРИ ФОРМИРОВАНИИ ЛОТОВ на закупку медицинских изделий</vt:lpstr>
      <vt:lpstr>ОШИБКИ ЗАКАЗЧИКОВ ПРИ ФОРМИРОВАНИИ ЛОТОВ на закупку медицинских изделий</vt:lpstr>
      <vt:lpstr>ОШИБКИ ЗАКАЗЧИКОВ ПРИ ФОРМИРОВАНИИ ЛОТОВ на закупку медицинских изделий</vt:lpstr>
      <vt:lpstr>ОШИБКИ ЗАКАЗЧИКОВ ПРИ ФОРМИРОВАНИИ ЛОТОВ на закупку медицинских изделий</vt:lpstr>
      <vt:lpstr>ОШИБКИ ЗАКАЗЧИКОВ ПРИ ФОРМИРОВАНИИ ЛОТОВ на закупку медицинских изделий</vt:lpstr>
      <vt:lpstr>ОШИБКИ ЗАКАЗЧИКОВ ПРИ ФОРМИРОВАНИИ ЛОТОВ</vt:lpstr>
      <vt:lpstr>ОШИБКИ ЗАКАЗЧИКОВ ПРИ ФОРМИРОВАНИИ ЛОТОВ</vt:lpstr>
      <vt:lpstr>ДОПУСКАЕТСЯ ОБЪЕДИНЕНИЕ В ПРЕДМЕТЕ ЗАКУПКИ ПОСТАВКА МЕДОБОРУДОВАНИЯ И УСЛУГ ПО ЕГО УСТАНОВКЕ И МОНТАЖУ</vt:lpstr>
      <vt:lpstr>ОШИБКИ ЗАКАЗЧИКОВ ПРИ ФОРМИРОВАНИИ ЛОТОВ</vt:lpstr>
      <vt:lpstr>РЕГИСТРАЦИОННЫЕ УДОСТОВЕРЕНИЯ ПРИ ЗАКУПКЕ МЕДИЦИНСКИХ ИЗДЕЛИЙ</vt:lpstr>
      <vt:lpstr>МЕДИЦИНСКИЕ ИЗДЕЛИЯ             </vt:lpstr>
      <vt:lpstr>РЕГИСТРАЦИОННЫЕ УДОСТОВЕРЕНИЯ ПРИ ЗАКУПКЕ МЕДИЦИНСКИХ ИЗДЕЛИЙ</vt:lpstr>
      <vt:lpstr>РЕГИСТРАЦИОННЫЕ УДОСТОВЕРЕНИЯ ПРИ ЗАКУПКЕ МЕДИЦИНСКИХ ИЗДЕЛИЙ</vt:lpstr>
      <vt:lpstr>РЕГИСТРАЦИОННЫЕ УДОСТОВЕРЕНИЯ ПРИ ЗАКУПКЕ МЕДИЦИНСКИХ ИЗДЕЛИЙ</vt:lpstr>
      <vt:lpstr>РЕГИСТРАЦИОННЫЕ УДОСТОВЕРЕНИЯ ПРИ ЗАКУПКЕ МЕДИЦИНСКИХ ИЗДЕЛИЙ</vt:lpstr>
      <vt:lpstr>ТИПИЧНЫЕ ОШИБКИ  УЧАСТНИКОВ ЗАКУПКИ</vt:lpstr>
      <vt:lpstr>ТИПИЧНЫЕ ОШИБКИ  УЧАСТНИКОВ ЗАКУПКИ</vt:lpstr>
      <vt:lpstr>ТИПИЧНЫЕ ОШИБКИ  УЧАСТНИКОВ ЗАКУПКИ</vt:lpstr>
      <vt:lpstr>ТИПИЧНЫЕ ОШИБКИ  УЧАСТНИКОВ ЗАКУПКИ</vt:lpstr>
      <vt:lpstr>ТИПИЧНЫЕ ОШИБКИ  УЧАСТНИКОВ ЗАКУПКИ</vt:lpstr>
      <vt:lpstr>ТИПИЧНЫЕ ОШИБКИ  УЧАСТНИКОВ ЗАКУПКИ</vt:lpstr>
      <vt:lpstr>ТИПИЧНЫЕ ОШИБКИ  УЧАСТНИКОВ ЗАКУПКИ</vt:lpstr>
      <vt:lpstr> НАЦИОНАЛЬНЫЙ РЕЖИМ ПРИ ЗАКУПКАХ МЕДИЗДЕЛИЙ ПП № 102 </vt:lpstr>
      <vt:lpstr> НАЦИОНАЛЬНЫЙ РЕЖИМ ПРИ ЗАКУПКАХ МЕДИЗДЕЛИЙ ПП № 102 </vt:lpstr>
      <vt:lpstr>ПОСТАНОВЛЕНИЕ ПРАВИТЕЛЬСТВА РФ ОТ 14 АВГУСТА 2017Г № 968 «О ВНЕСЕНИИ ИЗМЕНЕНИЙ В ПОСТАНОВЛЕНИЕ  ПРАВИТЕЛЬСТВА № 102»  ПОСТАНОВЛЕНИЕ ПРАВИТЕЛЬСТВА РФ ОТ 14 АВГУСТА 2017Г № 967 «ОБ ОСОБЕННОСТЯХ ОСУЩЕСТВЛЕНИЯ ЗАКУПОК МЕДИЦИНСКИХ ИЗДЕЛИЙ ОДНОРАЗОВОГО ПРИМЕНЕНИЯ ИЗ ПВХ» </vt:lpstr>
      <vt:lpstr> </vt:lpstr>
      <vt:lpstr>http://minpromtorg.gov.ru/docs/list/</vt:lpstr>
      <vt:lpstr>Важные изменения</vt:lpstr>
      <vt:lpstr>Новый порядок расчета НМЦК при закупке мед. изделий</vt:lpstr>
      <vt:lpstr>Презентация PowerPoint</vt:lpstr>
      <vt:lpstr>Презентация PowerPoint</vt:lpstr>
      <vt:lpstr>Презентация PowerPoint</vt:lpstr>
      <vt:lpstr>Презентация PowerPoint</vt:lpstr>
      <vt:lpstr>Постановление Правительства РФ от 4  декабря 2017 г. N 1469</vt:lpstr>
      <vt:lpstr>Постановление Правительства РФ от 4 декабря 2017 г. N 1469</vt:lpstr>
      <vt:lpstr>Постановление Правительства РФ от 4 декабря 2017 г. N 1469</vt:lpstr>
      <vt:lpstr>Постановление Правительства РФ от 4 декабря 2017 г. N 1469</vt:lpstr>
      <vt:lpstr>Постановление Правительства РФ от 4 декабря 2017 г. N 1469</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Особенности размещения заказов на энергосервис: выбор способа размещения заказа.</dc:title>
  <dc:creator>1</dc:creator>
  <cp:lastModifiedBy>Admin</cp:lastModifiedBy>
  <cp:revision>1845</cp:revision>
  <cp:lastPrinted>2013-07-01T14:36:40Z</cp:lastPrinted>
  <dcterms:created xsi:type="dcterms:W3CDTF">2012-04-05T17:51:16Z</dcterms:created>
  <dcterms:modified xsi:type="dcterms:W3CDTF">2018-05-16T18:07:35Z</dcterms:modified>
</cp:coreProperties>
</file>