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</p:sldMasterIdLst>
  <p:notesMasterIdLst>
    <p:notesMasterId r:id="rId20"/>
  </p:notesMasterIdLst>
  <p:sldIdLst>
    <p:sldId id="394" r:id="rId3"/>
    <p:sldId id="412" r:id="rId4"/>
    <p:sldId id="356" r:id="rId5"/>
    <p:sldId id="379" r:id="rId6"/>
    <p:sldId id="402" r:id="rId7"/>
    <p:sldId id="376" r:id="rId8"/>
    <p:sldId id="363" r:id="rId9"/>
    <p:sldId id="404" r:id="rId10"/>
    <p:sldId id="366" r:id="rId11"/>
    <p:sldId id="364" r:id="rId12"/>
    <p:sldId id="358" r:id="rId13"/>
    <p:sldId id="406" r:id="rId14"/>
    <p:sldId id="407" r:id="rId15"/>
    <p:sldId id="408" r:id="rId16"/>
    <p:sldId id="409" r:id="rId17"/>
    <p:sldId id="410" r:id="rId18"/>
    <p:sldId id="40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754" autoAdjust="0"/>
    <p:restoredTop sz="94660"/>
  </p:normalViewPr>
  <p:slideViewPr>
    <p:cSldViewPr>
      <p:cViewPr varScale="1">
        <p:scale>
          <a:sx n="86" d="100"/>
          <a:sy n="86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E39DC-1BEA-4352-A6AC-D0B32B5323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59D2F82-8A39-4192-8B51-198D7F7C01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Товарно-сопроводительные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документы, сопровождающие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пищевую продукцию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5655C65-B7F6-4456-A79B-77D4232FB6C8}" type="parTrans" cxnId="{D9AEB86E-4CC8-46CD-A576-09596B560DF6}">
      <dgm:prSet/>
      <dgm:spPr/>
      <dgm:t>
        <a:bodyPr/>
        <a:lstStyle/>
        <a:p>
          <a:endParaRPr lang="ru-RU"/>
        </a:p>
      </dgm:t>
    </dgm:pt>
    <dgm:pt modelId="{80469CA4-7B1F-4987-A286-2E6B0EA8702A}" type="sibTrans" cxnId="{D9AEB86E-4CC8-46CD-A576-09596B560DF6}">
      <dgm:prSet/>
      <dgm:spPr/>
      <dgm:t>
        <a:bodyPr/>
        <a:lstStyle/>
        <a:p>
          <a:endParaRPr lang="ru-RU"/>
        </a:p>
      </dgm:t>
    </dgm:pt>
    <dgm:pt modelId="{A3D2E4B3-CEB6-41E2-868E-48C6945FD96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Товарно-сопроводительные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документы, обеспечивающие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прослеживаемость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пищевой продукции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93BBB3A-C4AD-4058-ACB5-F2943BCBC1F8}" type="parTrans" cxnId="{FC8E633E-1794-43AC-8023-0655D7E60DA5}">
      <dgm:prSet/>
      <dgm:spPr/>
      <dgm:t>
        <a:bodyPr/>
        <a:lstStyle/>
        <a:p>
          <a:endParaRPr lang="ru-RU"/>
        </a:p>
      </dgm:t>
    </dgm:pt>
    <dgm:pt modelId="{865AF6C1-9432-4181-9BC9-8DE9AED5C6E5}" type="sibTrans" cxnId="{FC8E633E-1794-43AC-8023-0655D7E60DA5}">
      <dgm:prSet/>
      <dgm:spPr/>
      <dgm:t>
        <a:bodyPr/>
        <a:lstStyle/>
        <a:p>
          <a:endParaRPr lang="ru-RU"/>
        </a:p>
      </dgm:t>
    </dgm:pt>
    <dgm:pt modelId="{269D13D4-6212-4C79-8781-1C7793251A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Документы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 прохождении оценки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(подтверждения)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соответствия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пищевой продукции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обязательным требованиям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3254D54-64DC-4FE3-8706-13D85FDCD0B1}" type="parTrans" cxnId="{C8DEA3A3-D7AA-47C3-9A58-A82A3C1AF33E}">
      <dgm:prSet/>
      <dgm:spPr/>
      <dgm:t>
        <a:bodyPr/>
        <a:lstStyle/>
        <a:p>
          <a:endParaRPr lang="ru-RU"/>
        </a:p>
      </dgm:t>
    </dgm:pt>
    <dgm:pt modelId="{CB35D219-77E0-406A-BA2F-931D93076ED5}" type="sibTrans" cxnId="{C8DEA3A3-D7AA-47C3-9A58-A82A3C1AF33E}">
      <dgm:prSet/>
      <dgm:spPr/>
      <dgm:t>
        <a:bodyPr/>
        <a:lstStyle/>
        <a:p>
          <a:endParaRPr lang="ru-RU"/>
        </a:p>
      </dgm:t>
    </dgm:pt>
    <dgm:pt modelId="{5D3EC3AF-65E8-424A-9E76-7F6682C77441}" type="pres">
      <dgm:prSet presAssocID="{2F7E39DC-1BEA-4352-A6AC-D0B32B5323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F39F8C-3BEB-42B1-9F51-3C3ED39FB7EE}" type="pres">
      <dgm:prSet presAssocID="{059D2F82-8A39-4192-8B51-198D7F7C01C4}" presName="hierRoot1" presStyleCnt="0">
        <dgm:presLayoutVars>
          <dgm:hierBranch/>
        </dgm:presLayoutVars>
      </dgm:prSet>
      <dgm:spPr/>
    </dgm:pt>
    <dgm:pt modelId="{7AADA421-14D3-4614-91E4-B3D5E39EFE22}" type="pres">
      <dgm:prSet presAssocID="{059D2F82-8A39-4192-8B51-198D7F7C01C4}" presName="rootComposite1" presStyleCnt="0"/>
      <dgm:spPr/>
    </dgm:pt>
    <dgm:pt modelId="{915C5803-7FC4-4BD4-92EE-A86E2C9CBE08}" type="pres">
      <dgm:prSet presAssocID="{059D2F82-8A39-4192-8B51-198D7F7C01C4}" presName="rootText1" presStyleLbl="node0" presStyleIdx="0" presStyleCnt="1" custScaleX="167926" custScaleY="95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1B07F-AF9D-4A17-AF2B-8D173930F011}" type="pres">
      <dgm:prSet presAssocID="{059D2F82-8A39-4192-8B51-198D7F7C01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EED9FE-6369-4977-A388-443F75426073}" type="pres">
      <dgm:prSet presAssocID="{059D2F82-8A39-4192-8B51-198D7F7C01C4}" presName="hierChild2" presStyleCnt="0"/>
      <dgm:spPr/>
    </dgm:pt>
    <dgm:pt modelId="{14F3E28A-4C0A-4F87-A460-8836A6B11201}" type="pres">
      <dgm:prSet presAssocID="{593BBB3A-C4AD-4058-ACB5-F2943BCBC1F8}" presName="Name35" presStyleLbl="parChTrans1D2" presStyleIdx="0" presStyleCnt="2"/>
      <dgm:spPr/>
      <dgm:t>
        <a:bodyPr/>
        <a:lstStyle/>
        <a:p>
          <a:endParaRPr lang="ru-RU"/>
        </a:p>
      </dgm:t>
    </dgm:pt>
    <dgm:pt modelId="{9018768A-0A9E-447C-8F6F-9C17CA2C6715}" type="pres">
      <dgm:prSet presAssocID="{A3D2E4B3-CEB6-41E2-868E-48C6945FD962}" presName="hierRoot2" presStyleCnt="0">
        <dgm:presLayoutVars>
          <dgm:hierBranch/>
        </dgm:presLayoutVars>
      </dgm:prSet>
      <dgm:spPr/>
    </dgm:pt>
    <dgm:pt modelId="{32553BCA-BC55-4433-87F2-E2A2E8BC9EC3}" type="pres">
      <dgm:prSet presAssocID="{A3D2E4B3-CEB6-41E2-868E-48C6945FD962}" presName="rootComposite" presStyleCnt="0"/>
      <dgm:spPr/>
    </dgm:pt>
    <dgm:pt modelId="{ECCF0698-328D-4062-A7DE-8839A6DA4B00}" type="pres">
      <dgm:prSet presAssocID="{A3D2E4B3-CEB6-41E2-868E-48C6945FD962}" presName="rootText" presStyleLbl="node2" presStyleIdx="0" presStyleCnt="2" custScaleX="126492" custScaleY="172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392DB-4900-484F-9188-A68FF7821CF7}" type="pres">
      <dgm:prSet presAssocID="{A3D2E4B3-CEB6-41E2-868E-48C6945FD96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F8F4EA1-84AB-4A68-B217-0F2110FF1D76}" type="pres">
      <dgm:prSet presAssocID="{A3D2E4B3-CEB6-41E2-868E-48C6945FD962}" presName="hierChild4" presStyleCnt="0"/>
      <dgm:spPr/>
    </dgm:pt>
    <dgm:pt modelId="{B1B9E416-FF4F-4EA4-9F7E-4A7F58616FBA}" type="pres">
      <dgm:prSet presAssocID="{A3D2E4B3-CEB6-41E2-868E-48C6945FD962}" presName="hierChild5" presStyleCnt="0"/>
      <dgm:spPr/>
    </dgm:pt>
    <dgm:pt modelId="{7A3C4560-A6CA-4EA3-900E-85B37012F537}" type="pres">
      <dgm:prSet presAssocID="{83254D54-64DC-4FE3-8706-13D85FDCD0B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CFE0E3D5-6F54-46C1-8B26-3D8DC44DB6D4}" type="pres">
      <dgm:prSet presAssocID="{269D13D4-6212-4C79-8781-1C7793251A41}" presName="hierRoot2" presStyleCnt="0">
        <dgm:presLayoutVars>
          <dgm:hierBranch/>
        </dgm:presLayoutVars>
      </dgm:prSet>
      <dgm:spPr/>
    </dgm:pt>
    <dgm:pt modelId="{D9F4414F-9E2D-4007-9B46-4536F3B7C24B}" type="pres">
      <dgm:prSet presAssocID="{269D13D4-6212-4C79-8781-1C7793251A41}" presName="rootComposite" presStyleCnt="0"/>
      <dgm:spPr/>
    </dgm:pt>
    <dgm:pt modelId="{C85EDB8F-3F05-4C35-90A7-523DD39D808F}" type="pres">
      <dgm:prSet presAssocID="{269D13D4-6212-4C79-8781-1C7793251A41}" presName="rootText" presStyleLbl="node2" presStyleIdx="1" presStyleCnt="2" custScaleX="127673" custScaleY="172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AC554-E26E-4337-9DF2-B9320F7B8993}" type="pres">
      <dgm:prSet presAssocID="{269D13D4-6212-4C79-8781-1C7793251A41}" presName="rootConnector" presStyleLbl="node2" presStyleIdx="1" presStyleCnt="2"/>
      <dgm:spPr/>
      <dgm:t>
        <a:bodyPr/>
        <a:lstStyle/>
        <a:p>
          <a:endParaRPr lang="ru-RU"/>
        </a:p>
      </dgm:t>
    </dgm:pt>
    <dgm:pt modelId="{F26CA7DE-BCAA-4C64-BEB3-FD7B40B76D40}" type="pres">
      <dgm:prSet presAssocID="{269D13D4-6212-4C79-8781-1C7793251A41}" presName="hierChild4" presStyleCnt="0"/>
      <dgm:spPr/>
    </dgm:pt>
    <dgm:pt modelId="{E2B071F4-3BEB-4460-905C-90D12325A967}" type="pres">
      <dgm:prSet presAssocID="{269D13D4-6212-4C79-8781-1C7793251A41}" presName="hierChild5" presStyleCnt="0"/>
      <dgm:spPr/>
    </dgm:pt>
    <dgm:pt modelId="{1322D49A-C7B0-43E5-8EEB-C3D8BA14544C}" type="pres">
      <dgm:prSet presAssocID="{059D2F82-8A39-4192-8B51-198D7F7C01C4}" presName="hierChild3" presStyleCnt="0"/>
      <dgm:spPr/>
    </dgm:pt>
  </dgm:ptLst>
  <dgm:cxnLst>
    <dgm:cxn modelId="{C1B52902-9425-4F11-BC10-B506F50D7961}" type="presOf" srcId="{2F7E39DC-1BEA-4352-A6AC-D0B32B532332}" destId="{5D3EC3AF-65E8-424A-9E76-7F6682C77441}" srcOrd="0" destOrd="0" presId="urn:microsoft.com/office/officeart/2005/8/layout/orgChart1"/>
    <dgm:cxn modelId="{FC8E633E-1794-43AC-8023-0655D7E60DA5}" srcId="{059D2F82-8A39-4192-8B51-198D7F7C01C4}" destId="{A3D2E4B3-CEB6-41E2-868E-48C6945FD962}" srcOrd="0" destOrd="0" parTransId="{593BBB3A-C4AD-4058-ACB5-F2943BCBC1F8}" sibTransId="{865AF6C1-9432-4181-9BC9-8DE9AED5C6E5}"/>
    <dgm:cxn modelId="{498738A4-62B6-406F-95CE-E6E7972AEEC3}" type="presOf" srcId="{A3D2E4B3-CEB6-41E2-868E-48C6945FD962}" destId="{ECCF0698-328D-4062-A7DE-8839A6DA4B00}" srcOrd="0" destOrd="0" presId="urn:microsoft.com/office/officeart/2005/8/layout/orgChart1"/>
    <dgm:cxn modelId="{4206E0EC-84EC-41EC-AE87-C88985275828}" type="presOf" srcId="{059D2F82-8A39-4192-8B51-198D7F7C01C4}" destId="{915C5803-7FC4-4BD4-92EE-A86E2C9CBE08}" srcOrd="0" destOrd="0" presId="urn:microsoft.com/office/officeart/2005/8/layout/orgChart1"/>
    <dgm:cxn modelId="{2ACB387D-5732-4CAD-BC44-405EA85E0123}" type="presOf" srcId="{269D13D4-6212-4C79-8781-1C7793251A41}" destId="{C85EDB8F-3F05-4C35-90A7-523DD39D808F}" srcOrd="0" destOrd="0" presId="urn:microsoft.com/office/officeart/2005/8/layout/orgChart1"/>
    <dgm:cxn modelId="{0E8F86D4-8C24-40E6-8DE6-B2DFACF6C932}" type="presOf" srcId="{A3D2E4B3-CEB6-41E2-868E-48C6945FD962}" destId="{642392DB-4900-484F-9188-A68FF7821CF7}" srcOrd="1" destOrd="0" presId="urn:microsoft.com/office/officeart/2005/8/layout/orgChart1"/>
    <dgm:cxn modelId="{ABEF89E9-3B1D-402B-AF51-7581B30E73A9}" type="presOf" srcId="{059D2F82-8A39-4192-8B51-198D7F7C01C4}" destId="{B351B07F-AF9D-4A17-AF2B-8D173930F011}" srcOrd="1" destOrd="0" presId="urn:microsoft.com/office/officeart/2005/8/layout/orgChart1"/>
    <dgm:cxn modelId="{C8DEA3A3-D7AA-47C3-9A58-A82A3C1AF33E}" srcId="{059D2F82-8A39-4192-8B51-198D7F7C01C4}" destId="{269D13D4-6212-4C79-8781-1C7793251A41}" srcOrd="1" destOrd="0" parTransId="{83254D54-64DC-4FE3-8706-13D85FDCD0B1}" sibTransId="{CB35D219-77E0-406A-BA2F-931D93076ED5}"/>
    <dgm:cxn modelId="{0FDEF305-438E-4313-9A1F-1B187ACA9E84}" type="presOf" srcId="{593BBB3A-C4AD-4058-ACB5-F2943BCBC1F8}" destId="{14F3E28A-4C0A-4F87-A460-8836A6B11201}" srcOrd="0" destOrd="0" presId="urn:microsoft.com/office/officeart/2005/8/layout/orgChart1"/>
    <dgm:cxn modelId="{AE9C2944-0B6C-45E3-BB44-6BFF2FF80422}" type="presOf" srcId="{269D13D4-6212-4C79-8781-1C7793251A41}" destId="{443AC554-E26E-4337-9DF2-B9320F7B8993}" srcOrd="1" destOrd="0" presId="urn:microsoft.com/office/officeart/2005/8/layout/orgChart1"/>
    <dgm:cxn modelId="{D9AEB86E-4CC8-46CD-A576-09596B560DF6}" srcId="{2F7E39DC-1BEA-4352-A6AC-D0B32B532332}" destId="{059D2F82-8A39-4192-8B51-198D7F7C01C4}" srcOrd="0" destOrd="0" parTransId="{F5655C65-B7F6-4456-A79B-77D4232FB6C8}" sibTransId="{80469CA4-7B1F-4987-A286-2E6B0EA8702A}"/>
    <dgm:cxn modelId="{57964C1C-570C-4667-B8D4-0A7E0D4824D3}" type="presOf" srcId="{83254D54-64DC-4FE3-8706-13D85FDCD0B1}" destId="{7A3C4560-A6CA-4EA3-900E-85B37012F537}" srcOrd="0" destOrd="0" presId="urn:microsoft.com/office/officeart/2005/8/layout/orgChart1"/>
    <dgm:cxn modelId="{A2F8CD8F-7AB9-48D8-8A0F-7F8F695768F5}" type="presParOf" srcId="{5D3EC3AF-65E8-424A-9E76-7F6682C77441}" destId="{46F39F8C-3BEB-42B1-9F51-3C3ED39FB7EE}" srcOrd="0" destOrd="0" presId="urn:microsoft.com/office/officeart/2005/8/layout/orgChart1"/>
    <dgm:cxn modelId="{B145176A-E0A6-48D3-A042-00E67763B0F2}" type="presParOf" srcId="{46F39F8C-3BEB-42B1-9F51-3C3ED39FB7EE}" destId="{7AADA421-14D3-4614-91E4-B3D5E39EFE22}" srcOrd="0" destOrd="0" presId="urn:microsoft.com/office/officeart/2005/8/layout/orgChart1"/>
    <dgm:cxn modelId="{6C5D52DA-C16A-4E77-8393-99851B8BF45B}" type="presParOf" srcId="{7AADA421-14D3-4614-91E4-B3D5E39EFE22}" destId="{915C5803-7FC4-4BD4-92EE-A86E2C9CBE08}" srcOrd="0" destOrd="0" presId="urn:microsoft.com/office/officeart/2005/8/layout/orgChart1"/>
    <dgm:cxn modelId="{EAF5CCA8-48A8-4A3E-959F-3627155FB30D}" type="presParOf" srcId="{7AADA421-14D3-4614-91E4-B3D5E39EFE22}" destId="{B351B07F-AF9D-4A17-AF2B-8D173930F011}" srcOrd="1" destOrd="0" presId="urn:microsoft.com/office/officeart/2005/8/layout/orgChart1"/>
    <dgm:cxn modelId="{7FE8813F-CA9C-4A78-85B6-77F659EAE323}" type="presParOf" srcId="{46F39F8C-3BEB-42B1-9F51-3C3ED39FB7EE}" destId="{FCEED9FE-6369-4977-A388-443F75426073}" srcOrd="1" destOrd="0" presId="urn:microsoft.com/office/officeart/2005/8/layout/orgChart1"/>
    <dgm:cxn modelId="{1C83FA15-D82B-42F4-AD7C-C105C762CFDA}" type="presParOf" srcId="{FCEED9FE-6369-4977-A388-443F75426073}" destId="{14F3E28A-4C0A-4F87-A460-8836A6B11201}" srcOrd="0" destOrd="0" presId="urn:microsoft.com/office/officeart/2005/8/layout/orgChart1"/>
    <dgm:cxn modelId="{58E9FD6F-0062-497F-99E8-D3AFCF552019}" type="presParOf" srcId="{FCEED9FE-6369-4977-A388-443F75426073}" destId="{9018768A-0A9E-447C-8F6F-9C17CA2C6715}" srcOrd="1" destOrd="0" presId="urn:microsoft.com/office/officeart/2005/8/layout/orgChart1"/>
    <dgm:cxn modelId="{22710619-7CC1-4D15-9537-6295C1C075AA}" type="presParOf" srcId="{9018768A-0A9E-447C-8F6F-9C17CA2C6715}" destId="{32553BCA-BC55-4433-87F2-E2A2E8BC9EC3}" srcOrd="0" destOrd="0" presId="urn:microsoft.com/office/officeart/2005/8/layout/orgChart1"/>
    <dgm:cxn modelId="{7BA6C200-9B52-4A9B-BFD6-A93D805CE59A}" type="presParOf" srcId="{32553BCA-BC55-4433-87F2-E2A2E8BC9EC3}" destId="{ECCF0698-328D-4062-A7DE-8839A6DA4B00}" srcOrd="0" destOrd="0" presId="urn:microsoft.com/office/officeart/2005/8/layout/orgChart1"/>
    <dgm:cxn modelId="{9E517677-70D6-4886-ABF9-1EC05E3CED94}" type="presParOf" srcId="{32553BCA-BC55-4433-87F2-E2A2E8BC9EC3}" destId="{642392DB-4900-484F-9188-A68FF7821CF7}" srcOrd="1" destOrd="0" presId="urn:microsoft.com/office/officeart/2005/8/layout/orgChart1"/>
    <dgm:cxn modelId="{B5900788-78CE-4954-B670-92A51204A95F}" type="presParOf" srcId="{9018768A-0A9E-447C-8F6F-9C17CA2C6715}" destId="{1F8F4EA1-84AB-4A68-B217-0F2110FF1D76}" srcOrd="1" destOrd="0" presId="urn:microsoft.com/office/officeart/2005/8/layout/orgChart1"/>
    <dgm:cxn modelId="{73A8F0C1-57F0-4F9F-9084-0C4C23BA6349}" type="presParOf" srcId="{9018768A-0A9E-447C-8F6F-9C17CA2C6715}" destId="{B1B9E416-FF4F-4EA4-9F7E-4A7F58616FBA}" srcOrd="2" destOrd="0" presId="urn:microsoft.com/office/officeart/2005/8/layout/orgChart1"/>
    <dgm:cxn modelId="{F9AE36CB-FD80-4DDB-A213-DF0EA6B6BA21}" type="presParOf" srcId="{FCEED9FE-6369-4977-A388-443F75426073}" destId="{7A3C4560-A6CA-4EA3-900E-85B37012F537}" srcOrd="2" destOrd="0" presId="urn:microsoft.com/office/officeart/2005/8/layout/orgChart1"/>
    <dgm:cxn modelId="{89093725-67A5-4438-9976-6C7A757C8A87}" type="presParOf" srcId="{FCEED9FE-6369-4977-A388-443F75426073}" destId="{CFE0E3D5-6F54-46C1-8B26-3D8DC44DB6D4}" srcOrd="3" destOrd="0" presId="urn:microsoft.com/office/officeart/2005/8/layout/orgChart1"/>
    <dgm:cxn modelId="{D8481D73-0AA9-499F-AA9A-12137A16139F}" type="presParOf" srcId="{CFE0E3D5-6F54-46C1-8B26-3D8DC44DB6D4}" destId="{D9F4414F-9E2D-4007-9B46-4536F3B7C24B}" srcOrd="0" destOrd="0" presId="urn:microsoft.com/office/officeart/2005/8/layout/orgChart1"/>
    <dgm:cxn modelId="{797F90DE-4E3D-4923-A559-2B9AADF8D7E4}" type="presParOf" srcId="{D9F4414F-9E2D-4007-9B46-4536F3B7C24B}" destId="{C85EDB8F-3F05-4C35-90A7-523DD39D808F}" srcOrd="0" destOrd="0" presId="urn:microsoft.com/office/officeart/2005/8/layout/orgChart1"/>
    <dgm:cxn modelId="{D32C87FE-B264-4D33-959F-F2D38BB1D54F}" type="presParOf" srcId="{D9F4414F-9E2D-4007-9B46-4536F3B7C24B}" destId="{443AC554-E26E-4337-9DF2-B9320F7B8993}" srcOrd="1" destOrd="0" presId="urn:microsoft.com/office/officeart/2005/8/layout/orgChart1"/>
    <dgm:cxn modelId="{F747B8A0-D52F-41A4-8212-E302737154A8}" type="presParOf" srcId="{CFE0E3D5-6F54-46C1-8B26-3D8DC44DB6D4}" destId="{F26CA7DE-BCAA-4C64-BEB3-FD7B40B76D40}" srcOrd="1" destOrd="0" presId="urn:microsoft.com/office/officeart/2005/8/layout/orgChart1"/>
    <dgm:cxn modelId="{B6BC48CF-5AE1-493C-8EDA-B2A3900957A2}" type="presParOf" srcId="{CFE0E3D5-6F54-46C1-8B26-3D8DC44DB6D4}" destId="{E2B071F4-3BEB-4460-905C-90D12325A967}" srcOrd="2" destOrd="0" presId="urn:microsoft.com/office/officeart/2005/8/layout/orgChart1"/>
    <dgm:cxn modelId="{F0FCE474-E9BC-4BCE-A28A-22B52AA5D4F2}" type="presParOf" srcId="{46F39F8C-3BEB-42B1-9F51-3C3ED39FB7EE}" destId="{1322D49A-C7B0-43E5-8EEB-C3D8BA1454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C4560-A6CA-4EA3-900E-85B37012F537}">
      <dsp:nvSpPr>
        <dsp:cNvPr id="0" name=""/>
        <dsp:cNvSpPr/>
      </dsp:nvSpPr>
      <dsp:spPr>
        <a:xfrm>
          <a:off x="4143404" y="1785568"/>
          <a:ext cx="2219334" cy="631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90"/>
              </a:lnTo>
              <a:lnTo>
                <a:pt x="2219334" y="315990"/>
              </a:lnTo>
              <a:lnTo>
                <a:pt x="2219334" y="631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3E28A-4C0A-4F87-A460-8836A6B11201}">
      <dsp:nvSpPr>
        <dsp:cNvPr id="0" name=""/>
        <dsp:cNvSpPr/>
      </dsp:nvSpPr>
      <dsp:spPr>
        <a:xfrm>
          <a:off x="1906298" y="1785568"/>
          <a:ext cx="2237105" cy="631980"/>
        </a:xfrm>
        <a:custGeom>
          <a:avLst/>
          <a:gdLst/>
          <a:ahLst/>
          <a:cxnLst/>
          <a:rect l="0" t="0" r="0" b="0"/>
          <a:pathLst>
            <a:path>
              <a:moveTo>
                <a:pt x="2237105" y="0"/>
              </a:moveTo>
              <a:lnTo>
                <a:pt x="2237105" y="315990"/>
              </a:lnTo>
              <a:lnTo>
                <a:pt x="0" y="315990"/>
              </a:lnTo>
              <a:lnTo>
                <a:pt x="0" y="631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C5803-7FC4-4BD4-92EE-A86E2C9CBE08}">
      <dsp:nvSpPr>
        <dsp:cNvPr id="0" name=""/>
        <dsp:cNvSpPr/>
      </dsp:nvSpPr>
      <dsp:spPr>
        <a:xfrm>
          <a:off x="1616595" y="342230"/>
          <a:ext cx="5053616" cy="1443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Товарно-сопроводительные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документы, сопровождающие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пищевую продукцию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16595" y="342230"/>
        <a:ext cx="5053616" cy="1443337"/>
      </dsp:txXfrm>
    </dsp:sp>
    <dsp:sp modelId="{ECCF0698-328D-4062-A7DE-8839A6DA4B00}">
      <dsp:nvSpPr>
        <dsp:cNvPr id="0" name=""/>
        <dsp:cNvSpPr/>
      </dsp:nvSpPr>
      <dsp:spPr>
        <a:xfrm>
          <a:off x="2954" y="2417548"/>
          <a:ext cx="3806688" cy="259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Товарно-сопроводительные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документы, обеспечивающие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прослеживаемость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пищевой продукции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54" y="2417548"/>
        <a:ext cx="3806688" cy="2598071"/>
      </dsp:txXfrm>
    </dsp:sp>
    <dsp:sp modelId="{C85EDB8F-3F05-4C35-90A7-523DD39D808F}">
      <dsp:nvSpPr>
        <dsp:cNvPr id="0" name=""/>
        <dsp:cNvSpPr/>
      </dsp:nvSpPr>
      <dsp:spPr>
        <a:xfrm>
          <a:off x="4441623" y="2417548"/>
          <a:ext cx="3842230" cy="259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Документы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 прохождении оценки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(подтверждения)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соответствия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пищевой продукции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обязательным требованиям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41623" y="2417548"/>
        <a:ext cx="3842230" cy="259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ACDA64-AD0E-43AB-B14E-378283FF10B2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3CC23D-B29C-451A-ABD9-4535ABFEE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1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76453B3-1F83-4B4F-96FF-B5B7B2DF9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234E5-0DA0-47DA-9DDD-9E9F0F7EA7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2A6A-70D1-41D2-9C3C-FB6FB667B9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B5EF-8C84-4DA1-BB0D-7E26717E7F5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7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42AA-4C0C-402B-9FE8-92052F3BEFD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7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B32D-8897-46AF-ADED-0D8BE60E57F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4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EE9D-860F-4AC9-A624-606AA4BFA3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FE437-CB44-49E1-A32A-96A0A7C667F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5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B350-8BBE-4C66-8ECE-B75A052FA0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6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44B5-3667-4292-BEFE-2C073154D59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8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6F79-4548-452B-8F2B-4CC05D4C54C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5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05AC549-ADE6-474B-A5F9-99F422467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6F16-23BE-4F3F-B8A0-DBECE48434F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0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E0EF-87DA-4DCA-BAC9-6F0FE5F820E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4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2C3E-8335-4732-B568-0CF8E56E438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95D77-10A6-4DB1-99D6-69785E9BAB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8E325-C127-42E8-8431-BFC977CE60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5EAC8B6-53FC-4151-80D5-FC42E6A90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04942-16D9-4EF6-A404-3C53526876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21971-A4CF-4615-A8D4-3F7FA102F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C5F9-5F1F-4E6B-9FD0-E6D1F3B51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D72C-5E5E-4C23-9936-AAF1B8695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A9C066-02F5-4450-BD51-638FD590D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19140E-D198-48AD-8280-1140B56B204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E249C4DB8B400E879E15BC17E7AD7417038E057DDF9BBA3FB8AC1891FD74F5C4C27B39435A703E3Ao4vFO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71546"/>
            <a:ext cx="8686800" cy="30718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itchFamily="18" charset="0"/>
              </a:rPr>
              <a:t>Требования законодательства Российской Федерации в области санитарно-эпидемиологического благополучия и технических регламентов при обороте продуктов питания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0070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Е.К. Сорокин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начальника отдела надзора по гигиене питания Управления Роспотребнадзора по Самарской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rPr>
              <a:t>Пищевая продукция, не подлежащая декларированию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2500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2500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2500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2500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2500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  <a:p>
            <a:pPr>
              <a:buFontTx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endParaRPr lang="ru-RU" alt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571612"/>
            <a:ext cx="807249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altLang="ru-RU" sz="2800" dirty="0" err="1" smtClean="0">
                <a:solidFill>
                  <a:schemeClr val="tx2"/>
                </a:solidFill>
              </a:rPr>
              <a:t>непереработанная</a:t>
            </a:r>
            <a:r>
              <a:rPr lang="ru-RU" altLang="ru-RU" sz="2800" dirty="0" smtClean="0">
                <a:solidFill>
                  <a:schemeClr val="tx2"/>
                </a:solidFill>
              </a:rPr>
              <a:t> пищевая продукция животного происхождения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3286124"/>
            <a:ext cx="807249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altLang="ru-RU" sz="2800" dirty="0" smtClean="0">
                <a:solidFill>
                  <a:schemeClr val="tx2"/>
                </a:solidFill>
              </a:rPr>
              <a:t>специализированная пищевая продукция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5072074"/>
            <a:ext cx="807249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altLang="ru-RU" sz="2800" dirty="0" smtClean="0">
                <a:solidFill>
                  <a:schemeClr val="tx2"/>
                </a:solidFill>
              </a:rPr>
              <a:t>уксус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rPr>
              <a:t>Реестры федеральных органов исполнительной власти, содержащие сведения об оценке (подтверждении) соответствия обязательным требованиям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357430"/>
            <a:ext cx="807249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800" dirty="0" smtClean="0">
                <a:solidFill>
                  <a:schemeClr val="tx1"/>
                </a:solidFill>
              </a:rPr>
              <a:t>Реестры Федеральной службы по аккредитации (</a:t>
            </a:r>
            <a:r>
              <a:rPr lang="en-US" sz="2800" b="1" dirty="0" smtClean="0">
                <a:solidFill>
                  <a:schemeClr val="tx1"/>
                </a:solidFill>
              </a:rPr>
              <a:t>fsa.gov.ru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4572008"/>
            <a:ext cx="792961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Реестры Федеральной службы по надзору в сфере защиты прав потребителей и благополучия человека (</a:t>
            </a:r>
            <a:r>
              <a:rPr lang="en-US" sz="2800" b="1" dirty="0" smtClean="0">
                <a:solidFill>
                  <a:schemeClr val="tx1"/>
                </a:solidFill>
              </a:rPr>
              <a:t>fp.crc.ru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rPr>
              <a:t>Реестры Федеральной службы по аккредитации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5" y="1340768"/>
            <a:ext cx="8910471" cy="5375497"/>
          </a:xfrm>
        </p:spPr>
      </p:pic>
    </p:spTree>
    <p:extLst>
      <p:ext uri="{BB962C8B-B14F-4D97-AF65-F5344CB8AC3E}">
        <p14:creationId xmlns:p14="http://schemas.microsoft.com/office/powerpoint/2010/main" val="310340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Реестры Федеральной службы по аккредитации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7117"/>
            <a:ext cx="8856984" cy="55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0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Реестры Федеральной службы по аккредитации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53430" cy="559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5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Реестр </a:t>
            </a: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деклараций о соответствии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0" y="1124744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4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Реестр выданных предписаний о прекращении (приостановлении) </a:t>
            </a:r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действия деклараций о соответствии </a:t>
            </a:r>
            <a:endParaRPr lang="ru-RU" sz="20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9396"/>
            <a:ext cx="8761850" cy="54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2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altLang="ru-RU" sz="5400" b="1" cap="all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54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Основные нормативные документы, регламентирующие Требования при оказании услуг общественного питания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Технический регламент Таможенного союза ТР ТС 021/2011 «О безопасности пищевой продукции»;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Технический регламент Таможенного союза ТР ТС 022/2011 «Пищевая продукция в части ее маркировки»;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закон от 02.01.2000 г. N 29-ФЗ «О качестве и безопасности пищевых продуктов»;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закон от 30.03.1999 г. N 52-ФЗ «О санитарно-эпидемиологическом благополучии населения»;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от 07.02.1992 г. N 2300-1 «О защите прав потребителей»;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 2.3.6.1079-01 «Санитарно-эпидемиологические требования к организациям общественного питания, изготовлению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оборотоспособности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них пищевых продуктов и продовольственного сырья»;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Правила оказания услуг общественного питания от 15 августа 1997 г. N 1036, утвержденные Постановлением Правительства Российской Федерации</a:t>
            </a:r>
          </a:p>
          <a:p>
            <a:pPr>
              <a:lnSpc>
                <a:spcPct val="80000"/>
              </a:lnSpc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800" b="1" dirty="0" smtClean="0"/>
          </a:p>
          <a:p>
            <a:pPr algn="just">
              <a:lnSpc>
                <a:spcPct val="80000"/>
              </a:lnSpc>
            </a:pPr>
            <a:endParaRPr lang="ru-RU" altLang="ru-RU" sz="800" b="1" i="1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</a:pPr>
            <a:endParaRPr lang="ru-RU" altLang="ru-RU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02831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latin typeface="Franklin Gothic Medium" pitchFamily="34" charset="0"/>
                <a:ea typeface="+mn-ea"/>
                <a:cs typeface="+mn-cs"/>
              </a:rPr>
              <a:t>Требования к маркировке </a:t>
            </a:r>
            <a:br>
              <a:rPr lang="ru-RU" altLang="ru-RU" sz="2000" b="1" dirty="0" smtClean="0">
                <a:latin typeface="Franklin Gothic Medium" pitchFamily="34" charset="0"/>
                <a:ea typeface="+mn-ea"/>
                <a:cs typeface="+mn-cs"/>
              </a:rPr>
            </a:br>
            <a:r>
              <a:rPr lang="ru-RU" altLang="ru-RU" sz="2000" b="1" dirty="0" smtClean="0">
                <a:latin typeface="Franklin Gothic Medium" pitchFamily="34" charset="0"/>
                <a:ea typeface="+mn-ea"/>
                <a:cs typeface="+mn-cs"/>
              </a:rPr>
              <a:t>упакованной пищевой продукции, применяемой при производстве продукции общественного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5160986"/>
          </a:xfrm>
        </p:spPr>
        <p:txBody>
          <a:bodyPr>
            <a:noAutofit/>
          </a:bodyPr>
          <a:lstStyle/>
          <a:p>
            <a:pPr algn="just" eaLnBrk="0" hangingPunct="0">
              <a:lnSpc>
                <a:spcPct val="80000"/>
              </a:lnSpc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Маркировка упакованной пищевой продукции должна содержать следующие сведения:</a:t>
            </a:r>
          </a:p>
          <a:p>
            <a:pPr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1) наименование пищевой продукции;</a:t>
            </a:r>
          </a:p>
          <a:p>
            <a:pPr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2) состав пищевой продукции;</a:t>
            </a:r>
          </a:p>
          <a:p>
            <a:pPr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3) количество пищевой продукции;</a:t>
            </a:r>
          </a:p>
          <a:p>
            <a:pPr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4) дату изготовления пищевой продукции;</a:t>
            </a:r>
          </a:p>
          <a:p>
            <a:pPr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5) срок годности пищевой продукции;</a:t>
            </a:r>
          </a:p>
          <a:p>
            <a:pPr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6) условия хранения пищевой продукции;</a:t>
            </a:r>
          </a:p>
          <a:p>
            <a:pPr marL="0"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7) наименование и место нахождения изготовителя пищевой продукции или фамилия, имя, отчество и место нахождения индивидуального предпринимателя - изготовителя пищевой продукции;</a:t>
            </a:r>
          </a:p>
          <a:p>
            <a:pPr marL="0"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8) рекомендации и (или) ограничения по использованию, в том числе приготовлению пищевой продукции в случае, если ее использование без данных рекомендаций или ограничений затруднено, либо может причинить вред здоровью потребителей, их имуществу, привести к снижению или утрате вкусовых свойств пищевой продукции;</a:t>
            </a:r>
          </a:p>
          <a:p>
            <a:pPr marL="0"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9) показатели пищевой ценности пищевой продукции;</a:t>
            </a:r>
          </a:p>
          <a:p>
            <a:pPr marL="0"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10) сведения о наличии в пищевой продукции компонентов, полученных с применением </a:t>
            </a:r>
            <a:r>
              <a:rPr lang="ru-RU" altLang="ru-RU" sz="1600" b="1" kern="0" dirty="0" err="1" smtClean="0">
                <a:latin typeface="Times New Roman" pitchFamily="18" charset="0"/>
                <a:cs typeface="Times New Roman" pitchFamily="18" charset="0"/>
              </a:rPr>
              <a:t>генно-модифицированных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организмов;</a:t>
            </a:r>
          </a:p>
          <a:p>
            <a:pPr marL="0" algn="just">
              <a:buNone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11) единый знак обращения продукции на рынке государств - членов Таможенного союза.</a:t>
            </a:r>
          </a:p>
          <a:p>
            <a:pPr algn="ctr"/>
            <a:r>
              <a:rPr lang="ru-RU" altLang="ru-RU" sz="1600" b="1" dirty="0" smtClean="0">
                <a:solidFill>
                  <a:srgbClr val="7030A0"/>
                </a:solidFill>
                <a:latin typeface="Franklin Gothic Medium" pitchFamily="34" charset="0"/>
                <a:cs typeface="Times New Roman" pitchFamily="18" charset="0"/>
              </a:rPr>
              <a:t>Технический регламент Таможенного союза ТР ТС 022/2011 «Пищевая продукция в части ее маркировки»</a:t>
            </a:r>
            <a:endParaRPr lang="ru-RU" sz="1600" b="1" kern="0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743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Технический регламент Таможенного союза ТР ТС 022/2011 «Пищевая продукция в части ее маркировки»</a:t>
            </a:r>
            <a:r>
              <a:rPr lang="ru-RU" sz="2000" b="1" kern="0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2000" b="1" kern="0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6280" cy="52864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1900" b="1" dirty="0" smtClean="0">
                <a:solidFill>
                  <a:srgbClr val="7030A0"/>
                </a:solidFill>
                <a:latin typeface="Times New Roman" pitchFamily="18" charset="0"/>
              </a:rPr>
              <a:t>Требования к маркировке </a:t>
            </a:r>
            <a:br>
              <a:rPr lang="ru-RU" altLang="ru-RU" sz="19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1900" b="1" dirty="0" smtClean="0">
                <a:solidFill>
                  <a:srgbClr val="7030A0"/>
                </a:solidFill>
                <a:latin typeface="Times New Roman" pitchFamily="18" charset="0"/>
              </a:rPr>
              <a:t>транспортной упаковки (п. 4.2)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700" b="1" i="1" kern="0" dirty="0" smtClean="0">
                <a:latin typeface="Times New Roman" pitchFamily="18" charset="0"/>
                <a:cs typeface="Times New Roman" pitchFamily="18" charset="0"/>
              </a:rPr>
              <a:t>Маркировка транспортной упаковки, в которую помещена пищевая продукция, должна содержать следующие сведения</a:t>
            </a:r>
            <a:r>
              <a:rPr lang="ru-RU" sz="1700" b="1" kern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  <a:buNone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- наименование пищевой продукции;</a:t>
            </a:r>
          </a:p>
          <a:p>
            <a:pPr>
              <a:spcBef>
                <a:spcPts val="1200"/>
              </a:spcBef>
              <a:buNone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- количество пищевой продукции;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- дату изготовления пищевой продукции;</a:t>
            </a:r>
          </a:p>
          <a:p>
            <a:pPr marL="0" indent="0">
              <a:spcBef>
                <a:spcPts val="1200"/>
              </a:spcBef>
              <a:buFontTx/>
              <a:buChar char="-"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срок годности пищевой продукции;</a:t>
            </a:r>
          </a:p>
          <a:p>
            <a:pPr marL="0" indent="0">
              <a:spcBef>
                <a:spcPts val="1200"/>
              </a:spcBef>
              <a:buFontTx/>
              <a:buChar char="-"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- условия хранения пищевой продукции;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- сведения, позволяющие идентифицировать партию пищевой продукции (например, номер партии);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b="1" kern="0" dirty="0" smtClean="0">
                <a:latin typeface="Times New Roman" pitchFamily="18" charset="0"/>
                <a:cs typeface="Times New Roman" pitchFamily="18" charset="0"/>
              </a:rPr>
              <a:t>- наименование и место нахождения изготовителя пищевой продукции или фамилию, имя, отчество и место нахождения индивидуального предпринимателя - изготовителя пищевой продукции.</a:t>
            </a:r>
          </a:p>
          <a:p>
            <a:pPr algn="just"/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43577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способам доведения маркировки (п.4.12)</a:t>
            </a:r>
          </a:p>
          <a:p>
            <a:pPr algn="just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      Маркировка пищевой продукции, помещенной непосредственно в транспортную упаковку, предусмотренная </a:t>
            </a:r>
            <a:r>
              <a:rPr lang="ru-RU" sz="1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частью 4.2 </a:t>
            </a:r>
            <a:r>
              <a:rPr lang="ru-RU" sz="1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>должна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наноситься на: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транспортную упаковку, и (или)</a:t>
            </a:r>
          </a:p>
          <a:p>
            <a:pPr algn="just">
              <a:buFontTx/>
              <a:buChar char="-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на этикетку, и (или)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-листок-вкладыш, помещаемый в каждую транспортную упаковку или</a:t>
            </a:r>
          </a:p>
          <a:p>
            <a:pPr algn="just">
              <a:buFontTx/>
              <a:buChar char="-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-прилагаемый к каждой транспортной упаковке,  либо 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содержаться в документах, сопровождающих пищевую продукцию.</a:t>
            </a:r>
          </a:p>
          <a:p>
            <a:pPr algn="ctr"/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429264"/>
            <a:ext cx="15716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15304" cy="107157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Товарно-сопроводительная документация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571472" y="1071546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42968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Прослеживаемость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пищевой продукции – это возможность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документарно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(на бумажных и (или) электронных носителях) установить изготовителя и последующих собственников находящейся в обращении пищевой продукции, кроме конечного потребителя, а также место происхождения (производства, изготовления) пищевой продукции и (или) продовольственного (пищевого) сырья (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Технический регламент Таможенного союза ТР ТС 021/2011 «О безопасности пищевой продукции».)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5" y="285728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Прослеживаемость</a:t>
            </a:r>
            <a:r>
              <a:rPr lang="ru-RU" altLang="ru-RU" sz="24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 пищевой продукции</a:t>
            </a:r>
            <a:endParaRPr lang="ru-RU" sz="2400" b="1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000373"/>
            <a:ext cx="5214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Прослеживаемость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может быть установлена с помощью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товарносопроводительной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документации, содержащей сведения о наименовании и реквизитах грузоотправителя и грузополучателя, а также сведения о наименовании и количестве груза. Предыдущие собственники пищевой продукции могут быть установлены любым документом, содержащим аналогичные сведения.</a:t>
            </a:r>
          </a:p>
        </p:txBody>
      </p:sp>
      <p:pic>
        <p:nvPicPr>
          <p:cNvPr id="64514" name="Picture 2" descr="E:\консультационный совет общепит зпп фифа\obrazec_zapolnenie_TT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86058"/>
            <a:ext cx="3643338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5572141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Наиболее распространенным документов, обеспечивающим </a:t>
            </a:r>
            <a:r>
              <a:rPr lang="ru-RU" altLang="ru-RU" sz="1600" b="1" i="1" dirty="0" err="1" smtClean="0">
                <a:latin typeface="Times New Roman" pitchFamily="18" charset="0"/>
                <a:cs typeface="Times New Roman" pitchFamily="18" charset="0"/>
              </a:rPr>
              <a:t>прослеживаемость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 пищевой продукции является товарно-транспортная накладная.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rPr>
              <a:t>Оценка (подтверждение) соответствия пищевой продукции Обязательным требованиям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dirty="0" smtClean="0"/>
          </a:p>
          <a:p>
            <a:pPr marL="0" indent="0" algn="just">
              <a:spcBef>
                <a:spcPct val="0"/>
              </a:spcBef>
            </a:pP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928802"/>
            <a:ext cx="842968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>
                <a:solidFill>
                  <a:schemeClr val="tx2"/>
                </a:solidFill>
              </a:rPr>
              <a:t>подтверждение (декларирование) соответствия пищевой продукции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071810"/>
            <a:ext cx="842968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altLang="ru-RU" dirty="0" smtClean="0">
                <a:solidFill>
                  <a:schemeClr val="tx2"/>
                </a:solidFill>
              </a:rPr>
              <a:t>государственная регистрация специализированной пищевой продукции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143380"/>
            <a:ext cx="842968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altLang="ru-RU" dirty="0" smtClean="0">
                <a:solidFill>
                  <a:schemeClr val="tx2"/>
                </a:solidFill>
              </a:rPr>
              <a:t>государственная регистрация пищевой продукции нового вида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5357826"/>
            <a:ext cx="842968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altLang="ru-RU" dirty="0" smtClean="0">
                <a:solidFill>
                  <a:schemeClr val="tx2"/>
                </a:solidFill>
              </a:rPr>
              <a:t>ветеринарно-санитарная экспертиза</a:t>
            </a:r>
            <a:endParaRPr lang="ru-RU" alt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14414" y="115888"/>
            <a:ext cx="7472386" cy="7921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Запомнить и применять</a:t>
            </a:r>
          </a:p>
        </p:txBody>
      </p:sp>
      <p:pic>
        <p:nvPicPr>
          <p:cNvPr id="20484" name="Picture 3" descr="C:\Users\Андрей\Desktop\коллегия 1-ое полугодие 2014 надзор за молоком\картинки\300px-Утверждение_о_соответствии_техническому_регламенту_на_коробке_с_кефир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97425"/>
            <a:ext cx="1223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Андрей\Desktop\коллегия 1-ое полугодие 2014 надзор за молоком\картинки\Знак_EAC_на_креме_для_брит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4581525"/>
            <a:ext cx="1368425" cy="1871663"/>
          </a:xfrm>
          <a:noFill/>
        </p:spPr>
      </p:pic>
      <p:pic>
        <p:nvPicPr>
          <p:cNvPr id="20487" name="Picture 5" descr="C:\Users\Андрей\Desktop\коллегия 1-ое полугодие 2014 надзор за молоком\картинки\загружено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20938"/>
            <a:ext cx="1439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Прямоугольник 11"/>
          <p:cNvSpPr>
            <a:spLocks noChangeArrowheads="1"/>
          </p:cNvSpPr>
          <p:nvPr/>
        </p:nvSpPr>
        <p:spPr bwMode="auto">
          <a:xfrm>
            <a:off x="4643438" y="908050"/>
            <a:ext cx="3097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Технические регламенты Таможенного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союза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1" name="Picture 8" descr="C:\Users\Андрей\Desktop\коллегия 1-ое полугодие 2014 надзор за молоком\картинки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5516563"/>
            <a:ext cx="25193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9" descr="C:\Users\Андрей\Desktop\коллегия 1-ое полугодие 2014 надзор за молоком\картинки\загружено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5013325"/>
            <a:ext cx="27368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Прямоугольник 14"/>
          <p:cNvSpPr>
            <a:spLocks noChangeArrowheads="1"/>
          </p:cNvSpPr>
          <p:nvPr/>
        </p:nvSpPr>
        <p:spPr bwMode="auto">
          <a:xfrm>
            <a:off x="1619250" y="3141663"/>
            <a:ext cx="24479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Сертификат соответствия</a:t>
            </a:r>
            <a:endParaRPr lang="ru-RU" sz="2000"/>
          </a:p>
        </p:txBody>
      </p:sp>
      <p:sp>
        <p:nvSpPr>
          <p:cNvPr id="20494" name="Прямоугольник 15"/>
          <p:cNvSpPr>
            <a:spLocks noChangeArrowheads="1"/>
          </p:cNvSpPr>
          <p:nvPr/>
        </p:nvSpPr>
        <p:spPr bwMode="auto">
          <a:xfrm>
            <a:off x="6286512" y="3143248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Декларация о соответствии</a:t>
            </a:r>
            <a:endParaRPr lang="ru-RU" sz="2000"/>
          </a:p>
        </p:txBody>
      </p:sp>
      <p:sp>
        <p:nvSpPr>
          <p:cNvPr id="18" name="Стрелка вниз 17"/>
          <p:cNvSpPr/>
          <p:nvPr/>
        </p:nvSpPr>
        <p:spPr>
          <a:xfrm>
            <a:off x="7019925" y="2133600"/>
            <a:ext cx="438150" cy="992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164388" y="3933825"/>
            <a:ext cx="576262" cy="13668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700338" y="2349500"/>
            <a:ext cx="576262" cy="863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627313" y="3789363"/>
            <a:ext cx="649287" cy="12239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одержимое 2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24258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eed37\Documents\гос доклад, анализ\совещания, слайды\2016\zahvat-dp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9" y="2357430"/>
            <a:ext cx="1571636" cy="1928826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-392941" y="1893083"/>
            <a:ext cx="5214974" cy="37147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-750131" y="1893083"/>
            <a:ext cx="5715040" cy="35004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ea typeface="+mn-ea"/>
                <a:cs typeface="+mn-cs"/>
              </a:rPr>
              <a:t>Ветеринарно-санитарная экспертиза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err="1" smtClean="0"/>
              <a:t>Непереработанная</a:t>
            </a:r>
            <a:r>
              <a:rPr lang="ru-RU" altLang="ru-RU" sz="1800" b="1" dirty="0" smtClean="0"/>
              <a:t> пищевая продукция </a:t>
            </a:r>
            <a:r>
              <a:rPr lang="ru-RU" altLang="ru-RU" sz="1800" dirty="0" smtClean="0"/>
              <a:t>животного происхождения подлежит ветеринарно-санитарной экспертизе перед выпуском в обращение на таможенную территорию Таможенного союза, если иное не установлено техническим регламентом Таможенного союза на пищевую рыбную продукцию, и сопровождается документом, содержащим сведения, подтверждающие безопасность.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600" i="1" dirty="0" smtClean="0"/>
              <a:t>Проведение ветеринарно-санитарной экспертизы и оформление ее результатов осуществляется в соответствии с законодательством государства - члена Таможенного союза, а также Соглашением Таможенного союза по ветеринарно-санитарным мерам. </a:t>
            </a:r>
            <a:endParaRPr lang="ru-RU" sz="1600" i="1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    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Переработанная пищевая продукция </a:t>
            </a:r>
            <a:r>
              <a:rPr lang="ru-RU" altLang="ru-RU" sz="1800" dirty="0" smtClean="0"/>
              <a:t>животного происхождения не подлежит ветеринарно-санитарной экспертизе.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1800" dirty="0" smtClean="0"/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/>
              <a:t>Переработка (обработка)</a:t>
            </a:r>
            <a:r>
              <a:rPr lang="ru-RU" altLang="ru-RU" sz="1800" dirty="0" smtClean="0"/>
              <a:t> - тепловая обработка (кроме замораживания и охлаждения), копчение, консервирование, созревание, сквашивание, посол,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/>
              <a:t>сушка, маринование, концентрирование, экстракция, экструзия или сочетание этих процессов.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2333</TotalTime>
  <Words>790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1_Трек</vt:lpstr>
      <vt:lpstr>Требования законодательства Российской Федерации в области санитарно-эпидемиологического благополучия и технических регламентов при обороте продуктов питания </vt:lpstr>
      <vt:lpstr> Основные нормативные документы, регламентирующие Требования при оказании услуг общественного питания </vt:lpstr>
      <vt:lpstr>Требования к маркировке  упакованной пищевой продукции, применяемой при производстве продукции общественного питания</vt:lpstr>
      <vt:lpstr>Технический регламент Таможенного союза ТР ТС 022/2011 «Пищевая продукция в части ее маркировки» </vt:lpstr>
      <vt:lpstr>Товарно-сопроводительная документация</vt:lpstr>
      <vt:lpstr>Презентация PowerPoint</vt:lpstr>
      <vt:lpstr>Оценка (подтверждение) соответствия пищевой продукции Обязательным требованиям</vt:lpstr>
      <vt:lpstr>Запомнить и применять</vt:lpstr>
      <vt:lpstr>Ветеринарно-санитарная экспертиза</vt:lpstr>
      <vt:lpstr>Пищевая продукция, не подлежащая декларированию</vt:lpstr>
      <vt:lpstr>Реестры федеральных органов исполнительной власти, содержащие сведения об оценке (подтверждении) соответствия обязательным требованиям</vt:lpstr>
      <vt:lpstr>Реестры Федеральной службы по аккредитации</vt:lpstr>
      <vt:lpstr>Реестры Федеральной службы по аккредитации</vt:lpstr>
      <vt:lpstr>Реестры Федеральной службы по аккредитации</vt:lpstr>
      <vt:lpstr>Реестр деклараций о соответствии</vt:lpstr>
      <vt:lpstr>Реестр выданных предписаний о прекращении (приостановлении) действия деклараций о соответствии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work79</dc:creator>
  <cp:lastModifiedBy>FeedKorotkih</cp:lastModifiedBy>
  <cp:revision>339</cp:revision>
  <cp:lastPrinted>1601-01-01T00:00:00Z</cp:lastPrinted>
  <dcterms:created xsi:type="dcterms:W3CDTF">2012-03-07T11:14:33Z</dcterms:created>
  <dcterms:modified xsi:type="dcterms:W3CDTF">2018-04-16T06:20:33Z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