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310" r:id="rId4"/>
    <p:sldId id="286" r:id="rId5"/>
    <p:sldId id="311" r:id="rId6"/>
    <p:sldId id="312" r:id="rId7"/>
    <p:sldId id="313" r:id="rId8"/>
    <p:sldId id="314" r:id="rId9"/>
    <p:sldId id="321" r:id="rId10"/>
    <p:sldId id="318" r:id="rId11"/>
    <p:sldId id="315" r:id="rId12"/>
    <p:sldId id="316" r:id="rId13"/>
    <p:sldId id="317" r:id="rId14"/>
    <p:sldId id="298" r:id="rId15"/>
    <p:sldId id="319" r:id="rId16"/>
    <p:sldId id="326" r:id="rId17"/>
    <p:sldId id="334" r:id="rId18"/>
    <p:sldId id="323" r:id="rId19"/>
    <p:sldId id="294" r:id="rId20"/>
    <p:sldId id="274" r:id="rId21"/>
    <p:sldId id="327" r:id="rId22"/>
    <p:sldId id="336" r:id="rId23"/>
    <p:sldId id="331" r:id="rId24"/>
    <p:sldId id="337" r:id="rId25"/>
    <p:sldId id="332" r:id="rId26"/>
    <p:sldId id="338" r:id="rId27"/>
    <p:sldId id="333" r:id="rId28"/>
    <p:sldId id="339" r:id="rId29"/>
    <p:sldId id="335" r:id="rId30"/>
    <p:sldId id="340" r:id="rId31"/>
    <p:sldId id="282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1A0"/>
    <a:srgbClr val="4BCFE3"/>
    <a:srgbClr val="0A5CAC"/>
    <a:srgbClr val="1E51F6"/>
    <a:srgbClr val="2658A4"/>
    <a:srgbClr val="4F4F4F"/>
    <a:srgbClr val="1963A0"/>
    <a:srgbClr val="6B48A0"/>
    <a:srgbClr val="4560B2"/>
    <a:srgbClr val="478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CD948-B99D-4BB9-9022-366C542301B1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9D130-72E7-4341-8213-E977B731D2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487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31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17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39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081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153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56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23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79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6140" y="1580541"/>
            <a:ext cx="7766936" cy="1646302"/>
          </a:xfrm>
        </p:spPr>
        <p:txBody>
          <a:bodyPr anchor="b">
            <a:noAutofit/>
          </a:bodyPr>
          <a:lstStyle>
            <a:lvl1pPr algn="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77634" y="322684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5" t="6059" r="12902" b="24"/>
          <a:stretch/>
        </p:blipFill>
        <p:spPr>
          <a:xfrm>
            <a:off x="-91279" y="-33655"/>
            <a:ext cx="6195550" cy="690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5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832" y="1122138"/>
            <a:ext cx="3968168" cy="573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7" b="39140"/>
          <a:stretch/>
        </p:blipFill>
        <p:spPr>
          <a:xfrm>
            <a:off x="0" y="3349257"/>
            <a:ext cx="12192000" cy="350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2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17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1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8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70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34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21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484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777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50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14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4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57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64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28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93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90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42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34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8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C8CBD-0125-40AE-AAD6-953869B2A47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0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hyperlink" Target="https://pro.myseldon.com/pricespromo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p-ets.ru/" TargetMode="External"/><Relationship Id="rId2" Type="http://schemas.openxmlformats.org/officeDocument/2006/relationships/hyperlink" Target="mailto:tikhomirova@etpz.ru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083904" y="2788087"/>
            <a:ext cx="3438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160" dirty="0" smtClean="0">
                <a:solidFill>
                  <a:srgbClr val="0A5CAC"/>
                </a:solidFill>
                <a:latin typeface="Calibri (Основной текст)"/>
                <a:cs typeface="Arial" panose="020B0604020202020204" pitchFamily="34" charset="0"/>
              </a:rPr>
              <a:t>НАЦИОНАЛЬНАЯ</a:t>
            </a:r>
          </a:p>
          <a:p>
            <a:r>
              <a:rPr lang="ru-RU" sz="2400" b="1" spc="160" dirty="0" smtClean="0">
                <a:solidFill>
                  <a:srgbClr val="0A5CAC"/>
                </a:solidFill>
                <a:latin typeface="Calibri (Основной текст)"/>
                <a:cs typeface="Arial" panose="020B0604020202020204" pitchFamily="34" charset="0"/>
              </a:rPr>
              <a:t>ЭЛЕКТРОННАЯ</a:t>
            </a:r>
          </a:p>
          <a:p>
            <a:r>
              <a:rPr lang="ru-RU" sz="2400" b="1" spc="160" dirty="0" smtClean="0">
                <a:solidFill>
                  <a:srgbClr val="0A5CAC"/>
                </a:solidFill>
                <a:latin typeface="Calibri (Основной текст)"/>
                <a:cs typeface="Arial" panose="020B0604020202020204" pitchFamily="34" charset="0"/>
              </a:rPr>
              <a:t>ПЛОЩАДКА</a:t>
            </a:r>
            <a:endParaRPr lang="ru-RU" sz="2400" b="1" spc="160" dirty="0">
              <a:solidFill>
                <a:srgbClr val="0A5CAC"/>
              </a:solidFill>
              <a:latin typeface="Calibri (Основной текст)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816" y="2668736"/>
            <a:ext cx="1305077" cy="1283328"/>
          </a:xfrm>
          <a:prstGeom prst="rect">
            <a:avLst/>
          </a:prstGeom>
        </p:spPr>
      </p:pic>
      <p:sp>
        <p:nvSpPr>
          <p:cNvPr id="11" name="Шестиугольник 10"/>
          <p:cNvSpPr/>
          <p:nvPr/>
        </p:nvSpPr>
        <p:spPr>
          <a:xfrm rot="5400000">
            <a:off x="737236" y="1349788"/>
            <a:ext cx="4729238" cy="4076929"/>
          </a:xfrm>
          <a:prstGeom prst="hexagon">
            <a:avLst/>
          </a:prstGeom>
          <a:noFill/>
          <a:ln w="133350">
            <a:solidFill>
              <a:srgbClr val="BDD4ED">
                <a:alpha val="6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62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970932" y="2301635"/>
            <a:ext cx="34394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Для удобства на форму карточки контракта </a:t>
            </a:r>
            <a:r>
              <a:rPr lang="ru-RU" sz="16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присутсвует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блок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«События по контракту»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, в котором отображается вся история по контракту с момента публикации итогового протокола.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90731" y="655006"/>
            <a:ext cx="42779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История </a:t>
            </a:r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заключения контракта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774" y="763557"/>
            <a:ext cx="6010579" cy="5472608"/>
          </a:xfrm>
          <a:prstGeom prst="rect">
            <a:avLst/>
          </a:prstGeom>
          <a:ln>
            <a:noFill/>
          </a:ln>
          <a:effectLst>
            <a:outerShdw blurRad="190500" dist="38100" dir="5400000" algn="t" rotWithShape="0">
              <a:prstClr val="black">
                <a:alpha val="31000"/>
              </a:prst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12680" y="1718979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95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590731" y="1952245"/>
            <a:ext cx="4767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В реестре контрактов и на форме карточки контракта доступна функция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«Проверка БГ»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90731" y="655006"/>
            <a:ext cx="42779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Проверка банковской гарантии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2680" y="1718979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20150"/>
          <a:stretch/>
        </p:blipFill>
        <p:spPr>
          <a:xfrm>
            <a:off x="5405926" y="526873"/>
            <a:ext cx="6401125" cy="2164479"/>
          </a:xfrm>
          <a:prstGeom prst="rect">
            <a:avLst/>
          </a:prstGeom>
          <a:ln>
            <a:noFill/>
          </a:ln>
          <a:effectLst>
            <a:outerShdw blurRad="203200" dist="38100" dir="2700000" algn="tl" rotWithShape="0">
              <a:prstClr val="black">
                <a:alpha val="35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1177220" y="2197581"/>
            <a:ext cx="677263" cy="204291"/>
          </a:xfrm>
          <a:prstGeom prst="rect">
            <a:avLst/>
          </a:prstGeom>
          <a:noFill/>
          <a:ln w="25400">
            <a:solidFill>
              <a:srgbClr val="7031A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6578" y="2824287"/>
            <a:ext cx="4320481" cy="3596749"/>
          </a:xfrm>
          <a:prstGeom prst="rect">
            <a:avLst/>
          </a:prstGeom>
          <a:ln>
            <a:noFill/>
          </a:ln>
          <a:effectLst>
            <a:outerShdw blurRad="139700" dist="25400" dir="2700000" algn="tl" rotWithShape="0">
              <a:prstClr val="black">
                <a:alpha val="42000"/>
              </a:prstClr>
            </a:outerShdw>
          </a:effectLst>
        </p:spPr>
      </p:pic>
      <p:cxnSp>
        <p:nvCxnSpPr>
          <p:cNvPr id="10" name="Прямая со стрелкой 9"/>
          <p:cNvCxnSpPr/>
          <p:nvPr/>
        </p:nvCxnSpPr>
        <p:spPr>
          <a:xfrm>
            <a:off x="11271665" y="2490341"/>
            <a:ext cx="0" cy="811433"/>
          </a:xfrm>
          <a:prstGeom prst="straightConnector1">
            <a:avLst/>
          </a:prstGeom>
          <a:ln w="3175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r="4687" b="7163"/>
          <a:stretch/>
        </p:blipFill>
        <p:spPr>
          <a:xfrm>
            <a:off x="3284523" y="4318985"/>
            <a:ext cx="3751887" cy="20882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939233" y="6202926"/>
            <a:ext cx="677263" cy="204291"/>
          </a:xfrm>
          <a:prstGeom prst="rect">
            <a:avLst/>
          </a:prstGeom>
          <a:noFill/>
          <a:ln w="25400">
            <a:solidFill>
              <a:srgbClr val="7031A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6703833" y="5077964"/>
            <a:ext cx="920336" cy="1735"/>
          </a:xfrm>
          <a:prstGeom prst="straightConnector1">
            <a:avLst/>
          </a:prstGeom>
          <a:ln w="3175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3284523" y="2980016"/>
            <a:ext cx="3751887" cy="1206500"/>
            <a:chOff x="606627" y="5284550"/>
            <a:chExt cx="3751887" cy="1206500"/>
          </a:xfrm>
        </p:grpSpPr>
        <p:sp>
          <p:nvSpPr>
            <p:cNvPr id="17" name="Блок-схема: процесс 16"/>
            <p:cNvSpPr/>
            <p:nvPr/>
          </p:nvSpPr>
          <p:spPr>
            <a:xfrm>
              <a:off x="606627" y="5284550"/>
              <a:ext cx="3751887" cy="1206500"/>
            </a:xfrm>
            <a:prstGeom prst="flowChartProcess">
              <a:avLst/>
            </a:prstGeom>
            <a:gradFill flip="none" rotWithShape="1">
              <a:gsLst>
                <a:gs pos="0">
                  <a:srgbClr val="0A5CAC"/>
                </a:gs>
                <a:gs pos="100000">
                  <a:srgbClr val="7031A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893763"/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При использовании данной функции осуществляется переход в реестр банковских гарантий Официального сайта ЕИС </a:t>
              </a: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822" y="5606308"/>
              <a:ext cx="498196" cy="4981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6170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/>
          <p:nvPr/>
        </p:nvPicPr>
        <p:blipFill>
          <a:blip r:embed="rId2"/>
          <a:stretch>
            <a:fillRect/>
          </a:stretch>
        </p:blipFill>
        <p:spPr>
          <a:xfrm>
            <a:off x="5630564" y="414357"/>
            <a:ext cx="6299835" cy="26606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</p:spPr>
      </p:pic>
      <p:sp>
        <p:nvSpPr>
          <p:cNvPr id="41" name="TextBox 40"/>
          <p:cNvSpPr txBox="1"/>
          <p:nvPr/>
        </p:nvSpPr>
        <p:spPr>
          <a:xfrm>
            <a:off x="590731" y="1982152"/>
            <a:ext cx="47677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В случае, когда требуется вернуть контракт на один из предыдущих этапов, Заказчик может воспользоваться ссылкой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«Изменение статуса контракта по соглашению»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90731" y="522088"/>
            <a:ext cx="45500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Смена </a:t>
            </a:r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статуса контракта по соглашению сторон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99980" y="1723761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590731" y="3544937"/>
            <a:ext cx="6466213" cy="2556302"/>
            <a:chOff x="5628476" y="939253"/>
            <a:chExt cx="5976040" cy="2362521"/>
          </a:xfrm>
        </p:grpSpPr>
        <p:pic>
          <p:nvPicPr>
            <p:cNvPr id="15" name="Рисунок 1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628476" y="939253"/>
              <a:ext cx="5976040" cy="2362521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</p:pic>
        <p:sp>
          <p:nvSpPr>
            <p:cNvPr id="9" name="Прямоугольник 8"/>
            <p:cNvSpPr/>
            <p:nvPr/>
          </p:nvSpPr>
          <p:spPr>
            <a:xfrm>
              <a:off x="11061700" y="2451100"/>
              <a:ext cx="482600" cy="217672"/>
            </a:xfrm>
            <a:prstGeom prst="rect">
              <a:avLst/>
            </a:prstGeom>
            <a:noFill/>
            <a:ln w="25400">
              <a:solidFill>
                <a:srgbClr val="7031A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0" name="Прямая со стрелкой 9"/>
          <p:cNvCxnSpPr/>
          <p:nvPr/>
        </p:nvCxnSpPr>
        <p:spPr>
          <a:xfrm flipV="1">
            <a:off x="7056945" y="2925921"/>
            <a:ext cx="1051879" cy="2167075"/>
          </a:xfrm>
          <a:prstGeom prst="straightConnector1">
            <a:avLst/>
          </a:prstGeom>
          <a:ln w="3175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7941529" y="3787368"/>
            <a:ext cx="3751887" cy="1206500"/>
            <a:chOff x="606627" y="5284550"/>
            <a:chExt cx="3751887" cy="1206500"/>
          </a:xfrm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grpSpPr>
        <p:sp>
          <p:nvSpPr>
            <p:cNvPr id="17" name="Блок-схема: процесс 16"/>
            <p:cNvSpPr/>
            <p:nvPr/>
          </p:nvSpPr>
          <p:spPr>
            <a:xfrm>
              <a:off x="606627" y="5284550"/>
              <a:ext cx="3751887" cy="1206500"/>
            </a:xfrm>
            <a:prstGeom prst="flowChartProcess">
              <a:avLst/>
            </a:prstGeom>
            <a:gradFill flip="none" rotWithShape="1">
              <a:gsLst>
                <a:gs pos="0">
                  <a:srgbClr val="0A5CAC"/>
                </a:gs>
                <a:gs pos="100000">
                  <a:srgbClr val="7031A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893763"/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Статус контракта изменится только после того, как Участник подтвердит смену статуса в личном </a:t>
              </a:r>
              <a:r>
                <a:rPr lang="ru-RU" sz="14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кабинете</a:t>
              </a:r>
              <a:endPara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822" y="5606308"/>
              <a:ext cx="498196" cy="4981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5024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2966011" y="988870"/>
            <a:ext cx="6259983" cy="523220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Дополнительные сервисы </a:t>
            </a:r>
            <a:r>
              <a:rPr lang="ru-RU" sz="2800" dirty="0">
                <a:solidFill>
                  <a:schemeClr val="bg1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площадки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18000" y="2006999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chemeClr val="bg1"/>
                </a:gs>
                <a:gs pos="7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18000" y="5167233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chemeClr val="bg1"/>
                </a:gs>
                <a:gs pos="7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Шестиугольник 10"/>
          <p:cNvSpPr/>
          <p:nvPr/>
        </p:nvSpPr>
        <p:spPr>
          <a:xfrm rot="5400000">
            <a:off x="105545" y="2436828"/>
            <a:ext cx="2463378" cy="2181647"/>
          </a:xfrm>
          <a:prstGeom prst="hexagon">
            <a:avLst/>
          </a:prstGeom>
          <a:noFill/>
          <a:ln w="603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grpSp>
        <p:nvGrpSpPr>
          <p:cNvPr id="12" name="Группа 11"/>
          <p:cNvGrpSpPr/>
          <p:nvPr/>
        </p:nvGrpSpPr>
        <p:grpSpPr>
          <a:xfrm>
            <a:off x="471757" y="3025524"/>
            <a:ext cx="1775885" cy="1060497"/>
            <a:chOff x="159081" y="990373"/>
            <a:chExt cx="1661424" cy="1060497"/>
          </a:xfrm>
          <a:noFill/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185071" y="990373"/>
              <a:ext cx="1635434" cy="1038501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159081" y="1073203"/>
              <a:ext cx="1660258" cy="97766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Модуль 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«Не забыть»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707155" y="2860365"/>
            <a:ext cx="1940537" cy="1368818"/>
            <a:chOff x="185071" y="990373"/>
            <a:chExt cx="1635434" cy="1038501"/>
          </a:xfrm>
          <a:noFill/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85071" y="990373"/>
              <a:ext cx="1635434" cy="1038501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215488" y="1020790"/>
              <a:ext cx="1574600" cy="97766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Обоснование НМЦК</a:t>
              </a:r>
              <a:endPara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5270853" y="3048077"/>
            <a:ext cx="1472255" cy="1038501"/>
          </a:xfrm>
          <a:prstGeom prst="roundRect">
            <a:avLst>
              <a:gd name="adj" fmla="val 10000"/>
            </a:avLst>
          </a:prstGeom>
          <a:noFill/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Группа 23"/>
          <p:cNvGrpSpPr/>
          <p:nvPr/>
        </p:nvGrpSpPr>
        <p:grpSpPr>
          <a:xfrm>
            <a:off x="7322916" y="3114231"/>
            <a:ext cx="2176032" cy="1038501"/>
            <a:chOff x="107141" y="990373"/>
            <a:chExt cx="1713364" cy="1038501"/>
          </a:xfrm>
          <a:noFill/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185071" y="990373"/>
              <a:ext cx="1635434" cy="1038501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107141" y="1018754"/>
              <a:ext cx="1643886" cy="97766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Автоматизированный функционал </a:t>
              </a:r>
              <a:r>
                <a:rPr lang="ru-RU" sz="14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по </a:t>
              </a:r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исполнению предписаний</a:t>
              </a:r>
            </a:p>
          </p:txBody>
        </p:sp>
      </p:grpSp>
      <p:sp>
        <p:nvSpPr>
          <p:cNvPr id="30" name="Шестиугольник 29"/>
          <p:cNvSpPr/>
          <p:nvPr/>
        </p:nvSpPr>
        <p:spPr>
          <a:xfrm rot="5400000">
            <a:off x="2445735" y="2453952"/>
            <a:ext cx="2463378" cy="2181647"/>
          </a:xfrm>
          <a:prstGeom prst="hexagon">
            <a:avLst/>
          </a:prstGeom>
          <a:noFill/>
          <a:ln w="603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31" name="Шестиугольник 30"/>
          <p:cNvSpPr/>
          <p:nvPr/>
        </p:nvSpPr>
        <p:spPr>
          <a:xfrm rot="5400000">
            <a:off x="7111746" y="2488530"/>
            <a:ext cx="2463378" cy="2181647"/>
          </a:xfrm>
          <a:prstGeom prst="hexagon">
            <a:avLst/>
          </a:prstGeom>
          <a:noFill/>
          <a:ln w="603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32" name="Шестиугольник 31"/>
          <p:cNvSpPr/>
          <p:nvPr/>
        </p:nvSpPr>
        <p:spPr>
          <a:xfrm rot="5400000">
            <a:off x="4775292" y="2471077"/>
            <a:ext cx="2463378" cy="2181647"/>
          </a:xfrm>
          <a:prstGeom prst="hexagon">
            <a:avLst/>
          </a:prstGeom>
          <a:noFill/>
          <a:ln w="603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34" name="Шестиугольник 33"/>
          <p:cNvSpPr/>
          <p:nvPr/>
        </p:nvSpPr>
        <p:spPr>
          <a:xfrm rot="5400000">
            <a:off x="9433405" y="2506364"/>
            <a:ext cx="2463378" cy="2181647"/>
          </a:xfrm>
          <a:prstGeom prst="hexagon">
            <a:avLst/>
          </a:prstGeom>
          <a:noFill/>
          <a:ln w="603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35" name="Скругленный прямоугольник 4"/>
          <p:cNvSpPr/>
          <p:nvPr/>
        </p:nvSpPr>
        <p:spPr>
          <a:xfrm>
            <a:off x="9956348" y="3073066"/>
            <a:ext cx="1417491" cy="9776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7150" tIns="57150" rIns="57150" bIns="571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Статистика и аналитика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5072803" y="2894944"/>
            <a:ext cx="1967503" cy="1368818"/>
            <a:chOff x="162345" y="990373"/>
            <a:chExt cx="1658160" cy="1038501"/>
          </a:xfrm>
          <a:noFill/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185071" y="990373"/>
              <a:ext cx="1635434" cy="1038501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/>
            <p:nvPr/>
          </p:nvSpPr>
          <p:spPr>
            <a:xfrm>
              <a:off x="162345" y="1020790"/>
              <a:ext cx="1574600" cy="977667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Проверка контрагентов </a:t>
              </a:r>
              <a:endPara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013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6894" y="1404330"/>
            <a:ext cx="7530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Перейти в модуль можно по ссылке 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«Не забыть!»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, расположенной под главным меню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0731" y="522088"/>
            <a:ext cx="7664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Модуль «Не забыть!»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90731" y="1241161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682" t="50201" r="2210"/>
          <a:stretch/>
        </p:blipFill>
        <p:spPr>
          <a:xfrm>
            <a:off x="590731" y="1927550"/>
            <a:ext cx="8768789" cy="54326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90731" y="2809792"/>
            <a:ext cx="209930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В модуле «Не забыть» вы найдете 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список всех действий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, которые ваша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организация должна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выполнить на Национальной электронной площадке в рамках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процедуры проведения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закупки.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731" y="2809792"/>
            <a:ext cx="9146386" cy="363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1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2680" y="506398"/>
            <a:ext cx="5951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Обоснование НМЦК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12680" y="1258486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642796" y="1694964"/>
            <a:ext cx="40805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Партнер 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Национальной электронной площадки – </a:t>
            </a:r>
            <a:r>
              <a:rPr lang="en-US" sz="1400" b="1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SELDON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en-US" sz="1400" u="sng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https://</a:t>
            </a:r>
            <a:r>
              <a:rPr lang="en-US" sz="1400" u="sng" dirty="0" smtClean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pro.myseldon.com/pricespromo</a:t>
            </a:r>
            <a:endParaRPr lang="ru-RU" sz="1400" u="sng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п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редоставляет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сервис по обоснованию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НМЦК</a:t>
            </a:r>
            <a:endParaRPr lang="ru-RU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865" y="3577527"/>
            <a:ext cx="4598555" cy="29805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r="1509"/>
          <a:stretch/>
        </p:blipFill>
        <p:spPr>
          <a:xfrm>
            <a:off x="697442" y="3061402"/>
            <a:ext cx="4025939" cy="3496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3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999407" y="1694964"/>
            <a:ext cx="26014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Возможности: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изучение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разброса цен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корректировка цены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добавление контрактов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выгрузка одной кнопкой</a:t>
            </a:r>
          </a:p>
        </p:txBody>
      </p:sp>
    </p:spTree>
    <p:extLst>
      <p:ext uri="{BB962C8B-B14F-4D97-AF65-F5344CB8AC3E}">
        <p14:creationId xmlns:p14="http://schemas.microsoft.com/office/powerpoint/2010/main" val="346684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521" y="1358304"/>
            <a:ext cx="5009579" cy="588511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помощью информационно-аналитической системы СБИС</a:t>
            </a:r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0521" y="804772"/>
            <a:ext cx="4372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Проверка контрагентов 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453794" y="2592319"/>
            <a:ext cx="3156412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КОНТАКТЫ: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телефоны, адреса, электронная почта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455870" y="3487351"/>
            <a:ext cx="3856030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ВЛАДЕЛЬЦЫ И УПРАВЛЯЮЩИЕ</a:t>
            </a:r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Другие контактные лица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84" y="2706903"/>
            <a:ext cx="370267" cy="37026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903" y="3634808"/>
            <a:ext cx="382848" cy="382848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2453832" y="4339521"/>
            <a:ext cx="4023168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6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АФФИЛИРОВАННЫЕ ЛИЦА</a:t>
            </a:r>
            <a:r>
              <a:rPr lang="ru-RU" sz="18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Филиалы и другие компании владельца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47" y="4460775"/>
            <a:ext cx="382848" cy="382848"/>
          </a:xfrm>
          <a:prstGeom prst="rect">
            <a:avLst/>
          </a:prstGeom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2444385" y="5209961"/>
            <a:ext cx="3689715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ФИНАНСОВОЕ СОСТОЯНИЕ: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Доходы, платежеспособность, имущество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47" y="5293369"/>
            <a:ext cx="403160" cy="412280"/>
          </a:xfrm>
          <a:prstGeom prst="rect">
            <a:avLst/>
          </a:prstGeom>
        </p:spPr>
      </p:pic>
      <p:sp>
        <p:nvSpPr>
          <p:cNvPr id="34" name="Заголовок 1"/>
          <p:cNvSpPr txBox="1">
            <a:spLocks/>
          </p:cNvSpPr>
          <p:nvPr/>
        </p:nvSpPr>
        <p:spPr>
          <a:xfrm>
            <a:off x="8039100" y="2635575"/>
            <a:ext cx="3131189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СТОИМОСТЬ БИЗНЕСА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настоящем и прогноз на будущее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8039100" y="3530607"/>
            <a:ext cx="3165821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СУДЫ: 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участие в разбирательствах, исполнительные листы</a:t>
            </a:r>
            <a:endParaRPr lang="ru-RU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>
            <a:off x="8039100" y="4373612"/>
            <a:ext cx="3200400" cy="643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УЧАСТИЕ В ТОРГАХ И ГОСКОНТРАКТЫ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346157" y="2615892"/>
            <a:ext cx="48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Proxima Nova Cn Rg" panose="02000506030000020004" pitchFamily="2" charset="0"/>
              </a:rPr>
              <a:t>%</a:t>
            </a:r>
            <a:endParaRPr lang="ru-RU" sz="2800" b="1" dirty="0">
              <a:solidFill>
                <a:schemeClr val="bg1"/>
              </a:solidFill>
              <a:latin typeface="Proxima Nova Cn Rg" panose="02000506030000020004" pitchFamily="2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090" y="3634808"/>
            <a:ext cx="382848" cy="382848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89" y="4554944"/>
            <a:ext cx="320578" cy="320578"/>
          </a:xfrm>
          <a:prstGeom prst="rect">
            <a:avLst/>
          </a:prstGeom>
        </p:spPr>
      </p:pic>
      <p:cxnSp>
        <p:nvCxnSpPr>
          <p:cNvPr id="48" name="Прямая соединительная линия 47"/>
          <p:cNvCxnSpPr/>
          <p:nvPr/>
        </p:nvCxnSpPr>
        <p:spPr>
          <a:xfrm>
            <a:off x="887477" y="2134590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chemeClr val="bg1"/>
                </a:gs>
                <a:gs pos="7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Шестиугольник 48"/>
          <p:cNvSpPr/>
          <p:nvPr/>
        </p:nvSpPr>
        <p:spPr>
          <a:xfrm rot="5400000">
            <a:off x="1643831" y="2590820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55" name="Шестиугольник 54"/>
          <p:cNvSpPr/>
          <p:nvPr/>
        </p:nvSpPr>
        <p:spPr>
          <a:xfrm rot="5400000">
            <a:off x="1654228" y="3485852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56" name="Шестиугольник 55"/>
          <p:cNvSpPr/>
          <p:nvPr/>
        </p:nvSpPr>
        <p:spPr>
          <a:xfrm rot="5400000">
            <a:off x="1662792" y="4328857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57" name="Шестиугольник 56"/>
          <p:cNvSpPr/>
          <p:nvPr/>
        </p:nvSpPr>
        <p:spPr>
          <a:xfrm rot="5400000">
            <a:off x="1654228" y="5208462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58" name="Шестиугольник 57"/>
          <p:cNvSpPr/>
          <p:nvPr/>
        </p:nvSpPr>
        <p:spPr>
          <a:xfrm rot="5400000">
            <a:off x="7217243" y="2594134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59" name="Шестиугольник 58"/>
          <p:cNvSpPr/>
          <p:nvPr/>
        </p:nvSpPr>
        <p:spPr>
          <a:xfrm rot="5400000">
            <a:off x="7219379" y="3527318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60" name="Шестиугольник 59"/>
          <p:cNvSpPr/>
          <p:nvPr/>
        </p:nvSpPr>
        <p:spPr>
          <a:xfrm rot="5400000">
            <a:off x="7234415" y="4381277"/>
            <a:ext cx="730196" cy="64668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</p:spTree>
    <p:extLst>
      <p:ext uri="{BB962C8B-B14F-4D97-AF65-F5344CB8AC3E}">
        <p14:creationId xmlns:p14="http://schemas.microsoft.com/office/powerpoint/2010/main" val="246036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615355" y="2105798"/>
            <a:ext cx="27652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Возврат аукциона на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этап,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указанный в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предписании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Установка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новых регламентированных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сроков</a:t>
            </a:r>
            <a:endParaRPr lang="ru-RU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Возврат заявок участников на этап проведения аукциона, указанный в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предписании</a:t>
            </a:r>
            <a:endParaRPr lang="ru-RU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Отмена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протоколов</a:t>
            </a:r>
            <a:endParaRPr lang="ru-RU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12680" y="586355"/>
            <a:ext cx="7202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Автоматизированный функционал</a:t>
            </a:r>
          </a:p>
          <a:p>
            <a:r>
              <a:rPr lang="ru-RU" sz="2800" dirty="0" smtClean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 </a:t>
            </a:r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исполнению предписаний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2680" y="1718979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82079" t="1771" r="1227" b="6669"/>
          <a:stretch/>
        </p:blipFill>
        <p:spPr>
          <a:xfrm>
            <a:off x="4056770" y="2392613"/>
            <a:ext cx="1829262" cy="3867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24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960112" y="3024275"/>
            <a:ext cx="1041107" cy="276279"/>
          </a:xfrm>
          <a:prstGeom prst="rect">
            <a:avLst/>
          </a:prstGeom>
          <a:noFill/>
          <a:ln w="28575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5915556" y="2249333"/>
            <a:ext cx="806803" cy="642736"/>
          </a:xfrm>
          <a:prstGeom prst="straightConnector1">
            <a:avLst/>
          </a:prstGeom>
          <a:ln w="3175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b="6128"/>
          <a:stretch/>
        </p:blipFill>
        <p:spPr>
          <a:xfrm>
            <a:off x="6837546" y="566580"/>
            <a:ext cx="5173698" cy="31945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18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276" y="4161693"/>
            <a:ext cx="560396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3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960111" y="5973646"/>
            <a:ext cx="1041107" cy="276279"/>
          </a:xfrm>
          <a:prstGeom prst="rect">
            <a:avLst/>
          </a:prstGeom>
          <a:noFill/>
          <a:ln w="28575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5915149" y="5565160"/>
            <a:ext cx="436992" cy="298681"/>
          </a:xfrm>
          <a:prstGeom prst="straightConnector1">
            <a:avLst/>
          </a:prstGeom>
          <a:ln w="3175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26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3306" y="850614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 smtClean="0">
                <a:solidFill>
                  <a:srgbClr val="1963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Статистика и аналитика</a:t>
            </a:r>
            <a:endParaRPr lang="ru-RU" sz="2800" dirty="0">
              <a:solidFill>
                <a:srgbClr val="1963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3306" y="1887630"/>
            <a:ext cx="420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lnSpc>
                <a:spcPct val="150000"/>
              </a:lnSpc>
              <a:defRPr sz="2600"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Площадка предоставляет возможность формирование автоматических отчетов: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93306" y="1527644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921604" y="2736201"/>
            <a:ext cx="4459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Отчет по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закупкам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Сводные данные по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закупкам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Отчет по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контрактам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Отчет по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СМП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Отчет по запросам о даче разъяснений положений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документации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Отчет по тройному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несоответствию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697022" y="983977"/>
            <a:ext cx="6158279" cy="3852928"/>
            <a:chOff x="6784003" y="2380489"/>
            <a:chExt cx="4203085" cy="2629661"/>
          </a:xfrm>
          <a:effectLst>
            <a:outerShdw blurRad="241300" dist="38100" dir="5400000" sx="99000" sy="99000" algn="t" rotWithShape="0">
              <a:prstClr val="black">
                <a:alpha val="40000"/>
              </a:prstClr>
            </a:outerShdw>
          </a:effectLst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84003" y="2380489"/>
              <a:ext cx="4203085" cy="2629661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2" name="Прямоугольник 11"/>
            <p:cNvSpPr/>
            <p:nvPr/>
          </p:nvSpPr>
          <p:spPr>
            <a:xfrm>
              <a:off x="6799242" y="4815840"/>
              <a:ext cx="454333" cy="179070"/>
            </a:xfrm>
            <a:prstGeom prst="rect">
              <a:avLst/>
            </a:prstGeom>
            <a:noFill/>
            <a:ln w="28575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rgbClr val="C0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432483" y="2796195"/>
              <a:ext cx="2524125" cy="152745"/>
            </a:xfrm>
            <a:prstGeom prst="rect">
              <a:avLst/>
            </a:prstGeom>
            <a:noFill/>
            <a:ln w="28575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rgbClr val="C0000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63582" y="5121726"/>
            <a:ext cx="5100819" cy="1206500"/>
            <a:chOff x="606627" y="5284550"/>
            <a:chExt cx="5100819" cy="1206500"/>
          </a:xfrm>
        </p:grpSpPr>
        <p:sp>
          <p:nvSpPr>
            <p:cNvPr id="17" name="Блок-схема: процесс 16"/>
            <p:cNvSpPr/>
            <p:nvPr/>
          </p:nvSpPr>
          <p:spPr>
            <a:xfrm>
              <a:off x="606627" y="5284550"/>
              <a:ext cx="5100819" cy="1206500"/>
            </a:xfrm>
            <a:prstGeom prst="flowChartProcess">
              <a:avLst/>
            </a:prstGeom>
            <a:gradFill flip="none" rotWithShape="1">
              <a:gsLst>
                <a:gs pos="0">
                  <a:srgbClr val="0A5CAC"/>
                </a:gs>
                <a:gs pos="100000">
                  <a:srgbClr val="7031A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812800"/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Если вы не нашли интересующий вас отчет в модуле отчетов, то оператор Национальной электронной площадки по запросу подготовит любой статистический и аналитический </a:t>
              </a:r>
              <a:r>
                <a:rPr lang="ru-RU" sz="14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отчет</a:t>
              </a:r>
              <a:endPara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822" y="5606308"/>
              <a:ext cx="498196" cy="4981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22061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8706" y="843119"/>
            <a:ext cx="780459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 smtClean="0">
                <a:solidFill>
                  <a:srgbClr val="1963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Финансовые сервисы ЭТП НЭП</a:t>
            </a:r>
            <a:endParaRPr lang="ru-RU" sz="2800" dirty="0">
              <a:solidFill>
                <a:srgbClr val="1963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18706" y="1505115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7686675" y="0"/>
            <a:ext cx="4505325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38000">
                <a:srgbClr val="2658A4"/>
              </a:gs>
              <a:gs pos="86000">
                <a:srgbClr val="7030A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911548" y="3166861"/>
            <a:ext cx="38788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Срок </a:t>
            </a:r>
            <a:r>
              <a:rPr lang="ru-RU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рассмотрения – 1 </a:t>
            </a: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раб. день</a:t>
            </a:r>
          </a:p>
          <a:p>
            <a:pPr marL="285750" indent="-28575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Выдача без залога и поручительства</a:t>
            </a:r>
          </a:p>
          <a:p>
            <a:pPr marL="285750" indent="-28575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Комиссия </a:t>
            </a:r>
            <a:r>
              <a:rPr lang="ru-RU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банка 3-4% </a:t>
            </a: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годовых (БГ)</a:t>
            </a:r>
          </a:p>
          <a:p>
            <a:pPr marL="285750" indent="-28575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Электронный документооборот</a:t>
            </a:r>
          </a:p>
          <a:p>
            <a:pPr marL="285750" indent="-285750"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Неограниченная </a:t>
            </a:r>
            <a:r>
              <a:rPr lang="ru-RU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сумма </a:t>
            </a:r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займа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978" y="690014"/>
            <a:ext cx="1124811" cy="112481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459787" y="2214278"/>
            <a:ext cx="295910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000" b="1" spc="1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ПРЕИМУЩЕСТВА РАБОТЫ С ЭТП НЭП</a:t>
            </a:r>
            <a:endParaRPr lang="ru-RU" sz="2000" b="1" spc="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Нашивка 18"/>
          <p:cNvSpPr/>
          <p:nvPr/>
        </p:nvSpPr>
        <p:spPr>
          <a:xfrm>
            <a:off x="1671375" y="2166369"/>
            <a:ext cx="4753447" cy="1078818"/>
          </a:xfrm>
          <a:prstGeom prst="chevron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lvl="0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Оказываем содействие в получении тендерного займа и банковской гарантии по различным направлениям</a:t>
            </a:r>
          </a:p>
        </p:txBody>
      </p:sp>
      <p:sp>
        <p:nvSpPr>
          <p:cNvPr id="20" name="Нашивка 19"/>
          <p:cNvSpPr/>
          <p:nvPr/>
        </p:nvSpPr>
        <p:spPr>
          <a:xfrm>
            <a:off x="1659639" y="3358795"/>
            <a:ext cx="4746349" cy="1057048"/>
          </a:xfrm>
          <a:prstGeom prst="chevron">
            <a:avLst/>
          </a:prstGeom>
          <a:solidFill>
            <a:srgbClr val="4BC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lvl="0" indent="88900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Более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20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банков-партнёров</a:t>
            </a:r>
          </a:p>
        </p:txBody>
      </p:sp>
      <p:sp>
        <p:nvSpPr>
          <p:cNvPr id="21" name="Нашивка 20"/>
          <p:cNvSpPr/>
          <p:nvPr/>
        </p:nvSpPr>
        <p:spPr>
          <a:xfrm>
            <a:off x="1671375" y="4517443"/>
            <a:ext cx="4734613" cy="1121357"/>
          </a:xfrm>
          <a:prstGeom prst="chevron">
            <a:avLst/>
          </a:prstGeom>
          <a:solidFill>
            <a:srgbClr val="703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 lvl="0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выдано более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2000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банковских гарантий и тендерных займов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2017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911548" y="4704031"/>
            <a:ext cx="387881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  <a:buSzPct val="100000"/>
            </a:pPr>
            <a:r>
              <a:rPr lang="ru-RU" sz="1600" u="sng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Контакты:</a:t>
            </a:r>
          </a:p>
          <a:p>
            <a:pPr>
              <a:buClr>
                <a:schemeClr val="bg1"/>
              </a:buClr>
              <a:buSzPct val="100000"/>
            </a:pPr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Тел. (831) 261 31 </a:t>
            </a:r>
            <a:r>
              <a:rPr lang="ru-RU" sz="1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11</a:t>
            </a:r>
          </a:p>
          <a:p>
            <a:pPr>
              <a:buClr>
                <a:schemeClr val="bg1"/>
              </a:buClr>
              <a:buSzPct val="100000"/>
            </a:pPr>
            <a:r>
              <a:rPr lang="en-US" sz="1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</a:t>
            </a:r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en-US" sz="1600" b="1" dirty="0" smtClean="0"/>
              <a:t> </a:t>
            </a: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marketing@etpz.ru</a:t>
            </a:r>
            <a:endParaRPr lang="ru-RU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68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7429" y="3720588"/>
            <a:ext cx="860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Функциональные возможности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Шестиугольник 6"/>
          <p:cNvSpPr/>
          <p:nvPr/>
        </p:nvSpPr>
        <p:spPr>
          <a:xfrm rot="5400000">
            <a:off x="5354442" y="1788539"/>
            <a:ext cx="1483122" cy="1313502"/>
          </a:xfrm>
          <a:prstGeom prst="hexagon">
            <a:avLst/>
          </a:prstGeom>
          <a:noFill/>
          <a:ln w="349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726" y="2080677"/>
            <a:ext cx="773766" cy="7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5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89379" y="2313701"/>
            <a:ext cx="28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1</a:t>
            </a:r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20209" y="2313701"/>
            <a:ext cx="28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22373" y="2313701"/>
            <a:ext cx="28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3</a:t>
            </a:r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78509" y="3063583"/>
            <a:ext cx="2111399" cy="4512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1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АУКЦИОН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в электронной форме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800601" y="3063583"/>
            <a:ext cx="2336800" cy="54140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1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ОТКРЫТЫЙ КОНКУРС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в электронной форме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145895" y="3063583"/>
            <a:ext cx="2345323" cy="7072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1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ОТКРЫТЫЙ КОНКУРС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с ограниченным участием в электронный форме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89379" y="4343507"/>
            <a:ext cx="28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4</a:t>
            </a:r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20209" y="4343507"/>
            <a:ext cx="28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5</a:t>
            </a:r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22373" y="4343507"/>
            <a:ext cx="289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6</a:t>
            </a:r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365165" y="5064413"/>
            <a:ext cx="2738083" cy="750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1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ОТКРЫТЫЙ ДВУХЭТАПНЫЙ КОНКУРС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в электронный форме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800601" y="5067425"/>
            <a:ext cx="2336800" cy="5302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1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ЗАПРОС КОТИРОВОК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в электронный форме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8039497" y="5064413"/>
            <a:ext cx="2451721" cy="5784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spc="1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ЗАПРОС ПРЕДЛОЖЕНИЙ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в электронный форме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86677" y="806687"/>
            <a:ext cx="5646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Виды электронных процедур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931868" y="1464676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chemeClr val="bg1"/>
                </a:gs>
                <a:gs pos="7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Шестиугольник 25"/>
          <p:cNvSpPr/>
          <p:nvPr/>
        </p:nvSpPr>
        <p:spPr>
          <a:xfrm rot="5400000">
            <a:off x="2259781" y="2076443"/>
            <a:ext cx="948853" cy="84033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27" name="Шестиугольник 26"/>
          <p:cNvSpPr/>
          <p:nvPr/>
        </p:nvSpPr>
        <p:spPr>
          <a:xfrm rot="5400000">
            <a:off x="5490611" y="2076443"/>
            <a:ext cx="948853" cy="84033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28" name="Шестиугольник 27"/>
          <p:cNvSpPr/>
          <p:nvPr/>
        </p:nvSpPr>
        <p:spPr>
          <a:xfrm rot="5400000">
            <a:off x="8792775" y="2076443"/>
            <a:ext cx="948853" cy="84033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29" name="Шестиугольник 28"/>
          <p:cNvSpPr/>
          <p:nvPr/>
        </p:nvSpPr>
        <p:spPr>
          <a:xfrm rot="5400000">
            <a:off x="2259781" y="4101487"/>
            <a:ext cx="948853" cy="84033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30" name="Шестиугольник 29"/>
          <p:cNvSpPr/>
          <p:nvPr/>
        </p:nvSpPr>
        <p:spPr>
          <a:xfrm rot="5400000">
            <a:off x="5490611" y="4101487"/>
            <a:ext cx="948853" cy="84033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31" name="Шестиугольник 30"/>
          <p:cNvSpPr/>
          <p:nvPr/>
        </p:nvSpPr>
        <p:spPr>
          <a:xfrm rot="5400000">
            <a:off x="8792775" y="4101487"/>
            <a:ext cx="948853" cy="840335"/>
          </a:xfrm>
          <a:prstGeom prst="hexagon">
            <a:avLst/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</p:spTree>
    <p:extLst>
      <p:ext uri="{BB962C8B-B14F-4D97-AF65-F5344CB8AC3E}">
        <p14:creationId xmlns:p14="http://schemas.microsoft.com/office/powerpoint/2010/main" val="282808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754188" y="2259400"/>
            <a:ext cx="484507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</a:t>
            </a:r>
          </a:p>
          <a:p>
            <a:endParaRPr lang="ru-RU" sz="1200" b="1" dirty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Проводится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только для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НМЦК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&lt;=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500 тыс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рублей; 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Процедура только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однолотовая; 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Обеспечение заявок 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требуется;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Запросы о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даче разъяснений положений документации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Совместные торги и закупки на право заключить контракт 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Закупки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на запасные части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Shape 2"/>
          <p:cNvSpPr txBox="1"/>
          <p:nvPr/>
        </p:nvSpPr>
        <p:spPr>
          <a:xfrm>
            <a:off x="1919188" y="541789"/>
            <a:ext cx="423282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Запрос котировок</a:t>
            </a:r>
          </a:p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электронной форме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4188" y="4354014"/>
            <a:ext cx="484507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Извещение</a:t>
            </a:r>
          </a:p>
          <a:p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Срок подачи заявок – 5 рабочих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дней;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Внесение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изменений – заказчик вправе принять решение о внесении изменений не позднее чем за 2 </a:t>
            </a:r>
            <a:r>
              <a:rPr lang="ru-RU" sz="1200" dirty="0" err="1">
                <a:latin typeface="Segoe UI" panose="020B0502040204020203" pitchFamily="34" charset="0"/>
                <a:cs typeface="Segoe UI" panose="020B0502040204020203" pitchFamily="34" charset="0"/>
              </a:rPr>
              <a:t>р.д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до окончания подачи заявок,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размещение в ЕИС – в течение 1 рабочего дня с даты принятия решения. Срок приема заявок продляется на 5 рабочих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дней;</a:t>
            </a: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Отмена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закупки до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окончания срока подачи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заявок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52748" y="2257609"/>
            <a:ext cx="44096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Последствия признания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несостоявшимся</a:t>
            </a:r>
          </a:p>
          <a:p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80975"/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Продление срока подачи заявок на 4 рабочих дня, если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запрос котировок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признан несостоявшимся по причинам:</a:t>
            </a:r>
          </a:p>
          <a:p>
            <a:pPr marL="808038" indent="-180975">
              <a:buClr>
                <a:srgbClr val="0A5CAC"/>
              </a:buClr>
              <a:buSzPct val="120000"/>
              <a:buFont typeface="Courier New" panose="02070309020205020404" pitchFamily="49" charset="0"/>
              <a:buChar char="o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подано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0, 1 заявка;</a:t>
            </a:r>
          </a:p>
          <a:p>
            <a:pPr marL="808038" indent="-180975">
              <a:buClr>
                <a:srgbClr val="0A5CAC"/>
              </a:buClr>
              <a:buSzPct val="120000"/>
              <a:buFont typeface="Courier New" panose="02070309020205020404" pitchFamily="49" charset="0"/>
              <a:buChar char="o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признано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соответствующей 0, 1 заявка.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52748" y="3862630"/>
            <a:ext cx="55154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проведения</a:t>
            </a:r>
          </a:p>
          <a:p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Подготовка и публикация извещения выполняется только в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ЕИС;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Заявка содержит: согласие и декларацию, оба документа формируются с использованием функционала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ЭТП;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Заявка автоматически возвращается участнику в случае, если он или учредители состоят в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РНП;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При публикации протокола на ЭТП по заявкам указывается решение каждого члена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комиссии;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Перечень причин для отклонения заявки на этапе рассмотрения указывается в соответствии со справочником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ЕИС.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54188" y="541789"/>
            <a:ext cx="966646" cy="966646"/>
            <a:chOff x="826112" y="341159"/>
            <a:chExt cx="1206985" cy="1206985"/>
          </a:xfrm>
        </p:grpSpPr>
        <p:sp>
          <p:nvSpPr>
            <p:cNvPr id="13" name="Овал 12"/>
            <p:cNvSpPr/>
            <p:nvPr/>
          </p:nvSpPr>
          <p:spPr>
            <a:xfrm>
              <a:off x="826112" y="341159"/>
              <a:ext cx="1206985" cy="1206985"/>
            </a:xfrm>
            <a:prstGeom prst="ellipse">
              <a:avLst/>
            </a:prstGeom>
            <a:solidFill>
              <a:srgbClr val="7031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633" y="513047"/>
              <a:ext cx="901942" cy="8632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346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рямоугольник 95"/>
          <p:cNvSpPr/>
          <p:nvPr/>
        </p:nvSpPr>
        <p:spPr>
          <a:xfrm>
            <a:off x="128980" y="3620883"/>
            <a:ext cx="1064073" cy="4897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1395235" y="2490886"/>
            <a:ext cx="1060693" cy="796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r="5400000" sx="92000" sy="92000" algn="ctr" rotWithShape="0">
              <a:srgbClr val="000000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7200075" y="1738885"/>
            <a:ext cx="1163312" cy="16936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9796765" y="967622"/>
            <a:ext cx="1219932" cy="2464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8478842" y="967622"/>
            <a:ext cx="1224081" cy="246491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118809" y="2744241"/>
            <a:ext cx="1219932" cy="2414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2562865" y="2764015"/>
            <a:ext cx="1383859" cy="23951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1348082" y="3614902"/>
            <a:ext cx="1170058" cy="15442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dist="381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4" name="Прямая соединительная линия 153"/>
          <p:cNvCxnSpPr/>
          <p:nvPr/>
        </p:nvCxnSpPr>
        <p:spPr>
          <a:xfrm>
            <a:off x="7952803" y="4058979"/>
            <a:ext cx="3619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Овал 148"/>
          <p:cNvSpPr/>
          <p:nvPr/>
        </p:nvSpPr>
        <p:spPr>
          <a:xfrm>
            <a:off x="7352315" y="4903444"/>
            <a:ext cx="1206985" cy="1206985"/>
          </a:xfrm>
          <a:prstGeom prst="ellipse">
            <a:avLst/>
          </a:prstGeom>
          <a:solidFill>
            <a:srgbClr val="7031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TextShape 2"/>
          <p:cNvSpPr txBox="1"/>
          <p:nvPr/>
        </p:nvSpPr>
        <p:spPr>
          <a:xfrm>
            <a:off x="779001" y="439774"/>
            <a:ext cx="423282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Запрос котировок</a:t>
            </a:r>
          </a:p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электронной форме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4466" y="3612099"/>
            <a:ext cx="1086390" cy="498579"/>
          </a:xfrm>
          <a:prstGeom prst="rect">
            <a:avLst/>
          </a:prstGeom>
          <a:solidFill>
            <a:srgbClr val="7031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1A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9066" y="3751181"/>
            <a:ext cx="1167318" cy="24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ИЗВЕЩЕНИЕ</a:t>
            </a:r>
            <a:endParaRPr lang="ru-RU" sz="120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CustomShape 11"/>
          <p:cNvSpPr/>
          <p:nvPr/>
        </p:nvSpPr>
        <p:spPr>
          <a:xfrm>
            <a:off x="1647949" y="4338164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543324" y="4251943"/>
            <a:ext cx="758947" cy="758947"/>
            <a:chOff x="2539294" y="1952355"/>
            <a:chExt cx="1694187" cy="1694187"/>
          </a:xfrm>
        </p:grpSpPr>
        <p:sp>
          <p:nvSpPr>
            <p:cNvPr id="43" name="Овал 42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1346679" y="3612100"/>
            <a:ext cx="1171461" cy="498579"/>
          </a:xfrm>
          <a:prstGeom prst="rect">
            <a:avLst/>
          </a:prstGeom>
          <a:solidFill>
            <a:srgbClr val="0A5C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313102" y="3682798"/>
            <a:ext cx="1238613" cy="61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ПРИЁМ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411045" y="4607660"/>
            <a:ext cx="375006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2562672" y="2755613"/>
            <a:ext cx="1389820" cy="1363834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CustomShape 11"/>
          <p:cNvSpPr/>
          <p:nvPr/>
        </p:nvSpPr>
        <p:spPr>
          <a:xfrm>
            <a:off x="2988680" y="4346917"/>
            <a:ext cx="507023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8" name="Группа 67"/>
          <p:cNvGrpSpPr/>
          <p:nvPr/>
        </p:nvGrpSpPr>
        <p:grpSpPr>
          <a:xfrm>
            <a:off x="2862719" y="4249839"/>
            <a:ext cx="758947" cy="758947"/>
            <a:chOff x="2539294" y="1952355"/>
            <a:chExt cx="1694187" cy="1694187"/>
          </a:xfrm>
        </p:grpSpPr>
        <p:sp>
          <p:nvSpPr>
            <p:cNvPr id="69" name="Овал 68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9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4110662" y="2744241"/>
            <a:ext cx="1228080" cy="1383607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CustomShape 11"/>
          <p:cNvSpPr/>
          <p:nvPr/>
        </p:nvSpPr>
        <p:spPr>
          <a:xfrm>
            <a:off x="7301223" y="5307698"/>
            <a:ext cx="1303160" cy="4785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ЗАКЛЮЧЕНИЕ КОНТРАКТА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5" name="CustomShape 11"/>
          <p:cNvSpPr/>
          <p:nvPr/>
        </p:nvSpPr>
        <p:spPr>
          <a:xfrm>
            <a:off x="4509790" y="4355703"/>
            <a:ext cx="422574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час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4341604" y="4253176"/>
            <a:ext cx="758947" cy="758947"/>
            <a:chOff x="2539294" y="1952355"/>
            <a:chExt cx="1694187" cy="1694187"/>
          </a:xfrm>
        </p:grpSpPr>
        <p:sp>
          <p:nvSpPr>
            <p:cNvPr id="77" name="Овал 76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79" name="Прямая со стрелкой 78"/>
          <p:cNvCxnSpPr/>
          <p:nvPr/>
        </p:nvCxnSpPr>
        <p:spPr>
          <a:xfrm>
            <a:off x="3815349" y="4625551"/>
            <a:ext cx="425794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063088" y="4585580"/>
            <a:ext cx="375006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5641975" y="2874222"/>
            <a:ext cx="0" cy="2690032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5633645" y="2874222"/>
            <a:ext cx="1519336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5641975" y="5564254"/>
            <a:ext cx="153752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 rot="2672834">
            <a:off x="5545275" y="4484546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/>
          <p:cNvSpPr/>
          <p:nvPr/>
        </p:nvSpPr>
        <p:spPr>
          <a:xfrm>
            <a:off x="2695626" y="3277939"/>
            <a:ext cx="1119723" cy="75139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1397055" y="2491995"/>
            <a:ext cx="1061949" cy="795715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1A0"/>
              </a:solidFill>
            </a:endParaRPr>
          </a:p>
        </p:txBody>
      </p:sp>
      <p:sp>
        <p:nvSpPr>
          <p:cNvPr id="114" name="CustomShape 11"/>
          <p:cNvSpPr/>
          <p:nvPr/>
        </p:nvSpPr>
        <p:spPr>
          <a:xfrm>
            <a:off x="1365787" y="2514289"/>
            <a:ext cx="1105261" cy="6185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10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ЗАЯВКА</a:t>
            </a:r>
          </a:p>
          <a:p>
            <a:pPr algn="ctr">
              <a:lnSpc>
                <a:spcPct val="100000"/>
              </a:lnSpc>
            </a:pPr>
            <a:r>
              <a:rPr lang="ru-RU" sz="110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+ предложение о цене</a:t>
            </a:r>
            <a:endParaRPr lang="ru-RU" sz="110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5" name="Прямая со стрелкой 114"/>
          <p:cNvCxnSpPr/>
          <p:nvPr/>
        </p:nvCxnSpPr>
        <p:spPr>
          <a:xfrm>
            <a:off x="1918418" y="3349900"/>
            <a:ext cx="0" cy="225238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CustomShape 11"/>
          <p:cNvSpPr/>
          <p:nvPr/>
        </p:nvSpPr>
        <p:spPr>
          <a:xfrm>
            <a:off x="5610924" y="2880335"/>
            <a:ext cx="1389766" cy="6185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Подано 0/1</a:t>
            </a:r>
          </a:p>
          <a:p>
            <a:pPr>
              <a:lnSpc>
                <a:spcPct val="100000"/>
              </a:lnSpc>
            </a:pP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0/1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9" name="CustomShape 11"/>
          <p:cNvSpPr/>
          <p:nvPr/>
        </p:nvSpPr>
        <p:spPr>
          <a:xfrm>
            <a:off x="5629572" y="5220429"/>
            <a:ext cx="1695692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en-US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&gt;=2</a:t>
            </a: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УЗ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0" name="CustomShape 11"/>
          <p:cNvSpPr/>
          <p:nvPr/>
        </p:nvSpPr>
        <p:spPr>
          <a:xfrm>
            <a:off x="7526763" y="2635986"/>
            <a:ext cx="519066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21" name="Группа 120"/>
          <p:cNvGrpSpPr/>
          <p:nvPr/>
        </p:nvGrpSpPr>
        <p:grpSpPr>
          <a:xfrm>
            <a:off x="7406823" y="2532766"/>
            <a:ext cx="758947" cy="758947"/>
            <a:chOff x="2539294" y="1952355"/>
            <a:chExt cx="1694187" cy="1694187"/>
          </a:xfrm>
        </p:grpSpPr>
        <p:sp>
          <p:nvSpPr>
            <p:cNvPr id="122" name="Овал 121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4" name="Прямоугольник 123"/>
          <p:cNvSpPr/>
          <p:nvPr/>
        </p:nvSpPr>
        <p:spPr>
          <a:xfrm>
            <a:off x="7197459" y="1741558"/>
            <a:ext cx="1171461" cy="672535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7089729" y="1828073"/>
            <a:ext cx="1406319" cy="54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ПРИЁМ ЗАЯВОК </a:t>
            </a:r>
            <a:r>
              <a:rPr lang="ru-RU" sz="110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(продление сроков)</a:t>
            </a:r>
            <a:endParaRPr lang="ru-RU" sz="11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8470740" y="965214"/>
            <a:ext cx="1236054" cy="1438223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ик 125"/>
          <p:cNvSpPr/>
          <p:nvPr/>
        </p:nvSpPr>
        <p:spPr>
          <a:xfrm>
            <a:off x="8419686" y="1102471"/>
            <a:ext cx="1319650" cy="135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рассмотрения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8" name="CustomShape 11"/>
          <p:cNvSpPr/>
          <p:nvPr/>
        </p:nvSpPr>
        <p:spPr>
          <a:xfrm>
            <a:off x="8826000" y="2622505"/>
            <a:ext cx="507023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29" name="Группа 128"/>
          <p:cNvGrpSpPr/>
          <p:nvPr/>
        </p:nvGrpSpPr>
        <p:grpSpPr>
          <a:xfrm>
            <a:off x="8700039" y="2525427"/>
            <a:ext cx="758947" cy="758947"/>
            <a:chOff x="2539294" y="1952355"/>
            <a:chExt cx="1694187" cy="1694187"/>
          </a:xfrm>
        </p:grpSpPr>
        <p:sp>
          <p:nvSpPr>
            <p:cNvPr id="130" name="Овал 129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3" name="Прямоугольник 132"/>
          <p:cNvSpPr/>
          <p:nvPr/>
        </p:nvSpPr>
        <p:spPr>
          <a:xfrm>
            <a:off x="9791699" y="965215"/>
            <a:ext cx="1225089" cy="1438222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9788617" y="1102471"/>
            <a:ext cx="1228080" cy="135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ОБРАБОТКА РЕЗУЛЬТАТОВ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рассмотрения и оценки заявок *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5" name="CustomShape 11"/>
          <p:cNvSpPr/>
          <p:nvPr/>
        </p:nvSpPr>
        <p:spPr>
          <a:xfrm>
            <a:off x="10187837" y="2631291"/>
            <a:ext cx="422574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час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36" name="Группа 135"/>
          <p:cNvGrpSpPr/>
          <p:nvPr/>
        </p:nvGrpSpPr>
        <p:grpSpPr>
          <a:xfrm>
            <a:off x="10019651" y="2528764"/>
            <a:ext cx="758947" cy="758947"/>
            <a:chOff x="2539294" y="1952355"/>
            <a:chExt cx="1694187" cy="1694187"/>
          </a:xfrm>
        </p:grpSpPr>
        <p:sp>
          <p:nvSpPr>
            <p:cNvPr id="137" name="Овал 136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Овал 137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9" name="Прямая со стрелкой 138"/>
          <p:cNvCxnSpPr/>
          <p:nvPr/>
        </p:nvCxnSpPr>
        <p:spPr>
          <a:xfrm flipH="1">
            <a:off x="10271528" y="3350435"/>
            <a:ext cx="1" cy="498551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/>
          <p:nvPr/>
        </p:nvCxnSpPr>
        <p:spPr>
          <a:xfrm>
            <a:off x="9550803" y="2905834"/>
            <a:ext cx="375006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>
            <a:off x="8253521" y="2887943"/>
            <a:ext cx="375006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Прямоугольник 149"/>
          <p:cNvSpPr/>
          <p:nvPr/>
        </p:nvSpPr>
        <p:spPr>
          <a:xfrm rot="2672834">
            <a:off x="10172101" y="3958115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CustomShape 11"/>
          <p:cNvSpPr/>
          <p:nvPr/>
        </p:nvSpPr>
        <p:spPr>
          <a:xfrm>
            <a:off x="10405697" y="4142952"/>
            <a:ext cx="1317975" cy="6185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10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Подано 0</a:t>
            </a:r>
          </a:p>
          <a:p>
            <a:pPr>
              <a:lnSpc>
                <a:spcPct val="100000"/>
              </a:lnSpc>
            </a:pP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0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58" name="Прямая со стрелкой 157"/>
          <p:cNvCxnSpPr/>
          <p:nvPr/>
        </p:nvCxnSpPr>
        <p:spPr>
          <a:xfrm flipH="1">
            <a:off x="11572605" y="4062244"/>
            <a:ext cx="1" cy="1003253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CustomShape 11"/>
          <p:cNvSpPr/>
          <p:nvPr/>
        </p:nvSpPr>
        <p:spPr>
          <a:xfrm>
            <a:off x="7999333" y="4127518"/>
            <a:ext cx="1703590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en-US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&gt;=</a:t>
            </a: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1УЗ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63" name="Прямая со стрелкой 162"/>
          <p:cNvCxnSpPr/>
          <p:nvPr/>
        </p:nvCxnSpPr>
        <p:spPr>
          <a:xfrm>
            <a:off x="7959048" y="4076178"/>
            <a:ext cx="0" cy="75197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CustomShape 11"/>
          <p:cNvSpPr/>
          <p:nvPr/>
        </p:nvSpPr>
        <p:spPr>
          <a:xfrm>
            <a:off x="4176656" y="5225538"/>
            <a:ext cx="1297681" cy="78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10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* Протокол формируется Оператором</a:t>
            </a:r>
            <a:endParaRPr lang="ru-RU" sz="110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516207" y="2834981"/>
            <a:ext cx="1503513" cy="135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</a:t>
            </a:r>
            <a:r>
              <a:rPr lang="ru-RU" sz="11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рассмотрения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177490" y="3411267"/>
            <a:ext cx="1097598" cy="59679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036378" y="2843101"/>
            <a:ext cx="1387940" cy="135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ОБРАБОТКА РЕЗУЛЬТАТОВ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1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рассмотрения </a:t>
            </a:r>
            <a:r>
              <a:rPr lang="ru-RU" sz="110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 оценки заявок </a:t>
            </a:r>
            <a:r>
              <a:rPr lang="ru-RU" sz="11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*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1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8532024" y="1586789"/>
            <a:ext cx="1119723" cy="75139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9854398" y="1586789"/>
            <a:ext cx="1097598" cy="75541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10165160" y="5105232"/>
            <a:ext cx="1770067" cy="568931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CustomShape 11"/>
          <p:cNvSpPr/>
          <p:nvPr/>
        </p:nvSpPr>
        <p:spPr>
          <a:xfrm>
            <a:off x="10315438" y="5258597"/>
            <a:ext cx="1575732" cy="2622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СОСТОЯЛАСЬ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>
            <a:off x="779001" y="1485063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073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508916" y="1922102"/>
            <a:ext cx="670986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</a:t>
            </a:r>
          </a:p>
          <a:p>
            <a:endParaRPr lang="ru-RU" sz="1200" b="1" dirty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Проводится в ряде случаев, предусмотренных статьей 83.1 Федерального закона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44-ФЗ;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Процедура только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однолотовая;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Запросы о разъяснении 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предусмотрены; 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Обеспечение заявок 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требуется; 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Совместные торги и закупки на право заключить контракт 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предусмотрены; 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Закупка на запасные части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Заказчик вправе направить приглашения (в ряде случаев обязан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);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Отмена закупки и внесение изменений в извещение – </a:t>
            </a:r>
            <a:r>
              <a:rPr lang="ru-RU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запрещены;</a:t>
            </a:r>
            <a:endParaRPr lang="ru-RU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Если подана 1 заявка или только 1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участник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допущен, то возможно заключение контракта с единственным участником.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8916" y="4515149"/>
            <a:ext cx="600811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Прием окончательных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предложений</a:t>
            </a:r>
          </a:p>
          <a:p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5113" indent="-179388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ледующий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рабочий день, после размещения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выписки;</a:t>
            </a:r>
          </a:p>
          <a:p>
            <a:pPr marL="265113" indent="-179388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Прием начинается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в 00:00:01 (т.е. ровно в начале следующих суток) и длится 24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часа;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5113" indent="-179388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Если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участник закупки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не направил окончательное предложение, то окончательным предложением признается предложение из заявки.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48394" y="1922102"/>
            <a:ext cx="395603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проведения</a:t>
            </a:r>
          </a:p>
          <a:p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Подготовка и публикация извещения выполняется только в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ЕИС;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Направление приглашений осуществляется вне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электронной площадки;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Заявка содержит: согласие и декларацию, оба документа формируются с использованием функционала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ЭТП;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Заявка автоматически возвращается участнику в случае, если он или учредители состоят в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РНП;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При публикации протокола на ЭТП по заявкам указывается решение каждого члена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комиссии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Перечень причин для отклонения заявки на этапе рассмотрения указывается в соответствии со справочником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ЕИС;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Критерии оценки заявки указываются в составе извещения. При формировании протокола и заполнении электронной формы заказчик обязан указать результат оценки по каждому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критерию.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44892" y="516389"/>
            <a:ext cx="966646" cy="966646"/>
            <a:chOff x="826112" y="341159"/>
            <a:chExt cx="1206985" cy="1206985"/>
          </a:xfrm>
        </p:grpSpPr>
        <p:sp>
          <p:nvSpPr>
            <p:cNvPr id="13" name="Овал 12"/>
            <p:cNvSpPr/>
            <p:nvPr/>
          </p:nvSpPr>
          <p:spPr>
            <a:xfrm>
              <a:off x="826112" y="341159"/>
              <a:ext cx="1206985" cy="1206985"/>
            </a:xfrm>
            <a:prstGeom prst="ellipse">
              <a:avLst/>
            </a:prstGeom>
            <a:solidFill>
              <a:srgbClr val="4BCF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633" y="513047"/>
              <a:ext cx="901942" cy="863209"/>
            </a:xfrm>
            <a:prstGeom prst="rect">
              <a:avLst/>
            </a:prstGeom>
          </p:spPr>
        </p:pic>
      </p:grpSp>
      <p:sp>
        <p:nvSpPr>
          <p:cNvPr id="12" name="TextShape 2"/>
          <p:cNvSpPr txBox="1"/>
          <p:nvPr/>
        </p:nvSpPr>
        <p:spPr>
          <a:xfrm>
            <a:off x="1948490" y="516389"/>
            <a:ext cx="423282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Запрос предложений</a:t>
            </a:r>
          </a:p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электронной форме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93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Прямоугольник 164"/>
          <p:cNvSpPr/>
          <p:nvPr/>
        </p:nvSpPr>
        <p:spPr>
          <a:xfrm>
            <a:off x="7137342" y="5241799"/>
            <a:ext cx="1271103" cy="568931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182145" y="3736061"/>
            <a:ext cx="1064073" cy="4897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1450125" y="2505277"/>
            <a:ext cx="1060693" cy="796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5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2682065" y="2365468"/>
            <a:ext cx="1769876" cy="29836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1401247" y="3736061"/>
            <a:ext cx="1170058" cy="16130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3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TextShape 2"/>
          <p:cNvSpPr txBox="1"/>
          <p:nvPr/>
        </p:nvSpPr>
        <p:spPr>
          <a:xfrm>
            <a:off x="668743" y="410837"/>
            <a:ext cx="423282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Запрос предложений</a:t>
            </a:r>
          </a:p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электронной форме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77631" y="3727277"/>
            <a:ext cx="1086390" cy="498579"/>
          </a:xfrm>
          <a:prstGeom prst="rect">
            <a:avLst/>
          </a:prstGeom>
          <a:solidFill>
            <a:srgbClr val="7031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31974" y="3870406"/>
            <a:ext cx="1177704" cy="2377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ИЗВЕЩЕНИЕ</a:t>
            </a:r>
            <a:endParaRPr lang="ru-RU" sz="110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CustomShape 11"/>
          <p:cNvSpPr/>
          <p:nvPr/>
        </p:nvSpPr>
        <p:spPr>
          <a:xfrm>
            <a:off x="1701658" y="4537376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596489" y="4405221"/>
            <a:ext cx="758947" cy="758947"/>
            <a:chOff x="2539294" y="1952355"/>
            <a:chExt cx="1694187" cy="1694187"/>
          </a:xfrm>
        </p:grpSpPr>
        <p:sp>
          <p:nvSpPr>
            <p:cNvPr id="43" name="Овал 42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1399844" y="3727278"/>
            <a:ext cx="1171461" cy="498579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366267" y="3851141"/>
            <a:ext cx="1238613" cy="447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ПРИЁМ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483510" y="4805851"/>
            <a:ext cx="940174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2671608" y="2365468"/>
            <a:ext cx="1780333" cy="2196857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5418277" y="2660248"/>
            <a:ext cx="0" cy="2870783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5430061" y="5531031"/>
            <a:ext cx="153752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 rot="2672834">
            <a:off x="5322242" y="4710542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1422901" y="2506386"/>
            <a:ext cx="1090993" cy="795715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CustomShape 11"/>
          <p:cNvSpPr/>
          <p:nvPr/>
        </p:nvSpPr>
        <p:spPr>
          <a:xfrm>
            <a:off x="1422838" y="2550867"/>
            <a:ext cx="1105261" cy="618576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ЗАЯВКА</a:t>
            </a:r>
          </a:p>
          <a:p>
            <a:pPr algn="ctr">
              <a:lnSpc>
                <a:spcPct val="100000"/>
              </a:lnSpc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+ предложение о цене</a:t>
            </a:r>
            <a:endParaRPr lang="ru-RU" sz="105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5" name="Прямая со стрелкой 114"/>
          <p:cNvCxnSpPr/>
          <p:nvPr/>
        </p:nvCxnSpPr>
        <p:spPr>
          <a:xfrm>
            <a:off x="1973308" y="3364291"/>
            <a:ext cx="0" cy="225238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CustomShape 11"/>
          <p:cNvSpPr/>
          <p:nvPr/>
        </p:nvSpPr>
        <p:spPr>
          <a:xfrm>
            <a:off x="5543949" y="4958030"/>
            <a:ext cx="1284725" cy="6185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Подано 0</a:t>
            </a:r>
          </a:p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Все отстранены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9" name="CustomShape 11"/>
          <p:cNvSpPr/>
          <p:nvPr/>
        </p:nvSpPr>
        <p:spPr>
          <a:xfrm>
            <a:off x="5459140" y="2732488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отстранено </a:t>
            </a:r>
            <a:r>
              <a:rPr lang="en-US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&gt;=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1УЗ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0" name="Прямая со стрелкой 99"/>
          <p:cNvCxnSpPr/>
          <p:nvPr/>
        </p:nvCxnSpPr>
        <p:spPr>
          <a:xfrm>
            <a:off x="3774558" y="4805851"/>
            <a:ext cx="1397637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Прямоугольник 100"/>
          <p:cNvSpPr/>
          <p:nvPr/>
        </p:nvSpPr>
        <p:spPr>
          <a:xfrm>
            <a:off x="7065478" y="1509274"/>
            <a:ext cx="1355507" cy="1719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CustomShape 11"/>
          <p:cNvSpPr/>
          <p:nvPr/>
        </p:nvSpPr>
        <p:spPr>
          <a:xfrm>
            <a:off x="7478034" y="2395812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  <a:p>
            <a:pPr algn="ctr"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7373409" y="2309591"/>
            <a:ext cx="758947" cy="758947"/>
            <a:chOff x="2539294" y="1952355"/>
            <a:chExt cx="1694187" cy="1694187"/>
          </a:xfrm>
        </p:grpSpPr>
        <p:sp>
          <p:nvSpPr>
            <p:cNvPr id="105" name="Овал 104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7" name="Прямоугольник 106"/>
          <p:cNvSpPr/>
          <p:nvPr/>
        </p:nvSpPr>
        <p:spPr>
          <a:xfrm>
            <a:off x="7064076" y="1509274"/>
            <a:ext cx="1356910" cy="660507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2785153" y="3140584"/>
            <a:ext cx="1531668" cy="506095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7068271" y="1609774"/>
            <a:ext cx="13692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ПРИЁМ ОКОНЧАТЕЛЬНЫХ ПРЕДЛОЖЕНИЙ</a:t>
            </a: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1" name="Прямая со стрелкой 90"/>
          <p:cNvCxnSpPr/>
          <p:nvPr/>
        </p:nvCxnSpPr>
        <p:spPr>
          <a:xfrm>
            <a:off x="5409947" y="2660248"/>
            <a:ext cx="183082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Прямоугольник 109"/>
          <p:cNvSpPr/>
          <p:nvPr/>
        </p:nvSpPr>
        <p:spPr>
          <a:xfrm>
            <a:off x="2785153" y="3726536"/>
            <a:ext cx="1531668" cy="60393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2638457" y="2627173"/>
            <a:ext cx="1849816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И ОЦЕНКА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проведения запроса предложений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Выписка из протокола проведения запроса предложений</a:t>
            </a:r>
            <a:endParaRPr lang="ru-RU" sz="105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8551967" y="1503345"/>
            <a:ext cx="1355507" cy="1719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6" name="CustomShape 11"/>
          <p:cNvSpPr/>
          <p:nvPr/>
        </p:nvSpPr>
        <p:spPr>
          <a:xfrm>
            <a:off x="8964523" y="2389883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  <a:p>
            <a:pPr algn="ctr"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8859898" y="2303662"/>
            <a:ext cx="758947" cy="758947"/>
            <a:chOff x="2539294" y="1952355"/>
            <a:chExt cx="1694187" cy="1694187"/>
          </a:xfrm>
        </p:grpSpPr>
        <p:sp>
          <p:nvSpPr>
            <p:cNvPr id="132" name="Овал 131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3" name="Прямоугольник 142"/>
          <p:cNvSpPr/>
          <p:nvPr/>
        </p:nvSpPr>
        <p:spPr>
          <a:xfrm>
            <a:off x="8550565" y="988179"/>
            <a:ext cx="1356910" cy="1175673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/>
          <p:nvPr/>
        </p:nvSpPr>
        <p:spPr>
          <a:xfrm>
            <a:off x="8605073" y="1670940"/>
            <a:ext cx="1249294" cy="44043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/>
          <p:nvPr/>
        </p:nvSpPr>
        <p:spPr>
          <a:xfrm>
            <a:off x="8534057" y="1020873"/>
            <a:ext cx="1369222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0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ОКОНЧАТЕЛЬНЫХ ПРЕДЛОЖЕНИЙ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Итоговый  протокол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46" name="Прямая со стрелкой 145"/>
          <p:cNvCxnSpPr/>
          <p:nvPr/>
        </p:nvCxnSpPr>
        <p:spPr>
          <a:xfrm>
            <a:off x="8211140" y="2675989"/>
            <a:ext cx="539456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Овал 146"/>
          <p:cNvSpPr/>
          <p:nvPr/>
        </p:nvSpPr>
        <p:spPr>
          <a:xfrm>
            <a:off x="10411806" y="4745603"/>
            <a:ext cx="1206985" cy="1206985"/>
          </a:xfrm>
          <a:prstGeom prst="ellipse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CustomShape 11"/>
          <p:cNvSpPr/>
          <p:nvPr/>
        </p:nvSpPr>
        <p:spPr>
          <a:xfrm>
            <a:off x="7146882" y="5330503"/>
            <a:ext cx="1261563" cy="2435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СОСТОЯЛАСЬ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51" name="Прямая соединительная линия 150"/>
          <p:cNvCxnSpPr/>
          <p:nvPr/>
        </p:nvCxnSpPr>
        <p:spPr>
          <a:xfrm>
            <a:off x="7808945" y="3681039"/>
            <a:ext cx="3206352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 rot="2672834">
            <a:off x="10253710" y="3592212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5" name="Прямая со стрелкой 154"/>
          <p:cNvCxnSpPr/>
          <p:nvPr/>
        </p:nvCxnSpPr>
        <p:spPr>
          <a:xfrm flipH="1">
            <a:off x="11015297" y="3667790"/>
            <a:ext cx="1" cy="1003253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 стрелкой 155"/>
          <p:cNvCxnSpPr/>
          <p:nvPr/>
        </p:nvCxnSpPr>
        <p:spPr>
          <a:xfrm>
            <a:off x="7815190" y="3698238"/>
            <a:ext cx="0" cy="146593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10349746" y="2683135"/>
            <a:ext cx="0" cy="851247"/>
          </a:xfrm>
          <a:prstGeom prst="line">
            <a:avLst/>
          </a:prstGeom>
          <a:ln w="19050">
            <a:solidFill>
              <a:srgbClr val="3AB0F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9753600" y="2675989"/>
            <a:ext cx="596146" cy="0"/>
          </a:xfrm>
          <a:prstGeom prst="line">
            <a:avLst/>
          </a:prstGeom>
          <a:ln w="19050">
            <a:solidFill>
              <a:srgbClr val="3AB0F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CustomShape 11"/>
          <p:cNvSpPr/>
          <p:nvPr/>
        </p:nvSpPr>
        <p:spPr>
          <a:xfrm>
            <a:off x="7808945" y="3894059"/>
            <a:ext cx="1503764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0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4" name="CustomShape 11"/>
          <p:cNvSpPr/>
          <p:nvPr/>
        </p:nvSpPr>
        <p:spPr>
          <a:xfrm>
            <a:off x="9707951" y="3894059"/>
            <a:ext cx="1353130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en-US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&gt;=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6" name="CustomShape 11"/>
          <p:cNvSpPr/>
          <p:nvPr/>
        </p:nvSpPr>
        <p:spPr>
          <a:xfrm>
            <a:off x="10384516" y="5145560"/>
            <a:ext cx="1261563" cy="2435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ЗАКЛЮЧЕНИЕ КОНТРАКТА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44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71540" y="1519785"/>
            <a:ext cx="455357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/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</a:t>
            </a:r>
          </a:p>
          <a:p>
            <a:pPr marL="266700" indent="-266700"/>
            <a:endParaRPr lang="ru-RU" sz="10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Процедура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только однолотовая </a:t>
            </a: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Обеспечение заявок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требуется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Предусмотрены: совместные конкурсы, конкурсы на право заключить контракт, конкурсы на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запчасти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Предусмотрено заключение нескольких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контрактов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Shape 2"/>
          <p:cNvSpPr txBox="1"/>
          <p:nvPr/>
        </p:nvSpPr>
        <p:spPr>
          <a:xfrm>
            <a:off x="1581136" y="419074"/>
            <a:ext cx="2820744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Электронный конкурс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40" y="2937072"/>
            <a:ext cx="4327460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/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Извещение</a:t>
            </a:r>
          </a:p>
          <a:p>
            <a:pPr indent="266700"/>
            <a:endParaRPr lang="ru-RU" sz="10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Отмена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до окончания срока подачи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заявок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Внесение изменений – заказчик вправе принять решение о внесении изменений не позднее чем за 5 дней, размещение в ЕИС – в течение 1 дня с даты принятия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решения 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Запросы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о разъяснении вправе направить любой аккредитованный УЗ, не более 3-х запросов.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Разъяснения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публикуются в ЕИС в течение 2-х </a:t>
            </a:r>
            <a:r>
              <a:rPr lang="ru-RU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раб.дней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 при условии, что запрос поступил не позднее чем за 5 дней до даты окончания срока приема заявок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95903" y="2898599"/>
            <a:ext cx="312619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/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и оценка 1-х частей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заявок</a:t>
            </a:r>
          </a:p>
          <a:p>
            <a:pPr marL="355600" indent="-266700"/>
            <a:endParaRPr lang="ru-RU" sz="10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556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 раб. день, если НМЦК &lt;= 1 млн. руб.</a:t>
            </a:r>
          </a:p>
          <a:p>
            <a:pPr marL="3556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5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раб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дней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, если НМЦК &gt; 1 млн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руб.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556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10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раб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дней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, если конкурс на ТРУ в сфере науки, культуры,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искусства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7260" y="250206"/>
            <a:ext cx="679948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проведения</a:t>
            </a:r>
          </a:p>
          <a:p>
            <a:pPr indent="266700"/>
            <a:endParaRPr lang="ru-RU" sz="105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Подготовка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и публикация извещения выполняется только в ЕИС.</a:t>
            </a: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Заявка автоматически возвращается участнику в течение часа с момента подачи в случае, если он или учредители состоят в РНП.</a:t>
            </a: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При публикации протокола на ЭТП по заявкам указывается решение каждого члена комиссии.</a:t>
            </a: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Перечень причин для отклонения заявки на этапе рассмотрения указывается в соответствии со справочником ЕИС.</a:t>
            </a: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Критерии оценки заявки указываются в составе извещения. При формировании протокола и заполнении электронной формы заказчик обязан указать результат оценки по каждому критерию. </a:t>
            </a: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Время начала приема окончательных предложений устанавливается оператором.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38288" y="357183"/>
            <a:ext cx="966646" cy="966646"/>
            <a:chOff x="826112" y="341159"/>
            <a:chExt cx="1206985" cy="1206985"/>
          </a:xfrm>
        </p:grpSpPr>
        <p:sp>
          <p:nvSpPr>
            <p:cNvPr id="13" name="Овал 12"/>
            <p:cNvSpPr/>
            <p:nvPr/>
          </p:nvSpPr>
          <p:spPr>
            <a:xfrm>
              <a:off x="826112" y="341159"/>
              <a:ext cx="1206985" cy="1206985"/>
            </a:xfrm>
            <a:prstGeom prst="ellipse">
              <a:avLst/>
            </a:prstGeom>
            <a:solidFill>
              <a:srgbClr val="7031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633" y="513047"/>
              <a:ext cx="901942" cy="863209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371540" y="5213444"/>
            <a:ext cx="466066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/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Подача окончательных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предложений</a:t>
            </a:r>
          </a:p>
          <a:p>
            <a:endParaRPr lang="ru-RU" sz="10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Подача окончательных предложений - рабочий день, следующий после истечения 1 рабочего дня с даты окончания рассмотрения и оценки 1-х частей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заявок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Подача окончательных предложений подразумевает только снижение цены, иные параметры заявки улучшаться не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могут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95983" y="2898599"/>
            <a:ext cx="354243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/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и оценка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2-х </a:t>
            </a:r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частей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заявок</a:t>
            </a:r>
          </a:p>
          <a:p>
            <a:pPr marL="355600"/>
            <a:endParaRPr lang="ru-RU" sz="10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55600" indent="-1778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 раб. день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, если НМЦК &lt;= 1 млн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руб.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55600" indent="-1778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5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раб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дней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, если НМЦК &gt; 1 млн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руб.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55600" indent="-1778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10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раб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дней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, если конкурс на ТРУ в сфере науки, культуры, искусства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355600" indent="-17780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100" dirty="0" smtClean="0"/>
              <a:t>Предусмотрено </a:t>
            </a:r>
            <a:r>
              <a:rPr lang="ru-RU" sz="1100" dirty="0"/>
              <a:t>право участника закупки на направление запроса о даче разъяснений результатов электронного аукциона. В течение 2-х рабочих дней заказчик обязан опубликовать </a:t>
            </a:r>
            <a:r>
              <a:rPr lang="ru-RU" sz="1100" dirty="0" smtClean="0"/>
              <a:t>разъяснения</a:t>
            </a:r>
            <a:endParaRPr lang="ru-RU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5039410" y="5398110"/>
            <a:ext cx="68066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/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 проведения </a:t>
            </a:r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конкурса с ограниченным участием</a:t>
            </a:r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66700" indent="-266700"/>
            <a:endParaRPr lang="ru-RU" sz="10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indent="-228600">
              <a:buClr>
                <a:srgbClr val="0A5CAC"/>
              </a:buClr>
              <a:buSzPct val="100000"/>
              <a:buFont typeface="+mj-lt"/>
              <a:buAutoNum type="arabicPeriod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Проводится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в случаях, указанных в части 2 статьи 56.1 Федерального закона №44-ФЗ</a:t>
            </a:r>
          </a:p>
          <a:p>
            <a:pPr marL="228600" indent="-228600">
              <a:buClr>
                <a:srgbClr val="0A5CAC"/>
              </a:buClr>
              <a:buSzPct val="100000"/>
              <a:buFont typeface="+mj-lt"/>
              <a:buAutoNum type="arabicPeriod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Проводится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аналогично электронному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конкурсу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indent="-228600">
              <a:buClr>
                <a:srgbClr val="0A5CAC"/>
              </a:buClr>
              <a:buSzPct val="100000"/>
              <a:buFont typeface="+mj-lt"/>
              <a:buAutoNum type="arabicPeriod"/>
            </a:pP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 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участнику предъявляются </a:t>
            </a:r>
            <a:r>
              <a:rPr lang="ru-RU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доп.требования</a:t>
            </a:r>
            <a:r>
              <a:rPr lang="ru-RU" sz="1100" dirty="0">
                <a:latin typeface="Segoe UI" panose="020B0502040204020203" pitchFamily="34" charset="0"/>
                <a:cs typeface="Segoe UI" panose="020B0502040204020203" pitchFamily="34" charset="0"/>
              </a:rPr>
              <a:t>, подтверждение соответствия которым он должен приложить в состав второй части </a:t>
            </a:r>
            <a:r>
              <a:rPr lang="ru-RU" sz="1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заявки</a:t>
            </a:r>
            <a:endParaRPr lang="ru-RU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79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7" name="Прямая соединительная линия 236"/>
          <p:cNvCxnSpPr/>
          <p:nvPr/>
        </p:nvCxnSpPr>
        <p:spPr>
          <a:xfrm>
            <a:off x="4880651" y="5205563"/>
            <a:ext cx="0" cy="997562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 flipH="1">
            <a:off x="11345270" y="2755892"/>
            <a:ext cx="1" cy="1019756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Shape 2"/>
          <p:cNvSpPr txBox="1"/>
          <p:nvPr/>
        </p:nvSpPr>
        <p:spPr>
          <a:xfrm>
            <a:off x="246677" y="280126"/>
            <a:ext cx="4232820" cy="53435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Электронный конкурс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775793" y="6064596"/>
            <a:ext cx="1770067" cy="568931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151958" y="2627180"/>
            <a:ext cx="1064073" cy="4897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1298679" y="2627179"/>
            <a:ext cx="1318603" cy="16130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58351" y="2618396"/>
            <a:ext cx="1086390" cy="498579"/>
          </a:xfrm>
          <a:prstGeom prst="rect">
            <a:avLst/>
          </a:prstGeom>
          <a:solidFill>
            <a:srgbClr val="7031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132572" y="2742353"/>
            <a:ext cx="1177704" cy="2377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12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ИЗВЕЩЕНИЕ</a:t>
            </a:r>
            <a:endParaRPr lang="ru-RU" sz="1100" b="1" spc="12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8" name="CustomShape 11"/>
          <p:cNvSpPr/>
          <p:nvPr/>
        </p:nvSpPr>
        <p:spPr>
          <a:xfrm>
            <a:off x="1671471" y="3428495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15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9" name="Группа 78"/>
          <p:cNvGrpSpPr/>
          <p:nvPr/>
        </p:nvGrpSpPr>
        <p:grpSpPr>
          <a:xfrm>
            <a:off x="1566302" y="3296340"/>
            <a:ext cx="758947" cy="758947"/>
            <a:chOff x="2539294" y="1952355"/>
            <a:chExt cx="1694187" cy="1694187"/>
          </a:xfrm>
        </p:grpSpPr>
        <p:sp>
          <p:nvSpPr>
            <p:cNvPr id="80" name="Овал 79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2" name="Прямоугольник 81"/>
          <p:cNvSpPr/>
          <p:nvPr/>
        </p:nvSpPr>
        <p:spPr>
          <a:xfrm>
            <a:off x="1299571" y="2618396"/>
            <a:ext cx="1317712" cy="498579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1222424" y="2742353"/>
            <a:ext cx="1482685" cy="447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ПРИЁМ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2448463" y="3690929"/>
            <a:ext cx="447137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3064146" y="2084912"/>
            <a:ext cx="0" cy="4407421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3109885" y="4384199"/>
            <a:ext cx="93729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 rot="2672834">
            <a:off x="2977973" y="3593929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1373063" y="4655056"/>
            <a:ext cx="1176974" cy="1138770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CustomShape 11"/>
          <p:cNvSpPr/>
          <p:nvPr/>
        </p:nvSpPr>
        <p:spPr>
          <a:xfrm>
            <a:off x="1407894" y="4763672"/>
            <a:ext cx="1105261" cy="99152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1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ЗАЯВКА</a:t>
            </a:r>
          </a:p>
          <a:p>
            <a:pPr algn="ctr">
              <a:lnSpc>
                <a:spcPct val="100000"/>
              </a:lnSpc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1-я часть</a:t>
            </a:r>
          </a:p>
          <a:p>
            <a:pPr algn="ctr">
              <a:lnSpc>
                <a:spcPct val="100000"/>
              </a:lnSpc>
            </a:pPr>
            <a:r>
              <a:rPr lang="ru-RU" sz="1050" strike="noStrike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2-я часть</a:t>
            </a:r>
          </a:p>
          <a:p>
            <a:pPr algn="ctr">
              <a:lnSpc>
                <a:spcPct val="100000"/>
              </a:lnSpc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Предложение о цене</a:t>
            </a:r>
            <a:endParaRPr lang="ru-RU" sz="105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2" name="CustomShape 11"/>
          <p:cNvSpPr/>
          <p:nvPr/>
        </p:nvSpPr>
        <p:spPr>
          <a:xfrm>
            <a:off x="3098563" y="3935498"/>
            <a:ext cx="991149" cy="1995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Подана 1 заявка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3" name="CustomShape 11"/>
          <p:cNvSpPr/>
          <p:nvPr/>
        </p:nvSpPr>
        <p:spPr>
          <a:xfrm>
            <a:off x="3040363" y="2116874"/>
            <a:ext cx="1082352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Подано </a:t>
            </a:r>
            <a:r>
              <a:rPr lang="en-US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 заявки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8064202" y="436790"/>
            <a:ext cx="2140870" cy="23055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CustomShape 11"/>
          <p:cNvSpPr/>
          <p:nvPr/>
        </p:nvSpPr>
        <p:spPr>
          <a:xfrm>
            <a:off x="8779188" y="1982139"/>
            <a:ext cx="686727" cy="4175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3 часа</a:t>
            </a:r>
          </a:p>
          <a:p>
            <a:pPr algn="ctr"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(</a:t>
            </a:r>
            <a:r>
              <a:rPr lang="ru-RU" sz="1050" strike="noStrike" spc="-1" dirty="0" err="1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р.д</a:t>
            </a: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.)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7" name="Группа 96"/>
          <p:cNvGrpSpPr/>
          <p:nvPr/>
        </p:nvGrpSpPr>
        <p:grpSpPr>
          <a:xfrm>
            <a:off x="8750692" y="1829946"/>
            <a:ext cx="758947" cy="758947"/>
            <a:chOff x="2539294" y="1952355"/>
            <a:chExt cx="1694187" cy="1694187"/>
          </a:xfrm>
        </p:grpSpPr>
        <p:sp>
          <p:nvSpPr>
            <p:cNvPr id="98" name="Овал 97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Овал 98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0" name="Прямоугольник 99"/>
          <p:cNvSpPr/>
          <p:nvPr/>
        </p:nvSpPr>
        <p:spPr>
          <a:xfrm>
            <a:off x="8062799" y="436789"/>
            <a:ext cx="2151208" cy="1311501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8079307" y="537289"/>
            <a:ext cx="2147013" cy="1363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ПОДАЧА ОКОНЧАТЕЛЬНЫХ ПРЕДЛОЖЕНИЙ О ЦЕНЕ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</a:t>
            </a: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подачи окончательных предложений о цене контракта – формируется  оператором ЭТП</a:t>
            </a: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3" name="Прямая со стрелкой 102"/>
          <p:cNvCxnSpPr/>
          <p:nvPr/>
        </p:nvCxnSpPr>
        <p:spPr>
          <a:xfrm>
            <a:off x="3077082" y="2084912"/>
            <a:ext cx="985580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Прямоугольник 107"/>
          <p:cNvSpPr/>
          <p:nvPr/>
        </p:nvSpPr>
        <p:spPr>
          <a:xfrm>
            <a:off x="10301298" y="946785"/>
            <a:ext cx="1444838" cy="1795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10621642" y="1835118"/>
            <a:ext cx="758947" cy="758947"/>
            <a:chOff x="2539294" y="1952355"/>
            <a:chExt cx="1694187" cy="1694187"/>
          </a:xfrm>
        </p:grpSpPr>
        <p:sp>
          <p:nvSpPr>
            <p:cNvPr id="111" name="Овал 110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4" name="Прямоугольник 113"/>
          <p:cNvSpPr/>
          <p:nvPr/>
        </p:nvSpPr>
        <p:spPr>
          <a:xfrm>
            <a:off x="10299896" y="431619"/>
            <a:ext cx="1446240" cy="1313701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10338830" y="1045854"/>
            <a:ext cx="1364962" cy="61504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10321772" y="546442"/>
            <a:ext cx="1462749" cy="1153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И ОЦЕНКА 2-Х ЧАСТЕЙ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рассмотрения и оценки 2-х частей заявок</a:t>
            </a:r>
          </a:p>
        </p:txBody>
      </p:sp>
      <p:sp>
        <p:nvSpPr>
          <p:cNvPr id="120" name="Овал 119"/>
          <p:cNvSpPr/>
          <p:nvPr/>
        </p:nvSpPr>
        <p:spPr>
          <a:xfrm>
            <a:off x="8617031" y="4638737"/>
            <a:ext cx="1206985" cy="1206985"/>
          </a:xfrm>
          <a:prstGeom prst="ellipse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CustomShape 11"/>
          <p:cNvSpPr/>
          <p:nvPr/>
        </p:nvSpPr>
        <p:spPr>
          <a:xfrm>
            <a:off x="6926071" y="6217961"/>
            <a:ext cx="1575732" cy="2622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СОСТОЯЛАСЬ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>
            <a:off x="8219064" y="3038654"/>
            <a:ext cx="3128832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Прямоугольник 122"/>
          <p:cNvSpPr/>
          <p:nvPr/>
        </p:nvSpPr>
        <p:spPr>
          <a:xfrm rot="2672834">
            <a:off x="11251861" y="2932819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5" name="Прямая со стрелкой 124"/>
          <p:cNvCxnSpPr/>
          <p:nvPr/>
        </p:nvCxnSpPr>
        <p:spPr>
          <a:xfrm>
            <a:off x="8219064" y="3094462"/>
            <a:ext cx="0" cy="2885379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CustomShape 11"/>
          <p:cNvSpPr/>
          <p:nvPr/>
        </p:nvSpPr>
        <p:spPr>
          <a:xfrm>
            <a:off x="9992140" y="3248124"/>
            <a:ext cx="1353130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en-US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&gt;=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1" name="CustomShape 11"/>
          <p:cNvSpPr/>
          <p:nvPr/>
        </p:nvSpPr>
        <p:spPr>
          <a:xfrm>
            <a:off x="8589741" y="5038694"/>
            <a:ext cx="1261563" cy="4280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ЗАКЛЮЧЕНИЕ КОНТРАКТА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208861" y="1047605"/>
            <a:ext cx="2324947" cy="19811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r="5400000" sx="103000" sy="103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4208862" y="1047606"/>
            <a:ext cx="2324946" cy="1100977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/>
          <p:nvPr/>
        </p:nvSpPr>
        <p:spPr>
          <a:xfrm>
            <a:off x="4376976" y="1648314"/>
            <a:ext cx="1965573" cy="39409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4177097" y="1095043"/>
            <a:ext cx="2388473" cy="932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И ОЦЕНКА 1-Х ЧАСТЕЙ ЗАЯВОК</a:t>
            </a:r>
            <a:endParaRPr lang="ru-RU" sz="1050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рассмотрения </a:t>
            </a:r>
            <a:b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 оценки 1-х частей заявок</a:t>
            </a: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4" name="CustomShape 11"/>
          <p:cNvSpPr/>
          <p:nvPr/>
        </p:nvSpPr>
        <p:spPr>
          <a:xfrm>
            <a:off x="5028522" y="2389718"/>
            <a:ext cx="69056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1/5/10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35" name="Группа 134"/>
          <p:cNvGrpSpPr/>
          <p:nvPr/>
        </p:nvGrpSpPr>
        <p:grpSpPr>
          <a:xfrm>
            <a:off x="4992836" y="2207413"/>
            <a:ext cx="758947" cy="758947"/>
            <a:chOff x="2539294" y="1952355"/>
            <a:chExt cx="1694187" cy="1694187"/>
          </a:xfrm>
        </p:grpSpPr>
        <p:sp>
          <p:nvSpPr>
            <p:cNvPr id="136" name="Овал 135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9" name="Прямая со стрелкой 138"/>
          <p:cNvCxnSpPr/>
          <p:nvPr/>
        </p:nvCxnSpPr>
        <p:spPr>
          <a:xfrm>
            <a:off x="3067423" y="6492333"/>
            <a:ext cx="3602321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CustomShape 11"/>
          <p:cNvSpPr/>
          <p:nvPr/>
        </p:nvSpPr>
        <p:spPr>
          <a:xfrm>
            <a:off x="3040363" y="6185877"/>
            <a:ext cx="1251518" cy="3384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Подано 0 заявок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4208861" y="3149725"/>
            <a:ext cx="2324947" cy="20558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r="5400000" sx="103000" sy="103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/>
          <p:nvPr/>
        </p:nvSpPr>
        <p:spPr>
          <a:xfrm>
            <a:off x="4208862" y="3149726"/>
            <a:ext cx="2324946" cy="1175644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/>
          <p:nvPr/>
        </p:nvSpPr>
        <p:spPr>
          <a:xfrm>
            <a:off x="4291881" y="3725209"/>
            <a:ext cx="2132506" cy="48976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ик 149"/>
          <p:cNvSpPr/>
          <p:nvPr/>
        </p:nvSpPr>
        <p:spPr>
          <a:xfrm>
            <a:off x="4173666" y="3162682"/>
            <a:ext cx="2388473" cy="1077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РАССМОТРЕНИЕ И ОЦЕНКА ЕДИНСТВЕННОЙ ЗАЯВКИ</a:t>
            </a:r>
            <a:endParaRPr lang="ru-RU" sz="1050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рассмотрения </a:t>
            </a:r>
            <a:b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единственной заявки/заявки единственного участника</a:t>
            </a: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2" name="CustomShape 11"/>
          <p:cNvSpPr/>
          <p:nvPr/>
        </p:nvSpPr>
        <p:spPr>
          <a:xfrm>
            <a:off x="5111649" y="4503031"/>
            <a:ext cx="51936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54" name="Группа 153"/>
          <p:cNvGrpSpPr/>
          <p:nvPr/>
        </p:nvGrpSpPr>
        <p:grpSpPr>
          <a:xfrm>
            <a:off x="4992836" y="4384199"/>
            <a:ext cx="758947" cy="758947"/>
            <a:chOff x="2539294" y="1952355"/>
            <a:chExt cx="1694187" cy="1694187"/>
          </a:xfrm>
        </p:grpSpPr>
        <p:sp>
          <p:nvSpPr>
            <p:cNvPr id="156" name="Овал 155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Овал 157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60" name="Прямая соединительная линия 159"/>
          <p:cNvCxnSpPr/>
          <p:nvPr/>
        </p:nvCxnSpPr>
        <p:spPr>
          <a:xfrm>
            <a:off x="6812424" y="1030298"/>
            <a:ext cx="0" cy="3968437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 стрелкой 163"/>
          <p:cNvCxnSpPr/>
          <p:nvPr/>
        </p:nvCxnSpPr>
        <p:spPr>
          <a:xfrm>
            <a:off x="6849519" y="1030298"/>
            <a:ext cx="1213280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CustomShape 11"/>
          <p:cNvSpPr/>
          <p:nvPr/>
        </p:nvSpPr>
        <p:spPr>
          <a:xfrm rot="16200000">
            <a:off x="6294093" y="1615507"/>
            <a:ext cx="1355225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en-US" sz="1050" spc="-1" dirty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</a:t>
            </a:r>
            <a:r>
              <a:rPr lang="ru-RU" sz="1050" spc="-1" dirty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70" name="Прямая соединительная линия 169"/>
          <p:cNvCxnSpPr/>
          <p:nvPr/>
        </p:nvCxnSpPr>
        <p:spPr>
          <a:xfrm>
            <a:off x="6571821" y="2705265"/>
            <a:ext cx="940091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Прямоугольник 173"/>
          <p:cNvSpPr/>
          <p:nvPr/>
        </p:nvSpPr>
        <p:spPr>
          <a:xfrm rot="2672834">
            <a:off x="6716546" y="2610030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CustomShape 11"/>
          <p:cNvSpPr/>
          <p:nvPr/>
        </p:nvSpPr>
        <p:spPr>
          <a:xfrm rot="16200000">
            <a:off x="6188819" y="3327286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=1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4" name="Прямая со стрелкой 93"/>
          <p:cNvCxnSpPr/>
          <p:nvPr/>
        </p:nvCxnSpPr>
        <p:spPr>
          <a:xfrm flipH="1">
            <a:off x="6038521" y="5009141"/>
            <a:ext cx="769730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Прямая со стрелкой 213"/>
          <p:cNvCxnSpPr/>
          <p:nvPr/>
        </p:nvCxnSpPr>
        <p:spPr>
          <a:xfrm>
            <a:off x="7511912" y="2742353"/>
            <a:ext cx="0" cy="3261425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6" name="Группа 215"/>
          <p:cNvGrpSpPr/>
          <p:nvPr/>
        </p:nvGrpSpPr>
        <p:grpSpPr>
          <a:xfrm>
            <a:off x="7021670" y="636777"/>
            <a:ext cx="758947" cy="758947"/>
            <a:chOff x="2539294" y="1952355"/>
            <a:chExt cx="1694187" cy="1694187"/>
          </a:xfrm>
          <a:solidFill>
            <a:schemeClr val="bg1"/>
          </a:solidFill>
        </p:grpSpPr>
        <p:sp>
          <p:nvSpPr>
            <p:cNvPr id="217" name="Овал 216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grp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8" name="Овал 217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grp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5" name="CustomShape 11"/>
          <p:cNvSpPr/>
          <p:nvPr/>
        </p:nvSpPr>
        <p:spPr>
          <a:xfrm>
            <a:off x="7141459" y="752045"/>
            <a:ext cx="51936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9" name="Прямоугольник 218"/>
          <p:cNvSpPr/>
          <p:nvPr/>
        </p:nvSpPr>
        <p:spPr>
          <a:xfrm>
            <a:off x="8115905" y="1032029"/>
            <a:ext cx="2032938" cy="64269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CustomShape 11"/>
          <p:cNvSpPr/>
          <p:nvPr/>
        </p:nvSpPr>
        <p:spPr>
          <a:xfrm>
            <a:off x="10657328" y="2002030"/>
            <a:ext cx="69056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1/3/5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1" name="CustomShape 11"/>
          <p:cNvSpPr/>
          <p:nvPr/>
        </p:nvSpPr>
        <p:spPr>
          <a:xfrm rot="16200000">
            <a:off x="6859827" y="3257068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0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2" name="CustomShape 11"/>
          <p:cNvSpPr/>
          <p:nvPr/>
        </p:nvSpPr>
        <p:spPr>
          <a:xfrm>
            <a:off x="8270368" y="3062102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0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10163862" y="3837365"/>
            <a:ext cx="1476382" cy="20990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413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CustomShape 11"/>
          <p:cNvSpPr/>
          <p:nvPr/>
        </p:nvSpPr>
        <p:spPr>
          <a:xfrm>
            <a:off x="10627422" y="5151343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100" strike="noStrike" spc="-1" dirty="0" smtClean="0">
                <a:solidFill>
                  <a:srgbClr val="303D48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р.д.</a:t>
            </a:r>
            <a:endParaRPr lang="ru-RU" sz="1100" strike="noStrike" spc="-1" dirty="0">
              <a:solidFill>
                <a:srgbClr val="303D48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25" name="Группа 224"/>
          <p:cNvGrpSpPr/>
          <p:nvPr/>
        </p:nvGrpSpPr>
        <p:grpSpPr>
          <a:xfrm>
            <a:off x="10522253" y="5019188"/>
            <a:ext cx="758947" cy="758947"/>
            <a:chOff x="2539294" y="1952355"/>
            <a:chExt cx="1694187" cy="1694187"/>
          </a:xfrm>
        </p:grpSpPr>
        <p:sp>
          <p:nvSpPr>
            <p:cNvPr id="226" name="Овал 225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7" name="Овал 226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8" name="Прямоугольник 227"/>
          <p:cNvSpPr/>
          <p:nvPr/>
        </p:nvSpPr>
        <p:spPr>
          <a:xfrm>
            <a:off x="10163861" y="3828582"/>
            <a:ext cx="1476383" cy="1060995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Прямоугольник 228"/>
          <p:cNvSpPr/>
          <p:nvPr/>
        </p:nvSpPr>
        <p:spPr>
          <a:xfrm>
            <a:off x="10157558" y="3825794"/>
            <a:ext cx="1482685" cy="1173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ПОДВЕДЕНИЕ ИТОГОВ</a:t>
            </a:r>
          </a:p>
          <a:p>
            <a:pPr algn="ctr"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подведения итогов</a:t>
            </a:r>
            <a:endParaRPr lang="ru-RU" sz="1050" b="1" spc="100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272373" y="4397272"/>
            <a:ext cx="1259069" cy="42469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1" name="Прямая со стрелкой 230"/>
          <p:cNvCxnSpPr/>
          <p:nvPr/>
        </p:nvCxnSpPr>
        <p:spPr>
          <a:xfrm>
            <a:off x="9243743" y="4188291"/>
            <a:ext cx="0" cy="35284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/>
          <p:nvPr/>
        </p:nvCxnSpPr>
        <p:spPr>
          <a:xfrm>
            <a:off x="9243743" y="4140442"/>
            <a:ext cx="9051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Прямоугольник 232"/>
          <p:cNvSpPr/>
          <p:nvPr/>
        </p:nvSpPr>
        <p:spPr>
          <a:xfrm rot="2672834">
            <a:off x="4784615" y="5469672"/>
            <a:ext cx="192072" cy="193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CustomShape 11"/>
          <p:cNvSpPr/>
          <p:nvPr/>
        </p:nvSpPr>
        <p:spPr>
          <a:xfrm>
            <a:off x="4880651" y="5793764"/>
            <a:ext cx="1319805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Заявка </a:t>
            </a:r>
            <a:b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соответствует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36" name="Прямая со стрелкой 235"/>
          <p:cNvCxnSpPr/>
          <p:nvPr/>
        </p:nvCxnSpPr>
        <p:spPr>
          <a:xfrm>
            <a:off x="4880651" y="6217961"/>
            <a:ext cx="1789093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Прямая со стрелкой 237"/>
          <p:cNvCxnSpPr/>
          <p:nvPr/>
        </p:nvCxnSpPr>
        <p:spPr>
          <a:xfrm>
            <a:off x="5027708" y="5566671"/>
            <a:ext cx="3518152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CustomShape 11"/>
          <p:cNvSpPr/>
          <p:nvPr/>
        </p:nvSpPr>
        <p:spPr>
          <a:xfrm>
            <a:off x="5278618" y="5300800"/>
            <a:ext cx="1802706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Заявка соответствует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6" name="CustomShape 11"/>
          <p:cNvSpPr/>
          <p:nvPr/>
        </p:nvSpPr>
        <p:spPr>
          <a:xfrm>
            <a:off x="8611123" y="6091035"/>
            <a:ext cx="1319805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Продление срока приёма заявок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47" name="Прямая со стрелкой 246"/>
          <p:cNvCxnSpPr/>
          <p:nvPr/>
        </p:nvCxnSpPr>
        <p:spPr>
          <a:xfrm>
            <a:off x="8611123" y="6539588"/>
            <a:ext cx="1789093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Прямая со стрелкой 250"/>
          <p:cNvCxnSpPr/>
          <p:nvPr/>
        </p:nvCxnSpPr>
        <p:spPr>
          <a:xfrm flipV="1">
            <a:off x="1945775" y="4102344"/>
            <a:ext cx="0" cy="536393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5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744892" y="1663198"/>
            <a:ext cx="682430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</a:t>
            </a:r>
          </a:p>
          <a:p>
            <a:endParaRPr lang="ru-RU" sz="1200" b="1" dirty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85725" algn="just">
              <a:buClr>
                <a:srgbClr val="0A5CAC"/>
              </a:buClr>
              <a:buSzPct val="150000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Проводится в случаях, указанных в части 2 статьи 57.1 Федерального закона №44-ФЗ:</a:t>
            </a:r>
          </a:p>
          <a:p>
            <a:pPr marL="622300" indent="-177800" algn="just">
              <a:buClr>
                <a:srgbClr val="0A5CAC"/>
              </a:buClr>
              <a:buSzPct val="150000"/>
              <a:buFont typeface="Courier New" panose="02070309020205020404" pitchFamily="49" charset="0"/>
              <a:buChar char="o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заключение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контракта на проведение научных исследований, проектных работ (в </a:t>
            </a:r>
            <a:r>
              <a:rPr lang="ru-RU" sz="1200" dirty="0" err="1">
                <a:latin typeface="Segoe UI" panose="020B0502040204020203" pitchFamily="34" charset="0"/>
                <a:cs typeface="Segoe UI" panose="020B0502040204020203" pitchFamily="34" charset="0"/>
              </a:rPr>
              <a:t>т.ч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. архитектурно-строительного проектирования), экспериментов, изысканий, на поставку инновационной и высокотехнологичной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продукции;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22300" indent="-177800" algn="just">
              <a:buClr>
                <a:srgbClr val="0A5CAC"/>
              </a:buClr>
              <a:buSzPct val="150000"/>
              <a:buFont typeface="Courier New" panose="02070309020205020404" pitchFamily="49" charset="0"/>
              <a:buChar char="o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заключение </a:t>
            </a:r>
            <a:r>
              <a:rPr lang="ru-RU" sz="1200" dirty="0" err="1">
                <a:latin typeface="Segoe UI" panose="020B0502040204020203" pitchFamily="34" charset="0"/>
                <a:cs typeface="Segoe UI" panose="020B0502040204020203" pitchFamily="34" charset="0"/>
              </a:rPr>
              <a:t>энергосервисного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контракта;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22300" indent="-177800" algn="just">
              <a:buClr>
                <a:srgbClr val="0A5CAC"/>
              </a:buClr>
              <a:buSzPct val="150000"/>
              <a:buFont typeface="Courier New" panose="02070309020205020404" pitchFamily="49" charset="0"/>
              <a:buChar char="o"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заключение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контракта на создание произведений литературы, искусства, исполнение (как результата интеллектуальной деятельности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На первом этапе участники предоставляют первоначальные заявки через ЭТП, содержащие предложения в отношении объекта закупки без указания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цены;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Обеспечение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заявки на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1-м этапе не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предоставляется;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На 1-м этапе конкурсная комиссия проводит обсуждение с участниками, подавшими заявки (вне ЭТП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);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Результаты обсуждения фиксируются в протоколе первого этапа. Протокол размещается на следующий рабочий день после его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подписания;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По результатам 1-го этапа заказчик вправе уточнить условия закупки путем внесения изменений в извещение. О любом уточнении заказчик сообщает участникам в приглашениях представить окончательные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заявки;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На втором этапе заказчик направляет всем участникам 1-го этапа (в </a:t>
            </a:r>
            <a:r>
              <a:rPr lang="ru-RU" sz="1200" dirty="0" err="1">
                <a:latin typeface="Segoe UI" panose="020B0502040204020203" pitchFamily="34" charset="0"/>
                <a:cs typeface="Segoe UI" panose="020B0502040204020203" pitchFamily="34" charset="0"/>
              </a:rPr>
              <a:t>т.ч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. отклоненным) приглашения через ЭТП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Участник 1-го этапа вправе отказаться от участия во втором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этапе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57175" indent="-171450" algn="just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Если конкурс признан несостоявшимся на любом этапе (отсутствуют заявки), то продление сроков выполняется с 1-го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этапа.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78595" y="1663198"/>
            <a:ext cx="36911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Особенности </a:t>
            </a:r>
            <a:r>
              <a:rPr lang="ru-RU" sz="1600" b="1" dirty="0" smtClean="0">
                <a:solidFill>
                  <a:srgbClr val="7031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проведения</a:t>
            </a:r>
          </a:p>
          <a:p>
            <a:endParaRPr lang="ru-RU" sz="1600" b="1" dirty="0" smtClean="0">
              <a:solidFill>
                <a:srgbClr val="7031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При публикации извещения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сроки </a:t>
            </a: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указываются сразу на все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этапы;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Второй этап – аналогия электронного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конкурса;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На втором этапе подают заявки только те, кто допущен по первому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этапу;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A5CAC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Обеспечение заявок предусмотрено только на 2-м </a:t>
            </a: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этапе.</a:t>
            </a:r>
            <a:endParaRPr lang="ru-RU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44892" y="516389"/>
            <a:ext cx="966646" cy="966646"/>
            <a:chOff x="826112" y="341159"/>
            <a:chExt cx="1206985" cy="1206985"/>
          </a:xfrm>
        </p:grpSpPr>
        <p:sp>
          <p:nvSpPr>
            <p:cNvPr id="13" name="Овал 12"/>
            <p:cNvSpPr/>
            <p:nvPr/>
          </p:nvSpPr>
          <p:spPr>
            <a:xfrm>
              <a:off x="826112" y="341159"/>
              <a:ext cx="1206985" cy="1206985"/>
            </a:xfrm>
            <a:prstGeom prst="ellipse">
              <a:avLst/>
            </a:prstGeom>
            <a:solidFill>
              <a:srgbClr val="4BCF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633" y="513047"/>
              <a:ext cx="901942" cy="863209"/>
            </a:xfrm>
            <a:prstGeom prst="rect">
              <a:avLst/>
            </a:prstGeom>
          </p:spPr>
        </p:pic>
      </p:grpSp>
      <p:sp>
        <p:nvSpPr>
          <p:cNvPr id="10" name="TextShape 2"/>
          <p:cNvSpPr txBox="1"/>
          <p:nvPr/>
        </p:nvSpPr>
        <p:spPr>
          <a:xfrm>
            <a:off x="1926043" y="547334"/>
            <a:ext cx="423282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Двухэтапный конкурс</a:t>
            </a:r>
            <a:endParaRPr lang="ru-RU" sz="2800" strike="noStrike" spc="-1" dirty="0" smtClean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электронной форме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73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Прямая соединительная линия 70"/>
          <p:cNvCxnSpPr/>
          <p:nvPr/>
        </p:nvCxnSpPr>
        <p:spPr>
          <a:xfrm>
            <a:off x="7788653" y="1835465"/>
            <a:ext cx="0" cy="1435392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Прямоугольник 164"/>
          <p:cNvSpPr/>
          <p:nvPr/>
        </p:nvSpPr>
        <p:spPr>
          <a:xfrm>
            <a:off x="7142793" y="5060730"/>
            <a:ext cx="1271103" cy="568931"/>
          </a:xfrm>
          <a:prstGeom prst="rect">
            <a:avLst/>
          </a:prstGeom>
          <a:solidFill>
            <a:srgbClr val="7031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788727" y="3554992"/>
            <a:ext cx="1064073" cy="4897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3505558" y="3562155"/>
            <a:ext cx="1298055" cy="21049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57200" dir="3540000" sx="92000" sy="92000" algn="ctr" rotWithShape="0">
              <a:srgbClr val="060414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7" name="TextShape 2"/>
          <p:cNvSpPr txBox="1"/>
          <p:nvPr/>
        </p:nvSpPr>
        <p:spPr>
          <a:xfrm>
            <a:off x="668743" y="410837"/>
            <a:ext cx="423282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lnSpcReduction="10000"/>
          </a:bodyPr>
          <a:lstStyle/>
          <a:p>
            <a:r>
              <a:rPr lang="ru-RU" sz="2800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Двухэтапный конкурс</a:t>
            </a:r>
            <a:endParaRPr lang="ru-RU" sz="2800" strike="noStrike" spc="-1" dirty="0" smtClean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800" strike="noStrike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в электронной форме</a:t>
            </a:r>
            <a:endParaRPr lang="ru-RU" sz="28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4213" y="3546208"/>
            <a:ext cx="1086390" cy="498579"/>
          </a:xfrm>
          <a:prstGeom prst="rect">
            <a:avLst/>
          </a:prstGeom>
          <a:solidFill>
            <a:srgbClr val="7031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58812" y="3685290"/>
            <a:ext cx="1180461" cy="2377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ИЗВЕЩЕНИЕ</a:t>
            </a:r>
            <a:endParaRPr lang="ru-RU" sz="110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006426" y="3546209"/>
            <a:ext cx="1171461" cy="751589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972849" y="3740319"/>
            <a:ext cx="1238613" cy="59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ПРИЁМ ЗАЯВОК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177887" y="3941636"/>
            <a:ext cx="30821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3486102" y="3553741"/>
            <a:ext cx="1317511" cy="953465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5440659" y="2502066"/>
            <a:ext cx="0" cy="2870783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5444565" y="5359015"/>
            <a:ext cx="153752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>
            <a:off x="5213736" y="3612546"/>
            <a:ext cx="1307346" cy="69155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1888808" y="2179785"/>
            <a:ext cx="1595320" cy="593368"/>
          </a:xfrm>
          <a:prstGeom prst="rect">
            <a:avLst/>
          </a:prstGeom>
          <a:solidFill>
            <a:srgbClr val="7031A0"/>
          </a:solidFill>
          <a:ln>
            <a:noFill/>
          </a:ln>
          <a:effectLst>
            <a:outerShdw blurRad="482600" dist="38100" dir="5400000" sx="83000" sy="83000" algn="t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CustomShape 11"/>
          <p:cNvSpPr/>
          <p:nvPr/>
        </p:nvSpPr>
        <p:spPr>
          <a:xfrm>
            <a:off x="1873398" y="2306311"/>
            <a:ext cx="1650710" cy="348396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ПЕРВОНАЧАЛЬНАЯ ЗАЯВКА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5" name="Прямая со стрелкой 114"/>
          <p:cNvCxnSpPr/>
          <p:nvPr/>
        </p:nvCxnSpPr>
        <p:spPr>
          <a:xfrm>
            <a:off x="2607050" y="2846043"/>
            <a:ext cx="0" cy="612381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CustomShape 11"/>
          <p:cNvSpPr/>
          <p:nvPr/>
        </p:nvSpPr>
        <p:spPr>
          <a:xfrm>
            <a:off x="5235911" y="3726692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Соответствует </a:t>
            </a:r>
            <a:r>
              <a:rPr lang="en-US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&gt;</a:t>
            </a: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 заявки?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0" name="Прямая со стрелкой 99"/>
          <p:cNvCxnSpPr/>
          <p:nvPr/>
        </p:nvCxnSpPr>
        <p:spPr>
          <a:xfrm>
            <a:off x="4847597" y="3948260"/>
            <a:ext cx="276664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Прямоугольник 106"/>
          <p:cNvSpPr/>
          <p:nvPr/>
        </p:nvSpPr>
        <p:spPr>
          <a:xfrm>
            <a:off x="8948004" y="1454113"/>
            <a:ext cx="1356910" cy="660507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8943808" y="1481538"/>
            <a:ext cx="1361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ИЗМЕНЕНИЕ ИЗВЕЩЕНИЯ, УВЕДОМЛЕНИЕ УЧАСТНИКОВ</a:t>
            </a:r>
            <a:endParaRPr lang="ru-RU" sz="105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1" name="Прямая со стрелкой 90"/>
          <p:cNvCxnSpPr/>
          <p:nvPr/>
        </p:nvCxnSpPr>
        <p:spPr>
          <a:xfrm>
            <a:off x="5442557" y="2479179"/>
            <a:ext cx="1081661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3502842" y="3640354"/>
            <a:ext cx="1300771" cy="101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b="1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ОБСУЖДЕНИЕ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spc="-1" dirty="0" smtClean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50" spc="-1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Протокол первого этапа</a:t>
            </a:r>
            <a:endParaRPr lang="ru-RU" sz="105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9468544" y="2980803"/>
            <a:ext cx="1356910" cy="565406"/>
          </a:xfrm>
          <a:prstGeom prst="rect">
            <a:avLst/>
          </a:prstGeom>
          <a:solidFill>
            <a:srgbClr val="0A5CAC"/>
          </a:solidFill>
          <a:ln>
            <a:noFill/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/>
          <p:nvPr/>
        </p:nvSpPr>
        <p:spPr>
          <a:xfrm>
            <a:off x="9452036" y="3066295"/>
            <a:ext cx="1369222" cy="642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0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ПЕРЕХОД КО 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en-US" sz="10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II </a:t>
            </a:r>
            <a:r>
              <a:rPr lang="ru-RU" sz="1000" b="1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ЭТАПУ</a:t>
            </a:r>
          </a:p>
          <a:p>
            <a:pPr algn="ctr">
              <a:lnSpc>
                <a:spcPct val="90000"/>
              </a:lnSpc>
              <a:spcAft>
                <a:spcPts val="490"/>
              </a:spcAft>
            </a:pPr>
            <a:endParaRPr lang="ru-RU" sz="1050" b="1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8" name="CustomShape 11"/>
          <p:cNvSpPr/>
          <p:nvPr/>
        </p:nvSpPr>
        <p:spPr>
          <a:xfrm>
            <a:off x="7152333" y="5149434"/>
            <a:ext cx="1261563" cy="2435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050" b="1" strike="noStrike" spc="100" dirty="0" smtClean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СОСТОЯЛАСЬ</a:t>
            </a:r>
            <a:endParaRPr lang="ru-RU" sz="1050" b="1" strike="noStrike" spc="100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9" name="CustomShape 11"/>
          <p:cNvSpPr/>
          <p:nvPr/>
        </p:nvSpPr>
        <p:spPr>
          <a:xfrm>
            <a:off x="3876394" y="4839318"/>
            <a:ext cx="549698" cy="524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20</a:t>
            </a:r>
          </a:p>
          <a:p>
            <a:pPr algn="ctr">
              <a:lnSpc>
                <a:spcPct val="100000"/>
              </a:lnSpc>
            </a:pPr>
            <a:r>
              <a:rPr lang="ru-RU" sz="1050" strike="noStrike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 д.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3767387" y="4707699"/>
            <a:ext cx="758947" cy="758947"/>
            <a:chOff x="2539294" y="1952355"/>
            <a:chExt cx="1694187" cy="1694187"/>
          </a:xfrm>
        </p:grpSpPr>
        <p:sp>
          <p:nvSpPr>
            <p:cNvPr id="61" name="Овал 60"/>
            <p:cNvSpPr/>
            <p:nvPr/>
          </p:nvSpPr>
          <p:spPr>
            <a:xfrm>
              <a:off x="2539294" y="1952355"/>
              <a:ext cx="1694187" cy="1694187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2612272" y="2025333"/>
              <a:ext cx="1548230" cy="15482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5" name="CustomShape 11"/>
          <p:cNvSpPr/>
          <p:nvPr/>
        </p:nvSpPr>
        <p:spPr>
          <a:xfrm>
            <a:off x="5484644" y="5046182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Нет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6" name="CustomShape 11"/>
          <p:cNvSpPr/>
          <p:nvPr/>
        </p:nvSpPr>
        <p:spPr>
          <a:xfrm>
            <a:off x="5484644" y="2536755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Да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628396" y="2288548"/>
            <a:ext cx="1307346" cy="43884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CustomShape 11"/>
          <p:cNvSpPr/>
          <p:nvPr/>
        </p:nvSpPr>
        <p:spPr>
          <a:xfrm>
            <a:off x="6691446" y="2295815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Необходимо изменение КД?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0" name="Прямая со стрелкой 69"/>
          <p:cNvCxnSpPr/>
          <p:nvPr/>
        </p:nvCxnSpPr>
        <p:spPr>
          <a:xfrm>
            <a:off x="7814396" y="1835465"/>
            <a:ext cx="1081661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ustomShape 11"/>
          <p:cNvSpPr/>
          <p:nvPr/>
        </p:nvSpPr>
        <p:spPr>
          <a:xfrm>
            <a:off x="7809969" y="1852664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Да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7806845" y="3256765"/>
            <a:ext cx="1537525" cy="0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ustomShape 11"/>
          <p:cNvSpPr/>
          <p:nvPr/>
        </p:nvSpPr>
        <p:spPr>
          <a:xfrm>
            <a:off x="7828160" y="2953642"/>
            <a:ext cx="1534401" cy="309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050" spc="-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Нет</a:t>
            </a:r>
            <a:endParaRPr lang="ru-RU" sz="1050" strike="noStrike" spc="-1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561619" y="4044787"/>
            <a:ext cx="1169752" cy="40953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93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2"/>
          <p:cNvSpPr txBox="1"/>
          <p:nvPr/>
        </p:nvSpPr>
        <p:spPr>
          <a:xfrm>
            <a:off x="511835" y="317966"/>
            <a:ext cx="5270330" cy="90475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r>
              <a:rPr lang="ru-RU" sz="2400" spc="-1" dirty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Заключение контракта </a:t>
            </a:r>
            <a:endParaRPr lang="ru-RU" sz="2400" spc="-1" dirty="0" smtClean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spc="-1" dirty="0" smtClean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 </a:t>
            </a:r>
            <a:r>
              <a:rPr lang="ru-RU" sz="2400" spc="-1" dirty="0">
                <a:solidFill>
                  <a:srgbClr val="0A5CAC"/>
                </a:solidFill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итогам электронных закупок</a:t>
            </a:r>
            <a:endParaRPr lang="ru-RU" sz="2400" strike="noStrike" spc="-1" dirty="0">
              <a:solidFill>
                <a:srgbClr val="0A5CAC"/>
              </a:solidFill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3474852" y="1679681"/>
            <a:ext cx="4722729" cy="80380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3470657" y="1769981"/>
            <a:ext cx="472692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Заказчик в течение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5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после публикации в ЕИС итогового протокола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размещает в ЕИС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без своей подписи проект контракта с ценой победителя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390622" y="2877942"/>
            <a:ext cx="3909427" cy="95170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725599" y="2967030"/>
            <a:ext cx="323947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Победитель подписывает проект контракта в течение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5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(с предоставлением при необходимости документа об обеспечении исполнения контракта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) на ЭТП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312594" y="2718005"/>
            <a:ext cx="4206421" cy="66050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45660" y="2838569"/>
            <a:ext cx="373891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Победитель в течение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5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размещает протокол разногласий (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не более одного раза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361363" y="4145525"/>
            <a:ext cx="3967943" cy="1516169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390622" y="4335291"/>
            <a:ext cx="377572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Заказчик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подписывает в ЕИС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контракт в течение </a:t>
            </a:r>
            <a:b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3 рабочих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 даты подписания проекта контракта победителем, но не ранее, чем через </a:t>
            </a:r>
            <a:b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7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(запрос котировок, запрос предложений в электронной форме) /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10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(конкурс в электронной форме, электронный аукцион) 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312594" y="3566203"/>
            <a:ext cx="4206421" cy="75560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6291278" y="3648540"/>
            <a:ext cx="422773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Заказчик рассматривает протокол разногласий в течение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3 рабочих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и без своей подписи размещает в ЕИС проект контракта (доработанный или прежний)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311225" y="4518624"/>
            <a:ext cx="4207790" cy="788359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536175" y="4545707"/>
            <a:ext cx="38107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Победитель в течение </a:t>
            </a: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3 рабочих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подписывает проект контракта (с предоставлением при необходимости документа об обеспечении исполнения контакта)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311225" y="5494744"/>
            <a:ext cx="4207790" cy="66050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28600" dir="2700000" sx="104000" sy="104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6633536" y="5529531"/>
            <a:ext cx="368787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490"/>
              </a:spcAft>
            </a:pP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Заказчик подписывает контракт в течение</a:t>
            </a:r>
            <a:b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200" b="1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3 рабочих дней </a:t>
            </a:r>
            <a:r>
              <a:rPr lang="ru-RU" sz="1200" dirty="0" smtClean="0">
                <a:uFill>
                  <a:solidFill>
                    <a:srgbClr val="FFFFFF"/>
                  </a:solidFill>
                </a:uFill>
                <a:latin typeface="Segoe UI" panose="020B0502040204020203" pitchFamily="34" charset="0"/>
                <a:cs typeface="Segoe UI" panose="020B0502040204020203" pitchFamily="34" charset="0"/>
              </a:rPr>
              <a:t>с даты подписания проекта контракта победителем</a:t>
            </a:r>
            <a:endParaRPr lang="ru-RU" sz="1400" dirty="0">
              <a:uFill>
                <a:solidFill>
                  <a:srgbClr val="FFFFFF"/>
                </a:solidFill>
              </a:u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5" name="Прямая соединительная линия 54"/>
          <p:cNvCxnSpPr>
            <a:stCxn id="107" idx="2"/>
          </p:cNvCxnSpPr>
          <p:nvPr/>
        </p:nvCxnSpPr>
        <p:spPr>
          <a:xfrm>
            <a:off x="5836217" y="2483483"/>
            <a:ext cx="0" cy="657385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5329306" y="3140868"/>
            <a:ext cx="981919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41" idx="2"/>
            <a:endCxn id="45" idx="0"/>
          </p:cNvCxnSpPr>
          <p:nvPr/>
        </p:nvCxnSpPr>
        <p:spPr>
          <a:xfrm flipH="1">
            <a:off x="3345335" y="3829649"/>
            <a:ext cx="1" cy="315876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43" idx="2"/>
            <a:endCxn id="49" idx="0"/>
          </p:cNvCxnSpPr>
          <p:nvPr/>
        </p:nvCxnSpPr>
        <p:spPr>
          <a:xfrm>
            <a:off x="8415805" y="3378512"/>
            <a:ext cx="0" cy="187691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49" idx="2"/>
            <a:endCxn id="51" idx="0"/>
          </p:cNvCxnSpPr>
          <p:nvPr/>
        </p:nvCxnSpPr>
        <p:spPr>
          <a:xfrm flipH="1">
            <a:off x="8415120" y="4321809"/>
            <a:ext cx="685" cy="196815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51" idx="2"/>
            <a:endCxn id="53" idx="0"/>
          </p:cNvCxnSpPr>
          <p:nvPr/>
        </p:nvCxnSpPr>
        <p:spPr>
          <a:xfrm>
            <a:off x="8415120" y="5306983"/>
            <a:ext cx="0" cy="187761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4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490493" y="401165"/>
            <a:ext cx="11174495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1963A0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Работа с реестрами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6" b="10811"/>
          <a:stretch/>
        </p:blipFill>
        <p:spPr>
          <a:xfrm>
            <a:off x="4729374" y="1346636"/>
            <a:ext cx="7224717" cy="4498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41717" y="1170266"/>
            <a:ext cx="35605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При входе в Личный кабинет пользователь попадает в реестр </a:t>
            </a:r>
            <a:endParaRPr lang="ru-RU" sz="1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Мои закупки»</a:t>
            </a:r>
          </a:p>
        </p:txBody>
      </p:sp>
      <p:sp>
        <p:nvSpPr>
          <p:cNvPr id="8" name="Нашивка 7"/>
          <p:cNvSpPr/>
          <p:nvPr/>
        </p:nvSpPr>
        <p:spPr>
          <a:xfrm>
            <a:off x="980603" y="2389061"/>
            <a:ext cx="3193143" cy="438266"/>
          </a:xfrm>
          <a:prstGeom prst="chevron">
            <a:avLst/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lvl="0"/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простой и расширенный поиск </a:t>
            </a:r>
          </a:p>
        </p:txBody>
      </p:sp>
      <p:sp>
        <p:nvSpPr>
          <p:cNvPr id="18" name="Нашивка 17"/>
          <p:cNvSpPr/>
          <p:nvPr/>
        </p:nvSpPr>
        <p:spPr>
          <a:xfrm>
            <a:off x="987701" y="2903787"/>
            <a:ext cx="3193143" cy="490473"/>
          </a:xfrm>
          <a:prstGeom prst="chevron">
            <a:avLst/>
          </a:prstGeom>
          <a:solidFill>
            <a:srgbClr val="4BC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lvl="0"/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группировка электронных аукционов по статусам </a:t>
            </a:r>
          </a:p>
        </p:txBody>
      </p:sp>
      <p:sp>
        <p:nvSpPr>
          <p:cNvPr id="19" name="Нашивка 18"/>
          <p:cNvSpPr/>
          <p:nvPr/>
        </p:nvSpPr>
        <p:spPr>
          <a:xfrm>
            <a:off x="999437" y="3470720"/>
            <a:ext cx="3193143" cy="509515"/>
          </a:xfrm>
          <a:prstGeom prst="chevron">
            <a:avLst/>
          </a:prstGeom>
          <a:solidFill>
            <a:srgbClr val="703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lvl="0"/>
            <a:r>
              <a:rPr lang="ru-RU" sz="1200" dirty="0">
                <a:latin typeface="Segoe UI" panose="020B0502040204020203" pitchFamily="34" charset="0"/>
                <a:cs typeface="Segoe UI" panose="020B0502040204020203" pitchFamily="34" charset="0"/>
              </a:rPr>
              <a:t>сортировка аукционов по столбцам</a:t>
            </a:r>
          </a:p>
        </p:txBody>
      </p:sp>
      <p:sp>
        <p:nvSpPr>
          <p:cNvPr id="20" name="Нашивка 19"/>
          <p:cNvSpPr/>
          <p:nvPr/>
        </p:nvSpPr>
        <p:spPr>
          <a:xfrm>
            <a:off x="999437" y="4075590"/>
            <a:ext cx="3318717" cy="851809"/>
          </a:xfrm>
          <a:prstGeom prst="chevron">
            <a:avLst>
              <a:gd name="adj" fmla="val 46354"/>
            </a:avLst>
          </a:prstGeom>
          <a:solidFill>
            <a:srgbClr val="0A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24163" y="4096402"/>
            <a:ext cx="2402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цветовые обозначения регламентированных сроков и столбец «Осталось дней /</a:t>
            </a:r>
            <a:r>
              <a:rPr lang="ru-RU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Регл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12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срок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 </a:t>
            </a:r>
          </a:p>
        </p:txBody>
      </p:sp>
      <p:sp>
        <p:nvSpPr>
          <p:cNvPr id="22" name="Нашивка 21"/>
          <p:cNvSpPr/>
          <p:nvPr/>
        </p:nvSpPr>
        <p:spPr>
          <a:xfrm>
            <a:off x="987703" y="5022754"/>
            <a:ext cx="3330451" cy="663930"/>
          </a:xfrm>
          <a:prstGeom prst="chevron">
            <a:avLst/>
          </a:prstGeom>
          <a:solidFill>
            <a:srgbClr val="703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57606" y="5022326"/>
            <a:ext cx="25183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настройка отображения столбцов и количества закупок на странице реестра</a:t>
            </a:r>
          </a:p>
        </p:txBody>
      </p:sp>
    </p:spTree>
    <p:extLst>
      <p:ext uri="{BB962C8B-B14F-4D97-AF65-F5344CB8AC3E}">
        <p14:creationId xmlns:p14="http://schemas.microsoft.com/office/powerpoint/2010/main" val="117238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Прямоугольник 11"/>
          <p:cNvSpPr>
            <a:spLocks noChangeArrowheads="1"/>
          </p:cNvSpPr>
          <p:nvPr/>
        </p:nvSpPr>
        <p:spPr bwMode="auto">
          <a:xfrm>
            <a:off x="905172" y="2327425"/>
            <a:ext cx="607030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Тихомирова Валентина</a:t>
            </a:r>
          </a:p>
          <a:p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Начальник клиентской поддержки</a:t>
            </a:r>
            <a:endParaRPr lang="en-US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8 (831) 262 13 76</a:t>
            </a:r>
            <a:endParaRPr lang="ru-RU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8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(800)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100 25 40</a:t>
            </a:r>
            <a:endParaRPr lang="ru-RU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u="sng" dirty="0" err="1" smtClean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tikhomirova</a:t>
            </a:r>
            <a:r>
              <a:rPr lang="ru-RU" sz="2400" u="sng" dirty="0" smtClean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@etpz.ru</a:t>
            </a:r>
            <a:endParaRPr lang="ru-RU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dirty="0" smtClean="0">
                <a:latin typeface="Segoe UI" panose="020B0502040204020203" pitchFamily="34" charset="0"/>
                <a:ea typeface="Roboto Lt"/>
                <a:cs typeface="Segoe UI" panose="020B0502040204020203" pitchFamily="34" charset="0"/>
                <a:sym typeface="Calibri" pitchFamily="34" charset="0"/>
                <a:hlinkClick r:id="rId3"/>
              </a:rPr>
              <a:t>www.etp-ets.ru</a:t>
            </a:r>
            <a:endParaRPr lang="ru-RU" sz="2400" dirty="0" smtClean="0">
              <a:latin typeface="Segoe UI" panose="020B0502040204020203" pitchFamily="34" charset="0"/>
              <a:ea typeface="Roboto Lt"/>
              <a:cs typeface="Segoe UI" panose="020B0502040204020203" pitchFamily="34" charset="0"/>
              <a:sym typeface="Calibri" pitchFamily="34" charset="0"/>
            </a:endParaRPr>
          </a:p>
          <a:p>
            <a:endParaRPr lang="ru-RU" dirty="0">
              <a:latin typeface="Segoe UI" panose="020B0502040204020203" pitchFamily="34" charset="0"/>
              <a:ea typeface="Roboto Lt"/>
              <a:cs typeface="Segoe UI" panose="020B0502040204020203" pitchFamily="34" charset="0"/>
              <a:sym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5172" y="1426769"/>
            <a:ext cx="84801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 smtClean="0">
                <a:gradFill flip="none" rotWithShape="1">
                  <a:gsLst>
                    <a:gs pos="21000">
                      <a:srgbClr val="724695"/>
                    </a:gs>
                    <a:gs pos="68000">
                      <a:srgbClr val="135DA8"/>
                    </a:gs>
                    <a:gs pos="100000">
                      <a:srgbClr val="53C1DD"/>
                    </a:gs>
                  </a:gsLst>
                  <a:lin ang="8100000" scaled="1"/>
                  <a:tileRect/>
                </a:gradFill>
                <a:latin typeface="Segoe UI Semibold" panose="020B0702040204020203" pitchFamily="34" charset="0"/>
                <a:ea typeface="Roboto Lt" pitchFamily="2" charset="0"/>
                <a:cs typeface="Segoe UI" panose="020B0502040204020203" pitchFamily="34" charset="0"/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9635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63526" y="363128"/>
            <a:ext cx="8974138" cy="70008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Настройки отображения реестра «Мои закупки»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9219" y="1954590"/>
            <a:ext cx="2264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Функция 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«Компактный вид»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позволяет уменьшить высоту строк реестра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«Мои закупки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» </a:t>
            </a:r>
            <a:endParaRPr lang="ru-RU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9219" y="4300089"/>
            <a:ext cx="2466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Для возврата в обычный режим – </a:t>
            </a:r>
            <a:r>
              <a:rPr lang="ru-RU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кнопка 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«Обычный вид»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59219" y="3075863"/>
            <a:ext cx="162950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59219" y="5205919"/>
            <a:ext cx="162950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63526" y="1063215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/>
          <p:cNvGrpSpPr/>
          <p:nvPr/>
        </p:nvGrpSpPr>
        <p:grpSpPr>
          <a:xfrm>
            <a:off x="3229573" y="1269344"/>
            <a:ext cx="8416394" cy="2349579"/>
            <a:chOff x="3229573" y="1269344"/>
            <a:chExt cx="8416394" cy="2349579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29573" y="1269344"/>
              <a:ext cx="8416394" cy="2349579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7350125" y="1333500"/>
              <a:ext cx="990600" cy="165100"/>
            </a:xfrm>
            <a:prstGeom prst="rect">
              <a:avLst/>
            </a:prstGeom>
            <a:noFill/>
            <a:ln w="38100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355935" y="3825052"/>
            <a:ext cx="8290032" cy="2423936"/>
            <a:chOff x="3355935" y="3825052"/>
            <a:chExt cx="8290032" cy="2423936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/>
            <a:srcRect l="760" r="1695"/>
            <a:stretch/>
          </p:blipFill>
          <p:spPr>
            <a:xfrm>
              <a:off x="3355935" y="3825052"/>
              <a:ext cx="8290032" cy="2423936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7536655" y="3919538"/>
              <a:ext cx="804069" cy="165100"/>
            </a:xfrm>
            <a:prstGeom prst="rect">
              <a:avLst/>
            </a:prstGeom>
            <a:noFill/>
            <a:ln w="38100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648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0488" y="289620"/>
            <a:ext cx="8858694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1963A0"/>
                </a:solidFill>
                <a:ea typeface="Verdana" panose="020B0604030504040204" pitchFamily="34" charset="0"/>
              </a:rPr>
              <a:t>Запросы о даче разъяснений положений документации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9735" y="2209510"/>
            <a:ext cx="32988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Для Вашего удобства во всех разделах личного кабинета отображается количество вновь поступивших запросов и количество запросов, требующих разъяснения.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800" y="3213934"/>
            <a:ext cx="8118138" cy="2993737"/>
          </a:xfrm>
          <a:prstGeom prst="rect">
            <a:avLst/>
          </a:prstGeom>
          <a:ln>
            <a:noFill/>
          </a:ln>
          <a:effectLst>
            <a:outerShdw blurRad="241300" dist="38100" dir="2700000" algn="tl" rotWithShape="0">
              <a:prstClr val="black">
                <a:alpha val="22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357" t="3570" r="498" b="2532"/>
          <a:stretch/>
        </p:blipFill>
        <p:spPr>
          <a:xfrm>
            <a:off x="4020125" y="2209510"/>
            <a:ext cx="8011813" cy="55605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1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9735" y="3859829"/>
            <a:ext cx="32128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Щелкнув по ссылке «Запросы о даче разъяснений положений документации», Вы попадете в реестр запросов о даче разъяснений положений документации.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40488" y="1527592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29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6582" y="409225"/>
            <a:ext cx="8596668" cy="643879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Скачивание заявок в один клик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33" y="1441321"/>
            <a:ext cx="8472118" cy="4337434"/>
          </a:xfrm>
          <a:prstGeom prst="rect">
            <a:avLst/>
          </a:prstGeom>
          <a:ln>
            <a:noFill/>
          </a:ln>
          <a:effectLst>
            <a:outerShdw blurRad="139700" dist="38100" dir="2700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07" y="3835862"/>
            <a:ext cx="2774334" cy="6268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279726" y="5196744"/>
            <a:ext cx="1144134" cy="193794"/>
          </a:xfrm>
          <a:prstGeom prst="rect">
            <a:avLst/>
          </a:prstGeom>
          <a:noFill/>
          <a:ln w="31750">
            <a:solidFill>
              <a:srgbClr val="7031A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508692" y="4556382"/>
            <a:ext cx="616688" cy="701580"/>
          </a:xfrm>
          <a:prstGeom prst="straightConnector1">
            <a:avLst/>
          </a:prstGeom>
          <a:ln w="28575">
            <a:solidFill>
              <a:srgbClr val="7031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20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9846" y="1643711"/>
            <a:ext cx="1837661" cy="4023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1A0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1 ВАРИАНТ</a:t>
            </a:r>
            <a:endParaRPr lang="ru-RU" sz="2000" b="1" dirty="0">
              <a:solidFill>
                <a:srgbClr val="7031A0"/>
              </a:solidFill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85037" y="2037903"/>
            <a:ext cx="3298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Каждую 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форму по отдельности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, нажав в правом верхнем углу формы кнопку «Выгрузить в файл».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5037" y="3500246"/>
            <a:ext cx="4239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27063" algn="l"/>
              </a:tabLst>
            </a:pP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Все формы </a:t>
            </a:r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по закупке в одном архиве. «Мои закупки» -&gt; «Выгрузка данных по закупке»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39436"/>
          <a:stretch/>
        </p:blipFill>
        <p:spPr>
          <a:xfrm>
            <a:off x="5289636" y="1643711"/>
            <a:ext cx="6635664" cy="109212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692888" y="442021"/>
            <a:ext cx="8858694" cy="6992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smtClean="0">
                <a:solidFill>
                  <a:srgbClr val="1963A0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Выгрузка страниц ЭТП в файл</a:t>
            </a:r>
            <a:endParaRPr lang="ru-RU" sz="2800" dirty="0">
              <a:solidFill>
                <a:srgbClr val="1963A0"/>
              </a:solidFill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785037" y="3121885"/>
            <a:ext cx="1837661" cy="4023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>
                <a:solidFill>
                  <a:srgbClr val="7031A0"/>
                </a:solidFill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2 ВАРИАНТ</a:t>
            </a:r>
            <a:endParaRPr lang="ru-RU" sz="2000" b="1" dirty="0">
              <a:solidFill>
                <a:srgbClr val="7031A0"/>
              </a:solidFill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3275"/>
          <a:stretch/>
        </p:blipFill>
        <p:spPr>
          <a:xfrm>
            <a:off x="809846" y="4516465"/>
            <a:ext cx="6272937" cy="178711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4207" y="3267561"/>
            <a:ext cx="3891093" cy="303601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7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8522612" y="6034747"/>
            <a:ext cx="972385" cy="229177"/>
          </a:xfrm>
          <a:prstGeom prst="rect">
            <a:avLst/>
          </a:prstGeom>
          <a:noFill/>
          <a:ln w="28575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7082783" y="6149335"/>
            <a:ext cx="1274408" cy="0"/>
          </a:xfrm>
          <a:prstGeom prst="straightConnector1">
            <a:avLst/>
          </a:prstGeom>
          <a:ln w="2540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8079" y="1137733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617494" y="5984080"/>
            <a:ext cx="352426" cy="292895"/>
          </a:xfrm>
          <a:prstGeom prst="rect">
            <a:avLst/>
          </a:prstGeom>
          <a:noFill/>
          <a:ln w="28575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482263" y="1871663"/>
            <a:ext cx="681990" cy="214312"/>
          </a:xfrm>
          <a:prstGeom prst="rect">
            <a:avLst/>
          </a:prstGeom>
          <a:noFill/>
          <a:ln w="31750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813" y="1045308"/>
            <a:ext cx="5754150" cy="54481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18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6868" y="1765187"/>
            <a:ext cx="48744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Segoe UI" panose="020B0502040204020203" pitchFamily="34" charset="0"/>
                <a:cs typeface="Segoe UI" panose="020B0502040204020203" pitchFamily="34" charset="0"/>
              </a:rPr>
              <a:t>Для удобства в меню расширенного поиска реестра «Мои закупки» и реестра контрактов добавлена возможность </a:t>
            </a:r>
            <a:r>
              <a:rPr lang="ru-RU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скрывать завершенные аукционы.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0731" y="522088"/>
            <a:ext cx="7664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Архив завершенных закупок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90731" y="1241161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155709" y="6119835"/>
            <a:ext cx="1020727" cy="195905"/>
          </a:xfrm>
          <a:prstGeom prst="rect">
            <a:avLst/>
          </a:prstGeom>
          <a:noFill/>
          <a:ln w="28575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934" y="4505206"/>
            <a:ext cx="3888432" cy="1316905"/>
          </a:xfrm>
          <a:prstGeom prst="rect">
            <a:avLst/>
          </a:prstGeom>
          <a:ln w="12700">
            <a:noFill/>
          </a:ln>
          <a:effectLst>
            <a:outerShdw blurRad="190500" algn="tl" rotWithShape="0">
              <a:srgbClr val="000000">
                <a:alpha val="21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027934" y="4505205"/>
            <a:ext cx="3888432" cy="1316905"/>
          </a:xfrm>
          <a:prstGeom prst="rect">
            <a:avLst/>
          </a:prstGeom>
          <a:noFill/>
          <a:ln w="28575">
            <a:solidFill>
              <a:srgbClr val="7031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6613451" y="5613992"/>
            <a:ext cx="542258" cy="505843"/>
          </a:xfrm>
          <a:prstGeom prst="straightConnector1">
            <a:avLst/>
          </a:prstGeom>
          <a:ln w="31750">
            <a:solidFill>
              <a:srgbClr val="7031A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888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567633" y="1488042"/>
            <a:ext cx="7549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Удобно отслеживать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сроки заключения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контракта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с помощью пиктограммы в первой колонке реестра, а также с помощью столбца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«Осталось дней/</a:t>
            </a:r>
            <a:r>
              <a:rPr lang="ru-RU" sz="16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Регл.срок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90731" y="522088"/>
            <a:ext cx="7664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 сроков заключения контакта</a:t>
            </a:r>
            <a:endParaRPr lang="ru-RU" sz="2800" dirty="0">
              <a:solidFill>
                <a:srgbClr val="0A5CAC"/>
              </a:solidFill>
              <a:latin typeface="Segoe UI" panose="020B0502040204020203" pitchFamily="34" charset="0"/>
              <a:ea typeface="Roboto" pitchFamily="2" charset="0"/>
              <a:cs typeface="Segoe UI" panose="020B0502040204020203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90731" y="1241161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624213" y="5278858"/>
            <a:ext cx="3751887" cy="1206500"/>
            <a:chOff x="606627" y="5284550"/>
            <a:chExt cx="3751887" cy="1206500"/>
          </a:xfrm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grpSpPr>
        <p:sp>
          <p:nvSpPr>
            <p:cNvPr id="17" name="Блок-схема: процесс 16"/>
            <p:cNvSpPr/>
            <p:nvPr/>
          </p:nvSpPr>
          <p:spPr>
            <a:xfrm>
              <a:off x="606627" y="5284550"/>
              <a:ext cx="3751887" cy="1206500"/>
            </a:xfrm>
            <a:prstGeom prst="flowChartProcess">
              <a:avLst/>
            </a:prstGeom>
            <a:gradFill flip="none" rotWithShape="1">
              <a:gsLst>
                <a:gs pos="0">
                  <a:srgbClr val="0A5CAC"/>
                </a:gs>
                <a:gs pos="100000">
                  <a:srgbClr val="7031A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893763"/>
              <a:r>
                <a:rPr lang="ru-RU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Пиктограмма показывает, сколько календарных дней прошло со дня публикации протокола подведения итогов</a:t>
              </a: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822" y="5606308"/>
              <a:ext cx="498196" cy="4981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p:spPr>
        </p:pic>
      </p:grpSp>
      <p:grpSp>
        <p:nvGrpSpPr>
          <p:cNvPr id="3" name="Группа 2"/>
          <p:cNvGrpSpPr/>
          <p:nvPr/>
        </p:nvGrpSpPr>
        <p:grpSpPr>
          <a:xfrm>
            <a:off x="590731" y="2892839"/>
            <a:ext cx="9867132" cy="2105331"/>
            <a:chOff x="196108" y="4000159"/>
            <a:chExt cx="8642578" cy="1844050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3"/>
            <a:srcRect l="-144" t="1841" r="144" b="30978"/>
            <a:stretch/>
          </p:blipFill>
          <p:spPr>
            <a:xfrm>
              <a:off x="196108" y="4000159"/>
              <a:ext cx="8642578" cy="1844050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24000"/>
                </a:prstClr>
              </a:outerShdw>
            </a:effec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6445968" y="4000159"/>
              <a:ext cx="631990" cy="1800200"/>
            </a:xfrm>
            <a:prstGeom prst="rect">
              <a:avLst/>
            </a:prstGeom>
            <a:noFill/>
            <a:ln w="34925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C0000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25435" y="5174311"/>
              <a:ext cx="304330" cy="548067"/>
            </a:xfrm>
            <a:prstGeom prst="rect">
              <a:avLst/>
            </a:prstGeom>
            <a:noFill/>
            <a:ln w="34925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C0000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98252" y="5688247"/>
              <a:ext cx="991348" cy="155962"/>
            </a:xfrm>
            <a:prstGeom prst="rect">
              <a:avLst/>
            </a:prstGeom>
            <a:noFill/>
            <a:ln w="34925">
              <a:solidFill>
                <a:srgbClr val="7031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03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Грань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8259</TotalTime>
  <Words>2256</Words>
  <Application>Microsoft Office PowerPoint</Application>
  <PresentationFormat>Широкоэкранный</PresentationFormat>
  <Paragraphs>375</Paragraphs>
  <Slides>30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44" baseType="lpstr">
      <vt:lpstr>Arial</vt:lpstr>
      <vt:lpstr>Calibri</vt:lpstr>
      <vt:lpstr>Calibri (Основной текст)</vt:lpstr>
      <vt:lpstr>Courier New</vt:lpstr>
      <vt:lpstr>Proxima Nova Cn Rg</vt:lpstr>
      <vt:lpstr>Roboto</vt:lpstr>
      <vt:lpstr>Roboto Lt</vt:lpstr>
      <vt:lpstr>Segoe UI</vt:lpstr>
      <vt:lpstr>Segoe UI Semibold</vt:lpstr>
      <vt:lpstr>Trebuchet MS</vt:lpstr>
      <vt:lpstr>Verdana</vt:lpstr>
      <vt:lpstr>Wingdings 3</vt:lpstr>
      <vt:lpstr>Тема Office</vt:lpstr>
      <vt:lpstr>Грань</vt:lpstr>
      <vt:lpstr>Презентация PowerPoint</vt:lpstr>
      <vt:lpstr>Презентация PowerPoint</vt:lpstr>
      <vt:lpstr>Презентация PowerPoint</vt:lpstr>
      <vt:lpstr>Настройки отображения реестра «Мои закупки»</vt:lpstr>
      <vt:lpstr>Запросы о даче разъяснений положений документации</vt:lpstr>
      <vt:lpstr>Скачивание заявок в один клик</vt:lpstr>
      <vt:lpstr>1 ВАРИАНТ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Дополнительные сервисы площадки</vt:lpstr>
      <vt:lpstr>Презентация PowerPoint</vt:lpstr>
      <vt:lpstr>Презентация PowerPoint</vt:lpstr>
      <vt:lpstr>с помощью информационно-аналитической системы СБИС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Электронные процедуры по 223-ФЗ</dc:title>
  <dc:creator>Плотникова Ольга</dc:creator>
  <cp:lastModifiedBy>Tikhomirova</cp:lastModifiedBy>
  <cp:revision>282</cp:revision>
  <dcterms:created xsi:type="dcterms:W3CDTF">2017-12-15T07:32:58Z</dcterms:created>
  <dcterms:modified xsi:type="dcterms:W3CDTF">2018-04-16T07:14:14Z</dcterms:modified>
</cp:coreProperties>
</file>