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omments/comment1.xml" ContentType="application/vnd.openxmlformats-officedocument.presentationml.comments+xml"/>
  <Override PartName="/ppt/comments/comment2.xml" ContentType="application/vnd.openxmlformats-officedocument.presentationml.comments+xml"/>
  <Override PartName="/ppt/comments/comment3.xml" ContentType="application/vnd.openxmlformats-officedocument.presentationml.comment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91" r:id="rId3"/>
    <p:sldId id="274" r:id="rId4"/>
    <p:sldId id="279" r:id="rId5"/>
    <p:sldId id="295" r:id="rId6"/>
    <p:sldId id="268" r:id="rId7"/>
    <p:sldId id="267" r:id="rId8"/>
    <p:sldId id="293" r:id="rId9"/>
    <p:sldId id="281" r:id="rId10"/>
    <p:sldId id="282" r:id="rId11"/>
    <p:sldId id="287" r:id="rId12"/>
    <p:sldId id="290" r:id="rId13"/>
    <p:sldId id="297" r:id="rId14"/>
    <p:sldId id="298" r:id="rId15"/>
    <p:sldId id="299" r:id="rId16"/>
    <p:sldId id="300" r:id="rId17"/>
    <p:sldId id="289" r:id="rId18"/>
    <p:sldId id="285" r:id="rId19"/>
    <p:sldId id="302" r:id="rId20"/>
    <p:sldId id="303" r:id="rId21"/>
    <p:sldId id="284" r:id="rId22"/>
    <p:sldId id="286" r:id="rId23"/>
    <p:sldId id="304" r:id="rId24"/>
    <p:sldId id="301" r:id="rId25"/>
    <p:sldId id="305" r:id="rId2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1 1" initials="11" lastIdx="1" clrIdx="0">
    <p:extLst>
      <p:ext uri="{19B8F6BF-5375-455C-9EA6-DF929625EA0E}">
        <p15:presenceInfo xmlns:p15="http://schemas.microsoft.com/office/powerpoint/2012/main" userId="266c8349930422ce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99" autoAdjust="0"/>
    <p:restoredTop sz="94660"/>
  </p:normalViewPr>
  <p:slideViewPr>
    <p:cSldViewPr>
      <p:cViewPr varScale="1">
        <p:scale>
          <a:sx n="83" d="100"/>
          <a:sy n="83" d="100"/>
        </p:scale>
        <p:origin x="1474" y="67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commentAuthors" Target="commentAuthors.xml"/><Relationship Id="rId30" Type="http://schemas.openxmlformats.org/officeDocument/2006/relationships/theme" Target="theme/theme1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18-02-06T18:49:31.799" idx="1">
    <p:pos x="10" y="10"/>
    <p:text/>
    <p:extLst>
      <p:ext uri="{C676402C-5697-4E1C-873F-D02D1690AC5C}">
        <p15:threadingInfo xmlns:p15="http://schemas.microsoft.com/office/powerpoint/2012/main" timeZoneBias="-180"/>
      </p:ext>
    </p:extLst>
  </p:cm>
</p:cmLst>
</file>

<file path=ppt/comments/comment2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18-02-06T18:49:31.799" idx="1">
    <p:pos x="10" y="10"/>
    <p:text/>
    <p:extLst>
      <p:ext uri="{C676402C-5697-4E1C-873F-D02D1690AC5C}">
        <p15:threadingInfo xmlns:p15="http://schemas.microsoft.com/office/powerpoint/2012/main" timeZoneBias="-180"/>
      </p:ext>
    </p:extLst>
  </p:cm>
</p:cmLst>
</file>

<file path=ppt/comments/comment3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18-02-06T18:49:31.799" idx="1">
    <p:pos x="10" y="10"/>
    <p:text/>
    <p:extLst>
      <p:ext uri="{C676402C-5697-4E1C-873F-D02D1690AC5C}">
        <p15:threadingInfo xmlns:p15="http://schemas.microsoft.com/office/powerpoint/2012/main" timeZoneBias="-180"/>
      </p:ext>
    </p:extLst>
  </p:cm>
</p:cmLst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A9EF60-B4F9-49E0-8C43-5F725427C247}" type="datetimeFigureOut">
              <a:rPr lang="ru-RU" smtClean="0"/>
              <a:t>16.04.2018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96E133-BCCA-4F80-8B29-7DF404F71174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A9EF60-B4F9-49E0-8C43-5F725427C247}" type="datetimeFigureOut">
              <a:rPr lang="ru-RU" smtClean="0"/>
              <a:t>16.04.2018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96E133-BCCA-4F80-8B29-7DF404F71174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A9EF60-B4F9-49E0-8C43-5F725427C247}" type="datetimeFigureOut">
              <a:rPr lang="ru-RU" smtClean="0"/>
              <a:t>16.04.2018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96E133-BCCA-4F80-8B29-7DF404F71174}" type="slidenum">
              <a:rPr lang="ru-RU" smtClean="0"/>
              <a:t>‹#›</a:t>
            </a:fld>
            <a:endParaRPr lang="ru-RU" dirty="0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A9EF60-B4F9-49E0-8C43-5F725427C247}" type="datetimeFigureOut">
              <a:rPr lang="ru-RU" smtClean="0"/>
              <a:t>16.04.2018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96E133-BCCA-4F80-8B29-7DF404F71174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A9EF60-B4F9-49E0-8C43-5F725427C247}" type="datetimeFigureOut">
              <a:rPr lang="ru-RU" smtClean="0"/>
              <a:t>16.04.2018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96E133-BCCA-4F80-8B29-7DF404F71174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A9EF60-B4F9-49E0-8C43-5F725427C247}" type="datetimeFigureOut">
              <a:rPr lang="ru-RU" smtClean="0"/>
              <a:t>16.04.2018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96E133-BCCA-4F80-8B29-7DF404F71174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A9EF60-B4F9-49E0-8C43-5F725427C247}" type="datetimeFigureOut">
              <a:rPr lang="ru-RU" smtClean="0"/>
              <a:t>16.04.2018</a:t>
            </a:fld>
            <a:endParaRPr lang="ru-RU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96E133-BCCA-4F80-8B29-7DF404F71174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A9EF60-B4F9-49E0-8C43-5F725427C247}" type="datetimeFigureOut">
              <a:rPr lang="ru-RU" smtClean="0"/>
              <a:t>16.04.2018</a:t>
            </a:fld>
            <a:endParaRPr lang="ru-R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96E133-BCCA-4F80-8B29-7DF404F71174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A9EF60-B4F9-49E0-8C43-5F725427C247}" type="datetimeFigureOut">
              <a:rPr lang="ru-RU" smtClean="0"/>
              <a:t>16.04.2018</a:t>
            </a:fld>
            <a:endParaRPr lang="ru-RU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96E133-BCCA-4F80-8B29-7DF404F71174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A9EF60-B4F9-49E0-8C43-5F725427C247}" type="datetimeFigureOut">
              <a:rPr lang="ru-RU" smtClean="0"/>
              <a:t>16.04.2018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96E133-BCCA-4F80-8B29-7DF404F71174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A9EF60-B4F9-49E0-8C43-5F725427C247}" type="datetimeFigureOut">
              <a:rPr lang="ru-RU" smtClean="0"/>
              <a:t>16.04.2018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96E133-BCCA-4F80-8B29-7DF404F71174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dirty="0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51A9EF60-B4F9-49E0-8C43-5F725427C247}" type="datetimeFigureOut">
              <a:rPr lang="ru-RU" smtClean="0"/>
              <a:t>16.04.2018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0096E133-BCCA-4F80-8B29-7DF404F71174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comments" Target="../comments/comment1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comments" Target="../comments/comment2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comments" Target="../comments/comment3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Основные изменения законодательства о закупках, вступившие в </a:t>
            </a:r>
            <a:r>
              <a:rPr lang="ru-RU" dirty="0" smtClean="0"/>
              <a:t>силу. 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40C5E375-CCC3-42EA-B254-3E3A9174B6E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2891" y="5733256"/>
            <a:ext cx="2190750" cy="676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922029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>
            <a:extLst>
              <a:ext uri="{FF2B5EF4-FFF2-40B4-BE49-F238E27FC236}">
                <a16:creationId xmlns:a16="http://schemas.microsoft.com/office/drawing/2014/main" id="{1BF5ABDC-AD51-4EE6-8A7C-F2372AB040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3204" y="606198"/>
            <a:ext cx="8229600" cy="1252728"/>
          </a:xfrm>
        </p:spPr>
        <p:txBody>
          <a:bodyPr>
            <a:normAutofit fontScale="90000"/>
          </a:bodyPr>
          <a:lstStyle/>
          <a:p>
            <a:r>
              <a:rPr lang="ru-RU" sz="3600" dirty="0"/>
              <a:t>С 11 января 2018 года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16446EAC-6184-47EC-9CDC-FFE0908BCAA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528" y="1988840"/>
            <a:ext cx="2190750" cy="676275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080073E-926E-458A-BC1D-AA2B9AA42193}"/>
              </a:ext>
            </a:extLst>
          </p:cNvPr>
          <p:cNvSpPr txBox="1"/>
          <p:nvPr/>
        </p:nvSpPr>
        <p:spPr>
          <a:xfrm>
            <a:off x="552382" y="3075573"/>
            <a:ext cx="8111244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/>
              <a:t>ИЗМЕНЕНИЯ В ПОРЯДКЕ НАПРАВЛЕНИЯ СВЕДЕНИЙ В ОТНОШЕНИИ ЛИЦ, УКЛОНИВШИХСЯ ОТ ЗАКЛЮЧЕНИЯ КОНТРАКТА, В </a:t>
            </a:r>
            <a:r>
              <a:rPr lang="ru-RU" b="1" dirty="0" smtClean="0"/>
              <a:t>ФАС</a:t>
            </a:r>
          </a:p>
          <a:p>
            <a:pPr algn="ctr"/>
            <a:endParaRPr lang="ru-RU" dirty="0"/>
          </a:p>
          <a:p>
            <a:pPr marL="285750" indent="-285750" algn="just">
              <a:buFontTx/>
              <a:buChar char="-"/>
            </a:pPr>
            <a:r>
              <a:rPr lang="ru-RU" dirty="0"/>
              <a:t>в Реестр недобросовестных поставщиков не включается информация об ИНН публично-правовых образований, являющихся учредителями юридических лиц (новая редакция пункта 2 части 3 статьи 104 Закона № 44-ФЗ); </a:t>
            </a:r>
          </a:p>
          <a:p>
            <a:pPr marL="285750" indent="-285750" algn="just">
              <a:buFontTx/>
              <a:buChar char="-"/>
            </a:pPr>
            <a:r>
              <a:rPr lang="ru-RU" dirty="0"/>
              <a:t>обязанность заказчика направлять сведения об уклонившемся от заключения контракта участнике закупки теперь не увязана с заключением контракта заказчиком со следующим участником (новая редакция части 4 статьи 104 Закона о контрактной системе). </a:t>
            </a:r>
          </a:p>
          <a:p>
            <a:pPr marL="285750" indent="-285750">
              <a:buFontTx/>
              <a:buChar char="-"/>
            </a:pP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18616084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>
            <a:extLst>
              <a:ext uri="{FF2B5EF4-FFF2-40B4-BE49-F238E27FC236}">
                <a16:creationId xmlns:a16="http://schemas.microsoft.com/office/drawing/2014/main" id="{1BF5ABDC-AD51-4EE6-8A7C-F2372AB040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3204" y="606198"/>
            <a:ext cx="8229600" cy="1252728"/>
          </a:xfrm>
        </p:spPr>
        <p:txBody>
          <a:bodyPr>
            <a:normAutofit fontScale="90000"/>
          </a:bodyPr>
          <a:lstStyle/>
          <a:p>
            <a:r>
              <a:rPr lang="ru-RU" sz="3600" dirty="0"/>
              <a:t>С 1 января 2018 года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16446EAC-6184-47EC-9CDC-FFE0908BCAA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528" y="1988840"/>
            <a:ext cx="2190750" cy="676275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2DE5C56F-F89D-4D4D-9CB7-EC657262ED65}"/>
              </a:ext>
            </a:extLst>
          </p:cNvPr>
          <p:cNvSpPr txBox="1"/>
          <p:nvPr/>
        </p:nvSpPr>
        <p:spPr>
          <a:xfrm>
            <a:off x="493204" y="2716944"/>
            <a:ext cx="8111244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/>
              <a:t>ТИПОВОЙ КОНТРАКТ НА ПОСТАВКУ ЛЕКАРСТВЕННЫХ ПРЕПАРАТОВ ДЛЯ МЕДИЦИНСКОГО </a:t>
            </a:r>
            <a:r>
              <a:rPr lang="ru-RU" b="1" dirty="0" smtClean="0"/>
              <a:t>ПРИМЕНЕНИЯ</a:t>
            </a:r>
          </a:p>
          <a:p>
            <a:pPr algn="ctr"/>
            <a:endParaRPr lang="ru-RU" dirty="0"/>
          </a:p>
          <a:p>
            <a:pPr algn="just"/>
            <a:r>
              <a:rPr lang="ru-RU" dirty="0"/>
              <a:t>С 01.01.2018 г. вступил в силу приказ Минздрава России от 26.10.2017 № 870н об утверждении типового контракта на поставку лекарственных препаратов для медицинского применения.</a:t>
            </a:r>
          </a:p>
          <a:p>
            <a:pPr algn="just"/>
            <a:r>
              <a:rPr lang="ru-RU" dirty="0"/>
              <a:t>Указанный типовой контракт в ЕИС был опубликован </a:t>
            </a:r>
            <a:r>
              <a:rPr lang="ru-RU" dirty="0" smtClean="0"/>
              <a:t>16.</a:t>
            </a:r>
            <a:r>
              <a:rPr lang="en-US" dirty="0" smtClean="0"/>
              <a:t>01</a:t>
            </a:r>
            <a:r>
              <a:rPr lang="ru-RU" dirty="0" smtClean="0"/>
              <a:t>.201</a:t>
            </a:r>
            <a:r>
              <a:rPr lang="en-US" dirty="0" smtClean="0"/>
              <a:t>8</a:t>
            </a:r>
            <a:r>
              <a:rPr lang="ru-RU" dirty="0" smtClean="0"/>
              <a:t> </a:t>
            </a:r>
            <a:r>
              <a:rPr lang="ru-RU" dirty="0"/>
              <a:t>г. </a:t>
            </a:r>
          </a:p>
          <a:p>
            <a:pPr algn="just"/>
            <a:r>
              <a:rPr lang="ru-RU" dirty="0"/>
              <a:t>В соответствии с пунктом 15 Правил разработки типовых контрактов, типовых условий контрактов, утверждённых постановлением Правительства РФ от 2 июля 2014 г. № 606, типовые контракты  подлежат применению </a:t>
            </a:r>
            <a:r>
              <a:rPr lang="ru-RU" dirty="0" smtClean="0"/>
              <a:t>по </a:t>
            </a:r>
            <a:r>
              <a:rPr lang="ru-RU" dirty="0"/>
              <a:t>истечении 30 календарных дней после дня размещения типового </a:t>
            </a:r>
            <a:r>
              <a:rPr lang="ru-RU" dirty="0" smtClean="0"/>
              <a:t>контракта </a:t>
            </a:r>
            <a:r>
              <a:rPr lang="ru-RU" dirty="0"/>
              <a:t>в единой информационной системе в сфере закупок, но не ранее дня вступления в силу нормативного правового акта ответственного органа, утверждающего типовой контракт. </a:t>
            </a:r>
          </a:p>
        </p:txBody>
      </p:sp>
    </p:spTree>
    <p:extLst>
      <p:ext uri="{BB962C8B-B14F-4D97-AF65-F5344CB8AC3E}">
        <p14:creationId xmlns:p14="http://schemas.microsoft.com/office/powerpoint/2010/main" val="402432841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>
            <a:extLst>
              <a:ext uri="{FF2B5EF4-FFF2-40B4-BE49-F238E27FC236}">
                <a16:creationId xmlns:a16="http://schemas.microsoft.com/office/drawing/2014/main" id="{1BF5ABDC-AD51-4EE6-8A7C-F2372AB040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3204" y="606198"/>
            <a:ext cx="8229600" cy="1252728"/>
          </a:xfrm>
        </p:spPr>
        <p:txBody>
          <a:bodyPr>
            <a:normAutofit fontScale="90000"/>
          </a:bodyPr>
          <a:lstStyle/>
          <a:p>
            <a:r>
              <a:rPr lang="ru-RU" sz="3600" dirty="0"/>
              <a:t>С 1 января 2018 года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16446EAC-6184-47EC-9CDC-FFE0908BCAA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528" y="1988840"/>
            <a:ext cx="2190750" cy="676275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2DE5C56F-F89D-4D4D-9CB7-EC657262ED65}"/>
              </a:ext>
            </a:extLst>
          </p:cNvPr>
          <p:cNvSpPr txBox="1"/>
          <p:nvPr/>
        </p:nvSpPr>
        <p:spPr>
          <a:xfrm>
            <a:off x="611560" y="2795029"/>
            <a:ext cx="8111244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/>
              <a:t>ОПИСАНИЕ ЛЕКАРСТВЕННЫХ </a:t>
            </a:r>
            <a:r>
              <a:rPr lang="ru-RU" b="1" dirty="0" smtClean="0"/>
              <a:t>ПРЕПАРАТОВ</a:t>
            </a:r>
            <a:endParaRPr lang="en-US" b="1" dirty="0" smtClean="0"/>
          </a:p>
          <a:p>
            <a:pPr algn="ctr"/>
            <a:endParaRPr lang="ru-RU" dirty="0"/>
          </a:p>
          <a:p>
            <a:pPr algn="just"/>
            <a:r>
              <a:rPr lang="ru-RU" dirty="0"/>
              <a:t>Вступило в силу Постановление Правительства РФ от 15.11.2017 № 1380 "Об особенностях описания лекарственных препаратов для медицинского применения, являющихся объектом закупки для обеспечения государственных и муниципальных нужд". </a:t>
            </a:r>
          </a:p>
          <a:p>
            <a:pPr algn="just"/>
            <a:r>
              <a:rPr lang="ru-RU" dirty="0"/>
              <a:t>Постановление издано в целях реализации части 5 статьи 33 Федерального закона № 44-ФЗ и устанавливает сведения, которые заказчики обязаны и вправе указывать при описании лекарственных препаратов в документации о закупке помимо сведений, предусмотренных пунктом 6 части 1 статьи 33 Федерального закона № 44-ФЗ.</a:t>
            </a:r>
          </a:p>
        </p:txBody>
      </p:sp>
    </p:spTree>
    <p:extLst>
      <p:ext uri="{BB962C8B-B14F-4D97-AF65-F5344CB8AC3E}">
        <p14:creationId xmlns:p14="http://schemas.microsoft.com/office/powerpoint/2010/main" val="84936428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251520" y="2675466"/>
            <a:ext cx="8640959" cy="3921885"/>
          </a:xfrm>
        </p:spPr>
        <p:txBody>
          <a:bodyPr>
            <a:normAutofit fontScale="70000" lnSpcReduction="20000"/>
          </a:bodyPr>
          <a:lstStyle/>
          <a:p>
            <a:r>
              <a:rPr lang="ru-RU" dirty="0" smtClean="0"/>
              <a:t>Заказчик указывает</a:t>
            </a:r>
          </a:p>
          <a:p>
            <a:pPr marL="0" indent="0">
              <a:buNone/>
            </a:pPr>
            <a:r>
              <a:rPr lang="ru-RU" dirty="0" smtClean="0">
                <a:solidFill>
                  <a:schemeClr val="tx1"/>
                </a:solidFill>
              </a:rPr>
              <a:t>а</a:t>
            </a:r>
            <a:r>
              <a:rPr lang="ru-RU" dirty="0">
                <a:solidFill>
                  <a:schemeClr val="tx1"/>
                </a:solidFill>
              </a:rPr>
              <a:t>) лекарственную форму препарата, включая в том числе эквивалентные лекарственные формы, за исключением описания лекарственной формы и ее характеристик, содержащихся в инструкциях по применению лекарственных препаратов и указывающих на конкретного производителя (например, описание цвета, формы, вкуса и др.);</a:t>
            </a:r>
          </a:p>
          <a:p>
            <a:pPr marL="0" indent="0">
              <a:buNone/>
            </a:pPr>
            <a:r>
              <a:rPr lang="ru-RU" dirty="0">
                <a:solidFill>
                  <a:schemeClr val="tx1"/>
                </a:solidFill>
              </a:rPr>
              <a:t>б) дозировку лекарственного препарата с возможностью поставки лекарственного препарата в кратной дозировке и двойном количестве (например, при закупке таблетки с дозировкой 300 мг в документации о закупке указывается: 1 таблетка с дозировкой 300 мг или 2 таблетки с дозировкой 150 мг), а также с возможностью поставки лекарственного препарата в некратных эквивалентных дозировках, позволяющих достичь одинакового терапевтического эффекта (например, флаконы 2,5 мг, или 3 мг, или 3,5 мг), допускается указание концентрации лекарственного препарата без установления кратности;</a:t>
            </a:r>
          </a:p>
          <a:p>
            <a:pPr marL="0" indent="0">
              <a:buNone/>
            </a:pPr>
            <a:r>
              <a:rPr lang="ru-RU" dirty="0">
                <a:solidFill>
                  <a:schemeClr val="tx1"/>
                </a:solidFill>
              </a:rPr>
              <a:t>в) остаточный срок годности лекарственного препарата, выраженный в единицах измерения времени (например, "не ранее 1 января 2020 г." или "не менее 12 месяцев с даты заключения контракта" и др.).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Правила описания лекарственных препаратов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3568" y="1916832"/>
            <a:ext cx="2188654" cy="6767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958182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251520" y="2593546"/>
            <a:ext cx="8640959" cy="4147821"/>
          </a:xfrm>
        </p:spPr>
        <p:txBody>
          <a:bodyPr>
            <a:normAutofit fontScale="55000" lnSpcReduction="20000"/>
          </a:bodyPr>
          <a:lstStyle/>
          <a:p>
            <a:r>
              <a:rPr lang="ru-RU" sz="2900" dirty="0" smtClean="0"/>
              <a:t>Заказчику учитывать, что при описании</a:t>
            </a:r>
          </a:p>
          <a:p>
            <a:pPr marL="0" indent="0">
              <a:buNone/>
            </a:pPr>
            <a:r>
              <a:rPr lang="ru-RU" sz="2500" dirty="0" smtClean="0">
                <a:solidFill>
                  <a:schemeClr val="tx1"/>
                </a:solidFill>
              </a:rPr>
              <a:t>а</a:t>
            </a:r>
            <a:r>
              <a:rPr lang="ru-RU" sz="2500" dirty="0">
                <a:solidFill>
                  <a:schemeClr val="tx1"/>
                </a:solidFill>
              </a:rPr>
              <a:t>) лекарственных препаратов в картриджах либо в иных формах выпуска, совместимых с устройствами введения (применения), - должно быть указание на возможность поставки лекарственных препаратов с условием безвозмездной передачи пациентам совместимых устройств введения в количестве, соответствующем количеству пациентов, для обеспечения которых закупаются лекарственные препараты в картриджах;</a:t>
            </a:r>
          </a:p>
          <a:p>
            <a:pPr marL="0" indent="0">
              <a:buNone/>
            </a:pPr>
            <a:r>
              <a:rPr lang="ru-RU" sz="2500" dirty="0">
                <a:solidFill>
                  <a:schemeClr val="tx1"/>
                </a:solidFill>
              </a:rPr>
              <a:t>б) многокомпонентных (комбинированных) лекарственных препаратов, представляющих собой комбинацию 2 или более активных веществ (то есть активных веществ, входящих в состав комбинированного лекарственного препарата и зарегистрированных в составе однокомпонентных лекарственных препаратов), а также наборов зарегистрированных лекарственных препаратов - должно быть указание на возможность поставки однокомпонентных лекарственных препаратов;</a:t>
            </a:r>
          </a:p>
          <a:p>
            <a:pPr marL="0" indent="0">
              <a:buNone/>
            </a:pPr>
            <a:r>
              <a:rPr lang="ru-RU" sz="2500" dirty="0">
                <a:solidFill>
                  <a:schemeClr val="tx1"/>
                </a:solidFill>
              </a:rPr>
              <a:t>в) лекарственных препаратов, для которых могут быть установлены требования к их комплектации растворителем или устройством для разведения и введения лекарственного препарата, а также к наличию инструментов для вскрытия ампул (например, пилки), - должно быть указание на возможность поставки отдельных компонентов такой комплектации;</a:t>
            </a:r>
          </a:p>
          <a:p>
            <a:pPr marL="0" indent="0">
              <a:buNone/>
            </a:pPr>
            <a:r>
              <a:rPr lang="ru-RU" sz="2500" dirty="0">
                <a:solidFill>
                  <a:schemeClr val="tx1"/>
                </a:solidFill>
              </a:rPr>
              <a:t>г) лекарственных препаратов в формах выпуска: "шприц", "</a:t>
            </a:r>
            <a:r>
              <a:rPr lang="ru-RU" sz="2500" dirty="0" err="1">
                <a:solidFill>
                  <a:schemeClr val="tx1"/>
                </a:solidFill>
              </a:rPr>
              <a:t>преднаполненный</a:t>
            </a:r>
            <a:r>
              <a:rPr lang="ru-RU" sz="2500" dirty="0">
                <a:solidFill>
                  <a:schemeClr val="tx1"/>
                </a:solidFill>
              </a:rPr>
              <a:t> шприц", "шприц-тюбик", "шприц-ручка" - должно быть указание на возможность поставки лекарственного препарата с устройством введения, соответствующим объему вводимого лекарственного препарата (например, при закупке </a:t>
            </a:r>
            <a:r>
              <a:rPr lang="ru-RU" sz="2500" dirty="0" err="1">
                <a:solidFill>
                  <a:schemeClr val="tx1"/>
                </a:solidFill>
              </a:rPr>
              <a:t>преднаполненного</a:t>
            </a:r>
            <a:r>
              <a:rPr lang="ru-RU" sz="2500" dirty="0">
                <a:solidFill>
                  <a:schemeClr val="tx1"/>
                </a:solidFill>
              </a:rPr>
              <a:t> шприца объемом 1 мл может быть указана форма выпуска "ампула" с поставкой шприца объемом 1 мл или 2 мл), за исключением случаев, когда в документации о закупке содержится обоснование необходимости закупки лекарственного препарата конкретной формы выпуска.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Правила описания лекарственных препаратов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3568" y="1916832"/>
            <a:ext cx="2188654" cy="6767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126564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251520" y="2593546"/>
            <a:ext cx="8640959" cy="4147821"/>
          </a:xfrm>
        </p:spPr>
        <p:txBody>
          <a:bodyPr>
            <a:normAutofit fontScale="92500" lnSpcReduction="10000"/>
          </a:bodyPr>
          <a:lstStyle/>
          <a:p>
            <a:r>
              <a:rPr lang="ru-RU" sz="2900" dirty="0" smtClean="0"/>
              <a:t>Допускается при описании</a:t>
            </a:r>
          </a:p>
          <a:p>
            <a:pPr marL="0" indent="0">
              <a:buNone/>
            </a:pPr>
            <a:r>
              <a:rPr lang="ru-RU" sz="2500" dirty="0">
                <a:solidFill>
                  <a:schemeClr val="tx1"/>
                </a:solidFill>
              </a:rPr>
              <a:t>а) необходимых для назначения пациенту при наличии медицинских показаний (индивидуальная непереносимость, по жизненным показаниям) по решению врачебной комиссии медицинской организации, - указание на торговые наименования;</a:t>
            </a:r>
          </a:p>
          <a:p>
            <a:pPr marL="0" indent="0">
              <a:buNone/>
            </a:pPr>
            <a:r>
              <a:rPr lang="ru-RU" sz="2500" dirty="0">
                <a:solidFill>
                  <a:schemeClr val="tx1"/>
                </a:solidFill>
              </a:rPr>
              <a:t>б) предназначенных для парентерального применения, - указание на путь введения лекарственного препарата (для инъекций или для </a:t>
            </a:r>
            <a:r>
              <a:rPr lang="ru-RU" sz="2500" dirty="0" err="1">
                <a:solidFill>
                  <a:schemeClr val="tx1"/>
                </a:solidFill>
              </a:rPr>
              <a:t>инфузий</a:t>
            </a:r>
            <a:r>
              <a:rPr lang="ru-RU" sz="2500" dirty="0">
                <a:solidFill>
                  <a:schemeClr val="tx1"/>
                </a:solidFill>
              </a:rPr>
              <a:t>);</a:t>
            </a:r>
          </a:p>
          <a:p>
            <a:pPr marL="0" indent="0">
              <a:buNone/>
            </a:pPr>
            <a:r>
              <a:rPr lang="ru-RU" sz="2500" dirty="0">
                <a:solidFill>
                  <a:schemeClr val="tx1"/>
                </a:solidFill>
              </a:rPr>
              <a:t>в) предназначенных исключительно для использования в педиатрической практике, - указание на возраст ребенка (от 0, с 3 месяцев, с 12 месяцев и т.д.).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Правила описания лекарственных препаратов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3568" y="1916832"/>
            <a:ext cx="2188654" cy="6767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32326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251520" y="2593546"/>
            <a:ext cx="8640959" cy="4147821"/>
          </a:xfrm>
        </p:spPr>
        <p:txBody>
          <a:bodyPr>
            <a:normAutofit fontScale="55000" lnSpcReduction="20000"/>
          </a:bodyPr>
          <a:lstStyle/>
          <a:p>
            <a:r>
              <a:rPr lang="ru-RU" sz="2900" dirty="0" smtClean="0"/>
              <a:t>Не допускается </a:t>
            </a:r>
            <a:r>
              <a:rPr lang="ru-RU" sz="2900" dirty="0"/>
              <a:t>(кроме исключений</a:t>
            </a:r>
            <a:r>
              <a:rPr lang="ru-RU" sz="2900" dirty="0" smtClean="0"/>
              <a:t>) при описании указывать</a:t>
            </a:r>
          </a:p>
          <a:p>
            <a:pPr marL="0" indent="0">
              <a:buNone/>
            </a:pPr>
            <a:r>
              <a:rPr lang="ru-RU" sz="2500" dirty="0">
                <a:solidFill>
                  <a:schemeClr val="tx1"/>
                </a:solidFill>
              </a:rPr>
              <a:t>а) эквивалентные дозировки лекарственного препарата, предусматривающие необходимость деления твердой лекарственной формы препарата;</a:t>
            </a:r>
          </a:p>
          <a:p>
            <a:pPr marL="0" indent="0">
              <a:buNone/>
            </a:pPr>
            <a:r>
              <a:rPr lang="ru-RU" sz="2500" dirty="0">
                <a:solidFill>
                  <a:schemeClr val="tx1"/>
                </a:solidFill>
              </a:rPr>
              <a:t>б) дозировку лекарственного препарата в определенных единицах измерения при возможности конвертирования в иные единицы измерения (например, "МЕ" (международная единица) может быть конвертирована в "мг" или "процент" может быть конвертирован в "мг/мл" и т.д.);</a:t>
            </a:r>
          </a:p>
          <a:p>
            <a:pPr marL="0" indent="0">
              <a:buNone/>
            </a:pPr>
            <a:r>
              <a:rPr lang="ru-RU" sz="2500" dirty="0">
                <a:solidFill>
                  <a:schemeClr val="tx1"/>
                </a:solidFill>
              </a:rPr>
              <a:t>в) объем наполнения первичной упаковки лекарственного препарата, за исключением растворов для </a:t>
            </a:r>
            <a:r>
              <a:rPr lang="ru-RU" sz="2500" dirty="0" err="1">
                <a:solidFill>
                  <a:schemeClr val="tx1"/>
                </a:solidFill>
              </a:rPr>
              <a:t>инфузий</a:t>
            </a:r>
            <a:r>
              <a:rPr lang="ru-RU" sz="2500" dirty="0">
                <a:solidFill>
                  <a:schemeClr val="tx1"/>
                </a:solidFill>
              </a:rPr>
              <a:t>;</a:t>
            </a:r>
          </a:p>
          <a:p>
            <a:pPr marL="0" indent="0">
              <a:buNone/>
            </a:pPr>
            <a:r>
              <a:rPr lang="ru-RU" sz="2500" dirty="0">
                <a:solidFill>
                  <a:schemeClr val="tx1"/>
                </a:solidFill>
              </a:rPr>
              <a:t>г) наличие (отсутствие) вспомогательных веществ;</a:t>
            </a:r>
          </a:p>
          <a:p>
            <a:pPr marL="0" indent="0">
              <a:buNone/>
            </a:pPr>
            <a:r>
              <a:rPr lang="ru-RU" sz="2500" dirty="0">
                <a:solidFill>
                  <a:schemeClr val="tx1"/>
                </a:solidFill>
              </a:rPr>
              <a:t>д) фиксированный температурный режим хранения препаратов при наличии альтернативного;</a:t>
            </a:r>
          </a:p>
          <a:p>
            <a:pPr marL="0" indent="0">
              <a:buNone/>
            </a:pPr>
            <a:r>
              <a:rPr lang="ru-RU" sz="2500" dirty="0">
                <a:solidFill>
                  <a:schemeClr val="tx1"/>
                </a:solidFill>
              </a:rPr>
              <a:t>е) форму выпуска (первичной упаковки) лекарственного препарата (например, "ампула", "флакон", "блистер" и др.);</a:t>
            </a:r>
          </a:p>
          <a:p>
            <a:pPr marL="0" indent="0">
              <a:buNone/>
            </a:pPr>
            <a:r>
              <a:rPr lang="ru-RU" sz="2500" dirty="0">
                <a:solidFill>
                  <a:schemeClr val="tx1"/>
                </a:solidFill>
              </a:rPr>
              <a:t>ж) количество единиц (таблеток, ампул) лекарственного препарата во вторичной упаковке, а также требование поставки конкретного количества упаковок вместо количества лекарственного препарата;</a:t>
            </a:r>
          </a:p>
          <a:p>
            <a:pPr marL="0" indent="0">
              <a:buNone/>
            </a:pPr>
            <a:r>
              <a:rPr lang="ru-RU" sz="2500" dirty="0">
                <a:solidFill>
                  <a:schemeClr val="tx1"/>
                </a:solidFill>
              </a:rPr>
              <a:t>з) требования к показателям </a:t>
            </a:r>
            <a:r>
              <a:rPr lang="ru-RU" sz="2500" dirty="0" err="1">
                <a:solidFill>
                  <a:schemeClr val="tx1"/>
                </a:solidFill>
              </a:rPr>
              <a:t>фармакодинамики</a:t>
            </a:r>
            <a:r>
              <a:rPr lang="ru-RU" sz="2500" dirty="0">
                <a:solidFill>
                  <a:schemeClr val="tx1"/>
                </a:solidFill>
              </a:rPr>
              <a:t> и (или) </a:t>
            </a:r>
            <a:r>
              <a:rPr lang="ru-RU" sz="2500" dirty="0" err="1">
                <a:solidFill>
                  <a:schemeClr val="tx1"/>
                </a:solidFill>
              </a:rPr>
              <a:t>фармакокинетики</a:t>
            </a:r>
            <a:r>
              <a:rPr lang="ru-RU" sz="2500" dirty="0">
                <a:solidFill>
                  <a:schemeClr val="tx1"/>
                </a:solidFill>
              </a:rPr>
              <a:t> лекарственного препарата (например, время начала действия, проявление максимального эффекта, продолжительность действия лекарственного препарата);</a:t>
            </a:r>
          </a:p>
          <a:p>
            <a:pPr marL="0" indent="0">
              <a:buNone/>
            </a:pPr>
            <a:r>
              <a:rPr lang="ru-RU" sz="2500" dirty="0">
                <a:solidFill>
                  <a:schemeClr val="tx1"/>
                </a:solidFill>
              </a:rPr>
              <a:t>и) иные характеристики лекарственных препаратов, содержащиеся в инструкциях по применению лекарственных препаратов, указывающие на конкретного производителя лекарственного препарата.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Правила описания лекарственных препаратов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3568" y="1916832"/>
            <a:ext cx="2188654" cy="6767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938476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>
            <a:extLst>
              <a:ext uri="{FF2B5EF4-FFF2-40B4-BE49-F238E27FC236}">
                <a16:creationId xmlns:a16="http://schemas.microsoft.com/office/drawing/2014/main" id="{1BF5ABDC-AD51-4EE6-8A7C-F2372AB040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3204" y="606198"/>
            <a:ext cx="8229600" cy="1252728"/>
          </a:xfrm>
        </p:spPr>
        <p:txBody>
          <a:bodyPr>
            <a:normAutofit fontScale="90000"/>
          </a:bodyPr>
          <a:lstStyle/>
          <a:p>
            <a:r>
              <a:rPr lang="ru-RU" sz="3600" dirty="0"/>
              <a:t>С 1 января 2018 года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16446EAC-6184-47EC-9CDC-FFE0908BCAA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528" y="1988840"/>
            <a:ext cx="2190750" cy="676275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2DE5C56F-F89D-4D4D-9CB7-EC657262ED65}"/>
              </a:ext>
            </a:extLst>
          </p:cNvPr>
          <p:cNvSpPr txBox="1"/>
          <p:nvPr/>
        </p:nvSpPr>
        <p:spPr>
          <a:xfrm>
            <a:off x="611560" y="2795029"/>
            <a:ext cx="8111244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/>
              <a:t>ЗАКАЗЧИКИ ВПРАВЕ ЗАКЛЮЧАТЬ КОНТРАКТЫ В ПЕРИОД ОТЗЫВА ЛИМИТОВ БЮДЖЕТНЫХ </a:t>
            </a:r>
            <a:r>
              <a:rPr lang="ru-RU" b="1" dirty="0" smtClean="0"/>
              <a:t>ОБЯЗАТЕЛЬСТВ</a:t>
            </a:r>
          </a:p>
          <a:p>
            <a:pPr algn="ctr"/>
            <a:endParaRPr lang="ru-RU" dirty="0"/>
          </a:p>
          <a:p>
            <a:pPr algn="just"/>
            <a:r>
              <a:rPr lang="ru-RU" dirty="0"/>
              <a:t>п. 3 ст. 72 Бюджетного кодекса РФ дополнен абзацем следующего содержания:</a:t>
            </a:r>
          </a:p>
          <a:p>
            <a:pPr algn="just"/>
            <a:r>
              <a:rPr lang="ru-RU" dirty="0"/>
              <a:t>Государственные (муниципальные) заказчики вправе заключать государственные (муниципальные) контракты в период отзыва лимитов бюджетных обязательств в целях их приведения в соответствие с законом (решением) о бюджете в размере, не превышающем объема принимаемых бюджетных обязательств, поставленных на учет в порядке, установленном финансовым органом.</a:t>
            </a:r>
          </a:p>
        </p:txBody>
      </p:sp>
    </p:spTree>
    <p:extLst>
      <p:ext uri="{BB962C8B-B14F-4D97-AF65-F5344CB8AC3E}">
        <p14:creationId xmlns:p14="http://schemas.microsoft.com/office/powerpoint/2010/main" val="12531779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A0F224A0-047D-4BE8-8A1C-E9710CDF6CE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1560" y="908720"/>
            <a:ext cx="2190750" cy="676275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10E113BD-2868-4B8D-8424-4A3A6E0FE195}"/>
              </a:ext>
            </a:extLst>
          </p:cNvPr>
          <p:cNvSpPr txBox="1"/>
          <p:nvPr/>
        </p:nvSpPr>
        <p:spPr>
          <a:xfrm>
            <a:off x="395536" y="1988841"/>
            <a:ext cx="8340842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/>
              <a:t>ИЗМЕНЕНИЯ В ПОСТАНОВЛЕНИЕ ПРАВИТЕЛЬСТВА РФ</a:t>
            </a:r>
          </a:p>
          <a:p>
            <a:pPr algn="ctr"/>
            <a:r>
              <a:rPr lang="ru-RU" b="1" dirty="0"/>
              <a:t> ОТ 16 НОЯБРЯ 2015 Г. № </a:t>
            </a:r>
            <a:r>
              <a:rPr lang="ru-RU" b="1" dirty="0" smtClean="0"/>
              <a:t>1236</a:t>
            </a:r>
          </a:p>
          <a:p>
            <a:pPr algn="ctr"/>
            <a:endParaRPr lang="ru-RU" b="1" dirty="0"/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dirty="0"/>
              <a:t>Снят запрет на допуск программного обеспечения, происходящего из государств ЕАЭС. 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dirty="0"/>
              <a:t>Для обеспечения соблюдения запрета на закупку иностранного программного обеспечения и баз данных предусмотрено два реестра:  </a:t>
            </a:r>
          </a:p>
          <a:p>
            <a:pPr algn="just"/>
            <a:r>
              <a:rPr lang="ru-RU" dirty="0"/>
              <a:t>1) реестр российского программного обеспечения; </a:t>
            </a:r>
          </a:p>
          <a:p>
            <a:pPr algn="just"/>
            <a:r>
              <a:rPr lang="ru-RU" dirty="0"/>
              <a:t>2) реестр евразийского программного обеспечения. 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dirty="0"/>
              <a:t>Введены пункты 2(1) и 2(2), которые раскрывают понятие программного обеспечения и порядок подтверждения происхождения программного обеспечения из Российской Федерации и  государств - членов Евразийского экономического союза для соблюдения данного запрета. 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60C987E-7456-4F95-B4E4-3D239239EC77}"/>
              </a:ext>
            </a:extLst>
          </p:cNvPr>
          <p:cNvSpPr txBox="1"/>
          <p:nvPr/>
        </p:nvSpPr>
        <p:spPr>
          <a:xfrm>
            <a:off x="3491880" y="260648"/>
            <a:ext cx="52444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>
                <a:solidFill>
                  <a:schemeClr val="bg1"/>
                </a:solidFill>
              </a:rPr>
              <a:t>С 1 января 2018 года</a:t>
            </a:r>
            <a:r>
              <a:rPr lang="ru-RU" sz="28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21425717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A0F224A0-047D-4BE8-8A1C-E9710CDF6CE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1560" y="908720"/>
            <a:ext cx="2190750" cy="676275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10E113BD-2868-4B8D-8424-4A3A6E0FE195}"/>
              </a:ext>
            </a:extLst>
          </p:cNvPr>
          <p:cNvSpPr txBox="1"/>
          <p:nvPr/>
        </p:nvSpPr>
        <p:spPr>
          <a:xfrm>
            <a:off x="395536" y="1484784"/>
            <a:ext cx="8340842" cy="55399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ПОСТАНОВЛЕНИЕ </a:t>
            </a:r>
            <a:r>
              <a:rPr lang="ru-RU" b="1" dirty="0"/>
              <a:t>ПРАВИТЕЛЬСТВА РФ</a:t>
            </a:r>
          </a:p>
          <a:p>
            <a:pPr algn="ctr"/>
            <a:r>
              <a:rPr lang="ru-RU" b="1" dirty="0"/>
              <a:t> ОТ 16 НОЯБРЯ 2015 Г. № </a:t>
            </a:r>
            <a:r>
              <a:rPr lang="ru-RU" b="1" dirty="0" smtClean="0"/>
              <a:t>1236 распространяется на следующие объекты закупки:</a:t>
            </a:r>
          </a:p>
          <a:p>
            <a:pPr algn="ctr"/>
            <a:endParaRPr lang="ru-RU" b="1" dirty="0"/>
          </a:p>
          <a:p>
            <a:pPr marL="274320" lvl="0" indent="-274320">
              <a:spcBef>
                <a:spcPct val="20000"/>
              </a:spcBef>
              <a:buClr>
                <a:srgbClr val="31B6FD"/>
              </a:buClr>
              <a:buSzPct val="100000"/>
              <a:buFont typeface="Symbol" pitchFamily="18" charset="2"/>
              <a:buChar char=""/>
            </a:pPr>
            <a:r>
              <a:rPr lang="ru-RU" sz="1500" dirty="0"/>
              <a:t>а) поставка на материальном носителе и (или) в электронном виде по каналам связи, а также предоставление в аренду или в пользование программного обеспечения посредством использования каналов связи и внешней информационно-технологической и программно-аппаратной инфраструктуры, обеспечивающей сбор, обработку и хранение данных (услуги облачных вычислений);</a:t>
            </a:r>
          </a:p>
          <a:p>
            <a:pPr marL="274320" lvl="0" indent="-274320">
              <a:spcBef>
                <a:spcPct val="20000"/>
              </a:spcBef>
              <a:buClr>
                <a:srgbClr val="31B6FD"/>
              </a:buClr>
              <a:buSzPct val="100000"/>
              <a:buFont typeface="Symbol" pitchFamily="18" charset="2"/>
              <a:buChar char=""/>
            </a:pPr>
            <a:r>
              <a:rPr lang="ru-RU" sz="1500" dirty="0"/>
              <a:t>б) поставка, техническое обслуживание персональных электронных вычислительных машин, устройств терминального доступа, серверного оборудования и иных средств вычислительной техники, на которых программное обеспечение подлежит установке в результате исполнения контракта;</a:t>
            </a:r>
          </a:p>
          <a:p>
            <a:pPr marL="274320" lvl="0" indent="-274320">
              <a:spcBef>
                <a:spcPct val="20000"/>
              </a:spcBef>
              <a:buClr>
                <a:srgbClr val="31B6FD"/>
              </a:buClr>
              <a:buSzPct val="100000"/>
              <a:buFont typeface="Symbol" pitchFamily="18" charset="2"/>
              <a:buChar char=""/>
            </a:pPr>
            <a:r>
              <a:rPr lang="ru-RU" sz="1500" dirty="0"/>
              <a:t>в) выполнение работ, оказание услуг, связанных с разработкой, модификацией, модернизацией программного обеспечения, в том числе в составе существующих автоматизированных систем, если такие работы или услуги сопряжены с предоставлением заказчику прав на использование программного обеспечения или расширением ранее предоставленного объема прав;</a:t>
            </a:r>
          </a:p>
          <a:p>
            <a:pPr marL="274320" lvl="0" indent="-274320">
              <a:spcBef>
                <a:spcPct val="20000"/>
              </a:spcBef>
              <a:buClr>
                <a:srgbClr val="31B6FD"/>
              </a:buClr>
              <a:buSzPct val="100000"/>
              <a:buFont typeface="Symbol" pitchFamily="18" charset="2"/>
              <a:buChar char=""/>
            </a:pPr>
            <a:r>
              <a:rPr lang="ru-RU" sz="1500" dirty="0"/>
              <a:t>г) оказание услуг, связанных с сопровождением, технической поддержкой, обновлением программного обеспечения, в том числе в составе существующих автоматизированных систем, если такие услуги сопряжены с предоставлением заказчику прав на использование программного обеспечения или расширением ранее предоставленного объема прав.</a:t>
            </a:r>
          </a:p>
          <a:p>
            <a:pPr marL="274320" lvl="0" indent="-274320">
              <a:spcBef>
                <a:spcPct val="20000"/>
              </a:spcBef>
              <a:buClr>
                <a:srgbClr val="31B6FD"/>
              </a:buClr>
              <a:buSzPct val="100000"/>
              <a:buFont typeface="Symbol" pitchFamily="18" charset="2"/>
              <a:buChar char=""/>
            </a:pPr>
            <a:endParaRPr lang="ru-RU" sz="1500" dirty="0">
              <a:solidFill>
                <a:srgbClr val="073E87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60C987E-7456-4F95-B4E4-3D239239EC77}"/>
              </a:ext>
            </a:extLst>
          </p:cNvPr>
          <p:cNvSpPr txBox="1"/>
          <p:nvPr/>
        </p:nvSpPr>
        <p:spPr>
          <a:xfrm>
            <a:off x="3491880" y="260648"/>
            <a:ext cx="52444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>
                <a:solidFill>
                  <a:schemeClr val="bg1"/>
                </a:solidFill>
              </a:rPr>
              <a:t>С 1 января 2018 года</a:t>
            </a:r>
            <a:r>
              <a:rPr lang="ru-RU" sz="28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55905891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A0F224A0-047D-4BE8-8A1C-E9710CDF6CE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1560" y="908720"/>
            <a:ext cx="2190750" cy="676275"/>
          </a:xfrm>
          <a:prstGeom prst="rect">
            <a:avLst/>
          </a:prstGeom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27211DC8-DD01-45AE-B9CC-8EFB2C07EFE3}"/>
              </a:ext>
            </a:extLst>
          </p:cNvPr>
          <p:cNvSpPr/>
          <p:nvPr/>
        </p:nvSpPr>
        <p:spPr>
          <a:xfrm>
            <a:off x="3950423" y="199977"/>
            <a:ext cx="4572000" cy="107721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3200" dirty="0">
                <a:solidFill>
                  <a:schemeClr val="bg1"/>
                </a:solidFill>
              </a:rPr>
              <a:t>С </a:t>
            </a:r>
            <a:r>
              <a:rPr lang="en-US" sz="3200" dirty="0">
                <a:solidFill>
                  <a:schemeClr val="bg1"/>
                </a:solidFill>
              </a:rPr>
              <a:t>31 </a:t>
            </a:r>
            <a:r>
              <a:rPr lang="ru-RU" sz="3200" dirty="0">
                <a:solidFill>
                  <a:schemeClr val="bg1"/>
                </a:solidFill>
              </a:rPr>
              <a:t>декабря 2017 года</a:t>
            </a:r>
            <a:br>
              <a:rPr lang="ru-RU" sz="3200" dirty="0">
                <a:solidFill>
                  <a:schemeClr val="bg1"/>
                </a:solidFill>
              </a:rPr>
            </a:br>
            <a:endParaRPr lang="ru-RU" sz="32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0E113BD-2868-4B8D-8424-4A3A6E0FE195}"/>
              </a:ext>
            </a:extLst>
          </p:cNvPr>
          <p:cNvSpPr txBox="1"/>
          <p:nvPr/>
        </p:nvSpPr>
        <p:spPr>
          <a:xfrm>
            <a:off x="625134" y="1997839"/>
            <a:ext cx="81112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b="1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4AF81E4-BB29-4701-BDBD-0493D946629D}"/>
              </a:ext>
            </a:extLst>
          </p:cNvPr>
          <p:cNvSpPr txBox="1"/>
          <p:nvPr/>
        </p:nvSpPr>
        <p:spPr>
          <a:xfrm>
            <a:off x="407622" y="1758460"/>
            <a:ext cx="8399276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/>
              <a:t>ПРОДЛЕНО ПРИОСТАНОВЛЕНИЕ ПРОВЕРКИ КАЗНАЧЕЙСТВОМ СВЕДЕНИЙ, НАПРАВЛЯЕМЫХ В РЕЕСТР КОНТРАКТОВ</a:t>
            </a:r>
            <a:endParaRPr lang="en-US" b="1" dirty="0"/>
          </a:p>
          <a:p>
            <a:pPr algn="just"/>
            <a:endParaRPr lang="ru-RU" dirty="0" smtClean="0"/>
          </a:p>
          <a:p>
            <a:pPr algn="just"/>
            <a:r>
              <a:rPr lang="ru-RU" dirty="0" smtClean="0"/>
              <a:t>Постановлением </a:t>
            </a:r>
            <a:r>
              <a:rPr lang="ru-RU" dirty="0"/>
              <a:t>Правительства РФ от 29 декабря 2017 г. № 1689 до 1 января 2019 года продлено приостановление проверки казначейством сведений, направляемых заказчиками в Реестр контрактов.</a:t>
            </a:r>
            <a:br>
              <a:rPr lang="ru-RU" dirty="0"/>
            </a:br>
            <a:r>
              <a:rPr lang="ru-RU" dirty="0"/>
              <a:t>Приостановлено действие подпункта «в» пункта 14 Правил ведения реестра контрактов, заключенных заказчиками (утв. постановлением Правительства РФ от 28 ноября 2013 г. № 1084 ) в части проверки непротиворечивости представленных заказчиком документов и информации: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/>
              <a:t>о сроке исполнения контракта,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dirty="0"/>
              <a:t>о количестве товара, объеме работ и услуг (при наличии) и единицах измерения,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dirty="0"/>
              <a:t>о непротиворечивости данных об исполнении и расторжении контракта друг другу, а также условиям принимаемого (принятого) к учету бюджетного обязательства получателя средств соответствующего бюджета.</a:t>
            </a:r>
          </a:p>
        </p:txBody>
      </p:sp>
    </p:spTree>
    <p:extLst>
      <p:ext uri="{BB962C8B-B14F-4D97-AF65-F5344CB8AC3E}">
        <p14:creationId xmlns:p14="http://schemas.microsoft.com/office/powerpoint/2010/main" val="95652646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A0F224A0-047D-4BE8-8A1C-E9710CDF6CE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1560" y="908720"/>
            <a:ext cx="2190750" cy="676275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10E113BD-2868-4B8D-8424-4A3A6E0FE195}"/>
              </a:ext>
            </a:extLst>
          </p:cNvPr>
          <p:cNvSpPr txBox="1"/>
          <p:nvPr/>
        </p:nvSpPr>
        <p:spPr>
          <a:xfrm>
            <a:off x="408360" y="1916832"/>
            <a:ext cx="8340842" cy="40811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Подтверждение соответствия требованиям</a:t>
            </a:r>
          </a:p>
          <a:p>
            <a:pPr algn="ctr"/>
            <a:r>
              <a:rPr lang="ru-RU" b="1" dirty="0" smtClean="0"/>
              <a:t>ПОСТАНОВЛЕНИЯ </a:t>
            </a:r>
            <a:r>
              <a:rPr lang="ru-RU" b="1" dirty="0"/>
              <a:t>ПРАВИТЕЛЬСТВА РФ</a:t>
            </a:r>
          </a:p>
          <a:p>
            <a:pPr algn="ctr"/>
            <a:r>
              <a:rPr lang="ru-RU" b="1" dirty="0"/>
              <a:t> ОТ 16 НОЯБРЯ 2015 Г. № </a:t>
            </a:r>
            <a:r>
              <a:rPr lang="ru-RU" b="1" dirty="0" smtClean="0"/>
              <a:t>1236:</a:t>
            </a:r>
          </a:p>
          <a:p>
            <a:pPr algn="ctr"/>
            <a:endParaRPr lang="ru-RU" b="1" dirty="0"/>
          </a:p>
          <a:p>
            <a:pPr marL="274320" lvl="0" indent="-274320">
              <a:spcBef>
                <a:spcPct val="20000"/>
              </a:spcBef>
              <a:buClr>
                <a:srgbClr val="31B6FD"/>
              </a:buClr>
              <a:buSzPct val="100000"/>
              <a:buFont typeface="Symbol" pitchFamily="18" charset="2"/>
              <a:buChar char=""/>
            </a:pPr>
            <a:r>
              <a:rPr lang="ru-RU" dirty="0"/>
              <a:t>подтверждением происхождения программ для электронных вычислительных машин и баз данных из Российской Федерации является наличие в реестре российского программного обеспечения сведений о таких программах для электронных вычислительных машин и базах данных;</a:t>
            </a:r>
          </a:p>
          <a:p>
            <a:pPr marL="274320" lvl="0" indent="-274320">
              <a:spcBef>
                <a:spcPct val="20000"/>
              </a:spcBef>
              <a:buClr>
                <a:srgbClr val="31B6FD"/>
              </a:buClr>
              <a:buSzPct val="100000"/>
              <a:buFont typeface="Symbol" pitchFamily="18" charset="2"/>
              <a:buChar char=""/>
            </a:pPr>
            <a:r>
              <a:rPr lang="ru-RU" dirty="0"/>
              <a:t>подтверждением, что программа для электронных вычислительных машин и база данных относится к государству - члену Евразийского экономического союза, за исключением Российской Федерации, является наличие в реестре евразийского программного обеспечения сведений о таких программах для электронных вычислительных машин и базах данных.</a:t>
            </a:r>
          </a:p>
          <a:p>
            <a:pPr marL="274320" lvl="0" indent="-274320">
              <a:spcBef>
                <a:spcPct val="20000"/>
              </a:spcBef>
              <a:buClr>
                <a:srgbClr val="31B6FD"/>
              </a:buClr>
              <a:buSzPct val="100000"/>
              <a:buFont typeface="Symbol" pitchFamily="18" charset="2"/>
              <a:buChar char=""/>
            </a:pPr>
            <a:endParaRPr lang="ru-RU" sz="1500" dirty="0">
              <a:solidFill>
                <a:srgbClr val="073E87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60C987E-7456-4F95-B4E4-3D239239EC77}"/>
              </a:ext>
            </a:extLst>
          </p:cNvPr>
          <p:cNvSpPr txBox="1"/>
          <p:nvPr/>
        </p:nvSpPr>
        <p:spPr>
          <a:xfrm>
            <a:off x="3491880" y="260648"/>
            <a:ext cx="52444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>
                <a:solidFill>
                  <a:schemeClr val="bg1"/>
                </a:solidFill>
              </a:rPr>
              <a:t>С 1 января 2018 года</a:t>
            </a:r>
            <a:r>
              <a:rPr lang="ru-RU" sz="28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56211874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A0F224A0-047D-4BE8-8A1C-E9710CDF6CE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1560" y="908720"/>
            <a:ext cx="2190750" cy="676275"/>
          </a:xfrm>
          <a:prstGeom prst="rect">
            <a:avLst/>
          </a:prstGeom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27211DC8-DD01-45AE-B9CC-8EFB2C07EFE3}"/>
              </a:ext>
            </a:extLst>
          </p:cNvPr>
          <p:cNvSpPr/>
          <p:nvPr/>
        </p:nvSpPr>
        <p:spPr>
          <a:xfrm>
            <a:off x="3950423" y="199977"/>
            <a:ext cx="4572000" cy="107721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3200" dirty="0">
                <a:solidFill>
                  <a:schemeClr val="bg1"/>
                </a:solidFill>
              </a:rPr>
              <a:t>С 1 января 2018 года</a:t>
            </a:r>
            <a:br>
              <a:rPr lang="ru-RU" sz="3200" dirty="0">
                <a:solidFill>
                  <a:schemeClr val="bg1"/>
                </a:solidFill>
              </a:rPr>
            </a:br>
            <a:endParaRPr lang="ru-RU" sz="32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0E113BD-2868-4B8D-8424-4A3A6E0FE195}"/>
              </a:ext>
            </a:extLst>
          </p:cNvPr>
          <p:cNvSpPr txBox="1"/>
          <p:nvPr/>
        </p:nvSpPr>
        <p:spPr>
          <a:xfrm>
            <a:off x="467544" y="1916833"/>
            <a:ext cx="8268834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/>
              <a:t>ИЗМЕНЕНЫ ПРАВИЛА ПРОВЕРКИ ДОСТОВЕРНОСТИ СМЕТНОЙ СТОИМОСТИ </a:t>
            </a:r>
          </a:p>
          <a:p>
            <a:pPr algn="just"/>
            <a:endParaRPr lang="ru-RU" dirty="0" smtClean="0"/>
          </a:p>
          <a:p>
            <a:pPr algn="just"/>
            <a:r>
              <a:rPr lang="ru-RU" dirty="0" smtClean="0"/>
              <a:t>Постановлением </a:t>
            </a:r>
            <a:r>
              <a:rPr lang="ru-RU" dirty="0"/>
              <a:t>Правительства РФ от 13 декабря 2017 г. № 1541 внесены изменения в Положение о составе разделов проектной документации (утв. Постановлением Правительства РФ от 16 февраля 2008 г. № 87) и в Поря-</a:t>
            </a:r>
          </a:p>
          <a:p>
            <a:pPr algn="just"/>
            <a:r>
              <a:rPr lang="ru-RU" dirty="0"/>
              <a:t>док проведения проверки достоверности определения сметной стоимости (утв. постановлением Правительства РФ от 18 мая 2009 г. № 427):</a:t>
            </a:r>
          </a:p>
          <a:p>
            <a:pPr algn="just"/>
            <a:r>
              <a:rPr lang="ru-RU" dirty="0"/>
              <a:t>– сужен круг работ по капитальному ремонту, требующих проведения проверки достоверности сметной стоимости;</a:t>
            </a:r>
          </a:p>
          <a:p>
            <a:pPr algn="just"/>
            <a:r>
              <a:rPr lang="ru-RU" dirty="0"/>
              <a:t>– уточнен порядок работ по проведению проверки достоверности определения сметной стоимости в случае планирования работ по сохранению объектов культурного наследия (памятников истории и культуры);</a:t>
            </a:r>
          </a:p>
          <a:p>
            <a:pPr algn="just"/>
            <a:r>
              <a:rPr lang="ru-RU" dirty="0"/>
              <a:t>– уточнен перечень документов, направляемых для проведения проверки достоверности сметной стоимости;</a:t>
            </a:r>
          </a:p>
          <a:p>
            <a:pPr algn="just"/>
            <a:r>
              <a:rPr lang="ru-RU" dirty="0"/>
              <a:t>– установлены размеры платы за проведение проверки сметной стоимости.</a:t>
            </a:r>
          </a:p>
          <a:p>
            <a:r>
              <a:rPr lang="ru-RU" b="1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0479311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A0F224A0-047D-4BE8-8A1C-E9710CDF6CE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1560" y="908720"/>
            <a:ext cx="2190750" cy="676275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10E113BD-2868-4B8D-8424-4A3A6E0FE195}"/>
              </a:ext>
            </a:extLst>
          </p:cNvPr>
          <p:cNvSpPr txBox="1"/>
          <p:nvPr/>
        </p:nvSpPr>
        <p:spPr>
          <a:xfrm>
            <a:off x="467544" y="1916833"/>
            <a:ext cx="8268834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/>
              <a:t>СНИЖЕНА КЛЮЧЕВАЯ СТАВКА БАНКА РОССИИ</a:t>
            </a:r>
          </a:p>
          <a:p>
            <a:endParaRPr lang="ru-RU" b="1" dirty="0" smtClean="0"/>
          </a:p>
          <a:p>
            <a:endParaRPr lang="ru-RU" b="1" dirty="0"/>
          </a:p>
          <a:p>
            <a:endParaRPr lang="ru-RU" b="1" dirty="0" smtClean="0"/>
          </a:p>
          <a:p>
            <a:pPr algn="ctr"/>
            <a:r>
              <a:rPr lang="ru-RU" dirty="0" smtClean="0"/>
              <a:t>Банк </a:t>
            </a:r>
            <a:r>
              <a:rPr lang="ru-RU" dirty="0"/>
              <a:t>России принял решение снизить с 18 декабря 2017 г. ключевую ставку с 8,25% годовых до 7,75% </a:t>
            </a:r>
            <a:r>
              <a:rPr lang="ru-RU" dirty="0" smtClean="0"/>
              <a:t>годовых.</a:t>
            </a:r>
          </a:p>
          <a:p>
            <a:pPr algn="ctr"/>
            <a:r>
              <a:rPr lang="ru-RU" dirty="0"/>
              <a:t>Банк России принял решение снизить с </a:t>
            </a:r>
            <a:r>
              <a:rPr lang="ru-RU" dirty="0" smtClean="0"/>
              <a:t>12 февраля 2018 </a:t>
            </a:r>
            <a:r>
              <a:rPr lang="ru-RU" dirty="0"/>
              <a:t>г. ключевую ставку с </a:t>
            </a:r>
            <a:r>
              <a:rPr lang="ru-RU" dirty="0" smtClean="0"/>
              <a:t>7,75</a:t>
            </a:r>
            <a:r>
              <a:rPr lang="ru-RU" dirty="0"/>
              <a:t>% годовых до </a:t>
            </a:r>
            <a:r>
              <a:rPr lang="ru-RU" dirty="0" smtClean="0"/>
              <a:t>7,5</a:t>
            </a:r>
            <a:r>
              <a:rPr lang="ru-RU" dirty="0"/>
              <a:t>% годовых</a:t>
            </a:r>
            <a:r>
              <a:rPr lang="ru-RU" dirty="0" smtClean="0"/>
              <a:t>.</a:t>
            </a:r>
          </a:p>
          <a:p>
            <a:pPr algn="ctr"/>
            <a:r>
              <a:rPr lang="ru-RU" dirty="0"/>
              <a:t>Банк России принял решение снизить с </a:t>
            </a:r>
            <a:r>
              <a:rPr lang="ru-RU" dirty="0" smtClean="0"/>
              <a:t>23 марта </a:t>
            </a:r>
            <a:r>
              <a:rPr lang="ru-RU" dirty="0"/>
              <a:t>2018 г. ключевую ставку с </a:t>
            </a:r>
            <a:r>
              <a:rPr lang="ru-RU" dirty="0" smtClean="0"/>
              <a:t>7,5</a:t>
            </a:r>
            <a:r>
              <a:rPr lang="ru-RU" dirty="0"/>
              <a:t>% годовых до </a:t>
            </a:r>
            <a:r>
              <a:rPr lang="ru-RU" dirty="0" smtClean="0"/>
              <a:t>7,25</a:t>
            </a:r>
            <a:r>
              <a:rPr lang="ru-RU" dirty="0"/>
              <a:t>% годовых.</a:t>
            </a:r>
          </a:p>
          <a:p>
            <a:pPr algn="ctr"/>
            <a:endParaRPr lang="ru-RU" dirty="0"/>
          </a:p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4468247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A0F224A0-047D-4BE8-8A1C-E9710CDF6CE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1560" y="908720"/>
            <a:ext cx="2190750" cy="676275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10E113BD-2868-4B8D-8424-4A3A6E0FE195}"/>
              </a:ext>
            </a:extLst>
          </p:cNvPr>
          <p:cNvSpPr txBox="1"/>
          <p:nvPr/>
        </p:nvSpPr>
        <p:spPr>
          <a:xfrm>
            <a:off x="467544" y="1916833"/>
            <a:ext cx="8268834" cy="44935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/>
              <a:t> </a:t>
            </a:r>
            <a:r>
              <a:rPr lang="ru-RU" b="1" dirty="0" smtClean="0"/>
              <a:t>Изменения в </a:t>
            </a:r>
            <a:r>
              <a:rPr lang="ru-RU" b="1" dirty="0"/>
              <a:t>Постановление Правительства №1072 "Об установлении запрета на допуск отдельных видов товаров мебельной и деревообрабатывающей промышленности, происходящих из иностранных государств (за исключением государств - членов Евразийского экономического союза), для целей осуществления закупок для обеспечения государственных и муниципальных нужд"</a:t>
            </a:r>
          </a:p>
          <a:p>
            <a:pPr algn="ctr"/>
            <a:endParaRPr lang="ru-RU" b="1" dirty="0"/>
          </a:p>
          <a:p>
            <a:pPr lvl="0">
              <a:buClr>
                <a:srgbClr val="31B6FD"/>
              </a:buClr>
              <a:buSzPct val="100000"/>
            </a:pPr>
            <a:r>
              <a:rPr lang="ru-RU" sz="1600" b="1" dirty="0" smtClean="0"/>
              <a:t>Прямо упомянуто, какими документами подтверждается соответствие товара требованиям:</a:t>
            </a:r>
            <a:endParaRPr lang="ru-RU" sz="1600" b="1" dirty="0"/>
          </a:p>
          <a:p>
            <a:pPr lvl="0">
              <a:buClr>
                <a:srgbClr val="31B6FD"/>
              </a:buClr>
              <a:buSzPct val="100000"/>
            </a:pPr>
            <a:r>
              <a:rPr lang="ru-RU" sz="1600" dirty="0"/>
              <a:t>- копия </a:t>
            </a:r>
            <a:r>
              <a:rPr lang="ru-RU" sz="1600" dirty="0" err="1"/>
              <a:t>специнвестконтракта</a:t>
            </a:r>
            <a:r>
              <a:rPr lang="ru-RU" sz="1600" dirty="0"/>
              <a:t>, заверенная руководителем организации (ИП), являющейся стороной указанного контракта;</a:t>
            </a:r>
          </a:p>
          <a:p>
            <a:pPr lvl="0">
              <a:buClr>
                <a:srgbClr val="31B6FD"/>
              </a:buClr>
              <a:buSzPct val="100000"/>
            </a:pPr>
            <a:r>
              <a:rPr lang="ru-RU" sz="1600" dirty="0"/>
              <a:t>- акт экспертизы, выдаваемый ТПП РФ в порядке, определенном ею по согласованию с </a:t>
            </a:r>
            <a:r>
              <a:rPr lang="ru-RU" sz="1600" dirty="0" err="1"/>
              <a:t>Минпромторгом</a:t>
            </a:r>
            <a:r>
              <a:rPr lang="ru-RU" sz="1600" dirty="0"/>
              <a:t>;</a:t>
            </a:r>
          </a:p>
          <a:p>
            <a:pPr lvl="0">
              <a:buClr>
                <a:srgbClr val="31B6FD"/>
              </a:buClr>
              <a:buSzPct val="100000"/>
            </a:pPr>
            <a:r>
              <a:rPr lang="ru-RU" sz="1600" dirty="0"/>
              <a:t>- заключение о подтверждении производства промышленной продукции на территории Российской Федерации, выданное </a:t>
            </a:r>
            <a:r>
              <a:rPr lang="ru-RU" sz="1600" dirty="0" err="1"/>
              <a:t>Минпромторгом</a:t>
            </a:r>
            <a:r>
              <a:rPr lang="ru-RU" sz="1600" dirty="0"/>
              <a:t>;</a:t>
            </a:r>
          </a:p>
          <a:p>
            <a:pPr marL="285750" lvl="0" indent="-285750">
              <a:buClr>
                <a:srgbClr val="31B6FD"/>
              </a:buClr>
              <a:buSzPct val="100000"/>
              <a:buFontTx/>
              <a:buChar char="-"/>
            </a:pPr>
            <a:r>
              <a:rPr lang="ru-RU" sz="1600" dirty="0" smtClean="0"/>
              <a:t>сертификат </a:t>
            </a:r>
            <a:r>
              <a:rPr lang="ru-RU" sz="1600" dirty="0"/>
              <a:t>по форме СТ-1</a:t>
            </a:r>
            <a:r>
              <a:rPr lang="ru-RU" sz="1600" dirty="0" smtClean="0"/>
              <a:t>.</a:t>
            </a:r>
          </a:p>
          <a:p>
            <a:pPr lvl="0">
              <a:buClr>
                <a:srgbClr val="31B6FD"/>
              </a:buClr>
              <a:buSzPct val="100000"/>
            </a:pPr>
            <a:r>
              <a:rPr lang="ru-RU" sz="1600" b="1" dirty="0" smtClean="0"/>
              <a:t>Изменен порядок установления дополнительных требований.</a:t>
            </a:r>
            <a:endParaRPr lang="ru-RU" sz="1600" b="1" dirty="0"/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27211DC8-DD01-45AE-B9CC-8EFB2C07EFE3}"/>
              </a:ext>
            </a:extLst>
          </p:cNvPr>
          <p:cNvSpPr/>
          <p:nvPr/>
        </p:nvSpPr>
        <p:spPr>
          <a:xfrm>
            <a:off x="3950423" y="199977"/>
            <a:ext cx="4572000" cy="107721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3200" dirty="0">
                <a:solidFill>
                  <a:schemeClr val="bg1"/>
                </a:solidFill>
              </a:rPr>
              <a:t>С </a:t>
            </a:r>
            <a:r>
              <a:rPr lang="ru-RU" sz="3200" dirty="0" smtClean="0">
                <a:solidFill>
                  <a:schemeClr val="bg1"/>
                </a:solidFill>
              </a:rPr>
              <a:t>20 февраля </a:t>
            </a:r>
            <a:r>
              <a:rPr lang="ru-RU" sz="3200" dirty="0">
                <a:solidFill>
                  <a:schemeClr val="bg1"/>
                </a:solidFill>
              </a:rPr>
              <a:t>2018 года</a:t>
            </a:r>
            <a:br>
              <a:rPr lang="ru-RU" sz="3200" dirty="0">
                <a:solidFill>
                  <a:schemeClr val="bg1"/>
                </a:solidFill>
              </a:rPr>
            </a:br>
            <a:endParaRPr lang="ru-RU" sz="3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099219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A0F224A0-047D-4BE8-8A1C-E9710CDF6CE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1560" y="908720"/>
            <a:ext cx="2190750" cy="676275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10E113BD-2868-4B8D-8424-4A3A6E0FE195}"/>
              </a:ext>
            </a:extLst>
          </p:cNvPr>
          <p:cNvSpPr txBox="1"/>
          <p:nvPr/>
        </p:nvSpPr>
        <p:spPr>
          <a:xfrm>
            <a:off x="467544" y="1916833"/>
            <a:ext cx="8268834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/>
              <a:t> </a:t>
            </a:r>
            <a:r>
              <a:rPr lang="ru-RU" b="1" dirty="0" smtClean="0"/>
              <a:t>ИЗМЕНЕНИЯ В ПОСТАНОВЛЕНИЕ ПРАВИТЕЛЬСТВА ОТ 8 НОЯБРЯ 2013 Г. </a:t>
            </a:r>
            <a:r>
              <a:rPr lang="ru-RU" b="1" dirty="0"/>
              <a:t>№1005 «О банковских гарантиях, используемых для целей Федерального закона "О контрактной системе в сфере закупок товаров, работ, услуг для обеспечения государственных и муниципальных </a:t>
            </a:r>
            <a:r>
              <a:rPr lang="ru-RU" b="1" dirty="0" smtClean="0"/>
              <a:t>нужд»</a:t>
            </a:r>
            <a:endParaRPr lang="ru-RU" b="1" dirty="0"/>
          </a:p>
          <a:p>
            <a:pPr algn="just"/>
            <a:endParaRPr lang="ru-RU" b="1" dirty="0" smtClean="0"/>
          </a:p>
          <a:p>
            <a:pPr marL="285750" indent="-285750" algn="just">
              <a:buFontTx/>
              <a:buChar char="-"/>
            </a:pPr>
            <a:r>
              <a:rPr lang="ru-RU" dirty="0" smtClean="0"/>
              <a:t>Конкретизировано, что Заказчик имеет право направлять требование как в письменной форме, так и в форме электронного документа</a:t>
            </a:r>
          </a:p>
          <a:p>
            <a:pPr marL="285750" indent="-285750" algn="just">
              <a:buFontTx/>
              <a:buChar char="-"/>
            </a:pPr>
            <a:r>
              <a:rPr lang="ru-RU" dirty="0" smtClean="0"/>
              <a:t>При направлении требования по БГ следует учесть объём выполненных и оплаченных обязательств поставщика (исполнителя, </a:t>
            </a:r>
            <a:r>
              <a:rPr lang="ru-RU" dirty="0" err="1" smtClean="0"/>
              <a:t>подядчика</a:t>
            </a:r>
            <a:r>
              <a:rPr lang="ru-RU" dirty="0" smtClean="0"/>
              <a:t>)</a:t>
            </a:r>
          </a:p>
          <a:p>
            <a:pPr marL="285750" indent="-285750" algn="just">
              <a:buFontTx/>
              <a:buChar char="-"/>
            </a:pPr>
            <a:r>
              <a:rPr lang="ru-RU" dirty="0" smtClean="0"/>
              <a:t>В случае, если БГ выдана в качестве обеспечения заявки, то требование направляется по уплате полной суммы</a:t>
            </a:r>
          </a:p>
          <a:p>
            <a:pPr marL="285750" indent="-285750" algn="just">
              <a:buFontTx/>
              <a:buChar char="-"/>
            </a:pPr>
            <a:r>
              <a:rPr lang="ru-RU" dirty="0" smtClean="0"/>
              <a:t>К требованию прикладываются документы, подтверждающие полномочия представителя бенефициара только в том случае, если в ЕГРЮЛ не указано данное лицо как законный представитель бенефициара</a:t>
            </a:r>
          </a:p>
          <a:p>
            <a:pPr marL="285750" indent="-285750" algn="just">
              <a:buFontTx/>
              <a:buChar char="-"/>
            </a:pPr>
            <a:endParaRPr lang="ru-RU" dirty="0"/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27211DC8-DD01-45AE-B9CC-8EFB2C07EFE3}"/>
              </a:ext>
            </a:extLst>
          </p:cNvPr>
          <p:cNvSpPr/>
          <p:nvPr/>
        </p:nvSpPr>
        <p:spPr>
          <a:xfrm>
            <a:off x="3950423" y="199977"/>
            <a:ext cx="4572000" cy="107721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3200" dirty="0">
                <a:solidFill>
                  <a:schemeClr val="bg1"/>
                </a:solidFill>
              </a:rPr>
              <a:t>С </a:t>
            </a:r>
            <a:r>
              <a:rPr lang="ru-RU" sz="3200" dirty="0" smtClean="0">
                <a:solidFill>
                  <a:schemeClr val="bg1"/>
                </a:solidFill>
              </a:rPr>
              <a:t>18 марта </a:t>
            </a:r>
            <a:r>
              <a:rPr lang="ru-RU" sz="3200" dirty="0">
                <a:solidFill>
                  <a:schemeClr val="bg1"/>
                </a:solidFill>
              </a:rPr>
              <a:t>2018 года</a:t>
            </a:r>
            <a:br>
              <a:rPr lang="ru-RU" sz="3200" dirty="0">
                <a:solidFill>
                  <a:schemeClr val="bg1"/>
                </a:solidFill>
              </a:rPr>
            </a:br>
            <a:endParaRPr lang="ru-RU" sz="3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850109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A0F224A0-047D-4BE8-8A1C-E9710CDF6CE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1560" y="908720"/>
            <a:ext cx="2190750" cy="676275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10E113BD-2868-4B8D-8424-4A3A6E0FE195}"/>
              </a:ext>
            </a:extLst>
          </p:cNvPr>
          <p:cNvSpPr txBox="1"/>
          <p:nvPr/>
        </p:nvSpPr>
        <p:spPr>
          <a:xfrm>
            <a:off x="253589" y="2708920"/>
            <a:ext cx="8268834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/>
              <a:t> </a:t>
            </a:r>
            <a:r>
              <a:rPr lang="ru-RU" b="1" dirty="0" smtClean="0"/>
              <a:t>Измерения </a:t>
            </a:r>
            <a:r>
              <a:rPr lang="ru-RU" b="1" dirty="0"/>
              <a:t>в </a:t>
            </a:r>
            <a:r>
              <a:rPr lang="ru-RU" b="1" dirty="0" smtClean="0"/>
              <a:t>Постановление </a:t>
            </a:r>
            <a:r>
              <a:rPr lang="ru-RU" b="1" dirty="0"/>
              <a:t>Правительства РФ от 13.01.2014 N 19</a:t>
            </a:r>
          </a:p>
          <a:p>
            <a:pPr algn="ctr"/>
            <a:r>
              <a:rPr lang="ru-RU" b="1" dirty="0" smtClean="0"/>
              <a:t>"</a:t>
            </a:r>
            <a:r>
              <a:rPr lang="ru-RU" b="1" dirty="0"/>
              <a:t>Об установлении случаев, в которых при заключении контракта в документации о закупке указываются формула цены и максимальное значение цены контракта"</a:t>
            </a:r>
          </a:p>
          <a:p>
            <a:pPr algn="ctr"/>
            <a:endParaRPr lang="ru-RU" b="1" dirty="0"/>
          </a:p>
          <a:p>
            <a:pPr algn="just"/>
            <a:endParaRPr lang="ru-RU" b="1" dirty="0" smtClean="0"/>
          </a:p>
          <a:p>
            <a:pPr marL="285750" indent="-285750" algn="just">
              <a:buFontTx/>
              <a:buChar char="-"/>
            </a:pPr>
            <a:r>
              <a:rPr lang="ru-RU" dirty="0"/>
              <a:t>заключение контракта на поставку топлива моторного, включая автомобильный и авиационный бензин.</a:t>
            </a:r>
          </a:p>
          <a:p>
            <a:pPr algn="just"/>
            <a:endParaRPr lang="ru-RU" dirty="0"/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27211DC8-DD01-45AE-B9CC-8EFB2C07EFE3}"/>
              </a:ext>
            </a:extLst>
          </p:cNvPr>
          <p:cNvSpPr/>
          <p:nvPr/>
        </p:nvSpPr>
        <p:spPr>
          <a:xfrm>
            <a:off x="3950423" y="199977"/>
            <a:ext cx="4572000" cy="107721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3200" dirty="0">
                <a:solidFill>
                  <a:schemeClr val="bg1"/>
                </a:solidFill>
              </a:rPr>
              <a:t>С </a:t>
            </a:r>
            <a:r>
              <a:rPr lang="ru-RU" sz="3200" dirty="0" smtClean="0">
                <a:solidFill>
                  <a:schemeClr val="bg1"/>
                </a:solidFill>
              </a:rPr>
              <a:t>11 апреля </a:t>
            </a:r>
            <a:r>
              <a:rPr lang="ru-RU" sz="3200" dirty="0">
                <a:solidFill>
                  <a:schemeClr val="bg1"/>
                </a:solidFill>
              </a:rPr>
              <a:t>2018 года</a:t>
            </a:r>
            <a:br>
              <a:rPr lang="ru-RU" sz="3200" dirty="0">
                <a:solidFill>
                  <a:schemeClr val="bg1"/>
                </a:solidFill>
              </a:rPr>
            </a:br>
            <a:endParaRPr lang="ru-RU" sz="3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685979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A0F224A0-047D-4BE8-8A1C-E9710CDF6CE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1560" y="908720"/>
            <a:ext cx="2190750" cy="676275"/>
          </a:xfrm>
          <a:prstGeom prst="rect">
            <a:avLst/>
          </a:prstGeom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27211DC8-DD01-45AE-B9CC-8EFB2C07EFE3}"/>
              </a:ext>
            </a:extLst>
          </p:cNvPr>
          <p:cNvSpPr/>
          <p:nvPr/>
        </p:nvSpPr>
        <p:spPr>
          <a:xfrm>
            <a:off x="3950423" y="199977"/>
            <a:ext cx="4572000" cy="107721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3200" dirty="0">
                <a:solidFill>
                  <a:schemeClr val="bg1"/>
                </a:solidFill>
              </a:rPr>
              <a:t>С 1</a:t>
            </a:r>
            <a:r>
              <a:rPr lang="en-US" sz="3200" dirty="0">
                <a:solidFill>
                  <a:schemeClr val="bg1"/>
                </a:solidFill>
              </a:rPr>
              <a:t> </a:t>
            </a:r>
            <a:r>
              <a:rPr lang="ru-RU" sz="3200" dirty="0">
                <a:solidFill>
                  <a:schemeClr val="bg1"/>
                </a:solidFill>
              </a:rPr>
              <a:t>января 2018 года</a:t>
            </a:r>
            <a:br>
              <a:rPr lang="ru-RU" sz="3200" dirty="0">
                <a:solidFill>
                  <a:schemeClr val="bg1"/>
                </a:solidFill>
              </a:rPr>
            </a:br>
            <a:endParaRPr lang="ru-RU" sz="32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0E113BD-2868-4B8D-8424-4A3A6E0FE195}"/>
              </a:ext>
            </a:extLst>
          </p:cNvPr>
          <p:cNvSpPr txBox="1"/>
          <p:nvPr/>
        </p:nvSpPr>
        <p:spPr>
          <a:xfrm>
            <a:off x="625134" y="1997839"/>
            <a:ext cx="81112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b="1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B60E688-0EC7-411E-9A3D-772A3D005EBB}"/>
              </a:ext>
            </a:extLst>
          </p:cNvPr>
          <p:cNvSpPr txBox="1"/>
          <p:nvPr/>
        </p:nvSpPr>
        <p:spPr>
          <a:xfrm>
            <a:off x="418681" y="2367171"/>
            <a:ext cx="852415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/>
              <a:t>ИЗМЕНЕНИЕ ФОРМЫ ПЛАНА </a:t>
            </a:r>
            <a:r>
              <a:rPr lang="ru-RU" b="1" dirty="0" smtClean="0"/>
              <a:t>ЗАКУПОК</a:t>
            </a:r>
          </a:p>
          <a:p>
            <a:pPr algn="ctr"/>
            <a:endParaRPr lang="en-US" dirty="0"/>
          </a:p>
          <a:p>
            <a:pPr algn="just"/>
            <a:r>
              <a:rPr lang="ru-RU" dirty="0"/>
              <a:t>Новая редакция пункта 3 </a:t>
            </a:r>
            <a:r>
              <a:rPr lang="ru-RU" dirty="0" smtClean="0"/>
              <a:t>Требований </a:t>
            </a:r>
            <a:r>
              <a:rPr lang="ru-RU" dirty="0"/>
              <a:t>к форме плана закупок товаров, работ, услуг для обеспечения нужд субъекта Российской Федерации и муниципальных нужд, утверждённых Постановлением Правительства РФ от 21.11.2013 № 1043:</a:t>
            </a:r>
          </a:p>
          <a:p>
            <a:pPr algn="just"/>
            <a:r>
              <a:rPr lang="ru-RU" dirty="0"/>
              <a:t>В плане закупок отдельными строками указывается итоговый объем финансового обеспечения, предусмотренный для осуществления закупок в текущем финансовом году, плановом периоде и в последующих годах (в случае если закупки планируется осуществить по истечении планового периода), </a:t>
            </a:r>
            <a:r>
              <a:rPr lang="ru-RU" u="sng" dirty="0"/>
              <a:t>детализированный на объем финансового обеспечения по каждому коду бюджетной классификации и на объем финансового обеспечения по каждому соглашению о предоставлении субсидии</a:t>
            </a:r>
          </a:p>
        </p:txBody>
      </p:sp>
    </p:spTree>
    <p:extLst>
      <p:ext uri="{BB962C8B-B14F-4D97-AF65-F5344CB8AC3E}">
        <p14:creationId xmlns:p14="http://schemas.microsoft.com/office/powerpoint/2010/main" val="133823436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A0F224A0-047D-4BE8-8A1C-E9710CDF6CE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1560" y="908720"/>
            <a:ext cx="2190750" cy="676275"/>
          </a:xfrm>
          <a:prstGeom prst="rect">
            <a:avLst/>
          </a:prstGeom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27211DC8-DD01-45AE-B9CC-8EFB2C07EFE3}"/>
              </a:ext>
            </a:extLst>
          </p:cNvPr>
          <p:cNvSpPr/>
          <p:nvPr/>
        </p:nvSpPr>
        <p:spPr>
          <a:xfrm>
            <a:off x="3950423" y="199977"/>
            <a:ext cx="4572000" cy="107721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3200" dirty="0">
                <a:solidFill>
                  <a:schemeClr val="bg1"/>
                </a:solidFill>
              </a:rPr>
              <a:t>С 1</a:t>
            </a:r>
            <a:r>
              <a:rPr lang="en-US" sz="3200" dirty="0">
                <a:solidFill>
                  <a:schemeClr val="bg1"/>
                </a:solidFill>
              </a:rPr>
              <a:t> </a:t>
            </a:r>
            <a:r>
              <a:rPr lang="ru-RU" sz="3200" dirty="0">
                <a:solidFill>
                  <a:schemeClr val="bg1"/>
                </a:solidFill>
              </a:rPr>
              <a:t>января 2018 года</a:t>
            </a:r>
            <a:br>
              <a:rPr lang="ru-RU" sz="3200" dirty="0">
                <a:solidFill>
                  <a:schemeClr val="bg1"/>
                </a:solidFill>
              </a:rPr>
            </a:br>
            <a:endParaRPr lang="ru-RU" sz="32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0E113BD-2868-4B8D-8424-4A3A6E0FE195}"/>
              </a:ext>
            </a:extLst>
          </p:cNvPr>
          <p:cNvSpPr txBox="1"/>
          <p:nvPr/>
        </p:nvSpPr>
        <p:spPr>
          <a:xfrm>
            <a:off x="625134" y="1997839"/>
            <a:ext cx="81112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b="1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B60E688-0EC7-411E-9A3D-772A3D005EBB}"/>
              </a:ext>
            </a:extLst>
          </p:cNvPr>
          <p:cNvSpPr txBox="1"/>
          <p:nvPr/>
        </p:nvSpPr>
        <p:spPr>
          <a:xfrm>
            <a:off x="407622" y="1997839"/>
            <a:ext cx="8426453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/>
              <a:t>ИЗМЕНЕНИЯ В ПОРЯДКЕ ПЛАНИРОВАНИЯ ЗАКУПОК </a:t>
            </a:r>
            <a:endParaRPr lang="ru-RU" b="1" dirty="0" smtClean="0"/>
          </a:p>
          <a:p>
            <a:pPr algn="ctr"/>
            <a:endParaRPr lang="ru-RU" dirty="0"/>
          </a:p>
          <a:p>
            <a:pPr algn="just"/>
            <a:r>
              <a:rPr lang="ru-RU" dirty="0"/>
              <a:t>Изменения в Требования к формированию, утверждению и ведению плана-графика закупок товаров, работ, услуг для обеспечения нужд субъекта Российской Федерации и муниципальных нужд (Постановление Правительства РФ от 05.06.2015 № 554) и Требования к формированию, утверждению и ведению плана-графика закупок товаров, работ, услуг для обеспечения федеральных нужд (Постановление Правительства РФ от 5 июня 2015 г. № 553):</a:t>
            </a:r>
          </a:p>
          <a:p>
            <a:pPr algn="just"/>
            <a:r>
              <a:rPr lang="ru-RU" dirty="0"/>
              <a:t>План-график закупок должен содержать приложения, содержащие обоснования по каждому объекту закупки, включающие обоснования начальной (максимальной) цены контракта или цены контракта, заключаемого с единственным поставщиком (подрядчиком, исполнителем), определяемых в соответствии со статьей 22 Федерального закона с </a:t>
            </a:r>
            <a:r>
              <a:rPr lang="ru-RU" u="sng" dirty="0"/>
              <a:t>указанием включенных в объект закупки товаров, работ, услуг, их количества и единиц измерения (при наличии</a:t>
            </a:r>
            <a:r>
              <a:rPr lang="ru-RU" u="sng" dirty="0" smtClean="0"/>
              <a:t>).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428124492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A0F224A0-047D-4BE8-8A1C-E9710CDF6CE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1560" y="908720"/>
            <a:ext cx="2190750" cy="676275"/>
          </a:xfrm>
          <a:prstGeom prst="rect">
            <a:avLst/>
          </a:prstGeom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27211DC8-DD01-45AE-B9CC-8EFB2C07EFE3}"/>
              </a:ext>
            </a:extLst>
          </p:cNvPr>
          <p:cNvSpPr/>
          <p:nvPr/>
        </p:nvSpPr>
        <p:spPr>
          <a:xfrm>
            <a:off x="3950423" y="199977"/>
            <a:ext cx="4572000" cy="107721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3200" dirty="0">
                <a:solidFill>
                  <a:schemeClr val="bg1"/>
                </a:solidFill>
              </a:rPr>
              <a:t>С 1</a:t>
            </a:r>
            <a:r>
              <a:rPr lang="en-US" sz="3200" dirty="0">
                <a:solidFill>
                  <a:schemeClr val="bg1"/>
                </a:solidFill>
              </a:rPr>
              <a:t> </a:t>
            </a:r>
            <a:r>
              <a:rPr lang="ru-RU" sz="3200" dirty="0">
                <a:solidFill>
                  <a:schemeClr val="bg1"/>
                </a:solidFill>
              </a:rPr>
              <a:t>января 2018 года</a:t>
            </a:r>
            <a:br>
              <a:rPr lang="ru-RU" sz="3200" dirty="0">
                <a:solidFill>
                  <a:schemeClr val="bg1"/>
                </a:solidFill>
              </a:rPr>
            </a:br>
            <a:endParaRPr lang="ru-RU" sz="32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0E113BD-2868-4B8D-8424-4A3A6E0FE195}"/>
              </a:ext>
            </a:extLst>
          </p:cNvPr>
          <p:cNvSpPr txBox="1"/>
          <p:nvPr/>
        </p:nvSpPr>
        <p:spPr>
          <a:xfrm>
            <a:off x="625134" y="1997839"/>
            <a:ext cx="81112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b="1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B60E688-0EC7-411E-9A3D-772A3D005EBB}"/>
              </a:ext>
            </a:extLst>
          </p:cNvPr>
          <p:cNvSpPr txBox="1"/>
          <p:nvPr/>
        </p:nvSpPr>
        <p:spPr>
          <a:xfrm>
            <a:off x="407623" y="1997839"/>
            <a:ext cx="8111244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/>
              <a:t>ИЗМЕНЕНИЯ ТРЕБОВАНИЙ К ОПИСАНИЮ ОБЪЕКТА ЗАКУПКИ</a:t>
            </a:r>
          </a:p>
          <a:p>
            <a:pPr algn="just"/>
            <a:endParaRPr lang="ru-RU" dirty="0" smtClean="0"/>
          </a:p>
          <a:p>
            <a:pPr algn="just"/>
            <a:endParaRPr lang="ru-RU" dirty="0"/>
          </a:p>
          <a:p>
            <a:pPr algn="just"/>
            <a:r>
              <a:rPr lang="ru-RU" dirty="0" smtClean="0"/>
              <a:t>Внесены </a:t>
            </a:r>
            <a:r>
              <a:rPr lang="ru-RU" dirty="0"/>
              <a:t>изменения в п.1 ч. 1 ст. 33:</a:t>
            </a:r>
          </a:p>
          <a:p>
            <a:pPr marL="342900" indent="-342900" algn="just">
              <a:buFont typeface="+mj-lt"/>
              <a:buAutoNum type="arabicPeriod"/>
            </a:pPr>
            <a:r>
              <a:rPr lang="ru-RU" dirty="0"/>
              <a:t>исключена фраза «описание объекта закупки должно носить объективный характер»</a:t>
            </a:r>
          </a:p>
          <a:p>
            <a:pPr marL="342900" indent="-342900" algn="just">
              <a:buFont typeface="+mj-lt"/>
              <a:buAutoNum type="arabicPeriod"/>
            </a:pPr>
            <a:r>
              <a:rPr lang="ru-RU" dirty="0"/>
              <a:t> допускается использование в описании объекта закупки указания на товарный знак при условии сопровождения такого указания словами «или эквивалент» , в том числе и при поставке товара. </a:t>
            </a:r>
          </a:p>
        </p:txBody>
      </p:sp>
    </p:spTree>
    <p:extLst>
      <p:ext uri="{BB962C8B-B14F-4D97-AF65-F5344CB8AC3E}">
        <p14:creationId xmlns:p14="http://schemas.microsoft.com/office/powerpoint/2010/main" val="110745337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A0F224A0-047D-4BE8-8A1C-E9710CDF6CE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1560" y="908720"/>
            <a:ext cx="2190750" cy="676275"/>
          </a:xfrm>
          <a:prstGeom prst="rect">
            <a:avLst/>
          </a:prstGeom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27211DC8-DD01-45AE-B9CC-8EFB2C07EFE3}"/>
              </a:ext>
            </a:extLst>
          </p:cNvPr>
          <p:cNvSpPr/>
          <p:nvPr/>
        </p:nvSpPr>
        <p:spPr>
          <a:xfrm>
            <a:off x="3950423" y="199977"/>
            <a:ext cx="4572000" cy="107721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3200" dirty="0">
                <a:solidFill>
                  <a:schemeClr val="bg1"/>
                </a:solidFill>
              </a:rPr>
              <a:t>С 11 января 2018 года</a:t>
            </a:r>
            <a:br>
              <a:rPr lang="ru-RU" sz="3200" dirty="0">
                <a:solidFill>
                  <a:schemeClr val="bg1"/>
                </a:solidFill>
              </a:rPr>
            </a:br>
            <a:endParaRPr lang="ru-RU" sz="32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0E113BD-2868-4B8D-8424-4A3A6E0FE195}"/>
              </a:ext>
            </a:extLst>
          </p:cNvPr>
          <p:cNvSpPr txBox="1"/>
          <p:nvPr/>
        </p:nvSpPr>
        <p:spPr>
          <a:xfrm>
            <a:off x="179512" y="1772817"/>
            <a:ext cx="8598913" cy="53860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/>
              <a:t>ПРАВО ЗАКЛЮЧИТЬ СО СЛЕДУЮЩИМ УЧАСТНИКОМ ЗАКУПКИ В СЛУЧАЕ ОТКАЗА ОТ ЗАКЛЮЧЕНИЯ КОНТРАКТА С ПОБЕДИТЕЛЕМ НА ОСНОВАНИИ Ч. 9, 10 СТ. 31</a:t>
            </a:r>
            <a:r>
              <a:rPr lang="ru-RU" b="1" dirty="0" smtClean="0"/>
              <a:t>.</a:t>
            </a:r>
          </a:p>
          <a:p>
            <a:pPr algn="ctr"/>
            <a:endParaRPr lang="ru-RU" dirty="0"/>
          </a:p>
          <a:p>
            <a:pPr algn="just"/>
            <a:r>
              <a:rPr lang="ru-RU" sz="1600" dirty="0"/>
              <a:t>Новая редакция части 11 статьи 31 Закона № 44-ФЗ о контрактной системе:</a:t>
            </a:r>
          </a:p>
          <a:p>
            <a:pPr algn="just"/>
            <a:r>
              <a:rPr lang="ru-RU" sz="1600" dirty="0"/>
              <a:t>-</a:t>
            </a:r>
            <a:r>
              <a:rPr lang="en-US" sz="1600" dirty="0"/>
              <a:t> </a:t>
            </a:r>
            <a:r>
              <a:rPr lang="ru-RU" sz="1600" dirty="0"/>
              <a:t>предусмотрено право заказчика в случае отказа от заключения контракта с победителем определения поставщика (подрядчика, исполнителя) по основаниям, предусмотренным частями 9 (</a:t>
            </a:r>
            <a:r>
              <a:rPr lang="ru-RU" sz="1600" i="1" dirty="0"/>
              <a:t>участник закупки не соответствует требованиям, указанным в части 1, частях 1.1, 2 и 2.1 (при наличии таких требований) </a:t>
            </a:r>
            <a:r>
              <a:rPr lang="ru-RU" sz="1600" i="1" dirty="0" smtClean="0"/>
              <a:t>статьи 31, </a:t>
            </a:r>
            <a:r>
              <a:rPr lang="ru-RU" sz="1600" i="1" dirty="0"/>
              <a:t>или предоставил недостоверную информацию в отношении своего соответствия указанным </a:t>
            </a:r>
            <a:r>
              <a:rPr lang="ru-RU" sz="1600" i="1" dirty="0" smtClean="0"/>
              <a:t>требованиям)</a:t>
            </a:r>
            <a:r>
              <a:rPr lang="ru-RU" sz="1600" dirty="0" smtClean="0"/>
              <a:t> и </a:t>
            </a:r>
            <a:r>
              <a:rPr lang="ru-RU" sz="1600" dirty="0"/>
              <a:t>10 </a:t>
            </a:r>
            <a:r>
              <a:rPr lang="ru-RU" sz="1600" dirty="0" smtClean="0"/>
              <a:t>(</a:t>
            </a:r>
            <a:r>
              <a:rPr lang="ru-RU" sz="1600" i="1" dirty="0" smtClean="0"/>
              <a:t>при закупке ЖНВЛП предельная отпускная цена не зарегистрирована или участник отказывается снижать цену до зарегистрированной</a:t>
            </a:r>
            <a:r>
              <a:rPr lang="ru-RU" sz="1600" dirty="0" smtClean="0"/>
              <a:t>) статьи </a:t>
            </a:r>
            <a:r>
              <a:rPr lang="ru-RU" sz="1600" dirty="0"/>
              <a:t>31 Закона № 44-ФЗ о контрактной системе, заключить контракт с иным участником закупки, который предложил такую же, как и победитель такой закупки, цену контракта или предложение о цене контракта которого содержит лучшие условия по цене контракта, следующие после условий, предложенных победителем. </a:t>
            </a:r>
          </a:p>
          <a:p>
            <a:pPr algn="just"/>
            <a:r>
              <a:rPr lang="ru-RU" sz="1600" dirty="0"/>
              <a:t>- в случае отказа заказчика от заключения контракта с победителем определения поставщика (подрядчика, исполнителя) по основаниям, предусмотренным пунктом 2 части 10 статьи 31, победитель признается уклонившимся от заключения контракта. В иных случаях участник  не считается уклонившимся от заключения контракта и, соответственно, сведения о нём не направляются в ФАС для включения в Реестр недобросовестных поставщиков. </a:t>
            </a:r>
          </a:p>
          <a:p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419653949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A0F224A0-047D-4BE8-8A1C-E9710CDF6CE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1560" y="908720"/>
            <a:ext cx="2190750" cy="6762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80B8C4F0-EC26-47BD-830C-8C7C3B6FB243}"/>
              </a:ext>
            </a:extLst>
          </p:cNvPr>
          <p:cNvSpPr txBox="1"/>
          <p:nvPr/>
        </p:nvSpPr>
        <p:spPr>
          <a:xfrm>
            <a:off x="395536" y="1772816"/>
            <a:ext cx="8126888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/>
              <a:t>НОВЫЕ ОСНОВАНИЯ ДЛЯ ЗАКУПКИ У ЕДИНСТВЕННОГО ПОСТАВЩИКА (ПОДРЯДЧИКА, ИСПОЛНИТЕЛЯ</a:t>
            </a:r>
            <a:r>
              <a:rPr lang="ru-RU" b="1" dirty="0" smtClean="0"/>
              <a:t>)</a:t>
            </a:r>
          </a:p>
          <a:p>
            <a:pPr algn="ctr"/>
            <a:endParaRPr lang="ru-RU" dirty="0"/>
          </a:p>
          <a:p>
            <a:pPr marL="342900" indent="-342900" algn="just">
              <a:buFont typeface="+mj-lt"/>
              <a:buAutoNum type="arabicPeriod"/>
            </a:pPr>
            <a:r>
              <a:rPr lang="ru-RU" dirty="0"/>
              <a:t>Оказание услуг по обращению с твердыми коммунальными отходами. </a:t>
            </a:r>
          </a:p>
          <a:p>
            <a:pPr algn="just"/>
            <a:r>
              <a:rPr lang="ru-RU" dirty="0"/>
              <a:t>(п. 8 ч. 1 ст. 93  с 31.12.2017);</a:t>
            </a:r>
          </a:p>
          <a:p>
            <a:pPr algn="just"/>
            <a:r>
              <a:rPr lang="ru-RU" dirty="0"/>
              <a:t>2. Осуществление закупки работ по модернизации федеральных государственных информационных систем для информационно-правового обеспечения деятельности палат Федерального Собрания РФ и услуг по сопровождению таких систем.  (п. 54 ч. 1 ст. 93  с 29.12.2017); </a:t>
            </a:r>
          </a:p>
          <a:p>
            <a:pPr algn="just"/>
            <a:r>
              <a:rPr lang="ru-RU" dirty="0"/>
              <a:t>3. </a:t>
            </a:r>
            <a:r>
              <a:rPr lang="ru-RU" dirty="0" smtClean="0"/>
              <a:t>Заключение </a:t>
            </a:r>
            <a:r>
              <a:rPr lang="ru-RU" dirty="0"/>
              <a:t>органами государственной власти Российской Федерации, органами государственной власти субъектов Российской Федерации, органами местного самоуправления контрактов на оказание услуг по осуществлению рейтинговых действий юридическими лицами, признаваемыми в соответствии с законодательством Российской Федерации кредитными рейтинговыми агентствами, а также иностранными юридическими лицами, осуществляющими рейтинговые действия за пределами территории Российской Федерации(п. 53 ч. 1 ст. 93  с 29.12.2017);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9717387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2BBC40A-DF54-45AB-9B29-54F91944E0F7}"/>
              </a:ext>
            </a:extLst>
          </p:cNvPr>
          <p:cNvSpPr txBox="1"/>
          <p:nvPr/>
        </p:nvSpPr>
        <p:spPr>
          <a:xfrm>
            <a:off x="395536" y="1772816"/>
            <a:ext cx="8126888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/>
              <a:t>ИНЫЕ ИЗМЕНЕНИЯ В СТ. 93</a:t>
            </a:r>
          </a:p>
          <a:p>
            <a:pPr marL="342900" indent="-342900" algn="just">
              <a:buFont typeface="+mj-lt"/>
              <a:buAutoNum type="arabicPeriod"/>
            </a:pPr>
            <a:r>
              <a:rPr lang="ru-RU" dirty="0"/>
              <a:t>в пункте 38 и 39 части 1 статьи 93 Закона № 44-ФЗ о контрактной системе внесены терминологические правки в данные основания закупки у единственного поставщика:  фраза "жилье экономического класса" заменена  фразой "стандартное жильё".</a:t>
            </a:r>
          </a:p>
          <a:p>
            <a:pPr marL="342900" indent="-342900" algn="just">
              <a:buFont typeface="+mj-lt"/>
              <a:buAutoNum type="arabicPeriod"/>
            </a:pPr>
            <a:r>
              <a:rPr lang="ru-RU" dirty="0"/>
              <a:t> с 31.12.2017 г. Федеральным законом от 31.12.2017 № 503-ФЗ признан утратившим силу пункт 43 части 1 статьи 93 Закона № 44-ФЗ о контрактной системе: осуществление субъектами Российской Федерации за счет субсидий, предоставленных из федерального бюджета в соответствии со статьей 24.5 Федерального закона от 24 июня 1998 года N 89-ФЗ "Об отходах производства и потребления", закупки работ или услуг по выполнению инженерных изысканий, подготовке проектной документации для строительства объектов, используемых для обработки, утилизации отходов, объектов обезвреживания отходов, строительству и оснащению таких объектов у организаций, включенных в перечень, утвержденный Правительством Российской Федерации;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75B394C7-3A98-4BEA-85F9-F08686D9162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7584" y="980728"/>
            <a:ext cx="2188654" cy="6767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978497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>
            <a:extLst>
              <a:ext uri="{FF2B5EF4-FFF2-40B4-BE49-F238E27FC236}">
                <a16:creationId xmlns:a16="http://schemas.microsoft.com/office/drawing/2014/main" id="{1BF5ABDC-AD51-4EE6-8A7C-F2372AB040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3204" y="606198"/>
            <a:ext cx="8229600" cy="1252728"/>
          </a:xfrm>
        </p:spPr>
        <p:txBody>
          <a:bodyPr>
            <a:normAutofit fontScale="90000"/>
          </a:bodyPr>
          <a:lstStyle/>
          <a:p>
            <a:r>
              <a:rPr lang="ru-RU" sz="3600" dirty="0"/>
              <a:t>С 11 января 2018 года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16446EAC-6184-47EC-9CDC-FFE0908BCAA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528" y="1988840"/>
            <a:ext cx="2190750" cy="676275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2DE5C56F-F89D-4D4D-9CB7-EC657262ED65}"/>
              </a:ext>
            </a:extLst>
          </p:cNvPr>
          <p:cNvSpPr txBox="1"/>
          <p:nvPr/>
        </p:nvSpPr>
        <p:spPr>
          <a:xfrm>
            <a:off x="457200" y="2564904"/>
            <a:ext cx="8229600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/>
              <a:t>ИЗМЕНЕНИЕ ПОРЯДКА РАССМОТРЕНИЯ ОБРАЩЕНИЙ ФИЗИЧЕСКИХ ЛИЦ В КОНТРОЛЬНЫЕ ОРГАНЫ</a:t>
            </a:r>
            <a:r>
              <a:rPr lang="ru-RU" b="1" dirty="0" smtClean="0"/>
              <a:t>.</a:t>
            </a:r>
          </a:p>
          <a:p>
            <a:endParaRPr lang="ru-RU" b="1" dirty="0"/>
          </a:p>
          <a:p>
            <a:r>
              <a:rPr lang="ru-RU" dirty="0" smtClean="0"/>
              <a:t>В </a:t>
            </a:r>
            <a:r>
              <a:rPr lang="ru-RU" dirty="0"/>
              <a:t>ст. 99 Федерального закона №44-ФЗ добавлена ч. 15.1:</a:t>
            </a:r>
          </a:p>
          <a:p>
            <a:pPr algn="just"/>
            <a:r>
              <a:rPr lang="ru-RU" dirty="0"/>
              <a:t>Обращение с жалобой на действия (бездействие) лиц, указанных в пункте 1 части 15 настоящей статьи, и информация о нарушениях законодательства Российской Федерации и иных нормативных правовых актов о контрактной системе в сфере закупок положениями документации о закупке, извещения о запросе котировок, </a:t>
            </a:r>
            <a:r>
              <a:rPr lang="ru-RU" u="sng" dirty="0"/>
              <a:t>поступившие от физического лица, которое не соответствует требованиям пункта 1 части 1 статьи 31 настоящего Федерального закона в отношении объекта этой закупки и права и законные интересы которого не нарушены такими действиями </a:t>
            </a:r>
            <a:r>
              <a:rPr lang="ru-RU" dirty="0"/>
              <a:t>(бездействием), положениями этих документации, извещения, рассматриваются контрольным органом в сфере закупок в соответствии с Федеральным законом от 2 мая 2006 года N 59-ФЗ "О порядке рассмотрения обращений граждан Российской Федерации".</a:t>
            </a:r>
          </a:p>
          <a:p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2787278448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1893</TotalTime>
  <Words>2691</Words>
  <Application>Microsoft Office PowerPoint</Application>
  <PresentationFormat>Экран (4:3)</PresentationFormat>
  <Paragraphs>156</Paragraphs>
  <Slides>25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9" baseType="lpstr">
      <vt:lpstr>Arial</vt:lpstr>
      <vt:lpstr>Candara</vt:lpstr>
      <vt:lpstr>Symbol</vt:lpstr>
      <vt:lpstr>Волна</vt:lpstr>
      <vt:lpstr>Основные изменения законодательства о закупках, вступившие в силу.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 11 января 2018 года </vt:lpstr>
      <vt:lpstr>С 11 января 2018 года </vt:lpstr>
      <vt:lpstr>С 1 января 2018 года </vt:lpstr>
      <vt:lpstr>С 1 января 2018 года </vt:lpstr>
      <vt:lpstr>Правила описания лекарственных препаратов</vt:lpstr>
      <vt:lpstr>Правила описания лекарственных препаратов</vt:lpstr>
      <vt:lpstr>Правила описания лекарственных препаратов</vt:lpstr>
      <vt:lpstr>Правила описания лекарственных препаратов</vt:lpstr>
      <vt:lpstr>С 1 января 2018 года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Обзор судебной практики по некоторым вопросам закупочной деятельности</dc:title>
  <dc:creator>Ольга</dc:creator>
  <cp:lastModifiedBy>А Л</cp:lastModifiedBy>
  <cp:revision>160</cp:revision>
  <dcterms:created xsi:type="dcterms:W3CDTF">2015-09-24T03:08:49Z</dcterms:created>
  <dcterms:modified xsi:type="dcterms:W3CDTF">2018-04-16T02:35:11Z</dcterms:modified>
</cp:coreProperties>
</file>