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02" r:id="rId4"/>
    <p:sldId id="303" r:id="rId5"/>
    <p:sldId id="258" r:id="rId6"/>
    <p:sldId id="259" r:id="rId7"/>
    <p:sldId id="260" r:id="rId8"/>
    <p:sldId id="261" r:id="rId9"/>
    <p:sldId id="262" r:id="rId10"/>
    <p:sldId id="264" r:id="rId11"/>
    <p:sldId id="265" r:id="rId12"/>
    <p:sldId id="266" r:id="rId13"/>
    <p:sldId id="267" r:id="rId14"/>
    <p:sldId id="271" r:id="rId15"/>
    <p:sldId id="270" r:id="rId16"/>
    <p:sldId id="273" r:id="rId17"/>
    <p:sldId id="288" r:id="rId18"/>
    <p:sldId id="301" r:id="rId19"/>
    <p:sldId id="275" r:id="rId20"/>
    <p:sldId id="300" r:id="rId21"/>
    <p:sldId id="278" r:id="rId22"/>
    <p:sldId id="279" r:id="rId23"/>
    <p:sldId id="280" r:id="rId24"/>
    <p:sldId id="281" r:id="rId25"/>
    <p:sldId id="304" r:id="rId26"/>
    <p:sldId id="318" r:id="rId27"/>
    <p:sldId id="346" r:id="rId28"/>
    <p:sldId id="347" r:id="rId29"/>
    <p:sldId id="348" r:id="rId30"/>
    <p:sldId id="305" r:id="rId31"/>
    <p:sldId id="308" r:id="rId32"/>
    <p:sldId id="309" r:id="rId33"/>
    <p:sldId id="310" r:id="rId34"/>
    <p:sldId id="311" r:id="rId35"/>
    <p:sldId id="312" r:id="rId36"/>
    <p:sldId id="313" r:id="rId37"/>
    <p:sldId id="314" r:id="rId38"/>
    <p:sldId id="315" r:id="rId39"/>
    <p:sldId id="316" r:id="rId40"/>
    <p:sldId id="317" r:id="rId41"/>
    <p:sldId id="319" r:id="rId42"/>
    <p:sldId id="320" r:id="rId43"/>
    <p:sldId id="321" r:id="rId44"/>
    <p:sldId id="322" r:id="rId45"/>
    <p:sldId id="323" r:id="rId46"/>
    <p:sldId id="324" r:id="rId47"/>
    <p:sldId id="325" r:id="rId48"/>
    <p:sldId id="326" r:id="rId49"/>
    <p:sldId id="327" r:id="rId50"/>
    <p:sldId id="328" r:id="rId51"/>
    <p:sldId id="329" r:id="rId52"/>
    <p:sldId id="332" r:id="rId53"/>
    <p:sldId id="333" r:id="rId54"/>
    <p:sldId id="349" r:id="rId55"/>
    <p:sldId id="334" r:id="rId56"/>
    <p:sldId id="335" r:id="rId57"/>
    <p:sldId id="336" r:id="rId58"/>
    <p:sldId id="337" r:id="rId59"/>
    <p:sldId id="338" r:id="rId60"/>
    <p:sldId id="350" r:id="rId61"/>
    <p:sldId id="351" r:id="rId62"/>
    <p:sldId id="330" r:id="rId63"/>
    <p:sldId id="339" r:id="rId64"/>
    <p:sldId id="352" r:id="rId65"/>
    <p:sldId id="340" r:id="rId66"/>
    <p:sldId id="341" r:id="rId67"/>
    <p:sldId id="342" r:id="rId68"/>
    <p:sldId id="343" r:id="rId69"/>
    <p:sldId id="344" r:id="rId7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768"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096E133-BCCA-4F80-8B29-7DF404F71174}" type="slidenum">
              <a:rPr lang="ru-RU" smtClean="0"/>
              <a:t>‹#›</a:t>
            </a:fld>
            <a:endParaRPr lang="ru-RU"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096E133-BCCA-4F80-8B29-7DF404F71174}" type="slidenum">
              <a:rPr lang="ru-RU" smtClean="0"/>
              <a:t>‹#›</a:t>
            </a:fld>
            <a:endParaRPr lang="ru-RU" dirty="0"/>
          </a:p>
        </p:txBody>
      </p:sp>
      <p:sp>
        <p:nvSpPr>
          <p:cNvPr id="7" name="Title 6"/>
          <p:cNvSpPr>
            <a:spLocks noGrp="1"/>
          </p:cNvSpPr>
          <p:nvPr>
            <p:ph type="title"/>
          </p:nvPr>
        </p:nvSpPr>
        <p:spPr/>
        <p:txBody>
          <a:bodyPr/>
          <a:lstStyle/>
          <a:p>
            <a:r>
              <a:rPr lang="ru-RU"/>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5" name="Date Placeholder 4"/>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096E133-BCCA-4F80-8B29-7DF404F71174}" type="slidenum">
              <a:rPr lang="ru-RU" smtClean="0"/>
              <a:t>‹#›</a:t>
            </a:fld>
            <a:endParaRPr lang="ru-RU" dirty="0"/>
          </a:p>
        </p:txBody>
      </p:sp>
      <p:sp>
        <p:nvSpPr>
          <p:cNvPr id="9" name="Content Placeholder 8"/>
          <p:cNvSpPr>
            <a:spLocks noGrp="1"/>
          </p:cNvSpPr>
          <p:nvPr>
            <p:ph sz="quarter" idx="13"/>
          </p:nvPr>
        </p:nvSpPr>
        <p:spPr>
          <a:xfrm>
            <a:off x="676655" y="2679192"/>
            <a:ext cx="3822192"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0096E133-BCCA-4F80-8B29-7DF404F71174}"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096E133-BCCA-4F80-8B29-7DF404F71174}" type="slidenum">
              <a:rPr lang="ru-RU" smtClean="0"/>
              <a:t>‹#›</a:t>
            </a:fld>
            <a:endParaRPr lang="ru-RU"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1A9EF60-B4F9-49E0-8C43-5F725427C247}" type="datetimeFigureOut">
              <a:rPr lang="ru-RU" smtClean="0"/>
              <a:t>16.04.2018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096E133-BCCA-4F80-8B29-7DF404F71174}" type="slidenum">
              <a:rPr lang="ru-RU" smtClean="0"/>
              <a:t>‹#›</a:t>
            </a:fld>
            <a:endParaRPr lang="ru-RU"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1A9EF60-B4F9-49E0-8C43-5F725427C247}" type="datetimeFigureOut">
              <a:rPr lang="ru-RU" smtClean="0"/>
              <a:t>16.04.2018</a:t>
            </a:fld>
            <a:endParaRPr lang="ru-RU"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096E133-BCCA-4F80-8B29-7DF404F71174}" type="slidenum">
              <a:rPr lang="ru-RU" smtClean="0"/>
              <a:t>‹#›</a:t>
            </a:fld>
            <a:endParaRPr lang="ru-RU"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emf"/></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2.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3.emf"/></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4.emf"/></Relationships>
</file>

<file path=ppt/slides/_rels/slide6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a:t>Основные изменения законодательства о закупках, вступающие в силу 1 июня – 1 июля 2018 года</a:t>
            </a:r>
          </a:p>
        </p:txBody>
      </p:sp>
      <p:sp>
        <p:nvSpPr>
          <p:cNvPr id="3" name="Подзаголовок 2"/>
          <p:cNvSpPr>
            <a:spLocks noGrp="1"/>
          </p:cNvSpPr>
          <p:nvPr>
            <p:ph type="subTitle" idx="1"/>
          </p:nvPr>
        </p:nvSpPr>
        <p:spPr/>
        <p:txBody>
          <a:bodyPr/>
          <a:lstStyle/>
          <a:p>
            <a:endParaRPr lang="ru-RU" dirty="0"/>
          </a:p>
        </p:txBody>
      </p:sp>
      <p:pic>
        <p:nvPicPr>
          <p:cNvPr id="4" name="Рисунок 3">
            <a:extLst>
              <a:ext uri="{FF2B5EF4-FFF2-40B4-BE49-F238E27FC236}">
                <a16:creationId xmlns:a16="http://schemas.microsoft.com/office/drawing/2014/main" id="{40C5E375-CCC3-42EA-B254-3E3A9174B6E0}"/>
              </a:ext>
            </a:extLst>
          </p:cNvPr>
          <p:cNvPicPr>
            <a:picLocks noChangeAspect="1"/>
          </p:cNvPicPr>
          <p:nvPr/>
        </p:nvPicPr>
        <p:blipFill>
          <a:blip r:embed="rId2"/>
          <a:stretch>
            <a:fillRect/>
          </a:stretch>
        </p:blipFill>
        <p:spPr>
          <a:xfrm>
            <a:off x="662891" y="5733256"/>
            <a:ext cx="2190750" cy="676275"/>
          </a:xfrm>
          <a:prstGeom prst="rect">
            <a:avLst/>
          </a:prstGeom>
        </p:spPr>
      </p:pic>
    </p:spTree>
    <p:extLst>
      <p:ext uri="{BB962C8B-B14F-4D97-AF65-F5344CB8AC3E}">
        <p14:creationId xmlns:p14="http://schemas.microsoft.com/office/powerpoint/2010/main" val="4239220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51353" y="736112"/>
            <a:ext cx="8229600" cy="1252728"/>
          </a:xfrm>
        </p:spPr>
        <p:txBody>
          <a:bodyPr>
            <a:normAutofit fontScale="90000"/>
          </a:bodyPr>
          <a:lstStyle/>
          <a:p>
            <a:r>
              <a:rPr lang="ru-RU" sz="3600" dirty="0" smtClean="0"/>
              <a:t>Новая статья 24.1 – Особенности проведения электронных процедур, закрытых электронных процедур</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467545" y="2763681"/>
            <a:ext cx="8413408" cy="4216539"/>
          </a:xfrm>
          <a:prstGeom prst="rect">
            <a:avLst/>
          </a:prstGeom>
          <a:noFill/>
        </p:spPr>
        <p:txBody>
          <a:bodyPr wrap="square" rtlCol="0">
            <a:spAutoFit/>
          </a:bodyPr>
          <a:lstStyle/>
          <a:p>
            <a:r>
              <a:rPr lang="ru-RU" sz="1600" dirty="0" smtClean="0"/>
              <a:t>Основные принципы электронных процедур:</a:t>
            </a:r>
          </a:p>
          <a:p>
            <a:pPr marL="342900" indent="-342900">
              <a:buAutoNum type="arabicPeriod"/>
            </a:pPr>
            <a:r>
              <a:rPr lang="ru-RU" sz="1600" dirty="0" smtClean="0"/>
              <a:t>Весь документооборот осуществляется через ЭТП, СЭТП,</a:t>
            </a:r>
          </a:p>
          <a:p>
            <a:pPr marL="342900" indent="-342900">
              <a:buAutoNum type="arabicPeriod"/>
            </a:pPr>
            <a:r>
              <a:rPr lang="ru-RU" sz="1600" dirty="0" smtClean="0"/>
              <a:t>Правительство РФ утверждает требования и дополнительные требования к ЭТП, СЭТП,</a:t>
            </a:r>
          </a:p>
          <a:p>
            <a:pPr marL="342900" indent="-342900">
              <a:buAutoNum type="arabicPeriod"/>
            </a:pPr>
            <a:r>
              <a:rPr lang="ru-RU" sz="1600" dirty="0" smtClean="0"/>
              <a:t>Правительство РФ утверждает перечень ЭТП, СЭТП, исключает из указанного перечня либо по причине несоответствия требованиям, либо по причине заявления соответствующего оператора ЭТП, СЭТП,</a:t>
            </a:r>
          </a:p>
          <a:p>
            <a:pPr marL="342900" indent="-342900">
              <a:buAutoNum type="arabicPeriod"/>
            </a:pPr>
            <a:r>
              <a:rPr lang="ru-RU" sz="1600" dirty="0" smtClean="0"/>
              <a:t>Правительство РФ вправе наделить ЭТП, СЭТП правом взымать плату за </a:t>
            </a:r>
            <a:r>
              <a:rPr lang="ru-RU" sz="1600" dirty="0"/>
              <a:t>участие в электронной процедуре, закрытой электронной процедуре с участника соответствующей процедуры, и (или) лица, с которым заключается контракт, и (или) за проведение электронной процедуры, закрытой электронной процедуры с </a:t>
            </a:r>
            <a:r>
              <a:rPr lang="ru-RU" sz="1600" dirty="0" smtClean="0"/>
              <a:t>заказчика,</a:t>
            </a:r>
          </a:p>
          <a:p>
            <a:pPr marL="342900" indent="-342900">
              <a:buAutoNum type="arabicPeriod"/>
            </a:pPr>
            <a:r>
              <a:rPr lang="ru-RU" sz="1600" dirty="0"/>
              <a:t>Правительство </a:t>
            </a:r>
            <a:r>
              <a:rPr lang="ru-RU" sz="1600" dirty="0" smtClean="0"/>
              <a:t>РФ вправе </a:t>
            </a:r>
            <a:r>
              <a:rPr lang="ru-RU" sz="1600" dirty="0"/>
              <a:t>определить типовую форму заявки на участие в электронных процедурах, закрытых электронных процедурах, а также вправе установить требования к содержанию, составу, порядку разработки типовой документации о закупке</a:t>
            </a:r>
          </a:p>
          <a:p>
            <a:endParaRPr lang="ru-RU" dirty="0"/>
          </a:p>
          <a:p>
            <a:endParaRPr lang="ru-RU" dirty="0"/>
          </a:p>
        </p:txBody>
      </p:sp>
    </p:spTree>
    <p:extLst>
      <p:ext uri="{BB962C8B-B14F-4D97-AF65-F5344CB8AC3E}">
        <p14:creationId xmlns:p14="http://schemas.microsoft.com/office/powerpoint/2010/main" val="4010572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51353" y="736112"/>
            <a:ext cx="8229600" cy="1252728"/>
          </a:xfrm>
        </p:spPr>
        <p:txBody>
          <a:bodyPr>
            <a:normAutofit fontScale="90000"/>
          </a:bodyPr>
          <a:lstStyle/>
          <a:p>
            <a:r>
              <a:rPr lang="ru-RU" sz="3600" dirty="0"/>
              <a:t>Новая статья 24.1 – Особенности проведения электронных процедур, закрытых электронных процедур</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7544" y="1863271"/>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79512" y="2780928"/>
            <a:ext cx="8859123" cy="3693319"/>
          </a:xfrm>
          <a:prstGeom prst="rect">
            <a:avLst/>
          </a:prstGeom>
          <a:noFill/>
        </p:spPr>
        <p:txBody>
          <a:bodyPr wrap="square" rtlCol="0">
            <a:spAutoFit/>
          </a:bodyPr>
          <a:lstStyle/>
          <a:p>
            <a:r>
              <a:rPr lang="ru-RU" dirty="0" smtClean="0"/>
              <a:t>6. </a:t>
            </a:r>
            <a:r>
              <a:rPr lang="ru-RU" dirty="0"/>
              <a:t>Оператор электронной площадки, в том числе путем информационного взаимодействия с государственными информационными </a:t>
            </a:r>
            <a:r>
              <a:rPr lang="ru-RU" dirty="0" smtClean="0"/>
              <a:t>системами, обеспечивает </a:t>
            </a:r>
            <a:r>
              <a:rPr lang="ru-RU" dirty="0"/>
              <a:t>предоставление заказчику в сроки и случаях, установленных настоящим Федеральным законом, следующих документов и информации:</a:t>
            </a:r>
          </a:p>
          <a:p>
            <a:r>
              <a:rPr lang="ru-RU" dirty="0"/>
              <a:t>1) копии учредительных документов участника закупки (для юридического лица), надлежащим образом заверенный перевод на русский язык учредительных документов юридического лица в соответствии с законодательством соответствующего государства (для иностранного лица);</a:t>
            </a:r>
          </a:p>
          <a:p>
            <a:r>
              <a:rPr lang="ru-RU" dirty="0"/>
              <a:t>2) фамилия, имя, отчество (при наличии) и должность лица, имеющего право без доверенности действовать от имени юридического лица, а также паспортные данные такого лица или данные иных документов, удостоверяющих личность в соответствии с законодательством Российской Федерации, и идентификационный номер налогоплательщика (при его наличии</a:t>
            </a:r>
            <a:r>
              <a:rPr lang="ru-RU" dirty="0" smtClean="0"/>
              <a:t>);</a:t>
            </a:r>
            <a:endParaRPr lang="ru-RU" dirty="0"/>
          </a:p>
        </p:txBody>
      </p:sp>
    </p:spTree>
    <p:extLst>
      <p:ext uri="{BB962C8B-B14F-4D97-AF65-F5344CB8AC3E}">
        <p14:creationId xmlns:p14="http://schemas.microsoft.com/office/powerpoint/2010/main" val="2578782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83568" y="965221"/>
            <a:ext cx="8229600" cy="1252728"/>
          </a:xfrm>
        </p:spPr>
        <p:txBody>
          <a:bodyPr>
            <a:normAutofit fontScale="90000"/>
          </a:bodyPr>
          <a:lstStyle/>
          <a:p>
            <a:r>
              <a:rPr lang="ru-RU" sz="3600" dirty="0"/>
              <a:t>Новая статья 24.1 – Особенности проведения электронных процедур, закрытых электронных процедур</a:t>
            </a:r>
            <a:r>
              <a:rPr lang="ru-RU" dirty="0"/>
              <a:t/>
            </a:r>
            <a:br>
              <a:rPr lang="ru-RU" dirty="0"/>
            </a:b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67984" y="2763681"/>
            <a:ext cx="8712969" cy="4401205"/>
          </a:xfrm>
          <a:prstGeom prst="rect">
            <a:avLst/>
          </a:prstGeom>
          <a:noFill/>
        </p:spPr>
        <p:txBody>
          <a:bodyPr wrap="square" rtlCol="0">
            <a:spAutoFit/>
          </a:bodyPr>
          <a:lstStyle/>
          <a:p>
            <a:r>
              <a:rPr lang="ru-RU" sz="1600" dirty="0"/>
              <a:t>3) идентификационный номер налогоплательщика этого участника закупки или в соответствии с законодательством соответствующего государства аналог идентификационного номера налогоплательщика участника закупки (для иностранного лица);</a:t>
            </a:r>
          </a:p>
          <a:p>
            <a:r>
              <a:rPr lang="ru-RU" sz="1600" dirty="0"/>
              <a:t>4) решение (копия решения) о согласии на совершение или о последующем одобрении крупных сделок по результатам электронных процедур от имени участника закупки - юридического лица с указанием максимальных параметров условий одной сделки;</a:t>
            </a:r>
          </a:p>
          <a:p>
            <a:r>
              <a:rPr lang="ru-RU" sz="1600" dirty="0"/>
              <a:t>5) копия документа, удостоверяющего личность участника закупки в соответствии с законодательством Российской Федерации (для физического лица, не являющегося индивидуальным предпринимателем);</a:t>
            </a:r>
          </a:p>
          <a:p>
            <a:r>
              <a:rPr lang="ru-RU" sz="1600" dirty="0"/>
              <a:t>6) надлежащим образом заверенный перевод на русский язык документов о государственной регистрации юридического лица или физического лица в качестве индивидуального предпринимателя в соответствии с законодательством соответствующего государства (для иностранного лица);</a:t>
            </a:r>
          </a:p>
          <a:p>
            <a:r>
              <a:rPr lang="ru-RU" sz="1600" dirty="0"/>
              <a:t>7) выписка из единого государственного реестра юридических лиц (для юридического лица), выписка из единого государственного реестра индивидуальных предпринимателей (для индивидуального предпринимателя).</a:t>
            </a:r>
          </a:p>
          <a:p>
            <a:endParaRPr lang="ru-RU" b="1" dirty="0"/>
          </a:p>
        </p:txBody>
      </p:sp>
    </p:spTree>
    <p:extLst>
      <p:ext uri="{BB962C8B-B14F-4D97-AF65-F5344CB8AC3E}">
        <p14:creationId xmlns:p14="http://schemas.microsoft.com/office/powerpoint/2010/main" val="3437546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323529" y="2615165"/>
            <a:ext cx="8424936" cy="2215991"/>
          </a:xfrm>
          <a:prstGeom prst="rect">
            <a:avLst/>
          </a:prstGeom>
          <a:noFill/>
        </p:spPr>
        <p:txBody>
          <a:bodyPr wrap="square" rtlCol="0">
            <a:spAutoFit/>
          </a:bodyPr>
          <a:lstStyle/>
          <a:p>
            <a:pPr algn="just"/>
            <a:endParaRPr lang="ru-RU" dirty="0" smtClean="0"/>
          </a:p>
          <a:p>
            <a:pPr algn="just"/>
            <a:endParaRPr lang="ru-RU" dirty="0"/>
          </a:p>
          <a:p>
            <a:pPr algn="just"/>
            <a:endParaRPr lang="ru-RU" dirty="0" smtClean="0"/>
          </a:p>
          <a:p>
            <a:pPr algn="ctr"/>
            <a:r>
              <a:rPr lang="ru-RU" sz="2800" dirty="0" smtClean="0"/>
              <a:t>отсутствие </a:t>
            </a:r>
            <a:r>
              <a:rPr lang="ru-RU" sz="2800" dirty="0"/>
              <a:t>у участника закупки ограничений для участия в закупках, установленных законодательством Российской Федерации.</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900062"/>
            <a:ext cx="8229600" cy="1252728"/>
          </a:xfrm>
        </p:spPr>
        <p:txBody>
          <a:bodyPr>
            <a:normAutofit fontScale="90000"/>
          </a:bodyPr>
          <a:lstStyle/>
          <a:p>
            <a:r>
              <a:rPr lang="ru-RU" sz="3600" dirty="0" smtClean="0"/>
              <a:t>Требования к участникам закупок (новый пункт 11 части 1 статьи 31)</a:t>
            </a:r>
            <a:r>
              <a:rPr lang="ru-RU" dirty="0"/>
              <a:t/>
            </a:r>
            <a:br>
              <a:rPr lang="ru-RU" dirty="0"/>
            </a:br>
            <a:r>
              <a:rPr lang="ru-RU" dirty="0"/>
              <a:t/>
            </a:r>
            <a:br>
              <a:rPr lang="ru-RU" dirty="0"/>
            </a:br>
            <a:endParaRPr lang="ru-RU" dirty="0"/>
          </a:p>
        </p:txBody>
      </p:sp>
    </p:spTree>
    <p:extLst>
      <p:ext uri="{BB962C8B-B14F-4D97-AF65-F5344CB8AC3E}">
        <p14:creationId xmlns:p14="http://schemas.microsoft.com/office/powerpoint/2010/main" val="2663790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73748" y="2639894"/>
            <a:ext cx="8868512" cy="4247317"/>
          </a:xfrm>
          <a:prstGeom prst="rect">
            <a:avLst/>
          </a:prstGeom>
          <a:noFill/>
        </p:spPr>
        <p:txBody>
          <a:bodyPr wrap="square" rtlCol="0">
            <a:spAutoFit/>
          </a:bodyPr>
          <a:lstStyle/>
          <a:p>
            <a:pPr algn="just"/>
            <a:r>
              <a:rPr lang="ru-RU" dirty="0"/>
              <a:t>В контракт включаются обязательные условия</a:t>
            </a:r>
            <a:r>
              <a:rPr lang="ru-RU" dirty="0" smtClean="0"/>
              <a:t>:</a:t>
            </a:r>
          </a:p>
          <a:p>
            <a:pPr marL="342900" indent="-342900" algn="just">
              <a:buAutoNum type="arabicParenR"/>
            </a:pPr>
            <a:r>
              <a:rPr lang="ru-RU" dirty="0" smtClean="0"/>
              <a:t>о </a:t>
            </a:r>
            <a:r>
              <a:rPr lang="ru-RU" dirty="0"/>
              <a:t>порядке и сроках оплаты товара, работы или услуги, о порядке и сроках осуществления заказчиком приемки поставленного товара, выполненной работы (ее результатов) или оказанной услуги в части соответствия их количества, комплектности, объема требованиям, установленным контрактом, а также о порядке и сроках оформления результатов такой приемки</a:t>
            </a:r>
            <a:r>
              <a:rPr lang="ru-RU" dirty="0" smtClean="0"/>
              <a:t>;</a:t>
            </a:r>
          </a:p>
          <a:p>
            <a:pPr marL="342900" indent="-342900" algn="just">
              <a:buAutoNum type="arabicParenR"/>
            </a:pPr>
            <a:r>
              <a:rPr lang="ru-RU" dirty="0" smtClean="0"/>
              <a:t>об </a:t>
            </a:r>
            <a:r>
              <a:rPr lang="ru-RU" dirty="0"/>
              <a:t>уменьшении суммы, подлежащей уплате заказчиком юридическому лицу или физическому лицу, в том числе зарегистрированному в качестве индивидуального предпринимателя, на размер налогов, сборов и иных обязательных платежей в бюджеты бюджетной системы Российской Федерации, связанных с оплатой контракта, если в соответствии с законодательством Российской Федерации о налогах и сборах такие налоги, сборы и иные обязательные платежи подлежат уплате в бюджеты бюджетной системы Российской Федерации заказчиком</a:t>
            </a:r>
          </a:p>
          <a:p>
            <a:pPr algn="just"/>
            <a:endParaRPr lang="ru-RU" dirty="0"/>
          </a:p>
          <a:p>
            <a:pPr algn="just"/>
            <a:endParaRPr lang="ru-RU" b="1"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900062"/>
            <a:ext cx="8229600" cy="1252728"/>
          </a:xfrm>
        </p:spPr>
        <p:txBody>
          <a:bodyPr>
            <a:normAutofit fontScale="90000"/>
          </a:bodyPr>
          <a:lstStyle/>
          <a:p>
            <a:r>
              <a:rPr lang="ru-RU" sz="4000" dirty="0" smtClean="0"/>
              <a:t>Требования к содержанию контракта (новая редакция части 13 статьи 34)</a:t>
            </a:r>
            <a:r>
              <a:rPr lang="ru-RU" dirty="0"/>
              <a:t/>
            </a:r>
            <a:br>
              <a:rPr lang="ru-RU" dirty="0"/>
            </a:br>
            <a:r>
              <a:rPr lang="ru-RU" dirty="0"/>
              <a:t/>
            </a:r>
            <a:br>
              <a:rPr lang="ru-RU" dirty="0"/>
            </a:br>
            <a:endParaRPr lang="ru-RU" dirty="0"/>
          </a:p>
        </p:txBody>
      </p:sp>
    </p:spTree>
    <p:extLst>
      <p:ext uri="{BB962C8B-B14F-4D97-AF65-F5344CB8AC3E}">
        <p14:creationId xmlns:p14="http://schemas.microsoft.com/office/powerpoint/2010/main" val="2072920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611560" y="2564904"/>
            <a:ext cx="7704856" cy="3693319"/>
          </a:xfrm>
          <a:prstGeom prst="rect">
            <a:avLst/>
          </a:prstGeom>
          <a:noFill/>
        </p:spPr>
        <p:txBody>
          <a:bodyPr wrap="square" rtlCol="0">
            <a:spAutoFit/>
          </a:bodyPr>
          <a:lstStyle/>
          <a:p>
            <a:pPr algn="just"/>
            <a:endParaRPr lang="ru-RU" dirty="0" smtClean="0"/>
          </a:p>
          <a:p>
            <a:pPr algn="just"/>
            <a:r>
              <a:rPr lang="ru-RU" dirty="0" smtClean="0"/>
              <a:t>При </a:t>
            </a:r>
            <a:r>
              <a:rPr lang="ru-RU" dirty="0"/>
              <a:t>заключении контракта заказчик по согласованию с участником закупки, с которым в соответствии с настоящим Федеральным законом заключается контракт, вправе увеличить количество поставляемого товара на сумму, не превышающую разницы между ценой контракта, предложенной таким участником, и начальной (максимальной) ценой контракта (ценой лота), если это право заказчика предусмотрено документацией о закупке. При этом цена единицы товара не должна превышать цену единицы товара, определяемую как частное от деления цены контракта, </a:t>
            </a:r>
            <a:r>
              <a:rPr lang="ru-RU" u="sng" dirty="0"/>
              <a:t>указанной в заявке на участие в конкурсе, запросе предложений или предложенной участником аукциона</a:t>
            </a:r>
            <a:r>
              <a:rPr lang="ru-RU" dirty="0"/>
              <a:t>, с которым заключается контракт, на количество товара, указанное в извещении о проведении закупки.</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900062"/>
            <a:ext cx="8229600" cy="1252728"/>
          </a:xfrm>
        </p:spPr>
        <p:txBody>
          <a:bodyPr>
            <a:normAutofit fontScale="90000"/>
          </a:bodyPr>
          <a:lstStyle/>
          <a:p>
            <a:r>
              <a:rPr lang="ru-RU" sz="3600" dirty="0" smtClean="0"/>
              <a:t>Увеличение количества поставляемого товара при заключении контракта (новая редакция части 18 статьи 34)</a:t>
            </a:r>
            <a:r>
              <a:rPr lang="ru-RU" dirty="0" smtClean="0"/>
              <a:t/>
            </a:r>
            <a:br>
              <a:rPr lang="ru-RU" dirty="0" smtClean="0"/>
            </a:br>
            <a:r>
              <a:rPr lang="ru-RU" dirty="0" smtClean="0"/>
              <a:t/>
            </a:r>
            <a:br>
              <a:rPr lang="ru-RU" dirty="0" smtClean="0"/>
            </a:br>
            <a:endParaRPr lang="ru-RU" dirty="0"/>
          </a:p>
        </p:txBody>
      </p:sp>
    </p:spTree>
    <p:extLst>
      <p:ext uri="{BB962C8B-B14F-4D97-AF65-F5344CB8AC3E}">
        <p14:creationId xmlns:p14="http://schemas.microsoft.com/office/powerpoint/2010/main" val="818150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467544" y="2564904"/>
            <a:ext cx="8208912" cy="2062103"/>
          </a:xfrm>
          <a:prstGeom prst="rect">
            <a:avLst/>
          </a:prstGeom>
          <a:noFill/>
        </p:spPr>
        <p:txBody>
          <a:bodyPr wrap="square" rtlCol="0">
            <a:spAutoFit/>
          </a:bodyPr>
          <a:lstStyle/>
          <a:p>
            <a:pPr algn="just"/>
            <a:endParaRPr lang="ru-RU" b="1" dirty="0" smtClean="0"/>
          </a:p>
          <a:p>
            <a:pPr algn="just"/>
            <a:endParaRPr lang="ru-RU" b="1" dirty="0"/>
          </a:p>
          <a:p>
            <a:pPr algn="just"/>
            <a:endParaRPr lang="ru-RU" b="1" dirty="0" smtClean="0"/>
          </a:p>
          <a:p>
            <a:pPr algn="ctr"/>
            <a:r>
              <a:rPr lang="ru-RU" sz="2800" dirty="0"/>
              <a:t>Замена термина «ставка рефинансирования» на термин «ключевая ставка»</a:t>
            </a:r>
          </a:p>
          <a:p>
            <a:pPr algn="ctr"/>
            <a:endParaRPr lang="ru-RU" b="1"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a:bodyPr>
          <a:lstStyle/>
          <a:p>
            <a:r>
              <a:rPr lang="ru-RU" sz="3200" dirty="0" smtClean="0"/>
              <a:t>Новая </a:t>
            </a:r>
            <a:r>
              <a:rPr lang="ru-RU" sz="3200" dirty="0"/>
              <a:t>редакция </a:t>
            </a:r>
            <a:r>
              <a:rPr lang="ru-RU" sz="3200" dirty="0" smtClean="0"/>
              <a:t>статьи </a:t>
            </a:r>
            <a:r>
              <a:rPr lang="ru-RU" sz="3200" dirty="0"/>
              <a:t>34</a:t>
            </a:r>
          </a:p>
        </p:txBody>
      </p:sp>
    </p:spTree>
    <p:extLst>
      <p:ext uri="{BB962C8B-B14F-4D97-AF65-F5344CB8AC3E}">
        <p14:creationId xmlns:p14="http://schemas.microsoft.com/office/powerpoint/2010/main" val="1152369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84363" y="1808670"/>
            <a:ext cx="2190750" cy="676275"/>
          </a:xfrm>
          <a:prstGeom prst="rect">
            <a:avLst/>
          </a:prstGeom>
        </p:spPr>
      </p:pic>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smtClean="0"/>
              <a:t>Расширен перечень полномочий Правительства РФ (новая часть 29 статьи 34)</a:t>
            </a:r>
            <a:endParaRPr lang="ru-RU" sz="2800" dirty="0"/>
          </a:p>
        </p:txBody>
      </p:sp>
      <p:sp>
        <p:nvSpPr>
          <p:cNvPr id="6" name="TextBox 7">
            <a:extLst>
              <a:ext uri="{FF2B5EF4-FFF2-40B4-BE49-F238E27FC236}">
                <a16:creationId xmlns:a16="http://schemas.microsoft.com/office/drawing/2014/main" id="{10411B02-5FA8-4868-BF96-4BE5D169B78F}"/>
              </a:ext>
            </a:extLst>
          </p:cNvPr>
          <p:cNvSpPr txBox="1"/>
          <p:nvPr/>
        </p:nvSpPr>
        <p:spPr>
          <a:xfrm>
            <a:off x="187609" y="2780928"/>
            <a:ext cx="8712835" cy="2934329"/>
          </a:xfrm>
          <a:prstGeom prst="rect">
            <a:avLst/>
          </a:prstGeom>
          <a:noFill/>
        </p:spPr>
        <p:txBody>
          <a:bodyPr wrap="square" rtlCol="0">
            <a:spAutoFit/>
          </a:bodyPr>
          <a:lstStyle/>
          <a:p>
            <a:pPr>
              <a:lnSpc>
                <a:spcPct val="130000"/>
              </a:lnSpc>
              <a:spcAft>
                <a:spcPts val="0"/>
              </a:spcAft>
            </a:pPr>
            <a:endParaRPr lang="ru-RU" sz="2400" dirty="0" smtClean="0">
              <a:solidFill>
                <a:srgbClr val="000000"/>
              </a:solidFill>
            </a:endParaRPr>
          </a:p>
          <a:p>
            <a:pPr>
              <a:lnSpc>
                <a:spcPct val="130000"/>
              </a:lnSpc>
              <a:spcAft>
                <a:spcPts val="0"/>
              </a:spcAft>
            </a:pPr>
            <a:r>
              <a:rPr lang="ru-RU" sz="2400" dirty="0" smtClean="0">
                <a:solidFill>
                  <a:srgbClr val="000000"/>
                </a:solidFill>
              </a:rPr>
              <a:t>Правительство </a:t>
            </a:r>
            <a:r>
              <a:rPr lang="ru-RU" sz="2400" dirty="0">
                <a:solidFill>
                  <a:srgbClr val="000000"/>
                </a:solidFill>
              </a:rPr>
              <a:t>Российской Федерации вправе определить</a:t>
            </a:r>
            <a:r>
              <a:rPr lang="ru-RU" sz="2400" dirty="0" smtClean="0">
                <a:solidFill>
                  <a:srgbClr val="000000"/>
                </a:solidFill>
              </a:rPr>
              <a:t>:</a:t>
            </a:r>
          </a:p>
          <a:p>
            <a:pPr marL="342900" indent="-342900">
              <a:lnSpc>
                <a:spcPct val="130000"/>
              </a:lnSpc>
              <a:spcAft>
                <a:spcPts val="0"/>
              </a:spcAft>
              <a:buAutoNum type="arabicParenR"/>
            </a:pPr>
            <a:r>
              <a:rPr lang="ru-RU" sz="2400" dirty="0" smtClean="0">
                <a:solidFill>
                  <a:srgbClr val="000000"/>
                </a:solidFill>
              </a:rPr>
              <a:t>порядок </a:t>
            </a:r>
            <a:r>
              <a:rPr lang="ru-RU" sz="2400" dirty="0">
                <a:solidFill>
                  <a:srgbClr val="000000"/>
                </a:solidFill>
              </a:rPr>
              <a:t>определения минимального срока исполнения поставщиком (подрядчиком, исполнителем) контракта</a:t>
            </a:r>
            <a:r>
              <a:rPr lang="ru-RU" sz="2400" dirty="0" smtClean="0">
                <a:solidFill>
                  <a:srgbClr val="000000"/>
                </a:solidFill>
              </a:rPr>
              <a:t>;</a:t>
            </a:r>
          </a:p>
          <a:p>
            <a:pPr marL="342900" indent="-342900">
              <a:lnSpc>
                <a:spcPct val="130000"/>
              </a:lnSpc>
              <a:spcAft>
                <a:spcPts val="0"/>
              </a:spcAft>
              <a:buAutoNum type="arabicParenR"/>
            </a:pPr>
            <a:r>
              <a:rPr lang="ru-RU" sz="2400" dirty="0" smtClean="0">
                <a:solidFill>
                  <a:srgbClr val="000000"/>
                </a:solidFill>
              </a:rPr>
              <a:t>требования </a:t>
            </a:r>
            <a:r>
              <a:rPr lang="ru-RU" sz="2400" dirty="0">
                <a:solidFill>
                  <a:srgbClr val="000000"/>
                </a:solidFill>
              </a:rPr>
              <a:t>к формированию лотов при осуществлении закупок отдельных видов товаров, работ, услуг.</a:t>
            </a:r>
          </a:p>
        </p:txBody>
      </p:sp>
    </p:spTree>
    <p:extLst>
      <p:ext uri="{BB962C8B-B14F-4D97-AF65-F5344CB8AC3E}">
        <p14:creationId xmlns:p14="http://schemas.microsoft.com/office/powerpoint/2010/main" val="2891779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84363" y="1808670"/>
            <a:ext cx="2190750" cy="676275"/>
          </a:xfrm>
          <a:prstGeom prst="rect">
            <a:avLst/>
          </a:prstGeom>
        </p:spPr>
      </p:pic>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a:t>Расширен перечень полномочий Правительства РФ (новая </a:t>
            </a:r>
            <a:r>
              <a:rPr lang="ru-RU" sz="2800" dirty="0" smtClean="0"/>
              <a:t>редакция части 2 статьи 35)</a:t>
            </a:r>
            <a:endParaRPr lang="ru-RU" sz="2800" dirty="0"/>
          </a:p>
        </p:txBody>
      </p:sp>
      <p:sp>
        <p:nvSpPr>
          <p:cNvPr id="3" name="Прямоугольник 2"/>
          <p:cNvSpPr/>
          <p:nvPr/>
        </p:nvSpPr>
        <p:spPr>
          <a:xfrm>
            <a:off x="179512" y="2465353"/>
            <a:ext cx="8856984" cy="3670236"/>
          </a:xfrm>
          <a:prstGeom prst="rect">
            <a:avLst/>
          </a:prstGeom>
        </p:spPr>
        <p:txBody>
          <a:bodyPr wrap="square">
            <a:spAutoFit/>
          </a:bodyPr>
          <a:lstStyle/>
          <a:p>
            <a:pPr lvl="0"/>
            <a:endParaRPr lang="ru-RU" sz="1550" dirty="0" smtClean="0">
              <a:solidFill>
                <a:prstClr val="black"/>
              </a:solidFill>
            </a:endParaRPr>
          </a:p>
          <a:p>
            <a:pPr lvl="0"/>
            <a:r>
              <a:rPr lang="ru-RU" sz="1550" dirty="0" smtClean="0">
                <a:solidFill>
                  <a:prstClr val="black"/>
                </a:solidFill>
              </a:rPr>
              <a:t>Правительство </a:t>
            </a:r>
            <a:r>
              <a:rPr lang="ru-RU" sz="1550" dirty="0">
                <a:solidFill>
                  <a:prstClr val="black"/>
                </a:solidFill>
              </a:rPr>
              <a:t>Российской Федерации, высший исполнительный орган государственной власти субъекта Российской Федерации, местная администрация определяют случаи осуществления банковского сопровождения контрактов, предметом которых являются поставки товаров, выполнение работ, оказание услуг соответственно для федеральных нужд, нужд субъекта Российской Федерации, муниципальных нужд, в форме нормативных правовых актов Правительства Российской Федерации, нормативных правовых актов высшего исполнительного органа государственной власти субъекта Российской Федерации, муниципальных правовых актов.</a:t>
            </a:r>
          </a:p>
          <a:p>
            <a:pPr lvl="0"/>
            <a:r>
              <a:rPr lang="ru-RU" sz="1550" dirty="0" smtClean="0">
                <a:solidFill>
                  <a:prstClr val="black"/>
                </a:solidFill>
              </a:rPr>
              <a:t>…</a:t>
            </a:r>
          </a:p>
          <a:p>
            <a:pPr lvl="0"/>
            <a:r>
              <a:rPr lang="ru-RU" sz="1550" dirty="0" smtClean="0">
                <a:solidFill>
                  <a:prstClr val="black"/>
                </a:solidFill>
              </a:rPr>
              <a:t>При </a:t>
            </a:r>
            <a:r>
              <a:rPr lang="ru-RU" sz="1550" dirty="0">
                <a:solidFill>
                  <a:prstClr val="black"/>
                </a:solidFill>
              </a:rPr>
              <a:t>этом Правительство Российской Федерации вправе установить минимальный размер начальной (максимальной) цены контракта, цены контракта, заключаемого с единственным поставщиком (подрядчиком, исполнителем), с учетом значения которого в соответствии с настоящей частью определяются случаи осуществления банковского сопровождения контрактов, предметом которых являются поставки товаров, выполнение работ, оказание услуг для нужд субъекта Российской Федерации и муниципальных нужд.</a:t>
            </a:r>
          </a:p>
        </p:txBody>
      </p:sp>
    </p:spTree>
    <p:extLst>
      <p:ext uri="{BB962C8B-B14F-4D97-AF65-F5344CB8AC3E}">
        <p14:creationId xmlns:p14="http://schemas.microsoft.com/office/powerpoint/2010/main" val="1990722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91053" y="2564904"/>
            <a:ext cx="8701427" cy="3693319"/>
          </a:xfrm>
          <a:prstGeom prst="rect">
            <a:avLst/>
          </a:prstGeom>
          <a:noFill/>
        </p:spPr>
        <p:txBody>
          <a:bodyPr wrap="square" rtlCol="0">
            <a:spAutoFit/>
          </a:bodyPr>
          <a:lstStyle/>
          <a:p>
            <a:pPr algn="just"/>
            <a:endParaRPr lang="ru-RU" dirty="0" smtClean="0"/>
          </a:p>
          <a:p>
            <a:pPr algn="just"/>
            <a:r>
              <a:rPr lang="ru-RU" dirty="0" smtClean="0"/>
              <a:t>Документы, подтверждающие добросовестность участника, предоставляются в составе заявки только в случае проведения «бумажной» процедуры.</a:t>
            </a:r>
          </a:p>
          <a:p>
            <a:pPr algn="just"/>
            <a:r>
              <a:rPr lang="ru-RU" dirty="0" smtClean="0"/>
              <a:t>В случае проведения процедуры в электронной форме (конкурса или аукциона) указанные документы предоставляются при заключении контракта. </a:t>
            </a:r>
          </a:p>
          <a:p>
            <a:pPr algn="just"/>
            <a:endParaRPr lang="ru-RU" dirty="0"/>
          </a:p>
          <a:p>
            <a:pPr algn="just"/>
            <a:r>
              <a:rPr lang="ru-RU" dirty="0" smtClean="0"/>
              <a:t>Аналогично предоставляется </a:t>
            </a:r>
            <a:r>
              <a:rPr lang="ru-RU" dirty="0"/>
              <a:t>и обоснование предлагаемой цены контракта (Если предметом контракта, для заключения которого проводится конкурс или аукцион, является поставка товара, необходимого для нормального жизнеобеспечения (продовольствие, средства для оказания скорой, в том числе скорой специализированной, медицинской помощи в экстренной или неотложной форме, лекарственные средства, топливо</a:t>
            </a:r>
            <a:r>
              <a:rPr lang="ru-RU" dirty="0" smtClean="0"/>
              <a:t>))</a:t>
            </a:r>
            <a:endParaRPr lang="ru-RU" dirty="0"/>
          </a:p>
          <a:p>
            <a:pPr algn="just"/>
            <a:endParaRPr lang="ru-RU"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smtClean="0"/>
              <a:t>Реализация антидемпинговых мер (новая редакция статьи 37)</a:t>
            </a:r>
            <a:endParaRPr lang="ru-RU" dirty="0"/>
          </a:p>
        </p:txBody>
      </p:sp>
    </p:spTree>
    <p:extLst>
      <p:ext uri="{BB962C8B-B14F-4D97-AF65-F5344CB8AC3E}">
        <p14:creationId xmlns:p14="http://schemas.microsoft.com/office/powerpoint/2010/main" val="3357727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493204" y="606198"/>
            <a:ext cx="8229600" cy="1252728"/>
          </a:xfrm>
        </p:spPr>
        <p:txBody>
          <a:bodyPr>
            <a:normAutofit fontScale="90000"/>
          </a:bodyPr>
          <a:lstStyle/>
          <a:p>
            <a:r>
              <a:rPr lang="ru-RU" sz="3600" dirty="0" smtClean="0"/>
              <a:t>С 1 июня 2018 года</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2585323"/>
          </a:xfrm>
          <a:prstGeom prst="rect">
            <a:avLst/>
          </a:prstGeom>
          <a:noFill/>
        </p:spPr>
        <p:txBody>
          <a:bodyPr wrap="square" rtlCol="0">
            <a:spAutoFit/>
          </a:bodyPr>
          <a:lstStyle/>
          <a:p>
            <a:endParaRPr lang="ru-RU" b="1" dirty="0" smtClean="0"/>
          </a:p>
          <a:p>
            <a:r>
              <a:rPr lang="ru-RU" b="1" dirty="0" smtClean="0"/>
              <a:t>Изменение формулировки статьи 45 Федерального закона №44-ФЗ: требования к банкам, выдающим банковские гарантии, будут установлены Постановлением Правительства РФ, в частности:</a:t>
            </a:r>
          </a:p>
          <a:p>
            <a:r>
              <a:rPr lang="ru-RU" b="1" dirty="0" smtClean="0"/>
              <a:t>- требования </a:t>
            </a:r>
            <a:r>
              <a:rPr lang="ru-RU" b="1" dirty="0"/>
              <a:t>к размеру собственных средств (капитала) банка и уровню кредитного рейтинга, присвоенного российской кредитной организации одним или несколькими кредитными рейтинговыми </a:t>
            </a:r>
            <a:r>
              <a:rPr lang="ru-RU" b="1" dirty="0" smtClean="0"/>
              <a:t>агентствами.</a:t>
            </a:r>
            <a:endParaRPr lang="ru-RU" b="1" dirty="0"/>
          </a:p>
          <a:p>
            <a:endParaRPr lang="ru-RU" b="1" dirty="0"/>
          </a:p>
          <a:p>
            <a:endParaRPr lang="ru-RU" dirty="0"/>
          </a:p>
        </p:txBody>
      </p:sp>
    </p:spTree>
    <p:extLst>
      <p:ext uri="{BB962C8B-B14F-4D97-AF65-F5344CB8AC3E}">
        <p14:creationId xmlns:p14="http://schemas.microsoft.com/office/powerpoint/2010/main" val="1603061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91053" y="2564904"/>
            <a:ext cx="8701427" cy="4832092"/>
          </a:xfrm>
          <a:prstGeom prst="rect">
            <a:avLst/>
          </a:prstGeom>
          <a:noFill/>
        </p:spPr>
        <p:txBody>
          <a:bodyPr wrap="square" rtlCol="0">
            <a:spAutoFit/>
          </a:bodyPr>
          <a:lstStyle/>
          <a:p>
            <a:r>
              <a:rPr lang="ru-RU" sz="1600" dirty="0" smtClean="0"/>
              <a:t>Изменение пункта 3: Помимо ИКЗ в извещении в случае осуществлении </a:t>
            </a:r>
            <a:r>
              <a:rPr lang="ru-RU" sz="1600" dirty="0"/>
              <a:t>закупки в соответствии с </a:t>
            </a:r>
            <a:r>
              <a:rPr lang="ru-RU" sz="1600" dirty="0" smtClean="0"/>
              <a:t>частями 4-6 статьи 15 Федерального </a:t>
            </a:r>
            <a:r>
              <a:rPr lang="ru-RU" sz="1600" dirty="0"/>
              <a:t>закона указание на соответствующую часть </a:t>
            </a:r>
            <a:r>
              <a:rPr lang="ru-RU" sz="1600" dirty="0" smtClean="0"/>
              <a:t>статьи 15 Федерального </a:t>
            </a:r>
            <a:r>
              <a:rPr lang="ru-RU" sz="1600" dirty="0"/>
              <a:t>закона, в соответствии с которой осуществляется закупка. При этом при осуществлении закупки в соответствии с </a:t>
            </a:r>
            <a:r>
              <a:rPr lang="ru-RU" sz="1600" dirty="0" smtClean="0"/>
              <a:t>частями 5 и 6 статьи 15 Федерального </a:t>
            </a:r>
            <a:r>
              <a:rPr lang="ru-RU" sz="1600" dirty="0"/>
              <a:t>закона к извещению должны быть приложены копии договоров (соглашений), указанных в данных </a:t>
            </a:r>
            <a:r>
              <a:rPr lang="ru-RU" sz="1600" dirty="0" smtClean="0"/>
              <a:t>частях.</a:t>
            </a:r>
          </a:p>
          <a:p>
            <a:r>
              <a:rPr lang="ru-RU" sz="1600" dirty="0" smtClean="0"/>
              <a:t>Новые пункты 9, 10, 11:</a:t>
            </a:r>
          </a:p>
          <a:p>
            <a:r>
              <a:rPr lang="ru-RU" sz="1600" dirty="0"/>
              <a:t>9) преимущества, предоставляемые заказчиком в соответствии со статьями 28 и 29 настоящего Федерального закона</a:t>
            </a:r>
            <a:r>
              <a:rPr lang="ru-RU" sz="1600" dirty="0" smtClean="0"/>
              <a:t>;</a:t>
            </a:r>
          </a:p>
          <a:p>
            <a:r>
              <a:rPr lang="ru-RU" sz="1600" dirty="0" smtClean="0"/>
              <a:t>10</a:t>
            </a:r>
            <a:r>
              <a:rPr lang="ru-RU" sz="1600" dirty="0"/>
              <a:t>) информация об условиях, о запретах и об ограничениях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случае, если данные условия, запреты и ограничения установлены заказчиком в соответствии со статьей 14 настоящего Федерального закона</a:t>
            </a:r>
            <a:r>
              <a:rPr lang="ru-RU" sz="1600" dirty="0" smtClean="0"/>
              <a:t>;</a:t>
            </a:r>
          </a:p>
          <a:p>
            <a:r>
              <a:rPr lang="ru-RU" sz="1600" dirty="0" smtClean="0"/>
              <a:t>11) </a:t>
            </a:r>
            <a:r>
              <a:rPr lang="ru-RU" sz="1600" dirty="0"/>
              <a:t>информация об осуществлении закупки товара, работы, услуги по государственному оборонному заказу в соответствии с Федеральным законом от 29 декабря 2012 года N 275-ФЗ "О государственном оборонном заказе" (в случае осуществления такой закупки заказчиком).</a:t>
            </a:r>
          </a:p>
          <a:p>
            <a:endParaRPr lang="ru-RU" dirty="0"/>
          </a:p>
          <a:p>
            <a:endParaRPr lang="ru-RU"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smtClean="0"/>
              <a:t>Изменение содержания извещения (статья 42)</a:t>
            </a:r>
            <a:endParaRPr lang="ru-RU" dirty="0"/>
          </a:p>
        </p:txBody>
      </p:sp>
    </p:spTree>
    <p:extLst>
      <p:ext uri="{BB962C8B-B14F-4D97-AF65-F5344CB8AC3E}">
        <p14:creationId xmlns:p14="http://schemas.microsoft.com/office/powerpoint/2010/main" val="2496226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91053" y="2564904"/>
            <a:ext cx="8701427" cy="4862870"/>
          </a:xfrm>
          <a:prstGeom prst="rect">
            <a:avLst/>
          </a:prstGeom>
          <a:noFill/>
        </p:spPr>
        <p:txBody>
          <a:bodyPr wrap="square" rtlCol="0">
            <a:spAutoFit/>
          </a:bodyPr>
          <a:lstStyle/>
          <a:p>
            <a:pPr marL="342900" indent="-342900" algn="just">
              <a:buAutoNum type="arabicPeriod"/>
            </a:pPr>
            <a:r>
              <a:rPr lang="ru-RU" sz="1600" dirty="0" smtClean="0"/>
              <a:t>Заказчик </a:t>
            </a:r>
            <a:r>
              <a:rPr lang="ru-RU" sz="1600" dirty="0"/>
              <a:t>обязан установить требование к обеспечению заявок на участие в конкурсах и аукционах при условии, что начальная (максимальная) цена контракта </a:t>
            </a:r>
            <a:r>
              <a:rPr lang="ru-RU" sz="1600" u="sng" dirty="0"/>
              <a:t>превышает пять миллионов рублей</a:t>
            </a:r>
            <a:r>
              <a:rPr lang="ru-RU" sz="1600" dirty="0"/>
              <a:t>, если Правительством Российской Федерации не установлено иное</a:t>
            </a:r>
            <a:r>
              <a:rPr lang="ru-RU" sz="1600" dirty="0" smtClean="0"/>
              <a:t>.</a:t>
            </a:r>
          </a:p>
          <a:p>
            <a:pPr marL="342900" indent="-342900" algn="just">
              <a:buAutoNum type="arabicPeriod"/>
            </a:pPr>
            <a:r>
              <a:rPr lang="ru-RU" sz="1600" dirty="0"/>
              <a:t>О</a:t>
            </a:r>
            <a:r>
              <a:rPr lang="ru-RU" sz="1600" dirty="0" smtClean="0"/>
              <a:t>беспечение </a:t>
            </a:r>
            <a:r>
              <a:rPr lang="ru-RU" sz="1600" dirty="0"/>
              <a:t>заявки на участие в конкурсе или аукционе может предоставляться участником закупки в виде денежных средств или банковской гарантии. Выбор способа обеспечения заявки на участие в конкурсе или аукционе осуществляется участником закупки</a:t>
            </a:r>
            <a:r>
              <a:rPr lang="ru-RU" sz="1600" dirty="0" smtClean="0"/>
              <a:t>.</a:t>
            </a:r>
          </a:p>
          <a:p>
            <a:pPr marL="342900" indent="-342900" algn="just">
              <a:buAutoNum type="arabicPeriod"/>
            </a:pPr>
            <a:r>
              <a:rPr lang="ru-RU" sz="1600" dirty="0"/>
              <a:t>При проведении открытого конкурса в электронной форме, конкурса с ограниченным участием в электронной форме, двухэтапного конкурса в электронной форме, электронного аукциона оператор электронной площадки осуществляет взаимодействие с реестром банковских гарантий в соответствии с требованиями, установленными в соответствии с частью 2 статьи 24.1 настоящего Федерального закона</a:t>
            </a:r>
          </a:p>
          <a:p>
            <a:pPr marL="342900" indent="-342900" algn="just">
              <a:buAutoNum type="arabicPeriod"/>
            </a:pPr>
            <a:r>
              <a:rPr lang="ru-RU" sz="1600" dirty="0"/>
              <a:t>Требование об обеспечении заявки на участие в определении поставщика (подрядчика, исполнителя) в равной мере относится ко всем участникам закупки, за исключением казенных учреждений, которые не предоставляют обеспечение подаваемых ими заявок на участие в определении поставщиков (подрядчиков, исполнителей)</a:t>
            </a:r>
          </a:p>
          <a:p>
            <a:pPr marL="342900" indent="-342900" algn="just">
              <a:buAutoNum type="arabicPeriod"/>
            </a:pPr>
            <a:endParaRPr lang="ru-RU" dirty="0"/>
          </a:p>
          <a:p>
            <a:pPr marL="342900" indent="-342900" algn="just">
              <a:buAutoNum type="arabicPeriod"/>
            </a:pPr>
            <a:endParaRPr lang="ru-RU" dirty="0"/>
          </a:p>
          <a:p>
            <a:pPr algn="just"/>
            <a:endParaRPr lang="ru-RU"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smtClean="0"/>
              <a:t>Новые правила обеспечения заявок (статья 44)</a:t>
            </a:r>
            <a:endParaRPr lang="ru-RU" dirty="0"/>
          </a:p>
        </p:txBody>
      </p:sp>
    </p:spTree>
    <p:extLst>
      <p:ext uri="{BB962C8B-B14F-4D97-AF65-F5344CB8AC3E}">
        <p14:creationId xmlns:p14="http://schemas.microsoft.com/office/powerpoint/2010/main" val="1431972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91053" y="2564904"/>
            <a:ext cx="8701427" cy="4247317"/>
          </a:xfrm>
          <a:prstGeom prst="rect">
            <a:avLst/>
          </a:prstGeom>
          <a:noFill/>
        </p:spPr>
        <p:txBody>
          <a:bodyPr wrap="square" rtlCol="0">
            <a:spAutoFit/>
          </a:bodyPr>
          <a:lstStyle/>
          <a:p>
            <a:pPr algn="just"/>
            <a:r>
              <a:rPr lang="ru-RU" dirty="0" smtClean="0"/>
              <a:t>5. При </a:t>
            </a:r>
            <a:r>
              <a:rPr lang="ru-RU" dirty="0"/>
              <a:t>проведении </a:t>
            </a:r>
            <a:r>
              <a:rPr lang="ru-RU" dirty="0" smtClean="0"/>
              <a:t>ОК в ЭФ, КСУ </a:t>
            </a:r>
            <a:r>
              <a:rPr lang="ru-RU" dirty="0"/>
              <a:t>в ЭФ</a:t>
            </a:r>
            <a:r>
              <a:rPr lang="ru-RU" dirty="0" smtClean="0"/>
              <a:t>, ДУ </a:t>
            </a:r>
            <a:r>
              <a:rPr lang="ru-RU" dirty="0"/>
              <a:t>в ЭФ</a:t>
            </a:r>
            <a:r>
              <a:rPr lang="ru-RU" dirty="0" smtClean="0"/>
              <a:t>, ЭА денежные </a:t>
            </a:r>
            <a:r>
              <a:rPr lang="ru-RU" dirty="0"/>
              <a:t>средства, предназначенные для обеспечения заявок, вносятся участниками закупок на специальные счета, открытые ими в банках, перечень которых устанавливается Правительством Российской Федерации (далее - специальный счет). Требования к указанным банкам устанавливаются Правительством Российской Федерации. Такие требования должны быть не ниже требований, установленных в соответствии с Бюджетным кодексом Российской Федерации к кредитным организациям, в которых могут размещаться средства федерального бюджета на банковские </a:t>
            </a:r>
            <a:r>
              <a:rPr lang="ru-RU" dirty="0" smtClean="0"/>
              <a:t>депозиты,</a:t>
            </a:r>
          </a:p>
          <a:p>
            <a:pPr algn="just"/>
            <a:r>
              <a:rPr lang="ru-RU" dirty="0" smtClean="0"/>
              <a:t>6. Каждый оператор заключает соглашение с каждым банком, получившим право на открытие специальных счетов.</a:t>
            </a:r>
          </a:p>
          <a:p>
            <a:pPr algn="just"/>
            <a:r>
              <a:rPr lang="ru-RU" dirty="0" smtClean="0"/>
              <a:t>7. Основанием для взыскания денежных средств, внесенных в качестве обеспечения, либо требование об уплате суммы по банковской гарантии возникает на основании решения о внесении сведений об участнике в РНП</a:t>
            </a:r>
            <a:endParaRPr lang="ru-RU" dirty="0"/>
          </a:p>
          <a:p>
            <a:pPr algn="just"/>
            <a:endParaRPr lang="ru-RU" b="1"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a:t>Новые правила обеспечения заявок (статья 44)</a:t>
            </a:r>
          </a:p>
        </p:txBody>
      </p:sp>
    </p:spTree>
    <p:extLst>
      <p:ext uri="{BB962C8B-B14F-4D97-AF65-F5344CB8AC3E}">
        <p14:creationId xmlns:p14="http://schemas.microsoft.com/office/powerpoint/2010/main" val="1826235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91053" y="2564904"/>
            <a:ext cx="8701427" cy="4524315"/>
          </a:xfrm>
          <a:prstGeom prst="rect">
            <a:avLst/>
          </a:prstGeom>
          <a:noFill/>
        </p:spPr>
        <p:txBody>
          <a:bodyPr wrap="square" rtlCol="0">
            <a:spAutoFit/>
          </a:bodyPr>
          <a:lstStyle/>
          <a:p>
            <a:pPr algn="just"/>
            <a:r>
              <a:rPr lang="ru-RU" dirty="0" smtClean="0"/>
              <a:t>8. Размер </a:t>
            </a:r>
            <a:r>
              <a:rPr lang="ru-RU" dirty="0"/>
              <a:t>обеспечения заявки на участие в конкурсе или аукционе должен составлять</a:t>
            </a:r>
            <a:r>
              <a:rPr lang="ru-RU" dirty="0" smtClean="0"/>
              <a:t>:</a:t>
            </a:r>
          </a:p>
          <a:p>
            <a:pPr marL="342900" indent="-342900" algn="just">
              <a:buAutoNum type="arabicParenR"/>
            </a:pPr>
            <a:r>
              <a:rPr lang="ru-RU" dirty="0" smtClean="0"/>
              <a:t>от </a:t>
            </a:r>
            <a:r>
              <a:rPr lang="ru-RU" dirty="0"/>
              <a:t>одной второй процента до одного процента начальной (максимальной) цены контракта, если размер начальной (максимальной) цены контракта составляет от пяти миллионов рублей до двадцати миллионов рублей</a:t>
            </a:r>
            <a:r>
              <a:rPr lang="ru-RU" dirty="0" smtClean="0"/>
              <a:t>;</a:t>
            </a:r>
          </a:p>
          <a:p>
            <a:pPr marL="342900" indent="-342900" algn="just">
              <a:buAutoNum type="arabicParenR"/>
            </a:pPr>
            <a:r>
              <a:rPr lang="ru-RU" smtClean="0"/>
              <a:t>от </a:t>
            </a:r>
            <a:r>
              <a:rPr lang="ru-RU" dirty="0"/>
              <a:t>одной второй процента до пяти процентов начальной (максимальной) цены контракта, если начальная (максимальная) цена контракта составляет более двадцати миллионов рублей</a:t>
            </a:r>
            <a:r>
              <a:rPr lang="ru-RU" dirty="0" smtClean="0"/>
              <a:t>.</a:t>
            </a:r>
          </a:p>
          <a:p>
            <a:pPr algn="just"/>
            <a:r>
              <a:rPr lang="ru-RU" dirty="0"/>
              <a:t>В случае, если закупка осуществляется в соответствии со статьями 28 и 29 </a:t>
            </a:r>
            <a:r>
              <a:rPr lang="ru-RU" dirty="0" smtClean="0"/>
              <a:t>Федерального </a:t>
            </a:r>
            <a:r>
              <a:rPr lang="ru-RU" dirty="0"/>
              <a:t>закона, участником закупки является учреждение или предприятие уголовно-исполнительной системы либо организация инвалидов и начальная (максимальная) цена контракта составляет более двадцати миллионов рублей, размер обеспечения заявки не может превышать два процента начальной (максимальной) цены </a:t>
            </a:r>
            <a:r>
              <a:rPr lang="ru-RU" dirty="0" smtClean="0"/>
              <a:t>контракта.</a:t>
            </a:r>
            <a:endParaRPr lang="ru-RU" dirty="0"/>
          </a:p>
          <a:p>
            <a:pPr algn="just"/>
            <a:endParaRPr lang="ru-RU" dirty="0"/>
          </a:p>
          <a:p>
            <a:pPr algn="just"/>
            <a:endParaRPr lang="ru-RU" b="1"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a:t>Новые правила обеспечения заявок (статья 44)</a:t>
            </a:r>
          </a:p>
        </p:txBody>
      </p:sp>
    </p:spTree>
    <p:extLst>
      <p:ext uri="{BB962C8B-B14F-4D97-AF65-F5344CB8AC3E}">
        <p14:creationId xmlns:p14="http://schemas.microsoft.com/office/powerpoint/2010/main" val="4181409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191053" y="2665117"/>
            <a:ext cx="8773435" cy="4524315"/>
          </a:xfrm>
          <a:prstGeom prst="rect">
            <a:avLst/>
          </a:prstGeom>
          <a:noFill/>
        </p:spPr>
        <p:txBody>
          <a:bodyPr wrap="square" rtlCol="0">
            <a:spAutoFit/>
          </a:bodyPr>
          <a:lstStyle/>
          <a:p>
            <a:r>
              <a:rPr lang="ru-RU" dirty="0" smtClean="0"/>
              <a:t>9. Подача заявки является согласием на блокирование денежных средств, при этом такое блокирование не производится если в реестре БГ есть соответствующая гарантия. Блокирование средств производится только ПОСЛЕ окончания срока подачи заявок.</a:t>
            </a:r>
          </a:p>
          <a:p>
            <a:r>
              <a:rPr lang="ru-RU" dirty="0" smtClean="0"/>
              <a:t>10</a:t>
            </a:r>
            <a:r>
              <a:rPr lang="ru-RU" dirty="0"/>
              <a:t>. В случае отзыва заявки </a:t>
            </a:r>
            <a:r>
              <a:rPr lang="ru-RU" dirty="0" smtClean="0"/>
              <a:t>оператор ЭП </a:t>
            </a:r>
            <a:r>
              <a:rPr lang="ru-RU" u="sng" dirty="0"/>
              <a:t>в течение одного часа</a:t>
            </a:r>
            <a:r>
              <a:rPr lang="ru-RU" dirty="0"/>
              <a:t> с момента отзыва заявки направляет в банк информацию, на основании которой банк в </a:t>
            </a:r>
            <a:r>
              <a:rPr lang="ru-RU" u="sng" dirty="0"/>
              <a:t>течение одного рабочего дня </a:t>
            </a:r>
            <a:r>
              <a:rPr lang="ru-RU" dirty="0"/>
              <a:t>прекращает осуществленное </a:t>
            </a:r>
            <a:r>
              <a:rPr lang="ru-RU" dirty="0" smtClean="0"/>
              <a:t>блокирование </a:t>
            </a:r>
            <a:r>
              <a:rPr lang="ru-RU" dirty="0"/>
              <a:t>денежных </a:t>
            </a:r>
            <a:r>
              <a:rPr lang="ru-RU" dirty="0" smtClean="0"/>
              <a:t>средств. Если участнику отказано в допуске, либо он не принял участие в аукционе – сроки разблокирования средств аналогичные.</a:t>
            </a:r>
          </a:p>
          <a:p>
            <a:r>
              <a:rPr lang="ru-RU" dirty="0"/>
              <a:t>11. Правительство Российской Федерации определяет порядок взаимодействия участника закупки, оператора электронной площадки и заказчика в случае предоставления участником закупки банковской гарантии в качестве обеспечения заявки на участие в открытом конкурсе в электронной форме, конкурсе с ограниченным участием в электронной форме, двухэтапном конкурсе в электронной форме, электронном аукционе.</a:t>
            </a:r>
          </a:p>
          <a:p>
            <a:endParaRPr lang="ru-RU" dirty="0"/>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rmAutofit fontScale="90000"/>
          </a:bodyPr>
          <a:lstStyle/>
          <a:p>
            <a:r>
              <a:rPr lang="ru-RU" dirty="0"/>
              <a:t>Новые правила обеспечения заявок (статья 44)</a:t>
            </a:r>
          </a:p>
        </p:txBody>
      </p:sp>
    </p:spTree>
    <p:extLst>
      <p:ext uri="{BB962C8B-B14F-4D97-AF65-F5344CB8AC3E}">
        <p14:creationId xmlns:p14="http://schemas.microsoft.com/office/powerpoint/2010/main" val="2922593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00708" y="2780928"/>
            <a:ext cx="8543292" cy="56323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Candara"/>
                <a:ea typeface="+mn-ea"/>
                <a:cs typeface="+mn-cs"/>
              </a:rPr>
              <a:t>Основные</a:t>
            </a:r>
            <a:r>
              <a:rPr kumimoji="0" lang="ru-RU" sz="1800" b="0" i="0" u="none" strike="noStrike" kern="1200" cap="none" spc="0" normalizeH="0" noProof="0" dirty="0" smtClean="0">
                <a:ln>
                  <a:noFill/>
                </a:ln>
                <a:solidFill>
                  <a:prstClr val="black"/>
                </a:solidFill>
                <a:effectLst/>
                <a:uLnTx/>
                <a:uFillTx/>
                <a:latin typeface="Candara"/>
                <a:ea typeface="+mn-ea"/>
                <a:cs typeface="+mn-cs"/>
              </a:rPr>
              <a:t> моменты:</a:t>
            </a:r>
          </a:p>
          <a:p>
            <a:pPr marL="342900" lvl="0" indent="-342900">
              <a:buAutoNum type="arabicPeriod"/>
            </a:pPr>
            <a:r>
              <a:rPr lang="ru-RU" dirty="0" smtClean="0">
                <a:solidFill>
                  <a:prstClr val="black"/>
                </a:solidFill>
              </a:rPr>
              <a:t>Извещение </a:t>
            </a:r>
            <a:r>
              <a:rPr lang="ru-RU" dirty="0">
                <a:solidFill>
                  <a:prstClr val="black"/>
                </a:solidFill>
              </a:rPr>
              <a:t>не менее чем за пятнадцать рабочих дней до даты окончания срока подачи заявок на участие в таком </a:t>
            </a:r>
            <a:r>
              <a:rPr lang="ru-RU" dirty="0" smtClean="0">
                <a:solidFill>
                  <a:prstClr val="black"/>
                </a:solidFill>
              </a:rPr>
              <a:t>конкурсе</a:t>
            </a:r>
          </a:p>
          <a:p>
            <a:pPr marL="342900" lvl="0" indent="-342900">
              <a:buAutoNum type="arabicPeriod"/>
            </a:pPr>
            <a:r>
              <a:rPr lang="ru-RU" dirty="0" smtClean="0">
                <a:solidFill>
                  <a:prstClr val="black"/>
                </a:solidFill>
              </a:rPr>
              <a:t>Изменения не позднее, чем за 5 дней до окончания срока подачи заявок, продление срока – 10 рабочих дней до даты окончания срока подачи заявок</a:t>
            </a:r>
          </a:p>
          <a:p>
            <a:pPr marL="342900" lvl="0" indent="-342900">
              <a:buAutoNum type="arabicPeriod"/>
            </a:pPr>
            <a:r>
              <a:rPr lang="ru-RU" dirty="0" smtClean="0">
                <a:solidFill>
                  <a:prstClr val="black"/>
                </a:solidFill>
              </a:rPr>
              <a:t>Запрос </a:t>
            </a:r>
            <a:r>
              <a:rPr lang="ru-RU" dirty="0">
                <a:solidFill>
                  <a:prstClr val="black"/>
                </a:solidFill>
              </a:rPr>
              <a:t>не позднее, чем за</a:t>
            </a:r>
            <a:r>
              <a:rPr lang="ru-RU" dirty="0" smtClean="0">
                <a:solidFill>
                  <a:prstClr val="black"/>
                </a:solidFill>
              </a:rPr>
              <a:t> 5 дней до окончания срока подачи заявок, срок ответа на запрос – 2 рабочих дня</a:t>
            </a:r>
          </a:p>
          <a:p>
            <a:pPr marL="342900" lvl="0" indent="-342900">
              <a:buAutoNum type="arabicPeriod"/>
            </a:pPr>
            <a:r>
              <a:rPr lang="ru-RU" dirty="0">
                <a:solidFill>
                  <a:prstClr val="black"/>
                </a:solidFill>
              </a:rPr>
              <a:t>Заявка на участие в </a:t>
            </a:r>
            <a:r>
              <a:rPr lang="ru-RU" dirty="0" smtClean="0">
                <a:solidFill>
                  <a:prstClr val="black"/>
                </a:solidFill>
              </a:rPr>
              <a:t>ОК в ЭФ состоит </a:t>
            </a:r>
            <a:r>
              <a:rPr lang="ru-RU" dirty="0">
                <a:solidFill>
                  <a:prstClr val="black"/>
                </a:solidFill>
              </a:rPr>
              <a:t>из двух частей и предложения участника открытого конкурса в электронной форме о цене </a:t>
            </a:r>
            <a:r>
              <a:rPr lang="ru-RU" dirty="0" smtClean="0">
                <a:solidFill>
                  <a:prstClr val="black"/>
                </a:solidFill>
              </a:rPr>
              <a:t>контракта</a:t>
            </a:r>
          </a:p>
          <a:p>
            <a:pPr marL="342900" lvl="0" indent="-342900">
              <a:buAutoNum type="arabicPeriod"/>
            </a:pPr>
            <a:r>
              <a:rPr lang="ru-RU" dirty="0" smtClean="0">
                <a:solidFill>
                  <a:prstClr val="black"/>
                </a:solidFill>
              </a:rPr>
              <a:t>Отдельно проводится рассмотрение и оценка 1 части заявок. </a:t>
            </a:r>
            <a:r>
              <a:rPr lang="ru-RU" dirty="0">
                <a:solidFill>
                  <a:prstClr val="black"/>
                </a:solidFill>
              </a:rPr>
              <a:t>Срок </a:t>
            </a:r>
            <a:r>
              <a:rPr lang="ru-RU" dirty="0" smtClean="0">
                <a:solidFill>
                  <a:prstClr val="black"/>
                </a:solidFill>
              </a:rPr>
              <a:t>не </a:t>
            </a:r>
            <a:r>
              <a:rPr lang="ru-RU" dirty="0">
                <a:solidFill>
                  <a:prstClr val="black"/>
                </a:solidFill>
              </a:rPr>
              <a:t>может превышать </a:t>
            </a:r>
            <a:r>
              <a:rPr lang="ru-RU" dirty="0" smtClean="0">
                <a:solidFill>
                  <a:prstClr val="black"/>
                </a:solidFill>
              </a:rPr>
              <a:t>5 </a:t>
            </a:r>
            <a:r>
              <a:rPr lang="ru-RU" dirty="0">
                <a:solidFill>
                  <a:prstClr val="black"/>
                </a:solidFill>
              </a:rPr>
              <a:t>рабочих дней, а в случае, если </a:t>
            </a:r>
            <a:r>
              <a:rPr lang="ru-RU" dirty="0" smtClean="0">
                <a:solidFill>
                  <a:prstClr val="black"/>
                </a:solidFill>
              </a:rPr>
              <a:t>НМЦК ≤1 млн. руб.  1 </a:t>
            </a:r>
            <a:r>
              <a:rPr lang="ru-RU" dirty="0">
                <a:solidFill>
                  <a:prstClr val="black"/>
                </a:solidFill>
              </a:rPr>
              <a:t>рабочий день с даты окончания срока подачи указанных </a:t>
            </a:r>
            <a:r>
              <a:rPr lang="ru-RU" dirty="0" smtClean="0">
                <a:solidFill>
                  <a:prstClr val="black"/>
                </a:solidFill>
              </a:rPr>
              <a:t>заявок. Если </a:t>
            </a:r>
            <a:r>
              <a:rPr lang="ru-RU" dirty="0">
                <a:solidFill>
                  <a:prstClr val="black"/>
                </a:solidFill>
              </a:rPr>
              <a:t>предмет закупки </a:t>
            </a:r>
            <a:r>
              <a:rPr lang="ru-RU" dirty="0" smtClean="0">
                <a:solidFill>
                  <a:prstClr val="black"/>
                </a:solidFill>
              </a:rPr>
              <a:t>поставка </a:t>
            </a:r>
            <a:r>
              <a:rPr lang="ru-RU" dirty="0">
                <a:solidFill>
                  <a:prstClr val="black"/>
                </a:solidFill>
              </a:rPr>
              <a:t>товара, выполнение работы либо оказание услуги в сфере науки, культуры или </a:t>
            </a:r>
            <a:r>
              <a:rPr lang="ru-RU" dirty="0" smtClean="0">
                <a:solidFill>
                  <a:prstClr val="black"/>
                </a:solidFill>
              </a:rPr>
              <a:t>искусства – не более 10 рабочих дней.</a:t>
            </a:r>
          </a:p>
          <a:p>
            <a:pPr marL="342900" lvl="0" indent="-342900">
              <a:buAutoNum type="arabicPeriod"/>
            </a:pPr>
            <a:endParaRPr lang="ru-RU" dirty="0">
              <a:solidFill>
                <a:prstClr val="black"/>
              </a:solidFill>
            </a:endParaRPr>
          </a:p>
          <a:p>
            <a:pPr marL="342900" lvl="0" indent="-342900">
              <a:buAutoNum type="arabicPeriod"/>
            </a:pPr>
            <a:endParaRPr lang="ru-RU" dirty="0">
              <a:solidFill>
                <a:prstClr val="black"/>
              </a:solidFill>
            </a:endParaRPr>
          </a:p>
          <a:p>
            <a:pPr marL="342900" lvl="0" indent="-342900">
              <a:buAutoNum type="arabicPeriod"/>
            </a:pPr>
            <a:endParaRPr lang="ru-RU" dirty="0">
              <a:solidFill>
                <a:prstClr val="black"/>
              </a:solidFill>
            </a:endParaRPr>
          </a:p>
          <a:p>
            <a:pPr marL="342900" lvl="0" indent="-342900">
              <a:buAutoNum type="arabicPeriod"/>
            </a:pPr>
            <a:endParaRPr lang="ru-RU" dirty="0" smtClean="0">
              <a:solidFill>
                <a:prstClr val="black"/>
              </a:solidFill>
            </a:endParaRPr>
          </a:p>
          <a:p>
            <a:pPr marL="342900" lvl="0" indent="-342900">
              <a:buAutoNum type="arabicPeriod"/>
            </a:pPr>
            <a:endParaRPr lang="ru-RU"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smtClean="0">
              <a:ln>
                <a:noFill/>
              </a:ln>
              <a:solidFill>
                <a:prstClr val="black"/>
              </a:solidFill>
              <a:effectLst/>
              <a:uLnTx/>
              <a:uFillTx/>
              <a:latin typeface="Candara"/>
              <a:ea typeface="+mn-ea"/>
              <a:cs typeface="+mn-cs"/>
            </a:endParaRP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smtClean="0"/>
              <a:t>Открытый конкурс в электронной форме </a:t>
            </a:r>
            <a:br>
              <a:rPr lang="ru-RU" sz="2800" dirty="0" smtClean="0"/>
            </a:br>
            <a:r>
              <a:rPr lang="ru-RU" sz="2800" dirty="0" smtClean="0"/>
              <a:t>(новые статьи 54.1-54.7)</a:t>
            </a:r>
            <a:endParaRPr lang="ru-RU" sz="2800" dirty="0"/>
          </a:p>
        </p:txBody>
      </p:sp>
    </p:spTree>
    <p:extLst>
      <p:ext uri="{BB962C8B-B14F-4D97-AF65-F5344CB8AC3E}">
        <p14:creationId xmlns:p14="http://schemas.microsoft.com/office/powerpoint/2010/main" val="1243737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7"/>
            <a:ext cx="8712967" cy="3450696"/>
          </a:xfrm>
        </p:spPr>
        <p:txBody>
          <a:bodyPr>
            <a:normAutofit fontScale="70000" lnSpcReduction="20000"/>
          </a:bodyPr>
          <a:lstStyle/>
          <a:p>
            <a:pPr marL="0" indent="0">
              <a:buNone/>
            </a:pPr>
            <a:r>
              <a:rPr lang="ru-RU" dirty="0" smtClean="0">
                <a:solidFill>
                  <a:schemeClr val="tx1"/>
                </a:solidFill>
              </a:rPr>
              <a:t>Основные моменты (продолжение)</a:t>
            </a:r>
          </a:p>
          <a:p>
            <a:pPr marL="0" indent="0">
              <a:buNone/>
            </a:pPr>
            <a:r>
              <a:rPr lang="ru-RU" dirty="0">
                <a:solidFill>
                  <a:schemeClr val="tx1"/>
                </a:solidFill>
              </a:rPr>
              <a:t>6) </a:t>
            </a:r>
            <a:r>
              <a:rPr lang="ru-RU" dirty="0" smtClean="0">
                <a:solidFill>
                  <a:schemeClr val="tx1"/>
                </a:solidFill>
              </a:rPr>
              <a:t>Участники подают окончательные предложения. Днем подачи окончательных предложений является рабочий день, следующий после истечения одного рабочего дня с даты окончания срока рассмотрения и оценки первых частей заявок. Подача длится 3 часа, время назначает оператор. Допускается только одно предложение. Допускается только снижение цены. Если окончательного предложения нет-окончательным считается первоначальное.</a:t>
            </a:r>
          </a:p>
          <a:p>
            <a:pPr marL="0" indent="0">
              <a:buNone/>
            </a:pPr>
            <a:r>
              <a:rPr lang="ru-RU" dirty="0">
                <a:solidFill>
                  <a:schemeClr val="tx1"/>
                </a:solidFill>
              </a:rPr>
              <a:t>7) Срок рассмотрения и оценки вторых частей заявок на участие в открытом конкурсе в электронной форме не может превышать </a:t>
            </a:r>
            <a:r>
              <a:rPr lang="ru-RU" dirty="0" smtClean="0">
                <a:solidFill>
                  <a:schemeClr val="tx1"/>
                </a:solidFill>
              </a:rPr>
              <a:t>3 </a:t>
            </a:r>
            <a:r>
              <a:rPr lang="ru-RU" dirty="0">
                <a:solidFill>
                  <a:schemeClr val="tx1"/>
                </a:solidFill>
              </a:rPr>
              <a:t>рабочих дня, а в случае, если </a:t>
            </a:r>
            <a:r>
              <a:rPr lang="ru-RU" dirty="0" smtClean="0">
                <a:solidFill>
                  <a:schemeClr val="tx1"/>
                </a:solidFill>
              </a:rPr>
              <a:t>НМЦК </a:t>
            </a:r>
            <a:r>
              <a:rPr lang="ru-RU" dirty="0">
                <a:solidFill>
                  <a:prstClr val="black"/>
                </a:solidFill>
              </a:rPr>
              <a:t>≤1 млн. руб. </a:t>
            </a:r>
            <a:r>
              <a:rPr lang="ru-RU" dirty="0" smtClean="0">
                <a:solidFill>
                  <a:prstClr val="black"/>
                </a:solidFill>
              </a:rPr>
              <a:t>- </a:t>
            </a:r>
            <a:r>
              <a:rPr lang="ru-RU" dirty="0">
                <a:solidFill>
                  <a:prstClr val="black"/>
                </a:solidFill>
              </a:rPr>
              <a:t>1 рабочий день. Если предмет закупки поставка товара, выполнение работы либо оказание услуги в сфере науки, культуры или искусства – не более </a:t>
            </a:r>
            <a:r>
              <a:rPr lang="ru-RU" dirty="0" smtClean="0">
                <a:solidFill>
                  <a:prstClr val="black"/>
                </a:solidFill>
              </a:rPr>
              <a:t>5 рабочих </a:t>
            </a:r>
            <a:r>
              <a:rPr lang="ru-RU" dirty="0">
                <a:solidFill>
                  <a:prstClr val="black"/>
                </a:solidFill>
              </a:rPr>
              <a:t>дней</a:t>
            </a:r>
            <a:r>
              <a:rPr lang="ru-RU" dirty="0" smtClean="0">
                <a:solidFill>
                  <a:prstClr val="black"/>
                </a:solidFill>
              </a:rPr>
              <a:t>.</a:t>
            </a:r>
          </a:p>
          <a:p>
            <a:pPr marL="0" indent="0">
              <a:buNone/>
            </a:pPr>
            <a:r>
              <a:rPr lang="ru-RU" dirty="0" smtClean="0">
                <a:solidFill>
                  <a:prstClr val="black"/>
                </a:solidFill>
              </a:rPr>
              <a:t>8) Протоколы рассмотрения и оценки 1 и 2 частей заявок размещаются в ЕИС одновременно (в течение часа после размещения второго протокола). Еще в течение часа Заказчик получает протокол подачи окончательных предложений. Не позднее следующего рабочего дня формируется итоговый протокол.</a:t>
            </a:r>
            <a:endParaRPr lang="ru-RU" dirty="0">
              <a:solidFill>
                <a:schemeClr val="tx1"/>
              </a:solidFill>
            </a:endParaRPr>
          </a:p>
          <a:p>
            <a:pPr marL="0" indent="0">
              <a:buNone/>
            </a:pPr>
            <a:endParaRPr lang="ru-RU" dirty="0"/>
          </a:p>
          <a:p>
            <a:pPr marL="0" indent="0">
              <a:buNone/>
            </a:pPr>
            <a:endParaRPr lang="ru-RU" dirty="0">
              <a:solidFill>
                <a:schemeClr val="tx1"/>
              </a:solidFill>
            </a:endParaRPr>
          </a:p>
          <a:p>
            <a:endParaRPr lang="ru-RU" dirty="0"/>
          </a:p>
        </p:txBody>
      </p:sp>
      <p:sp>
        <p:nvSpPr>
          <p:cNvPr id="3" name="Заголовок 2"/>
          <p:cNvSpPr>
            <a:spLocks noGrp="1"/>
          </p:cNvSpPr>
          <p:nvPr>
            <p:ph type="title"/>
          </p:nvPr>
        </p:nvSpPr>
        <p:spPr/>
        <p:txBody>
          <a:bodyPr>
            <a:normAutofit fontScale="90000"/>
          </a:bodyPr>
          <a:lstStyle/>
          <a:p>
            <a:r>
              <a:rPr lang="ru-RU" dirty="0"/>
              <a:t>Открытый конкурс в электронной форме </a:t>
            </a:r>
            <a:r>
              <a:rPr lang="ru-RU" dirty="0" smtClean="0"/>
              <a:t>(</a:t>
            </a:r>
            <a:r>
              <a:rPr lang="ru-RU" dirty="0"/>
              <a:t>новые статьи 54.1-54.7)</a:t>
            </a:r>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539552" y="1983563"/>
            <a:ext cx="2190750" cy="676275"/>
          </a:xfrm>
          <a:prstGeom prst="rect">
            <a:avLst/>
          </a:prstGeom>
        </p:spPr>
      </p:pic>
    </p:spTree>
    <p:extLst>
      <p:ext uri="{BB962C8B-B14F-4D97-AF65-F5344CB8AC3E}">
        <p14:creationId xmlns:p14="http://schemas.microsoft.com/office/powerpoint/2010/main" val="334989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79512" y="188640"/>
            <a:ext cx="8959698" cy="6264696"/>
          </a:xfrm>
          <a:prstGeom prst="rect">
            <a:avLst/>
          </a:prstGeom>
        </p:spPr>
      </p:pic>
    </p:spTree>
    <p:extLst>
      <p:ext uri="{BB962C8B-B14F-4D97-AF65-F5344CB8AC3E}">
        <p14:creationId xmlns:p14="http://schemas.microsoft.com/office/powerpoint/2010/main" val="7796269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1475" y="188639"/>
            <a:ext cx="10157099" cy="45719"/>
          </a:xfrm>
          <a:prstGeom prst="rect">
            <a:avLst/>
          </a:prstGeom>
          <a:solidFill>
            <a:schemeClr val="bg1">
              <a:alpha val="28000"/>
            </a:schemeClr>
          </a:solidFill>
          <a:ln>
            <a:noFill/>
          </a:ln>
          <a:effec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1157825456"/>
              </p:ext>
            </p:extLst>
          </p:nvPr>
        </p:nvGraphicFramePr>
        <p:xfrm>
          <a:off x="31476" y="188640"/>
          <a:ext cx="9197426" cy="6237312"/>
        </p:xfrm>
        <a:graphic>
          <a:graphicData uri="http://schemas.openxmlformats.org/presentationml/2006/ole">
            <mc:AlternateContent xmlns:mc="http://schemas.openxmlformats.org/markup-compatibility/2006">
              <mc:Choice xmlns:v="urn:schemas-microsoft-com:vml" Requires="v">
                <p:oleObj spid="_x0000_s2055" name="Visio" r:id="rId3" imgW="29546601" imgH="20078820" progId="Visio.Drawing.15">
                  <p:embed/>
                </p:oleObj>
              </mc:Choice>
              <mc:Fallback>
                <p:oleObj name="Visio" r:id="rId3" imgW="29546601" imgH="2007882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76" y="188640"/>
                        <a:ext cx="9197426" cy="6237312"/>
                      </a:xfrm>
                      <a:prstGeom prst="rect">
                        <a:avLst/>
                      </a:prstGeom>
                      <a:noFill/>
                    </p:spPr>
                  </p:pic>
                </p:oleObj>
              </mc:Fallback>
            </mc:AlternateContent>
          </a:graphicData>
        </a:graphic>
      </p:graphicFrame>
    </p:spTree>
    <p:extLst>
      <p:ext uri="{BB962C8B-B14F-4D97-AF65-F5344CB8AC3E}">
        <p14:creationId xmlns:p14="http://schemas.microsoft.com/office/powerpoint/2010/main" val="41796841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1475" y="188639"/>
            <a:ext cx="10157099" cy="45719"/>
          </a:xfrm>
          <a:prstGeom prst="rect">
            <a:avLst/>
          </a:prstGeom>
          <a:solidFill>
            <a:schemeClr val="bg1">
              <a:alpha val="28000"/>
            </a:schemeClr>
          </a:solidFill>
          <a:ln>
            <a:noFill/>
          </a:ln>
          <a:effectLst/>
        </p:spPr>
        <p:txBody>
          <a:bodyPr vert="horz" wrap="square" lIns="91440" tIns="45720" rIns="91440" bIns="45720" numCol="1" anchor="ctr" anchorCtr="0" compatLnSpc="1">
            <a:prstTxWarp prst="textNoShape">
              <a:avLst/>
            </a:prstTxWarp>
            <a:spAutoFit/>
          </a:bodyPr>
          <a:lstStyle/>
          <a:p>
            <a:endParaRPr lang="ru-RU"/>
          </a:p>
        </p:txBody>
      </p:sp>
      <p:sp>
        <p:nvSpPr>
          <p:cNvPr id="4" name="Rectangle 2"/>
          <p:cNvSpPr>
            <a:spLocks noChangeArrowheads="1"/>
          </p:cNvSpPr>
          <p:nvPr/>
        </p:nvSpPr>
        <p:spPr bwMode="auto">
          <a:xfrm>
            <a:off x="31476" y="252523"/>
            <a:ext cx="115359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1919032716"/>
              </p:ext>
            </p:extLst>
          </p:nvPr>
        </p:nvGraphicFramePr>
        <p:xfrm>
          <a:off x="31475" y="252524"/>
          <a:ext cx="9075379" cy="6237312"/>
        </p:xfrm>
        <a:graphic>
          <a:graphicData uri="http://schemas.openxmlformats.org/presentationml/2006/ole">
            <mc:AlternateContent xmlns:mc="http://schemas.openxmlformats.org/markup-compatibility/2006">
              <mc:Choice xmlns:v="urn:schemas-microsoft-com:vml" Requires="v">
                <p:oleObj spid="_x0000_s3079" name="Visio" r:id="rId3" imgW="29546601" imgH="20288340" progId="Visio.Drawing.15">
                  <p:embed/>
                </p:oleObj>
              </mc:Choice>
              <mc:Fallback>
                <p:oleObj name="Visio" r:id="rId3" imgW="29546601" imgH="2028834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75" y="252524"/>
                        <a:ext cx="9075379" cy="6237312"/>
                      </a:xfrm>
                      <a:prstGeom prst="rect">
                        <a:avLst/>
                      </a:prstGeom>
                      <a:noFill/>
                    </p:spPr>
                  </p:pic>
                </p:oleObj>
              </mc:Fallback>
            </mc:AlternateContent>
          </a:graphicData>
        </a:graphic>
      </p:graphicFrame>
    </p:spTree>
    <p:extLst>
      <p:ext uri="{BB962C8B-B14F-4D97-AF65-F5344CB8AC3E}">
        <p14:creationId xmlns:p14="http://schemas.microsoft.com/office/powerpoint/2010/main" val="1343390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3100" dirty="0"/>
              <a:t>С 1 июля 2018 года – 250 поправок в 44-ФЗ, требующих по разным оценкам принятия от 30 до 80 подзаконных </a:t>
            </a:r>
            <a:r>
              <a:rPr lang="ru-RU" sz="3100" dirty="0" smtClean="0"/>
              <a:t>актов. </a:t>
            </a:r>
            <a:br>
              <a:rPr lang="ru-RU" sz="3100" dirty="0" smtClean="0"/>
            </a:br>
            <a:r>
              <a:rPr lang="ru-RU" sz="3100" dirty="0" smtClean="0"/>
              <a:t>Фактически – новый закон.</a:t>
            </a:r>
            <a:endParaRPr lang="ru-RU" dirty="0"/>
          </a:p>
        </p:txBody>
      </p:sp>
      <p:sp>
        <p:nvSpPr>
          <p:cNvPr id="3" name="Подзаголовок 2"/>
          <p:cNvSpPr>
            <a:spLocks noGrp="1"/>
          </p:cNvSpPr>
          <p:nvPr>
            <p:ph type="subTitle" idx="1"/>
          </p:nvPr>
        </p:nvSpPr>
        <p:spPr/>
        <p:txBody>
          <a:bodyPr/>
          <a:lstStyle/>
          <a:p>
            <a:endParaRPr lang="ru-RU" dirty="0"/>
          </a:p>
        </p:txBody>
      </p:sp>
      <p:pic>
        <p:nvPicPr>
          <p:cNvPr id="4" name="Рисунок 3">
            <a:extLst>
              <a:ext uri="{FF2B5EF4-FFF2-40B4-BE49-F238E27FC236}">
                <a16:creationId xmlns:a16="http://schemas.microsoft.com/office/drawing/2014/main" id="{40C5E375-CCC3-42EA-B254-3E3A9174B6E0}"/>
              </a:ext>
            </a:extLst>
          </p:cNvPr>
          <p:cNvPicPr>
            <a:picLocks noChangeAspect="1"/>
          </p:cNvPicPr>
          <p:nvPr/>
        </p:nvPicPr>
        <p:blipFill>
          <a:blip r:embed="rId2"/>
          <a:stretch>
            <a:fillRect/>
          </a:stretch>
        </p:blipFill>
        <p:spPr>
          <a:xfrm>
            <a:off x="662891" y="5733256"/>
            <a:ext cx="2190750" cy="676275"/>
          </a:xfrm>
          <a:prstGeom prst="rect">
            <a:avLst/>
          </a:prstGeom>
        </p:spPr>
      </p:pic>
    </p:spTree>
    <p:extLst>
      <p:ext uri="{BB962C8B-B14F-4D97-AF65-F5344CB8AC3E}">
        <p14:creationId xmlns:p14="http://schemas.microsoft.com/office/powerpoint/2010/main" val="2037807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543292" cy="4031873"/>
          </a:xfrm>
          <a:prstGeom prst="rect">
            <a:avLst/>
          </a:prstGeom>
          <a:noFill/>
        </p:spPr>
        <p:txBody>
          <a:bodyPr wrap="square" rtlCol="0">
            <a:spAutoFit/>
          </a:bodyPr>
          <a:lstStyle/>
          <a:p>
            <a:pPr marL="342900" lvl="0" indent="-342900">
              <a:buAutoNum type="arabicParenR"/>
            </a:pPr>
            <a:r>
              <a:rPr lang="ru-RU" sz="1600" dirty="0" smtClean="0">
                <a:solidFill>
                  <a:prstClr val="black"/>
                </a:solidFill>
              </a:rPr>
              <a:t>адрес </a:t>
            </a:r>
            <a:r>
              <a:rPr lang="ru-RU" sz="1600" dirty="0">
                <a:solidFill>
                  <a:prstClr val="black"/>
                </a:solidFill>
              </a:rPr>
              <a:t>электронной площадки в информационно-телекоммуникационной сети "Интернет</a:t>
            </a:r>
            <a:r>
              <a:rPr lang="ru-RU" sz="1600" dirty="0" smtClean="0">
                <a:solidFill>
                  <a:prstClr val="black"/>
                </a:solidFill>
              </a:rPr>
              <a:t>";</a:t>
            </a:r>
          </a:p>
          <a:p>
            <a:pPr marL="342900" lvl="0" indent="-342900">
              <a:buAutoNum type="arabicParenR"/>
            </a:pPr>
            <a:r>
              <a:rPr lang="ru-RU" sz="1600" dirty="0" smtClean="0">
                <a:solidFill>
                  <a:prstClr val="black"/>
                </a:solidFill>
              </a:rPr>
              <a:t>требования</a:t>
            </a:r>
            <a:r>
              <a:rPr lang="ru-RU" sz="1600" dirty="0">
                <a:solidFill>
                  <a:prstClr val="black"/>
                </a:solidFill>
              </a:rPr>
              <a:t>, предъявляемые к участникам открытого конкурса в электронной форме, и исчерпывающий перечень документов, которые должны быть представлены участниками открытого конкурса в электронной форме в соответствии с пунктом 1 части 1 статьи 31 настоящего Федерального закона, а также требование, предъявляемое к участникам открытого конкурса в электронной форме в соответствии с частью 1.1 (при наличии такого требования) статьи 31 настоящего Федерального закона</a:t>
            </a:r>
            <a:r>
              <a:rPr lang="ru-RU" sz="1600" dirty="0" smtClean="0">
                <a:solidFill>
                  <a:prstClr val="black"/>
                </a:solidFill>
              </a:rPr>
              <a:t>;</a:t>
            </a:r>
          </a:p>
          <a:p>
            <a:pPr marL="342900" lvl="0" indent="-342900">
              <a:buAutoNum type="arabicParenR"/>
            </a:pPr>
            <a:r>
              <a:rPr lang="ru-RU" sz="1600" dirty="0" smtClean="0">
                <a:solidFill>
                  <a:prstClr val="black"/>
                </a:solidFill>
              </a:rPr>
              <a:t>дата </a:t>
            </a:r>
            <a:r>
              <a:rPr lang="ru-RU" sz="1600" dirty="0">
                <a:solidFill>
                  <a:prstClr val="black"/>
                </a:solidFill>
              </a:rPr>
              <a:t>и время окончания срока подачи заявок на участие в открытом конкурсе в электронной форме. </a:t>
            </a:r>
            <a:r>
              <a:rPr lang="ru-RU" sz="1600" u="sng" dirty="0">
                <a:solidFill>
                  <a:prstClr val="black"/>
                </a:solidFill>
              </a:rPr>
              <a:t>При этом указанная дата не может приходиться на нерабочий день</a:t>
            </a:r>
            <a:r>
              <a:rPr lang="ru-RU" sz="1600" dirty="0" smtClean="0">
                <a:solidFill>
                  <a:prstClr val="black"/>
                </a:solidFill>
              </a:rPr>
              <a:t>;</a:t>
            </a:r>
          </a:p>
          <a:p>
            <a:pPr marL="342900" lvl="0" indent="-342900">
              <a:buAutoNum type="arabicParenR"/>
            </a:pPr>
            <a:r>
              <a:rPr lang="ru-RU" sz="1600" dirty="0" smtClean="0">
                <a:solidFill>
                  <a:prstClr val="black"/>
                </a:solidFill>
              </a:rPr>
              <a:t>дата </a:t>
            </a:r>
            <a:r>
              <a:rPr lang="ru-RU" sz="1600" dirty="0">
                <a:solidFill>
                  <a:prstClr val="black"/>
                </a:solidFill>
              </a:rPr>
              <a:t>и время рассмотрения и оценки первых частей заявок на участие в открытом конкурсе в электронной форме</a:t>
            </a:r>
            <a:r>
              <a:rPr lang="ru-RU" sz="1600" dirty="0" smtClean="0">
                <a:solidFill>
                  <a:prstClr val="black"/>
                </a:solidFill>
              </a:rPr>
              <a:t>;</a:t>
            </a:r>
          </a:p>
          <a:p>
            <a:pPr marL="342900" lvl="0" indent="-342900">
              <a:buAutoNum type="arabicParenR"/>
            </a:pPr>
            <a:r>
              <a:rPr lang="ru-RU" sz="1600" dirty="0" smtClean="0">
                <a:solidFill>
                  <a:prstClr val="black"/>
                </a:solidFill>
              </a:rPr>
              <a:t>дата </a:t>
            </a:r>
            <a:r>
              <a:rPr lang="ru-RU" sz="1600" dirty="0">
                <a:solidFill>
                  <a:prstClr val="black"/>
                </a:solidFill>
              </a:rPr>
              <a:t>подачи участниками открытого конкурса в электронной форме окончательных предложений о цене контракта</a:t>
            </a:r>
            <a:r>
              <a:rPr lang="ru-RU" sz="1600" dirty="0" smtClean="0">
                <a:solidFill>
                  <a:prstClr val="black"/>
                </a:solidFill>
              </a:rPr>
              <a:t>;</a:t>
            </a:r>
          </a:p>
          <a:p>
            <a:pPr marL="342900" lvl="0" indent="-342900">
              <a:buAutoNum type="arabicParenR"/>
            </a:pPr>
            <a:r>
              <a:rPr lang="ru-RU" sz="1600" dirty="0" smtClean="0">
                <a:solidFill>
                  <a:prstClr val="black"/>
                </a:solidFill>
              </a:rPr>
              <a:t>дата </a:t>
            </a:r>
            <a:r>
              <a:rPr lang="ru-RU" sz="1600" dirty="0">
                <a:solidFill>
                  <a:prstClr val="black"/>
                </a:solidFill>
              </a:rPr>
              <a:t>и время рассмотрения и оценки вторых частей заявок на участие в открытом конкурсе в электронной форме.</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smtClean="0"/>
              <a:t>Содержание извещения о проведении ОК в ЭФ (часть 3 статьи 54.2)</a:t>
            </a:r>
            <a:endParaRPr lang="ru-RU" sz="2800" dirty="0"/>
          </a:p>
        </p:txBody>
      </p:sp>
    </p:spTree>
    <p:extLst>
      <p:ext uri="{BB962C8B-B14F-4D97-AF65-F5344CB8AC3E}">
        <p14:creationId xmlns:p14="http://schemas.microsoft.com/office/powerpoint/2010/main" val="1445944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543292" cy="3970318"/>
          </a:xfrm>
          <a:prstGeom prst="rect">
            <a:avLst/>
          </a:prstGeom>
          <a:noFill/>
        </p:spPr>
        <p:txBody>
          <a:bodyPr wrap="square" rtlCol="0">
            <a:spAutoFit/>
          </a:bodyPr>
          <a:lstStyle/>
          <a:p>
            <a:pPr lvl="0"/>
            <a:r>
              <a:rPr lang="ru-RU" u="sng" dirty="0">
                <a:solidFill>
                  <a:prstClr val="black"/>
                </a:solidFill>
              </a:rPr>
              <a:t>Первая часть заявки </a:t>
            </a:r>
            <a:r>
              <a:rPr lang="ru-RU" u="sng" dirty="0" smtClean="0">
                <a:solidFill>
                  <a:prstClr val="black"/>
                </a:solidFill>
              </a:rPr>
              <a:t>:</a:t>
            </a:r>
          </a:p>
          <a:p>
            <a:pPr marL="342900" lvl="0" indent="-342900">
              <a:buAutoNum type="arabicParenR"/>
            </a:pPr>
            <a:r>
              <a:rPr lang="ru-RU" dirty="0" smtClean="0">
                <a:solidFill>
                  <a:prstClr val="black"/>
                </a:solidFill>
              </a:rPr>
              <a:t>согласие </a:t>
            </a:r>
            <a:r>
              <a:rPr lang="ru-RU" dirty="0">
                <a:solidFill>
                  <a:prstClr val="black"/>
                </a:solidFill>
              </a:rPr>
              <a:t>участника открытого конкурса в электронной форме на поставку товара, выполнение работы или оказание услуги на условиях, предусмотренных конкурсной документацией и не подлежащих изменению по результатам проведения открытого конкурса в электронной форме (такое согласие дается с применением программно-аппаратных средств электронной площадки</a:t>
            </a:r>
            <a:r>
              <a:rPr lang="ru-RU" dirty="0" smtClean="0">
                <a:solidFill>
                  <a:prstClr val="black"/>
                </a:solidFill>
              </a:rPr>
              <a:t>);</a:t>
            </a:r>
          </a:p>
          <a:p>
            <a:pPr marL="342900" lvl="0" indent="-342900">
              <a:buAutoNum type="arabicParenR"/>
            </a:pPr>
            <a:r>
              <a:rPr lang="ru-RU" dirty="0" smtClean="0">
                <a:solidFill>
                  <a:prstClr val="black"/>
                </a:solidFill>
              </a:rPr>
              <a:t>предложение </a:t>
            </a:r>
            <a:r>
              <a:rPr lang="ru-RU" dirty="0">
                <a:solidFill>
                  <a:prstClr val="black"/>
                </a:solidFill>
              </a:rPr>
              <a:t>участника открытого конкурса в электронной форме о качественных, функциональных и об экологических характеристиках объекта закупки при установлении в конкурсной документации критерия, предусмотренного пунктом 3 части 1 статьи 32 настоящего Федерального закона. При этом отсутствие указанного предложения не является основанием для принятия решения об отказе участнику закупки в допуске к участию в открытом конкурсе в электронной форме</a:t>
            </a:r>
            <a:r>
              <a:rPr lang="ru-RU" dirty="0" smtClean="0">
                <a:solidFill>
                  <a:prstClr val="black"/>
                </a:solidFill>
              </a:rPr>
              <a:t>;</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smtClean="0"/>
              <a:t>Заявка на участие в ОК в ЭФ (статья 54.4.)</a:t>
            </a:r>
            <a:endParaRPr lang="ru-RU" sz="2800" dirty="0"/>
          </a:p>
        </p:txBody>
      </p:sp>
    </p:spTree>
    <p:extLst>
      <p:ext uri="{BB962C8B-B14F-4D97-AF65-F5344CB8AC3E}">
        <p14:creationId xmlns:p14="http://schemas.microsoft.com/office/powerpoint/2010/main" val="297103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543292" cy="3970318"/>
          </a:xfrm>
          <a:prstGeom prst="rect">
            <a:avLst/>
          </a:prstGeom>
          <a:noFill/>
        </p:spPr>
        <p:txBody>
          <a:bodyPr wrap="square" rtlCol="0">
            <a:spAutoFit/>
          </a:bodyPr>
          <a:lstStyle/>
          <a:p>
            <a:pPr lvl="0"/>
            <a:r>
              <a:rPr lang="ru-RU" sz="1400" dirty="0" smtClean="0">
                <a:solidFill>
                  <a:prstClr val="black"/>
                </a:solidFill>
              </a:rPr>
              <a:t>3) при </a:t>
            </a:r>
            <a:r>
              <a:rPr lang="ru-RU" sz="1400" dirty="0">
                <a:solidFill>
                  <a:prstClr val="black"/>
                </a:solidFill>
              </a:rPr>
              <a:t>осуществлении закупки товара или закупки работы, услуги, для выполнения, оказания которых используется товар</a:t>
            </a:r>
            <a:r>
              <a:rPr lang="ru-RU" sz="1400" dirty="0" smtClean="0">
                <a:solidFill>
                  <a:prstClr val="black"/>
                </a:solidFill>
              </a:rPr>
              <a:t>:</a:t>
            </a:r>
          </a:p>
          <a:p>
            <a:pPr lvl="0"/>
            <a:r>
              <a:rPr lang="ru-RU" sz="1400" dirty="0" smtClean="0">
                <a:solidFill>
                  <a:prstClr val="black"/>
                </a:solidFill>
              </a:rPr>
              <a:t>а</a:t>
            </a:r>
            <a:r>
              <a:rPr lang="ru-RU" sz="1400" dirty="0">
                <a:solidFill>
                  <a:prstClr val="black"/>
                </a:solidFill>
              </a:rPr>
              <a:t>) наименование страны происхождения товара (в случае установления заказчиком в извещении о проведении открытого конкурса в электронной форме, конкурсной документации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r>
              <a:rPr lang="ru-RU" sz="1400" dirty="0" smtClean="0">
                <a:solidFill>
                  <a:prstClr val="black"/>
                </a:solidFill>
              </a:rPr>
              <a:t>);</a:t>
            </a:r>
          </a:p>
          <a:p>
            <a:pPr lvl="0"/>
            <a:r>
              <a:rPr lang="ru-RU" sz="1400" dirty="0" smtClean="0">
                <a:solidFill>
                  <a:prstClr val="black"/>
                </a:solidFill>
              </a:rPr>
              <a:t>б</a:t>
            </a:r>
            <a:r>
              <a:rPr lang="ru-RU" sz="1400" dirty="0">
                <a:solidFill>
                  <a:prstClr val="black"/>
                </a:solidFill>
              </a:rPr>
              <a:t>) конкретные показатели товара, соответствующие значениям, установленным конкурсной документацией, и указание на товарный знак (при наличии). </a:t>
            </a:r>
            <a:r>
              <a:rPr lang="ru-RU" sz="1400" dirty="0" smtClean="0">
                <a:solidFill>
                  <a:prstClr val="black"/>
                </a:solidFill>
              </a:rPr>
              <a:t>Информация</a:t>
            </a:r>
            <a:r>
              <a:rPr lang="ru-RU" sz="1400" dirty="0">
                <a:solidFill>
                  <a:prstClr val="black"/>
                </a:solidFill>
              </a:rPr>
              <a:t>, предусмотренная настоящим подпунктом, включается в заявку на участие в открытом конкурсе в электронной форме в случае отсутствия в конкурсной документации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конкурсной документации</a:t>
            </a:r>
            <a:r>
              <a:rPr lang="ru-RU" sz="1400" dirty="0" smtClean="0">
                <a:solidFill>
                  <a:prstClr val="black"/>
                </a:solidFill>
              </a:rPr>
              <a:t>.</a:t>
            </a:r>
          </a:p>
          <a:p>
            <a:pPr lvl="0"/>
            <a:r>
              <a:rPr lang="ru-RU" sz="1400" u="sng" dirty="0" smtClean="0">
                <a:solidFill>
                  <a:prstClr val="black"/>
                </a:solidFill>
              </a:rPr>
              <a:t>В </a:t>
            </a:r>
            <a:r>
              <a:rPr lang="ru-RU" sz="1400" u="sng" dirty="0">
                <a:solidFill>
                  <a:prstClr val="black"/>
                </a:solidFill>
              </a:rPr>
              <a:t>первой части заявки на участие в открытом конкурсе в электронной форме не допускается указание сведений об участнике открытого конкурса в электронной форме, подавшем заявку на участие в таком конкурсе, а также сведений о предлагаемой этим участником открытого конкурса в электронной форме цене контракта. </a:t>
            </a:r>
            <a:r>
              <a:rPr lang="ru-RU" sz="1400" dirty="0">
                <a:solidFill>
                  <a:prstClr val="black"/>
                </a:solidFill>
              </a:rPr>
              <a:t>При этом первая часть заявки на участие в открытом конкурсе в электронной форме может содержать эскиз, рисунок, чертеж, фотографию, иное изображение товара, закупка которого осуществляется.</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a:t>Заявка на участие в ОК в ЭФ (статья 54.4.)</a:t>
            </a:r>
          </a:p>
        </p:txBody>
      </p:sp>
    </p:spTree>
    <p:extLst>
      <p:ext uri="{BB962C8B-B14F-4D97-AF65-F5344CB8AC3E}">
        <p14:creationId xmlns:p14="http://schemas.microsoft.com/office/powerpoint/2010/main" val="3786508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543292" cy="430887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Candara"/>
                <a:ea typeface="+mn-ea"/>
                <a:cs typeface="+mn-cs"/>
              </a:rPr>
              <a:t>Вторая часть заявки:</a:t>
            </a:r>
          </a:p>
          <a:p>
            <a:pPr marL="342900" lvl="0" indent="-342900">
              <a:buAutoNum type="arabicParenR"/>
            </a:pPr>
            <a:r>
              <a:rPr lang="ru-RU" sz="1600" dirty="0" smtClean="0">
                <a:solidFill>
                  <a:prstClr val="black"/>
                </a:solidFill>
              </a:rPr>
              <a:t>наименование</a:t>
            </a:r>
            <a:r>
              <a:rPr lang="ru-RU" sz="1600" dirty="0">
                <a:solidFill>
                  <a:prstClr val="black"/>
                </a:solidFill>
              </a:rPr>
              <a:t>, фирменное наименование (при наличии), место нахождения (для юридического лица), фамилию, имя, отчество (при наличии), паспортные данные, место жительства (для физического лица), почтовый адрес </a:t>
            </a:r>
            <a:r>
              <a:rPr lang="ru-RU" sz="1600" dirty="0" smtClean="0">
                <a:solidFill>
                  <a:prstClr val="black"/>
                </a:solidFill>
              </a:rPr>
              <a:t>участника, </a:t>
            </a:r>
            <a:r>
              <a:rPr lang="ru-RU" sz="1600" dirty="0">
                <a:solidFill>
                  <a:prstClr val="black"/>
                </a:solidFill>
              </a:rPr>
              <a:t>номер контактного телефона, </a:t>
            </a:r>
            <a:r>
              <a:rPr lang="ru-RU" sz="1600" dirty="0" smtClean="0">
                <a:solidFill>
                  <a:prstClr val="black"/>
                </a:solidFill>
              </a:rPr>
              <a:t>ИНН участника </a:t>
            </a:r>
            <a:r>
              <a:rPr lang="ru-RU" sz="1600" dirty="0">
                <a:solidFill>
                  <a:prstClr val="black"/>
                </a:solidFill>
              </a:rPr>
              <a:t>такого конкурса или в соответствии с законодательством соответствующего иностранного государства аналог </a:t>
            </a:r>
            <a:r>
              <a:rPr lang="ru-RU" sz="1600" dirty="0" smtClean="0">
                <a:solidFill>
                  <a:prstClr val="black"/>
                </a:solidFill>
              </a:rPr>
              <a:t>ИНН участника </a:t>
            </a:r>
            <a:r>
              <a:rPr lang="ru-RU" sz="1600" dirty="0">
                <a:solidFill>
                  <a:prstClr val="black"/>
                </a:solidFill>
              </a:rPr>
              <a:t>такого конкурса (для иностранного лица), </a:t>
            </a:r>
            <a:r>
              <a:rPr lang="ru-RU" sz="1600" dirty="0" smtClean="0">
                <a:solidFill>
                  <a:prstClr val="black"/>
                </a:solidFill>
              </a:rPr>
              <a:t>ИНН (при </a:t>
            </a:r>
            <a:r>
              <a:rPr lang="ru-RU" sz="1600" dirty="0">
                <a:solidFill>
                  <a:prstClr val="black"/>
                </a:solidFill>
              </a:rPr>
              <a:t>наличии) учредителей, членов коллегиального исполнительного органа, лица, исполняющего функции единоличного исполнительного органа участника такого конкурса</a:t>
            </a:r>
            <a:r>
              <a:rPr lang="ru-RU" sz="1600" dirty="0" smtClean="0">
                <a:solidFill>
                  <a:prstClr val="black"/>
                </a:solidFill>
              </a:rPr>
              <a:t>;</a:t>
            </a:r>
          </a:p>
          <a:p>
            <a:pPr marL="342900" lvl="0" indent="-342900">
              <a:buAutoNum type="arabicParenR"/>
            </a:pPr>
            <a:r>
              <a:rPr lang="ru-RU" sz="1600" dirty="0" smtClean="0">
                <a:solidFill>
                  <a:prstClr val="black"/>
                </a:solidFill>
              </a:rPr>
              <a:t>копии </a:t>
            </a:r>
            <a:r>
              <a:rPr lang="ru-RU" sz="1600" dirty="0">
                <a:solidFill>
                  <a:prstClr val="black"/>
                </a:solidFill>
              </a:rPr>
              <a:t>документов, подтверждающих соответствие товара, работы или услуги требованиям, установленным в соответствии с законодательством Российской Федерации, в случае, если в соответствии с законодательством Российской Федерации установлены требования к товару, работе или услуге и предоставление указанных копий документов предусмотрено конкурсной документацией. При этом не допускается требовать предоставления копий указанных документов, если в соответствии с законодательством Российской Федерации указанные документы передаются вместе с товаром</a:t>
            </a:r>
            <a:r>
              <a:rPr lang="ru-RU" sz="1600" dirty="0" smtClean="0">
                <a:solidFill>
                  <a:prstClr val="black"/>
                </a:solidFill>
              </a:rPr>
              <a:t>;</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a:t>Заявка на участие в ОК в ЭФ (статья 54.4.)</a:t>
            </a:r>
          </a:p>
        </p:txBody>
      </p:sp>
    </p:spTree>
    <p:extLst>
      <p:ext uri="{BB962C8B-B14F-4D97-AF65-F5344CB8AC3E}">
        <p14:creationId xmlns:p14="http://schemas.microsoft.com/office/powerpoint/2010/main" val="19995386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543292" cy="3046988"/>
          </a:xfrm>
          <a:prstGeom prst="rect">
            <a:avLst/>
          </a:prstGeom>
          <a:noFill/>
        </p:spPr>
        <p:txBody>
          <a:bodyPr wrap="square" rtlCol="0">
            <a:spAutoFit/>
          </a:bodyPr>
          <a:lstStyle/>
          <a:p>
            <a:pPr lvl="0"/>
            <a:endParaRPr lang="ru-RU" sz="1600" dirty="0" smtClean="0">
              <a:solidFill>
                <a:prstClr val="black"/>
              </a:solidFill>
            </a:endParaRPr>
          </a:p>
          <a:p>
            <a:pPr lvl="0"/>
            <a:r>
              <a:rPr lang="ru-RU" sz="1600" dirty="0" smtClean="0">
                <a:solidFill>
                  <a:prstClr val="black"/>
                </a:solidFill>
              </a:rPr>
              <a:t>3) документы</a:t>
            </a:r>
            <a:r>
              <a:rPr lang="ru-RU" sz="1600" dirty="0">
                <a:solidFill>
                  <a:prstClr val="black"/>
                </a:solidFill>
              </a:rPr>
              <a:t>, подтверждающие соответствие участника </a:t>
            </a:r>
            <a:r>
              <a:rPr lang="ru-RU" sz="1600" dirty="0" smtClean="0">
                <a:solidFill>
                  <a:prstClr val="black"/>
                </a:solidFill>
              </a:rPr>
              <a:t>требованиям </a:t>
            </a:r>
            <a:r>
              <a:rPr lang="ru-RU" sz="1600" dirty="0">
                <a:solidFill>
                  <a:prstClr val="black"/>
                </a:solidFill>
              </a:rPr>
              <a:t>к участникам такого конкурса, установленным заказчиком в конкурсной документации в соответствии с пунктом 1 части 1 статьи 31 настоящего Федерального закона, или копии таких документов, а также декларацию о соответствии участника открытого конкурса в электронной форме требованиям, установленным в соответствии с пунктами 3 - 9, 11 части 1 статьи 31 настоящего Федерального закона (указанная декларация предоставляется с использованием программно-аппаратных средств электронной площадки</a:t>
            </a:r>
            <a:r>
              <a:rPr lang="ru-RU" sz="1600" dirty="0" smtClean="0">
                <a:solidFill>
                  <a:prstClr val="black"/>
                </a:solidFill>
              </a:rPr>
              <a:t>);</a:t>
            </a:r>
          </a:p>
          <a:p>
            <a:pPr lvl="0"/>
            <a:r>
              <a:rPr lang="ru-RU" sz="1600" dirty="0" smtClean="0">
                <a:solidFill>
                  <a:prstClr val="black"/>
                </a:solidFill>
              </a:rPr>
              <a:t>4</a:t>
            </a:r>
            <a:r>
              <a:rPr lang="ru-RU" sz="1600" dirty="0">
                <a:solidFill>
                  <a:prstClr val="black"/>
                </a:solidFill>
              </a:rPr>
              <a:t>) документы, подтверждающие право участника открытого конкурса в электронной форме на получение преимуществ в соответствии со статьями 28 и 29 настоящего Федерального закона, в случае, если участник открытого конкурса в электронной форме заявил о получении указанных преимуществ, или копии этих документов</a:t>
            </a:r>
            <a:r>
              <a:rPr lang="ru-RU" sz="1600" dirty="0" smtClean="0">
                <a:solidFill>
                  <a:prstClr val="black"/>
                </a:solidFill>
              </a:rPr>
              <a:t>;</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a:t>Заявка на участие в ОК в ЭФ (статья 54.4.)</a:t>
            </a:r>
          </a:p>
        </p:txBody>
      </p:sp>
    </p:spTree>
    <p:extLst>
      <p:ext uri="{BB962C8B-B14F-4D97-AF65-F5344CB8AC3E}">
        <p14:creationId xmlns:p14="http://schemas.microsoft.com/office/powerpoint/2010/main" val="3056946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270120" y="2619975"/>
            <a:ext cx="8766376" cy="4278094"/>
          </a:xfrm>
          <a:prstGeom prst="rect">
            <a:avLst/>
          </a:prstGeom>
          <a:noFill/>
        </p:spPr>
        <p:txBody>
          <a:bodyPr wrap="square" rtlCol="0">
            <a:spAutoFit/>
          </a:bodyPr>
          <a:lstStyle/>
          <a:p>
            <a:pPr lvl="0"/>
            <a:r>
              <a:rPr lang="ru-RU" sz="1600" dirty="0">
                <a:solidFill>
                  <a:prstClr val="black"/>
                </a:solidFill>
              </a:rPr>
              <a:t>5) документы, предусмотренные нормативными правовыми актами, принятыми в соответствии со статьей 14 настоящего Федерального закона, в случае закупки товаров, работ, услуг, на которые распространяется действие указанных нормативных правовых актов, или копии этих документов. При отсутствии в заявке на участие в открытом конкурсе в электронной форме документов, предусмотренных настоящим пунктом, или копий этих документов эта заявка приравнивается к заявке, в которой содержится предложение о поставке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a:t>
            </a:r>
          </a:p>
          <a:p>
            <a:pPr lvl="0"/>
            <a:r>
              <a:rPr lang="ru-RU" sz="1600" dirty="0">
                <a:solidFill>
                  <a:prstClr val="black"/>
                </a:solidFill>
              </a:rPr>
              <a:t>6) документы, подтверждающие квалификацию участника открытого конкурса в электронной форме. При этом отсутствие этих документов не является основанием для признания заявки на участие в открытом конкурсе в электронной форме не соответствующей требованиям документации о таком конкурсе</a:t>
            </a:r>
            <a:r>
              <a:rPr lang="ru-RU" sz="1600" dirty="0" smtClean="0">
                <a:solidFill>
                  <a:prstClr val="black"/>
                </a:solidFill>
              </a:rPr>
              <a:t>;</a:t>
            </a:r>
          </a:p>
          <a:p>
            <a:pPr lvl="0"/>
            <a:r>
              <a:rPr lang="ru-RU" sz="1600" dirty="0" smtClean="0">
                <a:solidFill>
                  <a:prstClr val="black"/>
                </a:solidFill>
              </a:rPr>
              <a:t>7</a:t>
            </a:r>
            <a:r>
              <a:rPr lang="ru-RU" sz="1600" dirty="0">
                <a:solidFill>
                  <a:prstClr val="black"/>
                </a:solidFill>
              </a:rPr>
              <a:t>) декларацию о принадлежности участника открытого конкурса в электронной форме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частью 3 статьи 30 настоящего Федерального закона (указанная декларация предоставляется с использованием программно-аппаратных средств электронной площадки).</a:t>
            </a:r>
          </a:p>
        </p:txBody>
      </p:sp>
      <p:sp>
        <p:nvSpPr>
          <p:cNvPr id="10" name="Заголовок 2">
            <a:extLst>
              <a:ext uri="{FF2B5EF4-FFF2-40B4-BE49-F238E27FC236}">
                <a16:creationId xmlns:a16="http://schemas.microsoft.com/office/drawing/2014/main" id="{86E2C68D-C648-410C-8465-AE7B28BA833E}"/>
              </a:ext>
            </a:extLst>
          </p:cNvPr>
          <p:cNvSpPr>
            <a:spLocks noGrp="1"/>
          </p:cNvSpPr>
          <p:nvPr>
            <p:ph type="title"/>
          </p:nvPr>
        </p:nvSpPr>
        <p:spPr>
          <a:xfrm>
            <a:off x="493204" y="390430"/>
            <a:ext cx="8229600" cy="1252728"/>
          </a:xfrm>
        </p:spPr>
        <p:txBody>
          <a:bodyPr>
            <a:noAutofit/>
          </a:bodyPr>
          <a:lstStyle/>
          <a:p>
            <a:r>
              <a:rPr lang="ru-RU" sz="2800" dirty="0"/>
              <a:t>Заявка на участие в ОК в ЭФ (статья 54.4.)</a:t>
            </a:r>
          </a:p>
        </p:txBody>
      </p:sp>
    </p:spTree>
    <p:extLst>
      <p:ext uri="{BB962C8B-B14F-4D97-AF65-F5344CB8AC3E}">
        <p14:creationId xmlns:p14="http://schemas.microsoft.com/office/powerpoint/2010/main" val="30484243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7" y="2675466"/>
            <a:ext cx="8568953" cy="3849877"/>
          </a:xfrm>
        </p:spPr>
        <p:txBody>
          <a:bodyPr>
            <a:normAutofit fontScale="55000" lnSpcReduction="20000"/>
          </a:bodyPr>
          <a:lstStyle/>
          <a:p>
            <a:pPr marL="457200" indent="-457200">
              <a:buAutoNum type="arabicParenR"/>
            </a:pPr>
            <a:r>
              <a:rPr lang="ru-RU" dirty="0" smtClean="0">
                <a:solidFill>
                  <a:schemeClr val="tx1"/>
                </a:solidFill>
              </a:rPr>
              <a:t>подачи </a:t>
            </a:r>
            <a:r>
              <a:rPr lang="ru-RU" dirty="0">
                <a:solidFill>
                  <a:schemeClr val="tx1"/>
                </a:solidFill>
              </a:rPr>
              <a:t>данной заявки с нарушением требований, предусмотренных частью 6 статьи 24.1 настоящего Федерального закона</a:t>
            </a:r>
            <a:r>
              <a:rPr lang="ru-RU" dirty="0" smtClean="0">
                <a:solidFill>
                  <a:schemeClr val="tx1"/>
                </a:solidFill>
              </a:rPr>
              <a:t>;</a:t>
            </a:r>
          </a:p>
          <a:p>
            <a:pPr marL="457200" indent="-457200">
              <a:buAutoNum type="arabicParenR"/>
            </a:pPr>
            <a:r>
              <a:rPr lang="ru-RU" dirty="0" smtClean="0">
                <a:solidFill>
                  <a:schemeClr val="tx1"/>
                </a:solidFill>
              </a:rPr>
              <a:t>подачи </a:t>
            </a:r>
            <a:r>
              <a:rPr lang="ru-RU" dirty="0">
                <a:solidFill>
                  <a:schemeClr val="tx1"/>
                </a:solidFill>
              </a:rPr>
              <a:t>одним участником открытого конкурса в электронной форме двух и более заявок на участие в нем при условии, что поданные ранее заявки этим участником не отозваны. В указанном случае этому участнику возвращаются все заявки на участие в открытом конкурсе в электронной форме</a:t>
            </a:r>
            <a:r>
              <a:rPr lang="ru-RU" dirty="0" smtClean="0">
                <a:solidFill>
                  <a:schemeClr val="tx1"/>
                </a:solidFill>
              </a:rPr>
              <a:t>;</a:t>
            </a:r>
          </a:p>
          <a:p>
            <a:pPr marL="457200" indent="-457200">
              <a:buAutoNum type="arabicParenR"/>
            </a:pPr>
            <a:r>
              <a:rPr lang="ru-RU" dirty="0" smtClean="0">
                <a:solidFill>
                  <a:schemeClr val="tx1"/>
                </a:solidFill>
              </a:rPr>
              <a:t>получения </a:t>
            </a:r>
            <a:r>
              <a:rPr lang="ru-RU" dirty="0">
                <a:solidFill>
                  <a:schemeClr val="tx1"/>
                </a:solidFill>
              </a:rPr>
              <a:t>данной заявки после даты или времени окончания срока подачи заявок на участие в открытом конкурсе в электронной форме</a:t>
            </a:r>
            <a:r>
              <a:rPr lang="ru-RU" dirty="0" smtClean="0">
                <a:solidFill>
                  <a:schemeClr val="tx1"/>
                </a:solidFill>
              </a:rPr>
              <a:t>;</a:t>
            </a:r>
          </a:p>
          <a:p>
            <a:pPr marL="457200" indent="-457200">
              <a:buAutoNum type="arabicParenR"/>
            </a:pPr>
            <a:r>
              <a:rPr lang="ru-RU" dirty="0" smtClean="0">
                <a:solidFill>
                  <a:schemeClr val="tx1"/>
                </a:solidFill>
              </a:rPr>
              <a:t>получения </a:t>
            </a:r>
            <a:r>
              <a:rPr lang="ru-RU" dirty="0">
                <a:solidFill>
                  <a:schemeClr val="tx1"/>
                </a:solidFill>
              </a:rPr>
              <a:t>данной заявки от участника открытого конкурса в электронной форме с нарушением положений части 9 статьи 24.2 настоящего Федерального закона</a:t>
            </a:r>
            <a:r>
              <a:rPr lang="ru-RU" dirty="0" smtClean="0">
                <a:solidFill>
                  <a:schemeClr val="tx1"/>
                </a:solidFill>
              </a:rPr>
              <a:t>;</a:t>
            </a:r>
          </a:p>
          <a:p>
            <a:pPr marL="457200" indent="-457200">
              <a:buAutoNum type="arabicParenR"/>
            </a:pPr>
            <a:r>
              <a:rPr lang="ru-RU" dirty="0" smtClean="0">
                <a:solidFill>
                  <a:schemeClr val="tx1"/>
                </a:solidFill>
              </a:rPr>
              <a:t>подачи </a:t>
            </a:r>
            <a:r>
              <a:rPr lang="ru-RU" dirty="0">
                <a:solidFill>
                  <a:schemeClr val="tx1"/>
                </a:solidFill>
              </a:rPr>
              <a:t>участником закупки заявки, содержащей предложение о цене контракта, превышающее начальную (максимальную) цену контракта или равное нулю</a:t>
            </a:r>
            <a:r>
              <a:rPr lang="ru-RU" dirty="0" smtClean="0">
                <a:solidFill>
                  <a:schemeClr val="tx1"/>
                </a:solidFill>
              </a:rPr>
              <a:t>;</a:t>
            </a:r>
          </a:p>
          <a:p>
            <a:pPr marL="457200" indent="-457200">
              <a:buAutoNum type="arabicParenR"/>
            </a:pPr>
            <a:r>
              <a:rPr lang="ru-RU" dirty="0" smtClean="0">
                <a:solidFill>
                  <a:schemeClr val="tx1"/>
                </a:solidFill>
              </a:rPr>
              <a:t>наличия </a:t>
            </a:r>
            <a:r>
              <a:rPr lang="ru-RU" dirty="0">
                <a:solidFill>
                  <a:schemeClr val="tx1"/>
                </a:solidFill>
              </a:rPr>
              <a:t>в предусмотренном настоящим Федеральным законом реестре недобросовестных поставщиков (подрядчиков, исполнителей) информации об участнике закупки, в том числе информации об учредителях, о членах коллегиального исполнительного органа, лице, исполняющем функции единоличного исполнительного органа участника закупки - юридического лица, при условии установления заказчиком требования, предусмотренного частью 1.1 статьи 31 настоящего Федерального закона</a:t>
            </a:r>
            <a:r>
              <a:rPr lang="ru-RU" dirty="0" smtClean="0">
                <a:solidFill>
                  <a:schemeClr val="tx1"/>
                </a:solidFill>
              </a:rPr>
              <a:t>.</a:t>
            </a:r>
          </a:p>
          <a:p>
            <a:pPr marL="0" indent="0">
              <a:buNone/>
            </a:pPr>
            <a:r>
              <a:rPr lang="ru-RU" sz="2200" dirty="0" smtClean="0"/>
              <a:t>Вопросы:</a:t>
            </a:r>
          </a:p>
          <a:p>
            <a:pPr marL="457200" indent="-457200">
              <a:buAutoNum type="arabicPeriod"/>
            </a:pPr>
            <a:r>
              <a:rPr lang="ru-RU" sz="2200" dirty="0" smtClean="0"/>
              <a:t>В законе нет части 9 статьи 24.2</a:t>
            </a:r>
          </a:p>
          <a:p>
            <a:pPr marL="457200" indent="-457200">
              <a:buAutoNum type="arabicPeriod"/>
            </a:pPr>
            <a:r>
              <a:rPr lang="ru-RU" sz="2200" dirty="0" smtClean="0"/>
              <a:t>Не сказано, что заявка возвращается в случае отсутствия обеспечения. Также не сказано, кто и когда проверяет банковскую гарантию (если она является формой обеспечения заявки)</a:t>
            </a:r>
          </a:p>
          <a:p>
            <a:pPr marL="457200" indent="-457200">
              <a:buAutoNum type="arabicPeriod"/>
            </a:pPr>
            <a:r>
              <a:rPr lang="ru-RU" sz="2200" dirty="0" smtClean="0"/>
              <a:t>Что делать, если предложенная цена меньше нуля</a:t>
            </a:r>
            <a:endParaRPr lang="ru-RU" sz="2200" dirty="0"/>
          </a:p>
          <a:p>
            <a:endParaRPr lang="ru-RU" dirty="0"/>
          </a:p>
        </p:txBody>
      </p:sp>
      <p:sp>
        <p:nvSpPr>
          <p:cNvPr id="3" name="Заголовок 2"/>
          <p:cNvSpPr>
            <a:spLocks noGrp="1"/>
          </p:cNvSpPr>
          <p:nvPr>
            <p:ph type="title"/>
          </p:nvPr>
        </p:nvSpPr>
        <p:spPr/>
        <p:txBody>
          <a:bodyPr>
            <a:normAutofit fontScale="90000"/>
          </a:bodyPr>
          <a:lstStyle/>
          <a:p>
            <a:r>
              <a:rPr lang="ru-RU" dirty="0" smtClean="0"/>
              <a:t>Основания для возврата заявки (часть 11 статьи 54.4)</a:t>
            </a: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4274" y="1916832"/>
            <a:ext cx="2190750" cy="676275"/>
          </a:xfrm>
          <a:prstGeom prst="rect">
            <a:avLst/>
          </a:prstGeom>
        </p:spPr>
      </p:pic>
    </p:spTree>
    <p:extLst>
      <p:ext uri="{BB962C8B-B14F-4D97-AF65-F5344CB8AC3E}">
        <p14:creationId xmlns:p14="http://schemas.microsoft.com/office/powerpoint/2010/main" val="41825334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7" y="2675466"/>
            <a:ext cx="8568953" cy="3849877"/>
          </a:xfrm>
        </p:spPr>
        <p:txBody>
          <a:bodyPr>
            <a:normAutofit fontScale="92500" lnSpcReduction="10000"/>
          </a:bodyPr>
          <a:lstStyle/>
          <a:p>
            <a:pPr marL="457200" indent="-457200">
              <a:buAutoNum type="arabicParenR"/>
            </a:pPr>
            <a:r>
              <a:rPr lang="ru-RU" dirty="0" err="1" smtClean="0">
                <a:solidFill>
                  <a:schemeClr val="tx1"/>
                </a:solidFill>
              </a:rPr>
              <a:t>непредоставления</a:t>
            </a:r>
            <a:r>
              <a:rPr lang="ru-RU" dirty="0" smtClean="0">
                <a:solidFill>
                  <a:schemeClr val="tx1"/>
                </a:solidFill>
              </a:rPr>
              <a:t> </a:t>
            </a:r>
            <a:r>
              <a:rPr lang="ru-RU" dirty="0">
                <a:solidFill>
                  <a:schemeClr val="tx1"/>
                </a:solidFill>
              </a:rPr>
              <a:t>информации, предусмотренной частью 4 статьи 54.4 настоящего Федерального закона (за исключением случаев, предусмотренных настоящим Федеральным законом), или предоставления недостоверной информации</a:t>
            </a:r>
            <a:r>
              <a:rPr lang="ru-RU" dirty="0" smtClean="0">
                <a:solidFill>
                  <a:schemeClr val="tx1"/>
                </a:solidFill>
              </a:rPr>
              <a:t>;</a:t>
            </a:r>
          </a:p>
          <a:p>
            <a:pPr marL="457200" indent="-457200">
              <a:buAutoNum type="arabicParenR"/>
            </a:pPr>
            <a:r>
              <a:rPr lang="ru-RU" dirty="0" smtClean="0">
                <a:solidFill>
                  <a:schemeClr val="tx1"/>
                </a:solidFill>
              </a:rPr>
              <a:t>несоответствия </a:t>
            </a:r>
            <a:r>
              <a:rPr lang="ru-RU" dirty="0">
                <a:solidFill>
                  <a:schemeClr val="tx1"/>
                </a:solidFill>
              </a:rPr>
              <a:t>предложений участника открытого конкурса в электронной форме требованиям, предусмотренным пунктом 3 части 4 статьи 54.4 настоящего Федерального закона и установленным в извещении о проведении открытого конкурса в электронной форме, конкурсной документации</a:t>
            </a:r>
            <a:r>
              <a:rPr lang="ru-RU" dirty="0" smtClean="0">
                <a:solidFill>
                  <a:schemeClr val="tx1"/>
                </a:solidFill>
              </a:rPr>
              <a:t>;</a:t>
            </a:r>
          </a:p>
          <a:p>
            <a:pPr marL="457200" indent="-457200">
              <a:buAutoNum type="arabicParenR"/>
            </a:pPr>
            <a:r>
              <a:rPr lang="ru-RU" dirty="0" smtClean="0">
                <a:solidFill>
                  <a:schemeClr val="tx1"/>
                </a:solidFill>
              </a:rPr>
              <a:t>указания </a:t>
            </a:r>
            <a:r>
              <a:rPr lang="ru-RU" dirty="0">
                <a:solidFill>
                  <a:schemeClr val="tx1"/>
                </a:solidFill>
              </a:rPr>
              <a:t>в первой части заявки участника открытого конкурса в электронной форме сведений о таком участнике и (или) о предлагаемой им цене контракта.</a:t>
            </a:r>
          </a:p>
          <a:p>
            <a:endParaRPr lang="ru-RU" dirty="0"/>
          </a:p>
        </p:txBody>
      </p:sp>
      <p:sp>
        <p:nvSpPr>
          <p:cNvPr id="3" name="Заголовок 2"/>
          <p:cNvSpPr>
            <a:spLocks noGrp="1"/>
          </p:cNvSpPr>
          <p:nvPr>
            <p:ph type="title"/>
          </p:nvPr>
        </p:nvSpPr>
        <p:spPr/>
        <p:txBody>
          <a:bodyPr>
            <a:noAutofit/>
          </a:bodyPr>
          <a:lstStyle/>
          <a:p>
            <a:r>
              <a:rPr lang="ru-RU" sz="3200" dirty="0" smtClean="0"/>
              <a:t>Основания для признания заявки несоответствующей требованиям </a:t>
            </a:r>
            <a:br>
              <a:rPr lang="ru-RU" sz="3200" dirty="0" smtClean="0"/>
            </a:br>
            <a:r>
              <a:rPr lang="ru-RU" sz="3200" dirty="0" smtClean="0"/>
              <a:t>(часть 3 статьи 54.5)</a:t>
            </a:r>
            <a:endParaRPr lang="ru-RU" sz="3200"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4274" y="1916832"/>
            <a:ext cx="2190750" cy="676275"/>
          </a:xfrm>
          <a:prstGeom prst="rect">
            <a:avLst/>
          </a:prstGeom>
        </p:spPr>
      </p:pic>
    </p:spTree>
    <p:extLst>
      <p:ext uri="{BB962C8B-B14F-4D97-AF65-F5344CB8AC3E}">
        <p14:creationId xmlns:p14="http://schemas.microsoft.com/office/powerpoint/2010/main" val="37604263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9" y="2675466"/>
            <a:ext cx="8568952" cy="4182534"/>
          </a:xfrm>
        </p:spPr>
        <p:txBody>
          <a:bodyPr>
            <a:normAutofit fontScale="40000" lnSpcReduction="20000"/>
          </a:bodyPr>
          <a:lstStyle/>
          <a:p>
            <a:pPr marL="457200" indent="-457200">
              <a:buAutoNum type="arabicParenR"/>
            </a:pPr>
            <a:r>
              <a:rPr lang="ru-RU" sz="3400" dirty="0" smtClean="0">
                <a:solidFill>
                  <a:schemeClr val="tx1"/>
                </a:solidFill>
              </a:rPr>
              <a:t>о </a:t>
            </a:r>
            <a:r>
              <a:rPr lang="ru-RU" sz="3400" dirty="0">
                <a:solidFill>
                  <a:schemeClr val="tx1"/>
                </a:solidFill>
              </a:rPr>
              <a:t>месте, дате, времени рассмотрения и оценки первых частей заявок на участие в открытом конкурсе в электронной форме</a:t>
            </a:r>
            <a:r>
              <a:rPr lang="ru-RU" sz="3400" dirty="0" smtClean="0">
                <a:solidFill>
                  <a:schemeClr val="tx1"/>
                </a:solidFill>
              </a:rPr>
              <a:t>;</a:t>
            </a:r>
          </a:p>
          <a:p>
            <a:pPr marL="457200" indent="-457200">
              <a:buAutoNum type="arabicParenR"/>
            </a:pPr>
            <a:r>
              <a:rPr lang="ru-RU" sz="3400" dirty="0" smtClean="0">
                <a:solidFill>
                  <a:schemeClr val="tx1"/>
                </a:solidFill>
              </a:rPr>
              <a:t>об </a:t>
            </a:r>
            <a:r>
              <a:rPr lang="ru-RU" sz="3400" dirty="0">
                <a:solidFill>
                  <a:schemeClr val="tx1"/>
                </a:solidFill>
              </a:rPr>
              <a:t>идентификационных номерах заявок на участие в открытом конкурсе в электронной форме</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допуске участника закупки, подавшего заявку на участие в открытом конкурсе в электронной форме, и признании его участником такого конкурса или об отказе в допуске к участию в таком конкурсе с обоснованием этого решения, в том числе с указанием положений законодательства Российской Федерации о контрактной системе в сфере закупок, конкурсной документации, которым не соответствует заявка на участие в открытом конкурсе в электронной форме данного участника, и положений заявки на участие в открытом конкурсе в электронной форме, которые не соответствуют требованиям, установленным конкурсной документацией</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решении каждого присутствующего члена конкурсной комиссии в отношении каждого участника открытого конкурса в электронной форме о допуске к участию в таком конкурсе и признании его участником такого конкурса или об отказе в допуске к участию в таком конкурсе</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порядке оценки заявок на участие в открытом конкурсе в электронной форме по критерию, установленному пунктом 3 части 1 статьи 32 настоящего Федерального закона (при установлении этого критерия в конкурсной документации), и о решении каждого присутствующего члена конкурсной комиссии в отношении каждого участника открытого конкурса в электронной форме и присвоении участнику баллов по указанному критерию, предусмотренному конкурсной документацией</a:t>
            </a:r>
            <a:r>
              <a:rPr lang="ru-RU" sz="3400" dirty="0" smtClean="0">
                <a:solidFill>
                  <a:schemeClr val="tx1"/>
                </a:solidFill>
              </a:rPr>
              <a:t>.</a:t>
            </a:r>
          </a:p>
          <a:p>
            <a:pPr marL="0" indent="0">
              <a:buNone/>
            </a:pPr>
            <a:r>
              <a:rPr lang="ru-RU" sz="3400" dirty="0">
                <a:solidFill>
                  <a:schemeClr val="tx1"/>
                </a:solidFill>
              </a:rPr>
              <a:t>Приложение: </a:t>
            </a:r>
            <a:r>
              <a:rPr lang="ru-RU" sz="3400" dirty="0" smtClean="0">
                <a:solidFill>
                  <a:schemeClr val="tx1"/>
                </a:solidFill>
              </a:rPr>
              <a:t>предложение </a:t>
            </a:r>
            <a:r>
              <a:rPr lang="ru-RU" sz="3400" dirty="0">
                <a:solidFill>
                  <a:schemeClr val="tx1"/>
                </a:solidFill>
              </a:rPr>
              <a:t>участника открытого конкурса в электронной форме о качественных, функциональных и об экологических характеристиках объекта закупки при установлении в конкурсной документации критерия, предусмотренного пунктом 3 части 1 статьи 32 настоящего Федерального закона. </a:t>
            </a:r>
          </a:p>
          <a:p>
            <a:pPr marL="457200" indent="-457200">
              <a:buAutoNum type="arabicParenR"/>
            </a:pPr>
            <a:endParaRPr lang="ru-RU" sz="3400" dirty="0">
              <a:solidFill>
                <a:schemeClr val="tx1"/>
              </a:solidFill>
            </a:endParaRPr>
          </a:p>
        </p:txBody>
      </p:sp>
      <p:sp>
        <p:nvSpPr>
          <p:cNvPr id="3" name="Заголовок 2"/>
          <p:cNvSpPr>
            <a:spLocks noGrp="1"/>
          </p:cNvSpPr>
          <p:nvPr>
            <p:ph type="title"/>
          </p:nvPr>
        </p:nvSpPr>
        <p:spPr/>
        <p:txBody>
          <a:bodyPr>
            <a:noAutofit/>
          </a:bodyPr>
          <a:lstStyle/>
          <a:p>
            <a:r>
              <a:rPr lang="ru-RU" sz="3200" dirty="0" smtClean="0"/>
              <a:t>Информация, содержащаяся в протоколе рассмотрения и оценки первых частей заявок (часть 6 статьи 54.5)</a:t>
            </a:r>
            <a:endParaRPr lang="ru-RU" sz="3200"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4274" y="1916832"/>
            <a:ext cx="2190750" cy="676275"/>
          </a:xfrm>
          <a:prstGeom prst="rect">
            <a:avLst/>
          </a:prstGeom>
        </p:spPr>
      </p:pic>
    </p:spTree>
    <p:extLst>
      <p:ext uri="{BB962C8B-B14F-4D97-AF65-F5344CB8AC3E}">
        <p14:creationId xmlns:p14="http://schemas.microsoft.com/office/powerpoint/2010/main" val="21215494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9" y="2675466"/>
            <a:ext cx="8568952" cy="4182534"/>
          </a:xfrm>
        </p:spPr>
        <p:txBody>
          <a:bodyPr>
            <a:normAutofit fontScale="47500" lnSpcReduction="20000"/>
          </a:bodyPr>
          <a:lstStyle/>
          <a:p>
            <a:pPr marL="457200" indent="-457200">
              <a:buAutoNum type="arabicParenR"/>
            </a:pPr>
            <a:r>
              <a:rPr lang="ru-RU" sz="3400" dirty="0" smtClean="0">
                <a:solidFill>
                  <a:schemeClr val="tx1"/>
                </a:solidFill>
              </a:rPr>
              <a:t>о </a:t>
            </a:r>
            <a:r>
              <a:rPr lang="ru-RU" sz="3400" dirty="0">
                <a:solidFill>
                  <a:schemeClr val="tx1"/>
                </a:solidFill>
              </a:rPr>
              <a:t>решении, принятом в отношении заявки, поданной участником открытого конкурса в электронной форме, в том числе о допуске участника закупки, подавшего заявку на участие в таком конкурсе, к участию в открытом конкурсе в электронной форме и признании его участником такого конкурса или об отказе в допуске к участию в открытом конкурсе в электронной форме, с обоснованием этого решения, предусмотренным пунктом 3 части 6 настоящей статьи</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наименьшей цене контракта, предложенной участником открытого конкурса в электронной форме, допущенным к участию в открытом конкурсе в электронной форме, без указания сведений об этом участнике</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наличии среди предложений участников открытого конкурса в электронной форме, допущенных к участию в таком конкурсе, предложений о поставке товара </a:t>
            </a:r>
            <a:r>
              <a:rPr lang="ru-RU" sz="3400" u="sng" dirty="0">
                <a:solidFill>
                  <a:schemeClr val="tx1"/>
                </a:solidFill>
              </a:rPr>
              <a:t>российского происхождения</a:t>
            </a:r>
            <a:r>
              <a:rPr lang="ru-RU" sz="3400" dirty="0">
                <a:solidFill>
                  <a:schemeClr val="tx1"/>
                </a:solidFill>
              </a:rPr>
              <a:t> в случае, если конкурсной документацией установлены условия, запреты, ограничения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соответствии со статьей 14 настоящего Федерального закона, без указания сведений об этих участниках</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дате и времени начала проведения процедуры подачи окончательных предложений о цене контракта.</a:t>
            </a:r>
          </a:p>
          <a:p>
            <a:pPr marL="457200" indent="-457200">
              <a:buAutoNum type="arabicParenR"/>
            </a:pPr>
            <a:endParaRPr lang="ru-RU" sz="3400" dirty="0">
              <a:solidFill>
                <a:schemeClr val="tx1"/>
              </a:solidFill>
            </a:endParaRPr>
          </a:p>
        </p:txBody>
      </p:sp>
      <p:sp>
        <p:nvSpPr>
          <p:cNvPr id="3" name="Заголовок 2"/>
          <p:cNvSpPr>
            <a:spLocks noGrp="1"/>
          </p:cNvSpPr>
          <p:nvPr>
            <p:ph type="title"/>
          </p:nvPr>
        </p:nvSpPr>
        <p:spPr/>
        <p:txBody>
          <a:bodyPr>
            <a:noAutofit/>
          </a:bodyPr>
          <a:lstStyle/>
          <a:p>
            <a:r>
              <a:rPr lang="ru-RU" sz="3200" dirty="0" smtClean="0"/>
              <a:t>Уведомление оператором участников</a:t>
            </a:r>
            <a:br>
              <a:rPr lang="ru-RU" sz="3200" dirty="0" smtClean="0"/>
            </a:br>
            <a:r>
              <a:rPr lang="ru-RU" sz="3200" dirty="0" smtClean="0"/>
              <a:t>(часть 9 статьи 54.5)</a:t>
            </a:r>
            <a:endParaRPr lang="ru-RU" sz="3200"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4274" y="1916832"/>
            <a:ext cx="2190750" cy="676275"/>
          </a:xfrm>
          <a:prstGeom prst="rect">
            <a:avLst/>
          </a:prstGeom>
        </p:spPr>
      </p:pic>
    </p:spTree>
    <p:extLst>
      <p:ext uri="{BB962C8B-B14F-4D97-AF65-F5344CB8AC3E}">
        <p14:creationId xmlns:p14="http://schemas.microsoft.com/office/powerpoint/2010/main" val="1152720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230832" y="431954"/>
            <a:ext cx="8229600" cy="1879572"/>
          </a:xfrm>
        </p:spPr>
        <p:txBody>
          <a:bodyPr>
            <a:normAutofit/>
          </a:bodyPr>
          <a:lstStyle/>
          <a:p>
            <a:r>
              <a:rPr lang="ru-RU" sz="3100" dirty="0" smtClean="0"/>
              <a:t>Вопросы терминологии </a:t>
            </a:r>
            <a:br>
              <a:rPr lang="ru-RU" sz="3100" dirty="0" smtClean="0"/>
            </a:br>
            <a:r>
              <a:rPr lang="ru-RU" sz="3100" dirty="0" smtClean="0"/>
              <a:t>(новые пункт 17-20 статьи </a:t>
            </a:r>
            <a:r>
              <a:rPr lang="ru-RU" sz="3100" dirty="0"/>
              <a:t>3</a:t>
            </a:r>
            <a:r>
              <a:rPr lang="ru-RU" sz="3100" dirty="0" smtClean="0"/>
              <a:t>)</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8" name="TextBox 7">
            <a:extLst>
              <a:ext uri="{FF2B5EF4-FFF2-40B4-BE49-F238E27FC236}">
                <a16:creationId xmlns:a16="http://schemas.microsoft.com/office/drawing/2014/main" id="{10411B02-5FA8-4868-BF96-4BE5D169B78F}"/>
              </a:ext>
            </a:extLst>
          </p:cNvPr>
          <p:cNvSpPr txBox="1"/>
          <p:nvPr/>
        </p:nvSpPr>
        <p:spPr>
          <a:xfrm>
            <a:off x="503548" y="3109610"/>
            <a:ext cx="8208912" cy="2653034"/>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ru-RU" sz="3200" b="0" i="0" u="none" strike="noStrike" kern="1200" cap="none" spc="0" normalizeH="0" baseline="0" noProof="0" dirty="0" smtClean="0">
                <a:ln>
                  <a:noFill/>
                </a:ln>
                <a:solidFill>
                  <a:prstClr val="black"/>
                </a:solidFill>
                <a:effectLst/>
                <a:uLnTx/>
                <a:uFillTx/>
                <a:latin typeface="+mj-lt"/>
              </a:rPr>
              <a:t>Введены</a:t>
            </a:r>
            <a:r>
              <a:rPr kumimoji="0" lang="ru-RU" sz="3200" b="0" i="0" u="none" strike="noStrike" kern="1200" cap="none" spc="0" normalizeH="0" noProof="0" dirty="0" smtClean="0">
                <a:ln>
                  <a:noFill/>
                </a:ln>
                <a:solidFill>
                  <a:prstClr val="black"/>
                </a:solidFill>
                <a:effectLst/>
                <a:uLnTx/>
                <a:uFillTx/>
                <a:latin typeface="+mj-lt"/>
              </a:rPr>
              <a:t> термины</a:t>
            </a:r>
          </a:p>
          <a:p>
            <a:pPr algn="just">
              <a:lnSpc>
                <a:spcPct val="130000"/>
              </a:lnSpc>
            </a:pPr>
            <a:r>
              <a:rPr lang="ru-RU" noProof="0" dirty="0" smtClean="0">
                <a:solidFill>
                  <a:prstClr val="black"/>
                </a:solidFill>
                <a:latin typeface="+mj-lt"/>
              </a:rPr>
              <a:t>- </a:t>
            </a:r>
            <a:r>
              <a:rPr lang="ru-RU" sz="2400" dirty="0">
                <a:latin typeface="+mj-lt"/>
              </a:rPr>
              <a:t>электронная площадка</a:t>
            </a:r>
          </a:p>
          <a:p>
            <a:pPr lvl="0" algn="just">
              <a:lnSpc>
                <a:spcPct val="130000"/>
              </a:lnSpc>
            </a:pPr>
            <a:r>
              <a:rPr lang="ru-RU" sz="2400" dirty="0">
                <a:solidFill>
                  <a:prstClr val="black"/>
                </a:solidFill>
                <a:latin typeface="+mj-lt"/>
              </a:rPr>
              <a:t>- оператор электронной площадки</a:t>
            </a:r>
          </a:p>
          <a:p>
            <a:pPr algn="just">
              <a:lnSpc>
                <a:spcPct val="130000"/>
              </a:lnSpc>
            </a:pPr>
            <a:r>
              <a:rPr kumimoji="0" lang="ru-RU" b="0" i="0" u="none" strike="noStrike" kern="1200" cap="none" spc="0" normalizeH="0" baseline="0" noProof="0" dirty="0" smtClean="0">
                <a:ln>
                  <a:noFill/>
                </a:ln>
                <a:solidFill>
                  <a:prstClr val="black"/>
                </a:solidFill>
                <a:effectLst/>
                <a:uLnTx/>
                <a:uFillTx/>
                <a:latin typeface="+mj-lt"/>
              </a:rPr>
              <a:t>- </a:t>
            </a:r>
            <a:r>
              <a:rPr lang="ru-RU" sz="2400" dirty="0">
                <a:latin typeface="+mj-lt"/>
              </a:rPr>
              <a:t>специализированная электронная площадка</a:t>
            </a:r>
          </a:p>
          <a:p>
            <a:pPr algn="just">
              <a:lnSpc>
                <a:spcPct val="130000"/>
              </a:lnSpc>
            </a:pPr>
            <a:r>
              <a:rPr kumimoji="0" lang="ru-RU" b="0" i="0" u="none" strike="noStrike" kern="1200" cap="none" spc="0" normalizeH="0" baseline="0" noProof="0" dirty="0" smtClean="0">
                <a:ln>
                  <a:noFill/>
                </a:ln>
                <a:solidFill>
                  <a:prstClr val="black"/>
                </a:solidFill>
                <a:effectLst/>
                <a:uLnTx/>
                <a:uFillTx/>
                <a:latin typeface="+mj-lt"/>
              </a:rPr>
              <a:t>- </a:t>
            </a:r>
            <a:r>
              <a:rPr lang="ru-RU" sz="2400" dirty="0">
                <a:latin typeface="+mj-lt"/>
              </a:rPr>
              <a:t>оператор специализированной электронной </a:t>
            </a:r>
            <a:r>
              <a:rPr lang="ru-RU" sz="2400" dirty="0" smtClean="0">
                <a:latin typeface="+mj-lt"/>
              </a:rPr>
              <a:t>площадки</a:t>
            </a:r>
            <a:endParaRPr lang="ru-RU" sz="2400" dirty="0">
              <a:latin typeface="+mj-lt"/>
            </a:endParaRPr>
          </a:p>
        </p:txBody>
      </p:sp>
    </p:spTree>
    <p:extLst>
      <p:ext uri="{BB962C8B-B14F-4D97-AF65-F5344CB8AC3E}">
        <p14:creationId xmlns:p14="http://schemas.microsoft.com/office/powerpoint/2010/main" val="4199933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9" y="2675466"/>
            <a:ext cx="8568952" cy="4182534"/>
          </a:xfrm>
        </p:spPr>
        <p:txBody>
          <a:bodyPr>
            <a:normAutofit fontScale="40000" lnSpcReduction="20000"/>
          </a:bodyPr>
          <a:lstStyle/>
          <a:p>
            <a:pPr marL="457200" indent="-457200">
              <a:buAutoNum type="arabicParenR"/>
            </a:pPr>
            <a:r>
              <a:rPr lang="ru-RU" sz="3400" dirty="0" smtClean="0">
                <a:solidFill>
                  <a:schemeClr val="tx1"/>
                </a:solidFill>
              </a:rPr>
              <a:t>о </a:t>
            </a:r>
            <a:r>
              <a:rPr lang="ru-RU" sz="3400" dirty="0">
                <a:solidFill>
                  <a:schemeClr val="tx1"/>
                </a:solidFill>
              </a:rPr>
              <a:t>месте, дате, времени рассмотрения и оценки первых частей заявок на участие в открытом конкурсе в электронной форме</a:t>
            </a:r>
            <a:r>
              <a:rPr lang="ru-RU" sz="3400" dirty="0" smtClean="0">
                <a:solidFill>
                  <a:schemeClr val="tx1"/>
                </a:solidFill>
              </a:rPr>
              <a:t>;</a:t>
            </a:r>
          </a:p>
          <a:p>
            <a:pPr marL="457200" indent="-457200">
              <a:buAutoNum type="arabicParenR"/>
            </a:pPr>
            <a:r>
              <a:rPr lang="ru-RU" sz="3400" dirty="0" smtClean="0">
                <a:solidFill>
                  <a:schemeClr val="tx1"/>
                </a:solidFill>
              </a:rPr>
              <a:t>об </a:t>
            </a:r>
            <a:r>
              <a:rPr lang="ru-RU" sz="3400" dirty="0">
                <a:solidFill>
                  <a:schemeClr val="tx1"/>
                </a:solidFill>
              </a:rPr>
              <a:t>идентификационных номерах заявок на участие в открытом конкурсе в электронной форме</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допуске участника закупки, подавшего заявку на участие в открытом конкурсе в электронной форме, и признании его участником такого конкурса или об отказе в допуске к участию в таком конкурсе с обоснованием этого решения, в том числе с указанием положений законодательства Российской Федерации о контрактной системе в сфере закупок, конкурсной документации, которым не соответствует заявка на участие в открытом конкурсе в электронной форме данного участника, и положений заявки на участие в открытом конкурсе в электронной форме, которые не соответствуют требованиям, установленным конкурсной документацией</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решении каждого присутствующего члена конкурсной комиссии в отношении каждого участника открытого конкурса в электронной форме о допуске к участию в таком конкурсе и признании его участником такого конкурса или об отказе в допуске к участию в таком конкурсе</a:t>
            </a:r>
            <a:r>
              <a:rPr lang="ru-RU" sz="3400" dirty="0" smtClean="0">
                <a:solidFill>
                  <a:schemeClr val="tx1"/>
                </a:solidFill>
              </a:rPr>
              <a:t>;</a:t>
            </a:r>
          </a:p>
          <a:p>
            <a:pPr marL="457200" indent="-457200">
              <a:buAutoNum type="arabicParenR"/>
            </a:pPr>
            <a:r>
              <a:rPr lang="ru-RU" sz="3400" dirty="0" smtClean="0">
                <a:solidFill>
                  <a:schemeClr val="tx1"/>
                </a:solidFill>
              </a:rPr>
              <a:t>о </a:t>
            </a:r>
            <a:r>
              <a:rPr lang="ru-RU" sz="3400" dirty="0">
                <a:solidFill>
                  <a:schemeClr val="tx1"/>
                </a:solidFill>
              </a:rPr>
              <a:t>порядке оценки заявок на участие в открытом конкурсе в электронной форме по критерию, установленному пунктом 3 части 1 статьи 32 настоящего Федерального закона (при установлении этого критерия в конкурсной документации), и о решении каждого присутствующего члена конкурсной комиссии в отношении каждого участника открытого конкурса в электронной форме и присвоении участнику баллов по указанному критерию, предусмотренному конкурсной документацией</a:t>
            </a:r>
            <a:r>
              <a:rPr lang="ru-RU" sz="3400" dirty="0" smtClean="0">
                <a:solidFill>
                  <a:schemeClr val="tx1"/>
                </a:solidFill>
              </a:rPr>
              <a:t>.</a:t>
            </a:r>
          </a:p>
          <a:p>
            <a:pPr marL="0" indent="0">
              <a:buNone/>
            </a:pPr>
            <a:r>
              <a:rPr lang="ru-RU" sz="3400" dirty="0">
                <a:solidFill>
                  <a:schemeClr val="tx1"/>
                </a:solidFill>
              </a:rPr>
              <a:t>Приложение: </a:t>
            </a:r>
            <a:r>
              <a:rPr lang="ru-RU" sz="3400" dirty="0" smtClean="0">
                <a:solidFill>
                  <a:schemeClr val="tx1"/>
                </a:solidFill>
              </a:rPr>
              <a:t>предложение </a:t>
            </a:r>
            <a:r>
              <a:rPr lang="ru-RU" sz="3400" dirty="0">
                <a:solidFill>
                  <a:schemeClr val="tx1"/>
                </a:solidFill>
              </a:rPr>
              <a:t>участника открытого конкурса в электронной форме о качественных, функциональных и об экологических характеристиках объекта закупки при установлении в конкурсной документации критерия, предусмотренного пунктом 3 части 1 статьи 32 настоящего Федерального закона. </a:t>
            </a:r>
          </a:p>
          <a:p>
            <a:pPr marL="457200" indent="-457200">
              <a:buAutoNum type="arabicParenR"/>
            </a:pPr>
            <a:endParaRPr lang="ru-RU" sz="3400" dirty="0">
              <a:solidFill>
                <a:schemeClr val="tx1"/>
              </a:solidFill>
            </a:endParaRPr>
          </a:p>
        </p:txBody>
      </p:sp>
      <p:sp>
        <p:nvSpPr>
          <p:cNvPr id="3" name="Заголовок 2"/>
          <p:cNvSpPr>
            <a:spLocks noGrp="1"/>
          </p:cNvSpPr>
          <p:nvPr>
            <p:ph type="title"/>
          </p:nvPr>
        </p:nvSpPr>
        <p:spPr/>
        <p:txBody>
          <a:bodyPr>
            <a:noAutofit/>
          </a:bodyPr>
          <a:lstStyle/>
          <a:p>
            <a:r>
              <a:rPr lang="ru-RU" sz="3200" dirty="0" smtClean="0"/>
              <a:t>Информация, содержащаяся в протоколе рассмотрения и оценки первых частей заявок (часть 6 статьи 54.5)</a:t>
            </a:r>
            <a:endParaRPr lang="ru-RU" sz="3200"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464274" y="1916832"/>
            <a:ext cx="2190750" cy="676275"/>
          </a:xfrm>
          <a:prstGeom prst="rect">
            <a:avLst/>
          </a:prstGeom>
        </p:spPr>
      </p:pic>
    </p:spTree>
    <p:extLst>
      <p:ext uri="{BB962C8B-B14F-4D97-AF65-F5344CB8AC3E}">
        <p14:creationId xmlns:p14="http://schemas.microsoft.com/office/powerpoint/2010/main" val="36562306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7"/>
            <a:ext cx="8640959" cy="3450696"/>
          </a:xfrm>
        </p:spPr>
        <p:txBody>
          <a:bodyPr>
            <a:normAutofit fontScale="62500" lnSpcReduction="20000"/>
          </a:bodyPr>
          <a:lstStyle/>
          <a:p>
            <a:pPr marL="457200" indent="-457200">
              <a:buAutoNum type="arabicParenR"/>
            </a:pPr>
            <a:r>
              <a:rPr lang="ru-RU" dirty="0" smtClean="0">
                <a:solidFill>
                  <a:schemeClr val="tx1"/>
                </a:solidFill>
              </a:rPr>
              <a:t>в </a:t>
            </a:r>
            <a:r>
              <a:rPr lang="ru-RU" dirty="0">
                <a:solidFill>
                  <a:schemeClr val="tx1"/>
                </a:solidFill>
              </a:rPr>
              <a:t>случае непредставления документов и информации, предусмотренных пунктами 1 - 3, 7 части 6 статьи 54.4 настоящего Федерального закона, либо несоответствия указанных документов и информации требованиям, установленным конкурсной документацией</a:t>
            </a:r>
            <a:r>
              <a:rPr lang="ru-RU" dirty="0" smtClean="0">
                <a:solidFill>
                  <a:schemeClr val="tx1"/>
                </a:solidFill>
              </a:rPr>
              <a:t>;</a:t>
            </a:r>
          </a:p>
          <a:p>
            <a:pPr marL="457200" indent="-457200">
              <a:buAutoNum type="arabicParenR"/>
            </a:pPr>
            <a:r>
              <a:rPr lang="ru-RU" dirty="0" smtClean="0">
                <a:solidFill>
                  <a:schemeClr val="tx1"/>
                </a:solidFill>
              </a:rPr>
              <a:t>в </a:t>
            </a:r>
            <a:r>
              <a:rPr lang="ru-RU" dirty="0">
                <a:solidFill>
                  <a:schemeClr val="tx1"/>
                </a:solidFill>
              </a:rPr>
              <a:t>случае наличия в документах и информации, предусмотренных частью 11 статьи 24.1, частями 4 и 6 статьи 54.4 настоящего Федерального закона, недостоверной информации на дату и время рассмотрения вторых частей заявок на участие в таком конкурсе</a:t>
            </a:r>
            <a:r>
              <a:rPr lang="ru-RU" dirty="0" smtClean="0">
                <a:solidFill>
                  <a:schemeClr val="tx1"/>
                </a:solidFill>
              </a:rPr>
              <a:t>;</a:t>
            </a:r>
          </a:p>
          <a:p>
            <a:pPr marL="457200" indent="-457200">
              <a:buAutoNum type="arabicParenR"/>
            </a:pPr>
            <a:r>
              <a:rPr lang="ru-RU" dirty="0" smtClean="0">
                <a:solidFill>
                  <a:schemeClr val="tx1"/>
                </a:solidFill>
              </a:rPr>
              <a:t>в </a:t>
            </a:r>
            <a:r>
              <a:rPr lang="ru-RU" dirty="0">
                <a:solidFill>
                  <a:schemeClr val="tx1"/>
                </a:solidFill>
              </a:rPr>
              <a:t>случае несоответствия участника такого конкурса требованиям, установленным конкурсной документацией в соответствии с частью 1, частями 1.1 и 2.1 (при наличии таких требований) статьи 31 настоящего Федерального закона</a:t>
            </a:r>
            <a:r>
              <a:rPr lang="ru-RU" dirty="0" smtClean="0">
                <a:solidFill>
                  <a:schemeClr val="tx1"/>
                </a:solidFill>
              </a:rPr>
              <a:t>;</a:t>
            </a:r>
          </a:p>
          <a:p>
            <a:pPr marL="457200" indent="-457200">
              <a:buAutoNum type="arabicParenR"/>
            </a:pPr>
            <a:r>
              <a:rPr lang="ru-RU" dirty="0" smtClean="0">
                <a:solidFill>
                  <a:schemeClr val="tx1"/>
                </a:solidFill>
              </a:rPr>
              <a:t>в </a:t>
            </a:r>
            <a:r>
              <a:rPr lang="ru-RU" dirty="0">
                <a:solidFill>
                  <a:schemeClr val="tx1"/>
                </a:solidFill>
              </a:rPr>
              <a:t>случаях, предусмотренных нормативными правовыми актами, принятыми в соответствии со статьей 14 настоящего Федерального закона</a:t>
            </a:r>
            <a:r>
              <a:rPr lang="ru-RU" dirty="0" smtClean="0">
                <a:solidFill>
                  <a:schemeClr val="tx1"/>
                </a:solidFill>
              </a:rPr>
              <a:t>;</a:t>
            </a:r>
          </a:p>
          <a:p>
            <a:pPr marL="457200" indent="-457200">
              <a:buAutoNum type="arabicParenR"/>
            </a:pPr>
            <a:r>
              <a:rPr lang="ru-RU" dirty="0" smtClean="0">
                <a:solidFill>
                  <a:schemeClr val="tx1"/>
                </a:solidFill>
              </a:rPr>
              <a:t>в </a:t>
            </a:r>
            <a:r>
              <a:rPr lang="ru-RU" dirty="0">
                <a:solidFill>
                  <a:schemeClr val="tx1"/>
                </a:solidFill>
              </a:rPr>
              <a:t>случае непредставления документов, предусмотренных пунктом 5 части 6 статьи 54.4 настоящего Федерального закона, при осуществлении закупки товаров, работ, услуг, в отношении которых установлен запрет, предусмотренный статьей 14 настоящего Федерального закона</a:t>
            </a:r>
            <a:r>
              <a:rPr lang="ru-RU" dirty="0" smtClean="0">
                <a:solidFill>
                  <a:schemeClr val="tx1"/>
                </a:solidFill>
              </a:rPr>
              <a:t>.</a:t>
            </a:r>
          </a:p>
          <a:p>
            <a:pPr marL="0" indent="0">
              <a:buNone/>
            </a:pPr>
            <a:r>
              <a:rPr lang="en-US" dirty="0" smtClean="0">
                <a:solidFill>
                  <a:schemeClr val="tx1"/>
                </a:solidFill>
              </a:rPr>
              <a:t>NB. </a:t>
            </a:r>
            <a:r>
              <a:rPr lang="ru-RU" dirty="0" smtClean="0">
                <a:solidFill>
                  <a:schemeClr val="tx1"/>
                </a:solidFill>
              </a:rPr>
              <a:t>При этом в части 6 статьи 54.4 ни слова не сказано о том, что в заявке участника должны быть документы, подтверждающие его соответствие требованиям части 2.1 статьи 31 ФЗ</a:t>
            </a:r>
            <a:endParaRPr lang="ru-RU" dirty="0">
              <a:solidFill>
                <a:schemeClr val="tx1"/>
              </a:solidFill>
            </a:endParaRPr>
          </a:p>
          <a:p>
            <a:endParaRPr lang="ru-RU" dirty="0"/>
          </a:p>
        </p:txBody>
      </p:sp>
      <p:sp>
        <p:nvSpPr>
          <p:cNvPr id="3" name="Заголовок 2"/>
          <p:cNvSpPr>
            <a:spLocks noGrp="1"/>
          </p:cNvSpPr>
          <p:nvPr>
            <p:ph type="title"/>
          </p:nvPr>
        </p:nvSpPr>
        <p:spPr/>
        <p:txBody>
          <a:bodyPr>
            <a:normAutofit fontScale="90000"/>
          </a:bodyPr>
          <a:lstStyle/>
          <a:p>
            <a:r>
              <a:rPr lang="ru-RU" dirty="0" smtClean="0"/>
              <a:t>Основания для отказа в допуске по вторым частям (часть 5 статьи 54.7)</a:t>
            </a:r>
            <a:endParaRPr lang="ru-RU" dirty="0"/>
          </a:p>
        </p:txBody>
      </p:sp>
      <p:pic>
        <p:nvPicPr>
          <p:cNvPr id="4" name="Рисунок 3"/>
          <p:cNvPicPr>
            <a:picLocks noChangeAspect="1"/>
          </p:cNvPicPr>
          <p:nvPr/>
        </p:nvPicPr>
        <p:blipFill>
          <a:blip r:embed="rId2"/>
          <a:stretch>
            <a:fillRect/>
          </a:stretch>
        </p:blipFill>
        <p:spPr>
          <a:xfrm>
            <a:off x="457200" y="1916832"/>
            <a:ext cx="2194750" cy="676715"/>
          </a:xfrm>
          <a:prstGeom prst="rect">
            <a:avLst/>
          </a:prstGeom>
        </p:spPr>
      </p:pic>
    </p:spTree>
    <p:extLst>
      <p:ext uri="{BB962C8B-B14F-4D97-AF65-F5344CB8AC3E}">
        <p14:creationId xmlns:p14="http://schemas.microsoft.com/office/powerpoint/2010/main" val="14705422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640959" cy="3993893"/>
          </a:xfrm>
        </p:spPr>
        <p:txBody>
          <a:bodyPr>
            <a:normAutofit fontScale="62500" lnSpcReduction="20000"/>
          </a:bodyPr>
          <a:lstStyle/>
          <a:p>
            <a:pPr marL="0" indent="0">
              <a:buNone/>
            </a:pPr>
            <a:r>
              <a:rPr lang="ru-RU" dirty="0" smtClean="0">
                <a:solidFill>
                  <a:schemeClr val="tx1"/>
                </a:solidFill>
              </a:rPr>
              <a:t>Информация:</a:t>
            </a:r>
          </a:p>
          <a:p>
            <a:pPr marL="457200" indent="-457200">
              <a:buAutoNum type="arabicParenR"/>
            </a:pPr>
            <a:r>
              <a:rPr lang="ru-RU" dirty="0" smtClean="0">
                <a:solidFill>
                  <a:schemeClr val="tx1"/>
                </a:solidFill>
              </a:rPr>
              <a:t>о </a:t>
            </a:r>
            <a:r>
              <a:rPr lang="ru-RU" dirty="0">
                <a:solidFill>
                  <a:schemeClr val="tx1"/>
                </a:solidFill>
              </a:rPr>
              <a:t>месте, дате, времени рассмотрения и оценки вторых частей заявок на участие в открытом конкурсе в электронной форме</a:t>
            </a:r>
            <a:r>
              <a:rPr lang="ru-RU" dirty="0" smtClean="0">
                <a:solidFill>
                  <a:schemeClr val="tx1"/>
                </a:solidFill>
              </a:rPr>
              <a:t>;</a:t>
            </a:r>
          </a:p>
          <a:p>
            <a:pPr marL="457200" indent="-457200">
              <a:buAutoNum type="arabicParenR"/>
            </a:pPr>
            <a:r>
              <a:rPr lang="ru-RU" dirty="0" smtClean="0">
                <a:solidFill>
                  <a:schemeClr val="tx1"/>
                </a:solidFill>
              </a:rPr>
              <a:t>об </a:t>
            </a:r>
            <a:r>
              <a:rPr lang="ru-RU" dirty="0">
                <a:solidFill>
                  <a:schemeClr val="tx1"/>
                </a:solidFill>
              </a:rPr>
              <a:t>участниках открытого конкурса в электронной форме, заявки которых на участие в открытом конкурсе в электронной форме были рассмотрены</a:t>
            </a:r>
            <a:r>
              <a:rPr lang="ru-RU" dirty="0" smtClean="0">
                <a:solidFill>
                  <a:schemeClr val="tx1"/>
                </a:solidFill>
              </a:rPr>
              <a:t>;</a:t>
            </a:r>
          </a:p>
          <a:p>
            <a:pPr marL="457200" indent="-457200">
              <a:buAutoNum type="arabicParenR"/>
            </a:pPr>
            <a:r>
              <a:rPr lang="ru-RU" dirty="0" smtClean="0">
                <a:solidFill>
                  <a:schemeClr val="tx1"/>
                </a:solidFill>
              </a:rPr>
              <a:t>о </a:t>
            </a:r>
            <a:r>
              <a:rPr lang="ru-RU" dirty="0">
                <a:solidFill>
                  <a:schemeClr val="tx1"/>
                </a:solidFill>
              </a:rPr>
              <a:t>соответствии или несоответствии заявки на участие в открытом конкурсе в электронной форме требованиям, установленным конкурсной документацией, с обоснованием этого решения, в том числе с указанием положений законодательства Российской Федерации о контрактной системе, конкурсной документации, которым не соответствует эта заявка, и положений заявки на участие в открытом конкурсе в электронной форме, которые не соответствуют этим требованиям</a:t>
            </a:r>
            <a:r>
              <a:rPr lang="ru-RU" dirty="0" smtClean="0">
                <a:solidFill>
                  <a:schemeClr val="tx1"/>
                </a:solidFill>
              </a:rPr>
              <a:t>;</a:t>
            </a:r>
          </a:p>
          <a:p>
            <a:pPr marL="457200" indent="-457200">
              <a:buAutoNum type="arabicParenR"/>
            </a:pPr>
            <a:r>
              <a:rPr lang="ru-RU" dirty="0" smtClean="0">
                <a:solidFill>
                  <a:schemeClr val="tx1"/>
                </a:solidFill>
              </a:rPr>
              <a:t>о </a:t>
            </a:r>
            <a:r>
              <a:rPr lang="ru-RU" dirty="0">
                <a:solidFill>
                  <a:schemeClr val="tx1"/>
                </a:solidFill>
              </a:rPr>
              <a:t>решении каждого присутствующего члена конкурсной комиссии в отношении заявки на участие в открытом конкурсе в электронной форме каждого его участника</a:t>
            </a:r>
            <a:r>
              <a:rPr lang="ru-RU" dirty="0" smtClean="0">
                <a:solidFill>
                  <a:schemeClr val="tx1"/>
                </a:solidFill>
              </a:rPr>
              <a:t>;</a:t>
            </a:r>
          </a:p>
          <a:p>
            <a:pPr marL="457200" indent="-457200">
              <a:buAutoNum type="arabicParenR"/>
            </a:pPr>
            <a:r>
              <a:rPr lang="ru-RU" dirty="0" smtClean="0">
                <a:solidFill>
                  <a:schemeClr val="tx1"/>
                </a:solidFill>
              </a:rPr>
              <a:t>о </a:t>
            </a:r>
            <a:r>
              <a:rPr lang="ru-RU" dirty="0">
                <a:solidFill>
                  <a:schemeClr val="tx1"/>
                </a:solidFill>
              </a:rPr>
              <a:t>порядке оценки заявок на участие в открытом конкурсе в электронной форме по критериям, установленным конкурсной документацией, и решении каждого присутствующего члена конкурсной комиссии в отношении каждого участника открытого конкурса в электронной форме о присвоении ему баллов по таким критериям, за исключением критерия, указанного в пункте 3 части 1 статьи 32 настоящего Федерального закона.</a:t>
            </a:r>
          </a:p>
          <a:p>
            <a:endParaRPr lang="ru-RU" dirty="0"/>
          </a:p>
        </p:txBody>
      </p:sp>
      <p:sp>
        <p:nvSpPr>
          <p:cNvPr id="3" name="Заголовок 2"/>
          <p:cNvSpPr>
            <a:spLocks noGrp="1"/>
          </p:cNvSpPr>
          <p:nvPr>
            <p:ph type="title"/>
          </p:nvPr>
        </p:nvSpPr>
        <p:spPr/>
        <p:txBody>
          <a:bodyPr>
            <a:noAutofit/>
          </a:bodyPr>
          <a:lstStyle/>
          <a:p>
            <a:r>
              <a:rPr lang="ru-RU" sz="3600" dirty="0" smtClean="0"/>
              <a:t>Содержание протокола рассмотрения и оценки вторых частей заявок (часть 7 статьи 54.7)</a:t>
            </a:r>
            <a:endParaRPr lang="ru-RU" sz="36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5199237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2675466"/>
            <a:ext cx="8640959" cy="3993894"/>
          </a:xfrm>
        </p:spPr>
        <p:txBody>
          <a:bodyPr>
            <a:normAutofit fontScale="47500" lnSpcReduction="20000"/>
          </a:bodyPr>
          <a:lstStyle/>
          <a:p>
            <a:pPr marL="457200" indent="-457200">
              <a:buFont typeface="+mj-lt"/>
              <a:buAutoNum type="arabicPeriod"/>
            </a:pPr>
            <a:r>
              <a:rPr lang="ru-RU" dirty="0" smtClean="0">
                <a:solidFill>
                  <a:schemeClr val="tx1"/>
                </a:solidFill>
              </a:rPr>
              <a:t>об </a:t>
            </a:r>
            <a:r>
              <a:rPr lang="ru-RU" dirty="0">
                <a:solidFill>
                  <a:schemeClr val="tx1"/>
                </a:solidFill>
              </a:rPr>
              <a:t>участниках открытого конкурса в электронной форме, заявки на участие в таком конкурсе которых были рассмотрены</a:t>
            </a:r>
            <a:r>
              <a:rPr lang="ru-RU" dirty="0" smtClean="0">
                <a:solidFill>
                  <a:schemeClr val="tx1"/>
                </a:solidFill>
              </a:rPr>
              <a:t>;</a:t>
            </a:r>
          </a:p>
          <a:p>
            <a:pPr marL="457200" indent="-457200">
              <a:buFont typeface="+mj-lt"/>
              <a:buAutoNum type="arabicPeriod"/>
            </a:pPr>
            <a:r>
              <a:rPr lang="ru-RU" dirty="0" smtClean="0">
                <a:solidFill>
                  <a:schemeClr val="tx1"/>
                </a:solidFill>
              </a:rPr>
              <a:t>о </a:t>
            </a:r>
            <a:r>
              <a:rPr lang="ru-RU" dirty="0">
                <a:solidFill>
                  <a:schemeClr val="tx1"/>
                </a:solidFill>
              </a:rPr>
              <a:t>допуске участника закупки, подавшего заявку на участие в открытом конкурсе в электронной форме (с указанием ее идентификационного номера, присвоенного в соответствии с частью 10 статьи 54.4 настоящего Федерального закона), к участию в таком конкурсе и признании этого участника закупки участником такого конкурса или об отказе в допуске к участию в таком конкурсе с обоснованием этого решения, в том числе с указанием положений законодательства Российской Федерации о контрактной системе, конкурсной документации, которым не соответствует заявка на участие в открытом конкурсе в электронной форме этого участника, и положений заявки на участие в открытом конкурсе в электронной форме, которые не соответствуют требованиям, установленным конкурсной документацией</a:t>
            </a:r>
            <a:r>
              <a:rPr lang="ru-RU" dirty="0" smtClean="0">
                <a:solidFill>
                  <a:schemeClr val="tx1"/>
                </a:solidFill>
              </a:rPr>
              <a:t>;</a:t>
            </a:r>
          </a:p>
          <a:p>
            <a:pPr marL="457200" indent="-457200">
              <a:buFont typeface="+mj-lt"/>
              <a:buAutoNum type="arabicPeriod"/>
            </a:pPr>
            <a:r>
              <a:rPr lang="ru-RU" dirty="0" smtClean="0">
                <a:solidFill>
                  <a:schemeClr val="tx1"/>
                </a:solidFill>
              </a:rPr>
              <a:t>о </a:t>
            </a:r>
            <a:r>
              <a:rPr lang="ru-RU" dirty="0">
                <a:solidFill>
                  <a:schemeClr val="tx1"/>
                </a:solidFill>
              </a:rPr>
              <a:t>решении каждого присутствующего члена конкурсной комиссии в отношении каждого участника открытого конкурса в электронной форме о допуске к участию в нем и о признании его участником или об отказе в допуске к участию в таком конкурсе</a:t>
            </a:r>
            <a:r>
              <a:rPr lang="ru-RU" dirty="0" smtClean="0">
                <a:solidFill>
                  <a:schemeClr val="tx1"/>
                </a:solidFill>
              </a:rPr>
              <a:t>;</a:t>
            </a:r>
          </a:p>
          <a:p>
            <a:pPr marL="457200" indent="-457200">
              <a:buFont typeface="+mj-lt"/>
              <a:buAutoNum type="arabicPeriod"/>
            </a:pPr>
            <a:r>
              <a:rPr lang="ru-RU" dirty="0" smtClean="0">
                <a:solidFill>
                  <a:schemeClr val="tx1"/>
                </a:solidFill>
              </a:rPr>
              <a:t>о </a:t>
            </a:r>
            <a:r>
              <a:rPr lang="ru-RU" dirty="0">
                <a:solidFill>
                  <a:schemeClr val="tx1"/>
                </a:solidFill>
              </a:rPr>
              <a:t>соответствии или несоответствии заявок на участие в открытом конкурсе в электронной форме требованиям, установленным конкурсной документацией, с обоснованием этого решения, в том числе с указанием положений законодательства Российской Федерации, конкурсной документации, которым не соответствует заявка на участие в открытом конкурсе в электронной форме, и положений заявки на участие в открытом конкурсе в электронной форме, которые не соответствуют этим требованиям</a:t>
            </a:r>
            <a:r>
              <a:rPr lang="ru-RU" dirty="0" smtClean="0">
                <a:solidFill>
                  <a:schemeClr val="tx1"/>
                </a:solidFill>
              </a:rPr>
              <a:t>;</a:t>
            </a:r>
          </a:p>
          <a:p>
            <a:pPr marL="457200" indent="-457200">
              <a:buFont typeface="+mj-lt"/>
              <a:buAutoNum type="arabicPeriod"/>
            </a:pPr>
            <a:r>
              <a:rPr lang="ru-RU" dirty="0" smtClean="0">
                <a:solidFill>
                  <a:schemeClr val="tx1"/>
                </a:solidFill>
              </a:rPr>
              <a:t>о </a:t>
            </a:r>
            <a:r>
              <a:rPr lang="ru-RU" dirty="0">
                <a:solidFill>
                  <a:schemeClr val="tx1"/>
                </a:solidFill>
              </a:rPr>
              <a:t>решении каждого присутствующего члена конкурсной комиссии в отношении заявки на участие в открытом конкурсе в электронной форме каждого его участника</a:t>
            </a:r>
            <a:r>
              <a:rPr lang="ru-RU" dirty="0" smtClean="0">
                <a:solidFill>
                  <a:schemeClr val="tx1"/>
                </a:solidFill>
              </a:rPr>
              <a:t>;</a:t>
            </a:r>
          </a:p>
          <a:p>
            <a:pPr marL="457200" indent="-457200">
              <a:buFont typeface="+mj-lt"/>
              <a:buAutoNum type="arabicPeriod"/>
            </a:pPr>
            <a:r>
              <a:rPr lang="ru-RU" dirty="0" smtClean="0">
                <a:solidFill>
                  <a:schemeClr val="tx1"/>
                </a:solidFill>
              </a:rPr>
              <a:t>о </a:t>
            </a:r>
            <a:r>
              <a:rPr lang="ru-RU" dirty="0">
                <a:solidFill>
                  <a:schemeClr val="tx1"/>
                </a:solidFill>
              </a:rPr>
              <a:t>порядке оценки заявок на участие в открытом конкурсе в электронной форме по критериям, установленным конкурсной документацией, и решении каждого присутствующего члена конкурсной комиссии в отношении каждого участника открытого конкурса в электронной форме о присвоении ему баллов по установленным критериям</a:t>
            </a:r>
            <a:r>
              <a:rPr lang="ru-RU" dirty="0" smtClean="0">
                <a:solidFill>
                  <a:schemeClr val="tx1"/>
                </a:solidFill>
              </a:rPr>
              <a:t>;</a:t>
            </a:r>
          </a:p>
          <a:p>
            <a:pPr marL="457200" indent="-457200">
              <a:buFont typeface="+mj-lt"/>
              <a:buAutoNum type="arabicPeriod"/>
            </a:pPr>
            <a:r>
              <a:rPr lang="ru-RU" b="1" dirty="0" smtClean="0">
                <a:solidFill>
                  <a:schemeClr val="tx1"/>
                </a:solidFill>
              </a:rPr>
              <a:t>о </a:t>
            </a:r>
            <a:r>
              <a:rPr lang="ru-RU" b="1" dirty="0">
                <a:solidFill>
                  <a:schemeClr val="tx1"/>
                </a:solidFill>
              </a:rPr>
              <a:t>присвоенных заявкам на участие в открытом конкурсе в электронной форме значениях по каждому из предусмотренных критериев оценки заявок на участие в таком конкурсе</a:t>
            </a:r>
            <a:r>
              <a:rPr lang="ru-RU" b="1" dirty="0" smtClean="0">
                <a:solidFill>
                  <a:schemeClr val="tx1"/>
                </a:solidFill>
              </a:rPr>
              <a:t>;</a:t>
            </a:r>
          </a:p>
          <a:p>
            <a:pPr marL="457200" indent="-457200">
              <a:buFont typeface="+mj-lt"/>
              <a:buAutoNum type="arabicPeriod"/>
            </a:pPr>
            <a:r>
              <a:rPr lang="ru-RU" b="1" dirty="0" smtClean="0">
                <a:solidFill>
                  <a:schemeClr val="tx1"/>
                </a:solidFill>
              </a:rPr>
              <a:t>о </a:t>
            </a:r>
            <a:r>
              <a:rPr lang="ru-RU" b="1" dirty="0">
                <a:solidFill>
                  <a:schemeClr val="tx1"/>
                </a:solidFill>
              </a:rPr>
              <a:t>принятом на основании результатов оценки заявок на участие в открытом конкурсе в электронной форме решении о присвоении этим заявкам порядковых номеров</a:t>
            </a:r>
            <a:r>
              <a:rPr lang="ru-RU" b="1" dirty="0" smtClean="0">
                <a:solidFill>
                  <a:schemeClr val="tx1"/>
                </a:solidFill>
              </a:rPr>
              <a:t>;</a:t>
            </a:r>
          </a:p>
          <a:p>
            <a:pPr marL="457200" indent="-457200">
              <a:buFont typeface="+mj-lt"/>
              <a:buAutoNum type="arabicPeriod"/>
            </a:pPr>
            <a:r>
              <a:rPr lang="ru-RU" b="1" dirty="0" smtClean="0">
                <a:solidFill>
                  <a:schemeClr val="tx1"/>
                </a:solidFill>
              </a:rPr>
              <a:t>о </a:t>
            </a:r>
            <a:r>
              <a:rPr lang="ru-RU" b="1" dirty="0">
                <a:solidFill>
                  <a:schemeClr val="tx1"/>
                </a:solidFill>
              </a:rPr>
              <a:t>наименовании (для юридических лиц), фамилии, об имени, отчестве (при наличии) (для физических лиц), о почтовых адресах участников открытого конкурса в электронной форме, заявкам на участие в открытом конкурсе в электронной форме которых присвоены первый и второй номера.</a:t>
            </a:r>
          </a:p>
          <a:p>
            <a:endParaRPr lang="ru-RU" dirty="0"/>
          </a:p>
        </p:txBody>
      </p:sp>
      <p:sp>
        <p:nvSpPr>
          <p:cNvPr id="3" name="Заголовок 2"/>
          <p:cNvSpPr>
            <a:spLocks noGrp="1"/>
          </p:cNvSpPr>
          <p:nvPr>
            <p:ph type="title"/>
          </p:nvPr>
        </p:nvSpPr>
        <p:spPr/>
        <p:txBody>
          <a:bodyPr>
            <a:noAutofit/>
          </a:bodyPr>
          <a:lstStyle/>
          <a:p>
            <a:r>
              <a:rPr lang="ru-RU" sz="3200" dirty="0" smtClean="0"/>
              <a:t>Информация, содержащаяся в протоколе подведения итогов </a:t>
            </a:r>
            <a:br>
              <a:rPr lang="ru-RU" sz="3200" dirty="0" smtClean="0"/>
            </a:br>
            <a:r>
              <a:rPr lang="ru-RU" sz="3200" dirty="0" smtClean="0"/>
              <a:t>ОК в ЭФ (часть 12 статьи 54.7)</a:t>
            </a:r>
            <a:endParaRPr lang="ru-RU" sz="3200" dirty="0"/>
          </a:p>
        </p:txBody>
      </p:sp>
      <p:pic>
        <p:nvPicPr>
          <p:cNvPr id="4" name="Рисунок 3"/>
          <p:cNvPicPr>
            <a:picLocks noChangeAspect="1"/>
          </p:cNvPicPr>
          <p:nvPr/>
        </p:nvPicPr>
        <p:blipFill>
          <a:blip r:embed="rId2"/>
          <a:stretch>
            <a:fillRect/>
          </a:stretch>
        </p:blipFill>
        <p:spPr>
          <a:xfrm>
            <a:off x="611560" y="1794904"/>
            <a:ext cx="2194750" cy="676715"/>
          </a:xfrm>
          <a:prstGeom prst="rect">
            <a:avLst/>
          </a:prstGeom>
        </p:spPr>
      </p:pic>
    </p:spTree>
    <p:extLst>
      <p:ext uri="{BB962C8B-B14F-4D97-AF65-F5344CB8AC3E}">
        <p14:creationId xmlns:p14="http://schemas.microsoft.com/office/powerpoint/2010/main" val="40016016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1" y="2675467"/>
            <a:ext cx="8028880" cy="3450696"/>
          </a:xfrm>
        </p:spPr>
        <p:txBody>
          <a:bodyPr>
            <a:normAutofit fontScale="92500" lnSpcReduction="20000"/>
          </a:bodyPr>
          <a:lstStyle/>
          <a:p>
            <a:pPr marL="457200" indent="-457200">
              <a:buFont typeface="+mj-lt"/>
              <a:buAutoNum type="arabicPeriod"/>
            </a:pPr>
            <a:r>
              <a:rPr lang="ru-RU" dirty="0" smtClean="0"/>
              <a:t>Подача единственной заявки (допуск/</a:t>
            </a:r>
            <a:r>
              <a:rPr lang="ru-RU" dirty="0" err="1" smtClean="0"/>
              <a:t>недопуск</a:t>
            </a:r>
            <a:r>
              <a:rPr lang="ru-RU" dirty="0" smtClean="0"/>
              <a:t>)</a:t>
            </a:r>
          </a:p>
          <a:p>
            <a:pPr marL="457200" indent="-457200">
              <a:buFont typeface="+mj-lt"/>
              <a:buAutoNum type="arabicPeriod"/>
            </a:pPr>
            <a:r>
              <a:rPr lang="ru-RU" dirty="0" smtClean="0"/>
              <a:t>По результатам рассмотрения первых частей только одна допущена (допуск/</a:t>
            </a:r>
            <a:r>
              <a:rPr lang="ru-RU" dirty="0" err="1" smtClean="0"/>
              <a:t>недопуск</a:t>
            </a:r>
            <a:r>
              <a:rPr lang="ru-RU" dirty="0" smtClean="0"/>
              <a:t> по вторым частям)</a:t>
            </a:r>
          </a:p>
          <a:p>
            <a:pPr marL="457200" indent="-457200">
              <a:buFont typeface="+mj-lt"/>
              <a:buAutoNum type="arabicPeriod"/>
            </a:pPr>
            <a:r>
              <a:rPr lang="ru-RU" dirty="0" smtClean="0"/>
              <a:t>По результатам рассмотрения вторых частей только одна допущена </a:t>
            </a:r>
          </a:p>
          <a:p>
            <a:pPr marL="0" indent="0">
              <a:buNone/>
            </a:pPr>
            <a:r>
              <a:rPr lang="ru-RU" dirty="0" smtClean="0"/>
              <a:t>Итог: если заявка соответствует требованиям, контракт заключается по предложенной цене без согласования с органом контроля.</a:t>
            </a:r>
          </a:p>
          <a:p>
            <a:pPr marL="0" indent="0">
              <a:buNone/>
            </a:pPr>
            <a:r>
              <a:rPr lang="ru-RU" dirty="0" smtClean="0"/>
              <a:t>Не сказано, по какой именно цене заключается контракт в случае, предусмотренном п.3 – по первоначально предложенной или по окончательному предложению.</a:t>
            </a:r>
            <a:endParaRPr lang="ru-RU" dirty="0"/>
          </a:p>
        </p:txBody>
      </p:sp>
      <p:sp>
        <p:nvSpPr>
          <p:cNvPr id="3" name="Заголовок 2"/>
          <p:cNvSpPr>
            <a:spLocks noGrp="1"/>
          </p:cNvSpPr>
          <p:nvPr>
            <p:ph type="title"/>
          </p:nvPr>
        </p:nvSpPr>
        <p:spPr/>
        <p:txBody>
          <a:bodyPr>
            <a:normAutofit fontScale="90000"/>
          </a:bodyPr>
          <a:lstStyle/>
          <a:p>
            <a:r>
              <a:rPr lang="ru-RU" dirty="0" smtClean="0"/>
              <a:t>Случаи и последствия признания ОК в ЭФ несостоявшимся (статья 55.1)</a:t>
            </a:r>
            <a:endParaRPr lang="ru-RU" dirty="0"/>
          </a:p>
        </p:txBody>
      </p:sp>
      <p:pic>
        <p:nvPicPr>
          <p:cNvPr id="4" name="Рисунок 3"/>
          <p:cNvPicPr>
            <a:picLocks noChangeAspect="1"/>
          </p:cNvPicPr>
          <p:nvPr/>
        </p:nvPicPr>
        <p:blipFill>
          <a:blip r:embed="rId2"/>
          <a:stretch>
            <a:fillRect/>
          </a:stretch>
        </p:blipFill>
        <p:spPr>
          <a:xfrm>
            <a:off x="464274" y="1916832"/>
            <a:ext cx="2194750" cy="676715"/>
          </a:xfrm>
          <a:prstGeom prst="rect">
            <a:avLst/>
          </a:prstGeom>
        </p:spPr>
      </p:pic>
    </p:spTree>
    <p:extLst>
      <p:ext uri="{BB962C8B-B14F-4D97-AF65-F5344CB8AC3E}">
        <p14:creationId xmlns:p14="http://schemas.microsoft.com/office/powerpoint/2010/main" val="30267072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3849877"/>
          </a:xfrm>
        </p:spPr>
        <p:txBody>
          <a:bodyPr>
            <a:normAutofit fontScale="47500" lnSpcReduction="20000"/>
          </a:bodyPr>
          <a:lstStyle/>
          <a:p>
            <a:pPr marL="0" indent="0">
              <a:buNone/>
            </a:pPr>
            <a:r>
              <a:rPr lang="ru-RU" sz="3300" dirty="0">
                <a:solidFill>
                  <a:schemeClr val="tx1"/>
                </a:solidFill>
              </a:rPr>
              <a:t>Заказчик не позднее чем на следующий рабочий день после дня признания открытого конкурса в электронной форме несостоявшимся продлевает срок подачи заявок на участие в таком конкурсе на десять дней с даты размещения соответствующего извещения, если такой конкурс признан не состоявшимся по основаниям, предусмотренным</a:t>
            </a:r>
            <a:r>
              <a:rPr lang="ru-RU" sz="3300" dirty="0" smtClean="0">
                <a:solidFill>
                  <a:schemeClr val="tx1"/>
                </a:solidFill>
              </a:rPr>
              <a:t>:</a:t>
            </a:r>
          </a:p>
          <a:p>
            <a:pPr marL="457200" indent="-457200">
              <a:buAutoNum type="arabicParenR"/>
            </a:pPr>
            <a:r>
              <a:rPr lang="ru-RU" sz="3300" dirty="0" smtClean="0">
                <a:solidFill>
                  <a:schemeClr val="tx1"/>
                </a:solidFill>
              </a:rPr>
              <a:t>частью </a:t>
            </a:r>
            <a:r>
              <a:rPr lang="ru-RU" sz="3300" dirty="0">
                <a:solidFill>
                  <a:schemeClr val="tx1"/>
                </a:solidFill>
              </a:rPr>
              <a:t>16 статьи 54.4 настоящего Федерального закона в связи с тем, что </a:t>
            </a:r>
            <a:r>
              <a:rPr lang="ru-RU" sz="3300" u="sng" dirty="0">
                <a:solidFill>
                  <a:schemeClr val="tx1"/>
                </a:solidFill>
              </a:rPr>
              <a:t>по окончании срока подачи заявок на участие в открытом конкурсе в электронной форме не подано ни одной такой заявки</a:t>
            </a:r>
            <a:r>
              <a:rPr lang="ru-RU" sz="3300" dirty="0" smtClean="0">
                <a:solidFill>
                  <a:schemeClr val="tx1"/>
                </a:solidFill>
              </a:rPr>
              <a:t>;</a:t>
            </a:r>
          </a:p>
          <a:p>
            <a:pPr marL="457200" indent="-457200">
              <a:buAutoNum type="arabicParenR"/>
            </a:pPr>
            <a:r>
              <a:rPr lang="ru-RU" sz="3300" dirty="0" smtClean="0">
                <a:solidFill>
                  <a:schemeClr val="tx1"/>
                </a:solidFill>
              </a:rPr>
              <a:t>частью </a:t>
            </a:r>
            <a:r>
              <a:rPr lang="ru-RU" sz="3300" dirty="0">
                <a:solidFill>
                  <a:schemeClr val="tx1"/>
                </a:solidFill>
              </a:rPr>
              <a:t>8 статьи 54.5 настоящего Федерального закона в связи с тем, что </a:t>
            </a:r>
            <a:r>
              <a:rPr lang="ru-RU" sz="3300" u="sng" dirty="0">
                <a:solidFill>
                  <a:schemeClr val="tx1"/>
                </a:solidFill>
              </a:rPr>
              <a:t>по результатам рассмотрения первых частей заявок на участие в открытом конкурсе в электронной форме конкурсная комиссия приняла решение об отказе в допуске к участию в таком конкурсе всем участникам закупки, подавшим заявки на участие в нем</a:t>
            </a:r>
            <a:r>
              <a:rPr lang="ru-RU" sz="3300" dirty="0" smtClean="0">
                <a:solidFill>
                  <a:schemeClr val="tx1"/>
                </a:solidFill>
              </a:rPr>
              <a:t>;</a:t>
            </a:r>
          </a:p>
          <a:p>
            <a:pPr marL="457200" indent="-457200">
              <a:buAutoNum type="arabicParenR"/>
            </a:pPr>
            <a:r>
              <a:rPr lang="ru-RU" sz="3300" dirty="0" smtClean="0">
                <a:solidFill>
                  <a:schemeClr val="tx1"/>
                </a:solidFill>
              </a:rPr>
              <a:t>частью </a:t>
            </a:r>
            <a:r>
              <a:rPr lang="ru-RU" sz="3300" dirty="0">
                <a:solidFill>
                  <a:schemeClr val="tx1"/>
                </a:solidFill>
              </a:rPr>
              <a:t>9 статьи 54.7 настоящего Федерального закона в связи с тем, что </a:t>
            </a:r>
            <a:r>
              <a:rPr lang="ru-RU" sz="3300" u="sng" dirty="0">
                <a:solidFill>
                  <a:schemeClr val="tx1"/>
                </a:solidFill>
              </a:rPr>
              <a:t>по результатам рассмотрения вторых частей заявок на участие в открытом конкурсе в электронной форме конкурсная комиссия отклонила все такие заявки</a:t>
            </a:r>
            <a:r>
              <a:rPr lang="ru-RU" sz="3300" dirty="0" smtClean="0">
                <a:solidFill>
                  <a:schemeClr val="tx1"/>
                </a:solidFill>
              </a:rPr>
              <a:t>.</a:t>
            </a:r>
          </a:p>
          <a:p>
            <a:pPr marL="0" indent="0">
              <a:buNone/>
            </a:pPr>
            <a:endParaRPr lang="ru-RU" sz="3300" dirty="0" smtClean="0">
              <a:solidFill>
                <a:schemeClr val="tx1"/>
              </a:solidFill>
            </a:endParaRPr>
          </a:p>
          <a:p>
            <a:pPr marL="0" indent="0">
              <a:buNone/>
            </a:pPr>
            <a:r>
              <a:rPr lang="ru-RU" sz="3400" dirty="0" smtClean="0">
                <a:solidFill>
                  <a:schemeClr val="tx1"/>
                </a:solidFill>
              </a:rPr>
              <a:t>Прошло 10 дней и ничего не поменялось? – Основание для проведения запроса предложений</a:t>
            </a:r>
            <a:endParaRPr lang="ru-RU" sz="3400" dirty="0"/>
          </a:p>
        </p:txBody>
      </p:sp>
      <p:sp>
        <p:nvSpPr>
          <p:cNvPr id="3" name="Заголовок 2"/>
          <p:cNvSpPr>
            <a:spLocks noGrp="1"/>
          </p:cNvSpPr>
          <p:nvPr>
            <p:ph type="title"/>
          </p:nvPr>
        </p:nvSpPr>
        <p:spPr/>
        <p:txBody>
          <a:bodyPr>
            <a:normAutofit fontScale="90000"/>
          </a:bodyPr>
          <a:lstStyle/>
          <a:p>
            <a:r>
              <a:rPr lang="ru-RU" dirty="0"/>
              <a:t>Случаи и последствия признания ОК в ЭФ несостоявшимся (статья 55.1)</a:t>
            </a:r>
          </a:p>
        </p:txBody>
      </p:sp>
      <p:pic>
        <p:nvPicPr>
          <p:cNvPr id="4" name="Рисунок 3"/>
          <p:cNvPicPr>
            <a:picLocks noChangeAspect="1"/>
          </p:cNvPicPr>
          <p:nvPr/>
        </p:nvPicPr>
        <p:blipFill>
          <a:blip r:embed="rId2"/>
          <a:stretch>
            <a:fillRect/>
          </a:stretch>
        </p:blipFill>
        <p:spPr>
          <a:xfrm>
            <a:off x="464274" y="1916832"/>
            <a:ext cx="2194750" cy="676715"/>
          </a:xfrm>
          <a:prstGeom prst="rect">
            <a:avLst/>
          </a:prstGeom>
        </p:spPr>
      </p:pic>
    </p:spTree>
    <p:extLst>
      <p:ext uri="{BB962C8B-B14F-4D97-AF65-F5344CB8AC3E}">
        <p14:creationId xmlns:p14="http://schemas.microsoft.com/office/powerpoint/2010/main" val="24252588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20000"/>
          </a:bodyPr>
          <a:lstStyle/>
          <a:p>
            <a:r>
              <a:rPr lang="ru-RU" dirty="0" smtClean="0"/>
              <a:t>В извещении документации устанавливаются дополнительные требования к участникам в соответствии с частью 2 статьи 31</a:t>
            </a:r>
          </a:p>
          <a:p>
            <a:r>
              <a:rPr lang="ru-RU" dirty="0" smtClean="0"/>
              <a:t>Документы, подтверждающие соответствие требованиям, участник вкладывает во вторую часть заявки</a:t>
            </a:r>
          </a:p>
          <a:p>
            <a:r>
              <a:rPr lang="ru-RU" dirty="0" smtClean="0"/>
              <a:t>Дополнительным основанием для признания заявки несоответствующей требованиям </a:t>
            </a:r>
            <a:r>
              <a:rPr lang="ru-RU" dirty="0"/>
              <a:t>документации становится </a:t>
            </a:r>
            <a:r>
              <a:rPr lang="ru-RU" dirty="0" smtClean="0"/>
              <a:t>«несоответствия </a:t>
            </a:r>
            <a:r>
              <a:rPr lang="ru-RU" dirty="0"/>
              <a:t>участника требованиям, установленным конкурсной документацией в соответствии с частью 2 статьи 31 </a:t>
            </a:r>
            <a:r>
              <a:rPr lang="ru-RU" dirty="0" smtClean="0"/>
              <a:t>Федерального закона»</a:t>
            </a:r>
            <a:endParaRPr lang="ru-RU" dirty="0"/>
          </a:p>
          <a:p>
            <a:endParaRPr lang="ru-RU" dirty="0"/>
          </a:p>
        </p:txBody>
      </p:sp>
      <p:sp>
        <p:nvSpPr>
          <p:cNvPr id="3" name="Заголовок 2"/>
          <p:cNvSpPr>
            <a:spLocks noGrp="1"/>
          </p:cNvSpPr>
          <p:nvPr>
            <p:ph type="title"/>
          </p:nvPr>
        </p:nvSpPr>
        <p:spPr/>
        <p:txBody>
          <a:bodyPr>
            <a:normAutofit fontScale="90000"/>
          </a:bodyPr>
          <a:lstStyle/>
          <a:p>
            <a:r>
              <a:rPr lang="ru-RU" sz="3100" dirty="0"/>
              <a:t>Особенности проведения конкурса с ограниченным участием в электронной </a:t>
            </a:r>
            <a:r>
              <a:rPr lang="ru-RU" sz="3100" dirty="0" smtClean="0"/>
              <a:t>форме (КСУ в ЭФ) – статья 56.1</a:t>
            </a:r>
            <a:endParaRPr lang="ru-RU" dirty="0"/>
          </a:p>
        </p:txBody>
      </p:sp>
      <p:pic>
        <p:nvPicPr>
          <p:cNvPr id="5" name="Рисунок 4"/>
          <p:cNvPicPr>
            <a:picLocks noChangeAspect="1"/>
          </p:cNvPicPr>
          <p:nvPr/>
        </p:nvPicPr>
        <p:blipFill>
          <a:blip r:embed="rId2"/>
          <a:stretch>
            <a:fillRect/>
          </a:stretch>
        </p:blipFill>
        <p:spPr>
          <a:xfrm>
            <a:off x="683568" y="1794904"/>
            <a:ext cx="2194750" cy="676715"/>
          </a:xfrm>
          <a:prstGeom prst="rect">
            <a:avLst/>
          </a:prstGeom>
        </p:spPr>
      </p:pic>
    </p:spTree>
    <p:extLst>
      <p:ext uri="{BB962C8B-B14F-4D97-AF65-F5344CB8AC3E}">
        <p14:creationId xmlns:p14="http://schemas.microsoft.com/office/powerpoint/2010/main" val="1486655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3993893"/>
          </a:xfrm>
        </p:spPr>
        <p:txBody>
          <a:bodyPr>
            <a:normAutofit fontScale="62500" lnSpcReduction="20000"/>
          </a:bodyPr>
          <a:lstStyle/>
          <a:p>
            <a:r>
              <a:rPr lang="ru-RU" b="1" dirty="0" smtClean="0">
                <a:solidFill>
                  <a:schemeClr val="tx1"/>
                </a:solidFill>
              </a:rPr>
              <a:t>Корректировка состава заявки</a:t>
            </a:r>
          </a:p>
          <a:p>
            <a:pPr marL="0" indent="0">
              <a:buNone/>
            </a:pPr>
            <a:r>
              <a:rPr lang="ru-RU" dirty="0" smtClean="0">
                <a:solidFill>
                  <a:schemeClr val="tx1"/>
                </a:solidFill>
              </a:rPr>
              <a:t>Первая часть:</a:t>
            </a:r>
          </a:p>
          <a:p>
            <a:pPr marL="457200" indent="-457200">
              <a:buAutoNum type="arabicParenR"/>
            </a:pPr>
            <a:r>
              <a:rPr lang="ru-RU" dirty="0" smtClean="0">
                <a:solidFill>
                  <a:schemeClr val="tx1"/>
                </a:solidFill>
              </a:rPr>
              <a:t>согласие </a:t>
            </a:r>
            <a:r>
              <a:rPr lang="ru-RU" dirty="0">
                <a:solidFill>
                  <a:schemeClr val="tx1"/>
                </a:solidFill>
              </a:rPr>
              <a:t>участника электронного аукциона на поставку товара, выполнение работы или оказание услуги на условиях, предусмотренных документацией об электронном аукционе и не подлежащих изменению по результатам проведения электронного аукциона (такое согласие дается с применением программно-аппаратных средств электронной площадки</a:t>
            </a:r>
            <a:r>
              <a:rPr lang="ru-RU" dirty="0" smtClean="0">
                <a:solidFill>
                  <a:schemeClr val="tx1"/>
                </a:solidFill>
              </a:rPr>
              <a:t>);</a:t>
            </a:r>
          </a:p>
          <a:p>
            <a:pPr marL="457200" indent="-457200">
              <a:buAutoNum type="arabicParenR"/>
            </a:pPr>
            <a:r>
              <a:rPr lang="ru-RU" dirty="0" smtClean="0">
                <a:solidFill>
                  <a:schemeClr val="tx1"/>
                </a:solidFill>
              </a:rPr>
              <a:t>при </a:t>
            </a:r>
            <a:r>
              <a:rPr lang="ru-RU" dirty="0">
                <a:solidFill>
                  <a:schemeClr val="tx1"/>
                </a:solidFill>
              </a:rPr>
              <a:t>осуществлении закупки товара или закупки работы, услуги, для выполнения, оказания которых используется товар</a:t>
            </a:r>
            <a:r>
              <a:rPr lang="ru-RU" dirty="0" smtClean="0">
                <a:solidFill>
                  <a:schemeClr val="tx1"/>
                </a:solidFill>
              </a:rPr>
              <a:t>:</a:t>
            </a:r>
          </a:p>
          <a:p>
            <a:pPr marL="0" indent="0">
              <a:buNone/>
            </a:pPr>
            <a:r>
              <a:rPr lang="ru-RU" dirty="0" smtClean="0">
                <a:solidFill>
                  <a:schemeClr val="tx1"/>
                </a:solidFill>
              </a:rPr>
              <a:t>а</a:t>
            </a:r>
            <a:r>
              <a:rPr lang="ru-RU" dirty="0">
                <a:solidFill>
                  <a:schemeClr val="tx1"/>
                </a:solidFill>
              </a:rPr>
              <a:t>) наименование страны происхождения товара (в случае установления заказчиком в извещении о проведении электронного аукциона, документации об электронном аукционе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r>
              <a:rPr lang="ru-RU" dirty="0" smtClean="0">
                <a:solidFill>
                  <a:schemeClr val="tx1"/>
                </a:solidFill>
              </a:rPr>
              <a:t>);</a:t>
            </a:r>
          </a:p>
          <a:p>
            <a:pPr marL="0" indent="0">
              <a:buNone/>
            </a:pPr>
            <a:r>
              <a:rPr lang="ru-RU" dirty="0" smtClean="0">
                <a:solidFill>
                  <a:schemeClr val="tx1"/>
                </a:solidFill>
              </a:rPr>
              <a:t>б</a:t>
            </a:r>
            <a:r>
              <a:rPr lang="ru-RU" dirty="0">
                <a:solidFill>
                  <a:schemeClr val="tx1"/>
                </a:solidFill>
              </a:rPr>
              <a:t>) конкретные показатели товара, соответствующие значениям, установленным в документации об электронном аукционе, и указание на товарный знак (при наличии). Информация, предусмотренная настоящим подпунктом, включается в заявку на участие в электронном аукционе в случае отсутствия в документации об электронном аукционе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документации об электронном аукционе</a:t>
            </a:r>
            <a:r>
              <a:rPr lang="ru-RU" dirty="0" smtClean="0">
                <a:solidFill>
                  <a:schemeClr val="tx1"/>
                </a:solidFill>
              </a:rPr>
              <a:t>.</a:t>
            </a:r>
          </a:p>
        </p:txBody>
      </p:sp>
      <p:sp>
        <p:nvSpPr>
          <p:cNvPr id="3" name="Заголовок 2"/>
          <p:cNvSpPr>
            <a:spLocks noGrp="1"/>
          </p:cNvSpPr>
          <p:nvPr>
            <p:ph type="title"/>
          </p:nvPr>
        </p:nvSpPr>
        <p:spPr/>
        <p:txBody>
          <a:bodyPr>
            <a:normAutofit/>
          </a:bodyPr>
          <a:lstStyle/>
          <a:p>
            <a:r>
              <a:rPr lang="ru-RU" sz="3100" dirty="0" smtClean="0"/>
              <a:t>Изменения в порядок проведения ОАЭФ</a:t>
            </a:r>
            <a:endParaRPr lang="ru-RU" dirty="0"/>
          </a:p>
        </p:txBody>
      </p:sp>
      <p:pic>
        <p:nvPicPr>
          <p:cNvPr id="5" name="Рисунок 4"/>
          <p:cNvPicPr>
            <a:picLocks noChangeAspect="1"/>
          </p:cNvPicPr>
          <p:nvPr/>
        </p:nvPicPr>
        <p:blipFill>
          <a:blip r:embed="rId2"/>
          <a:stretch>
            <a:fillRect/>
          </a:stretch>
        </p:blipFill>
        <p:spPr>
          <a:xfrm>
            <a:off x="683568" y="1794904"/>
            <a:ext cx="2194750" cy="676715"/>
          </a:xfrm>
          <a:prstGeom prst="rect">
            <a:avLst/>
          </a:prstGeom>
        </p:spPr>
      </p:pic>
    </p:spTree>
    <p:extLst>
      <p:ext uri="{BB962C8B-B14F-4D97-AF65-F5344CB8AC3E}">
        <p14:creationId xmlns:p14="http://schemas.microsoft.com/office/powerpoint/2010/main" val="1030356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pPr marL="0" indent="0">
              <a:buNone/>
            </a:pPr>
            <a:r>
              <a:rPr lang="ru-RU" dirty="0"/>
              <a:t>Вторая часть:</a:t>
            </a:r>
          </a:p>
          <a:p>
            <a:r>
              <a:rPr lang="ru-RU" dirty="0"/>
              <a:t>Почтовый адрес указывают и юр лица, и </a:t>
            </a:r>
            <a:r>
              <a:rPr lang="ru-RU" dirty="0" err="1"/>
              <a:t>физ</a:t>
            </a:r>
            <a:r>
              <a:rPr lang="ru-RU" dirty="0"/>
              <a:t> лица</a:t>
            </a:r>
          </a:p>
          <a:p>
            <a:r>
              <a:rPr lang="ru-RU" dirty="0"/>
              <a:t>Декларация о соответствии требованиям - с применением программно-аппаратных средств электронной </a:t>
            </a:r>
            <a:r>
              <a:rPr lang="ru-RU" dirty="0" smtClean="0"/>
              <a:t>площадки</a:t>
            </a:r>
          </a:p>
          <a:p>
            <a:r>
              <a:rPr lang="ru-RU" dirty="0" smtClean="0"/>
              <a:t>Декларация о принадлежности к СМП - </a:t>
            </a:r>
            <a:r>
              <a:rPr lang="ru-RU" dirty="0"/>
              <a:t>с применением программно-аппаратных средств электронной площадки</a:t>
            </a:r>
          </a:p>
          <a:p>
            <a:r>
              <a:rPr lang="ru-RU" dirty="0" smtClean="0"/>
              <a:t>Отсутствие документов по статье 14 приравнивается к предложению иностранного товара</a:t>
            </a:r>
            <a:endParaRPr lang="ru-RU" dirty="0"/>
          </a:p>
          <a:p>
            <a:endParaRPr lang="ru-RU" dirty="0"/>
          </a:p>
        </p:txBody>
      </p:sp>
      <p:sp>
        <p:nvSpPr>
          <p:cNvPr id="3" name="Заголовок 2"/>
          <p:cNvSpPr>
            <a:spLocks noGrp="1"/>
          </p:cNvSpPr>
          <p:nvPr>
            <p:ph type="title"/>
          </p:nvPr>
        </p:nvSpPr>
        <p:spPr/>
        <p:txBody>
          <a:bodyPr>
            <a:normAutofit/>
          </a:bodyPr>
          <a:lstStyle/>
          <a:p>
            <a:r>
              <a:rPr lang="ru-RU" sz="3200" dirty="0"/>
              <a:t>Изменения в порядок проведения ОАЭФ</a:t>
            </a:r>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24504725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b="1" dirty="0" smtClean="0">
                <a:solidFill>
                  <a:schemeClr val="tx1"/>
                </a:solidFill>
              </a:rPr>
              <a:t>Корректировка сроков проведения</a:t>
            </a:r>
          </a:p>
          <a:p>
            <a:pPr marL="0" indent="0">
              <a:buNone/>
            </a:pPr>
            <a:r>
              <a:rPr lang="ru-RU" dirty="0">
                <a:solidFill>
                  <a:schemeClr val="tx1"/>
                </a:solidFill>
              </a:rPr>
              <a:t>Срок рассмотрения первых частей заявок на участие в электронном аукционе не может превышать семь дней с даты окончания срока подачи указанных заявок, а в случае, если начальная (максимальная) цена контракта не превышает три миллиона рублей, такой срок не может превышать один рабочий день с даты окончания срока подачи указанных заявок.</a:t>
            </a:r>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a:t>Изменения в порядок проведения ОАЭФ</a:t>
            </a:r>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3291973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230832" y="431954"/>
            <a:ext cx="8229600" cy="1879572"/>
          </a:xfrm>
        </p:spPr>
        <p:txBody>
          <a:bodyPr>
            <a:normAutofit/>
          </a:bodyPr>
          <a:lstStyle/>
          <a:p>
            <a:r>
              <a:rPr lang="ru-RU" sz="3100" dirty="0" smtClean="0"/>
              <a:t>Вопросы информационного обеспечения (новые части 13 и 14 статьи 4)</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251520" y="2681886"/>
            <a:ext cx="8208912" cy="3733330"/>
          </a:xfrm>
          <a:prstGeom prst="rect">
            <a:avLst/>
          </a:prstGeom>
          <a:noFill/>
        </p:spPr>
        <p:txBody>
          <a:bodyPr wrap="square" rtlCol="0">
            <a:spAutoFit/>
          </a:bodyPr>
          <a:lstStyle/>
          <a:p>
            <a:pPr algn="just">
              <a:lnSpc>
                <a:spcPct val="130000"/>
              </a:lnSpc>
            </a:pPr>
            <a:r>
              <a:rPr lang="ru-RU" sz="1400" dirty="0" smtClean="0"/>
              <a:t>В </a:t>
            </a:r>
            <a:r>
              <a:rPr lang="ru-RU" sz="1400" dirty="0"/>
              <a:t>целях мониторинга и фиксации действий, бездействия участников контрактной системы в сфере закупок </a:t>
            </a:r>
            <a:r>
              <a:rPr lang="ru-RU" sz="1400" u="sng" dirty="0"/>
              <a:t>в единой информационной системе</a:t>
            </a:r>
            <a:r>
              <a:rPr lang="ru-RU" sz="1400" dirty="0"/>
              <a:t>, </a:t>
            </a:r>
            <a:r>
              <a:rPr lang="ru-RU" sz="1400" u="sng" dirty="0"/>
              <a:t>на электронной площадке</a:t>
            </a:r>
            <a:r>
              <a:rPr lang="ru-RU" sz="1400" dirty="0"/>
              <a:t> создается государственная информационная система, которая должна обеспечивать в том числе:</a:t>
            </a:r>
          </a:p>
          <a:p>
            <a:pPr algn="just">
              <a:lnSpc>
                <a:spcPct val="130000"/>
              </a:lnSpc>
            </a:pPr>
            <a:r>
              <a:rPr lang="ru-RU" sz="1400" dirty="0"/>
              <a:t>1) мониторинг доступности (работоспособности) единой информационной системы, электронной площадки и хранение информации о такой доступности (работоспособности);</a:t>
            </a:r>
          </a:p>
          <a:p>
            <a:pPr algn="just">
              <a:lnSpc>
                <a:spcPct val="130000"/>
              </a:lnSpc>
            </a:pPr>
            <a:r>
              <a:rPr lang="ru-RU" sz="1400" dirty="0"/>
              <a:t>2) фиксацию, </a:t>
            </a:r>
            <a:r>
              <a:rPr lang="ru-RU" sz="1400" u="sng" dirty="0"/>
              <a:t>включая </a:t>
            </a:r>
            <a:r>
              <a:rPr lang="ru-RU" sz="1400" u="sng" dirty="0" err="1"/>
              <a:t>видеофиксацию</a:t>
            </a:r>
            <a:r>
              <a:rPr lang="ru-RU" sz="1400" dirty="0"/>
              <a:t>, в режиме реального времени действий, бездействия участников контрактной системы в сфере закупок в единой информационной системе, на электронной площадке;</a:t>
            </a:r>
          </a:p>
          <a:p>
            <a:pPr algn="just">
              <a:lnSpc>
                <a:spcPct val="130000"/>
              </a:lnSpc>
            </a:pPr>
            <a:r>
              <a:rPr lang="ru-RU" sz="1400" dirty="0"/>
              <a:t>3) хранение информации о действиях, бездействии участников контрактной системы в сфере закупок в единой информационной системе, на электронной площадке, в том числе информации об электронных документах, формируемых участниками контрактной системы в сфере закупок и подписанных усиленной электронной подписью, если иное не предусмотрено настоящим Федеральным законом</a:t>
            </a:r>
            <a:r>
              <a:rPr lang="ru-RU" sz="1400" dirty="0" smtClean="0"/>
              <a:t>.</a:t>
            </a:r>
            <a:endParaRPr lang="ru-RU" sz="1400" dirty="0"/>
          </a:p>
        </p:txBody>
      </p:sp>
    </p:spTree>
    <p:extLst>
      <p:ext uri="{BB962C8B-B14F-4D97-AF65-F5344CB8AC3E}">
        <p14:creationId xmlns:p14="http://schemas.microsoft.com/office/powerpoint/2010/main" val="3026437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4065902"/>
          </a:xfrm>
        </p:spPr>
        <p:txBody>
          <a:bodyPr>
            <a:normAutofit fontScale="70000" lnSpcReduction="20000"/>
          </a:bodyPr>
          <a:lstStyle/>
          <a:p>
            <a:r>
              <a:rPr lang="ru-RU" b="1" dirty="0" smtClean="0">
                <a:solidFill>
                  <a:schemeClr val="tx1"/>
                </a:solidFill>
              </a:rPr>
              <a:t>Дополнение содержания протокола рассмотрения первых частей</a:t>
            </a:r>
          </a:p>
          <a:p>
            <a:pPr marL="0" indent="0">
              <a:buNone/>
            </a:pPr>
            <a:r>
              <a:rPr lang="ru-RU" dirty="0" smtClean="0">
                <a:solidFill>
                  <a:schemeClr val="tx1"/>
                </a:solidFill>
              </a:rPr>
              <a:t>Сведения о </a:t>
            </a:r>
            <a:r>
              <a:rPr lang="ru-RU" dirty="0">
                <a:solidFill>
                  <a:schemeClr val="tx1"/>
                </a:solidFill>
              </a:rPr>
              <a:t>наличии среди предложений участников закупки, признанных участниками электронного аукциона, </a:t>
            </a:r>
            <a:r>
              <a:rPr lang="ru-RU" u="sng" dirty="0">
                <a:solidFill>
                  <a:schemeClr val="tx1"/>
                </a:solidFill>
              </a:rPr>
              <a:t>предложений о поставке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a:t>
            </a:r>
            <a:r>
              <a:rPr lang="ru-RU" dirty="0">
                <a:solidFill>
                  <a:schemeClr val="tx1"/>
                </a:solidFill>
              </a:rPr>
              <a:t>, в случае, если условия, запреты, ограничения допуска товаров, работ, услуг установлены заказчиком в документации об электронном аукционе в соответствии </a:t>
            </a:r>
            <a:r>
              <a:rPr lang="ru-RU" dirty="0" smtClean="0">
                <a:solidFill>
                  <a:schemeClr val="tx1"/>
                </a:solidFill>
              </a:rPr>
              <a:t>со статьей 14 настоящего </a:t>
            </a:r>
            <a:r>
              <a:rPr lang="ru-RU" dirty="0">
                <a:solidFill>
                  <a:schemeClr val="tx1"/>
                </a:solidFill>
              </a:rPr>
              <a:t>Федерального закона</a:t>
            </a:r>
            <a:r>
              <a:rPr lang="ru-RU" dirty="0" smtClean="0">
                <a:solidFill>
                  <a:schemeClr val="tx1"/>
                </a:solidFill>
              </a:rPr>
              <a:t>.</a:t>
            </a:r>
          </a:p>
          <a:p>
            <a:r>
              <a:rPr lang="ru-RU" b="1" dirty="0" smtClean="0">
                <a:solidFill>
                  <a:schemeClr val="tx1"/>
                </a:solidFill>
              </a:rPr>
              <a:t>При этом в уведомлении участникам уже:</a:t>
            </a:r>
          </a:p>
          <a:p>
            <a:pPr marL="0" indent="0">
              <a:buNone/>
            </a:pPr>
            <a:r>
              <a:rPr lang="ru-RU" dirty="0" smtClean="0">
                <a:solidFill>
                  <a:schemeClr val="tx1"/>
                </a:solidFill>
              </a:rPr>
              <a:t>сведения о наличии среди предложений участников закупки, признанных участниками электронного аукциона, предложений о поставке товаров </a:t>
            </a:r>
            <a:r>
              <a:rPr lang="ru-RU" u="sng" dirty="0" smtClean="0">
                <a:solidFill>
                  <a:schemeClr val="tx1"/>
                </a:solidFill>
              </a:rPr>
              <a:t>российского происхождения </a:t>
            </a:r>
            <a:r>
              <a:rPr lang="ru-RU" dirty="0" smtClean="0">
                <a:solidFill>
                  <a:schemeClr val="tx1"/>
                </a:solidFill>
              </a:rPr>
              <a:t>в случае, если документацией об электронном аукционе установлены условия, запреты, ограничения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соответствии со статьей 14 настоящего Федерального закона</a:t>
            </a:r>
          </a:p>
          <a:p>
            <a:pPr marL="0" indent="0">
              <a:buNone/>
            </a:pPr>
            <a:endParaRPr lang="ru-RU" dirty="0">
              <a:solidFill>
                <a:schemeClr val="tx1"/>
              </a:solidFill>
            </a:endParaRPr>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a:t>Изменения в порядок проведения ОАЭФ</a:t>
            </a:r>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36141989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4065902"/>
          </a:xfrm>
        </p:spPr>
        <p:txBody>
          <a:bodyPr>
            <a:normAutofit fontScale="92500" lnSpcReduction="20000"/>
          </a:bodyPr>
          <a:lstStyle/>
          <a:p>
            <a:r>
              <a:rPr lang="ru-RU" b="1" dirty="0" smtClean="0">
                <a:solidFill>
                  <a:schemeClr val="tx1"/>
                </a:solidFill>
              </a:rPr>
              <a:t>Изменение размера шага аукциона</a:t>
            </a:r>
          </a:p>
          <a:p>
            <a:pPr marL="0" indent="0">
              <a:buNone/>
            </a:pPr>
            <a:r>
              <a:rPr lang="ru-RU" dirty="0">
                <a:solidFill>
                  <a:schemeClr val="tx1"/>
                </a:solidFill>
              </a:rPr>
              <a:t>Величина снижения начальной (максимальной) цены контракта (далее - "шаг аукциона") составляет от 0,5 процента до 5 процентов начальной (максимальной) цены контракта, </a:t>
            </a:r>
            <a:r>
              <a:rPr lang="ru-RU" u="sng" dirty="0">
                <a:solidFill>
                  <a:schemeClr val="tx1"/>
                </a:solidFill>
              </a:rPr>
              <a:t>но не менее чем сто рублей</a:t>
            </a:r>
            <a:r>
              <a:rPr lang="ru-RU" dirty="0">
                <a:solidFill>
                  <a:schemeClr val="tx1"/>
                </a:solidFill>
              </a:rPr>
              <a:t>.</a:t>
            </a:r>
          </a:p>
          <a:p>
            <a:r>
              <a:rPr lang="ru-RU" b="1" dirty="0" smtClean="0">
                <a:solidFill>
                  <a:schemeClr val="tx1"/>
                </a:solidFill>
              </a:rPr>
              <a:t>Изменение и дополнение оснований для признания заявки несоответствующей требованиям при подведении итогов</a:t>
            </a:r>
          </a:p>
          <a:p>
            <a:pPr marL="457200" indent="-457200">
              <a:buAutoNum type="arabicParenR"/>
            </a:pPr>
            <a:r>
              <a:rPr lang="ru-RU" dirty="0" smtClean="0">
                <a:solidFill>
                  <a:schemeClr val="tx1"/>
                </a:solidFill>
              </a:rPr>
              <a:t>непредставления </a:t>
            </a:r>
            <a:r>
              <a:rPr lang="ru-RU" dirty="0">
                <a:solidFill>
                  <a:schemeClr val="tx1"/>
                </a:solidFill>
              </a:rPr>
              <a:t>документов и информации, которые предусмотрены частью 11 статьи </a:t>
            </a:r>
            <a:r>
              <a:rPr lang="ru-RU" dirty="0" smtClean="0">
                <a:solidFill>
                  <a:schemeClr val="tx1"/>
                </a:solidFill>
              </a:rPr>
              <a:t>24.1 (эти сведения предоставляет оператор…)</a:t>
            </a:r>
          </a:p>
          <a:p>
            <a:pPr marL="457200" indent="-457200">
              <a:buAutoNum type="arabicParenR"/>
            </a:pPr>
            <a:r>
              <a:rPr lang="ru-RU" dirty="0" smtClean="0">
                <a:solidFill>
                  <a:schemeClr val="tx1"/>
                </a:solidFill>
              </a:rPr>
              <a:t>В </a:t>
            </a:r>
            <a:r>
              <a:rPr lang="ru-RU" dirty="0" err="1" smtClean="0">
                <a:solidFill>
                  <a:schemeClr val="tx1"/>
                </a:solidFill>
              </a:rPr>
              <a:t>счучае</a:t>
            </a:r>
            <a:r>
              <a:rPr lang="ru-RU" dirty="0" smtClean="0">
                <a:solidFill>
                  <a:schemeClr val="tx1"/>
                </a:solidFill>
              </a:rPr>
              <a:t>, предусмотренном </a:t>
            </a:r>
            <a:r>
              <a:rPr lang="ru-RU" dirty="0">
                <a:solidFill>
                  <a:schemeClr val="tx1"/>
                </a:solidFill>
              </a:rPr>
              <a:t>нормативными правовыми актами, принятыми в соответствии со статьей 14 настоящего Федерального закона</a:t>
            </a:r>
          </a:p>
          <a:p>
            <a:pPr marL="457200" indent="-457200">
              <a:buAutoNum type="arabicParenR"/>
            </a:pPr>
            <a:endParaRPr lang="ru-RU" dirty="0">
              <a:solidFill>
                <a:schemeClr val="tx1"/>
              </a:solidFill>
            </a:endParaRPr>
          </a:p>
          <a:p>
            <a:pPr marL="0" indent="0">
              <a:buNone/>
            </a:pPr>
            <a:endParaRPr lang="ru-RU" dirty="0">
              <a:solidFill>
                <a:schemeClr val="tx1"/>
              </a:solidFill>
            </a:endParaRPr>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a:t>Изменения в порядок проведения ОАЭФ</a:t>
            </a:r>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0469237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4065902"/>
          </a:xfrm>
        </p:spPr>
        <p:txBody>
          <a:bodyPr>
            <a:normAutofit fontScale="62500" lnSpcReduction="20000"/>
          </a:bodyPr>
          <a:lstStyle/>
          <a:p>
            <a:r>
              <a:rPr lang="ru-RU" b="1" dirty="0" smtClean="0">
                <a:solidFill>
                  <a:schemeClr val="tx1"/>
                </a:solidFill>
              </a:rPr>
              <a:t>Дополнение содержания извещения</a:t>
            </a:r>
          </a:p>
          <a:p>
            <a:pPr marL="0" indent="0">
              <a:buNone/>
            </a:pPr>
            <a:r>
              <a:rPr lang="ru-RU" dirty="0" smtClean="0">
                <a:solidFill>
                  <a:schemeClr val="tx1"/>
                </a:solidFill>
              </a:rPr>
              <a:t>- преимущества</a:t>
            </a:r>
            <a:r>
              <a:rPr lang="ru-RU" dirty="0">
                <a:solidFill>
                  <a:schemeClr val="tx1"/>
                </a:solidFill>
              </a:rPr>
              <a:t>, предоставляемые заказчиком в соответствии со статьями 28 и 29 настоящего Федерального закона;</a:t>
            </a:r>
          </a:p>
          <a:p>
            <a:pPr marL="0" indent="0">
              <a:buNone/>
            </a:pPr>
            <a:r>
              <a:rPr lang="ru-RU" dirty="0" smtClean="0">
                <a:solidFill>
                  <a:schemeClr val="tx1"/>
                </a:solidFill>
              </a:rPr>
              <a:t>- информация </a:t>
            </a:r>
            <a:r>
              <a:rPr lang="ru-RU" dirty="0">
                <a:solidFill>
                  <a:schemeClr val="tx1"/>
                </a:solidFill>
              </a:rPr>
              <a:t>об условиях, о запретах и об ограничениях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случае, если данные условия, запреты и ограничения установлены заказчиком в соответствии со статьей 14 настоящего Федерального закона</a:t>
            </a:r>
            <a:r>
              <a:rPr lang="ru-RU" dirty="0" smtClean="0">
                <a:solidFill>
                  <a:schemeClr val="tx1"/>
                </a:solidFill>
              </a:rPr>
              <a:t>;</a:t>
            </a:r>
          </a:p>
          <a:p>
            <a:pPr marL="0" indent="0">
              <a:buNone/>
            </a:pPr>
            <a:r>
              <a:rPr lang="ru-RU" dirty="0" smtClean="0">
                <a:solidFill>
                  <a:schemeClr val="tx1"/>
                </a:solidFill>
              </a:rPr>
              <a:t>- информация </a:t>
            </a:r>
            <a:r>
              <a:rPr lang="ru-RU" dirty="0">
                <a:solidFill>
                  <a:schemeClr val="tx1"/>
                </a:solidFill>
              </a:rPr>
              <a:t>об осуществлении закупки товара, работы, услуги по государственному оборонному заказу в соответствии с Федеральным законом от 29 декабря 2012 года N 275-ФЗ "О государственном оборонном заказе" (в случае осуществления такой закупки заказчиком).</a:t>
            </a:r>
          </a:p>
          <a:p>
            <a:pPr marL="0" indent="0">
              <a:buNone/>
            </a:pPr>
            <a:endParaRPr lang="ru-RU" dirty="0">
              <a:solidFill>
                <a:schemeClr val="tx1"/>
              </a:solidFill>
            </a:endParaRPr>
          </a:p>
          <a:p>
            <a:r>
              <a:rPr lang="ru-RU" b="1" dirty="0" smtClean="0">
                <a:solidFill>
                  <a:schemeClr val="tx1"/>
                </a:solidFill>
              </a:rPr>
              <a:t>Изменение содержания заявки</a:t>
            </a:r>
          </a:p>
          <a:p>
            <a:pPr marL="457200" indent="-457200">
              <a:buAutoNum type="arabicParenR"/>
            </a:pPr>
            <a:r>
              <a:rPr lang="ru-RU" dirty="0" smtClean="0">
                <a:solidFill>
                  <a:schemeClr val="tx1"/>
                </a:solidFill>
              </a:rPr>
              <a:t>Почтовый адрес – в любом случае</a:t>
            </a:r>
          </a:p>
          <a:p>
            <a:pPr marL="457200" indent="-457200">
              <a:buAutoNum type="arabicParenR"/>
            </a:pPr>
            <a:r>
              <a:rPr lang="ru-RU" dirty="0" smtClean="0">
                <a:solidFill>
                  <a:schemeClr val="tx1"/>
                </a:solidFill>
              </a:rPr>
              <a:t>Предложение </a:t>
            </a:r>
            <a:r>
              <a:rPr lang="ru-RU" dirty="0">
                <a:solidFill>
                  <a:schemeClr val="tx1"/>
                </a:solidFill>
              </a:rPr>
              <a:t>о цене контракта, предложение о цене каждого наименования поставляемого товара в случае осуществления закупки </a:t>
            </a:r>
            <a:r>
              <a:rPr lang="ru-RU" dirty="0" smtClean="0">
                <a:solidFill>
                  <a:schemeClr val="tx1"/>
                </a:solidFill>
              </a:rPr>
              <a:t>товара</a:t>
            </a:r>
          </a:p>
          <a:p>
            <a:pPr marL="457200" indent="-457200">
              <a:buAutoNum type="arabicParenR"/>
            </a:pPr>
            <a:r>
              <a:rPr lang="ru-RU" dirty="0" smtClean="0">
                <a:solidFill>
                  <a:schemeClr val="tx1"/>
                </a:solidFill>
              </a:rPr>
              <a:t>Отсутствие в заявке документов согласно ст.14 приравнивается к предложению иностранного товара</a:t>
            </a:r>
            <a:endParaRPr lang="ru-RU" dirty="0">
              <a:solidFill>
                <a:schemeClr val="tx1"/>
              </a:solidFill>
            </a:endParaRPr>
          </a:p>
          <a:p>
            <a:pPr marL="457200" indent="-457200">
              <a:buAutoNum type="arabicParenR"/>
            </a:pPr>
            <a:r>
              <a:rPr lang="ru-RU" dirty="0" smtClean="0">
                <a:solidFill>
                  <a:schemeClr val="tx1"/>
                </a:solidFill>
              </a:rPr>
              <a:t>Декларация о соответствии требованиям </a:t>
            </a:r>
            <a:r>
              <a:rPr lang="ru-RU" dirty="0" err="1" smtClean="0">
                <a:solidFill>
                  <a:schemeClr val="tx1"/>
                </a:solidFill>
              </a:rPr>
              <a:t>пп</a:t>
            </a:r>
            <a:r>
              <a:rPr lang="ru-RU" dirty="0" smtClean="0">
                <a:solidFill>
                  <a:schemeClr val="tx1"/>
                </a:solidFill>
              </a:rPr>
              <a:t>. 3-9 части 1 статьи 31 (забыли про часть 11)</a:t>
            </a:r>
            <a:endParaRPr lang="ru-RU" dirty="0">
              <a:solidFill>
                <a:schemeClr val="tx1"/>
              </a:solidFill>
            </a:endParaRPr>
          </a:p>
          <a:p>
            <a:pPr marL="0" indent="0">
              <a:buNone/>
            </a:pPr>
            <a:endParaRPr lang="ru-RU" dirty="0">
              <a:solidFill>
                <a:schemeClr val="tx1"/>
              </a:solidFill>
            </a:endParaRPr>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Изменение порядка проведения запроса котировок</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1058809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4065902"/>
          </a:xfrm>
        </p:spPr>
        <p:txBody>
          <a:bodyPr>
            <a:normAutofit/>
          </a:bodyPr>
          <a:lstStyle/>
          <a:p>
            <a:r>
              <a:rPr lang="ru-RU" dirty="0" smtClean="0"/>
              <a:t>Извещение - не </a:t>
            </a:r>
            <a:r>
              <a:rPr lang="ru-RU" dirty="0"/>
              <a:t>менее чем за </a:t>
            </a:r>
            <a:r>
              <a:rPr lang="ru-RU" dirty="0" smtClean="0"/>
              <a:t>5 </a:t>
            </a:r>
            <a:r>
              <a:rPr lang="ru-RU" dirty="0"/>
              <a:t>рабочих дней до даты истечения срока подачи заявок на </a:t>
            </a:r>
            <a:r>
              <a:rPr lang="ru-RU" dirty="0" smtClean="0"/>
              <a:t>участие</a:t>
            </a:r>
          </a:p>
          <a:p>
            <a:r>
              <a:rPr lang="ru-RU" dirty="0" smtClean="0"/>
              <a:t>Изменения </a:t>
            </a:r>
            <a:r>
              <a:rPr lang="ru-RU" dirty="0"/>
              <a:t>- </a:t>
            </a:r>
            <a:r>
              <a:rPr lang="ru-RU" dirty="0" smtClean="0"/>
              <a:t>не </a:t>
            </a:r>
            <a:r>
              <a:rPr lang="ru-RU" dirty="0"/>
              <a:t>позднее чем за </a:t>
            </a:r>
            <a:r>
              <a:rPr lang="ru-RU" dirty="0" smtClean="0"/>
              <a:t>2 </a:t>
            </a:r>
            <a:r>
              <a:rPr lang="ru-RU" dirty="0"/>
              <a:t>рабочих дня до даты окончания срока подачи </a:t>
            </a:r>
            <a:r>
              <a:rPr lang="ru-RU" dirty="0" smtClean="0"/>
              <a:t>заявок. Размещение в ЕИС - в </a:t>
            </a:r>
            <a:r>
              <a:rPr lang="ru-RU" dirty="0"/>
              <a:t>течение </a:t>
            </a:r>
            <a:r>
              <a:rPr lang="ru-RU" dirty="0" smtClean="0"/>
              <a:t>1 </a:t>
            </a:r>
            <a:r>
              <a:rPr lang="ru-RU" dirty="0"/>
              <a:t>рабочего </a:t>
            </a:r>
            <a:r>
              <a:rPr lang="ru-RU" dirty="0" smtClean="0"/>
              <a:t>дня. Срок подачи </a:t>
            </a:r>
            <a:r>
              <a:rPr lang="ru-RU" dirty="0"/>
              <a:t>заявок </a:t>
            </a:r>
            <a:r>
              <a:rPr lang="ru-RU" dirty="0" smtClean="0"/>
              <a:t>- </a:t>
            </a:r>
            <a:r>
              <a:rPr lang="ru-RU" dirty="0"/>
              <a:t>с даты размещения в </a:t>
            </a:r>
            <a:r>
              <a:rPr lang="ru-RU" dirty="0" smtClean="0"/>
              <a:t>ЕИС изменений </a:t>
            </a:r>
            <a:r>
              <a:rPr lang="ru-RU" dirty="0"/>
              <a:t>до даты окончания срока подачи заявок </a:t>
            </a:r>
            <a:r>
              <a:rPr lang="ru-RU" dirty="0" smtClean="0"/>
              <a:t>не </a:t>
            </a:r>
            <a:r>
              <a:rPr lang="ru-RU" dirty="0"/>
              <a:t>менее чем </a:t>
            </a:r>
            <a:r>
              <a:rPr lang="ru-RU" dirty="0" smtClean="0"/>
              <a:t>5 </a:t>
            </a:r>
            <a:r>
              <a:rPr lang="ru-RU" dirty="0"/>
              <a:t>рабочих </a:t>
            </a:r>
            <a:r>
              <a:rPr lang="ru-RU" dirty="0" smtClean="0"/>
              <a:t>дней</a:t>
            </a:r>
          </a:p>
          <a:p>
            <a:r>
              <a:rPr lang="ru-RU" dirty="0" smtClean="0"/>
              <a:t>Рассмотрение заявок в течение 1 рабочего дня с даты окончания срока подачи и в этот же день формирование протокола</a:t>
            </a:r>
            <a:endParaRPr lang="ru-RU" dirty="0"/>
          </a:p>
          <a:p>
            <a:endParaRPr lang="ru-RU" dirty="0"/>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Глава 3.1 – проведение котировок в электронной форме</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435715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 y="-1"/>
            <a:ext cx="116339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1213257032"/>
              </p:ext>
            </p:extLst>
          </p:nvPr>
        </p:nvGraphicFramePr>
        <p:xfrm>
          <a:off x="0" y="0"/>
          <a:ext cx="9168696" cy="6453336"/>
        </p:xfrm>
        <a:graphic>
          <a:graphicData uri="http://schemas.openxmlformats.org/presentationml/2006/ole">
            <mc:AlternateContent xmlns:mc="http://schemas.openxmlformats.org/markup-compatibility/2006">
              <mc:Choice xmlns:v="urn:schemas-microsoft-com:vml" Requires="v">
                <p:oleObj spid="_x0000_s4102" name="Visio" r:id="rId3" imgW="29975302" imgH="21097800" progId="Visio.Drawing.15">
                  <p:embed/>
                </p:oleObj>
              </mc:Choice>
              <mc:Fallback>
                <p:oleObj name="Visio" r:id="rId3" imgW="29975302" imgH="2109780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68696" cy="6453336"/>
                      </a:xfrm>
                      <a:prstGeom prst="rect">
                        <a:avLst/>
                      </a:prstGeom>
                      <a:noFill/>
                    </p:spPr>
                  </p:pic>
                </p:oleObj>
              </mc:Fallback>
            </mc:AlternateContent>
          </a:graphicData>
        </a:graphic>
      </p:graphicFrame>
    </p:spTree>
    <p:extLst>
      <p:ext uri="{BB962C8B-B14F-4D97-AF65-F5344CB8AC3E}">
        <p14:creationId xmlns:p14="http://schemas.microsoft.com/office/powerpoint/2010/main" val="28321231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521539"/>
            <a:ext cx="8712967" cy="4219829"/>
          </a:xfrm>
        </p:spPr>
        <p:txBody>
          <a:bodyPr>
            <a:normAutofit fontScale="55000" lnSpcReduction="20000"/>
          </a:bodyPr>
          <a:lstStyle/>
          <a:p>
            <a:r>
              <a:rPr lang="ru-RU" sz="2500" dirty="0"/>
              <a:t>1) согласие участника запроса котировок в электронной форме на поставку товара, выполнение работы или оказание услуги на условиях, предусмотренных извещением о проведении запроса котировок в электронной форме и не подлежащих изменению по результатам проведения запроса котировок в электронной форме (такое согласие дается с применением программно-аппаратных средств электронной площадки</a:t>
            </a:r>
            <a:r>
              <a:rPr lang="ru-RU" sz="2500" dirty="0" smtClean="0"/>
              <a:t>);</a:t>
            </a:r>
          </a:p>
          <a:p>
            <a:r>
              <a:rPr lang="ru-RU" sz="2500" dirty="0" smtClean="0"/>
              <a:t>2</a:t>
            </a:r>
            <a:r>
              <a:rPr lang="ru-RU" sz="2500" dirty="0"/>
              <a:t>) при осуществлении закупки товара или закупки работы, услуги, для выполнения, оказания которых используется товар</a:t>
            </a:r>
            <a:r>
              <a:rPr lang="ru-RU" sz="2500" dirty="0" smtClean="0"/>
              <a:t>:</a:t>
            </a:r>
          </a:p>
          <a:p>
            <a:pPr marL="0" indent="0">
              <a:buNone/>
            </a:pPr>
            <a:r>
              <a:rPr lang="ru-RU" sz="2500" dirty="0" smtClean="0"/>
              <a:t>а</a:t>
            </a:r>
            <a:r>
              <a:rPr lang="ru-RU" sz="2500" dirty="0"/>
              <a:t>) документы, предусмотренные </a:t>
            </a:r>
            <a:r>
              <a:rPr lang="ru-RU" sz="2500" dirty="0" smtClean="0"/>
              <a:t>НПА, </a:t>
            </a:r>
            <a:r>
              <a:rPr lang="ru-RU" sz="2500" dirty="0"/>
              <a:t>принятыми в соответствии со статьей </a:t>
            </a:r>
            <a:r>
              <a:rPr lang="ru-RU" sz="2500" dirty="0" smtClean="0"/>
              <a:t>14, </a:t>
            </a:r>
            <a:r>
              <a:rPr lang="ru-RU" sz="2500" dirty="0"/>
              <a:t>в случае закупки товаров, на которые распространяется действие указанных нормативных правовых актов, или копии таких документов. В случае, если указанными </a:t>
            </a:r>
            <a:r>
              <a:rPr lang="ru-RU" sz="2500" dirty="0" smtClean="0"/>
              <a:t>НПА предусмотрено </a:t>
            </a:r>
            <a:r>
              <a:rPr lang="ru-RU" sz="2500" dirty="0"/>
              <a:t>предоставление декларации о стране происхождения товара или о стране происхождения и производителе товара, такая декларация предоставляется с использованием программно-аппаратных средств электронной площадки. При отсутствии в заявке </a:t>
            </a:r>
            <a:r>
              <a:rPr lang="ru-RU" sz="2500" dirty="0" smtClean="0"/>
              <a:t>документов</a:t>
            </a:r>
            <a:r>
              <a:rPr lang="ru-RU" sz="2500" dirty="0"/>
              <a:t>, предусмотренных настоящим подпунктом, такая заявка приравнивается к заявке, в которой содержится предложение о поставке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a:t>
            </a:r>
            <a:r>
              <a:rPr lang="ru-RU" sz="2500" dirty="0" smtClean="0"/>
              <a:t>;</a:t>
            </a:r>
          </a:p>
          <a:p>
            <a:pPr marL="0" indent="0">
              <a:buNone/>
            </a:pPr>
            <a:r>
              <a:rPr lang="ru-RU" sz="2500" dirty="0" smtClean="0"/>
              <a:t>б</a:t>
            </a:r>
            <a:r>
              <a:rPr lang="ru-RU" sz="2500" dirty="0"/>
              <a:t>) конкретные показатели товара, соответствующие значениям, установленным извещением о проведении запроса котировок в электронной форме, и указание на товарный знак (при наличии). Информация, предусмотренная настоящим подпунктом, включается в заявку на участие в запросе котировок в электронной форме в случае отсутствия в извещении о проведении запроса котировок в электронной форме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извещении о проведении запроса котировок в электронной форме</a:t>
            </a:r>
            <a:r>
              <a:rPr lang="ru-RU" sz="2500" dirty="0" smtClean="0"/>
              <a:t>;</a:t>
            </a:r>
            <a:endParaRPr lang="ru-RU" sz="2500" dirty="0"/>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Содержание заявки (ЭЗК)</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4994401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2636912"/>
            <a:ext cx="8496944" cy="4104456"/>
          </a:xfrm>
        </p:spPr>
        <p:txBody>
          <a:bodyPr>
            <a:normAutofit fontScale="47500" lnSpcReduction="20000"/>
          </a:bodyPr>
          <a:lstStyle/>
          <a:p>
            <a:endParaRPr lang="ru-RU" sz="2900" dirty="0" smtClean="0"/>
          </a:p>
          <a:p>
            <a:r>
              <a:rPr lang="ru-RU" sz="2900" dirty="0" smtClean="0"/>
              <a:t>3</a:t>
            </a:r>
            <a:r>
              <a:rPr lang="ru-RU" sz="2900" dirty="0"/>
              <a:t>) наименование, фирменное наименование (при наличии), место нахождения (для юридического лица), фамилия, имя, отчество (при наличии), паспортные данные, место жительства (для физического лица), почтовый адрес участника такого запроса, номер контактного телефона, </a:t>
            </a:r>
            <a:r>
              <a:rPr lang="ru-RU" sz="2900" dirty="0" smtClean="0"/>
              <a:t>ИНН участника или </a:t>
            </a:r>
            <a:r>
              <a:rPr lang="ru-RU" sz="2900" dirty="0"/>
              <a:t>в соответствии с законодательством соответствующего иностранного государства аналог </a:t>
            </a:r>
            <a:r>
              <a:rPr lang="ru-RU" sz="2900" dirty="0" smtClean="0"/>
              <a:t>ИНН </a:t>
            </a:r>
            <a:r>
              <a:rPr lang="ru-RU" sz="2900" dirty="0"/>
              <a:t>участника такого запроса (для иностранного лица), </a:t>
            </a:r>
            <a:r>
              <a:rPr lang="ru-RU" sz="2900" dirty="0" smtClean="0"/>
              <a:t>ИНН (при </a:t>
            </a:r>
            <a:r>
              <a:rPr lang="ru-RU" sz="2900" dirty="0"/>
              <a:t>наличии) учредителей, членов коллегиального исполнительного органа, лица, исполняющего функции единоличного исполнительного органа </a:t>
            </a:r>
            <a:r>
              <a:rPr lang="ru-RU" sz="2900" dirty="0" smtClean="0"/>
              <a:t>участника;</a:t>
            </a:r>
          </a:p>
          <a:p>
            <a:r>
              <a:rPr lang="ru-RU" sz="2900" dirty="0" smtClean="0"/>
              <a:t>4</a:t>
            </a:r>
            <a:r>
              <a:rPr lang="ru-RU" sz="2900" dirty="0"/>
              <a:t>) декларация </a:t>
            </a:r>
            <a:r>
              <a:rPr lang="ru-RU" sz="2900" dirty="0" smtClean="0"/>
              <a:t>участника, </a:t>
            </a:r>
            <a:r>
              <a:rPr lang="ru-RU" sz="2900" dirty="0"/>
              <a:t>которая предоставляется с использованием программно-аппаратных средств электронной площадки</a:t>
            </a:r>
            <a:r>
              <a:rPr lang="ru-RU" sz="2900" dirty="0" smtClean="0"/>
              <a:t>:</a:t>
            </a:r>
          </a:p>
          <a:p>
            <a:pPr marL="0" indent="0">
              <a:buNone/>
            </a:pPr>
            <a:r>
              <a:rPr lang="ru-RU" sz="2900" dirty="0" smtClean="0"/>
              <a:t>а</a:t>
            </a:r>
            <a:r>
              <a:rPr lang="ru-RU" sz="2900" dirty="0"/>
              <a:t>) о соответствии участника запроса котировок в электронной форме требованиям, установленным пунктами 1, 3 - 9 части 1 статьи 31 настоящего Федерального </a:t>
            </a:r>
            <a:r>
              <a:rPr lang="ru-RU" sz="2900" dirty="0" smtClean="0"/>
              <a:t>закона (забыли пункт 11…);</a:t>
            </a:r>
          </a:p>
          <a:p>
            <a:pPr marL="0" indent="0">
              <a:buNone/>
            </a:pPr>
            <a:r>
              <a:rPr lang="ru-RU" sz="2900" dirty="0" smtClean="0"/>
              <a:t>б</a:t>
            </a:r>
            <a:r>
              <a:rPr lang="ru-RU" sz="2900" dirty="0"/>
              <a:t>) о праве участника запроса котировок в электронной форме на получение преимуществ в соответствии со статьями 28 и 29 настоящего Федерального закона в случае, если участник запроса котировок в электронной форме заявил о получении указанных преимуществ (при необходимости</a:t>
            </a:r>
            <a:r>
              <a:rPr lang="ru-RU" sz="2900" dirty="0" smtClean="0"/>
              <a:t>);</a:t>
            </a:r>
          </a:p>
          <a:p>
            <a:pPr marL="0" indent="0">
              <a:buNone/>
            </a:pPr>
            <a:r>
              <a:rPr lang="ru-RU" sz="2900" dirty="0" smtClean="0"/>
              <a:t>в</a:t>
            </a:r>
            <a:r>
              <a:rPr lang="ru-RU" sz="2900" dirty="0"/>
              <a:t>) о принадлежности участника запроса котировок в электронной форме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частью 3 статьи 30 настоящего Федерального закона (при необходимости).</a:t>
            </a:r>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Содержание заявки (ЭК)</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39520103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2636912"/>
            <a:ext cx="8496944" cy="4104456"/>
          </a:xfrm>
        </p:spPr>
        <p:txBody>
          <a:bodyPr>
            <a:normAutofit fontScale="85000" lnSpcReduction="10000"/>
          </a:bodyPr>
          <a:lstStyle/>
          <a:p>
            <a:endParaRPr lang="ru-RU" sz="2900" dirty="0" smtClean="0"/>
          </a:p>
          <a:p>
            <a:r>
              <a:rPr lang="ru-RU" sz="2900" dirty="0" smtClean="0"/>
              <a:t>Протокол рассмотрения и оценки формирует комиссия, затем направляет его оператору и оператор ранжирует заявки, которые были признаны соответствующими требованиям, </a:t>
            </a:r>
            <a:r>
              <a:rPr lang="ru-RU" sz="2900" dirty="0"/>
              <a:t>с присвоением </a:t>
            </a:r>
            <a:r>
              <a:rPr lang="ru-RU" sz="2900" dirty="0" smtClean="0"/>
              <a:t>порядкового номера </a:t>
            </a:r>
            <a:r>
              <a:rPr lang="ru-RU" sz="2900" dirty="0"/>
              <a:t>по мере увеличения предложенной в таких заявках цены </a:t>
            </a:r>
            <a:r>
              <a:rPr lang="ru-RU" sz="2900" dirty="0" smtClean="0"/>
              <a:t>контракта</a:t>
            </a:r>
          </a:p>
          <a:p>
            <a:r>
              <a:rPr lang="ru-RU" sz="2900" dirty="0" smtClean="0"/>
              <a:t>Оператор размещает готовый протокол (со сведениями о победителе и участнике, предложившем «вторую» цену) в ЕИС в течение 1 часа с момента получения от Заказчика протокола рассмотрения и оценки</a:t>
            </a:r>
            <a:endParaRPr lang="ru-RU" sz="2900" dirty="0"/>
          </a:p>
          <a:p>
            <a:endParaRPr lang="ru-RU" sz="2900" dirty="0"/>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Особенности проведения котировки в электронной форме</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5650692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2636912"/>
            <a:ext cx="8496944" cy="4104456"/>
          </a:xfrm>
        </p:spPr>
        <p:txBody>
          <a:bodyPr>
            <a:normAutofit/>
          </a:bodyPr>
          <a:lstStyle/>
          <a:p>
            <a:r>
              <a:rPr lang="ru-RU" sz="2900" dirty="0" smtClean="0"/>
              <a:t>Если подана одна заявка или не подана ни одна заявка</a:t>
            </a:r>
          </a:p>
          <a:p>
            <a:r>
              <a:rPr lang="ru-RU" sz="2900" dirty="0" smtClean="0"/>
              <a:t>Если соответствующей требованиям признана одна заявки или не признана ни одна заявка</a:t>
            </a:r>
            <a:endParaRPr lang="ru-RU" sz="2900" dirty="0"/>
          </a:p>
          <a:p>
            <a:pPr marL="0" indent="0">
              <a:buNone/>
            </a:pPr>
            <a:r>
              <a:rPr lang="ru-RU" sz="2900" dirty="0"/>
              <a:t>Последствия: Заказчик продлевает срок подачи заявок на участие в запросе котировок в электронной форме на четыре рабочих </a:t>
            </a:r>
            <a:r>
              <a:rPr lang="ru-RU" sz="2900" dirty="0" smtClean="0"/>
              <a:t>дня. </a:t>
            </a:r>
            <a:endParaRPr lang="ru-RU" sz="2900" dirty="0"/>
          </a:p>
          <a:p>
            <a:pPr marL="0" indent="0">
              <a:buNone/>
            </a:pPr>
            <a:endParaRPr lang="ru-RU" sz="2900" dirty="0"/>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Случаи и последствия признания ЭЗК несостоявшейся</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2548401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2636912"/>
            <a:ext cx="8496944" cy="4104456"/>
          </a:xfrm>
        </p:spPr>
        <p:txBody>
          <a:bodyPr>
            <a:normAutofit fontScale="85000" lnSpcReduction="20000"/>
          </a:bodyPr>
          <a:lstStyle/>
          <a:p>
            <a:r>
              <a:rPr lang="ru-RU" sz="2900" dirty="0"/>
              <a:t>Извещение не позднее чем за </a:t>
            </a:r>
            <a:r>
              <a:rPr lang="ru-RU" sz="2900" dirty="0" smtClean="0"/>
              <a:t>5 </a:t>
            </a:r>
            <a:r>
              <a:rPr lang="ru-RU" sz="2900" dirty="0"/>
              <a:t>рабочих дней до даты проведения такого </a:t>
            </a:r>
            <a:r>
              <a:rPr lang="ru-RU" sz="2900" dirty="0" err="1" smtClean="0"/>
              <a:t>запроса+приглашения</a:t>
            </a:r>
            <a:r>
              <a:rPr lang="ru-RU" sz="2900" dirty="0" smtClean="0"/>
              <a:t> (аналогично простому ЗП)</a:t>
            </a:r>
          </a:p>
          <a:p>
            <a:r>
              <a:rPr lang="ru-RU" sz="2900" dirty="0" smtClean="0"/>
              <a:t>Четко установлен состав заявки (часть 9 статьи 83.1)</a:t>
            </a:r>
          </a:p>
          <a:p>
            <a:r>
              <a:rPr lang="ru-RU" sz="2900" dirty="0" smtClean="0"/>
              <a:t>В день окончания срока рассмотрения заявок в ЕИС размещается выписка из протокола с указанием отстраненных участников и условий исполнения контракта, признанных лучшими</a:t>
            </a:r>
          </a:p>
          <a:p>
            <a:r>
              <a:rPr lang="ru-RU" sz="2900" dirty="0" smtClean="0"/>
              <a:t>Один рабочий день на подачу окончательного предложения, улучшающего ранее сделанное</a:t>
            </a:r>
          </a:p>
          <a:p>
            <a:r>
              <a:rPr lang="ru-RU" sz="2900" dirty="0" smtClean="0"/>
              <a:t>На следующий рабочий день – рассмотрение окончательных предложений</a:t>
            </a:r>
            <a:endParaRPr lang="ru-RU" sz="2900" dirty="0"/>
          </a:p>
          <a:p>
            <a:endParaRPr lang="ru-RU" sz="2900" dirty="0"/>
          </a:p>
          <a:p>
            <a:pPr marL="0" indent="0">
              <a:buNone/>
            </a:pPr>
            <a:endParaRPr lang="ru-RU" sz="2900" dirty="0"/>
          </a:p>
          <a:p>
            <a:pPr marL="0" indent="0">
              <a:buNone/>
            </a:pPr>
            <a:endParaRPr lang="ru-RU" dirty="0"/>
          </a:p>
        </p:txBody>
      </p:sp>
      <p:sp>
        <p:nvSpPr>
          <p:cNvPr id="3" name="Заголовок 2"/>
          <p:cNvSpPr>
            <a:spLocks noGrp="1"/>
          </p:cNvSpPr>
          <p:nvPr>
            <p:ph type="title"/>
          </p:nvPr>
        </p:nvSpPr>
        <p:spPr/>
        <p:txBody>
          <a:bodyPr>
            <a:normAutofit/>
          </a:bodyPr>
          <a:lstStyle/>
          <a:p>
            <a:r>
              <a:rPr lang="ru-RU" sz="3200" dirty="0" smtClean="0"/>
              <a:t>Запрос предложений в электронной форме (статья 83.1)</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24737002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51353" y="736112"/>
            <a:ext cx="8229600" cy="1252728"/>
          </a:xfrm>
        </p:spPr>
        <p:txBody>
          <a:bodyPr>
            <a:normAutofit fontScale="90000"/>
          </a:bodyPr>
          <a:lstStyle/>
          <a:p>
            <a:r>
              <a:rPr lang="ru-RU" sz="3100" dirty="0"/>
              <a:t>Вопросы информационного обеспечения </a:t>
            </a:r>
            <a:r>
              <a:rPr lang="ru-RU" sz="3100" dirty="0" smtClean="0"/>
              <a:t/>
            </a:r>
            <a:br>
              <a:rPr lang="ru-RU" sz="3100" dirty="0" smtClean="0"/>
            </a:br>
            <a:r>
              <a:rPr lang="ru-RU" sz="3100" dirty="0" smtClean="0"/>
              <a:t>(</a:t>
            </a:r>
            <a:r>
              <a:rPr lang="ru-RU" sz="3100" dirty="0"/>
              <a:t>новые части 13 и 14 статьи 4)</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310627" y="2786444"/>
            <a:ext cx="8712969" cy="3970318"/>
          </a:xfrm>
          <a:prstGeom prst="rect">
            <a:avLst/>
          </a:prstGeom>
          <a:noFill/>
        </p:spPr>
        <p:txBody>
          <a:bodyPr wrap="square" rtlCol="0">
            <a:spAutoFit/>
          </a:bodyPr>
          <a:lstStyle/>
          <a:p>
            <a:r>
              <a:rPr lang="ru-RU" dirty="0" smtClean="0"/>
              <a:t>В целях создания ГИС Правительство РФ:</a:t>
            </a:r>
          </a:p>
          <a:p>
            <a:pPr marL="342900" indent="-342900">
              <a:buAutoNum type="arabicParenR"/>
            </a:pPr>
            <a:r>
              <a:rPr lang="ru-RU" dirty="0" smtClean="0"/>
              <a:t>определяет </a:t>
            </a:r>
            <a:r>
              <a:rPr lang="ru-RU" dirty="0"/>
              <a:t>федеральный орган исполнительной власти, уполномоченный на обеспечение ее эксплуатации и развития, а также на предоставление информации, содержащейся в ней</a:t>
            </a:r>
            <a:r>
              <a:rPr lang="ru-RU" dirty="0" smtClean="0"/>
              <a:t>;</a:t>
            </a:r>
          </a:p>
          <a:p>
            <a:pPr marL="342900" indent="-342900">
              <a:buAutoNum type="arabicParenR"/>
            </a:pPr>
            <a:r>
              <a:rPr lang="ru-RU" dirty="0" smtClean="0"/>
              <a:t>устанавливается </a:t>
            </a:r>
            <a:r>
              <a:rPr lang="ru-RU" dirty="0"/>
              <a:t>порядок мониторинга доступности (работоспособности) единой информационной системы, электронной площадки</a:t>
            </a:r>
            <a:r>
              <a:rPr lang="ru-RU" dirty="0" smtClean="0"/>
              <a:t>;</a:t>
            </a:r>
          </a:p>
          <a:p>
            <a:pPr marL="342900" indent="-342900">
              <a:buAutoNum type="arabicParenR"/>
            </a:pPr>
            <a:r>
              <a:rPr lang="ru-RU" dirty="0" smtClean="0"/>
              <a:t>устанавливает </a:t>
            </a:r>
            <a:r>
              <a:rPr lang="ru-RU" dirty="0"/>
              <a:t>порядок фиксации, включая </a:t>
            </a:r>
            <a:r>
              <a:rPr lang="ru-RU" dirty="0" err="1"/>
              <a:t>видеофиксацию</a:t>
            </a:r>
            <a:r>
              <a:rPr lang="ru-RU" dirty="0"/>
              <a:t>, в режиме реального времени действий, бездействия участников контрактной системы в сфере закупок в единой информационной системе, на электронной площадке</a:t>
            </a:r>
            <a:r>
              <a:rPr lang="ru-RU" dirty="0" smtClean="0"/>
              <a:t>;</a:t>
            </a:r>
          </a:p>
          <a:p>
            <a:pPr marL="342900" indent="-342900">
              <a:buAutoNum type="arabicParenR"/>
            </a:pPr>
            <a:r>
              <a:rPr lang="ru-RU" dirty="0" smtClean="0"/>
              <a:t>устанавливает </a:t>
            </a:r>
            <a:r>
              <a:rPr lang="ru-RU" dirty="0"/>
              <a:t>требования к ее эксплуатации, порядку формирования, хранения и использования содержащейся в ней </a:t>
            </a:r>
            <a:r>
              <a:rPr lang="ru-RU" dirty="0" smtClean="0"/>
              <a:t>информации.</a:t>
            </a:r>
            <a:endParaRPr lang="ru-RU" dirty="0"/>
          </a:p>
          <a:p>
            <a:endParaRPr lang="ru-RU" dirty="0"/>
          </a:p>
          <a:p>
            <a:r>
              <a:rPr lang="ru-RU" dirty="0" smtClean="0"/>
              <a:t> </a:t>
            </a:r>
            <a:endParaRPr lang="ru-RU" dirty="0"/>
          </a:p>
          <a:p>
            <a:endParaRPr lang="ru-RU" dirty="0"/>
          </a:p>
        </p:txBody>
      </p:sp>
    </p:spTree>
    <p:extLst>
      <p:ext uri="{BB962C8B-B14F-4D97-AF65-F5344CB8AC3E}">
        <p14:creationId xmlns:p14="http://schemas.microsoft.com/office/powerpoint/2010/main" val="39407677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51520" y="29094"/>
            <a:ext cx="1236617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481000666"/>
              </p:ext>
            </p:extLst>
          </p:nvPr>
        </p:nvGraphicFramePr>
        <p:xfrm>
          <a:off x="251520" y="29095"/>
          <a:ext cx="8892480" cy="6790661"/>
        </p:xfrm>
        <a:graphic>
          <a:graphicData uri="http://schemas.openxmlformats.org/presentationml/2006/ole">
            <mc:AlternateContent xmlns:mc="http://schemas.openxmlformats.org/markup-compatibility/2006">
              <mc:Choice xmlns:v="urn:schemas-microsoft-com:vml" Requires="v">
                <p:oleObj spid="_x0000_s5125" name="Visio" r:id="rId3" imgW="29965577" imgH="22822020" progId="Visio.Drawing.15">
                  <p:embed/>
                </p:oleObj>
              </mc:Choice>
              <mc:Fallback>
                <p:oleObj name="Visio" r:id="rId3" imgW="29965577" imgH="2282202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9095"/>
                        <a:ext cx="8892480" cy="6790661"/>
                      </a:xfrm>
                      <a:prstGeom prst="rect">
                        <a:avLst/>
                      </a:prstGeom>
                      <a:noFill/>
                    </p:spPr>
                  </p:pic>
                </p:oleObj>
              </mc:Fallback>
            </mc:AlternateContent>
          </a:graphicData>
        </a:graphic>
      </p:graphicFrame>
    </p:spTree>
    <p:extLst>
      <p:ext uri="{BB962C8B-B14F-4D97-AF65-F5344CB8AC3E}">
        <p14:creationId xmlns:p14="http://schemas.microsoft.com/office/powerpoint/2010/main" val="13338440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42265" y="260647"/>
            <a:ext cx="1236454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11929534"/>
              </p:ext>
            </p:extLst>
          </p:nvPr>
        </p:nvGraphicFramePr>
        <p:xfrm>
          <a:off x="142265" y="260648"/>
          <a:ext cx="9001735" cy="6309320"/>
        </p:xfrm>
        <a:graphic>
          <a:graphicData uri="http://schemas.openxmlformats.org/presentationml/2006/ole">
            <mc:AlternateContent xmlns:mc="http://schemas.openxmlformats.org/markup-compatibility/2006">
              <mc:Choice xmlns:v="urn:schemas-microsoft-com:vml" Requires="v">
                <p:oleObj spid="_x0000_s6149" name="Visio" r:id="rId3" imgW="29975302" imgH="21031110" progId="Visio.Drawing.15">
                  <p:embed/>
                </p:oleObj>
              </mc:Choice>
              <mc:Fallback>
                <p:oleObj name="Visio" r:id="rId3" imgW="29975302" imgH="2103111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65" y="260648"/>
                        <a:ext cx="9001735" cy="6309320"/>
                      </a:xfrm>
                      <a:prstGeom prst="rect">
                        <a:avLst/>
                      </a:prstGeom>
                      <a:noFill/>
                    </p:spPr>
                  </p:pic>
                </p:oleObj>
              </mc:Fallback>
            </mc:AlternateContent>
          </a:graphicData>
        </a:graphic>
      </p:graphicFrame>
    </p:spTree>
    <p:extLst>
      <p:ext uri="{BB962C8B-B14F-4D97-AF65-F5344CB8AC3E}">
        <p14:creationId xmlns:p14="http://schemas.microsoft.com/office/powerpoint/2010/main" val="11403980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712967" cy="4065902"/>
          </a:xfrm>
        </p:spPr>
        <p:txBody>
          <a:bodyPr>
            <a:normAutofit fontScale="85000" lnSpcReduction="20000"/>
          </a:bodyPr>
          <a:lstStyle/>
          <a:p>
            <a:pPr marL="0" indent="0">
              <a:buNone/>
            </a:pPr>
            <a:r>
              <a:rPr lang="ru-RU" sz="2000" dirty="0" smtClean="0">
                <a:solidFill>
                  <a:srgbClr val="FF0000"/>
                </a:solidFill>
              </a:rPr>
              <a:t>Шаг 1. </a:t>
            </a:r>
            <a:r>
              <a:rPr lang="ru-RU" sz="2000" dirty="0" smtClean="0">
                <a:solidFill>
                  <a:schemeClr val="tx1"/>
                </a:solidFill>
              </a:rPr>
              <a:t>В течение 5-ти дней со дня размещения итогового протокола Заказчик размещает в ЕИС и на ЭТП проект контракта</a:t>
            </a:r>
          </a:p>
          <a:p>
            <a:pPr marL="0" indent="0">
              <a:buNone/>
            </a:pPr>
            <a:r>
              <a:rPr lang="ru-RU" sz="2000" dirty="0" smtClean="0">
                <a:solidFill>
                  <a:srgbClr val="FF0000"/>
                </a:solidFill>
              </a:rPr>
              <a:t>Шаг 2 (вариант 1). </a:t>
            </a:r>
            <a:r>
              <a:rPr lang="ru-RU" sz="2000" dirty="0" smtClean="0">
                <a:solidFill>
                  <a:schemeClr val="tx1"/>
                </a:solidFill>
              </a:rPr>
              <a:t>В течение 5-ти дней после Шага 1 участник подписывает усиленной подписью контракт и размещает его вместе с документом об обеспечении на ЭТП. В это же время выполняются требования по антидемпинговым мерам.</a:t>
            </a:r>
          </a:p>
          <a:p>
            <a:pPr marL="0" indent="0">
              <a:buNone/>
            </a:pPr>
            <a:r>
              <a:rPr lang="ru-RU" sz="2000" dirty="0" smtClean="0">
                <a:solidFill>
                  <a:schemeClr val="tx1"/>
                </a:solidFill>
              </a:rPr>
              <a:t>Или </a:t>
            </a:r>
          </a:p>
          <a:p>
            <a:pPr marL="0" indent="0">
              <a:buNone/>
            </a:pPr>
            <a:r>
              <a:rPr lang="ru-RU" sz="2000" dirty="0" smtClean="0">
                <a:solidFill>
                  <a:srgbClr val="FF0000"/>
                </a:solidFill>
              </a:rPr>
              <a:t>Шаг 2 (вариант 2). </a:t>
            </a:r>
            <a:r>
              <a:rPr lang="ru-RU" sz="2000" dirty="0">
                <a:solidFill>
                  <a:schemeClr val="tx1"/>
                </a:solidFill>
              </a:rPr>
              <a:t>В течение 5-ти дней после Шага 1 </a:t>
            </a:r>
            <a:r>
              <a:rPr lang="ru-RU" sz="2000" dirty="0" smtClean="0">
                <a:solidFill>
                  <a:schemeClr val="tx1"/>
                </a:solidFill>
              </a:rPr>
              <a:t>участник размещает протокол разногласий. </a:t>
            </a:r>
            <a:r>
              <a:rPr lang="ru-RU" sz="2000" u="sng" dirty="0" smtClean="0">
                <a:solidFill>
                  <a:schemeClr val="tx1"/>
                </a:solidFill>
              </a:rPr>
              <a:t>Протокол разногласий может быть только один</a:t>
            </a:r>
            <a:r>
              <a:rPr lang="ru-RU" sz="2000" dirty="0" smtClean="0">
                <a:solidFill>
                  <a:schemeClr val="tx1"/>
                </a:solidFill>
              </a:rPr>
              <a:t>.</a:t>
            </a:r>
          </a:p>
          <a:p>
            <a:pPr marL="0" indent="0">
              <a:buNone/>
            </a:pPr>
            <a:r>
              <a:rPr lang="ru-RU" sz="2000" dirty="0" smtClean="0">
                <a:solidFill>
                  <a:srgbClr val="FF0000"/>
                </a:solidFill>
              </a:rPr>
              <a:t>Шаг 3</a:t>
            </a:r>
            <a:r>
              <a:rPr lang="ru-RU" sz="2000" dirty="0">
                <a:solidFill>
                  <a:srgbClr val="FF0000"/>
                </a:solidFill>
              </a:rPr>
              <a:t>. </a:t>
            </a:r>
            <a:r>
              <a:rPr lang="ru-RU" sz="2000" dirty="0">
                <a:solidFill>
                  <a:schemeClr val="tx1"/>
                </a:solidFill>
              </a:rPr>
              <a:t>В течение </a:t>
            </a:r>
            <a:r>
              <a:rPr lang="ru-RU" sz="2000" dirty="0" smtClean="0">
                <a:solidFill>
                  <a:schemeClr val="tx1"/>
                </a:solidFill>
              </a:rPr>
              <a:t>3-х </a:t>
            </a:r>
            <a:r>
              <a:rPr lang="ru-RU" sz="2000" dirty="0">
                <a:solidFill>
                  <a:schemeClr val="tx1"/>
                </a:solidFill>
              </a:rPr>
              <a:t>рабочих </a:t>
            </a:r>
            <a:r>
              <a:rPr lang="ru-RU" sz="2000" dirty="0" smtClean="0">
                <a:solidFill>
                  <a:schemeClr val="tx1"/>
                </a:solidFill>
              </a:rPr>
              <a:t>дней после Шага 2 (вариант 2) Заказчик либо размещает новую редакцию контракта, либо размещает прежнюю редакцию с указанием в отдельном документе оснований для не учета полностью или частично замечаний участника.</a:t>
            </a:r>
          </a:p>
          <a:p>
            <a:pPr marL="0" indent="0">
              <a:buNone/>
            </a:pPr>
            <a:r>
              <a:rPr lang="ru-RU" sz="2000" dirty="0" smtClean="0">
                <a:solidFill>
                  <a:srgbClr val="FF0000"/>
                </a:solidFill>
              </a:rPr>
              <a:t>Шаг 4. </a:t>
            </a:r>
            <a:r>
              <a:rPr lang="ru-RU" sz="2000" dirty="0" smtClean="0">
                <a:solidFill>
                  <a:schemeClr val="tx1"/>
                </a:solidFill>
              </a:rPr>
              <a:t>В течение 3-х рабочих дней после Шага 3 участник подписывает контракт и предоставляет обеспечение + выполняет антидемпинговые требования.</a:t>
            </a:r>
          </a:p>
          <a:p>
            <a:pPr marL="0" indent="0">
              <a:buNone/>
            </a:pPr>
            <a:r>
              <a:rPr lang="ru-RU" sz="2000" dirty="0" smtClean="0">
                <a:solidFill>
                  <a:srgbClr val="FF0000"/>
                </a:solidFill>
              </a:rPr>
              <a:t>Шаг 5</a:t>
            </a:r>
            <a:r>
              <a:rPr lang="ru-RU" sz="2000" dirty="0" smtClean="0">
                <a:solidFill>
                  <a:schemeClr val="tx1"/>
                </a:solidFill>
              </a:rPr>
              <a:t>. В </a:t>
            </a:r>
            <a:r>
              <a:rPr lang="ru-RU" sz="2000" dirty="0">
                <a:solidFill>
                  <a:schemeClr val="tx1"/>
                </a:solidFill>
              </a:rPr>
              <a:t>течение 3-х рабочих дней после </a:t>
            </a:r>
            <a:r>
              <a:rPr lang="ru-RU" sz="2000" dirty="0" smtClean="0">
                <a:solidFill>
                  <a:schemeClr val="tx1"/>
                </a:solidFill>
              </a:rPr>
              <a:t>Шага 2 (вариант 1) или Шага 4 Заказчик подписывает контракт усиленной электронной подписью и размещает его в ЕИС и на ЭТП.</a:t>
            </a:r>
          </a:p>
          <a:p>
            <a:pPr marL="0" indent="0">
              <a:buNone/>
            </a:pPr>
            <a:endParaRPr lang="ru-RU" sz="2000" dirty="0">
              <a:solidFill>
                <a:schemeClr val="tx1"/>
              </a:solidFill>
            </a:endParaRPr>
          </a:p>
          <a:p>
            <a:pPr marL="0" indent="0">
              <a:buNone/>
            </a:pPr>
            <a:endParaRPr lang="ru-RU" sz="2000" dirty="0">
              <a:solidFill>
                <a:schemeClr val="tx1"/>
              </a:solidFill>
            </a:endParaRPr>
          </a:p>
          <a:p>
            <a:pPr marL="0" indent="0">
              <a:buNone/>
            </a:pPr>
            <a:endParaRPr lang="ru-RU" dirty="0">
              <a:solidFill>
                <a:schemeClr val="tx1"/>
              </a:solidFill>
            </a:endParaRPr>
          </a:p>
          <a:p>
            <a:pPr marL="0" indent="0">
              <a:buNone/>
            </a:pPr>
            <a:endParaRPr lang="ru-RU" dirty="0"/>
          </a:p>
        </p:txBody>
      </p:sp>
      <p:sp>
        <p:nvSpPr>
          <p:cNvPr id="3" name="Заголовок 2"/>
          <p:cNvSpPr>
            <a:spLocks noGrp="1"/>
          </p:cNvSpPr>
          <p:nvPr>
            <p:ph type="title"/>
          </p:nvPr>
        </p:nvSpPr>
        <p:spPr/>
        <p:txBody>
          <a:bodyPr>
            <a:normAutofit fontScale="90000"/>
          </a:bodyPr>
          <a:lstStyle/>
          <a:p>
            <a:r>
              <a:rPr lang="ru-RU" sz="3200" dirty="0" smtClean="0"/>
              <a:t>Новая общая глава по заключению контракта по итогам электронных процедур (глава 4.1)</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4551544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36912"/>
            <a:ext cx="8712967" cy="4065902"/>
          </a:xfrm>
        </p:spPr>
        <p:txBody>
          <a:bodyPr>
            <a:normAutofit/>
          </a:bodyPr>
          <a:lstStyle/>
          <a:p>
            <a:pPr marL="0" indent="0">
              <a:buNone/>
            </a:pPr>
            <a:endParaRPr lang="ru-RU" sz="2000" dirty="0" smtClean="0">
              <a:solidFill>
                <a:srgbClr val="FF0000"/>
              </a:solidFill>
            </a:endParaRPr>
          </a:p>
          <a:p>
            <a:pPr marL="0" indent="0">
              <a:buNone/>
            </a:pPr>
            <a:r>
              <a:rPr lang="ru-RU" sz="2000" dirty="0" smtClean="0"/>
              <a:t>Блокирующие сроки:</a:t>
            </a:r>
          </a:p>
          <a:p>
            <a:pPr marL="0" indent="0">
              <a:buNone/>
            </a:pPr>
            <a:endParaRPr lang="ru-RU" sz="2000" dirty="0">
              <a:solidFill>
                <a:srgbClr val="FF0000"/>
              </a:solidFill>
            </a:endParaRPr>
          </a:p>
          <a:p>
            <a:r>
              <a:rPr lang="ru-RU" sz="2000" dirty="0" smtClean="0">
                <a:solidFill>
                  <a:schemeClr val="tx1"/>
                </a:solidFill>
              </a:rPr>
              <a:t>10 дней для всех видов конкурсов в электронной форме и электронного аукциона</a:t>
            </a:r>
          </a:p>
          <a:p>
            <a:pPr marL="0" indent="0">
              <a:buNone/>
            </a:pPr>
            <a:endParaRPr lang="ru-RU" sz="2000" dirty="0">
              <a:solidFill>
                <a:schemeClr val="tx1"/>
              </a:solidFill>
            </a:endParaRPr>
          </a:p>
          <a:p>
            <a:r>
              <a:rPr lang="ru-RU" sz="2000" dirty="0" smtClean="0">
                <a:solidFill>
                  <a:schemeClr val="tx1"/>
                </a:solidFill>
              </a:rPr>
              <a:t>7 дней для котировок в электронной форме и запроса предложений в электронной форме</a:t>
            </a:r>
          </a:p>
          <a:p>
            <a:pPr marL="0" indent="0">
              <a:buNone/>
            </a:pPr>
            <a:endParaRPr lang="ru-RU" sz="2000" dirty="0">
              <a:solidFill>
                <a:schemeClr val="tx1"/>
              </a:solidFill>
            </a:endParaRPr>
          </a:p>
          <a:p>
            <a:pPr marL="0" indent="0">
              <a:buNone/>
            </a:pPr>
            <a:endParaRPr lang="ru-RU" sz="2000" dirty="0">
              <a:solidFill>
                <a:schemeClr val="tx1"/>
              </a:solidFill>
            </a:endParaRPr>
          </a:p>
          <a:p>
            <a:pPr marL="0" indent="0">
              <a:buNone/>
            </a:pPr>
            <a:endParaRPr lang="ru-RU" dirty="0">
              <a:solidFill>
                <a:schemeClr val="tx1"/>
              </a:solidFill>
            </a:endParaRPr>
          </a:p>
          <a:p>
            <a:pPr marL="0" indent="0">
              <a:buNone/>
            </a:pPr>
            <a:endParaRPr lang="ru-RU" dirty="0"/>
          </a:p>
        </p:txBody>
      </p:sp>
      <p:sp>
        <p:nvSpPr>
          <p:cNvPr id="3" name="Заголовок 2"/>
          <p:cNvSpPr>
            <a:spLocks noGrp="1"/>
          </p:cNvSpPr>
          <p:nvPr>
            <p:ph type="title"/>
          </p:nvPr>
        </p:nvSpPr>
        <p:spPr/>
        <p:txBody>
          <a:bodyPr>
            <a:normAutofit fontScale="90000"/>
          </a:bodyPr>
          <a:lstStyle/>
          <a:p>
            <a:r>
              <a:rPr lang="ru-RU" sz="3200" dirty="0" smtClean="0"/>
              <a:t>Новая общая глава по заключению контракта по итогам электронных процедур (глава 4.1)</a:t>
            </a:r>
            <a:endParaRPr lang="ru-RU" sz="3200" dirty="0"/>
          </a:p>
        </p:txBody>
      </p:sp>
      <p:pic>
        <p:nvPicPr>
          <p:cNvPr id="4" name="Рисунок 3"/>
          <p:cNvPicPr>
            <a:picLocks noChangeAspect="1"/>
          </p:cNvPicPr>
          <p:nvPr/>
        </p:nvPicPr>
        <p:blipFill>
          <a:blip r:embed="rId2"/>
          <a:stretch>
            <a:fillRect/>
          </a:stretch>
        </p:blipFill>
        <p:spPr>
          <a:xfrm>
            <a:off x="611560" y="1844824"/>
            <a:ext cx="2194750" cy="676715"/>
          </a:xfrm>
          <a:prstGeom prst="rect">
            <a:avLst/>
          </a:prstGeom>
        </p:spPr>
      </p:pic>
    </p:spTree>
    <p:extLst>
      <p:ext uri="{BB962C8B-B14F-4D97-AF65-F5344CB8AC3E}">
        <p14:creationId xmlns:p14="http://schemas.microsoft.com/office/powerpoint/2010/main" val="1257403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07503" y="188639"/>
            <a:ext cx="934705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4058422504"/>
              </p:ext>
            </p:extLst>
          </p:nvPr>
        </p:nvGraphicFramePr>
        <p:xfrm>
          <a:off x="107504" y="188640"/>
          <a:ext cx="9026390" cy="6120680"/>
        </p:xfrm>
        <a:graphic>
          <a:graphicData uri="http://schemas.openxmlformats.org/presentationml/2006/ole">
            <mc:AlternateContent xmlns:mc="http://schemas.openxmlformats.org/markup-compatibility/2006">
              <mc:Choice xmlns:v="urn:schemas-microsoft-com:vml" Requires="v">
                <p:oleObj spid="_x0000_s7172" name="Visio" showAsIcon="1" r:id="rId3" imgW="29775106" imgH="20212254" progId="Visio.Drawing.11">
                  <p:embed/>
                </p:oleObj>
              </mc:Choice>
              <mc:Fallback>
                <p:oleObj name="Visio" showAsIcon="1" r:id="rId3" imgW="29775106" imgH="2021225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88640"/>
                        <a:ext cx="9026390" cy="6120680"/>
                      </a:xfrm>
                      <a:prstGeom prst="rect">
                        <a:avLst/>
                      </a:prstGeom>
                      <a:noFill/>
                    </p:spPr>
                  </p:pic>
                </p:oleObj>
              </mc:Fallback>
            </mc:AlternateContent>
          </a:graphicData>
        </a:graphic>
      </p:graphicFrame>
    </p:spTree>
    <p:extLst>
      <p:ext uri="{BB962C8B-B14F-4D97-AF65-F5344CB8AC3E}">
        <p14:creationId xmlns:p14="http://schemas.microsoft.com/office/powerpoint/2010/main" val="42922892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75467"/>
            <a:ext cx="8435279" cy="3450696"/>
          </a:xfrm>
        </p:spPr>
        <p:txBody>
          <a:bodyPr>
            <a:normAutofit fontScale="92500" lnSpcReduction="10000"/>
          </a:bodyPr>
          <a:lstStyle/>
          <a:p>
            <a:r>
              <a:rPr lang="ru-RU" dirty="0" smtClean="0"/>
              <a:t>В случае признания победителя уклонившимся право на заключение контракта переходит ко «второму» участнику</a:t>
            </a:r>
          </a:p>
          <a:p>
            <a:r>
              <a:rPr lang="ru-RU" dirty="0" smtClean="0"/>
              <a:t>Заказчик в течение 5-ти с момента признания победителя уклонившимся направляет проект контракта «второму»</a:t>
            </a:r>
          </a:p>
          <a:p>
            <a:r>
              <a:rPr lang="ru-RU" dirty="0" smtClean="0"/>
              <a:t>«Второй» в течение 5-ти дней либо подписывает, либо отказывается (тогда он не считается уклонившимся), либо направляет протокол разногласий</a:t>
            </a:r>
          </a:p>
          <a:p>
            <a:r>
              <a:rPr lang="ru-RU" dirty="0" smtClean="0"/>
              <a:t>Если «второй» не подпишет контракт после обработки заказчиком протокола разногласий, он также будет считаться уклонившимся от заключения контракта</a:t>
            </a:r>
            <a:endParaRPr lang="ru-RU" dirty="0"/>
          </a:p>
        </p:txBody>
      </p:sp>
      <p:sp>
        <p:nvSpPr>
          <p:cNvPr id="3" name="Заголовок 2"/>
          <p:cNvSpPr>
            <a:spLocks noGrp="1"/>
          </p:cNvSpPr>
          <p:nvPr>
            <p:ph type="title"/>
          </p:nvPr>
        </p:nvSpPr>
        <p:spPr/>
        <p:txBody>
          <a:bodyPr>
            <a:noAutofit/>
          </a:bodyPr>
          <a:lstStyle/>
          <a:p>
            <a:r>
              <a:rPr lang="ru-RU" sz="3200" dirty="0" smtClean="0"/>
              <a:t>Новая схема передачи права на заключение контракта второму участнику</a:t>
            </a:r>
            <a:endParaRPr lang="ru-RU" sz="32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28024210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75467"/>
            <a:ext cx="8435279" cy="3450696"/>
          </a:xfrm>
        </p:spPr>
        <p:txBody>
          <a:bodyPr>
            <a:normAutofit fontScale="92500" lnSpcReduction="20000"/>
          </a:bodyPr>
          <a:lstStyle/>
          <a:p>
            <a:r>
              <a:rPr lang="ru-RU" dirty="0" smtClean="0"/>
              <a:t>Новая редакция части 9 статьи 94: отчет о результатах отдельного этапа исполнения контракта </a:t>
            </a:r>
            <a:r>
              <a:rPr lang="ru-RU" dirty="0"/>
              <a:t>размещается только в случае, если предметом контракта является выполнение работ по строительству, реконструкции, капитальному ремонту объектов капитального строительства, по сохранению объектов культурного наследия (памятников истории и культуры) народов Российской Федерации или цена контракта превышает один миллиард </a:t>
            </a:r>
            <a:r>
              <a:rPr lang="ru-RU" dirty="0" smtClean="0"/>
              <a:t>рублей</a:t>
            </a:r>
          </a:p>
          <a:p>
            <a:r>
              <a:rPr lang="ru-RU" dirty="0" smtClean="0"/>
              <a:t>Утратившей силу признана часть 26 статьи 95: не требуется размещение информации об изменении или расторжении контракта в ЕИС в течение 1-го рабочего дня</a:t>
            </a:r>
            <a:endParaRPr lang="ru-RU" dirty="0"/>
          </a:p>
          <a:p>
            <a:endParaRPr lang="ru-RU" dirty="0"/>
          </a:p>
        </p:txBody>
      </p:sp>
      <p:sp>
        <p:nvSpPr>
          <p:cNvPr id="3" name="Заголовок 2"/>
          <p:cNvSpPr>
            <a:spLocks noGrp="1"/>
          </p:cNvSpPr>
          <p:nvPr>
            <p:ph type="title"/>
          </p:nvPr>
        </p:nvSpPr>
        <p:spPr/>
        <p:txBody>
          <a:bodyPr>
            <a:noAutofit/>
          </a:bodyPr>
          <a:lstStyle/>
          <a:p>
            <a:r>
              <a:rPr lang="ru-RU" sz="3200" dirty="0" smtClean="0"/>
              <a:t>Исполнение, изменение, расторжение контракта</a:t>
            </a:r>
            <a:endParaRPr lang="ru-RU" sz="32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14221027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75467"/>
            <a:ext cx="8435279" cy="3450696"/>
          </a:xfrm>
        </p:spPr>
        <p:txBody>
          <a:bodyPr>
            <a:normAutofit/>
          </a:bodyPr>
          <a:lstStyle/>
          <a:p>
            <a:pPr algn="ctr"/>
            <a:endParaRPr lang="ru-RU" dirty="0" smtClean="0"/>
          </a:p>
          <a:p>
            <a:pPr algn="ctr"/>
            <a:endParaRPr lang="ru-RU" dirty="0"/>
          </a:p>
          <a:p>
            <a:pPr algn="ctr"/>
            <a:r>
              <a:rPr lang="ru-RU" dirty="0" smtClean="0"/>
              <a:t>Вся информация направляется в реестр контрактов в течение 5-ти рабочих дней </a:t>
            </a:r>
            <a:endParaRPr lang="ru-RU" dirty="0"/>
          </a:p>
          <a:p>
            <a:endParaRPr lang="ru-RU" dirty="0"/>
          </a:p>
        </p:txBody>
      </p:sp>
      <p:sp>
        <p:nvSpPr>
          <p:cNvPr id="3" name="Заголовок 2"/>
          <p:cNvSpPr>
            <a:spLocks noGrp="1"/>
          </p:cNvSpPr>
          <p:nvPr>
            <p:ph type="title"/>
          </p:nvPr>
        </p:nvSpPr>
        <p:spPr/>
        <p:txBody>
          <a:bodyPr>
            <a:noAutofit/>
          </a:bodyPr>
          <a:lstStyle/>
          <a:p>
            <a:r>
              <a:rPr lang="ru-RU" sz="3200" dirty="0" smtClean="0"/>
              <a:t>Реестр контрактов (статья 103)</a:t>
            </a:r>
            <a:endParaRPr lang="ru-RU" sz="32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35961103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75466"/>
            <a:ext cx="8435279" cy="3777869"/>
          </a:xfrm>
        </p:spPr>
        <p:txBody>
          <a:bodyPr>
            <a:normAutofit fontScale="77500" lnSpcReduction="20000"/>
          </a:bodyPr>
          <a:lstStyle/>
          <a:p>
            <a:r>
              <a:rPr lang="ru-RU" dirty="0" smtClean="0"/>
              <a:t>С </a:t>
            </a:r>
            <a:r>
              <a:rPr lang="ru-RU" dirty="0"/>
              <a:t>1 июля 2018 года участники закупок применяют квалифицированные сертификаты ключей проверки электронных подписей для целей настоящего Федерального закона</a:t>
            </a:r>
            <a:r>
              <a:rPr lang="ru-RU" dirty="0" smtClean="0"/>
              <a:t>.</a:t>
            </a:r>
          </a:p>
          <a:p>
            <a:r>
              <a:rPr lang="ru-RU" dirty="0" smtClean="0"/>
              <a:t>с </a:t>
            </a:r>
            <a:r>
              <a:rPr lang="ru-RU" dirty="0"/>
              <a:t>1 июля 2018 года </a:t>
            </a:r>
            <a:r>
              <a:rPr lang="ru-RU" dirty="0" smtClean="0"/>
              <a:t>Заказчики (УО, УУ) </a:t>
            </a:r>
            <a:r>
              <a:rPr lang="ru-RU" u="sng" dirty="0" smtClean="0"/>
              <a:t>вправе</a:t>
            </a:r>
            <a:r>
              <a:rPr lang="ru-RU" dirty="0" smtClean="0"/>
              <a:t> </a:t>
            </a:r>
            <a:r>
              <a:rPr lang="ru-RU" dirty="0"/>
              <a:t>определять поставщиков (подрядчиков, исполнителей) путем проведения открытого конкурса в электронной форме, конкурса с ограниченным участием в электронной форме, двухэтапного конкурса в электронной форме, запроса предложений в электронной форме, запроса котировок в электронной форме</a:t>
            </a:r>
            <a:r>
              <a:rPr lang="ru-RU" dirty="0" smtClean="0"/>
              <a:t>;</a:t>
            </a:r>
          </a:p>
          <a:p>
            <a:r>
              <a:rPr lang="ru-RU" dirty="0" smtClean="0"/>
              <a:t>с </a:t>
            </a:r>
            <a:r>
              <a:rPr lang="ru-RU" dirty="0"/>
              <a:t>1 января 2019 года Заказчики (УО, УУ) </a:t>
            </a:r>
            <a:r>
              <a:rPr lang="ru-RU" dirty="0" smtClean="0"/>
              <a:t>определяют </a:t>
            </a:r>
            <a:r>
              <a:rPr lang="ru-RU" dirty="0"/>
              <a:t>поставщиков (подрядчиков, исполнителей) путем проведения электронных процедур. </a:t>
            </a:r>
            <a:r>
              <a:rPr lang="ru-RU" u="sng" dirty="0"/>
              <a:t>При этом заказчики, уполномоченные органы и уполномоченные учреждения не вправе проводить открытый конкурс, конкурс с ограниченным участием, двухэтапный конкурс, запрос котировок, запрос предложений не в электронной форме</a:t>
            </a:r>
            <a:r>
              <a:rPr lang="ru-RU" dirty="0" smtClean="0"/>
              <a:t>.</a:t>
            </a:r>
            <a:endParaRPr lang="ru-RU" dirty="0"/>
          </a:p>
          <a:p>
            <a:endParaRPr lang="ru-RU" dirty="0"/>
          </a:p>
        </p:txBody>
      </p:sp>
      <p:sp>
        <p:nvSpPr>
          <p:cNvPr id="3" name="Заголовок 2"/>
          <p:cNvSpPr>
            <a:spLocks noGrp="1"/>
          </p:cNvSpPr>
          <p:nvPr>
            <p:ph type="title"/>
          </p:nvPr>
        </p:nvSpPr>
        <p:spPr/>
        <p:txBody>
          <a:bodyPr>
            <a:noAutofit/>
          </a:bodyPr>
          <a:lstStyle/>
          <a:p>
            <a:r>
              <a:rPr lang="ru-RU" sz="3200" dirty="0" smtClean="0"/>
              <a:t>Переходные положения (статья 113)</a:t>
            </a:r>
            <a:endParaRPr lang="ru-RU" sz="32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9223037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2675466"/>
            <a:ext cx="8640959" cy="4065901"/>
          </a:xfrm>
        </p:spPr>
        <p:txBody>
          <a:bodyPr>
            <a:normAutofit fontScale="55000" lnSpcReduction="20000"/>
          </a:bodyPr>
          <a:lstStyle/>
          <a:p>
            <a:r>
              <a:rPr lang="ru-RU" dirty="0" smtClean="0"/>
              <a:t>Годовой </a:t>
            </a:r>
            <a:r>
              <a:rPr lang="ru-RU" dirty="0"/>
              <a:t>объем закупок, осуществляемых в 2018 году путем проведения запроса котировок и (или) запроса котировок в электронной форме, не должен в совокупности превышать десять процентов совокупного годового объема закупок заказчика и не должен составлять более чем сто миллионов рублей</a:t>
            </a:r>
          </a:p>
          <a:p>
            <a:r>
              <a:rPr lang="ru-RU" dirty="0"/>
              <a:t>Ведение единого реестра участников закупок осуществляется начиная с 1 января 2019 </a:t>
            </a:r>
            <a:r>
              <a:rPr lang="ru-RU" dirty="0" smtClean="0"/>
              <a:t>года</a:t>
            </a:r>
          </a:p>
          <a:p>
            <a:r>
              <a:rPr lang="ru-RU" dirty="0"/>
              <a:t>С 1 января по 31 декабря 2019 года включительно аккредитованные ранее на электронных площадках участники закупок для участия в электронных процедурах обязаны пройти регистрацию в единой информационной системе</a:t>
            </a:r>
          </a:p>
          <a:p>
            <a:r>
              <a:rPr lang="ru-RU" dirty="0"/>
              <a:t>С 1 января 2019 года аккредитация участников закупок на электронных площадках осуществляется после регистрации таких участников в соответствии с требованиями статьи 24.2 настоящего Федерального закона</a:t>
            </a:r>
          </a:p>
          <a:p>
            <a:r>
              <a:rPr lang="ru-RU" dirty="0"/>
              <a:t>С 1 июля 2018 года до 1 января 2019 года для участия в открытом конкурсе в электронной форме, конкурсе с ограниченным участием в электронной форме, двухэтапном конкурсе в электронной форме, запросе предложений в электронной форме, запросе котировок в электронной форме участник закупки получает аккредитацию на электронной площадке в порядке, установленном статьей 61 настоящего Федерального закона. Информация и документы участника закупки, получившего аккредитацию на электронной площадке, вносятся оператором электронной площадки в реестр, предусмотренный статьей 62 настоящего Федерального закона.</a:t>
            </a:r>
          </a:p>
          <a:p>
            <a:r>
              <a:rPr lang="ru-RU" dirty="0"/>
              <a:t>По 31 декабря 2019 года включительно подача заявок на участие в электронных процедурах и участие в таких процедурах осуществляются в том числе лицами, которые аккредитованы до 1 января 2019 года на электронной площадке, информация и документы которых включены в реестр, предусмотренный статьей 62 настоящего Федерального закона. При этом регистрация в единой информационной системе не требуется</a:t>
            </a:r>
            <a:r>
              <a:rPr lang="ru-RU" dirty="0" smtClean="0"/>
              <a:t>.</a:t>
            </a:r>
            <a:endParaRPr lang="ru-RU" dirty="0"/>
          </a:p>
          <a:p>
            <a:endParaRPr lang="ru-RU" dirty="0"/>
          </a:p>
          <a:p>
            <a:endParaRPr lang="ru-RU" dirty="0"/>
          </a:p>
        </p:txBody>
      </p:sp>
      <p:sp>
        <p:nvSpPr>
          <p:cNvPr id="3" name="Заголовок 2"/>
          <p:cNvSpPr>
            <a:spLocks noGrp="1"/>
          </p:cNvSpPr>
          <p:nvPr>
            <p:ph type="title"/>
          </p:nvPr>
        </p:nvSpPr>
        <p:spPr/>
        <p:txBody>
          <a:bodyPr>
            <a:noAutofit/>
          </a:bodyPr>
          <a:lstStyle/>
          <a:p>
            <a:r>
              <a:rPr lang="ru-RU" sz="3200" dirty="0" smtClean="0"/>
              <a:t>Переходные положения (статья 113)</a:t>
            </a:r>
            <a:endParaRPr lang="ru-RU" sz="3200" dirty="0"/>
          </a:p>
        </p:txBody>
      </p:sp>
      <p:pic>
        <p:nvPicPr>
          <p:cNvPr id="4" name="Рисунок 3"/>
          <p:cNvPicPr>
            <a:picLocks noChangeAspect="1"/>
          </p:cNvPicPr>
          <p:nvPr/>
        </p:nvPicPr>
        <p:blipFill>
          <a:blip r:embed="rId2"/>
          <a:stretch>
            <a:fillRect/>
          </a:stretch>
        </p:blipFill>
        <p:spPr>
          <a:xfrm>
            <a:off x="539552" y="1844824"/>
            <a:ext cx="2194750" cy="676715"/>
          </a:xfrm>
          <a:prstGeom prst="rect">
            <a:avLst/>
          </a:prstGeom>
        </p:spPr>
      </p:pic>
    </p:spTree>
    <p:extLst>
      <p:ext uri="{BB962C8B-B14F-4D97-AF65-F5344CB8AC3E}">
        <p14:creationId xmlns:p14="http://schemas.microsoft.com/office/powerpoint/2010/main" val="2654826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51353" y="736112"/>
            <a:ext cx="8229600" cy="1252728"/>
          </a:xfrm>
        </p:spPr>
        <p:txBody>
          <a:bodyPr>
            <a:normAutofit fontScale="90000"/>
          </a:bodyPr>
          <a:lstStyle/>
          <a:p>
            <a:r>
              <a:rPr lang="ru-RU" dirty="0" err="1" smtClean="0"/>
              <a:t>Переформулирование</a:t>
            </a:r>
            <a:r>
              <a:rPr lang="ru-RU" dirty="0" smtClean="0"/>
              <a:t> правил электронного документооборота (статья 5)</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67984" y="2601098"/>
            <a:ext cx="8712969" cy="3139321"/>
          </a:xfrm>
          <a:prstGeom prst="rect">
            <a:avLst/>
          </a:prstGeom>
          <a:noFill/>
        </p:spPr>
        <p:txBody>
          <a:bodyPr wrap="square" rtlCol="0">
            <a:spAutoFit/>
          </a:bodyPr>
          <a:lstStyle/>
          <a:p>
            <a:endParaRPr lang="ru-RU" dirty="0" smtClean="0"/>
          </a:p>
          <a:p>
            <a:endParaRPr lang="ru-RU" dirty="0"/>
          </a:p>
          <a:p>
            <a:r>
              <a:rPr lang="ru-RU" dirty="0" smtClean="0"/>
              <a:t>Часть 1 статьи 5: … Указанные </a:t>
            </a:r>
            <a:r>
              <a:rPr lang="ru-RU" dirty="0"/>
              <a:t>заявки, окончательные предложения и электронные документы, направленные при определении поставщиков (подрядчиков, исполнителей), должны быть подписаны усиленной электронной подписью и </a:t>
            </a:r>
            <a:r>
              <a:rPr lang="ru-RU" u="sng" dirty="0"/>
              <a:t>поданы с использованием электронной площадки, специализированной электронной площадки</a:t>
            </a:r>
            <a:r>
              <a:rPr lang="ru-RU" dirty="0"/>
              <a:t>. В случаях, предусмотренных законодательством Российской Федерации и иными нормативными правовыми актами о контрактной системе в сфере закупок, обмен электронными документами осуществляется с использованием единой информационной системы.</a:t>
            </a:r>
          </a:p>
          <a:p>
            <a:endParaRPr lang="ru-RU" dirty="0"/>
          </a:p>
        </p:txBody>
      </p:sp>
    </p:spTree>
    <p:extLst>
      <p:ext uri="{BB962C8B-B14F-4D97-AF65-F5344CB8AC3E}">
        <p14:creationId xmlns:p14="http://schemas.microsoft.com/office/powerpoint/2010/main" val="2061860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83568" y="472554"/>
            <a:ext cx="8229600" cy="1252728"/>
          </a:xfrm>
        </p:spPr>
        <p:txBody>
          <a:bodyPr>
            <a:normAutofit fontScale="90000"/>
          </a:bodyPr>
          <a:lstStyle/>
          <a:p>
            <a:r>
              <a:rPr lang="ru-RU" dirty="0" smtClean="0"/>
              <a:t>Сроки публикации после внесения изменений в план-график (часть 14 статьи 20)</a:t>
            </a: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67984" y="2763681"/>
            <a:ext cx="8712969" cy="3581109"/>
          </a:xfrm>
          <a:prstGeom prst="rect">
            <a:avLst/>
          </a:prstGeom>
          <a:noFill/>
        </p:spPr>
        <p:txBody>
          <a:bodyPr wrap="square" rtlCol="0">
            <a:spAutoFit/>
          </a:bodyPr>
          <a:lstStyle/>
          <a:p>
            <a:endParaRPr lang="ru-RU" dirty="0" smtClean="0"/>
          </a:p>
          <a:p>
            <a:pPr>
              <a:lnSpc>
                <a:spcPct val="130000"/>
              </a:lnSpc>
            </a:pPr>
            <a:r>
              <a:rPr lang="ru-RU" dirty="0" smtClean="0"/>
              <a:t>Если закупка признана несостоявшейся в соответствии с </a:t>
            </a:r>
            <a:r>
              <a:rPr lang="ru-RU" dirty="0"/>
              <a:t>частями 2, 4 - 6 статьи 55, частью 4 статьи 55.1, частью 4 статьи 71, частью 4 статьи 79, частью 2 статьи 82.6, частью 19 статьи 83, частью 27 статьи 83.1 и частью 1 статьи 93 ФЗ, то внесение изменений в план-график может осуществляться не позднее чем </a:t>
            </a:r>
            <a:r>
              <a:rPr lang="ru-RU" u="sng" dirty="0"/>
              <a:t>за один день до дня размещения</a:t>
            </a:r>
            <a:r>
              <a:rPr lang="ru-RU" dirty="0"/>
              <a:t> в единой информационной системе извещения об осуществлении соответствующей закупки или направления приглашения принять участие в определении поставщика (подрядчика, исполнителя) закрытым способом, но не ранее размещения внесенных изменений в единой информационной системе</a:t>
            </a:r>
          </a:p>
          <a:p>
            <a:pPr>
              <a:lnSpc>
                <a:spcPct val="130000"/>
              </a:lnSpc>
            </a:pPr>
            <a:endParaRPr lang="ru-RU" dirty="0"/>
          </a:p>
        </p:txBody>
      </p:sp>
    </p:spTree>
    <p:extLst>
      <p:ext uri="{BB962C8B-B14F-4D97-AF65-F5344CB8AC3E}">
        <p14:creationId xmlns:p14="http://schemas.microsoft.com/office/powerpoint/2010/main" val="1080555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1BF5ABDC-AD51-4EE6-8A7C-F2372AB040AC}"/>
              </a:ext>
            </a:extLst>
          </p:cNvPr>
          <p:cNvSpPr>
            <a:spLocks noGrp="1"/>
          </p:cNvSpPr>
          <p:nvPr>
            <p:ph type="title"/>
          </p:nvPr>
        </p:nvSpPr>
        <p:spPr>
          <a:xfrm>
            <a:off x="651353" y="736112"/>
            <a:ext cx="8229600" cy="1252728"/>
          </a:xfrm>
        </p:spPr>
        <p:txBody>
          <a:bodyPr>
            <a:normAutofit fontScale="90000"/>
          </a:bodyPr>
          <a:lstStyle/>
          <a:p>
            <a:r>
              <a:rPr lang="ru-RU" dirty="0" smtClean="0"/>
              <a:t>Новые формы процедур (редакция части 2 статьи 24)</a:t>
            </a:r>
            <a:r>
              <a:rPr lang="ru-RU" dirty="0"/>
              <a:t/>
            </a:r>
            <a:br>
              <a:rPr lang="ru-RU" dirty="0"/>
            </a:br>
            <a:endParaRPr lang="ru-RU" dirty="0"/>
          </a:p>
        </p:txBody>
      </p:sp>
      <p:pic>
        <p:nvPicPr>
          <p:cNvPr id="4" name="Рисунок 3">
            <a:extLst>
              <a:ext uri="{FF2B5EF4-FFF2-40B4-BE49-F238E27FC236}">
                <a16:creationId xmlns:a16="http://schemas.microsoft.com/office/drawing/2014/main" id="{16446EAC-6184-47EC-9CDC-FFE0908BCAA9}"/>
              </a:ext>
            </a:extLst>
          </p:cNvPr>
          <p:cNvPicPr>
            <a:picLocks noChangeAspect="1"/>
          </p:cNvPicPr>
          <p:nvPr/>
        </p:nvPicPr>
        <p:blipFill>
          <a:blip r:embed="rId2"/>
          <a:stretch>
            <a:fillRect/>
          </a:stretch>
        </p:blipFill>
        <p:spPr>
          <a:xfrm>
            <a:off x="323528" y="1988840"/>
            <a:ext cx="2190750" cy="676275"/>
          </a:xfrm>
          <a:prstGeom prst="rect">
            <a:avLst/>
          </a:prstGeom>
        </p:spPr>
      </p:pic>
      <p:sp>
        <p:nvSpPr>
          <p:cNvPr id="5" name="TextBox 4">
            <a:extLst>
              <a:ext uri="{FF2B5EF4-FFF2-40B4-BE49-F238E27FC236}">
                <a16:creationId xmlns:a16="http://schemas.microsoft.com/office/drawing/2014/main" id="{173811AC-F177-42E6-A38A-BBAFDD9D59A7}"/>
              </a:ext>
            </a:extLst>
          </p:cNvPr>
          <p:cNvSpPr txBox="1"/>
          <p:nvPr/>
        </p:nvSpPr>
        <p:spPr>
          <a:xfrm>
            <a:off x="683568" y="2924944"/>
            <a:ext cx="7848872" cy="369332"/>
          </a:xfrm>
          <a:prstGeom prst="rect">
            <a:avLst/>
          </a:prstGeom>
          <a:noFill/>
        </p:spPr>
        <p:txBody>
          <a:bodyPr wrap="square" rtlCol="0">
            <a:spAutoFit/>
          </a:bodyPr>
          <a:lstStyle/>
          <a:p>
            <a:endParaRPr lang="ru-RU" dirty="0"/>
          </a:p>
        </p:txBody>
      </p:sp>
      <p:sp>
        <p:nvSpPr>
          <p:cNvPr id="8" name="TextBox 7">
            <a:extLst>
              <a:ext uri="{FF2B5EF4-FFF2-40B4-BE49-F238E27FC236}">
                <a16:creationId xmlns:a16="http://schemas.microsoft.com/office/drawing/2014/main" id="{10411B02-5FA8-4868-BF96-4BE5D169B78F}"/>
              </a:ext>
            </a:extLst>
          </p:cNvPr>
          <p:cNvSpPr txBox="1"/>
          <p:nvPr/>
        </p:nvSpPr>
        <p:spPr>
          <a:xfrm>
            <a:off x="167984" y="2763681"/>
            <a:ext cx="8712969" cy="4031873"/>
          </a:xfrm>
          <a:prstGeom prst="rect">
            <a:avLst/>
          </a:prstGeom>
          <a:noFill/>
        </p:spPr>
        <p:txBody>
          <a:bodyPr wrap="square" rtlCol="0">
            <a:spAutoFit/>
          </a:bodyPr>
          <a:lstStyle/>
          <a:p>
            <a:r>
              <a:rPr lang="ru-RU" dirty="0"/>
              <a:t>Конкурентными способами определения поставщиков (подрядчиков, исполнителей) </a:t>
            </a:r>
            <a:r>
              <a:rPr lang="ru-RU" dirty="0" smtClean="0"/>
              <a:t>являются:</a:t>
            </a:r>
          </a:p>
          <a:p>
            <a:pPr marL="285750" indent="-285750">
              <a:buFontTx/>
              <a:buChar char="-"/>
            </a:pPr>
            <a:r>
              <a:rPr lang="ru-RU" dirty="0" smtClean="0"/>
              <a:t>конкурсы </a:t>
            </a:r>
            <a:r>
              <a:rPr lang="ru-RU" dirty="0"/>
              <a:t>(открытый конкурс, конкурс с ограниченным участием, двухэтапный конкурс, закрытый конкурс, закрытый конкурс с ограниченным участием, закрытый двухэтапный конкурс), </a:t>
            </a:r>
            <a:endParaRPr lang="ru-RU" dirty="0" smtClean="0"/>
          </a:p>
          <a:p>
            <a:pPr marL="285750" indent="-285750">
              <a:buFontTx/>
              <a:buChar char="-"/>
            </a:pPr>
            <a:r>
              <a:rPr lang="ru-RU" dirty="0" smtClean="0"/>
              <a:t>аукционы </a:t>
            </a:r>
            <a:r>
              <a:rPr lang="ru-RU" dirty="0"/>
              <a:t>(электронный аукцион, закрытый аукцион), </a:t>
            </a:r>
            <a:endParaRPr lang="ru-RU" dirty="0" smtClean="0"/>
          </a:p>
          <a:p>
            <a:pPr marL="285750" indent="-285750">
              <a:buFontTx/>
              <a:buChar char="-"/>
            </a:pPr>
            <a:r>
              <a:rPr lang="ru-RU" dirty="0" smtClean="0"/>
              <a:t>запрос </a:t>
            </a:r>
            <a:r>
              <a:rPr lang="ru-RU" dirty="0"/>
              <a:t>котировок, </a:t>
            </a:r>
            <a:endParaRPr lang="ru-RU" dirty="0" smtClean="0"/>
          </a:p>
          <a:p>
            <a:pPr marL="285750" indent="-285750">
              <a:buFontTx/>
              <a:buChar char="-"/>
            </a:pPr>
            <a:r>
              <a:rPr lang="ru-RU" dirty="0" smtClean="0"/>
              <a:t>запрос </a:t>
            </a:r>
            <a:r>
              <a:rPr lang="ru-RU" dirty="0"/>
              <a:t>предложений. </a:t>
            </a:r>
            <a:endParaRPr lang="ru-RU" dirty="0" smtClean="0"/>
          </a:p>
          <a:p>
            <a:r>
              <a:rPr lang="ru-RU" sz="1600" dirty="0" smtClean="0"/>
              <a:t>С </a:t>
            </a:r>
            <a:r>
              <a:rPr lang="ru-RU" sz="1600" dirty="0"/>
              <a:t>учетом особенностей, установленных настоящим Федеральным законом, в электронной форме проводятся открытый конкурс, конкурс с ограниченным участием, двухэтапный конкурс, электронный аукцион, запрос котировок, запрос предложений (далее также - электронные процедуры), а также в случаях, установленных решением Правительства Российской Федерации, предусмотренным частью 3 статьи 84.1 настоящего Федерального закона, закрытый конкурс, закрытый конкурс с ограниченным участием, закрытый двухэтапный конкурс, закрытый аукцион (далее также - закрытые электронные процедуры</a:t>
            </a:r>
            <a:r>
              <a:rPr lang="ru-RU" sz="1600" dirty="0" smtClean="0"/>
              <a:t>).</a:t>
            </a:r>
            <a:endParaRPr lang="ru-RU" sz="1600" dirty="0"/>
          </a:p>
        </p:txBody>
      </p:sp>
    </p:spTree>
    <p:extLst>
      <p:ext uri="{BB962C8B-B14F-4D97-AF65-F5344CB8AC3E}">
        <p14:creationId xmlns:p14="http://schemas.microsoft.com/office/powerpoint/2010/main" val="22476425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2823</TotalTime>
  <Words>8504</Words>
  <Application>Microsoft Office PowerPoint</Application>
  <PresentationFormat>Экран (4:3)</PresentationFormat>
  <Paragraphs>346</Paragraphs>
  <Slides>69</Slides>
  <Notes>0</Notes>
  <HiddenSlides>0</HiddenSlides>
  <MMClips>0</MMClips>
  <ScaleCrop>false</ScaleCrop>
  <HeadingPairs>
    <vt:vector size="8" baseType="variant">
      <vt:variant>
        <vt:lpstr>Использованные шрифты</vt:lpstr>
      </vt:variant>
      <vt:variant>
        <vt:i4>2</vt:i4>
      </vt:variant>
      <vt:variant>
        <vt:lpstr>Тема</vt:lpstr>
      </vt:variant>
      <vt:variant>
        <vt:i4>1</vt:i4>
      </vt:variant>
      <vt:variant>
        <vt:lpstr>Внедренные серверы OLE</vt:lpstr>
      </vt:variant>
      <vt:variant>
        <vt:i4>1</vt:i4>
      </vt:variant>
      <vt:variant>
        <vt:lpstr>Заголовки слайдов</vt:lpstr>
      </vt:variant>
      <vt:variant>
        <vt:i4>69</vt:i4>
      </vt:variant>
    </vt:vector>
  </HeadingPairs>
  <TitlesOfParts>
    <vt:vector size="73" baseType="lpstr">
      <vt:lpstr>Candara</vt:lpstr>
      <vt:lpstr>Symbol</vt:lpstr>
      <vt:lpstr>Волна</vt:lpstr>
      <vt:lpstr>Visio</vt:lpstr>
      <vt:lpstr>Основные изменения законодательства о закупках, вступающие в силу 1 июня – 1 июля 2018 года</vt:lpstr>
      <vt:lpstr>С 1 июня 2018 года </vt:lpstr>
      <vt:lpstr>С 1 июля 2018 года – 250 поправок в 44-ФЗ, требующих по разным оценкам принятия от 30 до 80 подзаконных актов.  Фактически – новый закон.</vt:lpstr>
      <vt:lpstr>Вопросы терминологии  (новые пункт 17-20 статьи 3) </vt:lpstr>
      <vt:lpstr>Вопросы информационного обеспечения (новые части 13 и 14 статьи 4) </vt:lpstr>
      <vt:lpstr>Вопросы информационного обеспечения  (новые части 13 и 14 статьи 4) </vt:lpstr>
      <vt:lpstr>Переформулирование правил электронного документооборота (статья 5) </vt:lpstr>
      <vt:lpstr>Сроки публикации после внесения изменений в план-график (часть 14 статьи 20)</vt:lpstr>
      <vt:lpstr>Новые формы процедур (редакция части 2 статьи 24) </vt:lpstr>
      <vt:lpstr>Новая статья 24.1 – Особенности проведения электронных процедур, закрытых электронных процедур </vt:lpstr>
      <vt:lpstr>Новая статья 24.1 – Особенности проведения электронных процедур, закрытых электронных процедур </vt:lpstr>
      <vt:lpstr>Новая статья 24.1 – Особенности проведения электронных процедур, закрытых электронных процедур  </vt:lpstr>
      <vt:lpstr>Требования к участникам закупок (новый пункт 11 части 1 статьи 31)  </vt:lpstr>
      <vt:lpstr>Требования к содержанию контракта (новая редакция части 13 статьи 34)  </vt:lpstr>
      <vt:lpstr>Увеличение количества поставляемого товара при заключении контракта (новая редакция части 18 статьи 34)  </vt:lpstr>
      <vt:lpstr>Новая редакция статьи 34</vt:lpstr>
      <vt:lpstr>Расширен перечень полномочий Правительства РФ (новая часть 29 статьи 34)</vt:lpstr>
      <vt:lpstr>Расширен перечень полномочий Правительства РФ (новая редакция части 2 статьи 35)</vt:lpstr>
      <vt:lpstr>Реализация антидемпинговых мер (новая редакция статьи 37)</vt:lpstr>
      <vt:lpstr>Изменение содержания извещения (статья 42)</vt:lpstr>
      <vt:lpstr>Новые правила обеспечения заявок (статья 44)</vt:lpstr>
      <vt:lpstr>Новые правила обеспечения заявок (статья 44)</vt:lpstr>
      <vt:lpstr>Новые правила обеспечения заявок (статья 44)</vt:lpstr>
      <vt:lpstr>Новые правила обеспечения заявок (статья 44)</vt:lpstr>
      <vt:lpstr>Открытый конкурс в электронной форме  (новые статьи 54.1-54.7)</vt:lpstr>
      <vt:lpstr>Открытый конкурс в электронной форме (новые статьи 54.1-54.7)</vt:lpstr>
      <vt:lpstr>Презентация PowerPoint</vt:lpstr>
      <vt:lpstr>Презентация PowerPoint</vt:lpstr>
      <vt:lpstr>Презентация PowerPoint</vt:lpstr>
      <vt:lpstr>Содержание извещения о проведении ОК в ЭФ (часть 3 статьи 54.2)</vt:lpstr>
      <vt:lpstr>Заявка на участие в ОК в ЭФ (статья 54.4.)</vt:lpstr>
      <vt:lpstr>Заявка на участие в ОК в ЭФ (статья 54.4.)</vt:lpstr>
      <vt:lpstr>Заявка на участие в ОК в ЭФ (статья 54.4.)</vt:lpstr>
      <vt:lpstr>Заявка на участие в ОК в ЭФ (статья 54.4.)</vt:lpstr>
      <vt:lpstr>Заявка на участие в ОК в ЭФ (статья 54.4.)</vt:lpstr>
      <vt:lpstr>Основания для возврата заявки (часть 11 статьи 54.4)</vt:lpstr>
      <vt:lpstr>Основания для признания заявки несоответствующей требованиям  (часть 3 статьи 54.5)</vt:lpstr>
      <vt:lpstr>Информация, содержащаяся в протоколе рассмотрения и оценки первых частей заявок (часть 6 статьи 54.5)</vt:lpstr>
      <vt:lpstr>Уведомление оператором участников (часть 9 статьи 54.5)</vt:lpstr>
      <vt:lpstr>Информация, содержащаяся в протоколе рассмотрения и оценки первых частей заявок (часть 6 статьи 54.5)</vt:lpstr>
      <vt:lpstr>Основания для отказа в допуске по вторым частям (часть 5 статьи 54.7)</vt:lpstr>
      <vt:lpstr>Содержание протокола рассмотрения и оценки вторых частей заявок (часть 7 статьи 54.7)</vt:lpstr>
      <vt:lpstr>Информация, содержащаяся в протоколе подведения итогов  ОК в ЭФ (часть 12 статьи 54.7)</vt:lpstr>
      <vt:lpstr>Случаи и последствия признания ОК в ЭФ несостоявшимся (статья 55.1)</vt:lpstr>
      <vt:lpstr>Случаи и последствия признания ОК в ЭФ несостоявшимся (статья 55.1)</vt:lpstr>
      <vt:lpstr>Особенности проведения конкурса с ограниченным участием в электронной форме (КСУ в ЭФ) – статья 56.1</vt:lpstr>
      <vt:lpstr>Изменения в порядок проведения ОАЭФ</vt:lpstr>
      <vt:lpstr>Изменения в порядок проведения ОАЭФ</vt:lpstr>
      <vt:lpstr>Изменения в порядок проведения ОАЭФ</vt:lpstr>
      <vt:lpstr>Изменения в порядок проведения ОАЭФ</vt:lpstr>
      <vt:lpstr>Изменения в порядок проведения ОАЭФ</vt:lpstr>
      <vt:lpstr>Изменение порядка проведения запроса котировок</vt:lpstr>
      <vt:lpstr>Глава 3.1 – проведение котировок в электронной форме</vt:lpstr>
      <vt:lpstr>Презентация PowerPoint</vt:lpstr>
      <vt:lpstr>Содержание заявки (ЭЗК)</vt:lpstr>
      <vt:lpstr>Содержание заявки (ЭК)</vt:lpstr>
      <vt:lpstr>Особенности проведения котировки в электронной форме</vt:lpstr>
      <vt:lpstr>Случаи и последствия признания ЭЗК несостоявшейся</vt:lpstr>
      <vt:lpstr>Запрос предложений в электронной форме (статья 83.1)</vt:lpstr>
      <vt:lpstr>Презентация PowerPoint</vt:lpstr>
      <vt:lpstr>Презентация PowerPoint</vt:lpstr>
      <vt:lpstr>Новая общая глава по заключению контракта по итогам электронных процедур (глава 4.1)</vt:lpstr>
      <vt:lpstr>Новая общая глава по заключению контракта по итогам электронных процедур (глава 4.1)</vt:lpstr>
      <vt:lpstr>Презентация PowerPoint</vt:lpstr>
      <vt:lpstr>Новая схема передачи права на заключение контракта второму участнику</vt:lpstr>
      <vt:lpstr>Исполнение, изменение, расторжение контракта</vt:lpstr>
      <vt:lpstr>Реестр контрактов (статья 103)</vt:lpstr>
      <vt:lpstr>Переходные положения (статья 113)</vt:lpstr>
      <vt:lpstr>Переходные положения (статья 113)</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Обзор судебной практики по некоторым вопросам закупочной деятельности</dc:title>
  <dc:creator>Ольга</dc:creator>
  <cp:lastModifiedBy>А Л</cp:lastModifiedBy>
  <cp:revision>170</cp:revision>
  <dcterms:created xsi:type="dcterms:W3CDTF">2015-09-24T03:08:49Z</dcterms:created>
  <dcterms:modified xsi:type="dcterms:W3CDTF">2018-04-16T03:23:19Z</dcterms:modified>
</cp:coreProperties>
</file>