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notesMasterIdLst>
    <p:notesMasterId r:id="rId39"/>
  </p:notesMasterIdLst>
  <p:sldIdLst>
    <p:sldId id="262" r:id="rId3"/>
    <p:sldId id="283" r:id="rId4"/>
    <p:sldId id="300" r:id="rId5"/>
    <p:sldId id="296" r:id="rId6"/>
    <p:sldId id="299" r:id="rId7"/>
    <p:sldId id="297" r:id="rId8"/>
    <p:sldId id="267" r:id="rId9"/>
    <p:sldId id="277" r:id="rId10"/>
    <p:sldId id="282" r:id="rId11"/>
    <p:sldId id="263" r:id="rId12"/>
    <p:sldId id="275" r:id="rId13"/>
    <p:sldId id="284" r:id="rId14"/>
    <p:sldId id="279" r:id="rId15"/>
    <p:sldId id="270" r:id="rId16"/>
    <p:sldId id="264" r:id="rId17"/>
    <p:sldId id="271" r:id="rId18"/>
    <p:sldId id="266" r:id="rId19"/>
    <p:sldId id="265" r:id="rId20"/>
    <p:sldId id="278" r:id="rId21"/>
    <p:sldId id="276" r:id="rId22"/>
    <p:sldId id="274" r:id="rId23"/>
    <p:sldId id="280" r:id="rId24"/>
    <p:sldId id="302" r:id="rId25"/>
    <p:sldId id="303" r:id="rId26"/>
    <p:sldId id="308" r:id="rId27"/>
    <p:sldId id="304" r:id="rId28"/>
    <p:sldId id="305" r:id="rId29"/>
    <p:sldId id="306" r:id="rId30"/>
    <p:sldId id="307" r:id="rId31"/>
    <p:sldId id="281" r:id="rId32"/>
    <p:sldId id="290" r:id="rId33"/>
    <p:sldId id="291" r:id="rId34"/>
    <p:sldId id="272" r:id="rId35"/>
    <p:sldId id="273" r:id="rId36"/>
    <p:sldId id="293" r:id="rId37"/>
    <p:sldId id="301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C278F-0F9C-42D8-8D01-CB0F6252824A}" type="datetimeFigureOut">
              <a:rPr lang="ru-RU" smtClean="0"/>
              <a:t>11.04.2018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F74DD-4115-478F-AEBD-377E9A85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64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F3EDD-47AB-4E5B-A029-48C3F0580D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9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97464-33A9-492B-95BB-ED3FB97E714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27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48BB5-F435-409B-8477-3063985A67B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484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DCD-E248-43D9-9394-732DAF045C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903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D988-2C96-4DFD-9DEC-B620D10408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1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956AA-AD9C-4779-A0F5-A5ECFF22F6B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219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4499-350E-46D3-928B-D29CA0CB39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398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FA1E-BE8D-4D21-994D-4095A75A620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12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1CAD-17F7-467C-A284-99903EA86D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828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8DC6B-67D2-4316-97F2-982C5F436E3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033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1BA4-2B68-48AD-AD74-BD3F72D8021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2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F1EA-83A4-45B8-BDED-D721563DC5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6889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FE89E-A7B7-4C40-8FE4-4A5BA692158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138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48BA0-F714-4E68-8A73-DE4FAFF66E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1205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3877-E8AD-4D3E-BE96-3A02C8002A8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155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6877-6831-49A4-8BBB-701D8BB432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278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590BD-42C8-448F-ACA5-B743CF053E1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42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1364-B698-400E-9050-14E2C1BDA7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4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D110-9EA2-425D-8582-AFE5C0E58EC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48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06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617D9-58DF-4001-AAC5-1FFECDB3D0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434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26FD5-D379-438E-9493-F187F033708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87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A32BF-1271-4BE4-AFC3-FBB0D05C110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5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BFCBD-7491-4BDC-B0CB-56D3C8E333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086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DD4B-B0CF-42AC-A110-7FB5C1CC1E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3718" y="304087"/>
            <a:ext cx="7918371" cy="461665"/>
          </a:xfrm>
          <a:prstGeom prst="rect">
            <a:avLst/>
          </a:prstGeom>
          <a:gradFill rotWithShape="1">
            <a:gsLst>
              <a:gs pos="0">
                <a:srgbClr val="AEB795">
                  <a:tint val="73000"/>
                  <a:satMod val="150000"/>
                </a:srgbClr>
              </a:gs>
              <a:gs pos="25000">
                <a:srgbClr val="AEB795">
                  <a:tint val="96000"/>
                  <a:shade val="80000"/>
                  <a:satMod val="105000"/>
                </a:srgbClr>
              </a:gs>
              <a:gs pos="38000">
                <a:srgbClr val="AEB795">
                  <a:tint val="96000"/>
                  <a:shade val="59000"/>
                  <a:satMod val="120000"/>
                </a:srgbClr>
              </a:gs>
              <a:gs pos="55000">
                <a:srgbClr val="AEB795">
                  <a:shade val="57000"/>
                  <a:satMod val="120000"/>
                </a:srgbClr>
              </a:gs>
              <a:gs pos="80000">
                <a:srgbClr val="AEB795">
                  <a:shade val="56000"/>
                  <a:satMod val="145000"/>
                </a:srgbClr>
              </a:gs>
              <a:gs pos="88000">
                <a:srgbClr val="AEB795">
                  <a:shade val="63000"/>
                  <a:satMod val="160000"/>
                </a:srgbClr>
              </a:gs>
              <a:gs pos="100000">
                <a:srgbClr val="AEB795">
                  <a:tint val="99555"/>
                  <a:satMod val="155000"/>
                </a:srgbClr>
              </a:gs>
            </a:gsLst>
            <a:lin ang="5400000" scaled="1"/>
          </a:gradFill>
          <a:ln>
            <a:noFill/>
          </a:ln>
          <a:effectLst>
            <a:glow rad="76200">
              <a:srgbClr val="AEB795">
                <a:tint val="30000"/>
                <a:shade val="95000"/>
                <a:satMod val="300000"/>
                <a:alpha val="50000"/>
              </a:srgb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rgbClr val="AEB795">
                <a:shade val="30000"/>
                <a:satMod val="200000"/>
              </a:srgbClr>
            </a:contourClr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Счетная палата Самарской области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8616" y="1196752"/>
            <a:ext cx="7918371" cy="3970318"/>
          </a:xfrm>
          <a:prstGeom prst="rect">
            <a:avLst/>
          </a:prstGeom>
          <a:gradFill rotWithShape="1">
            <a:gsLst>
              <a:gs pos="0">
                <a:srgbClr val="AEB795">
                  <a:tint val="73000"/>
                  <a:satMod val="150000"/>
                </a:srgbClr>
              </a:gs>
              <a:gs pos="25000">
                <a:srgbClr val="AEB795">
                  <a:tint val="96000"/>
                  <a:shade val="80000"/>
                  <a:satMod val="105000"/>
                </a:srgbClr>
              </a:gs>
              <a:gs pos="38000">
                <a:srgbClr val="AEB795">
                  <a:tint val="96000"/>
                  <a:shade val="59000"/>
                  <a:satMod val="120000"/>
                </a:srgbClr>
              </a:gs>
              <a:gs pos="55000">
                <a:srgbClr val="AEB795">
                  <a:shade val="57000"/>
                  <a:satMod val="120000"/>
                </a:srgbClr>
              </a:gs>
              <a:gs pos="80000">
                <a:srgbClr val="AEB795">
                  <a:shade val="56000"/>
                  <a:satMod val="145000"/>
                </a:srgbClr>
              </a:gs>
              <a:gs pos="88000">
                <a:srgbClr val="AEB795">
                  <a:shade val="63000"/>
                  <a:satMod val="160000"/>
                </a:srgbClr>
              </a:gs>
              <a:gs pos="100000">
                <a:srgbClr val="AEB795">
                  <a:tint val="99555"/>
                  <a:satMod val="155000"/>
                </a:srgbClr>
              </a:gs>
            </a:gsLst>
            <a:lin ang="5400000" scaled="1"/>
          </a:gradFill>
          <a:ln>
            <a:noFill/>
          </a:ln>
          <a:effectLst>
            <a:glow rad="76200">
              <a:srgbClr val="AEB795">
                <a:tint val="30000"/>
                <a:shade val="95000"/>
                <a:satMod val="300000"/>
                <a:alpha val="50000"/>
              </a:srgb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rgbClr val="AEB795">
                <a:shade val="30000"/>
                <a:satMod val="200000"/>
              </a:srgbClr>
            </a:contourClr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Тема выступления: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«Подходы к построению модели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эффективной закупочной системы, отвечающей требованиям действующего законодательства Российской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Федерации с учетом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анализа правоприменительной практики Федерального закона от 18.07.2011 № 223-ФЗ «О закупках товаров, работ, услуг отдельными видами юридических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лиц»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03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EB6FB-F282-4E31-8A79-EBF840B31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1266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Цели </a:t>
            </a:r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на </a:t>
            </a:r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макроэкономическом уровне 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2623" y="692696"/>
            <a:ext cx="7920880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/>
              </a:rPr>
              <a:t>   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1)определение фрейма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(рамок) </a:t>
            </a:r>
            <a:r>
              <a:rPr lang="ru-RU" sz="3200" b="1" dirty="0">
                <a:solidFill>
                  <a:srgbClr val="FF0000"/>
                </a:solidFill>
                <a:latin typeface="Times New Roman"/>
              </a:rPr>
              <a:t>закупочной системы </a:t>
            </a:r>
            <a:r>
              <a:rPr lang="ru-RU" sz="3200" b="1" dirty="0">
                <a:solidFill>
                  <a:srgbClr val="002060"/>
                </a:solidFill>
                <a:latin typeface="Times New Roman"/>
              </a:rPr>
              <a:t>путем задания единого экономического </a:t>
            </a:r>
            <a:r>
              <a:rPr lang="ru-RU" sz="3200" b="1" dirty="0" smtClean="0">
                <a:solidFill>
                  <a:srgbClr val="002060"/>
                </a:solidFill>
                <a:latin typeface="Times New Roman"/>
              </a:rPr>
              <a:t>пространства </a:t>
            </a:r>
            <a:r>
              <a:rPr lang="ru-RU" sz="3200" b="1" dirty="0">
                <a:solidFill>
                  <a:srgbClr val="002060"/>
                </a:solidFill>
                <a:latin typeface="Times New Roman"/>
              </a:rPr>
              <a:t>и принципов системы закупок;</a:t>
            </a: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     2)мониторинг, анализ и оценка информации </a:t>
            </a:r>
            <a:r>
              <a:rPr lang="ru-RU" sz="3200" b="1" dirty="0">
                <a:solidFill>
                  <a:srgbClr val="002060"/>
                </a:solidFill>
                <a:latin typeface="Times New Roman"/>
              </a:rPr>
              <a:t>на макроэкономическом уровне с использованием ЕИС;</a:t>
            </a: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     3)направление </a:t>
            </a:r>
            <a:r>
              <a:rPr lang="ru-RU" sz="3200" b="1" dirty="0">
                <a:solidFill>
                  <a:srgbClr val="FF0000"/>
                </a:solidFill>
                <a:latin typeface="Times New Roman"/>
              </a:rPr>
              <a:t>государственных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инвестиций </a:t>
            </a:r>
            <a:r>
              <a:rPr lang="ru-RU" sz="3200" b="1" dirty="0">
                <a:solidFill>
                  <a:srgbClr val="002060"/>
                </a:solidFill>
                <a:latin typeface="Times New Roman"/>
              </a:rPr>
              <a:t>через </a:t>
            </a:r>
            <a:r>
              <a:rPr lang="ru-RU" sz="3200" b="1" dirty="0" smtClean="0">
                <a:solidFill>
                  <a:srgbClr val="002060"/>
                </a:solidFill>
                <a:latin typeface="Times New Roman"/>
              </a:rPr>
              <a:t>корпоративный </a:t>
            </a:r>
            <a:r>
              <a:rPr lang="ru-RU" sz="3200" b="1" dirty="0">
                <a:solidFill>
                  <a:srgbClr val="002060"/>
                </a:solidFill>
                <a:latin typeface="Times New Roman"/>
              </a:rPr>
              <a:t>сектор для обеспечения функционирования </a:t>
            </a:r>
            <a:r>
              <a:rPr lang="ru-RU" sz="3200" b="1" dirty="0" smtClean="0">
                <a:solidFill>
                  <a:srgbClr val="002060"/>
                </a:solidFill>
                <a:latin typeface="Times New Roman"/>
              </a:rPr>
              <a:t>экономики.</a:t>
            </a:r>
            <a:endParaRPr lang="ru-RU" sz="3200" b="1" dirty="0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8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80889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Принципы системы закупок 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124744"/>
            <a:ext cx="7920880" cy="44012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     1)информационная 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открытость закупки;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     2)равноправие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, справедливость, отсутствие дискриминации и необоснованных ограничений конкуренции по отношению к участникам закупки;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     3)целевое 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и экономически эффективное расходование денежных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средств;</a:t>
            </a:r>
            <a:endParaRPr lang="ru-RU" sz="2800" b="1" dirty="0">
              <a:solidFill>
                <a:srgbClr val="002060"/>
              </a:solidFill>
              <a:latin typeface="Times New Roman"/>
            </a:endParaRP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     4)отсутствие 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ограничения допуска к участию в закупке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путем установления не измеряемых требований к участникам закупки.</a:t>
            </a:r>
            <a:endParaRPr lang="ru-RU" sz="2800" b="1" dirty="0">
              <a:solidFill>
                <a:srgbClr val="00206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350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80889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Принципы системы закупок 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268760"/>
            <a:ext cx="7920880" cy="44012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Принципы системы закупок являются воплощением публичного интереса. Наличие публичного интереса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главная особенность и причина регулирования торгов.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lvl="0" algn="just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Интересы заказчика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частно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-правовую природу, не всегда и не в полной мере совпадают с публичными интересами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Принципы, установленные законом необходимо встраивать в закупочную систему, поскольку это обоюдоострый инструмент.</a:t>
            </a:r>
          </a:p>
        </p:txBody>
      </p:sp>
    </p:spTree>
    <p:extLst>
      <p:ext uri="{BB962C8B-B14F-4D97-AF65-F5344CB8AC3E}">
        <p14:creationId xmlns:p14="http://schemas.microsoft.com/office/powerpoint/2010/main" val="349980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8DC6B-67D2-4316-97F2-982C5F436E3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8361" y="1052736"/>
            <a:ext cx="7920880" cy="50475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Принципы при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отсутствии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конкретных правовых норм могут выступать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основным правовым средством в распоряжении участников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системы закупок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контролирующих органов. 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lnSpc>
                <a:spcPct val="115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Принципы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наряду с целями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регулирования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призваны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служить «критериями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оценки правильности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принимаемых решений»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процессе закупочной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деятельности.</a:t>
            </a:r>
          </a:p>
          <a:p>
            <a:pPr indent="342900" algn="just">
              <a:lnSpc>
                <a:spcPct val="115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Принципы – фундамент любой закупочной системы.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262524"/>
            <a:ext cx="7709792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Некоторые аспекты принципов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системы закупок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83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717" y="255353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Цели заказчиков закупочной системы (223-ФЗ) 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099204"/>
            <a:ext cx="792088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1)создание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условий для своевременного и полного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удовлетворения потребностей заказчиков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закупочной системы, в товарах, работах, услугах, в том числе для целей коммерческого использования, с необходимыми показателями цены, качества и надежности;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2)эффективное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использование денежных средств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расширение возможностей участия юридических и физических лиц в закупке товаров, работ, услуг (далее также - закупка) для нужд заказчиков и стимулирование такого участия, развитие добросовестной конкуренции, обеспечение гласности и прозрачности закупки, предотвращение коррупции и других злоупотреблений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021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DB7F-359A-4422-9294-1577784E7C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556792"/>
            <a:ext cx="7920880" cy="44627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Особенностью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223-ФЗ является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расширение пределов государственного регулирования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закупочной деятельности путем разработки и реализации локальных актов.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Основным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локальным актом, регулирующим закупочную деятельность является положение о закупках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Расширение пределов государственного регулирование – ресурс, который должен давать эффект.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60648"/>
            <a:ext cx="792088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Расширение пределов государственного регулирования закупок 223-ФЗ  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389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423" y="260648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Типовое положение о закупке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5001" y="1124744"/>
            <a:ext cx="7920880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В ред. от 31.12.2017 уполномоченный орган субъекта РФ вправе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утвердить типовое положение о закупке, а также определить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БУ, МБУ, МАУ, ГУП, МУП субъекта РФ,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которых применение такого типового положения о закупке является обязательным при утверждении ими положения о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закупке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(часть 2.1 статьи 2 223-ФЗ).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747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F908-DE86-46A2-B051-7E341DD8FDC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3578" y="1340768"/>
            <a:ext cx="7992888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«Закупки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у единственного поставщика 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31,1%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общего объема закупок 2017 года), так и закупки с применением «иных способов» 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65,4%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общего объема закупок 2017 года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Общий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объем закупок, осуществляемый «иными способами», в отчетном периоде увеличился 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14,1%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сравнению с 2016 годом. (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диаграмма ниже).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Только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3,6%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закупок осуществляется путем проведения конкурсов и аукционов в соответствии с требованиями гражданского законодательства.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По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состоянию на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31.12.2017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заказчиками применяется более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5080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способов определения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поставщика».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3423" y="98629"/>
            <a:ext cx="792088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Мониторинг Минфина РФ применения 223-ФЗ в 2017 году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338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AB217-52ED-4492-BD27-5CC6505745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3423" y="116632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Мониторинг применения 223-ФЗ в 2017 году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pic>
        <p:nvPicPr>
          <p:cNvPr id="1026" name="Picture 2" descr="C:\Users\KitaevSV\Documents\Audit\Счётная палата СО\Семинары\Семинар 12042018\Скриншот способы1 закупк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980728"/>
            <a:ext cx="820891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458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2479" y="260648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Анализ положений о закупках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3660" y="1124744"/>
            <a:ext cx="8183582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3200" dirty="0">
                <a:solidFill>
                  <a:srgbClr val="002060"/>
                </a:solidFill>
                <a:latin typeface="Times New Roman"/>
              </a:rPr>
              <a:t>	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оявилось 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множество способов закупок, не всегда соответствующих принципам системы закупок и требованиям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закона, 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нализ 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положений о закупках показывает </a:t>
            </a:r>
            <a:r>
              <a:rPr lang="ru-RU" sz="2800" b="1" dirty="0">
                <a:solidFill>
                  <a:srgbClr val="FF0000"/>
                </a:solidFill>
                <a:latin typeface="Times New Roman"/>
              </a:rPr>
              <a:t>дефицит правил и механизмов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, применяя которые заказчики получали бы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эффективный 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результат. 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	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Цитата:</a:t>
            </a:r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 «Ментальность 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такова, что Правила разрабатываются по ходу «пьесы», исходя из актуальности возникшей проблемы, </a:t>
            </a:r>
            <a:r>
              <a:rPr lang="ru-RU" sz="2800" b="1" dirty="0">
                <a:solidFill>
                  <a:srgbClr val="FF0000"/>
                </a:solidFill>
                <a:latin typeface="Times New Roman"/>
              </a:rPr>
              <a:t>без оглядки не только на завтрашние, но и на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сиюминутные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</a:rPr>
              <a:t>риски».</a:t>
            </a:r>
            <a:endParaRPr lang="ru-RU" sz="2800" b="1" dirty="0">
              <a:solidFill>
                <a:srgbClr val="FF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6184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3830" y="261610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Основная функция контрольно-счетного органа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7057" y="1124744"/>
            <a:ext cx="8183582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/>
              </a:rPr>
              <a:t>     Парадигма внешнего государственного финансового контроля, в том числе в форме аудита закупок, изменилась.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/>
              </a:rPr>
              <a:t>     Контрольно-счетный орган теперь, это не просто статист, отслеживающий отклонения от нормы; это аналитик-консультант, нивелирующий риски при принятии решений; «лоцман», прокладывающий безопасный эффективный курс к социально-экономическому развитию. </a:t>
            </a:r>
            <a:endParaRPr lang="ru-RU" sz="3200" dirty="0">
              <a:solidFill>
                <a:srgbClr val="00206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45583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2226" y="0"/>
            <a:ext cx="792088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Причины результата </a:t>
            </a:r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мониторинга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(в субъективной оценке)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4771" y="1196752"/>
            <a:ext cx="7920880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Стимулы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влияющие на действия заказчика (по степени значимости):</a:t>
            </a:r>
          </a:p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1)система закупок не обеспечивает равенства участников и соответственно не работает механизм конкуренции;</a:t>
            </a:r>
          </a:p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2)коррупционные проявления.</a:t>
            </a:r>
          </a:p>
          <a:p>
            <a:pPr algn="just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Это механизмы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-порядка,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 остальные механизмы системы закупок являются их производными.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007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8652" y="476672"/>
            <a:ext cx="792088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Основная проблема существующей системы закупок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4988" y="1916832"/>
            <a:ext cx="7920880" cy="35394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Вновь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созданная организация-поставщик,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имеющая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признания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рынка,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является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конкурентом Производителю продукции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Поставщику с некоторой долей рынка.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Существующий механизм обеспечивает «выигрыш» неквалифицированному поставщику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вытесняет квалифицированного поставщика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этого сектора закупок.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850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423" y="295115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Подходы к проблеме обеспечения конкуренции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8856" y="1124744"/>
            <a:ext cx="792088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«Юридическое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лицо может быть ограничено в правах лишь в случаях и в порядке, предусмотренных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законом» (часть 2 статья 49 ГК РФ).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223-ФЗ основан на презумпции добросовестности участника закупки.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Сбалансировать потенциалы участников закупки и учесть их квалификацию позволяет процедура открытого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1328874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423" y="295115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Подходы к проблеме обеспечения конкуренции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3476" y="1340768"/>
            <a:ext cx="7920880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документации о закупке должны быть указаны сведения, определенные положением о закупке, в том числе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ребования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участникам закупки и перечень документов, представляемых участниками закупки для подтверждения их соответствия установленным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требованиям»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(пункт 9 часть 10 статья 4 223-ФЗ)</a:t>
            </a:r>
          </a:p>
        </p:txBody>
      </p:sp>
    </p:spTree>
    <p:extLst>
      <p:ext uri="{BB962C8B-B14F-4D97-AF65-F5344CB8AC3E}">
        <p14:creationId xmlns:p14="http://schemas.microsoft.com/office/powerpoint/2010/main" val="1218738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423" y="295115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Подходы к проблеме обеспечения конкуренции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3476" y="1124744"/>
            <a:ext cx="792088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пункта 2 части 1 статьи 3 223-ФЗ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закрепляющего принцип отсутствия необоснованных ограничений конкуренции, следует, что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заказчика могут быть обоснования для ограничения конкуренции.</a:t>
            </a: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А цель развитие добросовестной конкуренции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(часть 1 статья 1 223-ФЗ)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предполагает состязательность только равных участников, соответствующих цели закупки.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368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423" y="295115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Подходы к проблеме обеспечения конкуренции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3476" y="1124744"/>
            <a:ext cx="7920880" cy="44012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справедливости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не только равенство всех участников закупки, но и разумную и обоснованную их дифференциацию:</a:t>
            </a:r>
          </a:p>
          <a:p>
            <a:pPr lvl="0" algn="just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равное–равным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неравное–неравным»;</a:t>
            </a:r>
          </a:p>
          <a:p>
            <a:pPr lvl="0" algn="just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-«то, что не будет считаться нарушением у одного участника, не считается нарушением для всех участников, и наоборот».</a:t>
            </a:r>
          </a:p>
          <a:p>
            <a:pPr lvl="0"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принципе справедливости базируются возможности установления заказчиком различных требований к участникам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закупки.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090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6286" y="112032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Основная задача закупочной системы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6286" y="764704"/>
            <a:ext cx="7920880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Основная цель (задача) закупочной системы - выбор эффективного и результативного поставщика.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Сопутствующая цель – обеспечение конкуренции. 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Проведение конкурентной процедуры в форме конкурса, аукциона не возлагает на заказчика обязанности по обеспечению конкуренции при формировании требований к потребительским свойствам объекта закупки. 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5643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6286" y="0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Основная задача закупочной системы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3923" y="692696"/>
            <a:ext cx="8125606" cy="53245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по обеспечению конкуренции  является субсидиарной по отношению к цели обеспечения эффективности реализации публичных полномочий, на что указал Президиум ВАС РФ: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«Основной задачей закупочной системы, является не столько обеспечение максимально широкого круга участников закупки, сколько выявление в результате процедур закупки лица, который наиболее эффективно и результативно исполнит договор».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Постановление Президиума ВАС РФ от 28.12.2010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№11017/10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делу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№А06-6611/2009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14816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9034" y="261610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Основная задача закупочной системы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108" y="1124744"/>
            <a:ext cx="8125606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«Основной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задачей законодательства, устанавливающего порядок проведения закупок, является не столько обеспечение максимально широкого круга участников закупки, сколько выявление в результате торгов лица, исполнение контракта которым в наибольшей степени будет отвечать целям эффективного использования источников финансирования, предотвращения злоупотреблений в сфере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закупок...».</a:t>
            </a:r>
          </a:p>
          <a:p>
            <a:pPr algn="just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Определение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Верховного Суда РФ от 18.12.2015 №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306-КГ15-16795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делу №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А65-27607/2014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846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8756" y="190711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Основная задача закупочной системы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4765" y="836712"/>
            <a:ext cx="8125606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«Условие о личном выполнении подрядчиком работ или запрет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привлечение субподрядчиков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является требованием, предъявляемым к участнику закупки, а относится к способу и порядку исполнения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договора».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«Требования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участникам закупки могут рассматриваться как нарушающие действующее законодательство, если антимонопольный орган докажет, что это условие включено в документацию о закупках специально для того, чтобы обеспечить победу конкретному хозяйствующему субъекту, а формирование условий закупки не соответствует целям и потребностям проводимых заказчиком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процедур».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Верховного Суда РФ от 31.07.2017 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305-КГ17-2243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делу 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А40-3315/2016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15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8756" y="230648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Результаты аудита закупок 223-ФЗ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029" y="1196751"/>
            <a:ext cx="8125606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проведении аудита закупок выявляются не только отклонения и нарушения, являющиеся следствием исполнительской дисциплины, но и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исследуются механизмы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формирующие определенные поведенческие предпосылки участников системы закупок и системно влияющие на результаты.</a:t>
            </a:r>
          </a:p>
        </p:txBody>
      </p:sp>
    </p:spTree>
    <p:extLst>
      <p:ext uri="{BB962C8B-B14F-4D97-AF65-F5344CB8AC3E}">
        <p14:creationId xmlns:p14="http://schemas.microsoft.com/office/powerpoint/2010/main" val="313190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423" y="18237"/>
            <a:ext cx="792088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Подход к ограничению коррупционных проявлений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4073" y="1124744"/>
            <a:ext cx="792088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Введение запрета для аффилированных лиц - существенный фактор ограничения коррупционных проявлений.</a:t>
            </a: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Аффилированное лица – лица, способные оказывать влияние на решения и процессы.</a:t>
            </a: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Современные информационные системы «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spark-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interfax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spark-marketing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качественно и быстро позволяют установить наличие аффилированных лиц.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223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423" y="279847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Подход к ценообразованию в системе закупок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4073" y="1556792"/>
            <a:ext cx="7920880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Исследования показывают, что в контрактной системе, в системе корпоративных закупок уровень цен выше чем в иных рыночных секторах. Системы закупок, регулируемые государством, поддавливают рыночные цены в сторону повышения. Завышенная цена договора – основа коррупции. 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823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3423" y="188640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Подход к ценообразованию в системе закупок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4442" y="1052736"/>
            <a:ext cx="7920880" cy="45243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Существующая система формирования начальной (максимальной) цены договора (далее – НМЦД) основана на запросах информации о рыночных ценах, в том числе от аффилированных организаций-поставщиков.</a:t>
            </a: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 типовом положении о закупках необходимо предусмотреть механизмы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ценобразования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7813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6286" y="112032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Типовое положение о закупке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6286" y="889185"/>
            <a:ext cx="7920880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Положение о закупке является документом, который регламентирует закупочную деятельность заказчика и должен содержать требования к закупке, в том числе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порядок подготовки и проведения процедур закупки (включая способы закупки) и условия их применения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порядок заключения и исполнения договоров, а также иные связанные с обеспечением закупки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положения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(часть 2 статьи 2 223-ФЗ).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618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6286" y="112032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 Типовое положение о закупке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6286" y="980728"/>
            <a:ext cx="7920880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достижения цели закупочной системы достаточно 3 способа закупки:</a:t>
            </a:r>
          </a:p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-открытый конкурс;</a:t>
            </a:r>
          </a:p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-электронный аукцион;</a:t>
            </a:r>
          </a:p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-закупка у единственного поставщика.</a:t>
            </a:r>
          </a:p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обоснования способа запроса котировок необходимо ответить на вопрос: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может ли участник котировок на вскрытии котировочных заявок увидеть заявку последнего участника?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9119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8756" y="190711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Производные механизмы системы закупок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393" y="1436876"/>
            <a:ext cx="8125606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-асимметрия информации;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-субъективный риск;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-специфичные активы.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3129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5640" y="1054477"/>
            <a:ext cx="792088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/>
              </a:rPr>
              <a:t>Счетная палата Самарской области</a:t>
            </a:r>
            <a:endParaRPr lang="ru-RU" sz="3600" b="1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5640" y="1700808"/>
            <a:ext cx="7920880" cy="28007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Благодарим за внимание !!!</a:t>
            </a:r>
          </a:p>
        </p:txBody>
      </p:sp>
    </p:spTree>
    <p:extLst>
      <p:ext uri="{BB962C8B-B14F-4D97-AF65-F5344CB8AC3E}">
        <p14:creationId xmlns:p14="http://schemas.microsoft.com/office/powerpoint/2010/main" val="46415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8756" y="230648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Результаты аудита закупок 223-ФЗ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240" y="980728"/>
            <a:ext cx="8125606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Аудит закупок свидетельствует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наличии в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закупочных системах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системных факторов, ограничивающих конкуренцию, искажающих принципы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223-ФЗ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оказывающих существенное влияние на результаты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закупки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-рыночные цены, используемые при формировании начальной (максимальной) цены договора не приводятся к сопоставимым рыночным стоимостям;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-отсутствует четкий порядок оценки и сопоставления заявок на участие в конкурсе (порядок выбора предпочтительной заявки);</a:t>
            </a:r>
          </a:p>
        </p:txBody>
      </p:sp>
    </p:spTree>
    <p:extLst>
      <p:ext uri="{BB962C8B-B14F-4D97-AF65-F5344CB8AC3E}">
        <p14:creationId xmlns:p14="http://schemas.microsoft.com/office/powerpoint/2010/main" val="102096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9658" y="506113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Результаты аудита закупок 223-ФЗ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240" y="1556792"/>
            <a:ext cx="8125606" cy="31085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 документациях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содержатся обязательства третьих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лиц, обеспечивающие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отдельным участникам открытого конкурса преимущество участия в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торгах;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-чрезмерно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жесткие сроки не позволяют исполнить условия конкурса любому претенденту, кроме заранее подготовленного участника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закупки;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11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3583" y="116632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Результаты аудита закупок 223-ФЗ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3583" y="980728"/>
            <a:ext cx="8125606" cy="48320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-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орядок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оценки и сопоставления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заявок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позволяет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изменять порядок определения победителя и рейтинг оценки заявок участников с целью создания преимущественных условий участия в открытом конкурсе тем или иным участникам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-отказ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закупки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от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всех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заявок в любой момент до подведения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 объяснения причин, не неся при этом никакой ответственности;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-право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 от участника закупки дополнительных документов и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информации и др.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53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3830" y="261610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Идеология 223-ФЗ 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128" y="1052736"/>
            <a:ext cx="8183582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/>
              </a:rPr>
              <a:t>	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Один из идеологов-разработчиков Федерального закона № 223-ФЗ Михаил </a:t>
            </a:r>
            <a:r>
              <a:rPr lang="ru-RU" sz="2400" dirty="0" err="1">
                <a:solidFill>
                  <a:srgbClr val="002060"/>
                </a:solidFill>
                <a:latin typeface="Times New Roman"/>
              </a:rPr>
              <a:t>Евраев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: «Необходимо отметить, что основной целью закона являлось показать общественности происходящее в сфере закупок естественных монополий и компаний с </a:t>
            </a:r>
            <a:r>
              <a:rPr lang="ru-RU" sz="2400" dirty="0" err="1">
                <a:solidFill>
                  <a:srgbClr val="002060"/>
                </a:solidFill>
                <a:latin typeface="Times New Roman"/>
              </a:rPr>
              <a:t>госучастием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 путем обязательного размещения информации на Общероссийском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</a:rPr>
              <a:t>портале. Это 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был только первый шаг, после которого все увидят, что происходит в этой сфере и после ряда скандалов и уголовных дел будет сделан второй шаг - определенная регламентация закупок естественных монополий и госкомпаний. В этом и заключается заложенная в 223-ФЗ идеология».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/>
              </a:rPr>
              <a:t>Опубликовано в журнале «</a:t>
            </a:r>
            <a:r>
              <a:rPr lang="ru-RU" sz="2400" dirty="0" err="1">
                <a:solidFill>
                  <a:srgbClr val="002060"/>
                </a:solidFill>
                <a:latin typeface="Times New Roman"/>
              </a:rPr>
              <a:t>Госзакупки.ру</a:t>
            </a:r>
            <a:r>
              <a:rPr lang="ru-RU" sz="2400" dirty="0">
                <a:solidFill>
                  <a:srgbClr val="002060"/>
                </a:solidFill>
                <a:latin typeface="Times New Roman"/>
              </a:rPr>
              <a:t>» № 4, 2013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7944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3830" y="261610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Идеология 223-ФЗ 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128" y="1052736"/>
            <a:ext cx="8183582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/>
              </a:rPr>
              <a:t>	</a:t>
            </a:r>
            <a:r>
              <a:rPr lang="ru-RU" sz="3200" b="1" dirty="0">
                <a:solidFill>
                  <a:srgbClr val="002060"/>
                </a:solidFill>
                <a:latin typeface="Times New Roman"/>
              </a:rPr>
              <a:t>223-ФЗ идеологически выстроен таким образом, что организации-заказчику предоставляется </a:t>
            </a:r>
            <a:r>
              <a:rPr lang="ru-RU" sz="3200" b="1" dirty="0" smtClean="0">
                <a:solidFill>
                  <a:srgbClr val="002060"/>
                </a:solidFill>
                <a:latin typeface="Times New Roman"/>
              </a:rPr>
              <a:t>определенная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свобода </a:t>
            </a:r>
            <a:r>
              <a:rPr lang="ru-RU" sz="3200" b="1" dirty="0">
                <a:solidFill>
                  <a:srgbClr val="FF0000"/>
                </a:solidFill>
                <a:latin typeface="Times New Roman"/>
              </a:rPr>
              <a:t>выбора правил закупок.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  <a:latin typeface="Times New Roman"/>
              </a:rPr>
              <a:t>	Вместе с тем, такой </a:t>
            </a:r>
            <a:r>
              <a:rPr lang="ru-RU" sz="3200" b="1" dirty="0" smtClean="0">
                <a:solidFill>
                  <a:srgbClr val="002060"/>
                </a:solidFill>
                <a:latin typeface="Times New Roman"/>
              </a:rPr>
              <a:t>подход создал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трудности </a:t>
            </a:r>
            <a:r>
              <a:rPr lang="ru-RU" sz="3200" b="1" dirty="0">
                <a:solidFill>
                  <a:srgbClr val="FF0000"/>
                </a:solidFill>
                <a:latin typeface="Times New Roman"/>
              </a:rPr>
              <a:t>из-за отсутствия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</a:rPr>
              <a:t>четкого </a:t>
            </a:r>
            <a:r>
              <a:rPr lang="ru-RU" sz="3200" b="1" dirty="0">
                <a:solidFill>
                  <a:srgbClr val="FF0000"/>
                </a:solidFill>
                <a:latin typeface="Times New Roman"/>
              </a:rPr>
              <a:t>инструментария и недостаточной квалификации заказчика. </a:t>
            </a:r>
            <a:endParaRPr lang="ru-RU" sz="2400" b="1" dirty="0">
              <a:solidFill>
                <a:srgbClr val="FF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602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93EF5-1CF7-4470-B01F-F9D1E1B3AB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Счетная палата Самарской области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294-2500-47A3-BCCB-9A2CCC8CB4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3830" y="261610"/>
            <a:ext cx="792088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/>
              </a:rPr>
              <a:t>Идеология 223-ФЗ </a:t>
            </a:r>
            <a:endParaRPr lang="ru-RU" sz="28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128" y="1052736"/>
            <a:ext cx="8183582" cy="50167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/>
              </a:rPr>
              <a:t>    Идеальной системы закупок нет. </a:t>
            </a:r>
            <a:r>
              <a:rPr lang="ru-RU" sz="3200" dirty="0" err="1" smtClean="0">
                <a:solidFill>
                  <a:srgbClr val="002060"/>
                </a:solidFill>
                <a:latin typeface="Times New Roman"/>
              </a:rPr>
              <a:t>По-Альтшуллеру</a:t>
            </a:r>
            <a:r>
              <a:rPr lang="ru-RU" sz="3200" dirty="0" smtClean="0">
                <a:solidFill>
                  <a:srgbClr val="002060"/>
                </a:solidFill>
                <a:latin typeface="Times New Roman"/>
              </a:rPr>
              <a:t>: «Идеальная система – это система которой нет, а ее функции исполняются».</a:t>
            </a:r>
            <a:r>
              <a:rPr lang="ru-RU" sz="3200" dirty="0">
                <a:solidFill>
                  <a:srgbClr val="002060"/>
                </a:solidFill>
                <a:latin typeface="Times New Roman"/>
              </a:rPr>
              <a:t>	</a:t>
            </a:r>
            <a:endParaRPr lang="ru-RU" sz="3200" dirty="0" smtClean="0">
              <a:solidFill>
                <a:srgbClr val="002060"/>
              </a:solidFill>
              <a:latin typeface="Times New Roman"/>
            </a:endParaRP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/>
              </a:rPr>
              <a:t>    </a:t>
            </a:r>
            <a:r>
              <a:rPr lang="ru-RU" sz="3200" dirty="0" smtClean="0">
                <a:solidFill>
                  <a:srgbClr val="002060"/>
                </a:solidFill>
                <a:latin typeface="Times New Roman"/>
              </a:rPr>
              <a:t>Л</a:t>
            </a:r>
            <a:r>
              <a:rPr lang="ru-RU" sz="3200" dirty="0" smtClean="0">
                <a:solidFill>
                  <a:srgbClr val="002060"/>
                </a:solidFill>
                <a:latin typeface="Times New Roman"/>
              </a:rPr>
              <a:t>юбая </a:t>
            </a:r>
            <a:r>
              <a:rPr lang="ru-RU" sz="3200" dirty="0" smtClean="0">
                <a:solidFill>
                  <a:srgbClr val="002060"/>
                </a:solidFill>
                <a:latin typeface="Times New Roman"/>
              </a:rPr>
              <a:t>закупочная система формирует пространство в котором содержатся как ресурсы, так и проблемы и «ловушки», а также 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</a:rPr>
              <a:t>механизмы формирующие поведенческие предпосылки участников системы закупок. </a:t>
            </a:r>
            <a:endParaRPr lang="ru-RU" sz="2400" b="1" dirty="0">
              <a:solidFill>
                <a:srgbClr val="FF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036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1697</Words>
  <Application>Microsoft Office PowerPoint</Application>
  <PresentationFormat>Экран (4:3)</PresentationFormat>
  <Paragraphs>228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KitaevSV</dc:creator>
  <cp:lastModifiedBy>KitaevSV</cp:lastModifiedBy>
  <cp:revision>81</cp:revision>
  <dcterms:created xsi:type="dcterms:W3CDTF">2017-10-11T09:47:23Z</dcterms:created>
  <dcterms:modified xsi:type="dcterms:W3CDTF">2018-04-11T12:16:26Z</dcterms:modified>
</cp:coreProperties>
</file>