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0" r:id="rId2"/>
  </p:sldMasterIdLst>
  <p:notesMasterIdLst>
    <p:notesMasterId r:id="rId29"/>
  </p:notesMasterIdLst>
  <p:sldIdLst>
    <p:sldId id="373" r:id="rId3"/>
    <p:sldId id="522" r:id="rId4"/>
    <p:sldId id="525" r:id="rId5"/>
    <p:sldId id="526" r:id="rId6"/>
    <p:sldId id="528" r:id="rId7"/>
    <p:sldId id="518" r:id="rId8"/>
    <p:sldId id="519" r:id="rId9"/>
    <p:sldId id="521" r:id="rId10"/>
    <p:sldId id="510" r:id="rId11"/>
    <p:sldId id="501" r:id="rId12"/>
    <p:sldId id="502" r:id="rId13"/>
    <p:sldId id="504" r:id="rId14"/>
    <p:sldId id="500" r:id="rId15"/>
    <p:sldId id="505" r:id="rId16"/>
    <p:sldId id="511" r:id="rId17"/>
    <p:sldId id="506" r:id="rId18"/>
    <p:sldId id="507" r:id="rId19"/>
    <p:sldId id="508" r:id="rId20"/>
    <p:sldId id="513" r:id="rId21"/>
    <p:sldId id="461" r:id="rId22"/>
    <p:sldId id="512" r:id="rId23"/>
    <p:sldId id="509" r:id="rId24"/>
    <p:sldId id="514" r:id="rId25"/>
    <p:sldId id="515" r:id="rId26"/>
    <p:sldId id="516" r:id="rId27"/>
    <p:sldId id="37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65A"/>
    <a:srgbClr val="F5CFD1"/>
    <a:srgbClr val="F2F2F2"/>
    <a:srgbClr val="FAE9EA"/>
    <a:srgbClr val="444444"/>
    <a:srgbClr val="90CD59"/>
    <a:srgbClr val="0291A0"/>
    <a:srgbClr val="DBE1E4"/>
    <a:srgbClr val="F1C900"/>
    <a:srgbClr val="E9E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89437" autoAdjust="0"/>
  </p:normalViewPr>
  <p:slideViewPr>
    <p:cSldViewPr snapToGrid="0">
      <p:cViewPr>
        <p:scale>
          <a:sx n="100" d="100"/>
          <a:sy n="100" d="100"/>
        </p:scale>
        <p:origin x="606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Может ли?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Рассмотрение жалобы должно ограничиваться только доводами жалобы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Если при рассмотрении жалобы выявлены иные нарушения, ФАС принимает решение с учетом всех выявленных нарушений</a:t>
          </a:r>
        </a:p>
        <a:p>
          <a:pPr>
            <a:lnSpc>
              <a:spcPct val="100000"/>
            </a:lnSpc>
          </a:pP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2811E87F-4C08-444A-847B-FC8C69930D0F}" type="presOf" srcId="{222B5C4C-50B8-4407-BC86-27D9789CAB71}" destId="{F6971630-4D83-4AA3-B984-0222D23CE55F}" srcOrd="0" destOrd="0" presId="urn:microsoft.com/office/officeart/2005/8/layout/cycle7"/>
    <dgm:cxn modelId="{4275CDE6-245B-464D-9AC2-3C05F55CCBC9}" type="presOf" srcId="{81406654-1BE3-4027-A64C-AB88EBA2C4FD}" destId="{FE6D0D2C-B6DC-4C19-86A4-AE7670ABF7E7}" srcOrd="0" destOrd="0" presId="urn:microsoft.com/office/officeart/2005/8/layout/cycle7"/>
    <dgm:cxn modelId="{BC074832-449E-40C4-B373-6985585EDE4A}" type="presOf" srcId="{FEDDFE56-C804-46D8-9C9C-E68D24954533}" destId="{E7DFB257-CD92-480C-929B-B65F91224E33}" srcOrd="0" destOrd="0" presId="urn:microsoft.com/office/officeart/2005/8/layout/cycle7"/>
    <dgm:cxn modelId="{237AFE6B-CD30-4B0B-9953-F8501FDFAD37}" type="presOf" srcId="{ABE03F7F-E013-434E-942F-9F702C25FAC0}" destId="{993F8A60-84A1-41CF-B674-BC75426947F1}" srcOrd="0" destOrd="0" presId="urn:microsoft.com/office/officeart/2005/8/layout/cycle7"/>
    <dgm:cxn modelId="{65AC3930-9773-4494-B88B-AEEDBC43904D}" type="presOf" srcId="{8C7B8EBB-C605-491C-9555-C8BE76091DF0}" destId="{03BEE057-376B-46EE-9E80-72248C2C304D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F934C96D-0FFA-48D7-8668-A3D4540B8C0A}" type="presOf" srcId="{8C7B8EBB-C605-491C-9555-C8BE76091DF0}" destId="{2C174630-036C-4962-BAA8-333CCC448471}" srcOrd="1" destOrd="0" presId="urn:microsoft.com/office/officeart/2005/8/layout/cycle7"/>
    <dgm:cxn modelId="{B717C24B-1B96-4D4B-9A3E-4BD4C984EED3}" type="presOf" srcId="{CEE47AA9-2B62-406A-A88C-F6721C8450E3}" destId="{40FE8535-A537-4027-9525-8632094AC34E}" srcOrd="0" destOrd="0" presId="urn:microsoft.com/office/officeart/2005/8/layout/cycle7"/>
    <dgm:cxn modelId="{387631C3-352A-4DFE-BFEC-6058DAC3E6A9}" type="presOf" srcId="{FEDDFE56-C804-46D8-9C9C-E68D24954533}" destId="{3AAAC3B0-B4F2-467B-8A84-B716245BA24E}" srcOrd="1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B6687E00-43D9-4B47-AEF1-DA1634F4FD60}" type="presOf" srcId="{CEE47AA9-2B62-406A-A88C-F6721C8450E3}" destId="{3B512C34-7152-4DAA-8280-AB32F021B552}" srcOrd="1" destOrd="0" presId="urn:microsoft.com/office/officeart/2005/8/layout/cycle7"/>
    <dgm:cxn modelId="{C2A5EA6F-CB4C-4161-A06C-9179E26124FB}" type="presOf" srcId="{6C636834-E218-40A7-88FA-09D974B52C67}" destId="{8A3FB283-08E8-40AD-922A-3A46944E3FC7}" srcOrd="0" destOrd="0" presId="urn:microsoft.com/office/officeart/2005/8/layout/cycle7"/>
    <dgm:cxn modelId="{F69D3D23-641E-4A09-AAD4-209E199251A5}" type="presParOf" srcId="{8A3FB283-08E8-40AD-922A-3A46944E3FC7}" destId="{993F8A60-84A1-41CF-B674-BC75426947F1}" srcOrd="0" destOrd="0" presId="urn:microsoft.com/office/officeart/2005/8/layout/cycle7"/>
    <dgm:cxn modelId="{297B8B54-0B79-4C74-B346-B44F5DA52D0B}" type="presParOf" srcId="{8A3FB283-08E8-40AD-922A-3A46944E3FC7}" destId="{40FE8535-A537-4027-9525-8632094AC34E}" srcOrd="1" destOrd="0" presId="urn:microsoft.com/office/officeart/2005/8/layout/cycle7"/>
    <dgm:cxn modelId="{85F540AA-4C00-4C7D-9882-D5E6D1F97B34}" type="presParOf" srcId="{40FE8535-A537-4027-9525-8632094AC34E}" destId="{3B512C34-7152-4DAA-8280-AB32F021B552}" srcOrd="0" destOrd="0" presId="urn:microsoft.com/office/officeart/2005/8/layout/cycle7"/>
    <dgm:cxn modelId="{E8A74033-E24A-4266-B18C-D1B0A546BB7A}" type="presParOf" srcId="{8A3FB283-08E8-40AD-922A-3A46944E3FC7}" destId="{F6971630-4D83-4AA3-B984-0222D23CE55F}" srcOrd="2" destOrd="0" presId="urn:microsoft.com/office/officeart/2005/8/layout/cycle7"/>
    <dgm:cxn modelId="{A2620343-6E04-4846-8B86-AFCCA21F727A}" type="presParOf" srcId="{8A3FB283-08E8-40AD-922A-3A46944E3FC7}" destId="{03BEE057-376B-46EE-9E80-72248C2C304D}" srcOrd="3" destOrd="0" presId="urn:microsoft.com/office/officeart/2005/8/layout/cycle7"/>
    <dgm:cxn modelId="{0B04E192-5153-49B2-8918-AF04236EC005}" type="presParOf" srcId="{03BEE057-376B-46EE-9E80-72248C2C304D}" destId="{2C174630-036C-4962-BAA8-333CCC448471}" srcOrd="0" destOrd="0" presId="urn:microsoft.com/office/officeart/2005/8/layout/cycle7"/>
    <dgm:cxn modelId="{C9CA14E8-C6F0-4C85-BD0A-6347210CF22F}" type="presParOf" srcId="{8A3FB283-08E8-40AD-922A-3A46944E3FC7}" destId="{FE6D0D2C-B6DC-4C19-86A4-AE7670ABF7E7}" srcOrd="4" destOrd="0" presId="urn:microsoft.com/office/officeart/2005/8/layout/cycle7"/>
    <dgm:cxn modelId="{9FD201C9-12E1-46EC-863F-EA707CEA9D34}" type="presParOf" srcId="{8A3FB283-08E8-40AD-922A-3A46944E3FC7}" destId="{E7DFB257-CD92-480C-929B-B65F91224E33}" srcOrd="5" destOrd="0" presId="urn:microsoft.com/office/officeart/2005/8/layout/cycle7"/>
    <dgm:cxn modelId="{A049AB9F-1DA9-488C-BC18-53F4AB911389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F4B189F-0C83-464D-B214-39B142CB0B3E}" type="presOf" srcId="{CEE47AA9-2B62-406A-A88C-F6721C8450E3}" destId="{40FE8535-A537-4027-9525-8632094AC34E}" srcOrd="0" destOrd="0" presId="urn:microsoft.com/office/officeart/2005/8/layout/cycle7"/>
    <dgm:cxn modelId="{213DD76B-3A3B-475A-A929-2458E2117B42}" type="presOf" srcId="{ABE03F7F-E013-434E-942F-9F702C25FAC0}" destId="{993F8A60-84A1-41CF-B674-BC75426947F1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D603B12D-1E72-44F1-8BAC-FBD759B63878}" type="presOf" srcId="{FEDDFE56-C804-46D8-9C9C-E68D24954533}" destId="{3AAAC3B0-B4F2-467B-8A84-B716245BA24E}" srcOrd="1" destOrd="0" presId="urn:microsoft.com/office/officeart/2005/8/layout/cycle7"/>
    <dgm:cxn modelId="{C3D5B93C-BD1A-48C2-A3D6-FBBB5C27E425}" type="presOf" srcId="{6C636834-E218-40A7-88FA-09D974B52C67}" destId="{8A3FB283-08E8-40AD-922A-3A46944E3FC7}" srcOrd="0" destOrd="0" presId="urn:microsoft.com/office/officeart/2005/8/layout/cycle7"/>
    <dgm:cxn modelId="{3D2D0A55-A683-4167-ACD4-764D6A631424}" type="presOf" srcId="{222B5C4C-50B8-4407-BC86-27D9789CAB71}" destId="{F6971630-4D83-4AA3-B984-0222D23CE55F}" srcOrd="0" destOrd="0" presId="urn:microsoft.com/office/officeart/2005/8/layout/cycle7"/>
    <dgm:cxn modelId="{45A552A5-D708-4303-8FD3-E0C9BC0BC5B4}" type="presOf" srcId="{FEDDFE56-C804-46D8-9C9C-E68D24954533}" destId="{E7DFB257-CD92-480C-929B-B65F91224E33}" srcOrd="0" destOrd="0" presId="urn:microsoft.com/office/officeart/2005/8/layout/cycle7"/>
    <dgm:cxn modelId="{F9EBFDA4-8D21-4431-B898-D49360D3AB51}" type="presOf" srcId="{8C7B8EBB-C605-491C-9555-C8BE76091DF0}" destId="{2C174630-036C-4962-BAA8-333CCC448471}" srcOrd="1" destOrd="0" presId="urn:microsoft.com/office/officeart/2005/8/layout/cycle7"/>
    <dgm:cxn modelId="{4F71192A-8271-4660-9CD7-7C15BF55654D}" type="presOf" srcId="{CEE47AA9-2B62-406A-A88C-F6721C8450E3}" destId="{3B512C34-7152-4DAA-8280-AB32F021B552}" srcOrd="1" destOrd="0" presId="urn:microsoft.com/office/officeart/2005/8/layout/cycle7"/>
    <dgm:cxn modelId="{C7349F34-282B-4B6D-90E9-03308D0524B9}" type="presOf" srcId="{8C7B8EBB-C605-491C-9555-C8BE76091DF0}" destId="{03BEE057-376B-46EE-9E80-72248C2C304D}" srcOrd="0" destOrd="0" presId="urn:microsoft.com/office/officeart/2005/8/layout/cycle7"/>
    <dgm:cxn modelId="{7E344CFA-E873-4DC4-B871-065D5B0987CB}" type="presOf" srcId="{81406654-1BE3-4027-A64C-AB88EBA2C4FD}" destId="{FE6D0D2C-B6DC-4C19-86A4-AE7670ABF7E7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1E4E5131-2C46-443B-8974-6DC0BB3B43ED}" type="presParOf" srcId="{8A3FB283-08E8-40AD-922A-3A46944E3FC7}" destId="{993F8A60-84A1-41CF-B674-BC75426947F1}" srcOrd="0" destOrd="0" presId="urn:microsoft.com/office/officeart/2005/8/layout/cycle7"/>
    <dgm:cxn modelId="{9302C9B9-1E8A-4094-AB5A-191BF019B87C}" type="presParOf" srcId="{8A3FB283-08E8-40AD-922A-3A46944E3FC7}" destId="{40FE8535-A537-4027-9525-8632094AC34E}" srcOrd="1" destOrd="0" presId="urn:microsoft.com/office/officeart/2005/8/layout/cycle7"/>
    <dgm:cxn modelId="{737C3FE8-918A-400C-BFA5-F0A49D0C6BFF}" type="presParOf" srcId="{40FE8535-A537-4027-9525-8632094AC34E}" destId="{3B512C34-7152-4DAA-8280-AB32F021B552}" srcOrd="0" destOrd="0" presId="urn:microsoft.com/office/officeart/2005/8/layout/cycle7"/>
    <dgm:cxn modelId="{D82A7CB3-E3BE-4004-AB67-E21AAC8F78CA}" type="presParOf" srcId="{8A3FB283-08E8-40AD-922A-3A46944E3FC7}" destId="{F6971630-4D83-4AA3-B984-0222D23CE55F}" srcOrd="2" destOrd="0" presId="urn:microsoft.com/office/officeart/2005/8/layout/cycle7"/>
    <dgm:cxn modelId="{D8B90565-57CE-4FEF-82FF-360C160951CE}" type="presParOf" srcId="{8A3FB283-08E8-40AD-922A-3A46944E3FC7}" destId="{03BEE057-376B-46EE-9E80-72248C2C304D}" srcOrd="3" destOrd="0" presId="urn:microsoft.com/office/officeart/2005/8/layout/cycle7"/>
    <dgm:cxn modelId="{868DB282-E9C1-4550-948C-78FE90B17789}" type="presParOf" srcId="{03BEE057-376B-46EE-9E80-72248C2C304D}" destId="{2C174630-036C-4962-BAA8-333CCC448471}" srcOrd="0" destOrd="0" presId="urn:microsoft.com/office/officeart/2005/8/layout/cycle7"/>
    <dgm:cxn modelId="{E068E172-1BEC-4B60-9F38-E3D4FAE8A729}" type="presParOf" srcId="{8A3FB283-08E8-40AD-922A-3A46944E3FC7}" destId="{FE6D0D2C-B6DC-4C19-86A4-AE7670ABF7E7}" srcOrd="4" destOrd="0" presId="urn:microsoft.com/office/officeart/2005/8/layout/cycle7"/>
    <dgm:cxn modelId="{E82C1AB2-F81C-4C22-9758-58D8BB7DDCB1}" type="presParOf" srcId="{8A3FB283-08E8-40AD-922A-3A46944E3FC7}" destId="{E7DFB257-CD92-480C-929B-B65F91224E33}" srcOrd="5" destOrd="0" presId="urn:microsoft.com/office/officeart/2005/8/layout/cycle7"/>
    <dgm:cxn modelId="{5B1EE3D7-A16E-430D-AFD3-04EF32652501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Попадают ли такие закупки под действия 223-ФЗ?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6BEDA97-3599-481B-AFC3-9E0E3D47D516}" type="presOf" srcId="{FEDDFE56-C804-46D8-9C9C-E68D24954533}" destId="{E7DFB257-CD92-480C-929B-B65F91224E33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FCC16279-08AE-463D-9B6B-CC3577E27E96}" type="presOf" srcId="{8C7B8EBB-C605-491C-9555-C8BE76091DF0}" destId="{03BEE057-376B-46EE-9E80-72248C2C304D}" srcOrd="0" destOrd="0" presId="urn:microsoft.com/office/officeart/2005/8/layout/cycle7"/>
    <dgm:cxn modelId="{0DB1D461-A5EF-4B0C-9F7E-ED29A0AA621F}" type="presOf" srcId="{6C636834-E218-40A7-88FA-09D974B52C67}" destId="{8A3FB283-08E8-40AD-922A-3A46944E3FC7}" srcOrd="0" destOrd="0" presId="urn:microsoft.com/office/officeart/2005/8/layout/cycle7"/>
    <dgm:cxn modelId="{D61FC166-9E6A-463C-815C-CB0B4B33187C}" type="presOf" srcId="{ABE03F7F-E013-434E-942F-9F702C25FAC0}" destId="{993F8A60-84A1-41CF-B674-BC75426947F1}" srcOrd="0" destOrd="0" presId="urn:microsoft.com/office/officeart/2005/8/layout/cycle7"/>
    <dgm:cxn modelId="{848921CF-AB1C-4235-8193-CE51A0D77970}" type="presOf" srcId="{FEDDFE56-C804-46D8-9C9C-E68D24954533}" destId="{3AAAC3B0-B4F2-467B-8A84-B716245BA24E}" srcOrd="1" destOrd="0" presId="urn:microsoft.com/office/officeart/2005/8/layout/cycle7"/>
    <dgm:cxn modelId="{56E2A80D-2241-4CF5-8375-A40B6A0B4799}" type="presOf" srcId="{81406654-1BE3-4027-A64C-AB88EBA2C4FD}" destId="{FE6D0D2C-B6DC-4C19-86A4-AE7670ABF7E7}" srcOrd="0" destOrd="0" presId="urn:microsoft.com/office/officeart/2005/8/layout/cycle7"/>
    <dgm:cxn modelId="{E7CBEF22-6055-480B-A43D-F1643C214780}" type="presOf" srcId="{CEE47AA9-2B62-406A-A88C-F6721C8450E3}" destId="{3B512C34-7152-4DAA-8280-AB32F021B552}" srcOrd="1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CECC532A-A3DA-4BAA-B415-3F41DBA2E8FB}" type="presOf" srcId="{8C7B8EBB-C605-491C-9555-C8BE76091DF0}" destId="{2C174630-036C-4962-BAA8-333CCC448471}" srcOrd="1" destOrd="0" presId="urn:microsoft.com/office/officeart/2005/8/layout/cycle7"/>
    <dgm:cxn modelId="{918B251C-4E93-4D55-A692-AE5A62A2C235}" type="presOf" srcId="{CEE47AA9-2B62-406A-A88C-F6721C8450E3}" destId="{40FE8535-A537-4027-9525-8632094AC34E}" srcOrd="0" destOrd="0" presId="urn:microsoft.com/office/officeart/2005/8/layout/cycle7"/>
    <dgm:cxn modelId="{E752F7F6-DFBF-4290-BB2B-BA9732D52D01}" type="presOf" srcId="{222B5C4C-50B8-4407-BC86-27D9789CAB71}" destId="{F6971630-4D83-4AA3-B984-0222D23CE55F}" srcOrd="0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AF9C948F-B9E9-4546-9AC4-C6012726F851}" type="presParOf" srcId="{8A3FB283-08E8-40AD-922A-3A46944E3FC7}" destId="{993F8A60-84A1-41CF-B674-BC75426947F1}" srcOrd="0" destOrd="0" presId="urn:microsoft.com/office/officeart/2005/8/layout/cycle7"/>
    <dgm:cxn modelId="{2744CB49-4197-439B-B4CA-3DD9384681A9}" type="presParOf" srcId="{8A3FB283-08E8-40AD-922A-3A46944E3FC7}" destId="{40FE8535-A537-4027-9525-8632094AC34E}" srcOrd="1" destOrd="0" presId="urn:microsoft.com/office/officeart/2005/8/layout/cycle7"/>
    <dgm:cxn modelId="{7ABD591D-500E-459A-BA6E-A1D0775CCA78}" type="presParOf" srcId="{40FE8535-A537-4027-9525-8632094AC34E}" destId="{3B512C34-7152-4DAA-8280-AB32F021B552}" srcOrd="0" destOrd="0" presId="urn:microsoft.com/office/officeart/2005/8/layout/cycle7"/>
    <dgm:cxn modelId="{B49895CF-0BC1-48AF-9CE9-787FAE9A45D3}" type="presParOf" srcId="{8A3FB283-08E8-40AD-922A-3A46944E3FC7}" destId="{F6971630-4D83-4AA3-B984-0222D23CE55F}" srcOrd="2" destOrd="0" presId="urn:microsoft.com/office/officeart/2005/8/layout/cycle7"/>
    <dgm:cxn modelId="{9FF0EBF6-40BE-4209-9B38-D892DF9B3760}" type="presParOf" srcId="{8A3FB283-08E8-40AD-922A-3A46944E3FC7}" destId="{03BEE057-376B-46EE-9E80-72248C2C304D}" srcOrd="3" destOrd="0" presId="urn:microsoft.com/office/officeart/2005/8/layout/cycle7"/>
    <dgm:cxn modelId="{ABE4370F-B263-4D36-A932-8F975EE42B07}" type="presParOf" srcId="{03BEE057-376B-46EE-9E80-72248C2C304D}" destId="{2C174630-036C-4962-BAA8-333CCC448471}" srcOrd="0" destOrd="0" presId="urn:microsoft.com/office/officeart/2005/8/layout/cycle7"/>
    <dgm:cxn modelId="{094E9122-B6A6-4087-BE7B-DDAB3ED8A7B6}" type="presParOf" srcId="{8A3FB283-08E8-40AD-922A-3A46944E3FC7}" destId="{FE6D0D2C-B6DC-4C19-86A4-AE7670ABF7E7}" srcOrd="4" destOrd="0" presId="urn:microsoft.com/office/officeart/2005/8/layout/cycle7"/>
    <dgm:cxn modelId="{49784054-E034-48D5-A541-329BEFBCCCAC}" type="presParOf" srcId="{8A3FB283-08E8-40AD-922A-3A46944E3FC7}" destId="{E7DFB257-CD92-480C-929B-B65F91224E33}" srcOrd="5" destOrd="0" presId="urn:microsoft.com/office/officeart/2005/8/layout/cycle7"/>
    <dgm:cxn modelId="{9E0D4B2E-4DC3-4256-8AF3-8AB639FE7621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Попадают ли такие закупки под действия 223-ФЗ?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B6E6D49-8119-49A0-83D4-1BCD4B34FAC3}" type="presOf" srcId="{ABE03F7F-E013-434E-942F-9F702C25FAC0}" destId="{993F8A60-84A1-41CF-B674-BC75426947F1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35065263-C2C4-4953-813B-5575878E74C5}" type="presOf" srcId="{FEDDFE56-C804-46D8-9C9C-E68D24954533}" destId="{E7DFB257-CD92-480C-929B-B65F91224E33}" srcOrd="0" destOrd="0" presId="urn:microsoft.com/office/officeart/2005/8/layout/cycle7"/>
    <dgm:cxn modelId="{698F039B-F2C9-4FEF-AC23-D77592E1B9A1}" type="presOf" srcId="{8C7B8EBB-C605-491C-9555-C8BE76091DF0}" destId="{03BEE057-376B-46EE-9E80-72248C2C304D}" srcOrd="0" destOrd="0" presId="urn:microsoft.com/office/officeart/2005/8/layout/cycle7"/>
    <dgm:cxn modelId="{140273DD-EDD2-4F54-BD24-968BAED62186}" type="presOf" srcId="{CEE47AA9-2B62-406A-A88C-F6721C8450E3}" destId="{40FE8535-A537-4027-9525-8632094AC34E}" srcOrd="0" destOrd="0" presId="urn:microsoft.com/office/officeart/2005/8/layout/cycle7"/>
    <dgm:cxn modelId="{30F5C33F-22F1-486A-8453-DC614DD44D40}" type="presOf" srcId="{8C7B8EBB-C605-491C-9555-C8BE76091DF0}" destId="{2C174630-036C-4962-BAA8-333CCC448471}" srcOrd="1" destOrd="0" presId="urn:microsoft.com/office/officeart/2005/8/layout/cycle7"/>
    <dgm:cxn modelId="{294C4835-5A26-4FF0-995D-B548315107C7}" type="presOf" srcId="{6C636834-E218-40A7-88FA-09D974B52C67}" destId="{8A3FB283-08E8-40AD-922A-3A46944E3FC7}" srcOrd="0" destOrd="0" presId="urn:microsoft.com/office/officeart/2005/8/layout/cycle7"/>
    <dgm:cxn modelId="{6EC68FB7-FD7A-4F4E-BF4D-9B2D3E9CFCC9}" type="presOf" srcId="{222B5C4C-50B8-4407-BC86-27D9789CAB71}" destId="{F6971630-4D83-4AA3-B984-0222D23CE55F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A7E7466F-86EB-4AE0-A3E6-E69814615E5D}" type="presOf" srcId="{FEDDFE56-C804-46D8-9C9C-E68D24954533}" destId="{3AAAC3B0-B4F2-467B-8A84-B716245BA24E}" srcOrd="1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A8F5EDBD-6EE3-41A1-B165-4EF03BE9E666}" type="presOf" srcId="{CEE47AA9-2B62-406A-A88C-F6721C8450E3}" destId="{3B512C34-7152-4DAA-8280-AB32F021B552}" srcOrd="1" destOrd="0" presId="urn:microsoft.com/office/officeart/2005/8/layout/cycle7"/>
    <dgm:cxn modelId="{2D9B8CE9-E7E8-4300-846E-DCD0DC0A6D0B}" type="presOf" srcId="{81406654-1BE3-4027-A64C-AB88EBA2C4FD}" destId="{FE6D0D2C-B6DC-4C19-86A4-AE7670ABF7E7}" srcOrd="0" destOrd="0" presId="urn:microsoft.com/office/officeart/2005/8/layout/cycle7"/>
    <dgm:cxn modelId="{8AC1388D-6294-43A6-8245-B2E15A5D9092}" type="presParOf" srcId="{8A3FB283-08E8-40AD-922A-3A46944E3FC7}" destId="{993F8A60-84A1-41CF-B674-BC75426947F1}" srcOrd="0" destOrd="0" presId="urn:microsoft.com/office/officeart/2005/8/layout/cycle7"/>
    <dgm:cxn modelId="{F724508E-D6E5-4DD7-8E94-ADFA3831C8D9}" type="presParOf" srcId="{8A3FB283-08E8-40AD-922A-3A46944E3FC7}" destId="{40FE8535-A537-4027-9525-8632094AC34E}" srcOrd="1" destOrd="0" presId="urn:microsoft.com/office/officeart/2005/8/layout/cycle7"/>
    <dgm:cxn modelId="{E486EC88-79BD-4BB3-BF86-8F3387EC92FD}" type="presParOf" srcId="{40FE8535-A537-4027-9525-8632094AC34E}" destId="{3B512C34-7152-4DAA-8280-AB32F021B552}" srcOrd="0" destOrd="0" presId="urn:microsoft.com/office/officeart/2005/8/layout/cycle7"/>
    <dgm:cxn modelId="{DC46AA43-0A0A-4D9A-98BE-7CED8231BD46}" type="presParOf" srcId="{8A3FB283-08E8-40AD-922A-3A46944E3FC7}" destId="{F6971630-4D83-4AA3-B984-0222D23CE55F}" srcOrd="2" destOrd="0" presId="urn:microsoft.com/office/officeart/2005/8/layout/cycle7"/>
    <dgm:cxn modelId="{CD4BA0C2-B39C-45C9-896C-1CA99D0618BB}" type="presParOf" srcId="{8A3FB283-08E8-40AD-922A-3A46944E3FC7}" destId="{03BEE057-376B-46EE-9E80-72248C2C304D}" srcOrd="3" destOrd="0" presId="urn:microsoft.com/office/officeart/2005/8/layout/cycle7"/>
    <dgm:cxn modelId="{AFA51176-1569-4702-A4D2-7E6015E9FC1C}" type="presParOf" srcId="{03BEE057-376B-46EE-9E80-72248C2C304D}" destId="{2C174630-036C-4962-BAA8-333CCC448471}" srcOrd="0" destOrd="0" presId="urn:microsoft.com/office/officeart/2005/8/layout/cycle7"/>
    <dgm:cxn modelId="{F5977418-39F5-4E49-ACE6-3FCB8DD2FCBC}" type="presParOf" srcId="{8A3FB283-08E8-40AD-922A-3A46944E3FC7}" destId="{FE6D0D2C-B6DC-4C19-86A4-AE7670ABF7E7}" srcOrd="4" destOrd="0" presId="urn:microsoft.com/office/officeart/2005/8/layout/cycle7"/>
    <dgm:cxn modelId="{6226FA0B-9015-4E6F-87EB-EF38508C4517}" type="presParOf" srcId="{8A3FB283-08E8-40AD-922A-3A46944E3FC7}" destId="{E7DFB257-CD92-480C-929B-B65F91224E33}" srcOrd="5" destOrd="0" presId="urn:microsoft.com/office/officeart/2005/8/layout/cycle7"/>
    <dgm:cxn modelId="{88952C63-8338-46DA-B03C-C4F626A3EA59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Может ли?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Рассмотрение жалобы должно ограничиваться только доводами жалобы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Если при рассмотрении жалобы выявлены иные нарушения, ФАС принимает решение с учетом всех выявленных нарушений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Попадают ли такие закупки под действия 223-ФЗ?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Попадают ли такие закупки под действия 223-ФЗ?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7B227-4A70-4DA1-BCAB-4272055EF28C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F4BF-4D56-4BC3-A5E2-BC91E8E79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16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745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387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050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602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8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299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3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58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28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70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5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3963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84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563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36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F4BF-4D56-4BC3-A5E2-BC91E8E7940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50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943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56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840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588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03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20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94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8  800  77  55  800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61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255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3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19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8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0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4" b="5260"/>
          <a:stretch/>
        </p:blipFill>
        <p:spPr>
          <a:xfrm>
            <a:off x="0" y="700216"/>
            <a:ext cx="12192000" cy="583393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accent2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88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srgbClr val="E4465A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0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"/>
          <a:stretch/>
        </p:blipFill>
        <p:spPr>
          <a:xfrm>
            <a:off x="359199" y="1034545"/>
            <a:ext cx="10817924" cy="5277890"/>
          </a:xfrm>
          <a:prstGeom prst="rect">
            <a:avLst/>
          </a:prstGeom>
        </p:spPr>
      </p:pic>
      <p:sp>
        <p:nvSpPr>
          <p:cNvPr id="30" name="AutoShape 7"/>
          <p:cNvSpPr>
            <a:spLocks noChangeArrowheads="1"/>
          </p:cNvSpPr>
          <p:nvPr userDrawn="1"/>
        </p:nvSpPr>
        <p:spPr bwMode="auto">
          <a:xfrm>
            <a:off x="5441742" y="403012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97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  <a:endParaRPr lang="ru-RU" sz="97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5089828" y="3432316"/>
            <a:ext cx="27260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3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5385626" y="4650099"/>
            <a:ext cx="281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0000"/>
              </a:buClr>
              <a:buSzPct val="100000"/>
              <a:defRPr/>
            </a:pP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education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@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rts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tender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ru</a:t>
            </a:r>
            <a:endParaRPr lang="en-US" altLang="ru-RU" sz="1500" kern="1200" dirty="0" smtClean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algn="l">
              <a:buClr>
                <a:srgbClr val="000000"/>
              </a:buClr>
              <a:buSzPct val="100000"/>
            </a:pPr>
            <a:r>
              <a:rPr lang="en-US" altLang="ru-RU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info@rts-tender.ru</a:t>
            </a:r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3511475"/>
            <a:ext cx="331345" cy="339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786362"/>
            <a:ext cx="331345" cy="33929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4135803"/>
            <a:ext cx="331345" cy="339297"/>
          </a:xfrm>
          <a:prstGeom prst="rect">
            <a:avLst/>
          </a:prstGeom>
        </p:spPr>
      </p:pic>
      <p:sp>
        <p:nvSpPr>
          <p:cNvPr id="48" name="TextBox 47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222311" y="1082675"/>
            <a:ext cx="9745792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093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831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2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7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ru-RU" altLang="ru-RU" sz="14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2018</a:t>
            </a:r>
            <a:endParaRPr lang="ru-RU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75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3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Анатолий Галимский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>
                <a:solidFill>
                  <a:srgbClr val="444444">
                    <a:lumMod val="60000"/>
                    <a:lumOff val="40000"/>
                  </a:srgbClr>
                </a:solidFill>
              </a:rPr>
              <a:t>2018</a:t>
            </a:r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iming>
    <p:tnLst>
      <p:par>
        <p:cTn id="1" dur="indefinite" restart="never" nodeType="tmRoot"/>
      </p:par>
    </p:tnLst>
  </p:timing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8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rtstender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RTS.tende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2470150"/>
          </a:xfrm>
        </p:spPr>
        <p:txBody>
          <a:bodyPr/>
          <a:lstStyle/>
          <a:p>
            <a:r>
              <a:rPr lang="ru-RU" dirty="0" smtClean="0"/>
              <a:t>7 подводных камней нового 223-ФЗ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Ч.5 ст.4 223-ФЗ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err="1" smtClean="0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 smtClean="0">
                <a:cs typeface="Segoe UI" panose="020B0502040204020203" pitchFamily="34" charset="0"/>
              </a:rPr>
              <a:t> закупок у ЕП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осуществлении закупки, за исключением закупки у ЕП, размещается информация о закупке… если обратное не предусмотрено положением.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98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Ч.5 ст.4 223-ФЗ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ЕП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осуществлении закупки, </a:t>
            </a:r>
            <a:r>
              <a:rPr lang="ru-RU" sz="1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 исключением закупки у ЕП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размещается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информация о закупке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 </a:t>
            </a:r>
            <a:r>
              <a:rPr lang="ru-RU" sz="1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обратное не предусмотрено </a:t>
            </a:r>
            <a:r>
              <a:rPr lang="ru-RU" sz="16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4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ЕП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1613"/>
              </p:ext>
            </p:extLst>
          </p:nvPr>
        </p:nvGraphicFramePr>
        <p:xfrm>
          <a:off x="110835" y="850215"/>
          <a:ext cx="11961092" cy="5495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279644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 информации о закупке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Чем регулируется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ли не размещать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Позиция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плана закупки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РФ от 17.09.2012 № 932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всегда. ПП РФ 932, к сожалению, дает возможность не раскрывать информацию о закупке в плане только в отношении закупок суммой до 100 (500) тысяч рублей. Получается, что закупки свыше этой суммы размещать в плане все-таки нужно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Извещение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AE9EA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Ч.9 ст.4 223-ФЗ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Да, поскольку указанная часть не противоречит ч.5 ст.4 223-ФЗ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 ст.4 223-ФЗ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Да, поскольку указанная часть не противоречит ч.5 ст.4 223-ФЗ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92221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Информация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 договоре в ежемесячных отчетах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AE9EA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Ч.19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Несмотря на отсутствие прямого противоречия ч.19 ст.4 упомянутой измененной норме, в ней (ч.19) говорится о необходимости размещения информации обо всех договорах без исключения. Следовательно, и по новым правилам размещать информацию о закупках у ЕП, даже если извещения и документация не размещались, нужно  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0944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Договор в реестре договоров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РФ от 31.10.2014 № 1132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существу - аналогично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плану закупки. Договоры, цена которых превышает 100 (500) тысяч рублей, следует размещать в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реестре, за исключением всех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случаев (а не только закупок до 100 (500) тысяч) по ч.15 ст.4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ЕП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3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435485"/>
              </p:ext>
            </p:extLst>
          </p:nvPr>
        </p:nvGraphicFramePr>
        <p:xfrm>
          <a:off x="110835" y="850215"/>
          <a:ext cx="11961092" cy="5495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279644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 информации о закупке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Чем регулируется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ли не размещать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Позиция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плана закупки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РФ от 17.09.2012 № 932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всегда. ПП РФ 932, к сожалению, дает возможность не раскрывать информацию о закупке в плане только в отношении закупок суммой до 100 (500) тысяч рублей. Получается, что закупки свыше этой суммы размещать в плане все-таки нужно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Извещение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Ч.9 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Да, поскольку указанная часть не противоречит ч.5 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 ст.4 223-ФЗ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Да, поскольку указанная часть не противоречит ч.5 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192221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Информация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 договоре в ежемесячных отчетах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Ч.19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Несмотря на отсутствие прямого противоречия ч.19 ст.4 упомянутой измененной норме, в ней (ч.19) говорится о необходимости размещения информации обо всех договорах без исключения. Следовательно, и по новым правилам размещать информацию о закупках у ЕП, даже если извещения и документация не размещались, нужно  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</a:tr>
              <a:tr h="10944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Договор в реестре договоров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РФ от 31.10.2014 № 1132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существу - аналогично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плану закупки. Договоры, цена которых превышает 100 (500) тысяч рублей, следует размещать в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реестре, за исключением всех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случаев (а не только закупок до 100 (500) тысяч) по ч.15 ст.4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ЕП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83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Правда ли, что закупки электроэнергии исключены из-под действия 223-ФЗ?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П.8 ч.4 ст.1 223-ФЗ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 не регулирует отношения, связанные 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заключением и исполнением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договоров,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являющихся обязательными для участников рынка обращения электрической энергии и (или) мощности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22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П.8 ч.4 ст.1 223-ФЗ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 не регулирует отношения, связанные с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заключением и исполнением договоров,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являющихся обязательными для участников </a:t>
            </a:r>
            <a:r>
              <a:rPr lang="ru-RU" sz="1600" u="sng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рынка обращения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электрической энергии и (или) мощности</a:t>
            </a:r>
            <a:endParaRPr lang="ru-RU" sz="1600" u="sng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01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91512477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электроэнергии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1376676"/>
            <a:ext cx="2459909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13248" y="1376675"/>
            <a:ext cx="2451832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24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91512477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электроэнергии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1376676"/>
            <a:ext cx="2459909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13248" y="1376675"/>
            <a:ext cx="2451832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  <p:sp>
        <p:nvSpPr>
          <p:cNvPr id="14" name="Нижний колонтитул 4"/>
          <p:cNvSpPr txBox="1">
            <a:spLocks/>
          </p:cNvSpPr>
          <p:nvPr/>
        </p:nvSpPr>
        <p:spPr>
          <a:xfrm>
            <a:off x="512762" y="66732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E4465A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9239249" y="66732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E4465A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1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Можно ли в типовом положении обязывать </a:t>
            </a:r>
            <a:r>
              <a:rPr lang="ru-RU" sz="4000" u="sng" dirty="0" smtClean="0"/>
              <a:t>всех</a:t>
            </a:r>
            <a:r>
              <a:rPr lang="ru-RU" sz="4000" dirty="0" smtClean="0"/>
              <a:t> заказчиков проводить закупки у </a:t>
            </a:r>
            <a:r>
              <a:rPr lang="ru-RU" sz="4000" dirty="0" err="1" smtClean="0"/>
              <a:t>мсп</a:t>
            </a:r>
            <a:r>
              <a:rPr lang="ru-RU" sz="4000" dirty="0" smtClean="0"/>
              <a:t>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5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5126182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Ст.37 35-ФЗ «Об электроэнергетике»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Заключение договора поставки (купли-продажи) электроэнергии обязательно для поставщиков электрической энергии.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0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Правда ли, что с 01.07.2018 нельзя будет требовать документы от участников «обычной» закупки?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57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89562"/>
              </p:ext>
            </p:extLst>
          </p:nvPr>
        </p:nvGraphicFramePr>
        <p:xfrm>
          <a:off x="2273709" y="834955"/>
          <a:ext cx="7681448" cy="4565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</a:t>
                      </a:r>
                      <a:r>
                        <a:rPr lang="ru-RU" sz="14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ст.4 223-ФЗ</a:t>
                      </a:r>
                      <a:endParaRPr lang="ru-RU" sz="14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 1 июля 2018 года</a:t>
                      </a:r>
                      <a:endParaRPr lang="ru-RU" sz="14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 ст.4</a:t>
                      </a:r>
                      <a:r>
                        <a:rPr lang="ru-RU" sz="14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223-ФЗ</a:t>
                      </a:r>
                      <a:endParaRPr lang="ru-RU" sz="14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После 1 июля 2018 года</a:t>
                      </a:r>
                      <a:endParaRPr lang="ru-RU" sz="14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Документация должна содержать: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… 9) требования к участникам закупки и перечень документов, представляемых участниками закупки для подтверждения их соответствия установленным требованиям</a:t>
                      </a:r>
                      <a:endParaRPr lang="ru-RU" sz="14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 должна содержать: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… 9) требования к участникам такой закупки;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10) требования к участникам такой закупки и привлекаемым ими субподрядчикам, соисполнителям и (или) изготовителям товара, являющегося предметом закупки, </a:t>
                      </a:r>
                      <a:r>
                        <a:rPr lang="ru-RU" sz="1400" u="sng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 перечень документов, представляемых участниками такой закупки для подтверждения их соответствия указанным требованиям, в случае закупки работ по проектированию, строительству, модернизации и ремонту особо опасных, технически сложных объектов капитального строительства и закупки товаров, работ, услуг, связанных с использованием атомной энергии;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Требования к документации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30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826344"/>
              </p:ext>
            </p:extLst>
          </p:nvPr>
        </p:nvGraphicFramePr>
        <p:xfrm>
          <a:off x="2273709" y="834955"/>
          <a:ext cx="7681448" cy="4980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</a:t>
                      </a:r>
                      <a:r>
                        <a:rPr lang="ru-RU" sz="14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ст.4 223-ФЗ</a:t>
                      </a:r>
                      <a:endParaRPr lang="ru-RU" sz="14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 1 июля 2018 года</a:t>
                      </a:r>
                      <a:endParaRPr lang="ru-RU" sz="14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Ч.10 ст.4</a:t>
                      </a:r>
                      <a:r>
                        <a:rPr lang="ru-RU" sz="14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223-ФЗ</a:t>
                      </a:r>
                      <a:endParaRPr lang="ru-RU" sz="14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После 1 июля 2018 года</a:t>
                      </a:r>
                      <a:endParaRPr lang="ru-RU" sz="14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Документация должна содержать: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… 9) требования к участникам закупки и перечень документов, представляемых участниками закупки для подтверждения их соответствия установленным требованиям</a:t>
                      </a:r>
                      <a:endParaRPr lang="ru-RU" sz="14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 должна содержать: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… 9) требования к участникам такой закупки;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10) требования к участникам такой закупки и привлекаемым ими субподрядчикам, соисполнителям и (или) изготовителям товара, являющегося предметом закупки, </a:t>
                      </a:r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 перечень документов, представляемых участниками такой закупки для подтверждения их соответствия указанным требованиям, в случае закупки работ по проектированию, строительству, модернизации и ремонту особо опасных, технически сложных объектов капитального строительства и закупки товаров, работ, услуг, связанных с использованием атомной энергии;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 v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>
                    <a:solidFill>
                      <a:srgbClr val="FAE9EA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16)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иные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сведения, определенные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ПоЗ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Требования к документации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01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2016030" y="1704827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Можно ли, если торги на аукционе с ограничением </a:t>
            </a:r>
            <a:r>
              <a:rPr lang="ru-RU" sz="4000" dirty="0" err="1" smtClean="0"/>
              <a:t>мсп</a:t>
            </a:r>
            <a:r>
              <a:rPr lang="ru-RU" sz="4000" dirty="0" smtClean="0"/>
              <a:t> не состоялись, заключить договор с участником, подавшим заявку первым?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18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Ч.19 ст.3.4 223-ФЗ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Отдельный случай закупки у </a:t>
            </a:r>
            <a:r>
              <a:rPr lang="ru-RU" altLang="ru-RU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мсп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Заявка на участие в аукционе, конкурсе и запросе предложений состоит из двух частей и </a:t>
            </a:r>
            <a:r>
              <a:rPr lang="ru-RU" sz="1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ценового предложения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60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222311" y="961377"/>
            <a:ext cx="9745792" cy="923925"/>
          </a:xfrm>
        </p:spPr>
        <p:txBody>
          <a:bodyPr/>
          <a:lstStyle/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dirty="0"/>
              <a:t>Напоминаем, Вы можете получить бесплатную юридическую консультацию: </a:t>
            </a:r>
          </a:p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dirty="0"/>
              <a:t>просто задайте вопрос нашим юристам </a:t>
            </a:r>
            <a:r>
              <a:rPr lang="ru-RU" sz="1600" u="sng" dirty="0">
                <a:solidFill>
                  <a:srgbClr val="0F0FCB"/>
                </a:solidFill>
                <a:hlinkClick r:id="rId3"/>
              </a:rPr>
              <a:t>В контакте</a:t>
            </a:r>
            <a:r>
              <a:rPr lang="ru-RU" sz="1600" dirty="0">
                <a:solidFill>
                  <a:srgbClr val="0F0FCB"/>
                </a:solidFill>
              </a:rPr>
              <a:t> </a:t>
            </a:r>
            <a:r>
              <a:rPr lang="ru-RU" sz="1600" dirty="0">
                <a:solidFill>
                  <a:srgbClr val="2F2F2F"/>
                </a:solidFill>
              </a:rPr>
              <a:t>и </a:t>
            </a:r>
            <a:r>
              <a:rPr lang="ru-RU" sz="1600" u="sng" dirty="0">
                <a:solidFill>
                  <a:srgbClr val="2F2F2F"/>
                </a:solidFill>
                <a:hlinkClick r:id="rId4"/>
              </a:rPr>
              <a:t>на </a:t>
            </a:r>
            <a:r>
              <a:rPr lang="ru-RU" sz="1600" u="sng" dirty="0" err="1">
                <a:solidFill>
                  <a:srgbClr val="2F2F2F"/>
                </a:solidFill>
                <a:hlinkClick r:id="rId4"/>
              </a:rPr>
              <a:t>Facebook</a:t>
            </a:r>
            <a:endParaRPr lang="en-US" altLang="ru-RU" sz="16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4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Ч.2.4 ст.2 223-ФЗ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О закупках МСП в ТПОЗ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должно предусматривать особенности участия МСП в закупках в соответствии с п.2 ч.8 ст.3 223-ФЗ.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1" y="2989733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3797" y="3052059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П.2 ч.8 ст.3 223-ФЗ: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64000" y="2977622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Правительство РФ вправе установить особенности участия МСП в закупках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281575" y="3339569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-1" y="3532848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13797" y="3595174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64000" y="3520737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 имеет ограниченную сферу применения – только «крупные» заказчики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47" y="4242063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14845" y="4334011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065048" y="4164733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Ограничение конкуренции – это создание преимущественных условий, если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иное не предусмотрено законодательством</a:t>
            </a:r>
            <a:endParaRPr lang="ru-RU" sz="1600" u="sng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284169" y="3893759"/>
            <a:ext cx="0" cy="305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274766" y="4697507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-1" y="4901550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13797" y="4993498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64000" y="4824220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Обязывать «рядового» заказчика проводить закупки с ограничением МСП через 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неправомерно,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т.к.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не имеет статуса НПА.</a:t>
            </a:r>
            <a:endParaRPr lang="ru-RU" sz="1600" u="sng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049" y="5788365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09651" y="5850691"/>
            <a:ext cx="30533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Где отражена та же позиция: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62952" y="5776254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Самарское УФАС, дело № 44-13566-18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/7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Письмо МЭР от 09.07.2015 № Д28и-2082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5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2" grpId="0"/>
      <p:bldP spid="9" grpId="0" animBg="1"/>
      <p:bldP spid="14" grpId="0" animBg="1"/>
      <p:bldP spid="15" grpId="0"/>
      <p:bldP spid="23" grpId="0"/>
      <p:bldP spid="28" grpId="0" animBg="1"/>
      <p:bldP spid="29" grpId="0"/>
      <p:bldP spid="30" grpId="0"/>
      <p:bldP spid="31" grpId="0" animBg="1"/>
      <p:bldP spid="32" grpId="0"/>
      <p:bldP spid="33" grpId="0"/>
      <p:bldP spid="42" grpId="0" animBg="1"/>
      <p:bldP spid="43" grpId="0"/>
      <p:bldP spid="44" grpId="0"/>
      <p:bldP spid="46" grpId="0" animBg="1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Может ли фас при рассмотрении жалобы наказать за нарушения, не связанные с доводами жалобы?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33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50980898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Обжалование действий заказчика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1376676"/>
            <a:ext cx="2459909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Ч.17 ст.18.1 135-ФЗ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13248" y="1376675"/>
            <a:ext cx="2451832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Ч.13 ст.3 223-ФЗ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7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Кто может подать жалобу в </a:t>
            </a:r>
            <a:r>
              <a:rPr lang="ru-RU" sz="4000" dirty="0" err="1" smtClean="0"/>
              <a:t>фАС</a:t>
            </a:r>
            <a:r>
              <a:rPr lang="ru-RU" sz="4000" dirty="0" smtClean="0"/>
              <a:t>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1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Ч.10 ст.3 223-ФЗ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Обжалование действий заказчика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Любой участник закупки вправ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 обжаловать действия (бездействие) заказчика в ФАС.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32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Ч.11 ст.3 223-ФЗ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Обжалование действий заказчика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Если нарушения совершены после окончания СПЗ, подать жалобу может только </a:t>
            </a:r>
            <a:r>
              <a:rPr lang="ru-RU" sz="16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закупки, подавший заявку на участие в закупке.</a:t>
            </a:r>
            <a:endParaRPr lang="ru-RU" sz="1600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45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Можно ли не размещать закупки у ЕП с 01.07.2018?</a:t>
            </a:r>
            <a:endParaRPr lang="ru-RU" sz="4000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060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13670</TotalTime>
  <Words>1422</Words>
  <Application>Microsoft Office PowerPoint</Application>
  <PresentationFormat>Широкоэкранный</PresentationFormat>
  <Paragraphs>227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40" baseType="lpstr">
      <vt:lpstr>Arial Unicode MS</vt:lpstr>
      <vt:lpstr>Microsoft YaHei</vt:lpstr>
      <vt:lpstr>Adobe Arabic</vt:lpstr>
      <vt:lpstr>Aria</vt:lpstr>
      <vt:lpstr>Arial</vt:lpstr>
      <vt:lpstr>Calibri</vt:lpstr>
      <vt:lpstr>Roboto</vt:lpstr>
      <vt:lpstr>Segoe UI</vt:lpstr>
      <vt:lpstr>Segoe UI Black</vt:lpstr>
      <vt:lpstr>Segoe UI Light</vt:lpstr>
      <vt:lpstr>Times New Roman</vt:lpstr>
      <vt:lpstr>Trebuchet MS</vt:lpstr>
      <vt:lpstr>4_1. Шаблон РТС</vt:lpstr>
      <vt:lpstr>1_1. Шаблон РТС</vt:lpstr>
      <vt:lpstr>7 подводных камней нового 223-ФЗ</vt:lpstr>
      <vt:lpstr>Презентация PowerPoint</vt:lpstr>
      <vt:lpstr>О закупках МСП в ТПОЗ</vt:lpstr>
      <vt:lpstr>Презентация PowerPoint</vt:lpstr>
      <vt:lpstr>Обжалование действий заказчика</vt:lpstr>
      <vt:lpstr>Презентация PowerPoint</vt:lpstr>
      <vt:lpstr>Обжалование действий заказчика</vt:lpstr>
      <vt:lpstr>Обжалование действий заказчика</vt:lpstr>
      <vt:lpstr>Презентация PowerPoint</vt:lpstr>
      <vt:lpstr>Информобеспечение закупок у ЕП</vt:lpstr>
      <vt:lpstr>Информобеспечение закупок у ЕП</vt:lpstr>
      <vt:lpstr>Информобеспечение закупок у ЕП</vt:lpstr>
      <vt:lpstr>Информобеспечение закупок у ЕП</vt:lpstr>
      <vt:lpstr>Информобеспечение закупок у ЕП</vt:lpstr>
      <vt:lpstr>Презентация PowerPoint</vt:lpstr>
      <vt:lpstr>Закупки электроэнергии </vt:lpstr>
      <vt:lpstr>Закупки электроэнергии </vt:lpstr>
      <vt:lpstr>Закупки электроэнергии</vt:lpstr>
      <vt:lpstr>Закупки электроэнергии</vt:lpstr>
      <vt:lpstr>Закупки электроэнергии </vt:lpstr>
      <vt:lpstr>Презентация PowerPoint</vt:lpstr>
      <vt:lpstr>Требования к документации</vt:lpstr>
      <vt:lpstr>Требования к документации</vt:lpstr>
      <vt:lpstr>Презентация PowerPoint</vt:lpstr>
      <vt:lpstr>Отдельный случай закупки у мсп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Галимский Анатолий Вячеславович</cp:lastModifiedBy>
  <cp:revision>423</cp:revision>
  <cp:lastPrinted>2017-01-25T16:02:31Z</cp:lastPrinted>
  <dcterms:created xsi:type="dcterms:W3CDTF">2017-01-09T12:57:11Z</dcterms:created>
  <dcterms:modified xsi:type="dcterms:W3CDTF">2018-03-20T18:40:33Z</dcterms:modified>
</cp:coreProperties>
</file>