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73" r:id="rId2"/>
    <p:sldId id="274" r:id="rId3"/>
    <p:sldId id="295" r:id="rId4"/>
    <p:sldId id="267" r:id="rId5"/>
    <p:sldId id="297" r:id="rId6"/>
    <p:sldId id="305" r:id="rId7"/>
    <p:sldId id="291" r:id="rId8"/>
    <p:sldId id="293" r:id="rId9"/>
    <p:sldId id="304" r:id="rId10"/>
    <p:sldId id="298" r:id="rId11"/>
    <p:sldId id="281" r:id="rId12"/>
    <p:sldId id="306" r:id="rId13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8" autoAdjust="0"/>
    <p:restoredTop sz="94609" autoAdjust="0"/>
  </p:normalViewPr>
  <p:slideViewPr>
    <p:cSldViewPr>
      <p:cViewPr>
        <p:scale>
          <a:sx n="100" d="100"/>
          <a:sy n="100" d="100"/>
        </p:scale>
        <p:origin x="-1944" y="-4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image" Target="../media/image32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.wmf"/><Relationship Id="rId1" Type="http://schemas.openxmlformats.org/officeDocument/2006/relationships/image" Target="../media/image13.wmf"/><Relationship Id="rId4" Type="http://schemas.openxmlformats.org/officeDocument/2006/relationships/image" Target="../media/image1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.wmf"/><Relationship Id="rId1" Type="http://schemas.openxmlformats.org/officeDocument/2006/relationships/image" Target="../media/image19.wmf"/><Relationship Id="rId4" Type="http://schemas.openxmlformats.org/officeDocument/2006/relationships/image" Target="../media/image21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1.wmf"/><Relationship Id="rId1" Type="http://schemas.openxmlformats.org/officeDocument/2006/relationships/image" Target="../media/image22.wmf"/><Relationship Id="rId4" Type="http://schemas.openxmlformats.org/officeDocument/2006/relationships/image" Target="../media/image24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332"/>
          </a:xfrm>
          <a:prstGeom prst="rect">
            <a:avLst/>
          </a:prstGeom>
        </p:spPr>
        <p:txBody>
          <a:bodyPr vert="horz" lIns="91265" tIns="45634" rIns="91265" bIns="4563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265" tIns="45634" rIns="91265" bIns="45634" rtlCol="0"/>
          <a:lstStyle>
            <a:lvl1pPr algn="r">
              <a:defRPr sz="1200"/>
            </a:lvl1pPr>
          </a:lstStyle>
          <a:p>
            <a:fld id="{B6648473-F044-4439-847A-62AE2839D718}" type="datetimeFigureOut">
              <a:rPr lang="ru-RU" smtClean="0"/>
              <a:pPr/>
              <a:t>18-0305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9428585"/>
            <a:ext cx="2945659" cy="496332"/>
          </a:xfrm>
          <a:prstGeom prst="rect">
            <a:avLst/>
          </a:prstGeom>
        </p:spPr>
        <p:txBody>
          <a:bodyPr vert="horz" lIns="91265" tIns="45634" rIns="91265" bIns="4563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4" y="9428585"/>
            <a:ext cx="2945659" cy="496332"/>
          </a:xfrm>
          <a:prstGeom prst="rect">
            <a:avLst/>
          </a:prstGeom>
        </p:spPr>
        <p:txBody>
          <a:bodyPr vert="horz" lIns="91265" tIns="45634" rIns="91265" bIns="45634" rtlCol="0" anchor="b"/>
          <a:lstStyle>
            <a:lvl1pPr algn="r">
              <a:defRPr sz="1200"/>
            </a:lvl1pPr>
          </a:lstStyle>
          <a:p>
            <a:fld id="{50D83068-F009-47A6-A282-70773614FC3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332"/>
          </a:xfrm>
          <a:prstGeom prst="rect">
            <a:avLst/>
          </a:prstGeom>
        </p:spPr>
        <p:txBody>
          <a:bodyPr vert="horz" lIns="91265" tIns="45634" rIns="91265" bIns="4563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265" tIns="45634" rIns="91265" bIns="45634" rtlCol="0"/>
          <a:lstStyle>
            <a:lvl1pPr algn="r">
              <a:defRPr sz="1200"/>
            </a:lvl1pPr>
          </a:lstStyle>
          <a:p>
            <a:fld id="{66A80611-3A85-4DF7-AC7C-1E162A1EB3D2}" type="datetimeFigureOut">
              <a:rPr lang="ru-RU" smtClean="0"/>
              <a:pPr/>
              <a:t>18-0305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65" tIns="45634" rIns="91265" bIns="4563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7"/>
          </a:xfrm>
          <a:prstGeom prst="rect">
            <a:avLst/>
          </a:prstGeom>
        </p:spPr>
        <p:txBody>
          <a:bodyPr vert="horz" lIns="91265" tIns="45634" rIns="91265" bIns="4563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28585"/>
            <a:ext cx="2945659" cy="496332"/>
          </a:xfrm>
          <a:prstGeom prst="rect">
            <a:avLst/>
          </a:prstGeom>
        </p:spPr>
        <p:txBody>
          <a:bodyPr vert="horz" lIns="91265" tIns="45634" rIns="91265" bIns="4563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6332"/>
          </a:xfrm>
          <a:prstGeom prst="rect">
            <a:avLst/>
          </a:prstGeom>
        </p:spPr>
        <p:txBody>
          <a:bodyPr vert="horz" lIns="91265" tIns="45634" rIns="91265" bIns="45634" rtlCol="0" anchor="b"/>
          <a:lstStyle>
            <a:lvl1pPr algn="r">
              <a:defRPr sz="1200"/>
            </a:lvl1pPr>
          </a:lstStyle>
          <a:p>
            <a:fld id="{D75C92C1-CB7F-46D3-8C4F-99C471CC5EF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5C92C1-CB7F-46D3-8C4F-99C471CC5EF1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5C92C1-CB7F-46D3-8C4F-99C471CC5EF1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FA83B-A927-4B42-B7DA-1C776F407B5B}" type="datetime1">
              <a:rPr lang="ru-RU" smtClean="0"/>
              <a:pPr/>
              <a:t>18-0305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6895A-CBB8-43C7-A2D2-8910D1598B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918E6-42FC-4BA8-BEAF-DD82D67CC71F}" type="datetime1">
              <a:rPr lang="ru-RU" smtClean="0"/>
              <a:pPr/>
              <a:t>18-0305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6895A-CBB8-43C7-A2D2-8910D1598B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C9C75-11A4-4A85-B6DA-716953FDCB20}" type="datetime1">
              <a:rPr lang="ru-RU" smtClean="0"/>
              <a:pPr/>
              <a:t>18-0305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6895A-CBB8-43C7-A2D2-8910D1598B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7EF99-F40A-4848-8114-CBA1A4C3742D}" type="datetime1">
              <a:rPr lang="ru-RU" smtClean="0"/>
              <a:pPr/>
              <a:t>18-0305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6895A-CBB8-43C7-A2D2-8910D1598B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BB774-035E-4F68-AF80-8EB774B2AF28}" type="datetime1">
              <a:rPr lang="ru-RU" smtClean="0"/>
              <a:pPr/>
              <a:t>18-0305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6895A-CBB8-43C7-A2D2-8910D1598B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C7F76-3209-448C-96F7-225ADDFD4760}" type="datetime1">
              <a:rPr lang="ru-RU" smtClean="0"/>
              <a:pPr/>
              <a:t>18-0305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6895A-CBB8-43C7-A2D2-8910D1598B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129E5-DED7-46BA-AACF-A260A094D6FF}" type="datetime1">
              <a:rPr lang="ru-RU" smtClean="0"/>
              <a:pPr/>
              <a:t>18-0305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6895A-CBB8-43C7-A2D2-8910D1598B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9449-86DC-481B-BFD7-125C341C33EE}" type="datetime1">
              <a:rPr lang="ru-RU" smtClean="0"/>
              <a:pPr/>
              <a:t>18-0305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6895A-CBB8-43C7-A2D2-8910D1598B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FA2CE-6D5E-4167-8AED-CD7D938A0866}" type="datetime1">
              <a:rPr lang="ru-RU" smtClean="0"/>
              <a:pPr/>
              <a:t>18-0305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6895A-CBB8-43C7-A2D2-8910D1598B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DED1B-044A-46C1-A44A-819972C4FB82}" type="datetime1">
              <a:rPr lang="ru-RU" smtClean="0"/>
              <a:pPr/>
              <a:t>18-0305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6895A-CBB8-43C7-A2D2-8910D1598B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A5676-CA25-4AFF-8CE9-FBF6CC5419A3}" type="datetime1">
              <a:rPr lang="ru-RU" smtClean="0"/>
              <a:pPr/>
              <a:t>18-0305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6895A-CBB8-43C7-A2D2-8910D1598B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97F26-33D3-4EFA-BE26-2A9DA226F49B}" type="datetime1">
              <a:rPr lang="ru-RU" smtClean="0"/>
              <a:pPr/>
              <a:t>18-0305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26895A-CBB8-43C7-A2D2-8910D1598B1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oleObject" Target="../embeddings/oleObject25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4.bin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2.png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0.bin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5.bin"/><Relationship Id="rId5" Type="http://schemas.openxmlformats.org/officeDocument/2006/relationships/oleObject" Target="../embeddings/oleObject14.bin"/><Relationship Id="rId4" Type="http://schemas.openxmlformats.org/officeDocument/2006/relationships/oleObject" Target="../embeddings/oleObject13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9.bin"/><Relationship Id="rId5" Type="http://schemas.openxmlformats.org/officeDocument/2006/relationships/oleObject" Target="../embeddings/oleObject18.bin"/><Relationship Id="rId4" Type="http://schemas.openxmlformats.org/officeDocument/2006/relationships/oleObject" Target="../embeddings/oleObject17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oleObject" Target="../embeddings/oleObject20.bin"/><Relationship Id="rId7" Type="http://schemas.openxmlformats.org/officeDocument/2006/relationships/image" Target="../media/image29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8.png"/><Relationship Id="rId5" Type="http://schemas.openxmlformats.org/officeDocument/2006/relationships/oleObject" Target="../embeddings/oleObject22.bin"/><Relationship Id="rId4" Type="http://schemas.openxmlformats.org/officeDocument/2006/relationships/oleObject" Target="../embeddings/oleObject2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785794"/>
            <a:ext cx="8229600" cy="428628"/>
          </a:xfrm>
        </p:spPr>
        <p:txBody>
          <a:bodyPr>
            <a:normAutofit/>
          </a:bodyPr>
          <a:lstStyle/>
          <a:p>
            <a:r>
              <a:rPr lang="ru-RU" sz="1400" b="1" cap="all" dirty="0" smtClean="0"/>
              <a:t>РАЗРАБОТКА </a:t>
            </a:r>
            <a:r>
              <a:rPr lang="ru-RU" sz="1400" b="1" cap="all" dirty="0" err="1" smtClean="0"/>
              <a:t>СклерометрическОГО</a:t>
            </a:r>
            <a:r>
              <a:rPr lang="ru-RU" sz="1400" b="1" cap="all" dirty="0" smtClean="0"/>
              <a:t> </a:t>
            </a:r>
            <a:r>
              <a:rPr lang="ru-RU" sz="1400" b="1" cap="all" dirty="0" err="1" smtClean="0"/>
              <a:t>программно-аппаратурнОГО</a:t>
            </a:r>
            <a:r>
              <a:rPr lang="ru-RU" sz="1400" b="1" cap="all" dirty="0" smtClean="0"/>
              <a:t> </a:t>
            </a:r>
            <a:r>
              <a:rPr lang="ru-RU" sz="1400" b="1" cap="all" dirty="0" err="1" smtClean="0"/>
              <a:t>комплексА</a:t>
            </a:r>
            <a:endParaRPr lang="ru-RU" sz="1400" b="1" cap="all" dirty="0"/>
          </a:p>
        </p:txBody>
      </p:sp>
      <p:pic>
        <p:nvPicPr>
          <p:cNvPr id="9" name="Picture 4" descr="Безымянный"/>
          <p:cNvPicPr>
            <a:picLocks noChangeAspect="1" noChangeArrowheads="1"/>
          </p:cNvPicPr>
          <p:nvPr/>
        </p:nvPicPr>
        <p:blipFill>
          <a:blip r:embed="rId3" cstate="print">
            <a:lum bright="-20000"/>
          </a:blip>
          <a:srcRect l="8772" t="13115" r="7018" b="4917"/>
          <a:stretch>
            <a:fillRect/>
          </a:stretch>
        </p:blipFill>
        <p:spPr bwMode="auto">
          <a:xfrm>
            <a:off x="214281" y="1214422"/>
            <a:ext cx="4643471" cy="2418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86842" y="6492875"/>
            <a:ext cx="357158" cy="365125"/>
          </a:xfrm>
        </p:spPr>
        <p:txBody>
          <a:bodyPr/>
          <a:lstStyle/>
          <a:p>
            <a:pPr>
              <a:defRPr/>
            </a:pPr>
            <a:fld id="{31C90AF9-FDD2-488F-8F2C-B12BAB4E1321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  <p:graphicFrame>
        <p:nvGraphicFramePr>
          <p:cNvPr id="19459" name="Object 4"/>
          <p:cNvGraphicFramePr>
            <a:graphicFrameLocks noChangeAspect="1"/>
          </p:cNvGraphicFramePr>
          <p:nvPr/>
        </p:nvGraphicFramePr>
        <p:xfrm>
          <a:off x="1406525" y="71414"/>
          <a:ext cx="6165871" cy="715960"/>
        </p:xfrm>
        <a:graphic>
          <a:graphicData uri="http://schemas.openxmlformats.org/presentationml/2006/ole">
            <p:oleObj spid="_x0000_s35842" name="Picture" r:id="rId4" imgW="6840720" imgH="791280" progId="Word.Picture.8">
              <p:embed/>
            </p:oleObj>
          </a:graphicData>
        </a:graphic>
      </p:graphicFrame>
      <p:pic>
        <p:nvPicPr>
          <p:cNvPr id="8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06" y="4071918"/>
            <a:ext cx="292492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00364" y="3714752"/>
            <a:ext cx="2420457" cy="1928802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785786" y="5500702"/>
            <a:ext cx="378621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Фотография комплекса и схема царапины</a:t>
            </a:r>
            <a:r>
              <a:rPr lang="ru-RU" sz="1400" dirty="0"/>
              <a:t>.</a:t>
            </a:r>
          </a:p>
        </p:txBody>
      </p:sp>
      <p:pic>
        <p:nvPicPr>
          <p:cNvPr id="13" name="Picture 6" descr="рис2"/>
          <p:cNvPicPr>
            <a:picLocks noChangeAspect="1" noChangeArrowheads="1"/>
          </p:cNvPicPr>
          <p:nvPr/>
        </p:nvPicPr>
        <p:blipFill>
          <a:blip r:embed="rId7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5542776" y="1161621"/>
            <a:ext cx="3315504" cy="4339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6143636" y="5500702"/>
            <a:ext cx="210070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Устройство склерометра.</a:t>
            </a:r>
          </a:p>
        </p:txBody>
      </p:sp>
      <p:graphicFrame>
        <p:nvGraphicFramePr>
          <p:cNvPr id="35843" name="Object 3"/>
          <p:cNvGraphicFramePr>
            <a:graphicFrameLocks noChangeAspect="1"/>
          </p:cNvGraphicFramePr>
          <p:nvPr/>
        </p:nvGraphicFramePr>
        <p:xfrm>
          <a:off x="285720" y="5905523"/>
          <a:ext cx="8213725" cy="738187"/>
        </p:xfrm>
        <a:graphic>
          <a:graphicData uri="http://schemas.openxmlformats.org/presentationml/2006/ole">
            <p:oleObj spid="_x0000_s35843" name="Picture" r:id="rId8" imgW="8911440" imgH="809640" progId="Word.Picture.8">
              <p:embed/>
            </p:oleObj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Arial" charset="0"/>
            </a:endParaRPr>
          </a:p>
        </p:txBody>
      </p:sp>
      <p:graphicFrame>
        <p:nvGraphicFramePr>
          <p:cNvPr id="54274" name="Object 2"/>
          <p:cNvGraphicFramePr>
            <a:graphicFrameLocks noChangeAspect="1"/>
          </p:cNvGraphicFramePr>
          <p:nvPr/>
        </p:nvGraphicFramePr>
        <p:xfrm>
          <a:off x="1000125" y="1803400"/>
          <a:ext cx="6748463" cy="4559300"/>
        </p:xfrm>
        <a:graphic>
          <a:graphicData uri="http://schemas.openxmlformats.org/presentationml/2006/ole">
            <p:oleObj spid="_x0000_s66562" name="Picture" r:id="rId3" imgW="6751440" imgH="4590360" progId="Word.Picture.8">
              <p:embed/>
            </p:oleObj>
          </a:graphicData>
        </a:graphic>
      </p:graphicFrame>
      <p:sp>
        <p:nvSpPr>
          <p:cNvPr id="8" name="Заголовок 1"/>
          <p:cNvSpPr txBox="1">
            <a:spLocks/>
          </p:cNvSpPr>
          <p:nvPr/>
        </p:nvSpPr>
        <p:spPr>
          <a:xfrm>
            <a:off x="142876" y="928670"/>
            <a:ext cx="8929718" cy="642942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ru-RU" sz="1400" b="1" dirty="0" smtClean="0"/>
              <a:t>СПОСОБ ПЕРЕРАБОТКИ НЕФТЕШЛАМОВ ПРИ НИЗКОЧАСТОТНОМ</a:t>
            </a:r>
          </a:p>
          <a:p>
            <a:pPr algn="ctr"/>
            <a:r>
              <a:rPr lang="ru-RU" sz="1400" b="1" dirty="0" smtClean="0"/>
              <a:t>КАВИТАЦИОННОМ РЕЗОНАНСЕ</a:t>
            </a:r>
            <a:endParaRPr lang="ru-RU" sz="1400" b="1" cap="all" dirty="0"/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/>
        </p:nvGraphicFramePr>
        <p:xfrm>
          <a:off x="1406525" y="142875"/>
          <a:ext cx="6589713" cy="765175"/>
        </p:xfrm>
        <a:graphic>
          <a:graphicData uri="http://schemas.openxmlformats.org/presentationml/2006/ole">
            <p:oleObj spid="_x0000_s66563" name="Picture" r:id="rId4" imgW="6840720" imgH="791280" progId="Word.Picture.8">
              <p:embed/>
            </p:oleObj>
          </a:graphicData>
        </a:graphic>
      </p:graphicFrame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86842" y="6492875"/>
            <a:ext cx="357158" cy="365125"/>
          </a:xfrm>
        </p:spPr>
        <p:txBody>
          <a:bodyPr/>
          <a:lstStyle/>
          <a:p>
            <a:pPr>
              <a:defRPr/>
            </a:pPr>
            <a:fld id="{31C90AF9-FDD2-488F-8F2C-B12BAB4E1321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5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Arial" charset="0"/>
            </a:endParaRPr>
          </a:p>
        </p:txBody>
      </p:sp>
      <p:graphicFrame>
        <p:nvGraphicFramePr>
          <p:cNvPr id="71682" name="Object 2"/>
          <p:cNvGraphicFramePr>
            <a:graphicFrameLocks noChangeAspect="1"/>
          </p:cNvGraphicFramePr>
          <p:nvPr/>
        </p:nvGraphicFramePr>
        <p:xfrm>
          <a:off x="214282" y="428604"/>
          <a:ext cx="8716851" cy="5641996"/>
        </p:xfrm>
        <a:graphic>
          <a:graphicData uri="http://schemas.openxmlformats.org/presentationml/2006/ole">
            <p:oleObj spid="_x0000_s45058" name="Picture" r:id="rId3" imgW="9253080" imgH="6030720" progId="Word.Picture.8">
              <p:embed/>
            </p:oleObj>
          </a:graphicData>
        </a:graphic>
      </p:graphicFrame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44008" y="6421461"/>
            <a:ext cx="400024" cy="365125"/>
          </a:xfrm>
        </p:spPr>
        <p:txBody>
          <a:bodyPr/>
          <a:lstStyle/>
          <a:p>
            <a:pPr>
              <a:defRPr/>
            </a:pPr>
            <a:fld id="{31C90AF9-FDD2-488F-8F2C-B12BAB4E1321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715404" y="6492875"/>
            <a:ext cx="428596" cy="365125"/>
          </a:xfrm>
        </p:spPr>
        <p:txBody>
          <a:bodyPr/>
          <a:lstStyle/>
          <a:p>
            <a:pPr algn="ctr"/>
            <a:fld id="{EC26895A-CBB8-43C7-A2D2-8910D1598B1D}" type="slidenum">
              <a:rPr lang="ru-RU" smtClean="0"/>
              <a:pPr algn="ctr"/>
              <a:t>12</a:t>
            </a:fld>
            <a:endParaRPr lang="ru-RU" dirty="0"/>
          </a:p>
        </p:txBody>
      </p:sp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0" y="169544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0" y="388619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14282" y="357166"/>
            <a:ext cx="86439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 smtClean="0"/>
              <a:t>Информацию о выполненных в </a:t>
            </a:r>
            <a:r>
              <a:rPr lang="ru-RU" b="1" dirty="0" err="1" smtClean="0"/>
              <a:t>СамГТУ</a:t>
            </a:r>
            <a:r>
              <a:rPr lang="ru-RU" b="1" dirty="0" smtClean="0"/>
              <a:t>  НИР по проблемам надёжности узлов трения смотрите на </a:t>
            </a:r>
            <a:r>
              <a:rPr lang="ru-RU" b="1" dirty="0" smtClean="0"/>
              <a:t>сайте НТЦ «Надёжность» </a:t>
            </a:r>
            <a:r>
              <a:rPr lang="ru-RU" b="1" dirty="0" err="1" smtClean="0"/>
              <a:t>СамГТУ</a:t>
            </a:r>
            <a:r>
              <a:rPr lang="ru-RU" b="1" dirty="0" smtClean="0"/>
              <a:t>:</a:t>
            </a:r>
          </a:p>
          <a:p>
            <a:pPr algn="ctr">
              <a:defRPr/>
            </a:pPr>
            <a:r>
              <a:rPr lang="en-US" b="1" dirty="0" smtClean="0"/>
              <a:t>http</a:t>
            </a:r>
            <a:r>
              <a:rPr lang="en-US" b="1" dirty="0" smtClean="0"/>
              <a:t>://ntcnad.samgtu.ru/</a:t>
            </a:r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85720" y="1357298"/>
            <a:ext cx="857256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000"/>
            <a:r>
              <a:rPr lang="ru-RU" sz="1600" dirty="0" smtClean="0"/>
              <a:t>1. Новый </a:t>
            </a:r>
            <a:r>
              <a:rPr lang="ru-RU" sz="1600" dirty="0" smtClean="0"/>
              <a:t>способ и программно–аппаратурный комплекс для склерометрической оценки механических </a:t>
            </a:r>
            <a:r>
              <a:rPr lang="ru-RU" sz="1600" dirty="0" smtClean="0"/>
              <a:t>свойств материалов</a:t>
            </a:r>
            <a:r>
              <a:rPr lang="ru-RU" sz="1600" dirty="0" smtClean="0"/>
              <a:t>, кинетических параметров повреждаемости и прогнозирования остаточного </a:t>
            </a:r>
            <a:r>
              <a:rPr lang="ru-RU" sz="1600" dirty="0" smtClean="0"/>
              <a:t>ресурса;</a:t>
            </a:r>
            <a:endParaRPr lang="ru-RU" sz="1600" dirty="0" smtClean="0"/>
          </a:p>
          <a:p>
            <a:pPr indent="180000"/>
            <a:r>
              <a:rPr lang="ru-RU" sz="1600" dirty="0" smtClean="0"/>
              <a:t>2</a:t>
            </a:r>
            <a:r>
              <a:rPr lang="ru-RU" sz="1600" dirty="0" smtClean="0"/>
              <a:t>. Технология образования нано (микро) размерных антифрикционных </a:t>
            </a:r>
            <a:r>
              <a:rPr lang="ru-RU" sz="1600" dirty="0" err="1" smtClean="0"/>
              <a:t>противоизносных</a:t>
            </a:r>
            <a:r>
              <a:rPr lang="ru-RU" sz="1600" dirty="0" smtClean="0"/>
              <a:t> </a:t>
            </a:r>
            <a:r>
              <a:rPr lang="ru-RU" sz="1600" dirty="0" smtClean="0"/>
              <a:t>пленок;</a:t>
            </a:r>
            <a:endParaRPr lang="ru-RU" sz="1600" dirty="0" smtClean="0"/>
          </a:p>
          <a:p>
            <a:pPr indent="180000"/>
            <a:r>
              <a:rPr lang="ru-RU" sz="1600" dirty="0" smtClean="0"/>
              <a:t>3</a:t>
            </a:r>
            <a:r>
              <a:rPr lang="ru-RU" sz="1600" dirty="0" smtClean="0"/>
              <a:t>. Способ диффузионного молекулярного армирования поверхностей деталей </a:t>
            </a:r>
            <a:r>
              <a:rPr lang="ru-RU" sz="1600" dirty="0" smtClean="0"/>
              <a:t>машин;</a:t>
            </a:r>
          </a:p>
          <a:p>
            <a:pPr indent="180000"/>
            <a:r>
              <a:rPr lang="ru-RU" sz="1600" dirty="0" smtClean="0"/>
              <a:t>4. Новый </a:t>
            </a:r>
            <a:r>
              <a:rPr lang="ru-RU" sz="1600" dirty="0" smtClean="0"/>
              <a:t>способ повышения эффективности смазки (</a:t>
            </a:r>
            <a:r>
              <a:rPr lang="ru-RU" sz="1600" dirty="0" err="1" smtClean="0"/>
              <a:t>мультисмазка</a:t>
            </a:r>
            <a:r>
              <a:rPr lang="ru-RU" sz="1600" dirty="0" smtClean="0"/>
              <a:t>) в </a:t>
            </a:r>
            <a:r>
              <a:rPr lang="ru-RU" sz="1600" dirty="0" err="1" smtClean="0"/>
              <a:t>тяжелонагруженных</a:t>
            </a:r>
            <a:r>
              <a:rPr lang="ru-RU" sz="1600" dirty="0" smtClean="0"/>
              <a:t> узлах </a:t>
            </a:r>
            <a:r>
              <a:rPr lang="ru-RU" sz="1600" dirty="0" smtClean="0"/>
              <a:t>трения;</a:t>
            </a:r>
            <a:endParaRPr lang="ru-RU" sz="1600" dirty="0" smtClean="0"/>
          </a:p>
          <a:p>
            <a:pPr indent="180000"/>
            <a:r>
              <a:rPr lang="ru-RU" sz="1600" dirty="0" smtClean="0"/>
              <a:t>5. </a:t>
            </a:r>
            <a:r>
              <a:rPr lang="ru-RU" sz="1600" dirty="0" err="1" smtClean="0"/>
              <a:t>Кавитационная</a:t>
            </a:r>
            <a:r>
              <a:rPr lang="ru-RU" sz="1600" dirty="0" smtClean="0"/>
              <a:t> </a:t>
            </a:r>
            <a:r>
              <a:rPr lang="ru-RU" sz="1600" dirty="0" smtClean="0"/>
              <a:t>система подготовки и применения водотопливных эмульсий в энергетических </a:t>
            </a:r>
            <a:r>
              <a:rPr lang="ru-RU" sz="1600" dirty="0" smtClean="0"/>
              <a:t>установках;</a:t>
            </a:r>
          </a:p>
          <a:p>
            <a:pPr indent="180000"/>
            <a:r>
              <a:rPr lang="ru-RU" sz="1600" dirty="0" smtClean="0"/>
              <a:t>6. Способ </a:t>
            </a:r>
            <a:r>
              <a:rPr lang="ru-RU" sz="1600" dirty="0" smtClean="0"/>
              <a:t>и устройства для кавитационной мойки деталей при производстве и техническом обслуживании </a:t>
            </a:r>
            <a:r>
              <a:rPr lang="ru-RU" sz="1600" dirty="0" smtClean="0"/>
              <a:t>машин;</a:t>
            </a:r>
            <a:endParaRPr lang="ru-RU" sz="1600" dirty="0" smtClean="0"/>
          </a:p>
          <a:p>
            <a:pPr indent="180000"/>
            <a:r>
              <a:rPr lang="ru-RU" sz="1600" dirty="0" smtClean="0"/>
              <a:t>7</a:t>
            </a:r>
            <a:r>
              <a:rPr lang="ru-RU" sz="1600" dirty="0" smtClean="0"/>
              <a:t>. </a:t>
            </a:r>
            <a:r>
              <a:rPr lang="ru-RU" sz="1600" dirty="0" smtClean="0"/>
              <a:t>Амортизаторы </a:t>
            </a:r>
            <a:r>
              <a:rPr lang="ru-RU" sz="1600" dirty="0" smtClean="0"/>
              <a:t>с повышенной поглощающей </a:t>
            </a:r>
            <a:r>
              <a:rPr lang="ru-RU" sz="1600" dirty="0" smtClean="0"/>
              <a:t>способностью;</a:t>
            </a:r>
            <a:endParaRPr lang="ru-RU" sz="1600" dirty="0" smtClean="0"/>
          </a:p>
          <a:p>
            <a:pPr indent="180000"/>
            <a:r>
              <a:rPr lang="ru-RU" sz="1600" dirty="0" smtClean="0"/>
              <a:t>8</a:t>
            </a:r>
            <a:r>
              <a:rPr lang="ru-RU" sz="1600" dirty="0" smtClean="0"/>
              <a:t>. </a:t>
            </a:r>
            <a:r>
              <a:rPr lang="ru-RU" sz="1600" dirty="0" smtClean="0"/>
              <a:t>Технология </a:t>
            </a:r>
            <a:r>
              <a:rPr lang="ru-RU" sz="1600" dirty="0" smtClean="0"/>
              <a:t>и инструмент упрочняющего деформационного формоизменения </a:t>
            </a:r>
            <a:r>
              <a:rPr lang="ru-RU" sz="1600" dirty="0" smtClean="0"/>
              <a:t>поверхностей деталей </a:t>
            </a:r>
            <a:r>
              <a:rPr lang="ru-RU" sz="1600" dirty="0" smtClean="0"/>
              <a:t>узлов трения </a:t>
            </a:r>
            <a:r>
              <a:rPr lang="ru-RU" sz="1600" dirty="0" smtClean="0"/>
              <a:t>(УДФ);</a:t>
            </a:r>
          </a:p>
          <a:p>
            <a:pPr indent="180000"/>
            <a:r>
              <a:rPr lang="ru-RU" sz="1600" dirty="0" smtClean="0"/>
              <a:t>9. Новая </a:t>
            </a:r>
            <a:r>
              <a:rPr lang="ru-RU" sz="1600" dirty="0" smtClean="0"/>
              <a:t>технология электролитического </a:t>
            </a:r>
            <a:r>
              <a:rPr lang="ru-RU" sz="1600" dirty="0" smtClean="0"/>
              <a:t>железнения;</a:t>
            </a:r>
            <a:endParaRPr lang="ru-RU" sz="1600" dirty="0" smtClean="0"/>
          </a:p>
          <a:p>
            <a:pPr indent="180000"/>
            <a:r>
              <a:rPr lang="ru-RU" sz="1600" dirty="0" smtClean="0"/>
              <a:t>10. Активные </a:t>
            </a:r>
            <a:r>
              <a:rPr lang="ru-RU" sz="1600" dirty="0" smtClean="0"/>
              <a:t>электромагнитные подшипники и торцевые уплотнения роторных </a:t>
            </a:r>
            <a:r>
              <a:rPr lang="ru-RU" sz="1600" dirty="0" smtClean="0"/>
              <a:t>машин;</a:t>
            </a:r>
            <a:endParaRPr lang="ru-RU" sz="1600" dirty="0" smtClean="0"/>
          </a:p>
          <a:p>
            <a:pPr indent="180000"/>
            <a:r>
              <a:rPr lang="ru-RU" sz="1600" dirty="0" smtClean="0"/>
              <a:t>11.  </a:t>
            </a:r>
            <a:r>
              <a:rPr lang="ru-RU" sz="1600" dirty="0" smtClean="0"/>
              <a:t>Установки для кавитационной переработки нефтяных </a:t>
            </a:r>
            <a:r>
              <a:rPr lang="ru-RU" sz="1600" dirty="0" smtClean="0"/>
              <a:t>шламов;</a:t>
            </a:r>
            <a:endParaRPr lang="ru-RU" sz="1600" dirty="0" smtClean="0"/>
          </a:p>
          <a:p>
            <a:pPr indent="180000"/>
            <a:r>
              <a:rPr lang="ru-RU" sz="1600" dirty="0" smtClean="0"/>
              <a:t>12</a:t>
            </a:r>
            <a:r>
              <a:rPr lang="ru-RU" sz="1600" dirty="0" smtClean="0"/>
              <a:t>.  Кинетический способ расчета изнашивания деталей машин при усталостном механизме разрушения поверхностей </a:t>
            </a:r>
            <a:r>
              <a:rPr lang="ru-RU" sz="1600" dirty="0" smtClean="0"/>
              <a:t>трения.</a:t>
            </a:r>
            <a:endParaRPr lang="ru-RU" sz="1600" dirty="0">
              <a:solidFill>
                <a:srgbClr val="000000"/>
              </a:solidFill>
              <a:latin typeface="Times New Roman"/>
              <a:ea typeface="Arial Unicode MS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858280" y="6778651"/>
            <a:ext cx="285720" cy="365125"/>
          </a:xfrm>
        </p:spPr>
        <p:txBody>
          <a:bodyPr/>
          <a:lstStyle/>
          <a:p>
            <a:pPr>
              <a:defRPr/>
            </a:pPr>
            <a:fld id="{79AF2951-E7DD-4235-AAB2-23F0DAADD1F1}" type="slidenum">
              <a:rPr lang="ru-RU"/>
              <a:pPr>
                <a:defRPr/>
              </a:pPr>
              <a:t>2</a:t>
            </a:fld>
            <a:endParaRPr lang="ru-RU"/>
          </a:p>
        </p:txBody>
      </p:sp>
      <p:sp>
        <p:nvSpPr>
          <p:cNvPr id="116744" name="Rectangle 8"/>
          <p:cNvSpPr>
            <a:spLocks noChangeArrowheads="1"/>
          </p:cNvSpPr>
          <p:nvPr/>
        </p:nvSpPr>
        <p:spPr bwMode="auto">
          <a:xfrm>
            <a:off x="0" y="1993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16743" name="Object 7"/>
          <p:cNvGraphicFramePr>
            <a:graphicFrameLocks noChangeAspect="1"/>
          </p:cNvGraphicFramePr>
          <p:nvPr/>
        </p:nvGraphicFramePr>
        <p:xfrm>
          <a:off x="5643570" y="4000504"/>
          <a:ext cx="2970213" cy="2093913"/>
        </p:xfrm>
        <a:graphic>
          <a:graphicData uri="http://schemas.openxmlformats.org/presentationml/2006/ole">
            <p:oleObj spid="_x0000_s36866" name="Picture" r:id="rId3" imgW="3888000" imgH="2285280" progId="Word.Picture.8">
              <p:embed/>
            </p:oleObj>
          </a:graphicData>
        </a:graphic>
      </p:graphicFrame>
      <p:sp>
        <p:nvSpPr>
          <p:cNvPr id="116745" name="Rectangle 9"/>
          <p:cNvSpPr>
            <a:spLocks noChangeArrowheads="1"/>
          </p:cNvSpPr>
          <p:nvPr/>
        </p:nvSpPr>
        <p:spPr bwMode="auto">
          <a:xfrm>
            <a:off x="5429256" y="6072206"/>
            <a:ext cx="342902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ru-RU" sz="1200" dirty="0" smtClean="0"/>
              <a:t>Рис. 2. Методика </a:t>
            </a:r>
            <a:r>
              <a:rPr lang="ru-RU" sz="1200" dirty="0"/>
              <a:t>оценки энергии </a:t>
            </a:r>
            <a:r>
              <a:rPr lang="ru-RU" sz="1200" dirty="0" smtClean="0"/>
              <a:t>активации пластической деформации </a:t>
            </a:r>
            <a:r>
              <a:rPr lang="ru-RU" sz="1200" dirty="0"/>
              <a:t>- </a:t>
            </a:r>
            <a:r>
              <a:rPr lang="en-US" sz="1200" dirty="0"/>
              <a:t>U</a:t>
            </a:r>
            <a:r>
              <a:rPr lang="ru-RU" sz="1200" baseline="-25000" dirty="0" smtClean="0"/>
              <a:t>0 </a:t>
            </a:r>
            <a:r>
              <a:rPr lang="ru-RU" sz="1200" dirty="0" smtClean="0"/>
              <a:t>(аппроксимация</a:t>
            </a:r>
          </a:p>
          <a:p>
            <a:pPr algn="ctr"/>
            <a:r>
              <a:rPr lang="ru-RU" sz="1200" dirty="0" smtClean="0"/>
              <a:t>значений </a:t>
            </a:r>
            <a:r>
              <a:rPr lang="en-US" sz="1200" dirty="0"/>
              <a:t>U</a:t>
            </a:r>
            <a:r>
              <a:rPr lang="ru-RU" sz="1200" dirty="0"/>
              <a:t>(</a:t>
            </a:r>
            <a:r>
              <a:rPr lang="en-US" sz="1200" dirty="0" err="1"/>
              <a:t>ti</a:t>
            </a:r>
            <a:r>
              <a:rPr lang="ru-RU" sz="1200" dirty="0"/>
              <a:t>).</a:t>
            </a:r>
          </a:p>
        </p:txBody>
      </p:sp>
      <p:pic>
        <p:nvPicPr>
          <p:cNvPr id="116746" name="Picture 10" descr="рис4"/>
          <p:cNvPicPr>
            <a:picLocks noChangeAspect="1" noChangeArrowheads="1"/>
          </p:cNvPicPr>
          <p:nvPr/>
        </p:nvPicPr>
        <p:blipFill>
          <a:blip r:embed="rId4" cstate="print">
            <a:lum bright="-48000" contrast="66000"/>
          </a:blip>
          <a:srcRect/>
          <a:stretch>
            <a:fillRect/>
          </a:stretch>
        </p:blipFill>
        <p:spPr bwMode="auto">
          <a:xfrm>
            <a:off x="285720" y="3932623"/>
            <a:ext cx="3143272" cy="2320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6747" name="Rectangle 11"/>
          <p:cNvSpPr>
            <a:spLocks noChangeArrowheads="1"/>
          </p:cNvSpPr>
          <p:nvPr/>
        </p:nvSpPr>
        <p:spPr bwMode="auto">
          <a:xfrm>
            <a:off x="500034" y="6182045"/>
            <a:ext cx="292895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ru-RU" sz="1200" dirty="0" smtClean="0"/>
              <a:t>Рис. 1. Накопление энергии</a:t>
            </a:r>
          </a:p>
          <a:p>
            <a:pPr algn="ctr"/>
            <a:r>
              <a:rPr lang="ru-RU" sz="1200" dirty="0" smtClean="0"/>
              <a:t>повреждаемости </a:t>
            </a:r>
            <a:r>
              <a:rPr lang="ru-RU" sz="1200" dirty="0"/>
              <a:t>- </a:t>
            </a:r>
            <a:r>
              <a:rPr lang="en-US" sz="1200" dirty="0"/>
              <a:t>U</a:t>
            </a:r>
            <a:r>
              <a:rPr lang="ru-RU" sz="1200" baseline="-25000" dirty="0"/>
              <a:t>е</a:t>
            </a:r>
            <a:r>
              <a:rPr lang="ru-RU" sz="1200" dirty="0"/>
              <a:t>(</a:t>
            </a:r>
            <a:r>
              <a:rPr lang="en-US" sz="1200" dirty="0"/>
              <a:t>t</a:t>
            </a:r>
            <a:r>
              <a:rPr lang="ru-RU" sz="1200" dirty="0"/>
              <a:t>).</a:t>
            </a:r>
          </a:p>
        </p:txBody>
      </p:sp>
      <p:sp>
        <p:nvSpPr>
          <p:cNvPr id="19" name="Номер слайда 6"/>
          <p:cNvSpPr txBox="1">
            <a:spLocks/>
          </p:cNvSpPr>
          <p:nvPr/>
        </p:nvSpPr>
        <p:spPr>
          <a:xfrm>
            <a:off x="8786842" y="6492875"/>
            <a:ext cx="3571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C90AF9-FDD2-488F-8F2C-B12BAB4E132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36872" name="Object 8"/>
          <p:cNvGraphicFramePr>
            <a:graphicFrameLocks noChangeAspect="1"/>
          </p:cNvGraphicFramePr>
          <p:nvPr/>
        </p:nvGraphicFramePr>
        <p:xfrm>
          <a:off x="555625" y="404820"/>
          <a:ext cx="8097838" cy="4095750"/>
        </p:xfrm>
        <a:graphic>
          <a:graphicData uri="http://schemas.openxmlformats.org/presentationml/2006/ole">
            <p:oleObj spid="_x0000_s36872" name="Picture" r:id="rId5" imgW="8101440" imgH="4140360" progId="Word.Picture.8">
              <p:embed/>
            </p:oleObj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815414" y="6492875"/>
            <a:ext cx="328586" cy="365125"/>
          </a:xfrm>
        </p:spPr>
        <p:txBody>
          <a:bodyPr/>
          <a:lstStyle/>
          <a:p>
            <a:fld id="{EC26895A-CBB8-43C7-A2D2-8910D1598B1D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0" y="169544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0" y="388619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Группа 19"/>
          <p:cNvGrpSpPr/>
          <p:nvPr/>
        </p:nvGrpSpPr>
        <p:grpSpPr>
          <a:xfrm>
            <a:off x="3286116" y="1213553"/>
            <a:ext cx="5643601" cy="3101757"/>
            <a:chOff x="142844" y="1329681"/>
            <a:chExt cx="6000792" cy="3323158"/>
          </a:xfrm>
        </p:grpSpPr>
        <p:graphicFrame>
          <p:nvGraphicFramePr>
            <p:cNvPr id="17" name="Object 12"/>
            <p:cNvGraphicFramePr>
              <a:graphicFrameLocks noChangeAspect="1"/>
            </p:cNvGraphicFramePr>
            <p:nvPr/>
          </p:nvGraphicFramePr>
          <p:xfrm>
            <a:off x="2500298" y="1401120"/>
            <a:ext cx="1785950" cy="2037370"/>
          </p:xfrm>
          <a:graphic>
            <a:graphicData uri="http://schemas.openxmlformats.org/presentationml/2006/ole">
              <p:oleObj spid="_x0000_s63491" name="Picture" r:id="rId4" imgW="2667000" imgH="1714500" progId="Word.Picture.8">
                <p:embed/>
              </p:oleObj>
            </a:graphicData>
          </a:graphic>
        </p:graphicFrame>
        <p:graphicFrame>
          <p:nvGraphicFramePr>
            <p:cNvPr id="18" name="Object 11"/>
            <p:cNvGraphicFramePr>
              <a:graphicFrameLocks noChangeAspect="1"/>
            </p:cNvGraphicFramePr>
            <p:nvPr/>
          </p:nvGraphicFramePr>
          <p:xfrm>
            <a:off x="4403418" y="1472558"/>
            <a:ext cx="1740218" cy="1928827"/>
          </p:xfrm>
          <a:graphic>
            <a:graphicData uri="http://schemas.openxmlformats.org/presentationml/2006/ole">
              <p:oleObj spid="_x0000_s63492" name="Picture" r:id="rId5" imgW="2276856" imgH="1696212" progId="Word.Picture.8">
                <p:embed/>
              </p:oleObj>
            </a:graphicData>
          </a:graphic>
        </p:graphicFrame>
        <p:pic>
          <p:nvPicPr>
            <p:cNvPr id="19" name="Рисунок 50" descr="диплом 1"/>
            <p:cNvPicPr>
              <a:picLocks noChangeAspect="1" noChangeArrowheads="1"/>
            </p:cNvPicPr>
            <p:nvPr/>
          </p:nvPicPr>
          <p:blipFill>
            <a:blip r:embed="rId6" cstate="print">
              <a:lum bright="-18000" contrast="42000"/>
            </a:blip>
            <a:srcRect l="2121" r="1772" b="2014"/>
            <a:stretch>
              <a:fillRect/>
            </a:stretch>
          </p:blipFill>
          <p:spPr bwMode="auto">
            <a:xfrm>
              <a:off x="142844" y="1329681"/>
              <a:ext cx="2357454" cy="3323158"/>
            </a:xfrm>
            <a:prstGeom prst="rect">
              <a:avLst/>
            </a:prstGeom>
            <a:noFill/>
          </p:spPr>
        </p:pic>
        <p:sp>
          <p:nvSpPr>
            <p:cNvPr id="20" name="Прямоугольник 19"/>
            <p:cNvSpPr/>
            <p:nvPr/>
          </p:nvSpPr>
          <p:spPr>
            <a:xfrm>
              <a:off x="2500298" y="3401385"/>
              <a:ext cx="3643338" cy="1169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300" dirty="0" smtClean="0"/>
                <a:t>          а</a:t>
              </a:r>
              <a:r>
                <a:rPr lang="ru-RU" sz="1300" dirty="0"/>
                <a:t>)  </a:t>
              </a:r>
              <a:r>
                <a:rPr lang="ru-RU" sz="1300" dirty="0" err="1"/>
                <a:t>х</a:t>
              </a:r>
              <a:r>
                <a:rPr lang="ru-RU" sz="1300" dirty="0"/>
                <a:t> 1000   </a:t>
              </a:r>
              <a:r>
                <a:rPr lang="ru-RU" sz="1300" dirty="0" smtClean="0"/>
                <a:t>               </a:t>
              </a:r>
              <a:r>
                <a:rPr lang="ru-RU" sz="1300" dirty="0"/>
                <a:t>б)    </a:t>
              </a:r>
              <a:r>
                <a:rPr lang="ru-RU" sz="1300" dirty="0" err="1"/>
                <a:t>х</a:t>
              </a:r>
              <a:r>
                <a:rPr lang="ru-RU" sz="1300" dirty="0"/>
                <a:t> 1000</a:t>
              </a:r>
            </a:p>
            <a:p>
              <a:pPr algn="ctr"/>
              <a:r>
                <a:rPr lang="ru-RU" sz="1300" dirty="0" smtClean="0"/>
                <a:t>Поверхности </a:t>
              </a:r>
              <a:r>
                <a:rPr lang="ru-RU" sz="1300" dirty="0"/>
                <a:t>трения после шлифования – </a:t>
              </a:r>
              <a:r>
                <a:rPr lang="ru-RU" sz="1300" dirty="0" smtClean="0"/>
                <a:t>а</a:t>
              </a:r>
            </a:p>
            <a:p>
              <a:pPr algn="ctr"/>
              <a:r>
                <a:rPr lang="ru-RU" sz="1300" dirty="0" smtClean="0"/>
                <a:t>и </a:t>
              </a:r>
              <a:r>
                <a:rPr lang="ru-RU" sz="1300" dirty="0"/>
                <a:t>при образовании плёнок фторидов</a:t>
              </a:r>
            </a:p>
            <a:p>
              <a:pPr algn="ctr"/>
              <a:r>
                <a:rPr lang="ru-RU" sz="1300" dirty="0"/>
                <a:t>железа FeF</a:t>
              </a:r>
              <a:r>
                <a:rPr lang="ru-RU" sz="1300" baseline="-25000" dirty="0"/>
                <a:t>3</a:t>
              </a:r>
              <a:r>
                <a:rPr lang="ru-RU" sz="1300" dirty="0"/>
                <a:t> после приработки в масле с присадкой фторированного графита (</a:t>
              </a:r>
              <a:r>
                <a:rPr lang="en-US" sz="1300" dirty="0" err="1"/>
                <a:t>CF</a:t>
              </a:r>
              <a:r>
                <a:rPr lang="en-US" sz="1300" baseline="-25000" dirty="0" err="1"/>
                <a:t>x</a:t>
              </a:r>
              <a:r>
                <a:rPr lang="ru-RU" sz="1300" dirty="0"/>
                <a:t>)</a:t>
              </a:r>
              <a:r>
                <a:rPr lang="en-US" sz="1300" baseline="-25000" dirty="0"/>
                <a:t>n</a:t>
              </a:r>
              <a:r>
                <a:rPr lang="ru-RU" sz="1300" dirty="0"/>
                <a:t>.</a:t>
              </a:r>
            </a:p>
          </p:txBody>
        </p:sp>
      </p:grpSp>
      <p:sp>
        <p:nvSpPr>
          <p:cNvPr id="13" name="Прямоугольник 12"/>
          <p:cNvSpPr/>
          <p:nvPr/>
        </p:nvSpPr>
        <p:spPr>
          <a:xfrm>
            <a:off x="1857356" y="850596"/>
            <a:ext cx="5286412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00" dirty="0"/>
              <a:t>П</a:t>
            </a:r>
            <a:r>
              <a:rPr lang="ru-RU" sz="1300" dirty="0" smtClean="0"/>
              <a:t>атенты </a:t>
            </a:r>
            <a:r>
              <a:rPr lang="ru-RU" sz="1300" dirty="0"/>
              <a:t>РФ 1011676, 1030401, 1498052, 2017802, 2027745 и др.</a:t>
            </a:r>
            <a:endParaRPr lang="ru-RU" sz="1300" dirty="0">
              <a:solidFill>
                <a:srgbClr val="000000"/>
              </a:solidFill>
              <a:latin typeface="Times New Roman"/>
              <a:ea typeface="Arial Unicode MS"/>
              <a:cs typeface="Times New Roman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2844" y="357166"/>
            <a:ext cx="87154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b="1" dirty="0"/>
              <a:t>СПОСОБ ОБРАЗОВАНИЯ ФТОРСОДЕРЖАЩИХ АНТИФРИКЦИОННЫХ </a:t>
            </a:r>
          </a:p>
          <a:p>
            <a:pPr algn="ctr">
              <a:defRPr/>
            </a:pPr>
            <a:r>
              <a:rPr lang="ru-RU" sz="1400" b="1" dirty="0"/>
              <a:t>НАНО-МИКРОРАЗМЕРНЫХ  АНТИФРИКЦИОННЫХ ПРОТИВОИЗНОСНЫХ ПЛЕНОК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1406" y="1172065"/>
            <a:ext cx="321471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dirty="0" smtClean="0"/>
              <a:t>   1. Присадка (</a:t>
            </a:r>
            <a:r>
              <a:rPr lang="en-US" sz="1300" dirty="0" err="1" smtClean="0"/>
              <a:t>CF</a:t>
            </a:r>
            <a:r>
              <a:rPr lang="en-US" sz="1300" baseline="-25000" dirty="0" err="1" smtClean="0"/>
              <a:t>x</a:t>
            </a:r>
            <a:r>
              <a:rPr lang="ru-RU" sz="1300" dirty="0" smtClean="0"/>
              <a:t>)</a:t>
            </a:r>
            <a:r>
              <a:rPr lang="en-US" sz="1300" baseline="-25000" dirty="0" smtClean="0"/>
              <a:t>n </a:t>
            </a:r>
            <a:r>
              <a:rPr lang="ru-RU" sz="1300" dirty="0" smtClean="0"/>
              <a:t>при введении в </a:t>
            </a:r>
            <a:r>
              <a:rPr lang="ru-RU" sz="1300" dirty="0" err="1" smtClean="0"/>
              <a:t>масля-ную</a:t>
            </a:r>
            <a:r>
              <a:rPr lang="ru-RU" sz="1300" dirty="0" smtClean="0"/>
              <a:t> СОЖ апробирована на зуборезных станках завода им. Фрунзе. В результате стойкость инструмента без переточки возросла до обработки от 3 до 11 </a:t>
            </a:r>
            <a:r>
              <a:rPr lang="ru-RU" sz="1300" dirty="0" err="1" smtClean="0"/>
              <a:t>зубча-тых</a:t>
            </a:r>
            <a:r>
              <a:rPr lang="ru-RU" sz="1300" dirty="0" smtClean="0"/>
              <a:t> колёс;</a:t>
            </a:r>
          </a:p>
          <a:p>
            <a:r>
              <a:rPr lang="ru-RU" sz="1300" dirty="0" smtClean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   2. В</a:t>
            </a:r>
            <a:r>
              <a:rPr lang="ru-RU" sz="1300" dirty="0" smtClean="0"/>
              <a:t>ведение присадки (</a:t>
            </a:r>
            <a:r>
              <a:rPr lang="en-US" sz="1300" dirty="0" err="1" smtClean="0"/>
              <a:t>CF</a:t>
            </a:r>
            <a:r>
              <a:rPr lang="en-US" sz="1300" baseline="-25000" dirty="0" err="1" smtClean="0"/>
              <a:t>x</a:t>
            </a:r>
            <a:r>
              <a:rPr lang="ru-RU" sz="1300" dirty="0" smtClean="0"/>
              <a:t>)</a:t>
            </a:r>
            <a:r>
              <a:rPr lang="en-US" sz="1300" baseline="-25000" dirty="0" smtClean="0"/>
              <a:t>n</a:t>
            </a:r>
            <a:r>
              <a:rPr lang="ru-RU" sz="1300" dirty="0" smtClean="0"/>
              <a:t> в </a:t>
            </a:r>
            <a:r>
              <a:rPr lang="ru-RU" sz="1300" dirty="0" err="1" smtClean="0"/>
              <a:t>обкаточ-ное</a:t>
            </a:r>
            <a:r>
              <a:rPr lang="ru-RU" sz="1300" dirty="0" smtClean="0"/>
              <a:t> масло на ЗРД «КАМАЗ» снизило время обкатки дизелей на стенде с 3,5...4 до 2,5...3 часов;</a:t>
            </a:r>
          </a:p>
          <a:p>
            <a:r>
              <a:rPr lang="ru-RU" sz="1300" dirty="0" smtClean="0"/>
              <a:t>   3. На стенде СНТК им. Н.Д. Кузнецова один из опытных двигателей НК отработал при замене масла МС-8П на дизельное </a:t>
            </a:r>
            <a:r>
              <a:rPr lang="ru-RU" sz="1300" dirty="0" err="1" smtClean="0"/>
              <a:t>то-пливо</a:t>
            </a:r>
            <a:r>
              <a:rPr lang="ru-RU" sz="1300" dirty="0" smtClean="0"/>
              <a:t> с присадкой (</a:t>
            </a:r>
            <a:r>
              <a:rPr lang="en-US" sz="1300" dirty="0" err="1" smtClean="0"/>
              <a:t>CF</a:t>
            </a:r>
            <a:r>
              <a:rPr lang="en-US" sz="1300" baseline="-25000" dirty="0" err="1" smtClean="0"/>
              <a:t>x</a:t>
            </a:r>
            <a:r>
              <a:rPr lang="ru-RU" sz="1300" dirty="0" smtClean="0"/>
              <a:t>)</a:t>
            </a:r>
            <a:r>
              <a:rPr lang="en-US" sz="1300" baseline="-25000" dirty="0" smtClean="0"/>
              <a:t>n</a:t>
            </a:r>
            <a:r>
              <a:rPr lang="ru-RU" sz="1300" dirty="0" smtClean="0"/>
              <a:t> 1420 часов без замечаний;</a:t>
            </a:r>
          </a:p>
          <a:p>
            <a:r>
              <a:rPr lang="ru-RU" sz="1300" dirty="0" smtClean="0"/>
              <a:t>   4. В приводных двигателях НК-16СТ на</a:t>
            </a:r>
            <a:endParaRPr lang="ru-RU" sz="1300" dirty="0">
              <a:solidFill>
                <a:srgbClr val="000000"/>
              </a:solidFill>
              <a:latin typeface="Times New Roman"/>
              <a:ea typeface="Arial Unicode MS"/>
              <a:cs typeface="Times New Roman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1406" y="4322398"/>
            <a:ext cx="9072594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dirty="0" smtClean="0"/>
              <a:t>газоперекачивающей станции «Карпинская» АО «</a:t>
            </a:r>
            <a:r>
              <a:rPr lang="ru-RU" sz="1300" dirty="0" err="1" smtClean="0"/>
              <a:t>Тюменьтрансгаз</a:t>
            </a:r>
            <a:r>
              <a:rPr lang="ru-RU" sz="1300" dirty="0" smtClean="0"/>
              <a:t>» вместо масла МС-8П вводили масло М-8 с присадкой (</a:t>
            </a:r>
            <a:r>
              <a:rPr lang="en-US" sz="1300" dirty="0" err="1" smtClean="0"/>
              <a:t>CF</a:t>
            </a:r>
            <a:r>
              <a:rPr lang="en-US" sz="1300" baseline="-25000" dirty="0" err="1" smtClean="0"/>
              <a:t>x</a:t>
            </a:r>
            <a:r>
              <a:rPr lang="ru-RU" sz="1300" dirty="0" smtClean="0"/>
              <a:t>)</a:t>
            </a:r>
            <a:r>
              <a:rPr lang="en-US" sz="1300" baseline="-25000" dirty="0" smtClean="0"/>
              <a:t>n</a:t>
            </a:r>
            <a:r>
              <a:rPr lang="ru-RU" sz="1300" dirty="0" smtClean="0"/>
              <a:t>. При ремонте большинство деталей узлов трения износа практически не имели и были использованы на Казанском моторном заводе в следующем межремонтном сроке.  К использованию фторированного графита проявлен большой интерес в США и НАСА.</a:t>
            </a:r>
          </a:p>
          <a:p>
            <a:r>
              <a:rPr lang="ru-RU" sz="1300" b="1" dirty="0" smtClean="0"/>
              <a:t>  Пример результатов испытания масла М-5/10Г2:</a:t>
            </a:r>
          </a:p>
          <a:p>
            <a:r>
              <a:rPr lang="ru-RU" sz="1300" dirty="0" smtClean="0"/>
              <a:t>  - коэффициент трения без присадки – 0.12, с присадкой – 0.07;</a:t>
            </a:r>
          </a:p>
          <a:p>
            <a:r>
              <a:rPr lang="ru-RU" sz="1300" dirty="0" smtClean="0"/>
              <a:t>  - нагрузка сваривания без присадки – 500 </a:t>
            </a:r>
            <a:r>
              <a:rPr lang="ru-RU" sz="1300" dirty="0" err="1" smtClean="0"/>
              <a:t>кГс</a:t>
            </a:r>
            <a:r>
              <a:rPr lang="ru-RU" sz="1300" dirty="0" smtClean="0"/>
              <a:t>, с присадкой – 1800 </a:t>
            </a:r>
            <a:r>
              <a:rPr lang="ru-RU" sz="1300" dirty="0" err="1" smtClean="0"/>
              <a:t>кГс</a:t>
            </a:r>
            <a:r>
              <a:rPr lang="ru-RU" sz="1300" dirty="0" smtClean="0"/>
              <a:t> 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86842" y="6492875"/>
            <a:ext cx="357158" cy="365125"/>
          </a:xfrm>
        </p:spPr>
        <p:txBody>
          <a:bodyPr/>
          <a:lstStyle/>
          <a:p>
            <a:pPr>
              <a:defRPr/>
            </a:pPr>
            <a:fld id="{CE198FEC-E4C5-406B-8EEF-F777B56D6BA5}" type="slidenum">
              <a:rPr lang="ru-RU"/>
              <a:pPr>
                <a:defRPr/>
              </a:pPr>
              <a:t>4</a:t>
            </a:fld>
            <a:endParaRPr lang="ru-RU" dirty="0"/>
          </a:p>
        </p:txBody>
      </p:sp>
      <p:graphicFrame>
        <p:nvGraphicFramePr>
          <p:cNvPr id="76805" name="Object 5"/>
          <p:cNvGraphicFramePr>
            <a:graphicFrameLocks noChangeAspect="1"/>
          </p:cNvGraphicFramePr>
          <p:nvPr/>
        </p:nvGraphicFramePr>
        <p:xfrm>
          <a:off x="1071538" y="1641451"/>
          <a:ext cx="2404304" cy="1743004"/>
        </p:xfrm>
        <a:graphic>
          <a:graphicData uri="http://schemas.openxmlformats.org/presentationml/2006/ole">
            <p:oleObj spid="_x0000_s24578" name="Рисунок" r:id="rId3" imgW="4680204" imgH="2540508" progId="Word.Picture.8">
              <p:embed/>
            </p:oleObj>
          </a:graphicData>
        </a:graphic>
      </p:graphicFrame>
      <p:sp>
        <p:nvSpPr>
          <p:cNvPr id="76806" name="Прямоугольник 5"/>
          <p:cNvSpPr>
            <a:spLocks noChangeArrowheads="1"/>
          </p:cNvSpPr>
          <p:nvPr/>
        </p:nvSpPr>
        <p:spPr bwMode="auto">
          <a:xfrm>
            <a:off x="357158" y="3498839"/>
            <a:ext cx="378621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200" dirty="0" smtClean="0"/>
              <a:t>Схема </a:t>
            </a:r>
            <a:r>
              <a:rPr lang="ru-RU" sz="1200" dirty="0"/>
              <a:t>пассивации </a:t>
            </a:r>
            <a:r>
              <a:rPr lang="ru-RU" sz="1200" dirty="0" smtClean="0"/>
              <a:t> поверхностных </a:t>
            </a:r>
            <a:r>
              <a:rPr lang="ru-RU" sz="1200" dirty="0"/>
              <a:t>дефектов</a:t>
            </a:r>
            <a:r>
              <a:rPr lang="ru-RU" sz="1200" dirty="0" smtClean="0"/>
              <a:t>.</a:t>
            </a:r>
            <a:endParaRPr lang="ru-RU" sz="1200" dirty="0"/>
          </a:p>
        </p:txBody>
      </p:sp>
      <p:graphicFrame>
        <p:nvGraphicFramePr>
          <p:cNvPr id="24579" name="Object 3"/>
          <p:cNvGraphicFramePr>
            <a:graphicFrameLocks noChangeAspect="1"/>
          </p:cNvGraphicFramePr>
          <p:nvPr/>
        </p:nvGraphicFramePr>
        <p:xfrm>
          <a:off x="1406525" y="142852"/>
          <a:ext cx="6589713" cy="765175"/>
        </p:xfrm>
        <a:graphic>
          <a:graphicData uri="http://schemas.openxmlformats.org/presentationml/2006/ole">
            <p:oleObj spid="_x0000_s24579" name="Picture" r:id="rId4" imgW="6840720" imgH="791280" progId="Word.Picture.8">
              <p:embed/>
            </p:oleObj>
          </a:graphicData>
        </a:graphic>
      </p:graphicFrame>
      <p:graphicFrame>
        <p:nvGraphicFramePr>
          <p:cNvPr id="24580" name="Object 2"/>
          <p:cNvGraphicFramePr>
            <a:graphicFrameLocks noChangeAspect="1"/>
          </p:cNvGraphicFramePr>
          <p:nvPr/>
        </p:nvGraphicFramePr>
        <p:xfrm>
          <a:off x="4292600" y="1500174"/>
          <a:ext cx="4598988" cy="4927600"/>
        </p:xfrm>
        <a:graphic>
          <a:graphicData uri="http://schemas.openxmlformats.org/presentationml/2006/ole">
            <p:oleObj spid="_x0000_s24580" name="Picture" r:id="rId5" imgW="5850720" imgH="6300360" progId="Word.Picture.8">
              <p:embed/>
            </p:oleObj>
          </a:graphicData>
        </a:graphic>
      </p:graphicFrame>
      <p:sp>
        <p:nvSpPr>
          <p:cNvPr id="9" name="Заголовок 1"/>
          <p:cNvSpPr txBox="1">
            <a:spLocks/>
          </p:cNvSpPr>
          <p:nvPr/>
        </p:nvSpPr>
        <p:spPr>
          <a:xfrm>
            <a:off x="1428728" y="1071546"/>
            <a:ext cx="6286544" cy="3571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СПОСОБ ДИФФУЗИОННОГО МОЛЕКУЛЯРНОГО АРМИРОВАНИЯ</a:t>
            </a: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4581" name="Object 5"/>
          <p:cNvGraphicFramePr>
            <a:graphicFrameLocks noChangeAspect="1"/>
          </p:cNvGraphicFramePr>
          <p:nvPr/>
        </p:nvGraphicFramePr>
        <p:xfrm>
          <a:off x="428596" y="4008445"/>
          <a:ext cx="3567112" cy="2133600"/>
        </p:xfrm>
        <a:graphic>
          <a:graphicData uri="http://schemas.openxmlformats.org/presentationml/2006/ole">
            <p:oleObj spid="_x0000_s24581" name="Picture" r:id="rId6" imgW="3871080" imgH="2340000" progId="Word.Picture.8">
              <p:embed/>
            </p:oleObj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1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42876" y="928670"/>
            <a:ext cx="8929718" cy="71438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ru-RU" sz="1400" b="1" cap="all" dirty="0" smtClean="0"/>
              <a:t>СПОСОБ УПРОЧНЯЮЩЕГО ДЕФОРМАЦИОННОГО ФОРМОИЗМЕНЕНИЯ</a:t>
            </a:r>
          </a:p>
          <a:p>
            <a:pPr algn="ctr"/>
            <a:r>
              <a:rPr lang="ru-RU" sz="1400" b="1" cap="all" dirty="0" smtClean="0"/>
              <a:t>ПОВЕРХНОСТЕЙ ДЕТАЛЕЙ </a:t>
            </a:r>
            <a:r>
              <a:rPr lang="ru-RU" sz="1400" b="1" cap="all" dirty="0"/>
              <a:t>УЗЛОВ ТРЕНИЯ </a:t>
            </a:r>
            <a:r>
              <a:rPr lang="ru-RU" sz="1400" b="1" cap="all" dirty="0" smtClean="0"/>
              <a:t>(СПОСОБ УДФ</a:t>
            </a:r>
            <a:r>
              <a:rPr lang="ru-RU" sz="1400" b="1" cap="all" dirty="0"/>
              <a:t>)</a:t>
            </a: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/>
        </p:nvGraphicFramePr>
        <p:xfrm>
          <a:off x="1406525" y="142875"/>
          <a:ext cx="6589713" cy="765175"/>
        </p:xfrm>
        <a:graphic>
          <a:graphicData uri="http://schemas.openxmlformats.org/presentationml/2006/ole">
            <p:oleObj spid="_x0000_s65538" name="Picture" r:id="rId3" imgW="6840720" imgH="791280" progId="Word.Picture.8">
              <p:embed/>
            </p:oleObj>
          </a:graphicData>
        </a:graphic>
      </p:graphicFrame>
      <p:pic>
        <p:nvPicPr>
          <p:cNvPr id="8" name="Рисунок 7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86408" y="4214818"/>
            <a:ext cx="5066767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1500174"/>
            <a:ext cx="4500594" cy="313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3504" y="1714488"/>
            <a:ext cx="2933700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Прямоугольник 10"/>
          <p:cNvSpPr/>
          <p:nvPr/>
        </p:nvSpPr>
        <p:spPr>
          <a:xfrm>
            <a:off x="142844" y="5000636"/>
            <a:ext cx="4357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Патенты </a:t>
            </a:r>
            <a:r>
              <a:rPr lang="ru-RU" dirty="0"/>
              <a:t>РФ </a:t>
            </a:r>
            <a:r>
              <a:rPr lang="ru-RU" dirty="0" smtClean="0"/>
              <a:t>№: 775502</a:t>
            </a:r>
            <a:r>
              <a:rPr lang="ru-RU" dirty="0"/>
              <a:t>, </a:t>
            </a:r>
            <a:r>
              <a:rPr lang="ru-RU" dirty="0" smtClean="0"/>
              <a:t>187784</a:t>
            </a:r>
            <a:r>
              <a:rPr lang="ru-RU" dirty="0"/>
              <a:t>, </a:t>
            </a:r>
            <a:r>
              <a:rPr lang="ru-RU" dirty="0" smtClean="0"/>
              <a:t>1411343,</a:t>
            </a:r>
          </a:p>
          <a:p>
            <a:r>
              <a:rPr lang="ru-RU" dirty="0" smtClean="0"/>
              <a:t>1838447, 2138579</a:t>
            </a:r>
            <a:r>
              <a:rPr lang="ru-RU" dirty="0"/>
              <a:t>, </a:t>
            </a:r>
            <a:r>
              <a:rPr lang="ru-RU" dirty="0" smtClean="0"/>
              <a:t>2198954 </a:t>
            </a:r>
            <a:r>
              <a:rPr lang="ru-RU" dirty="0"/>
              <a:t>и др.</a:t>
            </a: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86842" y="6492875"/>
            <a:ext cx="357158" cy="365125"/>
          </a:xfrm>
        </p:spPr>
        <p:txBody>
          <a:bodyPr/>
          <a:lstStyle/>
          <a:p>
            <a:pPr>
              <a:defRPr/>
            </a:pPr>
            <a:fld id="{31C90AF9-FDD2-488F-8F2C-B12BAB4E1321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Arial" charset="0"/>
            </a:endParaRPr>
          </a:p>
        </p:txBody>
      </p:sp>
      <p:graphicFrame>
        <p:nvGraphicFramePr>
          <p:cNvPr id="47106" name="Object 2"/>
          <p:cNvGraphicFramePr>
            <a:graphicFrameLocks noChangeAspect="1"/>
          </p:cNvGraphicFramePr>
          <p:nvPr/>
        </p:nvGraphicFramePr>
        <p:xfrm>
          <a:off x="103188" y="1387482"/>
          <a:ext cx="8826500" cy="3235325"/>
        </p:xfrm>
        <a:graphic>
          <a:graphicData uri="http://schemas.openxmlformats.org/presentationml/2006/ole">
            <p:oleObj spid="_x0000_s76802" name="Picture" r:id="rId3" imgW="9721080" imgH="3599640" progId="Word.Picture.8">
              <p:embed/>
            </p:oleObj>
          </a:graphicData>
        </a:graphic>
      </p:graphicFrame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86842" y="6492875"/>
            <a:ext cx="357158" cy="365125"/>
          </a:xfrm>
        </p:spPr>
        <p:txBody>
          <a:bodyPr/>
          <a:lstStyle/>
          <a:p>
            <a:pPr>
              <a:defRPr/>
            </a:pPr>
            <a:fld id="{31C90AF9-FDD2-488F-8F2C-B12BAB4E1321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1406525" y="142852"/>
          <a:ext cx="6589713" cy="765175"/>
        </p:xfrm>
        <a:graphic>
          <a:graphicData uri="http://schemas.openxmlformats.org/presentationml/2006/ole">
            <p:oleObj spid="_x0000_s76803" name="Picture" r:id="rId4" imgW="6840720" imgH="791280" progId="Word.Picture.8">
              <p:embed/>
            </p:oleObj>
          </a:graphicData>
        </a:graphic>
      </p:graphicFrame>
      <p:sp>
        <p:nvSpPr>
          <p:cNvPr id="9" name="Заголовок 1"/>
          <p:cNvSpPr txBox="1">
            <a:spLocks/>
          </p:cNvSpPr>
          <p:nvPr/>
        </p:nvSpPr>
        <p:spPr>
          <a:xfrm>
            <a:off x="2143108" y="928670"/>
            <a:ext cx="5072098" cy="3571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sz="1400" b="1" dirty="0" smtClean="0"/>
              <a:t>СПОСОБ  МУЛЬТИСМАЗКИ</a:t>
            </a: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/>
        </p:nvGraphicFramePr>
        <p:xfrm>
          <a:off x="142875" y="4594225"/>
          <a:ext cx="8826500" cy="1541463"/>
        </p:xfrm>
        <a:graphic>
          <a:graphicData uri="http://schemas.openxmlformats.org/presentationml/2006/ole">
            <p:oleObj spid="_x0000_s76804" name="Picture" r:id="rId5" imgW="9721080" imgH="1710000" progId="Word.Picture.8">
              <p:embed/>
            </p:oleObj>
          </a:graphicData>
        </a:graphic>
      </p:graphicFrame>
      <p:graphicFrame>
        <p:nvGraphicFramePr>
          <p:cNvPr id="11" name="Object 2"/>
          <p:cNvGraphicFramePr>
            <a:graphicFrameLocks noChangeAspect="1"/>
          </p:cNvGraphicFramePr>
          <p:nvPr/>
        </p:nvGraphicFramePr>
        <p:xfrm>
          <a:off x="3714750" y="2347913"/>
          <a:ext cx="4672013" cy="2162175"/>
        </p:xfrm>
        <a:graphic>
          <a:graphicData uri="http://schemas.openxmlformats.org/presentationml/2006/ole">
            <p:oleObj spid="_x0000_s76805" name="Picture" r:id="rId6" imgW="6751440" imgH="3150360" progId="Word.Picture.8">
              <p:embed/>
            </p:oleObj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Arial" charset="0"/>
            </a:endParaRPr>
          </a:p>
        </p:txBody>
      </p:sp>
      <p:graphicFrame>
        <p:nvGraphicFramePr>
          <p:cNvPr id="54274" name="Object 2"/>
          <p:cNvGraphicFramePr>
            <a:graphicFrameLocks noChangeAspect="1"/>
          </p:cNvGraphicFramePr>
          <p:nvPr/>
        </p:nvGraphicFramePr>
        <p:xfrm>
          <a:off x="188914" y="1571612"/>
          <a:ext cx="6526226" cy="4652524"/>
        </p:xfrm>
        <a:graphic>
          <a:graphicData uri="http://schemas.openxmlformats.org/presentationml/2006/ole">
            <p:oleObj spid="_x0000_s58370" name="Picture" r:id="rId3" imgW="6301080" imgH="4770000" progId="Word.Picture.8">
              <p:embed/>
            </p:oleObj>
          </a:graphicData>
        </a:graphic>
      </p:graphicFrame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86842" y="6492875"/>
            <a:ext cx="357158" cy="365125"/>
          </a:xfrm>
        </p:spPr>
        <p:txBody>
          <a:bodyPr/>
          <a:lstStyle/>
          <a:p>
            <a:pPr>
              <a:defRPr/>
            </a:pPr>
            <a:fld id="{31C90AF9-FDD2-488F-8F2C-B12BAB4E1321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14314" y="1071546"/>
            <a:ext cx="6572264" cy="428628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ru-RU" sz="1400" b="1" dirty="0" smtClean="0"/>
              <a:t>СПОСОБ НИЗКОЧАСТОТНОЙ РЕЗОНАНСНОЙ КАВИТАЦИОННОЙ МОЙКИ ДЕТАЛЕЙ</a:t>
            </a:r>
            <a:endParaRPr lang="ru-RU" sz="1400" b="1" cap="all" dirty="0"/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/>
        </p:nvGraphicFramePr>
        <p:xfrm>
          <a:off x="268303" y="234933"/>
          <a:ext cx="6589713" cy="765175"/>
        </p:xfrm>
        <a:graphic>
          <a:graphicData uri="http://schemas.openxmlformats.org/presentationml/2006/ole">
            <p:oleObj spid="_x0000_s58371" name="Picture" r:id="rId4" imgW="6840720" imgH="791280" progId="Word.Picture.8">
              <p:embed/>
            </p:oleObj>
          </a:graphicData>
        </a:graphic>
      </p:graphicFrame>
      <p:sp>
        <p:nvSpPr>
          <p:cNvPr id="5223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2231" name="Object 7"/>
          <p:cNvGraphicFramePr>
            <a:graphicFrameLocks noChangeAspect="1"/>
          </p:cNvGraphicFramePr>
          <p:nvPr/>
        </p:nvGraphicFramePr>
        <p:xfrm>
          <a:off x="7072330" y="214290"/>
          <a:ext cx="1782824" cy="3491576"/>
        </p:xfrm>
        <a:graphic>
          <a:graphicData uri="http://schemas.openxmlformats.org/presentationml/2006/ole">
            <p:oleObj spid="_x0000_s58372" name="Picture" r:id="rId5" imgW="2633400" imgH="5111640" progId="Word.Picture.8">
              <p:embed/>
            </p:oleObj>
          </a:graphicData>
        </a:graphic>
      </p:graphicFrame>
      <p:graphicFrame>
        <p:nvGraphicFramePr>
          <p:cNvPr id="52233" name="Object 2"/>
          <p:cNvGraphicFramePr>
            <a:graphicFrameLocks noChangeAspect="1"/>
          </p:cNvGraphicFramePr>
          <p:nvPr/>
        </p:nvGraphicFramePr>
        <p:xfrm>
          <a:off x="7072313" y="3859235"/>
          <a:ext cx="1863725" cy="2855913"/>
        </p:xfrm>
        <a:graphic>
          <a:graphicData uri="http://schemas.openxmlformats.org/presentationml/2006/ole">
            <p:oleObj spid="_x0000_s58373" name="Picture" r:id="rId6" imgW="2160360" imgH="3330000" progId="Word.Picture.8">
              <p:embed/>
            </p:oleObj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43976" y="6492875"/>
            <a:ext cx="400024" cy="365125"/>
          </a:xfrm>
        </p:spPr>
        <p:txBody>
          <a:bodyPr/>
          <a:lstStyle/>
          <a:p>
            <a:pPr>
              <a:defRPr/>
            </a:pPr>
            <a:fld id="{31C90AF9-FDD2-488F-8F2C-B12BAB4E1321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  <p:sp>
        <p:nvSpPr>
          <p:cNvPr id="5223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Object 2"/>
          <p:cNvGraphicFramePr>
            <a:graphicFrameLocks noChangeAspect="1"/>
          </p:cNvGraphicFramePr>
          <p:nvPr/>
        </p:nvGraphicFramePr>
        <p:xfrm>
          <a:off x="3429000" y="3284538"/>
          <a:ext cx="5572125" cy="3367087"/>
        </p:xfrm>
        <a:graphic>
          <a:graphicData uri="http://schemas.openxmlformats.org/presentationml/2006/ole">
            <p:oleObj spid="_x0000_s60418" name="Picture" r:id="rId3" imgW="6031080" imgH="3870360" progId="Word.Picture.8">
              <p:embed/>
            </p:oleObj>
          </a:graphicData>
        </a:graphic>
      </p:graphicFrame>
      <p:graphicFrame>
        <p:nvGraphicFramePr>
          <p:cNvPr id="13" name="Object 2"/>
          <p:cNvGraphicFramePr>
            <a:graphicFrameLocks noChangeAspect="1"/>
          </p:cNvGraphicFramePr>
          <p:nvPr/>
        </p:nvGraphicFramePr>
        <p:xfrm>
          <a:off x="142875" y="2998788"/>
          <a:ext cx="3286125" cy="3635375"/>
        </p:xfrm>
        <a:graphic>
          <a:graphicData uri="http://schemas.openxmlformats.org/presentationml/2006/ole">
            <p:oleObj spid="_x0000_s60419" name="Picture" r:id="rId4" imgW="3600360" imgH="4230360" progId="Word.Picture.8">
              <p:embed/>
            </p:oleObj>
          </a:graphicData>
        </a:graphic>
      </p:graphicFrame>
      <p:graphicFrame>
        <p:nvGraphicFramePr>
          <p:cNvPr id="14" name="Object 2"/>
          <p:cNvGraphicFramePr>
            <a:graphicFrameLocks noChangeAspect="1"/>
          </p:cNvGraphicFramePr>
          <p:nvPr/>
        </p:nvGraphicFramePr>
        <p:xfrm>
          <a:off x="9144000" y="0"/>
          <a:ext cx="787400" cy="276225"/>
        </p:xfrm>
        <a:graphic>
          <a:graphicData uri="http://schemas.openxmlformats.org/presentationml/2006/ole">
            <p:oleObj spid="_x0000_s60420" name="Picture" r:id="rId5" imgW="720000" imgH="270000" progId="Word.Picture.8">
              <p:embed/>
            </p:oleObj>
          </a:graphicData>
        </a:graphic>
      </p:graphicFrame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4548927" y="714356"/>
            <a:ext cx="4459327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5214942" y="2857496"/>
            <a:ext cx="35004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  <a:cs typeface="Times New Roman" pitchFamily="18" charset="0"/>
              </a:rPr>
              <a:t>Рис. 4. Схема кавитационной форсунки</a:t>
            </a:r>
            <a:endParaRPr kumimoji="0" lang="ru-RU" altLang="zh-CN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20" name="Рисунок 19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5984" y="357166"/>
            <a:ext cx="2214578" cy="2788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357166"/>
            <a:ext cx="1936495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8"/>
          <p:cNvSpPr>
            <a:spLocks noChangeArrowheads="1"/>
          </p:cNvSpPr>
          <p:nvPr/>
        </p:nvSpPr>
        <p:spPr bwMode="auto">
          <a:xfrm>
            <a:off x="142844" y="2071678"/>
            <a:ext cx="214314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  <a:cs typeface="Times New Roman" pitchFamily="18" charset="0"/>
              </a:rPr>
              <a:t>Рис. 3. Фотография форсунки</a:t>
            </a:r>
            <a:endParaRPr kumimoji="0" lang="ru-RU" altLang="zh-CN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5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Arial" charset="0"/>
            </a:endParaRPr>
          </a:p>
        </p:txBody>
      </p:sp>
      <p:graphicFrame>
        <p:nvGraphicFramePr>
          <p:cNvPr id="71682" name="Object 2"/>
          <p:cNvGraphicFramePr>
            <a:graphicFrameLocks noChangeAspect="1"/>
          </p:cNvGraphicFramePr>
          <p:nvPr/>
        </p:nvGraphicFramePr>
        <p:xfrm>
          <a:off x="214313" y="303213"/>
          <a:ext cx="8716962" cy="5889625"/>
        </p:xfrm>
        <a:graphic>
          <a:graphicData uri="http://schemas.openxmlformats.org/presentationml/2006/ole">
            <p:oleObj spid="_x0000_s72706" name="Picture" r:id="rId3" imgW="9253080" imgH="6300360" progId="Word.Picture.8">
              <p:embed/>
            </p:oleObj>
          </a:graphicData>
        </a:graphic>
      </p:graphicFrame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44008" y="6421461"/>
            <a:ext cx="400024" cy="365125"/>
          </a:xfrm>
        </p:spPr>
        <p:txBody>
          <a:bodyPr/>
          <a:lstStyle/>
          <a:p>
            <a:pPr>
              <a:defRPr/>
            </a:pPr>
            <a:fld id="{31C90AF9-FDD2-488F-8F2C-B12BAB4E1321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957</TotalTime>
  <Words>572</Words>
  <Application>Microsoft Office PowerPoint</Application>
  <PresentationFormat>Экран (4:3)</PresentationFormat>
  <Paragraphs>67</Paragraphs>
  <Slides>12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Тема Office</vt:lpstr>
      <vt:lpstr>Picture</vt:lpstr>
      <vt:lpstr>Рисунок</vt:lpstr>
      <vt:lpstr>Microsoft Word Picture</vt:lpstr>
      <vt:lpstr>РАЗРАБОТКА СклерометрическОГО программно-аппаратурнОГО комплексА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НТЦ</dc:creator>
  <cp:lastModifiedBy>НТЦ</cp:lastModifiedBy>
  <cp:revision>132</cp:revision>
  <dcterms:created xsi:type="dcterms:W3CDTF">2017-09-14T06:11:31Z</dcterms:created>
  <dcterms:modified xsi:type="dcterms:W3CDTF">2018-03-05T07:49:21Z</dcterms:modified>
</cp:coreProperties>
</file>