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</p:sldMasterIdLst>
  <p:notesMasterIdLst>
    <p:notesMasterId r:id="rId18"/>
  </p:notesMasterIdLst>
  <p:sldIdLst>
    <p:sldId id="256" r:id="rId3"/>
    <p:sldId id="290" r:id="rId4"/>
    <p:sldId id="321" r:id="rId5"/>
    <p:sldId id="323" r:id="rId6"/>
    <p:sldId id="324" r:id="rId7"/>
    <p:sldId id="322" r:id="rId8"/>
    <p:sldId id="264" r:id="rId9"/>
    <p:sldId id="285" r:id="rId10"/>
    <p:sldId id="271" r:id="rId11"/>
    <p:sldId id="269" r:id="rId12"/>
    <p:sldId id="315" r:id="rId13"/>
    <p:sldId id="270" r:id="rId14"/>
    <p:sldId id="314" r:id="rId15"/>
    <p:sldId id="262" r:id="rId16"/>
    <p:sldId id="276" r:id="rId17"/>
  </p:sldIdLst>
  <p:sldSz cx="12192000" cy="6858000"/>
  <p:notesSz cx="9939338" cy="6805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691" autoAdjust="0"/>
  </p:normalViewPr>
  <p:slideViewPr>
    <p:cSldViewPr>
      <p:cViewPr varScale="1">
        <p:scale>
          <a:sx n="70" d="100"/>
          <a:sy n="70" d="100"/>
        </p:scale>
        <p:origin x="71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7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2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2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8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г.о. Самара </c:v>
                </c:pt>
                <c:pt idx="1">
                  <c:v>г.о.Тольятти</c:v>
                </c:pt>
                <c:pt idx="2">
                  <c:v>г.о.Сызрань</c:v>
                </c:pt>
                <c:pt idx="3">
                  <c:v>г.о.Похвистнево</c:v>
                </c:pt>
                <c:pt idx="4">
                  <c:v>с.п. Большая Глушица</c:v>
                </c:pt>
                <c:pt idx="5">
                  <c:v>м.р.Волжский </c:v>
                </c:pt>
                <c:pt idx="6">
                  <c:v>г.п.Смышлевка </c:v>
                </c:pt>
                <c:pt idx="7">
                  <c:v>м.р.Шенталинский</c:v>
                </c:pt>
                <c:pt idx="8">
                  <c:v>м.р.Шигонский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 formatCode="#,##0">
                  <c:v>575086923</c:v>
                </c:pt>
                <c:pt idx="1">
                  <c:v>109020543.13</c:v>
                </c:pt>
                <c:pt idx="2">
                  <c:v>586770</c:v>
                </c:pt>
                <c:pt idx="3">
                  <c:v>100000000</c:v>
                </c:pt>
                <c:pt idx="4">
                  <c:v>55068553.399999999</c:v>
                </c:pt>
                <c:pt idx="5">
                  <c:v>2062214728.4000001</c:v>
                </c:pt>
                <c:pt idx="6">
                  <c:v>761852208</c:v>
                </c:pt>
                <c:pt idx="7">
                  <c:v>51115588.590000004</c:v>
                </c:pt>
                <c:pt idx="8">
                  <c:v>11282809.26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9-49CE-B1C5-D68C1E9E151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0F5083-6F9D-42C1-8B7C-69687AC1842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E3B2D0-08F2-4DB2-A45B-DFB6475147F4}">
      <dgm:prSet custT="1"/>
      <dgm:spPr/>
      <dgm:t>
        <a:bodyPr/>
        <a:lstStyle/>
        <a:p>
          <a:pPr algn="ctr"/>
          <a:r>
            <a:rPr lang="ru-RU" sz="1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Управление бюджетного планирования </a:t>
          </a:r>
        </a:p>
      </dgm:t>
    </dgm:pt>
    <dgm:pt modelId="{EC178EFF-1019-4323-BD68-1230ABD49D85}" type="parTrans" cxnId="{AC336BCE-8A8B-4213-AE40-E59BA62AD100}">
      <dgm:prSet/>
      <dgm:spPr/>
      <dgm:t>
        <a:bodyPr/>
        <a:lstStyle/>
        <a:p>
          <a:endParaRPr lang="ru-RU"/>
        </a:p>
      </dgm:t>
    </dgm:pt>
    <dgm:pt modelId="{785D3118-6E96-47EB-9294-7AD39502051B}" type="sibTrans" cxnId="{AC336BCE-8A8B-4213-AE40-E59BA62AD100}">
      <dgm:prSet/>
      <dgm:spPr/>
      <dgm:t>
        <a:bodyPr/>
        <a:lstStyle/>
        <a:p>
          <a:endParaRPr lang="ru-RU"/>
        </a:p>
      </dgm:t>
    </dgm:pt>
    <dgm:pt modelId="{DAEDAD3F-B5CF-4AA2-BFCD-22B80F267D5B}">
      <dgm:prSet custT="1"/>
      <dgm:spPr/>
      <dgm:t>
        <a:bodyPr/>
        <a:lstStyle/>
        <a:p>
          <a:pPr algn="ctr"/>
          <a:r>
            <a:rPr lang="ru-RU" sz="1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Управление государственных программ </a:t>
          </a:r>
        </a:p>
      </dgm:t>
    </dgm:pt>
    <dgm:pt modelId="{75DF6C83-B3D7-40C3-BCC4-1A95D96B479F}" type="parTrans" cxnId="{914A1576-1EE1-451B-80B3-E2343B12D531}">
      <dgm:prSet/>
      <dgm:spPr/>
      <dgm:t>
        <a:bodyPr/>
        <a:lstStyle/>
        <a:p>
          <a:endParaRPr lang="ru-RU"/>
        </a:p>
      </dgm:t>
    </dgm:pt>
    <dgm:pt modelId="{02C77DB2-1994-426F-9468-CCED63A1CBCA}" type="sibTrans" cxnId="{914A1576-1EE1-451B-80B3-E2343B12D531}">
      <dgm:prSet/>
      <dgm:spPr/>
      <dgm:t>
        <a:bodyPr/>
        <a:lstStyle/>
        <a:p>
          <a:endParaRPr lang="ru-RU"/>
        </a:p>
      </dgm:t>
    </dgm:pt>
    <dgm:pt modelId="{7D54F505-85BE-4DBE-AD8E-B56AE6897CE1}">
      <dgm:prSet/>
      <dgm:spPr/>
      <dgm:t>
        <a:bodyPr/>
        <a:lstStyle/>
        <a:p>
          <a:pPr algn="ctr"/>
          <a:r>
            <a:rPr lang="ru-RU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Правовое</a:t>
          </a:r>
          <a:r>
            <a:rPr lang="ru-RU" baseline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 управление </a:t>
          </a:r>
          <a:endParaRPr lang="ru-RU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</a:endParaRPr>
        </a:p>
      </dgm:t>
    </dgm:pt>
    <dgm:pt modelId="{98277421-F59B-443D-97EA-5144D028128A}" type="parTrans" cxnId="{D90CBAEF-CC90-45D1-BC46-28BC73F267A9}">
      <dgm:prSet/>
      <dgm:spPr/>
      <dgm:t>
        <a:bodyPr/>
        <a:lstStyle/>
        <a:p>
          <a:endParaRPr lang="ru-RU"/>
        </a:p>
      </dgm:t>
    </dgm:pt>
    <dgm:pt modelId="{7531F3CB-4D36-4C25-A9F0-51D3F0732263}" type="sibTrans" cxnId="{D90CBAEF-CC90-45D1-BC46-28BC73F267A9}">
      <dgm:prSet/>
      <dgm:spPr/>
      <dgm:t>
        <a:bodyPr/>
        <a:lstStyle/>
        <a:p>
          <a:endParaRPr lang="ru-RU"/>
        </a:p>
      </dgm:t>
    </dgm:pt>
    <dgm:pt modelId="{034F195C-CE2E-4CC1-A626-F478F390B5DA}">
      <dgm:prSet/>
      <dgm:spPr/>
      <dgm:t>
        <a:bodyPr/>
        <a:lstStyle/>
        <a:p>
          <a:pPr algn="ctr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Управление территориального планирования</a:t>
          </a:r>
          <a:endParaRPr lang="ru-RU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CABE66-EEDE-4BEA-8E3C-17761C2D552B}" type="parTrans" cxnId="{2D68720D-5EA5-4976-AEC3-622D3EB57A6A}">
      <dgm:prSet/>
      <dgm:spPr/>
      <dgm:t>
        <a:bodyPr/>
        <a:lstStyle/>
        <a:p>
          <a:endParaRPr lang="ru-RU"/>
        </a:p>
      </dgm:t>
    </dgm:pt>
    <dgm:pt modelId="{19EE578D-9155-4FDB-87F1-752F9AF64024}" type="sibTrans" cxnId="{2D68720D-5EA5-4976-AEC3-622D3EB57A6A}">
      <dgm:prSet/>
      <dgm:spPr/>
      <dgm:t>
        <a:bodyPr/>
        <a:lstStyle/>
        <a:p>
          <a:endParaRPr lang="ru-RU"/>
        </a:p>
      </dgm:t>
    </dgm:pt>
    <dgm:pt modelId="{C9687630-536F-4030-AA8B-ED0B1ECCA8C1}">
      <dgm:prSet custT="1"/>
      <dgm:spPr/>
      <dgm:t>
        <a:bodyPr/>
        <a:lstStyle/>
        <a:p>
          <a:pPr algn="ctr"/>
          <a:r>
            <a:rPr lang="ru-RU" sz="16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</a:t>
          </a: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развития жилищного строительства </a:t>
          </a:r>
          <a:endParaRPr lang="ru-RU" sz="16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53F60B-3F4E-4F6B-9E43-0E9A877C81FD}" type="parTrans" cxnId="{4E2637D7-0BED-4621-9921-B7295F20A43E}">
      <dgm:prSet/>
      <dgm:spPr/>
      <dgm:t>
        <a:bodyPr/>
        <a:lstStyle/>
        <a:p>
          <a:endParaRPr lang="ru-RU"/>
        </a:p>
      </dgm:t>
    </dgm:pt>
    <dgm:pt modelId="{FBA40F56-FFF2-4681-9C39-06B8C4F71ABA}" type="sibTrans" cxnId="{4E2637D7-0BED-4621-9921-B7295F20A43E}">
      <dgm:prSet/>
      <dgm:spPr/>
      <dgm:t>
        <a:bodyPr/>
        <a:lstStyle/>
        <a:p>
          <a:endParaRPr lang="ru-RU"/>
        </a:p>
      </dgm:t>
    </dgm:pt>
    <dgm:pt modelId="{7D80F637-68C0-44A7-8C15-C002D2A22264}">
      <dgm:prSet custT="1"/>
      <dgm:spPr/>
      <dgm:t>
        <a:bodyPr/>
        <a:lstStyle/>
        <a:p>
          <a:pPr algn="ctr"/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Управление ликвидации аварийного жилья</a:t>
          </a:r>
          <a:endParaRPr lang="ru-RU" sz="16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72F2A-00B0-4C18-AADC-414A7E607911}" type="parTrans" cxnId="{B3A51C17-CB6A-4057-B633-E0102C0EB8FF}">
      <dgm:prSet/>
      <dgm:spPr/>
      <dgm:t>
        <a:bodyPr/>
        <a:lstStyle/>
        <a:p>
          <a:endParaRPr lang="ru-RU"/>
        </a:p>
      </dgm:t>
    </dgm:pt>
    <dgm:pt modelId="{95129496-0243-4EA6-B98F-6DC139C99309}" type="sibTrans" cxnId="{B3A51C17-CB6A-4057-B633-E0102C0EB8FF}">
      <dgm:prSet/>
      <dgm:spPr/>
      <dgm:t>
        <a:bodyPr/>
        <a:lstStyle/>
        <a:p>
          <a:endParaRPr lang="ru-RU"/>
        </a:p>
      </dgm:t>
    </dgm:pt>
    <dgm:pt modelId="{C897BEC7-9B8E-4710-BDB9-A6B9008B8FE8}" type="pres">
      <dgm:prSet presAssocID="{F20F5083-6F9D-42C1-8B7C-69687AC18420}" presName="linear" presStyleCnt="0">
        <dgm:presLayoutVars>
          <dgm:animLvl val="lvl"/>
          <dgm:resizeHandles val="exact"/>
        </dgm:presLayoutVars>
      </dgm:prSet>
      <dgm:spPr/>
    </dgm:pt>
    <dgm:pt modelId="{5DC008CD-66BC-4D87-997D-18BDF299A92A}" type="pres">
      <dgm:prSet presAssocID="{ADE3B2D0-08F2-4DB2-A45B-DFB6475147F4}" presName="parentText" presStyleLbl="node1" presStyleIdx="0" presStyleCnt="6" custScaleX="22760" custScaleY="79824" custLinFactY="246715" custLinFactNeighborX="968" custLinFactNeighborY="300000">
        <dgm:presLayoutVars>
          <dgm:chMax val="0"/>
          <dgm:bulletEnabled val="1"/>
        </dgm:presLayoutVars>
      </dgm:prSet>
      <dgm:spPr/>
    </dgm:pt>
    <dgm:pt modelId="{DA2D5E88-D940-49A1-9EF9-2B3B26B320D7}" type="pres">
      <dgm:prSet presAssocID="{785D3118-6E96-47EB-9294-7AD39502051B}" presName="spacer" presStyleCnt="0"/>
      <dgm:spPr/>
    </dgm:pt>
    <dgm:pt modelId="{907E6243-A1C6-485A-AB58-9D6303B05622}" type="pres">
      <dgm:prSet presAssocID="{DAEDAD3F-B5CF-4AA2-BFCD-22B80F267D5B}" presName="parentText" presStyleLbl="node1" presStyleIdx="1" presStyleCnt="6" custScaleX="20191" custScaleY="80009" custLinFactY="-8936" custLinFactNeighborX="-33821" custLinFactNeighborY="-100000">
        <dgm:presLayoutVars>
          <dgm:chMax val="0"/>
          <dgm:bulletEnabled val="1"/>
        </dgm:presLayoutVars>
      </dgm:prSet>
      <dgm:spPr/>
    </dgm:pt>
    <dgm:pt modelId="{0603A75B-BAE9-4081-B9D8-BD0546629DF3}" type="pres">
      <dgm:prSet presAssocID="{02C77DB2-1994-426F-9468-CCED63A1CBCA}" presName="spacer" presStyleCnt="0"/>
      <dgm:spPr/>
    </dgm:pt>
    <dgm:pt modelId="{8C9D1F7B-4B62-40A4-B589-EA8872FDC478}" type="pres">
      <dgm:prSet presAssocID="{7D54F505-85BE-4DBE-AD8E-B56AE6897CE1}" presName="parentText" presStyleLbl="node1" presStyleIdx="2" presStyleCnt="6" custScaleX="19426" custScaleY="67398" custLinFactY="-231547" custLinFactNeighborX="69" custLinFactNeighborY="-300000">
        <dgm:presLayoutVars>
          <dgm:chMax val="0"/>
          <dgm:bulletEnabled val="1"/>
        </dgm:presLayoutVars>
      </dgm:prSet>
      <dgm:spPr/>
    </dgm:pt>
    <dgm:pt modelId="{3E9BB39A-9D9F-4CB0-B4B6-07A828F50511}" type="pres">
      <dgm:prSet presAssocID="{7531F3CB-4D36-4C25-A9F0-51D3F0732263}" presName="spacer" presStyleCnt="0"/>
      <dgm:spPr/>
    </dgm:pt>
    <dgm:pt modelId="{543A296F-47CC-4754-B748-8679333B05E2}" type="pres">
      <dgm:prSet presAssocID="{034F195C-CE2E-4CC1-A626-F478F390B5DA}" presName="parentText" presStyleLbl="node1" presStyleIdx="3" presStyleCnt="6" custScaleX="20191" custScaleY="80009" custLinFactY="-169599" custLinFactNeighborX="37022" custLinFactNeighborY="-200000">
        <dgm:presLayoutVars>
          <dgm:chMax val="0"/>
          <dgm:bulletEnabled val="1"/>
        </dgm:presLayoutVars>
      </dgm:prSet>
      <dgm:spPr/>
    </dgm:pt>
    <dgm:pt modelId="{867A3917-A7A5-4F60-A0C6-252F98AB7131}" type="pres">
      <dgm:prSet presAssocID="{19EE578D-9155-4FDB-87F1-752F9AF64024}" presName="spacer" presStyleCnt="0"/>
      <dgm:spPr/>
    </dgm:pt>
    <dgm:pt modelId="{B0E64495-4EC0-4548-8E07-44388D7F0058}" type="pres">
      <dgm:prSet presAssocID="{C9687630-536F-4030-AA8B-ED0B1ECCA8C1}" presName="parentText" presStyleLbl="node1" presStyleIdx="4" presStyleCnt="6" custScaleX="20191" custScaleY="80009" custLinFactY="-179925" custLinFactNeighborX="-10268" custLinFactNeighborY="-200000">
        <dgm:presLayoutVars>
          <dgm:chMax val="0"/>
          <dgm:bulletEnabled val="1"/>
        </dgm:presLayoutVars>
      </dgm:prSet>
      <dgm:spPr/>
    </dgm:pt>
    <dgm:pt modelId="{A5F7BFB9-4007-4890-B89D-EF0C9E8D81BA}" type="pres">
      <dgm:prSet presAssocID="{FBA40F56-FFF2-4681-9C39-06B8C4F71ABA}" presName="spacer" presStyleCnt="0"/>
      <dgm:spPr/>
    </dgm:pt>
    <dgm:pt modelId="{28EC06A9-11B7-4040-9807-5354E36B0ABF}" type="pres">
      <dgm:prSet presAssocID="{7D80F637-68C0-44A7-8C15-C002D2A22264}" presName="parentText" presStyleLbl="node1" presStyleIdx="5" presStyleCnt="6" custScaleX="20191" custScaleY="80009" custLinFactY="-259092" custLinFactNeighborX="14907" custLinFactNeighborY="-300000">
        <dgm:presLayoutVars>
          <dgm:chMax val="0"/>
          <dgm:bulletEnabled val="1"/>
        </dgm:presLayoutVars>
      </dgm:prSet>
      <dgm:spPr/>
    </dgm:pt>
  </dgm:ptLst>
  <dgm:cxnLst>
    <dgm:cxn modelId="{1DA5B806-0B2E-44FF-A41F-94815D3FEE15}" type="presOf" srcId="{F20F5083-6F9D-42C1-8B7C-69687AC18420}" destId="{C897BEC7-9B8E-4710-BDB9-A6B9008B8FE8}" srcOrd="0" destOrd="0" presId="urn:microsoft.com/office/officeart/2005/8/layout/vList2"/>
    <dgm:cxn modelId="{2D68720D-5EA5-4976-AEC3-622D3EB57A6A}" srcId="{F20F5083-6F9D-42C1-8B7C-69687AC18420}" destId="{034F195C-CE2E-4CC1-A626-F478F390B5DA}" srcOrd="3" destOrd="0" parTransId="{CDCABE66-EEDE-4BEA-8E3C-17761C2D552B}" sibTransId="{19EE578D-9155-4FDB-87F1-752F9AF64024}"/>
    <dgm:cxn modelId="{B3A51C17-CB6A-4057-B633-E0102C0EB8FF}" srcId="{F20F5083-6F9D-42C1-8B7C-69687AC18420}" destId="{7D80F637-68C0-44A7-8C15-C002D2A22264}" srcOrd="5" destOrd="0" parTransId="{CF972F2A-00B0-4C18-AADC-414A7E607911}" sibTransId="{95129496-0243-4EA6-B98F-6DC139C99309}"/>
    <dgm:cxn modelId="{696E5326-2B34-4D2B-B575-433C60F956CA}" type="presOf" srcId="{7D54F505-85BE-4DBE-AD8E-B56AE6897CE1}" destId="{8C9D1F7B-4B62-40A4-B589-EA8872FDC478}" srcOrd="0" destOrd="0" presId="urn:microsoft.com/office/officeart/2005/8/layout/vList2"/>
    <dgm:cxn modelId="{0382A472-96F2-47DA-A01A-AA1F4FB31FCE}" type="presOf" srcId="{C9687630-536F-4030-AA8B-ED0B1ECCA8C1}" destId="{B0E64495-4EC0-4548-8E07-44388D7F0058}" srcOrd="0" destOrd="0" presId="urn:microsoft.com/office/officeart/2005/8/layout/vList2"/>
    <dgm:cxn modelId="{26250376-55F5-45D4-8A6D-1295A143C778}" type="presOf" srcId="{034F195C-CE2E-4CC1-A626-F478F390B5DA}" destId="{543A296F-47CC-4754-B748-8679333B05E2}" srcOrd="0" destOrd="0" presId="urn:microsoft.com/office/officeart/2005/8/layout/vList2"/>
    <dgm:cxn modelId="{914A1576-1EE1-451B-80B3-E2343B12D531}" srcId="{F20F5083-6F9D-42C1-8B7C-69687AC18420}" destId="{DAEDAD3F-B5CF-4AA2-BFCD-22B80F267D5B}" srcOrd="1" destOrd="0" parTransId="{75DF6C83-B3D7-40C3-BCC4-1A95D96B479F}" sibTransId="{02C77DB2-1994-426F-9468-CCED63A1CBCA}"/>
    <dgm:cxn modelId="{1637F790-D1A5-4215-9885-E16085110A36}" type="presOf" srcId="{7D80F637-68C0-44A7-8C15-C002D2A22264}" destId="{28EC06A9-11B7-4040-9807-5354E36B0ABF}" srcOrd="0" destOrd="0" presId="urn:microsoft.com/office/officeart/2005/8/layout/vList2"/>
    <dgm:cxn modelId="{6A262092-B65B-45E6-9793-E4DFE22DE8CE}" type="presOf" srcId="{ADE3B2D0-08F2-4DB2-A45B-DFB6475147F4}" destId="{5DC008CD-66BC-4D87-997D-18BDF299A92A}" srcOrd="0" destOrd="0" presId="urn:microsoft.com/office/officeart/2005/8/layout/vList2"/>
    <dgm:cxn modelId="{851311A3-4E03-4163-8A40-21BA0542D361}" type="presOf" srcId="{DAEDAD3F-B5CF-4AA2-BFCD-22B80F267D5B}" destId="{907E6243-A1C6-485A-AB58-9D6303B05622}" srcOrd="0" destOrd="0" presId="urn:microsoft.com/office/officeart/2005/8/layout/vList2"/>
    <dgm:cxn modelId="{AC336BCE-8A8B-4213-AE40-E59BA62AD100}" srcId="{F20F5083-6F9D-42C1-8B7C-69687AC18420}" destId="{ADE3B2D0-08F2-4DB2-A45B-DFB6475147F4}" srcOrd="0" destOrd="0" parTransId="{EC178EFF-1019-4323-BD68-1230ABD49D85}" sibTransId="{785D3118-6E96-47EB-9294-7AD39502051B}"/>
    <dgm:cxn modelId="{4E2637D7-0BED-4621-9921-B7295F20A43E}" srcId="{F20F5083-6F9D-42C1-8B7C-69687AC18420}" destId="{C9687630-536F-4030-AA8B-ED0B1ECCA8C1}" srcOrd="4" destOrd="0" parTransId="{5953F60B-3F4E-4F6B-9E43-0E9A877C81FD}" sibTransId="{FBA40F56-FFF2-4681-9C39-06B8C4F71ABA}"/>
    <dgm:cxn modelId="{D90CBAEF-CC90-45D1-BC46-28BC73F267A9}" srcId="{F20F5083-6F9D-42C1-8B7C-69687AC18420}" destId="{7D54F505-85BE-4DBE-AD8E-B56AE6897CE1}" srcOrd="2" destOrd="0" parTransId="{98277421-F59B-443D-97EA-5144D028128A}" sibTransId="{7531F3CB-4D36-4C25-A9F0-51D3F0732263}"/>
    <dgm:cxn modelId="{09A7E334-1277-4738-915A-6C063D819039}" type="presParOf" srcId="{C897BEC7-9B8E-4710-BDB9-A6B9008B8FE8}" destId="{5DC008CD-66BC-4D87-997D-18BDF299A92A}" srcOrd="0" destOrd="0" presId="urn:microsoft.com/office/officeart/2005/8/layout/vList2"/>
    <dgm:cxn modelId="{15788B54-EDA5-4A0B-8590-5E46AEF4E806}" type="presParOf" srcId="{C897BEC7-9B8E-4710-BDB9-A6B9008B8FE8}" destId="{DA2D5E88-D940-49A1-9EF9-2B3B26B320D7}" srcOrd="1" destOrd="0" presId="urn:microsoft.com/office/officeart/2005/8/layout/vList2"/>
    <dgm:cxn modelId="{A63D03B3-297B-4F14-AC29-FC10E0C49653}" type="presParOf" srcId="{C897BEC7-9B8E-4710-BDB9-A6B9008B8FE8}" destId="{907E6243-A1C6-485A-AB58-9D6303B05622}" srcOrd="2" destOrd="0" presId="urn:microsoft.com/office/officeart/2005/8/layout/vList2"/>
    <dgm:cxn modelId="{C80E8A06-4B7E-427A-8D63-6A75AF8428C1}" type="presParOf" srcId="{C897BEC7-9B8E-4710-BDB9-A6B9008B8FE8}" destId="{0603A75B-BAE9-4081-B9D8-BD0546629DF3}" srcOrd="3" destOrd="0" presId="urn:microsoft.com/office/officeart/2005/8/layout/vList2"/>
    <dgm:cxn modelId="{7682763E-CA65-4C3A-978C-45851C3DAC26}" type="presParOf" srcId="{C897BEC7-9B8E-4710-BDB9-A6B9008B8FE8}" destId="{8C9D1F7B-4B62-40A4-B589-EA8872FDC478}" srcOrd="4" destOrd="0" presId="urn:microsoft.com/office/officeart/2005/8/layout/vList2"/>
    <dgm:cxn modelId="{2FA45F1D-48B8-4F13-A965-53EB3606048B}" type="presParOf" srcId="{C897BEC7-9B8E-4710-BDB9-A6B9008B8FE8}" destId="{3E9BB39A-9D9F-4CB0-B4B6-07A828F50511}" srcOrd="5" destOrd="0" presId="urn:microsoft.com/office/officeart/2005/8/layout/vList2"/>
    <dgm:cxn modelId="{699E8907-BD8C-437B-B500-343D8CEA2FE6}" type="presParOf" srcId="{C897BEC7-9B8E-4710-BDB9-A6B9008B8FE8}" destId="{543A296F-47CC-4754-B748-8679333B05E2}" srcOrd="6" destOrd="0" presId="urn:microsoft.com/office/officeart/2005/8/layout/vList2"/>
    <dgm:cxn modelId="{60CBA520-0B5A-413F-97A5-19978F5771D5}" type="presParOf" srcId="{C897BEC7-9B8E-4710-BDB9-A6B9008B8FE8}" destId="{867A3917-A7A5-4F60-A0C6-252F98AB7131}" srcOrd="7" destOrd="0" presId="urn:microsoft.com/office/officeart/2005/8/layout/vList2"/>
    <dgm:cxn modelId="{A84E5BD8-63B9-4E9C-A623-FE24283A24F1}" type="presParOf" srcId="{C897BEC7-9B8E-4710-BDB9-A6B9008B8FE8}" destId="{B0E64495-4EC0-4548-8E07-44388D7F0058}" srcOrd="8" destOrd="0" presId="urn:microsoft.com/office/officeart/2005/8/layout/vList2"/>
    <dgm:cxn modelId="{80852EFB-B856-461B-A071-798E4DAF592E}" type="presParOf" srcId="{C897BEC7-9B8E-4710-BDB9-A6B9008B8FE8}" destId="{A5F7BFB9-4007-4890-B89D-EF0C9E8D81BA}" srcOrd="9" destOrd="0" presId="urn:microsoft.com/office/officeart/2005/8/layout/vList2"/>
    <dgm:cxn modelId="{12332F5D-CC17-4CA7-AF54-6EB8E638BB40}" type="presParOf" srcId="{C897BEC7-9B8E-4710-BDB9-A6B9008B8FE8}" destId="{28EC06A9-11B7-4040-9807-5354E36B0AB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008CD-66BC-4D87-997D-18BDF299A92A}">
      <dsp:nvSpPr>
        <dsp:cNvPr id="0" name=""/>
        <dsp:cNvSpPr/>
      </dsp:nvSpPr>
      <dsp:spPr>
        <a:xfrm>
          <a:off x="4459045" y="2955041"/>
          <a:ext cx="2563601" cy="821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Управление бюджетного планирования </a:t>
          </a:r>
        </a:p>
      </dsp:txBody>
      <dsp:txXfrm>
        <a:off x="4499165" y="2995161"/>
        <a:ext cx="2483361" cy="741627"/>
      </dsp:txXfrm>
    </dsp:sp>
    <dsp:sp modelId="{907E6243-A1C6-485A-AB58-9D6303B05622}">
      <dsp:nvSpPr>
        <dsp:cNvPr id="0" name=""/>
        <dsp:cNvSpPr/>
      </dsp:nvSpPr>
      <dsp:spPr>
        <a:xfrm>
          <a:off x="685222" y="764567"/>
          <a:ext cx="2274239" cy="823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Управление государственных программ </a:t>
          </a:r>
        </a:p>
      </dsp:txBody>
      <dsp:txXfrm>
        <a:off x="725435" y="804780"/>
        <a:ext cx="2193813" cy="743346"/>
      </dsp:txXfrm>
    </dsp:sp>
    <dsp:sp modelId="{8C9D1F7B-4B62-40A4-B589-EA8872FDC478}">
      <dsp:nvSpPr>
        <dsp:cNvPr id="0" name=""/>
        <dsp:cNvSpPr/>
      </dsp:nvSpPr>
      <dsp:spPr>
        <a:xfrm>
          <a:off x="4545550" y="0"/>
          <a:ext cx="2188072" cy="6939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Правовое</a:t>
          </a:r>
          <a:r>
            <a:rPr lang="ru-RU" sz="1500" kern="1200" baseline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 управление </a:t>
          </a:r>
          <a:endParaRPr lang="ru-RU" sz="1500" kern="12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</a:endParaRPr>
        </a:p>
      </dsp:txBody>
      <dsp:txXfrm>
        <a:off x="4579425" y="33875"/>
        <a:ext cx="2120322" cy="626179"/>
      </dsp:txXfrm>
    </dsp:sp>
    <dsp:sp modelId="{543A296F-47CC-4754-B748-8679333B05E2}">
      <dsp:nvSpPr>
        <dsp:cNvPr id="0" name=""/>
        <dsp:cNvSpPr/>
      </dsp:nvSpPr>
      <dsp:spPr>
        <a:xfrm>
          <a:off x="8664715" y="754803"/>
          <a:ext cx="2274239" cy="823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Управление территориального планирования</a:t>
          </a:r>
          <a:endParaRPr lang="ru-RU" sz="1500" kern="12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704928" y="795016"/>
        <a:ext cx="2193813" cy="743346"/>
      </dsp:txXfrm>
    </dsp:sp>
    <dsp:sp modelId="{B0E64495-4EC0-4548-8E07-44388D7F0058}">
      <dsp:nvSpPr>
        <dsp:cNvPr id="0" name=""/>
        <dsp:cNvSpPr/>
      </dsp:nvSpPr>
      <dsp:spPr>
        <a:xfrm>
          <a:off x="3338145" y="1598979"/>
          <a:ext cx="2274239" cy="823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</a:t>
          </a: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развития жилищного строительства </a:t>
          </a:r>
          <a:endParaRPr lang="ru-RU" sz="1600" kern="12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78358" y="1639192"/>
        <a:ext cx="2193813" cy="743346"/>
      </dsp:txXfrm>
    </dsp:sp>
    <dsp:sp modelId="{28EC06A9-11B7-4040-9807-5354E36B0ABF}">
      <dsp:nvSpPr>
        <dsp:cNvPr id="0" name=""/>
        <dsp:cNvSpPr/>
      </dsp:nvSpPr>
      <dsp:spPr>
        <a:xfrm>
          <a:off x="6173764" y="1607648"/>
          <a:ext cx="2274239" cy="823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Управление ликвидации аварийного жилья</a:t>
          </a:r>
          <a:endParaRPr lang="ru-RU" sz="1600" kern="1200" dirty="0">
            <a:ln w="0"/>
            <a:effectLst>
              <a:outerShdw blurRad="38100" dist="25400" dir="5400000" algn="ctr" rotWithShape="0">
                <a:srgbClr val="6E747A">
                  <a:alpha val="43000"/>
                </a:srgbClr>
              </a:outerShdw>
            </a:effectLst>
            <a:latin typeface="Times New Roman" panose="020206030504050203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3977" y="1647861"/>
        <a:ext cx="2193813" cy="743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857"/>
          </a:xfrm>
          <a:prstGeom prst="rect">
            <a:avLst/>
          </a:prstGeom>
        </p:spPr>
        <p:txBody>
          <a:bodyPr vert="horz" lIns="80376" tIns="40188" rIns="80376" bIns="4018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9703" y="0"/>
            <a:ext cx="4307046" cy="341857"/>
          </a:xfrm>
          <a:prstGeom prst="rect">
            <a:avLst/>
          </a:prstGeom>
        </p:spPr>
        <p:txBody>
          <a:bodyPr vert="horz" lIns="80376" tIns="40188" rIns="80376" bIns="40188" rtlCol="0"/>
          <a:lstStyle>
            <a:lvl1pPr algn="r">
              <a:defRPr sz="1100"/>
            </a:lvl1pPr>
          </a:lstStyle>
          <a:p>
            <a:fld id="{9EB04ED2-E033-4695-A636-C111EAAF5936}" type="datetimeFigureOut">
              <a:rPr lang="ru-RU" smtClean="0"/>
              <a:t>28.03.2018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1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376" tIns="40188" rIns="80376" bIns="4018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4" y="3275202"/>
            <a:ext cx="7951470" cy="2679710"/>
          </a:xfrm>
          <a:prstGeom prst="rect">
            <a:avLst/>
          </a:prstGeom>
        </p:spPr>
        <p:txBody>
          <a:bodyPr vert="horz" lIns="80376" tIns="40188" rIns="80376" bIns="401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3758"/>
            <a:ext cx="4307046" cy="341856"/>
          </a:xfrm>
          <a:prstGeom prst="rect">
            <a:avLst/>
          </a:prstGeom>
        </p:spPr>
        <p:txBody>
          <a:bodyPr vert="horz" lIns="80376" tIns="40188" rIns="80376" bIns="4018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9703" y="6463758"/>
            <a:ext cx="4307046" cy="341856"/>
          </a:xfrm>
          <a:prstGeom prst="rect">
            <a:avLst/>
          </a:prstGeom>
        </p:spPr>
        <p:txBody>
          <a:bodyPr vert="horz" lIns="80376" tIns="40188" rIns="80376" bIns="40188" rtlCol="0" anchor="b"/>
          <a:lstStyle>
            <a:lvl1pPr algn="r">
              <a:defRPr sz="1100"/>
            </a:lvl1pPr>
          </a:lstStyle>
          <a:p>
            <a:fld id="{F0EBEF7F-CF52-4CC7-9616-BF442D32FF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240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BEF7F-CF52-4CC7-9616-BF442D32FFA3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92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5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4" y="2125992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78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6344" y="130935"/>
            <a:ext cx="10459313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1273" y="1504188"/>
            <a:ext cx="10709452" cy="184666"/>
          </a:xfrm>
        </p:spPr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01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6344" y="130935"/>
            <a:ext cx="10459313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18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6344" y="130935"/>
            <a:ext cx="10459313" cy="276999"/>
          </a:xfrm>
        </p:spPr>
        <p:txBody>
          <a:bodyPr lIns="0" tIns="0" rIns="0" bIns="0"/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79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6343" y="130936"/>
            <a:ext cx="10459313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1273" y="1504188"/>
            <a:ext cx="10709452" cy="2428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5675" y="6565449"/>
            <a:ext cx="1976755" cy="216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dirty="0"/>
              <a:t>РОССИИ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3/28/2018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56593" y="6566114"/>
            <a:ext cx="132715" cy="203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‹#›</a:t>
            </a:fld>
            <a:endParaRPr spc="-14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008"/>
            <a:endParaRPr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6344" y="130948"/>
            <a:ext cx="1045931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5A9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1273" y="1504187"/>
            <a:ext cx="1070945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55677" y="6565451"/>
            <a:ext cx="1976755" cy="192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bg1"/>
                </a:solidFill>
                <a:latin typeface="Sylfaen"/>
                <a:cs typeface="Sylfaen"/>
              </a:defRPr>
            </a:lvl1pPr>
          </a:lstStyle>
          <a:p>
            <a:pPr marL="12700" defTabSz="914008">
              <a:lnSpc>
                <a:spcPts val="1490"/>
              </a:lnSpc>
            </a:pPr>
            <a:r>
              <a:rPr lang="ru-RU" spc="-5">
                <a:solidFill>
                  <a:prstClr val="white"/>
                </a:solidFill>
              </a:rPr>
              <a:t>МИНСТРОЙ</a:t>
            </a:r>
            <a:r>
              <a:rPr lang="ru-RU" spc="-65">
                <a:solidFill>
                  <a:prstClr val="white"/>
                </a:solidFill>
              </a:rPr>
              <a:t> </a:t>
            </a:r>
            <a:r>
              <a:rPr lang="ru-RU">
                <a:solidFill>
                  <a:prstClr val="white"/>
                </a:solidFill>
              </a:rPr>
              <a:t>РОССИИ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08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008"/>
              <a:t>3/28/2018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56606" y="6566115"/>
            <a:ext cx="132715" cy="5770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390" defTabSz="914008">
              <a:lnSpc>
                <a:spcPts val="1525"/>
              </a:lnSpc>
            </a:pPr>
            <a:fld id="{81D60167-4931-47E6-BA6A-407CBD079E47}" type="slidenum">
              <a:rPr lang="ru-RU" spc="-140" smtClean="0">
                <a:solidFill>
                  <a:prstClr val="white"/>
                </a:solidFill>
              </a:rPr>
              <a:pPr marL="25390" defTabSz="914008">
                <a:lnSpc>
                  <a:spcPts val="1525"/>
                </a:lnSpc>
              </a:pPr>
              <a:t>‹#›</a:t>
            </a:fld>
            <a:endParaRPr lang="ru-RU" spc="-14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961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003">
        <a:defRPr>
          <a:latin typeface="+mn-lt"/>
          <a:ea typeface="+mn-ea"/>
          <a:cs typeface="+mn-cs"/>
        </a:defRPr>
      </a:lvl2pPr>
      <a:lvl3pPr marL="914008">
        <a:defRPr>
          <a:latin typeface="+mn-lt"/>
          <a:ea typeface="+mn-ea"/>
          <a:cs typeface="+mn-cs"/>
        </a:defRPr>
      </a:lvl3pPr>
      <a:lvl4pPr marL="1371005">
        <a:defRPr>
          <a:latin typeface="+mn-lt"/>
          <a:ea typeface="+mn-ea"/>
          <a:cs typeface="+mn-cs"/>
        </a:defRPr>
      </a:lvl4pPr>
      <a:lvl5pPr marL="1828007">
        <a:defRPr>
          <a:latin typeface="+mn-lt"/>
          <a:ea typeface="+mn-ea"/>
          <a:cs typeface="+mn-cs"/>
        </a:defRPr>
      </a:lvl5pPr>
      <a:lvl6pPr marL="2285010">
        <a:defRPr>
          <a:latin typeface="+mn-lt"/>
          <a:ea typeface="+mn-ea"/>
          <a:cs typeface="+mn-cs"/>
        </a:defRPr>
      </a:lvl6pPr>
      <a:lvl7pPr marL="2742014">
        <a:defRPr>
          <a:latin typeface="+mn-lt"/>
          <a:ea typeface="+mn-ea"/>
          <a:cs typeface="+mn-cs"/>
        </a:defRPr>
      </a:lvl7pPr>
      <a:lvl8pPr marL="3199020">
        <a:defRPr>
          <a:latin typeface="+mn-lt"/>
          <a:ea typeface="+mn-ea"/>
          <a:cs typeface="+mn-cs"/>
        </a:defRPr>
      </a:lvl8pPr>
      <a:lvl9pPr marL="365601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003">
        <a:defRPr>
          <a:latin typeface="+mn-lt"/>
          <a:ea typeface="+mn-ea"/>
          <a:cs typeface="+mn-cs"/>
        </a:defRPr>
      </a:lvl2pPr>
      <a:lvl3pPr marL="914008">
        <a:defRPr>
          <a:latin typeface="+mn-lt"/>
          <a:ea typeface="+mn-ea"/>
          <a:cs typeface="+mn-cs"/>
        </a:defRPr>
      </a:lvl3pPr>
      <a:lvl4pPr marL="1371005">
        <a:defRPr>
          <a:latin typeface="+mn-lt"/>
          <a:ea typeface="+mn-ea"/>
          <a:cs typeface="+mn-cs"/>
        </a:defRPr>
      </a:lvl4pPr>
      <a:lvl5pPr marL="1828007">
        <a:defRPr>
          <a:latin typeface="+mn-lt"/>
          <a:ea typeface="+mn-ea"/>
          <a:cs typeface="+mn-cs"/>
        </a:defRPr>
      </a:lvl5pPr>
      <a:lvl6pPr marL="2285010">
        <a:defRPr>
          <a:latin typeface="+mn-lt"/>
          <a:ea typeface="+mn-ea"/>
          <a:cs typeface="+mn-cs"/>
        </a:defRPr>
      </a:lvl6pPr>
      <a:lvl7pPr marL="2742014">
        <a:defRPr>
          <a:latin typeface="+mn-lt"/>
          <a:ea typeface="+mn-ea"/>
          <a:cs typeface="+mn-cs"/>
        </a:defRPr>
      </a:lvl7pPr>
      <a:lvl8pPr marL="3199020">
        <a:defRPr>
          <a:latin typeface="+mn-lt"/>
          <a:ea typeface="+mn-ea"/>
          <a:cs typeface="+mn-cs"/>
        </a:defRPr>
      </a:lvl8pPr>
      <a:lvl9pPr marL="365601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1790" y="16611"/>
            <a:ext cx="11840210" cy="2700655"/>
          </a:xfrm>
          <a:custGeom>
            <a:avLst/>
            <a:gdLst/>
            <a:ahLst/>
            <a:cxnLst/>
            <a:rect l="l" t="t" r="r" b="b"/>
            <a:pathLst>
              <a:path w="11840210" h="2700655">
                <a:moveTo>
                  <a:pt x="0" y="2700528"/>
                </a:moveTo>
                <a:lnTo>
                  <a:pt x="11839956" y="2700528"/>
                </a:lnTo>
                <a:lnTo>
                  <a:pt x="11839956" y="0"/>
                </a:lnTo>
                <a:lnTo>
                  <a:pt x="0" y="0"/>
                </a:lnTo>
                <a:lnTo>
                  <a:pt x="0" y="2700528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352043" y="2700465"/>
            <a:ext cx="11840210" cy="2071370"/>
          </a:xfrm>
          <a:custGeom>
            <a:avLst/>
            <a:gdLst/>
            <a:ahLst/>
            <a:cxnLst/>
            <a:rect l="l" t="t" r="r" b="b"/>
            <a:pathLst>
              <a:path w="11840210" h="2071370">
                <a:moveTo>
                  <a:pt x="0" y="2071116"/>
                </a:moveTo>
                <a:lnTo>
                  <a:pt x="11839956" y="2071116"/>
                </a:lnTo>
                <a:lnTo>
                  <a:pt x="11839956" y="0"/>
                </a:lnTo>
                <a:lnTo>
                  <a:pt x="0" y="0"/>
                </a:lnTo>
                <a:lnTo>
                  <a:pt x="0" y="20711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0" y="4771644"/>
            <a:ext cx="355600" cy="2087880"/>
          </a:xfrm>
          <a:custGeom>
            <a:avLst/>
            <a:gdLst/>
            <a:ahLst/>
            <a:cxnLst/>
            <a:rect l="l" t="t" r="r" b="b"/>
            <a:pathLst>
              <a:path w="355600" h="2087879">
                <a:moveTo>
                  <a:pt x="0" y="2087879"/>
                </a:moveTo>
                <a:lnTo>
                  <a:pt x="355092" y="2087879"/>
                </a:lnTo>
                <a:lnTo>
                  <a:pt x="355092" y="0"/>
                </a:lnTo>
                <a:lnTo>
                  <a:pt x="0" y="0"/>
                </a:lnTo>
                <a:lnTo>
                  <a:pt x="0" y="2087879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0456164" y="6519671"/>
            <a:ext cx="1457325" cy="262255"/>
          </a:xfrm>
          <a:custGeom>
            <a:avLst/>
            <a:gdLst/>
            <a:ahLst/>
            <a:cxnLst/>
            <a:rect l="l" t="t" r="r" b="b"/>
            <a:pathLst>
              <a:path w="1457325" h="262254">
                <a:moveTo>
                  <a:pt x="0" y="262127"/>
                </a:moveTo>
                <a:lnTo>
                  <a:pt x="1456944" y="262127"/>
                </a:lnTo>
                <a:lnTo>
                  <a:pt x="1456944" y="0"/>
                </a:lnTo>
                <a:lnTo>
                  <a:pt x="0" y="0"/>
                </a:lnTo>
                <a:lnTo>
                  <a:pt x="0" y="262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10456164" y="6519671"/>
            <a:ext cx="1457325" cy="262255"/>
          </a:xfrm>
          <a:custGeom>
            <a:avLst/>
            <a:gdLst/>
            <a:ahLst/>
            <a:cxnLst/>
            <a:rect l="l" t="t" r="r" b="b"/>
            <a:pathLst>
              <a:path w="1457325" h="262254">
                <a:moveTo>
                  <a:pt x="0" y="262127"/>
                </a:moveTo>
                <a:lnTo>
                  <a:pt x="1456944" y="262127"/>
                </a:lnTo>
                <a:lnTo>
                  <a:pt x="1456944" y="0"/>
                </a:lnTo>
                <a:lnTo>
                  <a:pt x="0" y="0"/>
                </a:lnTo>
                <a:lnTo>
                  <a:pt x="0" y="26212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0194035" y="6812279"/>
            <a:ext cx="998220" cy="45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11192256" y="6812279"/>
            <a:ext cx="999744" cy="45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9194292" y="6812279"/>
            <a:ext cx="999744" cy="45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26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5738494" y="381000"/>
            <a:ext cx="1066801" cy="1143000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56549" y="3120597"/>
            <a:ext cx="9328277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ИСТЕРСТВО </a:t>
            </a:r>
            <a:r>
              <a:rPr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</a:t>
            </a:r>
            <a:r>
              <a:rPr lang="ru-RU" sz="4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ИТЕЛЬСТВА САМАРСКОЙ ОБЛАСТИ</a:t>
            </a:r>
            <a:endParaRPr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4837" y="1335282"/>
            <a:ext cx="10894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5" name="object 5"/>
          <p:cNvSpPr/>
          <p:nvPr/>
        </p:nvSpPr>
        <p:spPr>
          <a:xfrm>
            <a:off x="-2499" y="-28115"/>
            <a:ext cx="12194499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ru-RU" sz="3200" dirty="0"/>
              <a:t>финансово-экономическое обоснование закупки</a:t>
            </a:r>
          </a:p>
        </p:txBody>
      </p:sp>
      <p:sp>
        <p:nvSpPr>
          <p:cNvPr id="7" name="object 10"/>
          <p:cNvSpPr/>
          <p:nvPr/>
        </p:nvSpPr>
        <p:spPr>
          <a:xfrm>
            <a:off x="491450" y="619757"/>
            <a:ext cx="11263630" cy="15240"/>
          </a:xfrm>
          <a:custGeom>
            <a:avLst/>
            <a:gdLst/>
            <a:ahLst/>
            <a:cxnLst/>
            <a:rect l="l" t="t" r="r" b="b"/>
            <a:pathLst>
              <a:path w="11263630" h="15240">
                <a:moveTo>
                  <a:pt x="0" y="0"/>
                </a:moveTo>
                <a:lnTo>
                  <a:pt x="11263122" y="14732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"/>
          <p:cNvSpPr/>
          <p:nvPr/>
        </p:nvSpPr>
        <p:spPr>
          <a:xfrm>
            <a:off x="11649075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9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" name="object 4"/>
          <p:cNvSpPr/>
          <p:nvPr/>
        </p:nvSpPr>
        <p:spPr>
          <a:xfrm>
            <a:off x="-1" y="6448044"/>
            <a:ext cx="11649075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855675" y="6565449"/>
            <a:ext cx="333532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pic>
        <p:nvPicPr>
          <p:cNvPr id="8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-2499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5A2FB2-0637-4D77-9023-2A66533491B5}"/>
              </a:ext>
            </a:extLst>
          </p:cNvPr>
          <p:cNvSpPr/>
          <p:nvPr/>
        </p:nvSpPr>
        <p:spPr>
          <a:xfrm>
            <a:off x="754837" y="990600"/>
            <a:ext cx="10682326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Документ, подписанный уполномоченным лицом органа местного самоуправления, в котором указываются:</a:t>
            </a:r>
          </a:p>
          <a:p>
            <a:pPr algn="ctr"/>
            <a:endParaRPr lang="ru-RU" sz="2800" dirty="0"/>
          </a:p>
          <a:p>
            <a:r>
              <a:rPr lang="ru-RU" sz="2800" dirty="0"/>
              <a:t> источники и  объёмы финансирования в разбивке по годам, </a:t>
            </a:r>
          </a:p>
          <a:p>
            <a:endParaRPr lang="ru-RU" sz="1400" dirty="0"/>
          </a:p>
          <a:p>
            <a:r>
              <a:rPr lang="ru-RU" sz="2800" dirty="0"/>
              <a:t>коды бюджетной классификации расходов местного бюджета,</a:t>
            </a:r>
          </a:p>
          <a:p>
            <a:endParaRPr lang="ru-RU" sz="1400" dirty="0"/>
          </a:p>
          <a:p>
            <a:r>
              <a:rPr lang="ru-RU" sz="2800" dirty="0"/>
              <a:t>информация в разрезе всех заключенных муниципальных контрактов (договоров) в рамках реализации мероприятия, оплата по которым предусмотрена в текущем финансовом году. </a:t>
            </a:r>
          </a:p>
          <a:p>
            <a:endParaRPr lang="ru-RU" sz="2800" dirty="0"/>
          </a:p>
          <a:p>
            <a:r>
              <a:rPr lang="ru-RU" sz="2800" dirty="0"/>
              <a:t>ВНИМАНИЕ: на данный документ </a:t>
            </a:r>
            <a:r>
              <a:rPr lang="ru-RU" sz="2800" b="1" dirty="0"/>
              <a:t>НЕ</a:t>
            </a:r>
            <a:r>
              <a:rPr lang="ru-RU" sz="2800" dirty="0"/>
              <a:t> ставится отметка «Размещение файла в ЕИС».</a:t>
            </a:r>
          </a:p>
        </p:txBody>
      </p:sp>
    </p:spTree>
    <p:extLst>
      <p:ext uri="{BB962C8B-B14F-4D97-AF65-F5344CB8AC3E}">
        <p14:creationId xmlns:p14="http://schemas.microsoft.com/office/powerpoint/2010/main" val="649599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12192000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-2499" y="0"/>
            <a:ext cx="138509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начальной (максимальной) цены контракта на СМР</a:t>
            </a:r>
          </a:p>
          <a:p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object 10"/>
          <p:cNvSpPr/>
          <p:nvPr/>
        </p:nvSpPr>
        <p:spPr>
          <a:xfrm>
            <a:off x="491450" y="619757"/>
            <a:ext cx="11263630" cy="15240"/>
          </a:xfrm>
          <a:custGeom>
            <a:avLst/>
            <a:gdLst/>
            <a:ahLst/>
            <a:cxnLst/>
            <a:rect l="l" t="t" r="r" b="b"/>
            <a:pathLst>
              <a:path w="11263630" h="15240">
                <a:moveTo>
                  <a:pt x="0" y="0"/>
                </a:moveTo>
                <a:lnTo>
                  <a:pt x="11263122" y="14732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2"/>
          <p:cNvSpPr/>
          <p:nvPr/>
        </p:nvSpPr>
        <p:spPr>
          <a:xfrm>
            <a:off x="11649075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10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" name="object 4"/>
          <p:cNvSpPr/>
          <p:nvPr/>
        </p:nvSpPr>
        <p:spPr>
          <a:xfrm>
            <a:off x="-1" y="6448044"/>
            <a:ext cx="11649075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82363F-C185-4D50-BF31-E87347F33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1331134"/>
          </a:xfrm>
        </p:spPr>
        <p:txBody>
          <a:bodyPr/>
          <a:lstStyle/>
          <a:p>
            <a:pPr algn="ctr"/>
            <a:endParaRPr lang="ru-RU" sz="36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1050"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pic>
        <p:nvPicPr>
          <p:cNvPr id="8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-2499" y="6019800"/>
            <a:ext cx="782557" cy="838453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0241785A-B3A5-47B2-BA96-4EFC1C9AA12F}"/>
              </a:ext>
            </a:extLst>
          </p:cNvPr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1450038191"/>
              </p:ext>
            </p:extLst>
          </p:nvPr>
        </p:nvGraphicFramePr>
        <p:xfrm>
          <a:off x="780058" y="846820"/>
          <a:ext cx="10715220" cy="5259494"/>
        </p:xfrm>
        <a:graphic>
          <a:graphicData uri="http://schemas.openxmlformats.org/drawingml/2006/table">
            <a:tbl>
              <a:tblPr/>
              <a:tblGrid>
                <a:gridCol w="1211968">
                  <a:extLst>
                    <a:ext uri="{9D8B030D-6E8A-4147-A177-3AD203B41FA5}">
                      <a16:colId xmlns:a16="http://schemas.microsoft.com/office/drawing/2014/main" val="2931802828"/>
                    </a:ext>
                  </a:extLst>
                </a:gridCol>
                <a:gridCol w="1896372">
                  <a:extLst>
                    <a:ext uri="{9D8B030D-6E8A-4147-A177-3AD203B41FA5}">
                      <a16:colId xmlns:a16="http://schemas.microsoft.com/office/drawing/2014/main" val="1910954478"/>
                    </a:ext>
                  </a:extLst>
                </a:gridCol>
                <a:gridCol w="3108340">
                  <a:extLst>
                    <a:ext uri="{9D8B030D-6E8A-4147-A177-3AD203B41FA5}">
                      <a16:colId xmlns:a16="http://schemas.microsoft.com/office/drawing/2014/main" val="2245525969"/>
                    </a:ext>
                  </a:extLst>
                </a:gridCol>
                <a:gridCol w="1211968">
                  <a:extLst>
                    <a:ext uri="{9D8B030D-6E8A-4147-A177-3AD203B41FA5}">
                      <a16:colId xmlns:a16="http://schemas.microsoft.com/office/drawing/2014/main" val="324790205"/>
                    </a:ext>
                  </a:extLst>
                </a:gridCol>
                <a:gridCol w="1126418">
                  <a:extLst>
                    <a:ext uri="{9D8B030D-6E8A-4147-A177-3AD203B41FA5}">
                      <a16:colId xmlns:a16="http://schemas.microsoft.com/office/drawing/2014/main" val="3625169656"/>
                    </a:ext>
                  </a:extLst>
                </a:gridCol>
                <a:gridCol w="1015914">
                  <a:extLst>
                    <a:ext uri="{9D8B030D-6E8A-4147-A177-3AD203B41FA5}">
                      <a16:colId xmlns:a16="http://schemas.microsoft.com/office/drawing/2014/main" val="635338675"/>
                    </a:ext>
                  </a:extLst>
                </a:gridCol>
                <a:gridCol w="1144240">
                  <a:extLst>
                    <a:ext uri="{9D8B030D-6E8A-4147-A177-3AD203B41FA5}">
                      <a16:colId xmlns:a16="http://schemas.microsoft.com/office/drawing/2014/main" val="1289821246"/>
                    </a:ext>
                  </a:extLst>
                </a:gridCol>
              </a:tblGrid>
              <a:tr h="421443">
                <a:tc>
                  <a:txBody>
                    <a:bodyPr/>
                    <a:lstStyle/>
                    <a:p>
                      <a:pPr algn="l" fontAlgn="b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УТВЕРЖДАЮ                                                                           должность                                                                               _____________ </a:t>
                      </a:r>
                      <a:r>
                        <a:rPr lang="ru-RU" sz="6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И.О.Фамилия</a:t>
                      </a:r>
                      <a:endParaRPr lang="ru-RU" sz="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438251"/>
                  </a:ext>
                </a:extLst>
              </a:tr>
              <a:tr h="11243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600" b="1" i="0" u="none" strike="noStrike">
                          <a:effectLst/>
                          <a:latin typeface="Arial Cyr" panose="020B0604020202020204" pitchFamily="34" charset="0"/>
                        </a:rPr>
                        <a:t>РАСЧЕТ НАЧАЛЬНОЙ (МАКСИМАЛЬНОЙ) ЦЕНЫ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726737"/>
                  </a:ext>
                </a:extLst>
              </a:tr>
              <a:tr h="209254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наименование объекта 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062725"/>
                  </a:ext>
                </a:extLst>
              </a:tr>
              <a:tr h="100643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500" b="0" i="1" u="none" strike="noStrike">
                          <a:effectLst/>
                          <a:latin typeface="Arial Cyr" panose="020B0604020202020204" pitchFamily="34" charset="0"/>
                        </a:rPr>
                        <a:t>(наименование стройки)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64011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ct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5148428"/>
                  </a:ext>
                </a:extLst>
              </a:tr>
              <a:tr h="100643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Составлен в ценах по состоянию на 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01.12.2017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500" b="0" i="1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4249242"/>
                  </a:ext>
                </a:extLst>
              </a:tr>
              <a:tr h="1069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97535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500" b="0" i="1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420851"/>
                  </a:ext>
                </a:extLst>
              </a:tr>
              <a:tr h="1761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№ п.п.</a:t>
                      </a:r>
                    </a:p>
                  </a:txBody>
                  <a:tcPr marL="5419" marR="5419" marT="541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Номера сметных расчетов и смет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Наименование глав, объектов, работ и затрат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Сметная стоимость, руб.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Общая сметная стоимость, руб.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477898"/>
                  </a:ext>
                </a:extLst>
              </a:tr>
              <a:tr h="3082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00" b="0" i="0" u="none" strike="noStrike">
                          <a:effectLst/>
                          <a:latin typeface="Arial Cyr" panose="020B0604020202020204" pitchFamily="34" charset="0"/>
                        </a:rPr>
                        <a:t>c</a:t>
                      </a:r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троительно-монтажных работ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оборудования, мебели и инвентаря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прочих затрат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824489"/>
                  </a:ext>
                </a:extLst>
              </a:tr>
              <a:tr h="943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1</a:t>
                      </a:r>
                    </a:p>
                  </a:txBody>
                  <a:tcPr marL="5419" marR="5419" marT="541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3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4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6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7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400" b="0" i="0" u="none" strike="noStrike">
                          <a:effectLst/>
                          <a:latin typeface="Arial Cyr" panose="020B0604020202020204" pitchFamily="34" charset="0"/>
                        </a:rPr>
                        <a:t>8</a:t>
                      </a:r>
                    </a:p>
                  </a:txBody>
                  <a:tcPr marL="5419" marR="5419" marT="54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1926038"/>
                  </a:ext>
                </a:extLst>
              </a:tr>
              <a:tr h="10693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Глава 4. Объекты энергетического хозяйства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554465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РС-04-01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Наружные сети 0,4 кВ к КНС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195 404,46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657,76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196 062,22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081134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РС-04-06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Автоматика ВК насосной станции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55 511,02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32 895,93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88 406,95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4982484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главе 4: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250 915,48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33 553,69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284 469,17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382916"/>
                  </a:ext>
                </a:extLst>
              </a:tr>
              <a:tr h="301929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Глава 6. Наружные сети и сооружения водоснабжения, водоотведения, теплоснабжения и газоснабжения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275451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РС-06-01-01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Пожарное водоснабжение. 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1 467 075,45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7 879 063,79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9 346 139,24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89725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РС-06-01-02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Дождевая канализация. 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804 589,83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5 435 254,23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6 239 844,06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624920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РС-06-01-03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Устройство фундамента (ливневые стоки).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3 558 319,67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3 558 319,67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8070852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РС-06-01-04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Устройство фундамента (пожаротушение).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2 163 436,47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2 163 436,47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87473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главе 6: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7 993 421,42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13 314 318,02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21 307 739,44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5635679"/>
                  </a:ext>
                </a:extLst>
              </a:tr>
              <a:tr h="201287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Глава 7. Благоустройство и озеленение территории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918535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РС-07-01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Вертикальная планировка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102 815,15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102 815,15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261716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8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РС-07-02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Благоустройство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826 810,09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826 810,09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149005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главе 7: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929 625,24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929 625,24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880873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главам 1-7: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9 173 962,14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13 347 871,71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22 521 833,85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425509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Индексы: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91920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10428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Глава 8. Временные здания и сооружения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636482"/>
                  </a:ext>
                </a:extLst>
              </a:tr>
              <a:tr h="201287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ГСН 81-05-01-2001 п 5.4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Средства на строительство и разборку титул.врем.зданий и сооружений 3,1%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284 392,83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284 392,83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05872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главе 8: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284 392,83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284 392,83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292745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главам 1-8: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9 458 354,97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13 347 871,71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22 806 226,68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4019693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Итого по главам 1-12: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9 458 354,97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13 347 871,71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22 806 226,68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097921"/>
                  </a:ext>
                </a:extLst>
              </a:tr>
              <a:tr h="201287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Резерв средств на непредвиденные работы и затраты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144297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10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МДС81-35.2004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Непредвиденные работы и затраты 1%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94 583,55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133 478,72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228 062,27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328049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9 552 938,52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13 481 350,43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23 034 288,95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10955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Налоги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124610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НДС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 18%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1 719 528,93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2 426 643,08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4 146 172,01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1713814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Итого: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11 272 467,45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15 907 993,51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0" i="0" u="none" strike="noStrike">
                          <a:effectLst/>
                          <a:latin typeface="Arial Cyr" panose="020B0604020202020204" pitchFamily="34" charset="0"/>
                        </a:rPr>
                        <a:t>27 180 460,96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641114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Всего по сводному сметному расчету: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11 272 467,45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15 907 993,51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500" b="1" i="0" u="none" strike="noStrike">
                          <a:effectLst/>
                          <a:latin typeface="Arial Cyr" panose="020B0604020202020204" pitchFamily="34" charset="0"/>
                        </a:rPr>
                        <a:t>27 180 460,96</a:t>
                      </a: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382848"/>
                  </a:ext>
                </a:extLst>
              </a:tr>
              <a:tr h="100643"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5419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5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5419" marR="97535" marT="541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22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04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3A563-134B-4DAD-9D76-877AE3BFD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4" name="object 5"/>
          <p:cNvSpPr/>
          <p:nvPr/>
        </p:nvSpPr>
        <p:spPr>
          <a:xfrm>
            <a:off x="0" y="0"/>
            <a:ext cx="12192000" cy="7787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lvl="0" algn="ctr"/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обоснование начальной (максимальной) цены контракта, </a:t>
            </a:r>
          </a:p>
          <a:p>
            <a:pPr lvl="0" algn="ctr"/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СМР</a:t>
            </a:r>
          </a:p>
        </p:txBody>
      </p:sp>
      <p:sp>
        <p:nvSpPr>
          <p:cNvPr id="6" name="object 10"/>
          <p:cNvSpPr/>
          <p:nvPr/>
        </p:nvSpPr>
        <p:spPr>
          <a:xfrm>
            <a:off x="491450" y="619757"/>
            <a:ext cx="11263630" cy="15240"/>
          </a:xfrm>
          <a:custGeom>
            <a:avLst/>
            <a:gdLst/>
            <a:ahLst/>
            <a:cxnLst/>
            <a:rect l="l" t="t" r="r" b="b"/>
            <a:pathLst>
              <a:path w="11263630" h="15240">
                <a:moveTo>
                  <a:pt x="0" y="0"/>
                </a:moveTo>
                <a:lnTo>
                  <a:pt x="11263122" y="14732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4"/>
          <p:cNvSpPr/>
          <p:nvPr/>
        </p:nvSpPr>
        <p:spPr>
          <a:xfrm>
            <a:off x="-1" y="6448044"/>
            <a:ext cx="11649075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2"/>
          <p:cNvSpPr/>
          <p:nvPr/>
        </p:nvSpPr>
        <p:spPr>
          <a:xfrm>
            <a:off x="11649075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11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9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-2499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15" name="Объект 14">
            <a:extLst>
              <a:ext uri="{FF2B5EF4-FFF2-40B4-BE49-F238E27FC236}">
                <a16:creationId xmlns:a16="http://schemas.microsoft.com/office/drawing/2014/main" id="{9244DD91-148D-468B-AB49-A616540B383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09600" y="1577340"/>
            <a:ext cx="10972800" cy="452628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BD02DDAD-ED99-47B2-8EE0-258D8A0B89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882854"/>
              </p:ext>
            </p:extLst>
          </p:nvPr>
        </p:nvGraphicFramePr>
        <p:xfrm>
          <a:off x="828080" y="1254754"/>
          <a:ext cx="10497575" cy="4882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Worksheet" r:id="rId5" imgW="10648897" imgH="9886857" progId="Excel.Sheet.8">
                  <p:embed/>
                </p:oleObj>
              </mc:Choice>
              <mc:Fallback>
                <p:oleObj name="Worksheet" r:id="rId5" imgW="10648897" imgH="988685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8080" y="1254754"/>
                        <a:ext cx="10497575" cy="48825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188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17959" y="6448057"/>
            <a:ext cx="57443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defTabSz="914008"/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448057"/>
            <a:ext cx="11617960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pPr defTabSz="914008"/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90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008"/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0000" y="828000"/>
            <a:ext cx="11303000" cy="0"/>
          </a:xfrm>
          <a:custGeom>
            <a:avLst/>
            <a:gdLst/>
            <a:ahLst/>
            <a:cxnLst/>
            <a:rect l="l" t="t" r="r" b="b"/>
            <a:pathLst>
              <a:path w="11303000" h="6350">
                <a:moveTo>
                  <a:pt x="0" y="0"/>
                </a:moveTo>
                <a:lnTo>
                  <a:pt x="11303000" y="6096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pPr defTabSz="914008"/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9D6497C-62BF-43D2-AED6-84E0F424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>
                <a:solidFill>
                  <a:prstClr val="white"/>
                </a:solidFill>
              </a:rPr>
              <a:t>МИНСТРОЙ</a:t>
            </a:r>
            <a:r>
              <a:rPr spc="-65" dirty="0">
                <a:solidFill>
                  <a:prstClr val="white"/>
                </a:solidFill>
              </a:rPr>
              <a:t> </a:t>
            </a:r>
            <a:r>
              <a:rPr lang="ru-RU" spc="-65" dirty="0">
                <a:solidFill>
                  <a:prstClr val="white"/>
                </a:solidFill>
              </a:rPr>
              <a:t>САМАРСКОЙ ОБЛАСТИ</a:t>
            </a:r>
            <a:endParaRPr dirty="0">
              <a:solidFill>
                <a:prstClr val="white"/>
              </a:solidFill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0">
              <a:lnSpc>
                <a:spcPts val="1525"/>
              </a:lnSpc>
            </a:pPr>
            <a:r>
              <a:rPr lang="ru-RU" spc="-140" dirty="0">
                <a:solidFill>
                  <a:prstClr val="white"/>
                </a:solidFill>
              </a:rPr>
              <a:t>12</a:t>
            </a:r>
            <a:endParaRPr spc="-140" dirty="0">
              <a:solidFill>
                <a:prstClr val="white"/>
              </a:solidFill>
            </a:endParaRPr>
          </a:p>
        </p:txBody>
      </p:sp>
      <p:pic>
        <p:nvPicPr>
          <p:cNvPr id="16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61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9" name="object 8"/>
          <p:cNvSpPr txBox="1">
            <a:spLocks/>
          </p:cNvSpPr>
          <p:nvPr/>
        </p:nvSpPr>
        <p:spPr>
          <a:xfrm>
            <a:off x="866344" y="130949"/>
            <a:ext cx="1045931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800" b="1" i="0">
                <a:solidFill>
                  <a:srgbClr val="175A95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76454" algn="ctr" defTabSz="914008"/>
            <a:r>
              <a:rPr lang="ru-RU" sz="3200" kern="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МУНИЦИПАЛЬНОГО КОНТРАКТА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890E3AA3-87AF-4C7D-AD2B-C69DA0CC5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4275" y="1504188"/>
            <a:ext cx="10686450" cy="2215991"/>
          </a:xfrm>
        </p:spPr>
        <p:txBody>
          <a:bodyPr/>
          <a:lstStyle/>
          <a:p>
            <a:r>
              <a:rPr lang="ru-RU" sz="3600" dirty="0"/>
              <a:t>При выборе код ОКПД 2: 41.20.40.000 </a:t>
            </a:r>
          </a:p>
          <a:p>
            <a:r>
              <a:rPr lang="ru-RU" sz="3600" dirty="0"/>
              <a:t>автоматически будет сгенерирована форма типового контракта на выполнение строительно-монтажных работ </a:t>
            </a:r>
          </a:p>
        </p:txBody>
      </p:sp>
    </p:spTree>
    <p:extLst>
      <p:ext uri="{BB962C8B-B14F-4D97-AF65-F5344CB8AC3E}">
        <p14:creationId xmlns:p14="http://schemas.microsoft.com/office/powerpoint/2010/main" val="615054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49456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48044"/>
            <a:ext cx="11649456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72157" y="288000"/>
            <a:ext cx="98113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86865" algn="l"/>
                <a:tab pos="2821940" algn="l"/>
                <a:tab pos="3559175" algn="l"/>
                <a:tab pos="3804920" algn="l"/>
                <a:tab pos="5036185" algn="l"/>
                <a:tab pos="6252845" algn="l"/>
                <a:tab pos="6510020" algn="l"/>
                <a:tab pos="8554085" algn="l"/>
                <a:tab pos="9492615" algn="l"/>
              </a:tabLst>
            </a:pPr>
            <a:r>
              <a:rPr kern="300" dirty="0">
                <a:latin typeface="+mj-lt"/>
                <a:cs typeface="Calibri Light"/>
              </a:rPr>
              <a:t>	</a:t>
            </a:r>
            <a:endParaRPr kern="300" spc="-20" dirty="0">
              <a:latin typeface="+mj-l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1449" y="700752"/>
            <a:ext cx="11263630" cy="15240"/>
          </a:xfrm>
          <a:custGeom>
            <a:avLst/>
            <a:gdLst/>
            <a:ahLst/>
            <a:cxnLst/>
            <a:rect l="l" t="t" r="r" b="b"/>
            <a:pathLst>
              <a:path w="11263630" h="15240">
                <a:moveTo>
                  <a:pt x="0" y="0"/>
                </a:moveTo>
                <a:lnTo>
                  <a:pt x="11263122" y="14732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92720" y="850592"/>
            <a:ext cx="11262360" cy="4770120"/>
          </a:xfrm>
          <a:custGeom>
            <a:avLst/>
            <a:gdLst/>
            <a:ahLst/>
            <a:cxnLst/>
            <a:rect l="l" t="t" r="r" b="b"/>
            <a:pathLst>
              <a:path w="11262360" h="4770120">
                <a:moveTo>
                  <a:pt x="0" y="4770120"/>
                </a:moveTo>
                <a:lnTo>
                  <a:pt x="11262360" y="4770120"/>
                </a:lnTo>
                <a:lnTo>
                  <a:pt x="11262360" y="0"/>
                </a:lnTo>
                <a:lnTo>
                  <a:pt x="0" y="0"/>
                </a:lnTo>
                <a:lnTo>
                  <a:pt x="0" y="4770120"/>
                </a:lnTo>
                <a:close/>
              </a:path>
            </a:pathLst>
          </a:custGeom>
          <a:ln w="6096">
            <a:solidFill>
              <a:srgbClr val="F6E2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14</a:t>
            </a:fld>
            <a:endParaRPr spc="-140" dirty="0"/>
          </a:p>
        </p:txBody>
      </p:sp>
      <p:sp>
        <p:nvSpPr>
          <p:cNvPr id="16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855675" y="6565449"/>
            <a:ext cx="333532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12" name="object 8"/>
          <p:cNvSpPr txBox="1">
            <a:spLocks/>
          </p:cNvSpPr>
          <p:nvPr/>
        </p:nvSpPr>
        <p:spPr>
          <a:xfrm>
            <a:off x="866343" y="130936"/>
            <a:ext cx="10459313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800" b="1" i="0">
                <a:solidFill>
                  <a:srgbClr val="175A95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76530" algn="ctr"/>
            <a:r>
              <a:rPr lang="ru-RU" sz="3200" kern="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ЗАЯВКИ В МИНСТРОЕ</a:t>
            </a:r>
          </a:p>
        </p:txBody>
      </p:sp>
      <p:pic>
        <p:nvPicPr>
          <p:cNvPr id="14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79775617"/>
              </p:ext>
            </p:extLst>
          </p:nvPr>
        </p:nvGraphicFramePr>
        <p:xfrm>
          <a:off x="483634" y="778762"/>
          <a:ext cx="11263629" cy="5513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154156-295F-423C-9B4C-046C852B7502}"/>
              </a:ext>
            </a:extLst>
          </p:cNvPr>
          <p:cNvCxnSpPr/>
          <p:nvPr/>
        </p:nvCxnSpPr>
        <p:spPr>
          <a:xfrm>
            <a:off x="5181600" y="1518390"/>
            <a:ext cx="0" cy="8726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C4291CA-B3ED-40A3-9FAD-F354471AF843}"/>
              </a:ext>
            </a:extLst>
          </p:cNvPr>
          <p:cNvCxnSpPr/>
          <p:nvPr/>
        </p:nvCxnSpPr>
        <p:spPr>
          <a:xfrm flipH="1">
            <a:off x="3429000" y="1371600"/>
            <a:ext cx="1600200" cy="554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2FC7539B-72B8-42F3-987E-264786E0136B}"/>
              </a:ext>
            </a:extLst>
          </p:cNvPr>
          <p:cNvCxnSpPr>
            <a:cxnSpLocks/>
          </p:cNvCxnSpPr>
          <p:nvPr/>
        </p:nvCxnSpPr>
        <p:spPr>
          <a:xfrm>
            <a:off x="7010400" y="1489553"/>
            <a:ext cx="0" cy="901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26A8AE3-C65E-4C30-86FB-33FAC558C2EE}"/>
              </a:ext>
            </a:extLst>
          </p:cNvPr>
          <p:cNvCxnSpPr/>
          <p:nvPr/>
        </p:nvCxnSpPr>
        <p:spPr>
          <a:xfrm>
            <a:off x="7086600" y="1295400"/>
            <a:ext cx="2057400" cy="6593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B53B487A-D191-43C0-99D5-8EAE09E8664A}"/>
              </a:ext>
            </a:extLst>
          </p:cNvPr>
          <p:cNvCxnSpPr/>
          <p:nvPr/>
        </p:nvCxnSpPr>
        <p:spPr>
          <a:xfrm>
            <a:off x="2895600" y="2391037"/>
            <a:ext cx="2057400" cy="1876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EF087AB9-3F74-4272-BF7C-33C56B1E1498}"/>
              </a:ext>
            </a:extLst>
          </p:cNvPr>
          <p:cNvCxnSpPr/>
          <p:nvPr/>
        </p:nvCxnSpPr>
        <p:spPr>
          <a:xfrm>
            <a:off x="5410200" y="3235652"/>
            <a:ext cx="0" cy="514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0BBFAC92-AABA-467D-892B-9E2607C4011A}"/>
              </a:ext>
            </a:extLst>
          </p:cNvPr>
          <p:cNvCxnSpPr/>
          <p:nvPr/>
        </p:nvCxnSpPr>
        <p:spPr>
          <a:xfrm>
            <a:off x="7010400" y="3235652"/>
            <a:ext cx="0" cy="514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A1EF3431-896C-4C09-9D4F-B31B7E5068CE}"/>
              </a:ext>
            </a:extLst>
          </p:cNvPr>
          <p:cNvCxnSpPr/>
          <p:nvPr/>
        </p:nvCxnSpPr>
        <p:spPr>
          <a:xfrm flipH="1">
            <a:off x="7467600" y="2391037"/>
            <a:ext cx="2514600" cy="18761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13B62679-27C7-4898-AC36-235F58CC0707}"/>
              </a:ext>
            </a:extLst>
          </p:cNvPr>
          <p:cNvCxnSpPr/>
          <p:nvPr/>
        </p:nvCxnSpPr>
        <p:spPr>
          <a:xfrm>
            <a:off x="6248400" y="4572000"/>
            <a:ext cx="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Блок-схема: альтернативный процесс 38">
            <a:extLst>
              <a:ext uri="{FF2B5EF4-FFF2-40B4-BE49-F238E27FC236}">
                <a16:creationId xmlns:a16="http://schemas.microsoft.com/office/drawing/2014/main" id="{F2AA5A09-3795-4962-85DC-776EC4F80DE0}"/>
              </a:ext>
            </a:extLst>
          </p:cNvPr>
          <p:cNvSpPr/>
          <p:nvPr/>
        </p:nvSpPr>
        <p:spPr>
          <a:xfrm>
            <a:off x="4941627" y="5016592"/>
            <a:ext cx="2590793" cy="70224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ГКУ «УКС»</a:t>
            </a:r>
          </a:p>
        </p:txBody>
      </p:sp>
      <p:sp>
        <p:nvSpPr>
          <p:cNvPr id="42" name="Блок-схема: альтернативный процесс 41">
            <a:extLst>
              <a:ext uri="{FF2B5EF4-FFF2-40B4-BE49-F238E27FC236}">
                <a16:creationId xmlns:a16="http://schemas.microsoft.com/office/drawing/2014/main" id="{8C780F9B-C044-4242-8CF4-F6B1047C01A3}"/>
              </a:ext>
            </a:extLst>
          </p:cNvPr>
          <p:cNvSpPr/>
          <p:nvPr/>
        </p:nvSpPr>
        <p:spPr>
          <a:xfrm>
            <a:off x="1439983" y="4907666"/>
            <a:ext cx="2590793" cy="88990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Руководитель контрактной службы министерства </a:t>
            </a:r>
          </a:p>
        </p:txBody>
      </p: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FF3C6C5D-D62E-4D1F-A303-C65640F63A2F}"/>
              </a:ext>
            </a:extLst>
          </p:cNvPr>
          <p:cNvCxnSpPr>
            <a:stCxn id="39" idx="1"/>
          </p:cNvCxnSpPr>
          <p:nvPr/>
        </p:nvCxnSpPr>
        <p:spPr>
          <a:xfrm flipH="1">
            <a:off x="4038600" y="5367715"/>
            <a:ext cx="903027" cy="4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оединитель: уступ 45">
            <a:extLst>
              <a:ext uri="{FF2B5EF4-FFF2-40B4-BE49-F238E27FC236}">
                <a16:creationId xmlns:a16="http://schemas.microsoft.com/office/drawing/2014/main" id="{D3FE64B0-2F80-4B87-8CFB-96A8376E83C8}"/>
              </a:ext>
            </a:extLst>
          </p:cNvPr>
          <p:cNvCxnSpPr/>
          <p:nvPr/>
        </p:nvCxnSpPr>
        <p:spPr>
          <a:xfrm rot="5400000" flipH="1" flipV="1">
            <a:off x="1425931" y="5353662"/>
            <a:ext cx="28104" cy="127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76A42E6F-2382-4F39-BD60-B60EA50DF1DF}"/>
              </a:ext>
            </a:extLst>
          </p:cNvPr>
          <p:cNvCxnSpPr>
            <a:stCxn id="42" idx="1"/>
          </p:cNvCxnSpPr>
          <p:nvPr/>
        </p:nvCxnSpPr>
        <p:spPr>
          <a:xfrm flipH="1" flipV="1">
            <a:off x="415289" y="5352618"/>
            <a:ext cx="102469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FE451A0E-D137-44FE-A22A-E18467472262}"/>
              </a:ext>
            </a:extLst>
          </p:cNvPr>
          <p:cNvCxnSpPr/>
          <p:nvPr/>
        </p:nvCxnSpPr>
        <p:spPr>
          <a:xfrm flipV="1">
            <a:off x="415289" y="1114736"/>
            <a:ext cx="76160" cy="41953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48BEA866-EB41-4EFE-8167-DDC944B73B2C}"/>
              </a:ext>
            </a:extLst>
          </p:cNvPr>
          <p:cNvCxnSpPr/>
          <p:nvPr/>
        </p:nvCxnSpPr>
        <p:spPr>
          <a:xfrm flipV="1">
            <a:off x="491449" y="1063628"/>
            <a:ext cx="4537750" cy="627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" y="-9643"/>
            <a:ext cx="12192000" cy="90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4"/>
          <p:cNvSpPr/>
          <p:nvPr/>
        </p:nvSpPr>
        <p:spPr>
          <a:xfrm>
            <a:off x="0" y="6448057"/>
            <a:ext cx="11617960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5040" y="108815"/>
            <a:ext cx="11617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министерства, обеспечивающие согласование заявки</a:t>
            </a:r>
          </a:p>
        </p:txBody>
      </p:sp>
      <p:sp>
        <p:nvSpPr>
          <p:cNvPr id="10" name="object 8"/>
          <p:cNvSpPr/>
          <p:nvPr/>
        </p:nvSpPr>
        <p:spPr>
          <a:xfrm>
            <a:off x="540000" y="828000"/>
            <a:ext cx="11303000" cy="0"/>
          </a:xfrm>
          <a:custGeom>
            <a:avLst/>
            <a:gdLst/>
            <a:ahLst/>
            <a:cxnLst/>
            <a:rect l="l" t="t" r="r" b="b"/>
            <a:pathLst>
              <a:path w="11303000" h="6350">
                <a:moveTo>
                  <a:pt x="0" y="0"/>
                </a:moveTo>
                <a:lnTo>
                  <a:pt x="11303000" y="6096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1" name="object 2"/>
          <p:cNvSpPr/>
          <p:nvPr/>
        </p:nvSpPr>
        <p:spPr>
          <a:xfrm>
            <a:off x="11617961" y="6448044"/>
            <a:ext cx="574040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13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2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61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13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855675" y="6565449"/>
            <a:ext cx="333532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A90DD61-52BB-4683-BDEC-1DED7579C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048441"/>
              </p:ext>
            </p:extLst>
          </p:nvPr>
        </p:nvGraphicFramePr>
        <p:xfrm>
          <a:off x="540000" y="1504949"/>
          <a:ext cx="10813800" cy="4524569"/>
        </p:xfrm>
        <a:graphic>
          <a:graphicData uri="http://schemas.openxmlformats.org/drawingml/2006/table">
            <a:tbl>
              <a:tblPr firstRow="1" firstCol="1" bandRow="1"/>
              <a:tblGrid>
                <a:gridCol w="3831036">
                  <a:extLst>
                    <a:ext uri="{9D8B030D-6E8A-4147-A177-3AD203B41FA5}">
                      <a16:colId xmlns:a16="http://schemas.microsoft.com/office/drawing/2014/main" val="2376186071"/>
                    </a:ext>
                  </a:extLst>
                </a:gridCol>
                <a:gridCol w="3516378">
                  <a:extLst>
                    <a:ext uri="{9D8B030D-6E8A-4147-A177-3AD203B41FA5}">
                      <a16:colId xmlns:a16="http://schemas.microsoft.com/office/drawing/2014/main" val="1794930641"/>
                    </a:ext>
                  </a:extLst>
                </a:gridCol>
                <a:gridCol w="3466386">
                  <a:extLst>
                    <a:ext uri="{9D8B030D-6E8A-4147-A177-3AD203B41FA5}">
                      <a16:colId xmlns:a16="http://schemas.microsoft.com/office/drawing/2014/main" val="394278258"/>
                    </a:ext>
                  </a:extLst>
                </a:gridCol>
              </a:tblGrid>
              <a:tr h="459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Правовое управление министерства строительства Самарской области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Кулагина Юлия Сергеевна 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Блинова Мария Владимировна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434525"/>
                  </a:ext>
                </a:extLst>
              </a:tr>
              <a:tr h="688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 развития жилищного строительства департамента жилищной  политики министерства строительства Самарской области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Рузанова Алёна Николаевна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Симцова Елена Викторовна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70335"/>
                  </a:ext>
                </a:extLst>
              </a:tr>
              <a:tr h="688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 государственных программ бюджетного департамента министерства строительства Самарской области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Коробова Валерия Владимировна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Родина Ольга Сергеевна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Родина Ольга Сергеевна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Коробова Валерия Владимировна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4030967"/>
                  </a:ext>
                </a:extLst>
              </a:tr>
              <a:tr h="688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 ликвидации аварийного жилья департамента жилищной политики министерства строительства Самарской области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Каштанова Юлия Михайловна 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Назарова Татьяна Александровна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872051"/>
                  </a:ext>
                </a:extLst>
              </a:tr>
              <a:tr h="459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 архитектуры и территориального планирования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Кузенная Людмила Анатольевна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Леонтьев Сергей Владимирович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05647"/>
                  </a:ext>
                </a:extLst>
              </a:tr>
              <a:tr h="688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Управление бюджетного планирования бюджетного департамента министерства строительства Самарской области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Королева Виктория Валерьевна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Егоров Денис Юрьевич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222460"/>
                  </a:ext>
                </a:extLst>
              </a:tr>
              <a:tr h="6888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Государственное казенное учреждение Самарской области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«Управление капитального строительства»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Шишова Ольга Александровна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Шапурина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Татьяна Федоровна.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41685" marR="41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980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682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49456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6448044"/>
            <a:ext cx="11649456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110414"/>
            <a:ext cx="12192000" cy="467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dirty="0"/>
          </a:p>
        </p:txBody>
      </p:sp>
      <p:sp>
        <p:nvSpPr>
          <p:cNvPr id="7" name="object 7"/>
          <p:cNvSpPr/>
          <p:nvPr/>
        </p:nvSpPr>
        <p:spPr>
          <a:xfrm>
            <a:off x="331470" y="1049725"/>
            <a:ext cx="11540490" cy="102739"/>
          </a:xfrm>
          <a:custGeom>
            <a:avLst/>
            <a:gdLst/>
            <a:ahLst/>
            <a:cxnLst/>
            <a:rect l="l" t="t" r="r" b="b"/>
            <a:pathLst>
              <a:path w="11540490" h="8890">
                <a:moveTo>
                  <a:pt x="0" y="8509"/>
                </a:moveTo>
                <a:lnTo>
                  <a:pt x="11540109" y="0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330708" y="688468"/>
            <a:ext cx="11539855" cy="5390895"/>
          </a:xfrm>
          <a:custGeom>
            <a:avLst/>
            <a:gdLst/>
            <a:ahLst/>
            <a:cxnLst/>
            <a:rect l="l" t="t" r="r" b="b"/>
            <a:pathLst>
              <a:path w="11539855" h="5268595">
                <a:moveTo>
                  <a:pt x="0" y="5268468"/>
                </a:moveTo>
                <a:lnTo>
                  <a:pt x="11539728" y="5268468"/>
                </a:lnTo>
                <a:lnTo>
                  <a:pt x="11539728" y="0"/>
                </a:lnTo>
                <a:lnTo>
                  <a:pt x="0" y="0"/>
                </a:lnTo>
                <a:lnTo>
                  <a:pt x="0" y="5268468"/>
                </a:lnTo>
                <a:close/>
              </a:path>
            </a:pathLst>
          </a:custGeom>
          <a:ln w="6096">
            <a:solidFill>
              <a:srgbClr val="F6E2A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8251F04-EE29-4B17-96E4-F89E586A5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8955CD7-15A6-4859-B118-0E228F34F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1273" y="1504187"/>
            <a:ext cx="10709452" cy="4801314"/>
          </a:xfrm>
        </p:spPr>
        <p:txBody>
          <a:bodyPr/>
          <a:lstStyle/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Постановление Правительства Самарской области от 27.11.2013 № 682 «Об утверждении государственной программы Самарской области «Развитие культуры в Самарской области на период до 2020 года»;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Постановление Правительства Самарской области от 27.11.2013 № 683 «Об утверждении государственной программы Самарской области «Развитие физической культуры и спорта в Самарской области на 2014 - 2020 годы»;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Постановление Правительства Самарской области от 27.11.2013 № 684 «Об утверждении государственной программы Самарской области «Развитие жилищного строительства в Самарской области» до 2020 года»;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Постановление Правительства Самарской области от 11.02.2015 № 56 «Об утверждении государственной программы Самарской области «Строительство, реконструкция и капитальный ремонт образовательных учреждений Самарской области» до 2025 года»;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Постановление Правительства Самарской области от 09.12.2015 № 822 «Об утверждении государственной программы Самарской области «Развитие инфраструктуры градостроительной деятельности на территории Самарской области» на 2016 - 2019 годы»</a:t>
            </a:r>
          </a:p>
          <a:p>
            <a:endParaRPr lang="ru-RU" dirty="0"/>
          </a:p>
        </p:txBody>
      </p:sp>
      <p:sp>
        <p:nvSpPr>
          <p:cNvPr id="15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pPr marL="25400">
                <a:lnSpc>
                  <a:spcPts val="1525"/>
                </a:lnSpc>
              </a:pPr>
              <a:t>2</a:t>
            </a:fld>
            <a:endParaRPr spc="-140" dirty="0"/>
          </a:p>
        </p:txBody>
      </p:sp>
      <p:pic>
        <p:nvPicPr>
          <p:cNvPr id="14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152400" y="0"/>
            <a:ext cx="118369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программы, ГРБС по которым является МИНСТРОЙ  </a:t>
            </a:r>
          </a:p>
        </p:txBody>
      </p:sp>
    </p:spTree>
    <p:extLst>
      <p:ext uri="{BB962C8B-B14F-4D97-AF65-F5344CB8AC3E}">
        <p14:creationId xmlns:p14="http://schemas.microsoft.com/office/powerpoint/2010/main" val="189966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400" y="6448044"/>
            <a:ext cx="609981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456524"/>
            <a:ext cx="11582400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-1" y="277921"/>
            <a:ext cx="12192000" cy="7190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lang="ru-RU" sz="2000" dirty="0">
                <a:solidFill>
                  <a:prstClr val="black"/>
                </a:solidFill>
              </a:rPr>
              <a:t>Субсидии, предусмотренные в настоящее время в разрезе муниципальных образований Самарской области </a:t>
            </a:r>
            <a:endParaRPr sz="2000" dirty="0">
              <a:solidFill>
                <a:prstClr val="black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0000" y="828000"/>
            <a:ext cx="11303000" cy="0"/>
          </a:xfrm>
          <a:custGeom>
            <a:avLst/>
            <a:gdLst/>
            <a:ahLst/>
            <a:cxnLst/>
            <a:rect l="l" t="t" r="r" b="b"/>
            <a:pathLst>
              <a:path w="11303000" h="6350">
                <a:moveTo>
                  <a:pt x="0" y="0"/>
                </a:moveTo>
                <a:lnTo>
                  <a:pt x="11303000" y="6096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A208A2B-9CB6-4BFF-A688-31CFDC257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3" y="130935"/>
            <a:ext cx="10459313" cy="823687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5D809970-70DD-4EFA-902D-EE6F45160DE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127218"/>
              </p:ext>
            </p:extLst>
          </p:nvPr>
        </p:nvGraphicFramePr>
        <p:xfrm>
          <a:off x="830579" y="1333912"/>
          <a:ext cx="11158729" cy="4743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>
                <a:solidFill>
                  <a:prstClr val="white"/>
                </a:solidFill>
              </a:rPr>
              <a:t>МИНСТРОЙ</a:t>
            </a:r>
            <a:r>
              <a:rPr spc="-65" dirty="0">
                <a:solidFill>
                  <a:prstClr val="white"/>
                </a:solidFill>
              </a:rPr>
              <a:t> </a:t>
            </a:r>
            <a:r>
              <a:rPr lang="ru-RU" spc="-65" dirty="0">
                <a:solidFill>
                  <a:prstClr val="white"/>
                </a:solidFill>
              </a:rPr>
              <a:t>САМАРСКОЙ ОБЛАСТИ</a:t>
            </a:r>
            <a:endParaRPr dirty="0">
              <a:solidFill>
                <a:prstClr val="white"/>
              </a:solidFill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>
                <a:solidFill>
                  <a:prstClr val="white"/>
                </a:solidFill>
              </a:rPr>
              <a:pPr marL="25400">
                <a:lnSpc>
                  <a:spcPts val="1525"/>
                </a:lnSpc>
              </a:pPr>
              <a:t>3</a:t>
            </a:fld>
            <a:endParaRPr spc="-140" dirty="0">
              <a:solidFill>
                <a:prstClr val="white"/>
              </a:solidFill>
            </a:endParaRPr>
          </a:p>
        </p:txBody>
      </p:sp>
      <p:pic>
        <p:nvPicPr>
          <p:cNvPr id="15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3956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DDE29-1C42-4A50-B919-8B4DEBD2B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3" y="130936"/>
            <a:ext cx="10459313" cy="276999"/>
          </a:xfrm>
        </p:spPr>
        <p:txBody>
          <a:bodyPr/>
          <a:lstStyle/>
          <a:p>
            <a:pPr algn="ctr"/>
            <a:r>
              <a:rPr lang="ru-RU" dirty="0"/>
              <a:t>Соглашения о предоставлении субсидии заключены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B2551ACB-0D7D-4815-9E4E-9218A8E43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170221"/>
              </p:ext>
            </p:extLst>
          </p:nvPr>
        </p:nvGraphicFramePr>
        <p:xfrm>
          <a:off x="304800" y="533400"/>
          <a:ext cx="11449465" cy="5995008"/>
        </p:xfrm>
        <a:graphic>
          <a:graphicData uri="http://schemas.openxmlformats.org/drawingml/2006/table">
            <a:tbl>
              <a:tblPr/>
              <a:tblGrid>
                <a:gridCol w="6379533">
                  <a:extLst>
                    <a:ext uri="{9D8B030D-6E8A-4147-A177-3AD203B41FA5}">
                      <a16:colId xmlns:a16="http://schemas.microsoft.com/office/drawing/2014/main" val="840130037"/>
                    </a:ext>
                  </a:extLst>
                </a:gridCol>
                <a:gridCol w="1830747">
                  <a:extLst>
                    <a:ext uri="{9D8B030D-6E8A-4147-A177-3AD203B41FA5}">
                      <a16:colId xmlns:a16="http://schemas.microsoft.com/office/drawing/2014/main" val="163310637"/>
                    </a:ext>
                  </a:extLst>
                </a:gridCol>
                <a:gridCol w="1292377">
                  <a:extLst>
                    <a:ext uri="{9D8B030D-6E8A-4147-A177-3AD203B41FA5}">
                      <a16:colId xmlns:a16="http://schemas.microsoft.com/office/drawing/2014/main" val="1137152280"/>
                    </a:ext>
                  </a:extLst>
                </a:gridCol>
                <a:gridCol w="1946808">
                  <a:extLst>
                    <a:ext uri="{9D8B030D-6E8A-4147-A177-3AD203B41FA5}">
                      <a16:colId xmlns:a16="http://schemas.microsoft.com/office/drawing/2014/main" val="1717103941"/>
                    </a:ext>
                  </a:extLst>
                </a:gridCol>
              </a:tblGrid>
              <a:tr h="3235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проектирование и строительство физкультурно-спортивного комплекса в городском округе Сызрань</a:t>
                      </a: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Городской округ Сызрань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586 770,00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№ 8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609008"/>
                  </a:ext>
                </a:extLst>
              </a:tr>
              <a:tr h="451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проектирование и строительство физкультурно-спортивного комплекса с универсальным игровым залом и бассейном в городском округе Похвистнево</a:t>
                      </a: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Городской округ Похвистнево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100 000 000,00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10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430106"/>
                  </a:ext>
                </a:extLst>
              </a:tr>
              <a:tr h="5636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проектирование и строительство культурно-оздоровительного центра с залом на 500 мест в селе Большая Глушица муниципального района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Большеглушицкий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Сельское поселение Большая Глушица    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55 068 553,40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1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3209110"/>
                  </a:ext>
                </a:extLst>
              </a:tr>
              <a:tr h="33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строительство плавательного бассейна по адресу: с. Георгиевка, Кинельский район, Самарская область</a:t>
                      </a: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Кинельский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12 616 401,19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11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913215"/>
                  </a:ext>
                </a:extLst>
              </a:tr>
              <a:tr h="5636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строительство автомобильной дороги по улице Никонова с подъездом к детскому саду в селе Белозерки муниципального района Красноярский Самарской области, ПК 0+00 - ПК 17+81</a:t>
                      </a: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Красноярский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28 115 500,00      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13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67980"/>
                  </a:ext>
                </a:extLst>
              </a:tr>
              <a:tr h="5636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строительство внутриквартальных дорог жилой район в северо-восточной части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п.г.т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 Новосемейкино, Самарская область, Красноярский район. Благоустройство территории</a:t>
                      </a: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Красноярский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42 057 300,00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6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7608019"/>
                  </a:ext>
                </a:extLst>
              </a:tr>
              <a:tr h="56368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проектирование и строительство физкультурно-оздоровительного комплекса с универсальным игровым залом 36х18 м в с.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Савруха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муниципального района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Похвистневский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Похвистневский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5 413 976,31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№ 9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173702"/>
                  </a:ext>
                </a:extLst>
              </a:tr>
              <a:tr h="33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проектированиея и реконструкции здания школы № 1 в селе Приволжье Приволжского района Самарской области (1-й пусковой комплекс)</a:t>
                      </a:r>
                    </a:p>
                  </a:txBody>
                  <a:tcPr marL="6426" marR="6426" marT="6426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Приволжский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87 056 280,00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 № 2 от 29.01.2018</a:t>
                      </a:r>
                    </a:p>
                  </a:txBody>
                  <a:tcPr marL="6426" marR="6426" marT="642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056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021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72E68-2057-4623-A8A4-86431E9C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FA895CA-F324-4F31-8198-6E654F43D5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060902"/>
              </p:ext>
            </p:extLst>
          </p:nvPr>
        </p:nvGraphicFramePr>
        <p:xfrm>
          <a:off x="609600" y="130936"/>
          <a:ext cx="10287001" cy="6857844"/>
        </p:xfrm>
        <a:graphic>
          <a:graphicData uri="http://schemas.openxmlformats.org/drawingml/2006/table">
            <a:tbl>
              <a:tblPr/>
              <a:tblGrid>
                <a:gridCol w="131575">
                  <a:extLst>
                    <a:ext uri="{9D8B030D-6E8A-4147-A177-3AD203B41FA5}">
                      <a16:colId xmlns:a16="http://schemas.microsoft.com/office/drawing/2014/main" val="1655962881"/>
                    </a:ext>
                  </a:extLst>
                </a:gridCol>
                <a:gridCol w="6186929">
                  <a:extLst>
                    <a:ext uri="{9D8B030D-6E8A-4147-A177-3AD203B41FA5}">
                      <a16:colId xmlns:a16="http://schemas.microsoft.com/office/drawing/2014/main" val="3322973801"/>
                    </a:ext>
                  </a:extLst>
                </a:gridCol>
                <a:gridCol w="1775476">
                  <a:extLst>
                    <a:ext uri="{9D8B030D-6E8A-4147-A177-3AD203B41FA5}">
                      <a16:colId xmlns:a16="http://schemas.microsoft.com/office/drawing/2014/main" val="2107040036"/>
                    </a:ext>
                  </a:extLst>
                </a:gridCol>
                <a:gridCol w="2193021">
                  <a:extLst>
                    <a:ext uri="{9D8B030D-6E8A-4147-A177-3AD203B41FA5}">
                      <a16:colId xmlns:a16="http://schemas.microsoft.com/office/drawing/2014/main" val="797052712"/>
                    </a:ext>
                  </a:extLst>
                </a:gridCol>
              </a:tblGrid>
              <a:tr h="1592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Проектирование и строительство резервуара-усреднителя со встроенной насосной станцией для аккумулирования поверхностных сточных вод с площадки размещения футбольного стадиона и других объектов инфраструктуры Чемпионата мира по футболу, ул. Демократическая, Барбошин овраг, Самарская область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Городской округ Самара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ППСО от 26.03.2018 № 151 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0628381"/>
                  </a:ext>
                </a:extLst>
              </a:tr>
              <a:tr h="242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Проектирование и строительство объектов муниципальной собственности: здания детского сада № 210 "Ладушки" в 20 квартале Автозаводского района, расположенного южнее жилого дома, имеющего адрес: Южное шоссе, 43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Городской округ Тольятти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- 16.04.2018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2179143"/>
                  </a:ext>
                </a:extLst>
              </a:tr>
              <a:tr h="1516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субсидий из областного бюджета местным бюджетам в целях софинансирования расходных обязательств муниципальных образований в Самарской области по осуществлению мероприятий, направленных на проектирование и реконструкцию набережной Автозаводского района городского округа Тольятти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Городской округ Тольятти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Ориентировочный срок принтия НПА, устанавливающего порядок предоставления субсидий - 04.04.2018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225724"/>
                  </a:ext>
                </a:extLst>
              </a:tr>
              <a:tr h="2047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"Детский сад № 2 общеразвивающего вида на 300 мест с бассейном в составе общеобразовательного центра" в пятой очереди застройки, расположенной по адресу: Самарская область, Волжский район, сельское поселение Лопатино, поселок Придорожный, микрорайон "Южный город"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Волжский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- 18.04.2018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0145657"/>
                  </a:ext>
                </a:extLst>
              </a:tr>
              <a:tr h="2224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субсидии бюджету муниципального района Волжский на строительство плавательного бассейна на территории п.г.т. Стройкерамика муниципального района Волжский Самарской области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Волжский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- 09.04.2018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188682"/>
                  </a:ext>
                </a:extLst>
              </a:tr>
              <a:tr h="18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"Детский сад №1 общеразвивающего вида на 300 мест с бассейном, трансформаторная подстанция, котельная в составе общеобразовательного центра" в пятой очереди застройки, расположенной по адресу: Самарская область, Волжский район, сельское поселение Лопатино, поселок Придорожный, микрорайон "Южный город"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Волжский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- 18.04.2018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84751"/>
                  </a:ext>
                </a:extLst>
              </a:tr>
              <a:tr h="18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«Детский сад общеразвивающего вида на 300 мест с бассейном» в квартале 5 пятой очереди застройки, расположенной по адресу: Самарская область, Волжский район, сельское поселение Лопатино, поселок Придорожный, микрорайон «Южный город»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Волжский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- 18.04.2018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723237"/>
                  </a:ext>
                </a:extLst>
              </a:tr>
              <a:tr h="2805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из областного бюджета местным бюджетам субсидий в целях софинансирования расходных обязательств муниципальных образований по строительству объекта "Общеобразовательная школа на 1500 мест в составе общеобразовательного центра" в пятой очереди застройки, расположенной по адресу: Самарская область, Волжский район, сельское поселение Лопатино, поселок Придорожный, микрорайон "Южный город"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Волжский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- 16.04.2018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195055"/>
                  </a:ext>
                </a:extLst>
              </a:tr>
              <a:tr h="2173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Территория 5/2 очереди застройки жилого района, расположенного по адресу: Самарская область, Волжский район, сельское поселение Лопатино. Строительство автомобильных дорог с дождевой канализацией и локальным очистным сооружением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Сельское поселение Лопатино           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- 18.04.2018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7761534"/>
                  </a:ext>
                </a:extLst>
              </a:tr>
              <a:tr h="18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субсидии бюджету муниципального района Челно-Вершинский  на проектирование и строительство спортивного комплекса «Колос» с игровым залом 40х22 м в с.Челно-Вершины Самарской области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Челно-Вершинский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- 06.04.2018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4909516"/>
                  </a:ext>
                </a:extLst>
              </a:tr>
              <a:tr h="1895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субсидий бюджету муниципального района Шенталинский на проектирование и строительство физкультурно-оздоровительного комплекса в селе Шентала муниципального района Шенталинский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Шенталинский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Пларируемая дата принятия - 09.04.2018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785325"/>
                  </a:ext>
                </a:extLst>
              </a:tr>
              <a:tr h="1920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527" marR="2527" marT="2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Предоставление из областного бюджета местным бюджетам субсидий в целях софинансирования расходных обязательств муниципальных образований по проектированию и строительству школы в селе Новодевичье Шигонского района</a:t>
                      </a:r>
                    </a:p>
                  </a:txBody>
                  <a:tcPr marL="2527" marR="2527" marT="2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Муниципальный район Шигонский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 настоящее время в НПА, предусматривающий увеличение финансирования по объекту вносятся изменения. </a:t>
                      </a:r>
                      <a:r>
                        <a:rPr lang="ru-RU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Пларируемая</a:t>
                      </a: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дата принятия - 16.04.2018</a:t>
                      </a:r>
                    </a:p>
                  </a:txBody>
                  <a:tcPr marL="2527" marR="2527" marT="252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92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2607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F8EFE-0246-4EFA-9F8D-DBBC93A2D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343" y="130936"/>
            <a:ext cx="10459313" cy="430887"/>
          </a:xfrm>
        </p:spPr>
        <p:txBody>
          <a:bodyPr/>
          <a:lstStyle/>
          <a:p>
            <a:pPr algn="ctr"/>
            <a:r>
              <a:rPr lang="ru-RU" sz="2800" dirty="0"/>
              <a:t>Субсидии в рамках областной адресной программы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70939C-94D5-4C15-B439-A1B9DACA6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" y="1577340"/>
            <a:ext cx="10459313" cy="2400657"/>
          </a:xfrm>
        </p:spPr>
        <p:txBody>
          <a:bodyPr/>
          <a:lstStyle/>
          <a:p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13.03.2018 издано постановление Правительства Самарской области № 130 «О внесении изменений в Постановление Правительства Самарской области от 27.11.2013 № 684 «Об утверждении государственной программы Самарской области «Развитие жилищного строительства в Самарской области» до 2020 года», которым предусмотрено предоставление субсидии на переселение граждан из аварийного жилищного фонда:</a:t>
            </a:r>
          </a:p>
          <a:p>
            <a:endParaRPr lang="ru-RU" dirty="0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832D012E-42A7-490E-9646-03E8CBF3B25E}"/>
              </a:ext>
            </a:extLst>
          </p:cNvPr>
          <p:cNvSpPr/>
          <p:nvPr/>
        </p:nvSpPr>
        <p:spPr>
          <a:xfrm>
            <a:off x="866343" y="3977997"/>
            <a:ext cx="3781857" cy="249900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Фонда содействия реформированию ЖКХ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42 770 000 рублей</a:t>
            </a:r>
            <a:endParaRPr lang="ru-RU" sz="2800" dirty="0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5A65F919-0070-4123-A96C-E00B80530F44}"/>
              </a:ext>
            </a:extLst>
          </p:cNvPr>
          <p:cNvSpPr/>
          <p:nvPr/>
        </p:nvSpPr>
        <p:spPr>
          <a:xfrm>
            <a:off x="7076652" y="3977996"/>
            <a:ext cx="3962400" cy="2499003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областного бюджета 100 814 543, 55 рублей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21607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7033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2" name="object 2"/>
          <p:cNvSpPr/>
          <p:nvPr/>
        </p:nvSpPr>
        <p:spPr>
          <a:xfrm>
            <a:off x="11649456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12192000" cy="7787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Правовые основы централизации закупок 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2B0D70-EE1A-48E5-9CBA-3C34A7F697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631763"/>
          </a:xfrm>
        </p:spPr>
        <p:txBody>
          <a:bodyPr/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6 статьи 26 Федерального закона от 05.04.2013 № 44-ФЗ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контрактной системе в сфере закупок товаров, работ, услуг для обеспечения государственных и муниципальных нужд»</a:t>
            </a:r>
          </a:p>
          <a:p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BFEDCB24-916E-4840-A8DC-8F23D7AA11B7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3908762"/>
          </a:xfrm>
        </p:spPr>
        <p:txBody>
          <a:bodyPr/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Самарской области от 30.12.2013 № 843 «Об утверждении Порядка взаимодействия органа, уполномоченного на определение поставщиков (подрядчиков, исполнителей) товаров, работ, услуг для государственных нужд Самарской области, и государственных заказчиков Самарской области, их подведомственных учреждений»</a:t>
            </a:r>
          </a:p>
          <a:p>
            <a:endParaRPr lang="ru-RU" dirty="0"/>
          </a:p>
        </p:txBody>
      </p:sp>
      <p:sp>
        <p:nvSpPr>
          <p:cNvPr id="13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525"/>
              </a:lnSpc>
            </a:pPr>
            <a:fld id="{81D60167-4931-47E6-BA6A-407CBD079E47}" type="slidenum">
              <a:rPr spc="-140" dirty="0"/>
              <a:t>7</a:t>
            </a:fld>
            <a:endParaRPr spc="-140" dirty="0"/>
          </a:p>
        </p:txBody>
      </p:sp>
      <p:sp>
        <p:nvSpPr>
          <p:cNvPr id="8" name="object 8"/>
          <p:cNvSpPr/>
          <p:nvPr/>
        </p:nvSpPr>
        <p:spPr>
          <a:xfrm>
            <a:off x="372618" y="584454"/>
            <a:ext cx="11473815" cy="26034"/>
          </a:xfrm>
          <a:custGeom>
            <a:avLst/>
            <a:gdLst/>
            <a:ahLst/>
            <a:cxnLst/>
            <a:rect l="l" t="t" r="r" b="b"/>
            <a:pathLst>
              <a:path w="11473815" h="26034">
                <a:moveTo>
                  <a:pt x="0" y="0"/>
                </a:moveTo>
                <a:lnTo>
                  <a:pt x="11473688" y="25526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/>
          <p:nvPr/>
        </p:nvSpPr>
        <p:spPr>
          <a:xfrm>
            <a:off x="1210055" y="3201936"/>
            <a:ext cx="7726680" cy="5821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35"/>
          <p:cNvSpPr/>
          <p:nvPr/>
        </p:nvSpPr>
        <p:spPr>
          <a:xfrm>
            <a:off x="1210055" y="5364000"/>
            <a:ext cx="9610345" cy="828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4"/>
          <p:cNvSpPr/>
          <p:nvPr/>
        </p:nvSpPr>
        <p:spPr>
          <a:xfrm>
            <a:off x="830579" y="6446729"/>
            <a:ext cx="10818877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834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82659"/>
            <a:ext cx="12192000" cy="5847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4"/>
          <p:cNvSpPr/>
          <p:nvPr/>
        </p:nvSpPr>
        <p:spPr>
          <a:xfrm>
            <a:off x="685800" y="6447791"/>
            <a:ext cx="10896600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2"/>
          <p:cNvSpPr/>
          <p:nvPr/>
        </p:nvSpPr>
        <p:spPr>
          <a:xfrm>
            <a:off x="11582400" y="6448044"/>
            <a:ext cx="609981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6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914400" y="667688"/>
            <a:ext cx="10363200" cy="307777"/>
          </a:xfrm>
        </p:spPr>
        <p:txBody>
          <a:bodyPr/>
          <a:lstStyle/>
          <a:p>
            <a:pPr algn="ctr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925229" y="6556968"/>
            <a:ext cx="4419600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440" y="0"/>
            <a:ext cx="12191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«Автоматизированная информационная система государственного заказа Самарской области»</a:t>
            </a:r>
            <a:endParaRPr lang="ru-RU" sz="36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8"/>
          <p:cNvSpPr/>
          <p:nvPr/>
        </p:nvSpPr>
        <p:spPr>
          <a:xfrm flipV="1">
            <a:off x="457200" y="621969"/>
            <a:ext cx="11303000" cy="45719"/>
          </a:xfrm>
          <a:custGeom>
            <a:avLst/>
            <a:gdLst/>
            <a:ahLst/>
            <a:cxnLst/>
            <a:rect l="l" t="t" r="r" b="b"/>
            <a:pathLst>
              <a:path w="11303000" h="6350">
                <a:moveTo>
                  <a:pt x="0" y="0"/>
                </a:moveTo>
                <a:lnTo>
                  <a:pt x="11303000" y="6096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19400" y="1048095"/>
            <a:ext cx="5812861" cy="137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 местного самоуправления </a:t>
            </a:r>
            <a:endParaRPr lang="ru-RU" dirty="0"/>
          </a:p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28023" y="4397428"/>
            <a:ext cx="5795928" cy="14478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ru-RU" sz="1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/>
              <a:t>Главное управление организации торгов </a:t>
            </a:r>
          </a:p>
          <a:p>
            <a:pPr algn="ctr"/>
            <a:r>
              <a:rPr lang="ru-RU" dirty="0"/>
              <a:t>Самарской области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811090" y="2740223"/>
            <a:ext cx="5812861" cy="1371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Главный распорядитель бюджетных средств</a:t>
            </a:r>
          </a:p>
          <a:p>
            <a:pPr algn="ctr"/>
            <a:r>
              <a:rPr 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Министерство строительства </a:t>
            </a:r>
          </a:p>
          <a:p>
            <a:pPr algn="ctr"/>
            <a:r>
              <a:rPr lang="ru-RU" sz="20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Самарской области </a:t>
            </a:r>
          </a:p>
          <a:p>
            <a:r>
              <a:rPr lang="ru-RU" sz="14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ctr"/>
            <a:endParaRPr lang="ru-RU" sz="1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0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69F258F0-0F20-4985-9A1C-B6E32DF9A077}"/>
              </a:ext>
            </a:extLst>
          </p:cNvPr>
          <p:cNvSpPr/>
          <p:nvPr/>
        </p:nvSpPr>
        <p:spPr>
          <a:xfrm>
            <a:off x="5475204" y="2417310"/>
            <a:ext cx="484632" cy="3226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F46A5C81-1964-420C-8A9B-92CD049D9D00}"/>
              </a:ext>
            </a:extLst>
          </p:cNvPr>
          <p:cNvSpPr/>
          <p:nvPr/>
        </p:nvSpPr>
        <p:spPr>
          <a:xfrm>
            <a:off x="5475204" y="4109183"/>
            <a:ext cx="484632" cy="3231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0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/>
          <p:cNvSpPr/>
          <p:nvPr/>
        </p:nvSpPr>
        <p:spPr>
          <a:xfrm>
            <a:off x="0" y="0"/>
            <a:ext cx="12192000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4"/>
          <p:cNvSpPr/>
          <p:nvPr/>
        </p:nvSpPr>
        <p:spPr>
          <a:xfrm>
            <a:off x="-1" y="6448044"/>
            <a:ext cx="11649075" cy="410209"/>
          </a:xfrm>
          <a:custGeom>
            <a:avLst/>
            <a:gdLst/>
            <a:ahLst/>
            <a:cxnLst/>
            <a:rect l="l" t="t" r="r" b="b"/>
            <a:pathLst>
              <a:path w="11617960" h="410209">
                <a:moveTo>
                  <a:pt x="11617452" y="409954"/>
                </a:moveTo>
                <a:lnTo>
                  <a:pt x="11617452" y="0"/>
                </a:lnTo>
                <a:lnTo>
                  <a:pt x="0" y="0"/>
                </a:lnTo>
                <a:lnTo>
                  <a:pt x="0" y="409954"/>
                </a:lnTo>
                <a:lnTo>
                  <a:pt x="11617452" y="409954"/>
                </a:lnTo>
                <a:close/>
              </a:path>
            </a:pathLst>
          </a:custGeom>
          <a:solidFill>
            <a:srgbClr val="175A9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2"/>
          <p:cNvSpPr/>
          <p:nvPr/>
        </p:nvSpPr>
        <p:spPr>
          <a:xfrm>
            <a:off x="11649075" y="6448044"/>
            <a:ext cx="542925" cy="410209"/>
          </a:xfrm>
          <a:custGeom>
            <a:avLst/>
            <a:gdLst/>
            <a:ahLst/>
            <a:cxnLst/>
            <a:rect l="l" t="t" r="r" b="b"/>
            <a:pathLst>
              <a:path w="542925" h="410209">
                <a:moveTo>
                  <a:pt x="542544" y="0"/>
                </a:moveTo>
                <a:lnTo>
                  <a:pt x="0" y="0"/>
                </a:lnTo>
                <a:lnTo>
                  <a:pt x="0" y="409954"/>
                </a:lnTo>
                <a:lnTo>
                  <a:pt x="542544" y="409954"/>
                </a:lnTo>
                <a:lnTo>
                  <a:pt x="542544" y="0"/>
                </a:lnTo>
                <a:close/>
              </a:path>
            </a:pathLst>
          </a:custGeom>
          <a:solidFill>
            <a:srgbClr val="DE8F1C"/>
          </a:solidFill>
        </p:spPr>
        <p:txBody>
          <a:bodyPr wrap="square" lIns="0" tIns="0" rIns="0" bIns="0" rtlCol="0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8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7" name="Рисунок 1" descr="phpThumb_generated_thumbnail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8" t="10334" r="10873" b="9666"/>
          <a:stretch/>
        </p:blipFill>
        <p:spPr bwMode="auto">
          <a:xfrm>
            <a:off x="-2499" y="5968348"/>
            <a:ext cx="830579" cy="889905"/>
          </a:xfrm>
          <a:prstGeom prst="rect">
            <a:avLst/>
          </a:prstGeom>
          <a:solidFill>
            <a:schemeClr val="accent1">
              <a:lumMod val="60000"/>
              <a:lumOff val="40000"/>
              <a:alpha val="7000"/>
            </a:schemeClr>
          </a:solidFill>
          <a:ln>
            <a:noFill/>
          </a:ln>
          <a:effectLst>
            <a:glow>
              <a:schemeClr val="accent1">
                <a:alpha val="0"/>
              </a:schemeClr>
            </a:glow>
          </a:effectLst>
        </p:spPr>
      </p:pic>
      <p:sp>
        <p:nvSpPr>
          <p:cNvPr id="8" name="object 12"/>
          <p:cNvSpPr txBox="1">
            <a:spLocks noGrp="1"/>
          </p:cNvSpPr>
          <p:nvPr>
            <p:ph type="ftr" sz="quarter" idx="5"/>
          </p:nvPr>
        </p:nvSpPr>
        <p:spPr>
          <a:xfrm>
            <a:off x="855675" y="6565449"/>
            <a:ext cx="3335325" cy="192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90"/>
              </a:lnSpc>
            </a:pPr>
            <a:r>
              <a:rPr spc="-5" dirty="0"/>
              <a:t>МИНСТРОЙ</a:t>
            </a:r>
            <a:r>
              <a:rPr spc="-65" dirty="0"/>
              <a:t> </a:t>
            </a:r>
            <a:r>
              <a:rPr lang="ru-RU" spc="-65" dirty="0"/>
              <a:t>САМАРСКОЙ ОБЛАСТИ</a:t>
            </a:r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95600" y="0"/>
            <a:ext cx="617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заявки </a:t>
            </a:r>
          </a:p>
        </p:txBody>
      </p:sp>
      <p:sp>
        <p:nvSpPr>
          <p:cNvPr id="11" name="object 10"/>
          <p:cNvSpPr/>
          <p:nvPr/>
        </p:nvSpPr>
        <p:spPr>
          <a:xfrm>
            <a:off x="491450" y="619757"/>
            <a:ext cx="11263630" cy="15240"/>
          </a:xfrm>
          <a:custGeom>
            <a:avLst/>
            <a:gdLst/>
            <a:ahLst/>
            <a:cxnLst/>
            <a:rect l="l" t="t" r="r" b="b"/>
            <a:pathLst>
              <a:path w="11263630" h="15240">
                <a:moveTo>
                  <a:pt x="0" y="0"/>
                </a:moveTo>
                <a:lnTo>
                  <a:pt x="11263122" y="14732"/>
                </a:lnTo>
              </a:path>
            </a:pathLst>
          </a:custGeom>
          <a:ln w="22860">
            <a:solidFill>
              <a:srgbClr val="A6A6A6"/>
            </a:solidFill>
            <a:prstDash val="dash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7523" y="752402"/>
            <a:ext cx="10721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3200" dirty="0"/>
              <a:t>В АИС «Госзаказ» ОМС формирует заявку, </a:t>
            </a:r>
          </a:p>
          <a:p>
            <a:pPr lvl="1" algn="ctr"/>
            <a:r>
              <a:rPr lang="ru-RU" sz="3200" dirty="0"/>
              <a:t>заполняя все необходимые разделы.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/>
              <a:t>К заявке прикрепляются</a:t>
            </a:r>
            <a:endParaRPr lang="ru-RU" sz="2400" dirty="0"/>
          </a:p>
          <a:p>
            <a:r>
              <a:rPr lang="ru-RU" sz="3200" dirty="0"/>
              <a:t>финансово-экономическое обоснование закупки</a:t>
            </a:r>
          </a:p>
          <a:p>
            <a:r>
              <a:rPr lang="ru-RU" sz="3200" dirty="0"/>
              <a:t>      обоснование начальной (максимальной) цены контракта </a:t>
            </a:r>
          </a:p>
          <a:p>
            <a:r>
              <a:rPr lang="ru-RU" sz="3200" dirty="0"/>
              <a:t>                   проект муниципального контракта  </a:t>
            </a:r>
          </a:p>
          <a:p>
            <a:r>
              <a:rPr lang="ru-RU" sz="3200" dirty="0"/>
              <a:t>                                   техническое задание;</a:t>
            </a:r>
            <a:endParaRPr lang="ru-RU" sz="2400" dirty="0"/>
          </a:p>
          <a:p>
            <a:r>
              <a:rPr lang="ru-RU" sz="3200" dirty="0"/>
              <a:t>                                             спецификация при поставке товаров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66120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</TotalTime>
  <Words>1956</Words>
  <Application>Microsoft Office PowerPoint</Application>
  <PresentationFormat>Широкоэкранный</PresentationFormat>
  <Paragraphs>373</Paragraphs>
  <Slides>15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Arial Cyr</vt:lpstr>
      <vt:lpstr>Calibri</vt:lpstr>
      <vt:lpstr>Calibri Light</vt:lpstr>
      <vt:lpstr>Sylfaen</vt:lpstr>
      <vt:lpstr>Times New Roman</vt:lpstr>
      <vt:lpstr>Office Theme</vt:lpstr>
      <vt:lpstr>2_Office Theme</vt:lpstr>
      <vt:lpstr>Лист Microsoft Excel 97–2003</vt:lpstr>
      <vt:lpstr>МИНИСТЕРСТВО СТРОИТЕЛЬСТВА САМАРСКОЙ ОБЛАСТИ</vt:lpstr>
      <vt:lpstr>Презентация PowerPoint</vt:lpstr>
      <vt:lpstr>Презентация PowerPoint</vt:lpstr>
      <vt:lpstr>Соглашения о предоставлении субсидии заключены</vt:lpstr>
      <vt:lpstr>Презентация PowerPoint</vt:lpstr>
      <vt:lpstr>Субсидии в рамках областной адресной программы</vt:lpstr>
      <vt:lpstr>Правовые основы централизации закупок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Предложения по исключению процедур</dc:title>
  <dc:creator>Иванков Артем Михайлович</dc:creator>
  <cp:lastModifiedBy>Александр Тамодлин</cp:lastModifiedBy>
  <cp:revision>140</cp:revision>
  <cp:lastPrinted>2017-10-07T10:15:49Z</cp:lastPrinted>
  <dcterms:created xsi:type="dcterms:W3CDTF">2017-01-11T15:58:19Z</dcterms:created>
  <dcterms:modified xsi:type="dcterms:W3CDTF">2018-03-29T03:47:05Z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2017-01-11T00:00:00Z</vt:filetime>
  </property>
</Properties>
</file>