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0" r:id="rId2"/>
  </p:sldMasterIdLst>
  <p:notesMasterIdLst>
    <p:notesMasterId r:id="rId29"/>
  </p:notesMasterIdLst>
  <p:sldIdLst>
    <p:sldId id="373" r:id="rId3"/>
    <p:sldId id="473" r:id="rId4"/>
    <p:sldId id="461" r:id="rId5"/>
    <p:sldId id="486" r:id="rId6"/>
    <p:sldId id="488" r:id="rId7"/>
    <p:sldId id="498" r:id="rId8"/>
    <p:sldId id="468" r:id="rId9"/>
    <p:sldId id="471" r:id="rId10"/>
    <p:sldId id="469" r:id="rId11"/>
    <p:sldId id="470" r:id="rId12"/>
    <p:sldId id="467" r:id="rId13"/>
    <p:sldId id="472" r:id="rId14"/>
    <p:sldId id="499" r:id="rId15"/>
    <p:sldId id="477" r:id="rId16"/>
    <p:sldId id="475" r:id="rId17"/>
    <p:sldId id="489" r:id="rId18"/>
    <p:sldId id="490" r:id="rId19"/>
    <p:sldId id="491" r:id="rId20"/>
    <p:sldId id="494" r:id="rId21"/>
    <p:sldId id="495" r:id="rId22"/>
    <p:sldId id="492" r:id="rId23"/>
    <p:sldId id="493" r:id="rId24"/>
    <p:sldId id="478" r:id="rId25"/>
    <p:sldId id="480" r:id="rId26"/>
    <p:sldId id="482" r:id="rId27"/>
    <p:sldId id="37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465A"/>
    <a:srgbClr val="444444"/>
    <a:srgbClr val="90CD59"/>
    <a:srgbClr val="F2F2F2"/>
    <a:srgbClr val="0291A0"/>
    <a:srgbClr val="DBE1E4"/>
    <a:srgbClr val="F1C900"/>
    <a:srgbClr val="E9E8E9"/>
    <a:srgbClr val="546670"/>
    <a:srgbClr val="D857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1471" autoAdjust="0"/>
    <p:restoredTop sz="89437" autoAdjust="0"/>
  </p:normalViewPr>
  <p:slideViewPr>
    <p:cSldViewPr snapToGrid="0">
      <p:cViewPr varScale="1">
        <p:scale>
          <a:sx n="113" d="100"/>
          <a:sy n="113" d="100"/>
        </p:scale>
        <p:origin x="138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7B227-4A70-4DA1-BCAB-4272055EF28C}" type="datetimeFigureOut">
              <a:rPr lang="ru-RU" smtClean="0"/>
              <a:t>20.03.2018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FF4BF-4D56-4BC3-A5E2-BC91E8E79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506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90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085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FF4BF-4D56-4BC3-A5E2-BC91E8E7940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50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324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90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 smtClean="0">
              <a:latin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A8C8-E52E-450B-90EC-EDBE73D79FD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89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82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8  800  77  55  800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613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+7 (499) 653-9-900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support223@rts-tender.ru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info223@rts-tender.ru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30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2556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36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19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8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80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4" b="5260"/>
          <a:stretch/>
        </p:blipFill>
        <p:spPr>
          <a:xfrm>
            <a:off x="0" y="700216"/>
            <a:ext cx="12192000" cy="583393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accent2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88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accent2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 smtClean="0">
                <a:solidFill>
                  <a:srgbClr val="E4465A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</a:t>
            </a:r>
            <a:r>
              <a:rPr lang="ru-RU" altLang="ru-RU" sz="1400" dirty="0" smtClean="0">
                <a:solidFill>
                  <a:srgbClr val="E4465A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8</a:t>
            </a:r>
            <a:endParaRPr lang="ru-RU" sz="1400" dirty="0">
              <a:solidFill>
                <a:srgbClr val="E4465A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01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7F1C-9115-4ED0-95F1-0E3C4E04FC9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265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3"/>
          <a:stretch/>
        </p:blipFill>
        <p:spPr>
          <a:xfrm>
            <a:off x="359199" y="1034545"/>
            <a:ext cx="10817924" cy="5277890"/>
          </a:xfrm>
          <a:prstGeom prst="rect">
            <a:avLst/>
          </a:prstGeom>
        </p:spPr>
      </p:pic>
      <p:sp>
        <p:nvSpPr>
          <p:cNvPr id="30" name="AutoShape 7"/>
          <p:cNvSpPr>
            <a:spLocks noChangeArrowheads="1"/>
          </p:cNvSpPr>
          <p:nvPr userDrawn="1"/>
        </p:nvSpPr>
        <p:spPr bwMode="auto">
          <a:xfrm>
            <a:off x="5441742" y="4030124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8 800 77 55 8</a:t>
            </a:r>
            <a:r>
              <a:rPr lang="ru-RU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  <a:r>
              <a:rPr lang="en-US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</a:p>
          <a:p>
            <a:pPr>
              <a:lnSpc>
                <a:spcPct val="110000"/>
              </a:lnSpc>
              <a:defRPr/>
            </a:pPr>
            <a:r>
              <a:rPr lang="ru-RU" sz="97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ЗВОНОК ПО РОССИИ БЕСПЛАТНЫЙ</a:t>
            </a:r>
            <a:endParaRPr lang="ru-RU" sz="970" dirty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5089828" y="3432316"/>
            <a:ext cx="272607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u="sng" dirty="0" smtClean="0"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3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TextBox 43"/>
          <p:cNvSpPr txBox="1"/>
          <p:nvPr userDrawn="1"/>
        </p:nvSpPr>
        <p:spPr>
          <a:xfrm>
            <a:off x="5385626" y="4650099"/>
            <a:ext cx="28128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00000"/>
              </a:buClr>
              <a:buSzPct val="100000"/>
              <a:defRPr/>
            </a:pPr>
            <a:r>
              <a:rPr lang="en-US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education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@</a:t>
            </a:r>
            <a:r>
              <a:rPr lang="en-US" sz="1500" kern="1200" dirty="0" err="1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rts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</a:t>
            </a:r>
            <a:r>
              <a:rPr lang="en-US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tender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.</a:t>
            </a:r>
            <a:r>
              <a:rPr lang="en-US" sz="1500" kern="1200" dirty="0" err="1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ru</a:t>
            </a:r>
            <a:endParaRPr lang="en-US" altLang="ru-RU" sz="1500" kern="1200" dirty="0" smtClean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algn="l">
              <a:buClr>
                <a:srgbClr val="000000"/>
              </a:buClr>
              <a:buSzPct val="100000"/>
            </a:pPr>
            <a:r>
              <a:rPr lang="en-US" altLang="ru-RU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info@rts-tender.ru</a:t>
            </a:r>
          </a:p>
        </p:txBody>
      </p:sp>
      <p:pic>
        <p:nvPicPr>
          <p:cNvPr id="45" name="Рисунок 4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94" y="3511475"/>
            <a:ext cx="331345" cy="339297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7" y="4786362"/>
            <a:ext cx="331345" cy="339297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6" y="4135803"/>
            <a:ext cx="331345" cy="339297"/>
          </a:xfrm>
          <a:prstGeom prst="rect">
            <a:avLst/>
          </a:prstGeom>
        </p:spPr>
      </p:pic>
      <p:sp>
        <p:nvSpPr>
          <p:cNvPr id="48" name="TextBox 47"/>
          <p:cNvSpPr txBox="1"/>
          <p:nvPr userDrawn="1"/>
        </p:nvSpPr>
        <p:spPr>
          <a:xfrm rot="16200000">
            <a:off x="-2109746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pPr lvl="0"/>
            <a:r>
              <a:rPr lang="ru-RU" sz="3200" b="1" kern="0" dirty="0" smtClean="0">
                <a:solidFill>
                  <a:srgbClr val="D9D9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ВСЕЙ ТЕРРИТОРИИ РФ</a:t>
            </a:r>
            <a:endParaRPr lang="ru-RU" sz="3200" b="1" kern="0" dirty="0">
              <a:solidFill>
                <a:srgbClr val="D9D9D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1222311" y="1082675"/>
            <a:ext cx="9745792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093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+7 (499) 653-9-900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support223@rts-tender.ru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info223@rts-tender.ru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30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831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12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7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87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372" r="12689" b="7004"/>
          <a:stretch/>
        </p:blipFill>
        <p:spPr>
          <a:xfrm>
            <a:off x="-10277" y="716756"/>
            <a:ext cx="12202277" cy="57769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524000" y="3848100"/>
            <a:ext cx="9144000" cy="1881188"/>
          </a:xfr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524000" y="5729288"/>
            <a:ext cx="9144000" cy="738187"/>
          </a:xfr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7" name="Прямоугольник: скругленные верхние углы 16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8" name="Прямоугольник: скругленные верхние углы 27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9" name="Прямоугольник: скругленные верхние углы 28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48" name="Группа 47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33" name="Прямоугольник: скругленные верхние углы 32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Прямоугольник: скругленные верхние углы 33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Прямоугольник: скругленные верхние углы 34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Прямоугольник: скругленные верхние углы 35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Прямоугольник: скругленные верхние углы 36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Прямоугольник: скругленные верхние углы 37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Прямоугольник: скругленные верхние углы 38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42" name="Прямоугольник 41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27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3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70" y="115674"/>
            <a:ext cx="1496287" cy="4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70" y="115674"/>
            <a:ext cx="1496287" cy="4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8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1" r:id="rId10"/>
  </p:sldLayoutIdLst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rtstender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RTS.tender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2470150"/>
          </a:xfrm>
        </p:spPr>
        <p:txBody>
          <a:bodyPr/>
          <a:lstStyle/>
          <a:p>
            <a:r>
              <a:rPr lang="ru-RU" dirty="0" smtClean="0"/>
              <a:t>Обзор вступивших и будущих изменений</a:t>
            </a:r>
            <a:br>
              <a:rPr lang="ru-RU" dirty="0" smtClean="0"/>
            </a:br>
            <a:r>
              <a:rPr lang="ru-RU" dirty="0" smtClean="0"/>
              <a:t>в законодательной базе 223-ФЗ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76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1954073" y="-2657"/>
            <a:ext cx="8270696" cy="694951"/>
          </a:xfrm>
          <a:prstGeom prst="rect">
            <a:avLst/>
          </a:prstGeom>
        </p:spPr>
        <p:txBody>
          <a:bodyPr anchor="ctr"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alt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изменения </a:t>
            </a:r>
            <a:r>
              <a:rPr lang="ru-RU" altLang="ru-RU" dirty="0">
                <a:latin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lang="ru-RU" alt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КоАП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1445423" y="1468619"/>
            <a:ext cx="9119118" cy="633983"/>
          </a:xfrm>
          <a:prstGeom prst="rect">
            <a:avLst/>
          </a:prstGeom>
          <a:solidFill>
            <a:srgbClr val="F2F2F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20" tIns="45711" rIns="91420" bIns="45711" anchor="b"/>
          <a:lstStyle>
            <a:defPPr>
              <a:defRPr lang="ru-RU"/>
            </a:defPPr>
            <a:lvl1pPr algn="ctr"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b="1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360363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719138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079500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438275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endParaRPr lang="ru-RU" sz="1600" b="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825973" y="1246428"/>
            <a:ext cx="432272" cy="432269"/>
          </a:xfrm>
          <a:prstGeom prst="ellipse">
            <a:avLst/>
          </a:prstGeom>
          <a:solidFill>
            <a:srgbClr val="E4465A"/>
          </a:solidFill>
          <a:ln w="28575">
            <a:solidFill>
              <a:srgbClr val="F1C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1445423" y="2481638"/>
            <a:ext cx="9119118" cy="633983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20" tIns="45711" rIns="91420" bIns="45711" anchor="b"/>
          <a:lstStyle>
            <a:defPPr>
              <a:defRPr lang="ru-RU"/>
            </a:defPPr>
            <a:lvl1pPr algn="ctr"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b="1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360363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719138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079500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438275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endParaRPr lang="ru-RU" sz="1600" b="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85290" y="1629117"/>
            <a:ext cx="7713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Объем договоров, заключенных в 2017 году, вне зависимости от периода оплаты</a:t>
            </a:r>
            <a:endParaRPr lang="ru-RU" sz="14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79570" y="2644740"/>
            <a:ext cx="8779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Количество договоров, заключенных в 2017 году, вне зависимости от периода исполнения</a:t>
            </a:r>
            <a:endParaRPr lang="ru-RU" sz="14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825973" y="2265502"/>
            <a:ext cx="432272" cy="432269"/>
          </a:xfrm>
          <a:prstGeom prst="ellipse">
            <a:avLst/>
          </a:prstGeom>
          <a:solidFill>
            <a:srgbClr val="E4465A"/>
          </a:solidFill>
          <a:ln w="28575">
            <a:solidFill>
              <a:srgbClr val="F1C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ru-RU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1445423" y="3601585"/>
            <a:ext cx="9119118" cy="1262573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20" tIns="45711" rIns="91420" bIns="45711" anchor="b"/>
          <a:lstStyle>
            <a:defPPr>
              <a:defRPr lang="ru-RU"/>
            </a:defPPr>
            <a:lvl1pPr algn="ctr"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b="1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360363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719138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079500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438275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endParaRPr lang="ru-RU" sz="1600" b="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825973" y="3385449"/>
            <a:ext cx="432272" cy="432269"/>
          </a:xfrm>
          <a:prstGeom prst="ellipse">
            <a:avLst/>
          </a:prstGeom>
          <a:solidFill>
            <a:srgbClr val="E4465A"/>
          </a:solidFill>
          <a:ln w="28575">
            <a:solidFill>
              <a:srgbClr val="F1C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ru-RU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15309" y="3817718"/>
            <a:ext cx="877934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Объем оплаты-2017, включая:</a:t>
            </a:r>
          </a:p>
          <a:p>
            <a:pPr marL="285750" indent="-285750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Оплату по договорам, заключенным в 2017 году</a:t>
            </a:r>
          </a:p>
          <a:p>
            <a:pPr marL="285750" indent="-285750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Оплату по договорам, заключенным в период  2012-2016</a:t>
            </a:r>
            <a:endParaRPr lang="ru-RU" sz="14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1445423" y="5164212"/>
            <a:ext cx="9119118" cy="1262573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20" tIns="45711" rIns="91420" bIns="45711" anchor="b"/>
          <a:lstStyle>
            <a:defPPr>
              <a:defRPr lang="ru-RU"/>
            </a:defPPr>
            <a:lvl1pPr algn="ctr"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b="1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360363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719138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079500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438275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endParaRPr lang="ru-RU" sz="1600" b="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825973" y="4948076"/>
            <a:ext cx="432272" cy="432269"/>
          </a:xfrm>
          <a:prstGeom prst="ellipse">
            <a:avLst/>
          </a:prstGeom>
          <a:solidFill>
            <a:srgbClr val="E4465A"/>
          </a:solidFill>
          <a:ln w="28575">
            <a:solidFill>
              <a:srgbClr val="F1C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ru-RU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15309" y="5522773"/>
            <a:ext cx="87793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Количество долгосрочных договоров, заключенных в период  2012-2016, исполнение которых переходит на 2017. </a:t>
            </a:r>
          </a:p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Долгосрочные договоры, заключенные в 2017 году, не включаются!</a:t>
            </a:r>
            <a:endParaRPr lang="ru-RU" sz="14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28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Пример отчета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ПП РФ 1352 в новой редакции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56 договоров, заключенных в 2017 году, на сумму 42 000 000 рублей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Оплата-2017 по договорам-2017: 25 000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000 </a:t>
            </a:r>
            <a:r>
              <a:rPr lang="ru-RU" sz="160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Оплата-2017 по 12 договорам 2012-2016: 21 000 000</a:t>
            </a: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11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Годовой отчет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900683"/>
              </p:ext>
            </p:extLst>
          </p:nvPr>
        </p:nvGraphicFramePr>
        <p:xfrm>
          <a:off x="135607" y="910184"/>
          <a:ext cx="11888755" cy="5521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751"/>
                <a:gridCol w="2377751"/>
                <a:gridCol w="2377751"/>
                <a:gridCol w="2377751"/>
                <a:gridCol w="2377751"/>
              </a:tblGrid>
              <a:tr h="25451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Наименование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показателя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Общий стоимостной объем договоров, заключенных заказчиком по результатам закупок в отчетном году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(тыс. рублей)</a:t>
                      </a: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Количество договоров, заключенных заказчиком по результатам закупок в отчетном году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(единиц)</a:t>
                      </a: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Стоимостной объем оплаты в отчетном году (с учетом объема оплаты в отчетном году договоров, срок исполнения которых превышает один календарный год, в том числе заключенных в предыдущие отчетные периоды (тыс. рублей)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Количество договоров, срок исполнения которых превышает один календарный год, заключенных в предыдущие отчетные периоды (единиц)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3463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заключено договоров по результатам закупок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42</a:t>
                      </a:r>
                      <a:r>
                        <a:rPr lang="ru-RU" sz="1400" i="1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000</a:t>
                      </a:r>
                      <a:endParaRPr lang="ru-RU" sz="1400" i="1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56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46 000 (25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000 + 21 000)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</a:t>
                      </a:r>
                      <a:endParaRPr lang="ru-RU" sz="1400" u="sng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346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…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u="sng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66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от 19.08.2016 № 819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ПП РФ 1352 в новой редакции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2018 года годовой объем закупок, которые нужно провести только среди МСП, возрастает – 15% вместо 10%.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94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altLang="ru-RU" sz="4000" dirty="0" smtClean="0"/>
              <a:t>приехали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7916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Типовое положение о закупке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Введено понятие «Типовое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(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и право органа его разработать, а также право органа-разработчика определить перечень БУ, АУ, УП, которые обязаны принять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(вместе со сроками принятия)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должны быть указаны особенности закупок у МСП, определяемые ПРФ в соответствии с п.2 ч.8 ст.3 (отсылка на ПП РФ 1352).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должно быть размещено органом-разработчиком в ЕИС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38167"/>
              </p:ext>
            </p:extLst>
          </p:nvPr>
        </p:nvGraphicFramePr>
        <p:xfrm>
          <a:off x="1962149" y="4467225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</a:t>
                      </a:r>
                      <a:r>
                        <a:rPr lang="ru-RU" sz="1600" baseline="0" dirty="0" smtClean="0"/>
                        <a:t>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Ч.2.1 – 2.7 ст.2 223-ФЗ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49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867724"/>
            <a:ext cx="493776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9300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Обжалование действий заказчика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642323"/>
              </p:ext>
            </p:extLst>
          </p:nvPr>
        </p:nvGraphicFramePr>
        <p:xfrm>
          <a:off x="2092960" y="1325880"/>
          <a:ext cx="8194040" cy="4754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7020"/>
                <a:gridCol w="4097020"/>
              </a:tblGrid>
              <a:tr h="38524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Было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Стало</a:t>
                      </a:r>
                      <a:endParaRPr lang="ru-RU" sz="16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Неразмещение</a:t>
                      </a:r>
                      <a:r>
                        <a:rPr lang="ru-RU" sz="1600" dirty="0" smtClean="0"/>
                        <a:t> в ЕИС в срок Положения</a:t>
                      </a:r>
                      <a:r>
                        <a:rPr lang="ru-RU" sz="1600" baseline="0" dirty="0" smtClean="0"/>
                        <a:t> о закупке и информации о закупке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Неразмещение</a:t>
                      </a:r>
                      <a:r>
                        <a:rPr lang="ru-RU" sz="1600" dirty="0" smtClean="0"/>
                        <a:t> в ЕИС в срок Положения, информации о закупке, договоре,</a:t>
                      </a:r>
                      <a:r>
                        <a:rPr lang="ru-RU" sz="1600" baseline="0" dirty="0" smtClean="0"/>
                        <a:t> а также о иной информации</a:t>
                      </a:r>
                      <a:endParaRPr lang="ru-RU" sz="16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Предъявление к участником требования о предоставлении</a:t>
                      </a:r>
                      <a:r>
                        <a:rPr lang="ru-RU" sz="1600" baseline="0" dirty="0" smtClean="0"/>
                        <a:t> документов, не предусмотренных документацией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Предъявление к участникам</a:t>
                      </a:r>
                      <a:r>
                        <a:rPr lang="ru-RU" sz="1600" baseline="0" dirty="0" smtClean="0"/>
                        <a:t> требований, не предусмотренных документацией</a:t>
                      </a:r>
                      <a:endParaRPr lang="ru-RU" sz="1600" dirty="0"/>
                    </a:p>
                  </a:txBody>
                  <a:tcPr/>
                </a:tc>
              </a:tr>
              <a:tr h="60161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Проведение</a:t>
                      </a:r>
                      <a:r>
                        <a:rPr lang="ru-RU" sz="1600" baseline="0" dirty="0" smtClean="0"/>
                        <a:t> закупки по 223, когда необходимо по 44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То же самое</a:t>
                      </a:r>
                      <a:endParaRPr lang="ru-RU" sz="16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Неразмещение</a:t>
                      </a:r>
                      <a:r>
                        <a:rPr lang="ru-RU" sz="1600" baseline="0" dirty="0" smtClean="0"/>
                        <a:t> в ЕИС в срок годового отчета по закупкам у МСП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Неразмещение</a:t>
                      </a:r>
                      <a:r>
                        <a:rPr lang="ru-RU" sz="1600" baseline="0" dirty="0" smtClean="0"/>
                        <a:t> в ЕИС в срок годового отчета по закупкам у МСП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61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 БЫЛО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Нарушение оператором ЭТП требований закона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0161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 БЫЛО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Проведение</a:t>
                      </a:r>
                      <a:r>
                        <a:rPr lang="ru-RU" sz="1600" baseline="0" dirty="0" smtClean="0"/>
                        <a:t> закупки с нарушениями требований закона и Положения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04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86156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Обжалование действий заказчика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Обжаловать действия заказчика или ЭТП может любой участник закупки, права которого нарушены действиями или бездействием.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случае, если обжалуемые действия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совершены после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окончания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срока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подачи заявок на участие в закупке, обжалование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может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осуществляться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«только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участником закупки, подавшим заявку на участие в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закупке».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Рассмотрение жалобы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ограничиваться только доводами, составляющими предмет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обжалования (противоречие ч.17 ст.18.1 135-ФЗ!)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Подать жалобу на заказчика также может корпорация и ОИВ, ответственный за оценку соответствия и мониторинг соответствия планов закупки по объему закупок у МСП.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905257"/>
              </p:ext>
            </p:extLst>
          </p:nvPr>
        </p:nvGraphicFramePr>
        <p:xfrm>
          <a:off x="2209799" y="5171656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</a:t>
                      </a:r>
                      <a:r>
                        <a:rPr lang="ru-RU" sz="1600" baseline="0" dirty="0" smtClean="0"/>
                        <a:t>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Ч.10</a:t>
                      </a:r>
                      <a:r>
                        <a:rPr lang="ru-RU" sz="1600" baseline="0" dirty="0" smtClean="0"/>
                        <a:t> – 13 ст.3 223-ФЗ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97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86156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Ведомственный контроль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Вводится понятие ведомственного контроля.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Теперь официально «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мониторить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заказчика может вышестоящий орган-учредитель.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Порядок контроля устанавливается высшими органами соответствующего уровня.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864973"/>
              </p:ext>
            </p:extLst>
          </p:nvPr>
        </p:nvGraphicFramePr>
        <p:xfrm>
          <a:off x="1990724" y="3761956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</a:t>
                      </a:r>
                      <a:r>
                        <a:rPr lang="ru-RU" sz="1600" baseline="0" dirty="0" smtClean="0"/>
                        <a:t>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Ст.6.1 223-ФЗ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52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Конкурентные закупки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Вводится термин «конкурентная закупка» и  определяются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способы проведения конкурентной закупки: 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конкурс (открытый конкурс, конкурс в электронной форме, закрытый конкурс);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аукцион (открытый аукцион, аукцион в электронной форме, закрытый аукцион);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ЗК (ЗК в электронной форме, закрытый ЗК); 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ЗП (ЗП в электронной форме, закрытый ЗП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r>
              <a:rPr lang="en-US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иной способ конкурентной закупки в соответствии с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1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3329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ПРИНЦИП ИНФОРМАЦИОННОЙ ЗАКРЫТОСТИ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5869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Конкурентные закупки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Условия отнесения закупки к конкурентной: 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8038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извещение размещается в ЕИС или направляется приглашение принять участие;</a:t>
            </a:r>
          </a:p>
          <a:p>
            <a:pPr marL="808038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обеспечивается конкуренция;</a:t>
            </a:r>
          </a:p>
          <a:p>
            <a:pPr marL="808038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предмет закупки описывается в соответствии с устанавливаемыми требованиями;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Меняются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 к содержанию извещения и документации при проведении конкурентной закупки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Вводится перечень случаев проведения закрытых закупок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20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832485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719680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Точечные изменения в порядок проведения конкурентных закупок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117949"/>
            <a:ext cx="103427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Вводится единый для всех способов конкурентных закупок срок для направления запросов, по которым заказчик обязан дать разъяснения: не позднее чем за 3 рабочих дня до окончания СПЗ. Вводится также срок, в течение которого заказчик «осуществляет разъяснения» – не более чем 3 рабочих дня.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Отменить закупку можно до окончания СПЗ.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Заказчику будет необходимо создавать комиссию и </a:t>
            </a:r>
            <a:r>
              <a:rPr lang="ru-RU" sz="1600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утверждать документацию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перед проведением закупки (за исключением случая проведения запроса котировок в ЭФ).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Хранить закупочные «улики» необходимо не менее 3 лет.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62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832485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719680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Точечные изменения в порядок проведения конкурентных закупок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117949"/>
            <a:ext cx="1034277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Устанавливаются требования к содержанию протоколов.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Устанавливается возможность заключить договоры с несколькими участниками одной закупки в случаях, предусмотренных </a:t>
            </a:r>
            <a:r>
              <a:rPr lang="ru-RU" sz="1600" dirty="0" err="1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Устанавливаются требования к СПЗ для основных типов процедур: конкурс и аукцион – не менее 15 дней, запрос котировок – не менее 5 рабочих дней, запрос предложений – не менее 7 рабочих дней.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422072"/>
              </p:ext>
            </p:extLst>
          </p:nvPr>
        </p:nvGraphicFramePr>
        <p:xfrm>
          <a:off x="2085974" y="4235059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Вступит в силу с 01.07.2018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Ст.3.2 223-ФЗ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58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Электронизация закупок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</a:t>
            </a:r>
            <a:r>
              <a:rPr lang="ru-RU" altLang="ru-RU" dirty="0" smtClean="0">
                <a:cs typeface="Segoe UI" panose="020B0502040204020203" pitchFamily="34" charset="0"/>
              </a:rPr>
              <a:t>ПОПРАВКИ </a:t>
            </a:r>
            <a:r>
              <a:rPr lang="ru-RU" altLang="ru-RU" dirty="0">
                <a:cs typeface="Segoe UI" panose="020B0502040204020203" pitchFamily="34" charset="0"/>
              </a:rPr>
              <a:t>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устанавливается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понятие «Оператор электронной площадки»;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порядок функционирования ЭТП осуществляется в соответствии с правилами, действующими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ЭТП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соглашением, заключенным между заказчиком и оператором ЭТП;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Предусматривается, что с 01.07.2018 конкурентные закупки с ограничением МСП проводятся только в электронной форме на площадках-44;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аккредитация МСП и ССП на площадке должна будет проводиться в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порядке 44-ФЗ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установлены требования к срокам и порядке проведения конкурентных закупок только среди субъектов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МСП</a:t>
            </a:r>
            <a:r>
              <a:rPr lang="en-US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002819"/>
              </p:ext>
            </p:extLst>
          </p:nvPr>
        </p:nvGraphicFramePr>
        <p:xfrm>
          <a:off x="2190749" y="514308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Вступит в силу</a:t>
                      </a:r>
                      <a:r>
                        <a:rPr lang="ru-RU" sz="1600" baseline="0" dirty="0" smtClean="0"/>
                        <a:t> с 01.07.2018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Ст.3.3 223-ФЗ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86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Обеспечение заявок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устанавливается положения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 обеспечении заявок, условия возврата (невозврата) обеспечения участнику;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01.07.2018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отношении всех конкурентных закупок с НМЦ до 5 млн. руб.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устанавливается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запрет на требование обеспечения заявок;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НМЦ будет больше 5 млн. руб., то размер обеспечения заявок в любом случае не может быть больше, чем 5% НМЦ. 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закупок только среди МСП и ССП, вводится механизм специальных счетов, которые будут открываться МСП и ССП в уполномоченных банках, перечень которых будет определен ПРФ в соответствии с 44-ФЗ;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765240"/>
              </p:ext>
            </p:extLst>
          </p:nvPr>
        </p:nvGraphicFramePr>
        <p:xfrm>
          <a:off x="2190749" y="514308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Вступит в силу</a:t>
                      </a:r>
                      <a:r>
                        <a:rPr lang="ru-RU" sz="1600" baseline="0" dirty="0" smtClean="0"/>
                        <a:t> с 01.07.2018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Ст.3.2 223-ФЗ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746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Описание предмета закупки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6" y="2098899"/>
            <a:ext cx="103427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описании предмета закупки указываются функциональные, технические и качественные характеристики, эксплуатационные характеристики (при необходимости) предмета закупки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13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допускается указание 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товарного знака, 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это приводит к необоснованному ограничению 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конкуренции (или если по-другому описать предмет нельзя)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указан товарный знак, то обязательна приписка 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«или эквивалент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(даже если нет ограничения конкуренции), за исключением случаев:</a:t>
            </a:r>
            <a:endParaRPr lang="ru-RU" sz="13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082675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есовместимость с имеющимся оборудованием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закупка 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запасных частей</a:t>
            </a:r>
          </a:p>
          <a:p>
            <a:pPr marL="1082675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закупка товаров во исполнение контрактов по 44-ФЗ</a:t>
            </a:r>
          </a:p>
          <a:p>
            <a:pPr marL="1082675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 исполнение требований международных договором РФ или обязательств по договорам, заключенным с другими ЮЛ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845405"/>
              </p:ext>
            </p:extLst>
          </p:nvPr>
        </p:nvGraphicFramePr>
        <p:xfrm>
          <a:off x="2181224" y="496122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Вступит в силу</a:t>
                      </a:r>
                      <a:r>
                        <a:rPr lang="ru-RU" sz="1600" baseline="0" dirty="0" smtClean="0"/>
                        <a:t> с 01.07.2018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Ч.6.1</a:t>
                      </a:r>
                      <a:r>
                        <a:rPr lang="ru-RU" sz="1600" baseline="0" dirty="0" smtClean="0"/>
                        <a:t> ст.3</a:t>
                      </a:r>
                      <a:r>
                        <a:rPr lang="ru-RU" sz="1600" dirty="0" smtClean="0"/>
                        <a:t>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99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222311" y="961377"/>
            <a:ext cx="9745792" cy="923925"/>
          </a:xfrm>
        </p:spPr>
        <p:txBody>
          <a:bodyPr/>
          <a:lstStyle/>
          <a:p>
            <a:pPr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1600" dirty="0"/>
              <a:t>Напоминаем, Вы можете получить бесплатную юридическую консультацию: </a:t>
            </a:r>
          </a:p>
          <a:p>
            <a:pPr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1600" dirty="0"/>
              <a:t>просто задайте вопрос нашим юристам </a:t>
            </a:r>
            <a:r>
              <a:rPr lang="ru-RU" sz="1600" u="sng" dirty="0">
                <a:solidFill>
                  <a:srgbClr val="0F0FCB"/>
                </a:solidFill>
                <a:hlinkClick r:id="rId3"/>
              </a:rPr>
              <a:t>В контакте</a:t>
            </a:r>
            <a:r>
              <a:rPr lang="ru-RU" sz="1600" dirty="0">
                <a:solidFill>
                  <a:srgbClr val="0F0FCB"/>
                </a:solidFill>
              </a:rPr>
              <a:t> </a:t>
            </a:r>
            <a:r>
              <a:rPr lang="ru-RU" sz="1600" dirty="0">
                <a:solidFill>
                  <a:srgbClr val="2F2F2F"/>
                </a:solidFill>
              </a:rPr>
              <a:t>и </a:t>
            </a:r>
            <a:r>
              <a:rPr lang="ru-RU" sz="1600" u="sng" dirty="0">
                <a:solidFill>
                  <a:srgbClr val="2F2F2F"/>
                </a:solidFill>
                <a:hlinkClick r:id="rId4"/>
              </a:rPr>
              <a:t>на </a:t>
            </a:r>
            <a:r>
              <a:rPr lang="ru-RU" sz="1600" u="sng" dirty="0" err="1">
                <a:solidFill>
                  <a:srgbClr val="2F2F2F"/>
                </a:solidFill>
                <a:hlinkClick r:id="rId4"/>
              </a:rPr>
              <a:t>Facebook</a:t>
            </a:r>
            <a:endParaRPr lang="en-US" altLang="ru-RU" sz="1600" dirty="0">
              <a:solidFill>
                <a:schemeClr val="accent3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745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от 27.11.2017 № 1429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НЕ РАЗМЕЩАЕМ ИНФОРМАЦИЮ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1 июля 2018 года приостановлена обязанность – возможно, и право -  включать в состав сведений о договорах при их публикации сведения о контрагенте.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 же касается сведений о субподрядчиках, заключающих договоры с генеральным подрядчиком – основным поставщиком.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20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РП РФ от 20.01.2018 № 51-р 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НЕ РАЗМЕЩАЕМ ИНФОРМАЦИЮ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Правительство воспользовалось правом по ч.16 ст.4 (определение «закрытых» ТРУ) и утвердило перечень услуг, сведения о которых не составляют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гостайну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но которые не размещаются в ЕИС.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Банковские услуги (например, кредиты, депозиты, факторинг)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Страховые услуги (например, ОСАГО, КАСКО, ДМС)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Предоставление займов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Предоставление поручительств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Услуги по финансовой аренде (лизинг,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сублизинг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Постановление действует до 1 июля 2018 года.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04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Ч.15 ст. 4 223-ФЗ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НЕ РАЗМЕЩАЕМ ИНФОРМАЦИЮ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аналогичный с «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достатысячниками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статус теперь попали закупки депозитных средств, кредитов и займов, а также закупки, связанных с приобретением и арендой недвижимости.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4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Ч.5 ст. 4 223-ФЗ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НЕ РАЗМЕЩАЕМ ИНФОРМАЦИЮ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не указано обратное, в ЕИС можно будет не размещать информацию о закупках у единственного поставщика (вне зависимости от суммы закупки).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Противоречие документам: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ПП 932 (планирование)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ПП 1132 (реестр договоров)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Ч.19 ст.4 (ежемесячные отчеты)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Предполагается, что не нужно будет размещать извещение и документацию. Остальное раскрывается.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07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от 15.11.2017 № 1383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Новая форма годового отчета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Добавляются отдельные столбцы по форме отчета, меняется подход к формированию данных в отчете.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Меняется восприятие СГОЗ в понимании ПП РФ 1352 при определении необходимой квоты закупок у МСП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3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571500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 5 – 5(3), 6 - 6(2) Положения ПП РФ 1352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Понятие </a:t>
            </a:r>
            <a:r>
              <a:rPr lang="ru-RU" altLang="ru-RU" dirty="0" err="1" smtClean="0">
                <a:cs typeface="Segoe UI" panose="020B0502040204020203" pitchFamily="34" charset="0"/>
              </a:rPr>
              <a:t>гоз</a:t>
            </a:r>
            <a:r>
              <a:rPr lang="ru-RU" altLang="ru-RU" dirty="0" smtClean="0">
                <a:cs typeface="Segoe UI" panose="020B0502040204020203" pitchFamily="34" charset="0"/>
              </a:rPr>
              <a:t> В </a:t>
            </a:r>
            <a:r>
              <a:rPr lang="ru-RU" altLang="ru-RU" dirty="0" err="1" smtClean="0">
                <a:cs typeface="Segoe UI" panose="020B0502040204020203" pitchFamily="34" charset="0"/>
              </a:rPr>
              <a:t>пп</a:t>
            </a:r>
            <a:r>
              <a:rPr lang="ru-RU" altLang="ru-RU" dirty="0" smtClean="0">
                <a:cs typeface="Segoe UI" panose="020B0502040204020203" pitchFamily="34" charset="0"/>
              </a:rPr>
              <a:t> 1352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случае планирования заключения (или просто заключения) долгосрочных договоров учитываются объем оплаты таких договоров в отчетном году.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590604"/>
            <a:ext cx="571500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3798" y="365293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Позиции 11-14 Формы годового отчета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13798" y="4393474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ГОЗ закупок у МСП рассчитывается исключительно по объему оплаты.</a:t>
            </a:r>
          </a:p>
        </p:txBody>
      </p:sp>
    </p:spTree>
    <p:extLst>
      <p:ext uri="{BB962C8B-B14F-4D97-AF65-F5344CB8AC3E}">
        <p14:creationId xmlns:p14="http://schemas.microsoft.com/office/powerpoint/2010/main" val="52178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Годовой отчет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23256"/>
              </p:ext>
            </p:extLst>
          </p:nvPr>
        </p:nvGraphicFramePr>
        <p:xfrm>
          <a:off x="135607" y="910184"/>
          <a:ext cx="11888755" cy="5521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751"/>
                <a:gridCol w="2377751"/>
                <a:gridCol w="2377751"/>
                <a:gridCol w="2377751"/>
                <a:gridCol w="2377751"/>
              </a:tblGrid>
              <a:tr h="25451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Наименование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показателя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Общий стоимостной объем договоров, заключенных заказчиком по результатам закупок в отчетном году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(тыс. рублей)</a:t>
                      </a: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Количество договоров, заключенных заказчиком по результатам закупок в отчетном году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(единиц)</a:t>
                      </a: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Стоимостной объем оплаты в отчетном году (с учетом объема оплаты в отчетном году договоров, срок исполнения которых превышает один календарный год, в том числе заключенных в предыдущие отчетные периоды (тыс. рублей)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Количество договоров, срок исполнения которых превышает один календарный год, заключенных в предыдущие отчетные периоды (единиц)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3463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заключено договоров по результатам закупок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i="1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u="sng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346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…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u="sng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88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13492</TotalTime>
  <Words>1793</Words>
  <Application>Microsoft Office PowerPoint</Application>
  <PresentationFormat>Широкоэкранный</PresentationFormat>
  <Paragraphs>267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41" baseType="lpstr">
      <vt:lpstr>Arial Unicode MS</vt:lpstr>
      <vt:lpstr>Microsoft YaHei</vt:lpstr>
      <vt:lpstr>Adobe Arabic</vt:lpstr>
      <vt:lpstr>Aria</vt:lpstr>
      <vt:lpstr>Arial</vt:lpstr>
      <vt:lpstr>Calibri</vt:lpstr>
      <vt:lpstr>Roboto</vt:lpstr>
      <vt:lpstr>Segoe UI</vt:lpstr>
      <vt:lpstr>Segoe UI Black</vt:lpstr>
      <vt:lpstr>Segoe UI Light</vt:lpstr>
      <vt:lpstr>Times New Roman</vt:lpstr>
      <vt:lpstr>Trebuchet MS</vt:lpstr>
      <vt:lpstr>Wingdings</vt:lpstr>
      <vt:lpstr>4_1. Шаблон РТС</vt:lpstr>
      <vt:lpstr>1_1. Шаблон РТС</vt:lpstr>
      <vt:lpstr>Обзор вступивших и будущих изменений в законодательной базе 223-ФЗ</vt:lpstr>
      <vt:lpstr>Презентация PowerPoint</vt:lpstr>
      <vt:lpstr>НЕ РАЗМЕЩАЕМ ИНФОРМАЦИЮ</vt:lpstr>
      <vt:lpstr>НЕ РАЗМЕЩАЕМ ИНФОРМАЦИЮ</vt:lpstr>
      <vt:lpstr>НЕ РАЗМЕЩАЕМ ИНФОРМАЦИЮ</vt:lpstr>
      <vt:lpstr>НЕ РАЗМЕЩАЕМ ИНФОРМАЦИЮ</vt:lpstr>
      <vt:lpstr>Новая форма годового отчета</vt:lpstr>
      <vt:lpstr>Понятие гоз В пп 1352</vt:lpstr>
      <vt:lpstr>Годовой отчет</vt:lpstr>
      <vt:lpstr>Презентация PowerPoint</vt:lpstr>
      <vt:lpstr>ПП РФ 1352 в новой редакции</vt:lpstr>
      <vt:lpstr>Годовой отчет</vt:lpstr>
      <vt:lpstr>ПП РФ 1352 в новой редакции</vt:lpstr>
      <vt:lpstr>Презентация PowerPoint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Пацевич Екатерина Александровна</dc:creator>
  <cp:lastModifiedBy>Галимский Анатолий Вячеславович</cp:lastModifiedBy>
  <cp:revision>401</cp:revision>
  <cp:lastPrinted>2017-01-25T16:02:31Z</cp:lastPrinted>
  <dcterms:created xsi:type="dcterms:W3CDTF">2017-01-09T12:57:11Z</dcterms:created>
  <dcterms:modified xsi:type="dcterms:W3CDTF">2018-03-20T15:41:59Z</dcterms:modified>
</cp:coreProperties>
</file>