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emf" ContentType="image/x-emf"/>
  <Default Extension="jpeg" ContentType="image/jpeg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bookmarkIdSeed="2">
  <p:sldMasterIdLst>
    <p:sldMasterId id="2147483648" r:id="rId1"/>
    <p:sldMasterId id="2147483661" r:id="rId2"/>
    <p:sldMasterId id="2147483674" r:id="rId3"/>
    <p:sldMasterId id="2147483700" r:id="rId4"/>
  </p:sldMasterIdLst>
  <p:notesMasterIdLst>
    <p:notesMasterId r:id="rId13"/>
  </p:notesMasterIdLst>
  <p:handoutMasterIdLst>
    <p:handoutMasterId r:id="rId14"/>
  </p:handoutMasterIdLst>
  <p:sldIdLst>
    <p:sldId id="739" r:id="rId5"/>
    <p:sldId id="779" r:id="rId6"/>
    <p:sldId id="770" r:id="rId7"/>
    <p:sldId id="771" r:id="rId8"/>
    <p:sldId id="765" r:id="rId9"/>
    <p:sldId id="756" r:id="rId10"/>
    <p:sldId id="776" r:id="rId11"/>
    <p:sldId id="743" r:id="rId12"/>
  </p:sldIdLst>
  <p:sldSz cx="9144000" cy="6858000" type="screen4x3"/>
  <p:notesSz cx="6858000" cy="99472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0000"/>
    <a:srgbClr val="17649A"/>
    <a:srgbClr val="6699FF"/>
    <a:srgbClr val="2694DE"/>
    <a:srgbClr val="009900"/>
    <a:srgbClr val="B30516"/>
    <a:srgbClr val="CCECFF"/>
    <a:srgbClr val="FF6600"/>
    <a:srgbClr val="76BBEA"/>
    <a:srgbClr val="C6E2F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8466" autoAdjust="0"/>
    <p:restoredTop sz="96703" autoAdjust="0"/>
  </p:normalViewPr>
  <p:slideViewPr>
    <p:cSldViewPr>
      <p:cViewPr>
        <p:scale>
          <a:sx n="96" d="100"/>
          <a:sy n="96" d="100"/>
        </p:scale>
        <p:origin x="318" y="6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2547" cy="497842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3855" y="0"/>
            <a:ext cx="2972547" cy="497842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A307EC2-8C1A-4A35-8783-F236D1548B28}" type="datetimeFigureOut">
              <a:rPr lang="ru-RU"/>
              <a:pPr>
                <a:defRPr/>
              </a:pPr>
              <a:t>03.07.2014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47846"/>
            <a:ext cx="2972547" cy="497842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3855" y="9447846"/>
            <a:ext cx="2972547" cy="497842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60FE798-8DA7-41F6-A6AC-6B82ED3EE0B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89669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2547" cy="497842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3855" y="0"/>
            <a:ext cx="2972547" cy="497842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7FEEAE17-AA27-476D-BE34-757352D36812}" type="datetimeFigureOut">
              <a:rPr lang="ru-RU"/>
              <a:pPr>
                <a:defRPr/>
              </a:pPr>
              <a:t>03.07.2014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744538"/>
            <a:ext cx="4975225" cy="3732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6" rIns="91431" bIns="45716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482" y="4725515"/>
            <a:ext cx="5487042" cy="4475797"/>
          </a:xfrm>
          <a:prstGeom prst="rect">
            <a:avLst/>
          </a:prstGeom>
        </p:spPr>
        <p:txBody>
          <a:bodyPr vert="horz" lIns="91431" tIns="45716" rIns="91431" bIns="45716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7846"/>
            <a:ext cx="2972547" cy="497842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3855" y="9447846"/>
            <a:ext cx="2972547" cy="497842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BD61E4E1-976B-4A4E-BC0E-E2B0F977E5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082119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61E4E1-976B-4A4E-BC0E-E2B0F977E5A4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61E4E1-976B-4A4E-BC0E-E2B0F977E5A4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61E4E1-976B-4A4E-BC0E-E2B0F977E5A4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C1B4DBC-3715-47B8-BC31-B8FB3756FB6E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DD4D5EA-D352-41E1-AE09-E7721740C5B1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268D14-5C5A-4214-B180-7B9211835668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59D5F-0CB3-4A41-A56B-1A068CC2A6C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151636-4641-4C9F-9EA0-FF37E4205EF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6FB995-2755-43C4-8A1C-1E97DB9BB0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ru-RU" noProof="0" dirty="0" smtClean="0"/>
              <a:t>Вставка таблицы</a:t>
            </a:r>
            <a:endParaRPr lang="ru-RU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10DF43-DD40-4B07-A96E-E3575BB6BF4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8C33E3-3AD5-42C5-BED5-CF57A4A6EAC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1870121"/>
      </p:ext>
    </p:extLst>
  </p:cSld>
  <p:clrMapOvr>
    <a:masterClrMapping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32CC6-50D8-4694-9A54-4A8EF821256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1079363"/>
      </p:ext>
    </p:extLst>
  </p:cSld>
  <p:clrMapOvr>
    <a:masterClrMapping/>
  </p:clrMapOvr>
  <p:transition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4D2158-343B-42DC-91ED-EDB79E2E960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8220775"/>
      </p:ext>
    </p:extLst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FF244D-51C8-4EC1-B23D-7FD7B4FA294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1591445"/>
      </p:ext>
    </p:extLst>
  </p:cSld>
  <p:clrMapOvr>
    <a:masterClrMapping/>
  </p:clrMapOvr>
  <p:transition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6DC0CE-967B-40A9-9A8C-7FB44CF0411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2725045"/>
      </p:ext>
    </p:extLst>
  </p:cSld>
  <p:clrMapOvr>
    <a:masterClrMapping/>
  </p:clrMapOvr>
  <p:transition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0A5557-C1FA-460C-9074-CBDF93E9041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7604860"/>
      </p:ext>
    </p:extLst>
  </p:cSld>
  <p:clrMapOvr>
    <a:masterClrMapping/>
  </p:clrMapOvr>
  <p:transition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A89BA-103C-47EB-8E3C-520ABCE6D66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0649585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B8725B-5ED5-412C-BC77-65AA7394475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33B01E-DCED-4CBE-8F79-66A03B252F9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9372577"/>
      </p:ext>
    </p:extLst>
  </p:cSld>
  <p:clrMapOvr>
    <a:masterClrMapping/>
  </p:clrMapOvr>
  <p:transition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1D498E-4C4E-4589-AD20-0077D4B7FC2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6794266"/>
      </p:ext>
    </p:extLst>
  </p:cSld>
  <p:clrMapOvr>
    <a:masterClrMapping/>
  </p:clrMapOvr>
  <p:transition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CD878D-5D34-4D82-B30B-7869430EE2C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0295124"/>
      </p:ext>
    </p:extLst>
  </p:cSld>
  <p:clrMapOvr>
    <a:masterClrMapping/>
  </p:clrMapOvr>
  <p:transition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86797B-856F-485C-847F-B0891E8F472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9061469"/>
      </p:ext>
    </p:extLst>
  </p:cSld>
  <p:clrMapOvr>
    <a:masterClrMapping/>
  </p:clrMapOvr>
  <p:transition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D8787-027A-43E4-A467-227F4247B50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0213257"/>
      </p:ext>
    </p:extLst>
  </p:cSld>
  <p:clrMapOvr>
    <a:masterClrMapping/>
  </p:clrMapOvr>
  <p:transition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8C33E3-3AD5-42C5-BED5-CF57A4A6EAC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1096775"/>
      </p:ext>
    </p:extLst>
  </p:cSld>
  <p:clrMapOvr>
    <a:masterClrMapping/>
  </p:clrMapOvr>
  <p:transition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32CC6-50D8-4694-9A54-4A8EF821256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7771437"/>
      </p:ext>
    </p:extLst>
  </p:cSld>
  <p:clrMapOvr>
    <a:masterClrMapping/>
  </p:clrMapOvr>
  <p:transition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4D2158-343B-42DC-91ED-EDB79E2E960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2679377"/>
      </p:ext>
    </p:extLst>
  </p:cSld>
  <p:clrMapOvr>
    <a:masterClrMapping/>
  </p:clrMapOvr>
  <p:transition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FF244D-51C8-4EC1-B23D-7FD7B4FA294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2216371"/>
      </p:ext>
    </p:extLst>
  </p:cSld>
  <p:clrMapOvr>
    <a:masterClrMapping/>
  </p:clrMapOvr>
  <p:transition>
    <p:fade thruBlk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6DC0CE-967B-40A9-9A8C-7FB44CF0411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1733662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45D6B6-722F-4F29-BA27-300CCE13A78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 thruBlk="1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0A5557-C1FA-460C-9074-CBDF93E9041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1731982"/>
      </p:ext>
    </p:extLst>
  </p:cSld>
  <p:clrMapOvr>
    <a:masterClrMapping/>
  </p:clrMapOvr>
  <p:transition>
    <p:fade thruBlk="1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A89BA-103C-47EB-8E3C-520ABCE6D66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4048767"/>
      </p:ext>
    </p:extLst>
  </p:cSld>
  <p:clrMapOvr>
    <a:masterClrMapping/>
  </p:clrMapOvr>
  <p:transition>
    <p:fade thruBlk="1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33B01E-DCED-4CBE-8F79-66A03B252F9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4736085"/>
      </p:ext>
    </p:extLst>
  </p:cSld>
  <p:clrMapOvr>
    <a:masterClrMapping/>
  </p:clrMapOvr>
  <p:transition>
    <p:fade thruBlk="1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1D498E-4C4E-4589-AD20-0077D4B7FC2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5104988"/>
      </p:ext>
    </p:extLst>
  </p:cSld>
  <p:clrMapOvr>
    <a:masterClrMapping/>
  </p:clrMapOvr>
  <p:transition>
    <p:fade thruBlk="1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CD878D-5D34-4D82-B30B-7869430EE2C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4662745"/>
      </p:ext>
    </p:extLst>
  </p:cSld>
  <p:clrMapOvr>
    <a:masterClrMapping/>
  </p:clrMapOvr>
  <p:transition>
    <p:fade thruBlk="1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86797B-856F-485C-847F-B0891E8F472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8236434"/>
      </p:ext>
    </p:extLst>
  </p:cSld>
  <p:clrMapOvr>
    <a:masterClrMapping/>
  </p:clrMapOvr>
  <p:transition>
    <p:fade thruBlk="1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D8787-027A-43E4-A467-227F4247B50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259872"/>
      </p:ext>
    </p:extLst>
  </p:cSld>
  <p:clrMapOvr>
    <a:masterClrMapping/>
  </p:clrMapOvr>
  <p:transition>
    <p:fade thruBlk="1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8C33E3-3AD5-42C5-BED5-CF57A4A6EAC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7830281"/>
      </p:ext>
    </p:extLst>
  </p:cSld>
  <p:clrMapOvr>
    <a:masterClrMapping/>
  </p:clrMapOvr>
  <p:transition>
    <p:fade thruBlk="1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32CC6-50D8-4694-9A54-4A8EF821256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9330107"/>
      </p:ext>
    </p:extLst>
  </p:cSld>
  <p:clrMapOvr>
    <a:masterClrMapping/>
  </p:clrMapOvr>
  <p:transition>
    <p:fade thruBlk="1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4D2158-343B-42DC-91ED-EDB79E2E960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7787191"/>
      </p:ext>
    </p:extLst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136008-5584-4C9B-AB61-0EB1C368423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 thruBlk="1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FF244D-51C8-4EC1-B23D-7FD7B4FA294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086888"/>
      </p:ext>
    </p:extLst>
  </p:cSld>
  <p:clrMapOvr>
    <a:masterClrMapping/>
  </p:clrMapOvr>
  <p:transition>
    <p:fade thruBlk="1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6DC0CE-967B-40A9-9A8C-7FB44CF0411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4408166"/>
      </p:ext>
    </p:extLst>
  </p:cSld>
  <p:clrMapOvr>
    <a:masterClrMapping/>
  </p:clrMapOvr>
  <p:transition>
    <p:fade thruBlk="1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0A5557-C1FA-460C-9074-CBDF93E9041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928294"/>
      </p:ext>
    </p:extLst>
  </p:cSld>
  <p:clrMapOvr>
    <a:masterClrMapping/>
  </p:clrMapOvr>
  <p:transition>
    <p:fade thruBlk="1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A89BA-103C-47EB-8E3C-520ABCE6D66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9495469"/>
      </p:ext>
    </p:extLst>
  </p:cSld>
  <p:clrMapOvr>
    <a:masterClrMapping/>
  </p:clrMapOvr>
  <p:transition>
    <p:fade thruBlk="1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33B01E-DCED-4CBE-8F79-66A03B252F9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860357"/>
      </p:ext>
    </p:extLst>
  </p:cSld>
  <p:clrMapOvr>
    <a:masterClrMapping/>
  </p:clrMapOvr>
  <p:transition>
    <p:fade thruBlk="1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1D498E-4C4E-4589-AD20-0077D4B7FC2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0683723"/>
      </p:ext>
    </p:extLst>
  </p:cSld>
  <p:clrMapOvr>
    <a:masterClrMapping/>
  </p:clrMapOvr>
  <p:transition>
    <p:fade thruBlk="1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CD878D-5D34-4D82-B30B-7869430EE2C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4911655"/>
      </p:ext>
    </p:extLst>
  </p:cSld>
  <p:clrMapOvr>
    <a:masterClrMapping/>
  </p:clrMapOvr>
  <p:transition>
    <p:fade thruBlk="1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86797B-856F-485C-847F-B0891E8F472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1810278"/>
      </p:ext>
    </p:extLst>
  </p:cSld>
  <p:clrMapOvr>
    <a:masterClrMapping/>
  </p:clrMapOvr>
  <p:transition>
    <p:fade thruBlk="1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D8787-027A-43E4-A467-227F4247B50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5101361"/>
      </p:ext>
    </p:extLst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D9325F-39B6-4D9E-A9E8-8F977572D91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3C435-F47D-427F-B3B8-0C7302F8523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1BAC2-6866-445C-ADCA-33000F974F5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F33E20-8F6D-402D-95A3-D0BDDF3F87E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F24920-7B57-4BC0-8ACC-DD8A69D7797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E1F8136-5769-45B1-9E9E-FBEA1AD595D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fade thruBlk="1"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CC329C8-6EEC-413B-BBA2-196DD65CBF3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2766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ransition>
    <p:fade thruBlk="1"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CC329C8-6EEC-413B-BBA2-196DD65CBF3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6827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ransition>
    <p:fade thruBlk="1"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CC329C8-6EEC-413B-BBA2-196DD65CBF3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8105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ransition>
    <p:fade thruBlk="1"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5" Type="http://schemas.openxmlformats.org/officeDocument/2006/relationships/oleObject" Target="../embeddings/oleObject1.bin"/><Relationship Id="rId4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4.png"/><Relationship Id="rId18" Type="http://schemas.openxmlformats.org/officeDocument/2006/relationships/image" Target="../media/image18.jpe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12" Type="http://schemas.openxmlformats.org/officeDocument/2006/relationships/image" Target="../media/image13.jpeg"/><Relationship Id="rId17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6" Type="http://schemas.openxmlformats.org/officeDocument/2006/relationships/hyperlink" Target="http://www.mosvodokanal.ru/" TargetMode="External"/><Relationship Id="rId1" Type="http://schemas.openxmlformats.org/officeDocument/2006/relationships/slideLayout" Target="../slideLayouts/slideLayout31.xml"/><Relationship Id="rId6" Type="http://schemas.openxmlformats.org/officeDocument/2006/relationships/image" Target="http://im6-tub.yandex.net/i?id=51835837-05-24" TargetMode="External"/><Relationship Id="rId11" Type="http://schemas.openxmlformats.org/officeDocument/2006/relationships/image" Target="../media/image12.gif"/><Relationship Id="rId5" Type="http://schemas.openxmlformats.org/officeDocument/2006/relationships/image" Target="../media/image8.jpeg"/><Relationship Id="rId15" Type="http://schemas.openxmlformats.org/officeDocument/2006/relationships/image" Target="../media/image16.jpeg"/><Relationship Id="rId10" Type="http://schemas.openxmlformats.org/officeDocument/2006/relationships/image" Target="../media/image11.gif"/><Relationship Id="rId4" Type="http://schemas.openxmlformats.org/officeDocument/2006/relationships/image" Target="../media/image7.png"/><Relationship Id="rId9" Type="http://schemas.openxmlformats.org/officeDocument/2006/relationships/image" Target="http://im8-tub.yandex.net/i?id=131653405-22-24" TargetMode="External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684213" y="1052513"/>
            <a:ext cx="7715250" cy="296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16000" tIns="36000" rIns="180000" bIns="36000" anchor="ctr"/>
          <a:lstStyle/>
          <a:p>
            <a:pPr algn="ctr">
              <a:defRPr/>
            </a:pPr>
            <a:r>
              <a:rPr lang="ru-RU" sz="3600" b="1" spc="-13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ОАО «Единая электронная</a:t>
            </a:r>
            <a:br>
              <a:rPr lang="ru-RU" sz="3600" b="1" spc="-13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spc="-13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торговая площадка» </a:t>
            </a:r>
          </a:p>
          <a:p>
            <a:pPr algn="ctr">
              <a:defRPr/>
            </a:pPr>
            <a:r>
              <a:rPr lang="ru-RU" sz="3600" b="1" spc="-13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в реалиях закона о контрактной системе.</a:t>
            </a:r>
            <a:endParaRPr lang="ru-RU" sz="3600" b="1" spc="-130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2" descr="E:\_work\design\ЕЭТП\docs\презентации\outbox\pre\лого_адрес-на-плашке-крас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413" y="5229225"/>
            <a:ext cx="4083050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340066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Объект 29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2069" name="think-cell Slide" r:id="rId5" imgW="360" imgH="360" progId="">
              <p:embed/>
            </p:oleObj>
          </a:graphicData>
        </a:graphic>
      </p:graphicFrame>
      <p:sp>
        <p:nvSpPr>
          <p:cNvPr id="29" name="Прямоугольник 28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1200" dirty="0" smtClean="0">
              <a:solidFill>
                <a:schemeClr val="tx1"/>
              </a:solidFill>
              <a:latin typeface="Arial"/>
              <a:sym typeface="Arial"/>
            </a:endParaRPr>
          </a:p>
        </p:txBody>
      </p:sp>
      <p:pic>
        <p:nvPicPr>
          <p:cNvPr id="19" name="Picture 4" descr="http://gyazo.com/dbf8291438320081fc7e994fc5610e91.png?133311569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59632" y="2270075"/>
            <a:ext cx="6213476" cy="2788741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277969" y="1484784"/>
            <a:ext cx="87129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3300"/>
                </a:solidFill>
                <a:latin typeface="+mj-lt"/>
              </a:rPr>
              <a:t>Национальный оператор электронных торгов </a:t>
            </a:r>
          </a:p>
          <a:p>
            <a:pPr algn="ctr"/>
            <a:r>
              <a:rPr lang="ru-RU" sz="1600" dirty="0">
                <a:solidFill>
                  <a:srgbClr val="003300"/>
                </a:solidFill>
                <a:latin typeface="+mj-lt"/>
              </a:rPr>
              <a:t>п</a:t>
            </a:r>
            <a:r>
              <a:rPr lang="ru-RU" sz="1600" dirty="0" smtClean="0">
                <a:solidFill>
                  <a:srgbClr val="003300"/>
                </a:solidFill>
                <a:latin typeface="+mj-lt"/>
              </a:rPr>
              <a:t>о результатам отбора сроком до 2015 года (</a:t>
            </a:r>
            <a:r>
              <a:rPr lang="ru-RU" sz="1600" dirty="0" smtClean="0">
                <a:solidFill>
                  <a:srgbClr val="003300"/>
                </a:solidFill>
                <a:latin typeface="+mj-lt"/>
                <a:cs typeface="Arial" pitchFamily="34" charset="0"/>
              </a:rPr>
              <a:t>Приказ МЭР России от 26.10.2009 №428)</a:t>
            </a:r>
            <a:endParaRPr lang="ru-RU" dirty="0"/>
          </a:p>
        </p:txBody>
      </p:sp>
      <p:sp>
        <p:nvSpPr>
          <p:cNvPr id="28" name="Прямоугольная выноска 27"/>
          <p:cNvSpPr/>
          <p:nvPr/>
        </p:nvSpPr>
        <p:spPr>
          <a:xfrm rot="5400000">
            <a:off x="1520415" y="3436829"/>
            <a:ext cx="1989158" cy="4238917"/>
          </a:xfrm>
          <a:prstGeom prst="wedgeRectCallout">
            <a:avLst>
              <a:gd name="adj1" fmla="val -84644"/>
              <a:gd name="adj2" fmla="val -39675"/>
            </a:avLst>
          </a:prstGeom>
          <a:solidFill>
            <a:srgbClr val="24517A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180000" tIns="108000" rIns="144000" bIns="72000" rtlCol="0" anchor="t" anchorCtr="0">
            <a:sp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</a:rPr>
              <a:t>3,4</a:t>
            </a:r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ru-RU" sz="1600" b="1" dirty="0" smtClean="0">
                <a:solidFill>
                  <a:schemeClr val="bg1"/>
                </a:solidFill>
              </a:rPr>
              <a:t>ТРЛН. РУБ  </a:t>
            </a:r>
            <a:r>
              <a:rPr lang="ru-RU" sz="1600" b="1" dirty="0">
                <a:solidFill>
                  <a:schemeClr val="bg1"/>
                </a:solidFill>
              </a:rPr>
              <a:t>– </a:t>
            </a:r>
            <a:r>
              <a:rPr lang="ru-RU" sz="1600" b="1" dirty="0" smtClean="0">
                <a:solidFill>
                  <a:schemeClr val="bg1"/>
                </a:solidFill>
              </a:rPr>
              <a:t>ОБЪЕМ ТОРГОВ</a:t>
            </a:r>
            <a:endParaRPr lang="ru-RU" sz="1600" b="1" dirty="0">
              <a:solidFill>
                <a:schemeClr val="bg1"/>
              </a:solidFill>
            </a:endParaRPr>
          </a:p>
          <a:p>
            <a:r>
              <a:rPr lang="ru-RU" sz="2000" b="1" dirty="0" smtClean="0">
                <a:solidFill>
                  <a:schemeClr val="bg1"/>
                </a:solidFill>
              </a:rPr>
              <a:t>746 тыс. </a:t>
            </a:r>
            <a:r>
              <a:rPr lang="ru-RU" sz="2000" b="1" dirty="0">
                <a:solidFill>
                  <a:schemeClr val="bg1"/>
                </a:solidFill>
              </a:rPr>
              <a:t>– кол-во торгов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224 тыс. </a:t>
            </a:r>
            <a:r>
              <a:rPr lang="ru-RU" sz="2000" b="1" dirty="0">
                <a:solidFill>
                  <a:schemeClr val="bg1"/>
                </a:solidFill>
              </a:rPr>
              <a:t>– поставщиков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255 тыс. </a:t>
            </a:r>
            <a:r>
              <a:rPr lang="ru-RU" sz="2000" b="1" dirty="0">
                <a:solidFill>
                  <a:schemeClr val="bg1"/>
                </a:solidFill>
              </a:rPr>
              <a:t>– заказчиков</a:t>
            </a:r>
          </a:p>
        </p:txBody>
      </p:sp>
      <p:sp>
        <p:nvSpPr>
          <p:cNvPr id="32" name="Прямоугольная выноска 31"/>
          <p:cNvSpPr/>
          <p:nvPr/>
        </p:nvSpPr>
        <p:spPr>
          <a:xfrm rot="5400000">
            <a:off x="6049926" y="4018724"/>
            <a:ext cx="1558270" cy="3506011"/>
          </a:xfrm>
          <a:prstGeom prst="wedgeRectCallout">
            <a:avLst>
              <a:gd name="adj1" fmla="val -119162"/>
              <a:gd name="adj2" fmla="val 41079"/>
            </a:avLst>
          </a:prstGeom>
          <a:solidFill>
            <a:srgbClr val="A7193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180000" tIns="108000" rIns="144000" bIns="72000" rtlCol="0" anchor="t" anchorCtr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СНИЖЕНИЕ ЦЕН ПО ИТОГАМ ТОРГОВ:  </a:t>
            </a:r>
          </a:p>
          <a:p>
            <a:r>
              <a:rPr lang="ru-RU" sz="4800" b="1" dirty="0" smtClean="0">
                <a:solidFill>
                  <a:schemeClr val="bg1"/>
                </a:solidFill>
              </a:rPr>
              <a:t>240</a:t>
            </a:r>
            <a:r>
              <a:rPr lang="ru-RU" sz="1600" b="1" dirty="0" smtClean="0">
                <a:solidFill>
                  <a:schemeClr val="bg1"/>
                </a:solidFill>
              </a:rPr>
              <a:t> МЛРД. РУБ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1052736"/>
            <a:ext cx="6696744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2800" b="1" spc="-13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Показатели работы системы на  </a:t>
            </a:r>
            <a:r>
              <a:rPr lang="ru-RU" sz="2800" b="1" spc="-13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02.07.2014</a:t>
            </a:r>
            <a:endParaRPr lang="ru-RU" sz="2800" b="1" spc="-130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ая выноска 10"/>
          <p:cNvSpPr/>
          <p:nvPr/>
        </p:nvSpPr>
        <p:spPr>
          <a:xfrm rot="5400000">
            <a:off x="6301954" y="1595187"/>
            <a:ext cx="1558270" cy="3001955"/>
          </a:xfrm>
          <a:prstGeom prst="wedgeRectCallout">
            <a:avLst>
              <a:gd name="adj1" fmla="val -1801"/>
              <a:gd name="adj2" fmla="val 78783"/>
            </a:avLst>
          </a:prstGeom>
          <a:solidFill>
            <a:srgbClr val="A7193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180000" tIns="108000" rIns="144000" bIns="72000" rtlCol="0" anchor="t" anchorCtr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Среднее количество участников:  </a:t>
            </a:r>
          </a:p>
          <a:p>
            <a:r>
              <a:rPr lang="ru-RU" sz="4800" b="1" dirty="0" smtClean="0">
                <a:solidFill>
                  <a:schemeClr val="bg1"/>
                </a:solidFill>
              </a:rPr>
              <a:t>3-4 </a:t>
            </a:r>
            <a:r>
              <a:rPr lang="ru-RU" sz="1600" b="1" dirty="0" smtClean="0">
                <a:solidFill>
                  <a:schemeClr val="bg1"/>
                </a:solidFill>
              </a:rPr>
              <a:t>участника</a:t>
            </a:r>
            <a:endParaRPr lang="ru-RU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694520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5541" y="980728"/>
            <a:ext cx="8796939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Электронные торги по 223-ФЗ.  Проведено 80 тыс. торгов.</a:t>
            </a:r>
            <a:endParaRPr lang="ru-RU" sz="24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96239" y="2003847"/>
            <a:ext cx="3275856" cy="602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81661" y="1789533"/>
            <a:ext cx="1612349" cy="1083857"/>
          </a:xfrm>
          <a:prstGeom prst="rect">
            <a:avLst/>
          </a:prstGeom>
          <a:noFill/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1" name="Picture 2" descr="http://im6-tub.yandex.net/i?id=51835837-05-24"/>
          <p:cNvPicPr>
            <a:picLocks noChangeAspect="1" noChangeArrowheads="1"/>
          </p:cNvPicPr>
          <p:nvPr/>
        </p:nvPicPr>
        <p:blipFill>
          <a:blip r:embed="rId5" r:link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95711" y="1860971"/>
            <a:ext cx="840022" cy="1004886"/>
          </a:xfrm>
          <a:prstGeom prst="rect">
            <a:avLst/>
          </a:prstGeom>
          <a:noFill/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2" name="Picture 6" descr="http://upload.wikimedia.org/wikipedia/commons/thumb/5/5f/Mosmetro.svg/1000px-Mosmetro.sv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89143" y="3191439"/>
            <a:ext cx="1477398" cy="1158280"/>
          </a:xfrm>
          <a:prstGeom prst="rect">
            <a:avLst/>
          </a:prstGeom>
          <a:noFill/>
        </p:spPr>
      </p:pic>
      <p:pic>
        <p:nvPicPr>
          <p:cNvPr id="14" name="Picture 3" descr="http://im8-tub.yandex.net/i?id=131653405-22-24"/>
          <p:cNvPicPr>
            <a:picLocks noChangeAspect="1" noChangeArrowheads="1"/>
          </p:cNvPicPr>
          <p:nvPr/>
        </p:nvPicPr>
        <p:blipFill>
          <a:blip r:embed="rId8" r:link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4779783"/>
            <a:ext cx="1013812" cy="1457355"/>
          </a:xfrm>
          <a:prstGeom prst="rect">
            <a:avLst/>
          </a:prstGeom>
          <a:noFill/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  <p:grpSp>
        <p:nvGrpSpPr>
          <p:cNvPr id="16" name="Группа 15"/>
          <p:cNvGrpSpPr/>
          <p:nvPr/>
        </p:nvGrpSpPr>
        <p:grpSpPr>
          <a:xfrm>
            <a:off x="7207407" y="4779783"/>
            <a:ext cx="1296143" cy="1358462"/>
            <a:chOff x="1357290" y="3857628"/>
            <a:chExt cx="1435768" cy="1714512"/>
          </a:xfrm>
          <a:effectLst>
            <a:glow rad="139700">
              <a:schemeClr val="accent3">
                <a:satMod val="175000"/>
                <a:alpha val="40000"/>
              </a:schemeClr>
            </a:glow>
          </a:effectLst>
        </p:grpSpPr>
        <p:pic>
          <p:nvPicPr>
            <p:cNvPr id="21" name="Picture 4" descr="http://rus21.org/upload/oek-logo.gif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86577"/>
            <a:stretch>
              <a:fillRect/>
            </a:stretch>
          </p:blipFill>
          <p:spPr bwMode="auto">
            <a:xfrm>
              <a:off x="1500166" y="3857628"/>
              <a:ext cx="1034624" cy="1000132"/>
            </a:xfrm>
            <a:prstGeom prst="rect">
              <a:avLst/>
            </a:prstGeom>
            <a:noFill/>
          </p:spPr>
        </p:pic>
        <p:pic>
          <p:nvPicPr>
            <p:cNvPr id="22" name="Picture 6" descr="http://www.uneco.ru/logo-inner.gif"/>
            <p:cNvPicPr>
              <a:picLocks noChangeAspect="1" noChangeArrowheads="1"/>
            </p:cNvPicPr>
            <p:nvPr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8219" r="53643"/>
            <a:stretch>
              <a:fillRect/>
            </a:stretch>
          </p:blipFill>
          <p:spPr bwMode="auto">
            <a:xfrm>
              <a:off x="1364298" y="4643446"/>
              <a:ext cx="1323996" cy="485775"/>
            </a:xfrm>
            <a:prstGeom prst="rect">
              <a:avLst/>
            </a:prstGeom>
            <a:noFill/>
          </p:spPr>
        </p:pic>
        <p:pic>
          <p:nvPicPr>
            <p:cNvPr id="23" name="Picture 6" descr="http://www.uneco.ru/logo-inner.gif"/>
            <p:cNvPicPr>
              <a:picLocks noChangeAspect="1" noChangeArrowheads="1"/>
            </p:cNvPicPr>
            <p:nvPr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46016" r="23471"/>
            <a:stretch>
              <a:fillRect/>
            </a:stretch>
          </p:blipFill>
          <p:spPr bwMode="auto">
            <a:xfrm>
              <a:off x="1357290" y="4872051"/>
              <a:ext cx="1435768" cy="485775"/>
            </a:xfrm>
            <a:prstGeom prst="rect">
              <a:avLst/>
            </a:prstGeom>
            <a:noFill/>
          </p:spPr>
        </p:pic>
        <p:pic>
          <p:nvPicPr>
            <p:cNvPr id="24" name="Picture 6" descr="http://www.uneco.ru/logo-inner.gif"/>
            <p:cNvPicPr>
              <a:picLocks noChangeAspect="1" noChangeArrowheads="1"/>
            </p:cNvPicPr>
            <p:nvPr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6178" r="2567"/>
            <a:stretch>
              <a:fillRect/>
            </a:stretch>
          </p:blipFill>
          <p:spPr bwMode="auto">
            <a:xfrm>
              <a:off x="1364298" y="5086365"/>
              <a:ext cx="1000132" cy="485775"/>
            </a:xfrm>
            <a:prstGeom prst="rect">
              <a:avLst/>
            </a:prstGeom>
            <a:noFill/>
          </p:spPr>
        </p:pic>
      </p:grpSp>
      <p:pic>
        <p:nvPicPr>
          <p:cNvPr id="17" name="Picture 2" descr="http://rentpost.ru/sites/default/files/cnews/vtb1_0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66541" y="2881301"/>
            <a:ext cx="1925939" cy="1444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http://www.massager.ru/images/salons/ico/vnukovo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0115" y="4725144"/>
            <a:ext cx="1279558" cy="129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http://gyazo.com/76496b02c148fe39dc2fac954a622055.png?1349963409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5995" y="3320449"/>
            <a:ext cx="3419475" cy="1019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tm.patent.su/384000-384999/images/rutmimage/0/300000/380000/384000/384623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75818" y="4780635"/>
            <a:ext cx="1276033" cy="124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www.mosvodokanal.ru/templates/Default/images/logomain.jpg">
            <a:hlinkClick r:id="rId16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41294" y="4725144"/>
            <a:ext cx="1162554" cy="122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allpoi.ru/images/business/main/big/280/1327653934_280534.jp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597" y="3191439"/>
            <a:ext cx="1452221" cy="1279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1069226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ttp://gyazo.com/60e83f68cd8db2bc7797040ac4d7879e.png?132854497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6364" y="3634966"/>
            <a:ext cx="1508025" cy="9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3671131"/>
            <a:ext cx="2244293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3" name="Рисунок 6" descr="pif-bank-moskvy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3797" y="5054048"/>
            <a:ext cx="2380137" cy="804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3797" y="2103094"/>
            <a:ext cx="989756" cy="118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4927823" y="1595021"/>
            <a:ext cx="352839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Приватизация гос. имущества по 178-ФЗ</a:t>
            </a:r>
            <a:endParaRPr lang="ru-RU" sz="1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1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Продажа гос. квартир</a:t>
            </a:r>
          </a:p>
          <a:p>
            <a:endParaRPr lang="ru-RU" sz="1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Аренда гос. имущества</a:t>
            </a:r>
          </a:p>
          <a:p>
            <a:endParaRPr lang="ru-RU" sz="1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Торги на размещение нестационарных торговых объектов</a:t>
            </a:r>
          </a:p>
          <a:p>
            <a:endParaRPr lang="ru-RU" sz="1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Торги на право размещения рекламных конструкций</a:t>
            </a:r>
          </a:p>
          <a:p>
            <a:endParaRPr lang="ru-RU" sz="1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Реализация неликвидного имущества</a:t>
            </a:r>
          </a:p>
          <a:p>
            <a:r>
              <a:rPr lang="ru-RU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ru-RU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Продажа недвижимого имущества 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5541" y="980728"/>
            <a:ext cx="9048459" cy="43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8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Продажа имущества и прав. Проведено 10 тыс. торгов.</a:t>
            </a:r>
            <a:endParaRPr lang="ru-RU" sz="28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1923" y="2014218"/>
            <a:ext cx="1168882" cy="1229226"/>
          </a:xfrm>
          <a:prstGeom prst="rect">
            <a:avLst/>
          </a:prstGeom>
          <a:effectLst>
            <a:glow rad="127000">
              <a:srgbClr val="4F81BD">
                <a:alpha val="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xmlns="" val="11124404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Прямоугольник 32"/>
          <p:cNvSpPr>
            <a:spLocks noChangeArrowheads="1"/>
          </p:cNvSpPr>
          <p:nvPr/>
        </p:nvSpPr>
        <p:spPr bwMode="auto">
          <a:xfrm>
            <a:off x="121737" y="1697661"/>
            <a:ext cx="4439719" cy="370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rIns="360000" bIns="108000">
            <a:spAutoFit/>
          </a:bodyPr>
          <a:lstStyle/>
          <a:p>
            <a:pPr marL="0" lvl="1">
              <a:spcAft>
                <a:spcPts val="1200"/>
              </a:spcAft>
              <a:buClr>
                <a:srgbClr val="990033"/>
              </a:buClr>
              <a:buSzPct val="80000"/>
            </a:pPr>
            <a:r>
              <a:rPr lang="ru-RU" sz="2400" b="1" dirty="0" smtClean="0">
                <a:solidFill>
                  <a:srgbClr val="404040"/>
                </a:solidFill>
                <a:latin typeface="Arial Narrow" pitchFamily="34" charset="0"/>
              </a:rPr>
              <a:t>Полное сопровождение участников всех торгов</a:t>
            </a:r>
          </a:p>
          <a:p>
            <a:pPr marL="0" lvl="1">
              <a:spcAft>
                <a:spcPts val="1200"/>
              </a:spcAft>
              <a:buClr>
                <a:srgbClr val="990033"/>
              </a:buClr>
              <a:buSzPct val="80000"/>
            </a:pPr>
            <a:r>
              <a:rPr lang="ru-RU" sz="2400" b="1" dirty="0">
                <a:solidFill>
                  <a:srgbClr val="404040"/>
                </a:solidFill>
                <a:latin typeface="Arial Narrow" pitchFamily="34" charset="0"/>
              </a:rPr>
              <a:t> </a:t>
            </a:r>
            <a:r>
              <a:rPr lang="ru-RU" sz="2400" dirty="0" smtClean="0">
                <a:solidFill>
                  <a:srgbClr val="404040"/>
                </a:solidFill>
                <a:latin typeface="Arial Narrow" pitchFamily="34" charset="0"/>
              </a:rPr>
              <a:t>- Обеспечение ЭП</a:t>
            </a:r>
          </a:p>
          <a:p>
            <a:pPr marL="0" lvl="1">
              <a:spcAft>
                <a:spcPts val="1200"/>
              </a:spcAft>
              <a:buClr>
                <a:srgbClr val="990033"/>
              </a:buClr>
              <a:buSzPct val="80000"/>
            </a:pPr>
            <a:r>
              <a:rPr lang="ru-RU" sz="2400" dirty="0">
                <a:solidFill>
                  <a:srgbClr val="404040"/>
                </a:solidFill>
                <a:latin typeface="Arial Narrow" pitchFamily="34" charset="0"/>
              </a:rPr>
              <a:t> </a:t>
            </a:r>
            <a:r>
              <a:rPr lang="ru-RU" sz="2400" dirty="0" smtClean="0">
                <a:solidFill>
                  <a:srgbClr val="404040"/>
                </a:solidFill>
                <a:latin typeface="Arial Narrow" pitchFamily="34" charset="0"/>
              </a:rPr>
              <a:t>- Настройка и подготовка рабочего места</a:t>
            </a:r>
          </a:p>
          <a:p>
            <a:pPr marL="0" lvl="1">
              <a:spcAft>
                <a:spcPts val="1200"/>
              </a:spcAft>
              <a:buClr>
                <a:srgbClr val="990033"/>
              </a:buClr>
              <a:buSzPct val="80000"/>
            </a:pPr>
            <a:r>
              <a:rPr lang="ru-RU" sz="2400" dirty="0">
                <a:solidFill>
                  <a:srgbClr val="404040"/>
                </a:solidFill>
                <a:latin typeface="Arial Narrow" pitchFamily="34" charset="0"/>
              </a:rPr>
              <a:t> </a:t>
            </a:r>
            <a:r>
              <a:rPr lang="ru-RU" sz="2400" dirty="0" smtClean="0">
                <a:solidFill>
                  <a:srgbClr val="404040"/>
                </a:solidFill>
                <a:latin typeface="Arial Narrow" pitchFamily="34" charset="0"/>
              </a:rPr>
              <a:t>- Обучение</a:t>
            </a:r>
          </a:p>
          <a:p>
            <a:pPr marL="0" lvl="1">
              <a:spcAft>
                <a:spcPts val="1200"/>
              </a:spcAft>
              <a:buClr>
                <a:srgbClr val="990033"/>
              </a:buClr>
              <a:buSzPct val="80000"/>
            </a:pPr>
            <a:r>
              <a:rPr lang="ru-RU" sz="2400" dirty="0">
                <a:solidFill>
                  <a:srgbClr val="404040"/>
                </a:solidFill>
                <a:latin typeface="Arial Narrow" pitchFamily="34" charset="0"/>
              </a:rPr>
              <a:t> </a:t>
            </a:r>
            <a:r>
              <a:rPr lang="ru-RU" sz="2400" dirty="0" smtClean="0">
                <a:solidFill>
                  <a:srgbClr val="404040"/>
                </a:solidFill>
                <a:latin typeface="Arial Narrow" pitchFamily="34" charset="0"/>
              </a:rPr>
              <a:t>- Круглосуточная поддержка</a:t>
            </a:r>
            <a:endParaRPr lang="ru-RU" sz="2400" dirty="0">
              <a:solidFill>
                <a:srgbClr val="404040"/>
              </a:solidFill>
              <a:latin typeface="Arial Narrow" pitchFamily="34" charset="0"/>
            </a:endParaRPr>
          </a:p>
          <a:p>
            <a:pPr marL="342900" lvl="1" indent="-342900">
              <a:lnSpc>
                <a:spcPct val="80000"/>
              </a:lnSpc>
              <a:spcAft>
                <a:spcPts val="1200"/>
              </a:spcAft>
              <a:buClr>
                <a:srgbClr val="990033"/>
              </a:buClr>
              <a:buSzPct val="80000"/>
              <a:buFont typeface="Arial Narrow" pitchFamily="34" charset="0"/>
              <a:buChar char="▬"/>
            </a:pPr>
            <a:endParaRPr lang="ru-RU" sz="1600" b="1" dirty="0">
              <a:solidFill>
                <a:srgbClr val="404040"/>
              </a:solidFill>
              <a:latin typeface="Arial Narrow" pitchFamily="34" charset="0"/>
            </a:endParaRPr>
          </a:p>
        </p:txBody>
      </p:sp>
      <p:pic>
        <p:nvPicPr>
          <p:cNvPr id="99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81551" y="1052736"/>
            <a:ext cx="3138142" cy="2640533"/>
          </a:xfrm>
          <a:prstGeom prst="rect">
            <a:avLst/>
          </a:prstGeom>
          <a:noFill/>
          <a:ln w="76200">
            <a:solidFill>
              <a:srgbClr val="D2EAFA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8" name="Picture 2" descr="http://a3.sphotos.ak.fbcdn.net/hphotos-ak-ash4/306480_218060068261765_217604238307348_564028_713190942_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95364" y="2244947"/>
            <a:ext cx="2927818" cy="1948829"/>
          </a:xfrm>
          <a:prstGeom prst="rect">
            <a:avLst/>
          </a:prstGeom>
          <a:noFill/>
          <a:ln w="76200">
            <a:solidFill>
              <a:srgbClr val="D2EAFA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0" name="Picture 6" descr="http://gyazo.com/8eb11b10cad5370a81366ead12d91a0c.png?136456203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3809" y="4193776"/>
            <a:ext cx="1896813" cy="24216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95" name="Picture 4" descr="http://gyazo.com/b0d17b3d17af936dd86b67259332b769.png?136456194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423965"/>
            <a:ext cx="1859073" cy="22384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1" name="Picture 2" descr="http://gyazo.com/f8a3054cd3b48c793d8e356a2e153c91.png?136456187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644693"/>
            <a:ext cx="1800200" cy="20564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130455541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0" y="857250"/>
            <a:ext cx="9144000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16000" tIns="36000" rIns="180000" bIns="36000" anchor="ctr"/>
          <a:lstStyle/>
          <a:p>
            <a:pPr>
              <a:defRPr/>
            </a:pPr>
            <a:r>
              <a:rPr lang="ru-RU" sz="2300" b="1" spc="-1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Выдержки </a:t>
            </a:r>
            <a:r>
              <a:rPr lang="ru-RU" sz="2300" b="1" spc="-13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заседания Правительства РФ 28.11.2013</a:t>
            </a:r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179508" y="1657950"/>
            <a:ext cx="871296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Д. Медведев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«…прозрачная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система государственных закупок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позволяет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лучше стимулировать спрос на инновационные товары и услуги, перспективные научные разработки и за счёт открытости, конечно, противодействовать коррупции, которой в этой сфере предостаточно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.»</a:t>
            </a:r>
          </a:p>
          <a:p>
            <a:pPr algn="just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И. Артемьев: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«…мы форсировано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должны принять в 44-й закон главу об электронных конкурсах. Чтобы это было действительно прозрачно, чтобы ушли в прошлое эти процедуры, связанные с непрозрачностью: вскрытие конвертов, хранение всего прочего и остального. Это ключевая позиция, это главное, что мы могли бы сделать.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общем, это все поддерживают сегодня. Нельзя оставлять это в том виде, в каком это существует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сегодня.»</a:t>
            </a:r>
          </a:p>
          <a:p>
            <a:pPr algn="just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Д. Медведев: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«…Действительно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развёрнутые правила по электронным торгам должны быть. Давайте постараемся это сделать быстрее и внести соответствующие поправки в закон, что, мне кажется, точно будет способствовать улучшению его качества. Вопрос в том, как быстро. Я думаю, что хватит для этого месяца, чтобы подготовить эти поправки. Давайте тогда до конца года и установим срок для подготовки соответствующей главы об электронных торгах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981406442"/>
      </p:ext>
    </p:extLst>
  </p:cSld>
  <p:clrMapOvr>
    <a:masterClrMapping/>
  </p:clrMapOvr>
  <p:transition advTm="8127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0" y="857250"/>
            <a:ext cx="9144000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16000" tIns="36000" rIns="180000" bIns="36000" anchor="ctr"/>
          <a:lstStyle/>
          <a:p>
            <a:pPr>
              <a:defRPr/>
            </a:pPr>
            <a:r>
              <a:rPr lang="ru-RU" sz="2300" b="1" spc="-13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Встреча Владимира Путина с представителями Общероссийского общественного движения «Общероссийский народный фронт</a:t>
            </a:r>
            <a:r>
              <a:rPr lang="ru-RU" sz="2300" b="1" spc="-1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», 10.04.2014</a:t>
            </a:r>
            <a:endParaRPr lang="ru-RU" sz="2300" b="1" spc="-13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1" name="Прямоугольник 6"/>
          <p:cNvSpPr>
            <a:spLocks noChangeArrowheads="1"/>
          </p:cNvSpPr>
          <p:nvPr/>
        </p:nvSpPr>
        <p:spPr bwMode="auto">
          <a:xfrm rot="10800000" flipV="1">
            <a:off x="107504" y="1587731"/>
            <a:ext cx="8712200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/>
            <a:endParaRPr lang="ru-RU" alt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А.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Бречалов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«…считаем, что необходимо в 178-й ФЗ вносить соответствующие поправки, и как можно скорее. Безусловно, в первую очередь речь идет об электронных торгах, а не о так называемых «молоточных», когда можно междусобойчиком договориться и о цене, и о продаже... Есть и другие предложения, поэтому мы бы просили Вас, дать соответствующее поручение, возможно, Правительству совместно с ОНФ разработать такие поправки и как можно скорее внести в 178-й ФЗ. Потому что речь идет о серьезных деньгах и тем более деньгах, на муниципальном уровне.»</a:t>
            </a:r>
          </a:p>
          <a:p>
            <a:pPr algn="just" eaLnBrk="1" hangingPunct="1"/>
            <a:endParaRPr lang="ru-RU" alt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В. Путин: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«……Это очень актуальные предложения.»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928222760"/>
      </p:ext>
    </p:extLst>
  </p:cSld>
  <p:clrMapOvr>
    <a:masterClrMapping/>
  </p:clrMapOvr>
  <p:transition advTm="8127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714375" y="857250"/>
            <a:ext cx="7715250" cy="373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16000" tIns="36000" rIns="180000" bIns="36000" anchor="ctr"/>
          <a:lstStyle/>
          <a:p>
            <a:pPr algn="ctr">
              <a:defRPr/>
            </a:pPr>
            <a:endParaRPr lang="ru-RU" sz="4000" spc="-130" dirty="0">
              <a:solidFill>
                <a:srgbClr val="FFFF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47664" y="4869160"/>
            <a:ext cx="6048672" cy="830997"/>
          </a:xfrm>
          <a:prstGeom prst="rect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"/>
                <a:cs typeface="Arial" pitchFamily="34" charset="0"/>
              </a:rPr>
              <a:t>Тел.: 8 (495) 276-16-26, 8 (495) 957-99-98</a:t>
            </a:r>
          </a:p>
          <a:p>
            <a:pPr algn="ctr">
              <a:defRPr/>
            </a:pPr>
            <a:r>
              <a:rPr lang="en-US" sz="2400" b="1" dirty="0">
                <a:ln w="1905"/>
                <a:solidFill>
                  <a:srgbClr val="BBE0E3">
                    <a:lumMod val="2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E-mail: info@roseltorg.ru</a:t>
            </a:r>
            <a:endParaRPr lang="ru-RU" sz="2400" b="1" dirty="0">
              <a:ln w="1905"/>
              <a:solidFill>
                <a:srgbClr val="BBE0E3">
                  <a:lumMod val="2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1412875"/>
            <a:ext cx="9144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16000" tIns="36000" rIns="180000" bIns="36000" anchor="ctr"/>
          <a:lstStyle/>
          <a:p>
            <a:pPr algn="ctr">
              <a:spcAft>
                <a:spcPts val="1800"/>
              </a:spcAft>
              <a:defRPr/>
            </a:pPr>
            <a:r>
              <a:rPr lang="ru-RU" sz="6000" spc="-13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en-US" sz="6000" spc="-130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0" y="2924175"/>
            <a:ext cx="9144000" cy="92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16000" tIns="36000" rIns="180000" bIns="36000" anchor="ctr"/>
          <a:lstStyle/>
          <a:p>
            <a:pPr algn="ctr">
              <a:spcAft>
                <a:spcPts val="1800"/>
              </a:spcAft>
              <a:defRPr/>
            </a:pPr>
            <a:r>
              <a:rPr lang="en-US" sz="6600" spc="-13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roseltorg.ru</a:t>
            </a:r>
            <a:endParaRPr lang="en-US" sz="6600" spc="-130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341685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3iUusfd30yPwShQTxKeH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4|1.3|1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4|1.3|1.9"/>
</p:tagLst>
</file>

<file path=ppt/theme/theme1.xml><?xml version="1.0" encoding="utf-8"?>
<a:theme xmlns:a="http://schemas.openxmlformats.org/drawingml/2006/main" name="Обучающий материал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 w="12700">
          <a:solidFill>
            <a:schemeClr val="tx1">
              <a:lumMod val="75000"/>
              <a:lumOff val="25000"/>
            </a:schemeClr>
          </a:solidFill>
        </a:ln>
      </a:spPr>
      <a:bodyPr wrap="square" lIns="180000" tIns="108000" rIns="144000" bIns="72000" rtlCol="0" anchor="t" anchorCtr="0">
        <a:spAutoFit/>
      </a:bodyPr>
      <a:lstStyle>
        <a:defPPr>
          <a:spcAft>
            <a:spcPts val="600"/>
          </a:spcAft>
          <a:defRPr sz="1400" b="1" dirty="0" smtClean="0">
            <a:solidFill>
              <a:srgbClr val="C00000"/>
            </a:solidFill>
            <a:latin typeface="Arial Narrow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 cap="rnd" cmpd="sng">
          <a:solidFill>
            <a:schemeClr val="tx1">
              <a:lumMod val="75000"/>
              <a:lumOff val="25000"/>
            </a:schemeClr>
          </a:solidFill>
          <a:prstDash val="solid"/>
          <a:round/>
          <a:headEnd w="med" len="med"/>
          <a:tailEnd type="triangl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Обучающий материал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 w="12700">
          <a:solidFill>
            <a:schemeClr val="tx1">
              <a:lumMod val="75000"/>
              <a:lumOff val="25000"/>
            </a:schemeClr>
          </a:solidFill>
        </a:ln>
      </a:spPr>
      <a:bodyPr wrap="square" lIns="180000" tIns="108000" rIns="144000" bIns="72000" rtlCol="0" anchor="t" anchorCtr="0">
        <a:spAutoFit/>
      </a:bodyPr>
      <a:lstStyle>
        <a:defPPr>
          <a:spcAft>
            <a:spcPts val="600"/>
          </a:spcAft>
          <a:defRPr sz="1400" b="1" dirty="0" smtClean="0">
            <a:solidFill>
              <a:srgbClr val="C00000"/>
            </a:solidFill>
            <a:latin typeface="Arial Narrow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 cap="rnd" cmpd="sng">
          <a:solidFill>
            <a:schemeClr val="tx1">
              <a:lumMod val="75000"/>
              <a:lumOff val="25000"/>
            </a:schemeClr>
          </a:solidFill>
          <a:prstDash val="solid"/>
          <a:round/>
          <a:headEnd w="med" len="med"/>
          <a:tailEnd type="triangl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Обучающий материал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 w="12700">
          <a:solidFill>
            <a:schemeClr val="tx1">
              <a:lumMod val="75000"/>
              <a:lumOff val="25000"/>
            </a:schemeClr>
          </a:solidFill>
        </a:ln>
      </a:spPr>
      <a:bodyPr wrap="square" lIns="180000" tIns="108000" rIns="144000" bIns="72000" rtlCol="0" anchor="t" anchorCtr="0">
        <a:spAutoFit/>
      </a:bodyPr>
      <a:lstStyle>
        <a:defPPr>
          <a:spcAft>
            <a:spcPts val="600"/>
          </a:spcAft>
          <a:defRPr sz="1400" b="1" dirty="0" smtClean="0">
            <a:solidFill>
              <a:srgbClr val="C00000"/>
            </a:solidFill>
            <a:latin typeface="Arial Narrow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 cap="rnd" cmpd="sng">
          <a:solidFill>
            <a:schemeClr val="tx1">
              <a:lumMod val="75000"/>
              <a:lumOff val="25000"/>
            </a:schemeClr>
          </a:solidFill>
          <a:prstDash val="solid"/>
          <a:round/>
          <a:headEnd w="med" len="med"/>
          <a:tailEnd type="triangl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Обучающий материал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 w="12700">
          <a:solidFill>
            <a:schemeClr val="tx1">
              <a:lumMod val="75000"/>
              <a:lumOff val="25000"/>
            </a:schemeClr>
          </a:solidFill>
        </a:ln>
      </a:spPr>
      <a:bodyPr wrap="square" lIns="180000" tIns="108000" rIns="144000" bIns="72000" rtlCol="0" anchor="t" anchorCtr="0">
        <a:spAutoFit/>
      </a:bodyPr>
      <a:lstStyle>
        <a:defPPr>
          <a:spcAft>
            <a:spcPts val="600"/>
          </a:spcAft>
          <a:defRPr sz="1400" b="1" dirty="0" smtClean="0">
            <a:solidFill>
              <a:srgbClr val="C00000"/>
            </a:solidFill>
            <a:latin typeface="Arial Narrow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 cap="rnd" cmpd="sng">
          <a:solidFill>
            <a:schemeClr val="tx1">
              <a:lumMod val="75000"/>
              <a:lumOff val="25000"/>
            </a:schemeClr>
          </a:solidFill>
          <a:prstDash val="solid"/>
          <a:round/>
          <a:headEnd w="med" len="med"/>
          <a:tailEnd type="triangl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387</Words>
  <Application>Microsoft Office PowerPoint</Application>
  <PresentationFormat>Экран (4:3)</PresentationFormat>
  <Paragraphs>54</Paragraphs>
  <Slides>8</Slides>
  <Notes>6</Notes>
  <HiddenSlides>0</HiddenSlides>
  <MMClips>0</MMClips>
  <ScaleCrop>false</ScaleCrop>
  <HeadingPairs>
    <vt:vector size="6" baseType="variant">
      <vt:variant>
        <vt:lpstr>Тема</vt:lpstr>
      </vt:variant>
      <vt:variant>
        <vt:i4>4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Обучающий материал</vt:lpstr>
      <vt:lpstr>1_Обучающий материал</vt:lpstr>
      <vt:lpstr>2_Обучающий материал</vt:lpstr>
      <vt:lpstr>4_Обучающий материал</vt:lpstr>
      <vt:lpstr>think-cell Slide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2014-04-17T16:40:33Z</dcterms:created>
  <dcterms:modified xsi:type="dcterms:W3CDTF">2014-07-03T09:57:27Z</dcterms:modified>
</cp:coreProperties>
</file>