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13"/>
  </p:notesMasterIdLst>
  <p:handoutMasterIdLst>
    <p:handoutMasterId r:id="rId14"/>
  </p:handoutMasterIdLst>
  <p:sldIdLst>
    <p:sldId id="739" r:id="rId5"/>
    <p:sldId id="779" r:id="rId6"/>
    <p:sldId id="770" r:id="rId7"/>
    <p:sldId id="771" r:id="rId8"/>
    <p:sldId id="765" r:id="rId9"/>
    <p:sldId id="756" r:id="rId10"/>
    <p:sldId id="776" r:id="rId11"/>
    <p:sldId id="743" r:id="rId1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17649A"/>
    <a:srgbClr val="6699FF"/>
    <a:srgbClr val="2694DE"/>
    <a:srgbClr val="009900"/>
    <a:srgbClr val="B30516"/>
    <a:srgbClr val="CCECFF"/>
    <a:srgbClr val="FF6600"/>
    <a:srgbClr val="76BBEA"/>
    <a:srgbClr val="C6E2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66" autoAdjust="0"/>
    <p:restoredTop sz="96703" autoAdjust="0"/>
  </p:normalViewPr>
  <p:slideViewPr>
    <p:cSldViewPr>
      <p:cViewPr>
        <p:scale>
          <a:sx n="96" d="100"/>
          <a:sy n="96" d="100"/>
        </p:scale>
        <p:origin x="31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784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5" y="0"/>
            <a:ext cx="2972547" cy="49784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07EC2-8C1A-4A35-8783-F236D1548B28}" type="datetimeFigureOut">
              <a:rPr lang="ru-RU"/>
              <a:pPr>
                <a:defRPr/>
              </a:pPr>
              <a:t>03.07.2014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5" y="9447846"/>
            <a:ext cx="2972547" cy="49784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FE798-8DA7-41F6-A6AC-6B82ED3EE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66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784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5" y="0"/>
            <a:ext cx="2972547" cy="49784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EEAE17-AA27-476D-BE34-757352D36812}" type="datetimeFigureOut">
              <a:rPr lang="ru-RU"/>
              <a:pPr>
                <a:defRPr/>
              </a:pPr>
              <a:t>03.07.2014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2" y="4725515"/>
            <a:ext cx="5487042" cy="447579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846"/>
            <a:ext cx="2972547" cy="49784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5" y="9447846"/>
            <a:ext cx="2972547" cy="49784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61E4E1-976B-4A4E-BC0E-E2B0F977E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8211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B4DBC-3715-47B8-BC31-B8FB3756FB6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4D5EA-D352-41E1-AE09-E7721740C5B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68D14-5C5A-4214-B180-7B921183566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9D5F-0CB3-4A41-A56B-1A068CC2A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1636-4641-4C9F-9EA0-FF37E4205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B995-2755-43C4-8A1C-1E97DB9BB0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DF43-DD40-4B07-A96E-E3575BB6B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33E3-3AD5-42C5-BED5-CF57A4A6E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87012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2CC6-50D8-4694-9A54-4A8EF8212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07936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2158-343B-42DC-91ED-EDB79E2E96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22077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244D-51C8-4EC1-B23D-7FD7B4FA29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59144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C0CE-967B-40A9-9A8C-7FB44CF041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72504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557-C1FA-460C-9074-CBDF93E90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0486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89BA-103C-47EB-8E3C-520ABCE6D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64958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725B-5ED5-412C-BC77-65AA73944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B01E-DCED-4CBE-8F79-66A03B252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37257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498E-4C4E-4589-AD20-0077D4B7F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9426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878D-5D34-4D82-B30B-7869430EE2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295124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797B-856F-485C-847F-B0891E8F47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06146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8787-027A-43E4-A467-227F4247B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213257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33E3-3AD5-42C5-BED5-CF57A4A6E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96775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2CC6-50D8-4694-9A54-4A8EF8212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771437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2158-343B-42DC-91ED-EDB79E2E96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679377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244D-51C8-4EC1-B23D-7FD7B4FA29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216371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C0CE-967B-40A9-9A8C-7FB44CF041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73366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D6B6-722F-4F29-BA27-300CCE13A7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557-C1FA-460C-9074-CBDF93E90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731982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89BA-103C-47EB-8E3C-520ABCE6D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048767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B01E-DCED-4CBE-8F79-66A03B252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736085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498E-4C4E-4589-AD20-0077D4B7F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104988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878D-5D34-4D82-B30B-7869430EE2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62745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797B-856F-485C-847F-B0891E8F47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236434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8787-027A-43E4-A467-227F4247B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59872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33E3-3AD5-42C5-BED5-CF57A4A6E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830281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2CC6-50D8-4694-9A54-4A8EF8212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330107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2158-343B-42DC-91ED-EDB79E2E96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78719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6008-5584-4C9B-AB61-0EB1C3684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244D-51C8-4EC1-B23D-7FD7B4FA29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86888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C0CE-967B-40A9-9A8C-7FB44CF041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08166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557-C1FA-460C-9074-CBDF93E90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28294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89BA-103C-47EB-8E3C-520ABCE6D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495469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B01E-DCED-4CBE-8F79-66A03B252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60357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498E-4C4E-4589-AD20-0077D4B7F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83723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878D-5D34-4D82-B30B-7869430EE2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911655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797B-856F-485C-847F-B0891E8F47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810278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8787-027A-43E4-A467-227F4247B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10136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325F-39B6-4D9E-A9E8-8F977572D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C435-F47D-427F-B3B8-0C7302F852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BAC2-6866-445C-ADCA-33000F974F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3E20-8F6D-402D-95A3-D0BDDF3F8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4920-7B57-4BC0-8ACC-DD8A69D77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1F8136-5769-45B1-9E9E-FBEA1AD59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C329C8-6EEC-413B-BBA2-196DD65CBF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7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C329C8-6EEC-413B-BBA2-196DD65CBF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8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C329C8-6EEC-413B-BBA2-196DD65CBF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10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1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mosvodokanal.ru/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http://im6-tub.yandex.net/i?id=51835837-05-24" TargetMode="External"/><Relationship Id="rId11" Type="http://schemas.openxmlformats.org/officeDocument/2006/relationships/image" Target="../media/image12.gif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http://im8-tub.yandex.net/i?id=131653405-22-24" TargetMode="Externa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77152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 algn="ctr">
              <a:defRPr/>
            </a:pPr>
            <a:r>
              <a:rPr lang="ru-RU" sz="3600" b="1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ОАО «Единая электронная</a:t>
            </a:r>
            <a:br>
              <a:rPr lang="ru-RU" sz="3600" b="1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торговая площадка» </a:t>
            </a:r>
          </a:p>
          <a:p>
            <a:pPr algn="ctr">
              <a:defRPr/>
            </a:pPr>
            <a:r>
              <a:rPr lang="ru-RU" sz="3600" b="1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реалиях закона о контрактной системе.</a:t>
            </a:r>
            <a:endParaRPr lang="ru-RU" sz="3600" b="1" spc="-13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E:\_work\design\ЕЭТП\docs\презентации\outbox\pre\лого_адрес-на-плашке-крас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229225"/>
            <a:ext cx="40830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400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69" name="think-cell Slide" r:id="rId5" imgW="360" imgH="360" progId="">
              <p:embed/>
            </p:oleObj>
          </a:graphicData>
        </a:graphic>
      </p:graphicFrame>
      <p:sp>
        <p:nvSpPr>
          <p:cNvPr id="29" name="Прямоугольник 2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19" name="Picture 4" descr="http://gyazo.com/dbf8291438320081fc7e994fc5610e91.png?13331156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270075"/>
            <a:ext cx="6213476" cy="278874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7969" y="148478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+mj-lt"/>
              </a:rPr>
              <a:t>Национальный оператор электронных торгов 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  <a:latin typeface="+mj-lt"/>
              </a:rPr>
              <a:t>п</a:t>
            </a:r>
            <a:r>
              <a:rPr lang="ru-RU" sz="1600" dirty="0" smtClean="0">
                <a:solidFill>
                  <a:srgbClr val="003300"/>
                </a:solidFill>
                <a:latin typeface="+mj-lt"/>
              </a:rPr>
              <a:t>о результатам отбора сроком до 2015 года (</a:t>
            </a:r>
            <a:r>
              <a:rPr lang="ru-RU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Приказ МЭР России от 26.10.2009 №428)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 rot="5400000">
            <a:off x="1520415" y="3436829"/>
            <a:ext cx="1989158" cy="4238917"/>
          </a:xfrm>
          <a:prstGeom prst="wedgeRectCallout">
            <a:avLst>
              <a:gd name="adj1" fmla="val -84644"/>
              <a:gd name="adj2" fmla="val -39675"/>
            </a:avLst>
          </a:prstGeom>
          <a:solidFill>
            <a:srgbClr val="24517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180000" tIns="108000" rIns="144000" bIns="72000" rtlCol="0" anchor="t" anchorCtr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3,4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ТРЛН. РУБ  </a:t>
            </a:r>
            <a:r>
              <a:rPr lang="ru-RU" sz="1600" b="1" dirty="0">
                <a:solidFill>
                  <a:schemeClr val="bg1"/>
                </a:solidFill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</a:rPr>
              <a:t>ОБЪЕМ ТОРГОВ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746 тыс. </a:t>
            </a:r>
            <a:r>
              <a:rPr lang="ru-RU" sz="2000" b="1" dirty="0">
                <a:solidFill>
                  <a:schemeClr val="bg1"/>
                </a:solidFill>
              </a:rPr>
              <a:t>– кол-во торгов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224 тыс. </a:t>
            </a:r>
            <a:r>
              <a:rPr lang="ru-RU" sz="2000" b="1" dirty="0">
                <a:solidFill>
                  <a:schemeClr val="bg1"/>
                </a:solidFill>
              </a:rPr>
              <a:t>– поставщиков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255 тыс. </a:t>
            </a:r>
            <a:r>
              <a:rPr lang="ru-RU" sz="2000" b="1" dirty="0">
                <a:solidFill>
                  <a:schemeClr val="bg1"/>
                </a:solidFill>
              </a:rPr>
              <a:t>– заказчиков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 rot="5400000">
            <a:off x="6049926" y="4018724"/>
            <a:ext cx="1558270" cy="3506011"/>
          </a:xfrm>
          <a:prstGeom prst="wedgeRectCallout">
            <a:avLst>
              <a:gd name="adj1" fmla="val -119162"/>
              <a:gd name="adj2" fmla="val 41079"/>
            </a:avLst>
          </a:prstGeom>
          <a:solidFill>
            <a:srgbClr val="A719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180000" tIns="108000" rIns="144000" bIns="72000" rtlCol="0" anchor="t" anchorCtr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СНИЖЕНИЕ ЦЕН ПО ИТОГАМ ТОРГОВ:  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240</a:t>
            </a:r>
            <a:r>
              <a:rPr lang="ru-RU" sz="1600" b="1" dirty="0" smtClean="0">
                <a:solidFill>
                  <a:schemeClr val="bg1"/>
                </a:solidFill>
              </a:rPr>
              <a:t> МЛРД. РУБ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669674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Показатели работы системы на  </a:t>
            </a:r>
            <a:r>
              <a:rPr lang="ru-RU" sz="2800" b="1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02.07.2014</a:t>
            </a:r>
            <a:endParaRPr lang="ru-RU" sz="2800" b="1" spc="-13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rot="5400000">
            <a:off x="6301954" y="1595187"/>
            <a:ext cx="1558270" cy="3001955"/>
          </a:xfrm>
          <a:prstGeom prst="wedgeRectCallout">
            <a:avLst>
              <a:gd name="adj1" fmla="val -1801"/>
              <a:gd name="adj2" fmla="val 78783"/>
            </a:avLst>
          </a:prstGeom>
          <a:solidFill>
            <a:srgbClr val="A719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180000" tIns="108000" rIns="144000" bIns="72000" rtlCol="0" anchor="t" anchorCtr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Среднее количество участников:  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3-4 </a:t>
            </a:r>
            <a:r>
              <a:rPr lang="ru-RU" sz="1600" b="1" dirty="0" smtClean="0">
                <a:solidFill>
                  <a:schemeClr val="bg1"/>
                </a:solidFill>
              </a:rPr>
              <a:t>участника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45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541" y="980728"/>
            <a:ext cx="879693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торги по 223-ФЗ.  Проведено 80 тыс. торгов.</a:t>
            </a:r>
            <a:endParaRPr lang="ru-RU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6239" y="2003847"/>
            <a:ext cx="3275856" cy="6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661" y="1789533"/>
            <a:ext cx="1612349" cy="108385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://im6-tub.yandex.net/i?id=51835837-05-24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711" y="1860971"/>
            <a:ext cx="840022" cy="100488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6" descr="http://upload.wikimedia.org/wikipedia/commons/thumb/5/5f/Mosmetro.svg/1000px-Mosmetr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9143" y="3191439"/>
            <a:ext cx="1477398" cy="1158280"/>
          </a:xfrm>
          <a:prstGeom prst="rect">
            <a:avLst/>
          </a:prstGeom>
          <a:noFill/>
        </p:spPr>
      </p:pic>
      <p:pic>
        <p:nvPicPr>
          <p:cNvPr id="14" name="Picture 3" descr="http://im8-tub.yandex.net/i?id=131653405-22-24"/>
          <p:cNvPicPr>
            <a:picLocks noChangeAspect="1" noChangeArrowheads="1"/>
          </p:cNvPicPr>
          <p:nvPr/>
        </p:nvPicPr>
        <p:blipFill>
          <a:blip r:embed="rId8" r:link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779783"/>
            <a:ext cx="1013812" cy="145735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7207407" y="4779783"/>
            <a:ext cx="1296143" cy="1358462"/>
            <a:chOff x="1357290" y="3857628"/>
            <a:chExt cx="1435768" cy="171451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1" name="Picture 4" descr="http://rus21.org/upload/oek-logo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577"/>
            <a:stretch>
              <a:fillRect/>
            </a:stretch>
          </p:blipFill>
          <p:spPr bwMode="auto">
            <a:xfrm>
              <a:off x="1500166" y="3857628"/>
              <a:ext cx="1034624" cy="1000132"/>
            </a:xfrm>
            <a:prstGeom prst="rect">
              <a:avLst/>
            </a:prstGeom>
            <a:noFill/>
          </p:spPr>
        </p:pic>
        <p:pic>
          <p:nvPicPr>
            <p:cNvPr id="22" name="Picture 6" descr="http://www.uneco.ru/logo-inner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219" r="53643"/>
            <a:stretch>
              <a:fillRect/>
            </a:stretch>
          </p:blipFill>
          <p:spPr bwMode="auto">
            <a:xfrm>
              <a:off x="1364298" y="4643446"/>
              <a:ext cx="1323996" cy="485775"/>
            </a:xfrm>
            <a:prstGeom prst="rect">
              <a:avLst/>
            </a:prstGeom>
            <a:noFill/>
          </p:spPr>
        </p:pic>
        <p:pic>
          <p:nvPicPr>
            <p:cNvPr id="23" name="Picture 6" descr="http://www.uneco.ru/logo-inner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016" r="23471"/>
            <a:stretch>
              <a:fillRect/>
            </a:stretch>
          </p:blipFill>
          <p:spPr bwMode="auto">
            <a:xfrm>
              <a:off x="1357290" y="4872051"/>
              <a:ext cx="1435768" cy="485775"/>
            </a:xfrm>
            <a:prstGeom prst="rect">
              <a:avLst/>
            </a:prstGeom>
            <a:noFill/>
          </p:spPr>
        </p:pic>
        <p:pic>
          <p:nvPicPr>
            <p:cNvPr id="24" name="Picture 6" descr="http://www.uneco.ru/logo-inner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178" r="2567"/>
            <a:stretch>
              <a:fillRect/>
            </a:stretch>
          </p:blipFill>
          <p:spPr bwMode="auto">
            <a:xfrm>
              <a:off x="1364298" y="5086365"/>
              <a:ext cx="1000132" cy="485775"/>
            </a:xfrm>
            <a:prstGeom prst="rect">
              <a:avLst/>
            </a:prstGeom>
            <a:noFill/>
          </p:spPr>
        </p:pic>
      </p:grpSp>
      <p:pic>
        <p:nvPicPr>
          <p:cNvPr id="17" name="Picture 2" descr="http://rentpost.ru/sites/default/files/cnews/vtb1_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541" y="2881301"/>
            <a:ext cx="1925939" cy="14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massager.ru/images/salons/ico/vnukov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15" y="4725144"/>
            <a:ext cx="1279558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gyazo.com/76496b02c148fe39dc2fac954a622055.png?134996340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95" y="3320449"/>
            <a:ext cx="341947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tm.patent.su/384000-384999/images/rutmimage/0/300000/380000/384000/38462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818" y="4780635"/>
            <a:ext cx="1276033" cy="1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osvodokanal.ru/templates/Default/images/logomain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294" y="4725144"/>
            <a:ext cx="1162554" cy="12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lpoi.ru/images/business/main/big/280/1327653934_28053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597" y="3191439"/>
            <a:ext cx="1452221" cy="12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6922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gyazo.com/60e83f68cd8db2bc7797040ac4d7879e.png?1328544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364" y="3634966"/>
            <a:ext cx="1508025" cy="9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671131"/>
            <a:ext cx="22442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6" descr="pif-bank-moskv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97" y="5054048"/>
            <a:ext cx="2380137" cy="8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97" y="2103094"/>
            <a:ext cx="989756" cy="118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27823" y="1595021"/>
            <a:ext cx="35283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Приватизация гос. имущества по 178-ФЗ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Продажа гос. квартир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Аренда гос. имущества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Торги на размещение нестационарных торговых объектов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Торги на право размещения рекламных конструкций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 неликвидного имущества</a:t>
            </a: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Продажа недвижимого имущества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41" y="980728"/>
            <a:ext cx="904845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 и прав. Проведено 10 тыс. торгов.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923" y="2014218"/>
            <a:ext cx="1168882" cy="1229226"/>
          </a:xfrm>
          <a:prstGeom prst="rect">
            <a:avLst/>
          </a:prstGeom>
          <a:effectLst>
            <a:glow rad="127000">
              <a:srgbClr val="4F81BD">
                <a:alpha val="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11244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32"/>
          <p:cNvSpPr>
            <a:spLocks noChangeArrowheads="1"/>
          </p:cNvSpPr>
          <p:nvPr/>
        </p:nvSpPr>
        <p:spPr bwMode="auto">
          <a:xfrm>
            <a:off x="121737" y="1697661"/>
            <a:ext cx="4439719" cy="37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360000" bIns="108000">
            <a:spAutoFit/>
          </a:bodyPr>
          <a:lstStyle/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2400" b="1" dirty="0" smtClean="0">
                <a:solidFill>
                  <a:srgbClr val="404040"/>
                </a:solidFill>
                <a:latin typeface="Arial Narrow" pitchFamily="34" charset="0"/>
              </a:rPr>
              <a:t>Полное сопровождение участников всех торгов</a:t>
            </a: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2400" b="1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404040"/>
                </a:solidFill>
                <a:latin typeface="Arial Narrow" pitchFamily="34" charset="0"/>
              </a:rPr>
              <a:t>- Обеспечение ЭП</a:t>
            </a: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2400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404040"/>
                </a:solidFill>
                <a:latin typeface="Arial Narrow" pitchFamily="34" charset="0"/>
              </a:rPr>
              <a:t>- Настройка и подготовка рабочего места</a:t>
            </a: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2400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404040"/>
                </a:solidFill>
                <a:latin typeface="Arial Narrow" pitchFamily="34" charset="0"/>
              </a:rPr>
              <a:t>- Обучение</a:t>
            </a: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2400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404040"/>
                </a:solidFill>
                <a:latin typeface="Arial Narrow" pitchFamily="34" charset="0"/>
              </a:rPr>
              <a:t>- Круглосуточная поддержка</a:t>
            </a:r>
            <a:endParaRPr lang="ru-RU" sz="2400" dirty="0">
              <a:solidFill>
                <a:srgbClr val="404040"/>
              </a:solidFill>
              <a:latin typeface="Arial Narrow" pitchFamily="34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endParaRPr lang="ru-RU" sz="1600" b="1" dirty="0">
              <a:solidFill>
                <a:srgbClr val="404040"/>
              </a:solidFill>
              <a:latin typeface="Arial Narrow" pitchFamily="34" charset="0"/>
            </a:endParaRPr>
          </a:p>
        </p:txBody>
      </p: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551" y="1052736"/>
            <a:ext cx="3138142" cy="2640533"/>
          </a:xfrm>
          <a:prstGeom prst="rect">
            <a:avLst/>
          </a:prstGeom>
          <a:noFill/>
          <a:ln w="76200">
            <a:solidFill>
              <a:srgbClr val="D2EAF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2" descr="http://a3.sphotos.ak.fbcdn.net/hphotos-ak-ash4/306480_218060068261765_217604238307348_564028_71319094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364" y="2244947"/>
            <a:ext cx="2927818" cy="1948829"/>
          </a:xfrm>
          <a:prstGeom prst="rect">
            <a:avLst/>
          </a:prstGeom>
          <a:noFill/>
          <a:ln w="76200">
            <a:solidFill>
              <a:srgbClr val="D2EAF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6" descr="http://gyazo.com/8eb11b10cad5370a81366ead12d91a0c.png?1364562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809" y="4193776"/>
            <a:ext cx="1896813" cy="2421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5" name="Picture 4" descr="http://gyazo.com/b0d17b3d17af936dd86b67259332b769.png?13645619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23965"/>
            <a:ext cx="1859073" cy="223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1" name="Picture 2" descr="http://gyazo.com/f8a3054cd3b48c793d8e356a2e153c91.png?13645618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44693"/>
            <a:ext cx="1800200" cy="205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04555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85725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b="1" spc="-1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Выдержки </a:t>
            </a:r>
            <a:r>
              <a:rPr lang="ru-RU" sz="2300" b="1" spc="-1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заседания Правительства РФ 28.11.2013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79508" y="1657950"/>
            <a:ext cx="87129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Медведев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«…прозрачная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государственных закупок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лучше стимулировать спрос на инновационные товары и услуги, перспективные научные разработки и за счёт открытости, конечно, противодействовать коррупции, которой в этой сфере предостаточно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 Артемьев: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«…мы форсировано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принять в 44-й закон главу об электронных конкурсах. Чтобы это было действительно прозрачно, чтобы ушли в прошлое эти процедуры, связанные с непрозрачностью: вскрытие конвертов, хранение всего прочего и остального. Это ключевая позиция, это главное, что мы могли бы сделать.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общем, это все поддерживают сегодня. Нельзя оставлять это в том виде, в каком это существует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сегодня.»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Медведев: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«…Действительно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развёрнутые правила по электронным торгам должны быть. Давайте постараемся это сделать быстрее и внести соответствующие поправки в закон, что, мне кажется, точно будет способствовать улучшению его качества. Вопрос в том, как быстро. Я думаю, что хватит для этого месяца, чтобы подготовить эти поправки. Давайте тогда до конца года и установим срок для подготовки соответствующей главы об электронных торгах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81406442"/>
      </p:ext>
    </p:extLst>
  </p:cSld>
  <p:clrMapOvr>
    <a:masterClrMapping/>
  </p:clrMapOvr>
  <p:transition advTm="8127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85725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b="1" spc="-1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 Владимира Путина с представителями Общероссийского общественного движения «Общероссийский народный фронт</a:t>
            </a:r>
            <a:r>
              <a:rPr lang="ru-RU" sz="2300" b="1" spc="-1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10.04.2014</a:t>
            </a:r>
            <a:endParaRPr lang="ru-RU" sz="2300" b="1" spc="-13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 rot="10800000" flipV="1">
            <a:off x="107504" y="1587731"/>
            <a:ext cx="8712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Бречалов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«…считаем, что необходимо в 178-й ФЗ вносить соответствующие поправки, и как можно скорее. Безусловно, в первую очередь речь идет об электронных торгах, а не о так называемых «молоточных», когда можно междусобойчиком договориться и о цене, и о продаже... Есть и другие предложения, поэтому мы бы просили Вас, дать соответствующее поручение, возможно, Правительству совместно с ОНФ разработать такие поправки и как можно скорее внести в 178-й ФЗ. Потому что речь идет о серьезных деньгах и тем более деньгах, на муниципальном уровне.»</a:t>
            </a:r>
          </a:p>
          <a:p>
            <a:pPr algn="just"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В. Путин: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«……Это очень актуальные предложения.»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8222760"/>
      </p:ext>
    </p:extLst>
  </p:cSld>
  <p:clrMapOvr>
    <a:masterClrMapping/>
  </p:clrMapOvr>
  <p:transition advTm="8127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14375" y="857250"/>
            <a:ext cx="77152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 algn="ctr">
              <a:defRPr/>
            </a:pPr>
            <a:endParaRPr lang="ru-RU" sz="4000" spc="-13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4869160"/>
            <a:ext cx="6048672" cy="830997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Тел.: 8 (495) 276-16-26, 8 (495) 957-99-98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BBE0E3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E-mail: info@roseltorg.ru</a:t>
            </a:r>
            <a:endParaRPr lang="ru-RU" sz="2400" b="1" dirty="0">
              <a:ln w="1905"/>
              <a:solidFill>
                <a:srgbClr val="BBE0E3">
                  <a:lumMod val="2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4128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 algn="ctr">
              <a:spcAft>
                <a:spcPts val="1800"/>
              </a:spcAft>
              <a:defRPr/>
            </a:pPr>
            <a:r>
              <a:rPr lang="ru-RU" sz="60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6000" spc="-13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924175"/>
            <a:ext cx="91440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6600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roseltorg.ru</a:t>
            </a:r>
            <a:endParaRPr lang="en-US" sz="6600" spc="-13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4168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Uusfd30yPwShQTxKe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3|1.9"/>
</p:tagLst>
</file>

<file path=ppt/theme/theme1.xml><?xml version="1.0" encoding="utf-8"?>
<a:theme xmlns:a="http://schemas.openxmlformats.org/drawingml/2006/main" name="Обучающий материа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бучающий материа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бучающий материа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бучающий материа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Экран (4:3)</PresentationFormat>
  <Paragraphs>54</Paragraphs>
  <Slides>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Обучающий материал</vt:lpstr>
      <vt:lpstr>1_Обучающий материал</vt:lpstr>
      <vt:lpstr>2_Обучающий материал</vt:lpstr>
      <vt:lpstr>4_Обучающий материал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2014-04-17T16:40:33Z</dcterms:created>
  <dcterms:modified xsi:type="dcterms:W3CDTF">2014-07-03T09:57:27Z</dcterms:modified>
</cp:coreProperties>
</file>