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13"/>
  </p:notesMasterIdLst>
  <p:handoutMasterIdLst>
    <p:handoutMasterId r:id="rId14"/>
  </p:handoutMasterIdLst>
  <p:sldIdLst>
    <p:sldId id="281" r:id="rId3"/>
    <p:sldId id="283" r:id="rId4"/>
    <p:sldId id="291" r:id="rId5"/>
    <p:sldId id="301" r:id="rId6"/>
    <p:sldId id="305" r:id="rId7"/>
    <p:sldId id="306" r:id="rId8"/>
    <p:sldId id="309" r:id="rId9"/>
    <p:sldId id="308" r:id="rId10"/>
    <p:sldId id="307" r:id="rId11"/>
    <p:sldId id="28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D527"/>
    <a:srgbClr val="B724B1"/>
    <a:srgbClr val="FFAA20"/>
    <a:srgbClr val="1FA3E3"/>
    <a:srgbClr val="1C001C"/>
    <a:srgbClr val="021405"/>
    <a:srgbClr val="094011"/>
    <a:srgbClr val="42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09" autoAdjust="0"/>
    <p:restoredTop sz="96633" autoAdjust="0"/>
  </p:normalViewPr>
  <p:slideViewPr>
    <p:cSldViewPr snapToGrid="0" snapToObjects="1">
      <p:cViewPr varScale="1">
        <p:scale>
          <a:sx n="143" d="100"/>
          <a:sy n="143" d="100"/>
        </p:scale>
        <p:origin x="22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ytnikAS\AppData\Local\Microsoft\Windows\Temporary%20Internet%20Files\Content.Outlook\M88HVOEW\&#1047;&#1072;&#1082;&#1091;&#1087;&#1082;&#1080;%20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92;&#1086;&#1088;&#1091;&#1084;%20&#1088;&#1077;&#1075;&#1080;&#1086;&#1085;&#1086;&#1074;&#1098;\&#1047;&#1072;&#1082;&#1091;&#1087;&#1082;&#1080;%20&#1087;&#1086;%20&#1089;&#1087;&#1086;&#1089;&#1086;&#1073;&#1072;&#1084;%20201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emerisov\AppData\Local\Microsoft\Windows\Temporary%20Internet%20Files\Content.Outlook\5WVBXA68\report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chemeClr val="tx2"/>
              </a:solidFill>
            </c:spPr>
          </c:dPt>
          <c:val>
            <c:numRef>
              <c:f>'Закупки 2014'!$B$3:$F$3</c:f>
              <c:numCache>
                <c:formatCode>#,##0_р_.</c:formatCode>
                <c:ptCount val="5"/>
                <c:pt idx="0">
                  <c:v>102635975396</c:v>
                </c:pt>
                <c:pt idx="1">
                  <c:v>7291296055</c:v>
                </c:pt>
                <c:pt idx="2">
                  <c:v>21958272075</c:v>
                </c:pt>
                <c:pt idx="3">
                  <c:v>35177290003</c:v>
                </c:pt>
                <c:pt idx="4">
                  <c:v>235718706133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4"/>
        <c:holeSize val="65"/>
      </c:doughnut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69684212642872"/>
          <c:y val="5.011030184946471E-2"/>
          <c:w val="0.59660631574714262"/>
          <c:h val="0.88975733593117767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</c:dPt>
          <c:val>
            <c:numRef>
              <c:f>('Закупки 2013'!$H$2:$H$4,'Закупки 2013'!$H$11)</c:f>
              <c:numCache>
                <c:formatCode>0.0%</c:formatCode>
                <c:ptCount val="4"/>
                <c:pt idx="0">
                  <c:v>3.5157179923774401E-2</c:v>
                </c:pt>
                <c:pt idx="1">
                  <c:v>0.52206000506342198</c:v>
                </c:pt>
                <c:pt idx="2">
                  <c:v>0.183447299092626</c:v>
                </c:pt>
                <c:pt idx="3">
                  <c:v>0.25933551592017701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4357083439761"/>
          <c:y val="7.851181102362205E-2"/>
          <c:w val="0.85291841788586131"/>
          <c:h val="0.70347149606299209"/>
        </c:manualLayout>
      </c:layout>
      <c:lineChart>
        <c:grouping val="standard"/>
        <c:varyColors val="0"/>
        <c:ser>
          <c:idx val="0"/>
          <c:order val="0"/>
          <c:tx>
            <c:strRef>
              <c:f>charts_data1!$F$1</c:f>
              <c:strCache>
                <c:ptCount val="1"/>
                <c:pt idx="0">
                  <c:v>Экономия по контрактам в 2013 году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charts_data1!$A$2:$A$148</c:f>
              <c:numCache>
                <c:formatCode>General</c:formatCode>
                <c:ptCount val="1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</c:numCache>
            </c:numRef>
          </c:cat>
          <c:val>
            <c:numRef>
              <c:f>charts_data1!$F$2:$F$148</c:f>
              <c:numCache>
                <c:formatCode>General</c:formatCode>
                <c:ptCount val="147"/>
                <c:pt idx="0">
                  <c:v>433.85746767000001</c:v>
                </c:pt>
                <c:pt idx="1">
                  <c:v>533.18381652000005</c:v>
                </c:pt>
                <c:pt idx="2">
                  <c:v>645.97639532999995</c:v>
                </c:pt>
                <c:pt idx="3">
                  <c:v>886.44597405000002</c:v>
                </c:pt>
                <c:pt idx="4">
                  <c:v>1110.4805076299999</c:v>
                </c:pt>
                <c:pt idx="5">
                  <c:v>1193.1590079800001</c:v>
                </c:pt>
                <c:pt idx="6">
                  <c:v>1411.12483372</c:v>
                </c:pt>
                <c:pt idx="7">
                  <c:v>1595.49535311</c:v>
                </c:pt>
                <c:pt idx="8">
                  <c:v>6570.7014250700004</c:v>
                </c:pt>
                <c:pt idx="9">
                  <c:v>7912.3646179899997</c:v>
                </c:pt>
                <c:pt idx="10">
                  <c:v>8830.2424802400001</c:v>
                </c:pt>
                <c:pt idx="11">
                  <c:v>8843.2094898199994</c:v>
                </c:pt>
                <c:pt idx="12">
                  <c:v>8858.4585479199995</c:v>
                </c:pt>
                <c:pt idx="13">
                  <c:v>10763.48435934</c:v>
                </c:pt>
                <c:pt idx="14">
                  <c:v>11609.42188786</c:v>
                </c:pt>
                <c:pt idx="15">
                  <c:v>12071.764334420001</c:v>
                </c:pt>
                <c:pt idx="16">
                  <c:v>13063.483713969999</c:v>
                </c:pt>
                <c:pt idx="17">
                  <c:v>13895.549985129999</c:v>
                </c:pt>
                <c:pt idx="18">
                  <c:v>13899.895722880001</c:v>
                </c:pt>
                <c:pt idx="19">
                  <c:v>13906.551386069999</c:v>
                </c:pt>
                <c:pt idx="20">
                  <c:v>14536.65420417</c:v>
                </c:pt>
                <c:pt idx="21">
                  <c:v>15478.679039950001</c:v>
                </c:pt>
                <c:pt idx="22">
                  <c:v>15777.11907321</c:v>
                </c:pt>
                <c:pt idx="23">
                  <c:v>16290.242827669999</c:v>
                </c:pt>
                <c:pt idx="24">
                  <c:v>16922.210285040001</c:v>
                </c:pt>
                <c:pt idx="25">
                  <c:v>17033.619344399998</c:v>
                </c:pt>
                <c:pt idx="26">
                  <c:v>17103.097279360001</c:v>
                </c:pt>
                <c:pt idx="27">
                  <c:v>18831.27159692</c:v>
                </c:pt>
                <c:pt idx="28">
                  <c:v>20093.8887297</c:v>
                </c:pt>
                <c:pt idx="29">
                  <c:v>20541.790334429999</c:v>
                </c:pt>
                <c:pt idx="30">
                  <c:v>21027.537041420001</c:v>
                </c:pt>
                <c:pt idx="31">
                  <c:v>21869.92943357</c:v>
                </c:pt>
                <c:pt idx="32">
                  <c:v>21943.311210200001</c:v>
                </c:pt>
                <c:pt idx="33">
                  <c:v>21961.094448749998</c:v>
                </c:pt>
                <c:pt idx="34">
                  <c:v>24378.30630032</c:v>
                </c:pt>
                <c:pt idx="35">
                  <c:v>25562.722310990001</c:v>
                </c:pt>
                <c:pt idx="36">
                  <c:v>27256.556924839999</c:v>
                </c:pt>
                <c:pt idx="37">
                  <c:v>27867.998822940001</c:v>
                </c:pt>
                <c:pt idx="38">
                  <c:v>28486.422477439999</c:v>
                </c:pt>
                <c:pt idx="39">
                  <c:v>28552.263100759999</c:v>
                </c:pt>
                <c:pt idx="40">
                  <c:v>28592.884262340001</c:v>
                </c:pt>
                <c:pt idx="41">
                  <c:v>30008.294547490001</c:v>
                </c:pt>
                <c:pt idx="42">
                  <c:v>31102.534313690001</c:v>
                </c:pt>
                <c:pt idx="43">
                  <c:v>31591.668434039999</c:v>
                </c:pt>
                <c:pt idx="44">
                  <c:v>32277.524397789999</c:v>
                </c:pt>
                <c:pt idx="45">
                  <c:v>32790.346570330003</c:v>
                </c:pt>
                <c:pt idx="46">
                  <c:v>32842.241181060002</c:v>
                </c:pt>
                <c:pt idx="47">
                  <c:v>32849.367509600001</c:v>
                </c:pt>
                <c:pt idx="48">
                  <c:v>34331.087063439998</c:v>
                </c:pt>
                <c:pt idx="49">
                  <c:v>35072.45385844</c:v>
                </c:pt>
                <c:pt idx="50">
                  <c:v>35810.371180779999</c:v>
                </c:pt>
                <c:pt idx="51">
                  <c:v>36064.152068310003</c:v>
                </c:pt>
                <c:pt idx="52">
                  <c:v>36500.194176069999</c:v>
                </c:pt>
                <c:pt idx="53">
                  <c:v>36515.121019639999</c:v>
                </c:pt>
                <c:pt idx="54">
                  <c:v>36530.437546690002</c:v>
                </c:pt>
                <c:pt idx="55">
                  <c:v>37855.830426829998</c:v>
                </c:pt>
                <c:pt idx="56">
                  <c:v>38580.200963880001</c:v>
                </c:pt>
                <c:pt idx="57">
                  <c:v>39024.738767739997</c:v>
                </c:pt>
                <c:pt idx="58">
                  <c:v>39432.335504950002</c:v>
                </c:pt>
                <c:pt idx="59">
                  <c:v>40054.228039239999</c:v>
                </c:pt>
                <c:pt idx="60">
                  <c:v>40776.39115974</c:v>
                </c:pt>
                <c:pt idx="61">
                  <c:v>40786.016516950003</c:v>
                </c:pt>
                <c:pt idx="62">
                  <c:v>42433.177177190002</c:v>
                </c:pt>
                <c:pt idx="63">
                  <c:v>43109.248825410003</c:v>
                </c:pt>
                <c:pt idx="64">
                  <c:v>44907.94061225</c:v>
                </c:pt>
                <c:pt idx="65">
                  <c:v>45548.203219440002</c:v>
                </c:pt>
                <c:pt idx="66">
                  <c:v>45623.514477340002</c:v>
                </c:pt>
                <c:pt idx="67">
                  <c:v>45671.154599020003</c:v>
                </c:pt>
                <c:pt idx="68">
                  <c:v>45688.657133959998</c:v>
                </c:pt>
                <c:pt idx="69">
                  <c:v>47614.214698579999</c:v>
                </c:pt>
                <c:pt idx="70">
                  <c:v>48847.730525409999</c:v>
                </c:pt>
                <c:pt idx="71">
                  <c:v>50154.946981000001</c:v>
                </c:pt>
                <c:pt idx="72">
                  <c:v>50791.736838099998</c:v>
                </c:pt>
                <c:pt idx="73">
                  <c:v>51611.400922020002</c:v>
                </c:pt>
                <c:pt idx="74">
                  <c:v>51650.545361659999</c:v>
                </c:pt>
                <c:pt idx="75">
                  <c:v>51667.09692014</c:v>
                </c:pt>
                <c:pt idx="76">
                  <c:v>53894.337920409998</c:v>
                </c:pt>
                <c:pt idx="77">
                  <c:v>54722.834886179997</c:v>
                </c:pt>
                <c:pt idx="78">
                  <c:v>55716.023384330001</c:v>
                </c:pt>
                <c:pt idx="79">
                  <c:v>56248.7374041</c:v>
                </c:pt>
                <c:pt idx="80">
                  <c:v>56987.473679219998</c:v>
                </c:pt>
                <c:pt idx="81">
                  <c:v>57025.337857960003</c:v>
                </c:pt>
                <c:pt idx="82">
                  <c:v>57044.682426179999</c:v>
                </c:pt>
                <c:pt idx="83">
                  <c:v>59348.410580429998</c:v>
                </c:pt>
                <c:pt idx="84">
                  <c:v>60516.582701949999</c:v>
                </c:pt>
                <c:pt idx="85">
                  <c:v>61141.381124070002</c:v>
                </c:pt>
                <c:pt idx="86">
                  <c:v>61710.193958839998</c:v>
                </c:pt>
                <c:pt idx="87">
                  <c:v>62798.265621960003</c:v>
                </c:pt>
                <c:pt idx="88">
                  <c:v>62891.388107469997</c:v>
                </c:pt>
                <c:pt idx="89">
                  <c:v>62972.149975289998</c:v>
                </c:pt>
                <c:pt idx="90">
                  <c:v>66482.039973940002</c:v>
                </c:pt>
                <c:pt idx="91">
                  <c:v>67671.990152130005</c:v>
                </c:pt>
                <c:pt idx="92">
                  <c:v>68296.129198480005</c:v>
                </c:pt>
                <c:pt idx="93">
                  <c:v>69032.936436849996</c:v>
                </c:pt>
                <c:pt idx="94">
                  <c:v>69869.482894949993</c:v>
                </c:pt>
                <c:pt idx="95">
                  <c:v>69893.866779279997</c:v>
                </c:pt>
                <c:pt idx="96">
                  <c:v>69904.293167709999</c:v>
                </c:pt>
                <c:pt idx="97">
                  <c:v>71921.268634699998</c:v>
                </c:pt>
                <c:pt idx="98">
                  <c:v>73129.705606880001</c:v>
                </c:pt>
                <c:pt idx="99">
                  <c:v>74275.8062469</c:v>
                </c:pt>
                <c:pt idx="100">
                  <c:v>74992.301328739995</c:v>
                </c:pt>
                <c:pt idx="101">
                  <c:v>77841.921147290006</c:v>
                </c:pt>
                <c:pt idx="102">
                  <c:v>77873.082670069998</c:v>
                </c:pt>
                <c:pt idx="103">
                  <c:v>77915.755961729999</c:v>
                </c:pt>
                <c:pt idx="104">
                  <c:v>80583.165184840007</c:v>
                </c:pt>
                <c:pt idx="105">
                  <c:v>82320.061793589994</c:v>
                </c:pt>
                <c:pt idx="106">
                  <c:v>83130.520313729998</c:v>
                </c:pt>
                <c:pt idx="107">
                  <c:v>83648.560585590007</c:v>
                </c:pt>
                <c:pt idx="108">
                  <c:v>84395.514687239993</c:v>
                </c:pt>
                <c:pt idx="109">
                  <c:v>84474.656203940001</c:v>
                </c:pt>
                <c:pt idx="110">
                  <c:v>84497.969264250001</c:v>
                </c:pt>
                <c:pt idx="111">
                  <c:v>86674.142718050003</c:v>
                </c:pt>
                <c:pt idx="112">
                  <c:v>88104.877902790002</c:v>
                </c:pt>
                <c:pt idx="113">
                  <c:v>89080.268538169999</c:v>
                </c:pt>
                <c:pt idx="114">
                  <c:v>89820.185979290007</c:v>
                </c:pt>
                <c:pt idx="115">
                  <c:v>90558.689625200001</c:v>
                </c:pt>
                <c:pt idx="116">
                  <c:v>90630.362679280006</c:v>
                </c:pt>
                <c:pt idx="117">
                  <c:v>90648.734284899998</c:v>
                </c:pt>
                <c:pt idx="118">
                  <c:v>93222.157711980006</c:v>
                </c:pt>
                <c:pt idx="119">
                  <c:v>95093.241389810006</c:v>
                </c:pt>
                <c:pt idx="120">
                  <c:v>95159.773499770003</c:v>
                </c:pt>
                <c:pt idx="121">
                  <c:v>95166.485453419999</c:v>
                </c:pt>
                <c:pt idx="122">
                  <c:v>95264.227199589994</c:v>
                </c:pt>
                <c:pt idx="123">
                  <c:v>95318.435793979996</c:v>
                </c:pt>
                <c:pt idx="124">
                  <c:v>95336.975824449997</c:v>
                </c:pt>
                <c:pt idx="125">
                  <c:v>99585.520189040006</c:v>
                </c:pt>
                <c:pt idx="126">
                  <c:v>100919.38850729</c:v>
                </c:pt>
                <c:pt idx="127">
                  <c:v>101978.04060204999</c:v>
                </c:pt>
                <c:pt idx="128">
                  <c:v>102006.98913437</c:v>
                </c:pt>
                <c:pt idx="129">
                  <c:v>102028.86400250001</c:v>
                </c:pt>
                <c:pt idx="130">
                  <c:v>102151.0304018</c:v>
                </c:pt>
                <c:pt idx="131">
                  <c:v>102169.10542332</c:v>
                </c:pt>
                <c:pt idx="132">
                  <c:v>104995.89528813001</c:v>
                </c:pt>
                <c:pt idx="133">
                  <c:v>106006.51600983</c:v>
                </c:pt>
                <c:pt idx="134">
                  <c:v>107204.28884513</c:v>
                </c:pt>
                <c:pt idx="135">
                  <c:v>107976.06045054</c:v>
                </c:pt>
                <c:pt idx="136">
                  <c:v>108893.99863498</c:v>
                </c:pt>
                <c:pt idx="137">
                  <c:v>108941.04386849</c:v>
                </c:pt>
                <c:pt idx="138">
                  <c:v>108978.94604012</c:v>
                </c:pt>
                <c:pt idx="139">
                  <c:v>110994.38544183</c:v>
                </c:pt>
                <c:pt idx="140">
                  <c:v>111686.18221601</c:v>
                </c:pt>
                <c:pt idx="141">
                  <c:v>112114.88527812999</c:v>
                </c:pt>
                <c:pt idx="142">
                  <c:v>112557.37363864999</c:v>
                </c:pt>
                <c:pt idx="143">
                  <c:v>113623.67640106</c:v>
                </c:pt>
                <c:pt idx="144">
                  <c:v>113652.13662402</c:v>
                </c:pt>
                <c:pt idx="145">
                  <c:v>113662.76975861</c:v>
                </c:pt>
                <c:pt idx="146">
                  <c:v>116408.63437806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charts_data1!$G$1</c:f>
              <c:strCache>
                <c:ptCount val="1"/>
                <c:pt idx="0">
                  <c:v>Экономия по контрактам в 2014 году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charts_data1!$G$2:$G$148</c:f>
              <c:numCache>
                <c:formatCode>General</c:formatCode>
                <c:ptCount val="147"/>
                <c:pt idx="0">
                  <c:v>204.13083849</c:v>
                </c:pt>
                <c:pt idx="1">
                  <c:v>228.33604518999999</c:v>
                </c:pt>
                <c:pt idx="2">
                  <c:v>336.38047018999998</c:v>
                </c:pt>
                <c:pt idx="3">
                  <c:v>549.43665238999995</c:v>
                </c:pt>
                <c:pt idx="4">
                  <c:v>775.41060978999997</c:v>
                </c:pt>
                <c:pt idx="5">
                  <c:v>920.63462222999999</c:v>
                </c:pt>
                <c:pt idx="6">
                  <c:v>984.90948405999995</c:v>
                </c:pt>
                <c:pt idx="7">
                  <c:v>1072.44506682</c:v>
                </c:pt>
                <c:pt idx="8">
                  <c:v>6894.7477600100001</c:v>
                </c:pt>
                <c:pt idx="9">
                  <c:v>8272.4674062600006</c:v>
                </c:pt>
                <c:pt idx="10">
                  <c:v>8391.6080354400001</c:v>
                </c:pt>
                <c:pt idx="11">
                  <c:v>8412.3997494600007</c:v>
                </c:pt>
                <c:pt idx="12">
                  <c:v>11263.20880235</c:v>
                </c:pt>
                <c:pt idx="13">
                  <c:v>12557.249339800001</c:v>
                </c:pt>
                <c:pt idx="14">
                  <c:v>13818.825278570001</c:v>
                </c:pt>
                <c:pt idx="15">
                  <c:v>16486.139194449999</c:v>
                </c:pt>
                <c:pt idx="16">
                  <c:v>17410.033934499999</c:v>
                </c:pt>
                <c:pt idx="17">
                  <c:v>17424.037174550002</c:v>
                </c:pt>
                <c:pt idx="18">
                  <c:v>17450.417237279999</c:v>
                </c:pt>
                <c:pt idx="19">
                  <c:v>19138.900238220001</c:v>
                </c:pt>
                <c:pt idx="20">
                  <c:v>19892.950669450001</c:v>
                </c:pt>
                <c:pt idx="21">
                  <c:v>20255.006607890002</c:v>
                </c:pt>
                <c:pt idx="22">
                  <c:v>21407.86417592</c:v>
                </c:pt>
                <c:pt idx="23">
                  <c:v>22235.070741489999</c:v>
                </c:pt>
                <c:pt idx="24">
                  <c:v>22289.840008849998</c:v>
                </c:pt>
                <c:pt idx="25">
                  <c:v>22296.914517919999</c:v>
                </c:pt>
                <c:pt idx="26">
                  <c:v>24127.946706260002</c:v>
                </c:pt>
                <c:pt idx="27">
                  <c:v>26652.253892860001</c:v>
                </c:pt>
                <c:pt idx="28">
                  <c:v>27319.865880130001</c:v>
                </c:pt>
                <c:pt idx="29">
                  <c:v>27870.168589929999</c:v>
                </c:pt>
                <c:pt idx="30">
                  <c:v>28850.486299280001</c:v>
                </c:pt>
                <c:pt idx="31">
                  <c:v>28982.546937079998</c:v>
                </c:pt>
                <c:pt idx="32">
                  <c:v>29010.901225959999</c:v>
                </c:pt>
                <c:pt idx="33">
                  <c:v>31700.555184010002</c:v>
                </c:pt>
                <c:pt idx="34">
                  <c:v>33463.274640639997</c:v>
                </c:pt>
                <c:pt idx="35">
                  <c:v>34245.707858139998</c:v>
                </c:pt>
                <c:pt idx="36">
                  <c:v>35083.147182209999</c:v>
                </c:pt>
                <c:pt idx="37">
                  <c:v>36121.93609951</c:v>
                </c:pt>
                <c:pt idx="38">
                  <c:v>36250.247257709998</c:v>
                </c:pt>
                <c:pt idx="39">
                  <c:v>36261.151587940003</c:v>
                </c:pt>
                <c:pt idx="40">
                  <c:v>39496.926176519999</c:v>
                </c:pt>
                <c:pt idx="41">
                  <c:v>40796.485117190001</c:v>
                </c:pt>
                <c:pt idx="42">
                  <c:v>41939.180576070001</c:v>
                </c:pt>
                <c:pt idx="43">
                  <c:v>43077.822790990002</c:v>
                </c:pt>
                <c:pt idx="44">
                  <c:v>43911.653450509999</c:v>
                </c:pt>
                <c:pt idx="45">
                  <c:v>43949.133909960001</c:v>
                </c:pt>
                <c:pt idx="46">
                  <c:v>43968.744989799998</c:v>
                </c:pt>
                <c:pt idx="47">
                  <c:v>45776.381086499998</c:v>
                </c:pt>
                <c:pt idx="48">
                  <c:v>46509.631966089997</c:v>
                </c:pt>
                <c:pt idx="49">
                  <c:v>47059.220287800003</c:v>
                </c:pt>
                <c:pt idx="50">
                  <c:v>47764.005646650003</c:v>
                </c:pt>
                <c:pt idx="51">
                  <c:v>48163.734395419997</c:v>
                </c:pt>
                <c:pt idx="52">
                  <c:v>48186.772589640001</c:v>
                </c:pt>
                <c:pt idx="53">
                  <c:v>48194.355904939999</c:v>
                </c:pt>
                <c:pt idx="54">
                  <c:v>49509.238313479997</c:v>
                </c:pt>
                <c:pt idx="55">
                  <c:v>50216.357196609999</c:v>
                </c:pt>
                <c:pt idx="56">
                  <c:v>50843.922625799998</c:v>
                </c:pt>
                <c:pt idx="57">
                  <c:v>51688.660456650003</c:v>
                </c:pt>
                <c:pt idx="58">
                  <c:v>52312.905952660003</c:v>
                </c:pt>
                <c:pt idx="59">
                  <c:v>52359.755331840002</c:v>
                </c:pt>
                <c:pt idx="60">
                  <c:v>52370.80498434</c:v>
                </c:pt>
                <c:pt idx="61">
                  <c:v>53891.765790470003</c:v>
                </c:pt>
                <c:pt idx="62">
                  <c:v>54310.401978620001</c:v>
                </c:pt>
                <c:pt idx="63">
                  <c:v>54577.341818929999</c:v>
                </c:pt>
                <c:pt idx="64">
                  <c:v>55028.1151675</c:v>
                </c:pt>
                <c:pt idx="65">
                  <c:v>55643.921075459999</c:v>
                </c:pt>
                <c:pt idx="66">
                  <c:v>55645.396659769998</c:v>
                </c:pt>
                <c:pt idx="67">
                  <c:v>55646.917059109997</c:v>
                </c:pt>
                <c:pt idx="68">
                  <c:v>55742.60828344</c:v>
                </c:pt>
                <c:pt idx="69">
                  <c:v>56480.68560312</c:v>
                </c:pt>
                <c:pt idx="70">
                  <c:v>56777.472656439997</c:v>
                </c:pt>
                <c:pt idx="71">
                  <c:v>57349.677283290002</c:v>
                </c:pt>
                <c:pt idx="72">
                  <c:v>58080.644850420002</c:v>
                </c:pt>
                <c:pt idx="73">
                  <c:v>58098.517499989997</c:v>
                </c:pt>
                <c:pt idx="74">
                  <c:v>58102.279957059996</c:v>
                </c:pt>
                <c:pt idx="75">
                  <c:v>65465.826382400002</c:v>
                </c:pt>
                <c:pt idx="76">
                  <c:v>66237.32177373</c:v>
                </c:pt>
                <c:pt idx="77">
                  <c:v>68661.682185409998</c:v>
                </c:pt>
                <c:pt idx="78">
                  <c:v>69139.706326739994</c:v>
                </c:pt>
                <c:pt idx="79">
                  <c:v>69380.204679930001</c:v>
                </c:pt>
                <c:pt idx="80">
                  <c:v>69386.779415340003</c:v>
                </c:pt>
                <c:pt idx="81">
                  <c:v>69390.562073370005</c:v>
                </c:pt>
                <c:pt idx="82">
                  <c:v>69956.375790649996</c:v>
                </c:pt>
                <c:pt idx="83">
                  <c:v>72542.040557479995</c:v>
                </c:pt>
                <c:pt idx="84">
                  <c:v>73242.076407579996</c:v>
                </c:pt>
                <c:pt idx="85">
                  <c:v>73454.148624459995</c:v>
                </c:pt>
                <c:pt idx="86">
                  <c:v>73768.707633430007</c:v>
                </c:pt>
                <c:pt idx="87">
                  <c:v>73775.701022719993</c:v>
                </c:pt>
                <c:pt idx="88">
                  <c:v>73778.642487429999</c:v>
                </c:pt>
                <c:pt idx="89">
                  <c:v>74560.591504349999</c:v>
                </c:pt>
                <c:pt idx="90">
                  <c:v>75072.952806729998</c:v>
                </c:pt>
                <c:pt idx="91">
                  <c:v>75451.933354199995</c:v>
                </c:pt>
                <c:pt idx="92">
                  <c:v>75705.90916522</c:v>
                </c:pt>
                <c:pt idx="93">
                  <c:v>76770.389687110001</c:v>
                </c:pt>
                <c:pt idx="94">
                  <c:v>76776.655429210005</c:v>
                </c:pt>
                <c:pt idx="95">
                  <c:v>76783.284421370001</c:v>
                </c:pt>
                <c:pt idx="96">
                  <c:v>77483.631784490004</c:v>
                </c:pt>
                <c:pt idx="97">
                  <c:v>78035.244544739995</c:v>
                </c:pt>
                <c:pt idx="98">
                  <c:v>78323.76393822</c:v>
                </c:pt>
                <c:pt idx="99">
                  <c:v>78638.448936810004</c:v>
                </c:pt>
                <c:pt idx="100">
                  <c:v>79014.566943180005</c:v>
                </c:pt>
                <c:pt idx="101">
                  <c:v>79022.025405199995</c:v>
                </c:pt>
                <c:pt idx="102">
                  <c:v>79025.137834110006</c:v>
                </c:pt>
                <c:pt idx="103">
                  <c:v>80033.510959020001</c:v>
                </c:pt>
                <c:pt idx="104">
                  <c:v>80427.534426529994</c:v>
                </c:pt>
                <c:pt idx="105">
                  <c:v>80745.588543680002</c:v>
                </c:pt>
                <c:pt idx="106">
                  <c:v>80954.270254379997</c:v>
                </c:pt>
                <c:pt idx="107">
                  <c:v>81223.544872729995</c:v>
                </c:pt>
                <c:pt idx="108">
                  <c:v>81242.429348420002</c:v>
                </c:pt>
                <c:pt idx="109">
                  <c:v>81251.584902269999</c:v>
                </c:pt>
                <c:pt idx="110">
                  <c:v>82233.536825100004</c:v>
                </c:pt>
                <c:pt idx="111">
                  <c:v>82613.232598710005</c:v>
                </c:pt>
                <c:pt idx="112">
                  <c:v>82907.588256599993</c:v>
                </c:pt>
                <c:pt idx="113">
                  <c:v>83162.249770480004</c:v>
                </c:pt>
                <c:pt idx="114">
                  <c:v>83442.409832639998</c:v>
                </c:pt>
                <c:pt idx="115">
                  <c:v>83461.385450040005</c:v>
                </c:pt>
                <c:pt idx="116">
                  <c:v>83465.692727340007</c:v>
                </c:pt>
                <c:pt idx="117">
                  <c:v>84224.14902312</c:v>
                </c:pt>
                <c:pt idx="118">
                  <c:v>84716.533903789998</c:v>
                </c:pt>
                <c:pt idx="119">
                  <c:v>85277.43863361</c:v>
                </c:pt>
                <c:pt idx="120">
                  <c:v>85289.306839249999</c:v>
                </c:pt>
                <c:pt idx="121">
                  <c:v>85302.623556589999</c:v>
                </c:pt>
                <c:pt idx="122">
                  <c:v>85307.625873590005</c:v>
                </c:pt>
                <c:pt idx="123">
                  <c:v>85314.050757620003</c:v>
                </c:pt>
                <c:pt idx="124">
                  <c:v>86245.018488250003</c:v>
                </c:pt>
                <c:pt idx="125">
                  <c:v>86658.967373759995</c:v>
                </c:pt>
                <c:pt idx="126">
                  <c:v>87261.429571400004</c:v>
                </c:pt>
                <c:pt idx="127">
                  <c:v>87833.320856670005</c:v>
                </c:pt>
                <c:pt idx="128">
                  <c:v>87836.410343650001</c:v>
                </c:pt>
                <c:pt idx="129">
                  <c:v>87844.813389000003</c:v>
                </c:pt>
                <c:pt idx="130">
                  <c:v>87846.836079779998</c:v>
                </c:pt>
                <c:pt idx="131">
                  <c:v>88628.305020259999</c:v>
                </c:pt>
                <c:pt idx="132">
                  <c:v>88987.087054460004</c:v>
                </c:pt>
                <c:pt idx="133">
                  <c:v>89359.057008300006</c:v>
                </c:pt>
                <c:pt idx="134">
                  <c:v>89767.116532500004</c:v>
                </c:pt>
                <c:pt idx="135">
                  <c:v>90297.121856550002</c:v>
                </c:pt>
                <c:pt idx="136">
                  <c:v>90302.74372667</c:v>
                </c:pt>
                <c:pt idx="137">
                  <c:v>90306.666550919996</c:v>
                </c:pt>
                <c:pt idx="138">
                  <c:v>91110.163343020002</c:v>
                </c:pt>
                <c:pt idx="139">
                  <c:v>91716.182215189998</c:v>
                </c:pt>
                <c:pt idx="140">
                  <c:v>92040.649729120007</c:v>
                </c:pt>
                <c:pt idx="141">
                  <c:v>92293.278400099996</c:v>
                </c:pt>
                <c:pt idx="142">
                  <c:v>92573.645003419995</c:v>
                </c:pt>
                <c:pt idx="143">
                  <c:v>92589.860161360004</c:v>
                </c:pt>
                <c:pt idx="144">
                  <c:v>92594.208405700003</c:v>
                </c:pt>
                <c:pt idx="145">
                  <c:v>93040.313894179999</c:v>
                </c:pt>
                <c:pt idx="146">
                  <c:v>93168.752851469995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390784"/>
        <c:axId val="214391168"/>
      </c:lineChart>
      <c:catAx>
        <c:axId val="21439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b="1" dirty="0"/>
                  <a:t>Дни</a:t>
                </a:r>
              </a:p>
            </c:rich>
          </c:tx>
          <c:layout>
            <c:manualLayout>
              <c:xMode val="edge"/>
              <c:yMode val="edge"/>
              <c:x val="0.50780969280248422"/>
              <c:y val="0.845728762800563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14391168"/>
        <c:crosses val="autoZero"/>
        <c:auto val="1"/>
        <c:lblAlgn val="ctr"/>
        <c:lblOffset val="100"/>
        <c:tickLblSkip val="7"/>
        <c:noMultiLvlLbl val="0"/>
      </c:catAx>
      <c:valAx>
        <c:axId val="2143911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ru-RU"/>
          </a:p>
        </c:txPr>
        <c:crossAx val="214390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1690147043482806"/>
          <c:w val="0.97866326568333883"/>
          <c:h val="7.9799055118110238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0.02341</cdr:x>
      <cdr:y>0.42701</cdr:y>
    </cdr:from>
    <cdr:to>
      <cdr:x>0.24601</cdr:x>
      <cdr:y>0.55814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960" y="1202708"/>
          <a:ext cx="646347" cy="369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fontAlgn="b">
            <a:spcBef>
              <a:spcPct val="0"/>
            </a:spcBef>
            <a:buFontTx/>
            <a:buNone/>
            <a:defRPr/>
          </a:pPr>
          <a:r>
            <a: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</a:t>
          </a:r>
          <a:r>
            <a:rPr lang="en-US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,</a:t>
          </a:r>
          <a:r>
            <a: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3%</a:t>
          </a:r>
        </a:p>
      </cdr:txBody>
    </cdr:sp>
  </cdr:relSizeAnchor>
  <cdr:relSizeAnchor xmlns:cdr="http://schemas.openxmlformats.org/drawingml/2006/chartDrawing">
    <cdr:from>
      <cdr:x>0.05299</cdr:x>
      <cdr:y>0.52041</cdr:y>
    </cdr:from>
    <cdr:to>
      <cdr:x>0.21959</cdr:x>
      <cdr:y>0.5593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3876" y="1465760"/>
          <a:ext cx="483738" cy="1095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0.29913</cdr:x>
      <cdr:y>0.37211</cdr:y>
    </cdr:from>
    <cdr:to>
      <cdr:x>0.7431</cdr:x>
      <cdr:y>0.60159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8554" y="1048081"/>
          <a:ext cx="1289135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">
            <a:spcBef>
              <a:spcPct val="0"/>
            </a:spcBef>
            <a:buFontTx/>
            <a:buNone/>
          </a:pPr>
          <a:r>
            <a:rPr lang="en-US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201</a:t>
          </a:r>
          <a:r>
            <a:rPr lang="ru-RU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4г. </a:t>
          </a:r>
          <a:endParaRPr lang="ru-RU" alt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 xmlns:a="http://schemas.openxmlformats.org/drawingml/2006/main">
          <a:pPr algn="ctr" fontAlgn="b"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</a:t>
          </a:r>
          <a:r>
            <a: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 квартал)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AE63-DE9D-2A41-9CC4-DD27C96E7E9B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3E653-9534-2F4E-9423-69CE9E867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5EF6D-7941-DF4E-8778-D796B710AA94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6C331-2E85-5E49-8576-5B587067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7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1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8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5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3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0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8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53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7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18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04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76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68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57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1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A71CC-80C3-664F-ACBB-2D0365616DAD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459D-0344-5C4B-8ACA-1F80E261F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9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A71CC-80C3-664F-ACBB-2D0365616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459D-0344-5C4B-8ACA-1F80E261F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6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22D527"/>
              </a:gs>
              <a:gs pos="100000">
                <a:srgbClr val="1C541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latin typeface="Calibri (Body)"/>
              <a:cs typeface="Calibri (Body)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5861" y="461797"/>
            <a:ext cx="3214253" cy="3214253"/>
          </a:xfrm>
          <a:prstGeom prst="ellipse">
            <a:avLst/>
          </a:prstGeom>
          <a:solidFill>
            <a:srgbClr val="FFA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4" name="Oval 63"/>
          <p:cNvSpPr/>
          <p:nvPr/>
        </p:nvSpPr>
        <p:spPr>
          <a:xfrm>
            <a:off x="603413" y="219619"/>
            <a:ext cx="3456431" cy="345643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5994686" y="3790092"/>
            <a:ext cx="3039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Чемерисов М.В.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Департамента развития </a:t>
            </a:r>
          </a:p>
          <a:p>
            <a:pPr algn="ctr"/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контрактной системы</a:t>
            </a:r>
          </a:p>
          <a:p>
            <a:pPr algn="ctr"/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Минэкономразвития России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июля, 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8266" y="773759"/>
            <a:ext cx="2809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Первые итоги внедрения Контрактной системы </a:t>
            </a:r>
          </a:p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Перспективы </a:t>
            </a:r>
            <a:r>
              <a:rPr lang="ru-RU" sz="2400" b="1" i="1" dirty="0">
                <a:solidFill>
                  <a:schemeClr val="bg1"/>
                </a:solidFill>
              </a:rPr>
              <a:t>развития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Изображение 9" descr="контрактная система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1" y="1924128"/>
            <a:ext cx="3164465" cy="282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22D527"/>
              </a:gs>
              <a:gs pos="100000">
                <a:srgbClr val="094A1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latin typeface="Calibri (Body)"/>
              <a:cs typeface="Calibri (Body)"/>
            </a:endParaRPr>
          </a:p>
        </p:txBody>
      </p:sp>
      <p:sp>
        <p:nvSpPr>
          <p:cNvPr id="8" name="Oval 5">
            <a:hlinkClick r:id="" action="ppaction://hlinkshowjump?jump=nextslide"/>
          </p:cNvPr>
          <p:cNvSpPr/>
          <p:nvPr/>
        </p:nvSpPr>
        <p:spPr>
          <a:xfrm>
            <a:off x="2908700" y="704703"/>
            <a:ext cx="3240000" cy="3240000"/>
          </a:xfrm>
          <a:prstGeom prst="ellipse">
            <a:avLst/>
          </a:prstGeom>
          <a:solidFill>
            <a:srgbClr val="B72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29325" y="2008499"/>
            <a:ext cx="3240000" cy="13289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СПАСИБО</a:t>
            </a:r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b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за 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ВНИМАНИЕ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4304275" y="3757773"/>
            <a:ext cx="462600" cy="465300"/>
          </a:xfrm>
          <a:prstGeom prst="ellipse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FontAwesome Regular" charset="0"/>
              <a:ea typeface="ＭＳ Ｐゴシック" charset="0"/>
              <a:cs typeface="FontAwesome Regular" charset="0"/>
              <a:sym typeface="FontAwesome Regular" charset="0"/>
            </a:endParaRPr>
          </a:p>
        </p:txBody>
      </p:sp>
      <p:sp>
        <p:nvSpPr>
          <p:cNvPr id="13" name="Oval 10"/>
          <p:cNvSpPr/>
          <p:nvPr/>
        </p:nvSpPr>
        <p:spPr>
          <a:xfrm>
            <a:off x="3171099" y="1085849"/>
            <a:ext cx="180000" cy="180000"/>
          </a:xfrm>
          <a:prstGeom prst="ellipse">
            <a:avLst/>
          </a:prstGeom>
          <a:solidFill>
            <a:srgbClr val="094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resentation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1313" b="-1313"/>
          <a:stretch>
            <a:fillRect/>
          </a:stretch>
        </p:blipFill>
        <p:spPr>
          <a:xfrm>
            <a:off x="0" y="0"/>
            <a:ext cx="9144000" cy="5265796"/>
          </a:xfrm>
          <a:blipFill rotWithShape="1">
            <a:blip r:embed="rId2"/>
            <a:stretch>
              <a:fillRect/>
            </a:stretch>
          </a:blipFill>
        </p:spPr>
      </p:pic>
      <p:sp>
        <p:nvSpPr>
          <p:cNvPr id="9" name="TextBox 8"/>
          <p:cNvSpPr txBox="1"/>
          <p:nvPr/>
        </p:nvSpPr>
        <p:spPr>
          <a:xfrm>
            <a:off x="2611442" y="3620024"/>
            <a:ext cx="1184554" cy="1184554"/>
          </a:xfrm>
          <a:prstGeom prst="ellipse">
            <a:avLst/>
          </a:prstGeom>
          <a:solidFill>
            <a:srgbClr val="09401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4528" y="787028"/>
            <a:ext cx="8067629" cy="3981796"/>
            <a:chOff x="-14528" y="696327"/>
            <a:chExt cx="8067629" cy="3981796"/>
          </a:xfrm>
        </p:grpSpPr>
        <p:sp>
          <p:nvSpPr>
            <p:cNvPr id="13" name="Oval 4">
              <a:hlinkClick r:id="" action="ppaction://hlinkshowjump?jump=nextslide"/>
            </p:cNvPr>
            <p:cNvSpPr/>
            <p:nvPr/>
          </p:nvSpPr>
          <p:spPr>
            <a:xfrm>
              <a:off x="0" y="696327"/>
              <a:ext cx="3566011" cy="3981796"/>
            </a:xfrm>
            <a:custGeom>
              <a:avLst/>
              <a:gdLst/>
              <a:ahLst/>
              <a:cxnLst/>
              <a:rect l="l" t="t" r="r" b="b"/>
              <a:pathLst>
                <a:path w="4067464" h="4638964">
                  <a:moveTo>
                    <a:pt x="1747982" y="0"/>
                  </a:moveTo>
                  <a:cubicBezTo>
                    <a:pt x="3028997" y="0"/>
                    <a:pt x="4067464" y="1038467"/>
                    <a:pt x="4067464" y="2319482"/>
                  </a:cubicBezTo>
                  <a:cubicBezTo>
                    <a:pt x="4067464" y="3600497"/>
                    <a:pt x="3028997" y="4638964"/>
                    <a:pt x="1747982" y="4638964"/>
                  </a:cubicBezTo>
                  <a:cubicBezTo>
                    <a:pt x="1049771" y="4638964"/>
                    <a:pt x="423614" y="4330462"/>
                    <a:pt x="0" y="3840927"/>
                  </a:cubicBezTo>
                  <a:lnTo>
                    <a:pt x="0" y="798037"/>
                  </a:lnTo>
                  <a:cubicBezTo>
                    <a:pt x="423614" y="308502"/>
                    <a:pt x="1049771" y="0"/>
                    <a:pt x="1747982" y="0"/>
                  </a:cubicBezTo>
                  <a:close/>
                </a:path>
              </a:pathLst>
            </a:custGeom>
            <a:solidFill>
              <a:srgbClr val="9311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4528" y="2142340"/>
              <a:ext cx="3914900" cy="4648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38201" y="2064458"/>
              <a:ext cx="39149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sz="1200" dirty="0">
                <a:latin typeface="+mj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81546" y="629825"/>
            <a:ext cx="537324" cy="537324"/>
          </a:xfrm>
          <a:prstGeom prst="ellipse">
            <a:avLst/>
          </a:prstGeom>
          <a:solidFill>
            <a:srgbClr val="68CA08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95053" y="4678123"/>
            <a:ext cx="162209" cy="162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40255" y="851045"/>
            <a:ext cx="56087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 экономической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 государства, 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наряду с такими как налоговая, бюджетная и банковская система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инструмент, обеспечивающий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практическое выполнение обязательств государства перед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Мощный механизм развития бизнеса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13"/>
          <p:cNvSpPr/>
          <p:nvPr/>
        </p:nvSpPr>
        <p:spPr>
          <a:xfrm>
            <a:off x="3929331" y="168160"/>
            <a:ext cx="5116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КОНТРАКТНАЯ СИСТЕМА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528" y="137428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ЦЕЛЬ:</a:t>
            </a:r>
          </a:p>
          <a:p>
            <a:endParaRPr lang="ru-RU" sz="1600" b="1" i="1" dirty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«Сформировать  </a:t>
            </a:r>
          </a:p>
          <a:p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Контрактную систему удобную </a:t>
            </a:r>
          </a:p>
          <a:p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заказчиков и поставщиков»</a:t>
            </a:r>
          </a:p>
          <a:p>
            <a:endPara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«Сократить временные </a:t>
            </a:r>
            <a:b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финансовые издержки при работе </a:t>
            </a:r>
            <a:b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Контрактной системой»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2000" y="2125318"/>
            <a:ext cx="2944519" cy="2953789"/>
          </a:xfrm>
          <a:prstGeom prst="ellipse">
            <a:avLst/>
          </a:prstGeom>
          <a:solidFill>
            <a:schemeClr val="bg1">
              <a:alpha val="70000"/>
            </a:schemeClr>
          </a:solidFill>
          <a:ln w="69850">
            <a:solidFill>
              <a:schemeClr val="bg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1911" y="2203037"/>
            <a:ext cx="2816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B724B1"/>
                </a:solidFill>
              </a:rPr>
              <a:t>25</a:t>
            </a:r>
            <a:r>
              <a:rPr lang="ru-RU" sz="7200" dirty="0" smtClean="0">
                <a:solidFill>
                  <a:srgbClr val="B724B1"/>
                </a:solidFill>
              </a:rPr>
              <a:t>%</a:t>
            </a:r>
            <a:endParaRPr lang="en-US" sz="7200" dirty="0">
              <a:solidFill>
                <a:srgbClr val="B724B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8308" y="3611497"/>
            <a:ext cx="2718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94011"/>
                </a:solidFill>
              </a:rPr>
              <a:t>перераспределяется </a:t>
            </a:r>
            <a:r>
              <a:rPr lang="ru-RU" sz="1500" b="1" dirty="0">
                <a:solidFill>
                  <a:srgbClr val="094011"/>
                </a:solidFill>
              </a:rPr>
              <a:t>через рынок</a:t>
            </a:r>
            <a:r>
              <a:rPr lang="ru-RU" sz="1500" b="1" dirty="0" smtClean="0">
                <a:solidFill>
                  <a:srgbClr val="094011"/>
                </a:solidFill>
              </a:rPr>
              <a:t> государственных закупок и корпоративый сектор </a:t>
            </a:r>
            <a:endParaRPr lang="en-US" sz="1500" b="1" dirty="0">
              <a:solidFill>
                <a:srgbClr val="094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resentation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1313" b="-1313"/>
          <a:stretch>
            <a:fillRect/>
          </a:stretch>
        </p:blipFill>
        <p:spPr>
          <a:xfrm>
            <a:off x="-1585" y="0"/>
            <a:ext cx="9144000" cy="5265796"/>
          </a:xfrm>
          <a:blipFill rotWithShape="1">
            <a:blip r:embed="rId2"/>
            <a:stretch>
              <a:fillRect/>
            </a:stretch>
          </a:blipFill>
        </p:spPr>
      </p:pic>
      <p:sp>
        <p:nvSpPr>
          <p:cNvPr id="6" name="Прямоугольник 5"/>
          <p:cNvSpPr/>
          <p:nvPr/>
        </p:nvSpPr>
        <p:spPr>
          <a:xfrm>
            <a:off x="880532" y="96723"/>
            <a:ext cx="6671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ПЕРВЫЕ ИТОГИ ФУНКЦИОНИРОВАНИЯ КОНТРАКТНОЙ СИСТЕМЫ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33106" y="1080237"/>
            <a:ext cx="3508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Заключенные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контракты (</a:t>
            </a:r>
            <a:r>
              <a:rPr lang="ru-RU" altLang="ru-RU" sz="1600" b="1" dirty="0">
                <a:solidFill>
                  <a:schemeClr val="bg1"/>
                </a:solidFill>
              </a:rPr>
              <a:t>трлн. руб.)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Пятиугольник 22"/>
          <p:cNvSpPr>
            <a:spLocks noChangeArrowheads="1"/>
          </p:cNvSpPr>
          <p:nvPr/>
        </p:nvSpPr>
        <p:spPr bwMode="auto">
          <a:xfrm>
            <a:off x="2372917" y="2056210"/>
            <a:ext cx="640556" cy="1438275"/>
          </a:xfrm>
          <a:prstGeom prst="homePlate">
            <a:avLst>
              <a:gd name="adj" fmla="val 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altLang="ru-RU" sz="105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5" name="Пятиугольник 22"/>
          <p:cNvSpPr>
            <a:spLocks noChangeArrowheads="1"/>
          </p:cNvSpPr>
          <p:nvPr/>
        </p:nvSpPr>
        <p:spPr bwMode="auto">
          <a:xfrm>
            <a:off x="3013473" y="2164556"/>
            <a:ext cx="640556" cy="1329929"/>
          </a:xfrm>
          <a:prstGeom prst="homePlate">
            <a:avLst>
              <a:gd name="adj" fmla="val 0"/>
            </a:avLst>
          </a:prstGeom>
          <a:solidFill>
            <a:srgbClr val="B724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050">
              <a:solidFill>
                <a:schemeClr val="tx2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195513" y="3515916"/>
            <a:ext cx="18359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60"/>
          <p:cNvSpPr txBox="1">
            <a:spLocks noChangeArrowheads="1"/>
          </p:cNvSpPr>
          <p:nvPr/>
        </p:nvSpPr>
        <p:spPr bwMode="auto">
          <a:xfrm rot="20256920">
            <a:off x="2312194" y="2680903"/>
            <a:ext cx="760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kumimoji="0" lang="ru-RU" sz="1600" b="1" dirty="0">
                <a:latin typeface="+mn-lt"/>
              </a:rPr>
              <a:t>2013</a:t>
            </a:r>
            <a:endParaRPr kumimoji="0" lang="ru-RU" sz="1600" b="1" i="1" dirty="0">
              <a:latin typeface="+mn-lt"/>
            </a:endParaRPr>
          </a:p>
        </p:txBody>
      </p:sp>
      <p:sp>
        <p:nvSpPr>
          <p:cNvPr id="28" name="Text Box 60"/>
          <p:cNvSpPr txBox="1">
            <a:spLocks noChangeArrowheads="1"/>
          </p:cNvSpPr>
          <p:nvPr/>
        </p:nvSpPr>
        <p:spPr bwMode="auto">
          <a:xfrm rot="20028892">
            <a:off x="2936082" y="2711264"/>
            <a:ext cx="760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kumimoji="0" lang="ru-RU" sz="1600" b="1" dirty="0">
                <a:solidFill>
                  <a:schemeClr val="bg1"/>
                </a:solidFill>
                <a:latin typeface="+mn-lt"/>
              </a:rPr>
              <a:t>2014</a:t>
            </a:r>
            <a:endParaRPr kumimoji="0"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 Box 60"/>
          <p:cNvSpPr txBox="1">
            <a:spLocks noChangeArrowheads="1"/>
          </p:cNvSpPr>
          <p:nvPr/>
        </p:nvSpPr>
        <p:spPr bwMode="auto">
          <a:xfrm>
            <a:off x="2950369" y="1810407"/>
            <a:ext cx="759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kumimoji="0" lang="ru-RU" sz="1600" b="1" dirty="0">
                <a:solidFill>
                  <a:schemeClr val="bg1"/>
                </a:solidFill>
                <a:latin typeface="+mn-lt"/>
              </a:rPr>
              <a:t>1,062</a:t>
            </a:r>
            <a:endParaRPr kumimoji="0"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 Box 60"/>
          <p:cNvSpPr txBox="1">
            <a:spLocks noChangeArrowheads="1"/>
          </p:cNvSpPr>
          <p:nvPr/>
        </p:nvSpPr>
        <p:spPr bwMode="auto">
          <a:xfrm>
            <a:off x="2312194" y="1691345"/>
            <a:ext cx="760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kumimoji="0" lang="ru-RU" sz="1600" b="1" dirty="0">
                <a:solidFill>
                  <a:schemeClr val="bg1"/>
                </a:solidFill>
                <a:latin typeface="+mn-lt"/>
              </a:rPr>
              <a:t>1,067</a:t>
            </a:r>
            <a:endParaRPr kumimoji="0"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 Box 60"/>
          <p:cNvSpPr txBox="1">
            <a:spLocks noChangeArrowheads="1"/>
          </p:cNvSpPr>
          <p:nvPr/>
        </p:nvSpPr>
        <p:spPr bwMode="auto">
          <a:xfrm>
            <a:off x="3381375" y="1504416"/>
            <a:ext cx="760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kumimoji="0" lang="ru-RU" sz="1600" b="1" dirty="0">
                <a:solidFill>
                  <a:schemeClr val="bg1"/>
                </a:solidFill>
                <a:latin typeface="+mn-lt"/>
              </a:rPr>
              <a:t>0,5%</a:t>
            </a:r>
            <a:endParaRPr kumimoji="0"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81377" y="3588110"/>
            <a:ext cx="1138838" cy="338554"/>
          </a:xfrm>
          <a:prstGeom prst="rect">
            <a:avLst/>
          </a:prstGeom>
          <a:solidFill>
            <a:srgbClr val="22D527">
              <a:alpha val="60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КВАРТАЛ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3602236" y="1878527"/>
            <a:ext cx="215504" cy="16906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>
            <a:off x="4638309" y="1352625"/>
            <a:ext cx="2944519" cy="2953789"/>
          </a:xfrm>
          <a:prstGeom prst="ellipse">
            <a:avLst/>
          </a:prstGeom>
          <a:solidFill>
            <a:schemeClr val="bg1">
              <a:alpha val="71000"/>
            </a:schemeClr>
          </a:solidFill>
          <a:ln w="69850">
            <a:solidFill>
              <a:schemeClr val="bg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4963320" y="2018767"/>
            <a:ext cx="25217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1600" b="1" dirty="0">
                <a:solidFill>
                  <a:srgbClr val="094011"/>
                </a:solidFill>
                <a:latin typeface="+mn-lt"/>
              </a:rPr>
              <a:t>Статистика включает </a:t>
            </a:r>
            <a:br>
              <a:rPr kumimoji="0" lang="ru-RU" sz="1600" b="1" dirty="0">
                <a:solidFill>
                  <a:srgbClr val="094011"/>
                </a:solidFill>
                <a:latin typeface="+mn-lt"/>
              </a:rPr>
            </a:br>
            <a:r>
              <a:rPr kumimoji="0" lang="ru-RU" sz="1600" b="1" dirty="0">
                <a:solidFill>
                  <a:srgbClr val="094011"/>
                </a:solidFill>
                <a:latin typeface="+mn-lt"/>
              </a:rPr>
              <a:t>в том числе контракты, заключенные в 2014 году по результатам процедур, начатых в 2013 году</a:t>
            </a:r>
            <a:endParaRPr kumimoji="0" lang="ru-RU" sz="1600" b="1" i="1" dirty="0">
              <a:solidFill>
                <a:srgbClr val="0940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6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resentation_0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1313" b="-1313"/>
          <a:stretch>
            <a:fillRect/>
          </a:stretch>
        </p:blipFill>
        <p:spPr>
          <a:xfrm>
            <a:off x="0" y="-165100"/>
            <a:ext cx="9144000" cy="5486400"/>
          </a:xfrm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783758"/>
              </p:ext>
            </p:extLst>
          </p:nvPr>
        </p:nvGraphicFramePr>
        <p:xfrm>
          <a:off x="4916802" y="1187013"/>
          <a:ext cx="2903625" cy="281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195116" y="3396959"/>
            <a:ext cx="7585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61,8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</a:p>
        </p:txBody>
      </p:sp>
      <p:sp>
        <p:nvSpPr>
          <p:cNvPr id="18" name="Прямоугольник 15"/>
          <p:cNvSpPr>
            <a:spLocks noChangeArrowheads="1"/>
          </p:cNvSpPr>
          <p:nvPr/>
        </p:nvSpPr>
        <p:spPr bwMode="auto">
          <a:xfrm rot="19145331">
            <a:off x="5262596" y="1684072"/>
            <a:ext cx="8162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">
              <a:spcBef>
                <a:spcPct val="0"/>
              </a:spcBef>
              <a:buFontTx/>
              <a:buNone/>
            </a:pPr>
            <a:r>
              <a:rPr lang="en-US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22,0</a:t>
            </a: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%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 rot="2403238">
            <a:off x="6797152" y="1655532"/>
            <a:ext cx="694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">
              <a:spcBef>
                <a:spcPct val="0"/>
              </a:spcBef>
              <a:buFontTx/>
              <a:buNone/>
            </a:pPr>
            <a:r>
              <a:rPr lang="en-US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9,3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%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6298963" y="1511521"/>
            <a:ext cx="694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">
              <a:spcBef>
                <a:spcPct val="0"/>
              </a:spcBef>
              <a:buFontTx/>
              <a:buNone/>
            </a:pPr>
            <a:r>
              <a:rPr lang="en-US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4,9</a:t>
            </a: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 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239217"/>
              </p:ext>
            </p:extLst>
          </p:nvPr>
        </p:nvGraphicFramePr>
        <p:xfrm>
          <a:off x="711201" y="1210733"/>
          <a:ext cx="4148688" cy="281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Прямоугольник 9"/>
          <p:cNvSpPr>
            <a:spLocks noChangeArrowheads="1"/>
          </p:cNvSpPr>
          <p:nvPr/>
        </p:nvSpPr>
        <p:spPr bwMode="auto">
          <a:xfrm>
            <a:off x="2233587" y="2251224"/>
            <a:ext cx="1289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en-US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2013</a:t>
            </a: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г. 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b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квартал)</a:t>
            </a:r>
          </a:p>
        </p:txBody>
      </p:sp>
      <p:sp>
        <p:nvSpPr>
          <p:cNvPr id="30" name="Прямоугольник 15"/>
          <p:cNvSpPr>
            <a:spLocks noChangeArrowheads="1"/>
          </p:cNvSpPr>
          <p:nvPr/>
        </p:nvSpPr>
        <p:spPr bwMode="auto">
          <a:xfrm rot="19732006">
            <a:off x="3176379" y="3030500"/>
            <a:ext cx="7585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52,2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</a:p>
        </p:txBody>
      </p:sp>
      <p:sp>
        <p:nvSpPr>
          <p:cNvPr id="31" name="Прямоугольник 15"/>
          <p:cNvSpPr>
            <a:spLocks noChangeArrowheads="1"/>
          </p:cNvSpPr>
          <p:nvPr/>
        </p:nvSpPr>
        <p:spPr bwMode="auto">
          <a:xfrm rot="2908805">
            <a:off x="1778501" y="3130538"/>
            <a:ext cx="7585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en-US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,3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</a:p>
        </p:txBody>
      </p:sp>
      <p:sp>
        <p:nvSpPr>
          <p:cNvPr id="32" name="Прямоугольник 15"/>
          <p:cNvSpPr>
            <a:spLocks noChangeArrowheads="1"/>
          </p:cNvSpPr>
          <p:nvPr/>
        </p:nvSpPr>
        <p:spPr bwMode="auto">
          <a:xfrm rot="19332410">
            <a:off x="1773976" y="1635720"/>
            <a:ext cx="7585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</a:t>
            </a:r>
            <a:r>
              <a:rPr lang="en-US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,0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</a:p>
        </p:txBody>
      </p:sp>
      <p:sp>
        <p:nvSpPr>
          <p:cNvPr id="33" name="Прямоугольник 15"/>
          <p:cNvSpPr>
            <a:spLocks noChangeArrowheads="1"/>
          </p:cNvSpPr>
          <p:nvPr/>
        </p:nvSpPr>
        <p:spPr bwMode="auto">
          <a:xfrm>
            <a:off x="2635487" y="1410546"/>
            <a:ext cx="64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3,5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</a:p>
        </p:txBody>
      </p:sp>
      <p:sp>
        <p:nvSpPr>
          <p:cNvPr id="34" name="Прямоугольник 15"/>
          <p:cNvSpPr>
            <a:spLocks noChangeArrowheads="1"/>
          </p:cNvSpPr>
          <p:nvPr/>
        </p:nvSpPr>
        <p:spPr bwMode="auto">
          <a:xfrm>
            <a:off x="6084603" y="1238170"/>
            <a:ext cx="64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0%</a:t>
            </a:r>
          </a:p>
        </p:txBody>
      </p:sp>
      <p:sp>
        <p:nvSpPr>
          <p:cNvPr id="35" name="Прямоугольник 9"/>
          <p:cNvSpPr>
            <a:spLocks noChangeArrowheads="1"/>
          </p:cNvSpPr>
          <p:nvPr/>
        </p:nvSpPr>
        <p:spPr bwMode="auto">
          <a:xfrm>
            <a:off x="3291580" y="4226056"/>
            <a:ext cx="1470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n-lt"/>
              </a:rPr>
              <a:t>ед. поставщик</a:t>
            </a:r>
            <a:endParaRPr lang="ru-RU" alt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4918238" y="4270961"/>
            <a:ext cx="270272" cy="26908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7" name="Прямоугольник 9"/>
          <p:cNvSpPr>
            <a:spLocks noChangeArrowheads="1"/>
          </p:cNvSpPr>
          <p:nvPr/>
        </p:nvSpPr>
        <p:spPr bwMode="auto">
          <a:xfrm>
            <a:off x="5178986" y="4236224"/>
            <a:ext cx="900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n-lt"/>
              </a:rPr>
              <a:t>конкурс</a:t>
            </a:r>
            <a:endParaRPr lang="ru-RU" alt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6253981" y="4283237"/>
            <a:ext cx="270272" cy="2690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9" name="Прямоугольник 9"/>
          <p:cNvSpPr>
            <a:spLocks noChangeArrowheads="1"/>
          </p:cNvSpPr>
          <p:nvPr/>
        </p:nvSpPr>
        <p:spPr bwMode="auto">
          <a:xfrm>
            <a:off x="6563994" y="4228553"/>
            <a:ext cx="1772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n-lt"/>
              </a:rPr>
              <a:t>запрос котировок</a:t>
            </a:r>
            <a:endParaRPr lang="ru-RU" alt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1559496" y="4724623"/>
            <a:ext cx="270272" cy="2702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41" name="Прямоугольник 9"/>
          <p:cNvSpPr>
            <a:spLocks noChangeArrowheads="1"/>
          </p:cNvSpPr>
          <p:nvPr/>
        </p:nvSpPr>
        <p:spPr bwMode="auto">
          <a:xfrm>
            <a:off x="1829085" y="4636625"/>
            <a:ext cx="3387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None/>
            </a:pPr>
            <a:r>
              <a:rPr lang="ru-RU" altLang="ru-RU" sz="1600" b="1" dirty="0">
                <a:latin typeface="+mn-lt"/>
              </a:rPr>
              <a:t>конкурс с ограниченным </a:t>
            </a:r>
            <a:r>
              <a:rPr lang="ru-RU" altLang="ru-RU" sz="1600" b="1" dirty="0" smtClean="0">
                <a:latin typeface="+mn-lt"/>
              </a:rPr>
              <a:t>участием  </a:t>
            </a:r>
          </a:p>
          <a:p>
            <a:pPr algn="ctr" fontAlgn="b">
              <a:spcBef>
                <a:spcPct val="0"/>
              </a:spcBef>
              <a:buNone/>
            </a:pPr>
            <a:r>
              <a:rPr lang="ru-RU" altLang="ru-RU" sz="1600" b="1" dirty="0" smtClean="0">
                <a:latin typeface="+mn-lt"/>
              </a:rPr>
              <a:t>и </a:t>
            </a:r>
            <a:r>
              <a:rPr lang="ru-RU" altLang="ru-RU" sz="1600" b="1" dirty="0">
                <a:latin typeface="+mn-lt"/>
              </a:rPr>
              <a:t>двухэтапный конкурс</a:t>
            </a:r>
            <a:endParaRPr lang="ru-RU" altLang="ru-RU" sz="1600" b="1" dirty="0">
              <a:solidFill>
                <a:srgbClr val="000000"/>
              </a:solidFill>
              <a:latin typeface="+mn-lt"/>
            </a:endParaRPr>
          </a:p>
          <a:p>
            <a:pPr algn="ctr" fontAlgn="b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1060475" y="-7604"/>
            <a:ext cx="66116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ИТОГИ ФУНКЦИОНИРОВАНИЯ КОНТРАКТНОЙ СИСТЕМЫ ЗА 1 КВАРТАЛ </a:t>
            </a:r>
            <a:br>
              <a:rPr lang="ru-RU" alt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+mn-lt"/>
              </a:rPr>
              <a:t>(объем объявленных закупок )</a:t>
            </a:r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>
          <a:xfrm>
            <a:off x="1249169" y="4270365"/>
            <a:ext cx="269081" cy="2702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44" name="Прямоугольник 9"/>
          <p:cNvSpPr>
            <a:spLocks noChangeArrowheads="1"/>
          </p:cNvSpPr>
          <p:nvPr/>
        </p:nvSpPr>
        <p:spPr bwMode="auto">
          <a:xfrm>
            <a:off x="1559496" y="4236224"/>
            <a:ext cx="12287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n-lt"/>
              </a:rPr>
              <a:t>эл. аукцион</a:t>
            </a:r>
            <a:endParaRPr lang="ru-RU" alt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3071299" y="4275686"/>
            <a:ext cx="270272" cy="2690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>
          <a:xfrm>
            <a:off x="5400845" y="4726608"/>
            <a:ext cx="269875" cy="268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47" name="Прямоугольник 9"/>
          <p:cNvSpPr>
            <a:spLocks noChangeArrowheads="1"/>
          </p:cNvSpPr>
          <p:nvPr/>
        </p:nvSpPr>
        <p:spPr bwMode="auto">
          <a:xfrm>
            <a:off x="5718833" y="4690815"/>
            <a:ext cx="20818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+mj-lt"/>
              </a:rPr>
              <a:t>запрос </a:t>
            </a:r>
            <a:r>
              <a:rPr lang="ru-RU" altLang="ru-RU" sz="1600" b="1" dirty="0" smtClean="0">
                <a:latin typeface="+mj-lt"/>
              </a:rPr>
              <a:t>предложений</a:t>
            </a:r>
            <a:endParaRPr lang="ru-RU" altLang="ru-RU" sz="16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13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resentation_0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1313" b="-1313"/>
          <a:stretch>
            <a:fillRect/>
          </a:stretch>
        </p:blipFill>
        <p:spPr>
          <a:xfrm>
            <a:off x="0" y="-165100"/>
            <a:ext cx="9144000" cy="5486400"/>
          </a:xfrm>
        </p:spPr>
      </p:pic>
      <p:sp>
        <p:nvSpPr>
          <p:cNvPr id="20" name="Oval 19"/>
          <p:cNvSpPr/>
          <p:nvPr/>
        </p:nvSpPr>
        <p:spPr>
          <a:xfrm>
            <a:off x="1995053" y="4678123"/>
            <a:ext cx="162209" cy="162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809641" y="-12567"/>
            <a:ext cx="76908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ПЕРВЫЕ ИТОГИ ФУНКЦИОНИРОВАНИЯ КОНТРАКТНОЙ СИСТЕМЫ</a:t>
            </a:r>
            <a:endParaRPr kumimoji="0"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7369" y="973401"/>
            <a:ext cx="5214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Соотношение конкурентных способов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определения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поставщика (</a:t>
            </a:r>
            <a:r>
              <a:rPr lang="ru-RU" altLang="ru-RU" sz="1600" b="1" dirty="0">
                <a:solidFill>
                  <a:schemeClr val="bg1"/>
                </a:solidFill>
              </a:rPr>
              <a:t>кол-во извещений)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64019"/>
              </p:ext>
            </p:extLst>
          </p:nvPr>
        </p:nvGraphicFramePr>
        <p:xfrm>
          <a:off x="1481666" y="2003822"/>
          <a:ext cx="5540641" cy="2009065"/>
        </p:xfrm>
        <a:graphic>
          <a:graphicData uri="http://schemas.openxmlformats.org/drawingml/2006/table">
            <a:tbl>
              <a:tblPr/>
              <a:tblGrid>
                <a:gridCol w="2409799"/>
                <a:gridCol w="1147343"/>
                <a:gridCol w="1090419"/>
                <a:gridCol w="893080"/>
              </a:tblGrid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Открытый конкурс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16 790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13 557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</a:tr>
              <a:tr h="339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Конкурс с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огран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участием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8 740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39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Двухэтапный конкурс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</a:tr>
              <a:tr h="339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Электронный аукцион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376 677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529 258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39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Запрос котировок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339 304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140 500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CC8"/>
                    </a:solidFill>
                  </a:tcPr>
                </a:tc>
              </a:tr>
              <a:tr h="339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Запрос предложений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7 647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21468" y="164005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1600" b="1" dirty="0"/>
              <a:t>2013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8311" y="164005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1600" b="1" dirty="0"/>
              <a:t>2014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4640" y="4192191"/>
            <a:ext cx="2253822" cy="338554"/>
          </a:xfrm>
          <a:prstGeom prst="rect">
            <a:avLst/>
          </a:prstGeom>
          <a:solidFill>
            <a:srgbClr val="22D527">
              <a:alpha val="27000"/>
            </a:srgb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u="sng" dirty="0"/>
              <a:t>За период 01.01.-</a:t>
            </a:r>
            <a:r>
              <a:rPr lang="ru-RU" sz="1600" b="1" u="sng" dirty="0" smtClean="0"/>
              <a:t>27.05.</a:t>
            </a:r>
            <a:endParaRPr lang="ru-RU" sz="1600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92441" y="1672828"/>
            <a:ext cx="1374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1600" b="1" dirty="0"/>
              <a:t>%</a:t>
            </a:r>
            <a:r>
              <a:rPr lang="ru-RU" altLang="ru-RU" sz="1600" b="1" dirty="0"/>
              <a:t> изменения</a:t>
            </a:r>
            <a:endParaRPr lang="ru-RU" sz="16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6410326" y="2049066"/>
            <a:ext cx="108347" cy="8453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" name="Прямоугольник 46"/>
          <p:cNvSpPr>
            <a:spLocks noChangeArrowheads="1"/>
          </p:cNvSpPr>
          <p:nvPr/>
        </p:nvSpPr>
        <p:spPr bwMode="auto">
          <a:xfrm>
            <a:off x="6462713" y="2006204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>
                <a:latin typeface="+mn-lt"/>
              </a:rPr>
              <a:t>20</a:t>
            </a:r>
            <a:endParaRPr lang="ru-RU" sz="1600">
              <a:latin typeface="+mn-lt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6407944" y="3370660"/>
            <a:ext cx="108347" cy="8453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6" name="Прямоугольник 48"/>
          <p:cNvSpPr>
            <a:spLocks noChangeArrowheads="1"/>
          </p:cNvSpPr>
          <p:nvPr/>
        </p:nvSpPr>
        <p:spPr bwMode="auto">
          <a:xfrm>
            <a:off x="6459141" y="3327798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>
                <a:latin typeface="+mn-lt"/>
              </a:rPr>
              <a:t>59</a:t>
            </a:r>
            <a:endParaRPr lang="ru-RU" sz="1600">
              <a:latin typeface="+mn-lt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407944" y="3057525"/>
            <a:ext cx="108347" cy="8453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8" name="Прямоугольник 50"/>
          <p:cNvSpPr>
            <a:spLocks noChangeArrowheads="1"/>
          </p:cNvSpPr>
          <p:nvPr/>
        </p:nvSpPr>
        <p:spPr bwMode="auto">
          <a:xfrm>
            <a:off x="6462713" y="3003948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>
                <a:latin typeface="+mn-lt"/>
              </a:rPr>
              <a:t>40</a:t>
            </a:r>
            <a:endParaRPr lang="ru-RU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8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resentation_0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1313" b="-1313"/>
          <a:stretch>
            <a:fillRect/>
          </a:stretch>
        </p:blipFill>
        <p:spPr>
          <a:xfrm>
            <a:off x="0" y="-165100"/>
            <a:ext cx="9144000" cy="5486400"/>
          </a:xfrm>
        </p:spPr>
      </p:pic>
      <p:sp>
        <p:nvSpPr>
          <p:cNvPr id="20" name="Oval 19"/>
          <p:cNvSpPr/>
          <p:nvPr/>
        </p:nvSpPr>
        <p:spPr>
          <a:xfrm>
            <a:off x="1995053" y="4678123"/>
            <a:ext cx="162209" cy="162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591955"/>
              </p:ext>
            </p:extLst>
          </p:nvPr>
        </p:nvGraphicFramePr>
        <p:xfrm>
          <a:off x="1162049" y="1264932"/>
          <a:ext cx="7026785" cy="368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5626" y="931286"/>
            <a:ext cx="3745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Соотношение экономии по контрактам </a:t>
            </a:r>
            <a:br>
              <a:rPr lang="ru-RU" altLang="ru-RU" sz="1600" b="1" dirty="0">
                <a:solidFill>
                  <a:schemeClr val="bg1"/>
                </a:solidFill>
              </a:rPr>
            </a:br>
            <a:r>
              <a:rPr lang="ru-RU" altLang="ru-RU" sz="1600" b="1" dirty="0">
                <a:solidFill>
                  <a:schemeClr val="bg1"/>
                </a:solidFill>
              </a:rPr>
              <a:t>за 1 квартал (млн. руб.)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5479764" y="1950814"/>
            <a:ext cx="2595820" cy="1015663"/>
          </a:xfrm>
          <a:prstGeom prst="rect">
            <a:avLst/>
          </a:prstGeom>
          <a:solidFill>
            <a:srgbClr val="B724B1">
              <a:alpha val="96000"/>
            </a:srgbClr>
          </a:solidFill>
          <a:ln>
            <a:solidFill>
              <a:srgbClr val="B724B1"/>
            </a:solidFill>
          </a:ln>
        </p:spPr>
        <p:txBody>
          <a:bodyPr wrap="square">
            <a:spAutoFit/>
          </a:bodyPr>
          <a:lstStyle>
            <a:lvl1pPr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chemeClr val="bg1"/>
                </a:solidFill>
              </a:rPr>
              <a:t>80 млрд. руб.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(на 13 млрд. руб.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больше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чем 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1 кв. 2013 г.)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5397" y="1015844"/>
            <a:ext cx="1644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Контрактная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сэкономила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809641" y="-12567"/>
            <a:ext cx="76908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ПЕРВЫЕ ИТОГИ ФУНКЦИОНИРОВАНИЯ КОНТРАКТНОЙ СИСТЕМЫ</a:t>
            </a:r>
            <a:endParaRPr kumimoji="0"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resentation_0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1313" b="-1313"/>
          <a:stretch>
            <a:fillRect/>
          </a:stretch>
        </p:blipFill>
        <p:spPr>
          <a:xfrm>
            <a:off x="0" y="-165100"/>
            <a:ext cx="9144000" cy="5486400"/>
          </a:xfrm>
        </p:spPr>
      </p:pic>
      <p:sp>
        <p:nvSpPr>
          <p:cNvPr id="20" name="Oval 19"/>
          <p:cNvSpPr/>
          <p:nvPr/>
        </p:nvSpPr>
        <p:spPr>
          <a:xfrm>
            <a:off x="1995053" y="4678123"/>
            <a:ext cx="162209" cy="162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95542" y="914721"/>
            <a:ext cx="8118258" cy="4001095"/>
          </a:xfrm>
          <a:prstGeom prst="rect">
            <a:avLst/>
          </a:prstGeom>
          <a:solidFill>
            <a:srgbClr val="00B050">
              <a:alpha val="73000"/>
            </a:srgbClr>
          </a:solidFill>
          <a:ln>
            <a:solidFill>
              <a:srgbClr val="22D527">
                <a:alpha val="73000"/>
              </a:srgbClr>
            </a:solidFill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+mn-lt"/>
              </a:rPr>
              <a:t>решение проблемы «5%» для заказчиков с объемом закупок до 2 млн. руб.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+mn-lt"/>
              </a:rPr>
              <a:t>ограничения по расчетам с субъектами малого предпринимательства по контрактам, заключенным на специальных процедурах (до 30 дней)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+mn-lt"/>
              </a:rPr>
              <a:t>решение проблемы закупок территориальных и участковых комиссий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+mn-lt"/>
              </a:rPr>
              <a:t>упрощение закупок услуг по аренде недвижимого имущества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+mn-lt"/>
              </a:rPr>
              <a:t>устранение термина «правомочность»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+mn-lt"/>
              </a:rPr>
              <a:t>сокращение количества случаев проведения «обязательной» экспертизы заказчиком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+mn-lt"/>
              </a:rPr>
              <a:t>исключение ряда случаев обязательного обоснования закупки </a:t>
            </a:r>
            <a:r>
              <a:rPr lang="ru-RU" altLang="ru-RU" sz="1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altLang="ru-RU" sz="1800" b="1" dirty="0" smtClean="0">
                <a:solidFill>
                  <a:schemeClr val="bg1"/>
                </a:solidFill>
                <a:latin typeface="+mn-lt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+mn-lt"/>
              </a:rPr>
              <a:t>у </a:t>
            </a:r>
            <a:r>
              <a:rPr lang="ru-RU" altLang="ru-RU" sz="1800" b="1" dirty="0">
                <a:solidFill>
                  <a:schemeClr val="bg1"/>
                </a:solidFill>
                <a:latin typeface="+mn-lt"/>
              </a:rPr>
              <a:t>единственного поставщика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+mn-lt"/>
              </a:rPr>
              <a:t>отмена </a:t>
            </a:r>
            <a:r>
              <a:rPr lang="ru-RU" altLang="ru-RU" sz="1800" b="1" dirty="0">
                <a:solidFill>
                  <a:schemeClr val="bg1"/>
                </a:solidFill>
                <a:latin typeface="+mn-lt"/>
              </a:rPr>
              <a:t>согласования единственного </a:t>
            </a:r>
            <a:r>
              <a:rPr lang="ru-RU" altLang="ru-RU" sz="1800" b="1" dirty="0" smtClean="0">
                <a:solidFill>
                  <a:schemeClr val="bg1"/>
                </a:solidFill>
                <a:latin typeface="+mn-lt"/>
              </a:rPr>
              <a:t>поставщика на </a:t>
            </a:r>
            <a:r>
              <a:rPr lang="ru-RU" altLang="ru-RU" sz="1800" b="1" dirty="0">
                <a:solidFill>
                  <a:schemeClr val="bg1"/>
                </a:solidFill>
                <a:latin typeface="+mn-lt"/>
              </a:rPr>
              <a:t>запросе котировок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600" dirty="0" smtClean="0">
              <a:latin typeface="Verdana" panose="020B0604030504040204" pitchFamily="34" charset="0"/>
            </a:endParaRPr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578299" y="-13773"/>
            <a:ext cx="737115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ВТОРОЙ ЗАКОНОДАТЕЛЬНЫЙ ПАКЕТ </a:t>
            </a:r>
            <a:r>
              <a:rPr kumimoji="0"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140 – </a:t>
            </a:r>
            <a:r>
              <a:rPr kumimoji="0"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ФЗ </a:t>
            </a:r>
            <a:r>
              <a:rPr kumimoji="0"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 04.06.2014 Г.</a:t>
            </a:r>
            <a:endParaRPr kumimoji="0"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00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D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resentation_0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1313" b="-1313"/>
          <a:stretch>
            <a:fillRect/>
          </a:stretch>
        </p:blipFill>
        <p:spPr>
          <a:xfrm>
            <a:off x="0" y="-165100"/>
            <a:ext cx="9144000" cy="5486400"/>
          </a:xfrm>
        </p:spPr>
      </p:pic>
      <p:sp>
        <p:nvSpPr>
          <p:cNvPr id="20" name="Oval 19"/>
          <p:cNvSpPr/>
          <p:nvPr/>
        </p:nvSpPr>
        <p:spPr>
          <a:xfrm>
            <a:off x="1995053" y="4678123"/>
            <a:ext cx="162209" cy="162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98232" y="1010109"/>
            <a:ext cx="6281740" cy="3561891"/>
          </a:xfrm>
          <a:prstGeom prst="rect">
            <a:avLst/>
          </a:prstGeom>
          <a:solidFill>
            <a:srgbClr val="00B050">
              <a:alpha val="73000"/>
            </a:srgbClr>
          </a:solidFill>
          <a:ln w="19050">
            <a:solidFill>
              <a:srgbClr val="00B050">
                <a:alpha val="7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994507" y="1215136"/>
            <a:ext cx="6088873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2000" b="1" dirty="0">
                <a:solidFill>
                  <a:schemeClr val="bg1"/>
                </a:solidFill>
                <a:latin typeface="+mn-lt"/>
              </a:rPr>
              <a:t>Принятие закона об электронных процедурах закупок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2000" b="1" dirty="0">
                <a:solidFill>
                  <a:schemeClr val="bg1"/>
                </a:solidFill>
                <a:latin typeface="+mn-lt"/>
              </a:rPr>
              <a:t>«</a:t>
            </a:r>
            <a:r>
              <a:rPr kumimoji="0" lang="ru-RU" sz="2000" b="1" dirty="0" err="1">
                <a:solidFill>
                  <a:schemeClr val="bg1"/>
                </a:solidFill>
                <a:latin typeface="+mn-lt"/>
              </a:rPr>
              <a:t>Деофшоризация</a:t>
            </a:r>
            <a:r>
              <a:rPr kumimoji="0" lang="ru-RU" sz="2000" b="1" dirty="0">
                <a:solidFill>
                  <a:schemeClr val="bg1"/>
                </a:solidFill>
                <a:latin typeface="+mn-lt"/>
              </a:rPr>
              <a:t>» системы закупок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2000" b="1" dirty="0">
                <a:solidFill>
                  <a:schemeClr val="bg1"/>
                </a:solidFill>
                <a:latin typeface="+mn-lt"/>
              </a:rPr>
              <a:t>Урегулирование вопросов образования в сфере </a:t>
            </a:r>
            <a:r>
              <a:rPr kumimoji="0" lang="ru-RU" sz="2000" b="1" dirty="0" smtClean="0">
                <a:solidFill>
                  <a:schemeClr val="bg1"/>
                </a:solidFill>
                <a:latin typeface="+mn-lt"/>
              </a:rPr>
              <a:t>закупок и </a:t>
            </a:r>
            <a:r>
              <a:rPr kumimoji="0" lang="ru-RU" sz="2000" b="1" dirty="0">
                <a:solidFill>
                  <a:schemeClr val="bg1"/>
                </a:solidFill>
                <a:latin typeface="+mn-lt"/>
              </a:rPr>
              <a:t>привлечения </a:t>
            </a:r>
            <a:r>
              <a:rPr kumimoji="0" lang="ru-RU" sz="2000" b="1" dirty="0" smtClean="0">
                <a:solidFill>
                  <a:schemeClr val="bg1"/>
                </a:solidFill>
                <a:latin typeface="+mn-lt"/>
              </a:rPr>
              <a:t>экспертов</a:t>
            </a:r>
            <a:endParaRPr kumimoji="0" lang="ru-RU" sz="20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2000" b="1" dirty="0">
                <a:solidFill>
                  <a:schemeClr val="bg1"/>
                </a:solidFill>
                <a:latin typeface="+mn-lt"/>
              </a:rPr>
              <a:t>Формирование каталога, товаров, работ, услуг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2000" b="1" dirty="0">
                <a:solidFill>
                  <a:schemeClr val="bg1"/>
                </a:solidFill>
                <a:latin typeface="+mn-lt"/>
              </a:rPr>
              <a:t>Формирование библиотеки типовых контрактов, типовых условий контрактов </a:t>
            </a: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794137" y="16758"/>
            <a:ext cx="73711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ПЕРСПЕКТИВЫ РАЗВИТИЯ КОНТРАКТНОЙ СИСТЕМЫ  2014 </a:t>
            </a:r>
            <a:r>
              <a:rPr kumimoji="0"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855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resentation_0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1313" b="-1313"/>
          <a:stretch>
            <a:fillRect/>
          </a:stretch>
        </p:blipFill>
        <p:spPr>
          <a:xfrm>
            <a:off x="0" y="-165100"/>
            <a:ext cx="9144000" cy="5486400"/>
          </a:xfrm>
        </p:spPr>
      </p:pic>
      <p:sp>
        <p:nvSpPr>
          <p:cNvPr id="20" name="Oval 19"/>
          <p:cNvSpPr/>
          <p:nvPr/>
        </p:nvSpPr>
        <p:spPr>
          <a:xfrm>
            <a:off x="1995053" y="4678123"/>
            <a:ext cx="162209" cy="162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9806" y="1010109"/>
            <a:ext cx="6305659" cy="3187046"/>
          </a:xfrm>
          <a:prstGeom prst="rect">
            <a:avLst/>
          </a:prstGeom>
          <a:solidFill>
            <a:srgbClr val="00B050">
              <a:alpha val="73000"/>
            </a:srgbClr>
          </a:solidFill>
          <a:ln w="19050">
            <a:solidFill>
              <a:srgbClr val="00B050">
                <a:alpha val="7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886420" y="-27298"/>
            <a:ext cx="73711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ПЕРСПЕКТИВЫ РАЗВИТИЯ КОНТРАКТНОЙ СИСТЕМЫ  2015 </a:t>
            </a:r>
            <a:r>
              <a:rPr kumimoji="0"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</a:t>
            </a: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989805" y="1243555"/>
            <a:ext cx="825658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2000" b="1" dirty="0" smtClean="0">
                <a:solidFill>
                  <a:schemeClr val="bg1"/>
                </a:solidFill>
                <a:latin typeface="+mn-lt"/>
              </a:rPr>
              <a:t>Создание ЕИС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2000" b="1" dirty="0">
                <a:solidFill>
                  <a:schemeClr val="bg1"/>
                </a:solidFill>
                <a:latin typeface="+mn-lt"/>
              </a:rPr>
              <a:t>Планирование на 2016 год в соответствии с гл. 2 </a:t>
            </a:r>
            <a:r>
              <a:rPr kumimoji="0" lang="ru-RU" sz="2000" b="1" dirty="0" smtClean="0">
                <a:solidFill>
                  <a:schemeClr val="bg1"/>
                </a:solidFill>
                <a:latin typeface="+mn-lt"/>
              </a:rPr>
              <a:t>                                Закона </a:t>
            </a:r>
            <a:r>
              <a:rPr kumimoji="0" lang="ru-RU" sz="2000" b="1" dirty="0">
                <a:solidFill>
                  <a:schemeClr val="bg1"/>
                </a:solidFill>
                <a:latin typeface="+mn-lt"/>
              </a:rPr>
              <a:t>44-ФЗ</a:t>
            </a:r>
          </a:p>
          <a:p>
            <a:pPr marL="342900" indent="-342900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2000" b="1" dirty="0" smtClean="0">
                <a:solidFill>
                  <a:schemeClr val="bg1"/>
                </a:solidFill>
                <a:latin typeface="+mn-lt"/>
              </a:rPr>
              <a:t>Формирование всеми заказчиками отчетов                                                о закупках у СМП и СО НКО (до 1 апреля 2015 г.)</a:t>
            </a:r>
          </a:p>
          <a:p>
            <a:pPr marL="342900" indent="-342900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2000" b="1" dirty="0" smtClean="0">
                <a:solidFill>
                  <a:schemeClr val="bg1"/>
                </a:solidFill>
                <a:latin typeface="+mn-lt"/>
              </a:rPr>
              <a:t>Начало функционирования новых отобранных </a:t>
            </a:r>
            <a:br>
              <a:rPr kumimoji="0" lang="ru-RU" sz="2000" b="1" dirty="0" smtClean="0">
                <a:solidFill>
                  <a:schemeClr val="bg1"/>
                </a:solidFill>
                <a:latin typeface="+mn-lt"/>
              </a:rPr>
            </a:br>
            <a:r>
              <a:rPr kumimoji="0" lang="ru-RU" sz="2000" b="1" dirty="0" smtClean="0">
                <a:solidFill>
                  <a:schemeClr val="bg1"/>
                </a:solidFill>
                <a:latin typeface="+mn-lt"/>
              </a:rPr>
              <a:t>электронных площадок</a:t>
            </a:r>
          </a:p>
          <a:p>
            <a:pPr marL="342900" indent="-342900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kumimoji="0"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401</Words>
  <Application>Microsoft Office PowerPoint</Application>
  <PresentationFormat>Экран (16:9)</PresentationFormat>
  <Paragraphs>112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Calibri (Body)</vt:lpstr>
      <vt:lpstr>FontAwesome Regular</vt:lpstr>
      <vt:lpstr>Verdana</vt:lpstr>
      <vt:lpstr>Wingdings</vt:lpstr>
      <vt:lpstr>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Контрактная Система</dc:title>
  <dc:subject/>
  <dc:creator>Тимофей Хрилев</dc:creator>
  <cp:keywords/>
  <dc:description/>
  <cp:lastModifiedBy>Семёнова Мария Сергеевна</cp:lastModifiedBy>
  <cp:revision>91</cp:revision>
  <cp:lastPrinted>2014-05-27T07:03:01Z</cp:lastPrinted>
  <dcterms:created xsi:type="dcterms:W3CDTF">2014-05-27T07:36:08Z</dcterms:created>
  <dcterms:modified xsi:type="dcterms:W3CDTF">2014-07-01T10:05:43Z</dcterms:modified>
  <cp:category/>
</cp:coreProperties>
</file>